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60" r:id="rId2"/>
    <p:sldId id="258" r:id="rId3"/>
    <p:sldId id="259" r:id="rId4"/>
    <p:sldId id="266" r:id="rId5"/>
    <p:sldId id="306" r:id="rId6"/>
    <p:sldId id="268" r:id="rId7"/>
    <p:sldId id="269" r:id="rId8"/>
    <p:sldId id="314" r:id="rId9"/>
    <p:sldId id="315" r:id="rId10"/>
    <p:sldId id="316" r:id="rId11"/>
    <p:sldId id="281" r:id="rId12"/>
    <p:sldId id="282" r:id="rId13"/>
    <p:sldId id="318" r:id="rId14"/>
    <p:sldId id="319" r:id="rId15"/>
    <p:sldId id="320" r:id="rId16"/>
    <p:sldId id="294" r:id="rId17"/>
    <p:sldId id="312" r:id="rId18"/>
    <p:sldId id="295" r:id="rId19"/>
    <p:sldId id="296" r:id="rId20"/>
    <p:sldId id="297" r:id="rId21"/>
    <p:sldId id="278" r:id="rId22"/>
    <p:sldId id="279" r:id="rId23"/>
    <p:sldId id="280" r:id="rId24"/>
    <p:sldId id="283" r:id="rId25"/>
    <p:sldId id="284" r:id="rId26"/>
    <p:sldId id="285" r:id="rId27"/>
    <p:sldId id="286" r:id="rId28"/>
    <p:sldId id="287" r:id="rId29"/>
    <p:sldId id="298" r:id="rId30"/>
    <p:sldId id="271" r:id="rId31"/>
    <p:sldId id="274" r:id="rId32"/>
    <p:sldId id="275" r:id="rId33"/>
    <p:sldId id="276" r:id="rId34"/>
    <p:sldId id="277" r:id="rId35"/>
    <p:sldId id="289" r:id="rId36"/>
    <p:sldId id="290" r:id="rId37"/>
    <p:sldId id="291" r:id="rId38"/>
    <p:sldId id="292" r:id="rId39"/>
    <p:sldId id="293" r:id="rId40"/>
    <p:sldId id="299" r:id="rId41"/>
    <p:sldId id="300" r:id="rId42"/>
    <p:sldId id="307" r:id="rId43"/>
    <p:sldId id="308" r:id="rId44"/>
    <p:sldId id="309" r:id="rId45"/>
    <p:sldId id="310" r:id="rId46"/>
    <p:sldId id="311" r:id="rId4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981335666375031E-2"/>
          <c:y val="7.7678778836983473E-2"/>
          <c:w val="0.92901866433362501"/>
          <c:h val="0.81035584790723114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Mariguna 2011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  <a:prstDash val="sysDash"/>
            </a:ln>
          </c:spPr>
          <c:marker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prstDash val="sysDash"/>
              </a:ln>
            </c:spPr>
          </c:marker>
          <c:cat>
            <c:strRef>
              <c:f>Hoja1!$A$2:$A$4</c:f>
              <c:strCache>
                <c:ptCount val="3"/>
                <c:pt idx="0">
                  <c:v>12-17 años</c:v>
                </c:pt>
                <c:pt idx="1">
                  <c:v>18-34 años</c:v>
                </c:pt>
                <c:pt idx="2">
                  <c:v>35-65 años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1.3</c:v>
                </c:pt>
                <c:pt idx="1">
                  <c:v>1.9</c:v>
                </c:pt>
                <c:pt idx="2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01-4EC3-A687-76767BD4C1C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Mariguana 2016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  <a:prstDash val="solid"/>
            </a:ln>
          </c:spPr>
          <c:marker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prstDash val="solid"/>
              </a:ln>
            </c:spPr>
          </c:marker>
          <c:cat>
            <c:strRef>
              <c:f>Hoja1!$A$2:$A$4</c:f>
              <c:strCache>
                <c:ptCount val="3"/>
                <c:pt idx="0">
                  <c:v>12-17 años</c:v>
                </c:pt>
                <c:pt idx="1">
                  <c:v>18-34 años</c:v>
                </c:pt>
                <c:pt idx="2">
                  <c:v>35-65 años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2.6</c:v>
                </c:pt>
                <c:pt idx="1">
                  <c:v>3.5</c:v>
                </c:pt>
                <c:pt idx="2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01-4EC3-A687-76767BD4C1C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Cocaína 2011</c:v>
                </c:pt>
              </c:strCache>
            </c:strRef>
          </c:tx>
          <c:spPr>
            <a:ln>
              <a:solidFill>
                <a:schemeClr val="accent1"/>
              </a:solidFill>
              <a:prstDash val="sysDash"/>
            </a:ln>
          </c:spPr>
          <c:marker>
            <c:spPr>
              <a:ln>
                <a:solidFill>
                  <a:schemeClr val="accent1"/>
                </a:solidFill>
                <a:prstDash val="sysDash"/>
              </a:ln>
            </c:spPr>
          </c:marker>
          <c:cat>
            <c:strRef>
              <c:f>Hoja1!$A$2:$A$4</c:f>
              <c:strCache>
                <c:ptCount val="3"/>
                <c:pt idx="0">
                  <c:v>12-17 años</c:v>
                </c:pt>
                <c:pt idx="1">
                  <c:v>18-34 años</c:v>
                </c:pt>
                <c:pt idx="2">
                  <c:v>35-65 años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0.4</c:v>
                </c:pt>
                <c:pt idx="1">
                  <c:v>0.8</c:v>
                </c:pt>
                <c:pt idx="2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501-4EC3-A687-76767BD4C1CB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Cocaína 2016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ln>
                <a:solidFill>
                  <a:schemeClr val="accent1"/>
                </a:solidFill>
              </a:ln>
            </c:spPr>
          </c:marker>
          <c:cat>
            <c:strRef>
              <c:f>Hoja1!$A$2:$A$4</c:f>
              <c:strCache>
                <c:ptCount val="3"/>
                <c:pt idx="0">
                  <c:v>12-17 años</c:v>
                </c:pt>
                <c:pt idx="1">
                  <c:v>18-34 años</c:v>
                </c:pt>
                <c:pt idx="2">
                  <c:v>35-65 años</c:v>
                </c:pt>
              </c:strCache>
            </c:strRef>
          </c:cat>
          <c:val>
            <c:numRef>
              <c:f>Hoja1!$E$2:$E$4</c:f>
              <c:numCache>
                <c:formatCode>General</c:formatCode>
                <c:ptCount val="3"/>
                <c:pt idx="0">
                  <c:v>0.6</c:v>
                </c:pt>
                <c:pt idx="1">
                  <c:v>1.5</c:v>
                </c:pt>
                <c:pt idx="2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501-4EC3-A687-76767BD4C1CB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ETA 2011</c:v>
                </c:pt>
              </c:strCache>
            </c:strRef>
          </c:tx>
          <c:spPr>
            <a:ln>
              <a:solidFill>
                <a:schemeClr val="accent2"/>
              </a:solidFill>
              <a:prstDash val="sysDash"/>
            </a:ln>
          </c:spPr>
          <c:marker>
            <c:spPr>
              <a:ln>
                <a:solidFill>
                  <a:schemeClr val="accent2"/>
                </a:solidFill>
                <a:prstDash val="sysDash"/>
              </a:ln>
            </c:spPr>
          </c:marker>
          <c:cat>
            <c:strRef>
              <c:f>Hoja1!$A$2:$A$4</c:f>
              <c:strCache>
                <c:ptCount val="3"/>
                <c:pt idx="0">
                  <c:v>12-17 años</c:v>
                </c:pt>
                <c:pt idx="1">
                  <c:v>18-34 años</c:v>
                </c:pt>
                <c:pt idx="2">
                  <c:v>35-65 años</c:v>
                </c:pt>
              </c:strCache>
            </c:strRef>
          </c:cat>
          <c:val>
            <c:numRef>
              <c:f>Hoja1!$F$2:$F$4</c:f>
              <c:numCache>
                <c:formatCode>General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501-4EC3-A687-76767BD4C1CB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ETA 2016</c:v>
                </c:pt>
              </c:strCache>
            </c:strRef>
          </c:tx>
          <c:spPr>
            <a:ln>
              <a:solidFill>
                <a:schemeClr val="accent2"/>
              </a:solidFill>
              <a:prstDash val="solid"/>
            </a:ln>
          </c:spPr>
          <c:marker>
            <c:spPr>
              <a:ln>
                <a:solidFill>
                  <a:schemeClr val="accent2"/>
                </a:solidFill>
                <a:prstDash val="solid"/>
              </a:ln>
            </c:spPr>
          </c:marker>
          <c:cat>
            <c:strRef>
              <c:f>Hoja1!$A$2:$A$4</c:f>
              <c:strCache>
                <c:ptCount val="3"/>
                <c:pt idx="0">
                  <c:v>12-17 años</c:v>
                </c:pt>
                <c:pt idx="1">
                  <c:v>18-34 años</c:v>
                </c:pt>
                <c:pt idx="2">
                  <c:v>35-65 años</c:v>
                </c:pt>
              </c:strCache>
            </c:strRef>
          </c:cat>
          <c:val>
            <c:numRef>
              <c:f>Hoja1!$G$2:$G$4</c:f>
              <c:numCache>
                <c:formatCode>General</c:formatCode>
                <c:ptCount val="3"/>
                <c:pt idx="0">
                  <c:v>0.2</c:v>
                </c:pt>
                <c:pt idx="1">
                  <c:v>0.4</c:v>
                </c:pt>
                <c:pt idx="2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501-4EC3-A687-76767BD4C1CB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Inhalables 2011</c:v>
                </c:pt>
              </c:strCache>
            </c:strRef>
          </c:tx>
          <c:spPr>
            <a:ln>
              <a:solidFill>
                <a:srgbClr val="FFC000"/>
              </a:solidFill>
              <a:prstDash val="sysDash"/>
            </a:ln>
          </c:spPr>
          <c:marker>
            <c:spPr>
              <a:ln>
                <a:solidFill>
                  <a:srgbClr val="FFC000"/>
                </a:solidFill>
                <a:prstDash val="sysDash"/>
              </a:ln>
            </c:spPr>
          </c:marker>
          <c:cat>
            <c:strRef>
              <c:f>Hoja1!$A$2:$A$4</c:f>
              <c:strCache>
                <c:ptCount val="3"/>
                <c:pt idx="0">
                  <c:v>12-17 años</c:v>
                </c:pt>
                <c:pt idx="1">
                  <c:v>18-34 años</c:v>
                </c:pt>
                <c:pt idx="2">
                  <c:v>35-65 años</c:v>
                </c:pt>
              </c:strCache>
            </c:strRef>
          </c:cat>
          <c:val>
            <c:numRef>
              <c:f>Hoja1!$H$2:$H$4</c:f>
              <c:numCache>
                <c:formatCode>General</c:formatCode>
                <c:ptCount val="3"/>
                <c:pt idx="0">
                  <c:v>0.3</c:v>
                </c:pt>
                <c:pt idx="1">
                  <c:v>0.1</c:v>
                </c:pt>
                <c:pt idx="2">
                  <c:v>0.09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501-4EC3-A687-76767BD4C1CB}"/>
            </c:ext>
          </c:extLst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Inhalables 2016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ln>
                <a:solidFill>
                  <a:srgbClr val="FFC000"/>
                </a:solidFill>
              </a:ln>
            </c:spPr>
          </c:marker>
          <c:cat>
            <c:strRef>
              <c:f>Hoja1!$A$2:$A$4</c:f>
              <c:strCache>
                <c:ptCount val="3"/>
                <c:pt idx="0">
                  <c:v>12-17 años</c:v>
                </c:pt>
                <c:pt idx="1">
                  <c:v>18-34 años</c:v>
                </c:pt>
                <c:pt idx="2">
                  <c:v>35-65 años</c:v>
                </c:pt>
              </c:strCache>
            </c:strRef>
          </c:cat>
          <c:val>
            <c:numRef>
              <c:f>Hoja1!$I$2:$I$4</c:f>
              <c:numCache>
                <c:formatCode>General</c:formatCode>
                <c:ptCount val="3"/>
                <c:pt idx="0">
                  <c:v>0.6</c:v>
                </c:pt>
                <c:pt idx="1">
                  <c:v>0.3</c:v>
                </c:pt>
                <c:pt idx="2">
                  <c:v>0.09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501-4EC3-A687-76767BD4C1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066112"/>
        <c:axId val="45080576"/>
      </c:lineChart>
      <c:catAx>
        <c:axId val="45066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5080576"/>
        <c:crosses val="autoZero"/>
        <c:auto val="1"/>
        <c:lblAlgn val="ctr"/>
        <c:lblOffset val="100"/>
        <c:noMultiLvlLbl val="0"/>
      </c:catAx>
      <c:valAx>
        <c:axId val="45080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5066112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7.0817415184213084E-2"/>
          <c:y val="5.3928854478041601E-3"/>
          <c:w val="0.92918258481578686"/>
          <c:h val="0.1375599320133260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dirty="0"/>
              <a:t>Expuestos a 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Expuestos a 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B881-4C67-B38D-4715F0410BB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92-4D3A-9529-A49C7F16741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992-4D3A-9529-A49C7F167413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92-4D3A-9529-A49C7F16741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992-4D3A-9529-A49C7F167413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992-4D3A-9529-A49C7F167413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992-4D3A-9529-A49C7F167413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992-4D3A-9529-A49C7F1674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Hoja1!$A$2:$A$18</c:f>
              <c:strCache>
                <c:ptCount val="17"/>
                <c:pt idx="0">
                  <c:v>HICs</c:v>
                </c:pt>
                <c:pt idx="1">
                  <c:v>Bélgica</c:v>
                </c:pt>
                <c:pt idx="2">
                  <c:v>Alemania</c:v>
                </c:pt>
                <c:pt idx="3">
                  <c:v>Holanda</c:v>
                </c:pt>
                <c:pt idx="4">
                  <c:v>Irlanda del norte</c:v>
                </c:pt>
                <c:pt idx="5">
                  <c:v>España</c:v>
                </c:pt>
                <c:pt idx="6">
                  <c:v>Murcia</c:v>
                </c:pt>
                <c:pt idx="7">
                  <c:v>Estados Unidos</c:v>
                </c:pt>
                <c:pt idx="8">
                  <c:v>Total </c:v>
                </c:pt>
                <c:pt idx="9">
                  <c:v>LMIC</c:v>
                </c:pt>
                <c:pt idx="10">
                  <c:v>Colombia</c:v>
                </c:pt>
                <c:pt idx="11">
                  <c:v>Líbano</c:v>
                </c:pt>
                <c:pt idx="12">
                  <c:v>MÉXICO</c:v>
                </c:pt>
                <c:pt idx="13">
                  <c:v>Sud África</c:v>
                </c:pt>
                <c:pt idx="14">
                  <c:v>Ucrania</c:v>
                </c:pt>
                <c:pt idx="15">
                  <c:v>Total </c:v>
                </c:pt>
                <c:pt idx="16">
                  <c:v>Total </c:v>
                </c:pt>
              </c:strCache>
            </c:strRef>
          </c:cat>
          <c:val>
            <c:numRef>
              <c:f>Hoja1!$B$2:$B$18</c:f>
              <c:numCache>
                <c:formatCode>General</c:formatCode>
                <c:ptCount val="17"/>
                <c:pt idx="1">
                  <c:v>63.3</c:v>
                </c:pt>
                <c:pt idx="2">
                  <c:v>65.8</c:v>
                </c:pt>
                <c:pt idx="3">
                  <c:v>65.3</c:v>
                </c:pt>
                <c:pt idx="4">
                  <c:v>56.9</c:v>
                </c:pt>
                <c:pt idx="5">
                  <c:v>50.1</c:v>
                </c:pt>
                <c:pt idx="6">
                  <c:v>63.3</c:v>
                </c:pt>
                <c:pt idx="7">
                  <c:v>80.8</c:v>
                </c:pt>
                <c:pt idx="8">
                  <c:v>67.8</c:v>
                </c:pt>
                <c:pt idx="10">
                  <c:v>70.400000000000006</c:v>
                </c:pt>
                <c:pt idx="11">
                  <c:v>82.2</c:v>
                </c:pt>
                <c:pt idx="12">
                  <c:v>67</c:v>
                </c:pt>
                <c:pt idx="13">
                  <c:v>72.900000000000006</c:v>
                </c:pt>
                <c:pt idx="14">
                  <c:v>84.8</c:v>
                </c:pt>
                <c:pt idx="15">
                  <c:v>73.900000000000006</c:v>
                </c:pt>
                <c:pt idx="16">
                  <c:v>70.400000000000006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34-4DFE-9700-7B636F8AEC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03591983"/>
        <c:axId val="1150373695"/>
      </c:barChart>
      <c:catAx>
        <c:axId val="1003591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0373695"/>
        <c:crosses val="autoZero"/>
        <c:auto val="1"/>
        <c:lblAlgn val="ctr"/>
        <c:lblOffset val="100"/>
        <c:noMultiLvlLbl val="0"/>
      </c:catAx>
      <c:valAx>
        <c:axId val="11503736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03591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Expuestos a abuso sexual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BD9-42C8-8852-B1879AE44135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D9-42C8-8852-B1879AE44135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BD9-42C8-8852-B1879AE44135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D9-42C8-8852-B1879AE44135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BD9-42C8-8852-B1879AE44135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BD9-42C8-8852-B1879AE44135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BD9-42C8-8852-B1879AE441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Hoja1!$A$2:$A$18</c:f>
              <c:strCache>
                <c:ptCount val="17"/>
                <c:pt idx="0">
                  <c:v>HICs</c:v>
                </c:pt>
                <c:pt idx="1">
                  <c:v>Bélgica</c:v>
                </c:pt>
                <c:pt idx="2">
                  <c:v>Alemania</c:v>
                </c:pt>
                <c:pt idx="3">
                  <c:v>Holanda</c:v>
                </c:pt>
                <c:pt idx="4">
                  <c:v>Irlanda del norte</c:v>
                </c:pt>
                <c:pt idx="5">
                  <c:v>España</c:v>
                </c:pt>
                <c:pt idx="6">
                  <c:v>Murcia</c:v>
                </c:pt>
                <c:pt idx="7">
                  <c:v>Estados Unidos</c:v>
                </c:pt>
                <c:pt idx="8">
                  <c:v>Total </c:v>
                </c:pt>
                <c:pt idx="9">
                  <c:v>LMIC</c:v>
                </c:pt>
                <c:pt idx="10">
                  <c:v>Colombia</c:v>
                </c:pt>
                <c:pt idx="11">
                  <c:v>Líbano</c:v>
                </c:pt>
                <c:pt idx="12">
                  <c:v>MÉXICO</c:v>
                </c:pt>
                <c:pt idx="13">
                  <c:v>Sud África</c:v>
                </c:pt>
                <c:pt idx="14">
                  <c:v>Ucrania</c:v>
                </c:pt>
                <c:pt idx="15">
                  <c:v>Total </c:v>
                </c:pt>
                <c:pt idx="16">
                  <c:v>Total </c:v>
                </c:pt>
              </c:strCache>
            </c:strRef>
          </c:cat>
          <c:val>
            <c:numRef>
              <c:f>Hoja1!$B$2:$B$18</c:f>
              <c:numCache>
                <c:formatCode>General</c:formatCode>
                <c:ptCount val="17"/>
                <c:pt idx="1">
                  <c:v>6.5</c:v>
                </c:pt>
                <c:pt idx="2">
                  <c:v>13.5</c:v>
                </c:pt>
                <c:pt idx="3">
                  <c:v>9.5</c:v>
                </c:pt>
                <c:pt idx="4">
                  <c:v>9.1</c:v>
                </c:pt>
                <c:pt idx="5">
                  <c:v>1.8</c:v>
                </c:pt>
                <c:pt idx="6">
                  <c:v>4</c:v>
                </c:pt>
                <c:pt idx="7">
                  <c:v>26.1</c:v>
                </c:pt>
                <c:pt idx="8">
                  <c:v>14.5</c:v>
                </c:pt>
                <c:pt idx="10">
                  <c:v>14.6</c:v>
                </c:pt>
                <c:pt idx="11">
                  <c:v>3.5</c:v>
                </c:pt>
                <c:pt idx="12">
                  <c:v>12.7</c:v>
                </c:pt>
                <c:pt idx="13">
                  <c:v>5.4</c:v>
                </c:pt>
                <c:pt idx="14">
                  <c:v>10.3</c:v>
                </c:pt>
                <c:pt idx="15">
                  <c:v>8.9</c:v>
                </c:pt>
                <c:pt idx="16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34-4DFE-9700-7B636F8AEC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03591983"/>
        <c:axId val="1150373695"/>
      </c:barChart>
      <c:catAx>
        <c:axId val="1003591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0373695"/>
        <c:crosses val="autoZero"/>
        <c:auto val="1"/>
        <c:lblAlgn val="ctr"/>
        <c:lblOffset val="100"/>
        <c:noMultiLvlLbl val="0"/>
      </c:catAx>
      <c:valAx>
        <c:axId val="11503736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03591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0.72494</cdr:x>
      <cdr:y>0.30819</cdr:y>
    </cdr:from>
    <cdr:to>
      <cdr:x>0.74083</cdr:x>
      <cdr:y>0.45054</cdr:y>
    </cdr:to>
    <cdr:sp macro="" textlink="">
      <cdr:nvSpPr>
        <cdr:cNvPr id="2" name="Flecha: hacia abajo 1">
          <a:extLst xmlns:a="http://schemas.openxmlformats.org/drawingml/2006/main">
            <a:ext uri="{FF2B5EF4-FFF2-40B4-BE49-F238E27FC236}">
              <a16:creationId xmlns:a16="http://schemas.microsoft.com/office/drawing/2014/main" id="{511E2359-7C15-49C9-B9C9-FB504E98194A}"/>
            </a:ext>
          </a:extLst>
        </cdr:cNvPr>
        <cdr:cNvSpPr/>
      </cdr:nvSpPr>
      <cdr:spPr>
        <a:xfrm xmlns:a="http://schemas.openxmlformats.org/drawingml/2006/main">
          <a:off x="7623157" y="1341054"/>
          <a:ext cx="167093" cy="619413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EBCA4-1830-44E7-B8F7-F83846AE0037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C4C36-37AE-4365-AC75-5A517542E9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022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AA304-088D-4DFB-8F8C-36A9AF36D8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369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AA304-088D-4DFB-8F8C-36A9AF36D8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515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AA304-088D-4DFB-8F8C-36A9AF36D8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609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As part of the United Nations Sustainable Development Goals, only 1 out of 17 goals is related to health, and only 13 out of 169 targets. Target 3.5 is specifically related to substance use:  </a:t>
            </a:r>
            <a:r>
              <a:rPr lang="en-US" sz="1400" b="1" dirty="0"/>
              <a:t>‘Strengthen the prevention and treatment of substance abuse, including narcotic drug abuse and harmful use of alcohol.’ </a:t>
            </a:r>
          </a:p>
          <a:p>
            <a:endParaRPr lang="en-US" sz="1400" dirty="0"/>
          </a:p>
          <a:p>
            <a:r>
              <a:rPr lang="en-US" sz="1400" dirty="0"/>
              <a:t>It is also important to note that the way that this target is framed reflects a general shift toward a public health model related to substance abuse rather than only a national security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06849-11B9-8047-85FD-DA5477F61C8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7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633F4-975D-4B5D-949B-D7DF1F408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21302A-3291-4F02-8D2F-3A6C7B9DB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E5BC24-4C2C-460C-8B0A-8DC3970E2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A007-9EFF-4F69-8722-4FFECFFBB5A4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D39FDD-EC92-4BCC-8CB2-08B22F090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FF5720-4A4E-4CCD-9576-644352290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5BE5-DA88-47C1-A414-ECCEFDD01D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9541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6C92DC-4453-4A5C-9EC1-0C7E6211F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D87F8E-F937-4D60-AE93-3E1A69118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DC000C-0E6B-4846-820D-087FD482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A007-9EFF-4F69-8722-4FFECFFBB5A4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FA39A1-5482-4CA9-BFFC-EAFCF5112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77D482-4836-46B8-8439-F58C415A5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5BE5-DA88-47C1-A414-ECCEFDD01D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665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DE1CDF-225E-4A33-9ECC-CF92A421D8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B6BB26B-84CE-4EE7-8CB1-4EF5E4867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569058-6EBB-45FB-AF6C-E89A0C62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A007-9EFF-4F69-8722-4FFECFFBB5A4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EF2CFC-AD8A-4AC2-BC5A-318304771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08BCC7-DCD7-4628-BC37-D53A9A79E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5BE5-DA88-47C1-A414-ECCEFDD01D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1709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320800" y="1509714"/>
            <a:ext cx="9550400" cy="952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16950"/>
            <a:ext cx="9652000" cy="366236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219200" y="711200"/>
            <a:ext cx="9245600" cy="600456"/>
          </a:xfrm>
        </p:spPr>
        <p:txBody>
          <a:bodyPr>
            <a:noAutofit/>
          </a:bodyPr>
          <a:lstStyle>
            <a:lvl1pPr marL="0" indent="0">
              <a:buNone/>
              <a:defRPr sz="3200" b="1" i="0">
                <a:solidFill>
                  <a:srgbClr val="007CBC"/>
                </a:solidFill>
                <a:latin typeface="+mj-lt"/>
              </a:defRPr>
            </a:lvl1pPr>
            <a:lvl2pPr marL="457200" indent="0">
              <a:buNone/>
              <a:defRPr sz="4400" b="0" i="0">
                <a:latin typeface="+mj-lt"/>
              </a:defRPr>
            </a:lvl2pPr>
            <a:lvl3pPr marL="914400" indent="0">
              <a:buNone/>
              <a:defRPr sz="4400" b="0" i="0">
                <a:latin typeface="+mj-lt"/>
              </a:defRPr>
            </a:lvl3pPr>
            <a:lvl4pPr marL="1371600" indent="0">
              <a:buNone/>
              <a:defRPr sz="4400" b="0" i="0">
                <a:latin typeface="+mj-lt"/>
              </a:defRPr>
            </a:lvl4pPr>
            <a:lvl5pPr marL="1828800" indent="0">
              <a:buNone/>
              <a:defRPr sz="4400" b="0" i="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50BB1C-F322-E44D-844A-6EC810DE97D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0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EF9DF-6ABA-4B25-9FE5-3544C3951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415E9A-B924-40CD-9EDE-0B20FAD09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B9D3AB-68BE-4924-A48E-DFEF1E5DF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A007-9EFF-4F69-8722-4FFECFFBB5A4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AC1C74-62DB-42C2-9318-64F1F12ED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E2ED4B-B517-40FB-AFFE-477730AA5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5BE5-DA88-47C1-A414-ECCEFDD01D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391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043BF-AFD1-4CA8-9C25-658DEDAF3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AF67E9-E2CA-4DFB-804F-2A939EC2E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5BFB71-4022-453C-A816-5984DBDB1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A007-9EFF-4F69-8722-4FFECFFBB5A4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BD5B6D-FC3C-4444-B9C4-6980B27D5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963B8-10A9-4CA2-95F8-F0BA1BE34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5BE5-DA88-47C1-A414-ECCEFDD01D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845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DC89A8-FB43-4D99-8D1F-C6E74AA1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680FE1-1FBF-483F-8680-D289354BF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6CACD1-F77B-4FC1-9C18-87584393F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4560D3-3BC4-4972-AF2B-B97824BAF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A007-9EFF-4F69-8722-4FFECFFBB5A4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1B17CB-16D5-4087-8D1B-4DAA90DAD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41A121-2F34-4797-9B50-DEA7ED0C4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5BE5-DA88-47C1-A414-ECCEFDD01D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721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7CAF41-F94E-4A0B-89E1-55088CEA8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B3D33C-8D6F-45F5-8A0E-581B085CA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40B55C-2F18-41EA-9B9B-1248C5657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11C98CD-1DAD-4C1A-9FC2-6AFA62509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291E692-669C-4659-B599-E5A0D38B0A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77550BC-3D58-4957-9BAD-619918D41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A007-9EFF-4F69-8722-4FFECFFBB5A4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1577DAD-8966-4C73-8768-6963D2686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509E04B-1F6E-4DDB-A603-14142A6E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5BE5-DA88-47C1-A414-ECCEFDD01D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377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C65227-A9B2-43A2-8D12-2BC365C42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4C9F126-BBEB-404D-B438-0FA52856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A007-9EFF-4F69-8722-4FFECFFBB5A4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4ED840-9BC7-4A1F-8FE5-318425764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F95DE4-3FC1-4C39-8B22-B2E83EDA1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5BE5-DA88-47C1-A414-ECCEFDD01D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518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620A145-E600-4912-A3FB-93C7B26BB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A007-9EFF-4F69-8722-4FFECFFBB5A4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5E7B6FB-5A3A-4A85-BA8C-14216EBF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1799EC8-8A0E-418E-AD21-63EC8DE9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5BE5-DA88-47C1-A414-ECCEFDD01D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2970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960D8A-C3E7-4FD1-9E1A-CD2EA1E09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F6E9F6-CF9C-4D0E-BA6D-B38D0317B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74F1B1-1F22-4D11-BDE9-1AD2369D2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E3CB16-303A-40C8-8BA6-B71EB23BE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A007-9EFF-4F69-8722-4FFECFFBB5A4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6E0468-42B3-4B97-A768-6D76E0C26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315E9E-7909-4E79-BECA-36A7ACFA4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5BE5-DA88-47C1-A414-ECCEFDD01D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653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C97001-658D-4FF7-BBA1-C3887B0DD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D60247C-C19B-40C7-A863-6FEE04C576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303A8F-A36B-4E38-AD35-7021C6884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90B905-5EDD-4178-9A98-A7D0CCE7B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A007-9EFF-4F69-8722-4FFECFFBB5A4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0BFE1D-BCFE-4DF8-9CE4-DCCCE477B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6DD416-09D1-4ABD-8D3A-9ECDDE12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5BE5-DA88-47C1-A414-ECCEFDD01D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51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D334088-E2AD-4AC3-BBAD-D5A0B97C0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B84C07-0620-4B19-9AF7-CD2F9DED9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E10EA7-0209-4C95-8275-9062F511B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AA007-9EFF-4F69-8722-4FFECFFBB5A4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E8AD66-720A-457A-A34C-C24021CF55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95108-4A5A-49BE-B471-C2D6025EE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85BE5-DA88-47C1-A414-ECCEFDD01D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753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thumbs.dreamstime.com/z/computaci%C3%B3n-de-la-nube-y-concepto-azules-las-redes-con-el-mapa-del-mundo-conexiones-red-globales-digitaces-fondo-tecnolog%C3%ADa-111846452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785216E-A05F-0042-A49A-647EA9176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68" y="609601"/>
            <a:ext cx="1713738" cy="161853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113287C-0764-384B-811C-C5A246E15F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609600"/>
            <a:ext cx="1447800" cy="161853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E781309-F5AF-764E-B9A9-4940333F1E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652" y="609600"/>
            <a:ext cx="1741147" cy="161853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3865213-EEDE-5944-9FA4-E0E4F26E7D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73" y="609600"/>
            <a:ext cx="3535211" cy="1618531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F31BC8D-C017-0A4C-A2AA-0AF84BBE270D}"/>
              </a:ext>
            </a:extLst>
          </p:cNvPr>
          <p:cNvSpPr txBox="1"/>
          <p:nvPr/>
        </p:nvSpPr>
        <p:spPr>
          <a:xfrm>
            <a:off x="0" y="2847703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Salud en la Asamblea </a:t>
            </a:r>
            <a:r>
              <a:rPr lang="es-ES_tradnl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de la ONU: Drogas</a:t>
            </a: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Comentarios a la exposición del Embajador Juan Ramón de la Fuente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F5ACCA6-423B-6C45-B49C-CEB5C4DB4019}"/>
              </a:ext>
            </a:extLst>
          </p:cNvPr>
          <p:cNvSpPr txBox="1"/>
          <p:nvPr/>
        </p:nvSpPr>
        <p:spPr>
          <a:xfrm>
            <a:off x="6643134" y="4938472"/>
            <a:ext cx="42210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María Elena Medina-Mora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Academia Nacional de Medicina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Febrero 26, 2020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1A58FC0A-F568-4AB6-82A8-DDA500304E4B}"/>
              </a:ext>
            </a:extLst>
          </p:cNvPr>
          <p:cNvCxnSpPr>
            <a:cxnSpLocks/>
          </p:cNvCxnSpPr>
          <p:nvPr/>
        </p:nvCxnSpPr>
        <p:spPr>
          <a:xfrm>
            <a:off x="533401" y="2847703"/>
            <a:ext cx="112013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112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C1647EC-82BB-404C-B50E-EEC3D3E84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75" y="432141"/>
            <a:ext cx="11106526" cy="37323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3C51EA8-2991-4DC1-B4C5-E4B0064B9A67}"/>
              </a:ext>
            </a:extLst>
          </p:cNvPr>
          <p:cNvSpPr txBox="1"/>
          <p:nvPr/>
        </p:nvSpPr>
        <p:spPr>
          <a:xfrm>
            <a:off x="865239" y="4680155"/>
            <a:ext cx="109433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Prevalencia mundial 17.8% y 52.3%. </a:t>
            </a:r>
            <a:r>
              <a:rPr lang="nb-NO" dirty="0"/>
              <a:t>(Degenhardt et al., 2017; Platt et al., 2016)</a:t>
            </a:r>
          </a:p>
          <a:p>
            <a:endParaRPr lang="es-MX" dirty="0"/>
          </a:p>
          <a:p>
            <a:r>
              <a:rPr lang="es-MX" dirty="0"/>
              <a:t>En México se estima que 110,000 personas se inyectan drogas, solo 2,700 están registrados en el sistema de tratamiento para las adicciones.</a:t>
            </a:r>
          </a:p>
          <a:p>
            <a:r>
              <a:rPr lang="es-MX" dirty="0"/>
              <a:t>	Incrementar capacidad de tratamiento</a:t>
            </a:r>
          </a:p>
        </p:txBody>
      </p:sp>
    </p:spTree>
    <p:extLst>
      <p:ext uri="{BB962C8B-B14F-4D97-AF65-F5344CB8AC3E}">
        <p14:creationId xmlns:p14="http://schemas.microsoft.com/office/powerpoint/2010/main" val="894739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562100" y="19050"/>
            <a:ext cx="9067801" cy="6724650"/>
            <a:chOff x="38099" y="19050"/>
            <a:chExt cx="9067801" cy="672465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9" y="771525"/>
              <a:ext cx="5542013" cy="303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3810000"/>
              <a:ext cx="5686425" cy="293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76200"/>
              <a:ext cx="67437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92" y="19050"/>
              <a:ext cx="2089508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1 Rectángulo"/>
            <p:cNvSpPr/>
            <p:nvPr/>
          </p:nvSpPr>
          <p:spPr>
            <a:xfrm>
              <a:off x="223408" y="4122688"/>
              <a:ext cx="2781728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600" dirty="0" err="1"/>
                <a:t>Volkow</a:t>
              </a:r>
              <a:r>
                <a:rPr lang="es-MX" sz="1600" dirty="0"/>
                <a:t> ND, </a:t>
              </a:r>
              <a:r>
                <a:rPr lang="es-MX" sz="1600" dirty="0" err="1"/>
                <a:t>Poznyak</a:t>
              </a:r>
              <a:r>
                <a:rPr lang="es-MX" sz="1600" dirty="0"/>
                <a:t> V, </a:t>
              </a:r>
              <a:r>
                <a:rPr lang="es-MX" sz="1600" dirty="0" err="1"/>
                <a:t>Saxena</a:t>
              </a:r>
              <a:r>
                <a:rPr lang="es-MX" sz="1600" dirty="0"/>
                <a:t> S, </a:t>
              </a:r>
              <a:r>
                <a:rPr lang="es-MX" sz="1600" dirty="0" err="1"/>
                <a:t>Gerra</a:t>
              </a:r>
              <a:r>
                <a:rPr lang="es-MX" sz="1600" dirty="0"/>
                <a:t> G</a:t>
              </a:r>
              <a:r>
                <a:rPr lang="es-MX" sz="1600" b="1" dirty="0">
                  <a:solidFill>
                    <a:schemeClr val="accent2"/>
                  </a:solidFill>
                </a:rPr>
                <a:t>, UNODC‐WHO Informal International </a:t>
              </a:r>
              <a:r>
                <a:rPr lang="es-MX" sz="1600" b="1" dirty="0" err="1">
                  <a:solidFill>
                    <a:schemeClr val="accent2"/>
                  </a:solidFill>
                </a:rPr>
                <a:t>Scientific</a:t>
              </a:r>
              <a:r>
                <a:rPr lang="es-MX" sz="1600" b="1" dirty="0">
                  <a:solidFill>
                    <a:schemeClr val="accent2"/>
                  </a:solidFill>
                </a:rPr>
                <a:t> Network. </a:t>
              </a:r>
              <a:r>
                <a:rPr lang="es-MX" sz="1600" dirty="0" err="1"/>
                <a:t>Drug</a:t>
              </a:r>
              <a:r>
                <a:rPr lang="es-MX" sz="1600" dirty="0"/>
                <a:t> use </a:t>
              </a:r>
              <a:r>
                <a:rPr lang="es-MX" sz="1600" dirty="0" err="1"/>
                <a:t>disorders</a:t>
              </a:r>
              <a:r>
                <a:rPr lang="es-MX" sz="1600" dirty="0"/>
                <a:t>: </a:t>
              </a:r>
              <a:r>
                <a:rPr lang="es-MX" sz="1600" dirty="0" err="1"/>
                <a:t>impact</a:t>
              </a:r>
              <a:r>
                <a:rPr lang="es-MX" sz="1600" dirty="0"/>
                <a:t> of a </a:t>
              </a:r>
              <a:r>
                <a:rPr lang="es-MX" sz="1600" dirty="0" err="1"/>
                <a:t>public</a:t>
              </a:r>
              <a:r>
                <a:rPr lang="es-MX" sz="1600" dirty="0"/>
                <a:t> </a:t>
              </a:r>
              <a:r>
                <a:rPr lang="es-MX" sz="1600" dirty="0" err="1"/>
                <a:t>health</a:t>
              </a:r>
              <a:r>
                <a:rPr lang="es-MX" sz="1600" dirty="0"/>
                <a:t> </a:t>
              </a:r>
              <a:r>
                <a:rPr lang="es-MX" sz="1600" dirty="0" err="1"/>
                <a:t>rather</a:t>
              </a:r>
              <a:r>
                <a:rPr lang="es-MX" sz="1600" dirty="0"/>
                <a:t> </a:t>
              </a:r>
              <a:r>
                <a:rPr lang="es-MX" sz="1600" dirty="0" err="1"/>
                <a:t>than</a:t>
              </a:r>
              <a:r>
                <a:rPr lang="es-MX" sz="1600" dirty="0"/>
                <a:t> a criminal </a:t>
              </a:r>
              <a:r>
                <a:rPr lang="es-MX" sz="1600" dirty="0" err="1"/>
                <a:t>justice</a:t>
              </a:r>
              <a:r>
                <a:rPr lang="es-MX" sz="1600" dirty="0"/>
                <a:t> </a:t>
              </a:r>
              <a:r>
                <a:rPr lang="es-MX" sz="1600" dirty="0" err="1"/>
                <a:t>approach</a:t>
              </a:r>
              <a:r>
                <a:rPr lang="es-MX" sz="1600" dirty="0"/>
                <a:t>. </a:t>
              </a:r>
              <a:r>
                <a:rPr lang="es-MX" sz="1600" i="1" dirty="0" err="1"/>
                <a:t>World</a:t>
              </a:r>
              <a:r>
                <a:rPr lang="es-MX" sz="1600" i="1" dirty="0"/>
                <a:t> </a:t>
              </a:r>
              <a:r>
                <a:rPr lang="es-MX" sz="1600" i="1" dirty="0" err="1"/>
                <a:t>Psychiatry</a:t>
              </a:r>
              <a:r>
                <a:rPr lang="es-MX" sz="1600" dirty="0"/>
                <a:t>. 2017;16(2):213-214. doi:10.1002/wps.20428. Page 213</a:t>
              </a: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304800" y="685800"/>
              <a:ext cx="3099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“</a:t>
              </a: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4038600" y="3417282"/>
              <a:ext cx="3099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“</a:t>
              </a: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3423808" y="3810000"/>
              <a:ext cx="3099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“</a:t>
              </a: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929008" y="6336268"/>
              <a:ext cx="3099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“</a:t>
              </a:r>
            </a:p>
          </p:txBody>
        </p:sp>
      </p:grpSp>
      <p:cxnSp>
        <p:nvCxnSpPr>
          <p:cNvPr id="8" name="7 Conector recto"/>
          <p:cNvCxnSpPr/>
          <p:nvPr/>
        </p:nvCxnSpPr>
        <p:spPr>
          <a:xfrm>
            <a:off x="1752600" y="685800"/>
            <a:ext cx="7848600" cy="0"/>
          </a:xfrm>
          <a:prstGeom prst="line">
            <a:avLst/>
          </a:prstGeom>
          <a:ln w="38100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7176120" y="685801"/>
            <a:ext cx="356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accent2"/>
                </a:solidFill>
              </a:rPr>
              <a:t>"La adicción a las drogas es un complejo trastorno de salud caracterizado por su naturaleza crónica y recurrente" </a:t>
            </a:r>
          </a:p>
          <a:p>
            <a:pPr algn="ctr"/>
            <a:r>
              <a:rPr lang="es-ES" dirty="0">
                <a:solidFill>
                  <a:schemeClr val="accent2"/>
                </a:solidFill>
              </a:rPr>
              <a:t>"No es el resultado de una falla moral o un comportamiento criminal"</a:t>
            </a:r>
            <a:endParaRPr lang="es-MX" dirty="0">
              <a:solidFill>
                <a:schemeClr val="accent2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176120" y="2768128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i="1" dirty="0">
                <a:solidFill>
                  <a:schemeClr val="accent2"/>
                </a:solidFill>
              </a:rPr>
              <a:t>“Necesitamos pasar de un enfoque de justicia penal a uno de salud pública</a:t>
            </a:r>
          </a:p>
        </p:txBody>
      </p:sp>
    </p:spTree>
    <p:extLst>
      <p:ext uri="{BB962C8B-B14F-4D97-AF65-F5344CB8AC3E}">
        <p14:creationId xmlns:p14="http://schemas.microsoft.com/office/powerpoint/2010/main" val="20560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4551432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</a:pPr>
            <a:r>
              <a:rPr lang="es-MX" b="1" dirty="0">
                <a:solidFill>
                  <a:schemeClr val="accent2"/>
                </a:solidFill>
              </a:rPr>
              <a:t>SDG</a:t>
            </a:r>
            <a:r>
              <a:rPr lang="es-MX" dirty="0"/>
              <a:t> 2015: 17 metas (1 salud), 169 objetivos (13 salud) adoptados en la “</a:t>
            </a:r>
            <a:r>
              <a:rPr lang="es-MX" dirty="0" err="1"/>
              <a:t>United</a:t>
            </a:r>
            <a:r>
              <a:rPr lang="es-MX" dirty="0"/>
              <a:t> </a:t>
            </a:r>
            <a:r>
              <a:rPr lang="es-MX" dirty="0" err="1"/>
              <a:t>Nations</a:t>
            </a:r>
            <a:r>
              <a:rPr lang="es-MX" dirty="0"/>
              <a:t> </a:t>
            </a:r>
            <a:r>
              <a:rPr lang="es-MX" dirty="0" err="1"/>
              <a:t>Sustainable</a:t>
            </a:r>
            <a:r>
              <a:rPr lang="es-MX" dirty="0"/>
              <a:t> </a:t>
            </a:r>
            <a:r>
              <a:rPr lang="es-MX" dirty="0" err="1"/>
              <a:t>Development</a:t>
            </a:r>
            <a:r>
              <a:rPr lang="es-MX" dirty="0"/>
              <a:t> Summit”, 25 – 27 de Septiembre 2015</a:t>
            </a:r>
          </a:p>
          <a:p>
            <a:pPr>
              <a:buClr>
                <a:schemeClr val="accent2"/>
              </a:buClr>
            </a:pPr>
            <a:r>
              <a:rPr lang="es-MX" b="1" dirty="0">
                <a:solidFill>
                  <a:schemeClr val="accent2"/>
                </a:solidFill>
              </a:rPr>
              <a:t>Meta 3.4</a:t>
            </a:r>
            <a:r>
              <a:rPr lang="es-MX" dirty="0"/>
              <a:t>: </a:t>
            </a:r>
            <a:r>
              <a:rPr lang="es-MX" dirty="0" err="1"/>
              <a:t>By</a:t>
            </a:r>
            <a:r>
              <a:rPr lang="es-MX" dirty="0"/>
              <a:t> 2030, reducir en un tercio la mortalidad prematura por </a:t>
            </a:r>
            <a:r>
              <a:rPr lang="es-MX" b="1" dirty="0">
                <a:solidFill>
                  <a:schemeClr val="accent2"/>
                </a:solidFill>
              </a:rPr>
              <a:t>enfermedades no comunicables</a:t>
            </a:r>
            <a:r>
              <a:rPr lang="es-MX" dirty="0"/>
              <a:t>  a través de la prevención  y el tratamiento y promover la salud mental y el </a:t>
            </a:r>
            <a:r>
              <a:rPr lang="es-MX" b="1" dirty="0">
                <a:solidFill>
                  <a:schemeClr val="accent2"/>
                </a:solidFill>
              </a:rPr>
              <a:t>bienestar</a:t>
            </a:r>
            <a:r>
              <a:rPr lang="es-MX" dirty="0"/>
              <a:t> </a:t>
            </a:r>
          </a:p>
          <a:p>
            <a:pPr>
              <a:buClr>
                <a:schemeClr val="accent2"/>
              </a:buClr>
            </a:pPr>
            <a:r>
              <a:rPr lang="es-MX" b="1" dirty="0">
                <a:solidFill>
                  <a:schemeClr val="accent2"/>
                </a:solidFill>
              </a:rPr>
              <a:t>Meta 3.5 </a:t>
            </a:r>
            <a:r>
              <a:rPr lang="es-MX" dirty="0"/>
              <a:t>Fortalecer la prevención y el tratamiento del abuso de sustancias, incluyendo el </a:t>
            </a:r>
            <a:r>
              <a:rPr lang="es-MX" b="1" dirty="0">
                <a:solidFill>
                  <a:schemeClr val="accent2"/>
                </a:solidFill>
              </a:rPr>
              <a:t>abuso de narcóticos y el uso nocivo de alcohol</a:t>
            </a:r>
          </a:p>
          <a:p>
            <a:pPr>
              <a:buClr>
                <a:schemeClr val="accent2"/>
              </a:buClr>
            </a:pPr>
            <a:r>
              <a:rPr lang="es-MX" b="1" dirty="0">
                <a:solidFill>
                  <a:schemeClr val="accent2"/>
                </a:solidFill>
              </a:rPr>
              <a:t>Meta 3.8 </a:t>
            </a:r>
            <a:r>
              <a:rPr lang="es-MX" dirty="0"/>
              <a:t>Lograr</a:t>
            </a:r>
            <a:r>
              <a:rPr lang="es-MX" b="1" dirty="0">
                <a:solidFill>
                  <a:schemeClr val="accent2"/>
                </a:solidFill>
              </a:rPr>
              <a:t> cobertura universal</a:t>
            </a:r>
          </a:p>
          <a:p>
            <a:endParaRPr lang="es-MX" sz="2000" dirty="0"/>
          </a:p>
        </p:txBody>
      </p:sp>
      <p:pic>
        <p:nvPicPr>
          <p:cNvPr id="5" name="Picture 5" descr="http://www.un.org/sustainabledevelopment/wp-content/uploads/2015/08/UNSustainableDevelopmentGoals_Brand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365" y="152401"/>
            <a:ext cx="6768752" cy="14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1666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C2285CD3-9D2E-B44C-90B7-732BD683B978}" type="slidenum">
              <a:rPr lang="en-US"/>
              <a:pPr/>
              <a:t>12</a:t>
            </a:fld>
            <a:endParaRPr lang="en-US"/>
          </a:p>
        </p:txBody>
      </p:sp>
      <p:cxnSp>
        <p:nvCxnSpPr>
          <p:cNvPr id="7" name="6 Conector recto"/>
          <p:cNvCxnSpPr/>
          <p:nvPr/>
        </p:nvCxnSpPr>
        <p:spPr>
          <a:xfrm>
            <a:off x="3719513" y="1196752"/>
            <a:ext cx="5472112" cy="0"/>
          </a:xfrm>
          <a:prstGeom prst="line">
            <a:avLst/>
          </a:prstGeom>
          <a:ln w="38100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604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02E1F58-0ECC-4FB4-877B-89024F8C3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29" y="390721"/>
            <a:ext cx="4879452" cy="186081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CCF10CB-3EBB-4852-917C-9D16F6858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74" y="2397734"/>
            <a:ext cx="4767997" cy="32657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1D5F2B0-AD9E-4BC5-AD5F-71AD0AD3CA89}"/>
              </a:ext>
            </a:extLst>
          </p:cNvPr>
          <p:cNvSpPr txBox="1"/>
          <p:nvPr/>
        </p:nvSpPr>
        <p:spPr>
          <a:xfrm>
            <a:off x="85839" y="3855768"/>
            <a:ext cx="5056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Los TRASTORNOS MENTALES </a:t>
            </a:r>
            <a:r>
              <a:rPr lang="en-US" i="1" dirty="0" err="1"/>
              <a:t>están</a:t>
            </a:r>
            <a:r>
              <a:rPr lang="en-US" i="1" dirty="0"/>
              <a:t> </a:t>
            </a:r>
            <a:r>
              <a:rPr lang="en-US" i="1" dirty="0" err="1"/>
              <a:t>fuertemente</a:t>
            </a:r>
            <a:r>
              <a:rPr lang="en-US" i="1" dirty="0"/>
              <a:t> </a:t>
            </a:r>
            <a:r>
              <a:rPr lang="en-US" i="1" dirty="0" err="1"/>
              <a:t>influidos</a:t>
            </a:r>
            <a:r>
              <a:rPr lang="en-US" i="1" dirty="0"/>
              <a:t> </a:t>
            </a:r>
            <a:r>
              <a:rPr lang="en-US" i="1" dirty="0" err="1"/>
              <a:t>por</a:t>
            </a:r>
            <a:r>
              <a:rPr lang="en-US" i="1" dirty="0"/>
              <a:t> </a:t>
            </a:r>
            <a:r>
              <a:rPr lang="en-US" i="1" dirty="0" err="1"/>
              <a:t>los</a:t>
            </a:r>
            <a:r>
              <a:rPr lang="en-US" i="1" dirty="0"/>
              <a:t> </a:t>
            </a:r>
            <a:r>
              <a:rPr lang="en-US" i="1" dirty="0" err="1"/>
              <a:t>determinantes</a:t>
            </a:r>
            <a:r>
              <a:rPr lang="en-US" i="1" dirty="0"/>
              <a:t> </a:t>
            </a:r>
            <a:r>
              <a:rPr lang="en-US" i="1" dirty="0" err="1"/>
              <a:t>sociales</a:t>
            </a:r>
            <a:endParaRPr lang="en-US" i="1" dirty="0"/>
          </a:p>
          <a:p>
            <a:pPr algn="ctr"/>
            <a:endParaRPr lang="en-US" i="1" dirty="0"/>
          </a:p>
          <a:p>
            <a:pPr algn="ctr"/>
            <a:r>
              <a:rPr lang="en-US" i="1" dirty="0"/>
              <a:t>Los </a:t>
            </a:r>
            <a:r>
              <a:rPr lang="en-US" i="1" dirty="0" err="1"/>
              <a:t>determinantes</a:t>
            </a:r>
            <a:r>
              <a:rPr lang="en-US" i="1" dirty="0"/>
              <a:t> </a:t>
            </a:r>
            <a:r>
              <a:rPr lang="en-US" i="1" dirty="0" err="1"/>
              <a:t>distales</a:t>
            </a:r>
            <a:r>
              <a:rPr lang="en-US" i="1" dirty="0"/>
              <a:t> y </a:t>
            </a:r>
            <a:r>
              <a:rPr lang="en-US" i="1" dirty="0" err="1"/>
              <a:t>proximales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</a:t>
            </a:r>
            <a:r>
              <a:rPr lang="en-US" i="1" dirty="0" err="1"/>
              <a:t>cada</a:t>
            </a:r>
            <a:r>
              <a:rPr lang="en-US" i="1" dirty="0"/>
              <a:t> </a:t>
            </a:r>
            <a:r>
              <a:rPr lang="en-US" i="1" dirty="0" err="1"/>
              <a:t>dominio</a:t>
            </a:r>
            <a:r>
              <a:rPr lang="en-US" i="1" dirty="0"/>
              <a:t> </a:t>
            </a:r>
            <a:r>
              <a:rPr lang="en-US" i="1" dirty="0" err="1"/>
              <a:t>aumementan</a:t>
            </a:r>
            <a:r>
              <a:rPr lang="en-US" i="1" dirty="0"/>
              <a:t> el </a:t>
            </a:r>
            <a:r>
              <a:rPr lang="en-US" i="1" dirty="0" err="1"/>
              <a:t>riesgo</a:t>
            </a:r>
            <a:endParaRPr lang="en-US" i="1" dirty="0"/>
          </a:p>
          <a:p>
            <a:pPr algn="ctr"/>
            <a:r>
              <a:rPr lang="en-US" i="1" dirty="0" err="1"/>
              <a:t>Interactuan</a:t>
            </a:r>
            <a:r>
              <a:rPr lang="en-US" i="1" dirty="0"/>
              <a:t> entre </a:t>
            </a:r>
            <a:r>
              <a:rPr lang="en-US" i="1" dirty="0" err="1"/>
              <a:t>ellos</a:t>
            </a:r>
            <a:r>
              <a:rPr lang="en-US" i="1" dirty="0"/>
              <a:t> (</a:t>
            </a:r>
            <a:r>
              <a:rPr lang="en-US" i="1" dirty="0" err="1"/>
              <a:t>por</a:t>
            </a:r>
            <a:r>
              <a:rPr lang="en-US" i="1" dirty="0"/>
              <a:t> </a:t>
            </a:r>
            <a:r>
              <a:rPr lang="en-US" i="1" dirty="0" err="1"/>
              <a:t>ej</a:t>
            </a:r>
            <a:r>
              <a:rPr lang="en-US" i="1" dirty="0"/>
              <a:t>, </a:t>
            </a:r>
            <a:r>
              <a:rPr lang="en-US" i="1" dirty="0" err="1"/>
              <a:t>género</a:t>
            </a:r>
            <a:r>
              <a:rPr lang="en-US" i="1" dirty="0"/>
              <a:t> y NSE)</a:t>
            </a:r>
          </a:p>
          <a:p>
            <a:pPr algn="ctr"/>
            <a:r>
              <a:rPr lang="en-US" i="1" dirty="0"/>
              <a:t>Y </a:t>
            </a:r>
            <a:r>
              <a:rPr lang="en-US" i="1" dirty="0" err="1"/>
              <a:t>están</a:t>
            </a:r>
            <a:r>
              <a:rPr lang="en-US" i="1" dirty="0"/>
              <a:t> </a:t>
            </a:r>
            <a:r>
              <a:rPr lang="en-US" i="1" dirty="0" err="1"/>
              <a:t>mediados</a:t>
            </a:r>
            <a:r>
              <a:rPr lang="en-US" i="1" dirty="0"/>
              <a:t> </a:t>
            </a:r>
            <a:r>
              <a:rPr lang="en-US" i="1" dirty="0" err="1"/>
              <a:t>por</a:t>
            </a:r>
            <a:r>
              <a:rPr lang="en-US" i="1" dirty="0"/>
              <a:t> variables </a:t>
            </a:r>
            <a:r>
              <a:rPr lang="en-US" i="1" dirty="0" err="1"/>
              <a:t>famliares</a:t>
            </a:r>
            <a:r>
              <a:rPr lang="en-US" i="1" dirty="0"/>
              <a:t> y </a:t>
            </a:r>
            <a:r>
              <a:rPr lang="en-US" i="1" dirty="0" err="1"/>
              <a:t>biológicas</a:t>
            </a:r>
            <a:endParaRPr lang="es-MX" dirty="0">
              <a:solidFill>
                <a:srgbClr val="C00000"/>
              </a:solidFill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3DB6B25-A59D-2949-B12A-96EA056D2282}"/>
              </a:ext>
            </a:extLst>
          </p:cNvPr>
          <p:cNvCxnSpPr>
            <a:cxnSpLocks/>
          </p:cNvCxnSpPr>
          <p:nvPr/>
        </p:nvCxnSpPr>
        <p:spPr>
          <a:xfrm>
            <a:off x="374274" y="2816777"/>
            <a:ext cx="4455229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DDBB3FA-871B-A540-8DAF-0344B85FC0CD}"/>
              </a:ext>
            </a:extLst>
          </p:cNvPr>
          <p:cNvSpPr/>
          <p:nvPr/>
        </p:nvSpPr>
        <p:spPr>
          <a:xfrm>
            <a:off x="7050340" y="1145454"/>
            <a:ext cx="1243173" cy="344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300" dirty="0" err="1"/>
              <a:t>Economic</a:t>
            </a:r>
            <a:endParaRPr lang="es-ES_tradnl" sz="1300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5588B55-7C7C-B148-BEAD-ED0BD1439890}"/>
              </a:ext>
            </a:extLst>
          </p:cNvPr>
          <p:cNvGrpSpPr/>
          <p:nvPr/>
        </p:nvGrpSpPr>
        <p:grpSpPr>
          <a:xfrm>
            <a:off x="5445199" y="447887"/>
            <a:ext cx="6660962" cy="5962226"/>
            <a:chOff x="5445199" y="447887"/>
            <a:chExt cx="6660962" cy="596222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004B1309-2AF6-441D-B5B4-8BD1D13AF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45199" y="447887"/>
              <a:ext cx="6660962" cy="5962226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Flecha: hacia abajo 4">
              <a:extLst>
                <a:ext uri="{FF2B5EF4-FFF2-40B4-BE49-F238E27FC236}">
                  <a16:creationId xmlns:a16="http://schemas.microsoft.com/office/drawing/2014/main" id="{CCD68270-DB19-45DA-920B-87DD3C874FF3}"/>
                </a:ext>
              </a:extLst>
            </p:cNvPr>
            <p:cNvSpPr/>
            <p:nvPr/>
          </p:nvSpPr>
          <p:spPr>
            <a:xfrm>
              <a:off x="6046838" y="2138520"/>
              <a:ext cx="290607" cy="526022"/>
            </a:xfrm>
            <a:prstGeom prst="down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Flecha: hacia abajo 9">
              <a:extLst>
                <a:ext uri="{FF2B5EF4-FFF2-40B4-BE49-F238E27FC236}">
                  <a16:creationId xmlns:a16="http://schemas.microsoft.com/office/drawing/2014/main" id="{44075D51-06E9-4DAB-A090-C02E4590190F}"/>
                </a:ext>
              </a:extLst>
            </p:cNvPr>
            <p:cNvSpPr/>
            <p:nvPr/>
          </p:nvSpPr>
          <p:spPr>
            <a:xfrm>
              <a:off x="7671926" y="564253"/>
              <a:ext cx="263203" cy="526022"/>
            </a:xfrm>
            <a:prstGeom prst="down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52DFD185-3B6C-8D4C-9750-C933FA40926F}"/>
                </a:ext>
              </a:extLst>
            </p:cNvPr>
            <p:cNvSpPr/>
            <p:nvPr/>
          </p:nvSpPr>
          <p:spPr>
            <a:xfrm>
              <a:off x="5568593" y="5126805"/>
              <a:ext cx="780836" cy="7602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200" dirty="0">
                  <a:solidFill>
                    <a:schemeClr val="tx1"/>
                  </a:solidFill>
                </a:rPr>
                <a:t>Social y cultural</a:t>
              </a: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39E29AAF-8E90-C347-8F22-C88460428593}"/>
                </a:ext>
              </a:extLst>
            </p:cNvPr>
            <p:cNvSpPr/>
            <p:nvPr/>
          </p:nvSpPr>
          <p:spPr>
            <a:xfrm>
              <a:off x="5556608" y="3881923"/>
              <a:ext cx="977755" cy="7602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200" dirty="0" err="1">
                  <a:solidFill>
                    <a:schemeClr val="tx1"/>
                  </a:solidFill>
                </a:rPr>
                <a:t>Ambientall</a:t>
              </a:r>
              <a:endParaRPr lang="es-ES_tradnl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BC561F3-ECA2-A64B-8BD6-892499BAB5A2}"/>
                </a:ext>
              </a:extLst>
            </p:cNvPr>
            <p:cNvSpPr/>
            <p:nvPr/>
          </p:nvSpPr>
          <p:spPr>
            <a:xfrm>
              <a:off x="5568593" y="2794570"/>
              <a:ext cx="1243173" cy="52602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300" dirty="0">
                  <a:solidFill>
                    <a:schemeClr val="tx1"/>
                  </a:solidFill>
                </a:rPr>
                <a:t>Vecindario</a:t>
              </a: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7577CEBC-E7CB-3B43-A061-BFBE7DB48225}"/>
                </a:ext>
              </a:extLst>
            </p:cNvPr>
            <p:cNvSpPr/>
            <p:nvPr/>
          </p:nvSpPr>
          <p:spPr>
            <a:xfrm>
              <a:off x="9318661" y="520557"/>
              <a:ext cx="1602768" cy="4452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200" dirty="0">
                  <a:solidFill>
                    <a:schemeClr val="tx1"/>
                  </a:solidFill>
                </a:rPr>
                <a:t>Demográficas</a:t>
              </a: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87A3F9A6-9DCB-A04B-9A20-112BE422DF61}"/>
                </a:ext>
              </a:extLst>
            </p:cNvPr>
            <p:cNvSpPr/>
            <p:nvPr/>
          </p:nvSpPr>
          <p:spPr>
            <a:xfrm>
              <a:off x="10816973" y="2152433"/>
              <a:ext cx="1142146" cy="4452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200" dirty="0">
                  <a:solidFill>
                    <a:schemeClr val="tx1"/>
                  </a:solidFill>
                </a:rPr>
                <a:t>Factores Distales</a:t>
              </a: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7411097E-E87D-B741-8A50-E6AFD8193D8E}"/>
                </a:ext>
              </a:extLst>
            </p:cNvPr>
            <p:cNvSpPr/>
            <p:nvPr/>
          </p:nvSpPr>
          <p:spPr>
            <a:xfrm>
              <a:off x="10825537" y="3003474"/>
              <a:ext cx="1142146" cy="4452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200" dirty="0">
                  <a:solidFill>
                    <a:schemeClr val="tx1"/>
                  </a:solidFill>
                </a:rPr>
                <a:t>Proximales</a:t>
              </a:r>
            </a:p>
          </p:txBody>
        </p:sp>
      </p:grp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977EAF3-ABC4-40B9-8569-94FF6F263DC5}"/>
              </a:ext>
            </a:extLst>
          </p:cNvPr>
          <p:cNvSpPr/>
          <p:nvPr/>
        </p:nvSpPr>
        <p:spPr>
          <a:xfrm>
            <a:off x="7313542" y="1106927"/>
            <a:ext cx="1243173" cy="5260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300" dirty="0">
                <a:solidFill>
                  <a:schemeClr val="tx1"/>
                </a:solidFill>
              </a:rPr>
              <a:t>Económicas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DBC1939-106D-4847-911B-CBD76C917C19}"/>
              </a:ext>
            </a:extLst>
          </p:cNvPr>
          <p:cNvSpPr txBox="1"/>
          <p:nvPr/>
        </p:nvSpPr>
        <p:spPr>
          <a:xfrm>
            <a:off x="224317" y="3179303"/>
            <a:ext cx="5142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Salud Mental y Adicciones en metas:</a:t>
            </a:r>
          </a:p>
          <a:p>
            <a:pPr algn="ctr"/>
            <a:r>
              <a:rPr lang="es-ES_tradnl" dirty="0"/>
              <a:t>1, 4,5, 6,7,8, 9, 10, 11, 12, 13</a:t>
            </a:r>
          </a:p>
        </p:txBody>
      </p:sp>
    </p:spTree>
    <p:extLst>
      <p:ext uri="{BB962C8B-B14F-4D97-AF65-F5344CB8AC3E}">
        <p14:creationId xmlns:p14="http://schemas.microsoft.com/office/powerpoint/2010/main" val="1197589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38528" y="365125"/>
            <a:ext cx="9415272" cy="1325563"/>
          </a:xfrm>
        </p:spPr>
        <p:txBody>
          <a:bodyPr/>
          <a:lstStyle/>
          <a:p>
            <a:r>
              <a:rPr lang="es-MX" dirty="0"/>
              <a:t>Hacia mejores respuestas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1884" y="1455573"/>
            <a:ext cx="9148916" cy="4857403"/>
          </a:xfrm>
          <a:ln>
            <a:noFill/>
          </a:ln>
        </p:spPr>
        <p:txBody>
          <a:bodyPr>
            <a:noAutofit/>
          </a:bodyPr>
          <a:lstStyle/>
          <a:p>
            <a:pPr>
              <a:buClr>
                <a:schemeClr val="accent5"/>
              </a:buClr>
              <a:buFont typeface="Wingdings" pitchFamily="2" charset="2"/>
              <a:buChar char="§"/>
            </a:pPr>
            <a:r>
              <a:rPr lang="es-MX" sz="2000" b="1" dirty="0">
                <a:solidFill>
                  <a:schemeClr val="accent5"/>
                </a:solidFill>
              </a:rPr>
              <a:t>Reconocimiento del rezago </a:t>
            </a:r>
            <a:r>
              <a:rPr lang="es-MX" sz="2000" dirty="0"/>
              <a:t>en oportunidades de desarrollo y atención de necesidades de las mujeres, de la aceptación del género como determinante social</a:t>
            </a:r>
          </a:p>
          <a:p>
            <a:pPr>
              <a:buClr>
                <a:schemeClr val="accent5"/>
              </a:buClr>
              <a:buFont typeface="Wingdings" pitchFamily="2" charset="2"/>
              <a:buChar char="§"/>
            </a:pPr>
            <a:r>
              <a:rPr lang="es-MX" sz="2000" dirty="0"/>
              <a:t>La atención de la enfermedad mental, adopción de modelos basados en la evidencia y con </a:t>
            </a:r>
            <a:r>
              <a:rPr lang="es-MX" sz="2000" b="1" dirty="0">
                <a:solidFill>
                  <a:schemeClr val="accent5"/>
                </a:solidFill>
              </a:rPr>
              <a:t>enfoque de género</a:t>
            </a:r>
          </a:p>
          <a:p>
            <a:pPr>
              <a:buClr>
                <a:schemeClr val="accent5"/>
              </a:buClr>
              <a:buFont typeface="Wingdings" pitchFamily="2" charset="2"/>
              <a:buChar char="§"/>
            </a:pPr>
            <a:r>
              <a:rPr lang="es-MX" sz="2000" b="1" dirty="0">
                <a:solidFill>
                  <a:schemeClr val="accent1"/>
                </a:solidFill>
              </a:rPr>
              <a:t>Modificar la manera como las dificultades psicosociales </a:t>
            </a:r>
            <a:r>
              <a:rPr lang="es-MX" sz="2000" dirty="0"/>
              <a:t>de las </a:t>
            </a:r>
            <a:r>
              <a:rPr lang="es-MX" sz="2000" b="1" dirty="0">
                <a:solidFill>
                  <a:schemeClr val="accent1"/>
                </a:solidFill>
              </a:rPr>
              <a:t>mujeres</a:t>
            </a:r>
            <a:r>
              <a:rPr lang="es-MX" sz="2000" dirty="0"/>
              <a:t> son evaluadas, </a:t>
            </a:r>
            <a:r>
              <a:rPr lang="es-MX" sz="2000" b="1" dirty="0">
                <a:solidFill>
                  <a:schemeClr val="accent1"/>
                </a:solidFill>
              </a:rPr>
              <a:t>interpretadas y enfrentadas</a:t>
            </a:r>
          </a:p>
          <a:p>
            <a:pPr>
              <a:buClr>
                <a:schemeClr val="accent5"/>
              </a:buClr>
              <a:buFont typeface="Wingdings" pitchFamily="2" charset="2"/>
              <a:buChar char="§"/>
            </a:pPr>
            <a:r>
              <a:rPr lang="es-MX" sz="2000" dirty="0"/>
              <a:t> Las </a:t>
            </a:r>
            <a:r>
              <a:rPr lang="es-MX" sz="2000" b="1" dirty="0">
                <a:solidFill>
                  <a:schemeClr val="accent5"/>
                </a:solidFill>
              </a:rPr>
              <a:t>políticas de desarrollo social </a:t>
            </a:r>
            <a:r>
              <a:rPr lang="es-MX" sz="2000" dirty="0"/>
              <a:t>como el </a:t>
            </a:r>
            <a:r>
              <a:rPr lang="es-MX" sz="2000" dirty="0">
                <a:solidFill>
                  <a:schemeClr val="accent1"/>
                </a:solidFill>
              </a:rPr>
              <a:t>la no discriminación hacia la mujer</a:t>
            </a:r>
            <a:r>
              <a:rPr lang="es-MX" sz="2000" dirty="0"/>
              <a:t> combate a la pobreza, la mitigación de la violencia y el acceso a la educación, empleo y salud, con enfoque de género son la </a:t>
            </a:r>
            <a:r>
              <a:rPr lang="es-MX" sz="2000" b="1" dirty="0">
                <a:solidFill>
                  <a:schemeClr val="accent5"/>
                </a:solidFill>
              </a:rPr>
              <a:t>base para el cambio</a:t>
            </a:r>
            <a:r>
              <a:rPr lang="es-MX" sz="2000" dirty="0"/>
              <a:t>.</a:t>
            </a:r>
          </a:p>
          <a:p>
            <a:pPr>
              <a:buClr>
                <a:schemeClr val="accent5"/>
              </a:buClr>
              <a:buFont typeface="Wingdings" pitchFamily="2" charset="2"/>
              <a:buChar char="§"/>
            </a:pPr>
            <a:r>
              <a:rPr lang="es-MX" sz="2000" dirty="0"/>
              <a:t>Programas orientadas a </a:t>
            </a:r>
            <a:r>
              <a:rPr lang="es-MX" sz="2000" b="1" dirty="0">
                <a:solidFill>
                  <a:schemeClr val="accent5"/>
                </a:solidFill>
              </a:rPr>
              <a:t>re significar el papel de la mujer en la sociedad</a:t>
            </a:r>
            <a:r>
              <a:rPr lang="es-MX" sz="2000" dirty="0"/>
              <a:t>, dotarla de habilidades para la vida habilidades para resolver conflictos y a exigir el respeto a su cuerpo y a su persona, educación en la tolerancia, prevención de la violencia en el noviazgo 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B6B88F88-E158-43C2-910B-90F59A69FAD2}"/>
              </a:ext>
            </a:extLst>
          </p:cNvPr>
          <p:cNvCxnSpPr/>
          <p:nvPr/>
        </p:nvCxnSpPr>
        <p:spPr>
          <a:xfrm>
            <a:off x="1061884" y="1299662"/>
            <a:ext cx="8733034" cy="0"/>
          </a:xfrm>
          <a:prstGeom prst="line">
            <a:avLst/>
          </a:prstGeom>
          <a:ln w="5715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AED302CB-BA46-4EEC-9C3A-4055A7066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5" y="106569"/>
            <a:ext cx="1245157" cy="160756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B7E4281-E2F7-4F19-9D91-55AF11550248}"/>
              </a:ext>
            </a:extLst>
          </p:cNvPr>
          <p:cNvSpPr txBox="1"/>
          <p:nvPr/>
        </p:nvSpPr>
        <p:spPr>
          <a:xfrm>
            <a:off x="455610" y="6099554"/>
            <a:ext cx="11461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World</a:t>
            </a:r>
            <a:r>
              <a:rPr lang="es-MX" dirty="0"/>
              <a:t> </a:t>
            </a:r>
            <a:r>
              <a:rPr lang="es-MX" dirty="0" err="1"/>
              <a:t>Drug</a:t>
            </a:r>
            <a:r>
              <a:rPr lang="es-MX" dirty="0"/>
              <a:t> </a:t>
            </a:r>
            <a:r>
              <a:rPr lang="es-MX" dirty="0" err="1"/>
              <a:t>Report</a:t>
            </a:r>
            <a:r>
              <a:rPr lang="es-MX" dirty="0"/>
              <a:t> 2019 </a:t>
            </a:r>
            <a:r>
              <a:rPr lang="es-MX" dirty="0" err="1"/>
              <a:t>Vol</a:t>
            </a:r>
            <a:r>
              <a:rPr lang="es-MX" dirty="0"/>
              <a:t> 5. Volumen especial sobe mujeres: resultados Globales </a:t>
            </a:r>
          </a:p>
        </p:txBody>
      </p:sp>
    </p:spTree>
    <p:extLst>
      <p:ext uri="{BB962C8B-B14F-4D97-AF65-F5344CB8AC3E}">
        <p14:creationId xmlns:p14="http://schemas.microsoft.com/office/powerpoint/2010/main" val="4118244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3B3F3A3-FDF5-4F75-9EFB-B697DAEDA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473" y="643467"/>
            <a:ext cx="1005305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06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05B9EC-DEDA-444A-B250-2441395F2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2800" b="1" dirty="0"/>
              <a:t/>
            </a:r>
            <a:br>
              <a:rPr lang="es-MX" sz="2800" b="1" dirty="0"/>
            </a:br>
            <a:r>
              <a:rPr lang="es-MX" sz="2800" b="1" dirty="0"/>
              <a:t>DH CONVENCION INTERNACIONAL SOBRE LOS DERECHOS DEL NIÑO </a:t>
            </a:r>
            <a:br>
              <a:rPr lang="es-MX" sz="2800" b="1" dirty="0"/>
            </a:br>
            <a:endParaRPr lang="es-MX" sz="28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FEFE25-1620-42DE-B784-73D69B6CA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772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2200" i="1" dirty="0"/>
              <a:t>Considerando que el niño debe estar plenamente </a:t>
            </a:r>
            <a:r>
              <a:rPr lang="es-MX" sz="22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preparado para una vida independiente </a:t>
            </a:r>
            <a:r>
              <a:rPr lang="es-MX" sz="2200" i="1" dirty="0"/>
              <a:t>en sociedad y ser educado en el espíritu de los ideales proclamados en la Carta de las Naciones Unidas y, en particular, en un espíritu de </a:t>
            </a:r>
            <a:r>
              <a:rPr lang="es-MX" sz="22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paz, dignidad, tolerancia, libertad, igualdad y solidaridad</a:t>
            </a:r>
          </a:p>
          <a:p>
            <a:pPr marL="0" indent="0" algn="ctr">
              <a:buNone/>
            </a:pPr>
            <a:r>
              <a:rPr lang="es-MX" sz="2200" dirty="0"/>
              <a:t>“… el niño, por su falta de </a:t>
            </a:r>
            <a:r>
              <a:rPr lang="es-MX" sz="2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madurez física y mental</a:t>
            </a:r>
            <a:r>
              <a:rPr lang="es-MX" sz="2200" dirty="0"/>
              <a:t>, necesita </a:t>
            </a:r>
            <a:r>
              <a:rPr lang="es-MX" sz="2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protección y cuidado especiales</a:t>
            </a:r>
            <a:r>
              <a:rPr lang="es-MX" sz="2200" dirty="0"/>
              <a:t>, incluso la debida </a:t>
            </a:r>
            <a:r>
              <a:rPr lang="es-MX" sz="2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protección legal</a:t>
            </a:r>
            <a:r>
              <a:rPr lang="es-MX" sz="2200" dirty="0"/>
              <a:t>, …..“</a:t>
            </a:r>
          </a:p>
          <a:p>
            <a:pPr marL="0" indent="0">
              <a:buNone/>
            </a:pPr>
            <a:r>
              <a:rPr lang="es-MX" sz="2200" i="1" dirty="0"/>
              <a:t>Art 1. … </a:t>
            </a:r>
            <a:r>
              <a:rPr lang="es-MX" sz="2200" dirty="0"/>
              <a:t>se entiende por niño todo ser humano </a:t>
            </a:r>
            <a:r>
              <a:rPr lang="es-MX" sz="2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menor de dieciocho años de edad</a:t>
            </a:r>
            <a:r>
              <a:rPr lang="es-MX" sz="2200" dirty="0"/>
              <a:t>, salvo que, en virtud de la ley que le sea aplicable, haya alcanzado antes la mayoría de edad. </a:t>
            </a:r>
          </a:p>
          <a:p>
            <a:pPr marL="0" indent="0">
              <a:buNone/>
            </a:pPr>
            <a:r>
              <a:rPr lang="es-MX" sz="2200" i="1" dirty="0"/>
              <a:t>Art 2…. </a:t>
            </a:r>
            <a:r>
              <a:rPr lang="es-MX" sz="2200" dirty="0"/>
              <a:t>medidas apropiadas para garantizar que el niño se </a:t>
            </a:r>
            <a:r>
              <a:rPr lang="es-MX" sz="2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vea protegido contra toda forma de discriminación o castigo por causa de la condición</a:t>
            </a:r>
            <a:r>
              <a:rPr lang="es-MX" sz="2200" dirty="0"/>
              <a:t>, las </a:t>
            </a:r>
            <a:r>
              <a:rPr lang="es-MX" sz="2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actividade</a:t>
            </a:r>
            <a:r>
              <a:rPr lang="es-MX" sz="2200" dirty="0"/>
              <a:t>s, las </a:t>
            </a:r>
            <a:r>
              <a:rPr lang="es-MX" sz="2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opiniones</a:t>
            </a:r>
            <a:r>
              <a:rPr lang="es-MX" sz="2200" dirty="0"/>
              <a:t> expresadas o las </a:t>
            </a:r>
            <a:r>
              <a:rPr lang="es-MX" sz="2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creencias</a:t>
            </a:r>
            <a:r>
              <a:rPr lang="es-MX" sz="2200" dirty="0"/>
              <a:t> de sus padres, o sus tutores o de sus familiares.</a:t>
            </a:r>
          </a:p>
          <a:p>
            <a:pPr marL="0" indent="0">
              <a:buNone/>
            </a:pPr>
            <a:r>
              <a:rPr lang="es-MX" sz="2200" i="1" dirty="0"/>
              <a:t>Art 3.</a:t>
            </a:r>
            <a:r>
              <a:rPr lang="es-MX" sz="2200" dirty="0"/>
              <a:t> ….se atenderá será el </a:t>
            </a:r>
            <a:r>
              <a:rPr lang="es-MX" sz="2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interés superior del niño</a:t>
            </a:r>
            <a:r>
              <a:rPr lang="es-MX" sz="2200" dirty="0"/>
              <a:t> …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636B141-2306-4F80-9A08-121F96FB7A91}"/>
              </a:ext>
            </a:extLst>
          </p:cNvPr>
          <p:cNvCxnSpPr/>
          <p:nvPr/>
        </p:nvCxnSpPr>
        <p:spPr>
          <a:xfrm>
            <a:off x="1150374" y="1258529"/>
            <a:ext cx="10343536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743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mputación de la nube y concepto azules de las redes con el mapa del mundo - conexiones de red globales de Digitaces, fondo de l">
            <a:hlinkClick r:id="rId2"/>
            <a:extLst>
              <a:ext uri="{FF2B5EF4-FFF2-40B4-BE49-F238E27FC236}">
                <a16:creationId xmlns:a16="http://schemas.microsoft.com/office/drawing/2014/main" id="{1B32F01B-DBB2-4A7F-9C56-496DB33753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8" b="26359"/>
          <a:stretch/>
        </p:blipFill>
        <p:spPr bwMode="auto">
          <a:xfrm>
            <a:off x="3549061" y="1902943"/>
            <a:ext cx="4928261" cy="263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4673820E-4B9E-4DAC-BEE5-1A27F052DF67}"/>
              </a:ext>
            </a:extLst>
          </p:cNvPr>
          <p:cNvGrpSpPr/>
          <p:nvPr/>
        </p:nvGrpSpPr>
        <p:grpSpPr>
          <a:xfrm>
            <a:off x="4776667" y="840991"/>
            <a:ext cx="2187893" cy="1015663"/>
            <a:chOff x="9114088" y="726527"/>
            <a:chExt cx="2187893" cy="1618092"/>
          </a:xfrm>
          <a:noFill/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AE38C51D-D2BB-494F-AF5D-36F71701E1AA}"/>
                </a:ext>
              </a:extLst>
            </p:cNvPr>
            <p:cNvSpPr/>
            <p:nvPr/>
          </p:nvSpPr>
          <p:spPr>
            <a:xfrm flipH="1">
              <a:off x="9114088" y="804672"/>
              <a:ext cx="2187893" cy="1532192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 dirty="0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BDF21148-BA9B-44ED-A345-4B0BD473E95C}"/>
                </a:ext>
              </a:extLst>
            </p:cNvPr>
            <p:cNvSpPr txBox="1"/>
            <p:nvPr/>
          </p:nvSpPr>
          <p:spPr>
            <a:xfrm>
              <a:off x="9371066" y="726527"/>
              <a:ext cx="1773936" cy="16180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solidFill>
                    <a:schemeClr val="accent2"/>
                  </a:solidFill>
                </a:rPr>
                <a:t>1.3%</a:t>
              </a:r>
            </a:p>
            <a:p>
              <a:pPr algn="ctr"/>
              <a:r>
                <a:rPr lang="es-MX" sz="1400" b="1" dirty="0"/>
                <a:t>Carga global de enfermedad debida al uso de </a:t>
              </a:r>
              <a:r>
                <a:rPr lang="es-MX" sz="1400" dirty="0"/>
                <a:t>drogas</a:t>
              </a:r>
              <a:r>
                <a:rPr lang="es-MX" sz="1200" dirty="0"/>
                <a:t>e</a:t>
              </a:r>
              <a:endParaRPr lang="es-MX" dirty="0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1BC0B6FD-F6FA-48A2-A86F-18AA211F08C7}"/>
              </a:ext>
            </a:extLst>
          </p:cNvPr>
          <p:cNvGrpSpPr/>
          <p:nvPr/>
        </p:nvGrpSpPr>
        <p:grpSpPr>
          <a:xfrm>
            <a:off x="1920807" y="789117"/>
            <a:ext cx="2187893" cy="1485920"/>
            <a:chOff x="430335" y="395925"/>
            <a:chExt cx="2187893" cy="1485920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FDCD4B4F-2683-4259-98DE-93B8C8BDE539}"/>
                </a:ext>
              </a:extLst>
            </p:cNvPr>
            <p:cNvGrpSpPr/>
            <p:nvPr/>
          </p:nvGrpSpPr>
          <p:grpSpPr>
            <a:xfrm>
              <a:off x="430335" y="395925"/>
              <a:ext cx="2187893" cy="1485919"/>
              <a:chOff x="9114088" y="804672"/>
              <a:chExt cx="2187893" cy="1532192"/>
            </a:xfrm>
          </p:grpSpPr>
          <p:sp>
            <p:nvSpPr>
              <p:cNvPr id="9" name="Elipse 8">
                <a:extLst>
                  <a:ext uri="{FF2B5EF4-FFF2-40B4-BE49-F238E27FC236}">
                    <a16:creationId xmlns:a16="http://schemas.microsoft.com/office/drawing/2014/main" id="{1C4E28A1-15E3-41EC-8C3E-767A2E847C24}"/>
                  </a:ext>
                </a:extLst>
              </p:cNvPr>
              <p:cNvSpPr/>
              <p:nvPr/>
            </p:nvSpPr>
            <p:spPr>
              <a:xfrm flipH="1">
                <a:off x="9114088" y="804672"/>
                <a:ext cx="2187893" cy="1532192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b="1" dirty="0"/>
              </a:p>
            </p:txBody>
          </p:sp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66AB7D68-2D96-4B4C-ADF8-2AAF607D18FD}"/>
                  </a:ext>
                </a:extLst>
              </p:cNvPr>
              <p:cNvSpPr txBox="1"/>
              <p:nvPr/>
            </p:nvSpPr>
            <p:spPr>
              <a:xfrm>
                <a:off x="9381744" y="859536"/>
                <a:ext cx="1773936" cy="380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s-MX" b="1" dirty="0"/>
              </a:p>
            </p:txBody>
          </p:sp>
        </p:grp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D51C3BB-C036-4FF4-AD02-9F8275FAEFB0}"/>
                </a:ext>
              </a:extLst>
            </p:cNvPr>
            <p:cNvSpPr txBox="1"/>
            <p:nvPr/>
          </p:nvSpPr>
          <p:spPr>
            <a:xfrm>
              <a:off x="430335" y="496850"/>
              <a:ext cx="218789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chemeClr val="accent2"/>
                  </a:solidFill>
                </a:rPr>
                <a:t>5.5 Billones</a:t>
              </a:r>
            </a:p>
            <a:p>
              <a:pPr algn="ctr"/>
              <a:r>
                <a:rPr lang="es-MX" sz="1400" b="1" dirty="0">
                  <a:solidFill>
                    <a:schemeClr val="accent2"/>
                  </a:solidFill>
                </a:rPr>
                <a:t>83% </a:t>
              </a:r>
              <a:r>
                <a:rPr lang="es-MX" sz="1400" b="1" dirty="0"/>
                <a:t>de la población mundial -países con pobre acceso a medicamentos - dolor de moderado </a:t>
              </a:r>
            </a:p>
            <a:p>
              <a:pPr algn="ctr"/>
              <a:r>
                <a:rPr lang="es-MX" sz="1400" b="1" dirty="0"/>
                <a:t>a grave</a:t>
              </a:r>
              <a:r>
                <a:rPr lang="es-MX" sz="1050" b="1" dirty="0"/>
                <a:t>a</a:t>
              </a:r>
              <a:endParaRPr lang="es-MX" sz="1400" b="1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CC58179-2670-41B4-9498-22FC3DB8FBD1}"/>
              </a:ext>
            </a:extLst>
          </p:cNvPr>
          <p:cNvGrpSpPr/>
          <p:nvPr/>
        </p:nvGrpSpPr>
        <p:grpSpPr>
          <a:xfrm>
            <a:off x="1114077" y="2533062"/>
            <a:ext cx="1870581" cy="1485919"/>
            <a:chOff x="430335" y="395925"/>
            <a:chExt cx="2187893" cy="1485919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2BBFC22E-1154-4BA1-AEFE-26C8C615DA84}"/>
                </a:ext>
              </a:extLst>
            </p:cNvPr>
            <p:cNvGrpSpPr/>
            <p:nvPr/>
          </p:nvGrpSpPr>
          <p:grpSpPr>
            <a:xfrm>
              <a:off x="430335" y="395925"/>
              <a:ext cx="2187893" cy="1485919"/>
              <a:chOff x="9114088" y="804672"/>
              <a:chExt cx="2187893" cy="1532192"/>
            </a:xfrm>
          </p:grpSpPr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F2E07FC8-A2E1-441A-88C2-3CC46313A203}"/>
                  </a:ext>
                </a:extLst>
              </p:cNvPr>
              <p:cNvSpPr/>
              <p:nvPr/>
            </p:nvSpPr>
            <p:spPr>
              <a:xfrm flipH="1">
                <a:off x="9114088" y="804672"/>
                <a:ext cx="2187893" cy="1532192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b="1" dirty="0"/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E9DFCFEC-B2C9-41F2-A176-EBA3670B5F00}"/>
                  </a:ext>
                </a:extLst>
              </p:cNvPr>
              <p:cNvSpPr txBox="1"/>
              <p:nvPr/>
            </p:nvSpPr>
            <p:spPr>
              <a:xfrm>
                <a:off x="9381744" y="859536"/>
                <a:ext cx="1773936" cy="380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s-MX" b="1" dirty="0"/>
              </a:p>
            </p:txBody>
          </p:sp>
        </p:grp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DBEB999A-142C-4E97-AEFD-6E436C7B4C9B}"/>
                </a:ext>
              </a:extLst>
            </p:cNvPr>
            <p:cNvSpPr txBox="1"/>
            <p:nvPr/>
          </p:nvSpPr>
          <p:spPr>
            <a:xfrm>
              <a:off x="430335" y="496850"/>
              <a:ext cx="218789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chemeClr val="accent2"/>
                  </a:solidFill>
                </a:rPr>
                <a:t> 20 millones</a:t>
              </a:r>
              <a:endParaRPr lang="es-MX" sz="1400" b="1" dirty="0"/>
            </a:p>
            <a:p>
              <a:pPr algn="ctr"/>
              <a:r>
                <a:rPr lang="es-MX" sz="1400" b="1" dirty="0"/>
                <a:t>Requiere cuidado paliativo pero solo 3 millones </a:t>
              </a:r>
            </a:p>
            <a:p>
              <a:pPr algn="ctr"/>
              <a:r>
                <a:rPr lang="es-MX" sz="1400" b="1" dirty="0">
                  <a:solidFill>
                    <a:schemeClr val="accent2"/>
                  </a:solidFill>
                </a:rPr>
                <a:t>15%</a:t>
              </a:r>
              <a:r>
                <a:rPr lang="es-MX" sz="1400" b="1" dirty="0"/>
                <a:t> lo </a:t>
              </a:r>
              <a:r>
                <a:rPr lang="es-MX" sz="1400" b="1" dirty="0" err="1"/>
                <a:t>reciben</a:t>
              </a:r>
              <a:r>
                <a:rPr lang="es-MX" sz="1050" dirty="0" err="1"/>
                <a:t>a</a:t>
              </a:r>
              <a:endParaRPr lang="es-MX" sz="1400" dirty="0"/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C19E17F-BFB0-498A-8E56-CF789E989F2C}"/>
              </a:ext>
            </a:extLst>
          </p:cNvPr>
          <p:cNvSpPr txBox="1"/>
          <p:nvPr/>
        </p:nvSpPr>
        <p:spPr>
          <a:xfrm>
            <a:off x="1857300" y="4316904"/>
            <a:ext cx="21878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 </a:t>
            </a:r>
            <a:r>
              <a:rPr lang="es-MX" sz="1400" b="1" dirty="0">
                <a:solidFill>
                  <a:schemeClr val="accent2"/>
                </a:solidFill>
              </a:rPr>
              <a:t>25 millones</a:t>
            </a:r>
          </a:p>
          <a:p>
            <a:pPr algn="ctr"/>
            <a:r>
              <a:rPr lang="es-MX" sz="1400" b="1" dirty="0"/>
              <a:t>Nuevas infecciones de VIH (sin </a:t>
            </a:r>
            <a:r>
              <a:rPr lang="es-MX" sz="1400" b="1" dirty="0" err="1"/>
              <a:t>Africa</a:t>
            </a:r>
            <a:r>
              <a:rPr lang="es-MX" sz="1400" b="1" dirty="0"/>
              <a:t> SA) personas que se inyectan drogas y sus parejas </a:t>
            </a:r>
            <a:r>
              <a:rPr lang="es-MX" sz="1400" b="1" dirty="0" err="1"/>
              <a:t>sexuales</a:t>
            </a:r>
            <a:r>
              <a:rPr lang="es-MX" sz="1050" b="1" dirty="0" err="1"/>
              <a:t>c</a:t>
            </a:r>
            <a:endParaRPr lang="es-MX" sz="1400" b="1" dirty="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703924B-8D51-41FB-A548-4EC0518C0FE3}"/>
              </a:ext>
            </a:extLst>
          </p:cNvPr>
          <p:cNvGrpSpPr/>
          <p:nvPr/>
        </p:nvGrpSpPr>
        <p:grpSpPr>
          <a:xfrm>
            <a:off x="1933498" y="4115848"/>
            <a:ext cx="2187893" cy="1485919"/>
            <a:chOff x="430335" y="395925"/>
            <a:chExt cx="2187893" cy="1485919"/>
          </a:xfrm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5B99F3A7-F10D-4FFA-8C2F-B2DD821A1452}"/>
                </a:ext>
              </a:extLst>
            </p:cNvPr>
            <p:cNvGrpSpPr/>
            <p:nvPr/>
          </p:nvGrpSpPr>
          <p:grpSpPr>
            <a:xfrm>
              <a:off x="430335" y="395925"/>
              <a:ext cx="2187893" cy="1485919"/>
              <a:chOff x="9114088" y="804672"/>
              <a:chExt cx="2187893" cy="1532192"/>
            </a:xfrm>
          </p:grpSpPr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F705FFB9-237E-470F-80B5-0CDB61E43485}"/>
                  </a:ext>
                </a:extLst>
              </p:cNvPr>
              <p:cNvSpPr/>
              <p:nvPr/>
            </p:nvSpPr>
            <p:spPr>
              <a:xfrm flipH="1">
                <a:off x="9114088" y="804672"/>
                <a:ext cx="2187893" cy="1532192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b="1" dirty="0"/>
              </a:p>
            </p:txBody>
          </p:sp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D08CF003-1AC2-4808-8100-547269092A2A}"/>
                  </a:ext>
                </a:extLst>
              </p:cNvPr>
              <p:cNvSpPr txBox="1"/>
              <p:nvPr/>
            </p:nvSpPr>
            <p:spPr>
              <a:xfrm>
                <a:off x="9381744" y="859536"/>
                <a:ext cx="1773936" cy="380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s-MX" b="1" dirty="0"/>
              </a:p>
            </p:txBody>
          </p:sp>
        </p:grp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733DE289-B0BD-40B5-85AC-89B13C65846A}"/>
                </a:ext>
              </a:extLst>
            </p:cNvPr>
            <p:cNvSpPr txBox="1"/>
            <p:nvPr/>
          </p:nvSpPr>
          <p:spPr>
            <a:xfrm>
              <a:off x="430335" y="496850"/>
              <a:ext cx="2187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chemeClr val="accent2"/>
                  </a:solidFill>
                </a:rPr>
                <a:t> 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80FD8573-144D-4F95-895E-7CA8C70D5539}"/>
              </a:ext>
            </a:extLst>
          </p:cNvPr>
          <p:cNvGrpSpPr/>
          <p:nvPr/>
        </p:nvGrpSpPr>
        <p:grpSpPr>
          <a:xfrm>
            <a:off x="5045537" y="4640702"/>
            <a:ext cx="2187893" cy="1485919"/>
            <a:chOff x="430335" y="395925"/>
            <a:chExt cx="2187893" cy="1485919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4C8B8750-424F-48F3-A3E3-96C370115ABB}"/>
                </a:ext>
              </a:extLst>
            </p:cNvPr>
            <p:cNvGrpSpPr/>
            <p:nvPr/>
          </p:nvGrpSpPr>
          <p:grpSpPr>
            <a:xfrm>
              <a:off x="430335" y="395925"/>
              <a:ext cx="2187893" cy="1485919"/>
              <a:chOff x="9114088" y="804672"/>
              <a:chExt cx="2187893" cy="1532192"/>
            </a:xfrm>
          </p:grpSpPr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AFF8693E-5805-4F55-88B4-1027D12E5241}"/>
                  </a:ext>
                </a:extLst>
              </p:cNvPr>
              <p:cNvSpPr/>
              <p:nvPr/>
            </p:nvSpPr>
            <p:spPr>
              <a:xfrm flipH="1">
                <a:off x="9114088" y="804672"/>
                <a:ext cx="2187893" cy="1532192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b="1" dirty="0"/>
              </a:p>
            </p:txBody>
          </p:sp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0B1A75BC-ED19-4B11-8492-CB0EAC09B0A4}"/>
                  </a:ext>
                </a:extLst>
              </p:cNvPr>
              <p:cNvSpPr txBox="1"/>
              <p:nvPr/>
            </p:nvSpPr>
            <p:spPr>
              <a:xfrm>
                <a:off x="9381744" y="859536"/>
                <a:ext cx="1773936" cy="380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s-MX" b="1" dirty="0"/>
              </a:p>
            </p:txBody>
          </p:sp>
        </p:grp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C9D36F25-6694-438B-8F69-D65A886F0738}"/>
                </a:ext>
              </a:extLst>
            </p:cNvPr>
            <p:cNvSpPr txBox="1"/>
            <p:nvPr/>
          </p:nvSpPr>
          <p:spPr>
            <a:xfrm>
              <a:off x="430335" y="496850"/>
              <a:ext cx="2187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/>
                <a:t> </a:t>
              </a:r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BDEB456-52BE-4425-B452-E33D3FE13F20}"/>
              </a:ext>
            </a:extLst>
          </p:cNvPr>
          <p:cNvSpPr txBox="1"/>
          <p:nvPr/>
        </p:nvSpPr>
        <p:spPr>
          <a:xfrm>
            <a:off x="5213024" y="4821944"/>
            <a:ext cx="20204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accent2"/>
                </a:solidFill>
              </a:rPr>
              <a:t>31 millones </a:t>
            </a:r>
          </a:p>
          <a:p>
            <a:pPr algn="ctr"/>
            <a:r>
              <a:rPr lang="es-MX" sz="1400" b="1" dirty="0"/>
              <a:t>de personas con TUS </a:t>
            </a:r>
          </a:p>
          <a:p>
            <a:pPr algn="ctr"/>
            <a:r>
              <a:rPr lang="es-MX" sz="1400" b="1" dirty="0"/>
              <a:t>Solo 1 de cada 6 tiene acceso efectivo a </a:t>
            </a:r>
            <a:r>
              <a:rPr lang="es-MX" sz="1400" b="1" dirty="0" err="1"/>
              <a:t>tratamiento</a:t>
            </a:r>
            <a:r>
              <a:rPr lang="es-MX" sz="1100" dirty="0" err="1"/>
              <a:t>b</a:t>
            </a:r>
            <a:endParaRPr lang="es-MX" sz="1400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ED038572-18AA-4FBA-B81D-24209C18DE62}"/>
              </a:ext>
            </a:extLst>
          </p:cNvPr>
          <p:cNvGrpSpPr/>
          <p:nvPr/>
        </p:nvGrpSpPr>
        <p:grpSpPr>
          <a:xfrm>
            <a:off x="7889055" y="3975644"/>
            <a:ext cx="2187893" cy="1485919"/>
            <a:chOff x="430335" y="395925"/>
            <a:chExt cx="2187893" cy="1485919"/>
          </a:xfrm>
        </p:grpSpPr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189743A7-38A9-4CCF-B6C9-40CF47BDF97E}"/>
                </a:ext>
              </a:extLst>
            </p:cNvPr>
            <p:cNvGrpSpPr/>
            <p:nvPr/>
          </p:nvGrpSpPr>
          <p:grpSpPr>
            <a:xfrm>
              <a:off x="430335" y="395925"/>
              <a:ext cx="2187893" cy="1485919"/>
              <a:chOff x="9114088" y="804672"/>
              <a:chExt cx="2187893" cy="1532192"/>
            </a:xfrm>
          </p:grpSpPr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BF39E202-0D20-4336-9ED7-F06341EE2990}"/>
                  </a:ext>
                </a:extLst>
              </p:cNvPr>
              <p:cNvSpPr/>
              <p:nvPr/>
            </p:nvSpPr>
            <p:spPr>
              <a:xfrm flipH="1">
                <a:off x="9114088" y="804672"/>
                <a:ext cx="2187893" cy="1532192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b="1" dirty="0"/>
              </a:p>
            </p:txBody>
          </p:sp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23CF4C32-DFAC-4208-8A18-947CEA2D7330}"/>
                  </a:ext>
                </a:extLst>
              </p:cNvPr>
              <p:cNvSpPr txBox="1"/>
              <p:nvPr/>
            </p:nvSpPr>
            <p:spPr>
              <a:xfrm>
                <a:off x="9381744" y="859536"/>
                <a:ext cx="1773936" cy="380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s-MX" b="1" dirty="0"/>
              </a:p>
            </p:txBody>
          </p:sp>
        </p:grp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F1432654-97F0-47E5-B29A-5597234E4769}"/>
                </a:ext>
              </a:extLst>
            </p:cNvPr>
            <p:cNvSpPr txBox="1"/>
            <p:nvPr/>
          </p:nvSpPr>
          <p:spPr>
            <a:xfrm>
              <a:off x="430335" y="496850"/>
              <a:ext cx="2187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/>
                <a:t> </a:t>
              </a:r>
            </a:p>
          </p:txBody>
        </p:sp>
      </p:grp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4636546-F875-4C4F-8F3A-E9DCFC0E7A38}"/>
              </a:ext>
            </a:extLst>
          </p:cNvPr>
          <p:cNvSpPr txBox="1"/>
          <p:nvPr/>
        </p:nvSpPr>
        <p:spPr>
          <a:xfrm>
            <a:off x="8033476" y="4104889"/>
            <a:ext cx="2020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accent2"/>
                </a:solidFill>
              </a:rPr>
              <a:t>23%</a:t>
            </a:r>
            <a:r>
              <a:rPr lang="es-MX" sz="1600" b="1" dirty="0"/>
              <a:t> de la incidencia de hepatitis C en el mundo   y 33% de las muertes son atribuibles </a:t>
            </a:r>
            <a:r>
              <a:rPr lang="es-MX" sz="1600" b="1" dirty="0" err="1"/>
              <a:t>PID</a:t>
            </a:r>
            <a:r>
              <a:rPr lang="es-MX" sz="1100" b="1" dirty="0" err="1"/>
              <a:t>d</a:t>
            </a:r>
            <a:endParaRPr lang="es-MX" sz="1600" b="1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D1F78F30-9D5A-4954-92CE-476567EF2399}"/>
              </a:ext>
            </a:extLst>
          </p:cNvPr>
          <p:cNvSpPr txBox="1"/>
          <p:nvPr/>
        </p:nvSpPr>
        <p:spPr>
          <a:xfrm>
            <a:off x="9358885" y="2471033"/>
            <a:ext cx="1773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accent2"/>
                </a:solidFill>
              </a:rPr>
              <a:t>90%</a:t>
            </a:r>
            <a:r>
              <a:rPr lang="es-MX" sz="1400" b="1" dirty="0"/>
              <a:t> de las personas en África consumen menos de la mitad de la dosis diaria de analgésicos opioides - adecuados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523917F3-135E-47B5-9C71-C1887EA7ADA7}"/>
              </a:ext>
            </a:extLst>
          </p:cNvPr>
          <p:cNvSpPr/>
          <p:nvPr/>
        </p:nvSpPr>
        <p:spPr>
          <a:xfrm flipH="1">
            <a:off x="5045537" y="2610533"/>
            <a:ext cx="2187893" cy="171223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04BC999-4AE0-4341-81E0-5B3EB1AD4B3E}"/>
              </a:ext>
            </a:extLst>
          </p:cNvPr>
          <p:cNvSpPr txBox="1"/>
          <p:nvPr/>
        </p:nvSpPr>
        <p:spPr>
          <a:xfrm>
            <a:off x="5141298" y="2799694"/>
            <a:ext cx="20610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LA SALUD PÚBLICA Y EL PROBLEMA MUNDIAL DE DROGAS EN NÚMEROS</a:t>
            </a: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7A7BB093-BAC2-4DD7-842A-F32318517333}"/>
              </a:ext>
            </a:extLst>
          </p:cNvPr>
          <p:cNvSpPr/>
          <p:nvPr/>
        </p:nvSpPr>
        <p:spPr>
          <a:xfrm flipH="1">
            <a:off x="9199784" y="2267869"/>
            <a:ext cx="2187893" cy="1712239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1C78A9A-DB48-4875-BE06-43235B5A45B6}"/>
              </a:ext>
            </a:extLst>
          </p:cNvPr>
          <p:cNvSpPr txBox="1"/>
          <p:nvPr/>
        </p:nvSpPr>
        <p:spPr>
          <a:xfrm>
            <a:off x="8390167" y="810784"/>
            <a:ext cx="1773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accent2"/>
                </a:solidFill>
              </a:rPr>
              <a:t>500 000</a:t>
            </a:r>
          </a:p>
          <a:p>
            <a:pPr algn="ctr"/>
            <a:r>
              <a:rPr lang="es-MX" sz="1400" b="1" dirty="0"/>
              <a:t>Muertes atribuibles al uso de drogas (TUS,  VIH, HC,  otras infecciones, lesiones y suicidios</a:t>
            </a: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60D80F45-9DFF-474C-875E-9404BEDB82DA}"/>
              </a:ext>
            </a:extLst>
          </p:cNvPr>
          <p:cNvSpPr/>
          <p:nvPr/>
        </p:nvSpPr>
        <p:spPr>
          <a:xfrm flipH="1">
            <a:off x="8111911" y="801954"/>
            <a:ext cx="2187893" cy="1475881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DEB480E-B302-4EC4-A4B3-14D952C3A624}"/>
              </a:ext>
            </a:extLst>
          </p:cNvPr>
          <p:cNvSpPr txBox="1"/>
          <p:nvPr/>
        </p:nvSpPr>
        <p:spPr>
          <a:xfrm>
            <a:off x="151935" y="6163424"/>
            <a:ext cx="87451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The public health dimension of the world drug problem: how WHO works to prevent drug misuse, reduce harm and improve safe access to medicine. Geneva: World Health Organization; 2019 (WHO/MVP/EMP/2019.02). </a:t>
            </a:r>
            <a:r>
              <a:rPr lang="en-US" sz="1400" i="1" dirty="0" err="1"/>
              <a:t>Licence</a:t>
            </a:r>
            <a:r>
              <a:rPr lang="en-US" sz="1400" i="1" dirty="0"/>
              <a:t>: CC BY-NC-SA 3.0 IGO.</a:t>
            </a:r>
            <a:endParaRPr lang="es-MX" sz="1400" i="1" dirty="0"/>
          </a:p>
        </p:txBody>
      </p: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5289B141-97AE-4144-9C15-E18A774F6C03}"/>
              </a:ext>
            </a:extLst>
          </p:cNvPr>
          <p:cNvCxnSpPr>
            <a:cxnSpLocks/>
          </p:cNvCxnSpPr>
          <p:nvPr/>
        </p:nvCxnSpPr>
        <p:spPr>
          <a:xfrm flipH="1" flipV="1">
            <a:off x="6013191" y="1902943"/>
            <a:ext cx="158632" cy="75161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829CCC19-9A72-4BC6-83EA-49AA090052F7}"/>
              </a:ext>
            </a:extLst>
          </p:cNvPr>
          <p:cNvCxnSpPr>
            <a:cxnSpLocks/>
            <a:endCxn id="43" idx="6"/>
          </p:cNvCxnSpPr>
          <p:nvPr/>
        </p:nvCxnSpPr>
        <p:spPr>
          <a:xfrm flipV="1">
            <a:off x="6894285" y="1539895"/>
            <a:ext cx="1217626" cy="1180989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>
            <a:extLst>
              <a:ext uri="{FF2B5EF4-FFF2-40B4-BE49-F238E27FC236}">
                <a16:creationId xmlns:a16="http://schemas.microsoft.com/office/drawing/2014/main" id="{1144BB81-EB47-48C1-BA75-5671A72C2938}"/>
              </a:ext>
            </a:extLst>
          </p:cNvPr>
          <p:cNvCxnSpPr>
            <a:stCxn id="36" idx="2"/>
            <a:endCxn id="41" idx="6"/>
          </p:cNvCxnSpPr>
          <p:nvPr/>
        </p:nvCxnSpPr>
        <p:spPr>
          <a:xfrm flipV="1">
            <a:off x="7233430" y="3123989"/>
            <a:ext cx="1966354" cy="34266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>
            <a:extLst>
              <a:ext uri="{FF2B5EF4-FFF2-40B4-BE49-F238E27FC236}">
                <a16:creationId xmlns:a16="http://schemas.microsoft.com/office/drawing/2014/main" id="{AF7E3E9A-7D69-48C7-AA05-0837E26B2524}"/>
              </a:ext>
            </a:extLst>
          </p:cNvPr>
          <p:cNvCxnSpPr/>
          <p:nvPr/>
        </p:nvCxnSpPr>
        <p:spPr>
          <a:xfrm>
            <a:off x="7010411" y="3913290"/>
            <a:ext cx="914400" cy="91440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Conector recto de flecha 2051">
            <a:extLst>
              <a:ext uri="{FF2B5EF4-FFF2-40B4-BE49-F238E27FC236}">
                <a16:creationId xmlns:a16="http://schemas.microsoft.com/office/drawing/2014/main" id="{89219B45-20E0-4EAF-A341-9DDE4E6F586F}"/>
              </a:ext>
            </a:extLst>
          </p:cNvPr>
          <p:cNvCxnSpPr>
            <a:cxnSpLocks/>
          </p:cNvCxnSpPr>
          <p:nvPr/>
        </p:nvCxnSpPr>
        <p:spPr>
          <a:xfrm flipH="1">
            <a:off x="6013191" y="4277022"/>
            <a:ext cx="8768" cy="36368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Conector recto de flecha 2057">
            <a:extLst>
              <a:ext uri="{FF2B5EF4-FFF2-40B4-BE49-F238E27FC236}">
                <a16:creationId xmlns:a16="http://schemas.microsoft.com/office/drawing/2014/main" id="{E9CD5738-800D-4415-AD50-7AE86FCBDBA1}"/>
              </a:ext>
            </a:extLst>
          </p:cNvPr>
          <p:cNvCxnSpPr>
            <a:endCxn id="20" idx="2"/>
          </p:cNvCxnSpPr>
          <p:nvPr/>
        </p:nvCxnSpPr>
        <p:spPr>
          <a:xfrm flipH="1">
            <a:off x="4121391" y="4028851"/>
            <a:ext cx="1191802" cy="829957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Conector recto de flecha 2059">
            <a:extLst>
              <a:ext uri="{FF2B5EF4-FFF2-40B4-BE49-F238E27FC236}">
                <a16:creationId xmlns:a16="http://schemas.microsoft.com/office/drawing/2014/main" id="{D18A0888-F959-4EF8-B12B-774D89569DE9}"/>
              </a:ext>
            </a:extLst>
          </p:cNvPr>
          <p:cNvCxnSpPr/>
          <p:nvPr/>
        </p:nvCxnSpPr>
        <p:spPr>
          <a:xfrm flipH="1" flipV="1">
            <a:off x="2996550" y="3315228"/>
            <a:ext cx="2037095" cy="12180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2" name="Conector recto de flecha 2061">
            <a:extLst>
              <a:ext uri="{FF2B5EF4-FFF2-40B4-BE49-F238E27FC236}">
                <a16:creationId xmlns:a16="http://schemas.microsoft.com/office/drawing/2014/main" id="{D624092F-102C-4010-8D69-E6FD64A25B17}"/>
              </a:ext>
            </a:extLst>
          </p:cNvPr>
          <p:cNvCxnSpPr/>
          <p:nvPr/>
        </p:nvCxnSpPr>
        <p:spPr>
          <a:xfrm flipH="1" flipV="1">
            <a:off x="3871040" y="2023874"/>
            <a:ext cx="1442153" cy="87581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CuadroTexto 2062">
            <a:extLst>
              <a:ext uri="{FF2B5EF4-FFF2-40B4-BE49-F238E27FC236}">
                <a16:creationId xmlns:a16="http://schemas.microsoft.com/office/drawing/2014/main" id="{C774A40F-27E5-4483-9C55-F8B77F0B0482}"/>
              </a:ext>
            </a:extLst>
          </p:cNvPr>
          <p:cNvSpPr txBox="1"/>
          <p:nvPr/>
        </p:nvSpPr>
        <p:spPr>
          <a:xfrm>
            <a:off x="9775756" y="5206665"/>
            <a:ext cx="2343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 International Narcotics Control Bureau Annual Report 2015.</a:t>
            </a:r>
          </a:p>
          <a:p>
            <a:r>
              <a:rPr lang="en-US" sz="1200" dirty="0"/>
              <a:t> b World Drug Report, 2015. </a:t>
            </a:r>
          </a:p>
          <a:p>
            <a:r>
              <a:rPr lang="en-US" sz="1200" dirty="0"/>
              <a:t>c UNAIDS Data 2018. </a:t>
            </a:r>
          </a:p>
          <a:p>
            <a:r>
              <a:rPr lang="en-US" sz="1200" dirty="0"/>
              <a:t>d WHO Global Hepatitis Report, 2017 </a:t>
            </a:r>
          </a:p>
          <a:p>
            <a:r>
              <a:rPr lang="en-US" sz="1200" dirty="0"/>
              <a:t>e Global Burden of Disease Study, 2016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658450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C7B054-8454-459D-AD38-2BAB7EBBE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i="1" dirty="0"/>
              <a:t>Art 33. …proteger a los niños contra el </a:t>
            </a:r>
            <a:r>
              <a:rPr lang="es-MX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uso ilícito de los estupefacientes y sustancias sicotrópicas </a:t>
            </a:r>
            <a:r>
              <a:rPr lang="es-MX" i="1" dirty="0"/>
              <a:t>…impedir que se utilice a niños en la </a:t>
            </a:r>
            <a:r>
              <a:rPr lang="es-MX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producción</a:t>
            </a:r>
            <a:r>
              <a:rPr lang="es-MX" i="1" dirty="0"/>
              <a:t> y </a:t>
            </a:r>
            <a:r>
              <a:rPr lang="es-MX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el tráfico ilícito</a:t>
            </a:r>
            <a:endParaRPr lang="es-MX" i="1" dirty="0"/>
          </a:p>
          <a:p>
            <a:pPr marL="0" indent="0">
              <a:buNone/>
            </a:pPr>
            <a:r>
              <a:rPr lang="es-MX" i="1" dirty="0"/>
              <a:t>Art 34 </a:t>
            </a:r>
            <a:r>
              <a:rPr lang="es-MX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… </a:t>
            </a:r>
            <a:r>
              <a:rPr lang="es-MX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impedir el secuestro, la venta o la trata de niños </a:t>
            </a:r>
            <a:r>
              <a:rPr lang="es-MX" b="1" i="1" dirty="0"/>
              <a:t>..”</a:t>
            </a:r>
          </a:p>
          <a:p>
            <a:pPr marL="0" indent="0">
              <a:buNone/>
            </a:pPr>
            <a:r>
              <a:rPr lang="es-MX" i="1" dirty="0"/>
              <a:t>Art 36. </a:t>
            </a:r>
            <a:r>
              <a:rPr lang="es-MX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.. protegerán </a:t>
            </a:r>
            <a:r>
              <a:rPr lang="es-MX" i="1" dirty="0"/>
              <a:t>al niño contra </a:t>
            </a:r>
            <a:r>
              <a:rPr lang="es-MX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todas las demás formas de explotación </a:t>
            </a:r>
            <a:r>
              <a:rPr lang="es-MX" i="1" dirty="0"/>
              <a:t>que sean perjudiciales para cualquier aspecto de su bienestar. </a:t>
            </a:r>
          </a:p>
          <a:p>
            <a:pPr marL="0" indent="0">
              <a:buNone/>
            </a:pPr>
            <a:r>
              <a:rPr lang="es-MX" i="1" dirty="0"/>
              <a:t>Art 39. Los Estados Partes adoptarán todas las medidas apropiadas para promover la </a:t>
            </a:r>
            <a:r>
              <a:rPr lang="es-MX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recuperación física y psicológica y la reintegración social </a:t>
            </a:r>
            <a:r>
              <a:rPr lang="es-MX" i="1" dirty="0"/>
              <a:t>de todo niño víctima de: cualquier forma de </a:t>
            </a:r>
            <a:r>
              <a:rPr lang="es-MX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abandono, explotación o abuso; tortura u otra forma de tratos o penas crueles, inhumanos o degradantes; o conflictos armados</a:t>
            </a:r>
            <a:r>
              <a:rPr lang="es-MX" i="1" dirty="0"/>
              <a:t>. Esa recuperación y reintegración se llevarán a cabo en un ambiente que fomente la salud, el respeto de sí mismo y la dignidad del niño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3DDFAEF-D6F2-4B28-B694-11BBAE90D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/>
              <a:t/>
            </a:r>
            <a:br>
              <a:rPr lang="es-MX" sz="2800" b="1" dirty="0"/>
            </a:br>
            <a:r>
              <a:rPr lang="es-MX" sz="2800" b="1" dirty="0"/>
              <a:t>DH CONVENCION INTERNACIONAL SOBRE LOS DERECHOS DEL NIÑO </a:t>
            </a:r>
            <a:br>
              <a:rPr lang="es-MX" sz="2800" b="1" dirty="0"/>
            </a:br>
            <a:endParaRPr lang="es-MX" sz="2800" b="1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BCA0F317-2DC5-4C59-8A47-B3FDBC60D111}"/>
              </a:ext>
            </a:extLst>
          </p:cNvPr>
          <p:cNvCxnSpPr/>
          <p:nvPr/>
        </p:nvCxnSpPr>
        <p:spPr>
          <a:xfrm>
            <a:off x="1150374" y="1258529"/>
            <a:ext cx="10343536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369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F2588-022F-4A1A-AFE7-4AED571D2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200" dirty="0"/>
              <a:t>Convención de los Derechos de las Personas con Discapacidad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1571FC-2EA4-4238-BAE0-CD77A807B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70783"/>
          </a:xfrm>
        </p:spPr>
        <p:txBody>
          <a:bodyPr>
            <a:noAutofit/>
          </a:bodyPr>
          <a:lstStyle/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es-MX" sz="2000" dirty="0"/>
              <a:t>Establece la necesidad de: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Ç"/>
            </a:pPr>
            <a:r>
              <a:rPr lang="es-MX" sz="2000" dirty="0">
                <a:solidFill>
                  <a:schemeClr val="accent6">
                    <a:lumMod val="75000"/>
                  </a:schemeClr>
                </a:solidFill>
              </a:rPr>
              <a:t>Proteger</a:t>
            </a:r>
            <a:r>
              <a:rPr lang="es-MX" sz="2000" dirty="0"/>
              <a:t> a las personas con discapacidad psicosocial (</a:t>
            </a:r>
            <a:r>
              <a:rPr lang="es-MX" sz="2000" i="1" dirty="0"/>
              <a:t>deficiencias mentales e intelectuales)</a:t>
            </a:r>
            <a:r>
              <a:rPr lang="es-MX" sz="2000" dirty="0"/>
              <a:t> que al interactuar con diversas barreras, puedan </a:t>
            </a:r>
            <a:r>
              <a:rPr lang="es-MX" sz="2000" dirty="0">
                <a:solidFill>
                  <a:schemeClr val="accent6">
                    <a:lumMod val="75000"/>
                  </a:schemeClr>
                </a:solidFill>
              </a:rPr>
              <a:t>impedir su participación plena y efectiva en la sociedad</a:t>
            </a:r>
            <a:r>
              <a:rPr lang="es-MX" sz="2000" dirty="0"/>
              <a:t>,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Ç"/>
            </a:pPr>
            <a:r>
              <a:rPr lang="es-MX" sz="2000" dirty="0"/>
              <a:t>En </a:t>
            </a:r>
            <a:r>
              <a:rPr lang="es-MX" sz="2000" dirty="0">
                <a:solidFill>
                  <a:schemeClr val="accent6">
                    <a:lumMod val="75000"/>
                  </a:schemeClr>
                </a:solidFill>
              </a:rPr>
              <a:t>igualdad</a:t>
            </a:r>
            <a:r>
              <a:rPr lang="es-MX" sz="2000" dirty="0"/>
              <a:t> de condiciones con las que protege a personas </a:t>
            </a:r>
            <a:r>
              <a:rPr lang="es-MX" sz="2000" dirty="0">
                <a:solidFill>
                  <a:schemeClr val="accent6">
                    <a:lumMod val="75000"/>
                  </a:schemeClr>
                </a:solidFill>
              </a:rPr>
              <a:t>con otras discapacidades.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Ç"/>
            </a:pPr>
            <a:r>
              <a:rPr lang="es-MX" sz="2000" dirty="0"/>
              <a:t>Les reconoce: 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sz="2000" dirty="0"/>
              <a:t>su derecho al respeto de su </a:t>
            </a:r>
            <a:r>
              <a:rPr lang="es-MX" sz="2000" dirty="0">
                <a:solidFill>
                  <a:schemeClr val="accent6">
                    <a:lumMod val="75000"/>
                  </a:schemeClr>
                </a:solidFill>
              </a:rPr>
              <a:t>dignidad 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sz="2000" dirty="0"/>
              <a:t>la </a:t>
            </a:r>
            <a:r>
              <a:rPr lang="es-MX" sz="2000" dirty="0">
                <a:solidFill>
                  <a:schemeClr val="accent6">
                    <a:lumMod val="75000"/>
                  </a:schemeClr>
                </a:solidFill>
              </a:rPr>
              <a:t>autonomía</a:t>
            </a:r>
            <a:r>
              <a:rPr lang="es-MX" sz="2000" dirty="0"/>
              <a:t> individual incluida la libertad de tomar las propias decisiones. 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sz="2000" dirty="0"/>
              <a:t>la </a:t>
            </a:r>
            <a:r>
              <a:rPr lang="es-MX" sz="2000" dirty="0">
                <a:solidFill>
                  <a:schemeClr val="accent6">
                    <a:lumMod val="75000"/>
                  </a:schemeClr>
                </a:solidFill>
              </a:rPr>
              <a:t>independencia</a:t>
            </a:r>
            <a:r>
              <a:rPr lang="es-MX" sz="2000" dirty="0"/>
              <a:t> de las personas y busca </a:t>
            </a:r>
            <a:r>
              <a:rPr lang="es-MX" sz="2000" dirty="0">
                <a:solidFill>
                  <a:schemeClr val="accent6">
                    <a:lumMod val="75000"/>
                  </a:schemeClr>
                </a:solidFill>
              </a:rPr>
              <a:t>evitar la discriminación </a:t>
            </a:r>
            <a:r>
              <a:rPr lang="es-MX" sz="2000" dirty="0"/>
              <a:t>y </a:t>
            </a:r>
            <a:r>
              <a:rPr lang="es-MX" sz="2000" dirty="0">
                <a:solidFill>
                  <a:schemeClr val="accent6">
                    <a:lumMod val="75000"/>
                  </a:schemeClr>
                </a:solidFill>
              </a:rPr>
              <a:t>garantizar su participación </a:t>
            </a:r>
            <a:r>
              <a:rPr lang="es-MX" sz="2000" dirty="0"/>
              <a:t>e inclusión plenas y efectivas </a:t>
            </a:r>
            <a:r>
              <a:rPr lang="es-MX" sz="2000" dirty="0">
                <a:solidFill>
                  <a:schemeClr val="accent6">
                    <a:lumMod val="75000"/>
                  </a:schemeClr>
                </a:solidFill>
              </a:rPr>
              <a:t>en la sociedad</a:t>
            </a:r>
            <a:r>
              <a:rPr lang="es-MX" sz="2000" dirty="0"/>
              <a:t>. </a:t>
            </a:r>
          </a:p>
          <a:p>
            <a:pPr marL="0" indent="0" algn="ctr">
              <a:buClr>
                <a:schemeClr val="accent6">
                  <a:lumMod val="75000"/>
                </a:schemeClr>
              </a:buClr>
              <a:buNone/>
            </a:pPr>
            <a:r>
              <a:rPr lang="es-MX" sz="1800" i="1" dirty="0"/>
              <a:t>Los Estados Partes se comprometen a asegurar y promover el pleno ejercicio de todos los derechos humanos y las libertades fundamentales de las personas con discapacidad.  </a:t>
            </a:r>
          </a:p>
          <a:p>
            <a:pPr marL="0" indent="0" algn="ctr">
              <a:buClr>
                <a:schemeClr val="accent6">
                  <a:lumMod val="75000"/>
                </a:schemeClr>
              </a:buClr>
              <a:buNone/>
            </a:pPr>
            <a:r>
              <a:rPr lang="es-MX" sz="1800" i="1" dirty="0"/>
              <a:t>Las personas que cursan con alguna discapacidad psicosocial adquieren una protección adicional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Ç"/>
            </a:pPr>
            <a:endParaRPr lang="es-MX" sz="18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Ç"/>
            </a:pPr>
            <a:endParaRPr lang="es-MX" sz="1800" dirty="0"/>
          </a:p>
        </p:txBody>
      </p:sp>
      <p:cxnSp>
        <p:nvCxnSpPr>
          <p:cNvPr id="4" name="3 Conector recto">
            <a:extLst>
              <a:ext uri="{FF2B5EF4-FFF2-40B4-BE49-F238E27FC236}">
                <a16:creationId xmlns:a16="http://schemas.microsoft.com/office/drawing/2014/main" id="{FD1C0DEC-9582-4896-BE85-E07CAE8E2D39}"/>
              </a:ext>
            </a:extLst>
          </p:cNvPr>
          <p:cNvCxnSpPr>
            <a:cxnSpLocks/>
          </p:cNvCxnSpPr>
          <p:nvPr/>
        </p:nvCxnSpPr>
        <p:spPr>
          <a:xfrm>
            <a:off x="1052945" y="1296369"/>
            <a:ext cx="10160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614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1057618" y="2035442"/>
            <a:ext cx="9472389" cy="4351337"/>
          </a:xfrm>
        </p:spPr>
        <p:txBody>
          <a:bodyPr>
            <a:normAutofit/>
          </a:bodyPr>
          <a:lstStyle/>
          <a:p>
            <a:endParaRPr lang="es-MX" dirty="0">
              <a:latin typeface="Montserrat" panose="00000500000000000000" pitchFamily="2" charset="0"/>
            </a:endParaRPr>
          </a:p>
          <a:p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6112543"/>
            <a:ext cx="1681402" cy="518478"/>
          </a:xfrm>
          <a:prstGeom prst="rect">
            <a:avLst/>
          </a:prstGeom>
        </p:spPr>
      </p:pic>
      <p:sp>
        <p:nvSpPr>
          <p:cNvPr id="33" name="Marcador de contenido 2">
            <a:extLst>
              <a:ext uri="{FF2B5EF4-FFF2-40B4-BE49-F238E27FC236}">
                <a16:creationId xmlns:a16="http://schemas.microsoft.com/office/drawing/2014/main" id="{5805A1D5-E8A2-4127-A572-301DA3F27F47}"/>
              </a:ext>
            </a:extLst>
          </p:cNvPr>
          <p:cNvSpPr txBox="1">
            <a:spLocks/>
          </p:cNvSpPr>
          <p:nvPr/>
        </p:nvSpPr>
        <p:spPr>
          <a:xfrm>
            <a:off x="838200" y="1332411"/>
            <a:ext cx="10515600" cy="4419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perspectiva de los derechos humanos</a:t>
            </a: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actuales políticas de drogas violan los derechos humanos según la ONU (OACDH, CDH)  </a:t>
            </a: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Consejo Ejecutivo de la ONU apoya la descriminalización de los usuarios de drogas (30 directores de agencias, programas, organismos subsidiarios)</a:t>
            </a: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Tratados Internacionales deben aplicarse sin infringir los derechos humanos</a:t>
            </a: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Propiciar políticas sustentadas en los derechos, la salud, el desarrollo sostenible, la pobreza, el género y la protección ambiental </a:t>
            </a: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Título 1">
            <a:extLst>
              <a:ext uri="{FF2B5EF4-FFF2-40B4-BE49-F238E27FC236}">
                <a16:creationId xmlns:a16="http://schemas.microsoft.com/office/drawing/2014/main" id="{A0AB1730-2C8D-4ACF-9BD3-9E1235CC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4406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 Asamblea General ONU / Política de Drogas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85B24DE8-CD14-4AED-A473-3D18D9ADB356}"/>
              </a:ext>
            </a:extLst>
          </p:cNvPr>
          <p:cNvCxnSpPr/>
          <p:nvPr/>
        </p:nvCxnSpPr>
        <p:spPr>
          <a:xfrm>
            <a:off x="838200" y="1332411"/>
            <a:ext cx="10515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C758316C-1FA1-4AED-9911-E6C9FB8F79F1}"/>
              </a:ext>
            </a:extLst>
          </p:cNvPr>
          <p:cNvCxnSpPr/>
          <p:nvPr/>
        </p:nvCxnSpPr>
        <p:spPr>
          <a:xfrm>
            <a:off x="838200" y="5995851"/>
            <a:ext cx="10515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858B3983-DBC3-402A-8D64-304A21C1967C}"/>
              </a:ext>
            </a:extLst>
          </p:cNvPr>
          <p:cNvCxnSpPr/>
          <p:nvPr/>
        </p:nvCxnSpPr>
        <p:spPr>
          <a:xfrm>
            <a:off x="838200" y="1972491"/>
            <a:ext cx="10515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18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23464" y="150764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Discapacidad asociada con discapacidades relacionadas con la mala salud mental, que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limita la capacidad de participar plenamente en la vida social y comunitaria. </a:t>
            </a:r>
          </a:p>
          <a:p>
            <a:pPr marL="0" indent="0">
              <a:buNone/>
            </a:pPr>
            <a:r>
              <a:rPr lang="es-ES" dirty="0"/>
              <a:t>Se producen como resultado de la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interacción entre estos impedimentos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/>
              <a:t>y la forma en que la sociedad pone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barreras </a:t>
            </a:r>
            <a:r>
              <a:rPr lang="es-ES" dirty="0"/>
              <a:t>que impiden la plena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participación</a:t>
            </a:r>
            <a:endParaRPr lang="es-MX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/>
              <a:t>Incorpora a la Discapacidad Psicosocial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366982" y="4166510"/>
            <a:ext cx="9034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Cape Town Declaration: Pan African Network of People with Psychosocial Disabilities, 2011.</a:t>
            </a:r>
            <a:endParaRPr lang="es-MX" sz="1600" i="1" dirty="0"/>
          </a:p>
        </p:txBody>
      </p:sp>
      <p:cxnSp>
        <p:nvCxnSpPr>
          <p:cNvPr id="6" name="5 Conector recto"/>
          <p:cNvCxnSpPr>
            <a:cxnSpLocks/>
          </p:cNvCxnSpPr>
          <p:nvPr/>
        </p:nvCxnSpPr>
        <p:spPr>
          <a:xfrm>
            <a:off x="1981200" y="1226355"/>
            <a:ext cx="8101174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5 Conector recto">
            <a:extLst>
              <a:ext uri="{FF2B5EF4-FFF2-40B4-BE49-F238E27FC236}">
                <a16:creationId xmlns:a16="http://schemas.microsoft.com/office/drawing/2014/main" id="{A163FB1C-FA75-4FAD-ADE7-46786BC0892A}"/>
              </a:ext>
            </a:extLst>
          </p:cNvPr>
          <p:cNvCxnSpPr>
            <a:cxnSpLocks/>
          </p:cNvCxnSpPr>
          <p:nvPr/>
        </p:nvCxnSpPr>
        <p:spPr>
          <a:xfrm>
            <a:off x="1981200" y="4572261"/>
            <a:ext cx="8101174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1BF50E89-BCED-4FF5-8B1D-7ABE19A43D6F}"/>
              </a:ext>
            </a:extLst>
          </p:cNvPr>
          <p:cNvSpPr txBox="1"/>
          <p:nvPr/>
        </p:nvSpPr>
        <p:spPr>
          <a:xfrm>
            <a:off x="1427018" y="5051916"/>
            <a:ext cx="9836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i="1" dirty="0">
                <a:solidFill>
                  <a:schemeClr val="accent6">
                    <a:lumMod val="75000"/>
                  </a:schemeClr>
                </a:solidFill>
              </a:rPr>
              <a:t>Incorpora las voces de las personas con experiencias vividas</a:t>
            </a:r>
          </a:p>
        </p:txBody>
      </p:sp>
    </p:spTree>
    <p:extLst>
      <p:ext uri="{BB962C8B-B14F-4D97-AF65-F5344CB8AC3E}">
        <p14:creationId xmlns:p14="http://schemas.microsoft.com/office/powerpoint/2010/main" val="1031353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es-MX" altLang="es-MX" sz="3600" dirty="0"/>
              <a:t>Modelo de Salud Pública (1/2)</a:t>
            </a:r>
          </a:p>
        </p:txBody>
      </p:sp>
      <p:sp>
        <p:nvSpPr>
          <p:cNvPr id="16387" name="2 Marcador de contenido"/>
          <p:cNvSpPr>
            <a:spLocks noGrp="1"/>
          </p:cNvSpPr>
          <p:nvPr>
            <p:ph idx="1"/>
          </p:nvPr>
        </p:nvSpPr>
        <p:spPr>
          <a:xfrm>
            <a:off x="1981200" y="1268760"/>
            <a:ext cx="8229600" cy="4968528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s-MX" altLang="es-MX" sz="2400" dirty="0"/>
              <a:t>Reconoce  </a:t>
            </a:r>
            <a:r>
              <a:rPr lang="es-MX" altLang="es-MX" sz="2400" b="1" dirty="0">
                <a:solidFill>
                  <a:schemeClr val="accent2"/>
                </a:solidFill>
              </a:rPr>
              <a:t>diferencias entre drogas </a:t>
            </a:r>
            <a:r>
              <a:rPr lang="es-MX" altLang="es-MX" sz="2400" dirty="0"/>
              <a:t>en cuanto a su riesgo y las variaciones en el consumo puede por tanto dar bases para una política diferencial.</a:t>
            </a:r>
          </a:p>
          <a:p>
            <a:pPr>
              <a:buBlip>
                <a:blip r:embed="rId2"/>
              </a:buBlip>
            </a:pPr>
            <a:r>
              <a:rPr lang="es-MX" altLang="es-MX" sz="2400" dirty="0"/>
              <a:t>Analiza los </a:t>
            </a:r>
            <a:r>
              <a:rPr lang="es-MX" altLang="es-MX" sz="2400" b="1" dirty="0"/>
              <a:t>patrones de consumo </a:t>
            </a:r>
            <a:r>
              <a:rPr lang="es-MX" altLang="es-MX" sz="2400" dirty="0"/>
              <a:t>desde la experimentación, el uso regular, el uso riesgoso, los trastornos por abuso de sustancias y los problemas con los que se asocia como lesiones (por accidentes de tráfico), enfermedades (por ejemplo, las complicaciones pulmonares) o problemas psicosociales (como las dificultades de aprendizaje).</a:t>
            </a:r>
          </a:p>
          <a:p>
            <a:pPr>
              <a:buBlip>
                <a:blip r:embed="rId2"/>
              </a:buBlip>
            </a:pPr>
            <a:r>
              <a:rPr lang="es-MX" altLang="es-MX" sz="2400" dirty="0"/>
              <a:t>Cuenta con las herramientas para diferenciar a </a:t>
            </a:r>
            <a:r>
              <a:rPr lang="es-MX" altLang="es-MX" sz="2400" b="1" dirty="0">
                <a:solidFill>
                  <a:schemeClr val="accent2"/>
                </a:solidFill>
              </a:rPr>
              <a:t>quienes tienen problemas de los que no </a:t>
            </a:r>
            <a:r>
              <a:rPr lang="es-MX" altLang="es-MX" sz="2400" dirty="0"/>
              <a:t>los tienen y analizar los factores que los diferencian para </a:t>
            </a:r>
            <a:r>
              <a:rPr lang="es-MX" altLang="es-MX" sz="2400" b="1" dirty="0">
                <a:solidFill>
                  <a:schemeClr val="accent2"/>
                </a:solidFill>
              </a:rPr>
              <a:t>orientar las políticas.  </a:t>
            </a:r>
          </a:p>
          <a:p>
            <a:endParaRPr lang="es-MX" altLang="es-MX" sz="2400" b="1" dirty="0">
              <a:solidFill>
                <a:schemeClr val="accent2"/>
              </a:solidFill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3648076" y="981075"/>
            <a:ext cx="5472113" cy="0"/>
          </a:xfrm>
          <a:prstGeom prst="line">
            <a:avLst/>
          </a:prstGeom>
          <a:ln w="38100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832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es-MX" altLang="es-MX" sz="3600" dirty="0"/>
              <a:t>Modelo de Salud Pública (2/2)</a:t>
            </a:r>
          </a:p>
        </p:txBody>
      </p:sp>
      <p:sp>
        <p:nvSpPr>
          <p:cNvPr id="16387" name="2 Marcador de contenido"/>
          <p:cNvSpPr>
            <a:spLocks noGrp="1"/>
          </p:cNvSpPr>
          <p:nvPr>
            <p:ph idx="1"/>
          </p:nvPr>
        </p:nvSpPr>
        <p:spPr>
          <a:xfrm>
            <a:off x="1981200" y="1340768"/>
            <a:ext cx="8229600" cy="4896520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s-MX" altLang="es-MX" dirty="0"/>
              <a:t>Puede </a:t>
            </a:r>
            <a:r>
              <a:rPr lang="es-MX" altLang="es-MX" b="1" dirty="0">
                <a:solidFill>
                  <a:schemeClr val="accent2"/>
                </a:solidFill>
              </a:rPr>
              <a:t>identificar diferencias </a:t>
            </a:r>
            <a:r>
              <a:rPr lang="es-MX" altLang="es-MX" dirty="0"/>
              <a:t>entre hombres y mujeres, por grupos de edad, por regiones, grupos étnicos, en sus patrones de consumo y en sus </a:t>
            </a:r>
            <a:r>
              <a:rPr lang="es-MX" altLang="es-MX" b="1" dirty="0">
                <a:solidFill>
                  <a:schemeClr val="accent2"/>
                </a:solidFill>
              </a:rPr>
              <a:t>necesidades de atención </a:t>
            </a:r>
            <a:r>
              <a:rPr lang="es-MX" altLang="es-MX" dirty="0"/>
              <a:t>integrando el papel de la cultura y del contexto en la forma en que el problema se manifiesta. </a:t>
            </a:r>
          </a:p>
          <a:p>
            <a:pPr>
              <a:buBlip>
                <a:blip r:embed="rId2"/>
              </a:buBlip>
            </a:pPr>
            <a:r>
              <a:rPr lang="es-MX" altLang="es-MX" dirty="0"/>
              <a:t>Integrar </a:t>
            </a:r>
            <a:r>
              <a:rPr lang="es-MX" altLang="es-MX" b="1" dirty="0">
                <a:solidFill>
                  <a:schemeClr val="accent2"/>
                </a:solidFill>
              </a:rPr>
              <a:t>indicadores de calidad de vida y bienestar</a:t>
            </a:r>
            <a:r>
              <a:rPr lang="es-MX" altLang="es-MX" dirty="0"/>
              <a:t>. </a:t>
            </a:r>
          </a:p>
          <a:p>
            <a:pPr>
              <a:buBlip>
                <a:blip r:embed="rId2"/>
              </a:buBlip>
            </a:pPr>
            <a:r>
              <a:rPr lang="es-MX" altLang="es-MX" dirty="0"/>
              <a:t>Incorporar el análisis del </a:t>
            </a:r>
            <a:r>
              <a:rPr lang="es-MX" altLang="es-MX" b="1" dirty="0">
                <a:solidFill>
                  <a:schemeClr val="accent2"/>
                </a:solidFill>
              </a:rPr>
              <a:t>problema que se origina en las políticas de control. </a:t>
            </a:r>
          </a:p>
          <a:p>
            <a:pPr>
              <a:buBlip>
                <a:blip r:embed="rId2"/>
              </a:buBlip>
            </a:pPr>
            <a:r>
              <a:rPr lang="es-MX" altLang="es-MX" dirty="0"/>
              <a:t>Proponer </a:t>
            </a:r>
            <a:r>
              <a:rPr lang="es-MX" altLang="es-MX" b="1" dirty="0">
                <a:solidFill>
                  <a:schemeClr val="accent2"/>
                </a:solidFill>
              </a:rPr>
              <a:t>soluciones basadas en el bien co</a:t>
            </a:r>
            <a:r>
              <a:rPr lang="es-MX" altLang="es-MX" dirty="0"/>
              <a:t>mún o colectivo.</a:t>
            </a:r>
          </a:p>
          <a:p>
            <a:endParaRPr lang="es-MX" alt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648076" y="981075"/>
            <a:ext cx="5472113" cy="0"/>
          </a:xfrm>
          <a:prstGeom prst="line">
            <a:avLst/>
          </a:prstGeom>
          <a:ln w="38100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594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1981200" y="634678"/>
            <a:ext cx="8229600" cy="1143000"/>
          </a:xfrm>
        </p:spPr>
        <p:txBody>
          <a:bodyPr>
            <a:noAutofit/>
          </a:bodyPr>
          <a:lstStyle/>
          <a:p>
            <a:r>
              <a:rPr lang="es-MX" altLang="es-MX" sz="2200" b="1" dirty="0"/>
              <a:t>Nuevo paradigma: </a:t>
            </a:r>
            <a:r>
              <a:rPr lang="es-MX" altLang="es-MX" sz="2200" dirty="0"/>
              <a:t>enfoque de </a:t>
            </a:r>
            <a:r>
              <a:rPr lang="es-MX" altLang="es-MX" sz="2200" b="1" i="1" dirty="0"/>
              <a:t>Salud Pública</a:t>
            </a:r>
            <a:r>
              <a:rPr lang="es-MX" altLang="es-MX" sz="2200" b="1" dirty="0"/>
              <a:t> </a:t>
            </a:r>
            <a:br>
              <a:rPr lang="es-MX" altLang="es-MX" sz="2200" b="1" dirty="0"/>
            </a:br>
            <a:r>
              <a:rPr lang="es-MX" altLang="es-MX" sz="2200" i="1" dirty="0"/>
              <a:t>Bienestar de las comunidades y de las personas, como su centro. </a:t>
            </a:r>
            <a:br>
              <a:rPr lang="es-MX" altLang="es-MX" sz="2200" i="1" dirty="0"/>
            </a:br>
            <a:endParaRPr lang="es-MX" altLang="es-MX" sz="2200" i="1" dirty="0"/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>
          <a:xfrm>
            <a:off x="1991544" y="1772816"/>
            <a:ext cx="8229600" cy="4752528"/>
          </a:xfrm>
        </p:spPr>
        <p:txBody>
          <a:bodyPr>
            <a:noAutofit/>
          </a:bodyPr>
          <a:lstStyle/>
          <a:p>
            <a:r>
              <a:rPr lang="es-MX" altLang="es-MX" sz="2200" dirty="0"/>
              <a:t>CICAD/OEA, 2010:</a:t>
            </a:r>
            <a:r>
              <a:rPr lang="es-MX" altLang="es-MX" sz="2200" baseline="30000" dirty="0"/>
              <a:t> </a:t>
            </a:r>
            <a:r>
              <a:rPr lang="es-MX" altLang="es-MX" sz="2200" dirty="0"/>
              <a:t>Estrategia Hemisférica aprobada por la Asamblea General. Enfoque de </a:t>
            </a:r>
            <a:r>
              <a:rPr lang="es-MX" altLang="es-MX" sz="2200" i="1" dirty="0"/>
              <a:t>Salud Pública</a:t>
            </a:r>
            <a:r>
              <a:rPr lang="es-MX" altLang="es-MX" sz="2200" dirty="0"/>
              <a:t> - la despenalización del consumo como su base.</a:t>
            </a:r>
          </a:p>
          <a:p>
            <a:r>
              <a:rPr lang="es-MX" altLang="es-MX" sz="2200" dirty="0"/>
              <a:t>OPS (2016) Evento paralelo al 550 Consejo Directivo la Directora reconoció un cambio de enfoque de punitivo y represivo a políticas equilibradas e integrales  de </a:t>
            </a:r>
            <a:r>
              <a:rPr lang="es-MX" altLang="es-MX" sz="2200" i="1" dirty="0"/>
              <a:t>salud pública</a:t>
            </a:r>
            <a:endParaRPr lang="es-MX" altLang="es-MX" sz="2200" dirty="0"/>
          </a:p>
          <a:p>
            <a:r>
              <a:rPr lang="es-MX" altLang="es-MX" sz="2200" dirty="0"/>
              <a:t>UNGASS, (2016) Aproximación integrada y balanceada para enfrentar el problema mundial de drogas, énfasis: en los individuos, en las comunidades y en las sociedades. Promover y proteger la salud, la seguridad y el </a:t>
            </a:r>
            <a:r>
              <a:rPr lang="es-MX" altLang="es-MX" sz="2200" i="1" dirty="0"/>
              <a:t>bienestar</a:t>
            </a:r>
            <a:r>
              <a:rPr lang="es-MX" altLang="es-MX" sz="2200" dirty="0"/>
              <a:t> de toda la humanidad.  </a:t>
            </a:r>
          </a:p>
          <a:p>
            <a:r>
              <a:rPr lang="es-MX" altLang="es-MX" sz="2200" dirty="0"/>
              <a:t>La Declaración Informal de la Red de Científicos </a:t>
            </a:r>
            <a:r>
              <a:rPr lang="es-ES" altLang="es-MX" sz="2200" dirty="0"/>
              <a:t>(UNGASS 2016b), recomendó atender el problema desde una perspectiva de </a:t>
            </a:r>
            <a:r>
              <a:rPr lang="es-ES" altLang="es-MX" sz="2200" i="1" dirty="0"/>
              <a:t>Salud Pública</a:t>
            </a:r>
            <a:endParaRPr lang="es-MX" altLang="es-MX" sz="22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719513" y="1412776"/>
            <a:ext cx="5472112" cy="0"/>
          </a:xfrm>
          <a:prstGeom prst="line">
            <a:avLst/>
          </a:prstGeom>
          <a:ln w="38100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83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ropbox\mdg nicole\Wheel-transp-resiz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766" y="160716"/>
            <a:ext cx="1296144" cy="103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631504" y="148789"/>
            <a:ext cx="3600400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PERSONAS</a:t>
            </a:r>
          </a:p>
          <a:p>
            <a:pPr algn="ctr"/>
            <a:r>
              <a:rPr lang="es-MX" dirty="0">
                <a:solidFill>
                  <a:schemeClr val="bg1"/>
                </a:solidFill>
              </a:rPr>
              <a:t>Asegurar vidas sanas, conocimiento y la inclusión de niños y mujeres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593157" y="1271836"/>
            <a:ext cx="3214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DIGNIDAD</a:t>
            </a:r>
          </a:p>
          <a:p>
            <a:pPr algn="ctr"/>
            <a:r>
              <a:rPr lang="es-MX" dirty="0"/>
              <a:t>Terminar con la pobreza y luchar por la igualdad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991236" y="2171378"/>
            <a:ext cx="340090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PROSPERIDAD</a:t>
            </a:r>
          </a:p>
          <a:p>
            <a:pPr algn="ctr"/>
            <a:r>
              <a:rPr lang="es-MX" dirty="0"/>
              <a:t>Desarrollar una economía fuerte, inclusiva y transformadora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447928" y="3212976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JUSTICIA</a:t>
            </a:r>
          </a:p>
          <a:p>
            <a:pPr algn="ctr"/>
            <a:r>
              <a:rPr lang="es-MX" dirty="0"/>
              <a:t>Promover sociedades seguras y en paz e instituciones fuertes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558508" y="4221088"/>
            <a:ext cx="330133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COLABORACIÓN</a:t>
            </a:r>
          </a:p>
          <a:p>
            <a:pPr algn="ctr"/>
            <a:r>
              <a:rPr lang="es-MX" dirty="0"/>
              <a:t>Catalizar la solidaridad global para el desarrollo sustentable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7752184" y="5301208"/>
            <a:ext cx="2808312" cy="14773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PLANETA</a:t>
            </a:r>
          </a:p>
          <a:p>
            <a:pPr algn="ctr"/>
            <a:r>
              <a:rPr lang="es-MX" dirty="0">
                <a:solidFill>
                  <a:schemeClr val="bg1"/>
                </a:solidFill>
              </a:rPr>
              <a:t>Proteger nuestro ecosistema para todas las sociedades y para nuestros niños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DF99F95-9F41-4263-B669-9B4F59EAC85E}"/>
              </a:ext>
            </a:extLst>
          </p:cNvPr>
          <p:cNvSpPr txBox="1"/>
          <p:nvPr/>
        </p:nvSpPr>
        <p:spPr>
          <a:xfrm>
            <a:off x="1847528" y="5013176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/>
              <a:t>Enfoque centrado en los derechos humanos para asegurar la salud y bienestar de toda la población</a:t>
            </a:r>
          </a:p>
        </p:txBody>
      </p:sp>
    </p:spTree>
    <p:extLst>
      <p:ext uri="{BB962C8B-B14F-4D97-AF65-F5344CB8AC3E}">
        <p14:creationId xmlns:p14="http://schemas.microsoft.com/office/powerpoint/2010/main" val="3324859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Preámbulo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s-MX" sz="2400" dirty="0"/>
              <a:t>Es un plan de acción para las personas, el planeta y la prosperidad.</a:t>
            </a:r>
          </a:p>
          <a:p>
            <a:pPr>
              <a:lnSpc>
                <a:spcPct val="150000"/>
              </a:lnSpc>
            </a:pPr>
            <a:r>
              <a:rPr lang="es-MX" sz="2400" dirty="0"/>
              <a:t>Asegurar la paz universal y mayor libertad</a:t>
            </a:r>
          </a:p>
          <a:p>
            <a:pPr>
              <a:lnSpc>
                <a:spcPct val="150000"/>
              </a:lnSpc>
            </a:pPr>
            <a:r>
              <a:rPr lang="es-MX" sz="2400" dirty="0"/>
              <a:t>Erradicar la pobreza en todas sus formas y dimensiones</a:t>
            </a:r>
          </a:p>
          <a:p>
            <a:pPr>
              <a:lnSpc>
                <a:spcPct val="150000"/>
              </a:lnSpc>
            </a:pPr>
            <a:r>
              <a:rPr lang="es-MX" sz="2400" dirty="0"/>
              <a:t>Un mundo: </a:t>
            </a:r>
          </a:p>
          <a:p>
            <a:pPr lvl="1">
              <a:lnSpc>
                <a:spcPct val="150000"/>
              </a:lnSpc>
            </a:pPr>
            <a:r>
              <a:rPr lang="es-MX" sz="2000" dirty="0"/>
              <a:t>Libre de enfermedad, de miedo, de violencia</a:t>
            </a:r>
          </a:p>
          <a:p>
            <a:pPr lvl="1">
              <a:lnSpc>
                <a:spcPct val="150000"/>
              </a:lnSpc>
            </a:pPr>
            <a:r>
              <a:rPr lang="es-MX" sz="2000" dirty="0"/>
              <a:t>Respeto por los derechos humanos y la dignidad</a:t>
            </a:r>
          </a:p>
          <a:p>
            <a:pPr lvl="1">
              <a:lnSpc>
                <a:spcPct val="150000"/>
              </a:lnSpc>
            </a:pPr>
            <a:r>
              <a:rPr lang="es-MX" sz="2000" dirty="0"/>
              <a:t>Cada niño crece libre de violencia</a:t>
            </a:r>
          </a:p>
          <a:p>
            <a:pPr lvl="1">
              <a:lnSpc>
                <a:spcPct val="150000"/>
              </a:lnSpc>
            </a:pPr>
            <a:r>
              <a:rPr lang="es-MX" sz="2000" dirty="0"/>
              <a:t>Cada niña y cada mujer tiene equidad y en la que todas las barreras para su empoderamiento se ha removido</a:t>
            </a:r>
          </a:p>
        </p:txBody>
      </p:sp>
      <p:cxnSp>
        <p:nvCxnSpPr>
          <p:cNvPr id="4" name="Conector recto 2"/>
          <p:cNvCxnSpPr/>
          <p:nvPr/>
        </p:nvCxnSpPr>
        <p:spPr>
          <a:xfrm>
            <a:off x="2607420" y="1124744"/>
            <a:ext cx="7058120" cy="0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6"/>
          <p:cNvSpPr/>
          <p:nvPr/>
        </p:nvSpPr>
        <p:spPr>
          <a:xfrm>
            <a:off x="1560512" y="6597352"/>
            <a:ext cx="9144000" cy="288032"/>
          </a:xfrm>
          <a:prstGeom prst="rect">
            <a:avLst/>
          </a:prstGeom>
          <a:solidFill>
            <a:schemeClr val="accent2"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GB" altLang="es-MX">
              <a:solidFill>
                <a:srgbClr val="FFFFFF"/>
              </a:solidFill>
            </a:endParaRPr>
          </a:p>
        </p:txBody>
      </p:sp>
      <p:pic>
        <p:nvPicPr>
          <p:cNvPr id="6" name="Picture 2" descr="C:\Dropbox\mdg nicole\Wheel-transp-resized.png">
            <a:extLst>
              <a:ext uri="{FF2B5EF4-FFF2-40B4-BE49-F238E27FC236}">
                <a16:creationId xmlns:a16="http://schemas.microsoft.com/office/drawing/2014/main" id="{7B1AD084-C77E-467F-8698-BDB79E78C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766" y="160716"/>
            <a:ext cx="1296144" cy="103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995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hteck 1"/>
          <p:cNvSpPr>
            <a:spLocks noChangeArrowheads="1"/>
          </p:cNvSpPr>
          <p:nvPr/>
        </p:nvSpPr>
        <p:spPr bwMode="auto">
          <a:xfrm>
            <a:off x="2324237" y="354085"/>
            <a:ext cx="7967561" cy="59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13" tIns="40057" rIns="80113" bIns="40057">
            <a:spAutoFit/>
          </a:bodyPr>
          <a:lstStyle/>
          <a:p>
            <a:pPr algn="ctr" defTabSz="3936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sz="3600" b="1" dirty="0">
                <a:solidFill>
                  <a:srgbClr val="006666"/>
                </a:solidFill>
                <a:latin typeface="Candara" panose="020E0502030303020204" pitchFamily="34" charset="0"/>
                <a:cs typeface="Arial" pitchFamily="34" charset="0"/>
              </a:rPr>
              <a:t>Declaración en el preambulo</a:t>
            </a:r>
            <a:r>
              <a:rPr lang="es-MX" altLang="en-US" sz="3600" b="1" dirty="0">
                <a:solidFill>
                  <a:srgbClr val="FFFFFF"/>
                </a:solidFill>
                <a:latin typeface="Candara" panose="020E0502030303020204" pitchFamily="34" charset="0"/>
                <a:cs typeface="Arial" pitchFamily="34" charset="0"/>
              </a:rPr>
              <a:t/>
            </a:r>
            <a:br>
              <a:rPr lang="es-MX" altLang="en-US" sz="3600" b="1" dirty="0">
                <a:solidFill>
                  <a:srgbClr val="FFFFFF"/>
                </a:solidFill>
                <a:latin typeface="Candara" panose="020E0502030303020204" pitchFamily="34" charset="0"/>
                <a:cs typeface="Arial" pitchFamily="34" charset="0"/>
              </a:rPr>
            </a:br>
            <a:endParaRPr lang="es-MX" altLang="en-US" sz="3600" b="1" dirty="0">
              <a:solidFill>
                <a:srgbClr val="FFFFFF"/>
              </a:solidFill>
              <a:latin typeface="Candara" panose="020E0502030303020204" pitchFamily="34" charset="0"/>
              <a:cs typeface="Arial" pitchFamily="34" charset="0"/>
            </a:endParaRPr>
          </a:p>
          <a:p>
            <a:pPr defTabSz="3936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sz="2800" b="1" dirty="0">
                <a:solidFill>
                  <a:srgbClr val="2A2A2A"/>
                </a:solidFill>
                <a:latin typeface="Candara" panose="020E0502030303020204" pitchFamily="34" charset="0"/>
                <a:cs typeface="Arial" pitchFamily="34" charset="0"/>
              </a:rPr>
              <a:t>Párrafo 7. </a:t>
            </a:r>
            <a:r>
              <a:rPr lang="es-MX" altLang="en-US" sz="2800" b="1" dirty="0">
                <a:solidFill>
                  <a:schemeClr val="accent2"/>
                </a:solidFill>
                <a:latin typeface="Candara" panose="020E0502030303020204" pitchFamily="34" charset="0"/>
                <a:cs typeface="Arial" pitchFamily="34" charset="0"/>
              </a:rPr>
              <a:t>Promover la salud física y mental </a:t>
            </a:r>
            <a:r>
              <a:rPr lang="es-MX" altLang="en-US" sz="2800" dirty="0">
                <a:solidFill>
                  <a:srgbClr val="2A2A2A"/>
                </a:solidFill>
                <a:latin typeface="Candara" panose="020E0502030303020204" pitchFamily="34" charset="0"/>
                <a:cs typeface="Arial" pitchFamily="34" charset="0"/>
              </a:rPr>
              <a:t>y el bienestar y extender la expectativa de vida para todos, debemos de lograr una cobertura universal </a:t>
            </a:r>
          </a:p>
          <a:p>
            <a:pPr defTabSz="3936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sz="2800" dirty="0">
                <a:solidFill>
                  <a:srgbClr val="2A2A2A"/>
                </a:solidFill>
                <a:latin typeface="Candara" panose="020E0502030303020204" pitchFamily="34" charset="0"/>
                <a:cs typeface="Arial" pitchFamily="34" charset="0"/>
              </a:rPr>
              <a:t>a  la salud y acceso a un a atención de calidad.   </a:t>
            </a:r>
          </a:p>
          <a:p>
            <a:pPr defTabSz="393613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n-US" sz="2800" b="1" dirty="0">
              <a:solidFill>
                <a:srgbClr val="2A2A2A"/>
              </a:solidFill>
              <a:latin typeface="Candara" panose="020E0502030303020204" pitchFamily="34" charset="0"/>
              <a:cs typeface="Arial" pitchFamily="34" charset="0"/>
            </a:endParaRPr>
          </a:p>
          <a:p>
            <a:pPr defTabSz="3936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sz="2800" b="1" dirty="0">
                <a:solidFill>
                  <a:srgbClr val="2A2A2A"/>
                </a:solidFill>
                <a:latin typeface="Candara" panose="020E0502030303020204" pitchFamily="34" charset="0"/>
                <a:cs typeface="Arial" pitchFamily="34" charset="0"/>
              </a:rPr>
              <a:t>Paragraph 26 </a:t>
            </a:r>
            <a:r>
              <a:rPr lang="es-MX" altLang="en-US" sz="2800" dirty="0">
                <a:solidFill>
                  <a:srgbClr val="2A2A2A"/>
                </a:solidFill>
                <a:latin typeface="Candara" panose="020E0502030303020204" pitchFamily="34" charset="0"/>
                <a:cs typeface="Arial" pitchFamily="34" charset="0"/>
              </a:rPr>
              <a:t> Estamos comprometidos con la </a:t>
            </a:r>
            <a:r>
              <a:rPr lang="es-MX" altLang="en-US" sz="2800" b="1" dirty="0">
                <a:solidFill>
                  <a:srgbClr val="C0504D"/>
                </a:solidFill>
                <a:latin typeface="Candara" panose="020E0502030303020204" pitchFamily="34" charset="0"/>
                <a:cs typeface="Arial" pitchFamily="34" charset="0"/>
              </a:rPr>
              <a:t>prevención y el tratamiento </a:t>
            </a:r>
            <a:r>
              <a:rPr lang="es-MX" altLang="en-US" sz="2800" dirty="0">
                <a:solidFill>
                  <a:srgbClr val="2A2A2A"/>
                </a:solidFill>
                <a:latin typeface="Candara" panose="020E0502030303020204" pitchFamily="34" charset="0"/>
                <a:cs typeface="Arial" pitchFamily="34" charset="0"/>
              </a:rPr>
              <a:t>de los trastornos no comunicables  incluyendo  a los trastornos de la conducta, del desarrollo y neurológicos, que constituyen un reto mayor para el desarrollo sostenible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2607420" y="1034948"/>
            <a:ext cx="7058120" cy="0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Dropbox\mdg nicole\Wheel-transp-resized.png">
            <a:extLst>
              <a:ext uri="{FF2B5EF4-FFF2-40B4-BE49-F238E27FC236}">
                <a16:creationId xmlns:a16="http://schemas.microsoft.com/office/drawing/2014/main" id="{11A3505E-5C44-408E-8B4D-890752ACA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766" y="160716"/>
            <a:ext cx="1296144" cy="103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637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hteck 1"/>
          <p:cNvSpPr>
            <a:spLocks noChangeArrowheads="1"/>
          </p:cNvSpPr>
          <p:nvPr/>
        </p:nvSpPr>
        <p:spPr bwMode="auto">
          <a:xfrm>
            <a:off x="1784681" y="162739"/>
            <a:ext cx="8883323" cy="602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13" tIns="40057" rIns="80113" bIns="40057">
            <a:spAutoFit/>
          </a:bodyPr>
          <a:lstStyle/>
          <a:p>
            <a:pPr algn="ctr" defTabSz="3936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sz="4000" b="1" dirty="0">
                <a:solidFill>
                  <a:srgbClr val="006666"/>
                </a:solidFill>
                <a:latin typeface="Candara" panose="020E0502030303020204" pitchFamily="34" charset="0"/>
                <a:cs typeface="Arial" pitchFamily="34" charset="0"/>
              </a:rPr>
              <a:t>SDG Meta 3: Salud</a:t>
            </a:r>
          </a:p>
          <a:p>
            <a:pPr defTabSz="3936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MX" altLang="en-US" sz="3400" dirty="0">
                <a:solidFill>
                  <a:srgbClr val="FFFFFF"/>
                </a:solidFill>
                <a:cs typeface="Arial" pitchFamily="34" charset="0"/>
              </a:rPr>
              <a:t>goals 3.4 and 3.5:</a:t>
            </a:r>
            <a:r>
              <a:rPr lang="es-MX" altLang="en-US" sz="3400" b="1" dirty="0">
                <a:solidFill>
                  <a:srgbClr val="FFFFFF"/>
                </a:solidFill>
                <a:cs typeface="Arial" pitchFamily="34" charset="0"/>
              </a:rPr>
              <a:t/>
            </a:r>
            <a:br>
              <a:rPr lang="es-MX" altLang="en-US" sz="3400" b="1" dirty="0">
                <a:solidFill>
                  <a:srgbClr val="FFFFFF"/>
                </a:solidFill>
                <a:cs typeface="Arial" pitchFamily="34" charset="0"/>
              </a:rPr>
            </a:br>
            <a:r>
              <a:rPr lang="es-MX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Objetvo 3.4  </a:t>
            </a:r>
            <a:r>
              <a:rPr lang="es-MX" altLang="en-US" sz="24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2030, reducir  en una tercera parte la muerte prematura de las enfermedaddes no transmisibles  a través de la prevención y el tratamiento y </a:t>
            </a:r>
            <a:r>
              <a:rPr lang="es-MX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la salud menal y el bienestar</a:t>
            </a:r>
            <a:r>
              <a:rPr lang="es-MX" altLang="en-US" sz="24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altLang="en-US" sz="24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altLang="en-US" sz="2400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936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Objetvo 3.5</a:t>
            </a:r>
            <a:r>
              <a:rPr lang="es-MX" altLang="en-US" sz="24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Fortalecer la </a:t>
            </a:r>
            <a:r>
              <a:rPr lang="es-MX" altLang="en-US" sz="2400" b="1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prevención y el tratamiento del abuso de sustancias</a:t>
            </a:r>
            <a:r>
              <a:rPr lang="es-MX" altLang="en-US" sz="24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incuyendo a las droga narcóticas, el abuso de drogas y el uso nocivo de alcohol</a:t>
            </a:r>
          </a:p>
          <a:p>
            <a:pPr defTabSz="393613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n-US" sz="2400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936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Objetvo</a:t>
            </a:r>
            <a:r>
              <a:rPr lang="es-MX" altLang="en-US" sz="24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3.8 </a:t>
            </a:r>
            <a:r>
              <a:rPr lang="es-MX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Lograr cobertura universal de salud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, incluyendo la protección a riesgo financiero, accesa a servicios de  cuidado de ls salud esencial y de calidad  y acceso a medicinas seguras, efectivas, de calidad y de precio accesibe y vacunas para todos</a:t>
            </a:r>
            <a:endParaRPr lang="es-MX" altLang="en-US" sz="2400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2607420" y="1017553"/>
            <a:ext cx="7058120" cy="0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Dropbox\mdg nicole\Wheel-transp-resized.png">
            <a:extLst>
              <a:ext uri="{FF2B5EF4-FFF2-40B4-BE49-F238E27FC236}">
                <a16:creationId xmlns:a16="http://schemas.microsoft.com/office/drawing/2014/main" id="{CB761FB0-70B5-4E5C-B333-4D74425EF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766" y="160716"/>
            <a:ext cx="1296144" cy="103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601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D02996C-8AC0-D746-B095-08DD748BB0D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62307" y="1470660"/>
          <a:ext cx="4330453" cy="467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805">
                  <a:extLst>
                    <a:ext uri="{9D8B030D-6E8A-4147-A177-3AD203B41FA5}">
                      <a16:colId xmlns:a16="http://schemas.microsoft.com/office/drawing/2014/main" val="3991704180"/>
                    </a:ext>
                  </a:extLst>
                </a:gridCol>
                <a:gridCol w="1545021">
                  <a:extLst>
                    <a:ext uri="{9D8B030D-6E8A-4147-A177-3AD203B41FA5}">
                      <a16:colId xmlns:a16="http://schemas.microsoft.com/office/drawing/2014/main" val="3578954732"/>
                    </a:ext>
                  </a:extLst>
                </a:gridCol>
                <a:gridCol w="1907627">
                  <a:extLst>
                    <a:ext uri="{9D8B030D-6E8A-4147-A177-3AD203B41FA5}">
                      <a16:colId xmlns:a16="http://schemas.microsoft.com/office/drawing/2014/main" val="86631836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endParaRPr lang="es-ES_tradnl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solidFill>
                            <a:schemeClr val="bg1"/>
                          </a:solidFill>
                        </a:rPr>
                        <a:t>F DISTALES</a:t>
                      </a: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solidFill>
                            <a:schemeClr val="bg1"/>
                          </a:solidFill>
                        </a:rPr>
                        <a:t>F PROXIMALES</a:t>
                      </a: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56383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s-ES_tradnl" sz="1400" dirty="0"/>
                        <a:t>CULTURAL Y SOCIAL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  <a:alpha val="2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dirty="0"/>
                        <a:t>Capital social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  <a:alpha val="2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dirty="0"/>
                        <a:t>Participación social</a:t>
                      </a:r>
                    </a:p>
                    <a:p>
                      <a:r>
                        <a:rPr lang="es-ES_tradnl" sz="1400" dirty="0"/>
                        <a:t>Apoyo social</a:t>
                      </a:r>
                    </a:p>
                    <a:p>
                      <a:r>
                        <a:rPr lang="es-ES_tradnl" sz="1400" dirty="0"/>
                        <a:t>educación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  <a:alpha val="2313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62489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lang="es-ES_tradnl" sz="1400" dirty="0"/>
                        <a:t>EVENTOS NATURA-LES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dirty="0"/>
                        <a:t>Desastres</a:t>
                      </a:r>
                    </a:p>
                    <a:p>
                      <a:r>
                        <a:rPr lang="es-ES_tradnl" sz="1400" dirty="0"/>
                        <a:t>Guerras</a:t>
                      </a:r>
                    </a:p>
                    <a:p>
                      <a:r>
                        <a:rPr lang="es-ES_tradnl" sz="1400" dirty="0"/>
                        <a:t>Cambio climático</a:t>
                      </a:r>
                    </a:p>
                    <a:p>
                      <a:r>
                        <a:rPr lang="es-ES_tradnl" sz="1400" dirty="0"/>
                        <a:t>Migración forzada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dirty="0"/>
                        <a:t>Trauma y Desastres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5229718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lang="es-ES_tradnl" sz="1400" dirty="0"/>
                        <a:t>VECINDA-RIO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dirty="0"/>
                        <a:t>Ambiente construido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dirty="0"/>
                        <a:t>Seguridad</a:t>
                      </a:r>
                    </a:p>
                    <a:p>
                      <a:r>
                        <a:rPr lang="es-ES_tradnl" sz="1400" dirty="0"/>
                        <a:t>Vivienda</a:t>
                      </a:r>
                    </a:p>
                    <a:p>
                      <a:r>
                        <a:rPr lang="es-ES_tradnl" sz="1400" dirty="0"/>
                        <a:t>Hacinamiento</a:t>
                      </a:r>
                    </a:p>
                    <a:p>
                      <a:r>
                        <a:rPr lang="es-ES_tradnl" sz="1400" dirty="0"/>
                        <a:t>Recreación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27132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es-ES_tradnl" sz="1400" dirty="0"/>
                        <a:t>ECONO-MICO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dirty="0"/>
                        <a:t>Inequidad</a:t>
                      </a:r>
                    </a:p>
                    <a:p>
                      <a:r>
                        <a:rPr lang="es-ES_tradnl" sz="1400" dirty="0"/>
                        <a:t>Política macroeconómica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dirty="0"/>
                        <a:t>Ingreso </a:t>
                      </a:r>
                    </a:p>
                    <a:p>
                      <a:r>
                        <a:rPr lang="es-ES_tradnl" sz="1400" dirty="0"/>
                        <a:t>deudas</a:t>
                      </a:r>
                    </a:p>
                    <a:p>
                      <a:r>
                        <a:rPr lang="es-ES_tradnl" sz="1400" dirty="0"/>
                        <a:t>Privación</a:t>
                      </a:r>
                    </a:p>
                    <a:p>
                      <a:r>
                        <a:rPr lang="es-ES_tradnl" sz="1400" dirty="0"/>
                        <a:t>Desempleo</a:t>
                      </a:r>
                    </a:p>
                    <a:p>
                      <a:r>
                        <a:rPr lang="es-ES_tradnl" sz="1400" dirty="0"/>
                        <a:t>Seguridad alimentaria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762648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s-ES_tradnl" sz="1400" dirty="0"/>
                        <a:t>DEMO-</a:t>
                      </a:r>
                    </a:p>
                    <a:p>
                      <a:r>
                        <a:rPr lang="es-ES_tradnl" sz="1400" dirty="0"/>
                        <a:t>GRAFICO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dirty="0"/>
                        <a:t>Diversidad</a:t>
                      </a:r>
                    </a:p>
                    <a:p>
                      <a:r>
                        <a:rPr lang="es-ES_tradnl" sz="1400" dirty="0"/>
                        <a:t>longevidad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dirty="0"/>
                        <a:t>Edad</a:t>
                      </a:r>
                    </a:p>
                    <a:p>
                      <a:r>
                        <a:rPr lang="es-ES_tradnl" sz="1400" dirty="0"/>
                        <a:t>Etnicidad</a:t>
                      </a:r>
                    </a:p>
                    <a:p>
                      <a:r>
                        <a:rPr lang="es-ES_tradnl" sz="1400" dirty="0"/>
                        <a:t>género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188013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E2D96196-46F2-F540-AE28-F703952BEF59}"/>
              </a:ext>
            </a:extLst>
          </p:cNvPr>
          <p:cNvSpPr txBox="1"/>
          <p:nvPr/>
        </p:nvSpPr>
        <p:spPr>
          <a:xfrm>
            <a:off x="2127951" y="5421499"/>
            <a:ext cx="3856988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/>
              <a:t>Salud Mental y Adicciones en metas de desarrollo:</a:t>
            </a:r>
          </a:p>
          <a:p>
            <a:pPr algn="ctr"/>
            <a:r>
              <a:rPr lang="es-ES_tradnl" sz="1600" dirty="0"/>
              <a:t>1, 4,5, 6,7,8, 9, 10, 11, 12, 13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9E8D39B-3395-47B1-A238-50CE8103C7ED}"/>
              </a:ext>
            </a:extLst>
          </p:cNvPr>
          <p:cNvSpPr/>
          <p:nvPr/>
        </p:nvSpPr>
        <p:spPr>
          <a:xfrm>
            <a:off x="1788152" y="1556793"/>
            <a:ext cx="4019420" cy="2654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Shaker2Lancet-Bold"/>
              </a:rPr>
              <a:t>Social determinants of mental disorders and the Sustainable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latin typeface="Shaker2Lancet-Bold"/>
              </a:rPr>
              <a:t>Development Goals: a systematic review of reviews</a:t>
            </a:r>
          </a:p>
          <a:p>
            <a:r>
              <a:rPr lang="es-MX" sz="1350" i="1" dirty="0">
                <a:solidFill>
                  <a:srgbClr val="00703C"/>
                </a:solidFill>
                <a:latin typeface="Shaker2Lancet-Italic"/>
              </a:rPr>
              <a:t>Crick Lund, Carrie Brooke-Sumner, Florence </a:t>
            </a:r>
            <a:r>
              <a:rPr lang="es-MX" sz="1350" i="1" dirty="0" err="1">
                <a:solidFill>
                  <a:srgbClr val="00703C"/>
                </a:solidFill>
                <a:latin typeface="Shaker2Lancet-Italic"/>
              </a:rPr>
              <a:t>Baingana</a:t>
            </a:r>
            <a:r>
              <a:rPr lang="es-MX" sz="1350" i="1" dirty="0">
                <a:solidFill>
                  <a:srgbClr val="00703C"/>
                </a:solidFill>
                <a:latin typeface="Shaker2Lancet-Italic"/>
              </a:rPr>
              <a:t>, Emily Claire </a:t>
            </a:r>
            <a:r>
              <a:rPr lang="es-MX" sz="1350" i="1" dirty="0" err="1">
                <a:solidFill>
                  <a:srgbClr val="00703C"/>
                </a:solidFill>
                <a:latin typeface="Shaker2Lancet-Italic"/>
              </a:rPr>
              <a:t>Baron</a:t>
            </a:r>
            <a:r>
              <a:rPr lang="es-MX" sz="1350" i="1" dirty="0">
                <a:solidFill>
                  <a:srgbClr val="00703C"/>
                </a:solidFill>
                <a:latin typeface="Shaker2Lancet-Italic"/>
              </a:rPr>
              <a:t>, Erica Breuer, </a:t>
            </a:r>
            <a:r>
              <a:rPr lang="es-MX" sz="1350" i="1" dirty="0" err="1">
                <a:solidFill>
                  <a:srgbClr val="00703C"/>
                </a:solidFill>
                <a:latin typeface="Shaker2Lancet-Italic"/>
              </a:rPr>
              <a:t>Prabha</a:t>
            </a:r>
            <a:r>
              <a:rPr lang="es-MX" sz="1350" i="1" dirty="0">
                <a:solidFill>
                  <a:srgbClr val="00703C"/>
                </a:solidFill>
                <a:latin typeface="Shaker2Lancet-Italic"/>
              </a:rPr>
              <a:t> </a:t>
            </a:r>
            <a:r>
              <a:rPr lang="es-MX" sz="1350" i="1" dirty="0" err="1">
                <a:solidFill>
                  <a:srgbClr val="00703C"/>
                </a:solidFill>
                <a:latin typeface="Shaker2Lancet-Italic"/>
              </a:rPr>
              <a:t>Chandra</a:t>
            </a:r>
            <a:r>
              <a:rPr lang="es-MX" sz="1350" i="1" dirty="0">
                <a:solidFill>
                  <a:srgbClr val="00703C"/>
                </a:solidFill>
                <a:latin typeface="Shaker2Lancet-Italic"/>
              </a:rPr>
              <a:t>, Johannes Haushofer, Helen </a:t>
            </a:r>
            <a:r>
              <a:rPr lang="es-MX" sz="1350" i="1" dirty="0" err="1">
                <a:solidFill>
                  <a:srgbClr val="00703C"/>
                </a:solidFill>
                <a:latin typeface="Shaker2Lancet-Italic"/>
              </a:rPr>
              <a:t>Herrman</a:t>
            </a:r>
            <a:r>
              <a:rPr lang="es-MX" sz="1350" i="1" dirty="0">
                <a:solidFill>
                  <a:srgbClr val="00703C"/>
                </a:solidFill>
                <a:latin typeface="Shaker2Lancet-Italic"/>
              </a:rPr>
              <a:t>, Mark </a:t>
            </a:r>
            <a:r>
              <a:rPr lang="es-MX" sz="1350" i="1" dirty="0" err="1">
                <a:solidFill>
                  <a:srgbClr val="00703C"/>
                </a:solidFill>
                <a:latin typeface="Shaker2Lancet-Italic"/>
              </a:rPr>
              <a:t>Jordans</a:t>
            </a:r>
            <a:r>
              <a:rPr lang="es-MX" sz="1350" i="1" dirty="0">
                <a:solidFill>
                  <a:srgbClr val="00703C"/>
                </a:solidFill>
                <a:latin typeface="Shaker2Lancet-Italic"/>
              </a:rPr>
              <a:t>, Christian </a:t>
            </a:r>
            <a:r>
              <a:rPr lang="es-MX" sz="1350" i="1" dirty="0" err="1">
                <a:solidFill>
                  <a:srgbClr val="00703C"/>
                </a:solidFill>
                <a:latin typeface="Shaker2Lancet-Italic"/>
              </a:rPr>
              <a:t>Kieling</a:t>
            </a:r>
            <a:r>
              <a:rPr lang="es-MX" sz="1350" i="1" dirty="0">
                <a:solidFill>
                  <a:srgbClr val="00703C"/>
                </a:solidFill>
                <a:latin typeface="Shaker2Lancet-Italic"/>
              </a:rPr>
              <a:t>, Maria Elena Medina-Mora, Ellen Morgan, </a:t>
            </a:r>
            <a:r>
              <a:rPr lang="es-MX" sz="1350" i="1" dirty="0" err="1">
                <a:solidFill>
                  <a:srgbClr val="00703C"/>
                </a:solidFill>
                <a:latin typeface="Shaker2Lancet-Italic"/>
              </a:rPr>
              <a:t>Olayinka</a:t>
            </a:r>
            <a:r>
              <a:rPr lang="es-MX" sz="1350" i="1" dirty="0">
                <a:solidFill>
                  <a:srgbClr val="00703C"/>
                </a:solidFill>
                <a:latin typeface="Shaker2Lancet-Italic"/>
              </a:rPr>
              <a:t> </a:t>
            </a:r>
            <a:r>
              <a:rPr lang="es-MX" sz="1350" i="1" dirty="0" err="1">
                <a:solidFill>
                  <a:srgbClr val="00703C"/>
                </a:solidFill>
                <a:latin typeface="Shaker2Lancet-Italic"/>
              </a:rPr>
              <a:t>Omigbodun</a:t>
            </a:r>
            <a:r>
              <a:rPr lang="es-MX" sz="1350" i="1" dirty="0">
                <a:solidFill>
                  <a:srgbClr val="00703C"/>
                </a:solidFill>
                <a:latin typeface="Shaker2Lancet-Italic"/>
              </a:rPr>
              <a:t>, </a:t>
            </a:r>
            <a:r>
              <a:rPr lang="es-MX" sz="1350" i="1" dirty="0" err="1">
                <a:solidFill>
                  <a:srgbClr val="00703C"/>
                </a:solidFill>
                <a:latin typeface="Shaker2Lancet-Italic"/>
              </a:rPr>
              <a:t>Wietse</a:t>
            </a:r>
            <a:r>
              <a:rPr lang="es-MX" sz="1350" i="1" dirty="0">
                <a:solidFill>
                  <a:srgbClr val="00703C"/>
                </a:solidFill>
                <a:latin typeface="Shaker2Lancet-Italic"/>
              </a:rPr>
              <a:t> Tol, </a:t>
            </a:r>
            <a:r>
              <a:rPr lang="es-MX" sz="1350" i="1" dirty="0" err="1">
                <a:solidFill>
                  <a:srgbClr val="00703C"/>
                </a:solidFill>
                <a:latin typeface="Shaker2Lancet-Italic"/>
              </a:rPr>
              <a:t>Vikram</a:t>
            </a:r>
            <a:r>
              <a:rPr lang="es-MX" sz="1350" i="1" dirty="0">
                <a:solidFill>
                  <a:srgbClr val="00703C"/>
                </a:solidFill>
                <a:latin typeface="Shaker2Lancet-Italic"/>
              </a:rPr>
              <a:t> Patel, </a:t>
            </a:r>
            <a:r>
              <a:rPr lang="es-MX" sz="1350" i="1" dirty="0" err="1">
                <a:solidFill>
                  <a:srgbClr val="00703C"/>
                </a:solidFill>
                <a:latin typeface="Shaker2Lancet-Italic"/>
              </a:rPr>
              <a:t>Shekhar</a:t>
            </a:r>
            <a:r>
              <a:rPr lang="es-MX" sz="1350" i="1" dirty="0">
                <a:solidFill>
                  <a:srgbClr val="00703C"/>
                </a:solidFill>
                <a:latin typeface="Shaker2Lancet-Italic"/>
              </a:rPr>
              <a:t> </a:t>
            </a:r>
            <a:r>
              <a:rPr lang="es-MX" sz="1350" i="1" dirty="0" err="1">
                <a:solidFill>
                  <a:srgbClr val="00703C"/>
                </a:solidFill>
                <a:latin typeface="Shaker2Lancet-Italic"/>
              </a:rPr>
              <a:t>Saxena</a:t>
            </a:r>
            <a:endParaRPr lang="es-MX" sz="1350" i="1" dirty="0">
              <a:solidFill>
                <a:srgbClr val="00703C"/>
              </a:solidFill>
              <a:latin typeface="Shaker2Lancet-Italic"/>
            </a:endParaRPr>
          </a:p>
          <a:p>
            <a:r>
              <a:rPr lang="es-MX" sz="1350" b="1" i="1" dirty="0"/>
              <a:t>Lancet </a:t>
            </a:r>
            <a:r>
              <a:rPr lang="es-MX" sz="1350" b="1" i="1" dirty="0" err="1"/>
              <a:t>Psychiatry</a:t>
            </a:r>
            <a:r>
              <a:rPr lang="es-MX" sz="1350" b="1" i="1" dirty="0"/>
              <a:t> </a:t>
            </a:r>
            <a:r>
              <a:rPr lang="es-MX" sz="1350" b="1" dirty="0"/>
              <a:t>2018; 5: 357–69</a:t>
            </a:r>
            <a:endParaRPr lang="es-MX" sz="135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1BE9A12-C989-4525-BE55-FF26BDD1A268}"/>
              </a:ext>
            </a:extLst>
          </p:cNvPr>
          <p:cNvSpPr txBox="1"/>
          <p:nvPr/>
        </p:nvSpPr>
        <p:spPr>
          <a:xfrm>
            <a:off x="1703512" y="4250893"/>
            <a:ext cx="374609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350" dirty="0"/>
              <a:t>Revisión sistemática de revisiones sistemáticas</a:t>
            </a:r>
          </a:p>
          <a:p>
            <a:pPr lvl="1" algn="r"/>
            <a:r>
              <a:rPr lang="es-MX" sz="1350" dirty="0"/>
              <a:t>13706 citas revisadas</a:t>
            </a:r>
          </a:p>
          <a:p>
            <a:pPr lvl="1" algn="r"/>
            <a:r>
              <a:rPr lang="es-MX" sz="1350" dirty="0"/>
              <a:t>699 artículos revisados</a:t>
            </a:r>
          </a:p>
          <a:p>
            <a:pPr lvl="1" algn="r"/>
            <a:r>
              <a:rPr lang="es-MX" sz="1350" dirty="0"/>
              <a:t>299 artículos seleccionados</a:t>
            </a:r>
          </a:p>
          <a:p>
            <a:pPr algn="r"/>
            <a:r>
              <a:rPr lang="es-MX" sz="1350" dirty="0"/>
              <a:t>Criterio de AMSTAR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D91461B-EAA1-4804-9CB9-6FC68A4D78CC}"/>
              </a:ext>
            </a:extLst>
          </p:cNvPr>
          <p:cNvSpPr txBox="1"/>
          <p:nvPr/>
        </p:nvSpPr>
        <p:spPr>
          <a:xfrm>
            <a:off x="2380458" y="81510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/>
              <a:t>Porque se conocen sus determinantes sociales que, con acción coordinada con diversos sectores, guían el amino para la prevención </a:t>
            </a:r>
          </a:p>
        </p:txBody>
      </p:sp>
      <p:sp>
        <p:nvSpPr>
          <p:cNvPr id="12" name="1 Título">
            <a:extLst>
              <a:ext uri="{FF2B5EF4-FFF2-40B4-BE49-F238E27FC236}">
                <a16:creationId xmlns:a16="http://schemas.microsoft.com/office/drawing/2014/main" id="{C632D5F4-8E1C-495E-A778-8661D5C963D5}"/>
              </a:ext>
            </a:extLst>
          </p:cNvPr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/>
              <a:t>¿Por qué atender a la enfermedad mental?</a:t>
            </a:r>
          </a:p>
        </p:txBody>
      </p:sp>
      <p:cxnSp>
        <p:nvCxnSpPr>
          <p:cNvPr id="13" name="3 Conector recto">
            <a:extLst>
              <a:ext uri="{FF2B5EF4-FFF2-40B4-BE49-F238E27FC236}">
                <a16:creationId xmlns:a16="http://schemas.microsoft.com/office/drawing/2014/main" id="{88953436-AAB5-4BFF-AAAD-FE62005F489C}"/>
              </a:ext>
            </a:extLst>
          </p:cNvPr>
          <p:cNvCxnSpPr>
            <a:cxnSpLocks/>
          </p:cNvCxnSpPr>
          <p:nvPr/>
        </p:nvCxnSpPr>
        <p:spPr>
          <a:xfrm>
            <a:off x="2765630" y="764705"/>
            <a:ext cx="6642738" cy="4265"/>
          </a:xfrm>
          <a:prstGeom prst="line">
            <a:avLst/>
          </a:prstGeom>
          <a:ln w="28575">
            <a:solidFill>
              <a:schemeClr val="accent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349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200" b="1" dirty="0"/>
              <a:t>Consumo de drogas en el último año por edad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196752"/>
          <a:ext cx="857929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4 Conector recto"/>
          <p:cNvCxnSpPr/>
          <p:nvPr/>
        </p:nvCxnSpPr>
        <p:spPr>
          <a:xfrm>
            <a:off x="2351584" y="1124744"/>
            <a:ext cx="7488832" cy="0"/>
          </a:xfrm>
          <a:prstGeom prst="line">
            <a:avLst/>
          </a:prstGeom>
          <a:ln w="28575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CuadroTexto"/>
          <p:cNvSpPr txBox="1"/>
          <p:nvPr/>
        </p:nvSpPr>
        <p:spPr>
          <a:xfrm>
            <a:off x="5447928" y="338684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accent3">
                    <a:lumMod val="50000"/>
                  </a:schemeClr>
                </a:solidFill>
              </a:rPr>
              <a:t>Mariguana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735960" y="48916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tx2"/>
                </a:solidFill>
              </a:rPr>
              <a:t>Cocaína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096000" y="53732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accent2"/>
                </a:solidFill>
              </a:rPr>
              <a:t>ETA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783632" y="335699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2011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83632" y="428380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2016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567608" y="544522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C000"/>
                </a:solidFill>
              </a:rPr>
              <a:t>Inhalables</a:t>
            </a:r>
          </a:p>
        </p:txBody>
      </p:sp>
    </p:spTree>
    <p:extLst>
      <p:ext uri="{BB962C8B-B14F-4D97-AF65-F5344CB8AC3E}">
        <p14:creationId xmlns:p14="http://schemas.microsoft.com/office/powerpoint/2010/main" val="3903315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1057618" y="2035442"/>
            <a:ext cx="9472389" cy="4351337"/>
          </a:xfrm>
        </p:spPr>
        <p:txBody>
          <a:bodyPr>
            <a:normAutofit/>
          </a:bodyPr>
          <a:lstStyle/>
          <a:p>
            <a:endParaRPr lang="es-MX" dirty="0">
              <a:latin typeface="Montserrat" panose="00000500000000000000" pitchFamily="2" charset="0"/>
            </a:endParaRPr>
          </a:p>
          <a:p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6112543"/>
            <a:ext cx="1681402" cy="518478"/>
          </a:xfrm>
          <a:prstGeom prst="rect">
            <a:avLst/>
          </a:prstGeom>
        </p:spPr>
      </p:pic>
      <p:sp>
        <p:nvSpPr>
          <p:cNvPr id="33" name="Marcador de contenido 2">
            <a:extLst>
              <a:ext uri="{FF2B5EF4-FFF2-40B4-BE49-F238E27FC236}">
                <a16:creationId xmlns:a16="http://schemas.microsoft.com/office/drawing/2014/main" id="{5805A1D5-E8A2-4127-A572-301DA3F27F47}"/>
              </a:ext>
            </a:extLst>
          </p:cNvPr>
          <p:cNvSpPr txBox="1">
            <a:spLocks/>
          </p:cNvSpPr>
          <p:nvPr/>
        </p:nvSpPr>
        <p:spPr>
          <a:xfrm>
            <a:off x="838200" y="1332411"/>
            <a:ext cx="10515600" cy="4419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Propuestas de México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s-MX" sz="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aplicación de la salud pública más allá del discurso oficial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Diferenciar las substancias fiscalizadas para un control más eficaz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MX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Atender las causas de más humana de la ley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MX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Privilegiar el enfoque la violencia mediante estrategias del desarrollo sostenible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Hacer más eficiente la coordinación internacional </a:t>
            </a:r>
          </a:p>
        </p:txBody>
      </p:sp>
      <p:sp>
        <p:nvSpPr>
          <p:cNvPr id="34" name="Título 1">
            <a:extLst>
              <a:ext uri="{FF2B5EF4-FFF2-40B4-BE49-F238E27FC236}">
                <a16:creationId xmlns:a16="http://schemas.microsoft.com/office/drawing/2014/main" id="{A0AB1730-2C8D-4ACF-9BD3-9E1235CC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4406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 Asamblea General ONU / Política de Drogas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85B24DE8-CD14-4AED-A473-3D18D9ADB356}"/>
              </a:ext>
            </a:extLst>
          </p:cNvPr>
          <p:cNvCxnSpPr/>
          <p:nvPr/>
        </p:nvCxnSpPr>
        <p:spPr>
          <a:xfrm>
            <a:off x="838200" y="1332411"/>
            <a:ext cx="10515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C758316C-1FA1-4AED-9911-E6C9FB8F79F1}"/>
              </a:ext>
            </a:extLst>
          </p:cNvPr>
          <p:cNvCxnSpPr/>
          <p:nvPr/>
        </p:nvCxnSpPr>
        <p:spPr>
          <a:xfrm>
            <a:off x="838200" y="5995851"/>
            <a:ext cx="10515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556B7F8-B6DE-405E-922D-9F7805CCFDF3}"/>
              </a:ext>
            </a:extLst>
          </p:cNvPr>
          <p:cNvCxnSpPr/>
          <p:nvPr/>
        </p:nvCxnSpPr>
        <p:spPr>
          <a:xfrm>
            <a:off x="838200" y="1972491"/>
            <a:ext cx="10515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0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346AD3-A061-4370-8BF8-5CD05ED25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/>
              <a:t>Cooperación Internacional – problema mundial de drogas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E78CD8-8E15-404E-AFB7-324D06CFA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960" y="1825625"/>
            <a:ext cx="7951839" cy="4351338"/>
          </a:xfrm>
        </p:spPr>
        <p:txBody>
          <a:bodyPr>
            <a:normAutofit/>
          </a:bodyPr>
          <a:lstStyle/>
          <a:p>
            <a:r>
              <a:rPr lang="es-MX" dirty="0"/>
              <a:t>Revisión de </a:t>
            </a:r>
            <a:r>
              <a:rPr lang="es-MX" dirty="0" err="1"/>
              <a:t>cannabidiol</a:t>
            </a:r>
            <a:r>
              <a:rPr lang="es-MX" dirty="0"/>
              <a:t> (CBD), planta, resina, extractos y tinturas de cannabis, THC, isómeros,</a:t>
            </a:r>
          </a:p>
          <a:p>
            <a:pPr lvl="1"/>
            <a:r>
              <a:rPr lang="es-MX" dirty="0"/>
              <a:t>No incluir el </a:t>
            </a:r>
            <a:r>
              <a:rPr lang="es-MX" dirty="0" err="1"/>
              <a:t>cannabidiol</a:t>
            </a:r>
            <a:r>
              <a:rPr lang="es-MX" dirty="0"/>
              <a:t> en Convenciones</a:t>
            </a:r>
          </a:p>
          <a:p>
            <a:pPr lvl="1"/>
            <a:r>
              <a:rPr lang="es-MX" dirty="0"/>
              <a:t>Otros compuestos - revisión </a:t>
            </a:r>
          </a:p>
          <a:p>
            <a:r>
              <a:rPr lang="es-MX" dirty="0"/>
              <a:t>CND (sesión 62) – posponer la votación de la Recomendación de WHO – revisión crítica de la Cannabis y sustancias relacionadas – para dar a los países miembros más tiempo para considerar las recomendaciones</a:t>
            </a:r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9BF56B-E9C3-4384-9709-A09E8874A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5" y="1288693"/>
            <a:ext cx="3096615" cy="54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60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570BBE-AF2E-40DE-90D6-258305F0F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400" dirty="0"/>
              <a:t>LEY PARA LA REGULACIÓN DEL CANNABIS Y REFORMA Y ADICIONA DIVERSAS DISPOSICIONES DE LA LEY GENERAL DE SALUD Y DEL CÓDIGO PENAL FEDERAL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FB9204-5A68-49F0-91FA-B5405A8CA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MX" sz="2600" dirty="0"/>
              <a:t>….</a:t>
            </a:r>
            <a:r>
              <a:rPr lang="es-MX" sz="2600" b="1" dirty="0"/>
              <a:t>con excepción del cannabis, el cual solo será </a:t>
            </a:r>
            <a:r>
              <a:rPr lang="es-MX" sz="2600" b="1" dirty="0">
                <a:solidFill>
                  <a:schemeClr val="accent5"/>
                </a:solidFill>
              </a:rPr>
              <a:t>sancionado</a:t>
            </a:r>
            <a:r>
              <a:rPr lang="es-MX" sz="2600" b="1" dirty="0"/>
              <a:t> cuando la cantidad de la que se trate sea </a:t>
            </a:r>
            <a:r>
              <a:rPr lang="es-MX" sz="2600" b="1" dirty="0">
                <a:solidFill>
                  <a:schemeClr val="accent5"/>
                </a:solidFill>
              </a:rPr>
              <a:t>superior a 200 gramos </a:t>
            </a:r>
            <a:r>
              <a:rPr lang="es-MX" sz="2600" b="1" dirty="0"/>
              <a:t>e inferior a la que resulte de multiplicar por dos mil el monto previsto en la tabla referida. </a:t>
            </a:r>
          </a:p>
          <a:p>
            <a:r>
              <a:rPr lang="es-MX" sz="2600" b="1" dirty="0"/>
              <a:t>… descriminalización</a:t>
            </a:r>
            <a:r>
              <a:rPr lang="es-MX" dirty="0"/>
              <a:t>, </a:t>
            </a:r>
            <a:r>
              <a:rPr lang="es-MX" sz="2400" dirty="0"/>
              <a:t>con el objeto de impactar en los delitos relacionados con el consumo y posesión del cannabis, pero </a:t>
            </a:r>
            <a:r>
              <a:rPr lang="es-MX" sz="2400" b="1" dirty="0">
                <a:solidFill>
                  <a:schemeClr val="accent5"/>
                </a:solidFill>
              </a:rPr>
              <a:t>remitiendo a la materia administrativa</a:t>
            </a:r>
            <a:r>
              <a:rPr lang="es-MX" sz="2400" dirty="0"/>
              <a:t> las sanciones que habrán de imponerse a quienes incurran en determinados comportamientos o actos que se descriminalizan</a:t>
            </a:r>
            <a:r>
              <a:rPr lang="es-MX" dirty="0"/>
              <a:t>. </a:t>
            </a:r>
          </a:p>
          <a:p>
            <a:pPr lvl="1"/>
            <a:r>
              <a:rPr lang="es-MX" dirty="0"/>
              <a:t>Diferente a: Despenalización – eliminación o disminución de penas de prisión y a</a:t>
            </a:r>
          </a:p>
          <a:p>
            <a:pPr lvl="1"/>
            <a:r>
              <a:rPr lang="es-MX" dirty="0"/>
              <a:t>Legalización – eliminación del estado de derecho</a:t>
            </a:r>
          </a:p>
          <a:p>
            <a:r>
              <a:rPr lang="es-MX" dirty="0"/>
              <a:t>Posesión: </a:t>
            </a:r>
          </a:p>
          <a:p>
            <a:pPr lvl="1"/>
            <a:r>
              <a:rPr lang="es-MX" dirty="0"/>
              <a:t>Superior a los 200 gramos – 3 a 6 años de prisión. </a:t>
            </a:r>
          </a:p>
          <a:p>
            <a:pPr lvl="1"/>
            <a:r>
              <a:rPr lang="es-MX" b="1" dirty="0">
                <a:solidFill>
                  <a:schemeClr val="accent5"/>
                </a:solidFill>
              </a:rPr>
              <a:t>Mayor a 28 gramos inferior a los 200 gramos – multa </a:t>
            </a:r>
            <a:r>
              <a:rPr lang="es-MX" dirty="0"/>
              <a:t>– Ley para la regulación de cannabis</a:t>
            </a:r>
          </a:p>
          <a:p>
            <a:r>
              <a:rPr lang="es-MX" dirty="0"/>
              <a:t>Penas -producción:- menores cuando se trata d cannabis</a:t>
            </a:r>
          </a:p>
          <a:p>
            <a:r>
              <a:rPr lang="es-MX" b="1" dirty="0">
                <a:solidFill>
                  <a:schemeClr val="accent5"/>
                </a:solidFill>
              </a:rPr>
              <a:t>Instituto Mexicano de cannabis </a:t>
            </a:r>
            <a:r>
              <a:rPr lang="es-MX" dirty="0"/>
              <a:t>–  condiciones fines lúdicos, médicos y científicos 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069330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90A4AD-14B3-444B-B45B-DEEA69F0F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400" dirty="0"/>
              <a:t>LEY PARA LA REGULACIÓN DEL CANNABIS Y REFORMA Y ADICIONA DIVERSAS DISPOSICIONES DE LA LEY GENERAL DE SALUD Y DEL CÓDIGO PENAL FEDERAL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19E94A-C6F9-489B-A923-C3995C972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b="1" dirty="0"/>
              <a:t>Artículo 12</a:t>
            </a:r>
            <a:r>
              <a:rPr lang="es-MX" dirty="0"/>
              <a:t>. Los fines del uso del cannabis y sus derivados autorizados por esta Ley son: </a:t>
            </a:r>
          </a:p>
          <a:p>
            <a:r>
              <a:rPr lang="es-MX" dirty="0"/>
              <a:t>I. Lúdico o recreativo; </a:t>
            </a:r>
          </a:p>
          <a:p>
            <a:r>
              <a:rPr lang="es-MX" dirty="0"/>
              <a:t>a) Para uso personal o consumo propio; </a:t>
            </a:r>
          </a:p>
          <a:p>
            <a:r>
              <a:rPr lang="es-MX" dirty="0"/>
              <a:t>b) Para uso compartido entre quienes integran Asociaciones de consumo del cannabis psicotrópico; </a:t>
            </a:r>
          </a:p>
          <a:p>
            <a:r>
              <a:rPr lang="es-MX" dirty="0"/>
              <a:t>c) Uso comercial para fines lúdicos o recreativos de personas adultas; </a:t>
            </a:r>
          </a:p>
          <a:p>
            <a:r>
              <a:rPr lang="es-MX" dirty="0"/>
              <a:t>II. De investigación; </a:t>
            </a:r>
          </a:p>
          <a:p>
            <a:r>
              <a:rPr lang="pt-BR" dirty="0"/>
              <a:t>III. Médico o </a:t>
            </a:r>
            <a:r>
              <a:rPr lang="pt-BR" dirty="0" err="1"/>
              <a:t>farmacéutico</a:t>
            </a:r>
            <a:r>
              <a:rPr lang="pt-BR" dirty="0"/>
              <a:t>, paliativo, e </a:t>
            </a:r>
          </a:p>
          <a:p>
            <a:r>
              <a:rPr lang="es-MX" dirty="0"/>
              <a:t>IV. Industrial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91192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1480A-7CCD-4122-B6CF-C18A7B238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400" dirty="0"/>
              <a:t>LEY PARA LA REGULACIÓN DEL CANNABIS Y REFORMA Y ADICIONA DIVERSAS DISPOSICIONES DE LA LEY GENERAL DE SALUD Y DEL CÓDIGO PENAL FEDERAL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3E1373-5A0B-417B-921B-981E09BDDA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MX" b="1" dirty="0"/>
              <a:t>Artículo 13</a:t>
            </a:r>
            <a:r>
              <a:rPr lang="es-MX" dirty="0"/>
              <a:t>. Queda permitido a personas mayores de edad fumar cannabis, </a:t>
            </a:r>
            <a:r>
              <a:rPr lang="es-MX" sz="2000" dirty="0"/>
              <a:t>siempre que concurran las siguientes condiciones: </a:t>
            </a:r>
          </a:p>
          <a:p>
            <a:r>
              <a:rPr lang="es-MX" dirty="0"/>
              <a:t>I. </a:t>
            </a:r>
            <a:r>
              <a:rPr lang="es-MX" sz="2200" dirty="0"/>
              <a:t>Que no se encuentre presente alguna persona menor de edad o cualquier otra imposibilitada para manifestar expresamente su consentimiento libre e informado, y </a:t>
            </a:r>
          </a:p>
          <a:p>
            <a:r>
              <a:rPr lang="es-MX" sz="2200" dirty="0"/>
              <a:t>II. Que no se encuentre presente alguna persona mayor de edad que no haya otorgado su consentimiento para ello. </a:t>
            </a:r>
          </a:p>
          <a:p>
            <a:endParaRPr lang="es-MX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B590F0B-D926-4817-8335-63935A56EB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MX" b="1" dirty="0"/>
              <a:t>Artículo 14</a:t>
            </a:r>
            <a:r>
              <a:rPr lang="es-MX" dirty="0"/>
              <a:t>. Queda permitida la venta del cannabis y sus derivados</a:t>
            </a:r>
            <a:r>
              <a:rPr lang="es-MX" sz="2100" dirty="0"/>
              <a:t> para el uso al que este título se refiere, dentro del territorio nacional, la cual se delimitará a los establecimientos autorizados por la autoridad competente, quienes deberán obtener una licencia expedida por el Instituto y cumplir los requisitos que esta Ley y la demás normatividad aplicable</a:t>
            </a:r>
          </a:p>
          <a:p>
            <a:r>
              <a:rPr lang="es-MX" b="1" dirty="0"/>
              <a:t>Artículo 15. </a:t>
            </a:r>
            <a:r>
              <a:rPr lang="es-MX" dirty="0"/>
              <a:t>Las personas menores de 18 años o cualquier otra imposibilitada </a:t>
            </a:r>
            <a:r>
              <a:rPr lang="es-MX" sz="2200" dirty="0"/>
              <a:t>para manifestar expresamente su consentimiento libre e informado, </a:t>
            </a:r>
            <a:r>
              <a:rPr lang="es-MX" sz="2400" dirty="0"/>
              <a:t>no tendrán acceso al cannabis para uso recreativo o lúdico. </a:t>
            </a:r>
          </a:p>
          <a:p>
            <a:r>
              <a:rPr lang="es-MX" sz="2400" b="1" dirty="0"/>
              <a:t>Artículo 16</a:t>
            </a:r>
            <a:r>
              <a:rPr lang="es-MX" sz="2400" dirty="0"/>
              <a:t>: emergencias médicas- cualquier institución de salud o profesional</a:t>
            </a:r>
          </a:p>
        </p:txBody>
      </p:sp>
    </p:spTree>
    <p:extLst>
      <p:ext uri="{BB962C8B-B14F-4D97-AF65-F5344CB8AC3E}">
        <p14:creationId xmlns:p14="http://schemas.microsoft.com/office/powerpoint/2010/main" val="10057781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2B932-897E-4EE6-9A08-E1F424B68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400" dirty="0"/>
              <a:t>LEY PARA LA REGULACIÓN DEL CANNABIS Y REFORMA Y ADICIONA DIVERSAS DISPOSICIONES DE LA LEY GENERAL DE SALUD Y DEL CÓDIGO PENAL FEDERAL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69582F-E60E-4829-8C09-A4A55B1343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b="1" dirty="0"/>
              <a:t>Artículo 17. </a:t>
            </a:r>
            <a:r>
              <a:rPr lang="es-MX" dirty="0"/>
              <a:t>Se permite a personas mayores de dieciocho años para </a:t>
            </a:r>
            <a:r>
              <a:rPr lang="es-MX" sz="2400" dirty="0"/>
              <a:t>, con posibilidad de manifestar </a:t>
            </a:r>
            <a:r>
              <a:rPr lang="es-MX" sz="2100" dirty="0"/>
              <a:t>expresamente su consentimiento libre e informado, los actos que a continuación se enumeran</a:t>
            </a:r>
            <a:r>
              <a:rPr lang="es-MX" sz="2400" dirty="0"/>
              <a:t>,</a:t>
            </a:r>
            <a:r>
              <a:rPr lang="es-MX" dirty="0"/>
              <a:t> propios para el uso personal o autoconsumo del cannabis psicoactivo y sus derivados, para fines lúdicos o recreativos </a:t>
            </a:r>
            <a:r>
              <a:rPr lang="es-MX" sz="2100" dirty="0"/>
              <a:t>en los términos que esta Ley y la normatividad aplicable establecen: </a:t>
            </a:r>
          </a:p>
          <a:p>
            <a:r>
              <a:rPr lang="es-MX" sz="2400" dirty="0"/>
              <a:t>I. Sembrar;  II. Plantar; III. Cultivar; IV. Cosechar; V. Aprovechar; VI. Preparar; VII. Portar; VIII. Fumar, y IX. Consumir. </a:t>
            </a:r>
          </a:p>
          <a:p>
            <a:r>
              <a:rPr lang="es-MX" sz="2400" dirty="0"/>
              <a:t>4 Plantas de Cannabis –y cosecha – permanecer en casa o vivienda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3EC913C-5206-4A35-B0EC-C77BA29F7A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MX" sz="3200" dirty="0"/>
              <a:t> Asociaciones de consumo </a:t>
            </a:r>
            <a:r>
              <a:rPr lang="es-MX" dirty="0"/>
              <a:t>(2 a 20 personas)</a:t>
            </a:r>
          </a:p>
          <a:p>
            <a:pPr marL="0" indent="0">
              <a:buNone/>
            </a:pPr>
            <a:r>
              <a:rPr lang="es-MX" b="1" dirty="0"/>
              <a:t>Art 20</a:t>
            </a:r>
            <a:r>
              <a:rPr lang="es-MX" dirty="0"/>
              <a:t>. </a:t>
            </a:r>
          </a:p>
          <a:p>
            <a:r>
              <a:rPr lang="es-MX" sz="3200" dirty="0"/>
              <a:t>I. Ser personas mayores de edad y con posibilidad de manifestar expresamente su consentimiento libre e informado</a:t>
            </a:r>
            <a:r>
              <a:rPr lang="es-MX" dirty="0"/>
              <a:t>. </a:t>
            </a:r>
            <a:r>
              <a:rPr lang="es-MX" sz="1900" dirty="0"/>
              <a:t>Las personas titulares o encargadas de las notarías públicas ante quienes se efectúe la constitución de la Asociación Civil que corresponda, se cerciorarán del cumplimiento de tales requisitos, bajo pena de incurrir en responsabilidad; </a:t>
            </a:r>
          </a:p>
          <a:p>
            <a:r>
              <a:rPr lang="es-MX" dirty="0"/>
              <a:t>II. No deberán pertenecer a ninguna otra Asociación, </a:t>
            </a:r>
          </a:p>
          <a:p>
            <a:pPr marL="0" indent="0">
              <a:buNone/>
            </a:pPr>
            <a:r>
              <a:rPr lang="es-MX" dirty="0"/>
              <a:t>Comercialización – establecimientos autorizados</a:t>
            </a:r>
          </a:p>
          <a:p>
            <a:pPr marL="0" indent="0">
              <a:buNone/>
            </a:pPr>
            <a:r>
              <a:rPr lang="es-MX" dirty="0"/>
              <a:t>Investigación</a:t>
            </a:r>
          </a:p>
          <a:p>
            <a:pPr marL="0" indent="0">
              <a:buNone/>
            </a:pPr>
            <a:r>
              <a:rPr lang="es-MX" dirty="0"/>
              <a:t>Fines médicos o farmacéuticos y paliativos – importación y exportación</a:t>
            </a:r>
          </a:p>
          <a:p>
            <a:pPr marL="0" indent="0">
              <a:buNone/>
            </a:pPr>
            <a:r>
              <a:rPr lang="es-MX" dirty="0"/>
              <a:t>Fines industriales</a:t>
            </a:r>
          </a:p>
          <a:p>
            <a:pPr marL="0" indent="0">
              <a:buNone/>
            </a:pPr>
            <a:r>
              <a:rPr lang="es-MX" dirty="0"/>
              <a:t>Instituto – Secretaría de Gobernación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983121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ropbox\mdg nicole\Wheel-transp-resiz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735" y="1402526"/>
            <a:ext cx="1966452" cy="153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61233" y="217069"/>
            <a:ext cx="3600400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PERSONAS</a:t>
            </a:r>
          </a:p>
          <a:p>
            <a:pPr algn="ctr"/>
            <a:r>
              <a:rPr lang="es-MX" dirty="0">
                <a:solidFill>
                  <a:schemeClr val="bg1"/>
                </a:solidFill>
              </a:rPr>
              <a:t>Asegurar vidas sanas, conocimiento y la inclusión de niños y mujeres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924563" y="1238354"/>
            <a:ext cx="3214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DIGNIDAD</a:t>
            </a:r>
          </a:p>
          <a:p>
            <a:pPr algn="ctr"/>
            <a:r>
              <a:rPr lang="es-MX" dirty="0"/>
              <a:t>Terminar con la pobreza y luchar por la igualdad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470079" y="2161684"/>
            <a:ext cx="340090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PROSPERIDAD</a:t>
            </a:r>
          </a:p>
          <a:p>
            <a:pPr algn="ctr"/>
            <a:r>
              <a:rPr lang="es-MX" dirty="0"/>
              <a:t>Desarrollar una economía fuerte, inclusiva y transformadora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884245" y="3212976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JUSTICIA</a:t>
            </a:r>
          </a:p>
          <a:p>
            <a:pPr algn="ctr"/>
            <a:r>
              <a:rPr lang="es-MX" dirty="0"/>
              <a:t>Promover sociedades seguras y en paz e instituciones fuertes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155386" y="4221088"/>
            <a:ext cx="330133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COLABORACIÓN</a:t>
            </a:r>
          </a:p>
          <a:p>
            <a:pPr algn="ctr"/>
            <a:r>
              <a:rPr lang="es-MX" dirty="0"/>
              <a:t>Catalizar la solidaridad global para el desarrollo sustentable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7921024" y="5229200"/>
            <a:ext cx="3422277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PLANETA</a:t>
            </a:r>
          </a:p>
          <a:p>
            <a:pPr algn="ctr"/>
            <a:r>
              <a:rPr lang="es-MX" dirty="0">
                <a:solidFill>
                  <a:schemeClr val="bg1"/>
                </a:solidFill>
              </a:rPr>
              <a:t>Proteger nuestro ecosistema para todas las sociedades y para nuestros niños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160203-DB09-441D-AEDB-F05468F1A93C}"/>
              </a:ext>
            </a:extLst>
          </p:cNvPr>
          <p:cNvSpPr txBox="1"/>
          <p:nvPr/>
        </p:nvSpPr>
        <p:spPr>
          <a:xfrm>
            <a:off x="6853084" y="314632"/>
            <a:ext cx="4208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6">
                    <a:lumMod val="75000"/>
                  </a:schemeClr>
                </a:solidFill>
              </a:rPr>
              <a:t>DETERMINANTES SOCIALES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8F55781-B6CA-46F2-989A-D25A79466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97" y="3920302"/>
            <a:ext cx="4100582" cy="244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00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7DA9D23-0522-44DD-B091-573AD28A678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38150" y="235974"/>
          <a:ext cx="10522531" cy="58810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58547">
                  <a:extLst>
                    <a:ext uri="{9D8B030D-6E8A-4147-A177-3AD203B41FA5}">
                      <a16:colId xmlns:a16="http://schemas.microsoft.com/office/drawing/2014/main" val="1323559544"/>
                    </a:ext>
                  </a:extLst>
                </a:gridCol>
                <a:gridCol w="2871019">
                  <a:extLst>
                    <a:ext uri="{9D8B030D-6E8A-4147-A177-3AD203B41FA5}">
                      <a16:colId xmlns:a16="http://schemas.microsoft.com/office/drawing/2014/main" val="3598891057"/>
                    </a:ext>
                  </a:extLst>
                </a:gridCol>
                <a:gridCol w="4292965">
                  <a:extLst>
                    <a:ext uri="{9D8B030D-6E8A-4147-A177-3AD203B41FA5}">
                      <a16:colId xmlns:a16="http://schemas.microsoft.com/office/drawing/2014/main" val="3054269540"/>
                    </a:ext>
                  </a:extLst>
                </a:gridCol>
              </a:tblGrid>
              <a:tr h="599768">
                <a:tc>
                  <a:txBody>
                    <a:bodyPr/>
                    <a:lstStyle/>
                    <a:p>
                      <a:r>
                        <a:rPr lang="es-ES_tradnl" sz="1600" dirty="0"/>
                        <a:t>DOMINIO/ factores proximales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Factores distales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sz="1600" dirty="0"/>
                    </a:p>
                    <a:p>
                      <a:pPr algn="ctr"/>
                      <a:r>
                        <a:rPr lang="es-ES_tradnl" sz="1600" dirty="0"/>
                        <a:t>INTERVENCIONES POTENCIALES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837418"/>
                  </a:ext>
                </a:extLst>
              </a:tr>
              <a:tr h="994244">
                <a:tc>
                  <a:txBody>
                    <a:bodyPr/>
                    <a:lstStyle/>
                    <a:p>
                      <a:r>
                        <a:rPr lang="es-ES_tradnl" b="1" dirty="0"/>
                        <a:t>Demográfico</a:t>
                      </a:r>
                    </a:p>
                    <a:p>
                      <a:r>
                        <a:rPr lang="es-ES_tradnl" sz="1600" i="1" dirty="0"/>
                        <a:t>(edad, género, etnicidad)</a:t>
                      </a:r>
                      <a:endParaRPr lang="es-ES_tradnl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i="1" dirty="0"/>
                        <a:t>Diversidad en la comunidad</a:t>
                      </a:r>
                    </a:p>
                    <a:p>
                      <a:r>
                        <a:rPr lang="es-MX" i="1" dirty="0"/>
                        <a:t>Densidad de la población</a:t>
                      </a:r>
                    </a:p>
                    <a:p>
                      <a:r>
                        <a:rPr lang="es-MX" i="1" dirty="0"/>
                        <a:t>Longevidad / Sobrevida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Reducción de violencia de género, del maltrato infantil, de la discriminación y de la xenofobia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94799"/>
                  </a:ext>
                </a:extLst>
              </a:tr>
              <a:tr h="1109859">
                <a:tc>
                  <a:txBody>
                    <a:bodyPr/>
                    <a:lstStyle/>
                    <a:p>
                      <a:r>
                        <a:rPr lang="es-ES_tradnl" b="1" dirty="0"/>
                        <a:t>Económico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1" i="1" dirty="0"/>
                        <a:t>(</a:t>
                      </a:r>
                      <a:r>
                        <a:rPr lang="es-MX" sz="1600" i="1" dirty="0"/>
                        <a:t>Ingreso, deudas, bienes, tensiones financieras, deprivación relativa, desempleo, seguridad alimentaria)</a:t>
                      </a:r>
                      <a:endParaRPr lang="es-ES_tradnl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i="1" dirty="0"/>
                        <a:t>Recesiones económicas, inequidad económica,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i="1" dirty="0"/>
                        <a:t>Política macroeconómica</a:t>
                      </a:r>
                      <a:endParaRPr lang="es-MX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Transferencias de $ o Financiamiento a proyectos, reducción de la inequidad del ingreso, mejoras en el empleo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1044986"/>
                  </a:ext>
                </a:extLst>
              </a:tr>
              <a:tr h="994244">
                <a:tc>
                  <a:txBody>
                    <a:bodyPr/>
                    <a:lstStyle/>
                    <a:p>
                      <a:r>
                        <a:rPr lang="es-ES_tradnl" b="1" dirty="0"/>
                        <a:t>Vecindario</a:t>
                      </a:r>
                    </a:p>
                    <a:p>
                      <a:r>
                        <a:rPr lang="es-MX" sz="1600" i="1" dirty="0"/>
                        <a:t>(Seguridad y justicia / Infraestructura / vivienda / Hacinamiento/recreación)</a:t>
                      </a:r>
                      <a:endParaRPr lang="es-ES_tradnl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i="1" dirty="0"/>
                        <a:t>Infraestructura,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i="1" dirty="0"/>
                        <a:t>Deprivación en el vecindario, Ambiente construido</a:t>
                      </a:r>
                      <a:endParaRPr lang="es-MX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Mejoras en la vivienda, vecindarios seguros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84376"/>
                  </a:ext>
                </a:extLst>
              </a:tr>
              <a:tr h="1060698">
                <a:tc>
                  <a:txBody>
                    <a:bodyPr/>
                    <a:lstStyle/>
                    <a:p>
                      <a:r>
                        <a:rPr lang="es-ES_tradnl" b="1" dirty="0"/>
                        <a:t>Ambiente</a:t>
                      </a:r>
                    </a:p>
                    <a:p>
                      <a:r>
                        <a:rPr lang="es-ES_tradnl" sz="1600" dirty="0"/>
                        <a:t>(</a:t>
                      </a:r>
                      <a:r>
                        <a:rPr lang="es-ES_tradnl" sz="1600" i="1" dirty="0"/>
                        <a:t>Desastres – Guerras, Cambio climático, Migración forzada)</a:t>
                      </a:r>
                    </a:p>
                    <a:p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Trauma / </a:t>
                      </a:r>
                      <a:r>
                        <a:rPr lang="es-MX" dirty="0" err="1"/>
                        <a:t>distress</a:t>
                      </a:r>
                      <a:endParaRPr lang="es-MX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Reducción de la violencia, respuesta temprana a los eventos ambientales, acciones para proteger ecosistemas en riesgo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432766"/>
                  </a:ext>
                </a:extLst>
              </a:tr>
              <a:tr h="994244">
                <a:tc>
                  <a:txBody>
                    <a:bodyPr/>
                    <a:lstStyle/>
                    <a:p>
                      <a:r>
                        <a:rPr lang="es-ES_tradnl" b="1" dirty="0"/>
                        <a:t>Cultural y social</a:t>
                      </a:r>
                    </a:p>
                    <a:p>
                      <a:r>
                        <a:rPr lang="es-ES_tradnl" sz="1600" i="1" dirty="0"/>
                        <a:t>(Capital social de la comunidad, estabilidad social / cultural)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Capital individual/social</a:t>
                      </a:r>
                    </a:p>
                    <a:p>
                      <a:r>
                        <a:rPr lang="es-MX" dirty="0"/>
                        <a:t>Participación social</a:t>
                      </a:r>
                    </a:p>
                    <a:p>
                      <a:r>
                        <a:rPr lang="es-MX" dirty="0"/>
                        <a:t>Apoyo social / Educación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Mejor educación, fortalecimiento del capital social, redes de apoyo para tercera edad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606280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17034C1-D34C-4C42-884E-90AB1DB2C5D9}"/>
              </a:ext>
            </a:extLst>
          </p:cNvPr>
          <p:cNvSpPr txBox="1"/>
          <p:nvPr/>
        </p:nvSpPr>
        <p:spPr>
          <a:xfrm>
            <a:off x="5987845" y="6334120"/>
            <a:ext cx="6204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i="1" dirty="0"/>
              <a:t>Lund et al., Lancet </a:t>
            </a:r>
            <a:r>
              <a:rPr lang="es-MX" b="1" i="1" dirty="0" err="1"/>
              <a:t>Psychiatry</a:t>
            </a:r>
            <a:r>
              <a:rPr lang="es-MX" b="1" i="1" dirty="0"/>
              <a:t> </a:t>
            </a:r>
            <a:r>
              <a:rPr lang="es-MX" b="1" dirty="0"/>
              <a:t>2018; 5: 357–69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135139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A4E5E-05D9-40B5-B399-1129F0394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200" dirty="0"/>
              <a:t>Salud mental en áreas afectadas por conflictos:  </a:t>
            </a:r>
            <a:br>
              <a:rPr lang="es-MX" sz="3200" dirty="0"/>
            </a:br>
            <a:r>
              <a:rPr lang="es-MX" sz="2800" i="1" dirty="0"/>
              <a:t> ¿qué nos dice la evidencia?</a:t>
            </a:r>
            <a:endParaRPr lang="es-MX" sz="3200" i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E080DF-A7E6-4B72-A212-A656E3A51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813352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El impacto perdura a largo plazo, no es transitorio</a:t>
            </a:r>
          </a:p>
          <a:p>
            <a:pPr marL="457200" lvl="1" indent="0">
              <a:buNone/>
            </a:pPr>
            <a:r>
              <a:rPr lang="es-MX" sz="2000" dirty="0"/>
              <a:t>Las intervenciones deben de hacerse en etapas de emergencia y mantenerse </a:t>
            </a:r>
          </a:p>
          <a:p>
            <a:pPr marL="0" indent="0">
              <a:buNone/>
            </a:pPr>
            <a:r>
              <a:rPr lang="es-MX" sz="2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Los desenlaces son extensos</a:t>
            </a:r>
          </a:p>
          <a:p>
            <a:pPr marL="457200" lvl="1" indent="0">
              <a:buNone/>
            </a:pPr>
            <a:r>
              <a:rPr lang="es-MX" sz="2000" dirty="0"/>
              <a:t>Depresión y Estrés Post Traumático  trastornos más frecuentes y duraderos (Promedio 5 anos y hasta 20 años en casos graves)</a:t>
            </a:r>
          </a:p>
          <a:p>
            <a:pPr marL="457200" lvl="1" indent="0">
              <a:buNone/>
            </a:pPr>
            <a:r>
              <a:rPr lang="es-MX" sz="2000" dirty="0"/>
              <a:t>Otros impactos: –Ansiedad, Suicidio y Psicosis –  uso nocivo y dependencia a sustancias</a:t>
            </a:r>
          </a:p>
          <a:p>
            <a:pPr marL="0" indent="0">
              <a:buNone/>
            </a:pPr>
            <a:r>
              <a:rPr lang="es-MX" sz="2000" b="1" dirty="0"/>
              <a:t>Contexto que frenan el desarrollo </a:t>
            </a:r>
            <a:r>
              <a:rPr lang="es-MX" sz="2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(determinantes sociales)</a:t>
            </a:r>
          </a:p>
          <a:p>
            <a:pPr marL="457200" lvl="1" indent="0">
              <a:buNone/>
            </a:pPr>
            <a:r>
              <a:rPr lang="es-MX" sz="2000" dirty="0"/>
              <a:t>Pobreza, desnutrición, orfandad, efectos de traumatismos craneoencefálicos.</a:t>
            </a:r>
          </a:p>
          <a:p>
            <a:pPr marL="457200" lvl="1" indent="0">
              <a:buNone/>
            </a:pPr>
            <a:r>
              <a:rPr lang="es-MX" sz="2000" dirty="0"/>
              <a:t>Ambiente -  gobierno debilitado, inseguridad</a:t>
            </a:r>
          </a:p>
          <a:p>
            <a:pPr marL="0" indent="0">
              <a:buNone/>
            </a:pPr>
            <a:r>
              <a:rPr lang="es-MX" sz="2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Transmisión intergeneracional de las experiencias traumáticas </a:t>
            </a:r>
          </a:p>
          <a:p>
            <a:pPr marL="457200" lvl="1" indent="0">
              <a:buNone/>
            </a:pPr>
            <a:r>
              <a:rPr lang="es-MX" sz="2000" dirty="0">
                <a:ea typeface="Adobe Gothic Std B" panose="020B0800000000000000" pitchFamily="34" charset="-128"/>
              </a:rPr>
              <a:t>Trauma derivado del conflicto</a:t>
            </a:r>
            <a:r>
              <a:rPr lang="es-MX" sz="2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– </a:t>
            </a:r>
            <a:r>
              <a:rPr lang="es-MX" sz="2000" dirty="0"/>
              <a:t>estrés.</a:t>
            </a:r>
          </a:p>
          <a:p>
            <a:pPr marL="0" indent="0">
              <a:buNone/>
            </a:pPr>
            <a:endParaRPr lang="es-MX" sz="2000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AB34DED-AD73-4E52-9407-21AC0ED432F6}"/>
              </a:ext>
            </a:extLst>
          </p:cNvPr>
          <p:cNvCxnSpPr/>
          <p:nvPr/>
        </p:nvCxnSpPr>
        <p:spPr>
          <a:xfrm>
            <a:off x="1032387" y="1543665"/>
            <a:ext cx="10677832" cy="0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FA2426CC-21EE-4262-8F7C-5A29BEE88376}"/>
              </a:ext>
            </a:extLst>
          </p:cNvPr>
          <p:cNvSpPr txBox="1"/>
          <p:nvPr/>
        </p:nvSpPr>
        <p:spPr>
          <a:xfrm>
            <a:off x="8839199" y="1690688"/>
            <a:ext cx="28710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El </a:t>
            </a:r>
            <a:r>
              <a:rPr lang="en-US" sz="22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costo</a:t>
            </a:r>
            <a:r>
              <a:rPr lang="en-US" sz="22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de no </a:t>
            </a:r>
            <a:r>
              <a:rPr lang="en-US" sz="22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atender</a:t>
            </a:r>
            <a:r>
              <a:rPr lang="en-US" sz="22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2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es</a:t>
            </a:r>
            <a:r>
              <a:rPr lang="en-US" sz="22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2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elevado</a:t>
            </a:r>
            <a:r>
              <a:rPr lang="en-US" sz="22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</a:p>
          <a:p>
            <a:pPr algn="ctr"/>
            <a:r>
              <a:rPr lang="en-US" sz="22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(OCDE  4% del PIB)</a:t>
            </a:r>
            <a:endParaRPr lang="es-MX" sz="22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algn="ctr"/>
            <a:endParaRPr lang="es-MX" sz="2200" i="1" dirty="0">
              <a:solidFill>
                <a:srgbClr val="C00000"/>
              </a:solidFill>
            </a:endParaRPr>
          </a:p>
          <a:p>
            <a:pPr algn="ctr"/>
            <a:r>
              <a:rPr lang="es-MX" sz="2200" i="1" dirty="0">
                <a:solidFill>
                  <a:srgbClr val="C00000"/>
                </a:solidFill>
              </a:rPr>
              <a:t>La no atención de la salud mental en zonas de conflicto será barrera para el desarrollo del capital social, para promover el desarrollo y reducir la pobreza</a:t>
            </a:r>
          </a:p>
          <a:p>
            <a:pPr algn="ctr"/>
            <a:r>
              <a:rPr lang="es-MX" sz="2200" i="1" dirty="0"/>
              <a:t>Se suma al rezago histórico</a:t>
            </a:r>
            <a:endParaRPr lang="es-MX" sz="2200" dirty="0"/>
          </a:p>
        </p:txBody>
      </p:sp>
      <p:pic>
        <p:nvPicPr>
          <p:cNvPr id="7" name="Picture 2" descr="Trastorno de estrés postraumático cerebro nube de la palabra sobre un fondo blanco. Foto de archivo - 67348578">
            <a:extLst>
              <a:ext uri="{FF2B5EF4-FFF2-40B4-BE49-F238E27FC236}">
                <a16:creationId xmlns:a16="http://schemas.microsoft.com/office/drawing/2014/main" id="{1B26FE98-CD19-4DC8-BBAD-5FE4B1E91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790" y="0"/>
            <a:ext cx="2231616" cy="157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9186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200" dirty="0"/>
              <a:t>Consecuencias de la exposición a la </a:t>
            </a:r>
            <a:r>
              <a:rPr lang="es-MX" sz="3200" b="1" dirty="0">
                <a:solidFill>
                  <a:srgbClr val="C00000"/>
                </a:solidFill>
              </a:rPr>
              <a:t>VIOLENCIA</a:t>
            </a:r>
          </a:p>
        </p:txBody>
      </p:sp>
      <p:sp>
        <p:nvSpPr>
          <p:cNvPr id="4" name="3 Marcador de contenido"/>
          <p:cNvSpPr txBox="1">
            <a:spLocks noGrp="1"/>
          </p:cNvSpPr>
          <p:nvPr>
            <p:ph idx="1"/>
          </p:nvPr>
        </p:nvSpPr>
        <p:spPr>
          <a:xfrm>
            <a:off x="2063552" y="1412777"/>
            <a:ext cx="3744416" cy="243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2200" dirty="0"/>
              <a:t>Lesiones físicas</a:t>
            </a:r>
          </a:p>
          <a:p>
            <a:pPr marL="342900" indent="-34290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2200" dirty="0">
                <a:solidFill>
                  <a:srgbClr val="C00000"/>
                </a:solidFill>
              </a:rPr>
              <a:t>TRASTORNOS MENTALES –suicidio</a:t>
            </a:r>
          </a:p>
          <a:p>
            <a:pPr marL="342900" indent="-34290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2200" dirty="0"/>
              <a:t>Dolor crónico</a:t>
            </a:r>
          </a:p>
          <a:p>
            <a:pPr marL="342900" indent="-34290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2200" dirty="0"/>
              <a:t>Embarazos no deseados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2200" dirty="0"/>
              <a:t>Obesidad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2711624" y="1196752"/>
            <a:ext cx="7272808" cy="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3 Marcador de contenido"/>
          <p:cNvGraphicFramePr>
            <a:graphicFrameLocks/>
          </p:cNvGraphicFramePr>
          <p:nvPr>
            <p:extLst/>
          </p:nvPr>
        </p:nvGraphicFramePr>
        <p:xfrm>
          <a:off x="1720348" y="3967634"/>
          <a:ext cx="8291263" cy="249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8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622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Ideación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Plan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Intento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120">
                <a:tc>
                  <a:txBody>
                    <a:bodyPr/>
                    <a:lstStyle/>
                    <a:p>
                      <a:r>
                        <a:rPr lang="es-MX" sz="1800" dirty="0"/>
                        <a:t>Violado, abuso</a:t>
                      </a:r>
                      <a:r>
                        <a:rPr lang="es-MX" sz="1800" baseline="0" dirty="0"/>
                        <a:t> sexual</a:t>
                      </a:r>
                      <a:endParaRPr lang="es-MX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3.2 (1.2-9.1)*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1.6 (0.4-6.9)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4.5 (1.6-12.6)*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596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Golpeados por su pareja, </a:t>
                      </a:r>
                      <a:r>
                        <a:rPr lang="es-MX" sz="1800" b="1" dirty="0"/>
                        <a:t>atracado o amenazado con un arma, acosado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/>
                    </a:p>
                    <a:p>
                      <a:pPr algn="ctr"/>
                      <a:r>
                        <a:rPr lang="es-MX" sz="1800" dirty="0"/>
                        <a:t>1.9 (0.7-4.8)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/>
                    </a:p>
                    <a:p>
                      <a:pPr algn="ctr"/>
                      <a:r>
                        <a:rPr lang="es-MX" sz="1800" dirty="0"/>
                        <a:t>3.1 (0.9-11.2)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/>
                    </a:p>
                    <a:p>
                      <a:pPr algn="ctr"/>
                      <a:r>
                        <a:rPr lang="es-MX" sz="1800" dirty="0"/>
                        <a:t>4.8 (1.6-14.5)*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6023992" y="1412777"/>
            <a:ext cx="4320480" cy="198823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ü"/>
              <a:defRPr sz="20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>
              <a:buClr>
                <a:schemeClr val="accent3">
                  <a:lumMod val="50000"/>
                </a:schemeClr>
              </a:buClr>
            </a:pPr>
            <a:r>
              <a:rPr lang="es-MX" sz="2200" dirty="0">
                <a:solidFill>
                  <a:srgbClr val="C00000"/>
                </a:solidFill>
              </a:rPr>
              <a:t>Abuso/dependencia a sustancias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s-MX" sz="2200" dirty="0"/>
              <a:t>VIH y otras infecciones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s-MX" sz="2200" dirty="0"/>
              <a:t>Enfermedades crónicas –  cardiopatías, cáncer, ETS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s-MX" sz="2200" dirty="0">
                <a:solidFill>
                  <a:srgbClr val="C00000"/>
                </a:solidFill>
              </a:rPr>
              <a:t>PROBLEMAS DE CONDUCTA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351A685F-73E3-42AB-BDCC-DE854003E321}"/>
              </a:ext>
            </a:extLst>
          </p:cNvPr>
          <p:cNvSpPr>
            <a:spLocks/>
          </p:cNvSpPr>
          <p:nvPr/>
        </p:nvSpPr>
        <p:spPr bwMode="auto">
          <a:xfrm>
            <a:off x="416006" y="1790515"/>
            <a:ext cx="685207" cy="821759"/>
          </a:xfrm>
          <a:custGeom>
            <a:avLst/>
            <a:gdLst>
              <a:gd name="T0" fmla="*/ 426 w 66"/>
              <a:gd name="T1" fmla="*/ 354 h 52"/>
              <a:gd name="T2" fmla="*/ 410 w 66"/>
              <a:gd name="T3" fmla="*/ 395 h 52"/>
              <a:gd name="T4" fmla="*/ 387 w 66"/>
              <a:gd name="T5" fmla="*/ 420 h 52"/>
              <a:gd name="T6" fmla="*/ 316 w 66"/>
              <a:gd name="T7" fmla="*/ 403 h 52"/>
              <a:gd name="T8" fmla="*/ 268 w 66"/>
              <a:gd name="T9" fmla="*/ 379 h 52"/>
              <a:gd name="T10" fmla="*/ 245 w 66"/>
              <a:gd name="T11" fmla="*/ 379 h 52"/>
              <a:gd name="T12" fmla="*/ 213 w 66"/>
              <a:gd name="T13" fmla="*/ 346 h 52"/>
              <a:gd name="T14" fmla="*/ 166 w 66"/>
              <a:gd name="T15" fmla="*/ 321 h 52"/>
              <a:gd name="T16" fmla="*/ 158 w 66"/>
              <a:gd name="T17" fmla="*/ 263 h 52"/>
              <a:gd name="T18" fmla="*/ 103 w 66"/>
              <a:gd name="T19" fmla="*/ 165 h 52"/>
              <a:gd name="T20" fmla="*/ 103 w 66"/>
              <a:gd name="T21" fmla="*/ 156 h 52"/>
              <a:gd name="T22" fmla="*/ 63 w 66"/>
              <a:gd name="T23" fmla="*/ 91 h 52"/>
              <a:gd name="T24" fmla="*/ 32 w 66"/>
              <a:gd name="T25" fmla="*/ 25 h 52"/>
              <a:gd name="T26" fmla="*/ 47 w 66"/>
              <a:gd name="T27" fmla="*/ 123 h 52"/>
              <a:gd name="T28" fmla="*/ 71 w 66"/>
              <a:gd name="T29" fmla="*/ 189 h 52"/>
              <a:gd name="T30" fmla="*/ 87 w 66"/>
              <a:gd name="T31" fmla="*/ 222 h 52"/>
              <a:gd name="T32" fmla="*/ 71 w 66"/>
              <a:gd name="T33" fmla="*/ 214 h 52"/>
              <a:gd name="T34" fmla="*/ 47 w 66"/>
              <a:gd name="T35" fmla="*/ 165 h 52"/>
              <a:gd name="T36" fmla="*/ 24 w 66"/>
              <a:gd name="T37" fmla="*/ 99 h 52"/>
              <a:gd name="T38" fmla="*/ 0 w 66"/>
              <a:gd name="T39" fmla="*/ 41 h 52"/>
              <a:gd name="T40" fmla="*/ 0 w 66"/>
              <a:gd name="T41" fmla="*/ 25 h 52"/>
              <a:gd name="T42" fmla="*/ 0 w 66"/>
              <a:gd name="T43" fmla="*/ 0 h 52"/>
              <a:gd name="T44" fmla="*/ 134 w 66"/>
              <a:gd name="T45" fmla="*/ 33 h 52"/>
              <a:gd name="T46" fmla="*/ 221 w 66"/>
              <a:gd name="T47" fmla="*/ 49 h 52"/>
              <a:gd name="T48" fmla="*/ 245 w 66"/>
              <a:gd name="T49" fmla="*/ 91 h 52"/>
              <a:gd name="T50" fmla="*/ 253 w 66"/>
              <a:gd name="T51" fmla="*/ 91 h 52"/>
              <a:gd name="T52" fmla="*/ 308 w 66"/>
              <a:gd name="T53" fmla="*/ 140 h 52"/>
              <a:gd name="T54" fmla="*/ 332 w 66"/>
              <a:gd name="T55" fmla="*/ 156 h 52"/>
              <a:gd name="T56" fmla="*/ 332 w 66"/>
              <a:gd name="T57" fmla="*/ 156 h 52"/>
              <a:gd name="T58" fmla="*/ 316 w 66"/>
              <a:gd name="T59" fmla="*/ 247 h 52"/>
              <a:gd name="T60" fmla="*/ 363 w 66"/>
              <a:gd name="T61" fmla="*/ 346 h 52"/>
              <a:gd name="T62" fmla="*/ 426 w 66"/>
              <a:gd name="T63" fmla="*/ 329 h 52"/>
              <a:gd name="T64" fmla="*/ 505 w 66"/>
              <a:gd name="T65" fmla="*/ 263 h 52"/>
              <a:gd name="T66" fmla="*/ 521 w 66"/>
              <a:gd name="T67" fmla="*/ 280 h 52"/>
              <a:gd name="T68" fmla="*/ 489 w 66"/>
              <a:gd name="T69" fmla="*/ 346 h 52"/>
              <a:gd name="T70" fmla="*/ 450 w 66"/>
              <a:gd name="T71" fmla="*/ 346 h 52"/>
              <a:gd name="T72" fmla="*/ 450 w 66"/>
              <a:gd name="T73" fmla="*/ 346 h 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6"/>
              <a:gd name="T112" fmla="*/ 0 h 52"/>
              <a:gd name="T113" fmla="*/ 66 w 66"/>
              <a:gd name="T114" fmla="*/ 52 h 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6" h="52">
                <a:moveTo>
                  <a:pt x="57" y="42"/>
                </a:moveTo>
                <a:cubicBezTo>
                  <a:pt x="57" y="42"/>
                  <a:pt x="54" y="43"/>
                  <a:pt x="54" y="43"/>
                </a:cubicBezTo>
                <a:cubicBezTo>
                  <a:pt x="54" y="45"/>
                  <a:pt x="55" y="45"/>
                  <a:pt x="56" y="46"/>
                </a:cubicBezTo>
                <a:cubicBezTo>
                  <a:pt x="56" y="48"/>
                  <a:pt x="52" y="46"/>
                  <a:pt x="52" y="48"/>
                </a:cubicBezTo>
                <a:cubicBezTo>
                  <a:pt x="51" y="49"/>
                  <a:pt x="51" y="50"/>
                  <a:pt x="51" y="52"/>
                </a:cubicBezTo>
                <a:cubicBezTo>
                  <a:pt x="50" y="52"/>
                  <a:pt x="49" y="51"/>
                  <a:pt x="49" y="51"/>
                </a:cubicBezTo>
                <a:cubicBezTo>
                  <a:pt x="48" y="49"/>
                  <a:pt x="47" y="47"/>
                  <a:pt x="45" y="47"/>
                </a:cubicBezTo>
                <a:cubicBezTo>
                  <a:pt x="43" y="47"/>
                  <a:pt x="42" y="49"/>
                  <a:pt x="40" y="49"/>
                </a:cubicBezTo>
                <a:cubicBezTo>
                  <a:pt x="38" y="49"/>
                  <a:pt x="34" y="46"/>
                  <a:pt x="34" y="46"/>
                </a:cubicBezTo>
                <a:lnTo>
                  <a:pt x="31" y="46"/>
                </a:lnTo>
                <a:cubicBezTo>
                  <a:pt x="30" y="45"/>
                  <a:pt x="30" y="45"/>
                  <a:pt x="28" y="44"/>
                </a:cubicBezTo>
                <a:cubicBezTo>
                  <a:pt x="28" y="43"/>
                  <a:pt x="28" y="42"/>
                  <a:pt x="27" y="42"/>
                </a:cubicBezTo>
                <a:cubicBezTo>
                  <a:pt x="24" y="41"/>
                  <a:pt x="24" y="42"/>
                  <a:pt x="23" y="40"/>
                </a:cubicBezTo>
                <a:cubicBezTo>
                  <a:pt x="23" y="39"/>
                  <a:pt x="22" y="39"/>
                  <a:pt x="21" y="39"/>
                </a:cubicBezTo>
                <a:cubicBezTo>
                  <a:pt x="20" y="39"/>
                  <a:pt x="19" y="37"/>
                  <a:pt x="19" y="36"/>
                </a:cubicBezTo>
                <a:cubicBezTo>
                  <a:pt x="19" y="34"/>
                  <a:pt x="20" y="34"/>
                  <a:pt x="20" y="32"/>
                </a:cubicBezTo>
                <a:cubicBezTo>
                  <a:pt x="20" y="27"/>
                  <a:pt x="16" y="26"/>
                  <a:pt x="15" y="22"/>
                </a:cubicBezTo>
                <a:cubicBezTo>
                  <a:pt x="15" y="21"/>
                  <a:pt x="13" y="21"/>
                  <a:pt x="13" y="20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8"/>
                  <a:pt x="11" y="15"/>
                  <a:pt x="11" y="15"/>
                </a:cubicBezTo>
                <a:cubicBezTo>
                  <a:pt x="10" y="12"/>
                  <a:pt x="9" y="12"/>
                  <a:pt x="8" y="11"/>
                </a:cubicBezTo>
                <a:cubicBezTo>
                  <a:pt x="8" y="8"/>
                  <a:pt x="7" y="6"/>
                  <a:pt x="7" y="4"/>
                </a:cubicBezTo>
                <a:cubicBezTo>
                  <a:pt x="6" y="4"/>
                  <a:pt x="5" y="4"/>
                  <a:pt x="4" y="3"/>
                </a:cubicBezTo>
                <a:cubicBezTo>
                  <a:pt x="4" y="4"/>
                  <a:pt x="4" y="6"/>
                  <a:pt x="4" y="7"/>
                </a:cubicBezTo>
                <a:cubicBezTo>
                  <a:pt x="4" y="10"/>
                  <a:pt x="6" y="12"/>
                  <a:pt x="6" y="15"/>
                </a:cubicBezTo>
                <a:cubicBezTo>
                  <a:pt x="6" y="16"/>
                  <a:pt x="8" y="18"/>
                  <a:pt x="8" y="19"/>
                </a:cubicBezTo>
                <a:cubicBezTo>
                  <a:pt x="9" y="20"/>
                  <a:pt x="7" y="22"/>
                  <a:pt x="9" y="23"/>
                </a:cubicBezTo>
                <a:cubicBezTo>
                  <a:pt x="9" y="24"/>
                  <a:pt x="9" y="24"/>
                  <a:pt x="9" y="25"/>
                </a:cubicBezTo>
                <a:cubicBezTo>
                  <a:pt x="10" y="25"/>
                  <a:pt x="11" y="26"/>
                  <a:pt x="11" y="27"/>
                </a:cubicBezTo>
                <a:cubicBezTo>
                  <a:pt x="11" y="28"/>
                  <a:pt x="10" y="29"/>
                  <a:pt x="10" y="29"/>
                </a:cubicBezTo>
                <a:cubicBezTo>
                  <a:pt x="9" y="28"/>
                  <a:pt x="9" y="27"/>
                  <a:pt x="9" y="26"/>
                </a:cubicBezTo>
                <a:cubicBezTo>
                  <a:pt x="8" y="25"/>
                  <a:pt x="5" y="24"/>
                  <a:pt x="5" y="23"/>
                </a:cubicBezTo>
                <a:cubicBezTo>
                  <a:pt x="5" y="22"/>
                  <a:pt x="6" y="21"/>
                  <a:pt x="6" y="20"/>
                </a:cubicBezTo>
                <a:cubicBezTo>
                  <a:pt x="6" y="18"/>
                  <a:pt x="1" y="17"/>
                  <a:pt x="1" y="15"/>
                </a:cubicBezTo>
                <a:cubicBezTo>
                  <a:pt x="3" y="15"/>
                  <a:pt x="3" y="14"/>
                  <a:pt x="3" y="12"/>
                </a:cubicBezTo>
                <a:cubicBezTo>
                  <a:pt x="3" y="11"/>
                  <a:pt x="2" y="10"/>
                  <a:pt x="1" y="9"/>
                </a:cubicBezTo>
                <a:cubicBezTo>
                  <a:pt x="0" y="7"/>
                  <a:pt x="1" y="6"/>
                  <a:pt x="0" y="5"/>
                </a:cubicBezTo>
                <a:lnTo>
                  <a:pt x="0" y="3"/>
                </a:lnTo>
                <a:cubicBezTo>
                  <a:pt x="0" y="2"/>
                  <a:pt x="0" y="1"/>
                  <a:pt x="0" y="0"/>
                </a:cubicBezTo>
                <a:cubicBezTo>
                  <a:pt x="2" y="1"/>
                  <a:pt x="3" y="0"/>
                  <a:pt x="5" y="0"/>
                </a:cubicBezTo>
                <a:cubicBezTo>
                  <a:pt x="10" y="0"/>
                  <a:pt x="12" y="4"/>
                  <a:pt x="17" y="4"/>
                </a:cubicBezTo>
                <a:cubicBezTo>
                  <a:pt x="21" y="4"/>
                  <a:pt x="21" y="3"/>
                  <a:pt x="24" y="3"/>
                </a:cubicBezTo>
                <a:cubicBezTo>
                  <a:pt x="27" y="3"/>
                  <a:pt x="26" y="6"/>
                  <a:pt x="28" y="6"/>
                </a:cubicBezTo>
                <a:cubicBezTo>
                  <a:pt x="28" y="6"/>
                  <a:pt x="29" y="10"/>
                  <a:pt x="31" y="11"/>
                </a:cubicBezTo>
                <a:lnTo>
                  <a:pt x="32" y="11"/>
                </a:lnTo>
                <a:cubicBezTo>
                  <a:pt x="32" y="9"/>
                  <a:pt x="33" y="9"/>
                  <a:pt x="35" y="9"/>
                </a:cubicBezTo>
                <a:cubicBezTo>
                  <a:pt x="38" y="9"/>
                  <a:pt x="39" y="15"/>
                  <a:pt x="39" y="17"/>
                </a:cubicBezTo>
                <a:cubicBezTo>
                  <a:pt x="39" y="18"/>
                  <a:pt x="41" y="19"/>
                  <a:pt x="42" y="19"/>
                </a:cubicBezTo>
                <a:cubicBezTo>
                  <a:pt x="42" y="20"/>
                  <a:pt x="42" y="21"/>
                  <a:pt x="42" y="22"/>
                </a:cubicBezTo>
                <a:cubicBezTo>
                  <a:pt x="39" y="22"/>
                  <a:pt x="40" y="28"/>
                  <a:pt x="40" y="30"/>
                </a:cubicBezTo>
                <a:cubicBezTo>
                  <a:pt x="40" y="31"/>
                  <a:pt x="40" y="34"/>
                  <a:pt x="40" y="35"/>
                </a:cubicBezTo>
                <a:cubicBezTo>
                  <a:pt x="41" y="37"/>
                  <a:pt x="44" y="42"/>
                  <a:pt x="46" y="42"/>
                </a:cubicBezTo>
                <a:cubicBezTo>
                  <a:pt x="47" y="42"/>
                  <a:pt x="49" y="40"/>
                  <a:pt x="50" y="40"/>
                </a:cubicBezTo>
                <a:cubicBezTo>
                  <a:pt x="51" y="40"/>
                  <a:pt x="53" y="40"/>
                  <a:pt x="54" y="40"/>
                </a:cubicBezTo>
                <a:cubicBezTo>
                  <a:pt x="56" y="38"/>
                  <a:pt x="55" y="36"/>
                  <a:pt x="56" y="34"/>
                </a:cubicBezTo>
                <a:cubicBezTo>
                  <a:pt x="57" y="32"/>
                  <a:pt x="62" y="32"/>
                  <a:pt x="64" y="32"/>
                </a:cubicBezTo>
                <a:cubicBezTo>
                  <a:pt x="65" y="32"/>
                  <a:pt x="65" y="32"/>
                  <a:pt x="66" y="32"/>
                </a:cubicBezTo>
                <a:cubicBezTo>
                  <a:pt x="66" y="32"/>
                  <a:pt x="66" y="33"/>
                  <a:pt x="66" y="34"/>
                </a:cubicBezTo>
                <a:cubicBezTo>
                  <a:pt x="65" y="34"/>
                  <a:pt x="63" y="35"/>
                  <a:pt x="63" y="40"/>
                </a:cubicBezTo>
                <a:cubicBezTo>
                  <a:pt x="62" y="41"/>
                  <a:pt x="62" y="41"/>
                  <a:pt x="62" y="42"/>
                </a:cubicBezTo>
                <a:cubicBezTo>
                  <a:pt x="61" y="42"/>
                  <a:pt x="60" y="42"/>
                  <a:pt x="59" y="42"/>
                </a:cubicBezTo>
                <a:cubicBezTo>
                  <a:pt x="59" y="42"/>
                  <a:pt x="58" y="42"/>
                  <a:pt x="57" y="42"/>
                </a:cubicBez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07632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7B9ED87E-F410-4868-8E17-6A52A1B90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524" y="513666"/>
            <a:ext cx="9942786" cy="56243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2200" i="1" dirty="0">
                <a:solidFill>
                  <a:srgbClr val="C00000"/>
                </a:solidFill>
              </a:rPr>
              <a:t>México necesita reconstruir una economía y estructura  social viable que permita a las comunidades afectadas recuperar su posición en el país. </a:t>
            </a:r>
          </a:p>
          <a:p>
            <a:r>
              <a:rPr lang="es-MX" sz="2100" dirty="0"/>
              <a:t>Esta tarea requiere de que los ciudadanos:</a:t>
            </a:r>
          </a:p>
          <a:p>
            <a:pPr lvl="1"/>
            <a:r>
              <a:rPr lang="es-MX" sz="2100" dirty="0"/>
              <a:t>superen el trauma y los trastornos mentales</a:t>
            </a:r>
          </a:p>
          <a:p>
            <a:pPr lvl="1"/>
            <a:r>
              <a:rPr lang="es-MX" sz="2100" dirty="0"/>
              <a:t> tengan habilidades cognitivas y psicosociales básicas que están ausentes entre las víctimas de trauma en zonas de alto nivel de conflicto</a:t>
            </a:r>
          </a:p>
          <a:p>
            <a:pPr marL="0" indent="0" algn="ctr">
              <a:buNone/>
            </a:pPr>
            <a:r>
              <a:rPr lang="es-MX" sz="2200" i="1" dirty="0">
                <a:solidFill>
                  <a:srgbClr val="C00000"/>
                </a:solidFill>
              </a:rPr>
              <a:t>Sin intervenciones psicosociales y tratamiento, los esfuerzos de desarrollo serán poco productivos</a:t>
            </a:r>
          </a:p>
          <a:p>
            <a:r>
              <a:rPr lang="es-MX" sz="2100" dirty="0"/>
              <a:t>La transmisión intergeneracional del trauma y dolor que lo acompaña nos indica que los esfuerzos para reconstruir el capital humano tomarán tiempo</a:t>
            </a:r>
          </a:p>
          <a:p>
            <a:pPr lvl="1"/>
            <a:r>
              <a:rPr lang="es-MX" sz="2100" dirty="0"/>
              <a:t>La carga del trauma será tan grande como la productividad que limita</a:t>
            </a:r>
          </a:p>
          <a:p>
            <a:pPr lvl="1"/>
            <a:r>
              <a:rPr lang="es-MX" sz="2100" dirty="0"/>
              <a:t>El proceso de sanación deberá medirse en términos generacionales + que en años</a:t>
            </a:r>
          </a:p>
          <a:p>
            <a:pPr marL="0" indent="0" algn="ctr">
              <a:buNone/>
            </a:pPr>
            <a:r>
              <a:rPr lang="es-MX" sz="2200" i="1" dirty="0">
                <a:solidFill>
                  <a:srgbClr val="C00000"/>
                </a:solidFill>
              </a:rPr>
              <a:t>Tenemos los conocimientos y herramientas para intervenir</a:t>
            </a:r>
          </a:p>
        </p:txBody>
      </p:sp>
    </p:spTree>
    <p:extLst>
      <p:ext uri="{BB962C8B-B14F-4D97-AF65-F5344CB8AC3E}">
        <p14:creationId xmlns:p14="http://schemas.microsoft.com/office/powerpoint/2010/main" val="864502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38E0F1-C324-48F6-90A5-47BB8A697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Compromiso con los Derechos Humanos: </a:t>
            </a:r>
            <a:r>
              <a:rPr lang="es-MX" sz="3600" dirty="0"/>
              <a:t>UNGASS-2016 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76993B-D2C2-4DB5-A493-0F39999BB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000" dirty="0"/>
              <a:t>Implementar los tratados con respeto a los derechos humanos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MX" sz="2000" dirty="0">
                <a:solidFill>
                  <a:srgbClr val="222222"/>
                </a:solidFill>
                <a:cs typeface="Arial" panose="020B0604020202020204" pitchFamily="34" charset="0"/>
              </a:rPr>
              <a:t>Promover la salud y el </a:t>
            </a:r>
            <a:r>
              <a:rPr lang="es-ES" altLang="es-MX" sz="2000" b="1" dirty="0">
                <a:solidFill>
                  <a:srgbClr val="222222"/>
                </a:solidFill>
                <a:cs typeface="Arial" panose="020B0604020202020204" pitchFamily="34" charset="0"/>
              </a:rPr>
              <a:t>bienestar</a:t>
            </a:r>
            <a:r>
              <a:rPr lang="es-ES" altLang="es-MX" sz="2000" dirty="0">
                <a:solidFill>
                  <a:srgbClr val="222222"/>
                </a:solidFill>
                <a:cs typeface="Arial" panose="020B0604020202020204" pitchFamily="34" charset="0"/>
              </a:rPr>
              <a:t> de todos individuos, familias, comunidades y la sociedad en general, y facilitando estilos de vida saludables a través de una reducción de la demanda efectiva, integral y basada en evidencia científica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MX" sz="2000" dirty="0">
                <a:solidFill>
                  <a:srgbClr val="222222"/>
                </a:solidFill>
                <a:cs typeface="Arial" panose="020B0604020202020204" pitchFamily="34" charset="0"/>
              </a:rPr>
              <a:t>	Prevención y tratamiento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MX" sz="2000" dirty="0">
                <a:solidFill>
                  <a:srgbClr val="222222"/>
                </a:solidFill>
                <a:cs typeface="Arial" panose="020B0604020202020204" pitchFamily="34" charset="0"/>
              </a:rPr>
              <a:t>		Base científica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MX" sz="2000" dirty="0">
                <a:solidFill>
                  <a:srgbClr val="222222"/>
                </a:solidFill>
                <a:cs typeface="Arial" panose="020B0604020202020204" pitchFamily="34" charset="0"/>
              </a:rPr>
              <a:t>		Participación voluntaria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MX" sz="2000" dirty="0">
                <a:solidFill>
                  <a:srgbClr val="222222"/>
                </a:solidFill>
                <a:cs typeface="Arial" panose="020B0604020202020204" pitchFamily="34" charset="0"/>
              </a:rPr>
              <a:t>		Estándares de Calidad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MX" sz="2000" dirty="0">
                <a:solidFill>
                  <a:srgbClr val="222222"/>
                </a:solidFill>
                <a:cs typeface="Arial" panose="020B0604020202020204" pitchFamily="34" charset="0"/>
              </a:rPr>
              <a:t>		Tratamiento en cárceles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MX" sz="2000" dirty="0">
                <a:solidFill>
                  <a:srgbClr val="222222"/>
                </a:solidFill>
                <a:cs typeface="Arial" panose="020B0604020202020204" pitchFamily="34" charset="0"/>
              </a:rPr>
              <a:t>		Cooperación Internacional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s-ES" altLang="es-MX" sz="2000" b="1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MX" sz="2000" b="1" dirty="0">
                <a:solidFill>
                  <a:srgbClr val="222222"/>
                </a:solidFill>
                <a:cs typeface="Arial" panose="020B0604020202020204" pitchFamily="34" charset="0"/>
              </a:rPr>
              <a:t>Acceso a sustancias controladas para usos médicos y científicos </a:t>
            </a:r>
            <a:r>
              <a:rPr lang="es-ES" altLang="es-MX" sz="2000" dirty="0">
                <a:solidFill>
                  <a:srgbClr val="222222"/>
                </a:solidFill>
                <a:cs typeface="Arial" panose="020B0604020202020204" pitchFamily="34" charset="0"/>
              </a:rPr>
              <a:t>Prevención de desvío – sin limitar acceso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s-ES" altLang="es-MX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Control de Precursores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s-ES" altLang="es-MX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s-MX" sz="2000" dirty="0"/>
          </a:p>
          <a:p>
            <a:pPr lvl="1"/>
            <a:endParaRPr lang="es-MX" sz="2000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2B64D6E6-2E4F-4936-B71D-1CA9586380C7}"/>
              </a:ext>
            </a:extLst>
          </p:cNvPr>
          <p:cNvCxnSpPr>
            <a:cxnSpLocks/>
          </p:cNvCxnSpPr>
          <p:nvPr/>
        </p:nvCxnSpPr>
        <p:spPr>
          <a:xfrm>
            <a:off x="1081548" y="1533829"/>
            <a:ext cx="9960078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6137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66E9FF-D856-467B-9BAA-37B44E619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000" dirty="0"/>
              <a:t>Población expuesta a experiencias traumáticas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E38986EB-F46A-4D70-B0A7-41C4C7582B2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Line 7">
            <a:extLst>
              <a:ext uri="{FF2B5EF4-FFF2-40B4-BE49-F238E27FC236}">
                <a16:creationId xmlns:a16="http://schemas.microsoft.com/office/drawing/2014/main" id="{72110E04-75E5-402B-8B16-1280233F7D2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7909" y="1338724"/>
            <a:ext cx="8845551" cy="38100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3F7068E0-B8A3-436C-B5C2-DF5B6941FBDC}"/>
              </a:ext>
            </a:extLst>
          </p:cNvPr>
          <p:cNvSpPr/>
          <p:nvPr/>
        </p:nvSpPr>
        <p:spPr>
          <a:xfrm flipH="1">
            <a:off x="8412607" y="2243395"/>
            <a:ext cx="163501" cy="619413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289F17F-B4D4-4989-A9F7-C022F990B9BC}"/>
              </a:ext>
            </a:extLst>
          </p:cNvPr>
          <p:cNvSpPr/>
          <p:nvPr/>
        </p:nvSpPr>
        <p:spPr>
          <a:xfrm>
            <a:off x="559536" y="6321771"/>
            <a:ext cx="10340112" cy="317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  <a:spcAft>
                <a:spcPts val="400"/>
              </a:spcAft>
              <a:tabLst>
                <a:tab pos="540385" algn="l"/>
                <a:tab pos="1350645" algn="l"/>
              </a:tabLst>
            </a:pPr>
            <a:r>
              <a:rPr lang="en-US" sz="14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Scott KM, </a:t>
            </a:r>
            <a:r>
              <a:rPr lang="en-US" sz="14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Koenen</a:t>
            </a:r>
            <a:r>
              <a:rPr lang="en-US" sz="14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KC, King A, </a:t>
            </a:r>
            <a:r>
              <a:rPr lang="en-US" sz="14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Petukhova</a:t>
            </a:r>
            <a:r>
              <a:rPr lang="en-US" sz="14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M,.et</a:t>
            </a:r>
            <a:r>
              <a:rPr lang="en-US" sz="14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 (2018)  </a:t>
            </a:r>
            <a:r>
              <a:rPr lang="en-US" sz="1400" b="1" i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Psychological Medicine</a:t>
            </a:r>
            <a:r>
              <a:rPr lang="en-US" sz="14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,. </a:t>
            </a:r>
            <a:r>
              <a:rPr lang="es-MX" sz="14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48(1):155-167</a:t>
            </a:r>
            <a:endParaRPr lang="es-MX" sz="1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4460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66E9FF-D856-467B-9BAA-37B44E619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600" dirty="0"/>
              <a:t>Población expuesta a abuso sexual a lo largo de la vida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E38986EB-F46A-4D70-B0A7-41C4C7582B2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Line 7">
            <a:extLst>
              <a:ext uri="{FF2B5EF4-FFF2-40B4-BE49-F238E27FC236}">
                <a16:creationId xmlns:a16="http://schemas.microsoft.com/office/drawing/2014/main" id="{2CD4AD47-BCFA-4FF5-B8E6-872C18D64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7909" y="1338724"/>
            <a:ext cx="8845551" cy="38100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83F9F22-6263-443D-9798-C0D3E425FB8A}"/>
              </a:ext>
            </a:extLst>
          </p:cNvPr>
          <p:cNvSpPr/>
          <p:nvPr/>
        </p:nvSpPr>
        <p:spPr>
          <a:xfrm>
            <a:off x="559536" y="6321771"/>
            <a:ext cx="10340112" cy="317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  <a:spcAft>
                <a:spcPts val="400"/>
              </a:spcAft>
              <a:tabLst>
                <a:tab pos="540385" algn="l"/>
                <a:tab pos="1350645" algn="l"/>
              </a:tabLst>
            </a:pPr>
            <a:r>
              <a:rPr lang="en-US" sz="14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Scott KM, </a:t>
            </a:r>
            <a:r>
              <a:rPr lang="en-US" sz="14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Koenen</a:t>
            </a:r>
            <a:r>
              <a:rPr lang="en-US" sz="14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KC, King A, </a:t>
            </a:r>
            <a:r>
              <a:rPr lang="en-US" sz="14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Petukhova</a:t>
            </a:r>
            <a:r>
              <a:rPr lang="en-US" sz="14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M,.et</a:t>
            </a:r>
            <a:r>
              <a:rPr lang="en-US" sz="14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 (2018)  </a:t>
            </a:r>
            <a:r>
              <a:rPr lang="en-US" sz="1400" b="1" i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Psychological Medicine</a:t>
            </a:r>
            <a:r>
              <a:rPr lang="en-US" sz="14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,. </a:t>
            </a:r>
            <a:r>
              <a:rPr lang="es-MX" sz="14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48(1):155-167</a:t>
            </a:r>
            <a:endParaRPr lang="es-MX" sz="1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2607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F52D45-B650-4256-853A-EA75C6B59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302" y="365125"/>
            <a:ext cx="9554497" cy="1325563"/>
          </a:xfrm>
        </p:spPr>
        <p:txBody>
          <a:bodyPr/>
          <a:lstStyle/>
          <a:p>
            <a:r>
              <a:rPr lang="es-MX" dirty="0"/>
              <a:t>La violencia de género es más frecuente en aquellas que usan drogas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0D94C59-85BF-4CD4-AAA7-0A0492C73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057070"/>
            <a:ext cx="10215716" cy="3913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Char char="√"/>
              <a:tabLst/>
            </a:pPr>
            <a:r>
              <a:rPr kumimoji="0" lang="es-ES" altLang="es-MX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La violencia de género comprende múltiples formas de violencia contra la mujer, incluida el abuso sexual en la infancia, la violencia de pareja,  el asalto, la trata  y la explotación sexual.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Char char="√"/>
              <a:tabLst/>
            </a:pPr>
            <a:r>
              <a:rPr kumimoji="0" lang="es-ES" altLang="es-MX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Las mujeres con violencia de género tienen una prevalencia de dos a cinco veces mayor de violencia de género que las mujeres (que no usan drogas) en la población general.</a:t>
            </a:r>
            <a:r>
              <a:rPr kumimoji="0" lang="es-ES" altLang="es-MX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s-MX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F41BB9-3799-4D32-A39B-E2B59B57D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8" y="45351"/>
            <a:ext cx="1531323" cy="1607561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115395B-9D4C-4061-82BB-9D0A210881C0}"/>
              </a:ext>
            </a:extLst>
          </p:cNvPr>
          <p:cNvCxnSpPr/>
          <p:nvPr/>
        </p:nvCxnSpPr>
        <p:spPr>
          <a:xfrm>
            <a:off x="1982912" y="1652912"/>
            <a:ext cx="8733034" cy="0"/>
          </a:xfrm>
          <a:prstGeom prst="line">
            <a:avLst/>
          </a:prstGeom>
          <a:ln w="5715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7402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B0F25-7E02-40EB-97C4-4F07B4906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60" y="365125"/>
            <a:ext cx="9749939" cy="1325563"/>
          </a:xfrm>
        </p:spPr>
        <p:txBody>
          <a:bodyPr>
            <a:normAutofit/>
          </a:bodyPr>
          <a:lstStyle/>
          <a:p>
            <a:pPr algn="ctr"/>
            <a:r>
              <a:rPr lang="es-MX" sz="3600" dirty="0"/>
              <a:t>La relación entre el ser mujer y el tráfico de sustancias no está bien entendida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0C2A9F-49B3-446B-9E37-143B06A63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9805"/>
            <a:ext cx="10515600" cy="440715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MX" b="1" i="1" dirty="0">
                <a:solidFill>
                  <a:schemeClr val="accent5"/>
                </a:solidFill>
              </a:rPr>
              <a:t>Las mujeres pueden ser víctimas o participantes en el tráfico de drogas</a:t>
            </a:r>
          </a:p>
          <a:p>
            <a:pPr lvl="1"/>
            <a:r>
              <a:rPr lang="es-MX" dirty="0"/>
              <a:t>Tienen importantes funciones en la cadena de suministro de drogas</a:t>
            </a:r>
          </a:p>
          <a:p>
            <a:pPr lvl="2"/>
            <a:r>
              <a:rPr lang="es-MX" dirty="0"/>
              <a:t>Las mujeres participan en el </a:t>
            </a:r>
            <a:r>
              <a:rPr lang="es-MX" dirty="0">
                <a:solidFill>
                  <a:schemeClr val="accent5"/>
                </a:solidFill>
              </a:rPr>
              <a:t>cultivo</a:t>
            </a:r>
            <a:r>
              <a:rPr lang="es-MX" dirty="0"/>
              <a:t> de sustancias en Afganistán y en el cultivo de coca en Colombia</a:t>
            </a:r>
          </a:p>
          <a:p>
            <a:pPr lvl="2"/>
            <a:r>
              <a:rPr lang="es-MX" dirty="0"/>
              <a:t>Las mujeres son usadas como </a:t>
            </a:r>
            <a:r>
              <a:rPr lang="es-MX" dirty="0">
                <a:solidFill>
                  <a:schemeClr val="accent5"/>
                </a:solidFill>
              </a:rPr>
              <a:t>mulas</a:t>
            </a:r>
            <a:r>
              <a:rPr lang="es-MX" dirty="0"/>
              <a:t> en el tráfico de drogas</a:t>
            </a:r>
          </a:p>
          <a:p>
            <a:pPr lvl="2"/>
            <a:r>
              <a:rPr lang="es-MX" dirty="0"/>
              <a:t>Las mujeres participan en el </a:t>
            </a:r>
            <a:r>
              <a:rPr lang="es-MX" dirty="0">
                <a:solidFill>
                  <a:schemeClr val="accent5"/>
                </a:solidFill>
              </a:rPr>
              <a:t>narcomenudeo</a:t>
            </a:r>
            <a:r>
              <a:rPr lang="es-MX" dirty="0"/>
              <a:t> como una vía para asegurar su acceso a drogas para su consumo personal</a:t>
            </a:r>
          </a:p>
          <a:p>
            <a:pPr lvl="2"/>
            <a:r>
              <a:rPr lang="es-MX" dirty="0"/>
              <a:t>Muchas están sentenciadas por </a:t>
            </a:r>
            <a:r>
              <a:rPr lang="es-MX" dirty="0">
                <a:solidFill>
                  <a:schemeClr val="accent5"/>
                </a:solidFill>
              </a:rPr>
              <a:t>presidir organizaciones de tráfico internacional</a:t>
            </a:r>
            <a:r>
              <a:rPr lang="es-MX" dirty="0"/>
              <a:t> particularmente en América Latina pero también en África </a:t>
            </a:r>
          </a:p>
          <a:p>
            <a:pPr lvl="1"/>
            <a:r>
              <a:rPr lang="es-MX" dirty="0"/>
              <a:t>Muchas mujeres son </a:t>
            </a:r>
            <a:r>
              <a:rPr lang="es-MX" dirty="0">
                <a:solidFill>
                  <a:schemeClr val="accent5"/>
                </a:solidFill>
              </a:rPr>
              <a:t>victimas</a:t>
            </a:r>
            <a:r>
              <a:rPr lang="es-MX" dirty="0"/>
              <a:t> en este proceso</a:t>
            </a:r>
          </a:p>
          <a:p>
            <a:pPr lvl="2"/>
            <a:r>
              <a:rPr lang="es-MX" dirty="0"/>
              <a:t>Participan en el tráfico vía su explotación sexual, por opresión, forzadas a actuar por miedo </a:t>
            </a:r>
          </a:p>
          <a:p>
            <a:pPr lvl="2"/>
            <a:r>
              <a:rPr lang="es-MX" dirty="0"/>
              <a:t>Reciben menos remuneración que los hombres</a:t>
            </a:r>
          </a:p>
          <a:p>
            <a:pPr marL="457200" lvl="1" indent="0">
              <a:buNone/>
            </a:pP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E3110A0-1A8C-4F51-A5FD-339F4E24E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8" y="150595"/>
            <a:ext cx="1531323" cy="1607561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FD407BEA-A53F-4D58-9670-E4E5E61E9C08}"/>
              </a:ext>
            </a:extLst>
          </p:cNvPr>
          <p:cNvCxnSpPr/>
          <p:nvPr/>
        </p:nvCxnSpPr>
        <p:spPr>
          <a:xfrm>
            <a:off x="1914086" y="1576034"/>
            <a:ext cx="8733034" cy="0"/>
          </a:xfrm>
          <a:prstGeom prst="line">
            <a:avLst/>
          </a:prstGeom>
          <a:ln w="5715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8251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EA81955-8AB7-4E05-9E17-7CE99C385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481" y="1244486"/>
            <a:ext cx="6442576" cy="392040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B9D4CF8-4E33-4747-84CE-7AF630EB0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88" y="119814"/>
            <a:ext cx="2845800" cy="34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040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5C9C0F-75D2-407E-8F09-2E4072977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638" y="365125"/>
            <a:ext cx="9574161" cy="1325563"/>
          </a:xfrm>
        </p:spPr>
        <p:txBody>
          <a:bodyPr/>
          <a:lstStyle/>
          <a:p>
            <a:r>
              <a:rPr lang="es-MX" dirty="0"/>
              <a:t>Impacto diferencial del encarcelamiento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A0F683-3CD6-4FDE-97FB-071FF5747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54013" indent="-354013">
              <a:buClr>
                <a:schemeClr val="accent5"/>
              </a:buClr>
              <a:buFont typeface="Calibri" panose="020F0502020204030204" pitchFamily="34" charset="0"/>
              <a:buChar char="√"/>
              <a:tabLst>
                <a:tab pos="354013" algn="l"/>
              </a:tabLst>
            </a:pPr>
            <a:r>
              <a:rPr lang="es-MX" dirty="0"/>
              <a:t>Las mujeres en las cárceles tienen peores consecuencias que los hombres por su paso por cárceles</a:t>
            </a:r>
          </a:p>
          <a:p>
            <a:pPr marL="354013" indent="-354013">
              <a:buClr>
                <a:schemeClr val="accent5"/>
              </a:buClr>
              <a:buFont typeface="Calibri" panose="020F0502020204030204" pitchFamily="34" charset="0"/>
              <a:buChar char="√"/>
              <a:tabLst>
                <a:tab pos="354013" algn="l"/>
              </a:tabLst>
            </a:pPr>
            <a:r>
              <a:rPr lang="es-MX" dirty="0"/>
              <a:t>Más estigma</a:t>
            </a:r>
          </a:p>
          <a:p>
            <a:pPr marL="354013" indent="-354013">
              <a:buClr>
                <a:schemeClr val="accent5"/>
              </a:buClr>
              <a:buFont typeface="Calibri" panose="020F0502020204030204" pitchFamily="34" charset="0"/>
              <a:buChar char="√"/>
              <a:tabLst>
                <a:tab pos="354013" algn="l"/>
              </a:tabLst>
            </a:pPr>
            <a:r>
              <a:rPr lang="es-MX" dirty="0"/>
              <a:t>Tienen con mas frecuencia trastornos internalizados y experiencias de abuso</a:t>
            </a:r>
          </a:p>
          <a:p>
            <a:pPr marL="354013" indent="-354013">
              <a:buClr>
                <a:schemeClr val="accent5"/>
              </a:buClr>
              <a:buFont typeface="Calibri" panose="020F0502020204030204" pitchFamily="34" charset="0"/>
              <a:buChar char="√"/>
              <a:tabLst>
                <a:tab pos="354013" algn="l"/>
              </a:tabLst>
            </a:pPr>
            <a:r>
              <a:rPr lang="es-MX" dirty="0"/>
              <a:t>El aislamiento y otras prácticas re-traumatizan a mujeres con trastornos por estrés post traumático</a:t>
            </a:r>
          </a:p>
          <a:p>
            <a:pPr marL="354013" indent="-354013">
              <a:buClr>
                <a:schemeClr val="accent5"/>
              </a:buClr>
              <a:buFont typeface="Calibri" panose="020F0502020204030204" pitchFamily="34" charset="0"/>
              <a:buChar char="√"/>
              <a:tabLst>
                <a:tab pos="354013" algn="l"/>
              </a:tabLst>
            </a:pPr>
            <a:r>
              <a:rPr lang="es-MX" dirty="0"/>
              <a:t>El trabajo sexual forzado,  el abuso sexual y las violaciones ocurren con frecuencia en las prisiones</a:t>
            </a:r>
          </a:p>
          <a:p>
            <a:pPr marL="354013" indent="-354013">
              <a:buClr>
                <a:schemeClr val="accent5"/>
              </a:buClr>
              <a:buFont typeface="Calibri" panose="020F0502020204030204" pitchFamily="34" charset="0"/>
              <a:buChar char="√"/>
              <a:tabLst>
                <a:tab pos="354013" algn="l"/>
              </a:tabLst>
            </a:pPr>
            <a:r>
              <a:rPr lang="es-MX" dirty="0"/>
              <a:t>No reciben tratamiento</a:t>
            </a:r>
          </a:p>
          <a:p>
            <a:pPr marL="354013" indent="-354013">
              <a:buClr>
                <a:schemeClr val="accent5"/>
              </a:buClr>
              <a:buFont typeface="Calibri" panose="020F0502020204030204" pitchFamily="34" charset="0"/>
              <a:buChar char="√"/>
              <a:tabLst>
                <a:tab pos="354013" algn="l"/>
              </a:tabLst>
            </a:pPr>
            <a:r>
              <a:rPr lang="es-MX" dirty="0"/>
              <a:t>Impacta la vida de sus hijos y familia </a:t>
            </a:r>
            <a:r>
              <a:rPr lang="es-MX" sz="2200" dirty="0"/>
              <a:t>(permanecen con sus padres solo en un 10%)</a:t>
            </a:r>
          </a:p>
          <a:p>
            <a:pPr marL="354013" indent="-354013">
              <a:buClr>
                <a:schemeClr val="accent5"/>
              </a:buClr>
              <a:buFont typeface="Calibri" panose="020F0502020204030204" pitchFamily="34" charset="0"/>
              <a:buChar char="√"/>
              <a:tabLst>
                <a:tab pos="354013" algn="l"/>
              </a:tabLst>
            </a:pPr>
            <a:r>
              <a:rPr lang="es-MX" sz="3000" dirty="0"/>
              <a:t>No se les prepara para el regreso a sus familias</a:t>
            </a:r>
            <a:endParaRPr lang="es-MX" sz="3500" dirty="0"/>
          </a:p>
          <a:p>
            <a:endParaRPr lang="es-MX" sz="3000" dirty="0"/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DB64E35-E3C9-43E5-8F4D-4A563FCEE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8" y="150595"/>
            <a:ext cx="1531323" cy="1607561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DDD094D-E028-4F9D-B199-AD98D631E8FA}"/>
              </a:ext>
            </a:extLst>
          </p:cNvPr>
          <p:cNvCxnSpPr/>
          <p:nvPr/>
        </p:nvCxnSpPr>
        <p:spPr>
          <a:xfrm>
            <a:off x="1982912" y="1585866"/>
            <a:ext cx="8733034" cy="0"/>
          </a:xfrm>
          <a:prstGeom prst="line">
            <a:avLst/>
          </a:prstGeom>
          <a:ln w="5715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9502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6016" y="307914"/>
            <a:ext cx="9611313" cy="857250"/>
          </a:xfrm>
        </p:spPr>
        <p:txBody>
          <a:bodyPr>
            <a:normAutofit/>
          </a:bodyPr>
          <a:lstStyle/>
          <a:p>
            <a:pPr algn="ctr"/>
            <a:r>
              <a:rPr lang="es-MX" sz="2100" b="1" dirty="0"/>
              <a:t>En México, las personas en situación de cárcel pertenecen a los entornos más marginados y las mujeres están sobre representadas en los delitos contra la salud </a:t>
            </a:r>
            <a:endParaRPr lang="es-MX" sz="2100" b="1" dirty="0">
              <a:solidFill>
                <a:schemeClr val="accent5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96016" y="1297829"/>
            <a:ext cx="9153832" cy="42082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1600" dirty="0"/>
              <a:t>Encuesta en 8 centros*, 726 hombres y 95 mujeres, 66% - 21-40 años. 17.8% sentencia previa. </a:t>
            </a:r>
            <a:r>
              <a:rPr lang="es-MX" sz="1600" b="1" dirty="0">
                <a:solidFill>
                  <a:schemeClr val="accent5"/>
                </a:solidFill>
              </a:rPr>
              <a:t>Sistema Penitenciario Federal</a:t>
            </a:r>
            <a:endParaRPr lang="es-MX" sz="1600" dirty="0"/>
          </a:p>
          <a:p>
            <a:pPr marL="0" indent="0">
              <a:buNone/>
            </a:pPr>
            <a:r>
              <a:rPr lang="es-MX" sz="1600" b="1" dirty="0">
                <a:solidFill>
                  <a:schemeClr val="accent2"/>
                </a:solidFill>
              </a:rPr>
              <a:t>Marginación</a:t>
            </a:r>
          </a:p>
          <a:p>
            <a:r>
              <a:rPr lang="es-MX" sz="1600" dirty="0"/>
              <a:t>53.7% de los varones y 60% de las mujeres </a:t>
            </a:r>
            <a:r>
              <a:rPr lang="es-MX" sz="1600" dirty="0">
                <a:solidFill>
                  <a:schemeClr val="accent2"/>
                </a:solidFill>
              </a:rPr>
              <a:t>no lograron completar la</a:t>
            </a:r>
            <a:r>
              <a:rPr lang="es-MX" sz="1600" dirty="0"/>
              <a:t> secundaria, (56.6% de los hombres y 45.3% de las mujeres porque tenían necesidad de trabajar).  90% de los hombres y 87% de las mujeres </a:t>
            </a:r>
            <a:r>
              <a:rPr lang="es-MX" sz="1600" dirty="0">
                <a:solidFill>
                  <a:schemeClr val="accent2"/>
                </a:solidFill>
              </a:rPr>
              <a:t>comenzaron a trabajar antes de los 18 </a:t>
            </a:r>
            <a:r>
              <a:rPr lang="es-MX" sz="1600" dirty="0"/>
              <a:t>años, (30% y 28% respectivamente lo hicieron </a:t>
            </a:r>
            <a:r>
              <a:rPr lang="es-MX" sz="1600" dirty="0">
                <a:solidFill>
                  <a:schemeClr val="accent2"/>
                </a:solidFill>
              </a:rPr>
              <a:t>antes de los 12 años</a:t>
            </a:r>
            <a:r>
              <a:rPr lang="es-MX" sz="1600" dirty="0"/>
              <a:t>).</a:t>
            </a:r>
          </a:p>
          <a:p>
            <a:pPr marL="0" indent="0">
              <a:buNone/>
            </a:pPr>
            <a:r>
              <a:rPr lang="es-MX" sz="1600" b="1" dirty="0">
                <a:solidFill>
                  <a:schemeClr val="accent2"/>
                </a:solidFill>
              </a:rPr>
              <a:t>Delitos contra la salud</a:t>
            </a:r>
          </a:p>
          <a:p>
            <a:r>
              <a:rPr lang="es-MX" sz="1600" b="1" dirty="0">
                <a:solidFill>
                  <a:schemeClr val="accent1">
                    <a:lumMod val="75000"/>
                  </a:schemeClr>
                </a:solidFill>
              </a:rPr>
              <a:t>57.6</a:t>
            </a:r>
            <a:r>
              <a:rPr lang="es-MX" sz="1600" dirty="0">
                <a:solidFill>
                  <a:schemeClr val="accent1">
                    <a:lumMod val="75000"/>
                  </a:schemeClr>
                </a:solidFill>
              </a:rPr>
              <a:t>%</a:t>
            </a:r>
            <a:r>
              <a:rPr lang="es-MX" sz="1600" dirty="0"/>
              <a:t> de los </a:t>
            </a:r>
            <a:r>
              <a:rPr lang="es-MX" sz="1600" b="1" dirty="0">
                <a:solidFill>
                  <a:schemeClr val="accent1">
                    <a:lumMod val="75000"/>
                  </a:schemeClr>
                </a:solidFill>
              </a:rPr>
              <a:t>hombre</a:t>
            </a:r>
            <a:r>
              <a:rPr lang="es-MX" sz="1600" b="1" dirty="0"/>
              <a:t>s </a:t>
            </a:r>
            <a:r>
              <a:rPr lang="es-MX" sz="1600" dirty="0"/>
              <a:t>sentenciados  y </a:t>
            </a:r>
            <a:r>
              <a:rPr lang="es-MX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80%</a:t>
            </a:r>
            <a:r>
              <a:rPr lang="es-MX" sz="1600" dirty="0"/>
              <a:t> de las </a:t>
            </a:r>
            <a:r>
              <a:rPr lang="es-MX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mujeres</a:t>
            </a:r>
          </a:p>
          <a:p>
            <a:r>
              <a:rPr lang="es-MX" sz="1600" dirty="0"/>
              <a:t>41% transportar drogas, </a:t>
            </a:r>
            <a:r>
              <a:rPr lang="es-MX" sz="1600" b="1" dirty="0">
                <a:solidFill>
                  <a:schemeClr val="accent2"/>
                </a:solidFill>
              </a:rPr>
              <a:t>38% Posesión</a:t>
            </a:r>
            <a:r>
              <a:rPr lang="es-MX" sz="1600" dirty="0"/>
              <a:t>, 15% venta al menudeo, Tráfico 8.9%, venta mayoreo, 4.9%, fomento al narcotráfico 3.2%, suministro 3%.</a:t>
            </a:r>
          </a:p>
          <a:p>
            <a:pPr marL="0" indent="0">
              <a:buNone/>
            </a:pPr>
            <a:r>
              <a:rPr lang="es-MX" sz="1600" b="1" dirty="0">
                <a:solidFill>
                  <a:schemeClr val="accent2"/>
                </a:solidFill>
              </a:rPr>
              <a:t>Droga</a:t>
            </a:r>
          </a:p>
          <a:p>
            <a:r>
              <a:rPr lang="es-MX" sz="1600" dirty="0"/>
              <a:t>58.7% Mariguana, 27.3% Cocaína, 11.1% Metanfetaminas, 8.3% heroína, 3.4% Crack, 2% pastas</a:t>
            </a:r>
          </a:p>
          <a:p>
            <a:pPr marL="0" indent="0">
              <a:buNone/>
            </a:pPr>
            <a:r>
              <a:rPr lang="es-MX" sz="1600" b="1" dirty="0">
                <a:solidFill>
                  <a:schemeClr val="accent2"/>
                </a:solidFill>
              </a:rPr>
              <a:t>Consumo en las 6 horas previas al delito</a:t>
            </a:r>
          </a:p>
          <a:p>
            <a:r>
              <a:rPr lang="es-MX" sz="1600" dirty="0"/>
              <a:t>30.7% alcohol, 15.3% cocaína o crack, 13% mariguana, 6.3% metanfetaminas </a:t>
            </a:r>
          </a:p>
          <a:p>
            <a:endParaRPr lang="es-MX" sz="1600" i="1" dirty="0"/>
          </a:p>
          <a:p>
            <a:endParaRPr lang="es-MX" sz="1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326795" y="6178450"/>
            <a:ext cx="8141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i="1" dirty="0"/>
              <a:t>Catalina Pérez Correa y Elena Azóala (2012). Resultados de la Primera Encuesta realizada a Población Interna en Centros Federales de Readaptación Social. CIDE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326795" y="5842257"/>
            <a:ext cx="8692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aseline="-25000" dirty="0"/>
              <a:t> * </a:t>
            </a:r>
            <a:r>
              <a:rPr lang="es-MX" sz="1200" i="1" dirty="0"/>
              <a:t>Morelos, Laguna del Toro, Aserradero, </a:t>
            </a:r>
            <a:r>
              <a:rPr lang="es-MX" sz="1200" i="1" dirty="0" err="1"/>
              <a:t>Bugambilias</a:t>
            </a:r>
            <a:r>
              <a:rPr lang="es-MX" sz="1200" i="1" dirty="0"/>
              <a:t> y Rehilete en Islas Marías, Nayarit. CEFERESO 1, Altiplano, Estado de México, CEFERESO 2, Occidente, Jalisco y CEFERESO 8, Norponiente, Sinaloa</a:t>
            </a:r>
            <a:r>
              <a:rPr lang="es-MX" sz="1200" dirty="0"/>
              <a:t>. </a:t>
            </a:r>
            <a:endParaRPr lang="es-MX" sz="1200" baseline="-25000" dirty="0"/>
          </a:p>
        </p:txBody>
      </p:sp>
      <p:cxnSp>
        <p:nvCxnSpPr>
          <p:cNvPr id="6" name="Conector recto 5"/>
          <p:cNvCxnSpPr>
            <a:cxnSpLocks/>
          </p:cNvCxnSpPr>
          <p:nvPr/>
        </p:nvCxnSpPr>
        <p:spPr>
          <a:xfrm>
            <a:off x="2390747" y="1165164"/>
            <a:ext cx="5543885" cy="0"/>
          </a:xfrm>
          <a:prstGeom prst="line">
            <a:avLst/>
          </a:prstGeom>
          <a:ln w="28575" cmpd="sng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E66132BA-ED79-4FD6-A0FE-50974C92D85A}"/>
              </a:ext>
            </a:extLst>
          </p:cNvPr>
          <p:cNvSpPr>
            <a:spLocks/>
          </p:cNvSpPr>
          <p:nvPr/>
        </p:nvSpPr>
        <p:spPr bwMode="auto">
          <a:xfrm>
            <a:off x="10913445" y="307173"/>
            <a:ext cx="878394" cy="760832"/>
          </a:xfrm>
          <a:custGeom>
            <a:avLst/>
            <a:gdLst>
              <a:gd name="T0" fmla="*/ 426 w 66"/>
              <a:gd name="T1" fmla="*/ 354 h 52"/>
              <a:gd name="T2" fmla="*/ 410 w 66"/>
              <a:gd name="T3" fmla="*/ 395 h 52"/>
              <a:gd name="T4" fmla="*/ 387 w 66"/>
              <a:gd name="T5" fmla="*/ 420 h 52"/>
              <a:gd name="T6" fmla="*/ 316 w 66"/>
              <a:gd name="T7" fmla="*/ 403 h 52"/>
              <a:gd name="T8" fmla="*/ 268 w 66"/>
              <a:gd name="T9" fmla="*/ 379 h 52"/>
              <a:gd name="T10" fmla="*/ 245 w 66"/>
              <a:gd name="T11" fmla="*/ 379 h 52"/>
              <a:gd name="T12" fmla="*/ 213 w 66"/>
              <a:gd name="T13" fmla="*/ 346 h 52"/>
              <a:gd name="T14" fmla="*/ 166 w 66"/>
              <a:gd name="T15" fmla="*/ 321 h 52"/>
              <a:gd name="T16" fmla="*/ 158 w 66"/>
              <a:gd name="T17" fmla="*/ 263 h 52"/>
              <a:gd name="T18" fmla="*/ 103 w 66"/>
              <a:gd name="T19" fmla="*/ 165 h 52"/>
              <a:gd name="T20" fmla="*/ 103 w 66"/>
              <a:gd name="T21" fmla="*/ 156 h 52"/>
              <a:gd name="T22" fmla="*/ 63 w 66"/>
              <a:gd name="T23" fmla="*/ 91 h 52"/>
              <a:gd name="T24" fmla="*/ 32 w 66"/>
              <a:gd name="T25" fmla="*/ 25 h 52"/>
              <a:gd name="T26" fmla="*/ 47 w 66"/>
              <a:gd name="T27" fmla="*/ 123 h 52"/>
              <a:gd name="T28" fmla="*/ 71 w 66"/>
              <a:gd name="T29" fmla="*/ 189 h 52"/>
              <a:gd name="T30" fmla="*/ 87 w 66"/>
              <a:gd name="T31" fmla="*/ 222 h 52"/>
              <a:gd name="T32" fmla="*/ 71 w 66"/>
              <a:gd name="T33" fmla="*/ 214 h 52"/>
              <a:gd name="T34" fmla="*/ 47 w 66"/>
              <a:gd name="T35" fmla="*/ 165 h 52"/>
              <a:gd name="T36" fmla="*/ 24 w 66"/>
              <a:gd name="T37" fmla="*/ 99 h 52"/>
              <a:gd name="T38" fmla="*/ 0 w 66"/>
              <a:gd name="T39" fmla="*/ 41 h 52"/>
              <a:gd name="T40" fmla="*/ 0 w 66"/>
              <a:gd name="T41" fmla="*/ 25 h 52"/>
              <a:gd name="T42" fmla="*/ 0 w 66"/>
              <a:gd name="T43" fmla="*/ 0 h 52"/>
              <a:gd name="T44" fmla="*/ 134 w 66"/>
              <a:gd name="T45" fmla="*/ 33 h 52"/>
              <a:gd name="T46" fmla="*/ 221 w 66"/>
              <a:gd name="T47" fmla="*/ 49 h 52"/>
              <a:gd name="T48" fmla="*/ 245 w 66"/>
              <a:gd name="T49" fmla="*/ 91 h 52"/>
              <a:gd name="T50" fmla="*/ 253 w 66"/>
              <a:gd name="T51" fmla="*/ 91 h 52"/>
              <a:gd name="T52" fmla="*/ 308 w 66"/>
              <a:gd name="T53" fmla="*/ 140 h 52"/>
              <a:gd name="T54" fmla="*/ 332 w 66"/>
              <a:gd name="T55" fmla="*/ 156 h 52"/>
              <a:gd name="T56" fmla="*/ 332 w 66"/>
              <a:gd name="T57" fmla="*/ 156 h 52"/>
              <a:gd name="T58" fmla="*/ 316 w 66"/>
              <a:gd name="T59" fmla="*/ 247 h 52"/>
              <a:gd name="T60" fmla="*/ 363 w 66"/>
              <a:gd name="T61" fmla="*/ 346 h 52"/>
              <a:gd name="T62" fmla="*/ 426 w 66"/>
              <a:gd name="T63" fmla="*/ 329 h 52"/>
              <a:gd name="T64" fmla="*/ 505 w 66"/>
              <a:gd name="T65" fmla="*/ 263 h 52"/>
              <a:gd name="T66" fmla="*/ 521 w 66"/>
              <a:gd name="T67" fmla="*/ 280 h 52"/>
              <a:gd name="T68" fmla="*/ 489 w 66"/>
              <a:gd name="T69" fmla="*/ 346 h 52"/>
              <a:gd name="T70" fmla="*/ 450 w 66"/>
              <a:gd name="T71" fmla="*/ 346 h 52"/>
              <a:gd name="T72" fmla="*/ 450 w 66"/>
              <a:gd name="T73" fmla="*/ 346 h 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6"/>
              <a:gd name="T112" fmla="*/ 0 h 52"/>
              <a:gd name="T113" fmla="*/ 66 w 66"/>
              <a:gd name="T114" fmla="*/ 52 h 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6" h="52">
                <a:moveTo>
                  <a:pt x="57" y="42"/>
                </a:moveTo>
                <a:cubicBezTo>
                  <a:pt x="57" y="42"/>
                  <a:pt x="54" y="43"/>
                  <a:pt x="54" y="43"/>
                </a:cubicBezTo>
                <a:cubicBezTo>
                  <a:pt x="54" y="45"/>
                  <a:pt x="55" y="45"/>
                  <a:pt x="56" y="46"/>
                </a:cubicBezTo>
                <a:cubicBezTo>
                  <a:pt x="56" y="48"/>
                  <a:pt x="52" y="46"/>
                  <a:pt x="52" y="48"/>
                </a:cubicBezTo>
                <a:cubicBezTo>
                  <a:pt x="51" y="49"/>
                  <a:pt x="51" y="50"/>
                  <a:pt x="51" y="52"/>
                </a:cubicBezTo>
                <a:cubicBezTo>
                  <a:pt x="50" y="52"/>
                  <a:pt x="49" y="51"/>
                  <a:pt x="49" y="51"/>
                </a:cubicBezTo>
                <a:cubicBezTo>
                  <a:pt x="48" y="49"/>
                  <a:pt x="47" y="47"/>
                  <a:pt x="45" y="47"/>
                </a:cubicBezTo>
                <a:cubicBezTo>
                  <a:pt x="43" y="47"/>
                  <a:pt x="42" y="49"/>
                  <a:pt x="40" y="49"/>
                </a:cubicBezTo>
                <a:cubicBezTo>
                  <a:pt x="38" y="49"/>
                  <a:pt x="34" y="46"/>
                  <a:pt x="34" y="46"/>
                </a:cubicBezTo>
                <a:lnTo>
                  <a:pt x="31" y="46"/>
                </a:lnTo>
                <a:cubicBezTo>
                  <a:pt x="30" y="45"/>
                  <a:pt x="30" y="45"/>
                  <a:pt x="28" y="44"/>
                </a:cubicBezTo>
                <a:cubicBezTo>
                  <a:pt x="28" y="43"/>
                  <a:pt x="28" y="42"/>
                  <a:pt x="27" y="42"/>
                </a:cubicBezTo>
                <a:cubicBezTo>
                  <a:pt x="24" y="41"/>
                  <a:pt x="24" y="42"/>
                  <a:pt x="23" y="40"/>
                </a:cubicBezTo>
                <a:cubicBezTo>
                  <a:pt x="23" y="39"/>
                  <a:pt x="22" y="39"/>
                  <a:pt x="21" y="39"/>
                </a:cubicBezTo>
                <a:cubicBezTo>
                  <a:pt x="20" y="39"/>
                  <a:pt x="19" y="37"/>
                  <a:pt x="19" y="36"/>
                </a:cubicBezTo>
                <a:cubicBezTo>
                  <a:pt x="19" y="34"/>
                  <a:pt x="20" y="34"/>
                  <a:pt x="20" y="32"/>
                </a:cubicBezTo>
                <a:cubicBezTo>
                  <a:pt x="20" y="27"/>
                  <a:pt x="16" y="26"/>
                  <a:pt x="15" y="22"/>
                </a:cubicBezTo>
                <a:cubicBezTo>
                  <a:pt x="15" y="21"/>
                  <a:pt x="13" y="21"/>
                  <a:pt x="13" y="20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8"/>
                  <a:pt x="11" y="15"/>
                  <a:pt x="11" y="15"/>
                </a:cubicBezTo>
                <a:cubicBezTo>
                  <a:pt x="10" y="12"/>
                  <a:pt x="9" y="12"/>
                  <a:pt x="8" y="11"/>
                </a:cubicBezTo>
                <a:cubicBezTo>
                  <a:pt x="8" y="8"/>
                  <a:pt x="7" y="6"/>
                  <a:pt x="7" y="4"/>
                </a:cubicBezTo>
                <a:cubicBezTo>
                  <a:pt x="6" y="4"/>
                  <a:pt x="5" y="4"/>
                  <a:pt x="4" y="3"/>
                </a:cubicBezTo>
                <a:cubicBezTo>
                  <a:pt x="4" y="4"/>
                  <a:pt x="4" y="6"/>
                  <a:pt x="4" y="7"/>
                </a:cubicBezTo>
                <a:cubicBezTo>
                  <a:pt x="4" y="10"/>
                  <a:pt x="6" y="12"/>
                  <a:pt x="6" y="15"/>
                </a:cubicBezTo>
                <a:cubicBezTo>
                  <a:pt x="6" y="16"/>
                  <a:pt x="8" y="18"/>
                  <a:pt x="8" y="19"/>
                </a:cubicBezTo>
                <a:cubicBezTo>
                  <a:pt x="9" y="20"/>
                  <a:pt x="7" y="22"/>
                  <a:pt x="9" y="23"/>
                </a:cubicBezTo>
                <a:cubicBezTo>
                  <a:pt x="9" y="24"/>
                  <a:pt x="9" y="24"/>
                  <a:pt x="9" y="25"/>
                </a:cubicBezTo>
                <a:cubicBezTo>
                  <a:pt x="10" y="25"/>
                  <a:pt x="11" y="26"/>
                  <a:pt x="11" y="27"/>
                </a:cubicBezTo>
                <a:cubicBezTo>
                  <a:pt x="11" y="28"/>
                  <a:pt x="10" y="29"/>
                  <a:pt x="10" y="29"/>
                </a:cubicBezTo>
                <a:cubicBezTo>
                  <a:pt x="9" y="28"/>
                  <a:pt x="9" y="27"/>
                  <a:pt x="9" y="26"/>
                </a:cubicBezTo>
                <a:cubicBezTo>
                  <a:pt x="8" y="25"/>
                  <a:pt x="5" y="24"/>
                  <a:pt x="5" y="23"/>
                </a:cubicBezTo>
                <a:cubicBezTo>
                  <a:pt x="5" y="22"/>
                  <a:pt x="6" y="21"/>
                  <a:pt x="6" y="20"/>
                </a:cubicBezTo>
                <a:cubicBezTo>
                  <a:pt x="6" y="18"/>
                  <a:pt x="1" y="17"/>
                  <a:pt x="1" y="15"/>
                </a:cubicBezTo>
                <a:cubicBezTo>
                  <a:pt x="3" y="15"/>
                  <a:pt x="3" y="14"/>
                  <a:pt x="3" y="12"/>
                </a:cubicBezTo>
                <a:cubicBezTo>
                  <a:pt x="3" y="11"/>
                  <a:pt x="2" y="10"/>
                  <a:pt x="1" y="9"/>
                </a:cubicBezTo>
                <a:cubicBezTo>
                  <a:pt x="0" y="7"/>
                  <a:pt x="1" y="6"/>
                  <a:pt x="0" y="5"/>
                </a:cubicBezTo>
                <a:lnTo>
                  <a:pt x="0" y="3"/>
                </a:lnTo>
                <a:cubicBezTo>
                  <a:pt x="0" y="2"/>
                  <a:pt x="0" y="1"/>
                  <a:pt x="0" y="0"/>
                </a:cubicBezTo>
                <a:cubicBezTo>
                  <a:pt x="2" y="1"/>
                  <a:pt x="3" y="0"/>
                  <a:pt x="5" y="0"/>
                </a:cubicBezTo>
                <a:cubicBezTo>
                  <a:pt x="10" y="0"/>
                  <a:pt x="12" y="4"/>
                  <a:pt x="17" y="4"/>
                </a:cubicBezTo>
                <a:cubicBezTo>
                  <a:pt x="21" y="4"/>
                  <a:pt x="21" y="3"/>
                  <a:pt x="24" y="3"/>
                </a:cubicBezTo>
                <a:cubicBezTo>
                  <a:pt x="27" y="3"/>
                  <a:pt x="26" y="6"/>
                  <a:pt x="28" y="6"/>
                </a:cubicBezTo>
                <a:cubicBezTo>
                  <a:pt x="28" y="6"/>
                  <a:pt x="29" y="10"/>
                  <a:pt x="31" y="11"/>
                </a:cubicBezTo>
                <a:lnTo>
                  <a:pt x="32" y="11"/>
                </a:lnTo>
                <a:cubicBezTo>
                  <a:pt x="32" y="9"/>
                  <a:pt x="33" y="9"/>
                  <a:pt x="35" y="9"/>
                </a:cubicBezTo>
                <a:cubicBezTo>
                  <a:pt x="38" y="9"/>
                  <a:pt x="39" y="15"/>
                  <a:pt x="39" y="17"/>
                </a:cubicBezTo>
                <a:cubicBezTo>
                  <a:pt x="39" y="18"/>
                  <a:pt x="41" y="19"/>
                  <a:pt x="42" y="19"/>
                </a:cubicBezTo>
                <a:cubicBezTo>
                  <a:pt x="42" y="20"/>
                  <a:pt x="42" y="21"/>
                  <a:pt x="42" y="22"/>
                </a:cubicBezTo>
                <a:cubicBezTo>
                  <a:pt x="39" y="22"/>
                  <a:pt x="40" y="28"/>
                  <a:pt x="40" y="30"/>
                </a:cubicBezTo>
                <a:cubicBezTo>
                  <a:pt x="40" y="31"/>
                  <a:pt x="40" y="34"/>
                  <a:pt x="40" y="35"/>
                </a:cubicBezTo>
                <a:cubicBezTo>
                  <a:pt x="41" y="37"/>
                  <a:pt x="44" y="42"/>
                  <a:pt x="46" y="42"/>
                </a:cubicBezTo>
                <a:cubicBezTo>
                  <a:pt x="47" y="42"/>
                  <a:pt x="49" y="40"/>
                  <a:pt x="50" y="40"/>
                </a:cubicBezTo>
                <a:cubicBezTo>
                  <a:pt x="51" y="40"/>
                  <a:pt x="53" y="40"/>
                  <a:pt x="54" y="40"/>
                </a:cubicBezTo>
                <a:cubicBezTo>
                  <a:pt x="56" y="38"/>
                  <a:pt x="55" y="36"/>
                  <a:pt x="56" y="34"/>
                </a:cubicBezTo>
                <a:cubicBezTo>
                  <a:pt x="57" y="32"/>
                  <a:pt x="62" y="32"/>
                  <a:pt x="64" y="32"/>
                </a:cubicBezTo>
                <a:cubicBezTo>
                  <a:pt x="65" y="32"/>
                  <a:pt x="65" y="32"/>
                  <a:pt x="66" y="32"/>
                </a:cubicBezTo>
                <a:cubicBezTo>
                  <a:pt x="66" y="32"/>
                  <a:pt x="66" y="33"/>
                  <a:pt x="66" y="34"/>
                </a:cubicBezTo>
                <a:cubicBezTo>
                  <a:pt x="65" y="34"/>
                  <a:pt x="63" y="35"/>
                  <a:pt x="63" y="40"/>
                </a:cubicBezTo>
                <a:cubicBezTo>
                  <a:pt x="62" y="41"/>
                  <a:pt x="62" y="41"/>
                  <a:pt x="62" y="42"/>
                </a:cubicBezTo>
                <a:cubicBezTo>
                  <a:pt x="61" y="42"/>
                  <a:pt x="60" y="42"/>
                  <a:pt x="59" y="42"/>
                </a:cubicBezTo>
                <a:cubicBezTo>
                  <a:pt x="59" y="42"/>
                  <a:pt x="58" y="42"/>
                  <a:pt x="57" y="42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687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269776"/>
            <a:ext cx="8229600" cy="1143000"/>
          </a:xfrm>
        </p:spPr>
        <p:txBody>
          <a:bodyPr/>
          <a:lstStyle/>
          <a:p>
            <a:r>
              <a:rPr lang="es-MX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Calidad de la atención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81200" y="1556792"/>
            <a:ext cx="8229600" cy="5184576"/>
          </a:xfrm>
        </p:spPr>
        <p:txBody>
          <a:bodyPr>
            <a:normAutofit fontScale="92500" lnSpcReduction="10000"/>
          </a:bodyPr>
          <a:lstStyle/>
          <a:p>
            <a:r>
              <a:rPr lang="es-MX" b="1" dirty="0"/>
              <a:t>Oficina de las Naciones Unidad sobre Drogas y Crimen (UNODC) y Organización Mundial de la Salud (OMS): </a:t>
            </a:r>
          </a:p>
          <a:p>
            <a:pPr lvl="1"/>
            <a:r>
              <a:rPr lang="es-MX" dirty="0"/>
              <a:t>Borrador de los Estándares Internacionales para el Tratamiento de los Trastornos por uso de sustancias en 6 modalidades de tratamiento de las adicciones: 1) manejo comunitario, 2) primer nivel (tamizaje, consejo y referencia), 3) hospitalario a corto plazo, 4) ambulatorio (consulta externa), 5) internamiento a largo plazo, y 6) gestión de recuperación (cuidados continuos) (UNODC &amp; WHO,  2016).</a:t>
            </a:r>
          </a:p>
          <a:p>
            <a:pPr marL="457200" lvl="1" indent="0">
              <a:buNone/>
            </a:pPr>
            <a:endParaRPr lang="es-MX" sz="900" dirty="0"/>
          </a:p>
          <a:p>
            <a:r>
              <a:rPr lang="es-MX" b="1" dirty="0"/>
              <a:t>Antes de su diseminación, implementación y escalamiento:</a:t>
            </a:r>
          </a:p>
          <a:p>
            <a:pPr lvl="1"/>
            <a:r>
              <a:rPr lang="es-MX" dirty="0"/>
              <a:t>Prueba de campo coordinada por la Administración de Abuso de Sustancias de la OMS (del Departamento de Salud Mental y Abuso de Sustancias de la OMS), en colaboración con la Sección de tratamiento y rehabilitación de la UNODC.</a:t>
            </a:r>
          </a:p>
          <a:p>
            <a:pPr lvl="1"/>
            <a:endParaRPr lang="es-MX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377B817-6F04-404B-95AB-A9F39A1FFB50}"/>
              </a:ext>
            </a:extLst>
          </p:cNvPr>
          <p:cNvCxnSpPr>
            <a:cxnSpLocks/>
          </p:cNvCxnSpPr>
          <p:nvPr/>
        </p:nvCxnSpPr>
        <p:spPr>
          <a:xfrm>
            <a:off x="1081548" y="1356852"/>
            <a:ext cx="9960078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613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5D387-572F-400D-9E74-8CC140240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Derechos humanos JIFE (informe 2019)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FB623F-85FC-4122-979C-BD3EBF195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2400" i="1" dirty="0"/>
              <a:t>Si las medidas contra las drogas adoptadas por los Estados violan las normas de derechos humanos internacionalmente reconocidas, también violan los tratados de fiscalización internacional de drogas.</a:t>
            </a:r>
          </a:p>
          <a:p>
            <a:pPr marL="0" indent="0" algn="ctr">
              <a:buNone/>
            </a:pPr>
            <a:endParaRPr lang="es-MX" sz="2400" i="1" dirty="0"/>
          </a:p>
          <a:p>
            <a:r>
              <a:rPr lang="es-MX" sz="2400" dirty="0"/>
              <a:t> La JIFE exhorta a que se </a:t>
            </a:r>
            <a:r>
              <a:rPr lang="es-MX" sz="2400" b="1" dirty="0">
                <a:solidFill>
                  <a:schemeClr val="accent5"/>
                </a:solidFill>
              </a:rPr>
              <a:t>dejen de adoptar medidas extrajudiciales </a:t>
            </a:r>
            <a:r>
              <a:rPr lang="es-MX" sz="2400" dirty="0"/>
              <a:t>contra los delitos relacionados con drogas e insta a los Estados que siguen castigándolos con la </a:t>
            </a:r>
            <a:r>
              <a:rPr lang="es-MX" sz="2400" b="1" dirty="0">
                <a:solidFill>
                  <a:schemeClr val="accent5"/>
                </a:solidFill>
              </a:rPr>
              <a:t>pena capital </a:t>
            </a:r>
            <a:r>
              <a:rPr lang="es-MX" sz="2400" dirty="0"/>
              <a:t>a que estudien la posibilidad de </a:t>
            </a:r>
            <a:r>
              <a:rPr lang="es-MX" sz="2400" b="1" dirty="0">
                <a:solidFill>
                  <a:schemeClr val="accent5"/>
                </a:solidFill>
              </a:rPr>
              <a:t>abolirla.</a:t>
            </a:r>
          </a:p>
          <a:p>
            <a:r>
              <a:rPr lang="es-MX" sz="2400" b="1" dirty="0">
                <a:solidFill>
                  <a:schemeClr val="accent5"/>
                </a:solidFill>
              </a:rPr>
              <a:t>Evitar Castigos desproporcionados – estado de derecho – garantías procesales</a:t>
            </a:r>
          </a:p>
          <a:p>
            <a:pPr lvl="1"/>
            <a:r>
              <a:rPr lang="es-MX" dirty="0"/>
              <a:t>Propósito de los tratados – proteger la salud y el </a:t>
            </a:r>
            <a:r>
              <a:rPr lang="es-MX" b="1" dirty="0">
                <a:solidFill>
                  <a:schemeClr val="accent5"/>
                </a:solidFill>
              </a:rPr>
              <a:t>bienestar</a:t>
            </a:r>
            <a:r>
              <a:rPr lang="es-MX" dirty="0"/>
              <a:t> de la humanidad – incluye el respeto a los derechos humanos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F516560-F560-442C-BDCC-11B919396690}"/>
              </a:ext>
            </a:extLst>
          </p:cNvPr>
          <p:cNvCxnSpPr>
            <a:cxnSpLocks/>
          </p:cNvCxnSpPr>
          <p:nvPr/>
        </p:nvCxnSpPr>
        <p:spPr>
          <a:xfrm>
            <a:off x="1081548" y="1356852"/>
            <a:ext cx="9960078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941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C6E26F-4064-4198-B668-1213B3F49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Derechos humanos JIFE (informe 2019)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53DE46-4F78-4ABD-8B05-F7E8BC3BB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s-MX" sz="2000" dirty="0"/>
              <a:t>Propósito de los tratados – proteger la salud y el </a:t>
            </a:r>
            <a:r>
              <a:rPr lang="es-MX" sz="2000" b="1" dirty="0">
                <a:solidFill>
                  <a:schemeClr val="accent5"/>
                </a:solidFill>
              </a:rPr>
              <a:t>bienestar</a:t>
            </a:r>
            <a:r>
              <a:rPr lang="es-MX" sz="2000" dirty="0"/>
              <a:t> de la humanidad – incluye el respeto a los derechos humanos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MX" dirty="0"/>
              <a:t>Declaración de los derechos humanos – intrínsecos e inalienables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MX" dirty="0"/>
              <a:t>Derecho Universal a salud – </a:t>
            </a:r>
            <a:r>
              <a:rPr lang="es-MX" b="1" dirty="0">
                <a:solidFill>
                  <a:schemeClr val="accent5"/>
                </a:solidFill>
              </a:rPr>
              <a:t>derecho a tratamiento </a:t>
            </a:r>
            <a:r>
              <a:rPr lang="es-MX" dirty="0"/>
              <a:t>– atención humanizada- derechos de los pacientes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MX" b="1" dirty="0">
                <a:solidFill>
                  <a:schemeClr val="accent5"/>
                </a:solidFill>
              </a:rPr>
              <a:t>Evitar estigmatizar</a:t>
            </a:r>
            <a:r>
              <a:rPr lang="es-MX" dirty="0"/>
              <a:t>, alienar a personas que usan drogas, violar sus derechos universales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MX" b="1" dirty="0">
                <a:solidFill>
                  <a:schemeClr val="accent5"/>
                </a:solidFill>
              </a:rPr>
              <a:t>Dejar a un lado el tratamiento no consentido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MX" b="1" dirty="0">
                <a:solidFill>
                  <a:schemeClr val="accent5"/>
                </a:solidFill>
              </a:rPr>
              <a:t>Dejar a un lado la detención obligatoria para la rehabilitación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MX" dirty="0"/>
              <a:t>Remediar la </a:t>
            </a:r>
            <a:r>
              <a:rPr lang="es-MX" b="1" dirty="0">
                <a:solidFill>
                  <a:schemeClr val="accent5"/>
                </a:solidFill>
              </a:rPr>
              <a:t>desigualdad de acceso a las mujeres y los grupos minoritarios</a:t>
            </a:r>
            <a:r>
              <a:rPr lang="es-MX" dirty="0">
                <a:solidFill>
                  <a:schemeClr val="accent5"/>
                </a:solidFill>
              </a:rPr>
              <a:t> </a:t>
            </a:r>
            <a:r>
              <a:rPr lang="es-MX" dirty="0"/>
              <a:t>a tratamiento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MX" dirty="0"/>
              <a:t>Proporcionalidad – acordes con la gravedad del delito – responsabilidad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MX" b="1" dirty="0">
                <a:solidFill>
                  <a:schemeClr val="accent5"/>
                </a:solidFill>
              </a:rPr>
              <a:t>Gravedad menor </a:t>
            </a:r>
            <a:r>
              <a:rPr lang="es-MX" dirty="0"/>
              <a:t>o cometidos por personas que </a:t>
            </a:r>
            <a:r>
              <a:rPr lang="es-MX" b="1" dirty="0">
                <a:solidFill>
                  <a:schemeClr val="accent5"/>
                </a:solidFill>
              </a:rPr>
              <a:t>consumen drogas </a:t>
            </a:r>
            <a:r>
              <a:rPr lang="es-MX" dirty="0"/>
              <a:t>– tratados </a:t>
            </a:r>
            <a:r>
              <a:rPr lang="es-MX" b="1" dirty="0">
                <a:solidFill>
                  <a:schemeClr val="accent5"/>
                </a:solidFill>
              </a:rPr>
              <a:t>no obligan a imponer sanciones penales </a:t>
            </a:r>
            <a:r>
              <a:rPr lang="es-MX" dirty="0"/>
              <a:t>– encarcelamiento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MX" dirty="0"/>
              <a:t>Tratamiento y rehabilitación como alternativa o como complemento</a:t>
            </a:r>
          </a:p>
          <a:p>
            <a:endParaRPr lang="es-MX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CC11AE0-BD66-4FA7-9242-EF520AE96895}"/>
              </a:ext>
            </a:extLst>
          </p:cNvPr>
          <p:cNvCxnSpPr>
            <a:cxnSpLocks/>
          </p:cNvCxnSpPr>
          <p:nvPr/>
        </p:nvCxnSpPr>
        <p:spPr>
          <a:xfrm>
            <a:off x="1081548" y="1356852"/>
            <a:ext cx="9960078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647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BD5D02-B3B0-1241-A580-3056E3684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02214" cy="1325563"/>
          </a:xfrm>
        </p:spPr>
        <p:txBody>
          <a:bodyPr>
            <a:noAutofit/>
          </a:bodyPr>
          <a:lstStyle/>
          <a:p>
            <a:pPr algn="ctr"/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/>
              <a:t>Casos positivos por VIH y HC entre usuarios de heroínas</a:t>
            </a:r>
            <a:br>
              <a:rPr lang="es-MX" sz="2800" dirty="0"/>
            </a:br>
            <a:endParaRPr lang="es-MX" sz="2800" i="1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FCB8C34-3C96-4845-907C-A4FCA704540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3103" y="1862837"/>
          <a:ext cx="6724675" cy="291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587">
                  <a:extLst>
                    <a:ext uri="{9D8B030D-6E8A-4147-A177-3AD203B41FA5}">
                      <a16:colId xmlns:a16="http://schemas.microsoft.com/office/drawing/2014/main" val="4141083344"/>
                    </a:ext>
                  </a:extLst>
                </a:gridCol>
                <a:gridCol w="1449283">
                  <a:extLst>
                    <a:ext uri="{9D8B030D-6E8A-4147-A177-3AD203B41FA5}">
                      <a16:colId xmlns:a16="http://schemas.microsoft.com/office/drawing/2014/main" val="4201717302"/>
                    </a:ext>
                  </a:extLst>
                </a:gridCol>
                <a:gridCol w="1344935">
                  <a:extLst>
                    <a:ext uri="{9D8B030D-6E8A-4147-A177-3AD203B41FA5}">
                      <a16:colId xmlns:a16="http://schemas.microsoft.com/office/drawing/2014/main" val="3610582580"/>
                    </a:ext>
                  </a:extLst>
                </a:gridCol>
                <a:gridCol w="1344935">
                  <a:extLst>
                    <a:ext uri="{9D8B030D-6E8A-4147-A177-3AD203B41FA5}">
                      <a16:colId xmlns:a16="http://schemas.microsoft.com/office/drawing/2014/main" val="2365826204"/>
                    </a:ext>
                  </a:extLst>
                </a:gridCol>
                <a:gridCol w="1344935">
                  <a:extLst>
                    <a:ext uri="{9D8B030D-6E8A-4147-A177-3AD203B41FA5}">
                      <a16:colId xmlns:a16="http://schemas.microsoft.com/office/drawing/2014/main" val="1650975222"/>
                    </a:ext>
                  </a:extLst>
                </a:gridCol>
              </a:tblGrid>
              <a:tr h="8933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Tijuana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San Luis R</a:t>
                      </a:r>
                      <a:r>
                        <a:rPr lang="es-ES" dirty="0"/>
                        <a:t>Ío Colorado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Ciudad Juarez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735165"/>
                  </a:ext>
                </a:extLst>
              </a:tr>
              <a:tr h="3888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N=200 cases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N=200 cases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N=200 cases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N=600 cases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426148"/>
                  </a:ext>
                </a:extLst>
              </a:tr>
              <a:tr h="815209">
                <a:tc>
                  <a:txBody>
                    <a:bodyPr/>
                    <a:lstStyle/>
                    <a:p>
                      <a:r>
                        <a:rPr lang="en-US" dirty="0"/>
                        <a:t>HIV+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11.6%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---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---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3.9%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955343"/>
                  </a:ext>
                </a:extLst>
              </a:tr>
              <a:tr h="815209">
                <a:tc>
                  <a:txBody>
                    <a:bodyPr/>
                    <a:lstStyle/>
                    <a:p>
                      <a:r>
                        <a:rPr lang="en-US" dirty="0"/>
                        <a:t>VHC+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66.7%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92.9%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73.5%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77.8%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510782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A2F9348-67CE-954E-B2BD-689ED352E6CC}"/>
              </a:ext>
            </a:extLst>
          </p:cNvPr>
          <p:cNvSpPr txBox="1"/>
          <p:nvPr/>
        </p:nvSpPr>
        <p:spPr>
          <a:xfrm>
            <a:off x="1605358" y="4790710"/>
            <a:ext cx="5938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Fleiz, C., Villatoro, J. 2019</a:t>
            </a:r>
          </a:p>
        </p:txBody>
      </p:sp>
      <p:pic>
        <p:nvPicPr>
          <p:cNvPr id="13" name="Imagen 12" descr="C:\Users\Ghernandez\AppData\Local\Microsoft\Windows\Temporary Internet Files\Content.Outlook\1414593G\LogotipoInstituto-01.png">
            <a:extLst>
              <a:ext uri="{FF2B5EF4-FFF2-40B4-BE49-F238E27FC236}">
                <a16:creationId xmlns:a16="http://schemas.microsoft.com/office/drawing/2014/main" id="{A2214D4D-0C12-594A-A592-EA03854E3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45" y="4830582"/>
            <a:ext cx="17430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17EF52-39D7-48A4-BBE2-0F9388716258}"/>
              </a:ext>
            </a:extLst>
          </p:cNvPr>
          <p:cNvSpPr txBox="1"/>
          <p:nvPr/>
        </p:nvSpPr>
        <p:spPr>
          <a:xfrm>
            <a:off x="8678855" y="782747"/>
            <a:ext cx="28218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800" b="1" dirty="0"/>
          </a:p>
          <a:p>
            <a:r>
              <a:rPr lang="es-MX" sz="2800" b="1" dirty="0"/>
              <a:t>Tratamiento de VIH y hepatitis C </a:t>
            </a:r>
          </a:p>
          <a:p>
            <a:endParaRPr lang="es-MX" sz="2800" b="1" dirty="0"/>
          </a:p>
        </p:txBody>
      </p:sp>
      <p:pic>
        <p:nvPicPr>
          <p:cNvPr id="14" name="Picture 2" descr="http://ciencia.unam.mx/uploads/textos/ar_libro_heroina_01_10102019.jpg">
            <a:extLst>
              <a:ext uri="{FF2B5EF4-FFF2-40B4-BE49-F238E27FC236}">
                <a16:creationId xmlns:a16="http://schemas.microsoft.com/office/drawing/2014/main" id="{D95452FA-5C78-482D-925F-7D3D2657C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0"/>
          <a:stretch/>
        </p:blipFill>
        <p:spPr bwMode="auto">
          <a:xfrm>
            <a:off x="9123026" y="3319177"/>
            <a:ext cx="2293289" cy="307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5A8E24B-5B88-4799-9AF1-92067E61702D}"/>
              </a:ext>
            </a:extLst>
          </p:cNvPr>
          <p:cNvSpPr txBox="1"/>
          <p:nvPr/>
        </p:nvSpPr>
        <p:spPr>
          <a:xfrm>
            <a:off x="2104103" y="5226784"/>
            <a:ext cx="6556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Control de los precursores en la producción de sustancias – producción ilícita</a:t>
            </a:r>
          </a:p>
        </p:txBody>
      </p:sp>
    </p:spTree>
    <p:extLst>
      <p:ext uri="{BB962C8B-B14F-4D97-AF65-F5344CB8AC3E}">
        <p14:creationId xmlns:p14="http://schemas.microsoft.com/office/powerpoint/2010/main" val="2823477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15272C9-DD7A-4845-9B1F-B95DF58DB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51" y="228797"/>
            <a:ext cx="10129213" cy="3871255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D4D46E61-A374-47C0-B7BD-0A9592A9E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959" y="4278215"/>
            <a:ext cx="9471311" cy="2215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s-ES" altLang="es-MX" sz="2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anose="020B0604020202020204" pitchFamily="34" charset="0"/>
              </a:rPr>
              <a:t>incertidumbre y temor sobre el grado de violencia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s-ES" altLang="es-MX" sz="2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anose="020B0604020202020204" pitchFamily="34" charset="0"/>
              </a:rPr>
              <a:t>extrajudicial a la que recurriría la policía a medida que se intensificara el Operativo,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s-ES" altLang="es-MX" sz="2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anose="020B0604020202020204" pitchFamily="34" charset="0"/>
              </a:rPr>
              <a:t>selección discrecional de personas llevadas a tratamiento,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s-ES" altLang="es-MX" sz="2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anose="020B0604020202020204" pitchFamily="34" charset="0"/>
              </a:rPr>
              <a:t>discriminación y violencia en centros de drogas,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s-ES" altLang="es-MX" sz="2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anose="020B0604020202020204" pitchFamily="34" charset="0"/>
              </a:rPr>
              <a:t>falta de supervisión estatal en los centros de tratamiento, y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s-ES" altLang="es-MX" sz="2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anose="020B0604020202020204" pitchFamily="34" charset="0"/>
              </a:rPr>
              <a:t>ineficacia del tratamiento.</a:t>
            </a:r>
            <a:endParaRPr kumimoji="0" lang="es-ES" altLang="es-MX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9028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4905</Words>
  <Application>Microsoft Office PowerPoint</Application>
  <PresentationFormat>Panorámica</PresentationFormat>
  <Paragraphs>460</Paragraphs>
  <Slides>46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60" baseType="lpstr">
      <vt:lpstr>Adobe Gothic Std B</vt:lpstr>
      <vt:lpstr>Arial</vt:lpstr>
      <vt:lpstr>Arial Narrow</vt:lpstr>
      <vt:lpstr>Calibri</vt:lpstr>
      <vt:lpstr>Calibri Light</vt:lpstr>
      <vt:lpstr>Candara</vt:lpstr>
      <vt:lpstr>inherit</vt:lpstr>
      <vt:lpstr>Montserrat</vt:lpstr>
      <vt:lpstr>Shaker2Lancet-Bold</vt:lpstr>
      <vt:lpstr>Shaker2Lancet-Italic</vt:lpstr>
      <vt:lpstr>Times New Roman</vt:lpstr>
      <vt:lpstr>Verdana</vt:lpstr>
      <vt:lpstr>Wingdings</vt:lpstr>
      <vt:lpstr>Tema de Office</vt:lpstr>
      <vt:lpstr>Presentación de PowerPoint</vt:lpstr>
      <vt:lpstr>74 Asamblea General ONU / Política de Drogas</vt:lpstr>
      <vt:lpstr>74 Asamblea General ONU / Política de Drogas</vt:lpstr>
      <vt:lpstr>Compromiso con los Derechos Humanos: UNGASS-2016 </vt:lpstr>
      <vt:lpstr>Calidad de la atención</vt:lpstr>
      <vt:lpstr>Derechos humanos JIFE (informe 2019)</vt:lpstr>
      <vt:lpstr>Derechos humanos JIFE (informe 2019)</vt:lpstr>
      <vt:lpstr> Casos positivos por VIH y HC entre usuarios de heroínas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Hacia mejores respuestas</vt:lpstr>
      <vt:lpstr>Presentación de PowerPoint</vt:lpstr>
      <vt:lpstr> DH CONVENCION INTERNACIONAL SOBRE LOS DERECHOS DEL NIÑO  </vt:lpstr>
      <vt:lpstr>Presentación de PowerPoint</vt:lpstr>
      <vt:lpstr> DH CONVENCION INTERNACIONAL SOBRE LOS DERECHOS DEL NIÑO  </vt:lpstr>
      <vt:lpstr>Convención de los Derechos de las Personas con Discapacidad</vt:lpstr>
      <vt:lpstr>Incorpora a la Discapacidad Psicosocial</vt:lpstr>
      <vt:lpstr>Modelo de Salud Pública (1/2)</vt:lpstr>
      <vt:lpstr>Modelo de Salud Pública (2/2)</vt:lpstr>
      <vt:lpstr>Nuevo paradigma: enfoque de Salud Pública  Bienestar de las comunidades y de las personas, como su centro.  </vt:lpstr>
      <vt:lpstr>Presentación de PowerPoint</vt:lpstr>
      <vt:lpstr>Preámbulo</vt:lpstr>
      <vt:lpstr>Presentación de PowerPoint</vt:lpstr>
      <vt:lpstr>Presentación de PowerPoint</vt:lpstr>
      <vt:lpstr>Presentación de PowerPoint</vt:lpstr>
      <vt:lpstr>Consumo de drogas en el último año por edad</vt:lpstr>
      <vt:lpstr>Cooperación Internacional – problema mundial de drogas</vt:lpstr>
      <vt:lpstr>LEY PARA LA REGULACIÓN DEL CANNABIS Y REFORMA Y ADICIONA DIVERSAS DISPOSICIONES DE LA LEY GENERAL DE SALUD Y DEL CÓDIGO PENAL FEDERAL</vt:lpstr>
      <vt:lpstr>LEY PARA LA REGULACIÓN DEL CANNABIS Y REFORMA Y ADICIONA DIVERSAS DISPOSICIONES DE LA LEY GENERAL DE SALUD Y DEL CÓDIGO PENAL FEDERAL</vt:lpstr>
      <vt:lpstr>LEY PARA LA REGULACIÓN DEL CANNABIS Y REFORMA Y ADICIONA DIVERSAS DISPOSICIONES DE LA LEY GENERAL DE SALUD Y DEL CÓDIGO PENAL FEDERAL</vt:lpstr>
      <vt:lpstr>LEY PARA LA REGULACIÓN DEL CANNABIS Y REFORMA Y ADICIONA DIVERSAS DISPOSICIONES DE LA LEY GENERAL DE SALUD Y DEL CÓDIGO PENAL FEDERAL</vt:lpstr>
      <vt:lpstr>Presentación de PowerPoint</vt:lpstr>
      <vt:lpstr>Presentación de PowerPoint</vt:lpstr>
      <vt:lpstr>Salud mental en áreas afectadas por conflictos:    ¿qué nos dice la evidencia?</vt:lpstr>
      <vt:lpstr>Consecuencias de la exposición a la VIOLENCIA</vt:lpstr>
      <vt:lpstr>Presentación de PowerPoint</vt:lpstr>
      <vt:lpstr>Población expuesta a experiencias traumáticas</vt:lpstr>
      <vt:lpstr>Población expuesta a abuso sexual a lo largo de la vida</vt:lpstr>
      <vt:lpstr>La violencia de género es más frecuente en aquellas que usan drogas</vt:lpstr>
      <vt:lpstr>La relación entre el ser mujer y el tráfico de sustancias no está bien entendida</vt:lpstr>
      <vt:lpstr>Presentación de PowerPoint</vt:lpstr>
      <vt:lpstr>Impacto diferencial del encarcelamiento</vt:lpstr>
      <vt:lpstr>En México, las personas en situación de cárcel pertenecen a los entornos más marginados y las mujeres están sobre representadas en los delitos contra la salud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Elena Medina Mora Icaza</dc:creator>
  <cp:lastModifiedBy>Dra. Medina</cp:lastModifiedBy>
  <cp:revision>45</cp:revision>
  <dcterms:created xsi:type="dcterms:W3CDTF">2020-02-26T07:46:56Z</dcterms:created>
  <dcterms:modified xsi:type="dcterms:W3CDTF">2020-02-26T18:48:24Z</dcterms:modified>
</cp:coreProperties>
</file>