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ppt/media/image11.jpg" ContentType="image/jpeg"/>
  <Override PartName="/ppt/media/image13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98" r:id="rId3"/>
    <p:sldId id="299" r:id="rId4"/>
    <p:sldId id="300" r:id="rId5"/>
    <p:sldId id="344" r:id="rId6"/>
    <p:sldId id="329" r:id="rId7"/>
    <p:sldId id="314" r:id="rId8"/>
    <p:sldId id="342" r:id="rId9"/>
    <p:sldId id="290" r:id="rId10"/>
    <p:sldId id="291" r:id="rId11"/>
    <p:sldId id="293" r:id="rId12"/>
    <p:sldId id="316" r:id="rId13"/>
    <p:sldId id="345" r:id="rId14"/>
    <p:sldId id="346" r:id="rId15"/>
    <p:sldId id="339" r:id="rId16"/>
    <p:sldId id="340" r:id="rId17"/>
    <p:sldId id="320" r:id="rId18"/>
    <p:sldId id="321" r:id="rId19"/>
    <p:sldId id="338" r:id="rId20"/>
    <p:sldId id="323" r:id="rId21"/>
    <p:sldId id="325" r:id="rId22"/>
    <p:sldId id="328" r:id="rId23"/>
    <p:sldId id="336" r:id="rId24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32144"/>
    <a:srgbClr val="6D142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F7C50-5436-4FF2-93B4-0C3F626B70E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526A323-6E89-4998-BCEA-B5FD4AAD695C}">
      <dgm:prSet phldrT="[Texto]"/>
      <dgm:spPr>
        <a:solidFill>
          <a:srgbClr val="7030A0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</a:rPr>
            <a:t>Ineficiente</a:t>
          </a:r>
        </a:p>
      </dgm:t>
    </dgm:pt>
    <dgm:pt modelId="{3C1261FB-43CD-4CEB-85FC-4533CE29AE25}" type="parTrans" cxnId="{3FAB7351-9ABB-40E3-92EB-EF495A039DE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3FC39245-5480-4F64-AF83-9579764E7A26}" type="sibTrans" cxnId="{3FAB7351-9ABB-40E3-92EB-EF495A039DE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EECF1AA6-FA48-4FFE-82C7-88DD46186912}">
      <dgm:prSet phldrT="[Texto]"/>
      <dgm:spPr>
        <a:noFill/>
      </dgm:spPr>
      <dgm:t>
        <a:bodyPr/>
        <a:lstStyle/>
        <a:p>
          <a:endParaRPr lang="es-MX" b="1" dirty="0">
            <a:solidFill>
              <a:schemeClr val="bg1"/>
            </a:solidFill>
          </a:endParaRPr>
        </a:p>
      </dgm:t>
    </dgm:pt>
    <dgm:pt modelId="{3EBCEF4A-DCDD-4654-80E1-2470705A596E}" type="parTrans" cxnId="{B670D6F9-AC7B-4DCF-BBB0-2D0E29DB78C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510956AE-13BB-47CC-A2D2-BA3884036DA4}" type="sibTrans" cxnId="{B670D6F9-AC7B-4DCF-BBB0-2D0E29DB78C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932AA4C9-7ED9-47D6-99A4-2E7A3311DA4D}">
      <dgm:prSet phldrT="[Texto]"/>
      <dgm:spPr>
        <a:noFill/>
      </dgm:spPr>
      <dgm:t>
        <a:bodyPr/>
        <a:lstStyle/>
        <a:p>
          <a:endParaRPr lang="es-MX" b="1" dirty="0">
            <a:solidFill>
              <a:schemeClr val="bg1"/>
            </a:solidFill>
          </a:endParaRPr>
        </a:p>
      </dgm:t>
    </dgm:pt>
    <dgm:pt modelId="{2B00A754-17D7-4071-B91F-1B75054FE330}" type="parTrans" cxnId="{B3873C1F-D2F2-44FD-BD9A-DBAA8D8C2242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78D0588D-CAC1-42A7-AEAE-D0285407A0B0}" type="sibTrans" cxnId="{B3873C1F-D2F2-44FD-BD9A-DBAA8D8C2242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54119B12-8CF5-429F-BD3E-736A1633F632}" type="pres">
      <dgm:prSet presAssocID="{00FF7C50-5436-4FF2-93B4-0C3F626B70E1}" presName="compositeShape" presStyleCnt="0">
        <dgm:presLayoutVars>
          <dgm:chMax val="7"/>
          <dgm:dir/>
          <dgm:resizeHandles val="exact"/>
        </dgm:presLayoutVars>
      </dgm:prSet>
      <dgm:spPr/>
    </dgm:pt>
    <dgm:pt modelId="{A4ADE6CE-5B7E-419E-BA6C-8D34F976746B}" type="pres">
      <dgm:prSet presAssocID="{00FF7C50-5436-4FF2-93B4-0C3F626B70E1}" presName="wedge1" presStyleLbl="node1" presStyleIdx="0" presStyleCnt="3" custLinFactNeighborY="-478"/>
      <dgm:spPr/>
      <dgm:t>
        <a:bodyPr/>
        <a:lstStyle/>
        <a:p>
          <a:endParaRPr lang="es-ES"/>
        </a:p>
      </dgm:t>
    </dgm:pt>
    <dgm:pt modelId="{30641667-F86B-4D5F-9ACC-32C9712AB827}" type="pres">
      <dgm:prSet presAssocID="{00FF7C50-5436-4FF2-93B4-0C3F626B70E1}" presName="dummy1a" presStyleCnt="0"/>
      <dgm:spPr/>
    </dgm:pt>
    <dgm:pt modelId="{FC229D7A-3C09-4F8C-8257-6590A4845257}" type="pres">
      <dgm:prSet presAssocID="{00FF7C50-5436-4FF2-93B4-0C3F626B70E1}" presName="dummy1b" presStyleCnt="0"/>
      <dgm:spPr/>
    </dgm:pt>
    <dgm:pt modelId="{45333770-8DD8-4797-B45A-E702AD5E79CF}" type="pres">
      <dgm:prSet presAssocID="{00FF7C50-5436-4FF2-93B4-0C3F626B70E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5617B-A720-4227-A619-C1579AC65EC5}" type="pres">
      <dgm:prSet presAssocID="{00FF7C50-5436-4FF2-93B4-0C3F626B70E1}" presName="wedge2" presStyleLbl="node1" presStyleIdx="1" presStyleCnt="3" custLinFactNeighborX="1247" custLinFactNeighborY="-2537"/>
      <dgm:spPr/>
      <dgm:t>
        <a:bodyPr/>
        <a:lstStyle/>
        <a:p>
          <a:endParaRPr lang="es-ES"/>
        </a:p>
      </dgm:t>
    </dgm:pt>
    <dgm:pt modelId="{69EBA09C-9E70-4544-89CF-152B44C6E476}" type="pres">
      <dgm:prSet presAssocID="{00FF7C50-5436-4FF2-93B4-0C3F626B70E1}" presName="dummy2a" presStyleCnt="0"/>
      <dgm:spPr/>
    </dgm:pt>
    <dgm:pt modelId="{D6A5EBD4-ABC4-4BBA-AA47-8CC60968009A}" type="pres">
      <dgm:prSet presAssocID="{00FF7C50-5436-4FF2-93B4-0C3F626B70E1}" presName="dummy2b" presStyleCnt="0"/>
      <dgm:spPr/>
    </dgm:pt>
    <dgm:pt modelId="{D908AE19-4F85-4F5F-997F-42CA60B40141}" type="pres">
      <dgm:prSet presAssocID="{00FF7C50-5436-4FF2-93B4-0C3F626B70E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B6EA0-6007-4D41-BEBE-DEA99C7439C9}" type="pres">
      <dgm:prSet presAssocID="{00FF7C50-5436-4FF2-93B4-0C3F626B70E1}" presName="wedge3" presStyleLbl="node1" presStyleIdx="2" presStyleCnt="3" custLinFactNeighborX="1452"/>
      <dgm:spPr/>
      <dgm:t>
        <a:bodyPr/>
        <a:lstStyle/>
        <a:p>
          <a:endParaRPr lang="es-ES"/>
        </a:p>
      </dgm:t>
    </dgm:pt>
    <dgm:pt modelId="{EBF4E88B-0180-465E-A04F-ED5BB1BB0701}" type="pres">
      <dgm:prSet presAssocID="{00FF7C50-5436-4FF2-93B4-0C3F626B70E1}" presName="dummy3a" presStyleCnt="0"/>
      <dgm:spPr/>
    </dgm:pt>
    <dgm:pt modelId="{FA0A6BDE-4937-48BB-8340-A0CAB3EA3CCB}" type="pres">
      <dgm:prSet presAssocID="{00FF7C50-5436-4FF2-93B4-0C3F626B70E1}" presName="dummy3b" presStyleCnt="0"/>
      <dgm:spPr/>
    </dgm:pt>
    <dgm:pt modelId="{99E05652-5C9F-499A-903A-57DA4A1266EA}" type="pres">
      <dgm:prSet presAssocID="{00FF7C50-5436-4FF2-93B4-0C3F626B70E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1D061-19FA-4CD5-A769-F9369F47A8BA}" type="pres">
      <dgm:prSet presAssocID="{3FC39245-5480-4F64-AF83-9579764E7A26}" presName="arrowWedge1" presStyleLbl="fgSibTrans2D1" presStyleIdx="0" presStyleCnt="3" custLinFactNeighborX="297" custLinFactNeighborY="785"/>
      <dgm:spPr>
        <a:solidFill>
          <a:schemeClr val="tx1">
            <a:lumMod val="50000"/>
            <a:lumOff val="50000"/>
          </a:schemeClr>
        </a:solidFill>
      </dgm:spPr>
    </dgm:pt>
    <dgm:pt modelId="{6E72C288-E30F-4FF9-A242-425DDD8696A7}" type="pres">
      <dgm:prSet presAssocID="{510956AE-13BB-47CC-A2D2-BA3884036DA4}" presName="arrowWedge2" presStyleLbl="fgSibTrans2D1" presStyleIdx="1" presStyleCnt="3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1E188901-2CD7-4142-80A0-92F9BB36F84C}" type="pres">
      <dgm:prSet presAssocID="{78D0588D-CAC1-42A7-AEAE-D0285407A0B0}" presName="arrowWedge3" presStyleLbl="fgSibTrans2D1" presStyleIdx="2" presStyleCnt="3" custLinFactNeighborX="862"/>
      <dgm:spPr>
        <a:solidFill>
          <a:schemeClr val="bg1">
            <a:lumMod val="50000"/>
          </a:schemeClr>
        </a:solidFill>
      </dgm:spPr>
    </dgm:pt>
  </dgm:ptLst>
  <dgm:cxnLst>
    <dgm:cxn modelId="{F3E1FF32-1AF8-4464-B551-4B9BF2CCAD18}" type="presOf" srcId="{EECF1AA6-FA48-4FFE-82C7-88DD46186912}" destId="{D875617B-A720-4227-A619-C1579AC65EC5}" srcOrd="0" destOrd="0" presId="urn:microsoft.com/office/officeart/2005/8/layout/cycle8"/>
    <dgm:cxn modelId="{B3873C1F-D2F2-44FD-BD9A-DBAA8D8C2242}" srcId="{00FF7C50-5436-4FF2-93B4-0C3F626B70E1}" destId="{932AA4C9-7ED9-47D6-99A4-2E7A3311DA4D}" srcOrd="2" destOrd="0" parTransId="{2B00A754-17D7-4071-B91F-1B75054FE330}" sibTransId="{78D0588D-CAC1-42A7-AEAE-D0285407A0B0}"/>
    <dgm:cxn modelId="{2B63DE8E-488B-45D5-B265-A040716D937B}" type="presOf" srcId="{932AA4C9-7ED9-47D6-99A4-2E7A3311DA4D}" destId="{7A7B6EA0-6007-4D41-BEBE-DEA99C7439C9}" srcOrd="0" destOrd="0" presId="urn:microsoft.com/office/officeart/2005/8/layout/cycle8"/>
    <dgm:cxn modelId="{0A99DA80-7A44-49F4-9401-56959A8FB8E0}" type="presOf" srcId="{EECF1AA6-FA48-4FFE-82C7-88DD46186912}" destId="{D908AE19-4F85-4F5F-997F-42CA60B40141}" srcOrd="1" destOrd="0" presId="urn:microsoft.com/office/officeart/2005/8/layout/cycle8"/>
    <dgm:cxn modelId="{CEFE9450-3670-4BD2-B331-EE53E0A9C5DA}" type="presOf" srcId="{00FF7C50-5436-4FF2-93B4-0C3F626B70E1}" destId="{54119B12-8CF5-429F-BD3E-736A1633F632}" srcOrd="0" destOrd="0" presId="urn:microsoft.com/office/officeart/2005/8/layout/cycle8"/>
    <dgm:cxn modelId="{B670D6F9-AC7B-4DCF-BBB0-2D0E29DB78C6}" srcId="{00FF7C50-5436-4FF2-93B4-0C3F626B70E1}" destId="{EECF1AA6-FA48-4FFE-82C7-88DD46186912}" srcOrd="1" destOrd="0" parTransId="{3EBCEF4A-DCDD-4654-80E1-2470705A596E}" sibTransId="{510956AE-13BB-47CC-A2D2-BA3884036DA4}"/>
    <dgm:cxn modelId="{94150EFB-D7CB-42E5-9D00-7C19E01EA581}" type="presOf" srcId="{C526A323-6E89-4998-BCEA-B5FD4AAD695C}" destId="{45333770-8DD8-4797-B45A-E702AD5E79CF}" srcOrd="1" destOrd="0" presId="urn:microsoft.com/office/officeart/2005/8/layout/cycle8"/>
    <dgm:cxn modelId="{B8BD0D7F-DE98-4610-A0DB-B4F9FF3FCF96}" type="presOf" srcId="{932AA4C9-7ED9-47D6-99A4-2E7A3311DA4D}" destId="{99E05652-5C9F-499A-903A-57DA4A1266EA}" srcOrd="1" destOrd="0" presId="urn:microsoft.com/office/officeart/2005/8/layout/cycle8"/>
    <dgm:cxn modelId="{3FAB7351-9ABB-40E3-92EB-EF495A039DE6}" srcId="{00FF7C50-5436-4FF2-93B4-0C3F626B70E1}" destId="{C526A323-6E89-4998-BCEA-B5FD4AAD695C}" srcOrd="0" destOrd="0" parTransId="{3C1261FB-43CD-4CEB-85FC-4533CE29AE25}" sibTransId="{3FC39245-5480-4F64-AF83-9579764E7A26}"/>
    <dgm:cxn modelId="{748B7076-7A36-4D5E-888D-F437E4D69008}" type="presOf" srcId="{C526A323-6E89-4998-BCEA-B5FD4AAD695C}" destId="{A4ADE6CE-5B7E-419E-BA6C-8D34F976746B}" srcOrd="0" destOrd="0" presId="urn:microsoft.com/office/officeart/2005/8/layout/cycle8"/>
    <dgm:cxn modelId="{2529ACEF-1946-4AFF-B5DA-0B48547C7620}" type="presParOf" srcId="{54119B12-8CF5-429F-BD3E-736A1633F632}" destId="{A4ADE6CE-5B7E-419E-BA6C-8D34F976746B}" srcOrd="0" destOrd="0" presId="urn:microsoft.com/office/officeart/2005/8/layout/cycle8"/>
    <dgm:cxn modelId="{F9FCE8C7-B320-48A9-BF94-4CDFBCDBFFDE}" type="presParOf" srcId="{54119B12-8CF5-429F-BD3E-736A1633F632}" destId="{30641667-F86B-4D5F-9ACC-32C9712AB827}" srcOrd="1" destOrd="0" presId="urn:microsoft.com/office/officeart/2005/8/layout/cycle8"/>
    <dgm:cxn modelId="{6A1B6311-AC8C-43C8-B100-7BCF3D8F9180}" type="presParOf" srcId="{54119B12-8CF5-429F-BD3E-736A1633F632}" destId="{FC229D7A-3C09-4F8C-8257-6590A4845257}" srcOrd="2" destOrd="0" presId="urn:microsoft.com/office/officeart/2005/8/layout/cycle8"/>
    <dgm:cxn modelId="{5BBD122C-EE95-4961-89EC-3B44863915D4}" type="presParOf" srcId="{54119B12-8CF5-429F-BD3E-736A1633F632}" destId="{45333770-8DD8-4797-B45A-E702AD5E79CF}" srcOrd="3" destOrd="0" presId="urn:microsoft.com/office/officeart/2005/8/layout/cycle8"/>
    <dgm:cxn modelId="{57E916A4-45F9-464F-A781-434682A71F8B}" type="presParOf" srcId="{54119B12-8CF5-429F-BD3E-736A1633F632}" destId="{D875617B-A720-4227-A619-C1579AC65EC5}" srcOrd="4" destOrd="0" presId="urn:microsoft.com/office/officeart/2005/8/layout/cycle8"/>
    <dgm:cxn modelId="{C9485F53-68FA-4375-B375-6BDE2BE57037}" type="presParOf" srcId="{54119B12-8CF5-429F-BD3E-736A1633F632}" destId="{69EBA09C-9E70-4544-89CF-152B44C6E476}" srcOrd="5" destOrd="0" presId="urn:microsoft.com/office/officeart/2005/8/layout/cycle8"/>
    <dgm:cxn modelId="{C13BBB05-C5E3-4D11-8DDD-21BCD3314BF3}" type="presParOf" srcId="{54119B12-8CF5-429F-BD3E-736A1633F632}" destId="{D6A5EBD4-ABC4-4BBA-AA47-8CC60968009A}" srcOrd="6" destOrd="0" presId="urn:microsoft.com/office/officeart/2005/8/layout/cycle8"/>
    <dgm:cxn modelId="{64E3AA08-F233-4D8A-92AC-304B60B95A88}" type="presParOf" srcId="{54119B12-8CF5-429F-BD3E-736A1633F632}" destId="{D908AE19-4F85-4F5F-997F-42CA60B40141}" srcOrd="7" destOrd="0" presId="urn:microsoft.com/office/officeart/2005/8/layout/cycle8"/>
    <dgm:cxn modelId="{D0F965C3-4C22-471F-A112-3EAAE95247BA}" type="presParOf" srcId="{54119B12-8CF5-429F-BD3E-736A1633F632}" destId="{7A7B6EA0-6007-4D41-BEBE-DEA99C7439C9}" srcOrd="8" destOrd="0" presId="urn:microsoft.com/office/officeart/2005/8/layout/cycle8"/>
    <dgm:cxn modelId="{94AD160C-4575-4EDB-AB01-CE73F1B623F4}" type="presParOf" srcId="{54119B12-8CF5-429F-BD3E-736A1633F632}" destId="{EBF4E88B-0180-465E-A04F-ED5BB1BB0701}" srcOrd="9" destOrd="0" presId="urn:microsoft.com/office/officeart/2005/8/layout/cycle8"/>
    <dgm:cxn modelId="{E3CCDE28-2D20-4212-A5D7-336D8A986477}" type="presParOf" srcId="{54119B12-8CF5-429F-BD3E-736A1633F632}" destId="{FA0A6BDE-4937-48BB-8340-A0CAB3EA3CCB}" srcOrd="10" destOrd="0" presId="urn:microsoft.com/office/officeart/2005/8/layout/cycle8"/>
    <dgm:cxn modelId="{BE5C1B4B-7568-45B1-8941-7E12B9C8D0F5}" type="presParOf" srcId="{54119B12-8CF5-429F-BD3E-736A1633F632}" destId="{99E05652-5C9F-499A-903A-57DA4A1266EA}" srcOrd="11" destOrd="0" presId="urn:microsoft.com/office/officeart/2005/8/layout/cycle8"/>
    <dgm:cxn modelId="{13090AE2-DC74-4934-BB20-3257F8085C4A}" type="presParOf" srcId="{54119B12-8CF5-429F-BD3E-736A1633F632}" destId="{B2E1D061-19FA-4CD5-A769-F9369F47A8BA}" srcOrd="12" destOrd="0" presId="urn:microsoft.com/office/officeart/2005/8/layout/cycle8"/>
    <dgm:cxn modelId="{F8B3A97D-3F63-4F47-B151-E7F40F0DC214}" type="presParOf" srcId="{54119B12-8CF5-429F-BD3E-736A1633F632}" destId="{6E72C288-E30F-4FF9-A242-425DDD8696A7}" srcOrd="13" destOrd="0" presId="urn:microsoft.com/office/officeart/2005/8/layout/cycle8"/>
    <dgm:cxn modelId="{48F40023-96B7-4C3B-8F38-BBBDBED84295}" type="presParOf" srcId="{54119B12-8CF5-429F-BD3E-736A1633F632}" destId="{1E188901-2CD7-4142-80A0-92F9BB36F84C}" srcOrd="14" destOrd="0" presId="urn:microsoft.com/office/officeart/2005/8/layout/cycle8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F7C50-5436-4FF2-93B4-0C3F626B70E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526A323-6E89-4998-BCEA-B5FD4AAD695C}">
      <dgm:prSet phldrT="[Texto]"/>
      <dgm:spPr>
        <a:solidFill>
          <a:srgbClr val="7030A0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</a:rPr>
            <a:t>Ineficiente</a:t>
          </a:r>
        </a:p>
      </dgm:t>
    </dgm:pt>
    <dgm:pt modelId="{3C1261FB-43CD-4CEB-85FC-4533CE29AE25}" type="parTrans" cxnId="{3FAB7351-9ABB-40E3-92EB-EF495A039DE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3FC39245-5480-4F64-AF83-9579764E7A26}" type="sibTrans" cxnId="{3FAB7351-9ABB-40E3-92EB-EF495A039DE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EECF1AA6-FA48-4FFE-82C7-88DD46186912}">
      <dgm:prSet phldrT="[Texto]"/>
      <dgm:spPr>
        <a:solidFill>
          <a:srgbClr val="D60093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</a:rPr>
            <a:t>Inequitativo</a:t>
          </a:r>
        </a:p>
      </dgm:t>
    </dgm:pt>
    <dgm:pt modelId="{3EBCEF4A-DCDD-4654-80E1-2470705A596E}" type="parTrans" cxnId="{B670D6F9-AC7B-4DCF-BBB0-2D0E29DB78C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510956AE-13BB-47CC-A2D2-BA3884036DA4}" type="sibTrans" cxnId="{B670D6F9-AC7B-4DCF-BBB0-2D0E29DB78C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932AA4C9-7ED9-47D6-99A4-2E7A3311DA4D}">
      <dgm:prSet phldrT="[Texto]"/>
      <dgm:spPr>
        <a:noFill/>
      </dgm:spPr>
      <dgm:t>
        <a:bodyPr/>
        <a:lstStyle/>
        <a:p>
          <a:r>
            <a:rPr lang="es-MX" b="1" dirty="0">
              <a:solidFill>
                <a:schemeClr val="bg1"/>
              </a:solidFill>
            </a:rPr>
            <a:t>Ineficaz</a:t>
          </a:r>
        </a:p>
      </dgm:t>
    </dgm:pt>
    <dgm:pt modelId="{2B00A754-17D7-4071-B91F-1B75054FE330}" type="parTrans" cxnId="{B3873C1F-D2F2-44FD-BD9A-DBAA8D8C2242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78D0588D-CAC1-42A7-AEAE-D0285407A0B0}" type="sibTrans" cxnId="{B3873C1F-D2F2-44FD-BD9A-DBAA8D8C2242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54119B12-8CF5-429F-BD3E-736A1633F632}" type="pres">
      <dgm:prSet presAssocID="{00FF7C50-5436-4FF2-93B4-0C3F626B70E1}" presName="compositeShape" presStyleCnt="0">
        <dgm:presLayoutVars>
          <dgm:chMax val="7"/>
          <dgm:dir/>
          <dgm:resizeHandles val="exact"/>
        </dgm:presLayoutVars>
      </dgm:prSet>
      <dgm:spPr/>
    </dgm:pt>
    <dgm:pt modelId="{A4ADE6CE-5B7E-419E-BA6C-8D34F976746B}" type="pres">
      <dgm:prSet presAssocID="{00FF7C50-5436-4FF2-93B4-0C3F626B70E1}" presName="wedge1" presStyleLbl="node1" presStyleIdx="0" presStyleCnt="3" custLinFactNeighborY="-478"/>
      <dgm:spPr/>
      <dgm:t>
        <a:bodyPr/>
        <a:lstStyle/>
        <a:p>
          <a:endParaRPr lang="es-ES"/>
        </a:p>
      </dgm:t>
    </dgm:pt>
    <dgm:pt modelId="{30641667-F86B-4D5F-9ACC-32C9712AB827}" type="pres">
      <dgm:prSet presAssocID="{00FF7C50-5436-4FF2-93B4-0C3F626B70E1}" presName="dummy1a" presStyleCnt="0"/>
      <dgm:spPr/>
    </dgm:pt>
    <dgm:pt modelId="{FC229D7A-3C09-4F8C-8257-6590A4845257}" type="pres">
      <dgm:prSet presAssocID="{00FF7C50-5436-4FF2-93B4-0C3F626B70E1}" presName="dummy1b" presStyleCnt="0"/>
      <dgm:spPr/>
    </dgm:pt>
    <dgm:pt modelId="{45333770-8DD8-4797-B45A-E702AD5E79CF}" type="pres">
      <dgm:prSet presAssocID="{00FF7C50-5436-4FF2-93B4-0C3F626B70E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5617B-A720-4227-A619-C1579AC65EC5}" type="pres">
      <dgm:prSet presAssocID="{00FF7C50-5436-4FF2-93B4-0C3F626B70E1}" presName="wedge2" presStyleLbl="node1" presStyleIdx="1" presStyleCnt="3" custLinFactNeighborX="1247" custLinFactNeighborY="-2537"/>
      <dgm:spPr/>
      <dgm:t>
        <a:bodyPr/>
        <a:lstStyle/>
        <a:p>
          <a:endParaRPr lang="es-ES"/>
        </a:p>
      </dgm:t>
    </dgm:pt>
    <dgm:pt modelId="{69EBA09C-9E70-4544-89CF-152B44C6E476}" type="pres">
      <dgm:prSet presAssocID="{00FF7C50-5436-4FF2-93B4-0C3F626B70E1}" presName="dummy2a" presStyleCnt="0"/>
      <dgm:spPr/>
    </dgm:pt>
    <dgm:pt modelId="{D6A5EBD4-ABC4-4BBA-AA47-8CC60968009A}" type="pres">
      <dgm:prSet presAssocID="{00FF7C50-5436-4FF2-93B4-0C3F626B70E1}" presName="dummy2b" presStyleCnt="0"/>
      <dgm:spPr/>
    </dgm:pt>
    <dgm:pt modelId="{D908AE19-4F85-4F5F-997F-42CA60B40141}" type="pres">
      <dgm:prSet presAssocID="{00FF7C50-5436-4FF2-93B4-0C3F626B70E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B6EA0-6007-4D41-BEBE-DEA99C7439C9}" type="pres">
      <dgm:prSet presAssocID="{00FF7C50-5436-4FF2-93B4-0C3F626B70E1}" presName="wedge3" presStyleLbl="node1" presStyleIdx="2" presStyleCnt="3" custLinFactNeighborX="1452"/>
      <dgm:spPr/>
      <dgm:t>
        <a:bodyPr/>
        <a:lstStyle/>
        <a:p>
          <a:endParaRPr lang="es-ES"/>
        </a:p>
      </dgm:t>
    </dgm:pt>
    <dgm:pt modelId="{EBF4E88B-0180-465E-A04F-ED5BB1BB0701}" type="pres">
      <dgm:prSet presAssocID="{00FF7C50-5436-4FF2-93B4-0C3F626B70E1}" presName="dummy3a" presStyleCnt="0"/>
      <dgm:spPr/>
    </dgm:pt>
    <dgm:pt modelId="{FA0A6BDE-4937-48BB-8340-A0CAB3EA3CCB}" type="pres">
      <dgm:prSet presAssocID="{00FF7C50-5436-4FF2-93B4-0C3F626B70E1}" presName="dummy3b" presStyleCnt="0"/>
      <dgm:spPr/>
    </dgm:pt>
    <dgm:pt modelId="{99E05652-5C9F-499A-903A-57DA4A1266EA}" type="pres">
      <dgm:prSet presAssocID="{00FF7C50-5436-4FF2-93B4-0C3F626B70E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1D061-19FA-4CD5-A769-F9369F47A8BA}" type="pres">
      <dgm:prSet presAssocID="{3FC39245-5480-4F64-AF83-9579764E7A26}" presName="arrowWedge1" presStyleLbl="fgSibTrans2D1" presStyleIdx="0" presStyleCnt="3" custLinFactNeighborX="297" custLinFactNeighborY="785"/>
      <dgm:spPr>
        <a:solidFill>
          <a:schemeClr val="tx1">
            <a:lumMod val="50000"/>
            <a:lumOff val="50000"/>
          </a:schemeClr>
        </a:solidFill>
      </dgm:spPr>
    </dgm:pt>
    <dgm:pt modelId="{6E72C288-E30F-4FF9-A242-425DDD8696A7}" type="pres">
      <dgm:prSet presAssocID="{510956AE-13BB-47CC-A2D2-BA3884036DA4}" presName="arrowWedge2" presStyleLbl="fgSibTrans2D1" presStyleIdx="1" presStyleCnt="3"/>
      <dgm:spPr>
        <a:solidFill>
          <a:schemeClr val="bg1">
            <a:lumMod val="50000"/>
          </a:schemeClr>
        </a:solidFill>
      </dgm:spPr>
    </dgm:pt>
    <dgm:pt modelId="{1E188901-2CD7-4142-80A0-92F9BB36F84C}" type="pres">
      <dgm:prSet presAssocID="{78D0588D-CAC1-42A7-AEAE-D0285407A0B0}" presName="arrowWedge3" presStyleLbl="fgSibTrans2D1" presStyleIdx="2" presStyleCnt="3" custLinFactNeighborX="862"/>
      <dgm:spPr>
        <a:solidFill>
          <a:schemeClr val="bg1">
            <a:lumMod val="50000"/>
          </a:schemeClr>
        </a:solidFill>
      </dgm:spPr>
    </dgm:pt>
  </dgm:ptLst>
  <dgm:cxnLst>
    <dgm:cxn modelId="{F3E1FF32-1AF8-4464-B551-4B9BF2CCAD18}" type="presOf" srcId="{EECF1AA6-FA48-4FFE-82C7-88DD46186912}" destId="{D875617B-A720-4227-A619-C1579AC65EC5}" srcOrd="0" destOrd="0" presId="urn:microsoft.com/office/officeart/2005/8/layout/cycle8"/>
    <dgm:cxn modelId="{B3873C1F-D2F2-44FD-BD9A-DBAA8D8C2242}" srcId="{00FF7C50-5436-4FF2-93B4-0C3F626B70E1}" destId="{932AA4C9-7ED9-47D6-99A4-2E7A3311DA4D}" srcOrd="2" destOrd="0" parTransId="{2B00A754-17D7-4071-B91F-1B75054FE330}" sibTransId="{78D0588D-CAC1-42A7-AEAE-D0285407A0B0}"/>
    <dgm:cxn modelId="{2B63DE8E-488B-45D5-B265-A040716D937B}" type="presOf" srcId="{932AA4C9-7ED9-47D6-99A4-2E7A3311DA4D}" destId="{7A7B6EA0-6007-4D41-BEBE-DEA99C7439C9}" srcOrd="0" destOrd="0" presId="urn:microsoft.com/office/officeart/2005/8/layout/cycle8"/>
    <dgm:cxn modelId="{0A99DA80-7A44-49F4-9401-56959A8FB8E0}" type="presOf" srcId="{EECF1AA6-FA48-4FFE-82C7-88DD46186912}" destId="{D908AE19-4F85-4F5F-997F-42CA60B40141}" srcOrd="1" destOrd="0" presId="urn:microsoft.com/office/officeart/2005/8/layout/cycle8"/>
    <dgm:cxn modelId="{CEFE9450-3670-4BD2-B331-EE53E0A9C5DA}" type="presOf" srcId="{00FF7C50-5436-4FF2-93B4-0C3F626B70E1}" destId="{54119B12-8CF5-429F-BD3E-736A1633F632}" srcOrd="0" destOrd="0" presId="urn:microsoft.com/office/officeart/2005/8/layout/cycle8"/>
    <dgm:cxn modelId="{B670D6F9-AC7B-4DCF-BBB0-2D0E29DB78C6}" srcId="{00FF7C50-5436-4FF2-93B4-0C3F626B70E1}" destId="{EECF1AA6-FA48-4FFE-82C7-88DD46186912}" srcOrd="1" destOrd="0" parTransId="{3EBCEF4A-DCDD-4654-80E1-2470705A596E}" sibTransId="{510956AE-13BB-47CC-A2D2-BA3884036DA4}"/>
    <dgm:cxn modelId="{94150EFB-D7CB-42E5-9D00-7C19E01EA581}" type="presOf" srcId="{C526A323-6E89-4998-BCEA-B5FD4AAD695C}" destId="{45333770-8DD8-4797-B45A-E702AD5E79CF}" srcOrd="1" destOrd="0" presId="urn:microsoft.com/office/officeart/2005/8/layout/cycle8"/>
    <dgm:cxn modelId="{B8BD0D7F-DE98-4610-A0DB-B4F9FF3FCF96}" type="presOf" srcId="{932AA4C9-7ED9-47D6-99A4-2E7A3311DA4D}" destId="{99E05652-5C9F-499A-903A-57DA4A1266EA}" srcOrd="1" destOrd="0" presId="urn:microsoft.com/office/officeart/2005/8/layout/cycle8"/>
    <dgm:cxn modelId="{3FAB7351-9ABB-40E3-92EB-EF495A039DE6}" srcId="{00FF7C50-5436-4FF2-93B4-0C3F626B70E1}" destId="{C526A323-6E89-4998-BCEA-B5FD4AAD695C}" srcOrd="0" destOrd="0" parTransId="{3C1261FB-43CD-4CEB-85FC-4533CE29AE25}" sibTransId="{3FC39245-5480-4F64-AF83-9579764E7A26}"/>
    <dgm:cxn modelId="{748B7076-7A36-4D5E-888D-F437E4D69008}" type="presOf" srcId="{C526A323-6E89-4998-BCEA-B5FD4AAD695C}" destId="{A4ADE6CE-5B7E-419E-BA6C-8D34F976746B}" srcOrd="0" destOrd="0" presId="urn:microsoft.com/office/officeart/2005/8/layout/cycle8"/>
    <dgm:cxn modelId="{2529ACEF-1946-4AFF-B5DA-0B48547C7620}" type="presParOf" srcId="{54119B12-8CF5-429F-BD3E-736A1633F632}" destId="{A4ADE6CE-5B7E-419E-BA6C-8D34F976746B}" srcOrd="0" destOrd="0" presId="urn:microsoft.com/office/officeart/2005/8/layout/cycle8"/>
    <dgm:cxn modelId="{F9FCE8C7-B320-48A9-BF94-4CDFBCDBFFDE}" type="presParOf" srcId="{54119B12-8CF5-429F-BD3E-736A1633F632}" destId="{30641667-F86B-4D5F-9ACC-32C9712AB827}" srcOrd="1" destOrd="0" presId="urn:microsoft.com/office/officeart/2005/8/layout/cycle8"/>
    <dgm:cxn modelId="{6A1B6311-AC8C-43C8-B100-7BCF3D8F9180}" type="presParOf" srcId="{54119B12-8CF5-429F-BD3E-736A1633F632}" destId="{FC229D7A-3C09-4F8C-8257-6590A4845257}" srcOrd="2" destOrd="0" presId="urn:microsoft.com/office/officeart/2005/8/layout/cycle8"/>
    <dgm:cxn modelId="{5BBD122C-EE95-4961-89EC-3B44863915D4}" type="presParOf" srcId="{54119B12-8CF5-429F-BD3E-736A1633F632}" destId="{45333770-8DD8-4797-B45A-E702AD5E79CF}" srcOrd="3" destOrd="0" presId="urn:microsoft.com/office/officeart/2005/8/layout/cycle8"/>
    <dgm:cxn modelId="{57E916A4-45F9-464F-A781-434682A71F8B}" type="presParOf" srcId="{54119B12-8CF5-429F-BD3E-736A1633F632}" destId="{D875617B-A720-4227-A619-C1579AC65EC5}" srcOrd="4" destOrd="0" presId="urn:microsoft.com/office/officeart/2005/8/layout/cycle8"/>
    <dgm:cxn modelId="{C9485F53-68FA-4375-B375-6BDE2BE57037}" type="presParOf" srcId="{54119B12-8CF5-429F-BD3E-736A1633F632}" destId="{69EBA09C-9E70-4544-89CF-152B44C6E476}" srcOrd="5" destOrd="0" presId="urn:microsoft.com/office/officeart/2005/8/layout/cycle8"/>
    <dgm:cxn modelId="{C13BBB05-C5E3-4D11-8DDD-21BCD3314BF3}" type="presParOf" srcId="{54119B12-8CF5-429F-BD3E-736A1633F632}" destId="{D6A5EBD4-ABC4-4BBA-AA47-8CC60968009A}" srcOrd="6" destOrd="0" presId="urn:microsoft.com/office/officeart/2005/8/layout/cycle8"/>
    <dgm:cxn modelId="{64E3AA08-F233-4D8A-92AC-304B60B95A88}" type="presParOf" srcId="{54119B12-8CF5-429F-BD3E-736A1633F632}" destId="{D908AE19-4F85-4F5F-997F-42CA60B40141}" srcOrd="7" destOrd="0" presId="urn:microsoft.com/office/officeart/2005/8/layout/cycle8"/>
    <dgm:cxn modelId="{D0F965C3-4C22-471F-A112-3EAAE95247BA}" type="presParOf" srcId="{54119B12-8CF5-429F-BD3E-736A1633F632}" destId="{7A7B6EA0-6007-4D41-BEBE-DEA99C7439C9}" srcOrd="8" destOrd="0" presId="urn:microsoft.com/office/officeart/2005/8/layout/cycle8"/>
    <dgm:cxn modelId="{94AD160C-4575-4EDB-AB01-CE73F1B623F4}" type="presParOf" srcId="{54119B12-8CF5-429F-BD3E-736A1633F632}" destId="{EBF4E88B-0180-465E-A04F-ED5BB1BB0701}" srcOrd="9" destOrd="0" presId="urn:microsoft.com/office/officeart/2005/8/layout/cycle8"/>
    <dgm:cxn modelId="{E3CCDE28-2D20-4212-A5D7-336D8A986477}" type="presParOf" srcId="{54119B12-8CF5-429F-BD3E-736A1633F632}" destId="{FA0A6BDE-4937-48BB-8340-A0CAB3EA3CCB}" srcOrd="10" destOrd="0" presId="urn:microsoft.com/office/officeart/2005/8/layout/cycle8"/>
    <dgm:cxn modelId="{BE5C1B4B-7568-45B1-8941-7E12B9C8D0F5}" type="presParOf" srcId="{54119B12-8CF5-429F-BD3E-736A1633F632}" destId="{99E05652-5C9F-499A-903A-57DA4A1266EA}" srcOrd="11" destOrd="0" presId="urn:microsoft.com/office/officeart/2005/8/layout/cycle8"/>
    <dgm:cxn modelId="{13090AE2-DC74-4934-BB20-3257F8085C4A}" type="presParOf" srcId="{54119B12-8CF5-429F-BD3E-736A1633F632}" destId="{B2E1D061-19FA-4CD5-A769-F9369F47A8BA}" srcOrd="12" destOrd="0" presId="urn:microsoft.com/office/officeart/2005/8/layout/cycle8"/>
    <dgm:cxn modelId="{F8B3A97D-3F63-4F47-B151-E7F40F0DC214}" type="presParOf" srcId="{54119B12-8CF5-429F-BD3E-736A1633F632}" destId="{6E72C288-E30F-4FF9-A242-425DDD8696A7}" srcOrd="13" destOrd="0" presId="urn:microsoft.com/office/officeart/2005/8/layout/cycle8"/>
    <dgm:cxn modelId="{48F40023-96B7-4C3B-8F38-BBBDBED84295}" type="presParOf" srcId="{54119B12-8CF5-429F-BD3E-736A1633F632}" destId="{1E188901-2CD7-4142-80A0-92F9BB36F84C}" srcOrd="14" destOrd="0" presId="urn:microsoft.com/office/officeart/2005/8/layout/cycle8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FF7C50-5436-4FF2-93B4-0C3F626B70E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526A323-6E89-4998-BCEA-B5FD4AAD695C}">
      <dgm:prSet phldrT="[Texto]"/>
      <dgm:spPr>
        <a:solidFill>
          <a:srgbClr val="7030A0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</a:rPr>
            <a:t>Ineficiente</a:t>
          </a:r>
        </a:p>
      </dgm:t>
    </dgm:pt>
    <dgm:pt modelId="{3C1261FB-43CD-4CEB-85FC-4533CE29AE25}" type="parTrans" cxnId="{3FAB7351-9ABB-40E3-92EB-EF495A039DE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3FC39245-5480-4F64-AF83-9579764E7A26}" type="sibTrans" cxnId="{3FAB7351-9ABB-40E3-92EB-EF495A039DE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EECF1AA6-FA48-4FFE-82C7-88DD46186912}">
      <dgm:prSet phldrT="[Texto]"/>
      <dgm:spPr>
        <a:solidFill>
          <a:srgbClr val="D60093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</a:rPr>
            <a:t>Inequitativo</a:t>
          </a:r>
        </a:p>
      </dgm:t>
    </dgm:pt>
    <dgm:pt modelId="{3EBCEF4A-DCDD-4654-80E1-2470705A596E}" type="parTrans" cxnId="{B670D6F9-AC7B-4DCF-BBB0-2D0E29DB78C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510956AE-13BB-47CC-A2D2-BA3884036DA4}" type="sibTrans" cxnId="{B670D6F9-AC7B-4DCF-BBB0-2D0E29DB78C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932AA4C9-7ED9-47D6-99A4-2E7A3311DA4D}">
      <dgm:prSet phldrT="[Texto]"/>
      <dgm:spPr>
        <a:solidFill>
          <a:srgbClr val="FF3399"/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</a:rPr>
            <a:t>Ineficaz</a:t>
          </a:r>
        </a:p>
      </dgm:t>
    </dgm:pt>
    <dgm:pt modelId="{2B00A754-17D7-4071-B91F-1B75054FE330}" type="parTrans" cxnId="{B3873C1F-D2F2-44FD-BD9A-DBAA8D8C2242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78D0588D-CAC1-42A7-AEAE-D0285407A0B0}" type="sibTrans" cxnId="{B3873C1F-D2F2-44FD-BD9A-DBAA8D8C2242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54119B12-8CF5-429F-BD3E-736A1633F632}" type="pres">
      <dgm:prSet presAssocID="{00FF7C50-5436-4FF2-93B4-0C3F626B70E1}" presName="compositeShape" presStyleCnt="0">
        <dgm:presLayoutVars>
          <dgm:chMax val="7"/>
          <dgm:dir/>
          <dgm:resizeHandles val="exact"/>
        </dgm:presLayoutVars>
      </dgm:prSet>
      <dgm:spPr/>
    </dgm:pt>
    <dgm:pt modelId="{A4ADE6CE-5B7E-419E-BA6C-8D34F976746B}" type="pres">
      <dgm:prSet presAssocID="{00FF7C50-5436-4FF2-93B4-0C3F626B70E1}" presName="wedge1" presStyleLbl="node1" presStyleIdx="0" presStyleCnt="3" custLinFactNeighborY="-478"/>
      <dgm:spPr/>
      <dgm:t>
        <a:bodyPr/>
        <a:lstStyle/>
        <a:p>
          <a:endParaRPr lang="es-ES"/>
        </a:p>
      </dgm:t>
    </dgm:pt>
    <dgm:pt modelId="{30641667-F86B-4D5F-9ACC-32C9712AB827}" type="pres">
      <dgm:prSet presAssocID="{00FF7C50-5436-4FF2-93B4-0C3F626B70E1}" presName="dummy1a" presStyleCnt="0"/>
      <dgm:spPr/>
    </dgm:pt>
    <dgm:pt modelId="{FC229D7A-3C09-4F8C-8257-6590A4845257}" type="pres">
      <dgm:prSet presAssocID="{00FF7C50-5436-4FF2-93B4-0C3F626B70E1}" presName="dummy1b" presStyleCnt="0"/>
      <dgm:spPr/>
    </dgm:pt>
    <dgm:pt modelId="{45333770-8DD8-4797-B45A-E702AD5E79CF}" type="pres">
      <dgm:prSet presAssocID="{00FF7C50-5436-4FF2-93B4-0C3F626B70E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5617B-A720-4227-A619-C1579AC65EC5}" type="pres">
      <dgm:prSet presAssocID="{00FF7C50-5436-4FF2-93B4-0C3F626B70E1}" presName="wedge2" presStyleLbl="node1" presStyleIdx="1" presStyleCnt="3" custLinFactNeighborX="1247" custLinFactNeighborY="-2537"/>
      <dgm:spPr/>
      <dgm:t>
        <a:bodyPr/>
        <a:lstStyle/>
        <a:p>
          <a:endParaRPr lang="es-ES"/>
        </a:p>
      </dgm:t>
    </dgm:pt>
    <dgm:pt modelId="{69EBA09C-9E70-4544-89CF-152B44C6E476}" type="pres">
      <dgm:prSet presAssocID="{00FF7C50-5436-4FF2-93B4-0C3F626B70E1}" presName="dummy2a" presStyleCnt="0"/>
      <dgm:spPr/>
    </dgm:pt>
    <dgm:pt modelId="{D6A5EBD4-ABC4-4BBA-AA47-8CC60968009A}" type="pres">
      <dgm:prSet presAssocID="{00FF7C50-5436-4FF2-93B4-0C3F626B70E1}" presName="dummy2b" presStyleCnt="0"/>
      <dgm:spPr/>
    </dgm:pt>
    <dgm:pt modelId="{D908AE19-4F85-4F5F-997F-42CA60B40141}" type="pres">
      <dgm:prSet presAssocID="{00FF7C50-5436-4FF2-93B4-0C3F626B70E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B6EA0-6007-4D41-BEBE-DEA99C7439C9}" type="pres">
      <dgm:prSet presAssocID="{00FF7C50-5436-4FF2-93B4-0C3F626B70E1}" presName="wedge3" presStyleLbl="node1" presStyleIdx="2" presStyleCnt="3" custLinFactNeighborX="1452"/>
      <dgm:spPr/>
      <dgm:t>
        <a:bodyPr/>
        <a:lstStyle/>
        <a:p>
          <a:endParaRPr lang="es-ES"/>
        </a:p>
      </dgm:t>
    </dgm:pt>
    <dgm:pt modelId="{EBF4E88B-0180-465E-A04F-ED5BB1BB0701}" type="pres">
      <dgm:prSet presAssocID="{00FF7C50-5436-4FF2-93B4-0C3F626B70E1}" presName="dummy3a" presStyleCnt="0"/>
      <dgm:spPr/>
    </dgm:pt>
    <dgm:pt modelId="{FA0A6BDE-4937-48BB-8340-A0CAB3EA3CCB}" type="pres">
      <dgm:prSet presAssocID="{00FF7C50-5436-4FF2-93B4-0C3F626B70E1}" presName="dummy3b" presStyleCnt="0"/>
      <dgm:spPr/>
    </dgm:pt>
    <dgm:pt modelId="{99E05652-5C9F-499A-903A-57DA4A1266EA}" type="pres">
      <dgm:prSet presAssocID="{00FF7C50-5436-4FF2-93B4-0C3F626B70E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1D061-19FA-4CD5-A769-F9369F47A8BA}" type="pres">
      <dgm:prSet presAssocID="{3FC39245-5480-4F64-AF83-9579764E7A26}" presName="arrowWedge1" presStyleLbl="fgSibTrans2D1" presStyleIdx="0" presStyleCnt="3" custLinFactNeighborX="297" custLinFactNeighborY="785"/>
      <dgm:spPr>
        <a:solidFill>
          <a:schemeClr val="tx1">
            <a:lumMod val="50000"/>
            <a:lumOff val="50000"/>
          </a:schemeClr>
        </a:solidFill>
      </dgm:spPr>
    </dgm:pt>
    <dgm:pt modelId="{6E72C288-E30F-4FF9-A242-425DDD8696A7}" type="pres">
      <dgm:prSet presAssocID="{510956AE-13BB-47CC-A2D2-BA3884036DA4}" presName="arrowWedge2" presStyleLbl="fgSibTrans2D1" presStyleIdx="1" presStyleCnt="3"/>
      <dgm:spPr>
        <a:solidFill>
          <a:schemeClr val="bg1">
            <a:lumMod val="50000"/>
          </a:schemeClr>
        </a:solidFill>
      </dgm:spPr>
    </dgm:pt>
    <dgm:pt modelId="{1E188901-2CD7-4142-80A0-92F9BB36F84C}" type="pres">
      <dgm:prSet presAssocID="{78D0588D-CAC1-42A7-AEAE-D0285407A0B0}" presName="arrowWedge3" presStyleLbl="fgSibTrans2D1" presStyleIdx="2" presStyleCnt="3" custLinFactNeighborX="862"/>
      <dgm:spPr>
        <a:solidFill>
          <a:schemeClr val="bg1">
            <a:lumMod val="50000"/>
          </a:schemeClr>
        </a:solidFill>
      </dgm:spPr>
    </dgm:pt>
  </dgm:ptLst>
  <dgm:cxnLst>
    <dgm:cxn modelId="{F3E1FF32-1AF8-4464-B551-4B9BF2CCAD18}" type="presOf" srcId="{EECF1AA6-FA48-4FFE-82C7-88DD46186912}" destId="{D875617B-A720-4227-A619-C1579AC65EC5}" srcOrd="0" destOrd="0" presId="urn:microsoft.com/office/officeart/2005/8/layout/cycle8"/>
    <dgm:cxn modelId="{B3873C1F-D2F2-44FD-BD9A-DBAA8D8C2242}" srcId="{00FF7C50-5436-4FF2-93B4-0C3F626B70E1}" destId="{932AA4C9-7ED9-47D6-99A4-2E7A3311DA4D}" srcOrd="2" destOrd="0" parTransId="{2B00A754-17D7-4071-B91F-1B75054FE330}" sibTransId="{78D0588D-CAC1-42A7-AEAE-D0285407A0B0}"/>
    <dgm:cxn modelId="{2B63DE8E-488B-45D5-B265-A040716D937B}" type="presOf" srcId="{932AA4C9-7ED9-47D6-99A4-2E7A3311DA4D}" destId="{7A7B6EA0-6007-4D41-BEBE-DEA99C7439C9}" srcOrd="0" destOrd="0" presId="urn:microsoft.com/office/officeart/2005/8/layout/cycle8"/>
    <dgm:cxn modelId="{0A99DA80-7A44-49F4-9401-56959A8FB8E0}" type="presOf" srcId="{EECF1AA6-FA48-4FFE-82C7-88DD46186912}" destId="{D908AE19-4F85-4F5F-997F-42CA60B40141}" srcOrd="1" destOrd="0" presId="urn:microsoft.com/office/officeart/2005/8/layout/cycle8"/>
    <dgm:cxn modelId="{CEFE9450-3670-4BD2-B331-EE53E0A9C5DA}" type="presOf" srcId="{00FF7C50-5436-4FF2-93B4-0C3F626B70E1}" destId="{54119B12-8CF5-429F-BD3E-736A1633F632}" srcOrd="0" destOrd="0" presId="urn:microsoft.com/office/officeart/2005/8/layout/cycle8"/>
    <dgm:cxn modelId="{B670D6F9-AC7B-4DCF-BBB0-2D0E29DB78C6}" srcId="{00FF7C50-5436-4FF2-93B4-0C3F626B70E1}" destId="{EECF1AA6-FA48-4FFE-82C7-88DD46186912}" srcOrd="1" destOrd="0" parTransId="{3EBCEF4A-DCDD-4654-80E1-2470705A596E}" sibTransId="{510956AE-13BB-47CC-A2D2-BA3884036DA4}"/>
    <dgm:cxn modelId="{94150EFB-D7CB-42E5-9D00-7C19E01EA581}" type="presOf" srcId="{C526A323-6E89-4998-BCEA-B5FD4AAD695C}" destId="{45333770-8DD8-4797-B45A-E702AD5E79CF}" srcOrd="1" destOrd="0" presId="urn:microsoft.com/office/officeart/2005/8/layout/cycle8"/>
    <dgm:cxn modelId="{B8BD0D7F-DE98-4610-A0DB-B4F9FF3FCF96}" type="presOf" srcId="{932AA4C9-7ED9-47D6-99A4-2E7A3311DA4D}" destId="{99E05652-5C9F-499A-903A-57DA4A1266EA}" srcOrd="1" destOrd="0" presId="urn:microsoft.com/office/officeart/2005/8/layout/cycle8"/>
    <dgm:cxn modelId="{3FAB7351-9ABB-40E3-92EB-EF495A039DE6}" srcId="{00FF7C50-5436-4FF2-93B4-0C3F626B70E1}" destId="{C526A323-6E89-4998-BCEA-B5FD4AAD695C}" srcOrd="0" destOrd="0" parTransId="{3C1261FB-43CD-4CEB-85FC-4533CE29AE25}" sibTransId="{3FC39245-5480-4F64-AF83-9579764E7A26}"/>
    <dgm:cxn modelId="{748B7076-7A36-4D5E-888D-F437E4D69008}" type="presOf" srcId="{C526A323-6E89-4998-BCEA-B5FD4AAD695C}" destId="{A4ADE6CE-5B7E-419E-BA6C-8D34F976746B}" srcOrd="0" destOrd="0" presId="urn:microsoft.com/office/officeart/2005/8/layout/cycle8"/>
    <dgm:cxn modelId="{2529ACEF-1946-4AFF-B5DA-0B48547C7620}" type="presParOf" srcId="{54119B12-8CF5-429F-BD3E-736A1633F632}" destId="{A4ADE6CE-5B7E-419E-BA6C-8D34F976746B}" srcOrd="0" destOrd="0" presId="urn:microsoft.com/office/officeart/2005/8/layout/cycle8"/>
    <dgm:cxn modelId="{F9FCE8C7-B320-48A9-BF94-4CDFBCDBFFDE}" type="presParOf" srcId="{54119B12-8CF5-429F-BD3E-736A1633F632}" destId="{30641667-F86B-4D5F-9ACC-32C9712AB827}" srcOrd="1" destOrd="0" presId="urn:microsoft.com/office/officeart/2005/8/layout/cycle8"/>
    <dgm:cxn modelId="{6A1B6311-AC8C-43C8-B100-7BCF3D8F9180}" type="presParOf" srcId="{54119B12-8CF5-429F-BD3E-736A1633F632}" destId="{FC229D7A-3C09-4F8C-8257-6590A4845257}" srcOrd="2" destOrd="0" presId="urn:microsoft.com/office/officeart/2005/8/layout/cycle8"/>
    <dgm:cxn modelId="{5BBD122C-EE95-4961-89EC-3B44863915D4}" type="presParOf" srcId="{54119B12-8CF5-429F-BD3E-736A1633F632}" destId="{45333770-8DD8-4797-B45A-E702AD5E79CF}" srcOrd="3" destOrd="0" presId="urn:microsoft.com/office/officeart/2005/8/layout/cycle8"/>
    <dgm:cxn modelId="{57E916A4-45F9-464F-A781-434682A71F8B}" type="presParOf" srcId="{54119B12-8CF5-429F-BD3E-736A1633F632}" destId="{D875617B-A720-4227-A619-C1579AC65EC5}" srcOrd="4" destOrd="0" presId="urn:microsoft.com/office/officeart/2005/8/layout/cycle8"/>
    <dgm:cxn modelId="{C9485F53-68FA-4375-B375-6BDE2BE57037}" type="presParOf" srcId="{54119B12-8CF5-429F-BD3E-736A1633F632}" destId="{69EBA09C-9E70-4544-89CF-152B44C6E476}" srcOrd="5" destOrd="0" presId="urn:microsoft.com/office/officeart/2005/8/layout/cycle8"/>
    <dgm:cxn modelId="{C13BBB05-C5E3-4D11-8DDD-21BCD3314BF3}" type="presParOf" srcId="{54119B12-8CF5-429F-BD3E-736A1633F632}" destId="{D6A5EBD4-ABC4-4BBA-AA47-8CC60968009A}" srcOrd="6" destOrd="0" presId="urn:microsoft.com/office/officeart/2005/8/layout/cycle8"/>
    <dgm:cxn modelId="{64E3AA08-F233-4D8A-92AC-304B60B95A88}" type="presParOf" srcId="{54119B12-8CF5-429F-BD3E-736A1633F632}" destId="{D908AE19-4F85-4F5F-997F-42CA60B40141}" srcOrd="7" destOrd="0" presId="urn:microsoft.com/office/officeart/2005/8/layout/cycle8"/>
    <dgm:cxn modelId="{D0F965C3-4C22-471F-A112-3EAAE95247BA}" type="presParOf" srcId="{54119B12-8CF5-429F-BD3E-736A1633F632}" destId="{7A7B6EA0-6007-4D41-BEBE-DEA99C7439C9}" srcOrd="8" destOrd="0" presId="urn:microsoft.com/office/officeart/2005/8/layout/cycle8"/>
    <dgm:cxn modelId="{94AD160C-4575-4EDB-AB01-CE73F1B623F4}" type="presParOf" srcId="{54119B12-8CF5-429F-BD3E-736A1633F632}" destId="{EBF4E88B-0180-465E-A04F-ED5BB1BB0701}" srcOrd="9" destOrd="0" presId="urn:microsoft.com/office/officeart/2005/8/layout/cycle8"/>
    <dgm:cxn modelId="{E3CCDE28-2D20-4212-A5D7-336D8A986477}" type="presParOf" srcId="{54119B12-8CF5-429F-BD3E-736A1633F632}" destId="{FA0A6BDE-4937-48BB-8340-A0CAB3EA3CCB}" srcOrd="10" destOrd="0" presId="urn:microsoft.com/office/officeart/2005/8/layout/cycle8"/>
    <dgm:cxn modelId="{BE5C1B4B-7568-45B1-8941-7E12B9C8D0F5}" type="presParOf" srcId="{54119B12-8CF5-429F-BD3E-736A1633F632}" destId="{99E05652-5C9F-499A-903A-57DA4A1266EA}" srcOrd="11" destOrd="0" presId="urn:microsoft.com/office/officeart/2005/8/layout/cycle8"/>
    <dgm:cxn modelId="{13090AE2-DC74-4934-BB20-3257F8085C4A}" type="presParOf" srcId="{54119B12-8CF5-429F-BD3E-736A1633F632}" destId="{B2E1D061-19FA-4CD5-A769-F9369F47A8BA}" srcOrd="12" destOrd="0" presId="urn:microsoft.com/office/officeart/2005/8/layout/cycle8"/>
    <dgm:cxn modelId="{F8B3A97D-3F63-4F47-B151-E7F40F0DC214}" type="presParOf" srcId="{54119B12-8CF5-429F-BD3E-736A1633F632}" destId="{6E72C288-E30F-4FF9-A242-425DDD8696A7}" srcOrd="13" destOrd="0" presId="urn:microsoft.com/office/officeart/2005/8/layout/cycle8"/>
    <dgm:cxn modelId="{48F40023-96B7-4C3B-8F38-BBBDBED84295}" type="presParOf" srcId="{54119B12-8CF5-429F-BD3E-736A1633F632}" destId="{1E188901-2CD7-4142-80A0-92F9BB36F84C}" srcOrd="14" destOrd="0" presId="urn:microsoft.com/office/officeart/2005/8/layout/cycle8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FF7C50-5436-4FF2-93B4-0C3F626B70E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526A323-6E89-4998-BCEA-B5FD4AAD695C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Mayor Eficiencia</a:t>
          </a:r>
          <a:endParaRPr lang="es-MX" b="1" dirty="0">
            <a:solidFill>
              <a:schemeClr val="bg1"/>
            </a:solidFill>
          </a:endParaRPr>
        </a:p>
      </dgm:t>
    </dgm:pt>
    <dgm:pt modelId="{3C1261FB-43CD-4CEB-85FC-4533CE29AE25}" type="parTrans" cxnId="{3FAB7351-9ABB-40E3-92EB-EF495A039DE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3FC39245-5480-4F64-AF83-9579764E7A26}" type="sibTrans" cxnId="{3FAB7351-9ABB-40E3-92EB-EF495A039DE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EECF1AA6-FA48-4FFE-82C7-88DD46186912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Más Equitativo</a:t>
          </a:r>
          <a:endParaRPr lang="es-MX" b="1" dirty="0">
            <a:solidFill>
              <a:schemeClr val="bg1"/>
            </a:solidFill>
          </a:endParaRPr>
        </a:p>
      </dgm:t>
    </dgm:pt>
    <dgm:pt modelId="{3EBCEF4A-DCDD-4654-80E1-2470705A596E}" type="parTrans" cxnId="{B670D6F9-AC7B-4DCF-BBB0-2D0E29DB78C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510956AE-13BB-47CC-A2D2-BA3884036DA4}" type="sibTrans" cxnId="{B670D6F9-AC7B-4DCF-BBB0-2D0E29DB78C6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932AA4C9-7ED9-47D6-99A4-2E7A3311DA4D}">
      <dgm:prSet phldrT="[Texto]"/>
      <dgm:spPr>
        <a:solidFill>
          <a:schemeClr val="accent6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Aumentar Eficacia</a:t>
          </a:r>
          <a:endParaRPr lang="es-MX" b="1" dirty="0">
            <a:solidFill>
              <a:schemeClr val="bg1"/>
            </a:solidFill>
          </a:endParaRPr>
        </a:p>
      </dgm:t>
    </dgm:pt>
    <dgm:pt modelId="{2B00A754-17D7-4071-B91F-1B75054FE330}" type="parTrans" cxnId="{B3873C1F-D2F2-44FD-BD9A-DBAA8D8C2242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78D0588D-CAC1-42A7-AEAE-D0285407A0B0}" type="sibTrans" cxnId="{B3873C1F-D2F2-44FD-BD9A-DBAA8D8C2242}">
      <dgm:prSet/>
      <dgm:spPr/>
      <dgm:t>
        <a:bodyPr/>
        <a:lstStyle/>
        <a:p>
          <a:endParaRPr lang="es-MX">
            <a:solidFill>
              <a:schemeClr val="bg2">
                <a:lumMod val="10000"/>
              </a:schemeClr>
            </a:solidFill>
          </a:endParaRPr>
        </a:p>
      </dgm:t>
    </dgm:pt>
    <dgm:pt modelId="{54119B12-8CF5-429F-BD3E-736A1633F632}" type="pres">
      <dgm:prSet presAssocID="{00FF7C50-5436-4FF2-93B4-0C3F626B70E1}" presName="compositeShape" presStyleCnt="0">
        <dgm:presLayoutVars>
          <dgm:chMax val="7"/>
          <dgm:dir/>
          <dgm:resizeHandles val="exact"/>
        </dgm:presLayoutVars>
      </dgm:prSet>
      <dgm:spPr/>
    </dgm:pt>
    <dgm:pt modelId="{A4ADE6CE-5B7E-419E-BA6C-8D34F976746B}" type="pres">
      <dgm:prSet presAssocID="{00FF7C50-5436-4FF2-93B4-0C3F626B70E1}" presName="wedge1" presStyleLbl="node1" presStyleIdx="0" presStyleCnt="3" custLinFactNeighborY="-478"/>
      <dgm:spPr/>
      <dgm:t>
        <a:bodyPr/>
        <a:lstStyle/>
        <a:p>
          <a:endParaRPr lang="es-ES"/>
        </a:p>
      </dgm:t>
    </dgm:pt>
    <dgm:pt modelId="{30641667-F86B-4D5F-9ACC-32C9712AB827}" type="pres">
      <dgm:prSet presAssocID="{00FF7C50-5436-4FF2-93B4-0C3F626B70E1}" presName="dummy1a" presStyleCnt="0"/>
      <dgm:spPr/>
    </dgm:pt>
    <dgm:pt modelId="{FC229D7A-3C09-4F8C-8257-6590A4845257}" type="pres">
      <dgm:prSet presAssocID="{00FF7C50-5436-4FF2-93B4-0C3F626B70E1}" presName="dummy1b" presStyleCnt="0"/>
      <dgm:spPr/>
    </dgm:pt>
    <dgm:pt modelId="{45333770-8DD8-4797-B45A-E702AD5E79CF}" type="pres">
      <dgm:prSet presAssocID="{00FF7C50-5436-4FF2-93B4-0C3F626B70E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5617B-A720-4227-A619-C1579AC65EC5}" type="pres">
      <dgm:prSet presAssocID="{00FF7C50-5436-4FF2-93B4-0C3F626B70E1}" presName="wedge2" presStyleLbl="node1" presStyleIdx="1" presStyleCnt="3" custLinFactNeighborX="1247" custLinFactNeighborY="-2537"/>
      <dgm:spPr/>
      <dgm:t>
        <a:bodyPr/>
        <a:lstStyle/>
        <a:p>
          <a:endParaRPr lang="es-ES"/>
        </a:p>
      </dgm:t>
    </dgm:pt>
    <dgm:pt modelId="{69EBA09C-9E70-4544-89CF-152B44C6E476}" type="pres">
      <dgm:prSet presAssocID="{00FF7C50-5436-4FF2-93B4-0C3F626B70E1}" presName="dummy2a" presStyleCnt="0"/>
      <dgm:spPr/>
    </dgm:pt>
    <dgm:pt modelId="{D6A5EBD4-ABC4-4BBA-AA47-8CC60968009A}" type="pres">
      <dgm:prSet presAssocID="{00FF7C50-5436-4FF2-93B4-0C3F626B70E1}" presName="dummy2b" presStyleCnt="0"/>
      <dgm:spPr/>
    </dgm:pt>
    <dgm:pt modelId="{D908AE19-4F85-4F5F-997F-42CA60B40141}" type="pres">
      <dgm:prSet presAssocID="{00FF7C50-5436-4FF2-93B4-0C3F626B70E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B6EA0-6007-4D41-BEBE-DEA99C7439C9}" type="pres">
      <dgm:prSet presAssocID="{00FF7C50-5436-4FF2-93B4-0C3F626B70E1}" presName="wedge3" presStyleLbl="node1" presStyleIdx="2" presStyleCnt="3" custLinFactNeighborX="1452"/>
      <dgm:spPr/>
      <dgm:t>
        <a:bodyPr/>
        <a:lstStyle/>
        <a:p>
          <a:endParaRPr lang="es-ES"/>
        </a:p>
      </dgm:t>
    </dgm:pt>
    <dgm:pt modelId="{EBF4E88B-0180-465E-A04F-ED5BB1BB0701}" type="pres">
      <dgm:prSet presAssocID="{00FF7C50-5436-4FF2-93B4-0C3F626B70E1}" presName="dummy3a" presStyleCnt="0"/>
      <dgm:spPr/>
    </dgm:pt>
    <dgm:pt modelId="{FA0A6BDE-4937-48BB-8340-A0CAB3EA3CCB}" type="pres">
      <dgm:prSet presAssocID="{00FF7C50-5436-4FF2-93B4-0C3F626B70E1}" presName="dummy3b" presStyleCnt="0"/>
      <dgm:spPr/>
    </dgm:pt>
    <dgm:pt modelId="{99E05652-5C9F-499A-903A-57DA4A1266EA}" type="pres">
      <dgm:prSet presAssocID="{00FF7C50-5436-4FF2-93B4-0C3F626B70E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1D061-19FA-4CD5-A769-F9369F47A8BA}" type="pres">
      <dgm:prSet presAssocID="{3FC39245-5480-4F64-AF83-9579764E7A26}" presName="arrowWedge1" presStyleLbl="fgSibTrans2D1" presStyleIdx="0" presStyleCnt="3" custLinFactNeighborX="297" custLinFactNeighborY="785"/>
      <dgm:spPr>
        <a:solidFill>
          <a:srgbClr val="FF6600"/>
        </a:solidFill>
      </dgm:spPr>
    </dgm:pt>
    <dgm:pt modelId="{6E72C288-E30F-4FF9-A242-425DDD8696A7}" type="pres">
      <dgm:prSet presAssocID="{510956AE-13BB-47CC-A2D2-BA3884036DA4}" presName="arrowWedge2" presStyleLbl="fgSibTrans2D1" presStyleIdx="1" presStyleCnt="3"/>
      <dgm:spPr>
        <a:solidFill>
          <a:srgbClr val="FF6600"/>
        </a:solidFill>
      </dgm:spPr>
    </dgm:pt>
    <dgm:pt modelId="{1E188901-2CD7-4142-80A0-92F9BB36F84C}" type="pres">
      <dgm:prSet presAssocID="{78D0588D-CAC1-42A7-AEAE-D0285407A0B0}" presName="arrowWedge3" presStyleLbl="fgSibTrans2D1" presStyleIdx="2" presStyleCnt="3" custLinFactNeighborX="862"/>
      <dgm:spPr>
        <a:solidFill>
          <a:srgbClr val="FF6600"/>
        </a:solidFill>
      </dgm:spPr>
    </dgm:pt>
  </dgm:ptLst>
  <dgm:cxnLst>
    <dgm:cxn modelId="{F3E1FF32-1AF8-4464-B551-4B9BF2CCAD18}" type="presOf" srcId="{EECF1AA6-FA48-4FFE-82C7-88DD46186912}" destId="{D875617B-A720-4227-A619-C1579AC65EC5}" srcOrd="0" destOrd="0" presId="urn:microsoft.com/office/officeart/2005/8/layout/cycle8"/>
    <dgm:cxn modelId="{B3873C1F-D2F2-44FD-BD9A-DBAA8D8C2242}" srcId="{00FF7C50-5436-4FF2-93B4-0C3F626B70E1}" destId="{932AA4C9-7ED9-47D6-99A4-2E7A3311DA4D}" srcOrd="2" destOrd="0" parTransId="{2B00A754-17D7-4071-B91F-1B75054FE330}" sibTransId="{78D0588D-CAC1-42A7-AEAE-D0285407A0B0}"/>
    <dgm:cxn modelId="{2B63DE8E-488B-45D5-B265-A040716D937B}" type="presOf" srcId="{932AA4C9-7ED9-47D6-99A4-2E7A3311DA4D}" destId="{7A7B6EA0-6007-4D41-BEBE-DEA99C7439C9}" srcOrd="0" destOrd="0" presId="urn:microsoft.com/office/officeart/2005/8/layout/cycle8"/>
    <dgm:cxn modelId="{0A99DA80-7A44-49F4-9401-56959A8FB8E0}" type="presOf" srcId="{EECF1AA6-FA48-4FFE-82C7-88DD46186912}" destId="{D908AE19-4F85-4F5F-997F-42CA60B40141}" srcOrd="1" destOrd="0" presId="urn:microsoft.com/office/officeart/2005/8/layout/cycle8"/>
    <dgm:cxn modelId="{CEFE9450-3670-4BD2-B331-EE53E0A9C5DA}" type="presOf" srcId="{00FF7C50-5436-4FF2-93B4-0C3F626B70E1}" destId="{54119B12-8CF5-429F-BD3E-736A1633F632}" srcOrd="0" destOrd="0" presId="urn:microsoft.com/office/officeart/2005/8/layout/cycle8"/>
    <dgm:cxn modelId="{B670D6F9-AC7B-4DCF-BBB0-2D0E29DB78C6}" srcId="{00FF7C50-5436-4FF2-93B4-0C3F626B70E1}" destId="{EECF1AA6-FA48-4FFE-82C7-88DD46186912}" srcOrd="1" destOrd="0" parTransId="{3EBCEF4A-DCDD-4654-80E1-2470705A596E}" sibTransId="{510956AE-13BB-47CC-A2D2-BA3884036DA4}"/>
    <dgm:cxn modelId="{94150EFB-D7CB-42E5-9D00-7C19E01EA581}" type="presOf" srcId="{C526A323-6E89-4998-BCEA-B5FD4AAD695C}" destId="{45333770-8DD8-4797-B45A-E702AD5E79CF}" srcOrd="1" destOrd="0" presId="urn:microsoft.com/office/officeart/2005/8/layout/cycle8"/>
    <dgm:cxn modelId="{B8BD0D7F-DE98-4610-A0DB-B4F9FF3FCF96}" type="presOf" srcId="{932AA4C9-7ED9-47D6-99A4-2E7A3311DA4D}" destId="{99E05652-5C9F-499A-903A-57DA4A1266EA}" srcOrd="1" destOrd="0" presId="urn:microsoft.com/office/officeart/2005/8/layout/cycle8"/>
    <dgm:cxn modelId="{3FAB7351-9ABB-40E3-92EB-EF495A039DE6}" srcId="{00FF7C50-5436-4FF2-93B4-0C3F626B70E1}" destId="{C526A323-6E89-4998-BCEA-B5FD4AAD695C}" srcOrd="0" destOrd="0" parTransId="{3C1261FB-43CD-4CEB-85FC-4533CE29AE25}" sibTransId="{3FC39245-5480-4F64-AF83-9579764E7A26}"/>
    <dgm:cxn modelId="{748B7076-7A36-4D5E-888D-F437E4D69008}" type="presOf" srcId="{C526A323-6E89-4998-BCEA-B5FD4AAD695C}" destId="{A4ADE6CE-5B7E-419E-BA6C-8D34F976746B}" srcOrd="0" destOrd="0" presId="urn:microsoft.com/office/officeart/2005/8/layout/cycle8"/>
    <dgm:cxn modelId="{2529ACEF-1946-4AFF-B5DA-0B48547C7620}" type="presParOf" srcId="{54119B12-8CF5-429F-BD3E-736A1633F632}" destId="{A4ADE6CE-5B7E-419E-BA6C-8D34F976746B}" srcOrd="0" destOrd="0" presId="urn:microsoft.com/office/officeart/2005/8/layout/cycle8"/>
    <dgm:cxn modelId="{F9FCE8C7-B320-48A9-BF94-4CDFBCDBFFDE}" type="presParOf" srcId="{54119B12-8CF5-429F-BD3E-736A1633F632}" destId="{30641667-F86B-4D5F-9ACC-32C9712AB827}" srcOrd="1" destOrd="0" presId="urn:microsoft.com/office/officeart/2005/8/layout/cycle8"/>
    <dgm:cxn modelId="{6A1B6311-AC8C-43C8-B100-7BCF3D8F9180}" type="presParOf" srcId="{54119B12-8CF5-429F-BD3E-736A1633F632}" destId="{FC229D7A-3C09-4F8C-8257-6590A4845257}" srcOrd="2" destOrd="0" presId="urn:microsoft.com/office/officeart/2005/8/layout/cycle8"/>
    <dgm:cxn modelId="{5BBD122C-EE95-4961-89EC-3B44863915D4}" type="presParOf" srcId="{54119B12-8CF5-429F-BD3E-736A1633F632}" destId="{45333770-8DD8-4797-B45A-E702AD5E79CF}" srcOrd="3" destOrd="0" presId="urn:microsoft.com/office/officeart/2005/8/layout/cycle8"/>
    <dgm:cxn modelId="{57E916A4-45F9-464F-A781-434682A71F8B}" type="presParOf" srcId="{54119B12-8CF5-429F-BD3E-736A1633F632}" destId="{D875617B-A720-4227-A619-C1579AC65EC5}" srcOrd="4" destOrd="0" presId="urn:microsoft.com/office/officeart/2005/8/layout/cycle8"/>
    <dgm:cxn modelId="{C9485F53-68FA-4375-B375-6BDE2BE57037}" type="presParOf" srcId="{54119B12-8CF5-429F-BD3E-736A1633F632}" destId="{69EBA09C-9E70-4544-89CF-152B44C6E476}" srcOrd="5" destOrd="0" presId="urn:microsoft.com/office/officeart/2005/8/layout/cycle8"/>
    <dgm:cxn modelId="{C13BBB05-C5E3-4D11-8DDD-21BCD3314BF3}" type="presParOf" srcId="{54119B12-8CF5-429F-BD3E-736A1633F632}" destId="{D6A5EBD4-ABC4-4BBA-AA47-8CC60968009A}" srcOrd="6" destOrd="0" presId="urn:microsoft.com/office/officeart/2005/8/layout/cycle8"/>
    <dgm:cxn modelId="{64E3AA08-F233-4D8A-92AC-304B60B95A88}" type="presParOf" srcId="{54119B12-8CF5-429F-BD3E-736A1633F632}" destId="{D908AE19-4F85-4F5F-997F-42CA60B40141}" srcOrd="7" destOrd="0" presId="urn:microsoft.com/office/officeart/2005/8/layout/cycle8"/>
    <dgm:cxn modelId="{D0F965C3-4C22-471F-A112-3EAAE95247BA}" type="presParOf" srcId="{54119B12-8CF5-429F-BD3E-736A1633F632}" destId="{7A7B6EA0-6007-4D41-BEBE-DEA99C7439C9}" srcOrd="8" destOrd="0" presId="urn:microsoft.com/office/officeart/2005/8/layout/cycle8"/>
    <dgm:cxn modelId="{94AD160C-4575-4EDB-AB01-CE73F1B623F4}" type="presParOf" srcId="{54119B12-8CF5-429F-BD3E-736A1633F632}" destId="{EBF4E88B-0180-465E-A04F-ED5BB1BB0701}" srcOrd="9" destOrd="0" presId="urn:microsoft.com/office/officeart/2005/8/layout/cycle8"/>
    <dgm:cxn modelId="{E3CCDE28-2D20-4212-A5D7-336D8A986477}" type="presParOf" srcId="{54119B12-8CF5-429F-BD3E-736A1633F632}" destId="{FA0A6BDE-4937-48BB-8340-A0CAB3EA3CCB}" srcOrd="10" destOrd="0" presId="urn:microsoft.com/office/officeart/2005/8/layout/cycle8"/>
    <dgm:cxn modelId="{BE5C1B4B-7568-45B1-8941-7E12B9C8D0F5}" type="presParOf" srcId="{54119B12-8CF5-429F-BD3E-736A1633F632}" destId="{99E05652-5C9F-499A-903A-57DA4A1266EA}" srcOrd="11" destOrd="0" presId="urn:microsoft.com/office/officeart/2005/8/layout/cycle8"/>
    <dgm:cxn modelId="{13090AE2-DC74-4934-BB20-3257F8085C4A}" type="presParOf" srcId="{54119B12-8CF5-429F-BD3E-736A1633F632}" destId="{B2E1D061-19FA-4CD5-A769-F9369F47A8BA}" srcOrd="12" destOrd="0" presId="urn:microsoft.com/office/officeart/2005/8/layout/cycle8"/>
    <dgm:cxn modelId="{F8B3A97D-3F63-4F47-B151-E7F40F0DC214}" type="presParOf" srcId="{54119B12-8CF5-429F-BD3E-736A1633F632}" destId="{6E72C288-E30F-4FF9-A242-425DDD8696A7}" srcOrd="13" destOrd="0" presId="urn:microsoft.com/office/officeart/2005/8/layout/cycle8"/>
    <dgm:cxn modelId="{48F40023-96B7-4C3B-8F38-BBBDBED84295}" type="presParOf" srcId="{54119B12-8CF5-429F-BD3E-736A1633F632}" destId="{1E188901-2CD7-4142-80A0-92F9BB36F84C}" srcOrd="14" destOrd="0" presId="urn:microsoft.com/office/officeart/2005/8/layout/cycle8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68F53B-E72C-4B3F-91E7-6DE4FC301E6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46AFE2-B5AF-4E88-8377-07394985611F}">
      <dgm:prSet phldrT="[Texto]" custT="1"/>
      <dgm:spPr>
        <a:pattFill prst="pct80">
          <a:fgClr>
            <a:srgbClr val="B38E5D"/>
          </a:fgClr>
          <a:bgClr>
            <a:srgbClr val="BA9E66"/>
          </a:bgClr>
        </a:pattFill>
      </dgm:spPr>
      <dgm:t>
        <a:bodyPr/>
        <a:lstStyle/>
        <a:p>
          <a:r>
            <a:rPr lang="es-ES" sz="3200" b="1" dirty="0">
              <a:solidFill>
                <a:srgbClr val="285C4D"/>
              </a:solidFill>
            </a:rPr>
            <a:t>Enfermeras/os</a:t>
          </a:r>
        </a:p>
      </dgm:t>
    </dgm:pt>
    <dgm:pt modelId="{3A626E5A-BED5-44F5-A4A8-6C2C08A33BD8}" type="parTrans" cxnId="{606ADB03-3F4A-4FCD-9E81-66A29B834ABE}">
      <dgm:prSet/>
      <dgm:spPr>
        <a:ln w="50800">
          <a:solidFill>
            <a:srgbClr val="285C4D"/>
          </a:solidFill>
        </a:ln>
      </dgm:spPr>
      <dgm:t>
        <a:bodyPr/>
        <a:lstStyle/>
        <a:p>
          <a:endParaRPr lang="es-ES"/>
        </a:p>
      </dgm:t>
    </dgm:pt>
    <dgm:pt modelId="{0D81D4A5-9ADC-43E9-AE2E-851FD278ADB5}" type="sibTrans" cxnId="{606ADB03-3F4A-4FCD-9E81-66A29B834ABE}">
      <dgm:prSet/>
      <dgm:spPr>
        <a:solidFill>
          <a:srgbClr val="285C4D"/>
        </a:solidFill>
      </dgm:spPr>
      <dgm:t>
        <a:bodyPr/>
        <a:lstStyle/>
        <a:p>
          <a:endParaRPr lang="es-ES"/>
        </a:p>
      </dgm:t>
    </dgm:pt>
    <dgm:pt modelId="{ED9FE0C6-8622-4BDB-A3CE-B0335168D869}">
      <dgm:prSet phldrT="[Texto]"/>
      <dgm:spPr>
        <a:pattFill prst="pct80">
          <a:fgClr>
            <a:srgbClr val="B38E5D"/>
          </a:fgClr>
          <a:bgClr>
            <a:srgbClr val="BA9E66"/>
          </a:bgClr>
        </a:pattFill>
      </dgm:spPr>
      <dgm:t>
        <a:bodyPr/>
        <a:lstStyle/>
        <a:p>
          <a:r>
            <a:rPr lang="es-ES" b="1" dirty="0">
              <a:solidFill>
                <a:srgbClr val="285C4D"/>
              </a:solidFill>
            </a:rPr>
            <a:t>Promotores de la Salud</a:t>
          </a:r>
        </a:p>
      </dgm:t>
    </dgm:pt>
    <dgm:pt modelId="{CF9E6712-67C3-4B21-A8E5-FDDD5558AB05}" type="parTrans" cxnId="{EA175B69-ECBF-4430-A798-7E8CE1473C91}">
      <dgm:prSet/>
      <dgm:spPr>
        <a:ln w="50800">
          <a:solidFill>
            <a:srgbClr val="285C4D"/>
          </a:solidFill>
        </a:ln>
      </dgm:spPr>
      <dgm:t>
        <a:bodyPr/>
        <a:lstStyle/>
        <a:p>
          <a:endParaRPr lang="es-ES"/>
        </a:p>
      </dgm:t>
    </dgm:pt>
    <dgm:pt modelId="{5A888BF7-C19F-4CC7-B402-6F4546164653}" type="sibTrans" cxnId="{EA175B69-ECBF-4430-A798-7E8CE1473C91}">
      <dgm:prSet/>
      <dgm:spPr>
        <a:solidFill>
          <a:srgbClr val="285C4D"/>
        </a:solidFill>
      </dgm:spPr>
      <dgm:t>
        <a:bodyPr/>
        <a:lstStyle/>
        <a:p>
          <a:endParaRPr lang="es-ES"/>
        </a:p>
      </dgm:t>
    </dgm:pt>
    <dgm:pt modelId="{01E39D9A-F8A7-4A06-83BB-3CF5C29CCF7A}">
      <dgm:prSet phldrT="[Texto]"/>
      <dgm:spPr>
        <a:pattFill prst="pct80">
          <a:fgClr>
            <a:srgbClr val="B38E5D"/>
          </a:fgClr>
          <a:bgClr>
            <a:srgbClr val="BA9E66"/>
          </a:bgClr>
        </a:pattFill>
      </dgm:spPr>
      <dgm:t>
        <a:bodyPr/>
        <a:lstStyle/>
        <a:p>
          <a:r>
            <a:rPr lang="es-ES" b="1" dirty="0">
              <a:solidFill>
                <a:srgbClr val="285C4D"/>
              </a:solidFill>
            </a:rPr>
            <a:t>Médicas/os</a:t>
          </a:r>
        </a:p>
      </dgm:t>
    </dgm:pt>
    <dgm:pt modelId="{FABA6027-4FF2-451F-B7AB-9CD379E114B8}" type="sibTrans" cxnId="{C1A7A9AD-B46C-4593-9080-77350888E4B1}">
      <dgm:prSet/>
      <dgm:spPr>
        <a:solidFill>
          <a:srgbClr val="285C4D"/>
        </a:solidFill>
      </dgm:spPr>
      <dgm:t>
        <a:bodyPr/>
        <a:lstStyle/>
        <a:p>
          <a:endParaRPr lang="es-ES"/>
        </a:p>
      </dgm:t>
    </dgm:pt>
    <dgm:pt modelId="{0BEAD104-48FB-44A5-941D-0FD62DAEF7EE}" type="parTrans" cxnId="{C1A7A9AD-B46C-4593-9080-77350888E4B1}">
      <dgm:prSet/>
      <dgm:spPr>
        <a:ln w="50800">
          <a:solidFill>
            <a:srgbClr val="285C4D"/>
          </a:solidFill>
        </a:ln>
      </dgm:spPr>
      <dgm:t>
        <a:bodyPr/>
        <a:lstStyle/>
        <a:p>
          <a:endParaRPr lang="es-ES"/>
        </a:p>
      </dgm:t>
    </dgm:pt>
    <dgm:pt modelId="{9317D979-E7F1-4D01-B939-AC4F370F80FB}">
      <dgm:prSet phldrT="[Texto]"/>
      <dgm:spPr>
        <a:gradFill flip="none" rotWithShape="1">
          <a:gsLst>
            <a:gs pos="56000">
              <a:srgbClr val="592626"/>
            </a:gs>
            <a:gs pos="96000">
              <a:srgbClr val="433E37"/>
            </a:gs>
          </a:gsLst>
          <a:path path="rect">
            <a:fillToRect r="100000" b="100000"/>
          </a:path>
          <a:tileRect l="-100000" t="-100000"/>
        </a:gradFill>
      </dgm:spPr>
      <dgm:t>
        <a:bodyPr/>
        <a:lstStyle/>
        <a:p>
          <a:r>
            <a:rPr lang="es-ES" dirty="0"/>
            <a:t>ESB</a:t>
          </a:r>
        </a:p>
      </dgm:t>
    </dgm:pt>
    <dgm:pt modelId="{FFB68BA3-DA76-48CF-8B00-1911DF0ADB9D}" type="sibTrans" cxnId="{23E06685-2930-4B99-A63A-1D22F7778CED}">
      <dgm:prSet/>
      <dgm:spPr/>
      <dgm:t>
        <a:bodyPr/>
        <a:lstStyle/>
        <a:p>
          <a:endParaRPr lang="es-ES"/>
        </a:p>
      </dgm:t>
    </dgm:pt>
    <dgm:pt modelId="{81F7906F-A35C-44D0-ABB3-B912535696CC}" type="parTrans" cxnId="{23E06685-2930-4B99-A63A-1D22F7778CED}">
      <dgm:prSet/>
      <dgm:spPr/>
      <dgm:t>
        <a:bodyPr/>
        <a:lstStyle/>
        <a:p>
          <a:endParaRPr lang="es-ES"/>
        </a:p>
      </dgm:t>
    </dgm:pt>
    <dgm:pt modelId="{CB5ABCCE-B2B0-44B4-B389-51243FD9CECF}" type="pres">
      <dgm:prSet presAssocID="{6B68F53B-E72C-4B3F-91E7-6DE4FC301E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BA09CCE-B418-4C96-9E92-A292D7094462}" type="pres">
      <dgm:prSet presAssocID="{9317D979-E7F1-4D01-B939-AC4F370F80FB}" presName="singleCycle" presStyleCnt="0"/>
      <dgm:spPr/>
    </dgm:pt>
    <dgm:pt modelId="{5959BE6A-785B-47F5-A83B-758B4AB1D96D}" type="pres">
      <dgm:prSet presAssocID="{9317D979-E7F1-4D01-B939-AC4F370F80FB}" presName="singleCenter" presStyleLbl="node1" presStyleIdx="0" presStyleCnt="4" custScaleX="152364" custScaleY="109638" custLinFactNeighborX="1431" custLinFactNeighborY="-9689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7415797F-D483-4D64-91E3-EF4C7D494B7D}" type="pres">
      <dgm:prSet presAssocID="{0BEAD104-48FB-44A5-941D-0FD62DAEF7EE}" presName="Name56" presStyleLbl="parChTrans1D2" presStyleIdx="0" presStyleCnt="3"/>
      <dgm:spPr/>
      <dgm:t>
        <a:bodyPr/>
        <a:lstStyle/>
        <a:p>
          <a:endParaRPr lang="es-ES"/>
        </a:p>
      </dgm:t>
    </dgm:pt>
    <dgm:pt modelId="{853AE0C9-E8EE-4E92-94E2-0E7734FF26CC}" type="pres">
      <dgm:prSet presAssocID="{01E39D9A-F8A7-4A06-83BB-3CF5C29CCF7A}" presName="text0" presStyleLbl="node1" presStyleIdx="1" presStyleCnt="4" custScaleX="226153" custRadScaleRad="91098" custRadScaleInc="40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106C73-B4F7-471E-B0DC-3829FF79E74E}" type="pres">
      <dgm:prSet presAssocID="{3A626E5A-BED5-44F5-A4A8-6C2C08A33BD8}" presName="Name56" presStyleLbl="parChTrans1D2" presStyleIdx="1" presStyleCnt="3"/>
      <dgm:spPr/>
      <dgm:t>
        <a:bodyPr/>
        <a:lstStyle/>
        <a:p>
          <a:endParaRPr lang="es-ES"/>
        </a:p>
      </dgm:t>
    </dgm:pt>
    <dgm:pt modelId="{A974514B-333A-4743-A2E4-98B61063BC6A}" type="pres">
      <dgm:prSet presAssocID="{8146AFE2-B5AF-4E88-8377-07394985611F}" presName="text0" presStyleLbl="node1" presStyleIdx="2" presStyleCnt="4" custScaleX="322913" custRadScaleRad="133064" custRadScaleInc="-533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B5B73-8909-46AF-AEEA-8423E525CA5F}" type="pres">
      <dgm:prSet presAssocID="{CF9E6712-67C3-4B21-A8E5-FDDD5558AB05}" presName="Name56" presStyleLbl="parChTrans1D2" presStyleIdx="2" presStyleCnt="3"/>
      <dgm:spPr/>
      <dgm:t>
        <a:bodyPr/>
        <a:lstStyle/>
        <a:p>
          <a:endParaRPr lang="es-ES"/>
        </a:p>
      </dgm:t>
    </dgm:pt>
    <dgm:pt modelId="{549931A7-C0E6-49B9-B8F1-0D9AF63F3C9C}" type="pres">
      <dgm:prSet presAssocID="{ED9FE0C6-8622-4BDB-A3CE-B0335168D869}" presName="text0" presStyleLbl="node1" presStyleIdx="3" presStyleCnt="4" custScaleX="215089" custRadScaleRad="104989" custRadScaleInc="526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6EE4CF-5781-4A63-A0CF-A22ABD354E35}" type="presOf" srcId="{9317D979-E7F1-4D01-B939-AC4F370F80FB}" destId="{5959BE6A-785B-47F5-A83B-758B4AB1D96D}" srcOrd="0" destOrd="0" presId="urn:microsoft.com/office/officeart/2008/layout/RadialCluster"/>
    <dgm:cxn modelId="{B2A59E38-A159-44AB-89CA-088C31C8BD48}" type="presOf" srcId="{3A626E5A-BED5-44F5-A4A8-6C2C08A33BD8}" destId="{DF106C73-B4F7-471E-B0DC-3829FF79E74E}" srcOrd="0" destOrd="0" presId="urn:microsoft.com/office/officeart/2008/layout/RadialCluster"/>
    <dgm:cxn modelId="{2C4978B3-A2B8-4F3F-BD97-AC1ECFC3CAA2}" type="presOf" srcId="{01E39D9A-F8A7-4A06-83BB-3CF5C29CCF7A}" destId="{853AE0C9-E8EE-4E92-94E2-0E7734FF26CC}" srcOrd="0" destOrd="0" presId="urn:microsoft.com/office/officeart/2008/layout/RadialCluster"/>
    <dgm:cxn modelId="{1F50F782-270C-4212-9E9F-A0184DA18B40}" type="presOf" srcId="{8146AFE2-B5AF-4E88-8377-07394985611F}" destId="{A974514B-333A-4743-A2E4-98B61063BC6A}" srcOrd="0" destOrd="0" presId="urn:microsoft.com/office/officeart/2008/layout/RadialCluster"/>
    <dgm:cxn modelId="{0C986E98-D889-4A02-AF8B-D222243185C1}" type="presOf" srcId="{0BEAD104-48FB-44A5-941D-0FD62DAEF7EE}" destId="{7415797F-D483-4D64-91E3-EF4C7D494B7D}" srcOrd="0" destOrd="0" presId="urn:microsoft.com/office/officeart/2008/layout/RadialCluster"/>
    <dgm:cxn modelId="{880025EF-F6B6-4184-B513-17FC6FD30FCA}" type="presOf" srcId="{6B68F53B-E72C-4B3F-91E7-6DE4FC301E6E}" destId="{CB5ABCCE-B2B0-44B4-B389-51243FD9CECF}" srcOrd="0" destOrd="0" presId="urn:microsoft.com/office/officeart/2008/layout/RadialCluster"/>
    <dgm:cxn modelId="{2A11BE1C-25F7-47A4-8552-A367C4747078}" type="presOf" srcId="{ED9FE0C6-8622-4BDB-A3CE-B0335168D869}" destId="{549931A7-C0E6-49B9-B8F1-0D9AF63F3C9C}" srcOrd="0" destOrd="0" presId="urn:microsoft.com/office/officeart/2008/layout/RadialCluster"/>
    <dgm:cxn modelId="{3186DEC7-F5B7-460D-86DA-4BC61AFC9056}" type="presOf" srcId="{CF9E6712-67C3-4B21-A8E5-FDDD5558AB05}" destId="{C86B5B73-8909-46AF-AEEA-8423E525CA5F}" srcOrd="0" destOrd="0" presId="urn:microsoft.com/office/officeart/2008/layout/RadialCluster"/>
    <dgm:cxn modelId="{23E06685-2930-4B99-A63A-1D22F7778CED}" srcId="{6B68F53B-E72C-4B3F-91E7-6DE4FC301E6E}" destId="{9317D979-E7F1-4D01-B939-AC4F370F80FB}" srcOrd="0" destOrd="0" parTransId="{81F7906F-A35C-44D0-ABB3-B912535696CC}" sibTransId="{FFB68BA3-DA76-48CF-8B00-1911DF0ADB9D}"/>
    <dgm:cxn modelId="{C1A7A9AD-B46C-4593-9080-77350888E4B1}" srcId="{9317D979-E7F1-4D01-B939-AC4F370F80FB}" destId="{01E39D9A-F8A7-4A06-83BB-3CF5C29CCF7A}" srcOrd="0" destOrd="0" parTransId="{0BEAD104-48FB-44A5-941D-0FD62DAEF7EE}" sibTransId="{FABA6027-4FF2-451F-B7AB-9CD379E114B8}"/>
    <dgm:cxn modelId="{EA175B69-ECBF-4430-A798-7E8CE1473C91}" srcId="{9317D979-E7F1-4D01-B939-AC4F370F80FB}" destId="{ED9FE0C6-8622-4BDB-A3CE-B0335168D869}" srcOrd="2" destOrd="0" parTransId="{CF9E6712-67C3-4B21-A8E5-FDDD5558AB05}" sibTransId="{5A888BF7-C19F-4CC7-B402-6F4546164653}"/>
    <dgm:cxn modelId="{606ADB03-3F4A-4FCD-9E81-66A29B834ABE}" srcId="{9317D979-E7F1-4D01-B939-AC4F370F80FB}" destId="{8146AFE2-B5AF-4E88-8377-07394985611F}" srcOrd="1" destOrd="0" parTransId="{3A626E5A-BED5-44F5-A4A8-6C2C08A33BD8}" sibTransId="{0D81D4A5-9ADC-43E9-AE2E-851FD278ADB5}"/>
    <dgm:cxn modelId="{9844876A-52B4-4F16-A437-6049A955C4CB}" type="presParOf" srcId="{CB5ABCCE-B2B0-44B4-B389-51243FD9CECF}" destId="{DBA09CCE-B418-4C96-9E92-A292D7094462}" srcOrd="0" destOrd="0" presId="urn:microsoft.com/office/officeart/2008/layout/RadialCluster"/>
    <dgm:cxn modelId="{C9B70596-532B-4B4F-B577-60B8D52D5AF0}" type="presParOf" srcId="{DBA09CCE-B418-4C96-9E92-A292D7094462}" destId="{5959BE6A-785B-47F5-A83B-758B4AB1D96D}" srcOrd="0" destOrd="0" presId="urn:microsoft.com/office/officeart/2008/layout/RadialCluster"/>
    <dgm:cxn modelId="{E76D6EAC-AA4B-4688-9B10-E91154622D67}" type="presParOf" srcId="{DBA09CCE-B418-4C96-9E92-A292D7094462}" destId="{7415797F-D483-4D64-91E3-EF4C7D494B7D}" srcOrd="1" destOrd="0" presId="urn:microsoft.com/office/officeart/2008/layout/RadialCluster"/>
    <dgm:cxn modelId="{F1FB7FD5-5826-4255-85F7-5F3032E1125A}" type="presParOf" srcId="{DBA09CCE-B418-4C96-9E92-A292D7094462}" destId="{853AE0C9-E8EE-4E92-94E2-0E7734FF26CC}" srcOrd="2" destOrd="0" presId="urn:microsoft.com/office/officeart/2008/layout/RadialCluster"/>
    <dgm:cxn modelId="{A6A4B52B-1488-4118-894A-FAE08564B977}" type="presParOf" srcId="{DBA09CCE-B418-4C96-9E92-A292D7094462}" destId="{DF106C73-B4F7-471E-B0DC-3829FF79E74E}" srcOrd="3" destOrd="0" presId="urn:microsoft.com/office/officeart/2008/layout/RadialCluster"/>
    <dgm:cxn modelId="{8AE85C2B-61E0-4ECD-BB3A-61DBE5FEA70B}" type="presParOf" srcId="{DBA09CCE-B418-4C96-9E92-A292D7094462}" destId="{A974514B-333A-4743-A2E4-98B61063BC6A}" srcOrd="4" destOrd="0" presId="urn:microsoft.com/office/officeart/2008/layout/RadialCluster"/>
    <dgm:cxn modelId="{DDEEB445-2AE6-4027-A06B-7B63023B2B86}" type="presParOf" srcId="{DBA09CCE-B418-4C96-9E92-A292D7094462}" destId="{C86B5B73-8909-46AF-AEEA-8423E525CA5F}" srcOrd="5" destOrd="0" presId="urn:microsoft.com/office/officeart/2008/layout/RadialCluster"/>
    <dgm:cxn modelId="{8A95C0CC-9913-479F-B0A3-10CD4D1497B7}" type="presParOf" srcId="{DBA09CCE-B418-4C96-9E92-A292D7094462}" destId="{549931A7-C0E6-49B9-B8F1-0D9AF63F3C9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DE6CE-5B7E-419E-BA6C-8D34F976746B}">
      <dsp:nvSpPr>
        <dsp:cNvPr id="0" name=""/>
        <dsp:cNvSpPr/>
      </dsp:nvSpPr>
      <dsp:spPr>
        <a:xfrm>
          <a:off x="1162634" y="284870"/>
          <a:ext cx="3923781" cy="3923781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</a:rPr>
            <a:t>Ineficiente</a:t>
          </a:r>
        </a:p>
      </dsp:txBody>
      <dsp:txXfrm>
        <a:off x="3230561" y="1116338"/>
        <a:ext cx="1401350" cy="1167792"/>
      </dsp:txXfrm>
    </dsp:sp>
    <dsp:sp modelId="{D875617B-A720-4227-A619-C1579AC65EC5}">
      <dsp:nvSpPr>
        <dsp:cNvPr id="0" name=""/>
        <dsp:cNvSpPr/>
      </dsp:nvSpPr>
      <dsp:spPr>
        <a:xfrm>
          <a:off x="1130753" y="344214"/>
          <a:ext cx="3923781" cy="3923781"/>
        </a:xfrm>
        <a:prstGeom prst="pie">
          <a:avLst>
            <a:gd name="adj1" fmla="val 1800000"/>
            <a:gd name="adj2" fmla="val 90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>
            <a:solidFill>
              <a:schemeClr val="bg1"/>
            </a:solidFill>
          </a:endParaRPr>
        </a:p>
      </dsp:txBody>
      <dsp:txXfrm>
        <a:off x="2064986" y="2890001"/>
        <a:ext cx="2102026" cy="1027657"/>
      </dsp:txXfrm>
    </dsp:sp>
    <dsp:sp modelId="{7A7B6EA0-6007-4D41-BEBE-DEA99C7439C9}">
      <dsp:nvSpPr>
        <dsp:cNvPr id="0" name=""/>
        <dsp:cNvSpPr/>
      </dsp:nvSpPr>
      <dsp:spPr>
        <a:xfrm>
          <a:off x="1057985" y="303625"/>
          <a:ext cx="3923781" cy="3923781"/>
        </a:xfrm>
        <a:prstGeom prst="pie">
          <a:avLst>
            <a:gd name="adj1" fmla="val 9000000"/>
            <a:gd name="adj2" fmla="val 162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>
            <a:solidFill>
              <a:schemeClr val="bg1"/>
            </a:solidFill>
          </a:endParaRPr>
        </a:p>
      </dsp:txBody>
      <dsp:txXfrm>
        <a:off x="1512490" y="1135094"/>
        <a:ext cx="1401350" cy="1167792"/>
      </dsp:txXfrm>
    </dsp:sp>
    <dsp:sp modelId="{B2E1D061-19FA-4CD5-A769-F9369F47A8BA}">
      <dsp:nvSpPr>
        <dsp:cNvPr id="0" name=""/>
        <dsp:cNvSpPr/>
      </dsp:nvSpPr>
      <dsp:spPr>
        <a:xfrm>
          <a:off x="933154" y="76584"/>
          <a:ext cx="4409583" cy="440958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2C288-E30F-4FF9-A242-425DDD8696A7}">
      <dsp:nvSpPr>
        <dsp:cNvPr id="0" name=""/>
        <dsp:cNvSpPr/>
      </dsp:nvSpPr>
      <dsp:spPr>
        <a:xfrm>
          <a:off x="887852" y="101065"/>
          <a:ext cx="4409583" cy="440958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88901-2CD7-4142-80A0-92F9BB36F84C}">
      <dsp:nvSpPr>
        <dsp:cNvPr id="0" name=""/>
        <dsp:cNvSpPr/>
      </dsp:nvSpPr>
      <dsp:spPr>
        <a:xfrm>
          <a:off x="852771" y="60725"/>
          <a:ext cx="4409583" cy="440958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DE6CE-5B7E-419E-BA6C-8D34F976746B}">
      <dsp:nvSpPr>
        <dsp:cNvPr id="0" name=""/>
        <dsp:cNvSpPr/>
      </dsp:nvSpPr>
      <dsp:spPr>
        <a:xfrm>
          <a:off x="1162634" y="284870"/>
          <a:ext cx="3923781" cy="3923781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</a:rPr>
            <a:t>Ineficiente</a:t>
          </a:r>
        </a:p>
      </dsp:txBody>
      <dsp:txXfrm>
        <a:off x="3230561" y="1116338"/>
        <a:ext cx="1401350" cy="1167792"/>
      </dsp:txXfrm>
    </dsp:sp>
    <dsp:sp modelId="{D875617B-A720-4227-A619-C1579AC65EC5}">
      <dsp:nvSpPr>
        <dsp:cNvPr id="0" name=""/>
        <dsp:cNvSpPr/>
      </dsp:nvSpPr>
      <dsp:spPr>
        <a:xfrm>
          <a:off x="1130753" y="344214"/>
          <a:ext cx="3923781" cy="3923781"/>
        </a:xfrm>
        <a:prstGeom prst="pie">
          <a:avLst>
            <a:gd name="adj1" fmla="val 1800000"/>
            <a:gd name="adj2" fmla="val 9000000"/>
          </a:avLst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</a:rPr>
            <a:t>Inequitativo</a:t>
          </a:r>
        </a:p>
      </dsp:txBody>
      <dsp:txXfrm>
        <a:off x="2064986" y="2890001"/>
        <a:ext cx="2102026" cy="1027657"/>
      </dsp:txXfrm>
    </dsp:sp>
    <dsp:sp modelId="{7A7B6EA0-6007-4D41-BEBE-DEA99C7439C9}">
      <dsp:nvSpPr>
        <dsp:cNvPr id="0" name=""/>
        <dsp:cNvSpPr/>
      </dsp:nvSpPr>
      <dsp:spPr>
        <a:xfrm>
          <a:off x="1057985" y="303625"/>
          <a:ext cx="3923781" cy="3923781"/>
        </a:xfrm>
        <a:prstGeom prst="pie">
          <a:avLst>
            <a:gd name="adj1" fmla="val 9000000"/>
            <a:gd name="adj2" fmla="val 162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</a:rPr>
            <a:t>Ineficaz</a:t>
          </a:r>
        </a:p>
      </dsp:txBody>
      <dsp:txXfrm>
        <a:off x="1512490" y="1135094"/>
        <a:ext cx="1401350" cy="1167792"/>
      </dsp:txXfrm>
    </dsp:sp>
    <dsp:sp modelId="{B2E1D061-19FA-4CD5-A769-F9369F47A8BA}">
      <dsp:nvSpPr>
        <dsp:cNvPr id="0" name=""/>
        <dsp:cNvSpPr/>
      </dsp:nvSpPr>
      <dsp:spPr>
        <a:xfrm>
          <a:off x="933154" y="76584"/>
          <a:ext cx="4409583" cy="440958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2C288-E30F-4FF9-A242-425DDD8696A7}">
      <dsp:nvSpPr>
        <dsp:cNvPr id="0" name=""/>
        <dsp:cNvSpPr/>
      </dsp:nvSpPr>
      <dsp:spPr>
        <a:xfrm>
          <a:off x="887852" y="101065"/>
          <a:ext cx="4409583" cy="440958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88901-2CD7-4142-80A0-92F9BB36F84C}">
      <dsp:nvSpPr>
        <dsp:cNvPr id="0" name=""/>
        <dsp:cNvSpPr/>
      </dsp:nvSpPr>
      <dsp:spPr>
        <a:xfrm>
          <a:off x="852771" y="60725"/>
          <a:ext cx="4409583" cy="440958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DE6CE-5B7E-419E-BA6C-8D34F976746B}">
      <dsp:nvSpPr>
        <dsp:cNvPr id="0" name=""/>
        <dsp:cNvSpPr/>
      </dsp:nvSpPr>
      <dsp:spPr>
        <a:xfrm>
          <a:off x="1162634" y="284870"/>
          <a:ext cx="3923781" cy="3923781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</a:rPr>
            <a:t>Ineficiente</a:t>
          </a:r>
        </a:p>
      </dsp:txBody>
      <dsp:txXfrm>
        <a:off x="3230561" y="1116338"/>
        <a:ext cx="1401350" cy="1167792"/>
      </dsp:txXfrm>
    </dsp:sp>
    <dsp:sp modelId="{D875617B-A720-4227-A619-C1579AC65EC5}">
      <dsp:nvSpPr>
        <dsp:cNvPr id="0" name=""/>
        <dsp:cNvSpPr/>
      </dsp:nvSpPr>
      <dsp:spPr>
        <a:xfrm>
          <a:off x="1130753" y="344214"/>
          <a:ext cx="3923781" cy="3923781"/>
        </a:xfrm>
        <a:prstGeom prst="pie">
          <a:avLst>
            <a:gd name="adj1" fmla="val 1800000"/>
            <a:gd name="adj2" fmla="val 9000000"/>
          </a:avLst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</a:rPr>
            <a:t>Inequitativo</a:t>
          </a:r>
        </a:p>
      </dsp:txBody>
      <dsp:txXfrm>
        <a:off x="2064986" y="2890001"/>
        <a:ext cx="2102026" cy="1027657"/>
      </dsp:txXfrm>
    </dsp:sp>
    <dsp:sp modelId="{7A7B6EA0-6007-4D41-BEBE-DEA99C7439C9}">
      <dsp:nvSpPr>
        <dsp:cNvPr id="0" name=""/>
        <dsp:cNvSpPr/>
      </dsp:nvSpPr>
      <dsp:spPr>
        <a:xfrm>
          <a:off x="1057985" y="303625"/>
          <a:ext cx="3923781" cy="3923781"/>
        </a:xfrm>
        <a:prstGeom prst="pie">
          <a:avLst>
            <a:gd name="adj1" fmla="val 9000000"/>
            <a:gd name="adj2" fmla="val 16200000"/>
          </a:avLst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bg1"/>
              </a:solidFill>
            </a:rPr>
            <a:t>Ineficaz</a:t>
          </a:r>
        </a:p>
      </dsp:txBody>
      <dsp:txXfrm>
        <a:off x="1512490" y="1135094"/>
        <a:ext cx="1401350" cy="1167792"/>
      </dsp:txXfrm>
    </dsp:sp>
    <dsp:sp modelId="{B2E1D061-19FA-4CD5-A769-F9369F47A8BA}">
      <dsp:nvSpPr>
        <dsp:cNvPr id="0" name=""/>
        <dsp:cNvSpPr/>
      </dsp:nvSpPr>
      <dsp:spPr>
        <a:xfrm>
          <a:off x="933154" y="76584"/>
          <a:ext cx="4409583" cy="440958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2C288-E30F-4FF9-A242-425DDD8696A7}">
      <dsp:nvSpPr>
        <dsp:cNvPr id="0" name=""/>
        <dsp:cNvSpPr/>
      </dsp:nvSpPr>
      <dsp:spPr>
        <a:xfrm>
          <a:off x="887852" y="101065"/>
          <a:ext cx="4409583" cy="440958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88901-2CD7-4142-80A0-92F9BB36F84C}">
      <dsp:nvSpPr>
        <dsp:cNvPr id="0" name=""/>
        <dsp:cNvSpPr/>
      </dsp:nvSpPr>
      <dsp:spPr>
        <a:xfrm>
          <a:off x="852771" y="60725"/>
          <a:ext cx="4409583" cy="440958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DE6CE-5B7E-419E-BA6C-8D34F976746B}">
      <dsp:nvSpPr>
        <dsp:cNvPr id="0" name=""/>
        <dsp:cNvSpPr/>
      </dsp:nvSpPr>
      <dsp:spPr>
        <a:xfrm>
          <a:off x="1162634" y="284870"/>
          <a:ext cx="3923781" cy="3923781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chemeClr val="bg1"/>
              </a:solidFill>
            </a:rPr>
            <a:t>Mayor Eficiencia</a:t>
          </a:r>
          <a:endParaRPr lang="es-MX" sz="2500" b="1" kern="1200" dirty="0">
            <a:solidFill>
              <a:schemeClr val="bg1"/>
            </a:solidFill>
          </a:endParaRPr>
        </a:p>
      </dsp:txBody>
      <dsp:txXfrm>
        <a:off x="3230561" y="1116338"/>
        <a:ext cx="1401350" cy="1167792"/>
      </dsp:txXfrm>
    </dsp:sp>
    <dsp:sp modelId="{D875617B-A720-4227-A619-C1579AC65EC5}">
      <dsp:nvSpPr>
        <dsp:cNvPr id="0" name=""/>
        <dsp:cNvSpPr/>
      </dsp:nvSpPr>
      <dsp:spPr>
        <a:xfrm>
          <a:off x="1130753" y="344214"/>
          <a:ext cx="3923781" cy="3923781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chemeClr val="bg1"/>
              </a:solidFill>
            </a:rPr>
            <a:t>Más Equitativo</a:t>
          </a:r>
          <a:endParaRPr lang="es-MX" sz="2500" b="1" kern="1200" dirty="0">
            <a:solidFill>
              <a:schemeClr val="bg1"/>
            </a:solidFill>
          </a:endParaRPr>
        </a:p>
      </dsp:txBody>
      <dsp:txXfrm>
        <a:off x="2064986" y="2890001"/>
        <a:ext cx="2102026" cy="1027657"/>
      </dsp:txXfrm>
    </dsp:sp>
    <dsp:sp modelId="{7A7B6EA0-6007-4D41-BEBE-DEA99C7439C9}">
      <dsp:nvSpPr>
        <dsp:cNvPr id="0" name=""/>
        <dsp:cNvSpPr/>
      </dsp:nvSpPr>
      <dsp:spPr>
        <a:xfrm>
          <a:off x="1057985" y="303625"/>
          <a:ext cx="3923781" cy="3923781"/>
        </a:xfrm>
        <a:prstGeom prst="pie">
          <a:avLst>
            <a:gd name="adj1" fmla="val 9000000"/>
            <a:gd name="adj2" fmla="val 1620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>
              <a:solidFill>
                <a:schemeClr val="bg1"/>
              </a:solidFill>
            </a:rPr>
            <a:t>Aumentar Eficacia</a:t>
          </a:r>
          <a:endParaRPr lang="es-MX" sz="2500" b="1" kern="1200" dirty="0">
            <a:solidFill>
              <a:schemeClr val="bg1"/>
            </a:solidFill>
          </a:endParaRPr>
        </a:p>
      </dsp:txBody>
      <dsp:txXfrm>
        <a:off x="1512490" y="1135094"/>
        <a:ext cx="1401350" cy="1167792"/>
      </dsp:txXfrm>
    </dsp:sp>
    <dsp:sp modelId="{B2E1D061-19FA-4CD5-A769-F9369F47A8BA}">
      <dsp:nvSpPr>
        <dsp:cNvPr id="0" name=""/>
        <dsp:cNvSpPr/>
      </dsp:nvSpPr>
      <dsp:spPr>
        <a:xfrm>
          <a:off x="933154" y="76584"/>
          <a:ext cx="4409583" cy="440958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2C288-E30F-4FF9-A242-425DDD8696A7}">
      <dsp:nvSpPr>
        <dsp:cNvPr id="0" name=""/>
        <dsp:cNvSpPr/>
      </dsp:nvSpPr>
      <dsp:spPr>
        <a:xfrm>
          <a:off x="887852" y="101065"/>
          <a:ext cx="4409583" cy="440958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88901-2CD7-4142-80A0-92F9BB36F84C}">
      <dsp:nvSpPr>
        <dsp:cNvPr id="0" name=""/>
        <dsp:cNvSpPr/>
      </dsp:nvSpPr>
      <dsp:spPr>
        <a:xfrm>
          <a:off x="852771" y="60725"/>
          <a:ext cx="4409583" cy="440958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9BE6A-785B-47F5-A83B-758B4AB1D96D}">
      <dsp:nvSpPr>
        <dsp:cNvPr id="0" name=""/>
        <dsp:cNvSpPr/>
      </dsp:nvSpPr>
      <dsp:spPr>
        <a:xfrm>
          <a:off x="2752838" y="1540406"/>
          <a:ext cx="1947970" cy="1401719"/>
        </a:xfrm>
        <a:prstGeom prst="roundRect">
          <a:avLst/>
        </a:prstGeom>
        <a:gradFill flip="none" rotWithShape="1">
          <a:gsLst>
            <a:gs pos="56000">
              <a:srgbClr val="592626"/>
            </a:gs>
            <a:gs pos="96000">
              <a:srgbClr val="433E37"/>
            </a:gs>
          </a:gsLst>
          <a:path path="rect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ESB</a:t>
          </a:r>
        </a:p>
      </dsp:txBody>
      <dsp:txXfrm>
        <a:off x="2821264" y="1608832"/>
        <a:ext cx="1811118" cy="1264867"/>
      </dsp:txXfrm>
    </dsp:sp>
    <dsp:sp modelId="{7415797F-D483-4D64-91E3-EF4C7D494B7D}">
      <dsp:nvSpPr>
        <dsp:cNvPr id="0" name=""/>
        <dsp:cNvSpPr/>
      </dsp:nvSpPr>
      <dsp:spPr>
        <a:xfrm rot="16246771">
          <a:off x="3599191" y="1401359"/>
          <a:ext cx="2781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119" y="0"/>
              </a:lnTo>
            </a:path>
          </a:pathLst>
        </a:custGeom>
        <a:noFill/>
        <a:ln w="50800" cap="flat" cmpd="sng" algn="ctr">
          <a:solidFill>
            <a:srgbClr val="285C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AE0C9-E8EE-4E92-94E2-0E7734FF26CC}">
      <dsp:nvSpPr>
        <dsp:cNvPr id="0" name=""/>
        <dsp:cNvSpPr/>
      </dsp:nvSpPr>
      <dsp:spPr>
        <a:xfrm>
          <a:off x="2777364" y="405718"/>
          <a:ext cx="1937211" cy="856593"/>
        </a:xfrm>
        <a:prstGeom prst="roundRect">
          <a:avLst/>
        </a:prstGeom>
        <a:pattFill prst="pct80">
          <a:fgClr>
            <a:srgbClr val="B38E5D"/>
          </a:fgClr>
          <a:bgClr>
            <a:srgbClr val="BA9E66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rgbClr val="285C4D"/>
              </a:solidFill>
            </a:rPr>
            <a:t>Médicas/os</a:t>
          </a:r>
        </a:p>
      </dsp:txBody>
      <dsp:txXfrm>
        <a:off x="2819179" y="447533"/>
        <a:ext cx="1853581" cy="772963"/>
      </dsp:txXfrm>
    </dsp:sp>
    <dsp:sp modelId="{DF106C73-B4F7-471E-B0DC-3829FF79E74E}">
      <dsp:nvSpPr>
        <dsp:cNvPr id="0" name=""/>
        <dsp:cNvSpPr/>
      </dsp:nvSpPr>
      <dsp:spPr>
        <a:xfrm rot="385786">
          <a:off x="4700178" y="2362240"/>
          <a:ext cx="200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241" y="0"/>
              </a:lnTo>
            </a:path>
          </a:pathLst>
        </a:custGeom>
        <a:noFill/>
        <a:ln w="50800" cap="flat" cmpd="sng" algn="ctr">
          <a:solidFill>
            <a:srgbClr val="285C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4514B-333A-4743-A2E4-98B61063BC6A}">
      <dsp:nvSpPr>
        <dsp:cNvPr id="0" name=""/>
        <dsp:cNvSpPr/>
      </dsp:nvSpPr>
      <dsp:spPr>
        <a:xfrm>
          <a:off x="4899790" y="2101014"/>
          <a:ext cx="2766051" cy="856593"/>
        </a:xfrm>
        <a:prstGeom prst="roundRect">
          <a:avLst/>
        </a:prstGeom>
        <a:pattFill prst="pct80">
          <a:fgClr>
            <a:srgbClr val="B38E5D"/>
          </a:fgClr>
          <a:bgClr>
            <a:srgbClr val="BA9E66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>
              <a:solidFill>
                <a:srgbClr val="285C4D"/>
              </a:solidFill>
            </a:rPr>
            <a:t>Enfermeras/os</a:t>
          </a:r>
        </a:p>
      </dsp:txBody>
      <dsp:txXfrm>
        <a:off x="4941605" y="2142829"/>
        <a:ext cx="2682421" cy="772963"/>
      </dsp:txXfrm>
    </dsp:sp>
    <dsp:sp modelId="{C86B5B73-8909-46AF-AEEA-8423E525CA5F}">
      <dsp:nvSpPr>
        <dsp:cNvPr id="0" name=""/>
        <dsp:cNvSpPr/>
      </dsp:nvSpPr>
      <dsp:spPr>
        <a:xfrm rot="10278773">
          <a:off x="2528960" y="2407086"/>
          <a:ext cx="2251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169" y="0"/>
              </a:lnTo>
            </a:path>
          </a:pathLst>
        </a:custGeom>
        <a:noFill/>
        <a:ln w="50800" cap="flat" cmpd="sng" algn="ctr">
          <a:solidFill>
            <a:srgbClr val="285C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931A7-C0E6-49B9-B8F1-0D9AF63F3C9C}">
      <dsp:nvSpPr>
        <dsp:cNvPr id="0" name=""/>
        <dsp:cNvSpPr/>
      </dsp:nvSpPr>
      <dsp:spPr>
        <a:xfrm>
          <a:off x="687814" y="2136548"/>
          <a:ext cx="1842438" cy="856593"/>
        </a:xfrm>
        <a:prstGeom prst="roundRect">
          <a:avLst/>
        </a:prstGeom>
        <a:pattFill prst="pct80">
          <a:fgClr>
            <a:srgbClr val="B38E5D"/>
          </a:fgClr>
          <a:bgClr>
            <a:srgbClr val="BA9E66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>
              <a:solidFill>
                <a:srgbClr val="285C4D"/>
              </a:solidFill>
            </a:rPr>
            <a:t>Promotores de la Salud</a:t>
          </a:r>
        </a:p>
      </dsp:txBody>
      <dsp:txXfrm>
        <a:off x="729629" y="2178363"/>
        <a:ext cx="1758808" cy="77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F05A3A-B595-483D-A1CE-EB92084609B4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64EC4C-60E3-4324-BE4A-0851ABA972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56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Saludar y agradecimiento por esta invitación de la Academia Nacional de </a:t>
            </a:r>
            <a:r>
              <a:rPr lang="es-MX" sz="1400" dirty="0" smtClean="0"/>
              <a:t>Medicina </a:t>
            </a:r>
            <a:r>
              <a:rPr lang="es-MX" sz="1400" dirty="0"/>
              <a:t>para conversar sobre la nueva política de salud del gobierno federal.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51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 smtClean="0"/>
              <a:t>Este es el Hospital General de Mazatlán, Sinaloa también ya concluido en semanas pasado y que también ya atiende pacientes.</a:t>
            </a:r>
            <a:endParaRPr lang="es-MX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47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Tenemos planes muy ambiciosos de </a:t>
            </a:r>
            <a:r>
              <a:rPr lang="es-MX" sz="1400" dirty="0" err="1"/>
              <a:t>basificación</a:t>
            </a:r>
            <a:r>
              <a:rPr lang="es-MX" sz="1400" dirty="0"/>
              <a:t> del personal de salud, </a:t>
            </a:r>
            <a:r>
              <a:rPr lang="es-MX" sz="1400" dirty="0" smtClean="0"/>
              <a:t>que el Presidente Andrés Manuel López Obrador nos ha encargado como reconocimiento de derecho de justicia laboral. 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Un proyecto en </a:t>
            </a:r>
            <a:r>
              <a:rPr lang="es-MX" sz="1400" dirty="0"/>
              <a:t>todas las categorías, que lleva más de 5, 10, 15 y hasta 20 años trabajando con contratos precarios y que estimamos merecen mayor seguridad laboral y las prestaciones sociales de ley que dignifiquen y reconozcan la labor que realizan.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770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400" dirty="0"/>
              <a:t>Pasemos a hablar del Modelo de Salud para el Bienestar que se comienza progresivamente a aplicar en los estados del país desde este año.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639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039" y="4473892"/>
            <a:ext cx="5734897" cy="3883184"/>
          </a:xfrm>
        </p:spPr>
        <p:txBody>
          <a:bodyPr/>
          <a:lstStyle/>
          <a:p>
            <a:pPr algn="just"/>
            <a:r>
              <a:rPr lang="es-MX" sz="1400" dirty="0" smtClean="0"/>
              <a:t>Voy a comentarles sobre el Circulo Vicioso que se había entronizado en los servicios de salud públicos para la población no afiliada a la Seguridad Social.</a:t>
            </a:r>
          </a:p>
          <a:p>
            <a:pPr algn="just"/>
            <a:r>
              <a:rPr lang="es-MX" sz="1400" dirty="0" smtClean="0"/>
              <a:t> </a:t>
            </a:r>
          </a:p>
          <a:p>
            <a:pPr algn="just"/>
            <a:r>
              <a:rPr lang="es-MX" sz="1400" dirty="0" smtClean="0"/>
              <a:t>El Modelo de Atención a la Salud para la Población sin Seguridad Social, dictado por el Seguro Popular, era profundamente </a:t>
            </a:r>
            <a:r>
              <a:rPr lang="es-MX" sz="1400" dirty="0" smtClean="0">
                <a:solidFill>
                  <a:srgbClr val="FF0000"/>
                </a:solidFill>
              </a:rPr>
              <a:t>Ineficiente, Inequitativo e Ineficaz</a:t>
            </a:r>
            <a:r>
              <a:rPr lang="es-MX" sz="1400" dirty="0" smtClean="0"/>
              <a:t>, además de caro.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Arriba, a la derecha, ilustramos las razones se su </a:t>
            </a:r>
            <a:r>
              <a:rPr lang="es-MX" sz="1400" dirty="0" smtClean="0">
                <a:solidFill>
                  <a:srgbClr val="FF0000"/>
                </a:solidFill>
              </a:rPr>
              <a:t>ineficiencia.</a:t>
            </a:r>
            <a:r>
              <a:rPr lang="es-MX" sz="1400" dirty="0" smtClean="0"/>
              <a:t> Ya se trabaja para superar los problemas ahí mencionados desde el presupuesto 2020 y la gestión operativa de los servicios de salud, lo que abordaré en la siguiente lámina.</a:t>
            </a:r>
          </a:p>
          <a:p>
            <a:pPr algn="just"/>
            <a:endParaRPr lang="es-MX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545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039" y="4473892"/>
            <a:ext cx="5734897" cy="3883184"/>
          </a:xfrm>
        </p:spPr>
        <p:txBody>
          <a:bodyPr/>
          <a:lstStyle/>
          <a:p>
            <a:pPr algn="just"/>
            <a:r>
              <a:rPr lang="es-MX" sz="1400" dirty="0" smtClean="0"/>
              <a:t>Era profundamente </a:t>
            </a:r>
            <a:r>
              <a:rPr lang="es-MX" sz="1400" dirty="0" smtClean="0">
                <a:solidFill>
                  <a:srgbClr val="FF0000"/>
                </a:solidFill>
              </a:rPr>
              <a:t>inequitativo </a:t>
            </a:r>
            <a:r>
              <a:rPr lang="es-MX" sz="1400" dirty="0" smtClean="0"/>
              <a:t>y en la parte inferior de la lámina se refleja con claridad la desigual distribución de recursos humanos y materiales entre los estados. Añado a esto que el Seguro Popular solo cubría el 20% de la intervenciones que brinda el IMSS y el ISSSTE a sus afiliados.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01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17551" y="4298949"/>
            <a:ext cx="5575300" cy="4073525"/>
          </a:xfrm>
        </p:spPr>
        <p:txBody>
          <a:bodyPr/>
          <a:lstStyle/>
          <a:p>
            <a:pPr algn="just"/>
            <a:r>
              <a:rPr lang="es-MX" dirty="0" smtClean="0"/>
              <a:t>Finalmente decimos que era </a:t>
            </a:r>
            <a:r>
              <a:rPr lang="es-MX" dirty="0" smtClean="0">
                <a:solidFill>
                  <a:srgbClr val="FF0000"/>
                </a:solidFill>
              </a:rPr>
              <a:t>ineficaz</a:t>
            </a:r>
            <a:r>
              <a:rPr lang="es-MX" dirty="0" smtClean="0"/>
              <a:t> porque los resultados distan de satisfacer las necesidades y aspiraciones de salud. Se observa de manera contundente al compararnos con otros países y en los cambios de los últimos años en indicadores claves del bienestar, como son la obesidad, el sobrepeso, la diabetes e hipertensión, las enfermedades cardiovasculares y las cerebrovasculares.     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Las </a:t>
            </a:r>
            <a:r>
              <a:rPr lang="es-MX" u="sng" dirty="0" smtClean="0"/>
              <a:t>compras consolidadas </a:t>
            </a:r>
            <a:r>
              <a:rPr lang="es-MX" dirty="0" smtClean="0"/>
              <a:t>es una </a:t>
            </a:r>
            <a:r>
              <a:rPr lang="es-MX" dirty="0"/>
              <a:t>acción encaminada a transformar las cosas en beneficio </a:t>
            </a:r>
            <a:r>
              <a:rPr lang="es-MX" dirty="0" smtClean="0"/>
              <a:t>de la gente, </a:t>
            </a:r>
            <a:r>
              <a:rPr lang="es-MX" dirty="0"/>
              <a:t>este proceso ha permitido una triple optimización en la adquisición de </a:t>
            </a:r>
            <a:r>
              <a:rPr lang="es-MX" dirty="0" smtClean="0"/>
              <a:t>medicamentos a través del análisis que realiza el Consejo de Salubridad Pública.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La </a:t>
            </a:r>
            <a:r>
              <a:rPr lang="es-MX" b="1" dirty="0" smtClean="0"/>
              <a:t>triple optimización </a:t>
            </a:r>
            <a:r>
              <a:rPr lang="es-MX" dirty="0" smtClean="0"/>
              <a:t>es que la Secretaría de Salud de </a:t>
            </a:r>
            <a:r>
              <a:rPr lang="es-MX" dirty="0"/>
              <a:t>a conocer el compendio de insumos para </a:t>
            </a:r>
            <a:r>
              <a:rPr lang="es-MX" dirty="0" smtClean="0"/>
              <a:t>salud, los cuales suman 14 </a:t>
            </a:r>
            <a:r>
              <a:rPr lang="es-MX" dirty="0"/>
              <a:t>mil 806 claves de </a:t>
            </a:r>
            <a:r>
              <a:rPr lang="es-MX" dirty="0" smtClean="0"/>
              <a:t>medicamentos. Consiste en determinar el medicamento más efectivo </a:t>
            </a:r>
            <a:r>
              <a:rPr lang="es-MX" dirty="0"/>
              <a:t>y de mayor calidad sin importar el </a:t>
            </a:r>
            <a:r>
              <a:rPr lang="es-MX" dirty="0" smtClean="0"/>
              <a:t>costo, para permitir comprar </a:t>
            </a:r>
            <a:r>
              <a:rPr lang="es-MX" dirty="0"/>
              <a:t>los mejores productos a los mejores precios, sin sacrificar la efectividad del medicamento por obtener un precio más bajo. L</a:t>
            </a:r>
            <a:r>
              <a:rPr lang="es-MX" dirty="0" smtClean="0"/>
              <a:t>os </a:t>
            </a:r>
            <a:r>
              <a:rPr lang="es-MX" dirty="0"/>
              <a:t>medicamentos </a:t>
            </a:r>
            <a:r>
              <a:rPr lang="es-MX" dirty="0" smtClean="0"/>
              <a:t>más solicitados representan </a:t>
            </a:r>
            <a:r>
              <a:rPr lang="es-MX" dirty="0"/>
              <a:t>el 80% del consumo y del </a:t>
            </a:r>
            <a:r>
              <a:rPr lang="es-MX" dirty="0" smtClean="0"/>
              <a:t>gasto, dentro de estos </a:t>
            </a:r>
            <a:r>
              <a:rPr lang="es-MX" dirty="0"/>
              <a:t>se encuentran los anti infecciosos, es decir, antibióticos, antivirales y antiparasitarios; </a:t>
            </a:r>
            <a:r>
              <a:rPr lang="es-MX" dirty="0" smtClean="0"/>
              <a:t>también, </a:t>
            </a:r>
            <a:r>
              <a:rPr lang="es-MX" dirty="0"/>
              <a:t>lo oncológicos; los </a:t>
            </a:r>
            <a:r>
              <a:rPr lang="es-MX" dirty="0" smtClean="0"/>
              <a:t>metabólicos-endocrinológicos y </a:t>
            </a:r>
            <a:r>
              <a:rPr lang="es-MX" dirty="0"/>
              <a:t>los </a:t>
            </a:r>
            <a:r>
              <a:rPr lang="es-MX" dirty="0" smtClean="0"/>
              <a:t>cardiológicos.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Con </a:t>
            </a:r>
            <a:r>
              <a:rPr lang="es-MX" dirty="0" smtClean="0"/>
              <a:t>el nuevo </a:t>
            </a:r>
            <a:r>
              <a:rPr lang="es-MX" dirty="0"/>
              <a:t>esquema de compra de medicamentos, se </a:t>
            </a:r>
            <a:r>
              <a:rPr lang="es-MX" dirty="0" smtClean="0"/>
              <a:t>ahorrarán </a:t>
            </a:r>
            <a:r>
              <a:rPr lang="es-MX" dirty="0"/>
              <a:t>hasta </a:t>
            </a:r>
            <a:r>
              <a:rPr lang="es-MX" dirty="0" smtClean="0"/>
              <a:t>70% </a:t>
            </a:r>
            <a:r>
              <a:rPr lang="es-MX" dirty="0"/>
              <a:t>en los medicamentos para la </a:t>
            </a:r>
            <a:r>
              <a:rPr lang="es-MX" dirty="0" smtClean="0"/>
              <a:t>hemofilia</a:t>
            </a:r>
            <a:r>
              <a:rPr lang="es-MX" dirty="0"/>
              <a:t>, de los </a:t>
            </a:r>
            <a:r>
              <a:rPr lang="es-MX" dirty="0" smtClean="0"/>
              <a:t>2,700 MDP que </a:t>
            </a:r>
            <a:r>
              <a:rPr lang="es-MX" dirty="0"/>
              <a:t>se invertían </a:t>
            </a:r>
            <a:r>
              <a:rPr lang="es-MX" dirty="0" smtClean="0"/>
              <a:t>anualmente.</a:t>
            </a:r>
            <a:endParaRPr lang="es-MX" dirty="0"/>
          </a:p>
          <a:p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0954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Lo que se plantea el gobierno nacional es pasar a un ciclo virtuoso en la atención de salud, que en pocas palabras se expresa en llevar al sistema </a:t>
            </a:r>
            <a:r>
              <a:rPr lang="es-MX" sz="1400" dirty="0">
                <a:solidFill>
                  <a:srgbClr val="FF0000"/>
                </a:solidFill>
              </a:rPr>
              <a:t>mayor eficiencia</a:t>
            </a:r>
            <a:r>
              <a:rPr lang="es-MX" sz="1400" dirty="0"/>
              <a:t>, </a:t>
            </a:r>
            <a:r>
              <a:rPr lang="es-MX" sz="1400" dirty="0">
                <a:solidFill>
                  <a:srgbClr val="FF0000"/>
                </a:solidFill>
              </a:rPr>
              <a:t>hacerlo más equitativo </a:t>
            </a:r>
            <a:r>
              <a:rPr lang="es-MX" sz="1400" dirty="0"/>
              <a:t>y </a:t>
            </a:r>
            <a:r>
              <a:rPr lang="es-MX" sz="1400" dirty="0">
                <a:solidFill>
                  <a:srgbClr val="FF0000"/>
                </a:solidFill>
              </a:rPr>
              <a:t>aumentar su eficacia</a:t>
            </a:r>
            <a:r>
              <a:rPr lang="es-MX" sz="1400" dirty="0"/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HACER UNA LECTURA COMENTADA DE ALGUNOS DE TOPICOS MENCIONADOS.</a:t>
            </a:r>
          </a:p>
          <a:p>
            <a:endParaRPr lang="es-MX" sz="1400" dirty="0"/>
          </a:p>
          <a:p>
            <a:pPr algn="just"/>
            <a:r>
              <a:rPr lang="es-MX" sz="1400" dirty="0"/>
              <a:t>[Sobre gratuidad total, mencionado abajo a la derecha, decir que ya lo explique en detalles en láminas anteriores]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057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Sobre el Modelo de Salud para el Bienestar hay muchos aspectos a tratar, pero en atención al tiempo solo abordaré dos aspectos claves del desarrollo de la Atención Primaria de Salud que se persigue: la constitución de los Equipos de Salud para el Bienestar en las Unidades de Primer Nivel de Atención y sobre las Redes Integradas de Servicios de Salud.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394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54013" y="669925"/>
            <a:ext cx="6300787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400" dirty="0"/>
              <a:t>COMENTAR LA INTEGRACIÓN DEL EQUIPO, MENCIONANDO LA NOVEDAD QUE SIGNIFICA TENER PROMOTOR DE SALUD EN TODOS LOS EQUIPOS</a:t>
            </a:r>
            <a:r>
              <a:rPr lang="es-MX" sz="1400" dirty="0" smtClean="0"/>
              <a:t>.</a:t>
            </a:r>
          </a:p>
          <a:p>
            <a:endParaRPr lang="es-MX" sz="1400" dirty="0" smtClean="0"/>
          </a:p>
          <a:p>
            <a:r>
              <a:rPr lang="es-MX" sz="1400" dirty="0" smtClean="0"/>
              <a:t>Participación de las comunidades con personal voluntario. </a:t>
            </a:r>
            <a:endParaRPr lang="es-MX" sz="1400" dirty="0"/>
          </a:p>
          <a:p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MX" dirty="0" smtClean="0"/>
              <a:t>18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5886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LA LAMINA MUESTRA COMO INICIAMOS LA  CAPTACIÓN Y PREPARACIÓN DE LOS PROMOTORES DE SALUD EN VARIAS ENTIDADES FEDERATIVAS Y CONTINUAREMOS CON LAS DEMÁS EN LOS PRÓXIMOS TRES MESES</a:t>
            </a:r>
            <a:r>
              <a:rPr lang="es-MX" sz="1400" dirty="0" smtClean="0"/>
              <a:t>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Y hoy estuvimos en Guerrero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Hemos capacitado 1000 en esta primera fase de esfuerzos formativos</a:t>
            </a:r>
          </a:p>
          <a:p>
            <a:pPr algn="just"/>
            <a:endParaRPr lang="es-MX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64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Para fines </a:t>
            </a:r>
            <a:r>
              <a:rPr lang="es-MX" sz="1400" dirty="0" smtClean="0"/>
              <a:t>de presentación, </a:t>
            </a:r>
            <a:r>
              <a:rPr lang="es-MX" sz="1400" dirty="0"/>
              <a:t>la presentación se ha dividido en dos partes, pero ambas están íntimamente ligadas.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108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Esta es la definición que hemos adoptado sobre las Redes Integradas de Servicios de Salud, recomendada por la Organización Panamericana de la Salud y que estaremos implementando a lo largo de todo el año en los estados del país, a partir de lo que hoy se define como las Jurisdicciones Sanitarias.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650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Una imagen simplificada de la estructura de una Red Integrada de Servicios de Salud.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337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Decir que con esta lámina finaliza la presentación. 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Decir que pueden leer en ella lo que consideramos el desafío mayor que encara el Instituto de Salud para el Bienestar y el desarrollo del Modelo SABI.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9322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78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A</a:t>
            </a:r>
            <a:r>
              <a:rPr lang="es-MX" sz="1400" dirty="0" smtClean="0"/>
              <a:t>l </a:t>
            </a:r>
            <a:r>
              <a:rPr lang="es-MX" sz="1400" dirty="0"/>
              <a:t>inicio de este año comenzó la vida institucional de Instituto de Salud para el Bienestar, nacido de una reforma a la Ley General de Salud aprobada en el Congreso y Senado de la Republica en noviembre pasado.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Es un órgano público descentralizado, con personalidad jurídica y patrimonio propio y la lámina resume importantes detalles de su constitución y funcionamiento.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El equipo de dirección </a:t>
            </a:r>
            <a:r>
              <a:rPr lang="es-MX" sz="1400" dirty="0" smtClean="0"/>
              <a:t>es </a:t>
            </a:r>
            <a:r>
              <a:rPr lang="es-MX" sz="1400" dirty="0"/>
              <a:t>pequeño, con cuatro Coordinaciones Nacionales, quienes se apoyarán mucho en el trabajo coordinado con el resto de la Secretaría de Salud.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51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Su objeto de trabajo, definido en la Ley general de Salud, cubre dos importantes aspectos, señalados en letra roja:</a:t>
            </a:r>
          </a:p>
          <a:p>
            <a:pPr marL="291179" indent="-291179" algn="just">
              <a:buFont typeface="Arial" panose="020B0604020202020204" pitchFamily="34" charset="0"/>
              <a:buChar char="•"/>
            </a:pPr>
            <a:r>
              <a:rPr lang="es-MX" sz="1400" dirty="0"/>
              <a:t>Proveer y garantizar la prestación gratuita de servicios de salud, medicamentos y demás insumos asociados a la población sin Seguridad Social;</a:t>
            </a:r>
          </a:p>
          <a:p>
            <a:pPr marL="291179" indent="-291179" algn="just">
              <a:buFont typeface="Arial" panose="020B0604020202020204" pitchFamily="34" charset="0"/>
              <a:buChar char="•"/>
            </a:pPr>
            <a:r>
              <a:rPr lang="es-MX" sz="1400" dirty="0"/>
              <a:t>Impulsar una “adecuada” integración y articulación entre las instituciones públicas de salud del país.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Revisemos con más en detalle estos aspectos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D6B51-78BA-43A6-99BB-567B2B8C5D3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77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34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879389" cy="4356074"/>
          </a:xfrm>
        </p:spPr>
        <p:txBody>
          <a:bodyPr/>
          <a:lstStyle/>
          <a:p>
            <a:pPr algn="just"/>
            <a:r>
              <a:rPr lang="es-MX" sz="1400" dirty="0"/>
              <a:t>En el centro de la acción transformadora del INSABI está la gratuidad por la atención de salud; así se establece en el artículo 77 de la LGS.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Comenzamos por la gratuidad en el primer y segundo nivel de atención, en curso desde el 1º de enero. Con el Seguro Popular, esta gratuidad solo cubría los padecimientos del catalogo único de servicios de salud CAUSES.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Se propone garantizar la entrega de medicamentos gratuitos, según las necesidades de la personas, abarcando desde la compra basada en un Compendio Nacional de Medicamentos hasta la distribución a las unidades.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Se planea la ampliación progresiva del reconocimiento de las intervenciones que generan gastos catastróficos hasta 96 de 66 que existen actualmente, en labor conjunta con el Consejo de Salubridad general.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Finalmente, nos encaminamos hacia en la gratuidad total en el sector público incluyendo la atención de alta espacialidad, lo que progresivamente se irá implementando hasta completar para el 1 de diciembre de este año.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599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Ampliando sobre la labor inmediata del INSABI, la figura nos muestra en su parte superior las 4 funciones básicas que desarrollará el Instituto de manera prioritaria este primer año.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Tenemos muy claro las herramientas de gestión que se emplearán para cumplir este propósito, que aparecen señaladas en la parte central y finalmente, más abajo la ampliación de capacidades de atención que se conseguirán en este primer año de trabajo del INSABI.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25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De manera muy rápida, les comento como vamos avanzando.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Entre 2019 y 2020 se planea concluir las obras de construcción, ampliación y remodelación de 80 hospitales y 110 Centros de salud.</a:t>
            </a:r>
          </a:p>
          <a:p>
            <a:pPr algn="just"/>
            <a:r>
              <a:rPr lang="es-MX" sz="1400" dirty="0"/>
              <a:t>Vamos a buen paso y lo marcado en rojo evidencia lo que ya se ha terminado y puesto en operación.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Inversión en 80 hospitales $</a:t>
            </a:r>
            <a:r>
              <a:rPr lang="es-MX" sz="1400" dirty="0" smtClean="0"/>
              <a:t>7,340 </a:t>
            </a:r>
            <a:r>
              <a:rPr lang="es-MX" sz="1400" dirty="0"/>
              <a:t>MDP</a:t>
            </a:r>
          </a:p>
          <a:p>
            <a:pPr algn="just"/>
            <a:r>
              <a:rPr lang="es-MX" sz="1400" dirty="0"/>
              <a:t>Inversión en 110 Centros de Salud $ </a:t>
            </a:r>
            <a:r>
              <a:rPr lang="es-MX" sz="1400" dirty="0" smtClean="0"/>
              <a:t>1,470 </a:t>
            </a:r>
            <a:r>
              <a:rPr lang="es-MX" sz="1400" dirty="0"/>
              <a:t>MDP </a:t>
            </a:r>
          </a:p>
          <a:p>
            <a:pPr algn="just"/>
            <a:endParaRPr lang="es-MX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46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400" dirty="0"/>
              <a:t>Un ejemplo reciente es el hospital de </a:t>
            </a:r>
            <a:r>
              <a:rPr lang="es-MX" sz="1400" dirty="0" err="1"/>
              <a:t>Tekax</a:t>
            </a:r>
            <a:r>
              <a:rPr lang="es-MX" sz="1400" dirty="0"/>
              <a:t>, en el estado de Yucatán. Llevaba varios años de construcción y se logró terminar en meses pasado, se contrató a todo su personal y ya está en operación.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EC4C-60E3-4324-BE4A-0851ABA972F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60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87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73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085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072639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35C4-3854-4292-9B13-115C4EBD537A}" type="datetime1">
              <a:rPr lang="es-MX" smtClean="0"/>
              <a:t>12/02/2020</a:t>
            </a:fld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0079" y="6614445"/>
            <a:ext cx="2743200" cy="24355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39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07837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9139-0DB8-400A-B091-8FDD66182A82}" type="datetime1">
              <a:rPr lang="es-MX" smtClean="0"/>
              <a:t>12/02/2020</a:t>
            </a:fld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516FB4C-D80E-574A-85E4-0DF8B29E79BF}"/>
              </a:ext>
            </a:extLst>
          </p:cNvPr>
          <p:cNvCxnSpPr/>
          <p:nvPr userDrawn="1"/>
        </p:nvCxnSpPr>
        <p:spPr>
          <a:xfrm>
            <a:off x="2006600" y="3921463"/>
            <a:ext cx="8178800" cy="0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86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26" y="579500"/>
            <a:ext cx="8398340" cy="915745"/>
          </a:xfrm>
        </p:spPr>
        <p:txBody>
          <a:bodyPr>
            <a:noAutofit/>
          </a:bodyPr>
          <a:lstStyle>
            <a:lvl1pPr>
              <a:defRPr sz="3200" b="0" i="0">
                <a:solidFill>
                  <a:srgbClr val="A42145"/>
                </a:solidFill>
                <a:latin typeface="Montserrat Medium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57402" y="1765487"/>
            <a:ext cx="7232920" cy="4620048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013D54-3F17-684F-BFB9-7B30B00F6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29400"/>
            <a:ext cx="12192000" cy="22860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A9E7968-AA4F-554B-9D5A-3BFC821210B4}"/>
              </a:ext>
            </a:extLst>
          </p:cNvPr>
          <p:cNvSpPr/>
          <p:nvPr userDrawn="1"/>
        </p:nvSpPr>
        <p:spPr>
          <a:xfrm>
            <a:off x="0" y="579500"/>
            <a:ext cx="257695" cy="915745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06F3C-483A-3E47-85FD-877273809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0322" y="617780"/>
            <a:ext cx="2354880" cy="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3"/>
          <p:cNvSpPr txBox="1">
            <a:spLocks noChangeArrowheads="1"/>
          </p:cNvSpPr>
          <p:nvPr userDrawn="1"/>
        </p:nvSpPr>
        <p:spPr bwMode="auto">
          <a:xfrm>
            <a:off x="671696" y="1728148"/>
            <a:ext cx="108486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71463">
              <a:spcBef>
                <a:spcPct val="20000"/>
              </a:spcBef>
              <a:buChar char="•"/>
              <a:tabLst>
                <a:tab pos="3905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905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905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90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90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0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0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0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05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156915"/>
              </a:buClr>
              <a:buSzPct val="103000"/>
              <a:buFont typeface="Wingdings" panose="05000000000000000000" pitchFamily="2" charset="2"/>
              <a:buChar char="v"/>
            </a:pPr>
            <a:endParaRPr lang="es-MX" sz="1050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>
                <a:srgbClr val="156915"/>
              </a:buClr>
              <a:buSzPct val="103000"/>
              <a:buFont typeface="Wingdings" panose="05000000000000000000" pitchFamily="2" charset="2"/>
              <a:buChar char="v"/>
            </a:pPr>
            <a:endParaRPr lang="es-MX" sz="1050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>
                <a:srgbClr val="156915"/>
              </a:buClr>
              <a:buSzPct val="103000"/>
              <a:buFont typeface="Wingdings" panose="05000000000000000000" pitchFamily="2" charset="2"/>
              <a:buChar char="v"/>
            </a:pPr>
            <a:endParaRPr lang="es-MX" sz="1050" dirty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>
                <a:srgbClr val="156915"/>
              </a:buClr>
              <a:buSzPct val="103000"/>
              <a:buFont typeface="Wingdings" panose="05000000000000000000" pitchFamily="2" charset="2"/>
              <a:buChar char="v"/>
            </a:pPr>
            <a:endParaRPr lang="es-ES" sz="1050" dirty="0">
              <a:latin typeface="Calibri" panose="020F0502020204030204" pitchFamily="34" charset="0"/>
            </a:endParaRPr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609600" y="1728147"/>
            <a:ext cx="10972800" cy="439801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285C4D"/>
              </a:buClr>
              <a:buFont typeface="Symbol" panose="05050102010706020507" pitchFamily="18" charset="2"/>
              <a:buChar char=""/>
              <a:defRPr sz="1500" b="0">
                <a:solidFill>
                  <a:srgbClr val="592626"/>
                </a:solidFill>
                <a:latin typeface="+mn-lt"/>
              </a:defRPr>
            </a:lvl1pPr>
            <a:lvl2pPr marL="557213" indent="-214313">
              <a:buClr>
                <a:srgbClr val="661429"/>
              </a:buClr>
              <a:buFont typeface="Arial" panose="020B0604020202020204" pitchFamily="34" charset="0"/>
              <a:buChar char="•"/>
              <a:defRPr sz="1350" b="0">
                <a:solidFill>
                  <a:srgbClr val="592626"/>
                </a:solidFill>
                <a:latin typeface="+mn-lt"/>
              </a:defRPr>
            </a:lvl2pPr>
            <a:lvl3pPr marL="857250" indent="-171450">
              <a:buClr>
                <a:srgbClr val="285C4D"/>
              </a:buClr>
              <a:buFont typeface="Symbol" panose="05050102010706020507" pitchFamily="18" charset="2"/>
              <a:buChar char=""/>
              <a:defRPr sz="1350" b="0">
                <a:solidFill>
                  <a:srgbClr val="592626"/>
                </a:solidFill>
                <a:latin typeface="+mn-lt"/>
              </a:defRPr>
            </a:lvl3pPr>
            <a:lvl4pPr>
              <a:defRPr sz="1350" b="0">
                <a:solidFill>
                  <a:srgbClr val="592626"/>
                </a:solidFill>
                <a:latin typeface="+mn-lt"/>
              </a:defRPr>
            </a:lvl4pPr>
            <a:lvl5pPr>
              <a:defRPr sz="1350" b="0">
                <a:solidFill>
                  <a:srgbClr val="592626"/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35360" y="1066304"/>
            <a:ext cx="10972800" cy="533896"/>
          </a:xfrm>
          <a:prstGeom prst="rect">
            <a:avLst/>
          </a:prstGeom>
        </p:spPr>
        <p:txBody>
          <a:bodyPr>
            <a:noAutofit/>
          </a:bodyPr>
          <a:lstStyle>
            <a:lvl1pPr marL="385763" indent="-385763" algn="l">
              <a:buFont typeface="+mj-lt"/>
              <a:buAutoNum type="romanUcPeriod"/>
              <a:defRPr sz="1800" b="1">
                <a:solidFill>
                  <a:srgbClr val="285C4D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3"/>
          <p:cNvSpPr txBox="1">
            <a:spLocks/>
          </p:cNvSpPr>
          <p:nvPr userDrawn="1"/>
        </p:nvSpPr>
        <p:spPr>
          <a:xfrm>
            <a:off x="3576059" y="6453336"/>
            <a:ext cx="5039883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rgbClr val="007A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007A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rgbClr val="007A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rgbClr val="007A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50" dirty="0">
                <a:solidFill>
                  <a:srgbClr val="285C4D"/>
                </a:solidFill>
                <a:latin typeface="Century Gothic" panose="020B0502020202020204" pitchFamily="34" charset="0"/>
              </a:rPr>
              <a:t>Instituto de Salud para el Bienestar</a:t>
            </a:r>
          </a:p>
        </p:txBody>
      </p:sp>
    </p:spTree>
    <p:extLst>
      <p:ext uri="{BB962C8B-B14F-4D97-AF65-F5344CB8AC3E}">
        <p14:creationId xmlns:p14="http://schemas.microsoft.com/office/powerpoint/2010/main" val="288369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981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45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16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97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0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69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4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2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C31BC-FDB6-4093-ABAD-8B6D7DEE0BB2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D34D2-DDC9-485A-8A8B-B50A920F26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04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10" Type="http://schemas.openxmlformats.org/officeDocument/2006/relationships/image" Target="../media/image6.png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image" Target="../media/image6.png"/><Relationship Id="rId4" Type="http://schemas.openxmlformats.org/officeDocument/2006/relationships/image" Target="../media/image17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3927"/>
            <a:ext cx="12192000" cy="2073445"/>
          </a:xfrm>
        </p:spPr>
        <p:txBody>
          <a:bodyPr>
            <a:normAutofit/>
          </a:bodyPr>
          <a:lstStyle/>
          <a:p>
            <a:r>
              <a:rPr lang="es-MX" sz="4200" b="1" dirty="0" smtClean="0">
                <a:solidFill>
                  <a:srgbClr val="C00000"/>
                </a:solidFill>
              </a:rPr>
              <a:t>Nuevo Sistema Nacional de Salud</a:t>
            </a:r>
            <a:br>
              <a:rPr lang="es-MX" sz="4200" b="1" dirty="0" smtClean="0">
                <a:solidFill>
                  <a:srgbClr val="C00000"/>
                </a:solidFill>
              </a:rPr>
            </a:br>
            <a:r>
              <a:rPr lang="es-MX" sz="4200" b="1" dirty="0" smtClean="0">
                <a:solidFill>
                  <a:srgbClr val="C00000"/>
                </a:solidFill>
              </a:rPr>
              <a:t>basado en la Atención Primaria de Salud</a:t>
            </a:r>
            <a:endParaRPr lang="es-MX" sz="4200" b="1" dirty="0">
              <a:solidFill>
                <a:srgbClr val="C00000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61" y="4966254"/>
            <a:ext cx="0" cy="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26" y="5247351"/>
            <a:ext cx="3260274" cy="62004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 txBox="1">
            <a:spLocks/>
          </p:cNvSpPr>
          <p:nvPr/>
        </p:nvSpPr>
        <p:spPr>
          <a:xfrm>
            <a:off x="8763000" y="6019800"/>
            <a:ext cx="3276600" cy="4572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DEC9A2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MX" sz="1800" b="1" dirty="0" smtClean="0">
                <a:solidFill>
                  <a:srgbClr val="C00000"/>
                </a:solidFill>
              </a:rPr>
              <a:t>Febrero </a:t>
            </a:r>
            <a:r>
              <a:rPr lang="es-MX" sz="1800" b="1" dirty="0">
                <a:solidFill>
                  <a:srgbClr val="C0000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0254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7108375" y="1386034"/>
            <a:ext cx="1874259" cy="444668"/>
          </a:xfrm>
          <a:custGeom>
            <a:avLst/>
            <a:gdLst/>
            <a:ahLst/>
            <a:cxnLst/>
            <a:rect l="l" t="t" r="r" b="b"/>
            <a:pathLst>
              <a:path w="1874259" h="444668">
                <a:moveTo>
                  <a:pt x="0" y="74112"/>
                </a:moveTo>
                <a:lnTo>
                  <a:pt x="93" y="374301"/>
                </a:lnTo>
                <a:lnTo>
                  <a:pt x="13911" y="413788"/>
                </a:lnTo>
                <a:lnTo>
                  <a:pt x="46088" y="439184"/>
                </a:lnTo>
                <a:lnTo>
                  <a:pt x="74121" y="444668"/>
                </a:lnTo>
                <a:lnTo>
                  <a:pt x="1803885" y="444575"/>
                </a:lnTo>
                <a:lnTo>
                  <a:pt x="1843377" y="430757"/>
                </a:lnTo>
                <a:lnTo>
                  <a:pt x="1868775" y="398583"/>
                </a:lnTo>
                <a:lnTo>
                  <a:pt x="1874259" y="370554"/>
                </a:lnTo>
                <a:lnTo>
                  <a:pt x="1874166" y="70365"/>
                </a:lnTo>
                <a:lnTo>
                  <a:pt x="1860348" y="30879"/>
                </a:lnTo>
                <a:lnTo>
                  <a:pt x="1828170" y="5483"/>
                </a:lnTo>
                <a:lnTo>
                  <a:pt x="1800137" y="0"/>
                </a:lnTo>
                <a:lnTo>
                  <a:pt x="70374" y="93"/>
                </a:lnTo>
                <a:lnTo>
                  <a:pt x="30883" y="13909"/>
                </a:lnTo>
                <a:lnTo>
                  <a:pt x="5484" y="46083"/>
                </a:lnTo>
                <a:lnTo>
                  <a:pt x="0" y="74112"/>
                </a:lnTo>
                <a:close/>
              </a:path>
            </a:pathLst>
          </a:custGeom>
          <a:solidFill>
            <a:srgbClr val="C6A85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Especialidades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6" y="1783332"/>
            <a:ext cx="4538140" cy="255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/>
          <a:stretch/>
        </p:blipFill>
        <p:spPr>
          <a:xfrm>
            <a:off x="3680551" y="3795301"/>
            <a:ext cx="3296882" cy="256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11"/>
          <a:stretch/>
        </p:blipFill>
        <p:spPr>
          <a:xfrm>
            <a:off x="296573" y="4250054"/>
            <a:ext cx="3273867" cy="211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object 99"/>
          <p:cNvSpPr/>
          <p:nvPr/>
        </p:nvSpPr>
        <p:spPr>
          <a:xfrm>
            <a:off x="0" y="6629400"/>
            <a:ext cx="12191998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719495" y="1859280"/>
            <a:ext cx="3225438" cy="3397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9302" indent="0">
              <a:lnSpc>
                <a:spcPct val="200000"/>
              </a:lnSpc>
            </a:pP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Pediatría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 </a:t>
            </a:r>
            <a:endParaRPr lang="es-MX" sz="1400" dirty="0" smtClean="0">
              <a:latin typeface="Montserrat" panose="00000500000000000000" pitchFamily="2" charset="0"/>
              <a:cs typeface="Montserrat"/>
            </a:endParaRPr>
          </a:p>
          <a:p>
            <a:pPr marR="49302">
              <a:lnSpc>
                <a:spcPct val="200000"/>
              </a:lnSpc>
            </a:pPr>
            <a:r>
              <a:rPr lang="es-MX" sz="1400" spc="4" dirty="0" err="1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G</a:t>
            </a:r>
            <a:r>
              <a:rPr lang="es-MX" sz="1400" spc="0" dirty="0" err="1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i</a:t>
            </a:r>
            <a:r>
              <a:rPr lang="es-MX" sz="1400" spc="4" dirty="0" err="1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ne</a:t>
            </a:r>
            <a:r>
              <a:rPr lang="es-MX" sz="1400" spc="0" dirty="0" err="1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c</a:t>
            </a:r>
            <a:r>
              <a:rPr lang="es-MX" sz="1400" spc="-4" dirty="0" err="1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o</a:t>
            </a:r>
            <a:r>
              <a:rPr lang="es-MX" sz="1400" spc="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-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o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b</a:t>
            </a:r>
            <a:r>
              <a:rPr lang="es-MX" sz="1400" spc="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s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t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etricia</a:t>
            </a:r>
            <a:endParaRPr lang="es-MX" sz="1400" dirty="0" smtClean="0">
              <a:latin typeface="Montserrat" panose="00000500000000000000" pitchFamily="2" charset="0"/>
              <a:cs typeface="Montserrat"/>
            </a:endParaRPr>
          </a:p>
          <a:p>
            <a:pPr marR="49302">
              <a:lnSpc>
                <a:spcPct val="200000"/>
              </a:lnSpc>
            </a:pP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Radi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o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l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o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gía</a:t>
            </a:r>
            <a:endParaRPr lang="es-MX" sz="1400" dirty="0" smtClean="0">
              <a:latin typeface="Montserrat" panose="00000500000000000000" pitchFamily="2" charset="0"/>
              <a:cs typeface="Montserrat"/>
            </a:endParaRPr>
          </a:p>
          <a:p>
            <a:pPr indent="30982" algn="just">
              <a:lnSpc>
                <a:spcPct val="200000"/>
              </a:lnSpc>
            </a:pPr>
            <a:r>
              <a:rPr lang="es-MX" sz="1400" spc="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C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ir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u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gía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g</a:t>
            </a:r>
            <a:r>
              <a:rPr lang="es-MX" sz="1400" spc="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e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n</a:t>
            </a:r>
            <a:r>
              <a:rPr lang="es-MX" sz="1400" spc="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e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ral</a:t>
            </a:r>
            <a:endParaRPr lang="es-MX" sz="1400" dirty="0" smtClean="0">
              <a:latin typeface="Montserrat" panose="00000500000000000000" pitchFamily="2" charset="0"/>
              <a:cs typeface="Montserrat"/>
            </a:endParaRPr>
          </a:p>
          <a:p>
            <a:pPr algn="just">
              <a:lnSpc>
                <a:spcPct val="200000"/>
              </a:lnSpc>
            </a:pP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M</a:t>
            </a:r>
            <a:r>
              <a:rPr lang="es-MX" sz="1400" spc="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e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dicina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i</a:t>
            </a:r>
            <a:r>
              <a:rPr lang="es-MX" sz="1400" spc="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n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t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erna</a:t>
            </a:r>
            <a:endParaRPr lang="es-MX" sz="1400" dirty="0" smtClean="0">
              <a:latin typeface="Montserrat" panose="00000500000000000000" pitchFamily="2" charset="0"/>
              <a:cs typeface="Montserrat"/>
            </a:endParaRPr>
          </a:p>
          <a:p>
            <a:pPr algn="just">
              <a:lnSpc>
                <a:spcPct val="200000"/>
              </a:lnSpc>
            </a:pP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N</a:t>
            </a:r>
            <a:r>
              <a:rPr lang="es-MX" sz="1400" spc="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e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o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na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to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l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o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gía </a:t>
            </a:r>
            <a:endParaRPr lang="es-MX" sz="1400" dirty="0" smtClean="0">
              <a:latin typeface="Montserrat" panose="00000500000000000000" pitchFamily="2" charset="0"/>
              <a:cs typeface="Montserrat"/>
            </a:endParaRPr>
          </a:p>
          <a:p>
            <a:pPr algn="just">
              <a:lnSpc>
                <a:spcPct val="200000"/>
              </a:lnSpc>
            </a:pPr>
            <a:r>
              <a:rPr lang="es-MX" sz="1400" spc="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Ce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n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t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ro</a:t>
            </a:r>
            <a:r>
              <a:rPr lang="es-MX" sz="1400" spc="-9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 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de </a:t>
            </a:r>
            <a:r>
              <a:rPr lang="es-MX" sz="1400" spc="-4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t</a:t>
            </a:r>
            <a:r>
              <a:rPr lang="es-MX" sz="1400" spc="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ransfusión sanguínea</a:t>
            </a:r>
          </a:p>
          <a:p>
            <a:pPr algn="just">
              <a:lnSpc>
                <a:spcPct val="200000"/>
              </a:lnSpc>
            </a:pPr>
            <a:r>
              <a:rPr lang="es-MX" sz="1400" dirty="0" smtClean="0">
                <a:solidFill>
                  <a:srgbClr val="833B0A"/>
                </a:solidFill>
                <a:latin typeface="Montserrat" panose="00000500000000000000" pitchFamily="2" charset="0"/>
                <a:cs typeface="Montserrat"/>
              </a:rPr>
              <a:t>Anatomía Patológica</a:t>
            </a:r>
            <a:endParaRPr lang="es-MX" sz="1400" dirty="0" smtClean="0">
              <a:latin typeface="Montserrat" panose="00000500000000000000" pitchFamily="2" charset="0"/>
              <a:cs typeface="Montserra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579499"/>
            <a:ext cx="257694" cy="915744"/>
          </a:xfrm>
          <a:custGeom>
            <a:avLst/>
            <a:gdLst/>
            <a:ahLst/>
            <a:cxnLst/>
            <a:rect l="l" t="t" r="r" b="b"/>
            <a:pathLst>
              <a:path w="257694" h="915744">
                <a:moveTo>
                  <a:pt x="0" y="0"/>
                </a:moveTo>
                <a:lnTo>
                  <a:pt x="0" y="915744"/>
                </a:lnTo>
                <a:lnTo>
                  <a:pt x="257694" y="915744"/>
                </a:lnTo>
                <a:lnTo>
                  <a:pt x="257694" y="0"/>
                </a:lnTo>
                <a:lnTo>
                  <a:pt x="0" y="0"/>
                </a:lnTo>
                <a:close/>
              </a:path>
            </a:pathLst>
          </a:custGeom>
          <a:solidFill>
            <a:srgbClr val="A32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00740" y="1953245"/>
            <a:ext cx="1" cy="354491"/>
          </a:xfrm>
          <a:custGeom>
            <a:avLst/>
            <a:gdLst/>
            <a:ahLst/>
            <a:cxnLst/>
            <a:rect l="l" t="t" r="r" b="b"/>
            <a:pathLst>
              <a:path w="1" h="354491">
                <a:moveTo>
                  <a:pt x="0" y="0"/>
                </a:moveTo>
                <a:lnTo>
                  <a:pt x="1" y="354491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0740" y="2385836"/>
            <a:ext cx="1" cy="354490"/>
          </a:xfrm>
          <a:custGeom>
            <a:avLst/>
            <a:gdLst/>
            <a:ahLst/>
            <a:cxnLst/>
            <a:rect l="l" t="t" r="r" b="b"/>
            <a:pathLst>
              <a:path w="1" h="354490">
                <a:moveTo>
                  <a:pt x="0" y="0"/>
                </a:moveTo>
                <a:lnTo>
                  <a:pt x="1" y="354490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00740" y="2818472"/>
            <a:ext cx="1" cy="354489"/>
          </a:xfrm>
          <a:custGeom>
            <a:avLst/>
            <a:gdLst/>
            <a:ahLst/>
            <a:cxnLst/>
            <a:rect l="l" t="t" r="r" b="b"/>
            <a:pathLst>
              <a:path w="1" h="354489">
                <a:moveTo>
                  <a:pt x="0" y="0"/>
                </a:moveTo>
                <a:lnTo>
                  <a:pt x="1" y="354489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00740" y="3233808"/>
            <a:ext cx="1" cy="354485"/>
          </a:xfrm>
          <a:custGeom>
            <a:avLst/>
            <a:gdLst/>
            <a:ahLst/>
            <a:cxnLst/>
            <a:rect l="l" t="t" r="r" b="b"/>
            <a:pathLst>
              <a:path w="1" h="354485">
                <a:moveTo>
                  <a:pt x="0" y="0"/>
                </a:moveTo>
                <a:lnTo>
                  <a:pt x="1" y="354485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13440" y="3667692"/>
            <a:ext cx="1" cy="354468"/>
          </a:xfrm>
          <a:custGeom>
            <a:avLst/>
            <a:gdLst/>
            <a:ahLst/>
            <a:cxnLst/>
            <a:rect l="l" t="t" r="r" b="b"/>
            <a:pathLst>
              <a:path w="1" h="354468">
                <a:moveTo>
                  <a:pt x="0" y="0"/>
                </a:moveTo>
                <a:lnTo>
                  <a:pt x="1" y="354468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13440" y="4100255"/>
            <a:ext cx="1" cy="354463"/>
          </a:xfrm>
          <a:custGeom>
            <a:avLst/>
            <a:gdLst/>
            <a:ahLst/>
            <a:cxnLst/>
            <a:rect l="l" t="t" r="r" b="b"/>
            <a:pathLst>
              <a:path w="1" h="354463">
                <a:moveTo>
                  <a:pt x="0" y="0"/>
                </a:moveTo>
                <a:lnTo>
                  <a:pt x="1" y="354463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13440" y="4532857"/>
            <a:ext cx="1" cy="354459"/>
          </a:xfrm>
          <a:custGeom>
            <a:avLst/>
            <a:gdLst/>
            <a:ahLst/>
            <a:cxnLst/>
            <a:rect l="l" t="t" r="r" b="b"/>
            <a:pathLst>
              <a:path w="1" h="354459">
                <a:moveTo>
                  <a:pt x="0" y="0"/>
                </a:moveTo>
                <a:lnTo>
                  <a:pt x="1" y="354459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13440" y="4948158"/>
            <a:ext cx="1" cy="354455"/>
          </a:xfrm>
          <a:custGeom>
            <a:avLst/>
            <a:gdLst/>
            <a:ahLst/>
            <a:cxnLst/>
            <a:rect l="l" t="t" r="r" b="b"/>
            <a:pathLst>
              <a:path w="1" h="354455">
                <a:moveTo>
                  <a:pt x="0" y="0"/>
                </a:moveTo>
                <a:lnTo>
                  <a:pt x="1" y="354455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18049" y="1727286"/>
            <a:ext cx="2387337" cy="637596"/>
          </a:xfrm>
          <a:custGeom>
            <a:avLst/>
            <a:gdLst/>
            <a:ahLst/>
            <a:cxnLst/>
            <a:rect l="l" t="t" r="r" b="b"/>
            <a:pathLst>
              <a:path w="2387337" h="637596">
                <a:moveTo>
                  <a:pt x="0" y="106266"/>
                </a:moveTo>
                <a:lnTo>
                  <a:pt x="0" y="531329"/>
                </a:lnTo>
                <a:lnTo>
                  <a:pt x="696" y="543559"/>
                </a:lnTo>
                <a:lnTo>
                  <a:pt x="13743" y="583633"/>
                </a:lnTo>
                <a:lnTo>
                  <a:pt x="40582" y="614866"/>
                </a:lnTo>
                <a:lnTo>
                  <a:pt x="77647" y="633695"/>
                </a:lnTo>
                <a:lnTo>
                  <a:pt x="106278" y="637596"/>
                </a:lnTo>
                <a:lnTo>
                  <a:pt x="2281058" y="637596"/>
                </a:lnTo>
                <a:lnTo>
                  <a:pt x="2320814" y="629911"/>
                </a:lnTo>
                <a:lnTo>
                  <a:pt x="2355394" y="607275"/>
                </a:lnTo>
                <a:lnTo>
                  <a:pt x="2378757" y="573227"/>
                </a:lnTo>
                <a:lnTo>
                  <a:pt x="2387337" y="531329"/>
                </a:lnTo>
                <a:lnTo>
                  <a:pt x="2387337" y="106266"/>
                </a:lnTo>
                <a:lnTo>
                  <a:pt x="2379651" y="66513"/>
                </a:lnTo>
                <a:lnTo>
                  <a:pt x="2357013" y="31937"/>
                </a:lnTo>
                <a:lnTo>
                  <a:pt x="2322960" y="8578"/>
                </a:lnTo>
                <a:lnTo>
                  <a:pt x="2281058" y="0"/>
                </a:lnTo>
                <a:lnTo>
                  <a:pt x="106278" y="0"/>
                </a:lnTo>
                <a:lnTo>
                  <a:pt x="66522" y="7684"/>
                </a:lnTo>
                <a:lnTo>
                  <a:pt x="31942" y="30319"/>
                </a:lnTo>
                <a:lnTo>
                  <a:pt x="8579" y="64368"/>
                </a:lnTo>
                <a:lnTo>
                  <a:pt x="0" y="106266"/>
                </a:lnTo>
                <a:close/>
              </a:path>
            </a:pathLst>
          </a:custGeom>
          <a:solidFill>
            <a:srgbClr val="9C23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1550" y="3981336"/>
            <a:ext cx="2660327" cy="800739"/>
          </a:xfrm>
          <a:custGeom>
            <a:avLst/>
            <a:gdLst/>
            <a:ahLst/>
            <a:cxnLst/>
            <a:rect l="l" t="t" r="r" b="b"/>
            <a:pathLst>
              <a:path w="2660327" h="800739">
                <a:moveTo>
                  <a:pt x="0" y="133457"/>
                </a:moveTo>
                <a:lnTo>
                  <a:pt x="0" y="667281"/>
                </a:lnTo>
                <a:lnTo>
                  <a:pt x="594" y="679958"/>
                </a:lnTo>
                <a:lnTo>
                  <a:pt x="11302" y="721111"/>
                </a:lnTo>
                <a:lnTo>
                  <a:pt x="33710" y="755943"/>
                </a:lnTo>
                <a:lnTo>
                  <a:pt x="65557" y="782194"/>
                </a:lnTo>
                <a:lnTo>
                  <a:pt x="104583" y="797604"/>
                </a:lnTo>
                <a:lnTo>
                  <a:pt x="133473" y="800739"/>
                </a:lnTo>
                <a:lnTo>
                  <a:pt x="2526854" y="800739"/>
                </a:lnTo>
                <a:lnTo>
                  <a:pt x="2567562" y="794418"/>
                </a:lnTo>
                <a:lnTo>
                  <a:pt x="2604757" y="775661"/>
                </a:lnTo>
                <a:lnTo>
                  <a:pt x="2634122" y="746713"/>
                </a:lnTo>
                <a:lnTo>
                  <a:pt x="2653399" y="709833"/>
                </a:lnTo>
                <a:lnTo>
                  <a:pt x="2660327" y="667281"/>
                </a:lnTo>
                <a:lnTo>
                  <a:pt x="2660327" y="133457"/>
                </a:lnTo>
                <a:lnTo>
                  <a:pt x="2654006" y="92754"/>
                </a:lnTo>
                <a:lnTo>
                  <a:pt x="2635247" y="55564"/>
                </a:lnTo>
                <a:lnTo>
                  <a:pt x="2606295" y="26201"/>
                </a:lnTo>
                <a:lnTo>
                  <a:pt x="2569411" y="6927"/>
                </a:lnTo>
                <a:lnTo>
                  <a:pt x="2526854" y="0"/>
                </a:lnTo>
                <a:lnTo>
                  <a:pt x="133473" y="0"/>
                </a:lnTo>
                <a:lnTo>
                  <a:pt x="92765" y="6320"/>
                </a:lnTo>
                <a:lnTo>
                  <a:pt x="55570" y="25077"/>
                </a:lnTo>
                <a:lnTo>
                  <a:pt x="26204" y="54025"/>
                </a:lnTo>
                <a:lnTo>
                  <a:pt x="6927" y="90905"/>
                </a:lnTo>
                <a:lnTo>
                  <a:pt x="0" y="133457"/>
                </a:lnTo>
                <a:close/>
              </a:path>
            </a:pathLst>
          </a:custGeom>
          <a:solidFill>
            <a:srgbClr val="9C23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76278" y="3461826"/>
            <a:ext cx="2660328" cy="779103"/>
          </a:xfrm>
          <a:custGeom>
            <a:avLst/>
            <a:gdLst/>
            <a:ahLst/>
            <a:cxnLst/>
            <a:rect l="l" t="t" r="r" b="b"/>
            <a:pathLst>
              <a:path w="2660328" h="779103">
                <a:moveTo>
                  <a:pt x="0" y="129852"/>
                </a:moveTo>
                <a:lnTo>
                  <a:pt x="0" y="649249"/>
                </a:lnTo>
                <a:lnTo>
                  <a:pt x="175" y="656062"/>
                </a:lnTo>
                <a:lnTo>
                  <a:pt x="9379" y="697795"/>
                </a:lnTo>
                <a:lnTo>
                  <a:pt x="30844" y="733268"/>
                </a:lnTo>
                <a:lnTo>
                  <a:pt x="62182" y="760093"/>
                </a:lnTo>
                <a:lnTo>
                  <a:pt x="101006" y="775885"/>
                </a:lnTo>
                <a:lnTo>
                  <a:pt x="129868" y="779103"/>
                </a:lnTo>
                <a:lnTo>
                  <a:pt x="2530459" y="779103"/>
                </a:lnTo>
                <a:lnTo>
                  <a:pt x="2579011" y="769724"/>
                </a:lnTo>
                <a:lnTo>
                  <a:pt x="2614488" y="748262"/>
                </a:lnTo>
                <a:lnTo>
                  <a:pt x="2641316" y="716928"/>
                </a:lnTo>
                <a:lnTo>
                  <a:pt x="2657109" y="678108"/>
                </a:lnTo>
                <a:lnTo>
                  <a:pt x="2660328" y="649249"/>
                </a:lnTo>
                <a:lnTo>
                  <a:pt x="2660328" y="129852"/>
                </a:lnTo>
                <a:lnTo>
                  <a:pt x="2650949" y="81307"/>
                </a:lnTo>
                <a:lnTo>
                  <a:pt x="2629484" y="45834"/>
                </a:lnTo>
                <a:lnTo>
                  <a:pt x="2598146" y="19009"/>
                </a:lnTo>
                <a:lnTo>
                  <a:pt x="2559322" y="3218"/>
                </a:lnTo>
                <a:lnTo>
                  <a:pt x="2530459" y="0"/>
                </a:lnTo>
                <a:lnTo>
                  <a:pt x="129868" y="0"/>
                </a:lnTo>
                <a:lnTo>
                  <a:pt x="81318" y="9378"/>
                </a:lnTo>
                <a:lnTo>
                  <a:pt x="45840" y="30840"/>
                </a:lnTo>
                <a:lnTo>
                  <a:pt x="19011" y="62174"/>
                </a:lnTo>
                <a:lnTo>
                  <a:pt x="3218" y="100993"/>
                </a:lnTo>
                <a:lnTo>
                  <a:pt x="0" y="129852"/>
                </a:lnTo>
                <a:close/>
              </a:path>
            </a:pathLst>
          </a:custGeom>
          <a:solidFill>
            <a:srgbClr val="9C23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7059" y="1748398"/>
            <a:ext cx="2387336" cy="637589"/>
          </a:xfrm>
          <a:custGeom>
            <a:avLst/>
            <a:gdLst/>
            <a:ahLst/>
            <a:cxnLst/>
            <a:rect l="l" t="t" r="r" b="b"/>
            <a:pathLst>
              <a:path w="2387336" h="637589">
                <a:moveTo>
                  <a:pt x="0" y="106266"/>
                </a:moveTo>
                <a:lnTo>
                  <a:pt x="0" y="531323"/>
                </a:lnTo>
                <a:lnTo>
                  <a:pt x="696" y="543553"/>
                </a:lnTo>
                <a:lnTo>
                  <a:pt x="13743" y="583627"/>
                </a:lnTo>
                <a:lnTo>
                  <a:pt x="40582" y="614860"/>
                </a:lnTo>
                <a:lnTo>
                  <a:pt x="77647" y="633688"/>
                </a:lnTo>
                <a:lnTo>
                  <a:pt x="106278" y="637589"/>
                </a:lnTo>
                <a:lnTo>
                  <a:pt x="2281057" y="637589"/>
                </a:lnTo>
                <a:lnTo>
                  <a:pt x="2320815" y="629904"/>
                </a:lnTo>
                <a:lnTo>
                  <a:pt x="2355395" y="607269"/>
                </a:lnTo>
                <a:lnTo>
                  <a:pt x="2378757" y="573221"/>
                </a:lnTo>
                <a:lnTo>
                  <a:pt x="2387336" y="531323"/>
                </a:lnTo>
                <a:lnTo>
                  <a:pt x="2387336" y="106266"/>
                </a:lnTo>
                <a:lnTo>
                  <a:pt x="2379650" y="66514"/>
                </a:lnTo>
                <a:lnTo>
                  <a:pt x="2357013" y="31938"/>
                </a:lnTo>
                <a:lnTo>
                  <a:pt x="2322960" y="8578"/>
                </a:lnTo>
                <a:lnTo>
                  <a:pt x="2281057" y="0"/>
                </a:lnTo>
                <a:lnTo>
                  <a:pt x="106278" y="0"/>
                </a:lnTo>
                <a:lnTo>
                  <a:pt x="66521" y="7684"/>
                </a:lnTo>
                <a:lnTo>
                  <a:pt x="31941" y="30319"/>
                </a:lnTo>
                <a:lnTo>
                  <a:pt x="8579" y="64368"/>
                </a:lnTo>
                <a:lnTo>
                  <a:pt x="0" y="106266"/>
                </a:lnTo>
                <a:close/>
              </a:path>
            </a:pathLst>
          </a:custGeom>
          <a:solidFill>
            <a:srgbClr val="9C23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03736" y="1552368"/>
            <a:ext cx="1377786" cy="853270"/>
          </a:xfrm>
          <a:custGeom>
            <a:avLst/>
            <a:gdLst/>
            <a:ahLst/>
            <a:cxnLst/>
            <a:rect l="l" t="t" r="r" b="b"/>
            <a:pathLst>
              <a:path w="1377786" h="853270">
                <a:moveTo>
                  <a:pt x="0" y="142214"/>
                </a:moveTo>
                <a:lnTo>
                  <a:pt x="0" y="711056"/>
                </a:lnTo>
                <a:lnTo>
                  <a:pt x="526" y="723382"/>
                </a:lnTo>
                <a:lnTo>
                  <a:pt x="10521" y="764834"/>
                </a:lnTo>
                <a:lnTo>
                  <a:pt x="31679" y="800540"/>
                </a:lnTo>
                <a:lnTo>
                  <a:pt x="62011" y="828508"/>
                </a:lnTo>
                <a:lnTo>
                  <a:pt x="99525" y="846748"/>
                </a:lnTo>
                <a:lnTo>
                  <a:pt x="142232" y="853270"/>
                </a:lnTo>
                <a:lnTo>
                  <a:pt x="1235553" y="853270"/>
                </a:lnTo>
                <a:lnTo>
                  <a:pt x="1276060" y="847420"/>
                </a:lnTo>
                <a:lnTo>
                  <a:pt x="1313907" y="829764"/>
                </a:lnTo>
                <a:lnTo>
                  <a:pt x="1344679" y="802273"/>
                </a:lnTo>
                <a:lnTo>
                  <a:pt x="1366385" y="766936"/>
                </a:lnTo>
                <a:lnTo>
                  <a:pt x="1377036" y="725744"/>
                </a:lnTo>
                <a:lnTo>
                  <a:pt x="1377786" y="711056"/>
                </a:lnTo>
                <a:lnTo>
                  <a:pt x="1377786" y="142214"/>
                </a:lnTo>
                <a:lnTo>
                  <a:pt x="1371935" y="101712"/>
                </a:lnTo>
                <a:lnTo>
                  <a:pt x="1354276" y="63870"/>
                </a:lnTo>
                <a:lnTo>
                  <a:pt x="1326781" y="33102"/>
                </a:lnTo>
                <a:lnTo>
                  <a:pt x="1291440" y="11398"/>
                </a:lnTo>
                <a:lnTo>
                  <a:pt x="1250243" y="749"/>
                </a:lnTo>
                <a:lnTo>
                  <a:pt x="1235553" y="0"/>
                </a:lnTo>
                <a:lnTo>
                  <a:pt x="142232" y="0"/>
                </a:lnTo>
                <a:lnTo>
                  <a:pt x="101726" y="5850"/>
                </a:lnTo>
                <a:lnTo>
                  <a:pt x="63879" y="23505"/>
                </a:lnTo>
                <a:lnTo>
                  <a:pt x="33106" y="50997"/>
                </a:lnTo>
                <a:lnTo>
                  <a:pt x="11400" y="86334"/>
                </a:lnTo>
                <a:lnTo>
                  <a:pt x="749" y="127526"/>
                </a:lnTo>
                <a:lnTo>
                  <a:pt x="0" y="142214"/>
                </a:lnTo>
                <a:close/>
              </a:path>
            </a:pathLst>
          </a:custGeom>
          <a:solidFill>
            <a:srgbClr val="C6A85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630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C</a:t>
            </a:r>
            <a:r>
              <a:rPr lang="es-MX" dirty="0" smtClean="0">
                <a:solidFill>
                  <a:schemeClr val="bg1"/>
                </a:solidFill>
              </a:rPr>
              <a:t>onsultas diarias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177384" y="2659416"/>
            <a:ext cx="1" cy="354481"/>
          </a:xfrm>
          <a:custGeom>
            <a:avLst/>
            <a:gdLst/>
            <a:ahLst/>
            <a:cxnLst/>
            <a:rect l="l" t="t" r="r" b="b"/>
            <a:pathLst>
              <a:path w="1" h="354481">
                <a:moveTo>
                  <a:pt x="0" y="0"/>
                </a:moveTo>
                <a:lnTo>
                  <a:pt x="1" y="354481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77384" y="3091994"/>
            <a:ext cx="1" cy="354476"/>
          </a:xfrm>
          <a:custGeom>
            <a:avLst/>
            <a:gdLst/>
            <a:ahLst/>
            <a:cxnLst/>
            <a:rect l="l" t="t" r="r" b="b"/>
            <a:pathLst>
              <a:path w="1" h="354476">
                <a:moveTo>
                  <a:pt x="0" y="0"/>
                </a:moveTo>
                <a:lnTo>
                  <a:pt x="1" y="354476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77384" y="3524612"/>
            <a:ext cx="1" cy="354472"/>
          </a:xfrm>
          <a:custGeom>
            <a:avLst/>
            <a:gdLst/>
            <a:ahLst/>
            <a:cxnLst/>
            <a:rect l="l" t="t" r="r" b="b"/>
            <a:pathLst>
              <a:path w="1" h="354472">
                <a:moveTo>
                  <a:pt x="0" y="0"/>
                </a:moveTo>
                <a:lnTo>
                  <a:pt x="1" y="354472"/>
                </a:lnTo>
              </a:path>
            </a:pathLst>
          </a:custGeom>
          <a:ln w="38100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62869" y="4001481"/>
            <a:ext cx="0" cy="354450"/>
          </a:xfrm>
          <a:custGeom>
            <a:avLst/>
            <a:gdLst/>
            <a:ahLst/>
            <a:cxnLst/>
            <a:rect l="l" t="t" r="r" b="b"/>
            <a:pathLst>
              <a:path h="354450">
                <a:moveTo>
                  <a:pt x="0" y="0"/>
                </a:moveTo>
                <a:lnTo>
                  <a:pt x="0" y="354450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8551" y="445082"/>
            <a:ext cx="5338850" cy="812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b="1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H</a:t>
            </a:r>
            <a:r>
              <a:rPr sz="4200" b="1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os</a:t>
            </a:r>
            <a:r>
              <a:rPr sz="4200" b="1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p</a:t>
            </a:r>
            <a:r>
              <a:rPr sz="4200" b="1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i</a:t>
            </a:r>
            <a:r>
              <a:rPr sz="4200" b="1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t</a:t>
            </a:r>
            <a:r>
              <a:rPr sz="4200" b="1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al</a:t>
            </a:r>
            <a:r>
              <a:rPr sz="4200" b="1" spc="-127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</a:t>
            </a:r>
            <a:r>
              <a:rPr sz="4200" b="1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Ge</a:t>
            </a:r>
            <a:r>
              <a:rPr sz="4200" b="1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n</a:t>
            </a:r>
            <a:r>
              <a:rPr sz="4200" b="1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eral</a:t>
            </a:r>
            <a:r>
              <a:rPr sz="4200" b="1" spc="-12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</a:t>
            </a:r>
            <a:r>
              <a:rPr sz="4200" b="1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d</a:t>
            </a:r>
            <a:r>
              <a:rPr sz="4200" b="1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e</a:t>
            </a:r>
            <a:r>
              <a:rPr sz="4200" b="1" spc="-36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</a:t>
            </a:r>
            <a:r>
              <a:rPr sz="4200" b="1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Ma</a:t>
            </a:r>
            <a:r>
              <a:rPr sz="4200" b="1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z</a:t>
            </a:r>
            <a:r>
              <a:rPr sz="4200" b="1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a</a:t>
            </a:r>
            <a:r>
              <a:rPr sz="4200" b="1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t</a:t>
            </a:r>
            <a:r>
              <a:rPr sz="4200" b="1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l</a:t>
            </a:r>
            <a:r>
              <a:rPr sz="4200" b="1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án</a:t>
            </a:r>
            <a:r>
              <a:rPr lang="es-MX" sz="4200" b="1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“Dr. Martiniano Carvajal”</a:t>
            </a:r>
            <a:endParaRPr sz="2800" b="1" dirty="0">
              <a:latin typeface="Montserrat Medium"/>
              <a:cs typeface="Montserrat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0478" y="2738662"/>
            <a:ext cx="957143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Or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op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dia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40478" y="3171478"/>
            <a:ext cx="1354259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A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n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es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es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iología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40478" y="3592102"/>
            <a:ext cx="998463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Radi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l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gía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40479" y="3966948"/>
            <a:ext cx="1132557" cy="419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At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nción de</a:t>
            </a:r>
            <a:endParaRPr sz="1400" dirty="0">
              <a:latin typeface="Montserrat"/>
              <a:cs typeface="Montserrat"/>
            </a:endParaRPr>
          </a:p>
          <a:p>
            <a:pPr marL="12700" marR="26666">
              <a:lnSpc>
                <a:spcPts val="1705"/>
              </a:lnSpc>
              <a:spcBef>
                <a:spcPts val="5"/>
              </a:spcBef>
            </a:pP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U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rg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ncias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2792" y="6639701"/>
            <a:ext cx="3006982" cy="203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1600" b="1" spc="0" baseline="1726" dirty="0" smtClean="0">
                <a:latin typeface="Montserrat"/>
                <a:cs typeface="Montserrat"/>
              </a:rPr>
              <a:t>P</a:t>
            </a:r>
            <a:r>
              <a:rPr sz="1600" b="1" spc="4" baseline="1726" dirty="0" smtClean="0">
                <a:latin typeface="Montserrat"/>
                <a:cs typeface="Montserrat"/>
              </a:rPr>
              <a:t>e</a:t>
            </a:r>
            <a:r>
              <a:rPr sz="1600" b="1" spc="-4" baseline="1726" dirty="0" smtClean="0">
                <a:latin typeface="Montserrat"/>
                <a:cs typeface="Montserrat"/>
              </a:rPr>
              <a:t>r</a:t>
            </a:r>
            <a:r>
              <a:rPr sz="1600" b="1" spc="4" baseline="1726" dirty="0" smtClean="0">
                <a:latin typeface="Montserrat"/>
                <a:cs typeface="Montserrat"/>
              </a:rPr>
              <a:t>i</a:t>
            </a:r>
            <a:r>
              <a:rPr sz="1600" b="1" spc="-4" baseline="1726" dirty="0" smtClean="0">
                <a:latin typeface="Montserrat"/>
                <a:cs typeface="Montserrat"/>
              </a:rPr>
              <a:t>o</a:t>
            </a:r>
            <a:r>
              <a:rPr sz="1600" b="1" spc="4" baseline="1726" dirty="0" smtClean="0">
                <a:latin typeface="Montserrat"/>
                <a:cs typeface="Montserrat"/>
              </a:rPr>
              <a:t>d</a:t>
            </a:r>
            <a:r>
              <a:rPr sz="1600" b="1" spc="0" baseline="1726" dirty="0" smtClean="0">
                <a:latin typeface="Montserrat"/>
                <a:cs typeface="Montserrat"/>
              </a:rPr>
              <a:t>o </a:t>
            </a:r>
            <a:r>
              <a:rPr sz="1600" b="1" spc="4" baseline="1726" dirty="0" smtClean="0">
                <a:latin typeface="Montserrat"/>
                <a:cs typeface="Montserrat"/>
              </a:rPr>
              <a:t>d</a:t>
            </a:r>
            <a:r>
              <a:rPr sz="1600" b="1" spc="0" baseline="1726" dirty="0" smtClean="0">
                <a:latin typeface="Montserrat"/>
                <a:cs typeface="Montserrat"/>
              </a:rPr>
              <a:t>e</a:t>
            </a:r>
            <a:r>
              <a:rPr sz="1600" b="1" spc="9" baseline="1726" dirty="0" smtClean="0">
                <a:latin typeface="Montserrat"/>
                <a:cs typeface="Montserrat"/>
              </a:rPr>
              <a:t> </a:t>
            </a:r>
            <a:r>
              <a:rPr sz="1600" b="1" spc="-4" baseline="1726" dirty="0" smtClean="0">
                <a:latin typeface="Montserrat"/>
                <a:cs typeface="Montserrat"/>
              </a:rPr>
              <a:t>Ej</a:t>
            </a:r>
            <a:r>
              <a:rPr sz="1600" b="1" spc="4" baseline="1726" dirty="0" smtClean="0">
                <a:latin typeface="Montserrat"/>
                <a:cs typeface="Montserrat"/>
              </a:rPr>
              <a:t>e</a:t>
            </a:r>
            <a:r>
              <a:rPr sz="1600" b="1" spc="-4" baseline="1726" dirty="0" smtClean="0">
                <a:latin typeface="Montserrat"/>
                <a:cs typeface="Montserrat"/>
              </a:rPr>
              <a:t>c</a:t>
            </a:r>
            <a:r>
              <a:rPr sz="1600" b="1" spc="0" baseline="1726" dirty="0" smtClean="0">
                <a:latin typeface="Montserrat"/>
                <a:cs typeface="Montserrat"/>
              </a:rPr>
              <a:t>u</a:t>
            </a:r>
            <a:r>
              <a:rPr sz="1600" b="1" spc="-4" baseline="1726" dirty="0" smtClean="0">
                <a:latin typeface="Montserrat"/>
                <a:cs typeface="Montserrat"/>
              </a:rPr>
              <a:t>c</a:t>
            </a:r>
            <a:r>
              <a:rPr sz="1600" b="1" spc="4" baseline="1726" dirty="0" smtClean="0">
                <a:latin typeface="Montserrat"/>
                <a:cs typeface="Montserrat"/>
              </a:rPr>
              <a:t>i</a:t>
            </a:r>
            <a:r>
              <a:rPr sz="1600" b="1" spc="-4" baseline="1726" dirty="0" smtClean="0">
                <a:latin typeface="Montserrat"/>
                <a:cs typeface="Montserrat"/>
              </a:rPr>
              <a:t>ón</a:t>
            </a:r>
            <a:r>
              <a:rPr sz="1600" b="1" spc="0" baseline="1726" dirty="0" smtClean="0">
                <a:latin typeface="Montserrat"/>
                <a:cs typeface="Montserrat"/>
              </a:rPr>
              <a:t>: 201</a:t>
            </a:r>
            <a:r>
              <a:rPr sz="1600" b="1" spc="-4" baseline="1726" dirty="0" smtClean="0">
                <a:latin typeface="Montserrat"/>
                <a:cs typeface="Montserrat"/>
              </a:rPr>
              <a:t>7-</a:t>
            </a:r>
            <a:r>
              <a:rPr sz="1600" b="1" spc="0" baseline="1726" dirty="0" smtClean="0">
                <a:latin typeface="Montserrat"/>
                <a:cs typeface="Montserrat"/>
              </a:rPr>
              <a:t>2019</a:t>
            </a:r>
            <a:endParaRPr sz="1600" dirty="0">
              <a:latin typeface="Montserrat"/>
              <a:cs typeface="Montserra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0549" y="1734697"/>
            <a:ext cx="6602222" cy="3047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8"/>
              </a:spcBef>
            </a:pPr>
            <a:endParaRPr sz="550" dirty="0"/>
          </a:p>
          <a:p>
            <a:pPr marL="219743" marR="423176" algn="ctr">
              <a:lnSpc>
                <a:spcPts val="1930"/>
              </a:lnSpc>
            </a:pPr>
            <a:r>
              <a:rPr sz="2100" b="1" spc="0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2100" b="1" spc="-4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on</a:t>
            </a:r>
            <a:r>
              <a:rPr sz="2100" b="1" spc="4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2100" b="1" spc="0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o </a:t>
            </a:r>
            <a:r>
              <a:rPr sz="2100" b="1" spc="4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d</a:t>
            </a:r>
            <a:r>
              <a:rPr sz="2100" b="1" spc="0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2100" b="1" spc="9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2100" b="1" spc="4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2100" b="1" spc="-4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2100" b="1" spc="0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v</a:t>
            </a:r>
            <a:r>
              <a:rPr sz="2100" b="1" spc="4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2100" b="1" spc="-4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rs</a:t>
            </a:r>
            <a:r>
              <a:rPr sz="2100" b="1" spc="4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2100" b="1" spc="-4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ón</a:t>
            </a:r>
            <a:r>
              <a:rPr sz="2100" b="1" spc="0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:                                         </a:t>
            </a:r>
            <a:r>
              <a:rPr sz="2100" b="1" spc="194" baseline="-5179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2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97,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180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l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p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rson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as</a:t>
            </a:r>
            <a:endParaRPr sz="1400" dirty="0">
              <a:latin typeface="Montserrat"/>
              <a:cs typeface="Montserrat"/>
            </a:endParaRPr>
          </a:p>
          <a:p>
            <a:pPr marL="690291">
              <a:lnSpc>
                <a:spcPts val="1989"/>
              </a:lnSpc>
              <a:spcBef>
                <a:spcPts val="249"/>
              </a:spcBef>
            </a:pP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1</a:t>
            </a:r>
            <a:r>
              <a:rPr sz="2100" b="1" spc="-4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,</a:t>
            </a: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0</a:t>
            </a:r>
            <a:r>
              <a:rPr sz="2100" b="1" spc="-4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3</a:t>
            </a: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8</a:t>
            </a:r>
            <a:r>
              <a:rPr sz="2100" b="1" spc="4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2100" b="1" spc="4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D</a:t>
            </a: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P                                                         </a:t>
            </a:r>
            <a:r>
              <a:rPr sz="2100" b="1" spc="236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2100" b="1" spc="-4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2100" b="1" spc="4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2100" b="1" spc="-4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2100" b="1" spc="4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2100" b="1" spc="-4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f</a:t>
            </a:r>
            <a:r>
              <a:rPr sz="2100" b="1" spc="4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2100" b="1" spc="0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2100" b="1" spc="4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2100" b="1" spc="0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2100" b="1" spc="4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d</a:t>
            </a:r>
            <a:r>
              <a:rPr sz="2100" b="1" spc="0" baseline="5179" dirty="0" smtClean="0">
                <a:solidFill>
                  <a:srgbClr val="FEFFFE"/>
                </a:solidFill>
                <a:latin typeface="Montserrat"/>
                <a:cs typeface="Montserrat"/>
              </a:rPr>
              <a:t>as</a:t>
            </a:r>
            <a:endParaRPr sz="1400" dirty="0">
              <a:latin typeface="Montserrat"/>
              <a:cs typeface="Montserrat"/>
            </a:endParaRPr>
          </a:p>
          <a:p>
            <a:pPr marL="4195784" marR="427872" algn="ctr">
              <a:lnSpc>
                <a:spcPct val="114916"/>
              </a:lnSpc>
              <a:spcBef>
                <a:spcPts val="9074"/>
              </a:spcBef>
            </a:pP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120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as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ns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le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endParaRPr sz="1400" dirty="0">
              <a:latin typeface="Montserrat"/>
              <a:cs typeface="Montserrat"/>
            </a:endParaRPr>
          </a:p>
          <a:p>
            <a:pPr marL="4080397" marR="312572" algn="ctr">
              <a:lnSpc>
                <a:spcPct val="114916"/>
              </a:lnSpc>
              <a:spcBef>
                <a:spcPts val="85"/>
              </a:spcBef>
            </a:pP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82 ca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as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o c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ns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le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endParaRPr sz="1400" dirty="0">
              <a:latin typeface="Montserrat"/>
              <a:cs typeface="Montserrat"/>
            </a:endParaRPr>
          </a:p>
          <a:p>
            <a:pPr marL="737603">
              <a:lnSpc>
                <a:spcPts val="2145"/>
              </a:lnSpc>
              <a:spcBef>
                <a:spcPts val="107"/>
              </a:spcBef>
            </a:pP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2100" b="1" spc="-4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q</a:t>
            </a: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2100" b="1" spc="4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2100" b="1" spc="-4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p</a:t>
            </a: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o </a:t>
            </a:r>
            <a:r>
              <a:rPr sz="2100" b="1" spc="4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d</a:t>
            </a: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2100" b="1" spc="4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2100" b="1" spc="4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lt</a:t>
            </a:r>
            <a:r>
              <a:rPr sz="2100" b="1" spc="0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a                                               </a:t>
            </a:r>
            <a:r>
              <a:rPr sz="2100" b="1" spc="9" baseline="-1726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2100" b="1" spc="-4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3</a:t>
            </a:r>
            <a:r>
              <a:rPr sz="2100" b="1" spc="0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1</a:t>
            </a:r>
            <a:r>
              <a:rPr sz="2100" b="1" spc="4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2100" b="1" spc="0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2100" b="1" spc="-4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ons</a:t>
            </a:r>
            <a:r>
              <a:rPr sz="2100" b="1" spc="0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2100" b="1" spc="4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lt</a:t>
            </a:r>
            <a:r>
              <a:rPr sz="2100" b="1" spc="-4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or</a:t>
            </a:r>
            <a:r>
              <a:rPr sz="2100" b="1" spc="4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2100" b="1" spc="-4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2100" b="1" spc="0" baseline="6906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endParaRPr sz="1400" dirty="0">
              <a:latin typeface="Montserrat"/>
              <a:cs typeface="Montserrat"/>
            </a:endParaRPr>
          </a:p>
          <a:p>
            <a:pPr marL="893939" marR="4153701" indent="-486536">
              <a:lnSpc>
                <a:spcPts val="1900"/>
              </a:lnSpc>
              <a:spcBef>
                <a:spcPts val="117"/>
              </a:spcBef>
            </a:pP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te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no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l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og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í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 y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p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rson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al ca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p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ac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it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d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endParaRPr sz="1400" dirty="0">
              <a:latin typeface="Montserrat"/>
              <a:cs typeface="Montserrat"/>
            </a:endParaRP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7"/>
          <a:srcRect t="13069" r="74114" b="-2066"/>
          <a:stretch/>
        </p:blipFill>
        <p:spPr>
          <a:xfrm>
            <a:off x="7040728" y="1921436"/>
            <a:ext cx="490810" cy="3488764"/>
          </a:xfrm>
          <a:prstGeom prst="rect">
            <a:avLst/>
          </a:prstGeom>
        </p:spPr>
      </p:pic>
      <p:sp>
        <p:nvSpPr>
          <p:cNvPr id="54" name="object 38"/>
          <p:cNvSpPr/>
          <p:nvPr/>
        </p:nvSpPr>
        <p:spPr>
          <a:xfrm>
            <a:off x="9708680" y="2670954"/>
            <a:ext cx="384301" cy="1225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48" y="4018950"/>
            <a:ext cx="308543" cy="308543"/>
          </a:xfrm>
          <a:prstGeom prst="rect">
            <a:avLst/>
          </a:prstGeom>
        </p:spPr>
      </p:pic>
      <p:sp>
        <p:nvSpPr>
          <p:cNvPr id="56" name="Rectángulo redondeado 55"/>
          <p:cNvSpPr/>
          <p:nvPr/>
        </p:nvSpPr>
        <p:spPr>
          <a:xfrm>
            <a:off x="9708680" y="3998128"/>
            <a:ext cx="387473" cy="357804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F1F76857-D8F3-40B8-88F0-4C1E945F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4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60079" y="6614445"/>
            <a:ext cx="2743200" cy="24355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10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2431779" y="4516615"/>
            <a:ext cx="846143" cy="336596"/>
          </a:xfrm>
          <a:custGeom>
            <a:avLst/>
            <a:gdLst/>
            <a:ahLst/>
            <a:cxnLst/>
            <a:rect l="l" t="t" r="r" b="b"/>
            <a:pathLst>
              <a:path w="846143" h="336596">
                <a:moveTo>
                  <a:pt x="0" y="0"/>
                </a:moveTo>
                <a:lnTo>
                  <a:pt x="0" y="336596"/>
                </a:lnTo>
                <a:lnTo>
                  <a:pt x="677845" y="336596"/>
                </a:lnTo>
                <a:lnTo>
                  <a:pt x="846143" y="168299"/>
                </a:lnTo>
                <a:lnTo>
                  <a:pt x="677845" y="0"/>
                </a:lnTo>
                <a:lnTo>
                  <a:pt x="0" y="0"/>
                </a:lnTo>
                <a:close/>
              </a:path>
            </a:pathLst>
          </a:custGeom>
          <a:solidFill>
            <a:srgbClr val="5381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1779" y="5109982"/>
            <a:ext cx="846143" cy="336596"/>
          </a:xfrm>
          <a:custGeom>
            <a:avLst/>
            <a:gdLst/>
            <a:ahLst/>
            <a:cxnLst/>
            <a:rect l="l" t="t" r="r" b="b"/>
            <a:pathLst>
              <a:path w="846143" h="336596">
                <a:moveTo>
                  <a:pt x="0" y="0"/>
                </a:moveTo>
                <a:lnTo>
                  <a:pt x="0" y="336596"/>
                </a:lnTo>
                <a:lnTo>
                  <a:pt x="677845" y="336596"/>
                </a:lnTo>
                <a:lnTo>
                  <a:pt x="846143" y="168299"/>
                </a:lnTo>
                <a:lnTo>
                  <a:pt x="677845" y="0"/>
                </a:lnTo>
                <a:lnTo>
                  <a:pt x="0" y="0"/>
                </a:lnTo>
                <a:close/>
              </a:path>
            </a:pathLst>
          </a:custGeom>
          <a:solidFill>
            <a:srgbClr val="5381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31333" y="4516615"/>
            <a:ext cx="846143" cy="336596"/>
          </a:xfrm>
          <a:custGeom>
            <a:avLst/>
            <a:gdLst/>
            <a:ahLst/>
            <a:cxnLst/>
            <a:rect l="l" t="t" r="r" b="b"/>
            <a:pathLst>
              <a:path w="846143" h="336596">
                <a:moveTo>
                  <a:pt x="0" y="0"/>
                </a:moveTo>
                <a:lnTo>
                  <a:pt x="0" y="336596"/>
                </a:lnTo>
                <a:lnTo>
                  <a:pt x="677845" y="336596"/>
                </a:lnTo>
                <a:lnTo>
                  <a:pt x="846143" y="168299"/>
                </a:lnTo>
                <a:lnTo>
                  <a:pt x="677845" y="0"/>
                </a:lnTo>
                <a:lnTo>
                  <a:pt x="0" y="0"/>
                </a:lnTo>
                <a:close/>
              </a:path>
            </a:pathLst>
          </a:custGeom>
          <a:solidFill>
            <a:srgbClr val="5381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31333" y="5109982"/>
            <a:ext cx="846143" cy="336596"/>
          </a:xfrm>
          <a:custGeom>
            <a:avLst/>
            <a:gdLst/>
            <a:ahLst/>
            <a:cxnLst/>
            <a:rect l="l" t="t" r="r" b="b"/>
            <a:pathLst>
              <a:path w="846143" h="336596">
                <a:moveTo>
                  <a:pt x="0" y="0"/>
                </a:moveTo>
                <a:lnTo>
                  <a:pt x="0" y="336596"/>
                </a:lnTo>
                <a:lnTo>
                  <a:pt x="677845" y="336596"/>
                </a:lnTo>
                <a:lnTo>
                  <a:pt x="846143" y="168299"/>
                </a:lnTo>
                <a:lnTo>
                  <a:pt x="677845" y="0"/>
                </a:lnTo>
                <a:lnTo>
                  <a:pt x="0" y="0"/>
                </a:lnTo>
                <a:close/>
              </a:path>
            </a:pathLst>
          </a:custGeom>
          <a:solidFill>
            <a:srgbClr val="5381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1333" y="5718049"/>
            <a:ext cx="846143" cy="336596"/>
          </a:xfrm>
          <a:custGeom>
            <a:avLst/>
            <a:gdLst/>
            <a:ahLst/>
            <a:cxnLst/>
            <a:rect l="l" t="t" r="r" b="b"/>
            <a:pathLst>
              <a:path w="846143" h="336596">
                <a:moveTo>
                  <a:pt x="0" y="0"/>
                </a:moveTo>
                <a:lnTo>
                  <a:pt x="0" y="336596"/>
                </a:lnTo>
                <a:lnTo>
                  <a:pt x="677845" y="336596"/>
                </a:lnTo>
                <a:lnTo>
                  <a:pt x="846143" y="168299"/>
                </a:lnTo>
                <a:lnTo>
                  <a:pt x="677845" y="0"/>
                </a:lnTo>
                <a:lnTo>
                  <a:pt x="0" y="0"/>
                </a:lnTo>
                <a:close/>
              </a:path>
            </a:pathLst>
          </a:custGeom>
          <a:solidFill>
            <a:srgbClr val="5381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1779" y="5718049"/>
            <a:ext cx="846143" cy="336596"/>
          </a:xfrm>
          <a:custGeom>
            <a:avLst/>
            <a:gdLst/>
            <a:ahLst/>
            <a:cxnLst/>
            <a:rect l="l" t="t" r="r" b="b"/>
            <a:pathLst>
              <a:path w="846143" h="336596">
                <a:moveTo>
                  <a:pt x="0" y="0"/>
                </a:moveTo>
                <a:lnTo>
                  <a:pt x="0" y="336596"/>
                </a:lnTo>
                <a:lnTo>
                  <a:pt x="677845" y="336596"/>
                </a:lnTo>
                <a:lnTo>
                  <a:pt x="846143" y="168299"/>
                </a:lnTo>
                <a:lnTo>
                  <a:pt x="677845" y="0"/>
                </a:lnTo>
                <a:lnTo>
                  <a:pt x="0" y="0"/>
                </a:lnTo>
                <a:close/>
              </a:path>
            </a:pathLst>
          </a:custGeom>
          <a:solidFill>
            <a:srgbClr val="5381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20660" y="3602568"/>
            <a:ext cx="2813917" cy="576766"/>
          </a:xfrm>
          <a:custGeom>
            <a:avLst/>
            <a:gdLst/>
            <a:ahLst/>
            <a:cxnLst/>
            <a:rect l="l" t="t" r="r" b="b"/>
            <a:pathLst>
              <a:path w="2813917" h="576766">
                <a:moveTo>
                  <a:pt x="0" y="96130"/>
                </a:moveTo>
                <a:lnTo>
                  <a:pt x="0" y="480638"/>
                </a:lnTo>
                <a:lnTo>
                  <a:pt x="549" y="490980"/>
                </a:lnTo>
                <a:lnTo>
                  <a:pt x="14096" y="530778"/>
                </a:lnTo>
                <a:lnTo>
                  <a:pt x="42545" y="560459"/>
                </a:lnTo>
                <a:lnTo>
                  <a:pt x="81541" y="575667"/>
                </a:lnTo>
                <a:lnTo>
                  <a:pt x="96130" y="576766"/>
                </a:lnTo>
                <a:lnTo>
                  <a:pt x="2717787" y="576766"/>
                </a:lnTo>
                <a:lnTo>
                  <a:pt x="2755571" y="569057"/>
                </a:lnTo>
                <a:lnTo>
                  <a:pt x="2789109" y="545091"/>
                </a:lnTo>
                <a:lnTo>
                  <a:pt x="2809625" y="509128"/>
                </a:lnTo>
                <a:lnTo>
                  <a:pt x="2813917" y="480638"/>
                </a:lnTo>
                <a:lnTo>
                  <a:pt x="2813917" y="96130"/>
                </a:lnTo>
                <a:lnTo>
                  <a:pt x="2806207" y="58345"/>
                </a:lnTo>
                <a:lnTo>
                  <a:pt x="2782241" y="24808"/>
                </a:lnTo>
                <a:lnTo>
                  <a:pt x="2746277" y="4292"/>
                </a:lnTo>
                <a:lnTo>
                  <a:pt x="2717787" y="0"/>
                </a:lnTo>
                <a:lnTo>
                  <a:pt x="96130" y="0"/>
                </a:lnTo>
                <a:lnTo>
                  <a:pt x="58345" y="7710"/>
                </a:lnTo>
                <a:lnTo>
                  <a:pt x="24808" y="31676"/>
                </a:lnTo>
                <a:lnTo>
                  <a:pt x="4292" y="67640"/>
                </a:lnTo>
                <a:lnTo>
                  <a:pt x="0" y="96130"/>
                </a:lnTo>
                <a:close/>
              </a:path>
            </a:pathLst>
          </a:custGeom>
          <a:solidFill>
            <a:srgbClr val="A32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7053" y="2895300"/>
            <a:ext cx="2813917" cy="576766"/>
          </a:xfrm>
          <a:custGeom>
            <a:avLst/>
            <a:gdLst/>
            <a:ahLst/>
            <a:cxnLst/>
            <a:rect l="l" t="t" r="r" b="b"/>
            <a:pathLst>
              <a:path w="2813917" h="576766">
                <a:moveTo>
                  <a:pt x="0" y="96128"/>
                </a:moveTo>
                <a:lnTo>
                  <a:pt x="0" y="480636"/>
                </a:lnTo>
                <a:lnTo>
                  <a:pt x="549" y="490979"/>
                </a:lnTo>
                <a:lnTo>
                  <a:pt x="14096" y="530777"/>
                </a:lnTo>
                <a:lnTo>
                  <a:pt x="42545" y="560459"/>
                </a:lnTo>
                <a:lnTo>
                  <a:pt x="81539" y="575667"/>
                </a:lnTo>
                <a:lnTo>
                  <a:pt x="96128" y="576766"/>
                </a:lnTo>
                <a:lnTo>
                  <a:pt x="2717787" y="576766"/>
                </a:lnTo>
                <a:lnTo>
                  <a:pt x="2755572" y="569056"/>
                </a:lnTo>
                <a:lnTo>
                  <a:pt x="2789109" y="545090"/>
                </a:lnTo>
                <a:lnTo>
                  <a:pt x="2809625" y="509126"/>
                </a:lnTo>
                <a:lnTo>
                  <a:pt x="2813917" y="480636"/>
                </a:lnTo>
                <a:lnTo>
                  <a:pt x="2813917" y="96128"/>
                </a:lnTo>
                <a:lnTo>
                  <a:pt x="2806207" y="58345"/>
                </a:lnTo>
                <a:lnTo>
                  <a:pt x="2782241" y="24807"/>
                </a:lnTo>
                <a:lnTo>
                  <a:pt x="2746277" y="4291"/>
                </a:lnTo>
                <a:lnTo>
                  <a:pt x="2717787" y="0"/>
                </a:lnTo>
                <a:lnTo>
                  <a:pt x="96128" y="0"/>
                </a:lnTo>
                <a:lnTo>
                  <a:pt x="58345" y="7709"/>
                </a:lnTo>
                <a:lnTo>
                  <a:pt x="24808" y="31674"/>
                </a:lnTo>
                <a:lnTo>
                  <a:pt x="4292" y="67638"/>
                </a:lnTo>
                <a:lnTo>
                  <a:pt x="0" y="96128"/>
                </a:lnTo>
                <a:close/>
              </a:path>
            </a:pathLst>
          </a:custGeom>
          <a:solidFill>
            <a:srgbClr val="A32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07053" y="2146014"/>
            <a:ext cx="2813917" cy="576766"/>
          </a:xfrm>
          <a:custGeom>
            <a:avLst/>
            <a:gdLst/>
            <a:ahLst/>
            <a:cxnLst/>
            <a:rect l="l" t="t" r="r" b="b"/>
            <a:pathLst>
              <a:path w="2813917" h="576766">
                <a:moveTo>
                  <a:pt x="0" y="96130"/>
                </a:moveTo>
                <a:lnTo>
                  <a:pt x="0" y="480636"/>
                </a:lnTo>
                <a:lnTo>
                  <a:pt x="549" y="490979"/>
                </a:lnTo>
                <a:lnTo>
                  <a:pt x="14096" y="530777"/>
                </a:lnTo>
                <a:lnTo>
                  <a:pt x="42545" y="560459"/>
                </a:lnTo>
                <a:lnTo>
                  <a:pt x="81539" y="575667"/>
                </a:lnTo>
                <a:lnTo>
                  <a:pt x="96128" y="576766"/>
                </a:lnTo>
                <a:lnTo>
                  <a:pt x="2717787" y="576766"/>
                </a:lnTo>
                <a:lnTo>
                  <a:pt x="2755572" y="569056"/>
                </a:lnTo>
                <a:lnTo>
                  <a:pt x="2789109" y="545090"/>
                </a:lnTo>
                <a:lnTo>
                  <a:pt x="2809625" y="509126"/>
                </a:lnTo>
                <a:lnTo>
                  <a:pt x="2813917" y="480636"/>
                </a:lnTo>
                <a:lnTo>
                  <a:pt x="2813917" y="96130"/>
                </a:lnTo>
                <a:lnTo>
                  <a:pt x="2806207" y="58345"/>
                </a:lnTo>
                <a:lnTo>
                  <a:pt x="2782241" y="24808"/>
                </a:lnTo>
                <a:lnTo>
                  <a:pt x="2746277" y="4292"/>
                </a:lnTo>
                <a:lnTo>
                  <a:pt x="2717787" y="0"/>
                </a:lnTo>
                <a:lnTo>
                  <a:pt x="96128" y="0"/>
                </a:lnTo>
                <a:lnTo>
                  <a:pt x="58345" y="7710"/>
                </a:lnTo>
                <a:lnTo>
                  <a:pt x="24807" y="31675"/>
                </a:lnTo>
                <a:lnTo>
                  <a:pt x="4291" y="67639"/>
                </a:lnTo>
                <a:lnTo>
                  <a:pt x="0" y="96130"/>
                </a:lnTo>
                <a:close/>
              </a:path>
            </a:pathLst>
          </a:custGeom>
          <a:solidFill>
            <a:srgbClr val="A32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9515" y="2867589"/>
            <a:ext cx="1540335" cy="671128"/>
          </a:xfrm>
          <a:custGeom>
            <a:avLst/>
            <a:gdLst/>
            <a:ahLst/>
            <a:cxnLst/>
            <a:rect l="l" t="t" r="r" b="b"/>
            <a:pathLst>
              <a:path w="1540335" h="671128">
                <a:moveTo>
                  <a:pt x="335563" y="0"/>
                </a:moveTo>
                <a:lnTo>
                  <a:pt x="308042" y="1112"/>
                </a:lnTo>
                <a:lnTo>
                  <a:pt x="281133" y="4391"/>
                </a:lnTo>
                <a:lnTo>
                  <a:pt x="229499" y="17107"/>
                </a:lnTo>
                <a:lnTo>
                  <a:pt x="181352" y="37454"/>
                </a:lnTo>
                <a:lnTo>
                  <a:pt x="137384" y="64744"/>
                </a:lnTo>
                <a:lnTo>
                  <a:pt x="98284" y="98283"/>
                </a:lnTo>
                <a:lnTo>
                  <a:pt x="64744" y="137383"/>
                </a:lnTo>
                <a:lnTo>
                  <a:pt x="37455" y="181352"/>
                </a:lnTo>
                <a:lnTo>
                  <a:pt x="17107" y="229499"/>
                </a:lnTo>
                <a:lnTo>
                  <a:pt x="4391" y="281133"/>
                </a:lnTo>
                <a:lnTo>
                  <a:pt x="0" y="335563"/>
                </a:lnTo>
                <a:lnTo>
                  <a:pt x="0" y="671125"/>
                </a:lnTo>
                <a:lnTo>
                  <a:pt x="1204770" y="671128"/>
                </a:lnTo>
                <a:lnTo>
                  <a:pt x="1232292" y="670015"/>
                </a:lnTo>
                <a:lnTo>
                  <a:pt x="1285410" y="661375"/>
                </a:lnTo>
                <a:lnTo>
                  <a:pt x="1335387" y="644757"/>
                </a:lnTo>
                <a:lnTo>
                  <a:pt x="1381532" y="620852"/>
                </a:lnTo>
                <a:lnTo>
                  <a:pt x="1423152" y="590351"/>
                </a:lnTo>
                <a:lnTo>
                  <a:pt x="1459559" y="553945"/>
                </a:lnTo>
                <a:lnTo>
                  <a:pt x="1490060" y="512324"/>
                </a:lnTo>
                <a:lnTo>
                  <a:pt x="1513965" y="466180"/>
                </a:lnTo>
                <a:lnTo>
                  <a:pt x="1530583" y="416203"/>
                </a:lnTo>
                <a:lnTo>
                  <a:pt x="1539223" y="363084"/>
                </a:lnTo>
                <a:lnTo>
                  <a:pt x="1540335" y="335563"/>
                </a:lnTo>
                <a:lnTo>
                  <a:pt x="1540335" y="0"/>
                </a:lnTo>
                <a:lnTo>
                  <a:pt x="33556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29515" y="2149042"/>
            <a:ext cx="1540335" cy="624732"/>
          </a:xfrm>
          <a:custGeom>
            <a:avLst/>
            <a:gdLst/>
            <a:ahLst/>
            <a:cxnLst/>
            <a:rect l="l" t="t" r="r" b="b"/>
            <a:pathLst>
              <a:path w="1540335" h="624732">
                <a:moveTo>
                  <a:pt x="312365" y="0"/>
                </a:moveTo>
                <a:lnTo>
                  <a:pt x="286746" y="1035"/>
                </a:lnTo>
                <a:lnTo>
                  <a:pt x="261698" y="4088"/>
                </a:lnTo>
                <a:lnTo>
                  <a:pt x="213634" y="15924"/>
                </a:lnTo>
                <a:lnTo>
                  <a:pt x="168815" y="34865"/>
                </a:lnTo>
                <a:lnTo>
                  <a:pt x="127886" y="60268"/>
                </a:lnTo>
                <a:lnTo>
                  <a:pt x="91489" y="91490"/>
                </a:lnTo>
                <a:lnTo>
                  <a:pt x="60268" y="127886"/>
                </a:lnTo>
                <a:lnTo>
                  <a:pt x="34865" y="168816"/>
                </a:lnTo>
                <a:lnTo>
                  <a:pt x="15924" y="213634"/>
                </a:lnTo>
                <a:lnTo>
                  <a:pt x="4088" y="261699"/>
                </a:lnTo>
                <a:lnTo>
                  <a:pt x="0" y="312366"/>
                </a:lnTo>
                <a:lnTo>
                  <a:pt x="0" y="624732"/>
                </a:lnTo>
                <a:lnTo>
                  <a:pt x="1227968" y="624732"/>
                </a:lnTo>
                <a:lnTo>
                  <a:pt x="1253587" y="623696"/>
                </a:lnTo>
                <a:lnTo>
                  <a:pt x="1303034" y="615654"/>
                </a:lnTo>
                <a:lnTo>
                  <a:pt x="1349556" y="600185"/>
                </a:lnTo>
                <a:lnTo>
                  <a:pt x="1392510" y="577932"/>
                </a:lnTo>
                <a:lnTo>
                  <a:pt x="1431253" y="549540"/>
                </a:lnTo>
                <a:lnTo>
                  <a:pt x="1465143" y="515650"/>
                </a:lnTo>
                <a:lnTo>
                  <a:pt x="1493535" y="476907"/>
                </a:lnTo>
                <a:lnTo>
                  <a:pt x="1515788" y="433953"/>
                </a:lnTo>
                <a:lnTo>
                  <a:pt x="1531257" y="387431"/>
                </a:lnTo>
                <a:lnTo>
                  <a:pt x="1539300" y="337985"/>
                </a:lnTo>
                <a:lnTo>
                  <a:pt x="1540335" y="312366"/>
                </a:lnTo>
                <a:lnTo>
                  <a:pt x="1540335" y="0"/>
                </a:lnTo>
                <a:lnTo>
                  <a:pt x="312365" y="0"/>
                </a:lnTo>
                <a:close/>
              </a:path>
            </a:pathLst>
          </a:custGeom>
          <a:solidFill>
            <a:srgbClr val="BB93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408174" y="4544521"/>
            <a:ext cx="811021" cy="365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553">
              <a:lnSpc>
                <a:spcPct val="114916"/>
              </a:lnSpc>
              <a:spcBef>
                <a:spcPts val="220"/>
              </a:spcBef>
            </a:pPr>
            <a:r>
              <a:rPr sz="16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2,</a:t>
            </a:r>
            <a:r>
              <a:rPr sz="16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5</a:t>
            </a:r>
            <a:r>
              <a:rPr sz="16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3</a:t>
            </a:r>
            <a:r>
              <a:rPr sz="16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9</a:t>
            </a:r>
            <a:endParaRPr sz="1600" dirty="0">
              <a:latin typeface="Montserrat"/>
              <a:cs typeface="Montserra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20366" y="5136135"/>
            <a:ext cx="786637" cy="399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9998">
              <a:lnSpc>
                <a:spcPct val="114916"/>
              </a:lnSpc>
              <a:spcBef>
                <a:spcPts val="170"/>
              </a:spcBef>
            </a:pPr>
            <a:r>
              <a:rPr sz="16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1</a:t>
            </a:r>
            <a:r>
              <a:rPr sz="16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,36</a:t>
            </a:r>
            <a:r>
              <a:rPr sz="16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5</a:t>
            </a:r>
            <a:endParaRPr sz="1600" dirty="0">
              <a:latin typeface="Montserrat"/>
              <a:cs typeface="Montserra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420366" y="5745735"/>
            <a:ext cx="786637" cy="399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198">
              <a:lnSpc>
                <a:spcPct val="114916"/>
              </a:lnSpc>
              <a:spcBef>
                <a:spcPts val="170"/>
              </a:spcBef>
            </a:pPr>
            <a:r>
              <a:rPr sz="16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84</a:t>
            </a:r>
            <a:r>
              <a:rPr sz="16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1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05454" y="2123947"/>
            <a:ext cx="1566925" cy="1445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6"/>
              </a:spcBef>
            </a:pPr>
            <a:endParaRPr sz="800"/>
          </a:p>
          <a:p>
            <a:pPr marL="390210">
              <a:lnSpc>
                <a:spcPct val="114916"/>
              </a:lnSpc>
            </a:pPr>
            <a:r>
              <a:rPr sz="2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5,227</a:t>
            </a:r>
            <a:endParaRPr sz="2400">
              <a:latin typeface="Montserrat"/>
              <a:cs typeface="Montserrat"/>
            </a:endParaRPr>
          </a:p>
          <a:p>
            <a:pPr marL="369573">
              <a:lnSpc>
                <a:spcPct val="114916"/>
              </a:lnSpc>
              <a:spcBef>
                <a:spcPts val="2546"/>
              </a:spcBef>
            </a:pPr>
            <a:r>
              <a:rPr sz="2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6,0</a:t>
            </a:r>
            <a:r>
              <a:rPr sz="2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3</a:t>
            </a:r>
            <a:r>
              <a:rPr sz="2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7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12333" y="2136139"/>
            <a:ext cx="2834893" cy="628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1"/>
              </a:spcBef>
            </a:pPr>
            <a:endParaRPr sz="600"/>
          </a:p>
          <a:p>
            <a:pPr marL="114298" marR="364308">
              <a:lnSpc>
                <a:spcPts val="1700"/>
              </a:lnSpc>
              <a:spcBef>
                <a:spcPts val="85"/>
              </a:spcBef>
            </a:pPr>
            <a:r>
              <a:rPr sz="1400" spc="-4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raba</a:t>
            </a:r>
            <a:r>
              <a:rPr sz="1400" spc="4" dirty="0" smtClean="0">
                <a:solidFill>
                  <a:srgbClr val="FEFFFE"/>
                </a:solidFill>
                <a:latin typeface="Montserrat"/>
                <a:cs typeface="Montserrat"/>
              </a:rPr>
              <a:t>j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ador</a:t>
            </a:r>
            <a:r>
              <a:rPr sz="1400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r>
              <a:rPr sz="1400" spc="-90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con</a:t>
            </a:r>
            <a:r>
              <a:rPr sz="1400" spc="-26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8</a:t>
            </a:r>
            <a:r>
              <a:rPr sz="1400" spc="-18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años</a:t>
            </a:r>
            <a:r>
              <a:rPr sz="1400" spc="-33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o más</a:t>
            </a:r>
            <a:r>
              <a:rPr sz="1400" spc="-29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de</a:t>
            </a:r>
            <a:r>
              <a:rPr sz="1400" spc="-17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an</a:t>
            </a:r>
            <a:r>
              <a:rPr sz="1400" spc="-4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ig</a:t>
            </a:r>
            <a:r>
              <a:rPr sz="1400" spc="-4" dirty="0" smtClean="0">
                <a:solidFill>
                  <a:srgbClr val="FEFFFE"/>
                </a:solidFill>
                <a:latin typeface="Montserrat"/>
                <a:cs typeface="Montserrat"/>
              </a:rPr>
              <a:t>ü</a:t>
            </a:r>
            <a:r>
              <a:rPr sz="1400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dad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212333" y="2892043"/>
            <a:ext cx="2847085" cy="1335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 marL="114298" marR="381301">
              <a:lnSpc>
                <a:spcPts val="1700"/>
              </a:lnSpc>
              <a:spcBef>
                <a:spcPts val="85"/>
              </a:spcBef>
            </a:pPr>
            <a:r>
              <a:rPr sz="1400" spc="-4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raba</a:t>
            </a:r>
            <a:r>
              <a:rPr sz="1400" spc="4" dirty="0" smtClean="0">
                <a:solidFill>
                  <a:srgbClr val="FEFFFE"/>
                </a:solidFill>
                <a:latin typeface="Montserrat"/>
                <a:cs typeface="Montserrat"/>
              </a:rPr>
              <a:t>j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ador</a:t>
            </a:r>
            <a:r>
              <a:rPr sz="1400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r>
              <a:rPr sz="1400" spc="-90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con</a:t>
            </a:r>
            <a:r>
              <a:rPr sz="1400" spc="-26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9</a:t>
            </a:r>
            <a:r>
              <a:rPr sz="1400" spc="-13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años</a:t>
            </a:r>
            <a:r>
              <a:rPr sz="1400" spc="-33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o más</a:t>
            </a:r>
            <a:r>
              <a:rPr sz="1400" spc="-29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de</a:t>
            </a:r>
            <a:r>
              <a:rPr sz="1400" spc="-17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an</a:t>
            </a:r>
            <a:r>
              <a:rPr sz="1400" spc="-4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ig</a:t>
            </a:r>
            <a:r>
              <a:rPr sz="1400" spc="-4" dirty="0" smtClean="0">
                <a:solidFill>
                  <a:srgbClr val="FEFFFE"/>
                </a:solidFill>
                <a:latin typeface="Montserrat"/>
                <a:cs typeface="Montserrat"/>
              </a:rPr>
              <a:t>ü</a:t>
            </a:r>
            <a:r>
              <a:rPr sz="1400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dad</a:t>
            </a:r>
            <a:endParaRPr sz="1400">
              <a:latin typeface="Montserrat"/>
              <a:cs typeface="Montserrat"/>
            </a:endParaRPr>
          </a:p>
          <a:p>
            <a:pPr marL="127905" marR="294725">
              <a:lnSpc>
                <a:spcPts val="1700"/>
              </a:lnSpc>
              <a:spcBef>
                <a:spcPts val="2164"/>
              </a:spcBef>
            </a:pPr>
            <a:r>
              <a:rPr sz="1400" spc="-4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raba</a:t>
            </a:r>
            <a:r>
              <a:rPr sz="1400" spc="4" dirty="0" smtClean="0">
                <a:solidFill>
                  <a:srgbClr val="FEFFFE"/>
                </a:solidFill>
                <a:latin typeface="Montserrat"/>
                <a:cs typeface="Montserrat"/>
              </a:rPr>
              <a:t>j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ador</a:t>
            </a:r>
            <a:r>
              <a:rPr sz="1400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r>
              <a:rPr sz="1400" spc="-90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con</a:t>
            </a:r>
            <a:r>
              <a:rPr sz="1400" spc="-26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-4" dirty="0" smtClean="0">
                <a:solidFill>
                  <a:srgbClr val="FEFFFE"/>
                </a:solidFill>
                <a:latin typeface="Montserrat"/>
                <a:cs typeface="Montserrat"/>
              </a:rPr>
              <a:t>1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0</a:t>
            </a:r>
            <a:r>
              <a:rPr sz="1400" spc="-19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años</a:t>
            </a:r>
            <a:r>
              <a:rPr sz="1400" spc="-33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o más</a:t>
            </a:r>
            <a:r>
              <a:rPr sz="1400" spc="-29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de</a:t>
            </a:r>
            <a:r>
              <a:rPr sz="1400" spc="-17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an</a:t>
            </a:r>
            <a:r>
              <a:rPr sz="1400" spc="-4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ig</a:t>
            </a:r>
            <a:r>
              <a:rPr sz="1400" spc="-4" dirty="0" smtClean="0">
                <a:solidFill>
                  <a:srgbClr val="FEFFFE"/>
                </a:solidFill>
                <a:latin typeface="Montserrat"/>
                <a:cs typeface="Montserrat"/>
              </a:rPr>
              <a:t>ü</a:t>
            </a:r>
            <a:r>
              <a:rPr sz="1400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spc="0" dirty="0" smtClean="0">
                <a:solidFill>
                  <a:srgbClr val="FEFFFE"/>
                </a:solidFill>
                <a:latin typeface="Montserrat"/>
                <a:cs typeface="Montserrat"/>
              </a:rPr>
              <a:t>dad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00141" y="4545809"/>
            <a:ext cx="811022" cy="37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0738">
              <a:lnSpc>
                <a:spcPct val="114916"/>
              </a:lnSpc>
              <a:spcBef>
                <a:spcPts val="220"/>
              </a:spcBef>
            </a:pPr>
            <a:r>
              <a:rPr sz="16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107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12333" y="5136135"/>
            <a:ext cx="798830" cy="399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4259">
              <a:lnSpc>
                <a:spcPct val="114916"/>
              </a:lnSpc>
              <a:spcBef>
                <a:spcPts val="170"/>
              </a:spcBef>
            </a:pPr>
            <a:r>
              <a:rPr sz="16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3</a:t>
            </a:r>
            <a:r>
              <a:rPr sz="16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59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212333" y="5745735"/>
            <a:ext cx="798830" cy="399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7115">
              <a:lnSpc>
                <a:spcPct val="114916"/>
              </a:lnSpc>
              <a:spcBef>
                <a:spcPts val="170"/>
              </a:spcBef>
            </a:pPr>
            <a:r>
              <a:rPr sz="16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7</a:t>
            </a:r>
            <a:r>
              <a:rPr sz="16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9</a:t>
            </a:r>
            <a:r>
              <a:rPr sz="16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9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0" y="579499"/>
            <a:ext cx="257694" cy="915744"/>
          </a:xfrm>
          <a:custGeom>
            <a:avLst/>
            <a:gdLst/>
            <a:ahLst/>
            <a:cxnLst/>
            <a:rect l="l" t="t" r="r" b="b"/>
            <a:pathLst>
              <a:path w="257694" h="915744">
                <a:moveTo>
                  <a:pt x="0" y="0"/>
                </a:moveTo>
                <a:lnTo>
                  <a:pt x="0" y="915744"/>
                </a:lnTo>
                <a:lnTo>
                  <a:pt x="257694" y="915744"/>
                </a:lnTo>
                <a:lnTo>
                  <a:pt x="257694" y="0"/>
                </a:lnTo>
                <a:lnTo>
                  <a:pt x="0" y="0"/>
                </a:lnTo>
                <a:close/>
              </a:path>
            </a:pathLst>
          </a:custGeom>
          <a:solidFill>
            <a:srgbClr val="A32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31779" y="4516615"/>
            <a:ext cx="846144" cy="336597"/>
          </a:xfrm>
          <a:custGeom>
            <a:avLst/>
            <a:gdLst/>
            <a:ahLst/>
            <a:cxnLst/>
            <a:rect l="l" t="t" r="r" b="b"/>
            <a:pathLst>
              <a:path w="846144" h="336597">
                <a:moveTo>
                  <a:pt x="0" y="0"/>
                </a:moveTo>
                <a:lnTo>
                  <a:pt x="677846" y="0"/>
                </a:lnTo>
                <a:lnTo>
                  <a:pt x="846144" y="168299"/>
                </a:lnTo>
                <a:lnTo>
                  <a:pt x="67784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053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88256" y="4270444"/>
            <a:ext cx="1812458" cy="6867"/>
          </a:xfrm>
          <a:custGeom>
            <a:avLst/>
            <a:gdLst/>
            <a:ahLst/>
            <a:cxnLst/>
            <a:rect l="l" t="t" r="r" b="b"/>
            <a:pathLst>
              <a:path w="1812458" h="6867">
                <a:moveTo>
                  <a:pt x="0" y="6867"/>
                </a:moveTo>
                <a:lnTo>
                  <a:pt x="1812458" y="0"/>
                </a:lnTo>
              </a:path>
            </a:pathLst>
          </a:custGeom>
          <a:ln w="19050">
            <a:solidFill>
              <a:srgbClr val="4353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95035" y="3606185"/>
            <a:ext cx="1540335" cy="671128"/>
          </a:xfrm>
          <a:custGeom>
            <a:avLst/>
            <a:gdLst/>
            <a:ahLst/>
            <a:cxnLst/>
            <a:rect l="l" t="t" r="r" b="b"/>
            <a:pathLst>
              <a:path w="1540335" h="671128">
                <a:moveTo>
                  <a:pt x="335564" y="0"/>
                </a:moveTo>
                <a:lnTo>
                  <a:pt x="308043" y="1112"/>
                </a:lnTo>
                <a:lnTo>
                  <a:pt x="281134" y="4391"/>
                </a:lnTo>
                <a:lnTo>
                  <a:pt x="229500" y="17107"/>
                </a:lnTo>
                <a:lnTo>
                  <a:pt x="181353" y="37455"/>
                </a:lnTo>
                <a:lnTo>
                  <a:pt x="137384" y="64744"/>
                </a:lnTo>
                <a:lnTo>
                  <a:pt x="98284" y="98284"/>
                </a:lnTo>
                <a:lnTo>
                  <a:pt x="64744" y="137384"/>
                </a:lnTo>
                <a:lnTo>
                  <a:pt x="37455" y="181353"/>
                </a:lnTo>
                <a:lnTo>
                  <a:pt x="17107" y="229500"/>
                </a:lnTo>
                <a:lnTo>
                  <a:pt x="4391" y="281134"/>
                </a:lnTo>
                <a:lnTo>
                  <a:pt x="0" y="335564"/>
                </a:lnTo>
                <a:lnTo>
                  <a:pt x="0" y="671126"/>
                </a:lnTo>
                <a:lnTo>
                  <a:pt x="1204772" y="671128"/>
                </a:lnTo>
                <a:lnTo>
                  <a:pt x="1232293" y="670015"/>
                </a:lnTo>
                <a:lnTo>
                  <a:pt x="1285411" y="661375"/>
                </a:lnTo>
                <a:lnTo>
                  <a:pt x="1335388" y="644757"/>
                </a:lnTo>
                <a:lnTo>
                  <a:pt x="1381532" y="620852"/>
                </a:lnTo>
                <a:lnTo>
                  <a:pt x="1423153" y="590351"/>
                </a:lnTo>
                <a:lnTo>
                  <a:pt x="1459559" y="553945"/>
                </a:lnTo>
                <a:lnTo>
                  <a:pt x="1490060" y="512324"/>
                </a:lnTo>
                <a:lnTo>
                  <a:pt x="1513965" y="466180"/>
                </a:lnTo>
                <a:lnTo>
                  <a:pt x="1530583" y="416204"/>
                </a:lnTo>
                <a:lnTo>
                  <a:pt x="1539223" y="363086"/>
                </a:lnTo>
                <a:lnTo>
                  <a:pt x="1540335" y="335564"/>
                </a:lnTo>
                <a:lnTo>
                  <a:pt x="1540335" y="0"/>
                </a:lnTo>
                <a:lnTo>
                  <a:pt x="335564" y="0"/>
                </a:lnTo>
                <a:close/>
              </a:path>
            </a:pathLst>
          </a:custGeom>
          <a:solidFill>
            <a:srgbClr val="A32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90695" y="1966207"/>
            <a:ext cx="76200" cy="114300"/>
          </a:xfrm>
          <a:custGeom>
            <a:avLst/>
            <a:gdLst/>
            <a:ahLst/>
            <a:cxnLst/>
            <a:rect l="l" t="t" r="r" b="b"/>
            <a:pathLst>
              <a:path w="76200" h="114300">
                <a:moveTo>
                  <a:pt x="19050" y="0"/>
                </a:moveTo>
                <a:lnTo>
                  <a:pt x="0" y="95250"/>
                </a:lnTo>
                <a:lnTo>
                  <a:pt x="38100" y="95250"/>
                </a:lnTo>
                <a:lnTo>
                  <a:pt x="76200" y="114300"/>
                </a:lnTo>
                <a:lnTo>
                  <a:pt x="19050" y="0"/>
                </a:lnTo>
                <a:close/>
              </a:path>
            </a:pathLst>
          </a:custGeom>
          <a:solidFill>
            <a:srgbClr val="313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52595" y="1966207"/>
            <a:ext cx="114300" cy="2304237"/>
          </a:xfrm>
          <a:custGeom>
            <a:avLst/>
            <a:gdLst/>
            <a:ahLst/>
            <a:cxnLst/>
            <a:rect l="l" t="t" r="r" b="b"/>
            <a:pathLst>
              <a:path w="114300" h="2304237">
                <a:moveTo>
                  <a:pt x="57150" y="0"/>
                </a:moveTo>
                <a:lnTo>
                  <a:pt x="0" y="114300"/>
                </a:lnTo>
                <a:lnTo>
                  <a:pt x="38100" y="114299"/>
                </a:lnTo>
                <a:lnTo>
                  <a:pt x="38101" y="2304237"/>
                </a:lnTo>
                <a:lnTo>
                  <a:pt x="76201" y="2304237"/>
                </a:lnTo>
                <a:lnTo>
                  <a:pt x="76200" y="114299"/>
                </a:lnTo>
                <a:lnTo>
                  <a:pt x="114300" y="114300"/>
                </a:lnTo>
                <a:lnTo>
                  <a:pt x="76200" y="95250"/>
                </a:lnTo>
                <a:lnTo>
                  <a:pt x="38100" y="95250"/>
                </a:lnTo>
                <a:lnTo>
                  <a:pt x="57150" y="0"/>
                </a:lnTo>
                <a:close/>
              </a:path>
            </a:pathLst>
          </a:custGeom>
          <a:solidFill>
            <a:srgbClr val="313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1779" y="5109982"/>
            <a:ext cx="846144" cy="336597"/>
          </a:xfrm>
          <a:custGeom>
            <a:avLst/>
            <a:gdLst/>
            <a:ahLst/>
            <a:cxnLst/>
            <a:rect l="l" t="t" r="r" b="b"/>
            <a:pathLst>
              <a:path w="846144" h="336597">
                <a:moveTo>
                  <a:pt x="0" y="0"/>
                </a:moveTo>
                <a:lnTo>
                  <a:pt x="677846" y="0"/>
                </a:lnTo>
                <a:lnTo>
                  <a:pt x="846144" y="168299"/>
                </a:lnTo>
                <a:lnTo>
                  <a:pt x="67784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053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31779" y="5718049"/>
            <a:ext cx="846144" cy="336597"/>
          </a:xfrm>
          <a:custGeom>
            <a:avLst/>
            <a:gdLst/>
            <a:ahLst/>
            <a:cxnLst/>
            <a:rect l="l" t="t" r="r" b="b"/>
            <a:pathLst>
              <a:path w="846144" h="336597">
                <a:moveTo>
                  <a:pt x="0" y="0"/>
                </a:moveTo>
                <a:lnTo>
                  <a:pt x="677846" y="0"/>
                </a:lnTo>
                <a:lnTo>
                  <a:pt x="846144" y="168299"/>
                </a:lnTo>
                <a:lnTo>
                  <a:pt x="67784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053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31333" y="4516615"/>
            <a:ext cx="846144" cy="336597"/>
          </a:xfrm>
          <a:custGeom>
            <a:avLst/>
            <a:gdLst/>
            <a:ahLst/>
            <a:cxnLst/>
            <a:rect l="l" t="t" r="r" b="b"/>
            <a:pathLst>
              <a:path w="846144" h="336597">
                <a:moveTo>
                  <a:pt x="0" y="0"/>
                </a:moveTo>
                <a:lnTo>
                  <a:pt x="677846" y="0"/>
                </a:lnTo>
                <a:lnTo>
                  <a:pt x="846144" y="168299"/>
                </a:lnTo>
                <a:lnTo>
                  <a:pt x="67784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053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31333" y="5109982"/>
            <a:ext cx="846144" cy="336597"/>
          </a:xfrm>
          <a:custGeom>
            <a:avLst/>
            <a:gdLst/>
            <a:ahLst/>
            <a:cxnLst/>
            <a:rect l="l" t="t" r="r" b="b"/>
            <a:pathLst>
              <a:path w="846144" h="336597">
                <a:moveTo>
                  <a:pt x="0" y="0"/>
                </a:moveTo>
                <a:lnTo>
                  <a:pt x="677846" y="0"/>
                </a:lnTo>
                <a:lnTo>
                  <a:pt x="846144" y="168299"/>
                </a:lnTo>
                <a:lnTo>
                  <a:pt x="67784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053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31333" y="5718049"/>
            <a:ext cx="846144" cy="336597"/>
          </a:xfrm>
          <a:custGeom>
            <a:avLst/>
            <a:gdLst/>
            <a:ahLst/>
            <a:cxnLst/>
            <a:rect l="l" t="t" r="r" b="b"/>
            <a:pathLst>
              <a:path w="846144" h="336597">
                <a:moveTo>
                  <a:pt x="0" y="0"/>
                </a:moveTo>
                <a:lnTo>
                  <a:pt x="677846" y="0"/>
                </a:lnTo>
                <a:lnTo>
                  <a:pt x="846144" y="168299"/>
                </a:lnTo>
                <a:lnTo>
                  <a:pt x="677846" y="336597"/>
                </a:lnTo>
                <a:lnTo>
                  <a:pt x="0" y="33659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053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8550" y="457373"/>
            <a:ext cx="6024650" cy="431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4800" b="1" spc="4" baseline="1510" dirty="0" err="1" smtClean="0">
                <a:solidFill>
                  <a:srgbClr val="A32144"/>
                </a:solidFill>
                <a:latin typeface="Montserrat Medium"/>
                <a:cs typeface="Montserrat Medium"/>
              </a:rPr>
              <a:t>B</a:t>
            </a:r>
            <a:r>
              <a:rPr sz="4800" b="1" spc="0" baseline="1510" dirty="0" err="1" smtClean="0">
                <a:solidFill>
                  <a:srgbClr val="A32144"/>
                </a:solidFill>
                <a:latin typeface="Montserrat Medium"/>
                <a:cs typeface="Montserrat Medium"/>
              </a:rPr>
              <a:t>a</a:t>
            </a:r>
            <a:r>
              <a:rPr sz="4800" b="1" spc="-4" baseline="1510" dirty="0" err="1" smtClean="0">
                <a:solidFill>
                  <a:srgbClr val="A32144"/>
                </a:solidFill>
                <a:latin typeface="Montserrat Medium"/>
                <a:cs typeface="Montserrat Medium"/>
              </a:rPr>
              <a:t>sific</a:t>
            </a:r>
            <a:r>
              <a:rPr sz="4800" b="1" spc="0" baseline="1510" dirty="0" err="1" smtClean="0">
                <a:solidFill>
                  <a:srgbClr val="A32144"/>
                </a:solidFill>
                <a:latin typeface="Montserrat Medium"/>
                <a:cs typeface="Montserrat Medium"/>
              </a:rPr>
              <a:t>a</a:t>
            </a:r>
            <a:r>
              <a:rPr sz="4800" b="1" spc="-4" baseline="1510" dirty="0" err="1" smtClean="0">
                <a:solidFill>
                  <a:srgbClr val="A32144"/>
                </a:solidFill>
                <a:latin typeface="Montserrat Medium"/>
                <a:cs typeface="Montserrat Medium"/>
              </a:rPr>
              <a:t>ci</a:t>
            </a:r>
            <a:r>
              <a:rPr sz="4800" b="1" spc="4" baseline="1510" dirty="0" err="1" smtClean="0">
                <a:solidFill>
                  <a:srgbClr val="A32144"/>
                </a:solidFill>
                <a:latin typeface="Montserrat Medium"/>
                <a:cs typeface="Montserrat Medium"/>
              </a:rPr>
              <a:t>ó</a:t>
            </a:r>
            <a:r>
              <a:rPr sz="4800" b="1" spc="0" baseline="1510" dirty="0" err="1" smtClean="0">
                <a:solidFill>
                  <a:srgbClr val="A32144"/>
                </a:solidFill>
                <a:latin typeface="Montserrat Medium"/>
                <a:cs typeface="Montserrat Medium"/>
              </a:rPr>
              <a:t>n</a:t>
            </a:r>
            <a:r>
              <a:rPr lang="es-MX" sz="4800" b="1" spc="0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de trabajadores</a:t>
            </a:r>
            <a:endParaRPr sz="3200" b="1" dirty="0">
              <a:latin typeface="Montserrat Medium"/>
              <a:cs typeface="Montserrat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1335" y="1413222"/>
            <a:ext cx="1318515" cy="417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021" marR="60959">
              <a:lnSpc>
                <a:spcPts val="3254"/>
              </a:lnSpc>
              <a:spcBef>
                <a:spcPts val="1141"/>
              </a:spcBef>
            </a:pPr>
            <a:r>
              <a:rPr sz="3600" b="1" spc="-4" baseline="-1007" dirty="0" smtClean="0">
                <a:solidFill>
                  <a:srgbClr val="833B0A"/>
                </a:solidFill>
                <a:latin typeface="Montserrat"/>
                <a:cs typeface="Montserrat"/>
              </a:rPr>
              <a:t>1</a:t>
            </a:r>
            <a:r>
              <a:rPr sz="3600" b="1" spc="0" baseline="-1007" dirty="0" smtClean="0">
                <a:solidFill>
                  <a:srgbClr val="833B0A"/>
                </a:solidFill>
                <a:latin typeface="Montserrat"/>
                <a:cs typeface="Montserrat"/>
              </a:rPr>
              <a:t>7</a:t>
            </a:r>
            <a:r>
              <a:rPr sz="3600" b="1" spc="-4" baseline="-1007" dirty="0" smtClean="0">
                <a:solidFill>
                  <a:srgbClr val="833B0A"/>
                </a:solidFill>
                <a:latin typeface="Montserrat"/>
                <a:cs typeface="Montserrat"/>
              </a:rPr>
              <a:t>,2</a:t>
            </a:r>
            <a:r>
              <a:rPr sz="3600" b="1" spc="0" baseline="-1007" dirty="0" smtClean="0">
                <a:solidFill>
                  <a:srgbClr val="833B0A"/>
                </a:solidFill>
                <a:latin typeface="Montserrat"/>
                <a:cs typeface="Montserrat"/>
              </a:rPr>
              <a:t>74</a:t>
            </a:r>
            <a:endParaRPr sz="2400"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6820" y="3576471"/>
            <a:ext cx="19287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A3A3A1"/>
                </a:solidFill>
                <a:latin typeface="Times New Roman"/>
                <a:cs typeface="Times New Roman"/>
              </a:rPr>
              <a:t>------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0071" y="3796051"/>
            <a:ext cx="8760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b="1" spc="-4" baseline="1007" dirty="0" smtClean="0">
                <a:solidFill>
                  <a:srgbClr val="FEFFFE"/>
                </a:solidFill>
                <a:latin typeface="Montserrat"/>
                <a:cs typeface="Montserrat"/>
              </a:rPr>
              <a:t>6,010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2020" y="4136513"/>
            <a:ext cx="28682" cy="38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825"/>
              </a:lnSpc>
              <a:spcBef>
                <a:spcPts val="85"/>
              </a:spcBef>
            </a:pPr>
            <a:r>
              <a:rPr sz="100" spc="0" dirty="0" smtClean="0">
                <a:solidFill>
                  <a:srgbClr val="C6C6C3"/>
                </a:solidFill>
                <a:latin typeface="Arial"/>
                <a:cs typeface="Arial"/>
              </a:rPr>
              <a:t>1</a:t>
            </a:r>
            <a:endParaRPr sz="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5604" y="4204359"/>
            <a:ext cx="55342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00" spc="0" dirty="0" smtClean="0">
                <a:solidFill>
                  <a:srgbClr val="A3A3A1"/>
                </a:solidFill>
                <a:latin typeface="Times New Roman"/>
                <a:cs typeface="Times New Roman"/>
              </a:rPr>
              <a:t>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2020" y="4214579"/>
            <a:ext cx="33362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5825"/>
              </a:lnSpc>
              <a:spcBef>
                <a:spcPts val="35"/>
              </a:spcBef>
            </a:pPr>
            <a:r>
              <a:rPr sz="500" spc="0" dirty="0" smtClean="0">
                <a:solidFill>
                  <a:srgbClr val="C6C6C3"/>
                </a:solidFill>
                <a:latin typeface="Times New Roman"/>
                <a:cs typeface="Times New Roman"/>
              </a:rPr>
              <a:t>'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6820" y="4235017"/>
            <a:ext cx="53312" cy="63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60"/>
              </a:spcBef>
            </a:pPr>
            <a:r>
              <a:rPr sz="300" spc="0" dirty="0" smtClean="0">
                <a:solidFill>
                  <a:srgbClr val="A3A3A1"/>
                </a:solidFill>
                <a:latin typeface="Times New Roman"/>
                <a:cs typeface="Times New Roman"/>
              </a:rPr>
              <a:t>--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8120" y="4559484"/>
            <a:ext cx="1867854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00"/>
              </a:lnSpc>
              <a:spcBef>
                <a:spcPts val="90"/>
              </a:spcBef>
            </a:pPr>
            <a:r>
              <a:rPr sz="2400" spc="0" baseline="1510" dirty="0" smtClean="0">
                <a:latin typeface="Montserrat"/>
                <a:cs typeface="Montserrat"/>
              </a:rPr>
              <a:t>C</a:t>
            </a:r>
            <a:r>
              <a:rPr sz="2400" spc="-4" baseline="1510" dirty="0" smtClean="0">
                <a:latin typeface="Montserrat"/>
                <a:cs typeface="Montserrat"/>
              </a:rPr>
              <a:t>o</a:t>
            </a:r>
            <a:r>
              <a:rPr sz="2400" spc="4" baseline="1510" dirty="0" smtClean="0">
                <a:latin typeface="Montserrat"/>
                <a:cs typeface="Montserrat"/>
              </a:rPr>
              <a:t>n</a:t>
            </a:r>
            <a:r>
              <a:rPr sz="2400" spc="-4" baseline="1510" dirty="0" smtClean="0">
                <a:latin typeface="Montserrat"/>
                <a:cs typeface="Montserrat"/>
              </a:rPr>
              <a:t>fi</a:t>
            </a:r>
            <a:r>
              <a:rPr sz="2400" spc="4" baseline="1510" dirty="0" smtClean="0">
                <a:latin typeface="Montserrat"/>
                <a:cs typeface="Montserrat"/>
              </a:rPr>
              <a:t>an</a:t>
            </a:r>
            <a:r>
              <a:rPr sz="2400" spc="-4" baseline="1510" dirty="0" smtClean="0">
                <a:latin typeface="Montserrat"/>
                <a:cs typeface="Montserrat"/>
              </a:rPr>
              <a:t>z</a:t>
            </a:r>
            <a:r>
              <a:rPr sz="2400" spc="0" baseline="1510" dirty="0" smtClean="0">
                <a:latin typeface="Montserrat"/>
                <a:cs typeface="Montserrat"/>
              </a:rPr>
              <a:t>a</a:t>
            </a:r>
            <a:r>
              <a:rPr sz="2400" spc="-70" baseline="1510" dirty="0" smtClean="0">
                <a:latin typeface="Montserrat"/>
                <a:cs typeface="Montserrat"/>
              </a:rPr>
              <a:t> </a:t>
            </a:r>
            <a:r>
              <a:rPr sz="2400" spc="-4" baseline="1510" dirty="0" smtClean="0">
                <a:latin typeface="Montserrat"/>
                <a:cs typeface="Montserrat"/>
              </a:rPr>
              <a:t>Mé</a:t>
            </a:r>
            <a:r>
              <a:rPr sz="2400" spc="4" baseline="1510" dirty="0" smtClean="0">
                <a:latin typeface="Montserrat"/>
                <a:cs typeface="Montserrat"/>
              </a:rPr>
              <a:t>d</a:t>
            </a:r>
            <a:r>
              <a:rPr sz="2400" spc="-4" baseline="1510" dirty="0" smtClean="0">
                <a:latin typeface="Montserrat"/>
                <a:cs typeface="Montserrat"/>
              </a:rPr>
              <a:t>i</a:t>
            </a:r>
            <a:r>
              <a:rPr sz="2400" spc="0" baseline="1510" dirty="0" smtClean="0">
                <a:latin typeface="Montserrat"/>
                <a:cs typeface="Montserrat"/>
              </a:rPr>
              <a:t>ca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6532" y="4577772"/>
            <a:ext cx="903975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00"/>
              </a:lnSpc>
              <a:spcBef>
                <a:spcPts val="90"/>
              </a:spcBef>
            </a:pPr>
            <a:r>
              <a:rPr sz="2400" spc="-4" baseline="1510" dirty="0" smtClean="0">
                <a:latin typeface="Montserrat"/>
                <a:cs typeface="Montserrat"/>
              </a:rPr>
              <a:t>Mé</a:t>
            </a:r>
            <a:r>
              <a:rPr sz="2400" spc="4" baseline="1510" dirty="0" smtClean="0">
                <a:latin typeface="Montserrat"/>
                <a:cs typeface="Montserrat"/>
              </a:rPr>
              <a:t>d</a:t>
            </a:r>
            <a:r>
              <a:rPr sz="2400" spc="-4" baseline="1510" dirty="0" smtClean="0">
                <a:latin typeface="Montserrat"/>
                <a:cs typeface="Montserrat"/>
              </a:rPr>
              <a:t>i</a:t>
            </a:r>
            <a:r>
              <a:rPr sz="2400" spc="0" baseline="1510" dirty="0" smtClean="0">
                <a:latin typeface="Montserrat"/>
                <a:cs typeface="Montserrat"/>
              </a:rPr>
              <a:t>c</a:t>
            </a:r>
            <a:r>
              <a:rPr sz="2400" spc="-4" baseline="1510" dirty="0" smtClean="0">
                <a:latin typeface="Montserrat"/>
                <a:cs typeface="Montserrat"/>
              </a:rPr>
              <a:t>os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6532" y="5162988"/>
            <a:ext cx="1195039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00"/>
              </a:lnSpc>
              <a:spcBef>
                <a:spcPts val="90"/>
              </a:spcBef>
            </a:pPr>
            <a:r>
              <a:rPr sz="2400" spc="4" baseline="1510" dirty="0" smtClean="0">
                <a:latin typeface="Montserrat"/>
                <a:cs typeface="Montserrat"/>
              </a:rPr>
              <a:t>En</a:t>
            </a:r>
            <a:r>
              <a:rPr sz="2400" spc="-4" baseline="1510" dirty="0" smtClean="0">
                <a:latin typeface="Montserrat"/>
                <a:cs typeface="Montserrat"/>
              </a:rPr>
              <a:t>fer</a:t>
            </a:r>
            <a:r>
              <a:rPr sz="2400" spc="4" baseline="1510" dirty="0" smtClean="0">
                <a:latin typeface="Montserrat"/>
                <a:cs typeface="Montserrat"/>
              </a:rPr>
              <a:t>m</a:t>
            </a:r>
            <a:r>
              <a:rPr sz="2400" spc="-4" baseline="1510" dirty="0" smtClean="0">
                <a:latin typeface="Montserrat"/>
                <a:cs typeface="Montserrat"/>
              </a:rPr>
              <a:t>erí</a:t>
            </a:r>
            <a:r>
              <a:rPr sz="2400" spc="0" baseline="1510" dirty="0" smtClean="0">
                <a:latin typeface="Montserrat"/>
                <a:cs typeface="Montserrat"/>
              </a:rPr>
              <a:t>a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8120" y="5169084"/>
            <a:ext cx="683869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00"/>
              </a:lnSpc>
              <a:spcBef>
                <a:spcPts val="90"/>
              </a:spcBef>
            </a:pPr>
            <a:r>
              <a:rPr sz="2400" spc="4" baseline="1510" dirty="0" smtClean="0">
                <a:latin typeface="Montserrat"/>
                <a:cs typeface="Montserrat"/>
              </a:rPr>
              <a:t>A</a:t>
            </a:r>
            <a:r>
              <a:rPr sz="2400" spc="-4" baseline="1510" dirty="0" smtClean="0">
                <a:latin typeface="Montserrat"/>
                <a:cs typeface="Montserrat"/>
              </a:rPr>
              <a:t>fi</a:t>
            </a:r>
            <a:r>
              <a:rPr sz="2400" spc="4" baseline="1510" dirty="0" smtClean="0">
                <a:latin typeface="Montserrat"/>
                <a:cs typeface="Montserrat"/>
              </a:rPr>
              <a:t>n</a:t>
            </a:r>
            <a:r>
              <a:rPr sz="2400" spc="-4" baseline="1510" dirty="0" smtClean="0">
                <a:latin typeface="Montserrat"/>
                <a:cs typeface="Montserrat"/>
              </a:rPr>
              <a:t>e</a:t>
            </a:r>
            <a:r>
              <a:rPr sz="2400" spc="0" baseline="1510" dirty="0" smtClean="0">
                <a:latin typeface="Montserrat"/>
                <a:cs typeface="Montserrat"/>
              </a:rPr>
              <a:t>s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6532" y="5784780"/>
            <a:ext cx="1395171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00"/>
              </a:lnSpc>
              <a:spcBef>
                <a:spcPts val="90"/>
              </a:spcBef>
            </a:pPr>
            <a:r>
              <a:rPr sz="2400" spc="0" baseline="1510" dirty="0" smtClean="0">
                <a:latin typeface="Montserrat"/>
                <a:cs typeface="Montserrat"/>
              </a:rPr>
              <a:t>P</a:t>
            </a:r>
            <a:r>
              <a:rPr sz="2400" spc="4" baseline="1510" dirty="0" smtClean="0">
                <a:latin typeface="Montserrat"/>
                <a:cs typeface="Montserrat"/>
              </a:rPr>
              <a:t>a</a:t>
            </a:r>
            <a:r>
              <a:rPr sz="2400" spc="-4" baseline="1510" dirty="0" smtClean="0">
                <a:latin typeface="Montserrat"/>
                <a:cs typeface="Montserrat"/>
              </a:rPr>
              <a:t>r</a:t>
            </a:r>
            <a:r>
              <a:rPr sz="2400" spc="4" baseline="1510" dirty="0" smtClean="0">
                <a:latin typeface="Montserrat"/>
                <a:cs typeface="Montserrat"/>
              </a:rPr>
              <a:t>am</a:t>
            </a:r>
            <a:r>
              <a:rPr sz="2400" spc="-4" baseline="1510" dirty="0" smtClean="0">
                <a:latin typeface="Montserrat"/>
                <a:cs typeface="Montserrat"/>
              </a:rPr>
              <a:t>é</a:t>
            </a:r>
            <a:r>
              <a:rPr sz="2400" spc="4" baseline="1510" dirty="0" smtClean="0">
                <a:latin typeface="Montserrat"/>
                <a:cs typeface="Montserrat"/>
              </a:rPr>
              <a:t>d</a:t>
            </a:r>
            <a:r>
              <a:rPr sz="2400" spc="-4" baseline="1510" dirty="0" smtClean="0">
                <a:latin typeface="Montserrat"/>
                <a:cs typeface="Montserrat"/>
              </a:rPr>
              <a:t>i</a:t>
            </a:r>
            <a:r>
              <a:rPr sz="2400" spc="0" baseline="1510" dirty="0" smtClean="0">
                <a:latin typeface="Montserrat"/>
                <a:cs typeface="Montserrat"/>
              </a:rPr>
              <a:t>c</a:t>
            </a:r>
            <a:r>
              <a:rPr sz="2400" spc="-4" baseline="1510" dirty="0" smtClean="0">
                <a:latin typeface="Montserrat"/>
                <a:cs typeface="Montserrat"/>
              </a:rPr>
              <a:t>o</a:t>
            </a:r>
            <a:r>
              <a:rPr sz="2400" spc="0" baseline="1510" dirty="0" smtClean="0">
                <a:latin typeface="Montserrat"/>
                <a:cs typeface="Montserrat"/>
              </a:rPr>
              <a:t>s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8120" y="5784780"/>
            <a:ext cx="1658883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00"/>
              </a:lnSpc>
              <a:spcBef>
                <a:spcPts val="90"/>
              </a:spcBef>
            </a:pPr>
            <a:r>
              <a:rPr sz="2400" spc="4" baseline="1510" dirty="0" smtClean="0">
                <a:latin typeface="Montserrat"/>
                <a:cs typeface="Montserrat"/>
              </a:rPr>
              <a:t>Adm</a:t>
            </a:r>
            <a:r>
              <a:rPr sz="2400" spc="-4" baseline="1510" dirty="0" smtClean="0">
                <a:latin typeface="Montserrat"/>
                <a:cs typeface="Montserrat"/>
              </a:rPr>
              <a:t>i</a:t>
            </a:r>
            <a:r>
              <a:rPr sz="2400" spc="4" baseline="1510" dirty="0" smtClean="0">
                <a:latin typeface="Montserrat"/>
                <a:cs typeface="Montserrat"/>
              </a:rPr>
              <a:t>n</a:t>
            </a:r>
            <a:r>
              <a:rPr sz="2400" spc="-4" baseline="1510" dirty="0" smtClean="0">
                <a:latin typeface="Montserrat"/>
                <a:cs typeface="Montserrat"/>
              </a:rPr>
              <a:t>i</a:t>
            </a:r>
            <a:r>
              <a:rPr sz="2400" spc="4" baseline="1510" dirty="0" smtClean="0">
                <a:latin typeface="Montserrat"/>
                <a:cs typeface="Montserrat"/>
              </a:rPr>
              <a:t>s</a:t>
            </a:r>
            <a:r>
              <a:rPr sz="2400" spc="0" baseline="1510" dirty="0" smtClean="0">
                <a:latin typeface="Montserrat"/>
                <a:cs typeface="Montserrat"/>
              </a:rPr>
              <a:t>t</a:t>
            </a:r>
            <a:r>
              <a:rPr sz="2400" spc="-4" baseline="1510" dirty="0" smtClean="0">
                <a:latin typeface="Montserrat"/>
                <a:cs typeface="Montserrat"/>
              </a:rPr>
              <a:t>r</a:t>
            </a:r>
            <a:r>
              <a:rPr sz="2400" spc="4" baseline="1510" dirty="0" smtClean="0">
                <a:latin typeface="Montserrat"/>
                <a:cs typeface="Montserrat"/>
              </a:rPr>
              <a:t>a</a:t>
            </a:r>
            <a:r>
              <a:rPr sz="2400" spc="0" baseline="1510" dirty="0" smtClean="0">
                <a:latin typeface="Montserrat"/>
                <a:cs typeface="Montserrat"/>
              </a:rPr>
              <a:t>t</a:t>
            </a:r>
            <a:r>
              <a:rPr sz="2400" spc="-4" baseline="1510" dirty="0" smtClean="0">
                <a:latin typeface="Montserrat"/>
                <a:cs typeface="Montserrat"/>
              </a:rPr>
              <a:t>ivo</a:t>
            </a:r>
            <a:r>
              <a:rPr sz="2400" spc="0" baseline="1510" dirty="0" smtClean="0">
                <a:latin typeface="Montserrat"/>
                <a:cs typeface="Montserrat"/>
              </a:rPr>
              <a:t>s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2" name="object 2"/>
          <p:cNvSpPr txBox="1"/>
          <p:nvPr/>
        </p:nvSpPr>
        <p:spPr>
          <a:xfrm rot="16200000">
            <a:off x="2514927" y="2851747"/>
            <a:ext cx="102363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b="1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2020</a:t>
            </a:r>
            <a:endParaRPr sz="2800" dirty="0">
              <a:latin typeface="Montserrat"/>
              <a:cs typeface="Montserrat"/>
            </a:endParaRPr>
          </a:p>
        </p:txBody>
      </p:sp>
      <p:sp>
        <p:nvSpPr>
          <p:cNvPr id="67" name="object 99"/>
          <p:cNvSpPr/>
          <p:nvPr/>
        </p:nvSpPr>
        <p:spPr>
          <a:xfrm>
            <a:off x="0" y="6629400"/>
            <a:ext cx="12191998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F1F76857-D8F3-40B8-88F0-4C1E945F0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53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60079" y="6614445"/>
            <a:ext cx="2743200" cy="24355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11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7"/>
          <p:cNvSpPr/>
          <p:nvPr/>
        </p:nvSpPr>
        <p:spPr>
          <a:xfrm>
            <a:off x="0" y="6564868"/>
            <a:ext cx="12192000" cy="27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437055"/>
            <a:ext cx="10972800" cy="2363545"/>
          </a:xfrm>
        </p:spPr>
        <p:txBody>
          <a:bodyPr/>
          <a:lstStyle/>
          <a:p>
            <a:r>
              <a:rPr lang="es-MX" sz="4000" b="1" dirty="0" smtClean="0"/>
              <a:t>El Modelo de Salud para el Bienestar</a:t>
            </a:r>
            <a:r>
              <a:rPr lang="es-MX" sz="3400" b="1" dirty="0" smtClean="0"/>
              <a:t/>
            </a:r>
            <a:br>
              <a:rPr lang="es-MX" sz="3400" b="1" dirty="0" smtClean="0"/>
            </a:br>
            <a:r>
              <a:rPr lang="es-MX" sz="3400" b="1" dirty="0" smtClean="0"/>
              <a:t/>
            </a:r>
            <a:br>
              <a:rPr lang="es-MX" sz="3400" b="1" dirty="0" smtClean="0"/>
            </a:br>
            <a:r>
              <a:rPr lang="es-MX" sz="4200" b="1" dirty="0" smtClean="0"/>
              <a:t>Modelo SABI</a:t>
            </a:r>
            <a:endParaRPr lang="es-MX" sz="4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87" y="375029"/>
            <a:ext cx="2331552" cy="3777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484267" y="6580634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12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9526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959FF3D-1811-4FEB-8CDB-1E7874F9484D}"/>
              </a:ext>
            </a:extLst>
          </p:cNvPr>
          <p:cNvGraphicFramePr/>
          <p:nvPr>
            <p:extLst/>
          </p:nvPr>
        </p:nvGraphicFramePr>
        <p:xfrm>
          <a:off x="3039676" y="1630016"/>
          <a:ext cx="6087429" cy="467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AAA5305-7D1D-445D-A39F-F2FF1D9AFC6B}"/>
              </a:ext>
            </a:extLst>
          </p:cNvPr>
          <p:cNvSpPr txBox="1"/>
          <p:nvPr/>
        </p:nvSpPr>
        <p:spPr>
          <a:xfrm>
            <a:off x="5794444" y="163001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8C8C364-01F8-4748-9ED1-8656FC1C17DF}"/>
              </a:ext>
            </a:extLst>
          </p:cNvPr>
          <p:cNvSpPr txBox="1"/>
          <p:nvPr/>
        </p:nvSpPr>
        <p:spPr>
          <a:xfrm>
            <a:off x="8310555" y="1026546"/>
            <a:ext cx="3608179" cy="37548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es-MX" sz="1700" dirty="0"/>
              <a:t>Compra </a:t>
            </a:r>
            <a:r>
              <a:rPr lang="es-MX" sz="1700" dirty="0" smtClean="0"/>
              <a:t>de </a:t>
            </a:r>
            <a:r>
              <a:rPr lang="es-MX" sz="1700" dirty="0"/>
              <a:t>medicamentos e insumos caros.</a:t>
            </a:r>
          </a:p>
          <a:p>
            <a:pPr marL="177800" indent="-177800">
              <a:buFontTx/>
              <a:buChar char="-"/>
            </a:pPr>
            <a:r>
              <a:rPr lang="es-MX" sz="1700" dirty="0"/>
              <a:t>Costos de </a:t>
            </a:r>
            <a:r>
              <a:rPr lang="es-MX" sz="1700" dirty="0" smtClean="0"/>
              <a:t>transacción por subrogación de servicios, con poca </a:t>
            </a:r>
            <a:r>
              <a:rPr lang="es-MX" sz="1700" dirty="0"/>
              <a:t>consideración a los conflictos de intereses</a:t>
            </a:r>
            <a:r>
              <a:rPr lang="es-MX" sz="1700" dirty="0" smtClean="0"/>
              <a:t>.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20% del GTS en atención ambulatoria. Los países de la OECD gastan 33%.*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Entre 2012 y 2018 creció la tasa de uso de servicios hospitalarios de 3.8% a 4.6% y decreció el uso de servicios ambulatorios de 8.2% a 6.4%**</a:t>
            </a:r>
            <a:endParaRPr lang="es-MX" sz="1700" dirty="0"/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EEFCD7F1-53C6-411E-9F1A-2CCD931B7598}"/>
              </a:ext>
            </a:extLst>
          </p:cNvPr>
          <p:cNvCxnSpPr>
            <a:cxnSpLocks/>
          </p:cNvCxnSpPr>
          <p:nvPr/>
        </p:nvCxnSpPr>
        <p:spPr>
          <a:xfrm>
            <a:off x="6995291" y="2014328"/>
            <a:ext cx="0" cy="10427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EB2D5C3-C44E-4FE5-B7D3-64D8915F0A9D}"/>
              </a:ext>
            </a:extLst>
          </p:cNvPr>
          <p:cNvCxnSpPr>
            <a:cxnSpLocks/>
          </p:cNvCxnSpPr>
          <p:nvPr/>
        </p:nvCxnSpPr>
        <p:spPr>
          <a:xfrm flipH="1">
            <a:off x="6995291" y="2014328"/>
            <a:ext cx="12994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859814" y="6530921"/>
            <a:ext cx="7710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* OECD Informe sobre sistema de salud de México, 2016</a:t>
            </a:r>
            <a:r>
              <a:rPr lang="es-MX" sz="1000" dirty="0"/>
              <a:t> </a:t>
            </a:r>
            <a:r>
              <a:rPr lang="es-MX" sz="1000" dirty="0" smtClean="0"/>
              <a:t>       ** ENSANUT, INEGI/INSP, 2018</a:t>
            </a:r>
            <a:r>
              <a:rPr lang="es-MX" sz="1000" dirty="0"/>
              <a:t> </a:t>
            </a:r>
            <a:r>
              <a:rPr lang="es-MX" sz="1000" dirty="0" smtClean="0"/>
              <a:t>       ***DGIS, Secretaría de Salud, 2018</a:t>
            </a:r>
            <a:endParaRPr lang="es-MX" sz="10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641720" y="124703"/>
            <a:ext cx="7617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solidFill>
                  <a:srgbClr val="D60093"/>
                </a:solidFill>
              </a:rPr>
              <a:t>Circulo Vicioso del Sistema de Salud de México</a:t>
            </a:r>
          </a:p>
          <a:p>
            <a:r>
              <a:rPr lang="es-MX" sz="3000" b="1" dirty="0" smtClean="0">
                <a:solidFill>
                  <a:srgbClr val="D60093"/>
                </a:solidFill>
              </a:rPr>
              <a:t>de los últimos años.</a:t>
            </a:r>
            <a:endParaRPr lang="es-MX" sz="3000" b="1" dirty="0">
              <a:solidFill>
                <a:srgbClr val="D60093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CEAFD3F-3A77-4A62-9262-FFE4721956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60079" y="6614445"/>
            <a:ext cx="2743200" cy="24355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13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959FF3D-1811-4FEB-8CDB-1E7874F9484D}"/>
              </a:ext>
            </a:extLst>
          </p:cNvPr>
          <p:cNvGraphicFramePr/>
          <p:nvPr>
            <p:extLst/>
          </p:nvPr>
        </p:nvGraphicFramePr>
        <p:xfrm>
          <a:off x="3039676" y="1630016"/>
          <a:ext cx="6087429" cy="467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AAA5305-7D1D-445D-A39F-F2FF1D9AFC6B}"/>
              </a:ext>
            </a:extLst>
          </p:cNvPr>
          <p:cNvSpPr txBox="1"/>
          <p:nvPr/>
        </p:nvSpPr>
        <p:spPr>
          <a:xfrm>
            <a:off x="5794444" y="163001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D0F059A-023E-4C57-B7FD-AF994C20791A}"/>
              </a:ext>
            </a:extLst>
          </p:cNvPr>
          <p:cNvSpPr txBox="1"/>
          <p:nvPr/>
        </p:nvSpPr>
        <p:spPr>
          <a:xfrm>
            <a:off x="7804460" y="5372794"/>
            <a:ext cx="4188894" cy="1138773"/>
          </a:xfrm>
          <a:prstGeom prst="rect">
            <a:avLst/>
          </a:prstGeom>
          <a:noFill/>
          <a:ln w="19050">
            <a:solidFill>
              <a:schemeClr val="tx1">
                <a:alpha val="32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es-MX" sz="1700" dirty="0"/>
              <a:t>Presupuesto </a:t>
            </a:r>
            <a:r>
              <a:rPr lang="es-MX" sz="1700" dirty="0" err="1"/>
              <a:t>percapita</a:t>
            </a:r>
            <a:r>
              <a:rPr lang="es-MX" sz="1700" dirty="0"/>
              <a:t> </a:t>
            </a:r>
            <a:r>
              <a:rPr lang="es-MX" sz="1700" dirty="0" smtClean="0"/>
              <a:t>igual en todo el país sin </a:t>
            </a:r>
            <a:r>
              <a:rPr lang="es-MX" sz="1700" dirty="0"/>
              <a:t>considerar </a:t>
            </a:r>
            <a:r>
              <a:rPr lang="es-MX" sz="1700" dirty="0" smtClean="0"/>
              <a:t>necesidades acumuladas.</a:t>
            </a:r>
            <a:endParaRPr lang="es-MX" sz="1700" dirty="0"/>
          </a:p>
          <a:p>
            <a:pPr marL="177800" indent="-177800">
              <a:buFontTx/>
              <a:buChar char="-"/>
            </a:pPr>
            <a:r>
              <a:rPr lang="es-MX" sz="1700" dirty="0"/>
              <a:t>CDMX 1.89 camas x </a:t>
            </a:r>
            <a:r>
              <a:rPr lang="es-MX" sz="1700" dirty="0" smtClean="0"/>
              <a:t>1,000 hab. Ningún otro estado </a:t>
            </a:r>
            <a:r>
              <a:rPr lang="es-MX" sz="1700" dirty="0"/>
              <a:t>llega </a:t>
            </a:r>
            <a:r>
              <a:rPr lang="es-MX" sz="1700" dirty="0" smtClean="0"/>
              <a:t>a una y 12 no llegan a 0.5.*** </a:t>
            </a:r>
            <a:endParaRPr lang="es-MX" sz="1700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0D7E14D0-7713-4FA8-927E-8BD3986F5677}"/>
              </a:ext>
            </a:extLst>
          </p:cNvPr>
          <p:cNvCxnSpPr>
            <a:cxnSpLocks/>
          </p:cNvCxnSpPr>
          <p:nvPr/>
        </p:nvCxnSpPr>
        <p:spPr>
          <a:xfrm>
            <a:off x="6513421" y="5402862"/>
            <a:ext cx="0" cy="694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7487CA5-77F6-40E4-804E-D6DAD569A751}"/>
              </a:ext>
            </a:extLst>
          </p:cNvPr>
          <p:cNvCxnSpPr>
            <a:cxnSpLocks/>
          </p:cNvCxnSpPr>
          <p:nvPr/>
        </p:nvCxnSpPr>
        <p:spPr>
          <a:xfrm flipH="1" flipV="1">
            <a:off x="4321545" y="6097729"/>
            <a:ext cx="1512558" cy="9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4DA193F-9B4E-4BF9-B160-5CE095128A3A}"/>
              </a:ext>
            </a:extLst>
          </p:cNvPr>
          <p:cNvCxnSpPr>
            <a:cxnSpLocks/>
          </p:cNvCxnSpPr>
          <p:nvPr/>
        </p:nvCxnSpPr>
        <p:spPr>
          <a:xfrm flipH="1">
            <a:off x="6513422" y="6113649"/>
            <a:ext cx="13068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859814" y="6530921"/>
            <a:ext cx="7710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* OECD Informe sobre sistema de salud de México, 2016</a:t>
            </a:r>
            <a:r>
              <a:rPr lang="es-MX" sz="1000" dirty="0"/>
              <a:t> </a:t>
            </a:r>
            <a:r>
              <a:rPr lang="es-MX" sz="1000" dirty="0" smtClean="0"/>
              <a:t>       ** ENSANUT, INEGI/INSP, 2018</a:t>
            </a:r>
            <a:r>
              <a:rPr lang="es-MX" sz="1000" dirty="0"/>
              <a:t> </a:t>
            </a:r>
            <a:r>
              <a:rPr lang="es-MX" sz="1000" dirty="0" smtClean="0"/>
              <a:t>       ***DGIS, Secretaría de Salud, 2018</a:t>
            </a:r>
            <a:endParaRPr lang="es-MX" sz="1000" dirty="0"/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0D7E14D0-7713-4FA8-927E-8BD3986F5677}"/>
              </a:ext>
            </a:extLst>
          </p:cNvPr>
          <p:cNvCxnSpPr>
            <a:cxnSpLocks/>
          </p:cNvCxnSpPr>
          <p:nvPr/>
        </p:nvCxnSpPr>
        <p:spPr>
          <a:xfrm>
            <a:off x="5833307" y="5418782"/>
            <a:ext cx="0" cy="694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641720" y="124703"/>
            <a:ext cx="7617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solidFill>
                  <a:srgbClr val="D60093"/>
                </a:solidFill>
              </a:rPr>
              <a:t>Circulo Vicioso del Sistema de Salud de México</a:t>
            </a:r>
          </a:p>
          <a:p>
            <a:r>
              <a:rPr lang="es-MX" sz="3000" b="1" dirty="0" smtClean="0">
                <a:solidFill>
                  <a:srgbClr val="D60093"/>
                </a:solidFill>
              </a:rPr>
              <a:t>de los últimos años.</a:t>
            </a:r>
            <a:endParaRPr lang="es-MX" sz="3000" b="1" dirty="0">
              <a:solidFill>
                <a:srgbClr val="D60093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CEAFD3F-3A77-4A62-9262-FFE4721956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60079" y="6614445"/>
            <a:ext cx="2743200" cy="24355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14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2EF0D2D-4623-40B8-B0B3-BA950BBB84B4}"/>
              </a:ext>
            </a:extLst>
          </p:cNvPr>
          <p:cNvSpPr txBox="1"/>
          <p:nvPr/>
        </p:nvSpPr>
        <p:spPr>
          <a:xfrm>
            <a:off x="63065" y="5095893"/>
            <a:ext cx="4242714" cy="14003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185738" indent="-185738">
              <a:buFontTx/>
              <a:buChar char="-"/>
            </a:pPr>
            <a:r>
              <a:rPr lang="es-MX" sz="1700" dirty="0" smtClean="0"/>
              <a:t>Sonora </a:t>
            </a:r>
            <a:r>
              <a:rPr lang="es-MX" sz="1700" dirty="0"/>
              <a:t>y Tamaulipas tienen </a:t>
            </a:r>
            <a:r>
              <a:rPr lang="es-MX" sz="1700" dirty="0" smtClean="0"/>
              <a:t>doble tasa </a:t>
            </a:r>
            <a:r>
              <a:rPr lang="es-MX" sz="1700" dirty="0"/>
              <a:t>de médicos </a:t>
            </a:r>
            <a:r>
              <a:rPr lang="es-MX" sz="1700" dirty="0" smtClean="0"/>
              <a:t>especialistas </a:t>
            </a:r>
            <a:r>
              <a:rPr lang="es-MX" sz="1700" dirty="0"/>
              <a:t>que Chiapas, Veracruz y Puebla y la CDMX 5 veces más</a:t>
            </a:r>
            <a:r>
              <a:rPr lang="es-MX" sz="1700" dirty="0" smtClean="0"/>
              <a:t>.***</a:t>
            </a:r>
          </a:p>
          <a:p>
            <a:pPr marL="185738" indent="-185738">
              <a:buFontTx/>
              <a:buChar char="-"/>
            </a:pPr>
            <a:r>
              <a:rPr lang="es-MX" sz="1700" dirty="0" smtClean="0"/>
              <a:t>El Seguro Popular solo cubre el 20% de las claves de intervenciones del IMSS</a:t>
            </a:r>
            <a:endParaRPr lang="es-MX" sz="1700" dirty="0"/>
          </a:p>
        </p:txBody>
      </p:sp>
    </p:spTree>
    <p:extLst>
      <p:ext uri="{BB962C8B-B14F-4D97-AF65-F5344CB8AC3E}">
        <p14:creationId xmlns:p14="http://schemas.microsoft.com/office/powerpoint/2010/main" val="6189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959FF3D-1811-4FEB-8CDB-1E7874F9484D}"/>
              </a:ext>
            </a:extLst>
          </p:cNvPr>
          <p:cNvGraphicFramePr/>
          <p:nvPr>
            <p:extLst/>
          </p:nvPr>
        </p:nvGraphicFramePr>
        <p:xfrm>
          <a:off x="2897782" y="1630016"/>
          <a:ext cx="6087429" cy="467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AAA5305-7D1D-445D-A39F-F2FF1D9AFC6B}"/>
              </a:ext>
            </a:extLst>
          </p:cNvPr>
          <p:cNvSpPr txBox="1"/>
          <p:nvPr/>
        </p:nvSpPr>
        <p:spPr>
          <a:xfrm>
            <a:off x="5652550" y="163001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8C8C364-01F8-4748-9ED1-8656FC1C17DF}"/>
              </a:ext>
            </a:extLst>
          </p:cNvPr>
          <p:cNvSpPr txBox="1"/>
          <p:nvPr/>
        </p:nvSpPr>
        <p:spPr>
          <a:xfrm>
            <a:off x="8215959" y="1026546"/>
            <a:ext cx="3741099" cy="32316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es-MX" sz="1700" dirty="0"/>
              <a:t>Compra </a:t>
            </a:r>
            <a:r>
              <a:rPr lang="es-MX" sz="1700" dirty="0" smtClean="0"/>
              <a:t>de </a:t>
            </a:r>
            <a:r>
              <a:rPr lang="es-MX" sz="1700" dirty="0"/>
              <a:t>medicamentos e insumos caros.</a:t>
            </a:r>
          </a:p>
          <a:p>
            <a:pPr marL="177800" indent="-177800">
              <a:buFontTx/>
              <a:buChar char="-"/>
            </a:pPr>
            <a:r>
              <a:rPr lang="es-MX" sz="1700" dirty="0"/>
              <a:t>Costos de </a:t>
            </a:r>
            <a:r>
              <a:rPr lang="es-MX" sz="1700" dirty="0" smtClean="0"/>
              <a:t>transacción por subrogación de servicios, con poca </a:t>
            </a:r>
            <a:r>
              <a:rPr lang="es-MX" sz="1700" dirty="0"/>
              <a:t>consideración a los conflictos de intereses</a:t>
            </a:r>
            <a:r>
              <a:rPr lang="es-MX" sz="1700" dirty="0" smtClean="0"/>
              <a:t>.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20% del GTS en atención ambulatoria, mientras los países de la OCDE gastan 33%.*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Entre 2012 y 2018 creció la tasa de uso de servicios hospitalarios de 3.8% a 4.6% y decreció el uso de servicios ambulatorios de 8.2% a 6.4%**</a:t>
            </a:r>
            <a:endParaRPr lang="es-MX" sz="17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D0F059A-023E-4C57-B7FD-AF994C20791A}"/>
              </a:ext>
            </a:extLst>
          </p:cNvPr>
          <p:cNvSpPr txBox="1"/>
          <p:nvPr/>
        </p:nvSpPr>
        <p:spPr>
          <a:xfrm>
            <a:off x="7820226" y="5104772"/>
            <a:ext cx="4136832" cy="1400383"/>
          </a:xfrm>
          <a:prstGeom prst="rect">
            <a:avLst/>
          </a:prstGeom>
          <a:noFill/>
          <a:ln w="19050">
            <a:solidFill>
              <a:schemeClr val="tx1">
                <a:alpha val="32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es-MX" sz="1700" dirty="0"/>
              <a:t>Presupuesto </a:t>
            </a:r>
            <a:r>
              <a:rPr lang="es-MX" sz="1700" dirty="0" err="1"/>
              <a:t>percapita</a:t>
            </a:r>
            <a:r>
              <a:rPr lang="es-MX" sz="1700" dirty="0"/>
              <a:t> </a:t>
            </a:r>
            <a:r>
              <a:rPr lang="es-MX" sz="1700" dirty="0" smtClean="0"/>
              <a:t>igual en el país sin </a:t>
            </a:r>
            <a:r>
              <a:rPr lang="es-MX" sz="1700" dirty="0"/>
              <a:t>considerar </a:t>
            </a:r>
            <a:r>
              <a:rPr lang="es-MX" sz="1700" dirty="0" smtClean="0"/>
              <a:t>necesidades acumuladas.</a:t>
            </a:r>
            <a:endParaRPr lang="es-MX" sz="1700" dirty="0"/>
          </a:p>
          <a:p>
            <a:pPr marL="177800" indent="-177800">
              <a:buFontTx/>
              <a:buChar char="-"/>
            </a:pPr>
            <a:r>
              <a:rPr lang="es-MX" sz="1700" dirty="0"/>
              <a:t>CDMX 1.89 camas x </a:t>
            </a:r>
            <a:r>
              <a:rPr lang="es-MX" sz="1700" dirty="0" smtClean="0"/>
              <a:t>1,000 hab. Ningún otro estado </a:t>
            </a:r>
            <a:r>
              <a:rPr lang="es-MX" sz="1700" dirty="0"/>
              <a:t>llega </a:t>
            </a:r>
            <a:r>
              <a:rPr lang="es-MX" sz="1700" dirty="0" smtClean="0"/>
              <a:t>a una y 12 no llegan a 0.5.*** </a:t>
            </a:r>
            <a:endParaRPr lang="es-MX" sz="17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2EF0D2D-4623-40B8-B0B3-BA950BBB84B4}"/>
              </a:ext>
            </a:extLst>
          </p:cNvPr>
          <p:cNvSpPr txBox="1"/>
          <p:nvPr/>
        </p:nvSpPr>
        <p:spPr>
          <a:xfrm>
            <a:off x="393710" y="5269322"/>
            <a:ext cx="3659675" cy="113877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185738" indent="-185738">
              <a:buFontTx/>
              <a:buChar char="-"/>
            </a:pPr>
            <a:r>
              <a:rPr lang="es-MX" sz="1700" dirty="0" smtClean="0"/>
              <a:t>Sonora </a:t>
            </a:r>
            <a:r>
              <a:rPr lang="es-MX" sz="1700" dirty="0"/>
              <a:t>y Tamaulipas tienen el doble de médicos especialista por 1,000 </a:t>
            </a:r>
            <a:r>
              <a:rPr lang="es-MX" sz="1700" dirty="0" smtClean="0"/>
              <a:t>hab. </a:t>
            </a:r>
            <a:r>
              <a:rPr lang="es-MX" sz="1700" dirty="0"/>
              <a:t>que Chiapas, Veracruz y Puebla y la CDMX 5 veces más</a:t>
            </a:r>
            <a:r>
              <a:rPr lang="es-MX" sz="1700" dirty="0" smtClean="0"/>
              <a:t>.*** </a:t>
            </a:r>
            <a:endParaRPr lang="es-MX" sz="17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9A10507-B2E6-4930-9E8C-3CA3607F5412}"/>
              </a:ext>
            </a:extLst>
          </p:cNvPr>
          <p:cNvSpPr txBox="1"/>
          <p:nvPr/>
        </p:nvSpPr>
        <p:spPr>
          <a:xfrm>
            <a:off x="166152" y="1169368"/>
            <a:ext cx="3641574" cy="37548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es-MX" sz="1700" dirty="0" smtClean="0"/>
              <a:t>Entre 1990 y 2015 las muertes por </a:t>
            </a:r>
            <a:r>
              <a:rPr lang="es-MX" sz="1700" dirty="0" err="1" smtClean="0"/>
              <a:t>enf</a:t>
            </a:r>
            <a:r>
              <a:rPr lang="es-MX" sz="1700" dirty="0" smtClean="0"/>
              <a:t>. del corazón en México se redujeron 1%, mientras en los países de la OCDE fue 48%.*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Por </a:t>
            </a:r>
            <a:r>
              <a:rPr lang="es-MX" sz="1700" dirty="0" err="1" smtClean="0"/>
              <a:t>Enf</a:t>
            </a:r>
            <a:r>
              <a:rPr lang="es-MX" sz="1700" dirty="0" smtClean="0"/>
              <a:t>. Cerebrovascular se redujo en México 38% y en los países de la OCDE en 54%.* </a:t>
            </a:r>
            <a:endParaRPr lang="es-MX" sz="1700" dirty="0"/>
          </a:p>
          <a:p>
            <a:pPr marL="177800" indent="-177800">
              <a:buFontTx/>
              <a:buChar char="-"/>
            </a:pPr>
            <a:r>
              <a:rPr lang="es-MX" sz="1700" dirty="0" smtClean="0"/>
              <a:t>Entre 2012 y 2018 la prevalencia de diabetes aumentó 11.9%, de hipertensión en 10.8% y de colesterol y triglicéridos alto 50%.**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El sobrepeso y la obesidad aumentó en todos los grupos de edad mayores de 5 años.**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0D7E14D0-7713-4FA8-927E-8BD3986F5677}"/>
              </a:ext>
            </a:extLst>
          </p:cNvPr>
          <p:cNvCxnSpPr>
            <a:cxnSpLocks/>
          </p:cNvCxnSpPr>
          <p:nvPr/>
        </p:nvCxnSpPr>
        <p:spPr>
          <a:xfrm>
            <a:off x="6371527" y="5402862"/>
            <a:ext cx="0" cy="694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7487CA5-77F6-40E4-804E-D6DAD569A751}"/>
              </a:ext>
            </a:extLst>
          </p:cNvPr>
          <p:cNvCxnSpPr>
            <a:cxnSpLocks/>
          </p:cNvCxnSpPr>
          <p:nvPr/>
        </p:nvCxnSpPr>
        <p:spPr>
          <a:xfrm flipH="1" flipV="1">
            <a:off x="4053385" y="6079980"/>
            <a:ext cx="1638823" cy="27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4DA193F-9B4E-4BF9-B160-5CE095128A3A}"/>
              </a:ext>
            </a:extLst>
          </p:cNvPr>
          <p:cNvCxnSpPr>
            <a:cxnSpLocks/>
          </p:cNvCxnSpPr>
          <p:nvPr/>
        </p:nvCxnSpPr>
        <p:spPr>
          <a:xfrm flipH="1" flipV="1">
            <a:off x="6371527" y="6093628"/>
            <a:ext cx="1448699" cy="177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EEFCD7F1-53C6-411E-9F1A-2CCD931B7598}"/>
              </a:ext>
            </a:extLst>
          </p:cNvPr>
          <p:cNvCxnSpPr>
            <a:cxnSpLocks/>
          </p:cNvCxnSpPr>
          <p:nvPr/>
        </p:nvCxnSpPr>
        <p:spPr>
          <a:xfrm>
            <a:off x="6853397" y="2014328"/>
            <a:ext cx="0" cy="10427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EB2D5C3-C44E-4FE5-B7D3-64D8915F0A9D}"/>
              </a:ext>
            </a:extLst>
          </p:cNvPr>
          <p:cNvCxnSpPr>
            <a:cxnSpLocks/>
          </p:cNvCxnSpPr>
          <p:nvPr/>
        </p:nvCxnSpPr>
        <p:spPr>
          <a:xfrm flipH="1">
            <a:off x="6853397" y="2014328"/>
            <a:ext cx="1362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D7E60DFA-B74C-43C8-B421-1AF111045F6E}"/>
              </a:ext>
            </a:extLst>
          </p:cNvPr>
          <p:cNvCxnSpPr>
            <a:cxnSpLocks/>
          </p:cNvCxnSpPr>
          <p:nvPr/>
        </p:nvCxnSpPr>
        <p:spPr>
          <a:xfrm flipH="1">
            <a:off x="3807726" y="1998720"/>
            <a:ext cx="13651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00021BE-25B5-4CA8-B7F3-62BF89A97F6F}"/>
              </a:ext>
            </a:extLst>
          </p:cNvPr>
          <p:cNvCxnSpPr>
            <a:cxnSpLocks/>
          </p:cNvCxnSpPr>
          <p:nvPr/>
        </p:nvCxnSpPr>
        <p:spPr>
          <a:xfrm>
            <a:off x="5172853" y="1998720"/>
            <a:ext cx="7415" cy="10583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859814" y="6530921"/>
            <a:ext cx="7710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* OECD Informe sobre sistema de salud de México, 2016</a:t>
            </a:r>
            <a:r>
              <a:rPr lang="es-MX" sz="1000" dirty="0"/>
              <a:t> </a:t>
            </a:r>
            <a:r>
              <a:rPr lang="es-MX" sz="1000" dirty="0" smtClean="0"/>
              <a:t>       ** ENSANUT, INEGI/INSP, 2018</a:t>
            </a:r>
            <a:r>
              <a:rPr lang="es-MX" sz="1000" dirty="0"/>
              <a:t> </a:t>
            </a:r>
            <a:r>
              <a:rPr lang="es-MX" sz="1000" dirty="0" smtClean="0"/>
              <a:t>       ***DGIS, Secretaría de Salud, 2018</a:t>
            </a:r>
            <a:endParaRPr lang="es-MX" sz="1000" dirty="0"/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0D7E14D0-7713-4FA8-927E-8BD3986F5677}"/>
              </a:ext>
            </a:extLst>
          </p:cNvPr>
          <p:cNvCxnSpPr>
            <a:cxnSpLocks/>
          </p:cNvCxnSpPr>
          <p:nvPr/>
        </p:nvCxnSpPr>
        <p:spPr>
          <a:xfrm>
            <a:off x="5691413" y="5418782"/>
            <a:ext cx="0" cy="694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641720" y="124703"/>
            <a:ext cx="7617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solidFill>
                  <a:srgbClr val="D60093"/>
                </a:solidFill>
              </a:rPr>
              <a:t>Circulo Vicioso del Sistema de Salud de México</a:t>
            </a:r>
          </a:p>
          <a:p>
            <a:r>
              <a:rPr lang="es-MX" sz="3000" b="1" dirty="0" smtClean="0">
                <a:solidFill>
                  <a:srgbClr val="D60093"/>
                </a:solidFill>
              </a:rPr>
              <a:t>de los últimos años.</a:t>
            </a:r>
            <a:endParaRPr lang="es-MX" sz="3000" b="1" dirty="0">
              <a:solidFill>
                <a:srgbClr val="D60093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CEAFD3F-3A77-4A62-9262-FFE4721956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60079" y="6614445"/>
            <a:ext cx="2743200" cy="24355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15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7"/>
          <p:cNvSpPr/>
          <p:nvPr/>
        </p:nvSpPr>
        <p:spPr>
          <a:xfrm>
            <a:off x="0" y="6564868"/>
            <a:ext cx="12192000" cy="27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959FF3D-1811-4FEB-8CDB-1E7874F94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290696"/>
              </p:ext>
            </p:extLst>
          </p:nvPr>
        </p:nvGraphicFramePr>
        <p:xfrm>
          <a:off x="2897782" y="1630016"/>
          <a:ext cx="6087429" cy="467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AAA5305-7D1D-445D-A39F-F2FF1D9AFC6B}"/>
              </a:ext>
            </a:extLst>
          </p:cNvPr>
          <p:cNvSpPr txBox="1"/>
          <p:nvPr/>
        </p:nvSpPr>
        <p:spPr>
          <a:xfrm>
            <a:off x="5652550" y="163001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8C8C364-01F8-4748-9ED1-8656FC1C17DF}"/>
              </a:ext>
            </a:extLst>
          </p:cNvPr>
          <p:cNvSpPr txBox="1"/>
          <p:nvPr/>
        </p:nvSpPr>
        <p:spPr>
          <a:xfrm>
            <a:off x="8215959" y="1069410"/>
            <a:ext cx="3848662" cy="32316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es-MX" sz="1700" dirty="0"/>
              <a:t>Compra </a:t>
            </a:r>
            <a:r>
              <a:rPr lang="es-MX" sz="1700" dirty="0" smtClean="0"/>
              <a:t>consolidada de medicamentos, equipos e insumos.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Reducción de los costos administrativos del sistema de salud.</a:t>
            </a:r>
            <a:endParaRPr lang="es-MX" sz="1700" dirty="0"/>
          </a:p>
          <a:p>
            <a:pPr marL="177800" indent="-177800">
              <a:buFontTx/>
              <a:buChar char="-"/>
            </a:pPr>
            <a:r>
              <a:rPr lang="es-MX" sz="1700" dirty="0" smtClean="0"/>
              <a:t>Eliminar la subrogación de servicios onerosa e innecesaria.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Terminar las obras inconclusas, mejorar los establecimientos de salud y ampliar la dotación de equipos médicos.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Medidas para elevar el nivel de motivación y compromiso de los trabajadores de la salud.</a:t>
            </a:r>
            <a:endParaRPr lang="es-MX" sz="17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D0F059A-023E-4C57-B7FD-AF994C20791A}"/>
              </a:ext>
            </a:extLst>
          </p:cNvPr>
          <p:cNvSpPr txBox="1"/>
          <p:nvPr/>
        </p:nvSpPr>
        <p:spPr>
          <a:xfrm>
            <a:off x="7820226" y="5104772"/>
            <a:ext cx="4136832" cy="1400383"/>
          </a:xfrm>
          <a:prstGeom prst="rect">
            <a:avLst/>
          </a:prstGeom>
          <a:noFill/>
          <a:ln w="12700">
            <a:solidFill>
              <a:schemeClr val="tx1">
                <a:alpha val="32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es-MX" sz="1700" dirty="0" smtClean="0"/>
              <a:t>Gratuidad total de la atención a la salud en todo el país.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Acceso efectivo y oportuno a los servicios de salud. Universalidad e integralidad de la atención.</a:t>
            </a:r>
            <a:endParaRPr lang="es-MX" sz="17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9A10507-B2E6-4930-9E8C-3CA3607F5412}"/>
              </a:ext>
            </a:extLst>
          </p:cNvPr>
          <p:cNvSpPr txBox="1"/>
          <p:nvPr/>
        </p:nvSpPr>
        <p:spPr>
          <a:xfrm>
            <a:off x="166152" y="1358560"/>
            <a:ext cx="3641574" cy="32316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es-MX" sz="1700" dirty="0" smtClean="0"/>
              <a:t>Desarrollar la </a:t>
            </a:r>
            <a:r>
              <a:rPr lang="es-MX" sz="1700" dirty="0"/>
              <a:t>Atención Primaria de Salud </a:t>
            </a:r>
            <a:r>
              <a:rPr lang="es-MX" sz="1700" dirty="0" smtClean="0"/>
              <a:t>y las </a:t>
            </a:r>
            <a:r>
              <a:rPr lang="es-MX" sz="1700" dirty="0"/>
              <a:t>Redes Integradas de Servicios de </a:t>
            </a:r>
            <a:r>
              <a:rPr lang="es-MX" sz="1700" dirty="0" smtClean="0"/>
              <a:t>Salud en todo el país.</a:t>
            </a:r>
            <a:endParaRPr lang="es-MX" sz="1700" dirty="0"/>
          </a:p>
          <a:p>
            <a:pPr marL="177800" indent="-177800">
              <a:buFontTx/>
              <a:buChar char="-"/>
            </a:pPr>
            <a:r>
              <a:rPr lang="es-MX" sz="1700" dirty="0" smtClean="0"/>
              <a:t>Mayor énfasis e inversión de recursos en la promoción de salud y la prevención de enfermedades.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Impulsar la coordinación con los Institutos de Seguridad Social.</a:t>
            </a:r>
          </a:p>
          <a:p>
            <a:pPr marL="177800" indent="-177800">
              <a:buFontTx/>
              <a:buChar char="-"/>
            </a:pPr>
            <a:r>
              <a:rPr lang="es-MX" sz="1700" dirty="0" smtClean="0"/>
              <a:t>Eliminar/limitar la presencia de médicos pasante trabajando solos en las unidades de salud.</a:t>
            </a:r>
          </a:p>
          <a:p>
            <a:pPr marL="177800" indent="-177800">
              <a:buFontTx/>
              <a:buChar char="-"/>
            </a:pPr>
            <a:endParaRPr lang="es-MX" sz="1700" dirty="0" smtClean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0D7E14D0-7713-4FA8-927E-8BD3986F5677}"/>
              </a:ext>
            </a:extLst>
          </p:cNvPr>
          <p:cNvCxnSpPr>
            <a:cxnSpLocks/>
          </p:cNvCxnSpPr>
          <p:nvPr/>
        </p:nvCxnSpPr>
        <p:spPr>
          <a:xfrm>
            <a:off x="6371527" y="5402862"/>
            <a:ext cx="0" cy="694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7487CA5-77F6-40E4-804E-D6DAD569A751}"/>
              </a:ext>
            </a:extLst>
          </p:cNvPr>
          <p:cNvCxnSpPr>
            <a:cxnSpLocks/>
          </p:cNvCxnSpPr>
          <p:nvPr/>
        </p:nvCxnSpPr>
        <p:spPr>
          <a:xfrm flipH="1" flipV="1">
            <a:off x="4053385" y="6079980"/>
            <a:ext cx="1638823" cy="27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4DA193F-9B4E-4BF9-B160-5CE095128A3A}"/>
              </a:ext>
            </a:extLst>
          </p:cNvPr>
          <p:cNvCxnSpPr>
            <a:cxnSpLocks/>
          </p:cNvCxnSpPr>
          <p:nvPr/>
        </p:nvCxnSpPr>
        <p:spPr>
          <a:xfrm flipH="1" flipV="1">
            <a:off x="6371527" y="6093628"/>
            <a:ext cx="1448699" cy="177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EEFCD7F1-53C6-411E-9F1A-2CCD931B7598}"/>
              </a:ext>
            </a:extLst>
          </p:cNvPr>
          <p:cNvCxnSpPr>
            <a:cxnSpLocks/>
          </p:cNvCxnSpPr>
          <p:nvPr/>
        </p:nvCxnSpPr>
        <p:spPr>
          <a:xfrm>
            <a:off x="6740217" y="2000680"/>
            <a:ext cx="0" cy="933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D7E60DFA-B74C-43C8-B421-1AF111045F6E}"/>
              </a:ext>
            </a:extLst>
          </p:cNvPr>
          <p:cNvCxnSpPr>
            <a:cxnSpLocks/>
          </p:cNvCxnSpPr>
          <p:nvPr/>
        </p:nvCxnSpPr>
        <p:spPr>
          <a:xfrm flipH="1" flipV="1">
            <a:off x="3807726" y="1998720"/>
            <a:ext cx="1467140" cy="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00021BE-25B5-4CA8-B7F3-62BF89A97F6F}"/>
              </a:ext>
            </a:extLst>
          </p:cNvPr>
          <p:cNvCxnSpPr>
            <a:cxnSpLocks/>
          </p:cNvCxnSpPr>
          <p:nvPr/>
        </p:nvCxnSpPr>
        <p:spPr>
          <a:xfrm>
            <a:off x="5267449" y="1998720"/>
            <a:ext cx="7417" cy="949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0D7E14D0-7713-4FA8-927E-8BD3986F5677}"/>
              </a:ext>
            </a:extLst>
          </p:cNvPr>
          <p:cNvCxnSpPr>
            <a:cxnSpLocks/>
          </p:cNvCxnSpPr>
          <p:nvPr/>
        </p:nvCxnSpPr>
        <p:spPr>
          <a:xfrm>
            <a:off x="5691413" y="5418782"/>
            <a:ext cx="0" cy="694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487016" y="250831"/>
            <a:ext cx="1048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>
                <a:solidFill>
                  <a:srgbClr val="008000"/>
                </a:solidFill>
              </a:rPr>
              <a:t>Construcción Progresiva del Circulo Virtuoso</a:t>
            </a:r>
          </a:p>
          <a:p>
            <a:r>
              <a:rPr lang="es-MX" sz="3000" b="1" dirty="0" smtClean="0">
                <a:solidFill>
                  <a:srgbClr val="008000"/>
                </a:solidFill>
              </a:rPr>
              <a:t>para la Salud en México.</a:t>
            </a:r>
            <a:endParaRPr lang="es-MX" sz="3000" b="1" dirty="0">
              <a:solidFill>
                <a:srgbClr val="008000"/>
              </a:solidFill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D7E60DFA-B74C-43C8-B421-1AF111045F6E}"/>
              </a:ext>
            </a:extLst>
          </p:cNvPr>
          <p:cNvCxnSpPr>
            <a:cxnSpLocks/>
          </p:cNvCxnSpPr>
          <p:nvPr/>
        </p:nvCxnSpPr>
        <p:spPr>
          <a:xfrm flipH="1" flipV="1">
            <a:off x="6744272" y="2014640"/>
            <a:ext cx="1467140" cy="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2EF0D2D-4623-40B8-B0B3-BA950BBB84B4}"/>
              </a:ext>
            </a:extLst>
          </p:cNvPr>
          <p:cNvSpPr txBox="1"/>
          <p:nvPr/>
        </p:nvSpPr>
        <p:spPr>
          <a:xfrm>
            <a:off x="403236" y="5066496"/>
            <a:ext cx="3659675" cy="14003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185738" indent="-185738">
              <a:buFontTx/>
              <a:buChar char="-"/>
            </a:pPr>
            <a:r>
              <a:rPr lang="es-MX" sz="1700" dirty="0" smtClean="0"/>
              <a:t>Prioridad de inversión en infraestructura, contratación de personal técnico y dotación de equipos en los estados con mayores rezagos.</a:t>
            </a:r>
            <a:endParaRPr lang="es-MX" sz="17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CEAFD3F-3A77-4A62-9262-FFE4721956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21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60079" y="6614445"/>
            <a:ext cx="2743200" cy="24355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16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7"/>
          <p:cNvSpPr/>
          <p:nvPr/>
        </p:nvSpPr>
        <p:spPr>
          <a:xfrm>
            <a:off x="0" y="6564868"/>
            <a:ext cx="12192000" cy="27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>
                <a:solidFill>
                  <a:schemeClr val="tx1"/>
                </a:solidFill>
              </a:rPr>
              <a:t>17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57F431-E3A8-418D-A485-FB5FC093837D}"/>
              </a:ext>
            </a:extLst>
          </p:cNvPr>
          <p:cNvSpPr txBox="1"/>
          <p:nvPr/>
        </p:nvSpPr>
        <p:spPr>
          <a:xfrm flipH="1">
            <a:off x="563879" y="2017921"/>
            <a:ext cx="1102377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endParaRPr lang="es-MX" sz="700" dirty="0">
              <a:latin typeface="Montserrat SemiBold" panose="000007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s-MX" sz="2200" dirty="0">
                <a:latin typeface="Montserrat SemiBold" panose="00000700000000000000" pitchFamily="2" charset="0"/>
              </a:rPr>
              <a:t>El Equipo de Salud del Bienestar (ESB) es la unidad institucional a cargo de la salud de </a:t>
            </a:r>
            <a:r>
              <a:rPr lang="es-MX" sz="2200" dirty="0" smtClean="0">
                <a:latin typeface="Montserrat SemiBold" panose="00000700000000000000" pitchFamily="2" charset="0"/>
              </a:rPr>
              <a:t>una población de alrededor de 3,000 personas, </a:t>
            </a:r>
            <a:r>
              <a:rPr lang="es-MX" sz="2200" dirty="0">
                <a:latin typeface="Montserrat SemiBold" panose="00000700000000000000" pitchFamily="2" charset="0"/>
              </a:rPr>
              <a:t>compuesto por médico, personal de enfermería y promotor de salud. (+personal comunitario </a:t>
            </a:r>
            <a:r>
              <a:rPr lang="es-MX" sz="2200" dirty="0" smtClean="0">
                <a:latin typeface="Montserrat SemiBold" panose="00000700000000000000" pitchFamily="2" charset="0"/>
              </a:rPr>
              <a:t>entrenado)</a:t>
            </a:r>
          </a:p>
          <a:p>
            <a:pPr marL="457200" indent="-457200">
              <a:buFontTx/>
              <a:buAutoNum type="arabicPeriod"/>
            </a:pPr>
            <a:endParaRPr lang="es-MX" sz="2200" dirty="0" smtClean="0">
              <a:latin typeface="Montserrat SemiBold" panose="000007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s-MX" sz="2200" dirty="0" smtClean="0">
                <a:latin typeface="Montserrat SemiBold" panose="00000700000000000000" pitchFamily="2" charset="0"/>
              </a:rPr>
              <a:t>Todo </a:t>
            </a:r>
            <a:r>
              <a:rPr lang="es-MX" sz="2200" dirty="0">
                <a:latin typeface="Montserrat SemiBold" panose="00000700000000000000" pitchFamily="2" charset="0"/>
              </a:rPr>
              <a:t>ESB pertenecerá a una Red Integrada de Servicios de Salud (RISS), que incluye centros para atención especializada, hospital(es) y unidades para exámenes complementarios y terapias </a:t>
            </a:r>
            <a:r>
              <a:rPr lang="es-MX" sz="2200" dirty="0" smtClean="0">
                <a:latin typeface="Montserrat SemiBold" panose="00000700000000000000" pitchFamily="2" charset="0"/>
              </a:rPr>
              <a:t>especializadas.</a:t>
            </a:r>
          </a:p>
          <a:p>
            <a:pPr marL="457200" indent="-457200">
              <a:buFontTx/>
              <a:buAutoNum type="arabicPeriod"/>
            </a:pPr>
            <a:endParaRPr lang="es-MX" sz="2200" dirty="0" smtClean="0">
              <a:latin typeface="Montserrat SemiBold" panose="000007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es-MX" sz="2200" dirty="0" smtClean="0">
                <a:latin typeface="Montserrat SemiBold" panose="00000700000000000000" pitchFamily="2" charset="0"/>
              </a:rPr>
              <a:t>La </a:t>
            </a:r>
            <a:r>
              <a:rPr lang="es-MX" sz="2200" dirty="0">
                <a:latin typeface="Montserrat SemiBold" panose="00000700000000000000" pitchFamily="2" charset="0"/>
              </a:rPr>
              <a:t>RISS funcionarán con importante grado de autonomía y coordinación operacional para garantizar la atención oportuna de la personas. Se estructurarán alrededor de las 300,000 personas</a:t>
            </a:r>
            <a:r>
              <a:rPr lang="es-MX" sz="2200" dirty="0" smtClean="0">
                <a:latin typeface="Montserrat SemiBold" panose="00000700000000000000" pitchFamily="2" charset="0"/>
              </a:rPr>
              <a:t>.</a:t>
            </a:r>
            <a:endParaRPr lang="es-MX" sz="2200" dirty="0">
              <a:latin typeface="Montserrat SemiBold" panose="00000700000000000000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122024" cy="1267408"/>
          </a:xfrm>
        </p:spPr>
        <p:txBody>
          <a:bodyPr/>
          <a:lstStyle/>
          <a:p>
            <a:r>
              <a:rPr lang="es-MX" sz="3600" dirty="0" smtClean="0"/>
              <a:t>Elementos </a:t>
            </a:r>
            <a:r>
              <a:rPr lang="es-MX" sz="3600" dirty="0"/>
              <a:t>estructurales </a:t>
            </a:r>
            <a:r>
              <a:rPr lang="es-MX" sz="3600" dirty="0" smtClean="0"/>
              <a:t>del</a:t>
            </a:r>
            <a:br>
              <a:rPr lang="es-MX" sz="3600" dirty="0" smtClean="0"/>
            </a:br>
            <a:r>
              <a:rPr lang="es-MX" sz="3600" dirty="0" smtClean="0"/>
              <a:t>Modelo </a:t>
            </a:r>
            <a:r>
              <a:rPr lang="es-MX" sz="3600" dirty="0"/>
              <a:t>SABI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36" y="379029"/>
            <a:ext cx="2331552" cy="3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498834" y="5494407"/>
            <a:ext cx="2460021" cy="796142"/>
          </a:xfrm>
          <a:prstGeom prst="roundRect">
            <a:avLst/>
          </a:prstGeom>
          <a:gradFill flip="none" rotWithShape="1">
            <a:gsLst>
              <a:gs pos="100000">
                <a:srgbClr val="BA9E66"/>
              </a:gs>
              <a:gs pos="16000">
                <a:srgbClr val="59262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Voluntarias/os</a:t>
            </a:r>
          </a:p>
        </p:txBody>
      </p:sp>
      <p:sp>
        <p:nvSpPr>
          <p:cNvPr id="13" name="Marcador de contenido 1"/>
          <p:cNvSpPr txBox="1">
            <a:spLocks/>
          </p:cNvSpPr>
          <p:nvPr/>
        </p:nvSpPr>
        <p:spPr>
          <a:xfrm>
            <a:off x="479376" y="1594397"/>
            <a:ext cx="11407824" cy="6154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285C4D"/>
              </a:buClr>
              <a:buFont typeface="Symbol" panose="05050102010706020507" pitchFamily="18" charset="2"/>
              <a:buChar char=""/>
              <a:defRPr sz="2000" b="0" kern="1200">
                <a:solidFill>
                  <a:srgbClr val="59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61429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59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85C4D"/>
              </a:buClr>
              <a:buFont typeface="Symbol" panose="05050102010706020507" pitchFamily="18" charset="2"/>
              <a:buChar char=""/>
              <a:defRPr sz="1800" b="0" kern="1200">
                <a:solidFill>
                  <a:srgbClr val="59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rgbClr val="59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0" kern="1200">
                <a:solidFill>
                  <a:srgbClr val="59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" indent="0" algn="just">
              <a:spcAft>
                <a:spcPts val="1200"/>
              </a:spcAft>
              <a:buNone/>
            </a:pPr>
            <a:r>
              <a:rPr lang="es-MX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La conformación de los Equipos </a:t>
            </a:r>
            <a:r>
              <a:rPr lang="es-MX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 </a:t>
            </a:r>
            <a:r>
              <a:rPr lang="es-MX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Salud para el Bienestar</a:t>
            </a:r>
            <a:endParaRPr lang="es-MX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2" name="Diagrama 61"/>
          <p:cNvGraphicFramePr/>
          <p:nvPr>
            <p:extLst>
              <p:ext uri="{D42A27DB-BD31-4B8C-83A1-F6EECF244321}">
                <p14:modId xmlns:p14="http://schemas.microsoft.com/office/powerpoint/2010/main" val="506464368"/>
              </p:ext>
            </p:extLst>
          </p:nvPr>
        </p:nvGraphicFramePr>
        <p:xfrm>
          <a:off x="78827" y="1910541"/>
          <a:ext cx="7803014" cy="426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Elipse 62"/>
          <p:cNvSpPr/>
          <p:nvPr/>
        </p:nvSpPr>
        <p:spPr>
          <a:xfrm>
            <a:off x="321716" y="2362201"/>
            <a:ext cx="7560120" cy="4156837"/>
          </a:xfrm>
          <a:prstGeom prst="ellipse">
            <a:avLst/>
          </a:prstGeom>
          <a:noFill/>
          <a:ln w="38100">
            <a:solidFill>
              <a:srgbClr val="9E213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479376" y="339347"/>
            <a:ext cx="8229600" cy="1102649"/>
          </a:xfrm>
          <a:prstGeom prst="rect">
            <a:avLst/>
          </a:prstGeom>
        </p:spPr>
        <p:txBody>
          <a:bodyPr>
            <a:noAutofit/>
          </a:bodyPr>
          <a:lstStyle>
            <a:lvl1pPr marL="385763" indent="-385763" algn="l" defTabSz="685800" rtl="0" eaLnBrk="1" latinLnBrk="0" hangingPunct="1">
              <a:spcBef>
                <a:spcPct val="0"/>
              </a:spcBef>
              <a:buFont typeface="+mj-lt"/>
              <a:buAutoNum type="romanUcPeriod"/>
              <a:defRPr sz="1800" b="1" kern="1200">
                <a:solidFill>
                  <a:srgbClr val="285C4D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s-MX" sz="3600" dirty="0">
                <a:solidFill>
                  <a:srgbClr val="9E213D"/>
                </a:solidFill>
                <a:latin typeface="Century Gothic" panose="020B0502020202020204" pitchFamily="34" charset="0"/>
              </a:rPr>
              <a:t>Modelo de Salud y Bienestar (SABI</a:t>
            </a:r>
            <a:r>
              <a:rPr lang="es-MX" sz="3600" dirty="0" smtClean="0">
                <a:solidFill>
                  <a:srgbClr val="9E213D"/>
                </a:solidFill>
                <a:latin typeface="Century Gothic" panose="020B0502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es-MX" sz="3600" dirty="0">
                <a:solidFill>
                  <a:srgbClr val="9E213D"/>
                </a:solidFill>
                <a:latin typeface="Century Gothic" panose="020B0502020202020204" pitchFamily="34" charset="0"/>
              </a:rPr>
              <a:t>¿</a:t>
            </a:r>
            <a:r>
              <a:rPr lang="es-MX" sz="3600" dirty="0" smtClean="0">
                <a:solidFill>
                  <a:srgbClr val="9E213D"/>
                </a:solidFill>
                <a:latin typeface="Century Gothic" panose="020B0502020202020204" pitchFamily="34" charset="0"/>
              </a:rPr>
              <a:t>Por donde empezar?</a:t>
            </a:r>
            <a:endParaRPr lang="es-MX" sz="3600" dirty="0">
              <a:solidFill>
                <a:srgbClr val="9E213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EAFD3F-3A77-4A62-9262-FFE4721956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305800" y="2694325"/>
            <a:ext cx="340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70C0"/>
                </a:solidFill>
              </a:rPr>
              <a:t>Trabajará en Consultorio individual, Centro de Salud, UMR o Unidad Móvil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70C0"/>
                </a:solidFill>
              </a:rPr>
              <a:t>Mantendrá actualizado un diagnóstico de salud de la 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70C0"/>
                </a:solidFill>
              </a:rPr>
              <a:t>Desarrollará progresivamente las capacidades para solucionar los principales problemas de salud</a:t>
            </a:r>
            <a:endParaRPr lang="es-MX" sz="2000" dirty="0">
              <a:solidFill>
                <a:srgbClr val="0070C0"/>
              </a:solidFill>
            </a:endParaRPr>
          </a:p>
        </p:txBody>
      </p:sp>
      <p:sp>
        <p:nvSpPr>
          <p:cNvPr id="9" name="object 37"/>
          <p:cNvSpPr/>
          <p:nvPr/>
        </p:nvSpPr>
        <p:spPr>
          <a:xfrm>
            <a:off x="0" y="6623860"/>
            <a:ext cx="12192000" cy="2125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Rectángulo 2"/>
          <p:cNvSpPr/>
          <p:nvPr/>
        </p:nvSpPr>
        <p:spPr>
          <a:xfrm>
            <a:off x="11602509" y="659640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18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184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37"/>
          <p:cNvSpPr/>
          <p:nvPr/>
        </p:nvSpPr>
        <p:spPr>
          <a:xfrm>
            <a:off x="0" y="6596400"/>
            <a:ext cx="12192000" cy="240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79499"/>
            <a:ext cx="257694" cy="915744"/>
          </a:xfrm>
          <a:custGeom>
            <a:avLst/>
            <a:gdLst/>
            <a:ahLst/>
            <a:cxnLst/>
            <a:rect l="l" t="t" r="r" b="b"/>
            <a:pathLst>
              <a:path w="257694" h="915744">
                <a:moveTo>
                  <a:pt x="0" y="0"/>
                </a:moveTo>
                <a:lnTo>
                  <a:pt x="0" y="915744"/>
                </a:lnTo>
                <a:lnTo>
                  <a:pt x="257694" y="915744"/>
                </a:lnTo>
                <a:lnTo>
                  <a:pt x="257694" y="0"/>
                </a:lnTo>
                <a:lnTo>
                  <a:pt x="0" y="0"/>
                </a:lnTo>
                <a:close/>
              </a:path>
            </a:pathLst>
          </a:custGeom>
          <a:solidFill>
            <a:srgbClr val="A32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4287" y="573600"/>
            <a:ext cx="592765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C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u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rso</a:t>
            </a:r>
            <a:r>
              <a:rPr sz="4200" spc="-82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</a:t>
            </a:r>
            <a:r>
              <a:rPr sz="4200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I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nt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ro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du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c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t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or</a:t>
            </a:r>
            <a:r>
              <a:rPr sz="4200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i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o</a:t>
            </a:r>
            <a:r>
              <a:rPr sz="4200" spc="-189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d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e</a:t>
            </a:r>
            <a:r>
              <a:rPr sz="4200" spc="-36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“Mé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d</a:t>
            </a:r>
            <a:r>
              <a:rPr sz="4200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i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cos</a:t>
            </a:r>
            <a:endParaRPr sz="2800">
              <a:latin typeface="Montserrat Medium"/>
              <a:cs typeface="Montserrat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8285" y="573600"/>
            <a:ext cx="63824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d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el</a:t>
            </a:r>
            <a:endParaRPr sz="2800">
              <a:latin typeface="Montserrat Medium"/>
              <a:cs typeface="Montserrat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72518" y="573600"/>
            <a:ext cx="195701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B</a:t>
            </a:r>
            <a:r>
              <a:rPr sz="4200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i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e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n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es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t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ar”</a:t>
            </a:r>
            <a:endParaRPr sz="2800">
              <a:latin typeface="Montserrat Medium"/>
              <a:cs typeface="Montserrat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287" y="966792"/>
            <a:ext cx="147802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d</a:t>
            </a:r>
            <a:r>
              <a:rPr sz="4200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i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r</a:t>
            </a:r>
            <a:r>
              <a:rPr sz="4200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i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g</a:t>
            </a:r>
            <a:r>
              <a:rPr sz="4200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i</a:t>
            </a:r>
            <a:r>
              <a:rPr sz="4200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d</a:t>
            </a: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o</a:t>
            </a:r>
            <a:endParaRPr sz="2800">
              <a:latin typeface="Montserrat Medium"/>
              <a:cs typeface="Montserrat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8519" y="966792"/>
            <a:ext cx="29138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a</a:t>
            </a:r>
            <a:endParaRPr sz="2800">
              <a:latin typeface="Montserrat Medium"/>
              <a:cs typeface="Montserrat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6100" y="966792"/>
            <a:ext cx="389034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4200" u="heavy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P</a:t>
            </a:r>
            <a:r>
              <a:rPr sz="4200" u="heavy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ro</a:t>
            </a:r>
            <a:r>
              <a:rPr sz="4200" u="heavy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m</a:t>
            </a:r>
            <a:r>
              <a:rPr sz="4200" u="heavy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o</a:t>
            </a:r>
            <a:r>
              <a:rPr sz="4200" u="heavy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t</a:t>
            </a:r>
            <a:r>
              <a:rPr sz="4200" u="heavy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ores</a:t>
            </a:r>
            <a:r>
              <a:rPr sz="4200" u="heavy" spc="-181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</a:t>
            </a:r>
            <a:r>
              <a:rPr sz="4200" u="heavy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de</a:t>
            </a:r>
            <a:r>
              <a:rPr sz="4200" u="heavy" spc="-53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</a:t>
            </a:r>
            <a:r>
              <a:rPr sz="4200" u="heavy" spc="0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Sa</a:t>
            </a:r>
            <a:r>
              <a:rPr sz="4200" u="heavy" spc="-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l</a:t>
            </a:r>
            <a:r>
              <a:rPr sz="4200" u="heavy" spc="4" baseline="1726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ud</a:t>
            </a:r>
            <a:endParaRPr sz="2800">
              <a:latin typeface="Montserrat Medium"/>
              <a:cs typeface="Montserrat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3708" y="1122171"/>
            <a:ext cx="950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89796" y="1122171"/>
            <a:ext cx="946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grpSp>
        <p:nvGrpSpPr>
          <p:cNvPr id="28" name="Grupo 27"/>
          <p:cNvGrpSpPr/>
          <p:nvPr/>
        </p:nvGrpSpPr>
        <p:grpSpPr>
          <a:xfrm>
            <a:off x="0" y="1395526"/>
            <a:ext cx="9611447" cy="5449774"/>
            <a:chOff x="0" y="1395526"/>
            <a:chExt cx="9611447" cy="5449774"/>
          </a:xfrm>
        </p:grpSpPr>
        <p:sp>
          <p:nvSpPr>
            <p:cNvPr id="23" name="object 23"/>
            <p:cNvSpPr/>
            <p:nvPr/>
          </p:nvSpPr>
          <p:spPr>
            <a:xfrm>
              <a:off x="1396237" y="1416812"/>
              <a:ext cx="7638542" cy="47734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1345431" y="1416812"/>
              <a:ext cx="7792173" cy="4773422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49477">
                <a:lnSpc>
                  <a:spcPts val="950"/>
                </a:lnSpc>
                <a:spcBef>
                  <a:spcPts val="21"/>
                </a:spcBef>
              </a:pPr>
              <a:endParaRPr sz="950" dirty="0"/>
            </a:p>
            <a:p>
              <a:pPr marL="3897577" marR="2135789">
                <a:lnSpc>
                  <a:spcPts val="1700"/>
                </a:lnSpc>
                <a:spcBef>
                  <a:spcPts val="3085"/>
                </a:spcBef>
              </a:pPr>
              <a:r>
                <a:rPr sz="1400" spc="-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T</a:t>
              </a:r>
              <a:r>
                <a:rPr sz="1400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raba</a:t>
              </a:r>
              <a:r>
                <a:rPr sz="1400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j</a:t>
              </a:r>
              <a:r>
                <a:rPr sz="1400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ador</a:t>
              </a:r>
              <a:r>
                <a:rPr sz="1400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e</a:t>
              </a:r>
              <a:r>
                <a:rPr sz="1400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s de los </a:t>
              </a:r>
              <a:r>
                <a:rPr sz="1400" b="1" spc="-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R</a:t>
              </a:r>
              <a:r>
                <a:rPr sz="1400" b="1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e</a:t>
              </a:r>
              <a:r>
                <a:rPr sz="1400" b="1" spc="-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g</a:t>
              </a:r>
              <a:r>
                <a:rPr sz="1400" b="1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í</a:t>
              </a:r>
              <a:r>
                <a:rPr sz="1400" b="1" spc="-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m</a:t>
              </a:r>
              <a:r>
                <a:rPr sz="1400" b="1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e</a:t>
              </a:r>
              <a:r>
                <a:rPr sz="1400" b="1" spc="-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n</a:t>
              </a:r>
              <a:r>
                <a:rPr sz="1400" b="1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e</a:t>
              </a:r>
              <a:r>
                <a:rPr sz="1400" b="1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s E</a:t>
              </a:r>
              <a:r>
                <a:rPr sz="1400" b="1" spc="-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s</a:t>
              </a:r>
              <a:r>
                <a:rPr sz="1400" b="1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t</a:t>
              </a:r>
              <a:r>
                <a:rPr sz="1400" b="1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a</a:t>
              </a:r>
              <a:r>
                <a:rPr sz="1400" b="1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t</a:t>
              </a:r>
              <a:r>
                <a:rPr sz="1400" b="1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a</a:t>
              </a:r>
              <a:r>
                <a:rPr sz="1400" b="1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le</a:t>
              </a:r>
              <a:r>
                <a:rPr sz="1400" b="1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s </a:t>
              </a:r>
              <a:r>
                <a:rPr sz="1400" b="1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d</a:t>
              </a:r>
              <a:r>
                <a:rPr sz="1400" b="1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e</a:t>
              </a:r>
              <a:endParaRPr sz="1400" dirty="0">
                <a:latin typeface="Montserrat"/>
                <a:cs typeface="Montserrat"/>
              </a:endParaRPr>
            </a:p>
            <a:p>
              <a:pPr marL="3897577" marR="49477">
                <a:lnSpc>
                  <a:spcPts val="1720"/>
                </a:lnSpc>
                <a:spcBef>
                  <a:spcPts val="0"/>
                </a:spcBef>
              </a:pPr>
              <a:r>
                <a:rPr sz="2100" b="1" spc="0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P</a:t>
              </a:r>
              <a:r>
                <a:rPr sz="2100" b="1" spc="-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ro</a:t>
              </a:r>
              <a:r>
                <a:rPr sz="2100" b="1" spc="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te</a:t>
              </a:r>
              <a:r>
                <a:rPr sz="2100" b="1" spc="-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cc</a:t>
              </a:r>
              <a:r>
                <a:rPr sz="2100" b="1" spc="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i</a:t>
              </a:r>
              <a:r>
                <a:rPr sz="2100" b="1" spc="-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ó</a:t>
              </a:r>
              <a:r>
                <a:rPr sz="2100" b="1" spc="0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n </a:t>
              </a:r>
              <a:r>
                <a:rPr sz="2100" b="1" spc="-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Soc</a:t>
              </a:r>
              <a:r>
                <a:rPr sz="2100" b="1" spc="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i</a:t>
              </a:r>
              <a:r>
                <a:rPr sz="2100" b="1" spc="0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al</a:t>
              </a:r>
              <a:r>
                <a:rPr sz="2100" b="1" spc="9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 </a:t>
              </a:r>
              <a:r>
                <a:rPr sz="2100" b="1" spc="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e</a:t>
              </a:r>
              <a:r>
                <a:rPr sz="2100" b="1" spc="0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n</a:t>
              </a:r>
              <a:endParaRPr sz="1400" dirty="0">
                <a:latin typeface="Montserrat"/>
                <a:cs typeface="Montserrat"/>
              </a:endParaRPr>
            </a:p>
            <a:p>
              <a:pPr marL="3897577" marR="49477">
                <a:lnSpc>
                  <a:spcPts val="1705"/>
                </a:lnSpc>
              </a:pPr>
              <a:r>
                <a:rPr sz="2100" b="1" spc="-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S</a:t>
              </a:r>
              <a:r>
                <a:rPr sz="2100" b="1" spc="0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a</a:t>
              </a:r>
              <a:r>
                <a:rPr sz="2100" b="1" spc="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l</a:t>
              </a:r>
              <a:r>
                <a:rPr sz="2100" b="1" spc="0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ud</a:t>
              </a:r>
              <a:r>
                <a:rPr sz="2100" b="1" spc="9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 </a:t>
              </a:r>
              <a:r>
                <a:rPr sz="2100" b="1" spc="0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(</a:t>
              </a:r>
              <a:r>
                <a:rPr sz="2100" b="1" spc="-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R</a:t>
              </a:r>
              <a:r>
                <a:rPr sz="2100" b="1" spc="0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EP</a:t>
              </a:r>
              <a:r>
                <a:rPr sz="2100" b="1" spc="-4" baseline="1726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SS)</a:t>
              </a:r>
              <a:endParaRPr sz="1400" dirty="0">
                <a:latin typeface="Montserrat"/>
                <a:cs typeface="Montserra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600" y="3052371"/>
              <a:ext cx="1427469" cy="867963"/>
            </a:xfrm>
            <a:custGeom>
              <a:avLst/>
              <a:gdLst/>
              <a:ahLst/>
              <a:cxnLst/>
              <a:rect l="l" t="t" r="r" b="b"/>
              <a:pathLst>
                <a:path w="1427469" h="867963">
                  <a:moveTo>
                    <a:pt x="1236969" y="715563"/>
                  </a:moveTo>
                  <a:lnTo>
                    <a:pt x="1198869" y="639363"/>
                  </a:lnTo>
                  <a:lnTo>
                    <a:pt x="1198869" y="715563"/>
                  </a:lnTo>
                  <a:lnTo>
                    <a:pt x="1236969" y="715563"/>
                  </a:lnTo>
                  <a:close/>
                </a:path>
                <a:path w="1427469" h="867963">
                  <a:moveTo>
                    <a:pt x="76200" y="753663"/>
                  </a:moveTo>
                  <a:lnTo>
                    <a:pt x="38100" y="791763"/>
                  </a:lnTo>
                  <a:lnTo>
                    <a:pt x="1198869" y="791763"/>
                  </a:lnTo>
                  <a:lnTo>
                    <a:pt x="76200" y="753663"/>
                  </a:lnTo>
                  <a:close/>
                </a:path>
                <a:path w="1427469" h="867963">
                  <a:moveTo>
                    <a:pt x="2671" y="767707"/>
                  </a:moveTo>
                  <a:lnTo>
                    <a:pt x="10002" y="779395"/>
                  </a:lnTo>
                  <a:lnTo>
                    <a:pt x="20964" y="787702"/>
                  </a:lnTo>
                  <a:lnTo>
                    <a:pt x="38100" y="715563"/>
                  </a:lnTo>
                  <a:lnTo>
                    <a:pt x="34531" y="791598"/>
                  </a:lnTo>
                  <a:lnTo>
                    <a:pt x="38100" y="791763"/>
                  </a:lnTo>
                  <a:lnTo>
                    <a:pt x="76200" y="753663"/>
                  </a:lnTo>
                  <a:lnTo>
                    <a:pt x="1198869" y="791763"/>
                  </a:lnTo>
                  <a:lnTo>
                    <a:pt x="1236969" y="791763"/>
                  </a:lnTo>
                  <a:lnTo>
                    <a:pt x="1427469" y="753663"/>
                  </a:lnTo>
                  <a:lnTo>
                    <a:pt x="1198869" y="639363"/>
                  </a:lnTo>
                  <a:lnTo>
                    <a:pt x="1236969" y="715563"/>
                  </a:lnTo>
                  <a:lnTo>
                    <a:pt x="76200" y="715563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53663"/>
                  </a:lnTo>
                  <a:lnTo>
                    <a:pt x="2671" y="767707"/>
                  </a:lnTo>
                  <a:close/>
                </a:path>
                <a:path w="1427469" h="867963">
                  <a:moveTo>
                    <a:pt x="38100" y="715563"/>
                  </a:moveTo>
                  <a:lnTo>
                    <a:pt x="20964" y="787702"/>
                  </a:lnTo>
                  <a:lnTo>
                    <a:pt x="34531" y="791598"/>
                  </a:lnTo>
                  <a:lnTo>
                    <a:pt x="38100" y="715563"/>
                  </a:lnTo>
                  <a:close/>
                </a:path>
                <a:path w="1427469" h="867963">
                  <a:moveTo>
                    <a:pt x="1236969" y="791763"/>
                  </a:moveTo>
                  <a:lnTo>
                    <a:pt x="1198869" y="791763"/>
                  </a:lnTo>
                  <a:lnTo>
                    <a:pt x="1198869" y="867963"/>
                  </a:lnTo>
                  <a:lnTo>
                    <a:pt x="1427469" y="753663"/>
                  </a:lnTo>
                  <a:lnTo>
                    <a:pt x="1236969" y="791763"/>
                  </a:lnTo>
                  <a:close/>
                </a:path>
              </a:pathLst>
            </a:custGeom>
            <a:solidFill>
              <a:srgbClr val="BB9359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616700"/>
              <a:ext cx="8940800" cy="0"/>
            </a:xfrm>
            <a:custGeom>
              <a:avLst/>
              <a:gdLst/>
              <a:ahLst/>
              <a:cxnLst/>
              <a:rect l="l" t="t" r="r" b="b"/>
              <a:pathLst>
                <a:path w="8940800">
                  <a:moveTo>
                    <a:pt x="8940800" y="0"/>
                  </a:moveTo>
                  <a:lnTo>
                    <a:pt x="0" y="0"/>
                  </a:lnTo>
                </a:path>
                <a:path w="8940800">
                  <a:moveTo>
                    <a:pt x="0" y="1"/>
                  </a:moveTo>
                  <a:lnTo>
                    <a:pt x="8940800" y="0"/>
                  </a:lnTo>
                </a:path>
              </a:pathLst>
            </a:custGeom>
            <a:ln w="12700">
              <a:solidFill>
                <a:srgbClr val="C8AC8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6832600"/>
              <a:ext cx="9182100" cy="0"/>
            </a:xfrm>
            <a:custGeom>
              <a:avLst/>
              <a:gdLst/>
              <a:ahLst/>
              <a:cxnLst/>
              <a:rect l="l" t="t" r="r" b="b"/>
              <a:pathLst>
                <a:path w="9182100">
                  <a:moveTo>
                    <a:pt x="9182100" y="0"/>
                  </a:moveTo>
                  <a:lnTo>
                    <a:pt x="0" y="0"/>
                  </a:lnTo>
                </a:path>
                <a:path w="9182100">
                  <a:moveTo>
                    <a:pt x="0" y="1"/>
                  </a:moveTo>
                  <a:lnTo>
                    <a:pt x="9182100" y="0"/>
                  </a:lnTo>
                </a:path>
              </a:pathLst>
            </a:custGeom>
            <a:ln w="12700">
              <a:solidFill>
                <a:srgbClr val="C8AC83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7620000" y="3240546"/>
              <a:ext cx="1991447" cy="133145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590"/>
                </a:lnSpc>
                <a:spcBef>
                  <a:spcPts val="79"/>
                </a:spcBef>
              </a:pPr>
              <a:r>
                <a:rPr lang="es-MX" sz="2100" b="1" spc="-4" baseline="1726" dirty="0" smtClean="0">
                  <a:solidFill>
                    <a:srgbClr val="A32144"/>
                  </a:solidFill>
                  <a:latin typeface="Montserrat"/>
                  <a:cs typeface="Montserrat"/>
                </a:rPr>
                <a:t>Gestores de participación social en salud</a:t>
              </a:r>
              <a:r>
                <a:rPr sz="2100" b="1" spc="9" baseline="1726" dirty="0" smtClean="0">
                  <a:solidFill>
                    <a:srgbClr val="A32144"/>
                  </a:solidFill>
                  <a:latin typeface="Montserrat"/>
                  <a:cs typeface="Montserrat"/>
                </a:rPr>
                <a:t> </a:t>
              </a:r>
              <a:r>
                <a:rPr sz="2100" b="1" spc="0" baseline="1726" dirty="0" smtClean="0">
                  <a:solidFill>
                    <a:srgbClr val="A32144"/>
                  </a:solidFill>
                  <a:latin typeface="Montserrat"/>
                  <a:cs typeface="Montserrat"/>
                </a:rPr>
                <a:t>(</a:t>
              </a:r>
              <a:r>
                <a:rPr sz="2100" b="1" spc="-4" baseline="1726" dirty="0" smtClean="0">
                  <a:solidFill>
                    <a:srgbClr val="A32144"/>
                  </a:solidFill>
                  <a:latin typeface="Montserrat"/>
                  <a:cs typeface="Montserrat"/>
                </a:rPr>
                <a:t>G</a:t>
              </a:r>
              <a:r>
                <a:rPr sz="2100" b="1" spc="0" baseline="1726" dirty="0" smtClean="0">
                  <a:solidFill>
                    <a:srgbClr val="A32144"/>
                  </a:solidFill>
                  <a:latin typeface="Montserrat"/>
                  <a:cs typeface="Montserrat"/>
                </a:rPr>
                <a:t>P</a:t>
              </a:r>
              <a:r>
                <a:rPr sz="2100" b="1" spc="-4" baseline="1726" dirty="0" smtClean="0">
                  <a:solidFill>
                    <a:srgbClr val="A32144"/>
                  </a:solidFill>
                  <a:latin typeface="Montserrat"/>
                  <a:cs typeface="Montserrat"/>
                </a:rPr>
                <a:t>SS)</a:t>
              </a:r>
              <a:r>
                <a:rPr lang="es-MX" sz="2100" b="1" spc="-4" baseline="1726" dirty="0" smtClean="0">
                  <a:solidFill>
                    <a:srgbClr val="A32144"/>
                  </a:solidFill>
                  <a:latin typeface="Montserrat"/>
                  <a:cs typeface="Montserrat"/>
                </a:rPr>
                <a:t> y Promotores de los</a:t>
              </a:r>
              <a:r>
                <a:rPr lang="es-MX" sz="2100" b="1" spc="4" baseline="1726" dirty="0" smtClean="0">
                  <a:solidFill>
                    <a:srgbClr val="A32144"/>
                  </a:solidFill>
                  <a:latin typeface="Montserrat"/>
                  <a:cs typeface="Montserrat"/>
                </a:rPr>
                <a:t> equipo de Salud para el Bienestar</a:t>
              </a:r>
              <a:endParaRPr sz="1400" dirty="0">
                <a:latin typeface="Montserrat"/>
                <a:cs typeface="Montserrat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98996" y="3886200"/>
              <a:ext cx="2925204" cy="2208077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3080"/>
                </a:lnSpc>
                <a:spcBef>
                  <a:spcPts val="154"/>
                </a:spcBef>
              </a:pPr>
              <a:r>
                <a:rPr sz="4200" b="1" spc="4" baseline="2589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1r</a:t>
              </a:r>
              <a:r>
                <a:rPr sz="4200" b="1" spc="-4" baseline="2589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a</a:t>
              </a:r>
              <a:r>
                <a:rPr sz="4200" b="1" spc="0" baseline="2589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. </a:t>
              </a:r>
              <a:r>
                <a:rPr sz="4200" b="1" spc="4" baseline="2589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fa</a:t>
              </a:r>
              <a:r>
                <a:rPr lang="es-MX" sz="4200" b="1" spc="4" baseline="2589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se</a:t>
              </a:r>
              <a:endParaRPr sz="2800" dirty="0">
                <a:latin typeface="Montserrat"/>
                <a:cs typeface="Montserrat"/>
              </a:endParaRPr>
            </a:p>
            <a:p>
              <a:pPr marL="438321" marR="55643" indent="0">
                <a:lnSpc>
                  <a:spcPts val="1930"/>
                </a:lnSpc>
                <a:spcBef>
                  <a:spcPts val="1435"/>
                </a:spcBef>
              </a:pPr>
              <a:r>
                <a:rPr sz="1400" b="1" spc="-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S</a:t>
              </a:r>
              <a:r>
                <a:rPr sz="1400" b="1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e</a:t>
              </a:r>
              <a:r>
                <a:rPr sz="1400" b="1" spc="9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 </a:t>
              </a:r>
              <a:r>
                <a:rPr lang="es-MX" sz="1400" b="1" spc="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inici</a:t>
              </a:r>
              <a:r>
                <a:rPr lang="es-MX" sz="1400" b="1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ó el proceso de </a:t>
              </a:r>
              <a:endParaRPr sz="1400" dirty="0">
                <a:latin typeface="Montserrat"/>
                <a:cs typeface="Montserrat"/>
              </a:endParaRPr>
            </a:p>
            <a:p>
              <a:pPr marL="438321" marR="55643">
                <a:lnSpc>
                  <a:spcPts val="1930"/>
                </a:lnSpc>
              </a:pPr>
              <a:r>
                <a:rPr lang="es-MX" sz="1400" b="1" spc="-4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formación</a:t>
              </a:r>
              <a:r>
                <a:rPr lang="es-MX" sz="1400" b="1" spc="0" dirty="0" smtClean="0">
                  <a:solidFill>
                    <a:srgbClr val="BB9359"/>
                  </a:solidFill>
                  <a:latin typeface="Montserrat"/>
                  <a:cs typeface="Montserrat"/>
                </a:rPr>
                <a:t> con 950 participantes de </a:t>
              </a:r>
              <a:r>
                <a:rPr lang="es-MX" sz="1400" b="1" spc="0" dirty="0" smtClean="0">
                  <a:solidFill>
                    <a:srgbClr val="800000"/>
                  </a:solidFill>
                  <a:latin typeface="Montserrat"/>
                  <a:cs typeface="Montserrat"/>
                </a:rPr>
                <a:t>Chiapas, Tabasco,  Zacatecas, Colima, Baja California, Tlaxcala y Hidalgo</a:t>
              </a:r>
              <a:r>
                <a:rPr lang="es-MX" sz="1400" b="1" dirty="0" smtClean="0">
                  <a:solidFill>
                    <a:srgbClr val="A32144"/>
                  </a:solidFill>
                  <a:latin typeface="Montserrat"/>
                  <a:cs typeface="Montserrat"/>
                </a:rPr>
                <a:t>.</a:t>
              </a:r>
              <a:endParaRPr sz="1400" dirty="0">
                <a:latin typeface="Montserrat"/>
                <a:cs typeface="Montserrat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0" y="6477000"/>
              <a:ext cx="8940800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sp>
          <p:nvSpPr>
            <p:cNvPr id="2" name="object 2"/>
            <p:cNvSpPr txBox="1"/>
            <p:nvPr/>
          </p:nvSpPr>
          <p:spPr>
            <a:xfrm>
              <a:off x="0" y="6692900"/>
              <a:ext cx="9182100" cy="1524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5400">
                <a:lnSpc>
                  <a:spcPts val="1000"/>
                </a:lnSpc>
              </a:pPr>
              <a:endParaRPr sz="1000"/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011" y="1395526"/>
              <a:ext cx="7692996" cy="4805724"/>
            </a:xfrm>
            <a:prstGeom prst="rect">
              <a:avLst/>
            </a:prstGeom>
          </p:spPr>
        </p:pic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1CEAFD3F-3A77-4A62-9262-FFE472195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11602509" y="659640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19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6763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7"/>
          <p:cNvSpPr/>
          <p:nvPr/>
        </p:nvSpPr>
        <p:spPr>
          <a:xfrm>
            <a:off x="0" y="6564868"/>
            <a:ext cx="12192000" cy="27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1143000" y="1295400"/>
            <a:ext cx="97300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C00000"/>
                </a:solidFill>
              </a:rPr>
              <a:t>Contenido:</a:t>
            </a:r>
          </a:p>
          <a:p>
            <a:endParaRPr lang="es-MX" sz="4400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s-MX" sz="3200" b="1" dirty="0" smtClean="0">
                <a:solidFill>
                  <a:srgbClr val="C00000"/>
                </a:solidFill>
              </a:rPr>
              <a:t>El Instituto de Salud para el Bienestar (INSABI)</a:t>
            </a:r>
          </a:p>
          <a:p>
            <a:r>
              <a:rPr lang="es-MX" sz="3200" dirty="0" smtClean="0">
                <a:solidFill>
                  <a:srgbClr val="FF3300"/>
                </a:solidFill>
              </a:rPr>
              <a:t> </a:t>
            </a:r>
            <a:endParaRPr lang="es-MX" sz="3200" dirty="0">
              <a:solidFill>
                <a:srgbClr val="FF3300"/>
              </a:solidFill>
            </a:endParaRPr>
          </a:p>
          <a:p>
            <a:endParaRPr lang="es-MX" sz="40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 startAt="2"/>
              <a:tabLst>
                <a:tab pos="530225" algn="l"/>
              </a:tabLst>
            </a:pPr>
            <a:r>
              <a:rPr lang="es-MX" sz="3200" b="1" dirty="0" smtClean="0">
                <a:solidFill>
                  <a:srgbClr val="C00000"/>
                </a:solidFill>
              </a:rPr>
              <a:t>El Modelo de Salud para el Bienestar (SABI) basado en la Atención Primaria de Salud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EAFD3F-3A77-4A62-9262-FFE472195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732668" y="6564868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2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9165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7"/>
          <p:cNvSpPr/>
          <p:nvPr/>
        </p:nvSpPr>
        <p:spPr>
          <a:xfrm>
            <a:off x="0" y="6596400"/>
            <a:ext cx="12192000" cy="240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1424920" cy="1325563"/>
          </a:xfrm>
        </p:spPr>
        <p:txBody>
          <a:bodyPr/>
          <a:lstStyle/>
          <a:p>
            <a:r>
              <a:rPr lang="es-MX" sz="3600" dirty="0" smtClean="0"/>
              <a:t>Redes Integradas de</a:t>
            </a:r>
            <a:br>
              <a:rPr lang="es-MX" sz="3600" dirty="0" smtClean="0"/>
            </a:br>
            <a:r>
              <a:rPr lang="es-MX" sz="3600" dirty="0" smtClean="0"/>
              <a:t>Servicios de Salud</a:t>
            </a:r>
            <a:endParaRPr lang="es-MX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EAFD3F-3A77-4A62-9262-FFE472195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62000" y="1981200"/>
            <a:ext cx="10515600" cy="4221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 smtClean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Ligada </a:t>
            </a:r>
            <a:r>
              <a:rPr lang="es-MX" sz="2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 concepción de una APS fuerte, </a:t>
            </a:r>
            <a:r>
              <a:rPr lang="es-MX" sz="2800" dirty="0" smtClean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MX" sz="2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RISS se </a:t>
            </a:r>
            <a:r>
              <a:rPr lang="es-MX" sz="2800" dirty="0" smtClean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interpretan </a:t>
            </a:r>
            <a:r>
              <a:rPr lang="es-MX" sz="2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el conjunto de establecimientos e instituciones que prestan, o hace arreglos interinstitucionales para prestar de manera coordinada, servicios de salud equitativos e integrales a una población definida, que debe rendir cuenta por los resultados de la gestión organizativa adoptada y del estado de salud de la población de responsabilidad territorial. En las RISS se garantizan los cuidados a la salud en el nivel de atención que se requiera, hasta la resolución de los padecimientos de las personas.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602509" y="6596400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20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9300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7"/>
          <p:cNvSpPr/>
          <p:nvPr/>
        </p:nvSpPr>
        <p:spPr>
          <a:xfrm>
            <a:off x="0" y="6640950"/>
            <a:ext cx="12192000" cy="19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826" y="286404"/>
            <a:ext cx="8398340" cy="1407546"/>
          </a:xfrm>
        </p:spPr>
        <p:txBody>
          <a:bodyPr/>
          <a:lstStyle/>
          <a:p>
            <a:pPr algn="l"/>
            <a:r>
              <a:rPr lang="es-MX" sz="3600" b="1" dirty="0" smtClean="0">
                <a:latin typeface="Montserrat" pitchFamily="2" charset="77"/>
              </a:rPr>
              <a:t>Redes Integradas de Servicios</a:t>
            </a:r>
            <a:br>
              <a:rPr lang="es-MX" sz="3600" b="1" dirty="0" smtClean="0">
                <a:latin typeface="Montserrat" pitchFamily="2" charset="77"/>
              </a:rPr>
            </a:br>
            <a:r>
              <a:rPr lang="es-MX" sz="3600" b="1" dirty="0" smtClean="0">
                <a:latin typeface="Montserrat" pitchFamily="2" charset="77"/>
              </a:rPr>
              <a:t>de Salud</a:t>
            </a:r>
            <a:endParaRPr lang="es-MX" sz="3600" b="1" dirty="0">
              <a:latin typeface="Montserrat" pitchFamily="2" charset="77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B8E00488-B992-4842-9F18-3B8CE2549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00" y="4595206"/>
            <a:ext cx="2616200" cy="16637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862C862-472A-014E-9569-BA85095E5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811" y="1539922"/>
            <a:ext cx="2882900" cy="22479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5E27161-B567-E447-B692-C42D51850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110" y="2964539"/>
            <a:ext cx="2959100" cy="2108200"/>
          </a:xfrm>
          <a:prstGeom prst="rect">
            <a:avLst/>
          </a:prstGeom>
        </p:spPr>
      </p:pic>
      <p:sp>
        <p:nvSpPr>
          <p:cNvPr id="40" name="Flecha curva 39">
            <a:extLst>
              <a:ext uri="{FF2B5EF4-FFF2-40B4-BE49-F238E27FC236}">
                <a16:creationId xmlns:a16="http://schemas.microsoft.com/office/drawing/2014/main" id="{CA357051-3781-BD49-AA3D-18C2A59062AC}"/>
              </a:ext>
            </a:extLst>
          </p:cNvPr>
          <p:cNvSpPr/>
          <p:nvPr/>
        </p:nvSpPr>
        <p:spPr>
          <a:xfrm>
            <a:off x="2995755" y="3262161"/>
            <a:ext cx="1653241" cy="1035424"/>
          </a:xfrm>
          <a:prstGeom prst="bentArrow">
            <a:avLst>
              <a:gd name="adj1" fmla="val 13312"/>
              <a:gd name="adj2" fmla="val 16229"/>
              <a:gd name="adj3" fmla="val 38307"/>
              <a:gd name="adj4" fmla="val 69724"/>
            </a:avLst>
          </a:prstGeom>
          <a:solidFill>
            <a:srgbClr val="BC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1" name="Flecha curva 40">
            <a:extLst>
              <a:ext uri="{FF2B5EF4-FFF2-40B4-BE49-F238E27FC236}">
                <a16:creationId xmlns:a16="http://schemas.microsoft.com/office/drawing/2014/main" id="{A5C24BA7-B4DC-9444-9D34-ECBA4CFDD51C}"/>
              </a:ext>
            </a:extLst>
          </p:cNvPr>
          <p:cNvSpPr/>
          <p:nvPr/>
        </p:nvSpPr>
        <p:spPr>
          <a:xfrm>
            <a:off x="5622969" y="1679622"/>
            <a:ext cx="1653241" cy="1035424"/>
          </a:xfrm>
          <a:prstGeom prst="bentArrow">
            <a:avLst>
              <a:gd name="adj1" fmla="val 13312"/>
              <a:gd name="adj2" fmla="val 16229"/>
              <a:gd name="adj3" fmla="val 38307"/>
              <a:gd name="adj4" fmla="val 69724"/>
            </a:avLst>
          </a:prstGeom>
          <a:solidFill>
            <a:srgbClr val="BC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2" name="Flecha curva 41">
            <a:extLst>
              <a:ext uri="{FF2B5EF4-FFF2-40B4-BE49-F238E27FC236}">
                <a16:creationId xmlns:a16="http://schemas.microsoft.com/office/drawing/2014/main" id="{1A735ECA-3D28-FC46-8671-8AF126789CAF}"/>
              </a:ext>
            </a:extLst>
          </p:cNvPr>
          <p:cNvSpPr/>
          <p:nvPr/>
        </p:nvSpPr>
        <p:spPr>
          <a:xfrm flipH="1" flipV="1">
            <a:off x="7435068" y="3842301"/>
            <a:ext cx="1653241" cy="1035424"/>
          </a:xfrm>
          <a:prstGeom prst="bentArrow">
            <a:avLst>
              <a:gd name="adj1" fmla="val 13312"/>
              <a:gd name="adj2" fmla="val 16229"/>
              <a:gd name="adj3" fmla="val 38307"/>
              <a:gd name="adj4" fmla="val 69724"/>
            </a:avLst>
          </a:prstGeom>
          <a:solidFill>
            <a:srgbClr val="BC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3" name="Flecha curva 42">
            <a:extLst>
              <a:ext uri="{FF2B5EF4-FFF2-40B4-BE49-F238E27FC236}">
                <a16:creationId xmlns:a16="http://schemas.microsoft.com/office/drawing/2014/main" id="{443D2815-6E5E-6D4B-84E0-241C7A2ECDEC}"/>
              </a:ext>
            </a:extLst>
          </p:cNvPr>
          <p:cNvSpPr/>
          <p:nvPr/>
        </p:nvSpPr>
        <p:spPr>
          <a:xfrm flipH="1" flipV="1">
            <a:off x="4499802" y="5191951"/>
            <a:ext cx="1653241" cy="1035424"/>
          </a:xfrm>
          <a:prstGeom prst="bentArrow">
            <a:avLst>
              <a:gd name="adj1" fmla="val 13312"/>
              <a:gd name="adj2" fmla="val 16229"/>
              <a:gd name="adj3" fmla="val 38307"/>
              <a:gd name="adj4" fmla="val 69724"/>
            </a:avLst>
          </a:prstGeom>
          <a:solidFill>
            <a:srgbClr val="BC9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36" y="379029"/>
            <a:ext cx="2331552" cy="37771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552591" y="660049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21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2776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4951" y="1809827"/>
            <a:ext cx="10439400" cy="4745422"/>
          </a:xfrm>
        </p:spPr>
        <p:txBody>
          <a:bodyPr>
            <a:noAutofit/>
          </a:bodyPr>
          <a:lstStyle/>
          <a:p>
            <a:pPr algn="r">
              <a:lnSpc>
                <a:spcPts val="4100"/>
              </a:lnSpc>
              <a:spcBef>
                <a:spcPts val="0"/>
              </a:spcBef>
            </a:pPr>
            <a:r>
              <a:rPr lang="es-MX" sz="3200" dirty="0" smtClean="0">
                <a:solidFill>
                  <a:srgbClr val="0070C0"/>
                </a:solidFill>
                <a:latin typeface="AR CENA" panose="02000000000000000000" pitchFamily="2" charset="0"/>
              </a:rPr>
              <a:t>El Estado Mexicano tiene la obligación de garantizar los servicios de salud a las personas sin seguridad social.</a:t>
            </a:r>
          </a:p>
          <a:p>
            <a:pPr algn="r">
              <a:lnSpc>
                <a:spcPts val="4100"/>
              </a:lnSpc>
              <a:spcBef>
                <a:spcPts val="0"/>
              </a:spcBef>
            </a:pPr>
            <a:r>
              <a:rPr lang="es-MX" sz="3200" dirty="0" smtClean="0">
                <a:solidFill>
                  <a:srgbClr val="0070C0"/>
                </a:solidFill>
                <a:latin typeface="AR CENA" panose="02000000000000000000" pitchFamily="2" charset="0"/>
              </a:rPr>
              <a:t>El desafío </a:t>
            </a:r>
            <a:r>
              <a:rPr lang="es-MX" sz="3200" dirty="0">
                <a:solidFill>
                  <a:srgbClr val="0070C0"/>
                </a:solidFill>
                <a:latin typeface="AR CENA" panose="02000000000000000000" pitchFamily="2" charset="0"/>
              </a:rPr>
              <a:t>d</a:t>
            </a:r>
            <a:r>
              <a:rPr lang="es-MX" sz="3200" dirty="0" smtClean="0">
                <a:solidFill>
                  <a:srgbClr val="0070C0"/>
                </a:solidFill>
                <a:latin typeface="AR CENA" panose="02000000000000000000" pitchFamily="2" charset="0"/>
              </a:rPr>
              <a:t>el Instituto de Salud para el Bienestar es transformar el Sistema Nacional de Salud, privilegiando la atención integral con acceso universal, gratuito e integrado, contribuyendo</a:t>
            </a:r>
          </a:p>
          <a:p>
            <a:pPr algn="r">
              <a:lnSpc>
                <a:spcPts val="4100"/>
              </a:lnSpc>
              <a:spcBef>
                <a:spcPts val="0"/>
              </a:spcBef>
            </a:pPr>
            <a:r>
              <a:rPr lang="es-MX" sz="3200" dirty="0" smtClean="0">
                <a:solidFill>
                  <a:srgbClr val="0070C0"/>
                </a:solidFill>
                <a:latin typeface="AR CENA" panose="02000000000000000000" pitchFamily="2" charset="0"/>
              </a:rPr>
              <a:t>a un México más justo y equitativo.   </a:t>
            </a:r>
            <a:endParaRPr lang="es-MX" sz="3200" dirty="0">
              <a:solidFill>
                <a:srgbClr val="0070C0"/>
              </a:solidFill>
              <a:latin typeface="AR CENA" panose="02000000000000000000" pitchFamily="2" charset="0"/>
            </a:endParaRPr>
          </a:p>
        </p:txBody>
      </p:sp>
      <p:sp>
        <p:nvSpPr>
          <p:cNvPr id="4" name="object 37"/>
          <p:cNvSpPr/>
          <p:nvPr/>
        </p:nvSpPr>
        <p:spPr>
          <a:xfrm>
            <a:off x="0" y="6596400"/>
            <a:ext cx="12192000" cy="240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Rectángulo 4"/>
          <p:cNvSpPr/>
          <p:nvPr/>
        </p:nvSpPr>
        <p:spPr>
          <a:xfrm>
            <a:off x="11552591" y="656896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22</a:t>
            </a:r>
            <a:endParaRPr lang="es-MX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36" y="379029"/>
            <a:ext cx="2331552" cy="3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7"/>
          <p:cNvSpPr/>
          <p:nvPr/>
        </p:nvSpPr>
        <p:spPr>
          <a:xfrm>
            <a:off x="0" y="6574221"/>
            <a:ext cx="12192000" cy="262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8240" y="2603309"/>
            <a:ext cx="2727960" cy="1004414"/>
          </a:xfrm>
        </p:spPr>
        <p:txBody>
          <a:bodyPr/>
          <a:lstStyle/>
          <a:p>
            <a:pPr algn="r"/>
            <a:r>
              <a:rPr lang="es-MX" sz="4200" b="1" dirty="0" smtClean="0"/>
              <a:t>GRACIAS</a:t>
            </a:r>
            <a:endParaRPr lang="es-MX" sz="4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36689"/>
            <a:ext cx="2331552" cy="3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7"/>
          <p:cNvSpPr/>
          <p:nvPr/>
        </p:nvSpPr>
        <p:spPr>
          <a:xfrm>
            <a:off x="0" y="6564868"/>
            <a:ext cx="12192000" cy="27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10122024" cy="593058"/>
          </a:xfrm>
        </p:spPr>
        <p:txBody>
          <a:bodyPr>
            <a:normAutofit fontScale="90000"/>
          </a:bodyPr>
          <a:lstStyle/>
          <a:p>
            <a:r>
              <a:rPr lang="es-MX" sz="3200" dirty="0"/>
              <a:t>Instituto de Salud para el Bienestar</a:t>
            </a:r>
            <a:r>
              <a:rPr lang="es-MX" sz="4000" dirty="0"/>
              <a:t/>
            </a:r>
            <a:br>
              <a:rPr lang="es-MX" sz="4000" dirty="0"/>
            </a:br>
            <a:endParaRPr lang="es-MX" sz="2700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237AA16-BD1D-AD4C-879C-A685049EBACC}"/>
              </a:ext>
            </a:extLst>
          </p:cNvPr>
          <p:cNvSpPr txBox="1">
            <a:spLocks/>
          </p:cNvSpPr>
          <p:nvPr/>
        </p:nvSpPr>
        <p:spPr>
          <a:xfrm>
            <a:off x="809698" y="1597429"/>
            <a:ext cx="10146477" cy="4454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dirty="0"/>
              <a:t>El Instituto es refrendado por Ley (entró en funciones 1/01/2020).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Organismo Público Descentralizado de la Administración Federal, con personalidad jurídica y patrimonio propio, sectorizado en la Secretaría de Salud.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dirty="0"/>
              <a:t>La dirección y administración del INSABI corresponderá a</a:t>
            </a:r>
            <a:r>
              <a:rPr lang="es-MX" dirty="0" smtClean="0"/>
              <a:t>:        </a:t>
            </a:r>
            <a:r>
              <a:rPr lang="es-MX" dirty="0"/>
              <a:t>I. Una Junta de Gobierno, presidida por el Secretario de Salud; II. Un Director General.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4 Coordinaciones Nacionales para la gestión: Médica, Abasto, Infraestructura y de Administración y Finanzas.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MX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60079" y="6598679"/>
            <a:ext cx="2743200" cy="24355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chemeClr val="tx1"/>
                </a:solidFill>
              </a:rPr>
              <a:t>3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17FC9F-723A-467D-AA3E-CD4A6EFD5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7"/>
          <p:cNvSpPr/>
          <p:nvPr/>
        </p:nvSpPr>
        <p:spPr>
          <a:xfrm>
            <a:off x="0" y="6564868"/>
            <a:ext cx="12192000" cy="27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60079" y="6598679"/>
            <a:ext cx="2743200" cy="243555"/>
          </a:xfrm>
        </p:spPr>
        <p:txBody>
          <a:bodyPr/>
          <a:lstStyle/>
          <a:p>
            <a:fld id="{C119739B-ACC7-1A4E-906B-A9546BA1AB75}" type="slidenum">
              <a:rPr lang="es-MX" smtClean="0">
                <a:solidFill>
                  <a:schemeClr val="tx1"/>
                </a:solidFill>
              </a:rPr>
              <a:t>4</a:t>
            </a:fld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57F431-E3A8-418D-A485-FB5FC093837D}"/>
              </a:ext>
            </a:extLst>
          </p:cNvPr>
          <p:cNvSpPr txBox="1"/>
          <p:nvPr/>
        </p:nvSpPr>
        <p:spPr>
          <a:xfrm flipH="1">
            <a:off x="796162" y="1862738"/>
            <a:ext cx="105550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latin typeface="Montserrat SemiBold" panose="00000700000000000000" pitchFamily="2" charset="0"/>
              </a:rPr>
              <a:t>Artículo 77 bis 35. El Instituto de Salud para el Bienestar </a:t>
            </a:r>
            <a:r>
              <a:rPr lang="es-MX" sz="2400" dirty="0">
                <a:solidFill>
                  <a:srgbClr val="FF0000"/>
                </a:solidFill>
                <a:latin typeface="Montserrat SemiBold" panose="00000700000000000000" pitchFamily="2" charset="0"/>
              </a:rPr>
              <a:t>tendrá por objeto proveer y garantizar</a:t>
            </a:r>
            <a:r>
              <a:rPr lang="es-MX" sz="2400" dirty="0">
                <a:latin typeface="Montserrat SemiBold" panose="00000700000000000000" pitchFamily="2" charset="0"/>
              </a:rPr>
              <a:t> </a:t>
            </a:r>
            <a:r>
              <a:rPr lang="es-MX" sz="2400" dirty="0">
                <a:solidFill>
                  <a:srgbClr val="FF0000"/>
                </a:solidFill>
                <a:latin typeface="Montserrat SemiBold" panose="00000700000000000000" pitchFamily="2" charset="0"/>
              </a:rPr>
              <a:t>la prestación gratuita de servicios de salud, medicamentos y demás insumos </a:t>
            </a:r>
            <a:r>
              <a:rPr lang="es-MX" sz="2400" dirty="0">
                <a:latin typeface="Montserrat SemiBold" panose="00000700000000000000" pitchFamily="2" charset="0"/>
              </a:rPr>
              <a:t>asociados a las personas sin seguridad social </a:t>
            </a:r>
            <a:r>
              <a:rPr lang="es-MX" sz="2400" i="1" dirty="0">
                <a:latin typeface="Montserrat" panose="00000500000000000000" pitchFamily="2" charset="0"/>
              </a:rPr>
              <a:t>(que se encuentren en territorio nacional)</a:t>
            </a:r>
            <a:r>
              <a:rPr lang="es-MX" sz="2400" dirty="0">
                <a:latin typeface="Montserrat SemiBold" panose="00000700000000000000" pitchFamily="2" charset="0"/>
              </a:rPr>
              <a:t>, así como impulsar, en coordinación con la Secretaría de Salud en su calidad de órgano rector, </a:t>
            </a:r>
            <a:r>
              <a:rPr lang="es-MX" sz="2400" dirty="0">
                <a:solidFill>
                  <a:srgbClr val="FF0000"/>
                </a:solidFill>
                <a:latin typeface="Montserrat SemiBold" panose="00000700000000000000" pitchFamily="2" charset="0"/>
              </a:rPr>
              <a:t>acciones orientadas a lograr una adecuada integración y articulación de las instituciones públicas</a:t>
            </a:r>
            <a:r>
              <a:rPr lang="es-MX" sz="2400" dirty="0">
                <a:latin typeface="Montserrat SemiBold" panose="00000700000000000000" pitchFamily="2" charset="0"/>
              </a:rPr>
              <a:t> del Sistema Nacional de Salud.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680353" y="1327941"/>
            <a:ext cx="1589314" cy="50085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MX" sz="2800" b="1" dirty="0"/>
              <a:t> Objeto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185D30F-CE5E-489A-B9C5-D52004B3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27940"/>
            <a:ext cx="10122024" cy="500551"/>
          </a:xfrm>
        </p:spPr>
        <p:txBody>
          <a:bodyPr>
            <a:noAutofit/>
          </a:bodyPr>
          <a:lstStyle/>
          <a:p>
            <a:r>
              <a:rPr lang="es-MX" sz="3000" b="1" dirty="0"/>
              <a:t>Ley General de </a:t>
            </a:r>
            <a:r>
              <a:rPr lang="es-MX" sz="3000" b="1" dirty="0" smtClean="0"/>
              <a:t>Salud</a:t>
            </a:r>
            <a:br>
              <a:rPr lang="es-MX" sz="3000" b="1" dirty="0" smtClean="0"/>
            </a:br>
            <a:r>
              <a:rPr lang="es-MX" sz="3000" b="1" dirty="0"/>
              <a:t/>
            </a:r>
            <a:br>
              <a:rPr lang="es-MX" sz="3000" b="1" dirty="0"/>
            </a:br>
            <a:r>
              <a:rPr lang="es-MX" sz="2600" dirty="0" smtClean="0"/>
              <a:t/>
            </a:r>
            <a:br>
              <a:rPr lang="es-MX" sz="2600" dirty="0" smtClean="0"/>
            </a:br>
            <a:r>
              <a:rPr lang="es-MX" sz="2600" dirty="0" smtClean="0"/>
              <a:t/>
            </a:r>
            <a:br>
              <a:rPr lang="es-MX" sz="2600" dirty="0" smtClean="0"/>
            </a:br>
            <a:r>
              <a:rPr lang="es-MX" sz="2600" dirty="0"/>
              <a:t/>
            </a:r>
            <a:br>
              <a:rPr lang="es-MX" sz="2600" dirty="0"/>
            </a:br>
            <a:endParaRPr lang="es-MX" sz="2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1F76857-D8F3-40B8-88F0-4C1E945F0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0" y="579499"/>
            <a:ext cx="257694" cy="915744"/>
          </a:xfrm>
          <a:custGeom>
            <a:avLst/>
            <a:gdLst/>
            <a:ahLst/>
            <a:cxnLst/>
            <a:rect l="l" t="t" r="r" b="b"/>
            <a:pathLst>
              <a:path w="257694" h="915744">
                <a:moveTo>
                  <a:pt x="0" y="0"/>
                </a:moveTo>
                <a:lnTo>
                  <a:pt x="0" y="915744"/>
                </a:lnTo>
                <a:lnTo>
                  <a:pt x="257694" y="915744"/>
                </a:lnTo>
                <a:lnTo>
                  <a:pt x="257694" y="0"/>
                </a:lnTo>
                <a:lnTo>
                  <a:pt x="0" y="0"/>
                </a:lnTo>
                <a:close/>
              </a:path>
            </a:pathLst>
          </a:custGeom>
          <a:solidFill>
            <a:srgbClr val="A32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28281" y="1401760"/>
            <a:ext cx="3226710" cy="4819375"/>
          </a:xfrm>
          <a:custGeom>
            <a:avLst/>
            <a:gdLst/>
            <a:ahLst/>
            <a:cxnLst/>
            <a:rect l="l" t="t" r="r" b="b"/>
            <a:pathLst>
              <a:path w="3492568" h="701050">
                <a:moveTo>
                  <a:pt x="0" y="0"/>
                </a:moveTo>
                <a:lnTo>
                  <a:pt x="0" y="701050"/>
                </a:lnTo>
                <a:lnTo>
                  <a:pt x="3492568" y="701050"/>
                </a:lnTo>
                <a:lnTo>
                  <a:pt x="3492568" y="0"/>
                </a:lnTo>
                <a:lnTo>
                  <a:pt x="0" y="0"/>
                </a:lnTo>
                <a:close/>
              </a:path>
            </a:pathLst>
          </a:custGeom>
          <a:solidFill>
            <a:srgbClr val="6D14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33042" y="2096461"/>
            <a:ext cx="1549171" cy="4111975"/>
          </a:xfrm>
          <a:custGeom>
            <a:avLst/>
            <a:gdLst/>
            <a:ahLst/>
            <a:cxnLst/>
            <a:rect l="l" t="t" r="r" b="b"/>
            <a:pathLst>
              <a:path w="1549171" h="4111975">
                <a:moveTo>
                  <a:pt x="0" y="0"/>
                </a:moveTo>
                <a:lnTo>
                  <a:pt x="0" y="4111975"/>
                </a:lnTo>
                <a:lnTo>
                  <a:pt x="1549171" y="4111975"/>
                </a:lnTo>
                <a:lnTo>
                  <a:pt x="1549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6D14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48400" y="1408111"/>
            <a:ext cx="2949388" cy="4813025"/>
          </a:xfrm>
          <a:custGeom>
            <a:avLst/>
            <a:gdLst/>
            <a:ahLst/>
            <a:cxnLst/>
            <a:rect l="l" t="t" r="r" b="b"/>
            <a:pathLst>
              <a:path w="2676938" h="4111975">
                <a:moveTo>
                  <a:pt x="0" y="0"/>
                </a:moveTo>
                <a:lnTo>
                  <a:pt x="0" y="4111975"/>
                </a:lnTo>
                <a:lnTo>
                  <a:pt x="2676938" y="4111975"/>
                </a:lnTo>
                <a:lnTo>
                  <a:pt x="2676938" y="0"/>
                </a:lnTo>
                <a:lnTo>
                  <a:pt x="0" y="0"/>
                </a:lnTo>
                <a:close/>
              </a:path>
            </a:pathLst>
          </a:custGeom>
          <a:solidFill>
            <a:srgbClr val="AB26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9418" y="670420"/>
            <a:ext cx="8491379" cy="431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lang="es-MX" sz="4800" spc="-4" baseline="1510" dirty="0" err="1" smtClean="0">
                <a:solidFill>
                  <a:srgbClr val="A32144"/>
                </a:solidFill>
                <a:latin typeface="Montserrat Medium"/>
                <a:cs typeface="Montserrat Medium"/>
              </a:rPr>
              <a:t>Institu</a:t>
            </a:r>
            <a:r>
              <a:rPr sz="4800" spc="0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t</a:t>
            </a:r>
            <a:r>
              <a:rPr lang="es-MX" sz="4800" spc="0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o de Salud para el Bienestar</a:t>
            </a:r>
            <a:endParaRPr sz="3200" dirty="0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8282" y="1401761"/>
            <a:ext cx="3220118" cy="694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6"/>
              </a:spcBef>
            </a:pPr>
            <a:endParaRPr sz="1200" dirty="0"/>
          </a:p>
          <a:p>
            <a:pPr algn="ctr">
              <a:lnSpc>
                <a:spcPct val="114916"/>
              </a:lnSpc>
            </a:pPr>
            <a:r>
              <a:rPr sz="20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Adh</a:t>
            </a:r>
            <a:r>
              <a:rPr sz="20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eri</a:t>
            </a:r>
            <a:r>
              <a:rPr sz="20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do</a:t>
            </a:r>
            <a:r>
              <a:rPr sz="20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endParaRPr sz="2000" dirty="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1115" y="2194050"/>
            <a:ext cx="2876656" cy="213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9" marR="1154323">
              <a:lnSpc>
                <a:spcPts val="1654"/>
              </a:lnSpc>
              <a:spcBef>
                <a:spcPts val="841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Ag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ua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sc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lientes </a:t>
            </a:r>
            <a:endParaRPr sz="1200" dirty="0">
              <a:latin typeface="Montserrat"/>
              <a:cs typeface="Montserrat"/>
            </a:endParaRPr>
          </a:p>
          <a:p>
            <a:pPr marL="91449" marR="1154323">
              <a:lnSpc>
                <a:spcPts val="1654"/>
              </a:lnSpc>
              <a:spcBef>
                <a:spcPts val="493"/>
              </a:spcBef>
            </a:pP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j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a C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li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f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nia S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r </a:t>
            </a:r>
            <a:endParaRPr sz="1200" dirty="0">
              <a:latin typeface="Montserrat"/>
              <a:cs typeface="Montserrat"/>
            </a:endParaRPr>
          </a:p>
          <a:p>
            <a:pPr marL="91449" marR="1154323">
              <a:lnSpc>
                <a:spcPts val="1654"/>
              </a:lnSpc>
              <a:spcBef>
                <a:spcPts val="493"/>
              </a:spcBef>
            </a:pP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G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ua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j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ua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to</a:t>
            </a:r>
            <a:endParaRPr sz="1200" dirty="0">
              <a:latin typeface="Montserrat"/>
              <a:cs typeface="Montserrat"/>
            </a:endParaRPr>
          </a:p>
          <a:p>
            <a:pPr marL="91449">
              <a:lnSpc>
                <a:spcPct val="114916"/>
              </a:lnSpc>
              <a:spcBef>
                <a:spcPts val="553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J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lisco</a:t>
            </a:r>
            <a:endParaRPr sz="1200" dirty="0">
              <a:latin typeface="Montserrat"/>
              <a:cs typeface="Montserrat"/>
            </a:endParaRPr>
          </a:p>
          <a:p>
            <a:pPr marL="91449">
              <a:lnSpc>
                <a:spcPct val="114916"/>
              </a:lnSpc>
              <a:spcBef>
                <a:spcPts val="529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evo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L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lang="es-MX" sz="1200" spc="-4" dirty="0" err="1">
                <a:solidFill>
                  <a:srgbClr val="FEFFFE"/>
                </a:solidFill>
                <a:latin typeface="Montserrat"/>
                <a:cs typeface="Montserrat"/>
              </a:rPr>
              <a:t>ó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endParaRPr lang="es-MX" sz="1200" spc="0" dirty="0" smtClean="0">
              <a:solidFill>
                <a:srgbClr val="FEFFFE"/>
              </a:solidFill>
              <a:latin typeface="Montserrat"/>
              <a:cs typeface="Montserrat"/>
            </a:endParaRPr>
          </a:p>
          <a:p>
            <a:pPr marL="91449">
              <a:lnSpc>
                <a:spcPct val="114916"/>
              </a:lnSpc>
              <a:spcBef>
                <a:spcPts val="529"/>
              </a:spcBef>
            </a:pPr>
            <a:r>
              <a:rPr lang="es-MX" sz="1200" dirty="0" smtClean="0">
                <a:solidFill>
                  <a:srgbClr val="FEFFFE"/>
                </a:solidFill>
                <a:latin typeface="Montserrat"/>
                <a:cs typeface="Montserrat"/>
              </a:rPr>
              <a:t>Chihuahua</a:t>
            </a:r>
          </a:p>
          <a:p>
            <a:pPr marL="91449">
              <a:lnSpc>
                <a:spcPct val="114916"/>
              </a:lnSpc>
              <a:spcBef>
                <a:spcPts val="529"/>
              </a:spcBef>
            </a:pPr>
            <a:r>
              <a:rPr lang="es-MX" sz="1200" dirty="0" smtClean="0">
                <a:solidFill>
                  <a:srgbClr val="FEFFFE"/>
                </a:solidFill>
                <a:latin typeface="Montserrat"/>
                <a:cs typeface="Montserrat"/>
              </a:rPr>
              <a:t>Tamaulipas</a:t>
            </a:r>
          </a:p>
          <a:p>
            <a:pPr marL="91449">
              <a:lnSpc>
                <a:spcPct val="114916"/>
              </a:lnSpc>
              <a:spcBef>
                <a:spcPts val="529"/>
              </a:spcBef>
            </a:pPr>
            <a:r>
              <a:rPr lang="es-MX" sz="1200" dirty="0" smtClean="0">
                <a:solidFill>
                  <a:srgbClr val="FEFFFE"/>
                </a:solidFill>
                <a:latin typeface="Montserrat"/>
                <a:cs typeface="Montserrat"/>
              </a:rPr>
              <a:t>Campeche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27068" y="2063608"/>
            <a:ext cx="1549171" cy="41183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5"/>
              </a:spcBef>
            </a:pPr>
            <a:endParaRPr sz="650" dirty="0"/>
          </a:p>
          <a:p>
            <a:pPr marL="91450">
              <a:lnSpc>
                <a:spcPct val="114916"/>
              </a:lnSpc>
            </a:pP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j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a California</a:t>
            </a:r>
            <a:endParaRPr sz="1200" dirty="0">
              <a:latin typeface="Montserrat"/>
              <a:cs typeface="Montserrat"/>
            </a:endParaRPr>
          </a:p>
          <a:p>
            <a:pPr marL="91450" marR="365326">
              <a:lnSpc>
                <a:spcPts val="1654"/>
              </a:lnSpc>
              <a:spcBef>
                <a:spcPts val="455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Cd.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de 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é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x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ico </a:t>
            </a:r>
            <a:endParaRPr sz="1200" dirty="0">
              <a:latin typeface="Montserrat"/>
              <a:cs typeface="Montserrat"/>
            </a:endParaRPr>
          </a:p>
          <a:p>
            <a:pPr marL="91450" marR="365326">
              <a:lnSpc>
                <a:spcPts val="1654"/>
              </a:lnSpc>
              <a:spcBef>
                <a:spcPts val="512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Chi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p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s </a:t>
            </a:r>
            <a:endParaRPr sz="1200" dirty="0">
              <a:latin typeface="Montserrat"/>
              <a:cs typeface="Montserrat"/>
            </a:endParaRPr>
          </a:p>
          <a:p>
            <a:pPr marL="91450" marR="365326">
              <a:lnSpc>
                <a:spcPts val="1654"/>
              </a:lnSpc>
              <a:spcBef>
                <a:spcPts val="512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lima </a:t>
            </a:r>
            <a:endParaRPr sz="1200" dirty="0">
              <a:latin typeface="Montserrat"/>
              <a:cs typeface="Montserrat"/>
            </a:endParaRPr>
          </a:p>
          <a:p>
            <a:pPr marL="91450" marR="365326">
              <a:lnSpc>
                <a:spcPts val="1654"/>
              </a:lnSpc>
              <a:spcBef>
                <a:spcPts val="512"/>
              </a:spcBef>
            </a:pP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D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ngo</a:t>
            </a:r>
            <a:endParaRPr lang="es-MX" sz="1200" spc="0" dirty="0" smtClean="0">
              <a:solidFill>
                <a:srgbClr val="FEFFFE"/>
              </a:solidFill>
              <a:latin typeface="Montserrat"/>
              <a:cs typeface="Montserrat"/>
            </a:endParaRPr>
          </a:p>
          <a:p>
            <a:pPr marL="91450" marR="365326">
              <a:lnSpc>
                <a:spcPts val="1654"/>
              </a:lnSpc>
              <a:spcBef>
                <a:spcPts val="512"/>
              </a:spcBef>
            </a:pPr>
            <a:r>
              <a:rPr lang="es-MX" sz="1200" dirty="0" smtClean="0">
                <a:solidFill>
                  <a:srgbClr val="FEFFFE"/>
                </a:solidFill>
                <a:latin typeface="Montserrat"/>
                <a:cs typeface="Montserrat"/>
              </a:rPr>
              <a:t>Coahuila</a:t>
            </a:r>
            <a:endParaRPr sz="1200" dirty="0">
              <a:latin typeface="Montserrat"/>
              <a:cs typeface="Montserrat"/>
            </a:endParaRPr>
          </a:p>
          <a:p>
            <a:pPr marL="91450">
              <a:lnSpc>
                <a:spcPct val="114916"/>
              </a:lnSpc>
              <a:spcBef>
                <a:spcPts val="527"/>
              </a:spcBef>
            </a:pP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st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do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de 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é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x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ico</a:t>
            </a:r>
            <a:endParaRPr sz="1200" dirty="0">
              <a:latin typeface="Montserrat"/>
              <a:cs typeface="Montserrat"/>
            </a:endParaRPr>
          </a:p>
          <a:p>
            <a:pPr marL="91450" marR="745030">
              <a:lnSpc>
                <a:spcPts val="1654"/>
              </a:lnSpc>
              <a:spcBef>
                <a:spcPts val="455"/>
              </a:spcBef>
            </a:pP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G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rr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o </a:t>
            </a:r>
            <a:endParaRPr sz="1200" dirty="0">
              <a:latin typeface="Montserrat"/>
              <a:cs typeface="Montserrat"/>
            </a:endParaRPr>
          </a:p>
          <a:p>
            <a:pPr marL="91450" marR="745030">
              <a:lnSpc>
                <a:spcPts val="1654"/>
              </a:lnSpc>
              <a:spcBef>
                <a:spcPts val="504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Hid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lgo </a:t>
            </a:r>
            <a:endParaRPr sz="1200" dirty="0">
              <a:latin typeface="Montserrat"/>
              <a:cs typeface="Montserrat"/>
            </a:endParaRPr>
          </a:p>
          <a:p>
            <a:pPr marL="91450" marR="745030">
              <a:lnSpc>
                <a:spcPts val="1654"/>
              </a:lnSpc>
              <a:spcBef>
                <a:spcPts val="504"/>
              </a:spcBef>
            </a:pP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l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os </a:t>
            </a:r>
            <a:endParaRPr sz="1200" dirty="0">
              <a:latin typeface="Montserrat"/>
              <a:cs typeface="Montserrat"/>
            </a:endParaRPr>
          </a:p>
          <a:p>
            <a:pPr marL="91450" marR="745030">
              <a:lnSpc>
                <a:spcPts val="1654"/>
              </a:lnSpc>
              <a:spcBef>
                <a:spcPts val="504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y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it </a:t>
            </a:r>
            <a:endParaRPr sz="1200" dirty="0">
              <a:latin typeface="Montserrat"/>
              <a:cs typeface="Montserrat"/>
            </a:endParaRPr>
          </a:p>
          <a:p>
            <a:pPr marL="91450" marR="745030">
              <a:lnSpc>
                <a:spcPts val="1654"/>
              </a:lnSpc>
              <a:spcBef>
                <a:spcPts val="504"/>
              </a:spcBef>
            </a:pP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Oa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x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ca </a:t>
            </a:r>
            <a:endParaRPr sz="1200" dirty="0">
              <a:latin typeface="Montserrat"/>
              <a:cs typeface="Montserrat"/>
            </a:endParaRPr>
          </a:p>
          <a:p>
            <a:pPr marL="91450" marR="745030">
              <a:lnSpc>
                <a:spcPts val="1654"/>
              </a:lnSpc>
              <a:spcBef>
                <a:spcPts val="504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P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ebla</a:t>
            </a:r>
            <a:endParaRPr sz="1200" dirty="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7453" y="2194049"/>
            <a:ext cx="1623975" cy="28561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91449" marR="712678">
              <a:lnSpc>
                <a:spcPts val="1654"/>
              </a:lnSpc>
              <a:spcBef>
                <a:spcPts val="180"/>
              </a:spcBef>
            </a:pP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Qu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ét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o </a:t>
            </a:r>
            <a:endParaRPr sz="1200" dirty="0">
              <a:latin typeface="Montserrat"/>
              <a:cs typeface="Montserrat"/>
            </a:endParaRPr>
          </a:p>
          <a:p>
            <a:pPr marL="91449" marR="712678">
              <a:lnSpc>
                <a:spcPts val="1654"/>
              </a:lnSpc>
              <a:spcBef>
                <a:spcPts val="408"/>
              </a:spcBef>
            </a:pP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Qu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int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na 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Ro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o </a:t>
            </a:r>
            <a:endParaRPr sz="1200" dirty="0">
              <a:latin typeface="Montserrat"/>
              <a:cs typeface="Montserrat"/>
            </a:endParaRPr>
          </a:p>
          <a:p>
            <a:pPr marL="91449" marR="712678">
              <a:lnSpc>
                <a:spcPts val="1654"/>
              </a:lnSpc>
              <a:spcBef>
                <a:spcPts val="408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n 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Lu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is P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sí </a:t>
            </a:r>
            <a:endParaRPr sz="1200" dirty="0">
              <a:latin typeface="Montserrat"/>
              <a:cs typeface="Montserrat"/>
            </a:endParaRPr>
          </a:p>
          <a:p>
            <a:pPr marL="91449" marR="712678">
              <a:lnSpc>
                <a:spcPts val="1654"/>
              </a:lnSpc>
              <a:spcBef>
                <a:spcPts val="408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Sin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l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endParaRPr sz="1200" dirty="0">
              <a:latin typeface="Montserrat"/>
              <a:cs typeface="Montserrat"/>
            </a:endParaRPr>
          </a:p>
          <a:p>
            <a:pPr marL="91449" marR="46135">
              <a:lnSpc>
                <a:spcPts val="1605"/>
              </a:lnSpc>
              <a:spcBef>
                <a:spcPts val="488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or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endParaRPr sz="1200" dirty="0">
              <a:latin typeface="Montserrat"/>
              <a:cs typeface="Montserrat"/>
            </a:endParaRPr>
          </a:p>
          <a:p>
            <a:pPr marL="91449" marR="1096726">
              <a:lnSpc>
                <a:spcPts val="1654"/>
              </a:lnSpc>
              <a:spcBef>
                <a:spcPts val="254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sco </a:t>
            </a:r>
            <a:endParaRPr sz="1200" dirty="0">
              <a:latin typeface="Montserrat"/>
              <a:cs typeface="Montserrat"/>
            </a:endParaRPr>
          </a:p>
          <a:p>
            <a:pPr marL="91449" marR="1096726">
              <a:lnSpc>
                <a:spcPts val="1654"/>
              </a:lnSpc>
              <a:spcBef>
                <a:spcPts val="397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Tl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x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la </a:t>
            </a:r>
            <a:endParaRPr sz="1200" dirty="0">
              <a:latin typeface="Montserrat"/>
              <a:cs typeface="Montserrat"/>
            </a:endParaRPr>
          </a:p>
          <a:p>
            <a:pPr marL="91449" marR="1096726">
              <a:lnSpc>
                <a:spcPts val="1654"/>
              </a:lnSpc>
              <a:spcBef>
                <a:spcPts val="397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Ve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z </a:t>
            </a:r>
            <a:endParaRPr sz="1200" dirty="0">
              <a:latin typeface="Montserrat"/>
              <a:cs typeface="Montserrat"/>
            </a:endParaRPr>
          </a:p>
          <a:p>
            <a:pPr marL="91449" marR="1096726">
              <a:lnSpc>
                <a:spcPts val="1654"/>
              </a:lnSpc>
              <a:spcBef>
                <a:spcPts val="397"/>
              </a:spcBef>
            </a:pP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Y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á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n </a:t>
            </a:r>
            <a:endParaRPr sz="1200" dirty="0">
              <a:latin typeface="Montserrat"/>
              <a:cs typeface="Montserrat"/>
            </a:endParaRPr>
          </a:p>
          <a:p>
            <a:pPr marL="91449" marR="1096726">
              <a:lnSpc>
                <a:spcPts val="1654"/>
              </a:lnSpc>
              <a:spcBef>
                <a:spcPts val="397"/>
              </a:spcBef>
            </a:pPr>
            <a:r>
              <a:rPr sz="1200" spc="-4" dirty="0" smtClean="0">
                <a:solidFill>
                  <a:srgbClr val="FEFFFE"/>
                </a:solidFill>
                <a:latin typeface="Montserrat"/>
                <a:cs typeface="Montserrat"/>
              </a:rPr>
              <a:t>Z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tec</a:t>
            </a:r>
            <a:r>
              <a:rPr sz="1200" spc="4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200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endParaRPr lang="es-MX" sz="1200" spc="0" dirty="0" smtClean="0">
              <a:solidFill>
                <a:srgbClr val="FEFFFE"/>
              </a:solidFill>
              <a:latin typeface="Montserrat"/>
              <a:cs typeface="Montserrat"/>
            </a:endParaRPr>
          </a:p>
          <a:p>
            <a:pPr marL="91449" marR="1096726">
              <a:lnSpc>
                <a:spcPts val="1654"/>
              </a:lnSpc>
              <a:spcBef>
                <a:spcPts val="397"/>
              </a:spcBef>
            </a:pPr>
            <a:r>
              <a:rPr lang="es-MX" sz="1200" dirty="0" smtClean="0">
                <a:solidFill>
                  <a:srgbClr val="FEFFFE"/>
                </a:solidFill>
                <a:latin typeface="Montserrat"/>
                <a:cs typeface="Montserrat"/>
              </a:rPr>
              <a:t>Michoacán</a:t>
            </a:r>
          </a:p>
        </p:txBody>
      </p:sp>
      <p:sp>
        <p:nvSpPr>
          <p:cNvPr id="48" name="object 11"/>
          <p:cNvSpPr txBox="1"/>
          <p:nvPr/>
        </p:nvSpPr>
        <p:spPr>
          <a:xfrm>
            <a:off x="7514271" y="5056534"/>
            <a:ext cx="1512189" cy="1041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r">
              <a:lnSpc>
                <a:spcPts val="8200"/>
              </a:lnSpc>
              <a:spcBef>
                <a:spcPts val="410"/>
              </a:spcBef>
            </a:pPr>
            <a:r>
              <a:rPr lang="es-MX" sz="8000" spc="4" dirty="0" smtClean="0">
                <a:solidFill>
                  <a:srgbClr val="FEFFFE"/>
                </a:solidFill>
                <a:latin typeface="Montserrat Black"/>
                <a:cs typeface="Montserrat Black"/>
              </a:rPr>
              <a:t>08</a:t>
            </a:r>
            <a:endParaRPr sz="8000" dirty="0">
              <a:latin typeface="Montserrat Black"/>
              <a:cs typeface="Montserrat Black"/>
            </a:endParaRPr>
          </a:p>
        </p:txBody>
      </p:sp>
      <p:sp>
        <p:nvSpPr>
          <p:cNvPr id="49" name="object 11"/>
          <p:cNvSpPr txBox="1"/>
          <p:nvPr/>
        </p:nvSpPr>
        <p:spPr>
          <a:xfrm>
            <a:off x="4576240" y="5056534"/>
            <a:ext cx="1512189" cy="1041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r">
              <a:lnSpc>
                <a:spcPts val="8200"/>
              </a:lnSpc>
              <a:spcBef>
                <a:spcPts val="410"/>
              </a:spcBef>
            </a:pPr>
            <a:r>
              <a:rPr lang="es-MX" sz="8000" spc="4" dirty="0" smtClean="0">
                <a:solidFill>
                  <a:srgbClr val="FEFFFE"/>
                </a:solidFill>
                <a:latin typeface="Montserrat Black"/>
                <a:cs typeface="Montserrat Black"/>
              </a:rPr>
              <a:t>24</a:t>
            </a:r>
            <a:endParaRPr sz="8000" dirty="0">
              <a:latin typeface="Montserrat Black"/>
              <a:cs typeface="Montserrat Black"/>
            </a:endParaRPr>
          </a:p>
        </p:txBody>
      </p:sp>
      <p:sp>
        <p:nvSpPr>
          <p:cNvPr id="51" name="object 99"/>
          <p:cNvSpPr/>
          <p:nvPr/>
        </p:nvSpPr>
        <p:spPr>
          <a:xfrm>
            <a:off x="0" y="6629400"/>
            <a:ext cx="12191998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9"/>
          <p:cNvSpPr txBox="1"/>
          <p:nvPr/>
        </p:nvSpPr>
        <p:spPr>
          <a:xfrm>
            <a:off x="6254991" y="1407796"/>
            <a:ext cx="2942798" cy="628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36"/>
              </a:spcBef>
            </a:pPr>
            <a:endParaRPr sz="1200" dirty="0"/>
          </a:p>
          <a:p>
            <a:pPr algn="ctr">
              <a:lnSpc>
                <a:spcPct val="114916"/>
              </a:lnSpc>
            </a:pPr>
            <a:r>
              <a:rPr lang="es-MX" sz="20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No </a:t>
            </a:r>
            <a:r>
              <a:rPr sz="2000" b="1" spc="4" dirty="0" err="1" smtClean="0">
                <a:solidFill>
                  <a:srgbClr val="FEFFFE"/>
                </a:solidFill>
                <a:latin typeface="Montserrat"/>
                <a:cs typeface="Montserrat"/>
              </a:rPr>
              <a:t>Adh</a:t>
            </a:r>
            <a:r>
              <a:rPr sz="2000" b="1" spc="0" dirty="0" err="1" smtClean="0">
                <a:solidFill>
                  <a:srgbClr val="FEFFFE"/>
                </a:solidFill>
                <a:latin typeface="Montserrat"/>
                <a:cs typeface="Montserrat"/>
              </a:rPr>
              <a:t>eri</a:t>
            </a:r>
            <a:r>
              <a:rPr sz="2000" b="1" spc="4" dirty="0" err="1" smtClean="0">
                <a:solidFill>
                  <a:srgbClr val="FEFFFE"/>
                </a:solidFill>
                <a:latin typeface="Montserrat"/>
                <a:cs typeface="Montserrat"/>
              </a:rPr>
              <a:t>do</a:t>
            </a:r>
            <a:r>
              <a:rPr sz="2000" b="1" spc="0" dirty="0" err="1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endParaRPr sz="2000" dirty="0">
              <a:latin typeface="Montserrat"/>
              <a:cs typeface="Montserra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1F76857-D8F3-40B8-88F0-4C1E945F0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17" name="object 37"/>
          <p:cNvSpPr/>
          <p:nvPr/>
        </p:nvSpPr>
        <p:spPr>
          <a:xfrm>
            <a:off x="0" y="6564868"/>
            <a:ext cx="12192000" cy="271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s-MX" sz="1200" dirty="0" smtClean="0">
                <a:latin typeface="Montserrat" panose="00000500000000000000" pitchFamily="2" charset="0"/>
              </a:rPr>
              <a:t>5</a:t>
            </a:r>
            <a:endParaRPr sz="1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37"/>
          <p:cNvSpPr/>
          <p:nvPr/>
        </p:nvSpPr>
        <p:spPr>
          <a:xfrm>
            <a:off x="0" y="6564868"/>
            <a:ext cx="12192000" cy="271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>
                <a:solidFill>
                  <a:schemeClr val="tx1"/>
                </a:solidFill>
              </a:rPr>
              <a:t>6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237" y="536689"/>
            <a:ext cx="2331552" cy="377711"/>
          </a:xfrm>
          <a:prstGeom prst="rect">
            <a:avLst/>
          </a:prstGeom>
        </p:spPr>
      </p:pic>
      <p:grpSp>
        <p:nvGrpSpPr>
          <p:cNvPr id="133" name="Grupo 132"/>
          <p:cNvGrpSpPr/>
          <p:nvPr/>
        </p:nvGrpSpPr>
        <p:grpSpPr>
          <a:xfrm>
            <a:off x="354660" y="1346661"/>
            <a:ext cx="11598132" cy="5059870"/>
            <a:chOff x="354660" y="932467"/>
            <a:chExt cx="11598132" cy="5603457"/>
          </a:xfrm>
        </p:grpSpPr>
        <p:pic>
          <p:nvPicPr>
            <p:cNvPr id="131" name="Imagen 130" descr="&lt;strong&gt;nudo&lt;/strong&gt; en ocho - Wikcionari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16035">
              <a:off x="5367064" y="4380940"/>
              <a:ext cx="904068" cy="862666"/>
            </a:xfrm>
            <a:prstGeom prst="rect">
              <a:avLst/>
            </a:prstGeom>
          </p:spPr>
        </p:pic>
        <p:pic>
          <p:nvPicPr>
            <p:cNvPr id="132" name="Imagen 131" descr="&lt;strong&gt;nudo&lt;/strong&gt; en ocho - Wikcionari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16035">
              <a:off x="5297735" y="2036582"/>
              <a:ext cx="743430" cy="709384"/>
            </a:xfrm>
            <a:prstGeom prst="rect">
              <a:avLst/>
            </a:prstGeom>
          </p:spPr>
        </p:pic>
        <p:cxnSp>
          <p:nvCxnSpPr>
            <p:cNvPr id="8" name="Conector angular 7"/>
            <p:cNvCxnSpPr/>
            <p:nvPr/>
          </p:nvCxnSpPr>
          <p:spPr>
            <a:xfrm>
              <a:off x="6413213" y="3707476"/>
              <a:ext cx="1384119" cy="1163782"/>
            </a:xfrm>
            <a:prstGeom prst="bentConnector3">
              <a:avLst>
                <a:gd name="adj1" fmla="val 2357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angular 12"/>
            <p:cNvCxnSpPr/>
            <p:nvPr/>
          </p:nvCxnSpPr>
          <p:spPr>
            <a:xfrm flipV="1">
              <a:off x="6413213" y="2273207"/>
              <a:ext cx="1384119" cy="1257464"/>
            </a:xfrm>
            <a:prstGeom prst="bentConnector3">
              <a:avLst>
                <a:gd name="adj1" fmla="val 2237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angular 20"/>
            <p:cNvCxnSpPr/>
            <p:nvPr/>
          </p:nvCxnSpPr>
          <p:spPr>
            <a:xfrm rot="10800000">
              <a:off x="3530365" y="2128058"/>
              <a:ext cx="1343870" cy="1283884"/>
            </a:xfrm>
            <a:prstGeom prst="bentConnector3">
              <a:avLst>
                <a:gd name="adj1" fmla="val 240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angular 88"/>
            <p:cNvCxnSpPr/>
            <p:nvPr/>
          </p:nvCxnSpPr>
          <p:spPr>
            <a:xfrm rot="10800000" flipV="1">
              <a:off x="3461152" y="3564340"/>
              <a:ext cx="1399240" cy="1306918"/>
            </a:xfrm>
            <a:prstGeom prst="bentConnector3">
              <a:avLst>
                <a:gd name="adj1" fmla="val 2267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Elipse 104"/>
            <p:cNvSpPr/>
            <p:nvPr/>
          </p:nvSpPr>
          <p:spPr>
            <a:xfrm>
              <a:off x="4644267" y="2866871"/>
              <a:ext cx="2008594" cy="138924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604016" y="3193075"/>
              <a:ext cx="2103461" cy="715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600" b="1" dirty="0" smtClean="0">
                  <a:solidFill>
                    <a:srgbClr val="FF0000"/>
                  </a:solidFill>
                </a:rPr>
                <a:t>Gratuidad</a:t>
              </a:r>
              <a:endParaRPr lang="es-MX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112" name="Imagen 111" descr="Pensamientos: EPS Morales, Izabal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542" y="1463039"/>
              <a:ext cx="1827437" cy="1338349"/>
            </a:xfrm>
            <a:prstGeom prst="rect">
              <a:avLst/>
            </a:prstGeom>
          </p:spPr>
        </p:pic>
        <p:sp>
          <p:nvSpPr>
            <p:cNvPr id="114" name="CuadroTexto 113"/>
            <p:cNvSpPr txBox="1"/>
            <p:nvPr/>
          </p:nvSpPr>
          <p:spPr>
            <a:xfrm>
              <a:off x="7847215" y="2892831"/>
              <a:ext cx="40374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Ningún Cobro en el 1</a:t>
              </a:r>
              <a:r>
                <a:rPr lang="es-MX" sz="1600" b="1" baseline="30000" dirty="0" smtClean="0">
                  <a:solidFill>
                    <a:schemeClr val="accent1">
                      <a:lumMod val="50000"/>
                    </a:schemeClr>
                  </a:solidFill>
                </a:rPr>
                <a:t>er</a:t>
              </a:r>
              <a:r>
                <a:rPr lang="es-MX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 y 2º Nivel de atención </a:t>
              </a:r>
              <a:endParaRPr lang="es-MX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6" name="Imagen 115" descr="Medicamento genérico – Wikipédia, a enciclopédia livre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797" y="3929133"/>
              <a:ext cx="3722735" cy="1461062"/>
            </a:xfrm>
            <a:prstGeom prst="rect">
              <a:avLst/>
            </a:prstGeom>
          </p:spPr>
        </p:pic>
        <p:sp>
          <p:nvSpPr>
            <p:cNvPr id="117" name="CuadroTexto 116"/>
            <p:cNvSpPr txBox="1"/>
            <p:nvPr/>
          </p:nvSpPr>
          <p:spPr>
            <a:xfrm>
              <a:off x="7650489" y="5489181"/>
              <a:ext cx="4302303" cy="920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Abasto garantizado de medicamentos, material de curación y otros insumos en los establecimientos de salud.</a:t>
              </a:r>
            </a:p>
          </p:txBody>
        </p:sp>
        <p:pic>
          <p:nvPicPr>
            <p:cNvPr id="118" name="Imagen 117" descr="Mentiras interesadas sobre nuestro Sistema &lt;strong&gt;de Salud&lt;/strong&gt; | El ...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10" y="3912506"/>
              <a:ext cx="2961176" cy="1461061"/>
            </a:xfrm>
            <a:prstGeom prst="rect">
              <a:avLst/>
            </a:prstGeom>
          </p:spPr>
        </p:pic>
        <p:sp>
          <p:nvSpPr>
            <p:cNvPr id="119" name="CuadroTexto 118"/>
            <p:cNvSpPr txBox="1"/>
            <p:nvPr/>
          </p:nvSpPr>
          <p:spPr>
            <a:xfrm>
              <a:off x="354660" y="5458706"/>
              <a:ext cx="35356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Reconocimiento progresivo de las  intervenciones que ocasionan gastos catastróficos de 66 a 96, cubiertas por el Fondo de Salud para el Bienestar</a:t>
              </a:r>
              <a:endParaRPr lang="es-MX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0" name="CuadroTexto 119"/>
            <p:cNvSpPr txBox="1"/>
            <p:nvPr/>
          </p:nvSpPr>
          <p:spPr>
            <a:xfrm>
              <a:off x="507061" y="2552009"/>
              <a:ext cx="3088300" cy="119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Implementación de la gratuidad en los Institutos y Hospitales de alta especialidad antes del 1º de diciembre de 2020</a:t>
              </a:r>
              <a:endParaRPr lang="es-MX" sz="16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23" name="Imagen 1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0940" y="1612148"/>
              <a:ext cx="1823266" cy="1194374"/>
            </a:xfrm>
            <a:prstGeom prst="rect">
              <a:avLst/>
            </a:prstGeom>
          </p:spPr>
        </p:pic>
        <p:pic>
          <p:nvPicPr>
            <p:cNvPr id="124" name="Imagen 1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84" y="1276728"/>
              <a:ext cx="2928398" cy="1303843"/>
            </a:xfrm>
            <a:prstGeom prst="rect">
              <a:avLst/>
            </a:prstGeom>
          </p:spPr>
        </p:pic>
        <p:sp>
          <p:nvSpPr>
            <p:cNvPr id="128" name="CuadroTexto 127"/>
            <p:cNvSpPr txBox="1"/>
            <p:nvPr/>
          </p:nvSpPr>
          <p:spPr>
            <a:xfrm>
              <a:off x="4665566" y="5383079"/>
              <a:ext cx="2167645" cy="1056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rgbClr val="FF0000"/>
                  </a:solidFill>
                </a:rPr>
                <a:t>CERO</a:t>
              </a:r>
            </a:p>
            <a:p>
              <a:pPr algn="ctr"/>
              <a:r>
                <a:rPr lang="es-MX" sz="2800" dirty="0" smtClean="0">
                  <a:solidFill>
                    <a:srgbClr val="FF0000"/>
                  </a:solidFill>
                </a:rPr>
                <a:t>CORRUPCIÓN</a:t>
              </a:r>
              <a:endParaRPr lang="es-MX" sz="2800" dirty="0">
                <a:solidFill>
                  <a:srgbClr val="FF0000"/>
                </a:solidFill>
              </a:endParaRPr>
            </a:p>
          </p:txBody>
        </p:sp>
        <p:sp>
          <p:nvSpPr>
            <p:cNvPr id="129" name="CuadroTexto 128"/>
            <p:cNvSpPr txBox="1"/>
            <p:nvPr/>
          </p:nvSpPr>
          <p:spPr>
            <a:xfrm>
              <a:off x="4630406" y="932467"/>
              <a:ext cx="1985544" cy="1056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rgbClr val="FF0000"/>
                  </a:solidFill>
                </a:rPr>
                <a:t>DENUNCIA</a:t>
              </a:r>
            </a:p>
            <a:p>
              <a:pPr algn="ctr"/>
              <a:r>
                <a:rPr lang="es-MX" sz="2800" dirty="0" smtClean="0">
                  <a:solidFill>
                    <a:srgbClr val="FF0000"/>
                  </a:solidFill>
                </a:rPr>
                <a:t>CIUDADANA</a:t>
              </a:r>
              <a:endParaRPr lang="es-MX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6" name="Título 1"/>
          <p:cNvSpPr>
            <a:spLocks noGrp="1"/>
          </p:cNvSpPr>
          <p:nvPr>
            <p:ph type="title"/>
          </p:nvPr>
        </p:nvSpPr>
        <p:spPr>
          <a:xfrm>
            <a:off x="449825" y="214750"/>
            <a:ext cx="4410567" cy="1193884"/>
          </a:xfrm>
        </p:spPr>
        <p:txBody>
          <a:bodyPr>
            <a:normAutofit/>
          </a:bodyPr>
          <a:lstStyle/>
          <a:p>
            <a:pPr algn="l"/>
            <a:r>
              <a:rPr lang="es-MX" sz="3000" b="1" dirty="0" smtClean="0">
                <a:latin typeface="Montserrat" pitchFamily="2" charset="77"/>
              </a:rPr>
              <a:t>Articulo 77 bis 1 de la </a:t>
            </a:r>
            <a:br>
              <a:rPr lang="es-MX" sz="3000" b="1" dirty="0" smtClean="0">
                <a:latin typeface="Montserrat" pitchFamily="2" charset="77"/>
              </a:rPr>
            </a:br>
            <a:r>
              <a:rPr lang="es-MX" sz="3000" b="1" dirty="0" smtClean="0">
                <a:latin typeface="Montserrat" pitchFamily="2" charset="77"/>
              </a:rPr>
              <a:t>Ley General de Salud</a:t>
            </a:r>
            <a:endParaRPr lang="es-MX" sz="30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91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22"/>
          <p:cNvSpPr/>
          <p:nvPr/>
        </p:nvSpPr>
        <p:spPr>
          <a:xfrm>
            <a:off x="-24526" y="6596494"/>
            <a:ext cx="12216526" cy="256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122024" cy="694279"/>
          </a:xfrm>
        </p:spPr>
        <p:txBody>
          <a:bodyPr>
            <a:normAutofit fontScale="90000"/>
          </a:bodyPr>
          <a:lstStyle/>
          <a:p>
            <a:r>
              <a:rPr lang="es-MX" sz="3200" dirty="0"/>
              <a:t>Instituto de Salud </a:t>
            </a:r>
            <a:r>
              <a:rPr lang="es-MX" sz="3200" dirty="0" smtClean="0"/>
              <a:t>para el Bienestar</a:t>
            </a:r>
            <a:br>
              <a:rPr lang="es-MX" sz="3200" dirty="0" smtClean="0"/>
            </a:br>
            <a:endParaRPr lang="es-MX" sz="2000" dirty="0"/>
          </a:p>
        </p:txBody>
      </p:sp>
      <p:sp>
        <p:nvSpPr>
          <p:cNvPr id="9" name="CaixaDeTexto 46">
            <a:extLst>
              <a:ext uri="{FF2B5EF4-FFF2-40B4-BE49-F238E27FC236}">
                <a16:creationId xmlns:a16="http://schemas.microsoft.com/office/drawing/2014/main" id="{54837E58-F802-4DE4-855C-ADB0D7EBA87C}"/>
              </a:ext>
            </a:extLst>
          </p:cNvPr>
          <p:cNvSpPr txBox="1"/>
          <p:nvPr/>
        </p:nvSpPr>
        <p:spPr>
          <a:xfrm>
            <a:off x="358982" y="5267001"/>
            <a:ext cx="319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Ampliación de Capacidades</a:t>
            </a:r>
          </a:p>
        </p:txBody>
      </p:sp>
      <p:sp>
        <p:nvSpPr>
          <p:cNvPr id="11" name="CaixaDeTexto 14">
            <a:extLst>
              <a:ext uri="{FF2B5EF4-FFF2-40B4-BE49-F238E27FC236}">
                <a16:creationId xmlns:a16="http://schemas.microsoft.com/office/drawing/2014/main" id="{8D17B212-7A9D-441F-A45E-68D3E275A9D0}"/>
              </a:ext>
            </a:extLst>
          </p:cNvPr>
          <p:cNvSpPr txBox="1"/>
          <p:nvPr/>
        </p:nvSpPr>
        <p:spPr>
          <a:xfrm>
            <a:off x="1058153" y="2372108"/>
            <a:ext cx="258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rgbClr val="FF0000"/>
                </a:solidFill>
                <a:latin typeface="Montserrat SemiBold" panose="00000700000000000000" pitchFamily="2" charset="0"/>
              </a:rPr>
              <a:t>Funciones Básicas</a:t>
            </a:r>
          </a:p>
        </p:txBody>
      </p:sp>
      <p:sp>
        <p:nvSpPr>
          <p:cNvPr id="12" name="CaixaDeTexto 15">
            <a:extLst>
              <a:ext uri="{FF2B5EF4-FFF2-40B4-BE49-F238E27FC236}">
                <a16:creationId xmlns:a16="http://schemas.microsoft.com/office/drawing/2014/main" id="{285B917F-5F63-4592-9243-889F5F7CDAB1}"/>
              </a:ext>
            </a:extLst>
          </p:cNvPr>
          <p:cNvSpPr txBox="1"/>
          <p:nvPr/>
        </p:nvSpPr>
        <p:spPr>
          <a:xfrm>
            <a:off x="1291547" y="3844814"/>
            <a:ext cx="236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>
                <a:solidFill>
                  <a:srgbClr val="002060"/>
                </a:solidFill>
                <a:latin typeface="Montserrat SemiBold" panose="00000700000000000000" pitchFamily="2" charset="0"/>
              </a:rPr>
              <a:t>Herramientas</a:t>
            </a:r>
          </a:p>
        </p:txBody>
      </p:sp>
      <p:sp>
        <p:nvSpPr>
          <p:cNvPr id="15" name="Retângulo 18">
            <a:extLst>
              <a:ext uri="{FF2B5EF4-FFF2-40B4-BE49-F238E27FC236}">
                <a16:creationId xmlns:a16="http://schemas.microsoft.com/office/drawing/2014/main" id="{1E38051B-E0D9-45F4-9CF1-A84B354A43B0}"/>
              </a:ext>
            </a:extLst>
          </p:cNvPr>
          <p:cNvSpPr/>
          <p:nvPr/>
        </p:nvSpPr>
        <p:spPr>
          <a:xfrm>
            <a:off x="4124742" y="4246487"/>
            <a:ext cx="1328442" cy="6424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000" dirty="0">
                <a:solidFill>
                  <a:schemeClr val="tx1"/>
                </a:solidFill>
                <a:latin typeface="Montserrat SemiBold" panose="00000700000000000000" pitchFamily="2" charset="0"/>
              </a:rPr>
              <a:t>Comunicación y dialogo interinstitucional</a:t>
            </a:r>
          </a:p>
        </p:txBody>
      </p:sp>
      <p:sp>
        <p:nvSpPr>
          <p:cNvPr id="17" name="Retângulo 26">
            <a:extLst>
              <a:ext uri="{FF2B5EF4-FFF2-40B4-BE49-F238E27FC236}">
                <a16:creationId xmlns:a16="http://schemas.microsoft.com/office/drawing/2014/main" id="{71BBD850-816C-462D-8FF6-F85537915E23}"/>
              </a:ext>
            </a:extLst>
          </p:cNvPr>
          <p:cNvSpPr/>
          <p:nvPr/>
        </p:nvSpPr>
        <p:spPr>
          <a:xfrm>
            <a:off x="9197999" y="4294705"/>
            <a:ext cx="1098227" cy="473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Retângulo 40">
            <a:extLst>
              <a:ext uri="{FF2B5EF4-FFF2-40B4-BE49-F238E27FC236}">
                <a16:creationId xmlns:a16="http://schemas.microsoft.com/office/drawing/2014/main" id="{A5B3A21B-38CD-4FA1-ADAC-AABD471043A4}"/>
              </a:ext>
            </a:extLst>
          </p:cNvPr>
          <p:cNvSpPr/>
          <p:nvPr/>
        </p:nvSpPr>
        <p:spPr>
          <a:xfrm>
            <a:off x="2962794" y="5765020"/>
            <a:ext cx="2457027" cy="45423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CaixaDeTexto 41">
            <a:extLst>
              <a:ext uri="{FF2B5EF4-FFF2-40B4-BE49-F238E27FC236}">
                <a16:creationId xmlns:a16="http://schemas.microsoft.com/office/drawing/2014/main" id="{7889616F-87BE-48E0-89DE-5C6FC8D13347}"/>
              </a:ext>
            </a:extLst>
          </p:cNvPr>
          <p:cNvSpPr txBox="1"/>
          <p:nvPr/>
        </p:nvSpPr>
        <p:spPr>
          <a:xfrm>
            <a:off x="2999298" y="5765702"/>
            <a:ext cx="237377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Desarrollar la Atención Primaria de Salud (APS)</a:t>
            </a:r>
          </a:p>
        </p:txBody>
      </p:sp>
      <p:sp>
        <p:nvSpPr>
          <p:cNvPr id="20" name="Retângulo 42">
            <a:extLst>
              <a:ext uri="{FF2B5EF4-FFF2-40B4-BE49-F238E27FC236}">
                <a16:creationId xmlns:a16="http://schemas.microsoft.com/office/drawing/2014/main" id="{A1177FB9-1C6F-4D63-9088-50A5E4DC9BFD}"/>
              </a:ext>
            </a:extLst>
          </p:cNvPr>
          <p:cNvSpPr/>
          <p:nvPr/>
        </p:nvSpPr>
        <p:spPr>
          <a:xfrm>
            <a:off x="5541729" y="5769914"/>
            <a:ext cx="2457027" cy="45423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CaixaDeTexto 43">
            <a:extLst>
              <a:ext uri="{FF2B5EF4-FFF2-40B4-BE49-F238E27FC236}">
                <a16:creationId xmlns:a16="http://schemas.microsoft.com/office/drawing/2014/main" id="{78C2D457-A924-4A48-8620-81137F93C839}"/>
              </a:ext>
            </a:extLst>
          </p:cNvPr>
          <p:cNvSpPr txBox="1"/>
          <p:nvPr/>
        </p:nvSpPr>
        <p:spPr>
          <a:xfrm>
            <a:off x="5516923" y="5760304"/>
            <a:ext cx="24901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Establecer Redes Integradas de Servicios de Salud (RISS)</a:t>
            </a:r>
          </a:p>
        </p:txBody>
      </p:sp>
      <p:sp>
        <p:nvSpPr>
          <p:cNvPr id="22" name="Retângulo 44">
            <a:extLst>
              <a:ext uri="{FF2B5EF4-FFF2-40B4-BE49-F238E27FC236}">
                <a16:creationId xmlns:a16="http://schemas.microsoft.com/office/drawing/2014/main" id="{2FC91D9D-4304-4AB7-9D1B-816C77F0845E}"/>
              </a:ext>
            </a:extLst>
          </p:cNvPr>
          <p:cNvSpPr/>
          <p:nvPr/>
        </p:nvSpPr>
        <p:spPr>
          <a:xfrm>
            <a:off x="8243160" y="5743044"/>
            <a:ext cx="2858740" cy="47756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CaixaDeTexto 45">
            <a:extLst>
              <a:ext uri="{FF2B5EF4-FFF2-40B4-BE49-F238E27FC236}">
                <a16:creationId xmlns:a16="http://schemas.microsoft.com/office/drawing/2014/main" id="{B8109A6C-FFEB-4B39-BE79-3DE2033CF1F5}"/>
              </a:ext>
            </a:extLst>
          </p:cNvPr>
          <p:cNvSpPr txBox="1"/>
          <p:nvPr/>
        </p:nvSpPr>
        <p:spPr>
          <a:xfrm>
            <a:off x="8290903" y="5764538"/>
            <a:ext cx="2759631" cy="4308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1100" b="1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Fortalecer la coordinación funcional con el IMSS y el ISSSTE</a:t>
            </a:r>
          </a:p>
        </p:txBody>
      </p:sp>
      <p:cxnSp>
        <p:nvCxnSpPr>
          <p:cNvPr id="24" name="Conector reto 53">
            <a:extLst>
              <a:ext uri="{FF2B5EF4-FFF2-40B4-BE49-F238E27FC236}">
                <a16:creationId xmlns:a16="http://schemas.microsoft.com/office/drawing/2014/main" id="{B772D885-3A73-4038-AE4B-F6CA5909557E}"/>
              </a:ext>
            </a:extLst>
          </p:cNvPr>
          <p:cNvCxnSpPr>
            <a:cxnSpLocks/>
          </p:cNvCxnSpPr>
          <p:nvPr/>
        </p:nvCxnSpPr>
        <p:spPr>
          <a:xfrm flipH="1">
            <a:off x="4498696" y="3391917"/>
            <a:ext cx="2009" cy="259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to 54">
            <a:extLst>
              <a:ext uri="{FF2B5EF4-FFF2-40B4-BE49-F238E27FC236}">
                <a16:creationId xmlns:a16="http://schemas.microsoft.com/office/drawing/2014/main" id="{BC9F0009-BEAC-4FA8-AC4F-066CAA64EF76}"/>
              </a:ext>
            </a:extLst>
          </p:cNvPr>
          <p:cNvCxnSpPr>
            <a:cxnSpLocks/>
          </p:cNvCxnSpPr>
          <p:nvPr/>
        </p:nvCxnSpPr>
        <p:spPr>
          <a:xfrm>
            <a:off x="6101474" y="3365343"/>
            <a:ext cx="0" cy="278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Conector reto 56">
            <a:extLst>
              <a:ext uri="{FF2B5EF4-FFF2-40B4-BE49-F238E27FC236}">
                <a16:creationId xmlns:a16="http://schemas.microsoft.com/office/drawing/2014/main" id="{A655B375-BDBF-4AD9-97E8-7517B3E054E1}"/>
              </a:ext>
            </a:extLst>
          </p:cNvPr>
          <p:cNvCxnSpPr>
            <a:cxnSpLocks/>
          </p:cNvCxnSpPr>
          <p:nvPr/>
        </p:nvCxnSpPr>
        <p:spPr>
          <a:xfrm>
            <a:off x="9223073" y="3407496"/>
            <a:ext cx="0" cy="231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Conector reto 58">
            <a:extLst>
              <a:ext uri="{FF2B5EF4-FFF2-40B4-BE49-F238E27FC236}">
                <a16:creationId xmlns:a16="http://schemas.microsoft.com/office/drawing/2014/main" id="{5C7655BA-974B-411C-A980-0D88E9FC01A8}"/>
              </a:ext>
            </a:extLst>
          </p:cNvPr>
          <p:cNvCxnSpPr>
            <a:cxnSpLocks/>
          </p:cNvCxnSpPr>
          <p:nvPr/>
        </p:nvCxnSpPr>
        <p:spPr>
          <a:xfrm>
            <a:off x="4498697" y="3635019"/>
            <a:ext cx="4724376" cy="8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to 63">
            <a:extLst>
              <a:ext uri="{FF2B5EF4-FFF2-40B4-BE49-F238E27FC236}">
                <a16:creationId xmlns:a16="http://schemas.microsoft.com/office/drawing/2014/main" id="{668C7F28-CE0D-4259-9B2A-C46ADA2C6A8E}"/>
              </a:ext>
            </a:extLst>
          </p:cNvPr>
          <p:cNvCxnSpPr>
            <a:cxnSpLocks/>
          </p:cNvCxnSpPr>
          <p:nvPr/>
        </p:nvCxnSpPr>
        <p:spPr>
          <a:xfrm flipV="1">
            <a:off x="3639671" y="3923639"/>
            <a:ext cx="6255757" cy="955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60">
            <a:extLst>
              <a:ext uri="{FF2B5EF4-FFF2-40B4-BE49-F238E27FC236}">
                <a16:creationId xmlns:a16="http://schemas.microsoft.com/office/drawing/2014/main" id="{4A87FDA4-CE5E-43CB-AA29-25A2AB1F0F8D}"/>
              </a:ext>
            </a:extLst>
          </p:cNvPr>
          <p:cNvCxnSpPr>
            <a:cxnSpLocks/>
          </p:cNvCxnSpPr>
          <p:nvPr/>
        </p:nvCxnSpPr>
        <p:spPr>
          <a:xfrm>
            <a:off x="6493662" y="3643393"/>
            <a:ext cx="0" cy="292177"/>
          </a:xfrm>
          <a:prstGeom prst="line">
            <a:avLst/>
          </a:prstGeom>
          <a:ln w="1143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68">
            <a:extLst>
              <a:ext uri="{FF2B5EF4-FFF2-40B4-BE49-F238E27FC236}">
                <a16:creationId xmlns:a16="http://schemas.microsoft.com/office/drawing/2014/main" id="{B694993C-627E-45A2-9753-6F6512C0E994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632261" y="3926127"/>
            <a:ext cx="7410" cy="32036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77">
            <a:extLst>
              <a:ext uri="{FF2B5EF4-FFF2-40B4-BE49-F238E27FC236}">
                <a16:creationId xmlns:a16="http://schemas.microsoft.com/office/drawing/2014/main" id="{BE67394D-CE3C-4B61-BE65-474F2F91EF55}"/>
              </a:ext>
            </a:extLst>
          </p:cNvPr>
          <p:cNvCxnSpPr>
            <a:cxnSpLocks/>
          </p:cNvCxnSpPr>
          <p:nvPr/>
        </p:nvCxnSpPr>
        <p:spPr>
          <a:xfrm>
            <a:off x="4788486" y="3931685"/>
            <a:ext cx="0" cy="3078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88">
            <a:extLst>
              <a:ext uri="{FF2B5EF4-FFF2-40B4-BE49-F238E27FC236}">
                <a16:creationId xmlns:a16="http://schemas.microsoft.com/office/drawing/2014/main" id="{CE34FE90-0E49-4AFF-BA42-8EEB1BE7D102}"/>
              </a:ext>
            </a:extLst>
          </p:cNvPr>
          <p:cNvCxnSpPr>
            <a:cxnSpLocks/>
          </p:cNvCxnSpPr>
          <p:nvPr/>
        </p:nvCxnSpPr>
        <p:spPr>
          <a:xfrm flipV="1">
            <a:off x="3632261" y="5131122"/>
            <a:ext cx="6263167" cy="44907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91">
            <a:extLst>
              <a:ext uri="{FF2B5EF4-FFF2-40B4-BE49-F238E27FC236}">
                <a16:creationId xmlns:a16="http://schemas.microsoft.com/office/drawing/2014/main" id="{F7E863F4-1955-4215-9200-1E724778966C}"/>
              </a:ext>
            </a:extLst>
          </p:cNvPr>
          <p:cNvCxnSpPr>
            <a:cxnSpLocks/>
          </p:cNvCxnSpPr>
          <p:nvPr/>
        </p:nvCxnSpPr>
        <p:spPr>
          <a:xfrm flipV="1">
            <a:off x="3632261" y="4805126"/>
            <a:ext cx="0" cy="382363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92">
            <a:extLst>
              <a:ext uri="{FF2B5EF4-FFF2-40B4-BE49-F238E27FC236}">
                <a16:creationId xmlns:a16="http://schemas.microsoft.com/office/drawing/2014/main" id="{CFBCE1C8-7647-4481-BEDD-07A87454973B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4788963" y="4888954"/>
            <a:ext cx="0" cy="261516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99">
            <a:extLst>
              <a:ext uri="{FF2B5EF4-FFF2-40B4-BE49-F238E27FC236}">
                <a16:creationId xmlns:a16="http://schemas.microsoft.com/office/drawing/2014/main" id="{BBAC71BA-F2DE-42A4-8CB1-E547E77A4A1C}"/>
              </a:ext>
            </a:extLst>
          </p:cNvPr>
          <p:cNvCxnSpPr>
            <a:cxnSpLocks/>
          </p:cNvCxnSpPr>
          <p:nvPr/>
        </p:nvCxnSpPr>
        <p:spPr>
          <a:xfrm flipV="1">
            <a:off x="6574609" y="5150470"/>
            <a:ext cx="0" cy="324203"/>
          </a:xfrm>
          <a:prstGeom prst="line">
            <a:avLst/>
          </a:prstGeom>
          <a:ln w="1270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to 100">
            <a:extLst>
              <a:ext uri="{FF2B5EF4-FFF2-40B4-BE49-F238E27FC236}">
                <a16:creationId xmlns:a16="http://schemas.microsoft.com/office/drawing/2014/main" id="{DCF582CC-40CE-4788-B053-582B7A160370}"/>
              </a:ext>
            </a:extLst>
          </p:cNvPr>
          <p:cNvCxnSpPr>
            <a:cxnSpLocks/>
          </p:cNvCxnSpPr>
          <p:nvPr/>
        </p:nvCxnSpPr>
        <p:spPr>
          <a:xfrm flipV="1">
            <a:off x="4182061" y="5456592"/>
            <a:ext cx="5565051" cy="22511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to 101">
            <a:extLst>
              <a:ext uri="{FF2B5EF4-FFF2-40B4-BE49-F238E27FC236}">
                <a16:creationId xmlns:a16="http://schemas.microsoft.com/office/drawing/2014/main" id="{3DFD18B0-CA7C-4E75-9D8C-456401FA6D6C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4183337" y="5474673"/>
            <a:ext cx="7970" cy="290347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to 103">
            <a:extLst>
              <a:ext uri="{FF2B5EF4-FFF2-40B4-BE49-F238E27FC236}">
                <a16:creationId xmlns:a16="http://schemas.microsoft.com/office/drawing/2014/main" id="{1692CF73-4F98-4990-B330-93D3CFB3779B}"/>
              </a:ext>
            </a:extLst>
          </p:cNvPr>
          <p:cNvCxnSpPr>
            <a:cxnSpLocks/>
          </p:cNvCxnSpPr>
          <p:nvPr/>
        </p:nvCxnSpPr>
        <p:spPr>
          <a:xfrm flipV="1">
            <a:off x="6575885" y="5474673"/>
            <a:ext cx="0" cy="302522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to 104">
            <a:extLst>
              <a:ext uri="{FF2B5EF4-FFF2-40B4-BE49-F238E27FC236}">
                <a16:creationId xmlns:a16="http://schemas.microsoft.com/office/drawing/2014/main" id="{AF3AEFD3-B2A7-46B1-AD47-085DEF5EBA22}"/>
              </a:ext>
            </a:extLst>
          </p:cNvPr>
          <p:cNvCxnSpPr>
            <a:cxnSpLocks/>
          </p:cNvCxnSpPr>
          <p:nvPr/>
        </p:nvCxnSpPr>
        <p:spPr>
          <a:xfrm flipH="1" flipV="1">
            <a:off x="9746994" y="5441445"/>
            <a:ext cx="1628" cy="31684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Seta: Curva para Cima 107">
            <a:extLst>
              <a:ext uri="{FF2B5EF4-FFF2-40B4-BE49-F238E27FC236}">
                <a16:creationId xmlns:a16="http://schemas.microsoft.com/office/drawing/2014/main" id="{4D4D58AD-02C8-4E6B-B300-4D56929FBC37}"/>
              </a:ext>
            </a:extLst>
          </p:cNvPr>
          <p:cNvSpPr/>
          <p:nvPr/>
        </p:nvSpPr>
        <p:spPr>
          <a:xfrm flipH="1" flipV="1">
            <a:off x="3557892" y="1993983"/>
            <a:ext cx="1803487" cy="691791"/>
          </a:xfrm>
          <a:prstGeom prst="curvedUpArrow">
            <a:avLst>
              <a:gd name="adj1" fmla="val 17023"/>
              <a:gd name="adj2" fmla="val 50000"/>
              <a:gd name="adj3" fmla="val 24494"/>
            </a:avLst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41" name="Seta: Curva para Cima 108">
            <a:extLst>
              <a:ext uri="{FF2B5EF4-FFF2-40B4-BE49-F238E27FC236}">
                <a16:creationId xmlns:a16="http://schemas.microsoft.com/office/drawing/2014/main" id="{1B2D13FC-0BA4-496F-9E15-D0C02C75AD13}"/>
              </a:ext>
            </a:extLst>
          </p:cNvPr>
          <p:cNvSpPr/>
          <p:nvPr/>
        </p:nvSpPr>
        <p:spPr>
          <a:xfrm flipH="1">
            <a:off x="5200120" y="2666610"/>
            <a:ext cx="1717309" cy="687242"/>
          </a:xfrm>
          <a:prstGeom prst="curvedUpArrow">
            <a:avLst>
              <a:gd name="adj1" fmla="val 15027"/>
              <a:gd name="adj2" fmla="val 50000"/>
              <a:gd name="adj3" fmla="val 25000"/>
            </a:avLst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42" name="Seta: Curva para Cima 109">
            <a:extLst>
              <a:ext uri="{FF2B5EF4-FFF2-40B4-BE49-F238E27FC236}">
                <a16:creationId xmlns:a16="http://schemas.microsoft.com/office/drawing/2014/main" id="{8A2CD80B-7541-4B54-83C9-EE9B54C7E775}"/>
              </a:ext>
            </a:extLst>
          </p:cNvPr>
          <p:cNvSpPr/>
          <p:nvPr/>
        </p:nvSpPr>
        <p:spPr>
          <a:xfrm flipH="1" flipV="1">
            <a:off x="6711565" y="2009326"/>
            <a:ext cx="1707138" cy="674806"/>
          </a:xfrm>
          <a:prstGeom prst="curvedUpArrow">
            <a:avLst>
              <a:gd name="adj1" fmla="val 15027"/>
              <a:gd name="adj2" fmla="val 50000"/>
              <a:gd name="adj3" fmla="val 25000"/>
            </a:avLst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43" name="Seta: Curva para Cima 110">
            <a:extLst>
              <a:ext uri="{FF2B5EF4-FFF2-40B4-BE49-F238E27FC236}">
                <a16:creationId xmlns:a16="http://schemas.microsoft.com/office/drawing/2014/main" id="{B65050CC-4063-4A5A-9C10-AFCDF7C0C230}"/>
              </a:ext>
            </a:extLst>
          </p:cNvPr>
          <p:cNvSpPr/>
          <p:nvPr/>
        </p:nvSpPr>
        <p:spPr>
          <a:xfrm flipH="1">
            <a:off x="8225036" y="2691339"/>
            <a:ext cx="1858376" cy="700302"/>
          </a:xfrm>
          <a:prstGeom prst="curvedUpArrow">
            <a:avLst>
              <a:gd name="adj1" fmla="val 15027"/>
              <a:gd name="adj2" fmla="val 50000"/>
              <a:gd name="adj3" fmla="val 25000"/>
            </a:avLst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44" name="Seta: Curva para Cima 111">
            <a:extLst>
              <a:ext uri="{FF2B5EF4-FFF2-40B4-BE49-F238E27FC236}">
                <a16:creationId xmlns:a16="http://schemas.microsoft.com/office/drawing/2014/main" id="{A3D61F19-4461-45A1-B00D-2CC55D37DD08}"/>
              </a:ext>
            </a:extLst>
          </p:cNvPr>
          <p:cNvSpPr/>
          <p:nvPr/>
        </p:nvSpPr>
        <p:spPr>
          <a:xfrm>
            <a:off x="6822531" y="2688387"/>
            <a:ext cx="1705817" cy="683763"/>
          </a:xfrm>
          <a:prstGeom prst="curvedUpArrow">
            <a:avLst>
              <a:gd name="adj1" fmla="val 15027"/>
              <a:gd name="adj2" fmla="val 50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45" name="Seta: Curva para Cima 112">
            <a:extLst>
              <a:ext uri="{FF2B5EF4-FFF2-40B4-BE49-F238E27FC236}">
                <a16:creationId xmlns:a16="http://schemas.microsoft.com/office/drawing/2014/main" id="{E9D38057-FE1F-446D-B929-974A9AD8A1AD}"/>
              </a:ext>
            </a:extLst>
          </p:cNvPr>
          <p:cNvSpPr/>
          <p:nvPr/>
        </p:nvSpPr>
        <p:spPr>
          <a:xfrm>
            <a:off x="3691148" y="2681028"/>
            <a:ext cx="1803487" cy="654776"/>
          </a:xfrm>
          <a:prstGeom prst="curvedUpArrow">
            <a:avLst>
              <a:gd name="adj1" fmla="val 15027"/>
              <a:gd name="adj2" fmla="val 50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46" name="Seta: Curva para Cima 113">
            <a:extLst>
              <a:ext uri="{FF2B5EF4-FFF2-40B4-BE49-F238E27FC236}">
                <a16:creationId xmlns:a16="http://schemas.microsoft.com/office/drawing/2014/main" id="{F6CDC402-C4F4-4EE9-8022-7C086587D365}"/>
              </a:ext>
            </a:extLst>
          </p:cNvPr>
          <p:cNvSpPr/>
          <p:nvPr/>
        </p:nvSpPr>
        <p:spPr>
          <a:xfrm flipV="1">
            <a:off x="5284205" y="2021338"/>
            <a:ext cx="1740313" cy="642061"/>
          </a:xfrm>
          <a:prstGeom prst="curvedUpArrow">
            <a:avLst>
              <a:gd name="adj1" fmla="val 15027"/>
              <a:gd name="adj2" fmla="val 50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47" name="Seta: Curva para Cima 114">
            <a:extLst>
              <a:ext uri="{FF2B5EF4-FFF2-40B4-BE49-F238E27FC236}">
                <a16:creationId xmlns:a16="http://schemas.microsoft.com/office/drawing/2014/main" id="{C971D8F5-3443-4F97-B0F3-72CB0BDF6922}"/>
              </a:ext>
            </a:extLst>
          </p:cNvPr>
          <p:cNvSpPr/>
          <p:nvPr/>
        </p:nvSpPr>
        <p:spPr>
          <a:xfrm flipV="1">
            <a:off x="8306813" y="1918997"/>
            <a:ext cx="1897737" cy="751217"/>
          </a:xfrm>
          <a:prstGeom prst="curvedUpArrow">
            <a:avLst>
              <a:gd name="adj1" fmla="val 15027"/>
              <a:gd name="adj2" fmla="val 50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48" name="CaixaDeTexto 115">
            <a:extLst>
              <a:ext uri="{FF2B5EF4-FFF2-40B4-BE49-F238E27FC236}">
                <a16:creationId xmlns:a16="http://schemas.microsoft.com/office/drawing/2014/main" id="{55F5D5AF-5D54-4DA5-8538-C07C15781770}"/>
              </a:ext>
            </a:extLst>
          </p:cNvPr>
          <p:cNvSpPr txBox="1"/>
          <p:nvPr/>
        </p:nvSpPr>
        <p:spPr>
          <a:xfrm>
            <a:off x="3770963" y="2209761"/>
            <a:ext cx="1550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FF0000"/>
                </a:solidFill>
                <a:latin typeface="Montserrat SemiBold" panose="00000700000000000000" pitchFamily="2" charset="0"/>
              </a:rPr>
              <a:t>Abasto y distribución de medicamentos, material de curación y equipos</a:t>
            </a:r>
          </a:p>
          <a:p>
            <a:pPr algn="ctr"/>
            <a:r>
              <a:rPr lang="es-419" sz="1000" dirty="0">
                <a:solidFill>
                  <a:srgbClr val="FF0000"/>
                </a:solidFill>
                <a:latin typeface="Montserrat SemiBold" panose="00000700000000000000" pitchFamily="2" charset="0"/>
              </a:rPr>
              <a:t>médicos</a:t>
            </a:r>
          </a:p>
        </p:txBody>
      </p:sp>
      <p:sp>
        <p:nvSpPr>
          <p:cNvPr id="49" name="CaixaDeTexto 116">
            <a:extLst>
              <a:ext uri="{FF2B5EF4-FFF2-40B4-BE49-F238E27FC236}">
                <a16:creationId xmlns:a16="http://schemas.microsoft.com/office/drawing/2014/main" id="{DFB0DCDE-E804-4C7E-9DD9-DD2973A1CB0F}"/>
              </a:ext>
            </a:extLst>
          </p:cNvPr>
          <p:cNvSpPr txBox="1"/>
          <p:nvPr/>
        </p:nvSpPr>
        <p:spPr>
          <a:xfrm>
            <a:off x="5301120" y="2273979"/>
            <a:ext cx="1657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FF0000"/>
                </a:solidFill>
                <a:latin typeface="Montserrat SemiBold" panose="00000700000000000000" pitchFamily="2" charset="0"/>
              </a:rPr>
              <a:t>Médicos,</a:t>
            </a:r>
          </a:p>
          <a:p>
            <a:pPr algn="ctr"/>
            <a:r>
              <a:rPr lang="es-419" sz="1000" dirty="0">
                <a:solidFill>
                  <a:srgbClr val="FF0000"/>
                </a:solidFill>
                <a:latin typeface="Montserrat SemiBold" panose="00000700000000000000" pitchFamily="2" charset="0"/>
              </a:rPr>
              <a:t>enfermeras y especialistas</a:t>
            </a:r>
          </a:p>
          <a:p>
            <a:pPr algn="ctr"/>
            <a:r>
              <a:rPr lang="es-419" sz="1000" dirty="0">
                <a:solidFill>
                  <a:srgbClr val="FF0000"/>
                </a:solidFill>
                <a:latin typeface="Montserrat SemiBold" panose="00000700000000000000" pitchFamily="2" charset="0"/>
              </a:rPr>
              <a:t> en las unidades</a:t>
            </a:r>
          </a:p>
          <a:p>
            <a:pPr algn="ctr"/>
            <a:r>
              <a:rPr lang="es-419" sz="1000" dirty="0">
                <a:solidFill>
                  <a:srgbClr val="FF0000"/>
                </a:solidFill>
                <a:latin typeface="Montserrat SemiBold" panose="00000700000000000000" pitchFamily="2" charset="0"/>
              </a:rPr>
              <a:t>de atención</a:t>
            </a:r>
          </a:p>
        </p:txBody>
      </p:sp>
      <p:sp>
        <p:nvSpPr>
          <p:cNvPr id="50" name="CaixaDeTexto 117">
            <a:extLst>
              <a:ext uri="{FF2B5EF4-FFF2-40B4-BE49-F238E27FC236}">
                <a16:creationId xmlns:a16="http://schemas.microsoft.com/office/drawing/2014/main" id="{5D9653BA-C007-4999-A94C-7F9D6CED914F}"/>
              </a:ext>
            </a:extLst>
          </p:cNvPr>
          <p:cNvSpPr txBox="1"/>
          <p:nvPr/>
        </p:nvSpPr>
        <p:spPr>
          <a:xfrm>
            <a:off x="6955337" y="2306683"/>
            <a:ext cx="1381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FF0000"/>
                </a:solidFill>
                <a:latin typeface="Montserrat SemiBold" panose="00000700000000000000" pitchFamily="2" charset="0"/>
              </a:rPr>
              <a:t>Construcción y mantenimiento  de establecimientos de salud</a:t>
            </a:r>
          </a:p>
        </p:txBody>
      </p:sp>
      <p:sp>
        <p:nvSpPr>
          <p:cNvPr id="51" name="CaixaDeTexto 118">
            <a:extLst>
              <a:ext uri="{FF2B5EF4-FFF2-40B4-BE49-F238E27FC236}">
                <a16:creationId xmlns:a16="http://schemas.microsoft.com/office/drawing/2014/main" id="{7F5F039E-26BE-4F1A-A569-DA97B031546A}"/>
              </a:ext>
            </a:extLst>
          </p:cNvPr>
          <p:cNvSpPr txBox="1"/>
          <p:nvPr/>
        </p:nvSpPr>
        <p:spPr>
          <a:xfrm>
            <a:off x="8540009" y="2220443"/>
            <a:ext cx="1355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00" dirty="0">
                <a:solidFill>
                  <a:srgbClr val="FF0000"/>
                </a:solidFill>
                <a:latin typeface="Montserrat SemiBold" panose="00000700000000000000" pitchFamily="2" charset="0"/>
              </a:rPr>
              <a:t>Regularización de todos los trabajadores eventuales y con honorarios por contratos</a:t>
            </a:r>
          </a:p>
        </p:txBody>
      </p:sp>
      <p:cxnSp>
        <p:nvCxnSpPr>
          <p:cNvPr id="52" name="Conector reto 56">
            <a:extLst>
              <a:ext uri="{FF2B5EF4-FFF2-40B4-BE49-F238E27FC236}">
                <a16:creationId xmlns:a16="http://schemas.microsoft.com/office/drawing/2014/main" id="{3456E844-4E73-4E17-9A4A-CF76DF626F69}"/>
              </a:ext>
            </a:extLst>
          </p:cNvPr>
          <p:cNvCxnSpPr>
            <a:cxnSpLocks/>
          </p:cNvCxnSpPr>
          <p:nvPr/>
        </p:nvCxnSpPr>
        <p:spPr>
          <a:xfrm>
            <a:off x="7609314" y="3392385"/>
            <a:ext cx="0" cy="231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Retângulo 18">
            <a:extLst>
              <a:ext uri="{FF2B5EF4-FFF2-40B4-BE49-F238E27FC236}">
                <a16:creationId xmlns:a16="http://schemas.microsoft.com/office/drawing/2014/main" id="{1E38051B-E0D9-45F4-9CF1-A84B354A43B0}"/>
              </a:ext>
            </a:extLst>
          </p:cNvPr>
          <p:cNvSpPr/>
          <p:nvPr/>
        </p:nvSpPr>
        <p:spPr>
          <a:xfrm>
            <a:off x="5517770" y="4128697"/>
            <a:ext cx="1098227" cy="85221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4" name="CaixaDeTexto 19">
            <a:extLst>
              <a:ext uri="{FF2B5EF4-FFF2-40B4-BE49-F238E27FC236}">
                <a16:creationId xmlns:a16="http://schemas.microsoft.com/office/drawing/2014/main" id="{10FE4924-95AB-4E06-BBC4-AE99E6293AC4}"/>
              </a:ext>
            </a:extLst>
          </p:cNvPr>
          <p:cNvSpPr txBox="1"/>
          <p:nvPr/>
        </p:nvSpPr>
        <p:spPr>
          <a:xfrm>
            <a:off x="5434587" y="4155291"/>
            <a:ext cx="12393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900" dirty="0">
                <a:latin typeface="Montserrat SemiBold" panose="00000700000000000000" pitchFamily="2" charset="0"/>
              </a:rPr>
              <a:t>Regionalización de los Servicios y Modelo Integral de Cuidados de  Salud</a:t>
            </a:r>
          </a:p>
        </p:txBody>
      </p:sp>
      <p:cxnSp>
        <p:nvCxnSpPr>
          <p:cNvPr id="55" name="Conector reto 77">
            <a:extLst>
              <a:ext uri="{FF2B5EF4-FFF2-40B4-BE49-F238E27FC236}">
                <a16:creationId xmlns:a16="http://schemas.microsoft.com/office/drawing/2014/main" id="{BE67394D-CE3C-4B61-BE65-474F2F91EF55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6060629" y="3915549"/>
            <a:ext cx="6255" cy="21314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92">
            <a:extLst>
              <a:ext uri="{FF2B5EF4-FFF2-40B4-BE49-F238E27FC236}">
                <a16:creationId xmlns:a16="http://schemas.microsoft.com/office/drawing/2014/main" id="{CFBCE1C8-7647-4481-BEDD-07A87454973B}"/>
              </a:ext>
            </a:extLst>
          </p:cNvPr>
          <p:cNvCxnSpPr>
            <a:cxnSpLocks/>
          </p:cNvCxnSpPr>
          <p:nvPr/>
        </p:nvCxnSpPr>
        <p:spPr>
          <a:xfrm flipV="1">
            <a:off x="6066884" y="4997241"/>
            <a:ext cx="0" cy="12151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tângulo 18">
            <a:extLst>
              <a:ext uri="{FF2B5EF4-FFF2-40B4-BE49-F238E27FC236}">
                <a16:creationId xmlns:a16="http://schemas.microsoft.com/office/drawing/2014/main" id="{1E38051B-E0D9-45F4-9CF1-A84B354A43B0}"/>
              </a:ext>
            </a:extLst>
          </p:cNvPr>
          <p:cNvSpPr/>
          <p:nvPr/>
        </p:nvSpPr>
        <p:spPr>
          <a:xfrm>
            <a:off x="6748945" y="4227440"/>
            <a:ext cx="1098227" cy="6177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58" name="Conector reto 77">
            <a:extLst>
              <a:ext uri="{FF2B5EF4-FFF2-40B4-BE49-F238E27FC236}">
                <a16:creationId xmlns:a16="http://schemas.microsoft.com/office/drawing/2014/main" id="{BE67394D-CE3C-4B61-BE65-474F2F91EF55}"/>
              </a:ext>
            </a:extLst>
          </p:cNvPr>
          <p:cNvCxnSpPr>
            <a:cxnSpLocks/>
          </p:cNvCxnSpPr>
          <p:nvPr/>
        </p:nvCxnSpPr>
        <p:spPr>
          <a:xfrm>
            <a:off x="7291804" y="3922577"/>
            <a:ext cx="0" cy="3078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92">
            <a:extLst>
              <a:ext uri="{FF2B5EF4-FFF2-40B4-BE49-F238E27FC236}">
                <a16:creationId xmlns:a16="http://schemas.microsoft.com/office/drawing/2014/main" id="{CFBCE1C8-7647-4481-BEDD-07A87454973B}"/>
              </a:ext>
            </a:extLst>
          </p:cNvPr>
          <p:cNvCxnSpPr>
            <a:cxnSpLocks/>
            <a:endCxn id="57" idx="2"/>
          </p:cNvCxnSpPr>
          <p:nvPr/>
        </p:nvCxnSpPr>
        <p:spPr>
          <a:xfrm flipV="1">
            <a:off x="7298059" y="4845205"/>
            <a:ext cx="0" cy="296902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aixaDeTexto 19">
            <a:extLst>
              <a:ext uri="{FF2B5EF4-FFF2-40B4-BE49-F238E27FC236}">
                <a16:creationId xmlns:a16="http://schemas.microsoft.com/office/drawing/2014/main" id="{10FE4924-95AB-4E06-BBC4-AE99E6293AC4}"/>
              </a:ext>
            </a:extLst>
          </p:cNvPr>
          <p:cNvSpPr txBox="1"/>
          <p:nvPr/>
        </p:nvSpPr>
        <p:spPr>
          <a:xfrm>
            <a:off x="6748944" y="4285912"/>
            <a:ext cx="1111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900" dirty="0">
                <a:latin typeface="Montserrat SemiBold" panose="00000700000000000000" pitchFamily="2" charset="0"/>
              </a:rPr>
              <a:t>Gestión del Cambio Organizacional</a:t>
            </a:r>
          </a:p>
        </p:txBody>
      </p:sp>
      <p:sp>
        <p:nvSpPr>
          <p:cNvPr id="61" name="Retângulo 18">
            <a:extLst>
              <a:ext uri="{FF2B5EF4-FFF2-40B4-BE49-F238E27FC236}">
                <a16:creationId xmlns:a16="http://schemas.microsoft.com/office/drawing/2014/main" id="{1E38051B-E0D9-45F4-9CF1-A84B354A43B0}"/>
              </a:ext>
            </a:extLst>
          </p:cNvPr>
          <p:cNvSpPr/>
          <p:nvPr/>
        </p:nvSpPr>
        <p:spPr>
          <a:xfrm>
            <a:off x="7962788" y="4227440"/>
            <a:ext cx="1098227" cy="6424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62" name="Conector reto 77">
            <a:extLst>
              <a:ext uri="{FF2B5EF4-FFF2-40B4-BE49-F238E27FC236}">
                <a16:creationId xmlns:a16="http://schemas.microsoft.com/office/drawing/2014/main" id="{BE67394D-CE3C-4B61-BE65-474F2F91EF55}"/>
              </a:ext>
            </a:extLst>
          </p:cNvPr>
          <p:cNvCxnSpPr>
            <a:cxnSpLocks/>
          </p:cNvCxnSpPr>
          <p:nvPr/>
        </p:nvCxnSpPr>
        <p:spPr>
          <a:xfrm>
            <a:off x="8505647" y="3922577"/>
            <a:ext cx="0" cy="3078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92">
            <a:extLst>
              <a:ext uri="{FF2B5EF4-FFF2-40B4-BE49-F238E27FC236}">
                <a16:creationId xmlns:a16="http://schemas.microsoft.com/office/drawing/2014/main" id="{CFBCE1C8-7647-4481-BEDD-07A87454973B}"/>
              </a:ext>
            </a:extLst>
          </p:cNvPr>
          <p:cNvCxnSpPr>
            <a:cxnSpLocks/>
            <a:endCxn id="61" idx="2"/>
          </p:cNvCxnSpPr>
          <p:nvPr/>
        </p:nvCxnSpPr>
        <p:spPr>
          <a:xfrm flipV="1">
            <a:off x="8511902" y="4869907"/>
            <a:ext cx="0" cy="2722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aixaDeTexto 19">
            <a:extLst>
              <a:ext uri="{FF2B5EF4-FFF2-40B4-BE49-F238E27FC236}">
                <a16:creationId xmlns:a16="http://schemas.microsoft.com/office/drawing/2014/main" id="{10FE4924-95AB-4E06-BBC4-AE99E6293AC4}"/>
              </a:ext>
            </a:extLst>
          </p:cNvPr>
          <p:cNvSpPr txBox="1"/>
          <p:nvPr/>
        </p:nvSpPr>
        <p:spPr>
          <a:xfrm>
            <a:off x="7915836" y="4249578"/>
            <a:ext cx="118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900" dirty="0">
                <a:latin typeface="Montserrat SemiBold" panose="00000700000000000000" pitchFamily="2" charset="0"/>
              </a:rPr>
              <a:t>Promover la Participación Social en la Gestión de Salud</a:t>
            </a:r>
          </a:p>
        </p:txBody>
      </p:sp>
      <p:sp>
        <p:nvSpPr>
          <p:cNvPr id="65" name="Retângulo 18">
            <a:extLst>
              <a:ext uri="{FF2B5EF4-FFF2-40B4-BE49-F238E27FC236}">
                <a16:creationId xmlns:a16="http://schemas.microsoft.com/office/drawing/2014/main" id="{1E38051B-E0D9-45F4-9CF1-A84B354A43B0}"/>
              </a:ext>
            </a:extLst>
          </p:cNvPr>
          <p:cNvSpPr/>
          <p:nvPr/>
        </p:nvSpPr>
        <p:spPr>
          <a:xfrm>
            <a:off x="9197820" y="4237637"/>
            <a:ext cx="1400957" cy="6424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66" name="Conector reto 77">
            <a:extLst>
              <a:ext uri="{FF2B5EF4-FFF2-40B4-BE49-F238E27FC236}">
                <a16:creationId xmlns:a16="http://schemas.microsoft.com/office/drawing/2014/main" id="{BE67394D-CE3C-4B61-BE65-474F2F91EF55}"/>
              </a:ext>
            </a:extLst>
          </p:cNvPr>
          <p:cNvCxnSpPr>
            <a:cxnSpLocks/>
          </p:cNvCxnSpPr>
          <p:nvPr/>
        </p:nvCxnSpPr>
        <p:spPr>
          <a:xfrm>
            <a:off x="9889262" y="3920742"/>
            <a:ext cx="0" cy="3078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CaixaDeTexto 19">
            <a:extLst>
              <a:ext uri="{FF2B5EF4-FFF2-40B4-BE49-F238E27FC236}">
                <a16:creationId xmlns:a16="http://schemas.microsoft.com/office/drawing/2014/main" id="{10FE4924-95AB-4E06-BBC4-AE99E6293AC4}"/>
              </a:ext>
            </a:extLst>
          </p:cNvPr>
          <p:cNvSpPr txBox="1"/>
          <p:nvPr/>
        </p:nvSpPr>
        <p:spPr>
          <a:xfrm>
            <a:off x="9144587" y="4264359"/>
            <a:ext cx="148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900" dirty="0">
                <a:latin typeface="Montserrat SemiBold" panose="00000700000000000000" pitchFamily="2" charset="0"/>
              </a:rPr>
              <a:t>Reclutar y preparar Médicos y Enfermeras</a:t>
            </a:r>
          </a:p>
          <a:p>
            <a:pPr algn="ctr"/>
            <a:r>
              <a:rPr lang="es-419" sz="900" dirty="0">
                <a:latin typeface="Montserrat SemiBold" panose="00000700000000000000" pitchFamily="2" charset="0"/>
              </a:rPr>
              <a:t>(Médicos del Bienestar)</a:t>
            </a:r>
          </a:p>
        </p:txBody>
      </p:sp>
      <p:cxnSp>
        <p:nvCxnSpPr>
          <p:cNvPr id="68" name="Conector reto 92">
            <a:extLst>
              <a:ext uri="{FF2B5EF4-FFF2-40B4-BE49-F238E27FC236}">
                <a16:creationId xmlns:a16="http://schemas.microsoft.com/office/drawing/2014/main" id="{CFBCE1C8-7647-4481-BEDD-07A87454973B}"/>
              </a:ext>
            </a:extLst>
          </p:cNvPr>
          <p:cNvCxnSpPr>
            <a:cxnSpLocks/>
          </p:cNvCxnSpPr>
          <p:nvPr/>
        </p:nvCxnSpPr>
        <p:spPr>
          <a:xfrm flipV="1">
            <a:off x="9889262" y="4864579"/>
            <a:ext cx="0" cy="2722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16">
            <a:extLst>
              <a:ext uri="{FF2B5EF4-FFF2-40B4-BE49-F238E27FC236}">
                <a16:creationId xmlns:a16="http://schemas.microsoft.com/office/drawing/2014/main" id="{FC47F05C-EA55-4DCA-AB64-28E701B2E5C6}"/>
              </a:ext>
            </a:extLst>
          </p:cNvPr>
          <p:cNvSpPr/>
          <p:nvPr/>
        </p:nvSpPr>
        <p:spPr>
          <a:xfrm>
            <a:off x="3186946" y="4246488"/>
            <a:ext cx="890630" cy="638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000" dirty="0">
                <a:solidFill>
                  <a:schemeClr val="tx1"/>
                </a:solidFill>
                <a:latin typeface="Montserrat SemiBold" panose="00000700000000000000" pitchFamily="2" charset="0"/>
              </a:rPr>
              <a:t>Acuerdos con los estados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>
                <a:solidFill>
                  <a:schemeClr val="tx1"/>
                </a:solidFill>
              </a:rPr>
              <a:t>7</a:t>
            </a:fld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36689"/>
            <a:ext cx="2331552" cy="3777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1000" y="1295400"/>
            <a:ext cx="3514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</a:rPr>
              <a:t>Primera etapa 2020</a:t>
            </a:r>
            <a:endParaRPr lang="es-MX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/>
          <p:cNvSpPr/>
          <p:nvPr/>
        </p:nvSpPr>
        <p:spPr>
          <a:xfrm>
            <a:off x="0" y="579499"/>
            <a:ext cx="257694" cy="915744"/>
          </a:xfrm>
          <a:custGeom>
            <a:avLst/>
            <a:gdLst/>
            <a:ahLst/>
            <a:cxnLst/>
            <a:rect l="l" t="t" r="r" b="b"/>
            <a:pathLst>
              <a:path w="257694" h="915744">
                <a:moveTo>
                  <a:pt x="0" y="0"/>
                </a:moveTo>
                <a:lnTo>
                  <a:pt x="0" y="915744"/>
                </a:lnTo>
                <a:lnTo>
                  <a:pt x="257694" y="915744"/>
                </a:lnTo>
                <a:lnTo>
                  <a:pt x="257694" y="0"/>
                </a:lnTo>
                <a:lnTo>
                  <a:pt x="0" y="0"/>
                </a:lnTo>
                <a:close/>
              </a:path>
            </a:pathLst>
          </a:custGeom>
          <a:solidFill>
            <a:srgbClr val="A32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22"/>
          <p:cNvSpPr txBox="1"/>
          <p:nvPr/>
        </p:nvSpPr>
        <p:spPr>
          <a:xfrm>
            <a:off x="449418" y="670420"/>
            <a:ext cx="8491379" cy="431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lang="es-MX" sz="4800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Nuevos </a:t>
            </a:r>
            <a:r>
              <a:rPr lang="es-MX" sz="4800" baseline="1510" dirty="0">
                <a:solidFill>
                  <a:srgbClr val="A32144"/>
                </a:solidFill>
                <a:latin typeface="Montserrat Medium"/>
                <a:cs typeface="Montserrat Medium"/>
              </a:rPr>
              <a:t>establecimientos de </a:t>
            </a:r>
            <a:r>
              <a:rPr lang="es-MX" sz="4800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salud</a:t>
            </a:r>
            <a:endParaRPr lang="es-MX" sz="4800" baseline="1510" dirty="0">
              <a:solidFill>
                <a:srgbClr val="A32144"/>
              </a:solidFill>
              <a:latin typeface="Montserrat Medium"/>
              <a:cs typeface="Montserrat Medium"/>
            </a:endParaRPr>
          </a:p>
        </p:txBody>
      </p:sp>
      <p:sp>
        <p:nvSpPr>
          <p:cNvPr id="4" name="object 46"/>
          <p:cNvSpPr/>
          <p:nvPr/>
        </p:nvSpPr>
        <p:spPr>
          <a:xfrm>
            <a:off x="8786067" y="2350665"/>
            <a:ext cx="0" cy="2176210"/>
          </a:xfrm>
          <a:custGeom>
            <a:avLst/>
            <a:gdLst/>
            <a:ahLst/>
            <a:cxnLst/>
            <a:rect l="l" t="t" r="r" b="b"/>
            <a:pathLst>
              <a:path h="2176210">
                <a:moveTo>
                  <a:pt x="0" y="0"/>
                </a:moveTo>
                <a:lnTo>
                  <a:pt x="0" y="2176210"/>
                </a:lnTo>
              </a:path>
            </a:pathLst>
          </a:custGeom>
          <a:ln w="12700">
            <a:solidFill>
              <a:srgbClr val="D9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6"/>
          <p:cNvSpPr/>
          <p:nvPr/>
        </p:nvSpPr>
        <p:spPr>
          <a:xfrm>
            <a:off x="8035569" y="2342309"/>
            <a:ext cx="0" cy="2176210"/>
          </a:xfrm>
          <a:custGeom>
            <a:avLst/>
            <a:gdLst/>
            <a:ahLst/>
            <a:cxnLst/>
            <a:rect l="l" t="t" r="r" b="b"/>
            <a:pathLst>
              <a:path h="2176210">
                <a:moveTo>
                  <a:pt x="0" y="0"/>
                </a:moveTo>
                <a:lnTo>
                  <a:pt x="0" y="2176210"/>
                </a:lnTo>
              </a:path>
            </a:pathLst>
          </a:custGeom>
          <a:ln w="12700">
            <a:solidFill>
              <a:srgbClr val="D9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6"/>
          <p:cNvSpPr/>
          <p:nvPr/>
        </p:nvSpPr>
        <p:spPr>
          <a:xfrm>
            <a:off x="7278904" y="2350665"/>
            <a:ext cx="0" cy="2176210"/>
          </a:xfrm>
          <a:custGeom>
            <a:avLst/>
            <a:gdLst/>
            <a:ahLst/>
            <a:cxnLst/>
            <a:rect l="l" t="t" r="r" b="b"/>
            <a:pathLst>
              <a:path h="2176210">
                <a:moveTo>
                  <a:pt x="0" y="0"/>
                </a:moveTo>
                <a:lnTo>
                  <a:pt x="0" y="2176210"/>
                </a:lnTo>
              </a:path>
            </a:pathLst>
          </a:custGeom>
          <a:ln w="12700">
            <a:solidFill>
              <a:srgbClr val="D9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46"/>
          <p:cNvSpPr/>
          <p:nvPr/>
        </p:nvSpPr>
        <p:spPr>
          <a:xfrm>
            <a:off x="6511153" y="2342308"/>
            <a:ext cx="0" cy="2176210"/>
          </a:xfrm>
          <a:custGeom>
            <a:avLst/>
            <a:gdLst/>
            <a:ahLst/>
            <a:cxnLst/>
            <a:rect l="l" t="t" r="r" b="b"/>
            <a:pathLst>
              <a:path h="2176210">
                <a:moveTo>
                  <a:pt x="0" y="0"/>
                </a:moveTo>
                <a:lnTo>
                  <a:pt x="0" y="2176210"/>
                </a:lnTo>
              </a:path>
            </a:pathLst>
          </a:custGeom>
          <a:ln w="12700">
            <a:solidFill>
              <a:srgbClr val="D9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47"/>
          <p:cNvSpPr/>
          <p:nvPr/>
        </p:nvSpPr>
        <p:spPr>
          <a:xfrm>
            <a:off x="7697750" y="3637712"/>
            <a:ext cx="1933700" cy="647367"/>
          </a:xfrm>
          <a:custGeom>
            <a:avLst/>
            <a:gdLst/>
            <a:ahLst/>
            <a:cxnLst/>
            <a:rect l="l" t="t" r="r" b="b"/>
            <a:pathLst>
              <a:path w="3797571" h="621774">
                <a:moveTo>
                  <a:pt x="3793707" y="0"/>
                </a:moveTo>
                <a:lnTo>
                  <a:pt x="0" y="0"/>
                </a:lnTo>
                <a:lnTo>
                  <a:pt x="0" y="621774"/>
                </a:lnTo>
                <a:lnTo>
                  <a:pt x="3793707" y="621774"/>
                </a:lnTo>
                <a:lnTo>
                  <a:pt x="3793707" y="0"/>
                </a:lnTo>
                <a:close/>
              </a:path>
            </a:pathLst>
          </a:custGeom>
          <a:solidFill>
            <a:srgbClr val="E7E5E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sz="2400" dirty="0" smtClean="0">
                <a:solidFill>
                  <a:srgbClr val="757070"/>
                </a:solidFill>
                <a:latin typeface="Montserrat Black" panose="00000A00000000000000" pitchFamily="2" charset="0"/>
              </a:rPr>
              <a:t>56</a:t>
            </a:r>
            <a:endParaRPr sz="2400" dirty="0">
              <a:solidFill>
                <a:srgbClr val="75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9" name="object 58"/>
          <p:cNvSpPr/>
          <p:nvPr/>
        </p:nvSpPr>
        <p:spPr>
          <a:xfrm>
            <a:off x="1633455" y="2616855"/>
            <a:ext cx="591566" cy="469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55"/>
          <p:cNvSpPr/>
          <p:nvPr/>
        </p:nvSpPr>
        <p:spPr>
          <a:xfrm>
            <a:off x="1539762" y="3650210"/>
            <a:ext cx="729901" cy="641096"/>
          </a:xfrm>
          <a:custGeom>
            <a:avLst/>
            <a:gdLst/>
            <a:ahLst/>
            <a:cxnLst/>
            <a:rect l="l" t="t" r="r" b="b"/>
            <a:pathLst>
              <a:path w="729901" h="641096">
                <a:moveTo>
                  <a:pt x="0" y="106851"/>
                </a:moveTo>
                <a:lnTo>
                  <a:pt x="3880" y="78214"/>
                </a:lnTo>
                <a:lnTo>
                  <a:pt x="14826" y="52516"/>
                </a:lnTo>
                <a:lnTo>
                  <a:pt x="31792" y="30802"/>
                </a:lnTo>
                <a:lnTo>
                  <a:pt x="53734" y="14117"/>
                </a:lnTo>
                <a:lnTo>
                  <a:pt x="79606" y="3504"/>
                </a:lnTo>
                <a:lnTo>
                  <a:pt x="106851" y="0"/>
                </a:lnTo>
                <a:lnTo>
                  <a:pt x="623049" y="0"/>
                </a:lnTo>
                <a:lnTo>
                  <a:pt x="651686" y="3880"/>
                </a:lnTo>
                <a:lnTo>
                  <a:pt x="677384" y="14826"/>
                </a:lnTo>
                <a:lnTo>
                  <a:pt x="699098" y="31792"/>
                </a:lnTo>
                <a:lnTo>
                  <a:pt x="715783" y="53733"/>
                </a:lnTo>
                <a:lnTo>
                  <a:pt x="726396" y="79606"/>
                </a:lnTo>
                <a:lnTo>
                  <a:pt x="729901" y="106851"/>
                </a:lnTo>
                <a:lnTo>
                  <a:pt x="729901" y="534245"/>
                </a:lnTo>
                <a:lnTo>
                  <a:pt x="726020" y="562882"/>
                </a:lnTo>
                <a:lnTo>
                  <a:pt x="715074" y="588579"/>
                </a:lnTo>
                <a:lnTo>
                  <a:pt x="698108" y="610294"/>
                </a:lnTo>
                <a:lnTo>
                  <a:pt x="676167" y="626979"/>
                </a:lnTo>
                <a:lnTo>
                  <a:pt x="650294" y="637591"/>
                </a:lnTo>
                <a:lnTo>
                  <a:pt x="623049" y="641096"/>
                </a:lnTo>
                <a:lnTo>
                  <a:pt x="106851" y="641096"/>
                </a:lnTo>
                <a:lnTo>
                  <a:pt x="78214" y="637216"/>
                </a:lnTo>
                <a:lnTo>
                  <a:pt x="52517" y="626270"/>
                </a:lnTo>
                <a:lnTo>
                  <a:pt x="30802" y="609304"/>
                </a:lnTo>
                <a:lnTo>
                  <a:pt x="14117" y="587362"/>
                </a:lnTo>
                <a:lnTo>
                  <a:pt x="3504" y="561490"/>
                </a:lnTo>
                <a:lnTo>
                  <a:pt x="0" y="534245"/>
                </a:lnTo>
                <a:lnTo>
                  <a:pt x="0" y="106851"/>
                </a:lnTo>
                <a:close/>
              </a:path>
            </a:pathLst>
          </a:custGeom>
          <a:ln w="19050">
            <a:solidFill>
              <a:srgbClr val="A6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46"/>
          <p:cNvSpPr/>
          <p:nvPr/>
        </p:nvSpPr>
        <p:spPr>
          <a:xfrm>
            <a:off x="9631455" y="2350661"/>
            <a:ext cx="0" cy="2176210"/>
          </a:xfrm>
          <a:custGeom>
            <a:avLst/>
            <a:gdLst/>
            <a:ahLst/>
            <a:cxnLst/>
            <a:rect l="l" t="t" r="r" b="b"/>
            <a:pathLst>
              <a:path h="2176210">
                <a:moveTo>
                  <a:pt x="0" y="0"/>
                </a:moveTo>
                <a:lnTo>
                  <a:pt x="0" y="2176210"/>
                </a:lnTo>
              </a:path>
            </a:pathLst>
          </a:custGeom>
          <a:ln w="12700">
            <a:solidFill>
              <a:srgbClr val="D9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48"/>
          <p:cNvSpPr/>
          <p:nvPr/>
        </p:nvSpPr>
        <p:spPr>
          <a:xfrm>
            <a:off x="6954105" y="2556775"/>
            <a:ext cx="2677345" cy="648824"/>
          </a:xfrm>
          <a:custGeom>
            <a:avLst/>
            <a:gdLst/>
            <a:ahLst/>
            <a:cxnLst/>
            <a:rect l="l" t="t" r="r" b="b"/>
            <a:pathLst>
              <a:path w="3797571" h="621774">
                <a:moveTo>
                  <a:pt x="3793707" y="0"/>
                </a:moveTo>
                <a:lnTo>
                  <a:pt x="0" y="0"/>
                </a:lnTo>
                <a:lnTo>
                  <a:pt x="0" y="621774"/>
                </a:lnTo>
                <a:lnTo>
                  <a:pt x="3793707" y="621774"/>
                </a:lnTo>
                <a:lnTo>
                  <a:pt x="3793707" y="0"/>
                </a:lnTo>
                <a:close/>
              </a:path>
            </a:pathLst>
          </a:custGeom>
          <a:solidFill>
            <a:srgbClr val="E7E5E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sz="2400" dirty="0" smtClean="0">
                <a:solidFill>
                  <a:srgbClr val="757070"/>
                </a:solidFill>
                <a:latin typeface="Montserrat Black" panose="00000A00000000000000" pitchFamily="2" charset="0"/>
              </a:rPr>
              <a:t>50</a:t>
            </a:r>
            <a:endParaRPr sz="2400" dirty="0">
              <a:solidFill>
                <a:srgbClr val="757070"/>
              </a:solidFill>
              <a:latin typeface="Montserrat Black" panose="00000A00000000000000" pitchFamily="2" charset="0"/>
            </a:endParaRPr>
          </a:p>
        </p:txBody>
      </p:sp>
      <p:sp>
        <p:nvSpPr>
          <p:cNvPr id="13" name="object 49"/>
          <p:cNvSpPr/>
          <p:nvPr/>
        </p:nvSpPr>
        <p:spPr>
          <a:xfrm>
            <a:off x="5833881" y="2350659"/>
            <a:ext cx="1" cy="2176210"/>
          </a:xfrm>
          <a:custGeom>
            <a:avLst/>
            <a:gdLst/>
            <a:ahLst/>
            <a:cxnLst/>
            <a:rect l="l" t="t" r="r" b="b"/>
            <a:pathLst>
              <a:path w="1" h="2176210">
                <a:moveTo>
                  <a:pt x="0" y="2176210"/>
                </a:moveTo>
                <a:lnTo>
                  <a:pt x="1" y="0"/>
                </a:lnTo>
              </a:path>
            </a:pathLst>
          </a:custGeom>
          <a:ln w="12700">
            <a:solidFill>
              <a:srgbClr val="D9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50"/>
          <p:cNvSpPr/>
          <p:nvPr/>
        </p:nvSpPr>
        <p:spPr>
          <a:xfrm>
            <a:off x="5890256" y="2227962"/>
            <a:ext cx="4356973" cy="114297"/>
          </a:xfrm>
          <a:custGeom>
            <a:avLst/>
            <a:gdLst/>
            <a:ahLst/>
            <a:cxnLst/>
            <a:rect l="l" t="t" r="r" b="b"/>
            <a:pathLst>
              <a:path w="4356973" h="114297">
                <a:moveTo>
                  <a:pt x="0" y="63212"/>
                </a:moveTo>
                <a:lnTo>
                  <a:pt x="224" y="101312"/>
                </a:lnTo>
                <a:lnTo>
                  <a:pt x="4242788" y="76198"/>
                </a:lnTo>
                <a:lnTo>
                  <a:pt x="4261827" y="76085"/>
                </a:lnTo>
                <a:lnTo>
                  <a:pt x="4243014" y="114297"/>
                </a:lnTo>
                <a:lnTo>
                  <a:pt x="4356973" y="56471"/>
                </a:lnTo>
                <a:lnTo>
                  <a:pt x="4261601" y="37985"/>
                </a:lnTo>
                <a:lnTo>
                  <a:pt x="4242563" y="38098"/>
                </a:lnTo>
                <a:lnTo>
                  <a:pt x="0" y="63212"/>
                </a:lnTo>
                <a:close/>
              </a:path>
              <a:path w="4356973" h="114297">
                <a:moveTo>
                  <a:pt x="4261601" y="37985"/>
                </a:moveTo>
                <a:lnTo>
                  <a:pt x="4356973" y="56471"/>
                </a:lnTo>
                <a:lnTo>
                  <a:pt x="4242337" y="0"/>
                </a:lnTo>
                <a:lnTo>
                  <a:pt x="4242563" y="38098"/>
                </a:lnTo>
                <a:lnTo>
                  <a:pt x="4261601" y="37985"/>
                </a:lnTo>
                <a:close/>
              </a:path>
              <a:path w="4356973" h="114297">
                <a:moveTo>
                  <a:pt x="4243014" y="114297"/>
                </a:moveTo>
                <a:lnTo>
                  <a:pt x="4261827" y="76085"/>
                </a:lnTo>
                <a:lnTo>
                  <a:pt x="4242788" y="76198"/>
                </a:lnTo>
                <a:lnTo>
                  <a:pt x="4243014" y="114297"/>
                </a:lnTo>
                <a:close/>
              </a:path>
            </a:pathLst>
          </a:custGeom>
          <a:solidFill>
            <a:srgbClr val="A0A1A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51"/>
          <p:cNvSpPr/>
          <p:nvPr/>
        </p:nvSpPr>
        <p:spPr>
          <a:xfrm>
            <a:off x="5825342" y="2556776"/>
            <a:ext cx="1128764" cy="641087"/>
          </a:xfrm>
          <a:custGeom>
            <a:avLst/>
            <a:gdLst/>
            <a:ahLst/>
            <a:cxnLst/>
            <a:rect l="l" t="t" r="r" b="b"/>
            <a:pathLst>
              <a:path w="1436913" h="641087">
                <a:moveTo>
                  <a:pt x="0" y="0"/>
                </a:moveTo>
                <a:lnTo>
                  <a:pt x="0" y="641087"/>
                </a:lnTo>
                <a:lnTo>
                  <a:pt x="1436913" y="641087"/>
                </a:lnTo>
                <a:lnTo>
                  <a:pt x="14369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8003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18</a:t>
            </a:r>
            <a:endParaRPr sz="2400" b="1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sp>
        <p:nvSpPr>
          <p:cNvPr id="16" name="object 53"/>
          <p:cNvSpPr/>
          <p:nvPr/>
        </p:nvSpPr>
        <p:spPr>
          <a:xfrm>
            <a:off x="5833876" y="3646112"/>
            <a:ext cx="1863874" cy="641087"/>
          </a:xfrm>
          <a:custGeom>
            <a:avLst/>
            <a:gdLst/>
            <a:ahLst/>
            <a:cxnLst/>
            <a:rect l="l" t="t" r="r" b="b"/>
            <a:pathLst>
              <a:path w="2652767" h="641087">
                <a:moveTo>
                  <a:pt x="0" y="0"/>
                </a:moveTo>
                <a:lnTo>
                  <a:pt x="0" y="641087"/>
                </a:lnTo>
                <a:lnTo>
                  <a:pt x="2652767" y="641087"/>
                </a:lnTo>
                <a:lnTo>
                  <a:pt x="2652767" y="0"/>
                </a:lnTo>
                <a:lnTo>
                  <a:pt x="0" y="0"/>
                </a:lnTo>
                <a:close/>
              </a:path>
            </a:pathLst>
          </a:custGeom>
          <a:solidFill>
            <a:srgbClr val="98003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54</a:t>
            </a:r>
            <a:endParaRPr sz="24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sp>
        <p:nvSpPr>
          <p:cNvPr id="17" name="object 36"/>
          <p:cNvSpPr/>
          <p:nvPr/>
        </p:nvSpPr>
        <p:spPr>
          <a:xfrm>
            <a:off x="4120687" y="5309260"/>
            <a:ext cx="390525" cy="352425"/>
          </a:xfrm>
          <a:custGeom>
            <a:avLst/>
            <a:gdLst/>
            <a:ahLst/>
            <a:cxnLst/>
            <a:rect l="l" t="t" r="r" b="b"/>
            <a:pathLst>
              <a:path w="390525" h="352425">
                <a:moveTo>
                  <a:pt x="0" y="176212"/>
                </a:moveTo>
                <a:lnTo>
                  <a:pt x="647" y="190664"/>
                </a:lnTo>
                <a:lnTo>
                  <a:pt x="2555" y="204795"/>
                </a:lnTo>
                <a:lnTo>
                  <a:pt x="5674" y="218558"/>
                </a:lnTo>
                <a:lnTo>
                  <a:pt x="9954" y="231909"/>
                </a:lnTo>
                <a:lnTo>
                  <a:pt x="15344" y="244802"/>
                </a:lnTo>
                <a:lnTo>
                  <a:pt x="21794" y="257192"/>
                </a:lnTo>
                <a:lnTo>
                  <a:pt x="29254" y="269033"/>
                </a:lnTo>
                <a:lnTo>
                  <a:pt x="37674" y="280281"/>
                </a:lnTo>
                <a:lnTo>
                  <a:pt x="47003" y="290889"/>
                </a:lnTo>
                <a:lnTo>
                  <a:pt x="57191" y="300813"/>
                </a:lnTo>
                <a:lnTo>
                  <a:pt x="68187" y="310007"/>
                </a:lnTo>
                <a:lnTo>
                  <a:pt x="79942" y="318426"/>
                </a:lnTo>
                <a:lnTo>
                  <a:pt x="92406" y="326024"/>
                </a:lnTo>
                <a:lnTo>
                  <a:pt x="105528" y="332756"/>
                </a:lnTo>
                <a:lnTo>
                  <a:pt x="119257" y="338577"/>
                </a:lnTo>
                <a:lnTo>
                  <a:pt x="133544" y="343441"/>
                </a:lnTo>
                <a:lnTo>
                  <a:pt x="148338" y="347304"/>
                </a:lnTo>
                <a:lnTo>
                  <a:pt x="163590" y="350119"/>
                </a:lnTo>
                <a:lnTo>
                  <a:pt x="179248" y="351841"/>
                </a:lnTo>
                <a:lnTo>
                  <a:pt x="195262" y="352425"/>
                </a:lnTo>
                <a:lnTo>
                  <a:pt x="211277" y="351841"/>
                </a:lnTo>
                <a:lnTo>
                  <a:pt x="226935" y="350119"/>
                </a:lnTo>
                <a:lnTo>
                  <a:pt x="242186" y="347304"/>
                </a:lnTo>
                <a:lnTo>
                  <a:pt x="256980" y="343441"/>
                </a:lnTo>
                <a:lnTo>
                  <a:pt x="271267" y="338577"/>
                </a:lnTo>
                <a:lnTo>
                  <a:pt x="284996" y="332756"/>
                </a:lnTo>
                <a:lnTo>
                  <a:pt x="298118" y="326024"/>
                </a:lnTo>
                <a:lnTo>
                  <a:pt x="310581" y="318426"/>
                </a:lnTo>
                <a:lnTo>
                  <a:pt x="322337" y="310007"/>
                </a:lnTo>
                <a:lnTo>
                  <a:pt x="333333" y="300813"/>
                </a:lnTo>
                <a:lnTo>
                  <a:pt x="343521" y="290889"/>
                </a:lnTo>
                <a:lnTo>
                  <a:pt x="352850" y="280281"/>
                </a:lnTo>
                <a:lnTo>
                  <a:pt x="361270" y="269033"/>
                </a:lnTo>
                <a:lnTo>
                  <a:pt x="368730" y="257192"/>
                </a:lnTo>
                <a:lnTo>
                  <a:pt x="375180" y="244802"/>
                </a:lnTo>
                <a:lnTo>
                  <a:pt x="380570" y="231909"/>
                </a:lnTo>
                <a:lnTo>
                  <a:pt x="384850" y="218558"/>
                </a:lnTo>
                <a:lnTo>
                  <a:pt x="387969" y="204795"/>
                </a:lnTo>
                <a:lnTo>
                  <a:pt x="389878" y="190664"/>
                </a:lnTo>
                <a:lnTo>
                  <a:pt x="390525" y="176212"/>
                </a:lnTo>
                <a:lnTo>
                  <a:pt x="389878" y="161760"/>
                </a:lnTo>
                <a:lnTo>
                  <a:pt x="387969" y="147629"/>
                </a:lnTo>
                <a:lnTo>
                  <a:pt x="384850" y="133866"/>
                </a:lnTo>
                <a:lnTo>
                  <a:pt x="380570" y="120515"/>
                </a:lnTo>
                <a:lnTo>
                  <a:pt x="375180" y="107622"/>
                </a:lnTo>
                <a:lnTo>
                  <a:pt x="368730" y="95232"/>
                </a:lnTo>
                <a:lnTo>
                  <a:pt x="361270" y="83391"/>
                </a:lnTo>
                <a:lnTo>
                  <a:pt x="352850" y="72143"/>
                </a:lnTo>
                <a:lnTo>
                  <a:pt x="343521" y="61535"/>
                </a:lnTo>
                <a:lnTo>
                  <a:pt x="333333" y="51611"/>
                </a:lnTo>
                <a:lnTo>
                  <a:pt x="322337" y="42417"/>
                </a:lnTo>
                <a:lnTo>
                  <a:pt x="310581" y="33998"/>
                </a:lnTo>
                <a:lnTo>
                  <a:pt x="298118" y="26400"/>
                </a:lnTo>
                <a:lnTo>
                  <a:pt x="284996" y="19668"/>
                </a:lnTo>
                <a:lnTo>
                  <a:pt x="271267" y="13847"/>
                </a:lnTo>
                <a:lnTo>
                  <a:pt x="256980" y="8983"/>
                </a:lnTo>
                <a:lnTo>
                  <a:pt x="242186" y="5121"/>
                </a:lnTo>
                <a:lnTo>
                  <a:pt x="226935" y="2306"/>
                </a:lnTo>
                <a:lnTo>
                  <a:pt x="211277" y="584"/>
                </a:lnTo>
                <a:lnTo>
                  <a:pt x="195262" y="0"/>
                </a:lnTo>
                <a:lnTo>
                  <a:pt x="179248" y="584"/>
                </a:lnTo>
                <a:lnTo>
                  <a:pt x="163590" y="2306"/>
                </a:lnTo>
                <a:lnTo>
                  <a:pt x="148338" y="5121"/>
                </a:lnTo>
                <a:lnTo>
                  <a:pt x="133544" y="8983"/>
                </a:lnTo>
                <a:lnTo>
                  <a:pt x="119257" y="13847"/>
                </a:lnTo>
                <a:lnTo>
                  <a:pt x="105528" y="19668"/>
                </a:lnTo>
                <a:lnTo>
                  <a:pt x="92406" y="26400"/>
                </a:lnTo>
                <a:lnTo>
                  <a:pt x="79942" y="33998"/>
                </a:lnTo>
                <a:lnTo>
                  <a:pt x="68187" y="42417"/>
                </a:lnTo>
                <a:lnTo>
                  <a:pt x="57191" y="51611"/>
                </a:lnTo>
                <a:lnTo>
                  <a:pt x="47003" y="61535"/>
                </a:lnTo>
                <a:lnTo>
                  <a:pt x="37674" y="72143"/>
                </a:lnTo>
                <a:lnTo>
                  <a:pt x="29254" y="83391"/>
                </a:lnTo>
                <a:lnTo>
                  <a:pt x="21794" y="95232"/>
                </a:lnTo>
                <a:lnTo>
                  <a:pt x="15344" y="107622"/>
                </a:lnTo>
                <a:lnTo>
                  <a:pt x="9954" y="120515"/>
                </a:lnTo>
                <a:lnTo>
                  <a:pt x="5674" y="133866"/>
                </a:lnTo>
                <a:lnTo>
                  <a:pt x="2555" y="147629"/>
                </a:lnTo>
                <a:lnTo>
                  <a:pt x="647" y="161760"/>
                </a:lnTo>
                <a:lnTo>
                  <a:pt x="0" y="176212"/>
                </a:lnTo>
                <a:close/>
              </a:path>
            </a:pathLst>
          </a:custGeom>
          <a:solidFill>
            <a:srgbClr val="9800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2"/>
          <p:cNvSpPr txBox="1"/>
          <p:nvPr/>
        </p:nvSpPr>
        <p:spPr>
          <a:xfrm>
            <a:off x="6934200" y="1845049"/>
            <a:ext cx="99516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b="1" spc="-4" baseline="1342" dirty="0" smtClean="0">
                <a:latin typeface="Montserrat"/>
                <a:cs typeface="Montserrat"/>
              </a:rPr>
              <a:t>P</a:t>
            </a:r>
            <a:r>
              <a:rPr sz="2700" b="1" spc="0" baseline="1342" dirty="0" smtClean="0">
                <a:latin typeface="Montserrat"/>
                <a:cs typeface="Montserrat"/>
              </a:rPr>
              <a:t>er</a:t>
            </a:r>
            <a:r>
              <a:rPr sz="2700" b="1" spc="-4" baseline="1342" dirty="0" smtClean="0">
                <a:latin typeface="Montserrat"/>
                <a:cs typeface="Montserrat"/>
              </a:rPr>
              <a:t>io</a:t>
            </a:r>
            <a:r>
              <a:rPr sz="2700" b="1" spc="4" baseline="1342" dirty="0" smtClean="0">
                <a:latin typeface="Montserrat"/>
                <a:cs typeface="Montserrat"/>
              </a:rPr>
              <a:t>d</a:t>
            </a:r>
            <a:r>
              <a:rPr sz="2700" b="1" spc="0" baseline="1342" dirty="0" smtClean="0">
                <a:latin typeface="Montserrat"/>
                <a:cs typeface="Montserrat"/>
              </a:rPr>
              <a:t>o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7934462" y="1845049"/>
            <a:ext cx="125460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2700" b="1" spc="0" baseline="1342" dirty="0" smtClean="0">
                <a:latin typeface="Montserrat"/>
                <a:cs typeface="Montserrat"/>
              </a:rPr>
              <a:t>20</a:t>
            </a:r>
            <a:r>
              <a:rPr sz="2700" b="1" spc="-4" baseline="1342" dirty="0" smtClean="0">
                <a:latin typeface="Montserrat"/>
                <a:cs typeface="Montserrat"/>
              </a:rPr>
              <a:t>1</a:t>
            </a:r>
            <a:r>
              <a:rPr sz="2700" b="1" spc="4" baseline="1342" dirty="0" smtClean="0">
                <a:latin typeface="Montserrat"/>
                <a:cs typeface="Montserrat"/>
              </a:rPr>
              <a:t>9-</a:t>
            </a:r>
            <a:r>
              <a:rPr sz="2700" b="1" spc="0" baseline="1342" dirty="0" smtClean="0">
                <a:latin typeface="Montserrat"/>
                <a:cs typeface="Montserrat"/>
              </a:rPr>
              <a:t>2020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2507726" y="2725335"/>
            <a:ext cx="4791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lang="es-MX" sz="3600" spc="0" baseline="1007" dirty="0" smtClean="0">
                <a:latin typeface="Montserrat Black"/>
                <a:cs typeface="Montserrat Black"/>
              </a:rPr>
              <a:t>68</a:t>
            </a:r>
            <a:endParaRPr sz="2400" dirty="0">
              <a:latin typeface="Montserrat Black"/>
              <a:cs typeface="Montserrat Black"/>
            </a:endParaRPr>
          </a:p>
        </p:txBody>
      </p:sp>
      <p:sp>
        <p:nvSpPr>
          <p:cNvPr id="22" name="object 19"/>
          <p:cNvSpPr txBox="1"/>
          <p:nvPr/>
        </p:nvSpPr>
        <p:spPr>
          <a:xfrm>
            <a:off x="3123934" y="2763663"/>
            <a:ext cx="1948115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0"/>
              </a:lnSpc>
              <a:spcBef>
                <a:spcPts val="110"/>
              </a:spcBef>
            </a:pPr>
            <a:r>
              <a:rPr sz="3000" b="1" spc="-14" baseline="1208" dirty="0" smtClean="0">
                <a:latin typeface="Montserrat"/>
                <a:cs typeface="Montserrat"/>
              </a:rPr>
              <a:t>H</a:t>
            </a:r>
            <a:r>
              <a:rPr sz="3000" b="1" spc="-9" baseline="1208" dirty="0" smtClean="0">
                <a:latin typeface="Montserrat"/>
                <a:cs typeface="Montserrat"/>
              </a:rPr>
              <a:t>o</a:t>
            </a:r>
            <a:r>
              <a:rPr sz="3000" b="1" spc="39" baseline="1208" dirty="0" smtClean="0">
                <a:latin typeface="Montserrat"/>
                <a:cs typeface="Montserrat"/>
              </a:rPr>
              <a:t>s</a:t>
            </a:r>
            <a:r>
              <a:rPr sz="3000" b="1" spc="19" baseline="1208" dirty="0" smtClean="0">
                <a:latin typeface="Montserrat"/>
                <a:cs typeface="Montserrat"/>
              </a:rPr>
              <a:t>p</a:t>
            </a:r>
            <a:r>
              <a:rPr sz="3000" b="1" spc="0" baseline="1208" dirty="0" smtClean="0">
                <a:latin typeface="Montserrat"/>
                <a:cs typeface="Montserrat"/>
              </a:rPr>
              <a:t>i</a:t>
            </a:r>
            <a:r>
              <a:rPr sz="3000" b="1" spc="-69" baseline="1208" dirty="0" smtClean="0">
                <a:latin typeface="Montserrat"/>
                <a:cs typeface="Montserrat"/>
              </a:rPr>
              <a:t>t</a:t>
            </a:r>
            <a:r>
              <a:rPr sz="3000" b="1" spc="64" baseline="1208" dirty="0" smtClean="0">
                <a:latin typeface="Montserrat"/>
                <a:cs typeface="Montserrat"/>
              </a:rPr>
              <a:t>a</a:t>
            </a:r>
            <a:r>
              <a:rPr sz="3000" b="1" spc="0" baseline="1208" dirty="0" smtClean="0">
                <a:latin typeface="Montserrat"/>
                <a:cs typeface="Montserrat"/>
              </a:rPr>
              <a:t>l</a:t>
            </a:r>
            <a:r>
              <a:rPr sz="3000" b="1" spc="-59" baseline="1208" dirty="0" smtClean="0">
                <a:latin typeface="Montserrat"/>
                <a:cs typeface="Montserrat"/>
              </a:rPr>
              <a:t>e</a:t>
            </a:r>
            <a:r>
              <a:rPr sz="3000" b="1" spc="0" baseline="1208" dirty="0" smtClean="0">
                <a:latin typeface="Montserrat"/>
                <a:cs typeface="Montserrat"/>
              </a:rPr>
              <a:t>s</a:t>
            </a:r>
            <a:endParaRPr sz="2000" dirty="0">
              <a:latin typeface="Montserrat"/>
              <a:cs typeface="Montserrat"/>
            </a:endParaRPr>
          </a:p>
        </p:txBody>
      </p:sp>
      <p:sp>
        <p:nvSpPr>
          <p:cNvPr id="23" name="object 18"/>
          <p:cNvSpPr txBox="1"/>
          <p:nvPr/>
        </p:nvSpPr>
        <p:spPr>
          <a:xfrm>
            <a:off x="3120797" y="3851799"/>
            <a:ext cx="2442289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0"/>
              </a:lnSpc>
              <a:spcBef>
                <a:spcPts val="110"/>
              </a:spcBef>
            </a:pPr>
            <a:r>
              <a:rPr sz="3000" b="1" spc="34" baseline="1208" dirty="0" smtClean="0">
                <a:latin typeface="Montserrat"/>
                <a:cs typeface="Montserrat"/>
              </a:rPr>
              <a:t>C</a:t>
            </a:r>
            <a:r>
              <a:rPr sz="3000" b="1" spc="-59" baseline="1208" dirty="0" smtClean="0">
                <a:latin typeface="Montserrat"/>
                <a:cs typeface="Montserrat"/>
              </a:rPr>
              <a:t>e</a:t>
            </a:r>
            <a:r>
              <a:rPr sz="3000" b="1" spc="19" baseline="1208" dirty="0" smtClean="0">
                <a:latin typeface="Montserrat"/>
                <a:cs typeface="Montserrat"/>
              </a:rPr>
              <a:t>n</a:t>
            </a:r>
            <a:r>
              <a:rPr sz="3000" b="1" spc="29" baseline="1208" dirty="0" smtClean="0">
                <a:latin typeface="Montserrat"/>
                <a:cs typeface="Montserrat"/>
              </a:rPr>
              <a:t>t</a:t>
            </a:r>
            <a:r>
              <a:rPr sz="3000" b="1" spc="-59" baseline="1208" dirty="0" smtClean="0">
                <a:latin typeface="Montserrat"/>
                <a:cs typeface="Montserrat"/>
              </a:rPr>
              <a:t>r</a:t>
            </a:r>
            <a:r>
              <a:rPr sz="3000" b="1" spc="89" baseline="1208" dirty="0" smtClean="0">
                <a:latin typeface="Montserrat"/>
                <a:cs typeface="Montserrat"/>
              </a:rPr>
              <a:t>o</a:t>
            </a:r>
            <a:r>
              <a:rPr sz="3000" b="1" spc="0" baseline="1208" dirty="0" smtClean="0">
                <a:latin typeface="Montserrat"/>
                <a:cs typeface="Montserrat"/>
              </a:rPr>
              <a:t>s</a:t>
            </a:r>
            <a:r>
              <a:rPr sz="3000" b="1" spc="-29" baseline="1208" dirty="0" smtClean="0">
                <a:latin typeface="Montserrat"/>
                <a:cs typeface="Montserrat"/>
              </a:rPr>
              <a:t> </a:t>
            </a:r>
            <a:r>
              <a:rPr sz="3000" b="1" spc="14" baseline="1208" dirty="0" smtClean="0">
                <a:latin typeface="Montserrat"/>
                <a:cs typeface="Montserrat"/>
              </a:rPr>
              <a:t>d</a:t>
            </a:r>
            <a:r>
              <a:rPr sz="3000" b="1" spc="0" baseline="1208" dirty="0" smtClean="0">
                <a:latin typeface="Montserrat"/>
                <a:cs typeface="Montserrat"/>
              </a:rPr>
              <a:t>e</a:t>
            </a:r>
            <a:r>
              <a:rPr sz="3000" b="1" spc="-29" baseline="1208" dirty="0" smtClean="0">
                <a:latin typeface="Montserrat"/>
                <a:cs typeface="Montserrat"/>
              </a:rPr>
              <a:t> </a:t>
            </a:r>
            <a:r>
              <a:rPr sz="3000" b="1" spc="25" baseline="1208" dirty="0" smtClean="0">
                <a:latin typeface="Montserrat"/>
                <a:cs typeface="Montserrat"/>
              </a:rPr>
              <a:t>S</a:t>
            </a:r>
            <a:r>
              <a:rPr sz="3000" b="1" spc="-34" baseline="1208" dirty="0" smtClean="0">
                <a:latin typeface="Montserrat"/>
                <a:cs typeface="Montserrat"/>
              </a:rPr>
              <a:t>a</a:t>
            </a:r>
            <a:r>
              <a:rPr sz="3000" b="1" spc="0" baseline="1208" dirty="0" smtClean="0">
                <a:latin typeface="Montserrat"/>
                <a:cs typeface="Montserrat"/>
              </a:rPr>
              <a:t>l</a:t>
            </a:r>
            <a:r>
              <a:rPr sz="3000" b="1" spc="25" baseline="1208" dirty="0" smtClean="0">
                <a:latin typeface="Montserrat"/>
                <a:cs typeface="Montserrat"/>
              </a:rPr>
              <a:t>u</a:t>
            </a:r>
            <a:r>
              <a:rPr sz="3000" b="1" spc="0" baseline="1208" dirty="0" smtClean="0">
                <a:latin typeface="Montserrat"/>
                <a:cs typeface="Montserrat"/>
              </a:rPr>
              <a:t>d</a:t>
            </a:r>
            <a:endParaRPr sz="2000" dirty="0">
              <a:latin typeface="Montserrat"/>
              <a:cs typeface="Montserrat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2448276" y="3829289"/>
            <a:ext cx="5948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600" spc="-4" baseline="1007" dirty="0" smtClean="0">
                <a:latin typeface="Montserrat Black"/>
                <a:cs typeface="Montserrat Black"/>
              </a:rPr>
              <a:t>1</a:t>
            </a:r>
            <a:r>
              <a:rPr lang="es-MX" sz="3600" spc="4" baseline="1007" dirty="0">
                <a:latin typeface="Montserrat Black"/>
                <a:cs typeface="Montserrat Black"/>
              </a:rPr>
              <a:t>1</a:t>
            </a:r>
            <a:r>
              <a:rPr lang="es-MX" sz="3600" spc="4" baseline="1007" dirty="0" smtClean="0">
                <a:latin typeface="Montserrat Black"/>
                <a:cs typeface="Montserrat Black"/>
              </a:rPr>
              <a:t>0</a:t>
            </a:r>
            <a:endParaRPr sz="2400" dirty="0">
              <a:latin typeface="Montserrat Black"/>
              <a:cs typeface="Montserrat Black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5688624" y="4665165"/>
            <a:ext cx="310377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-25" baseline="1726" dirty="0" smtClean="0">
                <a:latin typeface="Montserrat"/>
                <a:cs typeface="Montserrat"/>
              </a:rPr>
              <a:t>0%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26" name="object 15"/>
          <p:cNvSpPr txBox="1"/>
          <p:nvPr/>
        </p:nvSpPr>
        <p:spPr>
          <a:xfrm>
            <a:off x="6397655" y="4665165"/>
            <a:ext cx="415279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4" baseline="1726" dirty="0" smtClean="0">
                <a:latin typeface="Montserrat"/>
                <a:cs typeface="Montserrat"/>
              </a:rPr>
              <a:t>2</a:t>
            </a:r>
            <a:r>
              <a:rPr sz="2100" spc="-25" baseline="1726" dirty="0" smtClean="0">
                <a:latin typeface="Montserrat"/>
                <a:cs typeface="Montserrat"/>
              </a:rPr>
              <a:t>0</a:t>
            </a:r>
            <a:r>
              <a:rPr sz="2100" spc="0" baseline="1726" dirty="0" smtClean="0">
                <a:latin typeface="Montserrat"/>
                <a:cs typeface="Montserrat"/>
              </a:rPr>
              <a:t>%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27" name="object 14"/>
          <p:cNvSpPr txBox="1"/>
          <p:nvPr/>
        </p:nvSpPr>
        <p:spPr>
          <a:xfrm>
            <a:off x="7148883" y="4665165"/>
            <a:ext cx="440705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-25" baseline="1726" dirty="0" smtClean="0">
                <a:latin typeface="Montserrat"/>
                <a:cs typeface="Montserrat"/>
              </a:rPr>
              <a:t>4</a:t>
            </a:r>
            <a:r>
              <a:rPr sz="2100" spc="75" baseline="1726" dirty="0" smtClean="0">
                <a:latin typeface="Montserrat"/>
                <a:cs typeface="Montserrat"/>
              </a:rPr>
              <a:t>0</a:t>
            </a:r>
            <a:r>
              <a:rPr sz="2100" spc="0" baseline="1726" dirty="0" smtClean="0">
                <a:latin typeface="Montserrat"/>
                <a:cs typeface="Montserrat"/>
              </a:rPr>
              <a:t>%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7913033" y="4665165"/>
            <a:ext cx="428081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44" baseline="1726" dirty="0" smtClean="0">
                <a:latin typeface="Montserrat"/>
                <a:cs typeface="Montserrat"/>
              </a:rPr>
              <a:t>6</a:t>
            </a:r>
            <a:r>
              <a:rPr sz="2100" spc="-25" baseline="1726" dirty="0" smtClean="0">
                <a:latin typeface="Montserrat"/>
                <a:cs typeface="Montserrat"/>
              </a:rPr>
              <a:t>0</a:t>
            </a:r>
            <a:r>
              <a:rPr sz="2100" spc="0" baseline="1726" dirty="0" smtClean="0">
                <a:latin typeface="Montserrat"/>
                <a:cs typeface="Montserrat"/>
              </a:rPr>
              <a:t>%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29" name="object 12"/>
          <p:cNvSpPr txBox="1"/>
          <p:nvPr/>
        </p:nvSpPr>
        <p:spPr>
          <a:xfrm>
            <a:off x="8669976" y="4665165"/>
            <a:ext cx="428081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4" baseline="1726" dirty="0" smtClean="0">
                <a:latin typeface="Montserrat"/>
                <a:cs typeface="Montserrat"/>
              </a:rPr>
              <a:t>8</a:t>
            </a:r>
            <a:r>
              <a:rPr sz="2100" spc="-25" baseline="1726" dirty="0" smtClean="0">
                <a:latin typeface="Montserrat"/>
                <a:cs typeface="Montserrat"/>
              </a:rPr>
              <a:t>0</a:t>
            </a:r>
            <a:r>
              <a:rPr sz="2100" spc="0" baseline="1726" dirty="0" smtClean="0">
                <a:latin typeface="Montserrat"/>
                <a:cs typeface="Montserrat"/>
              </a:rPr>
              <a:t>%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30" name="object 11"/>
          <p:cNvSpPr txBox="1"/>
          <p:nvPr/>
        </p:nvSpPr>
        <p:spPr>
          <a:xfrm>
            <a:off x="9395232" y="4665165"/>
            <a:ext cx="504268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-4" baseline="1726" dirty="0" smtClean="0">
                <a:latin typeface="Montserrat"/>
                <a:cs typeface="Montserrat"/>
              </a:rPr>
              <a:t>1</a:t>
            </a:r>
            <a:r>
              <a:rPr sz="2100" spc="-25" baseline="1726" dirty="0" smtClean="0">
                <a:latin typeface="Montserrat"/>
                <a:cs typeface="Montserrat"/>
              </a:rPr>
              <a:t>0</a:t>
            </a:r>
            <a:r>
              <a:rPr sz="2100" spc="75" baseline="1726" dirty="0" smtClean="0">
                <a:latin typeface="Montserrat"/>
                <a:cs typeface="Montserrat"/>
              </a:rPr>
              <a:t>0</a:t>
            </a:r>
            <a:r>
              <a:rPr sz="2100" spc="0" baseline="1726" dirty="0" smtClean="0">
                <a:latin typeface="Montserrat"/>
                <a:cs typeface="Montserrat"/>
              </a:rPr>
              <a:t>%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31" name="object 10"/>
          <p:cNvSpPr txBox="1"/>
          <p:nvPr/>
        </p:nvSpPr>
        <p:spPr>
          <a:xfrm>
            <a:off x="4544007" y="5411927"/>
            <a:ext cx="1113822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-4" baseline="1726" dirty="0" smtClean="0">
                <a:latin typeface="Montserrat"/>
                <a:cs typeface="Montserrat"/>
              </a:rPr>
              <a:t>T</a:t>
            </a:r>
            <a:r>
              <a:rPr sz="2100" spc="4" baseline="1726" dirty="0" smtClean="0"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latin typeface="Montserrat"/>
                <a:cs typeface="Montserrat"/>
              </a:rPr>
              <a:t>rminados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32" name="object 9"/>
          <p:cNvSpPr txBox="1"/>
          <p:nvPr/>
        </p:nvSpPr>
        <p:spPr>
          <a:xfrm>
            <a:off x="6954105" y="5433263"/>
            <a:ext cx="2528117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0" baseline="1726" dirty="0" smtClean="0">
                <a:latin typeface="Montserrat"/>
                <a:cs typeface="Montserrat"/>
              </a:rPr>
              <a:t>En pr</a:t>
            </a:r>
            <a:r>
              <a:rPr sz="2100" spc="-4" baseline="1726" dirty="0" smtClean="0">
                <a:latin typeface="Montserrat"/>
                <a:cs typeface="Montserrat"/>
              </a:rPr>
              <a:t>o</a:t>
            </a:r>
            <a:r>
              <a:rPr sz="2100" spc="0" baseline="1726" dirty="0" smtClean="0">
                <a:latin typeface="Montserrat"/>
                <a:cs typeface="Montserrat"/>
              </a:rPr>
              <a:t>c</a:t>
            </a:r>
            <a:r>
              <a:rPr sz="2100" spc="4" baseline="1726" dirty="0" smtClean="0">
                <a:latin typeface="Montserrat"/>
                <a:cs typeface="Montserrat"/>
              </a:rPr>
              <a:t>es</a:t>
            </a:r>
            <a:r>
              <a:rPr sz="2100" spc="0" baseline="1726" dirty="0" smtClean="0">
                <a:latin typeface="Montserrat"/>
                <a:cs typeface="Montserrat"/>
              </a:rPr>
              <a:t>o</a:t>
            </a:r>
            <a:r>
              <a:rPr sz="2100" spc="-9" baseline="1726" dirty="0" smtClean="0">
                <a:latin typeface="Montserrat"/>
                <a:cs typeface="Montserrat"/>
              </a:rPr>
              <a:t> </a:t>
            </a:r>
            <a:r>
              <a:rPr sz="2100" spc="0" baseline="1726" dirty="0" smtClean="0">
                <a:latin typeface="Montserrat"/>
                <a:cs typeface="Montserrat"/>
              </a:rPr>
              <a:t>de c</a:t>
            </a:r>
            <a:r>
              <a:rPr sz="2100" spc="-4" baseline="1726" dirty="0" smtClean="0">
                <a:latin typeface="Montserrat"/>
                <a:cs typeface="Montserrat"/>
              </a:rPr>
              <a:t>o</a:t>
            </a:r>
            <a:r>
              <a:rPr sz="2100" spc="0" baseline="1726" dirty="0" smtClean="0">
                <a:latin typeface="Montserrat"/>
                <a:cs typeface="Montserrat"/>
              </a:rPr>
              <a:t>n</a:t>
            </a:r>
            <a:r>
              <a:rPr sz="2100" spc="4" baseline="1726" dirty="0" smtClean="0">
                <a:latin typeface="Montserrat"/>
                <a:cs typeface="Montserrat"/>
              </a:rPr>
              <a:t>s</a:t>
            </a:r>
            <a:r>
              <a:rPr sz="2100" spc="-4" baseline="1726" dirty="0" smtClean="0">
                <a:latin typeface="Montserrat"/>
                <a:cs typeface="Montserrat"/>
              </a:rPr>
              <a:t>t</a:t>
            </a:r>
            <a:r>
              <a:rPr sz="2100" spc="0" baseline="1726" dirty="0" smtClean="0">
                <a:latin typeface="Montserrat"/>
                <a:cs typeface="Montserrat"/>
              </a:rPr>
              <a:t>r</a:t>
            </a:r>
            <a:r>
              <a:rPr sz="2100" spc="-4" baseline="1726" dirty="0" smtClean="0">
                <a:latin typeface="Montserrat"/>
                <a:cs typeface="Montserrat"/>
              </a:rPr>
              <a:t>u</a:t>
            </a:r>
            <a:r>
              <a:rPr sz="2100" spc="0" baseline="1726" dirty="0" smtClean="0">
                <a:latin typeface="Montserrat"/>
                <a:cs typeface="Montserrat"/>
              </a:rPr>
              <a:t>cci</a:t>
            </a:r>
            <a:r>
              <a:rPr sz="2100" spc="-4" baseline="1726" dirty="0" smtClean="0">
                <a:latin typeface="Montserrat"/>
                <a:cs typeface="Montserrat"/>
              </a:rPr>
              <a:t>ó</a:t>
            </a:r>
            <a:r>
              <a:rPr sz="2100" spc="0" baseline="1726" dirty="0" smtClean="0">
                <a:latin typeface="Montserrat"/>
                <a:cs typeface="Montserrat"/>
              </a:rPr>
              <a:t>n</a:t>
            </a:r>
            <a:endParaRPr sz="1400">
              <a:latin typeface="Montserrat"/>
              <a:cs typeface="Montserrat"/>
            </a:endParaRPr>
          </a:p>
        </p:txBody>
      </p:sp>
      <p:cxnSp>
        <p:nvCxnSpPr>
          <p:cNvPr id="33" name="Conector recto 32"/>
          <p:cNvCxnSpPr/>
          <p:nvPr/>
        </p:nvCxnSpPr>
        <p:spPr>
          <a:xfrm>
            <a:off x="2370642" y="2538823"/>
            <a:ext cx="0" cy="641088"/>
          </a:xfrm>
          <a:prstGeom prst="line">
            <a:avLst/>
          </a:prstGeom>
          <a:ln w="19050">
            <a:solidFill>
              <a:srgbClr val="A6A5A5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2370642" y="3644046"/>
            <a:ext cx="0" cy="641088"/>
          </a:xfrm>
          <a:prstGeom prst="line">
            <a:avLst/>
          </a:prstGeom>
          <a:ln w="19050">
            <a:solidFill>
              <a:srgbClr val="A6A5A5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5" name="Imagen 34">
            <a:extLst>
              <a:ext uri="{FF2B5EF4-FFF2-40B4-BE49-F238E27FC236}">
                <a16:creationId xmlns:a16="http://schemas.microsoft.com/office/drawing/2014/main" id="{F1F76857-D8F3-40B8-88F0-4C1E945F0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36" name="object 56"/>
          <p:cNvSpPr/>
          <p:nvPr/>
        </p:nvSpPr>
        <p:spPr>
          <a:xfrm>
            <a:off x="1607577" y="3718278"/>
            <a:ext cx="579374" cy="494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4"/>
          <p:cNvSpPr/>
          <p:nvPr/>
        </p:nvSpPr>
        <p:spPr>
          <a:xfrm>
            <a:off x="6543675" y="5337314"/>
            <a:ext cx="390525" cy="352425"/>
          </a:xfrm>
          <a:custGeom>
            <a:avLst/>
            <a:gdLst/>
            <a:ahLst/>
            <a:cxnLst/>
            <a:rect l="l" t="t" r="r" b="b"/>
            <a:pathLst>
              <a:path w="390525" h="352425">
                <a:moveTo>
                  <a:pt x="0" y="176212"/>
                </a:moveTo>
                <a:lnTo>
                  <a:pt x="647" y="190664"/>
                </a:lnTo>
                <a:lnTo>
                  <a:pt x="2555" y="204795"/>
                </a:lnTo>
                <a:lnTo>
                  <a:pt x="5674" y="218558"/>
                </a:lnTo>
                <a:lnTo>
                  <a:pt x="9954" y="231909"/>
                </a:lnTo>
                <a:lnTo>
                  <a:pt x="15344" y="244802"/>
                </a:lnTo>
                <a:lnTo>
                  <a:pt x="21794" y="257192"/>
                </a:lnTo>
                <a:lnTo>
                  <a:pt x="29254" y="269033"/>
                </a:lnTo>
                <a:lnTo>
                  <a:pt x="37674" y="280281"/>
                </a:lnTo>
                <a:lnTo>
                  <a:pt x="47003" y="290889"/>
                </a:lnTo>
                <a:lnTo>
                  <a:pt x="57191" y="300813"/>
                </a:lnTo>
                <a:lnTo>
                  <a:pt x="68187" y="310007"/>
                </a:lnTo>
                <a:lnTo>
                  <a:pt x="79943" y="318426"/>
                </a:lnTo>
                <a:lnTo>
                  <a:pt x="92406" y="326024"/>
                </a:lnTo>
                <a:lnTo>
                  <a:pt x="105528" y="332756"/>
                </a:lnTo>
                <a:lnTo>
                  <a:pt x="119257" y="338577"/>
                </a:lnTo>
                <a:lnTo>
                  <a:pt x="133544" y="343442"/>
                </a:lnTo>
                <a:lnTo>
                  <a:pt x="148338" y="347304"/>
                </a:lnTo>
                <a:lnTo>
                  <a:pt x="163590" y="350119"/>
                </a:lnTo>
                <a:lnTo>
                  <a:pt x="179248" y="351841"/>
                </a:lnTo>
                <a:lnTo>
                  <a:pt x="195262" y="352425"/>
                </a:lnTo>
                <a:lnTo>
                  <a:pt x="211277" y="351841"/>
                </a:lnTo>
                <a:lnTo>
                  <a:pt x="226935" y="350119"/>
                </a:lnTo>
                <a:lnTo>
                  <a:pt x="242186" y="347304"/>
                </a:lnTo>
                <a:lnTo>
                  <a:pt x="256981" y="343442"/>
                </a:lnTo>
                <a:lnTo>
                  <a:pt x="271268" y="338577"/>
                </a:lnTo>
                <a:lnTo>
                  <a:pt x="284997" y="332756"/>
                </a:lnTo>
                <a:lnTo>
                  <a:pt x="298119" y="326024"/>
                </a:lnTo>
                <a:lnTo>
                  <a:pt x="310582" y="318426"/>
                </a:lnTo>
                <a:lnTo>
                  <a:pt x="322337" y="310007"/>
                </a:lnTo>
                <a:lnTo>
                  <a:pt x="333334" y="300813"/>
                </a:lnTo>
                <a:lnTo>
                  <a:pt x="343522" y="290889"/>
                </a:lnTo>
                <a:lnTo>
                  <a:pt x="352851" y="280281"/>
                </a:lnTo>
                <a:lnTo>
                  <a:pt x="361270" y="269033"/>
                </a:lnTo>
                <a:lnTo>
                  <a:pt x="368730" y="257192"/>
                </a:lnTo>
                <a:lnTo>
                  <a:pt x="375180" y="244802"/>
                </a:lnTo>
                <a:lnTo>
                  <a:pt x="380570" y="231909"/>
                </a:lnTo>
                <a:lnTo>
                  <a:pt x="384850" y="218558"/>
                </a:lnTo>
                <a:lnTo>
                  <a:pt x="387969" y="204795"/>
                </a:lnTo>
                <a:lnTo>
                  <a:pt x="389878" y="190664"/>
                </a:lnTo>
                <a:lnTo>
                  <a:pt x="390525" y="176212"/>
                </a:lnTo>
                <a:lnTo>
                  <a:pt x="389878" y="161760"/>
                </a:lnTo>
                <a:lnTo>
                  <a:pt x="387969" y="147629"/>
                </a:lnTo>
                <a:lnTo>
                  <a:pt x="384850" y="133866"/>
                </a:lnTo>
                <a:lnTo>
                  <a:pt x="380570" y="120515"/>
                </a:lnTo>
                <a:lnTo>
                  <a:pt x="375180" y="107622"/>
                </a:lnTo>
                <a:lnTo>
                  <a:pt x="368730" y="95232"/>
                </a:lnTo>
                <a:lnTo>
                  <a:pt x="361270" y="83391"/>
                </a:lnTo>
                <a:lnTo>
                  <a:pt x="352851" y="72143"/>
                </a:lnTo>
                <a:lnTo>
                  <a:pt x="343522" y="61535"/>
                </a:lnTo>
                <a:lnTo>
                  <a:pt x="333334" y="51611"/>
                </a:lnTo>
                <a:lnTo>
                  <a:pt x="322337" y="42417"/>
                </a:lnTo>
                <a:lnTo>
                  <a:pt x="310582" y="33998"/>
                </a:lnTo>
                <a:lnTo>
                  <a:pt x="298119" y="26400"/>
                </a:lnTo>
                <a:lnTo>
                  <a:pt x="284997" y="19668"/>
                </a:lnTo>
                <a:lnTo>
                  <a:pt x="271268" y="13847"/>
                </a:lnTo>
                <a:lnTo>
                  <a:pt x="256981" y="8983"/>
                </a:lnTo>
                <a:lnTo>
                  <a:pt x="242186" y="5121"/>
                </a:lnTo>
                <a:lnTo>
                  <a:pt x="226935" y="2306"/>
                </a:lnTo>
                <a:lnTo>
                  <a:pt x="211277" y="584"/>
                </a:lnTo>
                <a:lnTo>
                  <a:pt x="195262" y="0"/>
                </a:lnTo>
                <a:lnTo>
                  <a:pt x="179248" y="584"/>
                </a:lnTo>
                <a:lnTo>
                  <a:pt x="163590" y="2306"/>
                </a:lnTo>
                <a:lnTo>
                  <a:pt x="148338" y="5121"/>
                </a:lnTo>
                <a:lnTo>
                  <a:pt x="133544" y="8983"/>
                </a:lnTo>
                <a:lnTo>
                  <a:pt x="119257" y="13847"/>
                </a:lnTo>
                <a:lnTo>
                  <a:pt x="105528" y="19668"/>
                </a:lnTo>
                <a:lnTo>
                  <a:pt x="92406" y="26400"/>
                </a:lnTo>
                <a:lnTo>
                  <a:pt x="79943" y="33998"/>
                </a:lnTo>
                <a:lnTo>
                  <a:pt x="68187" y="42417"/>
                </a:lnTo>
                <a:lnTo>
                  <a:pt x="57191" y="51611"/>
                </a:lnTo>
                <a:lnTo>
                  <a:pt x="47003" y="61535"/>
                </a:lnTo>
                <a:lnTo>
                  <a:pt x="37674" y="72143"/>
                </a:lnTo>
                <a:lnTo>
                  <a:pt x="29254" y="83391"/>
                </a:lnTo>
                <a:lnTo>
                  <a:pt x="21794" y="95232"/>
                </a:lnTo>
                <a:lnTo>
                  <a:pt x="15344" y="107622"/>
                </a:lnTo>
                <a:lnTo>
                  <a:pt x="9954" y="120515"/>
                </a:lnTo>
                <a:lnTo>
                  <a:pt x="5674" y="133866"/>
                </a:lnTo>
                <a:lnTo>
                  <a:pt x="2555" y="147629"/>
                </a:lnTo>
                <a:lnTo>
                  <a:pt x="647" y="161760"/>
                </a:lnTo>
                <a:lnTo>
                  <a:pt x="0" y="176212"/>
                </a:lnTo>
                <a:close/>
              </a:path>
            </a:pathLst>
          </a:custGeom>
          <a:solidFill>
            <a:srgbClr val="D9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7"/>
          <p:cNvSpPr/>
          <p:nvPr/>
        </p:nvSpPr>
        <p:spPr>
          <a:xfrm>
            <a:off x="0" y="6564868"/>
            <a:ext cx="12192000" cy="271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s-MX" sz="1200" dirty="0" smtClean="0"/>
              <a:t>8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8403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 txBox="1"/>
          <p:nvPr/>
        </p:nvSpPr>
        <p:spPr>
          <a:xfrm>
            <a:off x="384301" y="4120388"/>
            <a:ext cx="2286253" cy="518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400741">
              <a:lnSpc>
                <a:spcPct val="114916"/>
              </a:lnSpc>
            </a:pP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sp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lid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de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32045" y="3084067"/>
            <a:ext cx="2444749" cy="603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8249" marR="302535" algn="ctr">
              <a:lnSpc>
                <a:spcPct val="114916"/>
              </a:lnSpc>
              <a:spcBef>
                <a:spcPts val="85"/>
              </a:spcBef>
            </a:pP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3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0 Ca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as c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ns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le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endParaRPr sz="1400">
              <a:latin typeface="Montserrat"/>
              <a:cs typeface="Montserrat"/>
            </a:endParaRPr>
          </a:p>
          <a:p>
            <a:pPr marL="403511" marR="497797" algn="ctr">
              <a:lnSpc>
                <a:spcPct val="114916"/>
              </a:lnSpc>
              <a:spcBef>
                <a:spcPts val="85"/>
              </a:spcBef>
            </a:pP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3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0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o c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ns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le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58765" y="2315971"/>
            <a:ext cx="2005837" cy="6281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901" marR="232698" indent="-192848">
              <a:lnSpc>
                <a:spcPct val="118594"/>
              </a:lnSpc>
              <a:spcBef>
                <a:spcPts val="204"/>
              </a:spcBef>
            </a:pP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2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5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0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l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p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rson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as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f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d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432301" y="3834130"/>
            <a:ext cx="3505453" cy="737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12"/>
              </a:spcBef>
            </a:pPr>
            <a:endParaRPr sz="550"/>
          </a:p>
          <a:p>
            <a:pPr marL="568233" marR="394661" indent="-227773">
              <a:lnSpc>
                <a:spcPct val="118594"/>
              </a:lnSpc>
            </a:pP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El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16 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d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 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o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ac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ó 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l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pr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r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é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 e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n 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s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noso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4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om</a:t>
            </a:r>
            <a:r>
              <a:rPr sz="14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4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73717" y="2172498"/>
            <a:ext cx="1253931" cy="18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70"/>
              </a:lnSpc>
              <a:spcBef>
                <a:spcPts val="73"/>
              </a:spcBef>
            </a:pPr>
            <a:r>
              <a:rPr sz="2100" b="1" spc="-4" baseline="1726" dirty="0" smtClean="0">
                <a:latin typeface="Montserrat"/>
                <a:cs typeface="Montserrat"/>
              </a:rPr>
              <a:t>T</a:t>
            </a:r>
            <a:r>
              <a:rPr sz="2100" b="1" spc="4" baseline="1726" dirty="0" smtClean="0">
                <a:latin typeface="Montserrat"/>
                <a:cs typeface="Montserrat"/>
              </a:rPr>
              <a:t>e</a:t>
            </a:r>
            <a:r>
              <a:rPr sz="2100" b="1" spc="0" baseline="1726" dirty="0" smtClean="0">
                <a:latin typeface="Montserrat"/>
                <a:cs typeface="Montserrat"/>
              </a:rPr>
              <a:t>kax</a:t>
            </a:r>
            <a:r>
              <a:rPr sz="2100" b="1" spc="9" baseline="1726" dirty="0" smtClean="0">
                <a:latin typeface="Montserrat"/>
                <a:cs typeface="Montserrat"/>
              </a:rPr>
              <a:t> </a:t>
            </a:r>
            <a:r>
              <a:rPr sz="2100" b="1" spc="-4" baseline="1726" dirty="0" smtClean="0">
                <a:latin typeface="Montserrat"/>
                <a:cs typeface="Montserrat"/>
              </a:rPr>
              <a:t>br</a:t>
            </a:r>
            <a:r>
              <a:rPr sz="2100" b="1" spc="4" baseline="1726" dirty="0" smtClean="0">
                <a:latin typeface="Montserrat"/>
                <a:cs typeface="Montserrat"/>
              </a:rPr>
              <a:t>i</a:t>
            </a:r>
            <a:r>
              <a:rPr sz="2100" b="1" spc="-4" baseline="1726" dirty="0" smtClean="0">
                <a:latin typeface="Montserrat"/>
                <a:cs typeface="Montserrat"/>
              </a:rPr>
              <a:t>n</a:t>
            </a:r>
            <a:r>
              <a:rPr sz="2100" b="1" spc="4" baseline="1726" dirty="0" smtClean="0">
                <a:latin typeface="Montserrat"/>
                <a:cs typeface="Montserrat"/>
              </a:rPr>
              <a:t>d</a:t>
            </a:r>
            <a:r>
              <a:rPr sz="2100" b="1" spc="0" baseline="1726" dirty="0" smtClean="0">
                <a:latin typeface="Montserrat"/>
                <a:cs typeface="Montserrat"/>
              </a:rPr>
              <a:t>a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33069" y="1425955"/>
            <a:ext cx="6212077" cy="615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2"/>
              </a:spcBef>
            </a:pPr>
            <a:endParaRPr sz="800"/>
          </a:p>
          <a:p>
            <a:pPr marL="480560">
              <a:lnSpc>
                <a:spcPct val="114916"/>
              </a:lnSpc>
            </a:pPr>
            <a:r>
              <a:rPr sz="18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1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1 </a:t>
            </a:r>
            <a:r>
              <a:rPr sz="18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M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18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8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8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ipio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s </a:t>
            </a:r>
            <a:r>
              <a:rPr sz="18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b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8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8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f</a:t>
            </a:r>
            <a:r>
              <a:rPr sz="18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8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8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d</a:t>
            </a:r>
            <a:r>
              <a:rPr sz="18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s </a:t>
            </a:r>
            <a:r>
              <a:rPr sz="18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d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e </a:t>
            </a:r>
            <a:r>
              <a:rPr sz="18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l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 z</a:t>
            </a:r>
            <a:r>
              <a:rPr sz="1800" b="1" spc="-4" dirty="0" smtClean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1800" b="1" spc="4" dirty="0" smtClean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800" b="1" spc="0" dirty="0" smtClean="0">
                <a:solidFill>
                  <a:srgbClr val="FEFFFE"/>
                </a:solidFill>
                <a:latin typeface="Montserrat"/>
                <a:cs typeface="Montserrat"/>
              </a:rPr>
              <a:t>a maya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579499"/>
            <a:ext cx="257694" cy="915744"/>
          </a:xfrm>
          <a:custGeom>
            <a:avLst/>
            <a:gdLst/>
            <a:ahLst/>
            <a:cxnLst/>
            <a:rect l="l" t="t" r="r" b="b"/>
            <a:pathLst>
              <a:path w="257694" h="915744">
                <a:moveTo>
                  <a:pt x="0" y="0"/>
                </a:moveTo>
                <a:lnTo>
                  <a:pt x="0" y="915744"/>
                </a:lnTo>
                <a:lnTo>
                  <a:pt x="257694" y="915744"/>
                </a:lnTo>
                <a:lnTo>
                  <a:pt x="257694" y="0"/>
                </a:lnTo>
                <a:lnTo>
                  <a:pt x="0" y="0"/>
                </a:lnTo>
                <a:close/>
              </a:path>
            </a:pathLst>
          </a:custGeom>
          <a:solidFill>
            <a:srgbClr val="A32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1847" y="2591226"/>
            <a:ext cx="0" cy="415091"/>
          </a:xfrm>
          <a:custGeom>
            <a:avLst/>
            <a:gdLst/>
            <a:ahLst/>
            <a:cxnLst/>
            <a:rect l="l" t="t" r="r" b="b"/>
            <a:pathLst>
              <a:path h="415091">
                <a:moveTo>
                  <a:pt x="0" y="0"/>
                </a:moveTo>
                <a:lnTo>
                  <a:pt x="0" y="415091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7739" y="3833159"/>
            <a:ext cx="3453241" cy="675137"/>
          </a:xfrm>
          <a:custGeom>
            <a:avLst/>
            <a:gdLst/>
            <a:ahLst/>
            <a:cxnLst/>
            <a:rect l="l" t="t" r="r" b="b"/>
            <a:pathLst>
              <a:path w="3453241" h="675137">
                <a:moveTo>
                  <a:pt x="0" y="112524"/>
                </a:moveTo>
                <a:lnTo>
                  <a:pt x="0" y="562613"/>
                </a:lnTo>
                <a:lnTo>
                  <a:pt x="268" y="570442"/>
                </a:lnTo>
                <a:lnTo>
                  <a:pt x="11135" y="611477"/>
                </a:lnTo>
                <a:lnTo>
                  <a:pt x="35588" y="644724"/>
                </a:lnTo>
                <a:lnTo>
                  <a:pt x="70447" y="667004"/>
                </a:lnTo>
                <a:lnTo>
                  <a:pt x="112532" y="675137"/>
                </a:lnTo>
                <a:lnTo>
                  <a:pt x="3340708" y="675137"/>
                </a:lnTo>
                <a:lnTo>
                  <a:pt x="3389576" y="664002"/>
                </a:lnTo>
                <a:lnTo>
                  <a:pt x="3422826" y="639551"/>
                </a:lnTo>
                <a:lnTo>
                  <a:pt x="3445107" y="604695"/>
                </a:lnTo>
                <a:lnTo>
                  <a:pt x="3453241" y="562613"/>
                </a:lnTo>
                <a:lnTo>
                  <a:pt x="3453241" y="112524"/>
                </a:lnTo>
                <a:lnTo>
                  <a:pt x="3442105" y="63660"/>
                </a:lnTo>
                <a:lnTo>
                  <a:pt x="3417652" y="30412"/>
                </a:lnTo>
                <a:lnTo>
                  <a:pt x="3382794" y="8133"/>
                </a:lnTo>
                <a:lnTo>
                  <a:pt x="3340708" y="0"/>
                </a:lnTo>
                <a:lnTo>
                  <a:pt x="112532" y="0"/>
                </a:lnTo>
                <a:lnTo>
                  <a:pt x="63664" y="11135"/>
                </a:lnTo>
                <a:lnTo>
                  <a:pt x="30415" y="35586"/>
                </a:lnTo>
                <a:lnTo>
                  <a:pt x="8133" y="70442"/>
                </a:lnTo>
                <a:lnTo>
                  <a:pt x="0" y="112524"/>
                </a:lnTo>
                <a:close/>
              </a:path>
            </a:pathLst>
          </a:custGeom>
          <a:solidFill>
            <a:srgbClr val="98003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El 16 de enero nació el primer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bebé en este nosocomio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37845" y="3044605"/>
            <a:ext cx="0" cy="415054"/>
          </a:xfrm>
          <a:custGeom>
            <a:avLst/>
            <a:gdLst/>
            <a:ahLst/>
            <a:cxnLst/>
            <a:rect l="l" t="t" r="r" b="b"/>
            <a:pathLst>
              <a:path h="415054">
                <a:moveTo>
                  <a:pt x="0" y="0"/>
                </a:moveTo>
                <a:lnTo>
                  <a:pt x="0" y="415054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33830" y="3509792"/>
            <a:ext cx="0" cy="415053"/>
          </a:xfrm>
          <a:custGeom>
            <a:avLst/>
            <a:gdLst/>
            <a:ahLst/>
            <a:cxnLst/>
            <a:rect l="l" t="t" r="r" b="b"/>
            <a:pathLst>
              <a:path h="415053">
                <a:moveTo>
                  <a:pt x="0" y="0"/>
                </a:moveTo>
                <a:lnTo>
                  <a:pt x="0" y="415053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4078" y="2323982"/>
            <a:ext cx="1958217" cy="563572"/>
          </a:xfrm>
          <a:custGeom>
            <a:avLst/>
            <a:gdLst/>
            <a:ahLst/>
            <a:cxnLst/>
            <a:rect l="l" t="t" r="r" b="b"/>
            <a:pathLst>
              <a:path w="1958217" h="563572">
                <a:moveTo>
                  <a:pt x="0" y="93929"/>
                </a:moveTo>
                <a:lnTo>
                  <a:pt x="0" y="469641"/>
                </a:lnTo>
                <a:lnTo>
                  <a:pt x="241" y="476428"/>
                </a:lnTo>
                <a:lnTo>
                  <a:pt x="12639" y="516731"/>
                </a:lnTo>
                <a:lnTo>
                  <a:pt x="40532" y="546925"/>
                </a:lnTo>
                <a:lnTo>
                  <a:pt x="79356" y="562447"/>
                </a:lnTo>
                <a:lnTo>
                  <a:pt x="93938" y="563572"/>
                </a:lnTo>
                <a:lnTo>
                  <a:pt x="1864279" y="563572"/>
                </a:lnTo>
                <a:lnTo>
                  <a:pt x="1911372" y="550934"/>
                </a:lnTo>
                <a:lnTo>
                  <a:pt x="1941569" y="523043"/>
                </a:lnTo>
                <a:lnTo>
                  <a:pt x="1957092" y="484222"/>
                </a:lnTo>
                <a:lnTo>
                  <a:pt x="1958217" y="469641"/>
                </a:lnTo>
                <a:lnTo>
                  <a:pt x="1958217" y="93929"/>
                </a:lnTo>
                <a:lnTo>
                  <a:pt x="1945578" y="46840"/>
                </a:lnTo>
                <a:lnTo>
                  <a:pt x="1917686" y="16646"/>
                </a:lnTo>
                <a:lnTo>
                  <a:pt x="1878861" y="1124"/>
                </a:lnTo>
                <a:lnTo>
                  <a:pt x="1864279" y="0"/>
                </a:lnTo>
                <a:lnTo>
                  <a:pt x="93938" y="0"/>
                </a:lnTo>
                <a:lnTo>
                  <a:pt x="46845" y="12637"/>
                </a:lnTo>
                <a:lnTo>
                  <a:pt x="16648" y="40527"/>
                </a:lnTo>
                <a:lnTo>
                  <a:pt x="1125" y="79348"/>
                </a:lnTo>
                <a:lnTo>
                  <a:pt x="0" y="93929"/>
                </a:lnTo>
                <a:close/>
              </a:path>
            </a:pathLst>
          </a:custGeom>
          <a:solidFill>
            <a:srgbClr val="9C234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250 mil personas beneficiadas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47343" y="3078485"/>
            <a:ext cx="2408685" cy="563572"/>
          </a:xfrm>
          <a:custGeom>
            <a:avLst/>
            <a:gdLst/>
            <a:ahLst/>
            <a:cxnLst/>
            <a:rect l="l" t="t" r="r" b="b"/>
            <a:pathLst>
              <a:path w="2408685" h="563572">
                <a:moveTo>
                  <a:pt x="0" y="93931"/>
                </a:moveTo>
                <a:lnTo>
                  <a:pt x="0" y="469640"/>
                </a:lnTo>
                <a:lnTo>
                  <a:pt x="241" y="476428"/>
                </a:lnTo>
                <a:lnTo>
                  <a:pt x="12640" y="516732"/>
                </a:lnTo>
                <a:lnTo>
                  <a:pt x="40533" y="546925"/>
                </a:lnTo>
                <a:lnTo>
                  <a:pt x="79358" y="562447"/>
                </a:lnTo>
                <a:lnTo>
                  <a:pt x="93940" y="563572"/>
                </a:lnTo>
                <a:lnTo>
                  <a:pt x="2314745" y="563572"/>
                </a:lnTo>
                <a:lnTo>
                  <a:pt x="2361841" y="550933"/>
                </a:lnTo>
                <a:lnTo>
                  <a:pt x="2392037" y="523042"/>
                </a:lnTo>
                <a:lnTo>
                  <a:pt x="2407560" y="484221"/>
                </a:lnTo>
                <a:lnTo>
                  <a:pt x="2408685" y="469640"/>
                </a:lnTo>
                <a:lnTo>
                  <a:pt x="2408685" y="93931"/>
                </a:lnTo>
                <a:lnTo>
                  <a:pt x="2396045" y="46840"/>
                </a:lnTo>
                <a:lnTo>
                  <a:pt x="2368152" y="16646"/>
                </a:lnTo>
                <a:lnTo>
                  <a:pt x="2329327" y="1124"/>
                </a:lnTo>
                <a:lnTo>
                  <a:pt x="2314745" y="0"/>
                </a:lnTo>
                <a:lnTo>
                  <a:pt x="93940" y="0"/>
                </a:lnTo>
                <a:lnTo>
                  <a:pt x="46844" y="12639"/>
                </a:lnTo>
                <a:lnTo>
                  <a:pt x="16647" y="40529"/>
                </a:lnTo>
                <a:lnTo>
                  <a:pt x="1124" y="79350"/>
                </a:lnTo>
                <a:lnTo>
                  <a:pt x="0" y="93931"/>
                </a:lnTo>
                <a:close/>
              </a:path>
            </a:pathLst>
          </a:custGeom>
          <a:solidFill>
            <a:srgbClr val="9C234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30 camas </a:t>
            </a:r>
            <a:r>
              <a:rPr lang="es-MX" dirty="0" err="1" smtClean="0">
                <a:solidFill>
                  <a:schemeClr val="bg1"/>
                </a:solidFill>
              </a:rPr>
              <a:t>censables</a:t>
            </a:r>
            <a:endParaRPr lang="es-MX" dirty="0" smtClean="0">
              <a:solidFill>
                <a:schemeClr val="bg1"/>
              </a:solidFill>
            </a:endParaRP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30 no </a:t>
            </a:r>
            <a:r>
              <a:rPr lang="es-MX" dirty="0" err="1" smtClean="0">
                <a:solidFill>
                  <a:schemeClr val="bg1"/>
                </a:solidFill>
              </a:rPr>
              <a:t>censables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9837" y="1426136"/>
            <a:ext cx="6166945" cy="551655"/>
          </a:xfrm>
          <a:custGeom>
            <a:avLst/>
            <a:gdLst/>
            <a:ahLst/>
            <a:cxnLst/>
            <a:rect l="l" t="t" r="r" b="b"/>
            <a:pathLst>
              <a:path w="6166945" h="551655">
                <a:moveTo>
                  <a:pt x="0" y="91945"/>
                </a:moveTo>
                <a:lnTo>
                  <a:pt x="66" y="463249"/>
                </a:lnTo>
                <a:lnTo>
                  <a:pt x="11359" y="504015"/>
                </a:lnTo>
                <a:lnTo>
                  <a:pt x="38716" y="534689"/>
                </a:lnTo>
                <a:lnTo>
                  <a:pt x="77376" y="550507"/>
                </a:lnTo>
                <a:lnTo>
                  <a:pt x="91951" y="551655"/>
                </a:lnTo>
                <a:lnTo>
                  <a:pt x="6078532" y="551589"/>
                </a:lnTo>
                <a:lnTo>
                  <a:pt x="6119301" y="540296"/>
                </a:lnTo>
                <a:lnTo>
                  <a:pt x="6149977" y="512941"/>
                </a:lnTo>
                <a:lnTo>
                  <a:pt x="6165796" y="474285"/>
                </a:lnTo>
                <a:lnTo>
                  <a:pt x="6166945" y="459711"/>
                </a:lnTo>
                <a:lnTo>
                  <a:pt x="6166878" y="88406"/>
                </a:lnTo>
                <a:lnTo>
                  <a:pt x="6155585" y="47639"/>
                </a:lnTo>
                <a:lnTo>
                  <a:pt x="6128227" y="16966"/>
                </a:lnTo>
                <a:lnTo>
                  <a:pt x="6089568" y="1148"/>
                </a:lnTo>
                <a:lnTo>
                  <a:pt x="6074994" y="0"/>
                </a:lnTo>
                <a:lnTo>
                  <a:pt x="88411" y="66"/>
                </a:lnTo>
                <a:lnTo>
                  <a:pt x="47642" y="11359"/>
                </a:lnTo>
                <a:lnTo>
                  <a:pt x="16967" y="38714"/>
                </a:lnTo>
                <a:lnTo>
                  <a:pt x="1148" y="77371"/>
                </a:lnTo>
                <a:lnTo>
                  <a:pt x="0" y="91945"/>
                </a:lnTo>
                <a:close/>
              </a:path>
            </a:pathLst>
          </a:custGeom>
          <a:solidFill>
            <a:srgbClr val="9C234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11 municipios beneficiados de la zona maya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9987" y="4127105"/>
            <a:ext cx="2247115" cy="444684"/>
          </a:xfrm>
          <a:custGeom>
            <a:avLst/>
            <a:gdLst/>
            <a:ahLst/>
            <a:cxnLst/>
            <a:rect l="l" t="t" r="r" b="b"/>
            <a:pathLst>
              <a:path w="2247115" h="444684">
                <a:moveTo>
                  <a:pt x="0" y="74113"/>
                </a:moveTo>
                <a:lnTo>
                  <a:pt x="93" y="374316"/>
                </a:lnTo>
                <a:lnTo>
                  <a:pt x="13911" y="413804"/>
                </a:lnTo>
                <a:lnTo>
                  <a:pt x="46088" y="439200"/>
                </a:lnTo>
                <a:lnTo>
                  <a:pt x="74120" y="444684"/>
                </a:lnTo>
                <a:lnTo>
                  <a:pt x="2176743" y="444591"/>
                </a:lnTo>
                <a:lnTo>
                  <a:pt x="2216233" y="430774"/>
                </a:lnTo>
                <a:lnTo>
                  <a:pt x="2241631" y="398599"/>
                </a:lnTo>
                <a:lnTo>
                  <a:pt x="2247115" y="370569"/>
                </a:lnTo>
                <a:lnTo>
                  <a:pt x="2247022" y="70368"/>
                </a:lnTo>
                <a:lnTo>
                  <a:pt x="2233204" y="30880"/>
                </a:lnTo>
                <a:lnTo>
                  <a:pt x="2201027" y="5483"/>
                </a:lnTo>
                <a:lnTo>
                  <a:pt x="2172996" y="0"/>
                </a:lnTo>
                <a:lnTo>
                  <a:pt x="70373" y="93"/>
                </a:lnTo>
                <a:lnTo>
                  <a:pt x="30882" y="13909"/>
                </a:lnTo>
                <a:lnTo>
                  <a:pt x="5484" y="46084"/>
                </a:lnTo>
                <a:lnTo>
                  <a:pt x="0" y="74113"/>
                </a:lnTo>
                <a:close/>
              </a:path>
            </a:pathLst>
          </a:custGeom>
          <a:solidFill>
            <a:srgbClr val="C6A858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s-MX" dirty="0" smtClean="0"/>
              <a:t>Especialidades</a:t>
            </a:r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981197" y="5010404"/>
            <a:ext cx="384301" cy="1225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28941" y="1706372"/>
            <a:ext cx="4151629" cy="3188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4717" y="4839716"/>
            <a:ext cx="396493" cy="16522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2398" y="4846172"/>
            <a:ext cx="0" cy="354490"/>
          </a:xfrm>
          <a:custGeom>
            <a:avLst/>
            <a:gdLst/>
            <a:ahLst/>
            <a:cxnLst/>
            <a:rect l="l" t="t" r="r" b="b"/>
            <a:pathLst>
              <a:path h="354490">
                <a:moveTo>
                  <a:pt x="0" y="0"/>
                </a:moveTo>
                <a:lnTo>
                  <a:pt x="0" y="354490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22398" y="5278761"/>
            <a:ext cx="0" cy="354486"/>
          </a:xfrm>
          <a:custGeom>
            <a:avLst/>
            <a:gdLst/>
            <a:ahLst/>
            <a:cxnLst/>
            <a:rect l="l" t="t" r="r" b="b"/>
            <a:pathLst>
              <a:path h="354486">
                <a:moveTo>
                  <a:pt x="0" y="0"/>
                </a:moveTo>
                <a:lnTo>
                  <a:pt x="0" y="354486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2398" y="5711392"/>
            <a:ext cx="0" cy="354481"/>
          </a:xfrm>
          <a:custGeom>
            <a:avLst/>
            <a:gdLst/>
            <a:ahLst/>
            <a:cxnLst/>
            <a:rect l="l" t="t" r="r" b="b"/>
            <a:pathLst>
              <a:path h="354481">
                <a:moveTo>
                  <a:pt x="0" y="0"/>
                </a:moveTo>
                <a:lnTo>
                  <a:pt x="0" y="354481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22398" y="6126718"/>
            <a:ext cx="0" cy="354477"/>
          </a:xfrm>
          <a:custGeom>
            <a:avLst/>
            <a:gdLst/>
            <a:ahLst/>
            <a:cxnLst/>
            <a:rect l="l" t="t" r="r" b="b"/>
            <a:pathLst>
              <a:path h="354477">
                <a:moveTo>
                  <a:pt x="0" y="0"/>
                </a:moveTo>
                <a:lnTo>
                  <a:pt x="0" y="354477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57739" y="5018966"/>
            <a:ext cx="0" cy="354476"/>
          </a:xfrm>
          <a:custGeom>
            <a:avLst/>
            <a:gdLst/>
            <a:ahLst/>
            <a:cxnLst/>
            <a:rect l="l" t="t" r="r" b="b"/>
            <a:pathLst>
              <a:path h="354476">
                <a:moveTo>
                  <a:pt x="0" y="0"/>
                </a:moveTo>
                <a:lnTo>
                  <a:pt x="0" y="354476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57739" y="5451539"/>
            <a:ext cx="0" cy="354472"/>
          </a:xfrm>
          <a:custGeom>
            <a:avLst/>
            <a:gdLst/>
            <a:ahLst/>
            <a:cxnLst/>
            <a:rect l="l" t="t" r="r" b="b"/>
            <a:pathLst>
              <a:path h="354472">
                <a:moveTo>
                  <a:pt x="0" y="0"/>
                </a:moveTo>
                <a:lnTo>
                  <a:pt x="0" y="354472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57739" y="5884152"/>
            <a:ext cx="0" cy="354468"/>
          </a:xfrm>
          <a:custGeom>
            <a:avLst/>
            <a:gdLst/>
            <a:ahLst/>
            <a:cxnLst/>
            <a:rect l="l" t="t" r="r" b="b"/>
            <a:pathLst>
              <a:path h="354468">
                <a:moveTo>
                  <a:pt x="0" y="0"/>
                </a:moveTo>
                <a:lnTo>
                  <a:pt x="0" y="354468"/>
                </a:lnTo>
              </a:path>
            </a:pathLst>
          </a:custGeom>
          <a:ln w="38099">
            <a:solidFill>
              <a:srgbClr val="BB9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8550" y="416433"/>
            <a:ext cx="3107739" cy="431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0"/>
              </a:lnSpc>
              <a:spcBef>
                <a:spcPts val="170"/>
              </a:spcBef>
            </a:pPr>
            <a:r>
              <a:rPr sz="4800" b="1" spc="0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H</a:t>
            </a:r>
            <a:r>
              <a:rPr sz="4800" b="1" spc="4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o</a:t>
            </a:r>
            <a:r>
              <a:rPr sz="4800" b="1" spc="-4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s</a:t>
            </a:r>
            <a:r>
              <a:rPr sz="4800" b="1" spc="4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p</a:t>
            </a:r>
            <a:r>
              <a:rPr sz="4800" b="1" spc="-4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i</a:t>
            </a:r>
            <a:r>
              <a:rPr sz="4800" b="1" spc="0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tal</a:t>
            </a:r>
            <a:r>
              <a:rPr sz="4800" b="1" spc="-134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 </a:t>
            </a:r>
            <a:r>
              <a:rPr sz="4800" b="1" spc="-4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T</a:t>
            </a:r>
            <a:r>
              <a:rPr sz="4800" b="1" spc="4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ek</a:t>
            </a:r>
            <a:r>
              <a:rPr sz="4800" b="1" spc="0" baseline="1510" dirty="0" smtClean="0">
                <a:solidFill>
                  <a:srgbClr val="A32144"/>
                </a:solidFill>
                <a:latin typeface="Montserrat Medium"/>
                <a:cs typeface="Montserrat Medium"/>
              </a:rPr>
              <a:t>ax</a:t>
            </a:r>
            <a:endParaRPr sz="3200" b="1" dirty="0">
              <a:latin typeface="Montserrat Medium"/>
              <a:cs typeface="Montserrat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848" y="2159798"/>
            <a:ext cx="1278386" cy="203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0" baseline="1726" dirty="0" smtClean="0">
                <a:latin typeface="Montserrat"/>
                <a:cs typeface="Montserrat"/>
              </a:rPr>
              <a:t>El</a:t>
            </a:r>
            <a:r>
              <a:rPr sz="2100" spc="29" baseline="1726" dirty="0" smtClean="0">
                <a:latin typeface="Montserrat"/>
                <a:cs typeface="Montserrat"/>
              </a:rPr>
              <a:t> </a:t>
            </a:r>
            <a:r>
              <a:rPr sz="2100" spc="0" baseline="1726" dirty="0" smtClean="0">
                <a:latin typeface="Montserrat"/>
                <a:cs typeface="Montserrat"/>
              </a:rPr>
              <a:t>H</a:t>
            </a:r>
            <a:r>
              <a:rPr sz="2100" spc="-4" baseline="1726" dirty="0" smtClean="0">
                <a:latin typeface="Montserrat"/>
                <a:cs typeface="Montserrat"/>
              </a:rPr>
              <a:t>o</a:t>
            </a:r>
            <a:r>
              <a:rPr sz="2100" spc="4" baseline="1726" dirty="0" smtClean="0">
                <a:latin typeface="Montserrat"/>
                <a:cs typeface="Montserrat"/>
              </a:rPr>
              <a:t>s</a:t>
            </a:r>
            <a:r>
              <a:rPr sz="2100" spc="0" baseline="1726" dirty="0" smtClean="0">
                <a:latin typeface="Montserrat"/>
                <a:cs typeface="Montserrat"/>
              </a:rPr>
              <a:t>pi</a:t>
            </a:r>
            <a:r>
              <a:rPr sz="2100" spc="-4" baseline="1726" dirty="0" smtClean="0">
                <a:latin typeface="Montserrat"/>
                <a:cs typeface="Montserrat"/>
              </a:rPr>
              <a:t>t</a:t>
            </a:r>
            <a:r>
              <a:rPr sz="2100" spc="0" baseline="1726" dirty="0" smtClean="0">
                <a:latin typeface="Montserrat"/>
                <a:cs typeface="Montserrat"/>
              </a:rPr>
              <a:t>al</a:t>
            </a:r>
            <a:r>
              <a:rPr sz="2100" spc="-4" baseline="1726" dirty="0" smtClean="0">
                <a:latin typeface="Montserrat"/>
                <a:cs typeface="Montserrat"/>
              </a:rPr>
              <a:t> </a:t>
            </a:r>
            <a:r>
              <a:rPr sz="2100" spc="0" baseline="1726" dirty="0" smtClean="0">
                <a:latin typeface="Montserrat"/>
                <a:cs typeface="Montserrat"/>
              </a:rPr>
              <a:t>de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75420" y="2159798"/>
            <a:ext cx="98651" cy="203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b="1" spc="0" baseline="1726" dirty="0" smtClean="0">
                <a:latin typeface="Montserrat"/>
                <a:cs typeface="Montserrat"/>
              </a:rPr>
              <a:t>: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43210" y="2778286"/>
            <a:ext cx="2059965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-4" baseline="1726" dirty="0" smtClean="0">
                <a:solidFill>
                  <a:srgbClr val="843B0B"/>
                </a:solidFill>
                <a:latin typeface="Montserrat"/>
                <a:cs typeface="Montserrat"/>
              </a:rPr>
              <a:t>At</a:t>
            </a:r>
            <a:r>
              <a:rPr sz="2100" spc="4" baseline="1726" dirty="0" smtClean="0">
                <a:solidFill>
                  <a:srgbClr val="843B0B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43B0B"/>
                </a:solidFill>
                <a:latin typeface="Montserrat"/>
                <a:cs typeface="Montserrat"/>
              </a:rPr>
              <a:t>nción</a:t>
            </a:r>
            <a:r>
              <a:rPr sz="2100" spc="-63" baseline="1726" dirty="0" smtClean="0">
                <a:solidFill>
                  <a:srgbClr val="843B0B"/>
                </a:solidFill>
                <a:latin typeface="Montserrat"/>
                <a:cs typeface="Montserrat"/>
              </a:rPr>
              <a:t> </a:t>
            </a:r>
            <a:r>
              <a:rPr sz="2100" spc="0" baseline="1726" dirty="0" smtClean="0">
                <a:solidFill>
                  <a:srgbClr val="843B0B"/>
                </a:solidFill>
                <a:latin typeface="Montserrat"/>
                <a:cs typeface="Montserrat"/>
              </a:rPr>
              <a:t>de</a:t>
            </a:r>
            <a:r>
              <a:rPr sz="2100" spc="-17" baseline="1726" dirty="0" smtClean="0">
                <a:solidFill>
                  <a:srgbClr val="843B0B"/>
                </a:solidFill>
                <a:latin typeface="Montserrat"/>
                <a:cs typeface="Montserrat"/>
              </a:rPr>
              <a:t> </a:t>
            </a:r>
            <a:r>
              <a:rPr sz="2100" spc="-4" baseline="1726" dirty="0" smtClean="0">
                <a:solidFill>
                  <a:srgbClr val="843B0B"/>
                </a:solidFill>
                <a:latin typeface="Montserrat"/>
                <a:cs typeface="Montserrat"/>
              </a:rPr>
              <a:t>u</a:t>
            </a:r>
            <a:r>
              <a:rPr sz="2100" spc="0" baseline="1726" dirty="0" smtClean="0">
                <a:solidFill>
                  <a:srgbClr val="843B0B"/>
                </a:solidFill>
                <a:latin typeface="Montserrat"/>
                <a:cs typeface="Montserrat"/>
              </a:rPr>
              <a:t>rg</a:t>
            </a:r>
            <a:r>
              <a:rPr sz="2100" spc="4" baseline="1726" dirty="0" smtClean="0">
                <a:solidFill>
                  <a:srgbClr val="843B0B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43B0B"/>
                </a:solidFill>
                <a:latin typeface="Montserrat"/>
                <a:cs typeface="Montserrat"/>
              </a:rPr>
              <a:t>ncias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3210" y="3211102"/>
            <a:ext cx="1568348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C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n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s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u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l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a</a:t>
            </a:r>
            <a:r>
              <a:rPr sz="2100" spc="-67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 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x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rna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3210" y="3628678"/>
            <a:ext cx="1408683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H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s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pi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ali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z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aci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ó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n</a:t>
            </a:r>
            <a:endParaRPr sz="140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6289" y="4927126"/>
            <a:ext cx="855619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P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dia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ría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0833" y="5100854"/>
            <a:ext cx="957141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Or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op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dia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6289" y="5359942"/>
            <a:ext cx="1687614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G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i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ne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c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-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b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s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ricia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0833" y="5530621"/>
            <a:ext cx="1354257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A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n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es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es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iología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6289" y="5777518"/>
            <a:ext cx="1562031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M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dicina</a:t>
            </a:r>
            <a:r>
              <a:rPr sz="2100" spc="-69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 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i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n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t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r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n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a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0833" y="5951243"/>
            <a:ext cx="998462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Radi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l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o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gía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289" y="6210334"/>
            <a:ext cx="1422387" cy="203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90"/>
              </a:lnSpc>
              <a:spcBef>
                <a:spcPts val="79"/>
              </a:spcBef>
            </a:pP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C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ir</a:t>
            </a:r>
            <a:r>
              <a:rPr sz="2100" spc="-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u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gía</a:t>
            </a:r>
            <a:r>
              <a:rPr sz="2100" spc="-55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 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g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n</a:t>
            </a:r>
            <a:r>
              <a:rPr sz="2100" spc="4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e</a:t>
            </a:r>
            <a:r>
              <a:rPr sz="2100" spc="0" baseline="1726" dirty="0" smtClean="0">
                <a:solidFill>
                  <a:srgbClr val="833B0A"/>
                </a:solidFill>
                <a:latin typeface="Montserrat"/>
                <a:cs typeface="Montserrat"/>
              </a:rPr>
              <a:t>ral</a:t>
            </a:r>
            <a:endParaRPr sz="1400" dirty="0">
              <a:latin typeface="Montserrat"/>
              <a:cs typeface="Montserrat"/>
            </a:endParaRPr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59895" b="16358"/>
          <a:stretch/>
        </p:blipFill>
        <p:spPr>
          <a:xfrm>
            <a:off x="774353" y="3632367"/>
            <a:ext cx="387656" cy="223777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5" y="3065313"/>
            <a:ext cx="334507" cy="329393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" y="2623812"/>
            <a:ext cx="320559" cy="320559"/>
          </a:xfrm>
          <a:prstGeom prst="rect">
            <a:avLst/>
          </a:prstGeom>
        </p:spPr>
      </p:pic>
      <p:sp>
        <p:nvSpPr>
          <p:cNvPr id="57" name="Rectángulo redondeado 56"/>
          <p:cNvSpPr/>
          <p:nvPr/>
        </p:nvSpPr>
        <p:spPr>
          <a:xfrm>
            <a:off x="766038" y="2593845"/>
            <a:ext cx="407491" cy="371739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Rectángulo redondeado 57"/>
          <p:cNvSpPr/>
          <p:nvPr/>
        </p:nvSpPr>
        <p:spPr>
          <a:xfrm>
            <a:off x="766038" y="3048000"/>
            <a:ext cx="407491" cy="371739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Rectángulo redondeado 58"/>
          <p:cNvSpPr/>
          <p:nvPr/>
        </p:nvSpPr>
        <p:spPr>
          <a:xfrm>
            <a:off x="765989" y="3532632"/>
            <a:ext cx="407491" cy="371739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object 99"/>
          <p:cNvSpPr/>
          <p:nvPr/>
        </p:nvSpPr>
        <p:spPr>
          <a:xfrm>
            <a:off x="0" y="6629400"/>
            <a:ext cx="12191998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F1F76857-D8F3-40B8-88F0-4C1E945F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84289"/>
            <a:ext cx="2331552" cy="377711"/>
          </a:xfrm>
          <a:prstGeom prst="rect">
            <a:avLst/>
          </a:prstGeom>
        </p:spPr>
      </p:pic>
      <p:sp>
        <p:nvSpPr>
          <p:cNvPr id="63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60079" y="6614445"/>
            <a:ext cx="2743200" cy="24355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698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3243</Words>
  <Application>Microsoft Office PowerPoint</Application>
  <PresentationFormat>Panorámica</PresentationFormat>
  <Paragraphs>402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6" baseType="lpstr">
      <vt:lpstr>AR CENA</vt:lpstr>
      <vt:lpstr>Arial</vt:lpstr>
      <vt:lpstr>Calibri</vt:lpstr>
      <vt:lpstr>Calibri Light</vt:lpstr>
      <vt:lpstr>Century Gothic</vt:lpstr>
      <vt:lpstr>Montserrat</vt:lpstr>
      <vt:lpstr>Montserrat Black</vt:lpstr>
      <vt:lpstr>Montserrat Medium</vt:lpstr>
      <vt:lpstr>Montserrat SemiBold</vt:lpstr>
      <vt:lpstr>Symbol</vt:lpstr>
      <vt:lpstr>Times New Roman</vt:lpstr>
      <vt:lpstr>Wingdings</vt:lpstr>
      <vt:lpstr>Tema de Office</vt:lpstr>
      <vt:lpstr>Nuevo Sistema Nacional de Salud basado en la Atención Primaria de Salud</vt:lpstr>
      <vt:lpstr>Presentación de PowerPoint</vt:lpstr>
      <vt:lpstr>Instituto de Salud para el Bienestar </vt:lpstr>
      <vt:lpstr>Ley General de Salud     </vt:lpstr>
      <vt:lpstr>Presentación de PowerPoint</vt:lpstr>
      <vt:lpstr>Articulo 77 bis 1 de la  Ley General de Salud</vt:lpstr>
      <vt:lpstr>Instituto de Salud para el Bienestar </vt:lpstr>
      <vt:lpstr>Presentación de PowerPoint</vt:lpstr>
      <vt:lpstr>Presentación de PowerPoint</vt:lpstr>
      <vt:lpstr>Presentación de PowerPoint</vt:lpstr>
      <vt:lpstr>Presentación de PowerPoint</vt:lpstr>
      <vt:lpstr>El Modelo de Salud para el Bienestar  Modelo SABI</vt:lpstr>
      <vt:lpstr>Presentación de PowerPoint</vt:lpstr>
      <vt:lpstr>Presentación de PowerPoint</vt:lpstr>
      <vt:lpstr>Presentación de PowerPoint</vt:lpstr>
      <vt:lpstr>Presentación de PowerPoint</vt:lpstr>
      <vt:lpstr>Elementos estructurales del Modelo SABI</vt:lpstr>
      <vt:lpstr>Presentación de PowerPoint</vt:lpstr>
      <vt:lpstr>Presentación de PowerPoint</vt:lpstr>
      <vt:lpstr>Redes Integradas de Servicios de Salud</vt:lpstr>
      <vt:lpstr>Redes Integradas de Servicios de Salud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Salud para el Bienestar</dc:title>
  <dc:creator>José Arturo Ruiz Larios</dc:creator>
  <cp:lastModifiedBy>Gisela Ofelia Caballero Lara</cp:lastModifiedBy>
  <cp:revision>221</cp:revision>
  <cp:lastPrinted>2020-02-11T18:59:48Z</cp:lastPrinted>
  <dcterms:created xsi:type="dcterms:W3CDTF">2019-12-10T19:54:54Z</dcterms:created>
  <dcterms:modified xsi:type="dcterms:W3CDTF">2020-02-12T22:17:02Z</dcterms:modified>
</cp:coreProperties>
</file>