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2C52-358C-42E7-86DA-874098996B83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4B363-C0F8-458C-A85C-5739558A0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9AC9-F5C4-4FF3-A8C4-3FE856214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Mayor producción en individuos delgados y con alimentación a base de fibras.</a:t>
            </a:r>
          </a:p>
          <a:p>
            <a:r>
              <a:rPr lang="es-ES" noProof="0" dirty="0" smtClean="0"/>
              <a:t>Butirato es una importante fuente de energía para células epiteliales del colon.</a:t>
            </a:r>
          </a:p>
          <a:p>
            <a:r>
              <a:rPr lang="es-ES" noProof="0" dirty="0" smtClean="0"/>
              <a:t>Butirato tiene un efecto inhibidor de las histonas </a:t>
            </a:r>
            <a:r>
              <a:rPr lang="es-ES" noProof="0" dirty="0" err="1" smtClean="0"/>
              <a:t>deacetilasas</a:t>
            </a:r>
            <a:r>
              <a:rPr lang="es-ES" noProof="0" dirty="0" smtClean="0"/>
              <a:t> (antiinflamatorio).</a:t>
            </a:r>
          </a:p>
          <a:p>
            <a:r>
              <a:rPr lang="es-ES" noProof="0" dirty="0" smtClean="0"/>
              <a:t>El </a:t>
            </a:r>
            <a:r>
              <a:rPr lang="es-ES" noProof="0" dirty="0" err="1" smtClean="0"/>
              <a:t>propionato</a:t>
            </a:r>
            <a:r>
              <a:rPr lang="es-ES" noProof="0" dirty="0" smtClean="0"/>
              <a:t> afecta la </a:t>
            </a:r>
            <a:r>
              <a:rPr lang="es-ES" noProof="0" dirty="0" err="1" smtClean="0"/>
              <a:t>lipogénesis</a:t>
            </a:r>
            <a:r>
              <a:rPr lang="es-ES" noProof="0" dirty="0" smtClean="0"/>
              <a:t> hepática y la gluconeogénesis</a:t>
            </a:r>
          </a:p>
          <a:p>
            <a:r>
              <a:rPr lang="es-ES" noProof="0" dirty="0" err="1" smtClean="0"/>
              <a:t>Propionato</a:t>
            </a:r>
            <a:r>
              <a:rPr lang="es-ES" noProof="0" dirty="0" smtClean="0"/>
              <a:t> y acetato inducen la secreción de GLP-1 en células 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9AC9-F5C4-4FF3-A8C4-3FE856214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1,000,000,000,000 = one </a:t>
            </a:r>
            <a:r>
              <a:rPr lang="en-CA" b="1" dirty="0" smtClean="0"/>
              <a:t>trillion</a:t>
            </a:r>
            <a:endParaRPr lang="en-C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4DE2D-9A61-4B5B-8BF2-6348CB5E6D8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62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139 healthy individuals in the Human Microbiome Project (</a:t>
            </a:r>
            <a:r>
              <a:rPr lang="en-US" sz="1300" dirty="0" err="1"/>
              <a:t>HMP</a:t>
            </a:r>
            <a:r>
              <a:rPr lang="en-US" sz="1300" dirty="0"/>
              <a:t>) Consortium (American)</a:t>
            </a:r>
          </a:p>
          <a:p>
            <a:r>
              <a:rPr lang="en-US" sz="1300" dirty="0"/>
              <a:t>99 healthy individuals in the Metagenomics of human intestinal tract (</a:t>
            </a:r>
            <a:r>
              <a:rPr lang="en-US" sz="1300" dirty="0" err="1"/>
              <a:t>MetaHIT</a:t>
            </a:r>
            <a:r>
              <a:rPr lang="en-US" sz="1300" dirty="0"/>
              <a:t>) Consortium (European)</a:t>
            </a:r>
          </a:p>
          <a:p>
            <a:r>
              <a:rPr lang="en-US" sz="1300" dirty="0"/>
              <a:t>* The inner pie chart indicates the proportions of major phyla found in healthy human gut. The outer pie chart indicates the percentage of major genera in the respective phyla.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F6DA-3933-4853-9BD0-51C8FDE37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GF</a:t>
            </a:r>
            <a:r>
              <a:rPr lang="es-ES" dirty="0" smtClean="0"/>
              <a:t>: </a:t>
            </a:r>
            <a:r>
              <a:rPr lang="es-ES" dirty="0" err="1" smtClean="0"/>
              <a:t>Germ</a:t>
            </a:r>
            <a:r>
              <a:rPr lang="es-ES" dirty="0" smtClean="0"/>
              <a:t> free </a:t>
            </a:r>
            <a:r>
              <a:rPr lang="es-ES" dirty="0" err="1" smtClean="0"/>
              <a:t>mice</a:t>
            </a:r>
            <a:endParaRPr lang="es-ES" dirty="0" smtClean="0"/>
          </a:p>
          <a:p>
            <a:r>
              <a:rPr lang="es-ES" dirty="0" err="1" smtClean="0"/>
              <a:t>CONV</a:t>
            </a:r>
            <a:r>
              <a:rPr lang="es-ES" dirty="0" smtClean="0"/>
              <a:t>-R</a:t>
            </a:r>
            <a:r>
              <a:rPr lang="es-ES" baseline="0" dirty="0" smtClean="0"/>
              <a:t>: </a:t>
            </a:r>
            <a:r>
              <a:rPr lang="en-US" dirty="0" smtClean="0"/>
              <a:t>Conventionally raised</a:t>
            </a:r>
          </a:p>
          <a:p>
            <a:r>
              <a:rPr lang="es-ES" dirty="0" err="1" smtClean="0"/>
              <a:t>CONV</a:t>
            </a:r>
            <a:r>
              <a:rPr lang="es-ES" dirty="0" smtClean="0"/>
              <a:t>-D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GF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received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inoculum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CONV</a:t>
            </a:r>
            <a:r>
              <a:rPr lang="es-ES" baseline="0" dirty="0" smtClean="0"/>
              <a:t>-R</a:t>
            </a:r>
          </a:p>
          <a:p>
            <a:r>
              <a:rPr lang="es-ES" baseline="0" dirty="0" smtClean="0"/>
              <a:t>Microbiota </a:t>
            </a:r>
            <a:r>
              <a:rPr lang="es-ES" baseline="0" dirty="0" err="1" smtClean="0"/>
              <a:t>helps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efficiently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process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dietary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polisacharides</a:t>
            </a:r>
            <a:r>
              <a:rPr lang="es-ES" baseline="0" dirty="0" smtClean="0"/>
              <a:t>.</a:t>
            </a:r>
          </a:p>
          <a:p>
            <a:r>
              <a:rPr lang="es-ES" baseline="0" dirty="0" err="1" smtClean="0"/>
              <a:t>Insulin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glucose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measured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after</a:t>
            </a:r>
            <a:r>
              <a:rPr lang="es-ES" baseline="0" dirty="0" smtClean="0"/>
              <a:t> 4 h </a:t>
            </a:r>
            <a:r>
              <a:rPr lang="es-ES" baseline="0" dirty="0" err="1" smtClean="0"/>
              <a:t>fast</a:t>
            </a:r>
            <a:endParaRPr lang="es-ES" baseline="0" dirty="0" smtClean="0"/>
          </a:p>
          <a:p>
            <a:r>
              <a:rPr lang="es-ES" baseline="0" dirty="0" err="1" smtClean="0"/>
              <a:t>Images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correspond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epididimal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F6DA-3933-4853-9BD0-51C8FDE37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1.</a:t>
            </a:r>
          </a:p>
          <a:p>
            <a:r>
              <a:rPr lang="es-ES" dirty="0" smtClean="0"/>
              <a:t>2. </a:t>
            </a:r>
            <a:r>
              <a:rPr lang="en-US" dirty="0" smtClean="0"/>
              <a:t>Box plots and individual changes between baseline and after 6 weeks for (</a:t>
            </a:r>
            <a:r>
              <a:rPr lang="en-US" i="1" dirty="0" smtClean="0"/>
              <a:t>A</a:t>
            </a:r>
            <a:r>
              <a:rPr lang="en-US" dirty="0" smtClean="0"/>
              <a:t>) peripheral and (</a:t>
            </a:r>
            <a:r>
              <a:rPr lang="en-US" i="1" dirty="0" smtClean="0"/>
              <a:t>B</a:t>
            </a:r>
            <a:r>
              <a:rPr lang="en-US" dirty="0" smtClean="0"/>
              <a:t>) hepatic insulin sensitivity. *</a:t>
            </a:r>
            <a:r>
              <a:rPr lang="en-US" i="1" dirty="0" smtClean="0"/>
              <a:t>P</a:t>
            </a:r>
            <a:r>
              <a:rPr lang="en-US" dirty="0" smtClean="0"/>
              <a:t> &lt; .05 lean controls vs obese subjects (Mann–Whitney test). Allogenic means that they received fecal transplantation from</a:t>
            </a:r>
            <a:r>
              <a:rPr lang="en-US" baseline="0" dirty="0" smtClean="0"/>
              <a:t> lean individuals. Study in humans.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F6DA-3933-4853-9BD0-51C8FDE37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Incremento de moléculas</a:t>
            </a:r>
            <a:r>
              <a:rPr lang="es-MX" baseline="0" dirty="0" smtClean="0"/>
              <a:t> proinflamatorias como IL-6, IL-1 o TNF-</a:t>
            </a:r>
            <a:r>
              <a:rPr lang="es-MX" baseline="0" dirty="0" err="1" smtClean="0"/>
              <a:t>alpha</a:t>
            </a:r>
            <a:r>
              <a:rPr lang="es-MX" baseline="0" dirty="0" smtClean="0"/>
              <a:t>. Esto lleva a la resistencia la insulina mediante la inhibición de la </a:t>
            </a:r>
            <a:r>
              <a:rPr lang="es-MX" baseline="0" dirty="0" err="1" smtClean="0"/>
              <a:t>forforilación</a:t>
            </a:r>
            <a:r>
              <a:rPr lang="es-MX" baseline="0" dirty="0" smtClean="0"/>
              <a:t> de IRS1.</a:t>
            </a:r>
          </a:p>
          <a:p>
            <a:r>
              <a:rPr lang="es-MX" baseline="0" dirty="0" smtClean="0"/>
              <a:t>LPS transportados por quilomicrones y se une a TLR4 en </a:t>
            </a:r>
            <a:r>
              <a:rPr lang="es-MX" baseline="0" dirty="0" err="1" smtClean="0"/>
              <a:t>macrofagos</a:t>
            </a:r>
            <a:r>
              <a:rPr lang="es-MX" baseline="0" dirty="0" smtClean="0"/>
              <a:t>.</a:t>
            </a:r>
          </a:p>
          <a:p>
            <a:endParaRPr lang="en-C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4DE2D-9A61-4B5B-8BF2-6348CB5E6D8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48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85800" y="2102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mtClean="0"/>
              <a:t/>
            </a:r>
            <a:br>
              <a:rPr lang="es-ES" b="1" smtClean="0"/>
            </a:br>
            <a:r>
              <a:rPr lang="es-ES" b="1" smtClean="0"/>
              <a:t>Relación entre la disbiosis y la obesidad</a:t>
            </a:r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371600" y="400506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Dr. Fernando Suárez Sánchez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Investigador Asociado E1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Unidad de Investigación Médica en Bioquímica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Hospital de Especialidades CMN S XXI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Instituto Mexicano del Seguro Social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imss logo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8" y="67444"/>
            <a:ext cx="1823146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La composición de la microbiota intestinal es dinámica y responde a diferentes estímulos</a:t>
            </a:r>
          </a:p>
          <a:p>
            <a:pPr algn="just"/>
            <a:r>
              <a:rPr lang="es-ES" dirty="0" smtClean="0"/>
              <a:t>La microbiota participa en la regulación del metabolismo de la glucosa y el almacenamiento de energía.</a:t>
            </a:r>
          </a:p>
          <a:p>
            <a:pPr algn="just"/>
            <a:r>
              <a:rPr lang="es-ES" dirty="0" smtClean="0"/>
              <a:t>La obesidad se asocia con cambios en la composición y diversidad de la microbiota intestinal (</a:t>
            </a:r>
            <a:r>
              <a:rPr lang="es-ES" dirty="0" err="1" smtClean="0"/>
              <a:t>disbiosis</a:t>
            </a:r>
            <a:r>
              <a:rPr lang="es-ES" dirty="0" smtClean="0"/>
              <a:t>).</a:t>
            </a:r>
          </a:p>
          <a:p>
            <a:pPr algn="just"/>
            <a:r>
              <a:rPr lang="es-ES" dirty="0" smtClean="0"/>
              <a:t>Hay evidencia que indica que el uso de prebióticos y </a:t>
            </a:r>
            <a:r>
              <a:rPr lang="es-ES" dirty="0" err="1" smtClean="0"/>
              <a:t>probióticos</a:t>
            </a:r>
            <a:r>
              <a:rPr lang="es-ES" dirty="0" smtClean="0"/>
              <a:t> puede amortiguar algunas alteraciones asociadas con obesidad.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dirty="0" smtClean="0"/>
              <a:t>Obesidad</a:t>
            </a:r>
            <a:endParaRPr lang="es-E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28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616704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obesidad se define como una acumulación anormal o excesiva de grasa que </a:t>
            </a:r>
            <a:r>
              <a:rPr lang="es-MX" dirty="0" smtClean="0"/>
              <a:t>representa </a:t>
            </a:r>
            <a:r>
              <a:rPr lang="es-MX" dirty="0"/>
              <a:t>un riesgo para la salud</a:t>
            </a:r>
            <a:r>
              <a:rPr lang="es-MX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smtClean="0"/>
              <a:t>Factores asociados al desarrollo de obesidad</a:t>
            </a:r>
            <a:endParaRPr lang="es-MX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0" y="1124744"/>
            <a:ext cx="8128271" cy="52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467544" y="2192164"/>
            <a:ext cx="6650136" cy="4167172"/>
            <a:chOff x="1187624" y="2596654"/>
            <a:chExt cx="5786040" cy="3496642"/>
          </a:xfrm>
        </p:grpSpPr>
        <p:grpSp>
          <p:nvGrpSpPr>
            <p:cNvPr id="5" name="4 Grupo"/>
            <p:cNvGrpSpPr/>
            <p:nvPr/>
          </p:nvGrpSpPr>
          <p:grpSpPr>
            <a:xfrm>
              <a:off x="5061198" y="2596654"/>
              <a:ext cx="1912466" cy="2960712"/>
              <a:chOff x="5061198" y="2596654"/>
              <a:chExt cx="1912466" cy="2960712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5061198" y="2596654"/>
                <a:ext cx="1112778" cy="2808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5860886" y="4581128"/>
                <a:ext cx="1112778" cy="976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1187624" y="5069247"/>
              <a:ext cx="3873574" cy="10240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5436096" y="63720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Sandhu</a:t>
            </a:r>
            <a:r>
              <a:rPr lang="en-US" dirty="0"/>
              <a:t> </a:t>
            </a:r>
            <a:r>
              <a:rPr lang="en-US" dirty="0" smtClean="0"/>
              <a:t>KV et. al. </a:t>
            </a:r>
            <a:r>
              <a:rPr lang="en-US" dirty="0" err="1" smtClean="0"/>
              <a:t>Transl</a:t>
            </a:r>
            <a:r>
              <a:rPr lang="en-US" dirty="0" smtClean="0"/>
              <a:t> Res 2017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5"/>
          <a:stretch/>
        </p:blipFill>
        <p:spPr bwMode="auto">
          <a:xfrm>
            <a:off x="1187624" y="5185034"/>
            <a:ext cx="3314700" cy="107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factors that modify the microbio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48827" cy="49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Microbiota intestinal</a:t>
            </a:r>
            <a:endParaRPr lang="es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es-MX" dirty="0"/>
              <a:t>Todos los microorganismos que viven en un entorno específico. Estos microorganismos pueden ser hongos, levaduras, bacterias o virus.</a:t>
            </a:r>
            <a:endParaRPr lang="en-CA" dirty="0"/>
          </a:p>
          <a:p>
            <a:r>
              <a:rPr lang="es-ES" noProof="0" dirty="0" smtClean="0"/>
              <a:t>80% de las bacterias del cuerpo humano crecen en el intestino</a:t>
            </a:r>
          </a:p>
          <a:p>
            <a:r>
              <a:rPr lang="es-ES" noProof="0" dirty="0" smtClean="0"/>
              <a:t>De 10 a 100 trillones de microorganismos habitan el intestino del adulto.</a:t>
            </a:r>
          </a:p>
          <a:p>
            <a:r>
              <a:rPr lang="es-ES" noProof="0" dirty="0" smtClean="0"/>
              <a:t>Proporción 10:1</a:t>
            </a:r>
          </a:p>
          <a:p>
            <a:r>
              <a:rPr lang="es-ES" noProof="0" dirty="0" smtClean="0"/>
              <a:t>Tienen un peso de 1,5 kilos</a:t>
            </a:r>
          </a:p>
          <a:p>
            <a:r>
              <a:rPr lang="es-ES" noProof="0" dirty="0" smtClean="0"/>
              <a:t>Mayoritariamente bacterias con algunos virus, hongos y eucariotas.</a:t>
            </a:r>
          </a:p>
          <a:p>
            <a:pPr lvl="1"/>
            <a:r>
              <a:rPr lang="es-ES" noProof="0" dirty="0" err="1" smtClean="0"/>
              <a:t>Firmicutes</a:t>
            </a:r>
            <a:r>
              <a:rPr lang="es-ES" noProof="0" dirty="0" smtClean="0"/>
              <a:t> (60-80%),</a:t>
            </a:r>
          </a:p>
          <a:p>
            <a:pPr lvl="1"/>
            <a:r>
              <a:rPr lang="es-ES" noProof="0" dirty="0" err="1" smtClean="0"/>
              <a:t>Bacteroidetes</a:t>
            </a:r>
            <a:r>
              <a:rPr lang="es-ES" noProof="0" dirty="0" smtClean="0"/>
              <a:t> (20-30%),</a:t>
            </a:r>
          </a:p>
          <a:p>
            <a:pPr lvl="1"/>
            <a:r>
              <a:rPr lang="es-ES" noProof="0" dirty="0" err="1" smtClean="0"/>
              <a:t>Actinobacterias</a:t>
            </a:r>
            <a:r>
              <a:rPr lang="es-ES" noProof="0" dirty="0" smtClean="0"/>
              <a:t> (&lt; 10%),</a:t>
            </a:r>
          </a:p>
          <a:p>
            <a:pPr lvl="1"/>
            <a:r>
              <a:rPr lang="es-ES" noProof="0" dirty="0" err="1" smtClean="0"/>
              <a:t>Proteobacterias</a:t>
            </a:r>
            <a:r>
              <a:rPr lang="es-ES" noProof="0" dirty="0" smtClean="0"/>
              <a:t> (&lt; %1)</a:t>
            </a:r>
          </a:p>
          <a:p>
            <a:r>
              <a:rPr lang="es-ES" dirty="0"/>
              <a:t>~ 1000 especies con un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genoma </a:t>
            </a:r>
            <a:r>
              <a:rPr lang="es-ES" dirty="0"/>
              <a:t>combinado que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superan </a:t>
            </a:r>
            <a:r>
              <a:rPr lang="es-ES" dirty="0"/>
              <a:t>por 100 al del ser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humano</a:t>
            </a:r>
            <a:r>
              <a:rPr lang="es-ES" dirty="0"/>
              <a:t>.</a:t>
            </a:r>
          </a:p>
          <a:p>
            <a:endParaRPr lang="es-ES" noProof="0" dirty="0"/>
          </a:p>
        </p:txBody>
      </p:sp>
      <p:pic>
        <p:nvPicPr>
          <p:cNvPr id="20482" name="Picture 2" descr="Image result for microbi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278349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7808"/>
            <a:ext cx="4479357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La </a:t>
            </a:r>
            <a:r>
              <a:rPr lang="es-MX" sz="3200" dirty="0" smtClean="0"/>
              <a:t>microbiota </a:t>
            </a:r>
            <a:r>
              <a:rPr lang="es-MX" sz="3200" dirty="0"/>
              <a:t>intestinal </a:t>
            </a:r>
            <a:r>
              <a:rPr lang="es-MX" sz="3200" dirty="0" smtClean="0"/>
              <a:t>es </a:t>
            </a:r>
            <a:r>
              <a:rPr lang="es-ES" sz="3200" dirty="0"/>
              <a:t>modulada por la </a:t>
            </a:r>
            <a:r>
              <a:rPr lang="es-ES" sz="3200" dirty="0" smtClean="0"/>
              <a:t>dieta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13276" y="236465"/>
            <a:ext cx="4323219" cy="30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13277" y="3524651"/>
            <a:ext cx="4323219" cy="30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2173" y="65160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Arora, T. </a:t>
            </a:r>
            <a:r>
              <a:rPr lang="en-US" dirty="0" smtClean="0"/>
              <a:t>et. al. (</a:t>
            </a:r>
            <a:r>
              <a:rPr lang="en-US" dirty="0"/>
              <a:t>2016</a:t>
            </a:r>
            <a:r>
              <a:rPr lang="en-US" dirty="0" smtClean="0"/>
              <a:t>), </a:t>
            </a:r>
            <a:r>
              <a:rPr lang="en-US" u="sng" dirty="0"/>
              <a:t>J Intern Med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92" y="4724482"/>
            <a:ext cx="2232248" cy="16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Image result for italian food sto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9451"/>
            <a:ext cx="23762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483767" y="2359451"/>
            <a:ext cx="2411832" cy="229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274" y="4664576"/>
            <a:ext cx="2259486" cy="21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-273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América del Norte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95856" y="33091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Europa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microbiota participa en la obtención y </a:t>
            </a:r>
            <a:r>
              <a:rPr lang="es-ES" dirty="0" smtClean="0"/>
              <a:t>almacenamiento </a:t>
            </a:r>
            <a:r>
              <a:rPr lang="es-ES" dirty="0" smtClean="0"/>
              <a:t>de energía</a:t>
            </a:r>
            <a:endParaRPr lang="es-ES" dirty="0"/>
          </a:p>
        </p:txBody>
      </p:sp>
      <p:pic>
        <p:nvPicPr>
          <p:cNvPr id="1028" name="Picture 4" descr="An external file that holds a picture, illustration, etc.&#10;Object name is zpq045046377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34"/>
          <a:stretch/>
        </p:blipFill>
        <p:spPr bwMode="auto">
          <a:xfrm>
            <a:off x="827584" y="1895052"/>
            <a:ext cx="1827403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 external file that holds a picture, illustration, etc.&#10;Object name is zpq0450463770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b="50000"/>
          <a:stretch/>
        </p:blipFill>
        <p:spPr bwMode="auto">
          <a:xfrm>
            <a:off x="4872672" y="1427212"/>
            <a:ext cx="2730319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 external file that holds a picture, illustration, etc.&#10;Object name is zpq0450463770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r="35616" b="50000"/>
          <a:stretch/>
        </p:blipFill>
        <p:spPr bwMode="auto">
          <a:xfrm>
            <a:off x="4067945" y="3371428"/>
            <a:ext cx="433977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5" y="63813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Bäckhed</a:t>
            </a:r>
            <a:r>
              <a:rPr lang="en-US" dirty="0"/>
              <a:t>, F., H. Ding, et al. (2004</a:t>
            </a:r>
            <a:r>
              <a:rPr lang="en-US" dirty="0" smtClean="0"/>
              <a:t>), </a:t>
            </a:r>
            <a:r>
              <a:rPr lang="en-US" dirty="0" err="1" smtClean="0"/>
              <a:t>PNAS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Sensibilidad a la insulina</a:t>
            </a:r>
            <a:endParaRPr lang="en-US" dirty="0"/>
          </a:p>
        </p:txBody>
      </p:sp>
      <p:pic>
        <p:nvPicPr>
          <p:cNvPr id="9220" name="Picture 4" descr="Large image of Figure 1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/>
          <a:stretch/>
        </p:blipFill>
        <p:spPr bwMode="auto">
          <a:xfrm>
            <a:off x="1473688" y="800073"/>
            <a:ext cx="3386344" cy="57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5302949"/>
            <a:ext cx="330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Vrieze</a:t>
            </a:r>
            <a:r>
              <a:rPr lang="en-US" dirty="0"/>
              <a:t>, A., E. Van </a:t>
            </a:r>
            <a:r>
              <a:rPr lang="en-US" dirty="0" err="1"/>
              <a:t>Nood</a:t>
            </a:r>
            <a:r>
              <a:rPr lang="en-US" dirty="0"/>
              <a:t>, et al. (2012</a:t>
            </a:r>
            <a:r>
              <a:rPr lang="en-US" dirty="0" smtClean="0"/>
              <a:t>), </a:t>
            </a:r>
            <a:r>
              <a:rPr lang="en-US" u="sng" dirty="0" smtClean="0"/>
              <a:t>Gastroenterology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5802052" cy="1600200"/>
          </a:xfrm>
        </p:spPr>
        <p:txBody>
          <a:bodyPr>
            <a:normAutofit fontScale="90000"/>
          </a:bodyPr>
          <a:lstStyle/>
          <a:p>
            <a:r>
              <a:rPr lang="es-ES" noProof="0" dirty="0" smtClean="0"/>
              <a:t>La </a:t>
            </a:r>
            <a:r>
              <a:rPr lang="es-ES" noProof="0" dirty="0" err="1" smtClean="0"/>
              <a:t>disbiosis</a:t>
            </a:r>
            <a:r>
              <a:rPr lang="es-ES" noProof="0" dirty="0" smtClean="0"/>
              <a:t> se asocia con </a:t>
            </a:r>
            <a:r>
              <a:rPr lang="es-ES" noProof="0" dirty="0" err="1" smtClean="0"/>
              <a:t>endotoxemia</a:t>
            </a:r>
            <a:r>
              <a:rPr lang="es-ES" noProof="0" dirty="0" smtClean="0"/>
              <a:t> e inflamación</a:t>
            </a:r>
            <a:endParaRPr lang="es-ES" noProof="0" dirty="0"/>
          </a:p>
        </p:txBody>
      </p:sp>
      <p:sp>
        <p:nvSpPr>
          <p:cNvPr id="4" name="3 CuadroTexto"/>
          <p:cNvSpPr txBox="1"/>
          <p:nvPr/>
        </p:nvSpPr>
        <p:spPr>
          <a:xfrm>
            <a:off x="3635896" y="5733256"/>
            <a:ext cx="2926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</a:t>
            </a:r>
            <a:r>
              <a:rPr lang="en-CA" dirty="0" err="1" smtClean="0"/>
              <a:t>Burcelin</a:t>
            </a:r>
            <a:r>
              <a:rPr lang="en-CA" dirty="0" smtClean="0"/>
              <a:t>, </a:t>
            </a:r>
            <a:r>
              <a:rPr lang="en-CA" dirty="0" err="1" smtClean="0"/>
              <a:t>Serino</a:t>
            </a:r>
            <a:r>
              <a:rPr lang="en-CA" dirty="0" smtClean="0"/>
              <a:t> et al. 2011), </a:t>
            </a:r>
            <a:r>
              <a:rPr lang="pt-BR" dirty="0" smtClean="0"/>
              <a:t>(Cavalcante-Silva, Galvão et al. 2015)</a:t>
            </a:r>
            <a:endParaRPr lang="en-CA" dirty="0"/>
          </a:p>
        </p:txBody>
      </p:sp>
      <p:grpSp>
        <p:nvGrpSpPr>
          <p:cNvPr id="8" name="7 Grupo"/>
          <p:cNvGrpSpPr/>
          <p:nvPr/>
        </p:nvGrpSpPr>
        <p:grpSpPr>
          <a:xfrm>
            <a:off x="179512" y="4221088"/>
            <a:ext cx="3557780" cy="2499138"/>
            <a:chOff x="636706" y="3717032"/>
            <a:chExt cx="3863286" cy="2808312"/>
          </a:xfrm>
        </p:grpSpPr>
        <p:pic>
          <p:nvPicPr>
            <p:cNvPr id="20484" name="Picture 4" descr="http://pubs.rsc.org/services/images/RSCpubs.ePlatform.Service.FreeContent.ImageService.svc/ImageService/image/GA?id=C3FO60335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06" y="3717032"/>
              <a:ext cx="3863286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675728" y="5331840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LPS</a:t>
              </a:r>
              <a:endParaRPr lang="en-CA" dirty="0"/>
            </a:p>
          </p:txBody>
        </p:sp>
      </p:grpSp>
      <p:pic>
        <p:nvPicPr>
          <p:cNvPr id="20486" name="Picture 6" descr="Image result for ve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90" y="2492896"/>
            <a:ext cx="281718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derecha"/>
          <p:cNvSpPr/>
          <p:nvPr/>
        </p:nvSpPr>
        <p:spPr>
          <a:xfrm rot="19002701">
            <a:off x="3358552" y="4526144"/>
            <a:ext cx="1470445" cy="40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12 Grupo"/>
          <p:cNvGrpSpPr/>
          <p:nvPr/>
        </p:nvGrpSpPr>
        <p:grpSpPr>
          <a:xfrm>
            <a:off x="6341422" y="225464"/>
            <a:ext cx="2551058" cy="6296632"/>
            <a:chOff x="6341422" y="225464"/>
            <a:chExt cx="2551058" cy="6296632"/>
          </a:xfrm>
        </p:grpSpPr>
        <p:grpSp>
          <p:nvGrpSpPr>
            <p:cNvPr id="5" name="4 Grupo"/>
            <p:cNvGrpSpPr/>
            <p:nvPr/>
          </p:nvGrpSpPr>
          <p:grpSpPr>
            <a:xfrm>
              <a:off x="6341422" y="225464"/>
              <a:ext cx="2551058" cy="6296632"/>
              <a:chOff x="6259252" y="225464"/>
              <a:chExt cx="2551058" cy="6296632"/>
            </a:xfrm>
          </p:grpSpPr>
          <p:pic>
            <p:nvPicPr>
              <p:cNvPr id="20482" name="Picture 2" descr="Image result for lps tlr4 nfkb signalli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20"/>
              <a:stretch/>
            </p:blipFill>
            <p:spPr bwMode="auto">
              <a:xfrm>
                <a:off x="6259252" y="225464"/>
                <a:ext cx="2551058" cy="6296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2 Rectángulo"/>
              <p:cNvSpPr/>
              <p:nvPr/>
            </p:nvSpPr>
            <p:spPr>
              <a:xfrm>
                <a:off x="7380312" y="2132856"/>
                <a:ext cx="1429998" cy="1728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8076764" y="1628800"/>
                <a:ext cx="714999" cy="7116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7616951" y="6217250"/>
              <a:ext cx="771474" cy="12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14 Flecha derecha"/>
          <p:cNvSpPr/>
          <p:nvPr/>
        </p:nvSpPr>
        <p:spPr>
          <a:xfrm rot="19447374">
            <a:off x="4945525" y="1357183"/>
            <a:ext cx="2625923" cy="40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2" y="2853548"/>
            <a:ext cx="260263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Utilización de </a:t>
            </a:r>
            <a:r>
              <a:rPr lang="es-ES" dirty="0" err="1" smtClean="0"/>
              <a:t>probióticos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0"/>
            <a:ext cx="5888905" cy="68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5892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Kasinska</a:t>
            </a:r>
            <a:r>
              <a:rPr lang="en-US" dirty="0"/>
              <a:t> MA, </a:t>
            </a:r>
            <a:r>
              <a:rPr lang="en-US" dirty="0" smtClean="0"/>
              <a:t>et. Al. Pol </a:t>
            </a:r>
            <a:r>
              <a:rPr lang="en-US" dirty="0"/>
              <a:t>Arch Med </a:t>
            </a:r>
            <a:r>
              <a:rPr lang="en-US" dirty="0" err="1"/>
              <a:t>Wewn</a:t>
            </a:r>
            <a:r>
              <a:rPr lang="en-US" dirty="0"/>
              <a:t>. </a:t>
            </a:r>
            <a:r>
              <a:rPr lang="en-US" dirty="0" smtClean="0"/>
              <a:t>2015.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616</Words>
  <Application>Microsoft Office PowerPoint</Application>
  <PresentationFormat>Presentación en pantalla (4:3)</PresentationFormat>
  <Paragraphs>69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Obesidad</vt:lpstr>
      <vt:lpstr>Factores asociados al desarrollo de obesidad</vt:lpstr>
      <vt:lpstr>Microbiota intestinal</vt:lpstr>
      <vt:lpstr>La microbiota intestinal es modulada por la dieta</vt:lpstr>
      <vt:lpstr>La microbiota participa en la obtención y almacenamiento de energía</vt:lpstr>
      <vt:lpstr>Sensibilidad a la insulina</vt:lpstr>
      <vt:lpstr>La disbiosis se asocia con endotoxemia e inflamación</vt:lpstr>
      <vt:lpstr>Utilización de probióticos</vt:lpstr>
      <vt:lpstr>Conclusiones</vt:lpstr>
    </vt:vector>
  </TitlesOfParts>
  <Company>ANM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13 de febrero 19:00 horas Sede: Auditorio de la Academia Nacional de Medicina  Programa  Sesión Conjunta con la Secretaría de Salud  “La Salud en la Cuarta Transformación de México”  Coordinador: Dr. Jorge Carlos Alcocer Varela</dc:title>
  <dc:creator>GerHP</dc:creator>
  <cp:lastModifiedBy>Fernando</cp:lastModifiedBy>
  <cp:revision>27</cp:revision>
  <dcterms:created xsi:type="dcterms:W3CDTF">2019-02-06T15:48:20Z</dcterms:created>
  <dcterms:modified xsi:type="dcterms:W3CDTF">2019-05-29T21:23:37Z</dcterms:modified>
</cp:coreProperties>
</file>