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1"/>
  </p:notesMasterIdLst>
  <p:sldIdLst>
    <p:sldId id="257" r:id="rId2"/>
    <p:sldId id="326" r:id="rId3"/>
    <p:sldId id="328" r:id="rId4"/>
    <p:sldId id="262" r:id="rId5"/>
    <p:sldId id="452" r:id="rId6"/>
    <p:sldId id="263" r:id="rId7"/>
    <p:sldId id="264" r:id="rId8"/>
    <p:sldId id="271" r:id="rId9"/>
    <p:sldId id="453" r:id="rId10"/>
    <p:sldId id="260" r:id="rId11"/>
    <p:sldId id="280" r:id="rId12"/>
    <p:sldId id="454" r:id="rId13"/>
    <p:sldId id="449" r:id="rId14"/>
    <p:sldId id="450" r:id="rId15"/>
    <p:sldId id="451" r:id="rId16"/>
    <p:sldId id="458" r:id="rId17"/>
    <p:sldId id="455" r:id="rId18"/>
    <p:sldId id="448" r:id="rId19"/>
    <p:sldId id="456" r:id="rId20"/>
    <p:sldId id="457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</p:sldIdLst>
  <p:sldSz cx="12192000" cy="6858000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D41"/>
    <a:srgbClr val="BE4D18"/>
    <a:srgbClr val="101532"/>
    <a:srgbClr val="78B1D3"/>
    <a:srgbClr val="92D5FC"/>
    <a:srgbClr val="2B471A"/>
    <a:srgbClr val="2B471B"/>
    <a:srgbClr val="A42E2F"/>
    <a:srgbClr val="D1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/>
    <p:restoredTop sz="95332" autoAdjust="0"/>
  </p:normalViewPr>
  <p:slideViewPr>
    <p:cSldViewPr snapToGrid="0" snapToObjects="1">
      <p:cViewPr varScale="1">
        <p:scale>
          <a:sx n="128" d="100"/>
          <a:sy n="128" d="100"/>
        </p:scale>
        <p:origin x="84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736318-4940-AF43-8FA3-B9B409B986FD}" type="datetimeFigureOut">
              <a:rPr lang="es-ES" smtClean="0"/>
              <a:t>19/2/19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B59140-4708-1542-A132-2D9E951887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98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A2D37-87DA-024D-8E69-78D3955404A1}" type="slidenum">
              <a:rPr lang="es-ES"/>
              <a:pPr/>
              <a:t>11</a:t>
            </a:fld>
            <a:endParaRPr lang="es-ES"/>
          </a:p>
        </p:txBody>
      </p:sp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07BBAC9-8ECB-1547-8515-98862EDB9BC5}" type="slidenum">
              <a:rPr lang="es-ES" sz="1200"/>
              <a:pPr algn="r" eaLnBrk="1" hangingPunct="1"/>
              <a:t>11</a:t>
            </a:fld>
            <a:endParaRPr lang="es-E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437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978" y="6244973"/>
            <a:ext cx="579437" cy="5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4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3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1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57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1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13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3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071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467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90438" y="6370381"/>
            <a:ext cx="501562" cy="501562"/>
          </a:xfrm>
          <a:prstGeom prst="rect">
            <a:avLst/>
          </a:prstGeom>
        </p:spPr>
      </p:pic>
      <p:pic>
        <p:nvPicPr>
          <p:cNvPr id="8" name="Picture 2" descr="Image result for ecosur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5" b="96879" l="3412" r="95255">
                        <a14:foregroundMark x1="48588" y1="58909" x2="48588" y2="58909"/>
                        <a14:foregroundMark x1="50941" y1="76121" x2="50941" y2="76121"/>
                        <a14:foregroundMark x1="77804" y1="45303" x2="77804" y2="45303"/>
                        <a14:foregroundMark x1="55412" y1="40091" x2="55412" y2="40091"/>
                        <a14:foregroundMark x1="23137" y1="46000" x2="23137" y2="46000"/>
                        <a14:foregroundMark x1="11490" y1="80970" x2="11490" y2="80970"/>
                        <a14:foregroundMark x1="24471" y1="84091" x2="24471" y2="84091"/>
                        <a14:foregroundMark x1="48235" y1="82697" x2="48235" y2="82697"/>
                        <a14:foregroundMark x1="57647" y1="83030" x2="57647" y2="83030"/>
                        <a14:foregroundMark x1="17333" y1="79576" x2="17333" y2="79576"/>
                        <a14:foregroundMark x1="78706" y1="82697" x2="78706" y2="82697"/>
                        <a14:foregroundMark x1="73765" y1="83727" x2="73765" y2="83727"/>
                        <a14:foregroundMark x1="38392" y1="84424" x2="38392" y2="84424"/>
                        <a14:foregroundMark x1="33451" y1="81303" x2="33451" y2="81303"/>
                        <a14:foregroundMark x1="17765" y1="83030" x2="17765" y2="83030"/>
                        <a14:foregroundMark x1="64824" y1="81303" x2="64824" y2="81303"/>
                        <a14:foregroundMark x1="69294" y1="84758" x2="69294" y2="84758"/>
                        <a14:foregroundMark x1="51804" y1="85121" x2="51804" y2="85121"/>
                        <a14:foregroundMark x1="43294" y1="86152" x2="43294" y2="86152"/>
                        <a14:foregroundMark x1="79137" y1="79576" x2="79137" y2="79576"/>
                        <a14:foregroundMark x1="14627" y1="85455" x2="14627" y2="85455"/>
                        <a14:foregroundMark x1="17333" y1="86152" x2="17333" y2="86152"/>
                        <a14:backgroundMark x1="33020" y1="85121" x2="33020" y2="85121"/>
                        <a14:backgroundMark x1="42863" y1="82000" x2="42863" y2="82000"/>
                        <a14:backgroundMark x1="50941" y1="44273" x2="50941" y2="44273"/>
                        <a14:backgroundMark x1="29412" y1="35606" x2="29412" y2="35606"/>
                        <a14:backgroundMark x1="49569" y1="21394" x2="49569" y2="21394"/>
                        <a14:backgroundMark x1="40157" y1="58121" x2="40157" y2="58121"/>
                        <a14:backgroundMark x1="70196" y1="34576" x2="70196" y2="34576"/>
                        <a14:backgroundMark x1="58549" y1="28000" x2="58549" y2="28000"/>
                        <a14:backgroundMark x1="18667" y1="42515" x2="18667" y2="42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7" t="9558" r="9060" b="11772"/>
          <a:stretch/>
        </p:blipFill>
        <p:spPr bwMode="auto">
          <a:xfrm>
            <a:off x="11147642" y="6370381"/>
            <a:ext cx="412316" cy="50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36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229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98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600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s-MX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Dr. Pablo Kuri Morales </a:t>
            </a:r>
          </a:p>
          <a:p>
            <a:pPr algn="ctr"/>
            <a:r>
              <a:rPr lang="es-MX" sz="2800" i="1" dirty="0"/>
              <a:t>Subsecretario de Prevención y Promoción de la Salud</a:t>
            </a:r>
          </a:p>
        </p:txBody>
      </p:sp>
      <p:pic>
        <p:nvPicPr>
          <p:cNvPr id="7" name="Imagen 8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7" y="399552"/>
            <a:ext cx="4336340" cy="98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posición de imagen 8"/>
          <p:cNvSpPr>
            <a:spLocks noGrp="1"/>
          </p:cNvSpPr>
          <p:nvPr>
            <p:ph type="pic" sz="quarter" idx="10" hasCustomPrompt="1"/>
          </p:nvPr>
        </p:nvSpPr>
        <p:spPr>
          <a:xfrm>
            <a:off x="9008533" y="400057"/>
            <a:ext cx="2751667" cy="1522413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61407" y="6082050"/>
            <a:ext cx="3127628" cy="652462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s-ES_tradnl" dirty="0"/>
              <a:t>Mes, 2016</a:t>
            </a:r>
          </a:p>
        </p:txBody>
      </p:sp>
    </p:spTree>
    <p:extLst>
      <p:ext uri="{BB962C8B-B14F-4D97-AF65-F5344CB8AC3E}">
        <p14:creationId xmlns:p14="http://schemas.microsoft.com/office/powerpoint/2010/main" val="2591986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5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5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41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90438" y="6370381"/>
            <a:ext cx="501562" cy="501562"/>
          </a:xfrm>
          <a:prstGeom prst="rect">
            <a:avLst/>
          </a:prstGeom>
        </p:spPr>
      </p:pic>
      <p:pic>
        <p:nvPicPr>
          <p:cNvPr id="10" name="Picture 2" descr="Image result for ecosur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5" b="96879" l="3412" r="95255">
                        <a14:foregroundMark x1="48588" y1="58909" x2="48588" y2="58909"/>
                        <a14:foregroundMark x1="50941" y1="76121" x2="50941" y2="76121"/>
                        <a14:foregroundMark x1="77804" y1="45303" x2="77804" y2="45303"/>
                        <a14:foregroundMark x1="55412" y1="40091" x2="55412" y2="40091"/>
                        <a14:foregroundMark x1="23137" y1="46000" x2="23137" y2="46000"/>
                        <a14:foregroundMark x1="11490" y1="80970" x2="11490" y2="80970"/>
                        <a14:foregroundMark x1="24471" y1="84091" x2="24471" y2="84091"/>
                        <a14:foregroundMark x1="48235" y1="82697" x2="48235" y2="82697"/>
                        <a14:foregroundMark x1="57647" y1="83030" x2="57647" y2="83030"/>
                        <a14:foregroundMark x1="17333" y1="79576" x2="17333" y2="79576"/>
                        <a14:foregroundMark x1="78706" y1="82697" x2="78706" y2="82697"/>
                        <a14:foregroundMark x1="73765" y1="83727" x2="73765" y2="83727"/>
                        <a14:foregroundMark x1="38392" y1="84424" x2="38392" y2="84424"/>
                        <a14:foregroundMark x1="33451" y1="81303" x2="33451" y2="81303"/>
                        <a14:foregroundMark x1="17765" y1="83030" x2="17765" y2="83030"/>
                        <a14:foregroundMark x1="64824" y1="81303" x2="64824" y2="81303"/>
                        <a14:foregroundMark x1="69294" y1="84758" x2="69294" y2="84758"/>
                        <a14:foregroundMark x1="51804" y1="85121" x2="51804" y2="85121"/>
                        <a14:foregroundMark x1="43294" y1="86152" x2="43294" y2="86152"/>
                        <a14:foregroundMark x1="79137" y1="79576" x2="79137" y2="79576"/>
                        <a14:foregroundMark x1="14627" y1="85455" x2="14627" y2="85455"/>
                        <a14:foregroundMark x1="17333" y1="86152" x2="17333" y2="86152"/>
                        <a14:backgroundMark x1="33020" y1="85121" x2="33020" y2="85121"/>
                        <a14:backgroundMark x1="42863" y1="82000" x2="42863" y2="82000"/>
                        <a14:backgroundMark x1="50941" y1="44273" x2="50941" y2="44273"/>
                        <a14:backgroundMark x1="29412" y1="35606" x2="29412" y2="35606"/>
                        <a14:backgroundMark x1="49569" y1="21394" x2="49569" y2="21394"/>
                        <a14:backgroundMark x1="40157" y1="58121" x2="40157" y2="58121"/>
                        <a14:backgroundMark x1="70196" y1="34576" x2="70196" y2="34576"/>
                        <a14:backgroundMark x1="58549" y1="28000" x2="58549" y2="28000"/>
                        <a14:backgroundMark x1="18667" y1="42515" x2="18667" y2="42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7" t="9558" r="9060" b="11772"/>
          <a:stretch/>
        </p:blipFill>
        <p:spPr bwMode="auto">
          <a:xfrm>
            <a:off x="11147642" y="6370381"/>
            <a:ext cx="412316" cy="50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2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90438" y="6370381"/>
            <a:ext cx="501562" cy="501562"/>
          </a:xfrm>
          <a:prstGeom prst="rect">
            <a:avLst/>
          </a:prstGeom>
        </p:spPr>
      </p:pic>
      <p:pic>
        <p:nvPicPr>
          <p:cNvPr id="9" name="Picture 2" descr="Image result for ecosur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5" b="96879" l="3412" r="95255">
                        <a14:foregroundMark x1="48588" y1="58909" x2="48588" y2="58909"/>
                        <a14:foregroundMark x1="50941" y1="76121" x2="50941" y2="76121"/>
                        <a14:foregroundMark x1="77804" y1="45303" x2="77804" y2="45303"/>
                        <a14:foregroundMark x1="55412" y1="40091" x2="55412" y2="40091"/>
                        <a14:foregroundMark x1="23137" y1="46000" x2="23137" y2="46000"/>
                        <a14:foregroundMark x1="11490" y1="80970" x2="11490" y2="80970"/>
                        <a14:foregroundMark x1="24471" y1="84091" x2="24471" y2="84091"/>
                        <a14:foregroundMark x1="48235" y1="82697" x2="48235" y2="82697"/>
                        <a14:foregroundMark x1="57647" y1="83030" x2="57647" y2="83030"/>
                        <a14:foregroundMark x1="17333" y1="79576" x2="17333" y2="79576"/>
                        <a14:foregroundMark x1="78706" y1="82697" x2="78706" y2="82697"/>
                        <a14:foregroundMark x1="73765" y1="83727" x2="73765" y2="83727"/>
                        <a14:foregroundMark x1="38392" y1="84424" x2="38392" y2="84424"/>
                        <a14:foregroundMark x1="33451" y1="81303" x2="33451" y2="81303"/>
                        <a14:foregroundMark x1="17765" y1="83030" x2="17765" y2="83030"/>
                        <a14:foregroundMark x1="64824" y1="81303" x2="64824" y2="81303"/>
                        <a14:foregroundMark x1="69294" y1="84758" x2="69294" y2="84758"/>
                        <a14:foregroundMark x1="51804" y1="85121" x2="51804" y2="85121"/>
                        <a14:foregroundMark x1="43294" y1="86152" x2="43294" y2="86152"/>
                        <a14:foregroundMark x1="79137" y1="79576" x2="79137" y2="79576"/>
                        <a14:foregroundMark x1="14627" y1="85455" x2="14627" y2="85455"/>
                        <a14:foregroundMark x1="17333" y1="86152" x2="17333" y2="86152"/>
                        <a14:backgroundMark x1="33020" y1="85121" x2="33020" y2="85121"/>
                        <a14:backgroundMark x1="42863" y1="82000" x2="42863" y2="82000"/>
                        <a14:backgroundMark x1="50941" y1="44273" x2="50941" y2="44273"/>
                        <a14:backgroundMark x1="29412" y1="35606" x2="29412" y2="35606"/>
                        <a14:backgroundMark x1="49569" y1="21394" x2="49569" y2="21394"/>
                        <a14:backgroundMark x1="40157" y1="58121" x2="40157" y2="58121"/>
                        <a14:backgroundMark x1="70196" y1="34576" x2="70196" y2="34576"/>
                        <a14:backgroundMark x1="58549" y1="28000" x2="58549" y2="28000"/>
                        <a14:backgroundMark x1="18667" y1="42515" x2="18667" y2="42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7" t="9558" r="9060" b="11772"/>
          <a:stretch/>
        </p:blipFill>
        <p:spPr bwMode="auto">
          <a:xfrm>
            <a:off x="11147642" y="6370381"/>
            <a:ext cx="412316" cy="50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6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6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90438" y="6370381"/>
            <a:ext cx="501562" cy="501562"/>
          </a:xfrm>
          <a:prstGeom prst="rect">
            <a:avLst/>
          </a:prstGeom>
        </p:spPr>
      </p:pic>
      <p:pic>
        <p:nvPicPr>
          <p:cNvPr id="7" name="Picture 2" descr="Image result for ecosur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5" b="96879" l="3412" r="95255">
                        <a14:foregroundMark x1="48588" y1="58909" x2="48588" y2="58909"/>
                        <a14:foregroundMark x1="50941" y1="76121" x2="50941" y2="76121"/>
                        <a14:foregroundMark x1="77804" y1="45303" x2="77804" y2="45303"/>
                        <a14:foregroundMark x1="55412" y1="40091" x2="55412" y2="40091"/>
                        <a14:foregroundMark x1="23137" y1="46000" x2="23137" y2="46000"/>
                        <a14:foregroundMark x1="11490" y1="80970" x2="11490" y2="80970"/>
                        <a14:foregroundMark x1="24471" y1="84091" x2="24471" y2="84091"/>
                        <a14:foregroundMark x1="48235" y1="82697" x2="48235" y2="82697"/>
                        <a14:foregroundMark x1="57647" y1="83030" x2="57647" y2="83030"/>
                        <a14:foregroundMark x1="17333" y1="79576" x2="17333" y2="79576"/>
                        <a14:foregroundMark x1="78706" y1="82697" x2="78706" y2="82697"/>
                        <a14:foregroundMark x1="73765" y1="83727" x2="73765" y2="83727"/>
                        <a14:foregroundMark x1="38392" y1="84424" x2="38392" y2="84424"/>
                        <a14:foregroundMark x1="33451" y1="81303" x2="33451" y2="81303"/>
                        <a14:foregroundMark x1="17765" y1="83030" x2="17765" y2="83030"/>
                        <a14:foregroundMark x1="64824" y1="81303" x2="64824" y2="81303"/>
                        <a14:foregroundMark x1="69294" y1="84758" x2="69294" y2="84758"/>
                        <a14:foregroundMark x1="51804" y1="85121" x2="51804" y2="85121"/>
                        <a14:foregroundMark x1="43294" y1="86152" x2="43294" y2="86152"/>
                        <a14:foregroundMark x1="79137" y1="79576" x2="79137" y2="79576"/>
                        <a14:foregroundMark x1="14627" y1="85455" x2="14627" y2="85455"/>
                        <a14:foregroundMark x1="17333" y1="86152" x2="17333" y2="86152"/>
                        <a14:backgroundMark x1="33020" y1="85121" x2="33020" y2="85121"/>
                        <a14:backgroundMark x1="42863" y1="82000" x2="42863" y2="82000"/>
                        <a14:backgroundMark x1="50941" y1="44273" x2="50941" y2="44273"/>
                        <a14:backgroundMark x1="29412" y1="35606" x2="29412" y2="35606"/>
                        <a14:backgroundMark x1="49569" y1="21394" x2="49569" y2="21394"/>
                        <a14:backgroundMark x1="40157" y1="58121" x2="40157" y2="58121"/>
                        <a14:backgroundMark x1="70196" y1="34576" x2="70196" y2="34576"/>
                        <a14:backgroundMark x1="58549" y1="28000" x2="58549" y2="28000"/>
                        <a14:backgroundMark x1="18667" y1="42515" x2="18667" y2="42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7" t="9558" r="9060" b="11772"/>
          <a:stretch/>
        </p:blipFill>
        <p:spPr bwMode="auto">
          <a:xfrm>
            <a:off x="11147642" y="6370381"/>
            <a:ext cx="412316" cy="50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8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7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6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0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06CCC3C-41BE-9848-A6DE-25657A621647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1102009" y="114347"/>
            <a:ext cx="1000539" cy="10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4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49" r:id="rId23"/>
    <p:sldLayoutId id="2147483663" r:id="rId24"/>
    <p:sldLayoutId id="2147483664" r:id="rId25"/>
    <p:sldLayoutId id="214748366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/ReportesFlu/ReportesDeInfluenza/bin/Release/Graficos_influenza_temporada.xlsx!Casos%20por%20semana!%5bGraficos_influenza_temporada.xlsx%5dCasos%20por%20semana%204%20Gr&#225;fico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5 CuadroTexto"/>
          <p:cNvSpPr txBox="1"/>
          <p:nvPr/>
        </p:nvSpPr>
        <p:spPr>
          <a:xfrm>
            <a:off x="1602377" y="6355025"/>
            <a:ext cx="9144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b="1" dirty="0">
                <a:latin typeface="Arial Rounded MT Bold"/>
                <a:ea typeface="ＭＳ Ｐゴシック" charset="0"/>
                <a:cs typeface="Arial Rounded MT Bold"/>
              </a:rPr>
              <a:t>Febrero, 2019</a:t>
            </a:r>
          </a:p>
        </p:txBody>
      </p:sp>
      <p:sp>
        <p:nvSpPr>
          <p:cNvPr id="12" name="1 CuadroTexto"/>
          <p:cNvSpPr txBox="1"/>
          <p:nvPr/>
        </p:nvSpPr>
        <p:spPr>
          <a:xfrm>
            <a:off x="1524000" y="5094181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i="1" dirty="0">
                <a:solidFill>
                  <a:srgbClr val="000000"/>
                </a:solidFill>
                <a:latin typeface="Arial Rounded MT Bold"/>
                <a:ea typeface="ＭＳ Ｐゴシック" charset="0"/>
                <a:cs typeface="Arial Rounded MT Bold"/>
              </a:rPr>
              <a:t>Dr. Pablo Kuri Morales</a:t>
            </a: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574768" y="3563982"/>
            <a:ext cx="10755085" cy="15301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MX" sz="2400" b="1" dirty="0">
              <a:solidFill>
                <a:srgbClr val="000000"/>
              </a:solidFill>
              <a:latin typeface="Arial Rounded MT Bold"/>
              <a:ea typeface="ＭＳ Ｐゴシック" charset="0"/>
              <a:cs typeface="Arial Rounded MT Bold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41122" y="2240541"/>
            <a:ext cx="9405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ＭＳ Ｐゴシック" panose="020B0600070205080204" pitchFamily="34" charset="-128"/>
                <a:cs typeface="Arial Rounded MT Bold"/>
              </a:rPr>
              <a:t>“Pandemia 2009: lecciones y aprendizajes”</a:t>
            </a:r>
          </a:p>
        </p:txBody>
      </p:sp>
    </p:spTree>
    <p:extLst>
      <p:ext uri="{BB962C8B-B14F-4D97-AF65-F5344CB8AC3E}">
        <p14:creationId xmlns:p14="http://schemas.microsoft.com/office/powerpoint/2010/main" val="311315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611084" y="1182403"/>
            <a:ext cx="8951120" cy="460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ts val="800"/>
              </a:spcBef>
              <a:buClr>
                <a:srgbClr val="C00000"/>
              </a:buClr>
            </a:pPr>
            <a:r>
              <a:rPr lang="es-ES" altLang="es-MX" b="1" dirty="0">
                <a:solidFill>
                  <a:srgbClr val="C00000"/>
                </a:solidFill>
                <a:latin typeface="+mn-lt"/>
              </a:rPr>
              <a:t>Utilizando parámetros de la pandemia de 1918 se estimó el impacto que podría tener una  pandemia de influenza en México:</a:t>
            </a:r>
          </a:p>
          <a:p>
            <a:pPr marL="533400" lvl="1" indent="-533400" algn="just">
              <a:spcBef>
                <a:spcPts val="800"/>
              </a:spcBef>
              <a:buClr>
                <a:schemeClr val="accent6">
                  <a:lumMod val="50000"/>
                </a:schemeClr>
              </a:buClr>
              <a:buFont typeface="HiraMinProN-W3" charset="-128"/>
              <a:buChar char="⦿"/>
            </a:pPr>
            <a:r>
              <a:rPr lang="es-ES" altLang="es-MX" dirty="0">
                <a:latin typeface="+mn-lt"/>
              </a:rPr>
              <a:t>35% de la población infectada.</a:t>
            </a:r>
          </a:p>
          <a:p>
            <a:pPr marL="533400" lvl="2" indent="-533400" algn="just">
              <a:spcBef>
                <a:spcPts val="800"/>
              </a:spcBef>
              <a:buClr>
                <a:schemeClr val="accent6">
                  <a:lumMod val="50000"/>
                </a:schemeClr>
              </a:buClr>
              <a:buFont typeface="HiraMinProN-W3" charset="-128"/>
              <a:buChar char="⦿"/>
            </a:pPr>
            <a:r>
              <a:rPr lang="es-ES" altLang="es-MX" dirty="0">
                <a:latin typeface="+mn-lt"/>
              </a:rPr>
              <a:t>Se pueden presentar diferentes panoramas: </a:t>
            </a:r>
          </a:p>
          <a:p>
            <a:pPr marL="1447800" lvl="8" indent="-533400" algn="just"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200000"/>
              <a:buFont typeface="Arial" charset="0"/>
              <a:buChar char="•"/>
            </a:pPr>
            <a:r>
              <a:rPr lang="es-ES" altLang="es-MX" dirty="0">
                <a:latin typeface="+mn-lt"/>
              </a:rPr>
              <a:t>Asintomáticos </a:t>
            </a:r>
          </a:p>
          <a:p>
            <a:pPr marL="1447800" lvl="8" indent="-533400" algn="just"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200000"/>
              <a:buFont typeface="Arial" charset="0"/>
              <a:buChar char="•"/>
            </a:pPr>
            <a:r>
              <a:rPr lang="es-ES" altLang="es-MX" dirty="0">
                <a:latin typeface="+mn-lt"/>
              </a:rPr>
              <a:t>Cuadros leves</a:t>
            </a:r>
          </a:p>
          <a:p>
            <a:pPr marL="1447800" lvl="8" indent="-533400" algn="just"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200000"/>
              <a:buFont typeface="Arial" charset="0"/>
              <a:buChar char="•"/>
            </a:pPr>
            <a:r>
              <a:rPr lang="es-ES" altLang="es-MX" dirty="0">
                <a:latin typeface="+mn-lt"/>
              </a:rPr>
              <a:t>Cuadros graves</a:t>
            </a:r>
          </a:p>
          <a:p>
            <a:pPr marL="533400" lvl="1" indent="-533400" algn="just">
              <a:spcBef>
                <a:spcPts val="800"/>
              </a:spcBef>
              <a:buClr>
                <a:schemeClr val="accent6">
                  <a:lumMod val="50000"/>
                </a:schemeClr>
              </a:buClr>
              <a:buFont typeface="HiraMinProN-W3" charset="-128"/>
              <a:buChar char="⦿"/>
            </a:pPr>
            <a:r>
              <a:rPr lang="es-ES" altLang="es-MX" dirty="0">
                <a:latin typeface="+mn-lt"/>
              </a:rPr>
              <a:t>200,000 muertes.</a:t>
            </a:r>
          </a:p>
          <a:p>
            <a:pPr marL="533400" lvl="1" indent="-533400" algn="just">
              <a:spcBef>
                <a:spcPts val="800"/>
              </a:spcBef>
              <a:buClr>
                <a:schemeClr val="accent6">
                  <a:lumMod val="50000"/>
                </a:schemeClr>
              </a:buClr>
              <a:buFont typeface="HiraMinProN-W3" charset="-128"/>
              <a:buChar char="⦿"/>
            </a:pPr>
            <a:r>
              <a:rPr lang="es-ES" altLang="es-MX" dirty="0">
                <a:latin typeface="+mn-lt"/>
              </a:rPr>
              <a:t>25 millones de consultas.</a:t>
            </a:r>
          </a:p>
          <a:p>
            <a:pPr marL="533400" lvl="1" indent="-533400" algn="just">
              <a:spcBef>
                <a:spcPts val="800"/>
              </a:spcBef>
              <a:buClr>
                <a:schemeClr val="accent6">
                  <a:lumMod val="50000"/>
                </a:schemeClr>
              </a:buClr>
              <a:buFont typeface="HiraMinProN-W3" charset="-128"/>
              <a:buChar char="⦿"/>
            </a:pPr>
            <a:r>
              <a:rPr lang="es-ES" altLang="es-MX" dirty="0">
                <a:latin typeface="+mn-lt"/>
              </a:rPr>
              <a:t>500,000 hospitalizados.</a:t>
            </a:r>
          </a:p>
        </p:txBody>
      </p:sp>
      <p:pic>
        <p:nvPicPr>
          <p:cNvPr id="154631" name="Picture 7" descr="1fbb672c8bb42b10b4f1c35bfd5df8552-REDI0515_IMSS_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371" y="4000629"/>
            <a:ext cx="2378075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4632" name="Picture 8" descr="nego1112_imss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446" y="2260729"/>
            <a:ext cx="1914525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3946978" y="2311"/>
            <a:ext cx="6648450" cy="122084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ts val="4400"/>
              </a:lnSpc>
            </a:pPr>
            <a:r>
              <a:rPr lang="es-MX" altLang="es-MX" sz="4000" b="1" dirty="0">
                <a:solidFill>
                  <a:srgbClr val="006600"/>
                </a:solidFill>
              </a:rPr>
              <a:t>El impacto de una pandemia de influenza en México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40202" y="6384995"/>
            <a:ext cx="9522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Fuente: </a:t>
            </a:r>
            <a:r>
              <a:rPr lang="es-ES" sz="1400" dirty="0"/>
              <a:t>Kuri-Morales, Pablo. "La pandemia de influenza: posibles escenarios en México." </a:t>
            </a:r>
            <a:r>
              <a:rPr lang="es-ES" sz="1400" i="1" dirty="0" err="1"/>
              <a:t>Gac</a:t>
            </a:r>
            <a:r>
              <a:rPr lang="es-ES" sz="1400" i="1" dirty="0"/>
              <a:t> </a:t>
            </a:r>
            <a:r>
              <a:rPr lang="es-ES" sz="1400" i="1" dirty="0" err="1"/>
              <a:t>Méd</a:t>
            </a:r>
            <a:r>
              <a:rPr lang="es-ES" sz="1400" i="1" dirty="0"/>
              <a:t> </a:t>
            </a:r>
            <a:r>
              <a:rPr lang="es-ES" sz="1400" i="1" dirty="0" err="1"/>
              <a:t>Méx</a:t>
            </a:r>
            <a:r>
              <a:rPr lang="es-ES" sz="1400" dirty="0"/>
              <a:t> 144.4 (2008): 285-290.</a:t>
            </a:r>
          </a:p>
        </p:txBody>
      </p:sp>
    </p:spTree>
    <p:extLst>
      <p:ext uri="{BB962C8B-B14F-4D97-AF65-F5344CB8AC3E}">
        <p14:creationId xmlns:p14="http://schemas.microsoft.com/office/powerpoint/2010/main" val="461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3011388" y="2100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768500" y="2300314"/>
            <a:ext cx="6357938" cy="357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4821" name="Freeform 5"/>
          <p:cNvSpPr>
            <a:spLocks/>
          </p:cNvSpPr>
          <p:nvPr/>
        </p:nvSpPr>
        <p:spPr bwMode="auto">
          <a:xfrm>
            <a:off x="2782789" y="2379688"/>
            <a:ext cx="5057775" cy="3740150"/>
          </a:xfrm>
          <a:custGeom>
            <a:avLst/>
            <a:gdLst>
              <a:gd name="T0" fmla="*/ 0 w 2448"/>
              <a:gd name="T1" fmla="*/ 3489214 h 313"/>
              <a:gd name="T2" fmla="*/ 780980 w 2448"/>
              <a:gd name="T3" fmla="*/ 2843948 h 313"/>
              <a:gd name="T4" fmla="*/ 2547482 w 2448"/>
              <a:gd name="T5" fmla="*/ 47797 h 313"/>
              <a:gd name="T6" fmla="*/ 4425553 w 2448"/>
              <a:gd name="T7" fmla="*/ 3166581 h 313"/>
              <a:gd name="T8" fmla="*/ 5057775 w 2448"/>
              <a:gd name="T9" fmla="*/ 3489214 h 3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313"/>
              <a:gd name="T17" fmla="*/ 2448 w 2448"/>
              <a:gd name="T18" fmla="*/ 313 h 3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313">
                <a:moveTo>
                  <a:pt x="0" y="292"/>
                </a:moveTo>
                <a:cubicBezTo>
                  <a:pt x="86" y="289"/>
                  <a:pt x="172" y="286"/>
                  <a:pt x="378" y="238"/>
                </a:cubicBezTo>
                <a:cubicBezTo>
                  <a:pt x="584" y="190"/>
                  <a:pt x="939" y="0"/>
                  <a:pt x="1233" y="4"/>
                </a:cubicBezTo>
                <a:cubicBezTo>
                  <a:pt x="1527" y="8"/>
                  <a:pt x="1940" y="217"/>
                  <a:pt x="2142" y="265"/>
                </a:cubicBezTo>
                <a:cubicBezTo>
                  <a:pt x="2344" y="313"/>
                  <a:pt x="2396" y="302"/>
                  <a:pt x="2448" y="292"/>
                </a:cubicBezTo>
              </a:path>
            </a:pathLst>
          </a:cu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4822" name="Freeform 6"/>
          <p:cNvSpPr>
            <a:spLocks/>
          </p:cNvSpPr>
          <p:nvPr/>
        </p:nvSpPr>
        <p:spPr bwMode="auto">
          <a:xfrm>
            <a:off x="5284688" y="5095900"/>
            <a:ext cx="3886200" cy="825500"/>
          </a:xfrm>
          <a:custGeom>
            <a:avLst/>
            <a:gdLst>
              <a:gd name="T0" fmla="*/ 0 w 2448"/>
              <a:gd name="T1" fmla="*/ 770115 h 313"/>
              <a:gd name="T2" fmla="*/ 600075 w 2448"/>
              <a:gd name="T3" fmla="*/ 627696 h 313"/>
              <a:gd name="T4" fmla="*/ 1957387 w 2448"/>
              <a:gd name="T5" fmla="*/ 10550 h 313"/>
              <a:gd name="T6" fmla="*/ 3400425 w 2448"/>
              <a:gd name="T7" fmla="*/ 698906 h 313"/>
              <a:gd name="T8" fmla="*/ 3886200 w 2448"/>
              <a:gd name="T9" fmla="*/ 770115 h 3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313"/>
              <a:gd name="T17" fmla="*/ 2448 w 2448"/>
              <a:gd name="T18" fmla="*/ 313 h 3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313">
                <a:moveTo>
                  <a:pt x="0" y="292"/>
                </a:moveTo>
                <a:cubicBezTo>
                  <a:pt x="86" y="289"/>
                  <a:pt x="172" y="286"/>
                  <a:pt x="378" y="238"/>
                </a:cubicBezTo>
                <a:cubicBezTo>
                  <a:pt x="584" y="190"/>
                  <a:pt x="939" y="0"/>
                  <a:pt x="1233" y="4"/>
                </a:cubicBezTo>
                <a:cubicBezTo>
                  <a:pt x="1527" y="8"/>
                  <a:pt x="1940" y="217"/>
                  <a:pt x="2142" y="265"/>
                </a:cubicBezTo>
                <a:cubicBezTo>
                  <a:pt x="2344" y="313"/>
                  <a:pt x="2396" y="302"/>
                  <a:pt x="2448" y="292"/>
                </a:cubicBezTo>
              </a:path>
            </a:pathLst>
          </a:custGeom>
          <a:solidFill>
            <a:srgbClr val="7B173D">
              <a:alpha val="2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497664" y="5872188"/>
            <a:ext cx="371475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782789" y="1985989"/>
            <a:ext cx="6415087" cy="414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9042301" y="2359050"/>
            <a:ext cx="442913" cy="3500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7440513" y="5872188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077003" y="2201566"/>
            <a:ext cx="1785938" cy="0"/>
          </a:xfrm>
          <a:prstGeom prst="line">
            <a:avLst/>
          </a:prstGeom>
          <a:noFill/>
          <a:ln w="762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7197625" y="2228876"/>
            <a:ext cx="14288" cy="2786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4718013" y="1926629"/>
            <a:ext cx="354012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2400" b="1" dirty="0">
                <a:solidFill>
                  <a:srgbClr val="000090"/>
                </a:solidFill>
              </a:rPr>
              <a:t>1</a:t>
            </a:r>
            <a:endParaRPr lang="es-ES" sz="2400" b="1" dirty="0">
              <a:solidFill>
                <a:srgbClr val="000090"/>
              </a:solidFill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7321451" y="25892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2400" b="1">
                <a:solidFill>
                  <a:srgbClr val="008000"/>
                </a:solidFill>
              </a:rPr>
              <a:t>2</a:t>
            </a:r>
            <a:endParaRPr lang="es-ES" sz="2400" b="1">
              <a:solidFill>
                <a:srgbClr val="008000"/>
              </a:solidFill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7451626" y="5362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2400" b="1"/>
              <a:t>3</a:t>
            </a:r>
            <a:endParaRPr lang="es-ES" sz="2400" b="1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157124" y="1005552"/>
            <a:ext cx="60599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b="1" dirty="0">
                <a:solidFill>
                  <a:srgbClr val="000090"/>
                </a:solidFill>
              </a:rPr>
              <a:t>1 Demorar el pico del brote</a:t>
            </a:r>
          </a:p>
          <a:p>
            <a:pPr eaLnBrk="1" hangingPunct="1"/>
            <a:r>
              <a:rPr lang="es-MX" b="1" dirty="0">
                <a:solidFill>
                  <a:srgbClr val="008000"/>
                </a:solidFill>
              </a:rPr>
              <a:t>2 Disminuir la carga en servicios de atención médica</a:t>
            </a:r>
          </a:p>
          <a:p>
            <a:pPr eaLnBrk="1" hangingPunct="1"/>
            <a:r>
              <a:rPr lang="es-MX" b="1" dirty="0"/>
              <a:t>3 Disminuir el número de casos y el impacto en salud</a:t>
            </a:r>
            <a:endParaRPr lang="es-ES" b="1" dirty="0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2304951" y="2289201"/>
            <a:ext cx="20637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b="1"/>
              <a:t>Casos por día</a:t>
            </a:r>
            <a:endParaRPr lang="es-ES" b="1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4119463" y="6018238"/>
            <a:ext cx="325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b="1"/>
              <a:t>Días a partir del primer caso</a:t>
            </a:r>
            <a:endParaRPr lang="es-ES" b="1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2762150" y="2617813"/>
            <a:ext cx="196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b="1"/>
              <a:t>Pandemia:</a:t>
            </a:r>
          </a:p>
          <a:p>
            <a:pPr eaLnBrk="1" hangingPunct="1"/>
            <a:r>
              <a:rPr lang="es-MX" b="1"/>
              <a:t>Sin intervención</a:t>
            </a:r>
            <a:endParaRPr lang="es-ES" b="1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7891363" y="4591075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b="1"/>
              <a:t>Pandemia:</a:t>
            </a:r>
          </a:p>
          <a:p>
            <a:pPr eaLnBrk="1" hangingPunct="1"/>
            <a:r>
              <a:rPr lang="es-MX" b="1"/>
              <a:t>Con intervención</a:t>
            </a:r>
            <a:endParaRPr lang="es-ES" b="1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810764" y="6468782"/>
            <a:ext cx="860323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50" b="1" dirty="0"/>
              <a:t>Adaptado de: Interim Pre-pandemic Planning Guidance: Community Strategy for Pandemic Influenza Mitigation, CDC. Feb 2007</a:t>
            </a:r>
            <a:endParaRPr lang="es-ES" sz="1050" b="1" dirty="0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4135527" y="1033815"/>
            <a:ext cx="600075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446077" y="159781"/>
            <a:ext cx="7120731" cy="67710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3800" b="1" dirty="0">
                <a:solidFill>
                  <a:srgbClr val="006600"/>
                </a:solidFill>
              </a:rPr>
              <a:t>Impacto de las intervenciones</a:t>
            </a:r>
          </a:p>
        </p:txBody>
      </p:sp>
    </p:spTree>
    <p:extLst>
      <p:ext uri="{BB962C8B-B14F-4D97-AF65-F5344CB8AC3E}">
        <p14:creationId xmlns:p14="http://schemas.microsoft.com/office/powerpoint/2010/main" val="70753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320320" y="3044279"/>
            <a:ext cx="7120731" cy="923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s-MX" altLang="es-MX" sz="5400" b="1" dirty="0">
                <a:solidFill>
                  <a:srgbClr val="006600"/>
                </a:solidFill>
              </a:rPr>
              <a:t>¿Qué pasó?</a:t>
            </a:r>
          </a:p>
        </p:txBody>
      </p:sp>
    </p:spTree>
    <p:extLst>
      <p:ext uri="{BB962C8B-B14F-4D97-AF65-F5344CB8AC3E}">
        <p14:creationId xmlns:p14="http://schemas.microsoft.com/office/powerpoint/2010/main" val="16307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13567" y="1302389"/>
            <a:ext cx="10483377" cy="515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Febrero?/Marzo/Abril 2009: comportamiento inusual de casos de enfermedad respiratoria aguda grave</a:t>
            </a:r>
          </a:p>
          <a:p>
            <a:pPr marL="1163438" lvl="3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Adultos jóvenes, virus de influenza que no pudo tipificarse</a:t>
            </a:r>
          </a:p>
          <a:p>
            <a:pPr marL="490538" lvl="1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Abril 17, 2009:  se emite alerta epidemiológica</a:t>
            </a:r>
          </a:p>
          <a:p>
            <a:pPr marL="490538" lvl="1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Abril 2009: se envían muestras a Canadá</a:t>
            </a:r>
          </a:p>
          <a:p>
            <a:pPr marL="490538" lvl="1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Abril 23, 2009: se reciben resultados y se corrobora que es una nueva cepa AH1N1</a:t>
            </a:r>
          </a:p>
          <a:p>
            <a:pPr marL="490538" lvl="1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Abril 24, 2009: se cierran escuelas y se convoca al Consejo de Salubridad General que por primera vez en la historia es presidido por el C. Presidente de la República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Cronología I</a:t>
            </a:r>
          </a:p>
        </p:txBody>
      </p:sp>
    </p:spTree>
    <p:extLst>
      <p:ext uri="{BB962C8B-B14F-4D97-AF65-F5344CB8AC3E}">
        <p14:creationId xmlns:p14="http://schemas.microsoft.com/office/powerpoint/2010/main" val="28658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13567" y="441775"/>
            <a:ext cx="10483377" cy="616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24 de abril en adelante: </a:t>
            </a: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endParaRPr lang="es-MX" altLang="es-MX" sz="3200" dirty="0">
              <a:latin typeface="+mn-lt"/>
            </a:endParaRP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Se solicita información de los casos y muertes por diversas vías.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Desde la SPPS, la Coordinación de Asesores, la Oficina del Secretario, entre otras</a:t>
            </a: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Se recurre a organismos internacioneles OMS/OPS y CDC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Participan activamente en el InDRE y de la UIES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Se muestrea a todo caso que parezca influenza (sobrecarga al InDRE; se envían muestras a Canadá y a EEUU)</a:t>
            </a: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Se emiten varios reportes al día del número de casos y de las muertes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Se informa a OMS/OPS antes que a  medios nacionales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Cronología II</a:t>
            </a:r>
          </a:p>
        </p:txBody>
      </p:sp>
    </p:spTree>
    <p:extLst>
      <p:ext uri="{BB962C8B-B14F-4D97-AF65-F5344CB8AC3E}">
        <p14:creationId xmlns:p14="http://schemas.microsoft.com/office/powerpoint/2010/main" val="7215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13567" y="375464"/>
            <a:ext cx="10483377" cy="639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ts val="400"/>
              </a:spcBef>
              <a:buClr>
                <a:srgbClr val="C00000"/>
              </a:buClr>
            </a:pPr>
            <a:endParaRPr lang="es-MX" altLang="es-MX" sz="3200" dirty="0">
              <a:latin typeface="+mn-lt"/>
            </a:endParaRP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Medidas de distanciamiento social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Eventos masivos cancelados o sin público</a:t>
            </a: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Otras medidas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Uso de cubrebocas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NO uso de corbata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La reserva de oseltamivir se reconstituye en pastillas cuando estaba diseñada para hacerlo en solución</a:t>
            </a:r>
          </a:p>
          <a:p>
            <a:pPr marL="490538" lvl="1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27 de abril Presidencia solicita asesoría externa. A partir del 1 de mayo: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Un solo corte de información al dia: 5 pm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Un solo canal de comunicación 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Dos conferencias de prensa al día por el Secretario de Salud con una sola presentación que se actualiza en cifras cada 24 horas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Cronología III</a:t>
            </a:r>
          </a:p>
        </p:txBody>
      </p:sp>
    </p:spTree>
    <p:extLst>
      <p:ext uri="{BB962C8B-B14F-4D97-AF65-F5344CB8AC3E}">
        <p14:creationId xmlns:p14="http://schemas.microsoft.com/office/powerpoint/2010/main" val="3796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13567" y="1177128"/>
            <a:ext cx="10483377" cy="542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ts val="400"/>
              </a:spcBef>
              <a:buClr>
                <a:srgbClr val="C00000"/>
              </a:buClr>
            </a:pPr>
            <a:endParaRPr lang="es-MX" altLang="es-MX" sz="3200" dirty="0">
              <a:latin typeface="+mn-lt"/>
            </a:endParaRP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Mayo a Septiembre 2009</a:t>
            </a: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Se fortalece la capacidad de respuesta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Compra de ventiladores mecánicos (INER)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Negociación para recibir vacuna 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Revisión de la vigilancia epidemiológica</a:t>
            </a: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Reunión en julio en Cancún con la presencia de la directora de la OMS 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dirty="0">
                <a:latin typeface="+mn-lt"/>
              </a:rPr>
              <a:t>Que declaró pandemia hasta junio!!!!</a:t>
            </a: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Hacia agosto/septiembre se declara concluida la fase crítica de la pandemia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Cronología IV</a:t>
            </a:r>
          </a:p>
        </p:txBody>
      </p:sp>
    </p:spTree>
    <p:extLst>
      <p:ext uri="{BB962C8B-B14F-4D97-AF65-F5344CB8AC3E}">
        <p14:creationId xmlns:p14="http://schemas.microsoft.com/office/powerpoint/2010/main" val="37334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320320" y="3044279"/>
            <a:ext cx="7120731" cy="923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s-MX" altLang="es-MX" sz="5400" b="1" dirty="0">
                <a:solidFill>
                  <a:srgbClr val="006600"/>
                </a:solidFill>
              </a:rPr>
              <a:t>¿Cuál fue el resultado?</a:t>
            </a:r>
          </a:p>
        </p:txBody>
      </p:sp>
    </p:spTree>
    <p:extLst>
      <p:ext uri="{BB962C8B-B14F-4D97-AF65-F5344CB8AC3E}">
        <p14:creationId xmlns:p14="http://schemas.microsoft.com/office/powerpoint/2010/main" val="33773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991151" y="-17859"/>
            <a:ext cx="9810810" cy="132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/>
            <a:r>
              <a:rPr lang="es-ES_tradnl" sz="4000" b="1" dirty="0">
                <a:solidFill>
                  <a:srgbClr val="006600"/>
                </a:solidFill>
              </a:rPr>
              <a:t>Casos de influenza confirmados por semana de ocurrencia. México 2009-2017</a:t>
            </a:r>
          </a:p>
        </p:txBody>
      </p:sp>
      <p:sp>
        <p:nvSpPr>
          <p:cNvPr id="26" name="33 CuadroTexto"/>
          <p:cNvSpPr txBox="1"/>
          <p:nvPr/>
        </p:nvSpPr>
        <p:spPr>
          <a:xfrm>
            <a:off x="1504174" y="6479718"/>
            <a:ext cx="422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Calibri"/>
                <a:cs typeface="Arial" panose="020B0604020202020204" pitchFamily="34" charset="0"/>
              </a:rPr>
              <a:t>Fuente: SINAVE/DGE/SISVEFLU/Enero 2009 – 16 marzo 2017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390039" y="1415569"/>
            <a:ext cx="9411922" cy="5194954"/>
            <a:chOff x="107950" y="1111250"/>
            <a:chExt cx="9411922" cy="4676775"/>
          </a:xfrm>
        </p:grpSpPr>
        <p:graphicFrame>
          <p:nvGraphicFramePr>
            <p:cNvPr id="23" name="Objeto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5897574"/>
                </p:ext>
              </p:extLst>
            </p:nvPr>
          </p:nvGraphicFramePr>
          <p:xfrm>
            <a:off x="107950" y="1111250"/>
            <a:ext cx="8767763" cy="467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Hoja de cálculo" r:id="rId3" imgW="7696087" imgH="4676670" progId="Excel.Sheet.12">
                    <p:link updateAutomatic="1"/>
                  </p:oleObj>
                </mc:Choice>
                <mc:Fallback>
                  <p:oleObj name="Hoja de cálculo" r:id="rId3" imgW="7696087" imgH="4676670" progId="Excel.Sheet.12">
                    <p:link updateAutomatic="1"/>
                    <p:pic>
                      <p:nvPicPr>
                        <p:cNvPr id="23" name="Objeto 2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7950" y="1111250"/>
                          <a:ext cx="8767763" cy="4676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4 Conector recto"/>
            <p:cNvCxnSpPr/>
            <p:nvPr/>
          </p:nvCxnSpPr>
          <p:spPr>
            <a:xfrm flipV="1">
              <a:off x="1785022" y="1339304"/>
              <a:ext cx="12862" cy="40016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32 Conector recto"/>
            <p:cNvCxnSpPr/>
            <p:nvPr/>
          </p:nvCxnSpPr>
          <p:spPr>
            <a:xfrm flipV="1">
              <a:off x="2734777" y="1364456"/>
              <a:ext cx="0" cy="40016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25 Conector recto"/>
            <p:cNvCxnSpPr/>
            <p:nvPr/>
          </p:nvCxnSpPr>
          <p:spPr>
            <a:xfrm flipV="1">
              <a:off x="3680577" y="1364456"/>
              <a:ext cx="0" cy="40016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27 CuadroTexto"/>
            <p:cNvSpPr txBox="1"/>
            <p:nvPr/>
          </p:nvSpPr>
          <p:spPr>
            <a:xfrm>
              <a:off x="3268150" y="2010814"/>
              <a:ext cx="1044116" cy="332492"/>
            </a:xfrm>
            <a:prstGeom prst="rect">
              <a:avLst/>
            </a:prstGeom>
            <a:solidFill>
              <a:srgbClr val="CC0000"/>
            </a:solidFill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A(H1N1)</a:t>
              </a:r>
            </a:p>
          </p:txBody>
        </p:sp>
        <p:cxnSp>
          <p:nvCxnSpPr>
            <p:cNvPr id="48" name="26 Conector recto"/>
            <p:cNvCxnSpPr/>
            <p:nvPr/>
          </p:nvCxnSpPr>
          <p:spPr>
            <a:xfrm flipV="1">
              <a:off x="4643075" y="1364457"/>
              <a:ext cx="0" cy="40016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30 CuadroTexto"/>
            <p:cNvSpPr txBox="1"/>
            <p:nvPr/>
          </p:nvSpPr>
          <p:spPr>
            <a:xfrm>
              <a:off x="4283996" y="2604970"/>
              <a:ext cx="1044116" cy="332492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A(H3N2)</a:t>
              </a:r>
            </a:p>
          </p:txBody>
        </p:sp>
        <p:cxnSp>
          <p:nvCxnSpPr>
            <p:cNvPr id="50" name="31 Conector recto"/>
            <p:cNvCxnSpPr/>
            <p:nvPr/>
          </p:nvCxnSpPr>
          <p:spPr>
            <a:xfrm flipV="1">
              <a:off x="5593881" y="1364457"/>
              <a:ext cx="0" cy="40016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28 CuadroTexto"/>
            <p:cNvSpPr txBox="1"/>
            <p:nvPr/>
          </p:nvSpPr>
          <p:spPr>
            <a:xfrm>
              <a:off x="5235073" y="1984850"/>
              <a:ext cx="1044116" cy="332492"/>
            </a:xfrm>
            <a:prstGeom prst="rect">
              <a:avLst/>
            </a:prstGeom>
            <a:solidFill>
              <a:srgbClr val="CC0000"/>
            </a:solidFill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A(H1N1)</a:t>
              </a:r>
            </a:p>
          </p:txBody>
        </p:sp>
        <p:sp>
          <p:nvSpPr>
            <p:cNvPr id="52" name="29 CuadroTexto"/>
            <p:cNvSpPr txBox="1"/>
            <p:nvPr/>
          </p:nvSpPr>
          <p:spPr>
            <a:xfrm>
              <a:off x="2362669" y="2638114"/>
              <a:ext cx="1044116" cy="332492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A(H3N2)</a:t>
              </a:r>
            </a:p>
          </p:txBody>
        </p:sp>
        <p:cxnSp>
          <p:nvCxnSpPr>
            <p:cNvPr id="53" name="31 Conector recto"/>
            <p:cNvCxnSpPr/>
            <p:nvPr/>
          </p:nvCxnSpPr>
          <p:spPr>
            <a:xfrm flipV="1">
              <a:off x="6540124" y="1364457"/>
              <a:ext cx="0" cy="40016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29 CuadroTexto"/>
            <p:cNvSpPr txBox="1"/>
            <p:nvPr/>
          </p:nvSpPr>
          <p:spPr>
            <a:xfrm>
              <a:off x="6181331" y="2550670"/>
              <a:ext cx="1044116" cy="332492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A(H3N2)</a:t>
              </a:r>
            </a:p>
          </p:txBody>
        </p:sp>
        <p:sp>
          <p:nvSpPr>
            <p:cNvPr id="55" name="8 CuadroTexto"/>
            <p:cNvSpPr txBox="1"/>
            <p:nvPr/>
          </p:nvSpPr>
          <p:spPr>
            <a:xfrm>
              <a:off x="446864" y="1483498"/>
              <a:ext cx="9073008" cy="30478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            2009              2010             2011             2012            2013             2014             2015             2016          2017</a:t>
              </a:r>
            </a:p>
          </p:txBody>
        </p:sp>
        <p:sp>
          <p:nvSpPr>
            <p:cNvPr id="56" name="3 CuadroTexto"/>
            <p:cNvSpPr txBox="1"/>
            <p:nvPr/>
          </p:nvSpPr>
          <p:spPr>
            <a:xfrm>
              <a:off x="1140071" y="2228553"/>
              <a:ext cx="1044116" cy="332492"/>
            </a:xfrm>
            <a:prstGeom prst="rect">
              <a:avLst/>
            </a:prstGeom>
            <a:solidFill>
              <a:srgbClr val="CC0000"/>
            </a:solidFill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A(H1N1)</a:t>
              </a:r>
            </a:p>
          </p:txBody>
        </p:sp>
        <p:cxnSp>
          <p:nvCxnSpPr>
            <p:cNvPr id="57" name="31 Conector recto"/>
            <p:cNvCxnSpPr/>
            <p:nvPr/>
          </p:nvCxnSpPr>
          <p:spPr>
            <a:xfrm flipV="1">
              <a:off x="7482580" y="1364457"/>
              <a:ext cx="0" cy="40016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28 CuadroTexto"/>
            <p:cNvSpPr txBox="1"/>
            <p:nvPr/>
          </p:nvSpPr>
          <p:spPr>
            <a:xfrm>
              <a:off x="7132563" y="1898428"/>
              <a:ext cx="1044116" cy="332492"/>
            </a:xfrm>
            <a:prstGeom prst="rect">
              <a:avLst/>
            </a:prstGeom>
            <a:solidFill>
              <a:srgbClr val="CC0000"/>
            </a:solidFill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A(H1N1)</a:t>
              </a:r>
            </a:p>
          </p:txBody>
        </p:sp>
        <p:cxnSp>
          <p:nvCxnSpPr>
            <p:cNvPr id="59" name="31 Conector recto"/>
            <p:cNvCxnSpPr/>
            <p:nvPr/>
          </p:nvCxnSpPr>
          <p:spPr>
            <a:xfrm flipV="1">
              <a:off x="8482528" y="1339304"/>
              <a:ext cx="0" cy="40016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28 CuadroTexto"/>
            <p:cNvSpPr txBox="1"/>
            <p:nvPr/>
          </p:nvSpPr>
          <p:spPr>
            <a:xfrm>
              <a:off x="8040600" y="2554064"/>
              <a:ext cx="1044116" cy="332492"/>
            </a:xfrm>
            <a:prstGeom prst="rect">
              <a:avLst/>
            </a:prstGeom>
            <a:solidFill>
              <a:srgbClr val="CC0000"/>
            </a:solidFill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A(H1N1)</a:t>
              </a:r>
            </a:p>
          </p:txBody>
        </p:sp>
        <p:sp>
          <p:nvSpPr>
            <p:cNvPr id="61" name="1 CuadroTexto"/>
            <p:cNvSpPr txBox="1"/>
            <p:nvPr/>
          </p:nvSpPr>
          <p:spPr>
            <a:xfrm>
              <a:off x="446864" y="5157192"/>
              <a:ext cx="8697136" cy="4420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5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              </a:t>
              </a:r>
              <a:r>
                <a:rPr lang="es-MX" sz="9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Semana 1-52                 Semana 1-52               Semana 1-52                 Semana 1-52              Semana 1-52               Semana 1-53               Semana 1-52             Semana 1-52           Semana 1-11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69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320320" y="3044279"/>
            <a:ext cx="7120731" cy="923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s-MX" altLang="es-MX" sz="5400" b="1" dirty="0">
                <a:solidFill>
                  <a:srgbClr val="006600"/>
                </a:solidFill>
              </a:rPr>
              <a:t>¿Qué aprendimos?</a:t>
            </a:r>
          </a:p>
        </p:txBody>
      </p:sp>
    </p:spTree>
    <p:extLst>
      <p:ext uri="{BB962C8B-B14F-4D97-AF65-F5344CB8AC3E}">
        <p14:creationId xmlns:p14="http://schemas.microsoft.com/office/powerpoint/2010/main" val="41272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lab assistant inoculates fertile eggs with Hong Kong influenza Virus in 1968.">
            <a:extLst>
              <a:ext uri="{FF2B5EF4-FFF2-40B4-BE49-F238E27FC236}">
                <a16:creationId xmlns:a16="http://schemas.microsoft.com/office/drawing/2014/main" id="{73EE7896-AE24-E345-A827-A6007B6EF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33" y="1191557"/>
            <a:ext cx="1526892" cy="21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5DBE15AD-815F-144C-A32A-40C461C98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15" y="2637868"/>
            <a:ext cx="23455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C00000"/>
                </a:solidFill>
              </a:rPr>
              <a:t>Influenza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807B23-8112-1F48-BFB0-09C4C99F4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50" y="1192024"/>
            <a:ext cx="3854043" cy="215373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C9341E38-9B3E-744D-9DEE-A6FC1EAC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15" y="3595210"/>
            <a:ext cx="11372408" cy="28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35000" indent="-635000" algn="just">
              <a:spcBef>
                <a:spcPts val="2200"/>
              </a:spcBef>
              <a:buClr>
                <a:schemeClr val="accent6">
                  <a:lumMod val="50000"/>
                </a:schemeClr>
              </a:buClr>
              <a:buFont typeface="HiraMinProN-W3" charset="-128"/>
              <a:buChar char="⦿"/>
            </a:pPr>
            <a:r>
              <a:rPr lang="es-MX" altLang="es-MX" sz="2800" dirty="0">
                <a:latin typeface="+mn-lt"/>
              </a:rPr>
              <a:t>“Primera” pandemia (1510)  Afectó África y Europa.</a:t>
            </a:r>
          </a:p>
          <a:p>
            <a:pPr marL="635000" indent="-635000" algn="just">
              <a:spcBef>
                <a:spcPts val="2200"/>
              </a:spcBef>
              <a:buClr>
                <a:schemeClr val="accent6">
                  <a:lumMod val="50000"/>
                </a:schemeClr>
              </a:buClr>
              <a:buFont typeface="HiraMinProN-W3" charset="-128"/>
              <a:buChar char="⦿"/>
            </a:pPr>
            <a:r>
              <a:rPr lang="es-MX" altLang="es-MX" sz="2800" dirty="0">
                <a:latin typeface="+mn-lt"/>
              </a:rPr>
              <a:t>Gripe de Asia (1889-1890) Afectó todos los continentes. Causó elevada mortalidad.</a:t>
            </a:r>
          </a:p>
          <a:p>
            <a:pPr marL="635000" indent="-635000" algn="just">
              <a:spcBef>
                <a:spcPts val="2200"/>
              </a:spcBef>
              <a:buClr>
                <a:schemeClr val="accent6">
                  <a:lumMod val="50000"/>
                </a:schemeClr>
              </a:buClr>
              <a:buFont typeface="HiraMinProN-W3" charset="-128"/>
              <a:buChar char="⦿"/>
            </a:pPr>
            <a:r>
              <a:rPr lang="es-MX" altLang="es-MX" sz="2800" dirty="0">
                <a:latin typeface="+mn-lt"/>
              </a:rPr>
              <a:t>Gripe Española (1918-1919) Afectó todos los continentes. Desapareció en 18 meses. Se estima que ocurrieron de 40 a 100 millones de muertes.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C8599A9-9659-8B47-9DEE-382A8D5F5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6586" y="285440"/>
            <a:ext cx="3747631" cy="574003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r">
              <a:lnSpc>
                <a:spcPts val="3620"/>
              </a:lnSpc>
            </a:pPr>
            <a:r>
              <a:rPr lang="es-ES" altLang="es-MX" sz="4000" dirty="0">
                <a:solidFill>
                  <a:srgbClr val="006600"/>
                </a:solidFill>
              </a:rPr>
              <a:t>Historia</a:t>
            </a:r>
          </a:p>
        </p:txBody>
      </p:sp>
    </p:spTree>
    <p:extLst>
      <p:ext uri="{BB962C8B-B14F-4D97-AF65-F5344CB8AC3E}">
        <p14:creationId xmlns:p14="http://schemas.microsoft.com/office/powerpoint/2010/main" val="1578791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13567" y="375464"/>
            <a:ext cx="10483377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ts val="400"/>
              </a:spcBef>
              <a:buClr>
                <a:srgbClr val="C00000"/>
              </a:buClr>
            </a:pPr>
            <a:endParaRPr lang="es-MX" altLang="es-MX" sz="3200" dirty="0">
              <a:latin typeface="+mn-lt"/>
            </a:endParaRPr>
          </a:p>
          <a:p>
            <a:pPr marL="514350" indent="-514350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sz="3200" dirty="0">
                <a:latin typeface="+mn-lt"/>
              </a:rPr>
              <a:t>La nueva cepa resultó ser más agresiva que las que circulaban previamente, pero no como se esperaba (H5N1). Desde 2010 ya es estacional y se incluye año con año en las vacunas que se aplican en México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dirty="0">
                <a:latin typeface="+mn-lt"/>
              </a:rPr>
              <a:t>Además de los grupos habituales, afecta a jóvenes y mujeres embarazadas y su tasa de letalidad es más alta que la de otras cepas en general y aún más en personas con comorbilidades.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dirty="0">
                <a:latin typeface="+mn-lt"/>
              </a:rPr>
              <a:t>No ha sufrido mutaciones importantes y casi no hay resistencia al oseltamivir </a:t>
            </a: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sz="3200" dirty="0">
                <a:latin typeface="+mn-lt"/>
              </a:rPr>
              <a:t>Se debe actuar de manera inmediata aún en un entorno de incertidumbre, pero deben seguirse los protocolos establecidos y contar con el apoyo desde el más alto nivel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endParaRPr lang="es-MX" altLang="es-MX" dirty="0">
              <a:latin typeface="+mn-lt"/>
            </a:endParaRP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endParaRPr lang="es-MX" altLang="es-MX" dirty="0">
              <a:latin typeface="+mn-lt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Lecciones I</a:t>
            </a:r>
          </a:p>
        </p:txBody>
      </p:sp>
    </p:spTree>
    <p:extLst>
      <p:ext uri="{BB962C8B-B14F-4D97-AF65-F5344CB8AC3E}">
        <p14:creationId xmlns:p14="http://schemas.microsoft.com/office/powerpoint/2010/main" val="689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13567" y="397401"/>
            <a:ext cx="10483377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ts val="400"/>
              </a:spcBef>
              <a:buClr>
                <a:srgbClr val="C00000"/>
              </a:buClr>
            </a:pPr>
            <a:endParaRPr lang="es-MX" altLang="es-MX" sz="3200" dirty="0">
              <a:latin typeface="+mn-lt"/>
            </a:endParaRPr>
          </a:p>
          <a:p>
            <a:pPr marL="514350" indent="-514350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 startAt="3"/>
            </a:pPr>
            <a:r>
              <a:rPr lang="es-MX" altLang="es-MX" sz="3200" dirty="0">
                <a:latin typeface="+mn-lt"/>
              </a:rPr>
              <a:t>La planeación previa es indispensable y debe ponerse en práctica</a:t>
            </a:r>
          </a:p>
          <a:p>
            <a:pPr marL="704850" lvl="1" indent="-514350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dirty="0">
                <a:latin typeface="+mn-lt"/>
              </a:rPr>
              <a:t>Los problemas surgieron porque en la etapa de elaboración del plan, la estrategia Multisectorial no se culminó y en el momento de la respuesta había vacíos</a:t>
            </a:r>
          </a:p>
          <a:p>
            <a:pPr marL="704850" lvl="1" indent="-514350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dirty="0">
                <a:latin typeface="+mn-lt"/>
              </a:rPr>
              <a:t>El Plan debe revisarse continuamente para afinarlo y ante una nueva pandemia (cuya probabilidad de ocurrencia es 1) haya una mejor respuesta institucional, interinstitucional e intersectorial</a:t>
            </a: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 startAt="3"/>
            </a:pPr>
            <a:r>
              <a:rPr lang="es-MX" altLang="es-MX" sz="3200" dirty="0">
                <a:latin typeface="+mn-lt"/>
              </a:rPr>
              <a:t>Se deben fortalecer los mecanismos de coordinación entre los distintos niveles de gobierno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dirty="0">
                <a:latin typeface="+mn-lt"/>
              </a:rPr>
              <a:t>Existen los mecanismos para ello, el CSG, el CNS, el Comité Nacional para la Seguridad en Salud, entre otros. Hay que fortalecerlos, pero sobretodo utilizarlos adecuadamente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endParaRPr lang="es-MX" altLang="es-MX" dirty="0">
              <a:latin typeface="+mn-lt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Lecciones II</a:t>
            </a:r>
          </a:p>
        </p:txBody>
      </p:sp>
    </p:spTree>
    <p:extLst>
      <p:ext uri="{BB962C8B-B14F-4D97-AF65-F5344CB8AC3E}">
        <p14:creationId xmlns:p14="http://schemas.microsoft.com/office/powerpoint/2010/main" val="34989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13567" y="447099"/>
            <a:ext cx="11214607" cy="662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ts val="400"/>
              </a:spcBef>
              <a:buClr>
                <a:srgbClr val="C00000"/>
              </a:buClr>
            </a:pPr>
            <a:endParaRPr lang="es-MX" altLang="es-MX" sz="3200" dirty="0">
              <a:latin typeface="+mn-lt"/>
            </a:endParaRPr>
          </a:p>
          <a:p>
            <a:pPr marL="514350" indent="-514350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 startAt="5"/>
            </a:pPr>
            <a:r>
              <a:rPr lang="es-MX" altLang="es-MX" sz="3200" dirty="0">
                <a:latin typeface="+mn-lt"/>
              </a:rPr>
              <a:t>La puesta en práctica de medidas efectivas de distanciamiento social, es muestra de la confianza de la sociedad en las autoridaes sanitarias, debe fortalecerse esa confianza a través de todos los medios al alcance del Gobierno. Las vacunas llegan tarde y no son la solución en la etapa crítica.</a:t>
            </a: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 startAt="5"/>
            </a:pPr>
            <a:r>
              <a:rPr lang="es-MX" altLang="es-MX" sz="3200" dirty="0">
                <a:latin typeface="+mn-lt"/>
              </a:rPr>
              <a:t>La participación de los organismos como la OMS/OPS, los CDC es fundamental, pero debe ser acotada y orientada a recibir apoyo cuando sea necesario.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dirty="0">
                <a:latin typeface="+mn-lt"/>
              </a:rPr>
              <a:t>Se deben impulsar mecanismos globales de comunicación de riesgos más eficientes y fortalecer la aplicación del Reglamento Sanitario Internacional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dirty="0">
                <a:latin typeface="+mn-lt"/>
              </a:rPr>
              <a:t>Se debe exigir que la respuesta sea más rápida y evitar situaciones como las del Ebola y el Zika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endParaRPr lang="es-MX" altLang="es-MX" dirty="0">
              <a:latin typeface="+mn-lt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Lecciones III</a:t>
            </a:r>
          </a:p>
        </p:txBody>
      </p:sp>
    </p:spTree>
    <p:extLst>
      <p:ext uri="{BB962C8B-B14F-4D97-AF65-F5344CB8AC3E}">
        <p14:creationId xmlns:p14="http://schemas.microsoft.com/office/powerpoint/2010/main" val="37448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13567" y="397401"/>
            <a:ext cx="10483377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ts val="400"/>
              </a:spcBef>
              <a:buClr>
                <a:srgbClr val="C00000"/>
              </a:buClr>
            </a:pPr>
            <a:endParaRPr lang="es-MX" altLang="es-MX" sz="3200" dirty="0">
              <a:latin typeface="+mn-lt"/>
            </a:endParaRPr>
          </a:p>
          <a:p>
            <a:pPr marL="514350" indent="-514350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 startAt="7"/>
            </a:pPr>
            <a:r>
              <a:rPr lang="es-MX" altLang="es-MX" sz="3200" dirty="0">
                <a:latin typeface="+mn-lt"/>
              </a:rPr>
              <a:t>Debe reconocerse que la oportunidad en la notificación de lo que ocurría ayudó al resto del mundo a prepararse.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dirty="0">
                <a:latin typeface="+mn-lt"/>
              </a:rPr>
              <a:t>Valdría la pena explorar mecanismos compensatorios globales que actuaran para mitigar el impacto (económico, social, etc.) derivado de actuar con responsabilidad y oportunidad y/o sancionar a quienes no lo hagan (SARS en China)</a:t>
            </a:r>
          </a:p>
          <a:p>
            <a:pPr marL="490538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 startAt="7"/>
            </a:pPr>
            <a:r>
              <a:rPr lang="es-MX" altLang="es-MX" sz="3200" dirty="0">
                <a:latin typeface="+mn-lt"/>
              </a:rPr>
              <a:t>Fue clara la necesidad de fortalecer los mecanismos de Vigilancia Epidemiológica y de apoyo de Diagnóstico de  Laboratorio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dirty="0">
                <a:latin typeface="+mn-lt"/>
              </a:rPr>
              <a:t>Hoy se cuenta con un sistema de vigilancia de influenza robusto (siempre es perfectible)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dirty="0">
                <a:latin typeface="+mn-lt"/>
              </a:rPr>
              <a:t>La capacidad del InDRE y de los LESP es adecuada, aún falta fortalecer los laboratorios clínicos en los hospitales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endParaRPr lang="es-MX" altLang="es-MX" dirty="0">
              <a:latin typeface="+mn-lt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Lecciones IV</a:t>
            </a:r>
          </a:p>
        </p:txBody>
      </p:sp>
    </p:spTree>
    <p:extLst>
      <p:ext uri="{BB962C8B-B14F-4D97-AF65-F5344CB8AC3E}">
        <p14:creationId xmlns:p14="http://schemas.microsoft.com/office/powerpoint/2010/main" val="19677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13567" y="397401"/>
            <a:ext cx="10483377" cy="379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ts val="400"/>
              </a:spcBef>
              <a:buClr>
                <a:srgbClr val="C00000"/>
              </a:buClr>
            </a:pPr>
            <a:endParaRPr lang="es-MX" altLang="es-MX" sz="3200" dirty="0">
              <a:latin typeface="+mn-lt"/>
            </a:endParaRPr>
          </a:p>
          <a:p>
            <a:pPr marL="514350" indent="-514350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 startAt="9"/>
            </a:pPr>
            <a:r>
              <a:rPr lang="es-MX" altLang="es-MX" sz="3200" dirty="0">
                <a:latin typeface="+mn-lt"/>
              </a:rPr>
              <a:t>La pandemia tuvo un efecto positivo en hábitos de higiene elementales, que se olvidan con el tiempo y que debieran ser objeto de reforzamiento permanente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dirty="0">
                <a:latin typeface="+mn-lt"/>
              </a:rPr>
              <a:t>Lavado de manos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dirty="0">
                <a:latin typeface="+mn-lt"/>
              </a:rPr>
              <a:t>Estornudo de etiqueta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MX" altLang="es-MX" dirty="0">
                <a:latin typeface="+mn-lt"/>
              </a:rPr>
              <a:t>Vacunación</a:t>
            </a:r>
          </a:p>
          <a:p>
            <a:pPr marL="647700" lvl="2" algn="just">
              <a:spcBef>
                <a:spcPts val="400"/>
              </a:spcBef>
              <a:buClr>
                <a:srgbClr val="C00000"/>
              </a:buClr>
            </a:pPr>
            <a:endParaRPr lang="es-MX" altLang="es-MX" dirty="0">
              <a:latin typeface="+mn-lt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Lecciones V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65E21EA-11A6-3449-965E-14A9B98C438F}"/>
              </a:ext>
            </a:extLst>
          </p:cNvPr>
          <p:cNvSpPr/>
          <p:nvPr/>
        </p:nvSpPr>
        <p:spPr>
          <a:xfrm>
            <a:off x="513567" y="5871506"/>
            <a:ext cx="111815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Fuente: </a:t>
            </a:r>
            <a:r>
              <a:rPr lang="es-MX" sz="1400" dirty="0"/>
              <a:t>The influenza A(H1N1) epidemic in Mexico. Lessons learned </a:t>
            </a:r>
          </a:p>
          <a:p>
            <a:r>
              <a:rPr lang="es-MX" sz="1400" dirty="0"/>
              <a:t>José A Córdova-Villalobos1, Elsa Sarti*1,2,3, Jacqueline Arzoz-Padrés1, Gabriel Manuell-Lee1,2, Josefina Romero Méndez1,2 and</a:t>
            </a:r>
            <a:br>
              <a:rPr lang="es-MX" sz="1400" dirty="0"/>
            </a:br>
            <a:r>
              <a:rPr lang="es-MX" sz="1400" dirty="0"/>
              <a:t>Pablo Kuri-Morales2,3 </a:t>
            </a:r>
            <a:r>
              <a:rPr lang="en" sz="1400" i="1" dirty="0"/>
              <a:t>Health Research Policy and Systems </a:t>
            </a:r>
            <a:r>
              <a:rPr lang="en" sz="1400" dirty="0"/>
              <a:t>2009, </a:t>
            </a:r>
            <a:r>
              <a:rPr lang="en" sz="1400" b="1" dirty="0"/>
              <a:t>7</a:t>
            </a:r>
            <a:r>
              <a:rPr lang="en" sz="1400" dirty="0"/>
              <a:t>:21 </a:t>
            </a:r>
          </a:p>
        </p:txBody>
      </p:sp>
    </p:spTree>
    <p:extLst>
      <p:ext uri="{BB962C8B-B14F-4D97-AF65-F5344CB8AC3E}">
        <p14:creationId xmlns:p14="http://schemas.microsoft.com/office/powerpoint/2010/main" val="19085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13567" y="397401"/>
            <a:ext cx="10483377" cy="540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ts val="400"/>
              </a:spcBef>
              <a:buClr>
                <a:srgbClr val="C00000"/>
              </a:buClr>
            </a:pPr>
            <a:endParaRPr lang="es-MX" altLang="es-MX" sz="3200" dirty="0">
              <a:latin typeface="+mn-lt"/>
            </a:endParaRPr>
          </a:p>
          <a:p>
            <a:pPr marL="514350" indent="-514350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sz="3200" dirty="0">
                <a:latin typeface="+mn-lt"/>
              </a:rPr>
              <a:t>México estaba preparado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dirty="0">
                <a:latin typeface="+mn-lt"/>
              </a:rPr>
              <a:t>Se requiere calma y considerar algunos elementos para tomar las decisiones en momentos de crisis como el que representó la Pandemia del 2009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dirty="0">
                <a:latin typeface="+mn-lt"/>
              </a:rPr>
              <a:t>Información (se tenía aunque limitada)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dirty="0">
                <a:latin typeface="+mn-lt"/>
              </a:rPr>
              <a:t>Experiencia (había experiencia)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dirty="0">
                <a:latin typeface="+mn-lt"/>
              </a:rPr>
              <a:t>Sentido común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endParaRPr lang="es-MX" altLang="es-MX" dirty="0">
              <a:latin typeface="+mn-lt"/>
            </a:endParaRP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sz="3200" dirty="0">
                <a:latin typeface="+mn-lt"/>
              </a:rPr>
              <a:t>Siempre se puede mejorar la preparación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dirty="0">
                <a:latin typeface="+mn-lt"/>
              </a:rPr>
              <a:t>Revisión y actualización permamente de los planes y protocolos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dirty="0">
                <a:latin typeface="+mn-lt"/>
              </a:rPr>
              <a:t>Ejercicios de escritorio o aun mejor de escala real</a:t>
            </a:r>
            <a:endParaRPr lang="es-MX" altLang="es-MX" sz="3200" dirty="0">
              <a:latin typeface="+mn-lt"/>
            </a:endParaRPr>
          </a:p>
          <a:p>
            <a:pPr marL="647700" lvl="2" algn="just">
              <a:spcBef>
                <a:spcPts val="400"/>
              </a:spcBef>
              <a:buClr>
                <a:srgbClr val="C00000"/>
              </a:buClr>
            </a:pPr>
            <a:endParaRPr lang="es-MX" altLang="es-MX" dirty="0">
              <a:latin typeface="+mn-lt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Reflexiones finales I</a:t>
            </a:r>
          </a:p>
        </p:txBody>
      </p:sp>
    </p:spTree>
    <p:extLst>
      <p:ext uri="{BB962C8B-B14F-4D97-AF65-F5344CB8AC3E}">
        <p14:creationId xmlns:p14="http://schemas.microsoft.com/office/powerpoint/2010/main" val="2761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13567" y="397401"/>
            <a:ext cx="10483377" cy="700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ts val="400"/>
              </a:spcBef>
              <a:buClr>
                <a:srgbClr val="C00000"/>
              </a:buClr>
            </a:pPr>
            <a:endParaRPr lang="es-MX" altLang="es-MX" sz="3200" dirty="0">
              <a:latin typeface="+mn-lt"/>
            </a:endParaRPr>
          </a:p>
          <a:p>
            <a:pPr marL="514350" indent="-514350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sz="3200" dirty="0">
                <a:latin typeface="+mn-lt"/>
              </a:rPr>
              <a:t>El distanciamiento social y las medidas básicas de higiene siguen siendo centrales en la respuesta ante amenazas como esta, las vacunas llegan tarde.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dirty="0">
                <a:latin typeface="+mn-lt"/>
              </a:rPr>
              <a:t>Educación y promoción de la salud, como eje de la respusta ante enfermedades emergentes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altLang="es-MX" dirty="0">
              <a:latin typeface="+mn-lt"/>
            </a:endParaRP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sz="3200" dirty="0">
                <a:latin typeface="+mn-lt"/>
              </a:rPr>
              <a:t>La comunicación de riesgos es fundamental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dirty="0">
                <a:latin typeface="+mn-lt"/>
              </a:rPr>
              <a:t>Un solo vocero capaz de traducir lo complejo a un lenguaje sencillo y que pueda ser comprendido por el público en general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altLang="es-MX" sz="3200" dirty="0">
              <a:latin typeface="+mn-lt"/>
            </a:endParaRP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sz="3200" dirty="0">
                <a:latin typeface="+mn-lt"/>
              </a:rPr>
              <a:t>Se deben cuidar y fortalecer las instituciones nacionales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dirty="0">
                <a:latin typeface="+mn-lt"/>
              </a:rPr>
              <a:t>Trabajo al interior del sector y entre los sectores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altLang="es-MX" dirty="0">
              <a:latin typeface="+mn-lt"/>
            </a:endParaRP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altLang="es-MX" dirty="0">
              <a:latin typeface="+mn-lt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Reflexiones finales II</a:t>
            </a:r>
          </a:p>
        </p:txBody>
      </p:sp>
    </p:spTree>
    <p:extLst>
      <p:ext uri="{BB962C8B-B14F-4D97-AF65-F5344CB8AC3E}">
        <p14:creationId xmlns:p14="http://schemas.microsoft.com/office/powerpoint/2010/main" val="6432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13567" y="973871"/>
            <a:ext cx="10483377" cy="518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ts val="400"/>
              </a:spcBef>
              <a:buClr>
                <a:srgbClr val="C00000"/>
              </a:buClr>
            </a:pPr>
            <a:endParaRPr lang="es-MX" altLang="es-MX" sz="3200" dirty="0">
              <a:latin typeface="+mn-lt"/>
            </a:endParaRPr>
          </a:p>
          <a:p>
            <a:pPr marL="514350" indent="-514350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sz="3200" dirty="0">
                <a:latin typeface="+mn-lt"/>
              </a:rPr>
              <a:t>El trabajo con organismos multilaterales o extranjeros es importante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dirty="0">
                <a:latin typeface="+mn-lt"/>
              </a:rPr>
              <a:t>Respetando las capacidades nacionales, estatales y locales</a:t>
            </a: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+mj-lt"/>
              <a:buAutoNum type="arabicPeriod"/>
            </a:pPr>
            <a:endParaRPr lang="es-MX" altLang="es-MX" dirty="0">
              <a:latin typeface="+mn-lt"/>
            </a:endParaRPr>
          </a:p>
          <a:p>
            <a:pPr marL="681038" lvl="1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sz="3200" dirty="0">
                <a:latin typeface="+mn-lt"/>
              </a:rPr>
              <a:t>No se debe olvidar la necesidad de contar con insumos y personal para responder a la siguiente emergencia.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dirty="0">
                <a:latin typeface="+mn-lt"/>
              </a:rPr>
              <a:t>Reserva estratégica de insumos y medicamentos</a:t>
            </a:r>
          </a:p>
          <a:p>
            <a:pPr marL="1138238" lvl="2" indent="-490538" algn="just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altLang="es-MX" dirty="0">
                <a:latin typeface="+mn-lt"/>
              </a:rPr>
              <a:t>Capacitación de personal</a:t>
            </a:r>
          </a:p>
          <a:p>
            <a:pPr marL="647700" lvl="2" algn="just">
              <a:spcBef>
                <a:spcPts val="400"/>
              </a:spcBef>
              <a:buClr>
                <a:srgbClr val="C00000"/>
              </a:buClr>
            </a:pPr>
            <a:endParaRPr lang="es-MX" altLang="es-MX" dirty="0">
              <a:latin typeface="+mn-lt"/>
            </a:endParaRPr>
          </a:p>
          <a:p>
            <a:pPr marL="647700" lvl="2" algn="just">
              <a:spcBef>
                <a:spcPts val="400"/>
              </a:spcBef>
              <a:buClr>
                <a:srgbClr val="C00000"/>
              </a:buClr>
            </a:pPr>
            <a:endParaRPr lang="es-MX" altLang="es-MX" dirty="0">
              <a:latin typeface="+mn-lt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Reflexiones finales III</a:t>
            </a:r>
          </a:p>
        </p:txBody>
      </p:sp>
    </p:spTree>
    <p:extLst>
      <p:ext uri="{BB962C8B-B14F-4D97-AF65-F5344CB8AC3E}">
        <p14:creationId xmlns:p14="http://schemas.microsoft.com/office/powerpoint/2010/main" val="357414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1650314" y="2028616"/>
            <a:ext cx="8716199" cy="280076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SzTx/>
              <a:buFontTx/>
              <a:buNone/>
            </a:pPr>
            <a:r>
              <a:rPr lang="es-MX" altLang="es-MX" sz="4400" b="1" dirty="0">
                <a:solidFill>
                  <a:srgbClr val="006600"/>
                </a:solidFill>
              </a:rPr>
              <a:t>No hay duda de que llegará una nueva pandemia de influenza, el reloj sigue su curso, pero no sabemos que hora marca!!!</a:t>
            </a:r>
          </a:p>
        </p:txBody>
      </p:sp>
    </p:spTree>
    <p:extLst>
      <p:ext uri="{BB962C8B-B14F-4D97-AF65-F5344CB8AC3E}">
        <p14:creationId xmlns:p14="http://schemas.microsoft.com/office/powerpoint/2010/main" val="37843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5 CuadroTexto"/>
          <p:cNvSpPr txBox="1"/>
          <p:nvPr/>
        </p:nvSpPr>
        <p:spPr>
          <a:xfrm>
            <a:off x="1602377" y="6355025"/>
            <a:ext cx="9144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b="1" dirty="0">
                <a:latin typeface="Arial Rounded MT Bold"/>
                <a:ea typeface="ＭＳ Ｐゴシック" charset="0"/>
                <a:cs typeface="Arial Rounded MT Bold"/>
              </a:rPr>
              <a:t>Febrero, 2019</a:t>
            </a:r>
          </a:p>
        </p:txBody>
      </p:sp>
      <p:sp>
        <p:nvSpPr>
          <p:cNvPr id="12" name="1 CuadroTexto"/>
          <p:cNvSpPr txBox="1"/>
          <p:nvPr/>
        </p:nvSpPr>
        <p:spPr>
          <a:xfrm>
            <a:off x="1524000" y="5094181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i="1" dirty="0">
                <a:solidFill>
                  <a:srgbClr val="000000"/>
                </a:solidFill>
                <a:latin typeface="Arial Rounded MT Bold"/>
                <a:ea typeface="ＭＳ Ｐゴシック" charset="0"/>
                <a:cs typeface="Arial Rounded MT Bold"/>
              </a:rPr>
              <a:t>Dr. Pablo Kuri Morales</a:t>
            </a: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574768" y="3563982"/>
            <a:ext cx="10755085" cy="15301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MX" sz="2400" b="1" dirty="0">
              <a:solidFill>
                <a:srgbClr val="000000"/>
              </a:solidFill>
              <a:latin typeface="Arial Rounded MT Bold"/>
              <a:ea typeface="ＭＳ Ｐゴシック" charset="0"/>
              <a:cs typeface="Arial Rounded MT Bold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41122" y="2240541"/>
            <a:ext cx="9405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ＭＳ Ｐゴシック" panose="020B0600070205080204" pitchFamily="34" charset="-128"/>
                <a:cs typeface="Arial Rounded MT Bold"/>
              </a:rPr>
              <a:t>“Pandemia 2009: lecciones y aprendizajes”</a:t>
            </a:r>
          </a:p>
        </p:txBody>
      </p:sp>
    </p:spTree>
    <p:extLst>
      <p:ext uri="{BB962C8B-B14F-4D97-AF65-F5344CB8AC3E}">
        <p14:creationId xmlns:p14="http://schemas.microsoft.com/office/powerpoint/2010/main" val="138756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0C8599A9-9659-8B47-9DEE-382A8D5F5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6586" y="285440"/>
            <a:ext cx="3747631" cy="574003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r">
              <a:lnSpc>
                <a:spcPts val="3620"/>
              </a:lnSpc>
            </a:pPr>
            <a:r>
              <a:rPr lang="es-ES" altLang="es-MX" sz="4000" dirty="0">
                <a:solidFill>
                  <a:srgbClr val="006600"/>
                </a:solidFill>
              </a:rPr>
              <a:t>Historia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957A269-AB48-284F-B753-1B11BB0B32C6}"/>
              </a:ext>
            </a:extLst>
          </p:cNvPr>
          <p:cNvSpPr/>
          <p:nvPr/>
        </p:nvSpPr>
        <p:spPr>
          <a:xfrm>
            <a:off x="3943756" y="4357231"/>
            <a:ext cx="74330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22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sz="2800" dirty="0"/>
              <a:t>Pandemia Influenza abril del 2009, causada por el virus de influenza A (H1N1). Los primeros casos se detectaron en California y posteriormente en México. Primera pandemia de influenza del siglo XXI.</a:t>
            </a:r>
            <a:endParaRPr lang="es-MX" altLang="es-MX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FFC7D81-9E45-3F48-B2EA-D2A4D58D6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484" y="584685"/>
            <a:ext cx="2917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C00000"/>
                </a:solidFill>
              </a:rPr>
              <a:t>Influenza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673A214-C0D2-F44B-8468-7783BDBFE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88" y="1492280"/>
            <a:ext cx="3277282" cy="22223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EC106F1-F217-8B41-980E-A02868523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5" y="4536182"/>
            <a:ext cx="3299100" cy="206781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885862F-2009-314F-B67A-A3291911A305}"/>
              </a:ext>
            </a:extLst>
          </p:cNvPr>
          <p:cNvSpPr/>
          <p:nvPr/>
        </p:nvSpPr>
        <p:spPr>
          <a:xfrm>
            <a:off x="205407" y="1406559"/>
            <a:ext cx="6283075" cy="2959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22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2800" dirty="0"/>
              <a:t>Gripe Asiática (1957-1958). Diseminación mundial. Dos millones de muertes.</a:t>
            </a:r>
          </a:p>
          <a:p>
            <a:pPr marL="533400" indent="-533400">
              <a:spcBef>
                <a:spcPts val="22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2800" dirty="0"/>
              <a:t>Gripe de Hong Kong (1968-1969). Cerca de un millón de muertes. El virus AH3N2 aun circula.</a:t>
            </a:r>
          </a:p>
        </p:txBody>
      </p:sp>
    </p:spTree>
    <p:extLst>
      <p:ext uri="{BB962C8B-B14F-4D97-AF65-F5344CB8AC3E}">
        <p14:creationId xmlns:p14="http://schemas.microsoft.com/office/powerpoint/2010/main" val="197819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993807" y="815900"/>
            <a:ext cx="8533606" cy="589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33400" indent="-533400" algn="just">
              <a:spcBef>
                <a:spcPts val="30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2800" dirty="0">
                <a:latin typeface="+mn-lt"/>
              </a:rPr>
              <a:t>Es necesario que los países establezcan planes de preparación para hacer frente a las pandemias existentes y emergentes.</a:t>
            </a:r>
          </a:p>
          <a:p>
            <a:pPr marL="533400" indent="-533400" algn="just">
              <a:spcBef>
                <a:spcPts val="30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2800" dirty="0">
                <a:latin typeface="+mn-lt"/>
              </a:rPr>
              <a:t>Los planes deben ser intersectoriales para mitigar el impacto de una pandemia en aspectos de:</a:t>
            </a:r>
          </a:p>
          <a:p>
            <a:pPr marL="990600" lvl="2" indent="-533400" algn="just">
              <a:spcBef>
                <a:spcPts val="3000"/>
              </a:spcBef>
              <a:buClr>
                <a:schemeClr val="tx1">
                  <a:lumMod val="65000"/>
                  <a:lumOff val="35000"/>
                </a:schemeClr>
              </a:buClr>
              <a:buSzPct val="200000"/>
              <a:buFont typeface="Arial" charset="0"/>
              <a:buChar char="•"/>
            </a:pPr>
            <a:r>
              <a:rPr lang="es-MX" altLang="es-MX" sz="2800" dirty="0">
                <a:latin typeface="+mn-lt"/>
              </a:rPr>
              <a:t>Salud.</a:t>
            </a:r>
          </a:p>
          <a:p>
            <a:pPr marL="990600" lvl="2" indent="-533400" algn="just">
              <a:spcBef>
                <a:spcPts val="3000"/>
              </a:spcBef>
              <a:buClr>
                <a:schemeClr val="tx1">
                  <a:lumMod val="65000"/>
                  <a:lumOff val="35000"/>
                </a:schemeClr>
              </a:buClr>
              <a:buSzPct val="200000"/>
              <a:buFont typeface="Arial" charset="0"/>
              <a:buChar char="•"/>
            </a:pPr>
            <a:r>
              <a:rPr lang="es-MX" altLang="es-MX" sz="2800" dirty="0">
                <a:latin typeface="+mn-lt"/>
              </a:rPr>
              <a:t>Economía.</a:t>
            </a:r>
          </a:p>
          <a:p>
            <a:pPr marL="990600" lvl="2" indent="-533400" algn="just">
              <a:spcBef>
                <a:spcPts val="3000"/>
              </a:spcBef>
              <a:buClr>
                <a:schemeClr val="tx1">
                  <a:lumMod val="65000"/>
                  <a:lumOff val="35000"/>
                </a:schemeClr>
              </a:buClr>
              <a:buSzPct val="200000"/>
              <a:buFont typeface="Arial" charset="0"/>
              <a:buChar char="•"/>
            </a:pPr>
            <a:r>
              <a:rPr lang="es-MX" altLang="es-MX" sz="2800" dirty="0">
                <a:latin typeface="+mn-lt"/>
              </a:rPr>
              <a:t>Seguridad Pública.</a:t>
            </a:r>
          </a:p>
          <a:p>
            <a:pPr marL="990600" lvl="2" indent="-533400" algn="just">
              <a:spcBef>
                <a:spcPts val="3000"/>
              </a:spcBef>
              <a:buClr>
                <a:schemeClr val="tx1">
                  <a:lumMod val="65000"/>
                  <a:lumOff val="35000"/>
                </a:schemeClr>
              </a:buClr>
              <a:buSzPct val="200000"/>
              <a:buFont typeface="Arial" charset="0"/>
              <a:buChar char="•"/>
            </a:pPr>
            <a:r>
              <a:rPr lang="es-MX" altLang="es-MX" sz="2800" dirty="0">
                <a:latin typeface="+mn-lt"/>
              </a:rPr>
              <a:t>Servicios básicos.</a:t>
            </a:r>
            <a:endParaRPr lang="es-ES" altLang="es-MX" sz="2800" dirty="0">
              <a:latin typeface="+mn-lt"/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5260610" y="66745"/>
            <a:ext cx="5288692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Preparación y respuesta</a:t>
            </a:r>
          </a:p>
        </p:txBody>
      </p:sp>
      <p:pic>
        <p:nvPicPr>
          <p:cNvPr id="156679" name="Picture 7" descr="DSC02175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>
            <a:fillRect/>
          </a:stretch>
        </p:blipFill>
        <p:spPr bwMode="auto">
          <a:xfrm>
            <a:off x="7648549" y="4825093"/>
            <a:ext cx="3085104" cy="199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6680" name="Picture 8" descr="iniciosomiig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10" y="3398145"/>
            <a:ext cx="3085104" cy="204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8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1819279" y="3044279"/>
            <a:ext cx="7120731" cy="76944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400" b="1" dirty="0">
                <a:solidFill>
                  <a:srgbClr val="006600"/>
                </a:solidFill>
              </a:rPr>
              <a:t>¿Estábamos preparados?</a:t>
            </a:r>
          </a:p>
        </p:txBody>
      </p:sp>
    </p:spTree>
    <p:extLst>
      <p:ext uri="{BB962C8B-B14F-4D97-AF65-F5344CB8AC3E}">
        <p14:creationId xmlns:p14="http://schemas.microsoft.com/office/powerpoint/2010/main" val="10382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617333" y="937789"/>
            <a:ext cx="9280309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35000" indent="-635000" algn="just">
              <a:spcBef>
                <a:spcPts val="40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En México la respuesta a las pandemias y</a:t>
            </a:r>
            <a:r>
              <a:rPr lang="es-MX" altLang="es-MX" sz="3200">
                <a:latin typeface="+mn-lt"/>
              </a:rPr>
              <a:t>/o enfermedades </a:t>
            </a:r>
            <a:r>
              <a:rPr lang="es-MX" altLang="es-MX" sz="3200" dirty="0">
                <a:latin typeface="+mn-lt"/>
              </a:rPr>
              <a:t>emergentes está a cargo del Comité Nacional para la Seguridad en Salud.</a:t>
            </a:r>
          </a:p>
          <a:p>
            <a:pPr marL="635000" indent="-635000" algn="just">
              <a:spcBef>
                <a:spcPts val="40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Establecido en 2003.</a:t>
            </a:r>
          </a:p>
          <a:p>
            <a:pPr marL="635000" indent="-635000" algn="just">
              <a:spcBef>
                <a:spcPts val="40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Incluye la participación de las dependencias federales relevantes para la respuesta.</a:t>
            </a:r>
          </a:p>
          <a:p>
            <a:pPr marL="635000" indent="-635000" algn="just">
              <a:spcBef>
                <a:spcPts val="40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Trabaja a nivel nacional a través de los Comités Estatales para la Seguridad en Salud.</a:t>
            </a:r>
            <a:endParaRPr lang="es-ES" altLang="es-MX" sz="320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58743" y="168348"/>
            <a:ext cx="5794856" cy="76944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s-MX" altLang="es-MX" sz="4400" b="1" dirty="0">
                <a:solidFill>
                  <a:srgbClr val="006600"/>
                </a:solidFill>
              </a:rPr>
              <a:t>Preparación y respuesta</a:t>
            </a:r>
          </a:p>
        </p:txBody>
      </p:sp>
    </p:spTree>
    <p:extLst>
      <p:ext uri="{BB962C8B-B14F-4D97-AF65-F5344CB8AC3E}">
        <p14:creationId xmlns:p14="http://schemas.microsoft.com/office/powerpoint/2010/main" val="274778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238539" y="1249155"/>
            <a:ext cx="11459818" cy="438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90538" indent="-490538" algn="just">
              <a:spcBef>
                <a:spcPts val="28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El Comité Nacional para la Seguridad en Salud estableció en 2004 el grupo de trabajo de pandemia de influenza.</a:t>
            </a:r>
          </a:p>
          <a:p>
            <a:pPr marL="490538" indent="-490538" algn="just">
              <a:spcBef>
                <a:spcPts val="28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Se desarrolló el </a:t>
            </a:r>
            <a:r>
              <a:rPr lang="es-MX" altLang="es-MX" sz="3600" dirty="0">
                <a:solidFill>
                  <a:srgbClr val="C00000"/>
                </a:solidFill>
                <a:latin typeface="+mn-lt"/>
              </a:rPr>
              <a:t>Plan Nacional de Preparación y Respuesta ante una Pandemia de influenza (Presentado en 2005).</a:t>
            </a:r>
            <a:r>
              <a:rPr lang="es-MX" altLang="es-MX" sz="3200" dirty="0">
                <a:latin typeface="+mn-lt"/>
              </a:rPr>
              <a:t> Simulacro escala real en octubre 2006</a:t>
            </a:r>
          </a:p>
          <a:p>
            <a:pPr marL="490538" indent="-490538" algn="just">
              <a:spcBef>
                <a:spcPts val="28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3200" dirty="0">
                <a:latin typeface="+mn-lt"/>
              </a:rPr>
              <a:t>Instrumentación oportuna de acciones coordinadas, para hacer frente a las necesidades de atención y reducir el impacto.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13234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Preparación y respuesta ante una pandemia de Influenza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2DE750-1C18-9A41-857B-6C25B34F5555}"/>
              </a:ext>
            </a:extLst>
          </p:cNvPr>
          <p:cNvSpPr txBox="1"/>
          <p:nvPr/>
        </p:nvSpPr>
        <p:spPr>
          <a:xfrm>
            <a:off x="1190295" y="6116638"/>
            <a:ext cx="905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Fuente: </a:t>
            </a:r>
            <a:r>
              <a:rPr lang="es-ES" sz="1400" dirty="0"/>
              <a:t>Kuri-Morales P, Betancourt-</a:t>
            </a:r>
            <a:r>
              <a:rPr lang="es-ES" sz="1400" dirty="0" err="1"/>
              <a:t>Cravioto</a:t>
            </a:r>
            <a:r>
              <a:rPr lang="es-ES" sz="1400" dirty="0"/>
              <a:t> M, Velázquez-Monroy O, Álvarez-Lucas C, Tapia-</a:t>
            </a:r>
            <a:r>
              <a:rPr lang="es-ES" sz="1400" dirty="0" err="1"/>
              <a:t>Conyer</a:t>
            </a:r>
            <a:r>
              <a:rPr lang="es-ES" sz="1400" dirty="0"/>
              <a:t> R. Pandemia de influenza: la respuesta de México. </a:t>
            </a:r>
            <a:r>
              <a:rPr lang="fr-FR" sz="1400" dirty="0" err="1"/>
              <a:t>Salud</a:t>
            </a:r>
            <a:r>
              <a:rPr lang="fr-FR" sz="1400" dirty="0"/>
              <a:t> Publica </a:t>
            </a:r>
            <a:r>
              <a:rPr lang="fr-FR" sz="1400" dirty="0" err="1"/>
              <a:t>Mex</a:t>
            </a:r>
            <a:r>
              <a:rPr lang="fr-FR" sz="1400" dirty="0"/>
              <a:t> 2006;48:72-79.</a:t>
            </a:r>
          </a:p>
        </p:txBody>
      </p:sp>
    </p:spTree>
    <p:extLst>
      <p:ext uri="{BB962C8B-B14F-4D97-AF65-F5344CB8AC3E}">
        <p14:creationId xmlns:p14="http://schemas.microsoft.com/office/powerpoint/2010/main" val="17009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666971" y="1750832"/>
            <a:ext cx="839516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66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ts val="2400"/>
              </a:spcBef>
              <a:buClr>
                <a:srgbClr val="C00000"/>
              </a:buClr>
            </a:pPr>
            <a:r>
              <a:rPr lang="es-MX" altLang="es-MX" sz="2800" dirty="0">
                <a:solidFill>
                  <a:srgbClr val="C00000"/>
                </a:solidFill>
                <a:latin typeface="+mn-lt"/>
              </a:rPr>
              <a:t>Líneas de acción: </a:t>
            </a:r>
          </a:p>
          <a:p>
            <a:pPr marL="666750" lvl="2" indent="-484188" algn="just">
              <a:spcBef>
                <a:spcPts val="2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2800" dirty="0">
                <a:latin typeface="+mn-lt"/>
              </a:rPr>
              <a:t>Coordinación</a:t>
            </a:r>
          </a:p>
          <a:p>
            <a:pPr marL="666750" lvl="2" indent="-484188" algn="just">
              <a:spcBef>
                <a:spcPts val="2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2800" dirty="0">
                <a:latin typeface="+mn-lt"/>
              </a:rPr>
              <a:t>Vigilancia Epidemiológica</a:t>
            </a:r>
          </a:p>
          <a:p>
            <a:pPr marL="666750" lvl="2" indent="-484188" algn="just">
              <a:spcBef>
                <a:spcPts val="2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2800" dirty="0">
                <a:latin typeface="+mn-lt"/>
              </a:rPr>
              <a:t>Atención médica</a:t>
            </a:r>
          </a:p>
          <a:p>
            <a:pPr marL="666750" lvl="2" indent="-484188" algn="just">
              <a:spcBef>
                <a:spcPts val="2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2800" dirty="0">
                <a:latin typeface="+mn-lt"/>
              </a:rPr>
              <a:t>Difusión y movilización social</a:t>
            </a:r>
          </a:p>
          <a:p>
            <a:pPr marL="666750" lvl="2" indent="-484188" algn="just">
              <a:spcBef>
                <a:spcPts val="2400"/>
              </a:spcBef>
              <a:buClr>
                <a:srgbClr val="C00000"/>
              </a:buClr>
              <a:buFont typeface="HiraMinProN-W3" charset="-128"/>
              <a:buChar char="⦿"/>
            </a:pPr>
            <a:r>
              <a:rPr lang="es-MX" altLang="es-MX" sz="2800" dirty="0">
                <a:latin typeface="+mn-lt"/>
              </a:rPr>
              <a:t>Reserva estratégica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460188" y="58061"/>
            <a:ext cx="7120731" cy="13234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000" b="1" dirty="0">
                <a:solidFill>
                  <a:srgbClr val="006600"/>
                </a:solidFill>
              </a:rPr>
              <a:t>Preparación y respuesta ante una pandemia de Influenza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897487" y="1381499"/>
            <a:ext cx="309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00" y="1658068"/>
            <a:ext cx="3752314" cy="23337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01" y="4170245"/>
            <a:ext cx="3733689" cy="24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195059" y="2605868"/>
            <a:ext cx="7120731" cy="212365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es-MX" altLang="es-MX" sz="4400" b="1" dirty="0">
                <a:solidFill>
                  <a:srgbClr val="006600"/>
                </a:solidFill>
              </a:rPr>
              <a:t>¿Sabíamos qué podía pasar y qué impacto tendrían las acciones del Plan?</a:t>
            </a:r>
          </a:p>
        </p:txBody>
      </p:sp>
    </p:spTree>
    <p:extLst>
      <p:ext uri="{BB962C8B-B14F-4D97-AF65-F5344CB8AC3E}">
        <p14:creationId xmlns:p14="http://schemas.microsoft.com/office/powerpoint/2010/main" val="37739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8790</TotalTime>
  <Words>1779</Words>
  <Application>Microsoft Macintosh PowerPoint</Application>
  <PresentationFormat>Panorámica</PresentationFormat>
  <Paragraphs>187</Paragraphs>
  <Slides>29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HiraMinProN-W3</vt:lpstr>
      <vt:lpstr>Arial</vt:lpstr>
      <vt:lpstr>Arial Narrow</vt:lpstr>
      <vt:lpstr>Arial Rounded MT Bold</vt:lpstr>
      <vt:lpstr>Calibri</vt:lpstr>
      <vt:lpstr>Calibri Light</vt:lpstr>
      <vt:lpstr>1_Tema de Office</vt:lpstr>
      <vt:lpstr>file:///C:/ReportesFlu/ReportesDeInfluenza/bin/Release/Graficos_influenza_temporada.xlsx!Casos%20por%20semana!%5bGraficos_influenza_temporada.xlsx%5dCasos%20por%20semana%204%20Gráfico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Compromiso Universitario por la Salud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Castañeda</dc:creator>
  <cp:lastModifiedBy>Pablo -kuri</cp:lastModifiedBy>
  <cp:revision>281</cp:revision>
  <cp:lastPrinted>2017-04-18T23:05:20Z</cp:lastPrinted>
  <dcterms:created xsi:type="dcterms:W3CDTF">2016-10-12T17:32:26Z</dcterms:created>
  <dcterms:modified xsi:type="dcterms:W3CDTF">2019-02-19T16:58:46Z</dcterms:modified>
</cp:coreProperties>
</file>