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2" r:id="rId8"/>
    <p:sldId id="264" r:id="rId9"/>
    <p:sldId id="263" r:id="rId10"/>
    <p:sldId id="261" r:id="rId11"/>
    <p:sldId id="265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894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B4EF-41B7-48C4-B9A8-6F115AE50053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01223F6-0F1B-4A33-9877-8E16837AFC03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20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B4EF-41B7-48C4-B9A8-6F115AE50053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23F6-0F1B-4A33-9877-8E16837AFC03}" type="slidenum">
              <a:rPr lang="es-MX" smtClean="0"/>
              <a:t>‹Nº›</a:t>
            </a:fld>
            <a:endParaRPr lang="es-MX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23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B4EF-41B7-48C4-B9A8-6F115AE50053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23F6-0F1B-4A33-9877-8E16837AFC03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80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B4EF-41B7-48C4-B9A8-6F115AE50053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23F6-0F1B-4A33-9877-8E16837AFC03}" type="slidenum">
              <a:rPr lang="es-MX" smtClean="0"/>
              <a:t>‹Nº›</a:t>
            </a:fld>
            <a:endParaRPr lang="es-MX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85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B4EF-41B7-48C4-B9A8-6F115AE50053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23F6-0F1B-4A33-9877-8E16837AFC03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35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B4EF-41B7-48C4-B9A8-6F115AE50053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23F6-0F1B-4A33-9877-8E16837AFC03}" type="slidenum">
              <a:rPr lang="es-MX" smtClean="0"/>
              <a:t>‹Nº›</a:t>
            </a:fld>
            <a:endParaRPr lang="es-MX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65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B4EF-41B7-48C4-B9A8-6F115AE50053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23F6-0F1B-4A33-9877-8E16837AFC03}" type="slidenum">
              <a:rPr lang="es-MX" smtClean="0"/>
              <a:t>‹Nº›</a:t>
            </a:fld>
            <a:endParaRPr lang="es-MX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63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B4EF-41B7-48C4-B9A8-6F115AE50053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23F6-0F1B-4A33-9877-8E16837AFC03}" type="slidenum">
              <a:rPr lang="es-MX" smtClean="0"/>
              <a:t>‹Nº›</a:t>
            </a:fld>
            <a:endParaRPr lang="es-MX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85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B4EF-41B7-48C4-B9A8-6F115AE50053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23F6-0F1B-4A33-9877-8E16837AFC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878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B4EF-41B7-48C4-B9A8-6F115AE50053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23F6-0F1B-4A33-9877-8E16837AFC03}" type="slidenum">
              <a:rPr lang="es-MX" smtClean="0"/>
              <a:t>‹Nº›</a:t>
            </a:fld>
            <a:endParaRPr lang="es-MX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3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E62B4EF-41B7-48C4-B9A8-6F115AE50053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23F6-0F1B-4A33-9877-8E16837AFC03}" type="slidenum">
              <a:rPr lang="es-MX" smtClean="0"/>
              <a:t>‹Nº›</a:t>
            </a:fld>
            <a:endParaRPr lang="es-MX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42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2B4EF-41B7-48C4-B9A8-6F115AE50053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01223F6-0F1B-4A33-9877-8E16837AFC03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23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C981CD-5137-4C83-90FB-D67D60E068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4800" cap="none" dirty="0"/>
              <a:t>Manifestaciones oculares de Zika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E123FC-A93E-4403-891D-CFA78053FE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000" cap="none" dirty="0"/>
              <a:t>Dr.  Virgilio Lima Gómez</a:t>
            </a:r>
          </a:p>
          <a:p>
            <a:pPr algn="ctr"/>
            <a:r>
              <a:rPr lang="es-MX" cap="none" dirty="0"/>
              <a:t>Hospital Juárez de México</a:t>
            </a:r>
          </a:p>
        </p:txBody>
      </p:sp>
    </p:spTree>
    <p:extLst>
      <p:ext uri="{BB962C8B-B14F-4D97-AF65-F5344CB8AC3E}">
        <p14:creationId xmlns:p14="http://schemas.microsoft.com/office/powerpoint/2010/main" val="642830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CBDE5-878D-4E74-9A0C-B3485499D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Presentación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6F4CDB-4435-48B4-8F06-7FA9C5518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Al final del periodo febril</a:t>
            </a:r>
          </a:p>
          <a:p>
            <a:r>
              <a:rPr lang="es-MX" dirty="0"/>
              <a:t>2 semanas - 1 mes del inicio de los síntomas</a:t>
            </a:r>
          </a:p>
          <a:p>
            <a:r>
              <a:rPr lang="es-MX" dirty="0"/>
              <a:t>Recuperación: hasta 6 semanas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23874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E2ACD-9C86-4321-8BED-35D9F3BFC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Evaluación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6D50AE-78FC-47AB-B043-43C0CD86A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Tomografía de coherencia óptica</a:t>
            </a:r>
          </a:p>
          <a:p>
            <a:endParaRPr lang="es-MX" dirty="0"/>
          </a:p>
          <a:p>
            <a:r>
              <a:rPr lang="es-MX" dirty="0" err="1"/>
              <a:t>Autofluorescencia</a:t>
            </a:r>
            <a:endParaRPr lang="es-MX" dirty="0"/>
          </a:p>
          <a:p>
            <a:endParaRPr lang="es-MX" dirty="0"/>
          </a:p>
          <a:p>
            <a:r>
              <a:rPr lang="es-MX" dirty="0" err="1"/>
              <a:t>Fluorangiografía</a:t>
            </a:r>
            <a:r>
              <a:rPr lang="es-MX" dirty="0"/>
              <a:t> retiniana</a:t>
            </a:r>
          </a:p>
          <a:p>
            <a:endParaRPr lang="es-MX" dirty="0"/>
          </a:p>
          <a:p>
            <a:r>
              <a:rPr lang="es-MX" dirty="0" err="1"/>
              <a:t>Electrorretinograma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1BA3C7-2E21-4FFE-B931-22312BE6C3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08" t="24242" r="33572" b="41299"/>
          <a:stretch/>
        </p:blipFill>
        <p:spPr>
          <a:xfrm>
            <a:off x="4686320" y="2818147"/>
            <a:ext cx="7498505" cy="281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53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6905388-F586-4562-875F-6CC27BFFAB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05" t="24589" r="13117" b="41472"/>
          <a:stretch/>
        </p:blipFill>
        <p:spPr>
          <a:xfrm>
            <a:off x="718580" y="1128156"/>
            <a:ext cx="10783766" cy="489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8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C617B8-0B7F-4197-BA8E-8F6BDCA9E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650F34-9CAC-4537-A684-35BA5F765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C6ADBEF-0BD8-463D-8D4B-45CA4966B2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64" t="18702" r="16038" b="20293"/>
          <a:stretch/>
        </p:blipFill>
        <p:spPr>
          <a:xfrm>
            <a:off x="1021279" y="73878"/>
            <a:ext cx="10165278" cy="663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88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ECEA8-CBE3-4CDA-9C63-13C12F5DC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F7D99C-2CEF-4E7A-911A-B4342A16D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A7BAB5-FB61-4641-BA29-2DF2161A59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89" t="20292" r="15065" b="37143"/>
          <a:stretch/>
        </p:blipFill>
        <p:spPr>
          <a:xfrm>
            <a:off x="79864" y="1246910"/>
            <a:ext cx="12066088" cy="529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32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BE7DB-A6BA-4154-A33F-D22CE0F63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DEtección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7C4827-6984-4518-A256-9E8BCF19A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Pacientes con antecedente de </a:t>
            </a:r>
            <a:r>
              <a:rPr lang="es-MX" dirty="0" err="1"/>
              <a:t>rash</a:t>
            </a:r>
            <a:r>
              <a:rPr lang="es-MX" dirty="0"/>
              <a:t> febril</a:t>
            </a:r>
          </a:p>
          <a:p>
            <a:endParaRPr lang="es-MX" dirty="0"/>
          </a:p>
          <a:p>
            <a:r>
              <a:rPr lang="es-MX" dirty="0"/>
              <a:t>Evaluación multimodal</a:t>
            </a:r>
          </a:p>
          <a:p>
            <a:endParaRPr lang="es-MX" dirty="0"/>
          </a:p>
          <a:p>
            <a:r>
              <a:rPr lang="es-MX" dirty="0"/>
              <a:t>Daño a mácula o nervio óptico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188CD70-C1C7-408C-993F-4AF354B789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07" t="21818" r="40584" b="31429"/>
          <a:stretch/>
        </p:blipFill>
        <p:spPr>
          <a:xfrm>
            <a:off x="6253216" y="2137869"/>
            <a:ext cx="5792369" cy="320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0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AD75C-18AB-4223-B791-A7D1868F0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Zika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079B2A-1B92-4941-B345-0B364C3C6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Virus Zika</a:t>
            </a:r>
          </a:p>
          <a:p>
            <a:r>
              <a:rPr lang="es-MX" dirty="0"/>
              <a:t>Incubación: 3-14 días</a:t>
            </a:r>
          </a:p>
          <a:p>
            <a:endParaRPr lang="es-MX" dirty="0"/>
          </a:p>
          <a:p>
            <a:r>
              <a:rPr lang="es-MX" dirty="0"/>
              <a:t>Sintomatología</a:t>
            </a:r>
          </a:p>
          <a:p>
            <a:pPr lvl="1"/>
            <a:r>
              <a:rPr lang="es-MX" dirty="0"/>
              <a:t>Febrícula</a:t>
            </a:r>
          </a:p>
          <a:p>
            <a:pPr lvl="1"/>
            <a:r>
              <a:rPr lang="es-MX" dirty="0"/>
              <a:t>Artralgias, mialgias</a:t>
            </a:r>
          </a:p>
          <a:p>
            <a:pPr lvl="1"/>
            <a:r>
              <a:rPr lang="es-MX" dirty="0"/>
              <a:t>Cefalea</a:t>
            </a:r>
          </a:p>
          <a:p>
            <a:pPr lvl="1"/>
            <a:r>
              <a:rPr lang="es-MX" dirty="0"/>
              <a:t>Anorexia, diarrea</a:t>
            </a:r>
          </a:p>
          <a:p>
            <a:pPr lvl="1"/>
            <a:r>
              <a:rPr lang="es-MX" dirty="0" err="1"/>
              <a:t>Rash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061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AD75C-18AB-4223-B791-A7D1868F0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Zika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079B2A-1B92-4941-B345-0B364C3C6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191" y="1860483"/>
            <a:ext cx="4645152" cy="3608244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Virus Zika</a:t>
            </a:r>
          </a:p>
          <a:p>
            <a:r>
              <a:rPr lang="es-MX" dirty="0"/>
              <a:t>Incubación: 3-14 días</a:t>
            </a:r>
          </a:p>
          <a:p>
            <a:endParaRPr lang="es-MX" dirty="0"/>
          </a:p>
          <a:p>
            <a:r>
              <a:rPr lang="es-MX" dirty="0"/>
              <a:t>Sintomatología</a:t>
            </a:r>
          </a:p>
          <a:p>
            <a:pPr lvl="1"/>
            <a:r>
              <a:rPr lang="es-MX" dirty="0"/>
              <a:t>Febrícula</a:t>
            </a:r>
          </a:p>
          <a:p>
            <a:pPr lvl="1"/>
            <a:r>
              <a:rPr lang="es-MX" dirty="0"/>
              <a:t>Artralgias, mialgias</a:t>
            </a:r>
          </a:p>
          <a:p>
            <a:pPr lvl="1"/>
            <a:r>
              <a:rPr lang="es-MX" dirty="0"/>
              <a:t>Cefalea</a:t>
            </a:r>
          </a:p>
          <a:p>
            <a:pPr lvl="1"/>
            <a:r>
              <a:rPr lang="es-MX" dirty="0"/>
              <a:t>Anorexia, diarrea</a:t>
            </a:r>
          </a:p>
          <a:p>
            <a:pPr lvl="1"/>
            <a:r>
              <a:rPr lang="es-MX" dirty="0" err="1"/>
              <a:t>Rash</a:t>
            </a:r>
            <a:r>
              <a:rPr lang="es-MX" dirty="0"/>
              <a:t>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3A48F7-FA53-41CD-A611-914BB6F1F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/>
              <a:t>Manifestaciones oculares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990CA0-64B3-4807-B965-6D98E037B0A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Conjuntivitis</a:t>
            </a:r>
          </a:p>
          <a:p>
            <a:endParaRPr lang="es-MX" dirty="0"/>
          </a:p>
          <a:p>
            <a:r>
              <a:rPr lang="es-MX" dirty="0"/>
              <a:t>Dolor retro ocular</a:t>
            </a:r>
          </a:p>
        </p:txBody>
      </p:sp>
    </p:spTree>
    <p:extLst>
      <p:ext uri="{BB962C8B-B14F-4D97-AF65-F5344CB8AC3E}">
        <p14:creationId xmlns:p14="http://schemas.microsoft.com/office/powerpoint/2010/main" val="3506257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20C0D84-2BEE-4F81-ABCD-8FCF088B8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70" t="18875" r="20812" b="35065"/>
          <a:stretch/>
        </p:blipFill>
        <p:spPr>
          <a:xfrm>
            <a:off x="567133" y="1981943"/>
            <a:ext cx="11054854" cy="4828558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70C42063-9229-4422-9505-4EA004278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Células ganglionares y zika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496F6F2B-512B-4404-AF29-A5E29B256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5255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9DB40D3-D7A7-493B-A363-6690B1874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69" t="15238" r="25000" b="26580"/>
          <a:stretch/>
        </p:blipFill>
        <p:spPr>
          <a:xfrm>
            <a:off x="1401004" y="83466"/>
            <a:ext cx="9405537" cy="599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42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08290B0-0F7E-4318-862D-B473CC947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Formas clínicas de zika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336FCF4-B8E9-4CFD-BF8D-230FA910C9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/>
              <a:t>Enfermedad congénita</a:t>
            </a:r>
          </a:p>
          <a:p>
            <a:pPr lvl="1"/>
            <a:r>
              <a:rPr lang="es-MX" dirty="0"/>
              <a:t>Microcefalia</a:t>
            </a:r>
          </a:p>
          <a:p>
            <a:pPr lvl="1"/>
            <a:r>
              <a:rPr lang="es-MX" dirty="0"/>
              <a:t>Atrofia del epitelio pigmentario retiniano</a:t>
            </a:r>
          </a:p>
          <a:p>
            <a:pPr lvl="1"/>
            <a:r>
              <a:rPr lang="es-MX" dirty="0"/>
              <a:t>Glaucoma congénito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196886D-8153-4299-9103-43918C08F9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/>
              <a:t>Forma “extrauterina”</a:t>
            </a:r>
          </a:p>
          <a:p>
            <a:pPr lvl="1"/>
            <a:r>
              <a:rPr lang="es-MX" dirty="0"/>
              <a:t>Coriorretinitis</a:t>
            </a:r>
          </a:p>
          <a:p>
            <a:pPr lvl="1"/>
            <a:r>
              <a:rPr lang="es-MX" dirty="0" err="1"/>
              <a:t>Vitritis</a:t>
            </a:r>
            <a:endParaRPr lang="es-MX" dirty="0"/>
          </a:p>
          <a:p>
            <a:pPr lvl="1"/>
            <a:r>
              <a:rPr lang="es-MX" dirty="0"/>
              <a:t>Neuritis</a:t>
            </a:r>
          </a:p>
          <a:p>
            <a:pPr lvl="1"/>
            <a:r>
              <a:rPr lang="es-MX" dirty="0" err="1"/>
              <a:t>Maculopatía</a:t>
            </a:r>
            <a:endParaRPr lang="es-MX" dirty="0"/>
          </a:p>
          <a:p>
            <a:pPr lvl="1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15818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F2083D-A49B-4FA4-AF10-6DB33E870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Enfermedad congénita por Zika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1992E3-33E8-4561-8567-9A7D7A8583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30" t="66016" r="51342" b="16585"/>
          <a:stretch/>
        </p:blipFill>
        <p:spPr>
          <a:xfrm>
            <a:off x="0" y="1864194"/>
            <a:ext cx="6126774" cy="20944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A99FC39-55B7-41F5-AAEE-E7362E3A1E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0" t="18355" r="31039" b="29004"/>
          <a:stretch/>
        </p:blipFill>
        <p:spPr>
          <a:xfrm>
            <a:off x="992269" y="4095220"/>
            <a:ext cx="3579729" cy="272059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19B3019-520C-42E3-A2BE-520800F500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14" t="20393" r="7273" b="37142"/>
          <a:stretch/>
        </p:blipFill>
        <p:spPr>
          <a:xfrm>
            <a:off x="4605896" y="4111802"/>
            <a:ext cx="7586104" cy="270401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888F4D9-0D26-4015-AD82-2A3A649F70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90" t="22857" r="25195" b="7532"/>
          <a:stretch/>
        </p:blipFill>
        <p:spPr>
          <a:xfrm>
            <a:off x="7944591" y="1864194"/>
            <a:ext cx="2999905" cy="226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85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11F1A28-5B71-4C71-B1F7-3A6FC7DC0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43" t="14546" r="25487" b="26780"/>
          <a:stretch/>
        </p:blipFill>
        <p:spPr>
          <a:xfrm>
            <a:off x="1451579" y="1278110"/>
            <a:ext cx="8441228" cy="5586526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BA81F9CF-D3CF-45B4-8E91-22A740DA2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Zika en adultos</a:t>
            </a:r>
          </a:p>
        </p:txBody>
      </p:sp>
    </p:spTree>
    <p:extLst>
      <p:ext uri="{BB962C8B-B14F-4D97-AF65-F5344CB8AC3E}">
        <p14:creationId xmlns:p14="http://schemas.microsoft.com/office/powerpoint/2010/main" val="2076101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11F1A28-5B71-4C71-B1F7-3A6FC7DC0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43" t="44270" r="25487" b="14979"/>
          <a:stretch/>
        </p:blipFill>
        <p:spPr>
          <a:xfrm>
            <a:off x="394867" y="1271239"/>
            <a:ext cx="11415946" cy="5247301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BA81F9CF-D3CF-45B4-8E91-22A740DA2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Zika en adultos</a:t>
            </a:r>
          </a:p>
        </p:txBody>
      </p:sp>
    </p:spTree>
    <p:extLst>
      <p:ext uri="{BB962C8B-B14F-4D97-AF65-F5344CB8AC3E}">
        <p14:creationId xmlns:p14="http://schemas.microsoft.com/office/powerpoint/2010/main" val="81198023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56</TotalTime>
  <Words>134</Words>
  <Application>Microsoft Office PowerPoint</Application>
  <PresentationFormat>Panorámica</PresentationFormat>
  <Paragraphs>59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Gill Sans MT</vt:lpstr>
      <vt:lpstr>Galería</vt:lpstr>
      <vt:lpstr>Manifestaciones oculares de Zika</vt:lpstr>
      <vt:lpstr>Zika</vt:lpstr>
      <vt:lpstr>Zika</vt:lpstr>
      <vt:lpstr>Células ganglionares y zika</vt:lpstr>
      <vt:lpstr>Presentación de PowerPoint</vt:lpstr>
      <vt:lpstr>Formas clínicas de zika</vt:lpstr>
      <vt:lpstr>Enfermedad congénita por Zika</vt:lpstr>
      <vt:lpstr>Zika en adultos</vt:lpstr>
      <vt:lpstr>Zika en adultos</vt:lpstr>
      <vt:lpstr>Presentación</vt:lpstr>
      <vt:lpstr>Evaluación</vt:lpstr>
      <vt:lpstr>Presentación de PowerPoint</vt:lpstr>
      <vt:lpstr>Presentación de PowerPoint</vt:lpstr>
      <vt:lpstr>Presentación de PowerPoint</vt:lpstr>
      <vt:lpstr>DEtección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Manifestaciones oculares de Zika</dc:title>
  <dc:creator>Virgilio Lima</dc:creator>
  <cp:lastModifiedBy>Virgilio Lima</cp:lastModifiedBy>
  <cp:revision>8</cp:revision>
  <dcterms:created xsi:type="dcterms:W3CDTF">2019-07-24T16:45:14Z</dcterms:created>
  <dcterms:modified xsi:type="dcterms:W3CDTF">2019-07-24T18:20:50Z</dcterms:modified>
</cp:coreProperties>
</file>