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5462" r:id="rId2"/>
    <p:sldMasterId id="2147485515" r:id="rId3"/>
    <p:sldMasterId id="2147485542" r:id="rId4"/>
    <p:sldMasterId id="2147485554" r:id="rId5"/>
    <p:sldMasterId id="2147485580" r:id="rId6"/>
    <p:sldMasterId id="2147485593" r:id="rId7"/>
    <p:sldMasterId id="2147485620" r:id="rId8"/>
  </p:sldMasterIdLst>
  <p:notesMasterIdLst>
    <p:notesMasterId r:id="rId97"/>
  </p:notesMasterIdLst>
  <p:sldIdLst>
    <p:sldId id="1642" r:id="rId9"/>
    <p:sldId id="1460" r:id="rId10"/>
    <p:sldId id="1455" r:id="rId11"/>
    <p:sldId id="1500" r:id="rId12"/>
    <p:sldId id="1424" r:id="rId13"/>
    <p:sldId id="1426" r:id="rId14"/>
    <p:sldId id="1453" r:id="rId15"/>
    <p:sldId id="1481" r:id="rId16"/>
    <p:sldId id="1454" r:id="rId17"/>
    <p:sldId id="1680" r:id="rId18"/>
    <p:sldId id="1520" r:id="rId19"/>
    <p:sldId id="1652" r:id="rId20"/>
    <p:sldId id="1628" r:id="rId21"/>
    <p:sldId id="1629" r:id="rId22"/>
    <p:sldId id="1643" r:id="rId23"/>
    <p:sldId id="1661" r:id="rId24"/>
    <p:sldId id="1525" r:id="rId25"/>
    <p:sldId id="1456" r:id="rId26"/>
    <p:sldId id="1276" r:id="rId27"/>
    <p:sldId id="1307" r:id="rId28"/>
    <p:sldId id="1286" r:id="rId29"/>
    <p:sldId id="1287" r:id="rId30"/>
    <p:sldId id="1291" r:id="rId31"/>
    <p:sldId id="1308" r:id="rId32"/>
    <p:sldId id="1396" r:id="rId33"/>
    <p:sldId id="1277" r:id="rId34"/>
    <p:sldId id="1640" r:id="rId35"/>
    <p:sldId id="1322" r:id="rId36"/>
    <p:sldId id="1393" r:id="rId37"/>
    <p:sldId id="1391" r:id="rId38"/>
    <p:sldId id="1289" r:id="rId39"/>
    <p:sldId id="1662" r:id="rId40"/>
    <p:sldId id="1382" r:id="rId41"/>
    <p:sldId id="1335" r:id="rId42"/>
    <p:sldId id="1330" r:id="rId43"/>
    <p:sldId id="1387" r:id="rId44"/>
    <p:sldId id="1388" r:id="rId45"/>
    <p:sldId id="1389" r:id="rId46"/>
    <p:sldId id="1323" r:id="rId47"/>
    <p:sldId id="1328" r:id="rId48"/>
    <p:sldId id="1313" r:id="rId49"/>
    <p:sldId id="1326" r:id="rId50"/>
    <p:sldId id="1595" r:id="rId51"/>
    <p:sldId id="1670" r:id="rId52"/>
    <p:sldId id="1600" r:id="rId53"/>
    <p:sldId id="1596" r:id="rId54"/>
    <p:sldId id="1673" r:id="rId55"/>
    <p:sldId id="1601" r:id="rId56"/>
    <p:sldId id="1612" r:id="rId57"/>
    <p:sldId id="1674" r:id="rId58"/>
    <p:sldId id="1598" r:id="rId59"/>
    <p:sldId id="1602" r:id="rId60"/>
    <p:sldId id="1603" r:id="rId61"/>
    <p:sldId id="1604" r:id="rId62"/>
    <p:sldId id="1605" r:id="rId63"/>
    <p:sldId id="1570" r:id="rId64"/>
    <p:sldId id="1636" r:id="rId65"/>
    <p:sldId id="1638" r:id="rId66"/>
    <p:sldId id="1637" r:id="rId67"/>
    <p:sldId id="1639" r:id="rId68"/>
    <p:sldId id="1610" r:id="rId69"/>
    <p:sldId id="1611" r:id="rId70"/>
    <p:sldId id="1669" r:id="rId71"/>
    <p:sldId id="1535" r:id="rId72"/>
    <p:sldId id="1606" r:id="rId73"/>
    <p:sldId id="1536" r:id="rId74"/>
    <p:sldId id="1609" r:id="rId75"/>
    <p:sldId id="1608" r:id="rId76"/>
    <p:sldId id="1644" r:id="rId77"/>
    <p:sldId id="1351" r:id="rId78"/>
    <p:sldId id="1576" r:id="rId79"/>
    <p:sldId id="1394" r:id="rId80"/>
    <p:sldId id="1395" r:id="rId81"/>
    <p:sldId id="1306" r:id="rId82"/>
    <p:sldId id="1476" r:id="rId83"/>
    <p:sldId id="1478" r:id="rId84"/>
    <p:sldId id="1658" r:id="rId85"/>
    <p:sldId id="1659" r:id="rId86"/>
    <p:sldId id="1681" r:id="rId87"/>
    <p:sldId id="1663" r:id="rId88"/>
    <p:sldId id="1660" r:id="rId89"/>
    <p:sldId id="1664" r:id="rId90"/>
    <p:sldId id="1470" r:id="rId91"/>
    <p:sldId id="1512" r:id="rId92"/>
    <p:sldId id="1634" r:id="rId93"/>
    <p:sldId id="1675" r:id="rId94"/>
    <p:sldId id="1540" r:id="rId95"/>
    <p:sldId id="1679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rgbClr val="FFFF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99"/>
    <a:srgbClr val="0C3CEC"/>
    <a:srgbClr val="00002E"/>
    <a:srgbClr val="000050"/>
    <a:srgbClr val="66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1285" autoAdjust="0"/>
    <p:restoredTop sz="94676" autoAdjust="0"/>
  </p:normalViewPr>
  <p:slideViewPr>
    <p:cSldViewPr>
      <p:cViewPr varScale="1">
        <p:scale>
          <a:sx n="82" d="100"/>
          <a:sy n="82" d="100"/>
        </p:scale>
        <p:origin x="917" y="67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3.xml"/><Relationship Id="rId2" Type="http://schemas.openxmlformats.org/officeDocument/2006/relationships/slide" Target="slides/slide29.xml"/><Relationship Id="rId1" Type="http://schemas.openxmlformats.org/officeDocument/2006/relationships/slide" Target="slides/slide25.xml"/><Relationship Id="rId5" Type="http://schemas.openxmlformats.org/officeDocument/2006/relationships/slide" Target="slides/slide72.xml"/><Relationship Id="rId4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juancarlosolivaresgazca\Downloads\NOVIEMBRE%20M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6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7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Users\juancarlosolivaresgazca\Downloads\Seguimiento%2520pacientes%2520MS%2520MARZO%252015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Users\juancarlosolivaresgazca\Downloads\Seguimiento%2520pacientes%2520MS%2520MARZO%252015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Users\juancarlosolivaresgazca\Downloads\Seguimiento%2520pacientes%2520MS%2520MARZO%25201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3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4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5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Users\juancarlosolivaresgazca\Downloads\Seguimiento%2520pacientes%2520MS%2520MARZO%25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815092005303804"/>
          <c:y val="0.17274728816125601"/>
          <c:w val="0.22514614107304901"/>
          <c:h val="0.209804986532833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000"/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noProof="0"/>
              <a:t>Haga clic para modificar el estilo de texto del patrón</a:t>
            </a:r>
          </a:p>
          <a:p>
            <a:pPr lvl="1"/>
            <a:r>
              <a:rPr lang="es-ES" altLang="es-MX" noProof="0"/>
              <a:t>Segundo nivel</a:t>
            </a:r>
          </a:p>
          <a:p>
            <a:pPr lvl="2"/>
            <a:r>
              <a:rPr lang="es-ES" altLang="es-MX" noProof="0"/>
              <a:t>Tercer nivel</a:t>
            </a:r>
          </a:p>
          <a:p>
            <a:pPr lvl="3"/>
            <a:r>
              <a:rPr lang="es-ES" altLang="es-MX" noProof="0"/>
              <a:t>Cuarto nivel</a:t>
            </a:r>
          </a:p>
          <a:p>
            <a:pPr lvl="4"/>
            <a:r>
              <a:rPr lang="es-ES" altLang="es-MX" noProof="0"/>
              <a:t>Quinto nivel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D86D77CE-F6FC-4E22-84D2-E05593BBC9B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CB0AD3D5-5CE8-4CA8-8DED-C6BFCEB0A368}" type="slidenum">
              <a:rPr lang="es-ES" altLang="es-ES_tradnl" smtClean="0"/>
              <a:pPr>
                <a:defRPr/>
              </a:pPr>
              <a:t>2</a:t>
            </a:fld>
            <a:endParaRPr lang="es-ES" altLang="es-ES_tradnl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_trad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242672-1034-48B2-8D5F-ED5D9D40BEA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s-ES" altLang="es-MX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92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A4519D-C86D-45DF-89FE-CE28A8781B83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s-ES" altLang="es-MX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68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Marcador de not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s-MX"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4AE54-7ADF-474E-8D52-986BE8F696E0}" type="slidenum">
              <a:rPr lang="es-ES" altLang="es-MX" smtClean="0"/>
              <a:pPr>
                <a:defRPr/>
              </a:pPr>
              <a:t>76</a:t>
            </a:fld>
            <a:endParaRPr lang="es-ES" alt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6D77CE-F6FC-4E22-84D2-E05593BBC9B0}" type="slidenum">
              <a:rPr lang="es-ES" altLang="es-MX" smtClean="0"/>
              <a:pPr>
                <a:defRPr/>
              </a:pPr>
              <a:t>79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16219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CB0AD3D5-5CE8-4CA8-8DED-C6BFCEB0A368}" type="slidenum">
              <a:rPr lang="es-ES" altLang="es-ES_tradnl" smtClean="0"/>
              <a:pPr>
                <a:defRPr/>
              </a:pPr>
              <a:t>86</a:t>
            </a:fld>
            <a:endParaRPr lang="es-ES" altLang="es-ES_tradnl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_trad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14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6D77CE-F6FC-4E22-84D2-E05593BBC9B0}" type="slidenum">
              <a:rPr lang="es-ES" altLang="es-MX" smtClean="0"/>
              <a:pPr>
                <a:defRPr/>
              </a:pPr>
              <a:t>87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4411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6D77CE-F6FC-4E22-84D2-E05593BBC9B0}" type="slidenum">
              <a:rPr lang="es-ES" altLang="es-MX" smtClean="0"/>
              <a:pPr>
                <a:defRPr/>
              </a:pPr>
              <a:t>88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37564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CE49D63-8EAB-4020-9F06-764C9C1F4579}" type="slidenum">
              <a:rPr kumimoji="0" lang="es-ES" altLang="es-MX" smtClean="0">
                <a:solidFill>
                  <a:srgbClr val="FFFF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  <a:defRPr/>
              </a:pPr>
              <a:t>4</a:t>
            </a:fld>
            <a:endParaRPr kumimoji="0" lang="es-ES" altLang="es-MX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1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32911D9-0206-4E64-9510-69A177204D0A}" type="slidenum">
              <a:rPr kumimoji="0" lang="es-ES" altLang="es-MX" smtClean="0">
                <a:solidFill>
                  <a:srgbClr val="FFFF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  <a:defRPr/>
              </a:pPr>
              <a:t>5</a:t>
            </a:fld>
            <a:endParaRPr kumimoji="0" lang="es-ES" altLang="es-MX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5E384C6-467D-46FD-8E02-A3964C1BB601}" type="slidenum">
              <a:rPr kumimoji="0" lang="es-ES" altLang="es-MX" smtClean="0">
                <a:solidFill>
                  <a:srgbClr val="FFFF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  <a:defRPr/>
              </a:pPr>
              <a:t>9</a:t>
            </a:fld>
            <a:endParaRPr kumimoji="0" lang="es-ES" altLang="es-MX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6D77CE-F6FC-4E22-84D2-E05593BBC9B0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22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F3D4D-A732-4ED1-BECA-42EE73579F3D}" type="slidenum">
              <a:rPr kumimoji="0" lang="es-ES" alt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altLang="es-MX" sz="1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7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fld id="{8322C678-F28D-476F-9A39-C14F99C11D3B}" type="slidenum">
              <a:rPr lang="es-ES" altLang="es-MX" sz="1200" smtClean="0"/>
              <a:pPr eaLnBrk="1" hangingPunct="1">
                <a:defRPr/>
              </a:pPr>
              <a:t>20</a:t>
            </a:fld>
            <a:endParaRPr lang="es-ES" altLang="es-MX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s-ES" altLang="es-MX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fld id="{7901C3B1-E9A8-4EF3-9E25-C1B88837A135}" type="slidenum">
              <a:rPr lang="es-ES" altLang="es-MX" sz="1200" smtClean="0"/>
              <a:pPr eaLnBrk="1" hangingPunct="1">
                <a:defRPr/>
              </a:pPr>
              <a:t>24</a:t>
            </a:fld>
            <a:endParaRPr lang="es-ES" altLang="es-MX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s-ES" altLang="es-MX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fld id="{07879143-8146-4146-B3E4-8824FAE259EB}" type="slidenum">
              <a:rPr lang="es-ES" altLang="es-MX" sz="1200" smtClean="0"/>
              <a:pPr eaLnBrk="1" hangingPunct="1">
                <a:defRPr/>
              </a:pPr>
              <a:t>36</a:t>
            </a:fld>
            <a:endParaRPr lang="es-ES" altLang="es-MX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es-ES" altLang="es-MX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C691AA-5238-4A1C-856D-EB615BA254A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3371056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36F03-EF68-4AB5-A38F-4937AD7DCB5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8148760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D96C-CC36-491B-A35C-F12B21B60E5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161166637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4E2B2-9122-4B2C-9F1E-CB4FCDD22B24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44938162"/>
      </p:ext>
    </p:extLst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>
                <a:ea typeface="+mn-ea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6AB3E9-423D-4194-A44E-9E3ED5B7874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676689824"/>
      </p:ext>
    </p:extLst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3DD7F-04DF-4F4C-9019-73162FF6A55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29151399"/>
      </p:ext>
    </p:extLst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8B479-C3AE-43AB-BA8F-D300BEA334B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98599755"/>
      </p:ext>
    </p:extLst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98D71-50CB-458B-BDC2-5795A81B31F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86067373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7A29-1BC5-48C9-A219-DB44393F73E5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91161861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0589-1180-45E3-A5B6-CFA2C47C6A2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072668028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59F6-4C26-4F66-925A-01C6D525DAE5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6166643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887F4-EED9-494F-A5EA-0EF170735B2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353873410"/>
      </p:ext>
    </p:extLst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0F8D6-2DCD-4103-8E35-CAFF63B2696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65300803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57DF3-A131-4503-9BAC-364AD8522E8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64654010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7D426-E208-4068-BEC3-1825422D94A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704982090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E01DE-B741-4EE2-8C5A-7E7C63D593E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80071287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5E8F3-65C1-4B87-862E-6BF58B1B63D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1310005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E927-ED0B-46AD-ABE4-C1725AEDE0F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330931520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>
                <a:ea typeface="+mn-ea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91E4404-5756-4FFC-8556-A1C3C3579DE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95535086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D2AD-B37A-4F76-BB2D-82B68544937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51545859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F7597-266F-439E-A23A-418A71E0E30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93033637"/>
      </p:ext>
    </p:extLst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ADCF-2514-48EA-BF3C-A8803178664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06929741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6F03-72FE-43DB-AE79-A922E8DC26B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604838814"/>
      </p:ext>
    </p:extLst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579C5-4E77-42A6-8374-726E576ADA7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65499183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BF44-4BDA-4B2B-BD2A-5575880B2294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399045246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5C94-7ED4-403F-A1F6-CFCECC1556C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63110286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03B33-6E7A-409D-9437-4B639E1AB61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49846058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5BEE-72D9-4FA4-BAF0-6F7CDA5F68F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61474881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EF51-30B7-4096-87CC-DCABB840955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816267483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FB616-0453-463C-B241-954A2B27C27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926657349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0E44E-BF21-44CB-88FC-BAE3FEB7E05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790393997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E3AB6-97E8-464D-AE93-5696313DF5C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852779704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3F58-61B7-E745-88A1-FCA1717E4E25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7B99-B79D-F345-9567-A05FAA2E320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13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D2902-FF1C-4910-837E-5BE2935766E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683750777"/>
      </p:ext>
    </p:extLst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19E99-EB19-134E-A0B8-EF6DF8F60045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176FB-6F91-D943-8FCA-E642103A93C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5402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F37A7-07CE-ED4D-800F-36D779BCACDD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C4528-2A75-FE42-86F3-E47C0453648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3676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6DA2C-37C4-DC49-924E-7B221DF0B410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7C09C-6BB0-044B-979D-3FA0238401D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12884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0209-8BBF-A241-8695-8DD2B645CE44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6CEAA-74BA-EE45-8CD5-2B1D490B0EB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2975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329DA-2CC5-284F-AA38-E0CE607AC9F8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D2937-4235-1F40-BBAC-672FE4C9965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5514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E1C6-94B4-464A-B42B-69DC47B8B8FD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3A9B9-B512-DA41-840B-A3485EDDDF4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19057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228A5-F70C-C141-B848-45711A146A19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9C84-7E81-0B4F-BFCD-EF8032C32B53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9373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9588F-36C5-9149-894E-F0038F449D02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983A6-91D7-054C-AE62-3CE247507A1E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129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1636-E082-0B4D-BF22-95F1F41B9E43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13646-209D-4044-83AC-800CE14B130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3887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22096-F0C5-F949-94DC-3A9A1FE67B69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2D9DA-A4A1-164E-8C9A-20080F2BFC6C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509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32B64-7908-46E4-8A55-CC1854BF9BD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43046635"/>
      </p:ext>
    </p:extLst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EDB78B1-1AD7-4F3D-B6FB-A308AAD2F56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05962280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36DB-D040-4E2F-9FBF-1930EEF6286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327094015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086B9-A98D-4540-A5B4-C5A32149AFD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21960582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E44FC-8347-4416-B342-0CA9A194E8C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809113022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87B3-0C95-4473-8AC8-B37C5CE602B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95789284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BA7E9-1045-4CCD-B598-E0AD8B2BD3B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055146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EBBB6-92C3-4090-9AFA-E84B63DF830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115944041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88EE4-9F02-4456-9FE9-7EAD0A1D450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1413084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C22D0-758C-40C7-88D8-89F06072F5C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629447162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89C0-591D-46AE-810B-34E4F444C16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916080563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FD52F-A454-4008-AE50-1EA67E991ED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67561432"/>
      </p:ext>
    </p:extLst>
  </p:cSld>
  <p:clrMapOvr>
    <a:masterClrMapping/>
  </p:clrMapOvr>
  <p:transition spd="slow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44E83-4E07-4C51-AB9E-15CC4CB8E0B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93907570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C6A9-1EBF-44DD-AE07-F8956760B92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235559718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8 w 1722"/>
                <a:gd name="T1" fmla="*/ 49 h 66"/>
                <a:gd name="T2" fmla="*/ 1688 w 1722"/>
                <a:gd name="T3" fmla="*/ 43 h 66"/>
                <a:gd name="T4" fmla="*/ 0 w 1722"/>
                <a:gd name="T5" fmla="*/ 0 h 66"/>
                <a:gd name="T6" fmla="*/ 0 w 1722"/>
                <a:gd name="T7" fmla="*/ 33 h 66"/>
                <a:gd name="T8" fmla="*/ 1688 w 1722"/>
                <a:gd name="T9" fmla="*/ 49 h 66"/>
                <a:gd name="T10" fmla="*/ 1688 w 1722"/>
                <a:gd name="T11" fmla="*/ 4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8 w 975"/>
                <a:gd name="T1" fmla="*/ 48 h 101"/>
                <a:gd name="T2" fmla="*/ 95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8 w 975"/>
                <a:gd name="T9" fmla="*/ 48 h 101"/>
                <a:gd name="T10" fmla="*/ 95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7 w 2141"/>
                <a:gd name="T7" fmla="*/ 0 h 198"/>
                <a:gd name="T8" fmla="*/ 210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1 w 2517"/>
                <a:gd name="T1" fmla="*/ 276 h 276"/>
                <a:gd name="T2" fmla="*/ 2466 w 2517"/>
                <a:gd name="T3" fmla="*/ 204 h 276"/>
                <a:gd name="T4" fmla="*/ 2209 w 2517"/>
                <a:gd name="T5" fmla="*/ 0 h 276"/>
                <a:gd name="T6" fmla="*/ 0 w 2517"/>
                <a:gd name="T7" fmla="*/ 276 h 276"/>
                <a:gd name="T8" fmla="*/ 2131 w 2517"/>
                <a:gd name="T9" fmla="*/ 276 h 276"/>
                <a:gd name="T10" fmla="*/ 213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2 w 729"/>
                <a:gd name="T7" fmla="*/ 240 h 240"/>
                <a:gd name="T8" fmla="*/ 71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2 w 729"/>
                <a:gd name="T1" fmla="*/ 318 h 318"/>
                <a:gd name="T2" fmla="*/ 71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2 w 729"/>
                <a:gd name="T9" fmla="*/ 318 h 318"/>
                <a:gd name="T10" fmla="*/ 71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MX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MX"/>
              </a:p>
            </p:txBody>
          </p:sp>
        </p:grpSp>
      </p:grpSp>
      <p:sp>
        <p:nvSpPr>
          <p:cNvPr id="4305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altLang="es-MX" noProof="0"/>
              <a:t>Haga clic para cambiar el estilo de título	</a:t>
            </a:r>
          </a:p>
        </p:txBody>
      </p:sp>
      <p:sp>
        <p:nvSpPr>
          <p:cNvPr id="4305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1187A-7E03-4AE3-8EC9-0A63F373672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62122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CD649-156F-4B4A-B795-7CAAF1E8462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0609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A0C52-A844-4997-AD42-6177AE976DB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925070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54B81-3810-42C2-B651-6BA365932F1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72016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BCDD-B4BE-4C2E-8829-56DDCA674F2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65636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84146-5769-4768-A480-ED4E7DF1869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80105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AF952-AD00-482D-AF37-6BB89269B8F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195736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07FFF-7CBA-4185-8CB8-1426EACD3DD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4689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51C45-6713-4EDB-85D5-6EF189BA0AF4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433104062"/>
      </p:ext>
    </p:extLst>
  </p:cSld>
  <p:clrMapOvr>
    <a:masterClrMapping/>
  </p:clrMapOvr>
  <p:transition spd="slow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8D8F-76F7-4157-8736-CAB6607EE08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3452251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68C85-2A89-4112-A507-3C37D7B2623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660508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01F5-DA04-40BB-88D5-A272F102AF5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300200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 alt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2715-3434-4798-A340-085A723312A3}" type="slidenum">
              <a:rPr lang="es-MX" altLang="es-ES_tradnl"/>
              <a:pPr>
                <a:defRPr/>
              </a:pPr>
              <a:t>‹Nº›</a:t>
            </a:fld>
            <a:endParaRPr lang="es-MX" altLang="es-ES_tradnl"/>
          </a:p>
        </p:txBody>
      </p:sp>
    </p:spTree>
    <p:extLst>
      <p:ext uri="{BB962C8B-B14F-4D97-AF65-F5344CB8AC3E}">
        <p14:creationId xmlns:p14="http://schemas.microsoft.com/office/powerpoint/2010/main" val="2860143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21C741-AD44-4BF1-BF72-1251112F367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87117563"/>
      </p:ext>
    </p:extLst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CC86-B279-4CA2-BFD8-0FC72C7CE0A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52160259"/>
      </p:ext>
    </p:extLst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AEEB5-B1BE-457D-9D27-91E58D7FA32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05941367"/>
      </p:ext>
    </p:extLst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4D2F-28C9-48C3-AFF8-6DFE5AD5498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749805534"/>
      </p:ext>
    </p:extLst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A4820-5F9D-446C-9AA0-F07925356D0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88333702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F27C9-56B3-42D2-B534-102549C00D1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75442467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3D66D-4543-4E4C-A1A9-B0CEB51EB32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32349421"/>
      </p:ext>
    </p:extLst>
  </p:cSld>
  <p:clrMapOvr>
    <a:masterClrMapping/>
  </p:clrMapOvr>
  <p:transition spd="slow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9F3EA-6F44-45D1-A91B-FA0F44270B7B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24946689"/>
      </p:ext>
    </p:extLst>
  </p:cSld>
  <p:clrMapOvr>
    <a:masterClrMapping/>
  </p:clrMapOvr>
  <p:transition spd="slow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DAFB4-3FE8-408F-A3FF-FBA1E422125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57800898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D8A1-2063-464D-8C7C-35C89588B436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81654149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8E395-13E2-48D2-8CB4-EFAC740E4CF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713135677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56BF0-1004-47AC-BB27-5C4B724D009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339048139"/>
      </p:ext>
    </p:extLst>
  </p:cSld>
  <p:clrMapOvr>
    <a:masterClrMapping/>
  </p:clrMapOvr>
  <p:transition spd="slow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270E3-A0BF-4ABD-B4DE-42825B94DD2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760574304"/>
      </p:ext>
    </p:extLst>
  </p:cSld>
  <p:clrMapOvr>
    <a:masterClrMapping/>
  </p:clrMapOvr>
  <p:transition spd="slow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6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68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1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2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1979-ADF9-41F5-AE1B-D0EC1485477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22360213"/>
      </p:ext>
    </p:extLst>
  </p:cSld>
  <p:clrMapOvr>
    <a:masterClrMapping/>
  </p:clrMapOvr>
  <p:transition spd="slow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805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786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817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9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228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44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7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2C3DFD8-0411-4205-AD53-7EE1CD10405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  <p:sldLayoutId id="2147485420" r:id="rId8"/>
    <p:sldLayoutId id="2147485421" r:id="rId9"/>
    <p:sldLayoutId id="2147485422" r:id="rId10"/>
    <p:sldLayoutId id="2147485423" r:id="rId11"/>
    <p:sldLayoutId id="2147485424" r:id="rId12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>
                <a:ea typeface="+mn-ea"/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8F3CFFB-04EF-4618-BD62-A7BDBD06885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pic>
        <p:nvPicPr>
          <p:cNvPr id="2056" name="Imagen 3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6361113"/>
            <a:ext cx="12239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122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63" r:id="rId1"/>
    <p:sldLayoutId id="2147485464" r:id="rId2"/>
    <p:sldLayoutId id="2147485465" r:id="rId3"/>
    <p:sldLayoutId id="2147485466" r:id="rId4"/>
    <p:sldLayoutId id="2147485467" r:id="rId5"/>
    <p:sldLayoutId id="2147485468" r:id="rId6"/>
    <p:sldLayoutId id="2147485469" r:id="rId7"/>
    <p:sldLayoutId id="2147485470" r:id="rId8"/>
    <p:sldLayoutId id="2147485471" r:id="rId9"/>
    <p:sldLayoutId id="2147485472" r:id="rId10"/>
    <p:sldLayoutId id="2147485473" r:id="rId11"/>
    <p:sldLayoutId id="2147485474" r:id="rId12"/>
    <p:sldLayoutId id="2147485475" r:id="rId13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>
                <a:ea typeface="+mn-ea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>
                  <a:ea typeface="+mn-ea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1B8E2BE-1D89-4FA2-91A7-A821FF3FC18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pic>
        <p:nvPicPr>
          <p:cNvPr id="1032" name="Imagen 3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6361113"/>
            <a:ext cx="12239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813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16" r:id="rId1"/>
    <p:sldLayoutId id="2147485517" r:id="rId2"/>
    <p:sldLayoutId id="2147485518" r:id="rId3"/>
    <p:sldLayoutId id="2147485519" r:id="rId4"/>
    <p:sldLayoutId id="2147485520" r:id="rId5"/>
    <p:sldLayoutId id="2147485521" r:id="rId6"/>
    <p:sldLayoutId id="2147485522" r:id="rId7"/>
    <p:sldLayoutId id="2147485523" r:id="rId8"/>
    <p:sldLayoutId id="2147485524" r:id="rId9"/>
    <p:sldLayoutId id="2147485525" r:id="rId10"/>
    <p:sldLayoutId id="2147485526" r:id="rId11"/>
    <p:sldLayoutId id="2147485527" r:id="rId12"/>
    <p:sldLayoutId id="2147485528" r:id="rId13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  <a:endParaRPr lang="es-MX" altLang="es-MX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  <a:endParaRPr lang="es-MX" altLang="es-MX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C7E6EAE-8531-42FE-A3DD-67A52A9C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FEA9AD-3228-3541-B9DA-00FD75441A5D}" type="datetime1">
              <a:rPr lang="es-MX"/>
              <a:pPr>
                <a:defRPr/>
              </a:pPr>
              <a:t>21/05/2019</a:t>
            </a:fld>
            <a:endParaRPr lang="es-MX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15627EAC-7FF1-47D6-A1FD-5BEAA176A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7F470DA-C969-453B-93DF-0DC4568C1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5A6F69-EC2C-CA45-804E-7D8399A40235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09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545" r:id="rId3"/>
    <p:sldLayoutId id="2147485546" r:id="rId4"/>
    <p:sldLayoutId id="2147485547" r:id="rId5"/>
    <p:sldLayoutId id="2147485548" r:id="rId6"/>
    <p:sldLayoutId id="2147485549" r:id="rId7"/>
    <p:sldLayoutId id="2147485550" r:id="rId8"/>
    <p:sldLayoutId id="2147485551" r:id="rId9"/>
    <p:sldLayoutId id="2147485552" r:id="rId10"/>
    <p:sldLayoutId id="214748555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615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</p:grpSp>
      </p:grpSp>
      <p:sp>
        <p:nvSpPr>
          <p:cNvPr id="614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C40FF7C-EDEA-4455-AF9F-C48B6B7DDC3A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57215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55" r:id="rId1"/>
    <p:sldLayoutId id="2147485556" r:id="rId2"/>
    <p:sldLayoutId id="2147485557" r:id="rId3"/>
    <p:sldLayoutId id="2147485558" r:id="rId4"/>
    <p:sldLayoutId id="2147485559" r:id="rId5"/>
    <p:sldLayoutId id="2147485560" r:id="rId6"/>
    <p:sldLayoutId id="2147485561" r:id="rId7"/>
    <p:sldLayoutId id="2147485562" r:id="rId8"/>
    <p:sldLayoutId id="2147485563" r:id="rId9"/>
    <p:sldLayoutId id="2147485564" r:id="rId10"/>
    <p:sldLayoutId id="2147485565" r:id="rId11"/>
    <p:sldLayoutId id="2147485566" r:id="rId12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19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19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19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8 w 1722"/>
                <a:gd name="T1" fmla="*/ 49 h 66"/>
                <a:gd name="T2" fmla="*/ 1688 w 1722"/>
                <a:gd name="T3" fmla="*/ 43 h 66"/>
                <a:gd name="T4" fmla="*/ 0 w 1722"/>
                <a:gd name="T5" fmla="*/ 0 h 66"/>
                <a:gd name="T6" fmla="*/ 0 w 1722"/>
                <a:gd name="T7" fmla="*/ 33 h 66"/>
                <a:gd name="T8" fmla="*/ 1688 w 1722"/>
                <a:gd name="T9" fmla="*/ 49 h 66"/>
                <a:gd name="T10" fmla="*/ 1688 w 1722"/>
                <a:gd name="T11" fmla="*/ 49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19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8 w 975"/>
                <a:gd name="T1" fmla="*/ 48 h 101"/>
                <a:gd name="T2" fmla="*/ 958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8 w 975"/>
                <a:gd name="T9" fmla="*/ 48 h 101"/>
                <a:gd name="T10" fmla="*/ 958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7 w 2141"/>
                <a:gd name="T7" fmla="*/ 0 h 198"/>
                <a:gd name="T8" fmla="*/ 210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19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31 w 2517"/>
                <a:gd name="T1" fmla="*/ 276 h 276"/>
                <a:gd name="T2" fmla="*/ 2466 w 2517"/>
                <a:gd name="T3" fmla="*/ 204 h 276"/>
                <a:gd name="T4" fmla="*/ 2209 w 2517"/>
                <a:gd name="T5" fmla="*/ 0 h 276"/>
                <a:gd name="T6" fmla="*/ 0 w 2517"/>
                <a:gd name="T7" fmla="*/ 276 h 276"/>
                <a:gd name="T8" fmla="*/ 2131 w 2517"/>
                <a:gd name="T9" fmla="*/ 276 h 276"/>
                <a:gd name="T10" fmla="*/ 213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19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2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2 w 729"/>
                <a:gd name="T7" fmla="*/ 240 h 240"/>
                <a:gd name="T8" fmla="*/ 712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19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2 w 729"/>
                <a:gd name="T1" fmla="*/ 318 h 318"/>
                <a:gd name="T2" fmla="*/ 712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2 w 729"/>
                <a:gd name="T9" fmla="*/ 318 h 318"/>
                <a:gd name="T10" fmla="*/ 712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20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20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20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20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5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20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420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sp>
          <p:nvSpPr>
            <p:cNvPr id="420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0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MX"/>
              </a:p>
            </p:txBody>
          </p:sp>
          <p:sp>
            <p:nvSpPr>
              <p:cNvPr id="420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MX"/>
              </a:p>
            </p:txBody>
          </p:sp>
        </p:grpSp>
      </p:grpSp>
      <p:sp>
        <p:nvSpPr>
          <p:cNvPr id="420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cambiar el estilo de título	</a:t>
            </a:r>
          </a:p>
        </p:txBody>
      </p:sp>
      <p:sp>
        <p:nvSpPr>
          <p:cNvPr id="42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420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20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20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55FD294-9235-4B3C-8373-B475172B7A4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48097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81" r:id="rId1"/>
    <p:sldLayoutId id="2147485582" r:id="rId2"/>
    <p:sldLayoutId id="2147485583" r:id="rId3"/>
    <p:sldLayoutId id="2147485584" r:id="rId4"/>
    <p:sldLayoutId id="2147485585" r:id="rId5"/>
    <p:sldLayoutId id="2147485586" r:id="rId6"/>
    <p:sldLayoutId id="2147485587" r:id="rId7"/>
    <p:sldLayoutId id="2147485588" r:id="rId8"/>
    <p:sldLayoutId id="2147485589" r:id="rId9"/>
    <p:sldLayoutId id="2147485590" r:id="rId10"/>
    <p:sldLayoutId id="2147485591" r:id="rId11"/>
    <p:sldLayoutId id="21474855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s-MX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FFF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MX" altLang="es-MX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0B83E90-21AD-4A25-847A-31BFE0B54C1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660720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94" r:id="rId1"/>
    <p:sldLayoutId id="2147485595" r:id="rId2"/>
    <p:sldLayoutId id="2147485596" r:id="rId3"/>
    <p:sldLayoutId id="2147485597" r:id="rId4"/>
    <p:sldLayoutId id="2147485598" r:id="rId5"/>
    <p:sldLayoutId id="2147485599" r:id="rId6"/>
    <p:sldLayoutId id="2147485600" r:id="rId7"/>
    <p:sldLayoutId id="2147485601" r:id="rId8"/>
    <p:sldLayoutId id="2147485602" r:id="rId9"/>
    <p:sldLayoutId id="2147485603" r:id="rId10"/>
    <p:sldLayoutId id="2147485604" r:id="rId11"/>
    <p:sldLayoutId id="2147485605" r:id="rId12"/>
  </p:sldLayoutIdLst>
  <p:transition spd="slow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6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  <p:sldLayoutId id="2147485625" r:id="rId5"/>
    <p:sldLayoutId id="2147485626" r:id="rId6"/>
    <p:sldLayoutId id="2147485627" r:id="rId7"/>
    <p:sldLayoutId id="2147485628" r:id="rId8"/>
    <p:sldLayoutId id="2147485629" r:id="rId9"/>
    <p:sldLayoutId id="2147485630" r:id="rId10"/>
    <p:sldLayoutId id="214748563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chart" Target="../charts/chart10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chart" Target="../charts/chart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Relationship Id="rId6" Type="http://schemas.openxmlformats.org/officeDocument/2006/relationships/chart" Target="../charts/chart4.xml"/><Relationship Id="rId11" Type="http://schemas.openxmlformats.org/officeDocument/2006/relationships/chart" Target="../charts/chart8.xml"/><Relationship Id="rId5" Type="http://schemas.openxmlformats.org/officeDocument/2006/relationships/chart" Target="../charts/chart3.xml"/><Relationship Id="rId15" Type="http://schemas.openxmlformats.org/officeDocument/2006/relationships/image" Target="../media/image50.png"/><Relationship Id="rId10" Type="http://schemas.openxmlformats.org/officeDocument/2006/relationships/chart" Target="../charts/chart7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Relationship Id="rId14" Type="http://schemas.openxmlformats.org/officeDocument/2006/relationships/chart" Target="../charts/char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54769" y="260648"/>
            <a:ext cx="84249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Trasplante de células hematopoyéticas en enfermedades autoinmunes</a:t>
            </a:r>
          </a:p>
          <a:p>
            <a:pPr algn="ctr"/>
            <a:endParaRPr lang="es-MX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El objetivo de hacer trasplantes de células hematopoyéticas en enfermedades autoinmunes</a:t>
            </a: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Dr. Guillermo José RUIZ DELGADO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 de las células que deben trasplantarse </a:t>
            </a: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Dr. Alejandro RUIZ ARGUELLES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Trasplante hematopoyético en esclerosis múltiple</a:t>
            </a: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Dr. Guillermo J. RUIZ ARGUELLES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Trasplante hematopoyético en diabetes tipo 1</a:t>
            </a: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Dr. David GOMEZ ALMAGUER</a:t>
            </a:r>
          </a:p>
          <a:p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Discusión y conclusiones 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-9525" y="1412776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6819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2" descr="Resultado de imagen para bATALLA DEL 5 DE MAY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29" y="692697"/>
            <a:ext cx="8482543" cy="530159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Rectángulo"/>
          <p:cNvSpPr>
            <a:spLocks noChangeArrowheads="1"/>
          </p:cNvSpPr>
          <p:nvPr/>
        </p:nvSpPr>
        <p:spPr bwMode="auto">
          <a:xfrm>
            <a:off x="4644008" y="725795"/>
            <a:ext cx="39901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MX" sz="4800" b="1" dirty="0">
                <a:solidFill>
                  <a:srgbClr val="FFFF00"/>
                </a:solidFill>
                <a:latin typeface="Arial" panose="020B0604020202020204" pitchFamily="34" charset="0"/>
              </a:rPr>
              <a:t>Mayo 5, 1862</a:t>
            </a:r>
            <a:endParaRPr kumimoji="0" lang="es-ES" altLang="es-MX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468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971550" y="44450"/>
            <a:ext cx="685323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TMO en CHMI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988" y="1412875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53028" name="Rectangle 4"/>
          <p:cNvSpPr>
            <a:spLocks noChangeArrowheads="1"/>
          </p:cNvSpPr>
          <p:nvPr/>
        </p:nvSpPr>
        <p:spPr bwMode="auto">
          <a:xfrm>
            <a:off x="107950" y="2482552"/>
            <a:ext cx="8569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Autólogo</a:t>
            </a:r>
            <a:r>
              <a:rPr kumimoji="0" lang="es-MX" alt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:    05/05/93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Alogénico</a:t>
            </a:r>
            <a:r>
              <a:rPr kumimoji="0" lang="es-MX" alt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:   28/01/96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Minialo</a:t>
            </a:r>
            <a:r>
              <a:rPr kumimoji="0" lang="es-MX" altLang="es-MX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:        18/01/99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lang="es-MX" altLang="es-MX" sz="4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1000 TMO:	 05/05/19</a:t>
            </a:r>
            <a:endParaRPr kumimoji="0" lang="es-MX" altLang="es-MX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1571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3342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5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5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5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53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2" descr="Resultado de imagen para 26 aniversa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7" y="1196752"/>
            <a:ext cx="7732402" cy="4608512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1412776"/>
            <a:ext cx="3915742" cy="91454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948279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58913" y="261938"/>
            <a:ext cx="51847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TMO en CHMI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988" y="1412875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53028" name="Rectangle 4"/>
          <p:cNvSpPr>
            <a:spLocks noChangeArrowheads="1"/>
          </p:cNvSpPr>
          <p:nvPr/>
        </p:nvSpPr>
        <p:spPr bwMode="auto">
          <a:xfrm>
            <a:off x="323850" y="2205038"/>
            <a:ext cx="8569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5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Mayo 5, 2019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1000 trasplantes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772 </a:t>
            </a:r>
            <a:r>
              <a:rPr kumimoji="0" lang="es-MX" altLang="es-MX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autólogos</a:t>
            </a:r>
            <a:endParaRPr kumimoji="0" lang="es-MX" altLang="es-MX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200000"/>
              <a:buFont typeface="Wingdings" pitchFamily="2" charset="2"/>
              <a:buChar char="ü"/>
              <a:tabLst/>
              <a:defRPr/>
            </a:pPr>
            <a:r>
              <a:rPr kumimoji="0" lang="es-MX" altLang="es-MX" sz="5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228 </a:t>
            </a:r>
            <a:r>
              <a:rPr kumimoji="0" lang="es-MX" altLang="es-MX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alogénicos</a:t>
            </a:r>
            <a:endParaRPr kumimoji="0" lang="es-MX" altLang="es-MX" sz="5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0445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4428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5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5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53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53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9" y="1124744"/>
            <a:ext cx="8454591" cy="439045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8173426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8" y="980728"/>
            <a:ext cx="7870376" cy="48109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484784"/>
            <a:ext cx="3956647" cy="101202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20772" y="1835532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s-MX" sz="1800" b="1" dirty="0">
                <a:solidFill>
                  <a:srgbClr val="ADB8FF">
                    <a:lumMod val="50000"/>
                  </a:srgbClr>
                </a:solidFill>
                <a:latin typeface="Arial" charset="0"/>
                <a:ea typeface="ＭＳ Ｐゴシック" charset="0"/>
              </a:rPr>
              <a:t>Mayo 2019</a:t>
            </a:r>
            <a:endParaRPr lang="es-ES" sz="1800" dirty="0">
              <a:solidFill>
                <a:srgbClr val="ADB8FF">
                  <a:lumMod val="50000"/>
                </a:srgb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9483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C18D9C-FD66-5A49-8AF5-A896BE66F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81063"/>
            <a:ext cx="4555773" cy="47964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83E10D-422C-A946-8C32-52DCA8DC1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908721"/>
            <a:ext cx="4752529" cy="496855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9552" y="200834"/>
            <a:ext cx="2717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s-MX" altLang="es-MX" b="1" dirty="0" err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Autólogos</a:t>
            </a:r>
            <a:endParaRPr lang="es-ES" altLang="es-MX" b="1" dirty="0">
              <a:solidFill>
                <a:srgbClr val="000099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009736" y="188640"/>
            <a:ext cx="2946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s-MX" altLang="es-MX" b="1" dirty="0" err="1">
                <a:solidFill>
                  <a:srgbClr val="00009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Alogénicos</a:t>
            </a:r>
            <a:endParaRPr lang="es-ES" altLang="es-MX" b="1" dirty="0">
              <a:solidFill>
                <a:srgbClr val="000099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347864" y="4509120"/>
            <a:ext cx="810981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/>
          <p:cNvSpPr/>
          <p:nvPr/>
        </p:nvSpPr>
        <p:spPr>
          <a:xfrm>
            <a:off x="7937483" y="4437112"/>
            <a:ext cx="810981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9667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81" y="151767"/>
            <a:ext cx="7993062" cy="26162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8387" name="Rectangle 3"/>
          <p:cNvSpPr>
            <a:spLocks noChangeArrowheads="1"/>
          </p:cNvSpPr>
          <p:nvPr/>
        </p:nvSpPr>
        <p:spPr bwMode="auto">
          <a:xfrm>
            <a:off x="7624763" y="83502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2000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112164"/>
            <a:ext cx="8136904" cy="3472785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755775" y="1398588"/>
            <a:ext cx="5532284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0" b="1" i="0" u="none" strike="noStrike" kern="1200" cap="none" spc="0" normalizeH="0" baseline="0" noProof="0" dirty="0">
                <a:ln>
                  <a:noFill/>
                </a:ln>
                <a:solidFill>
                  <a:srgbClr val="F2280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156</a:t>
            </a:r>
            <a:endParaRPr kumimoji="0" lang="es-ES" sz="25000" b="1" i="0" u="none" strike="noStrike" kern="1200" cap="none" spc="0" normalizeH="0" baseline="0" noProof="0" dirty="0">
              <a:ln>
                <a:noFill/>
              </a:ln>
              <a:solidFill>
                <a:srgbClr val="F22806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805792" y="3789040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2019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893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6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387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3263" y="2955925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b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s-MX" altLang="es-MX" sz="7200" b="1">
                <a:solidFill>
                  <a:srgbClr val="FFFF00"/>
                </a:solidFill>
                <a:latin typeface="Arial" panose="020B0604020202020204" pitchFamily="34" charset="0"/>
              </a:rPr>
              <a:t>Trasplante de médula ósea en esclerosis múltiple</a:t>
            </a:r>
            <a:br>
              <a:rPr lang="es-MX" altLang="es-MX" sz="7200" b="1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s-ES" altLang="es-MX" sz="72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99331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1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38388"/>
            <a:ext cx="84740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Padecimiento autoinmune</a:t>
            </a:r>
            <a:endParaRPr lang="es-MX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MX" altLang="es-MX" b="1" dirty="0">
                <a:solidFill>
                  <a:srgbClr val="FFFF00"/>
                </a:solidFill>
                <a:latin typeface="Arial" charset="0"/>
              </a:rPr>
              <a:t>Daño a mielina y axones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MX" altLang="es-MX" b="1" dirty="0">
                <a:solidFill>
                  <a:srgbClr val="FFFF00"/>
                </a:solidFill>
                <a:latin typeface="Arial" charset="0"/>
              </a:rPr>
              <a:t>Inflamación y recuperación incompleta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MX" altLang="es-MX" b="1" dirty="0">
                <a:solidFill>
                  <a:srgbClr val="FFFF00"/>
                </a:solidFill>
                <a:latin typeface="Arial" charset="0"/>
              </a:rPr>
              <a:t>Diferentes cursos clínicos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Respuesta a inmunosupresores</a:t>
            </a:r>
            <a:endParaRPr lang="es-MX" altLang="es-MX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1380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01381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700" y="757238"/>
            <a:ext cx="6324600" cy="53435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6804025" y="88423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MX" altLang="es-ES_tradnl" sz="2400">
                <a:solidFill>
                  <a:srgbClr val="FFFF00"/>
                </a:solidFill>
              </a:rPr>
              <a:t>2014</a:t>
            </a:r>
            <a:endParaRPr lang="es-ES" altLang="es-ES_tradnl" sz="2400">
              <a:solidFill>
                <a:srgbClr val="FFFF00"/>
              </a:solidFill>
            </a:endParaRPr>
          </a:p>
        </p:txBody>
      </p:sp>
      <p:pic>
        <p:nvPicPr>
          <p:cNvPr id="64516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y eating away myelin - the protective nerve coating - MS shorts out the flow of information within the brain and between the brain and body, similar to how a stripped electrical wire can short out an applianc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466725"/>
            <a:ext cx="7834313" cy="5842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16"/>
          <p:cNvSpPr>
            <a:spLocks noChangeShapeType="1"/>
          </p:cNvSpPr>
          <p:nvPr/>
        </p:nvSpPr>
        <p:spPr bwMode="auto">
          <a:xfrm flipH="1">
            <a:off x="7019925" y="3500438"/>
            <a:ext cx="792163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02404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02_06_MultipleSclerosis_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521575" cy="50165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1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c270121.r21.cf1.rackcdn.com/MS%20Risk%20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981075"/>
            <a:ext cx="8242300" cy="504031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5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4740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RR (recurrente remitente)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SP (secundaria progresiva)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PP (primaria progresiva)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PR (progresiva recurrente)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Las tres primeras son las que más se  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None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            benefician de IS</a:t>
            </a:r>
          </a:p>
        </p:txBody>
      </p:sp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06501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Resultado de imagen para multiple sclerosis"/>
          <p:cNvSpPr>
            <a:spLocks noChangeAspect="1" noChangeArrowheads="1"/>
          </p:cNvSpPr>
          <p:nvPr/>
        </p:nvSpPr>
        <p:spPr bwMode="auto">
          <a:xfrm>
            <a:off x="219075" y="-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MX" sz="4000">
              <a:solidFill>
                <a:srgbClr val="FFFF00"/>
              </a:solidFill>
            </a:endParaRPr>
          </a:p>
        </p:txBody>
      </p:sp>
      <p:sp>
        <p:nvSpPr>
          <p:cNvPr id="107523" name="AutoShape 4" descr="Resultado de imagen para multiple sclerosis"/>
          <p:cNvSpPr>
            <a:spLocks noChangeAspect="1" noChangeArrowheads="1"/>
          </p:cNvSpPr>
          <p:nvPr/>
        </p:nvSpPr>
        <p:spPr bwMode="auto">
          <a:xfrm>
            <a:off x="37147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MX" sz="4000">
              <a:solidFill>
                <a:srgbClr val="FFFF00"/>
              </a:solidFill>
            </a:endParaRPr>
          </a:p>
        </p:txBody>
      </p:sp>
      <p:pic>
        <p:nvPicPr>
          <p:cNvPr id="107524" name="Picture 6" descr="http://2.bp.blogspot.com/-ILXI8f0nMhM/TZtEYjzUMuI/AAAAAAAAJjw/ibilnUp5Le0/s1600/EDSS+sca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1228725"/>
            <a:ext cx="7675563" cy="46482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92388" y="1268413"/>
            <a:ext cx="66595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altLang="es-MX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EDSS, </a:t>
            </a:r>
            <a:r>
              <a:rPr lang="es-MX" altLang="es-MX" sz="20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expanded</a:t>
            </a:r>
            <a:r>
              <a:rPr lang="es-MX" altLang="es-MX" sz="2000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MX" altLang="es-MX" sz="20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disability</a:t>
            </a:r>
            <a:r>
              <a:rPr lang="es-MX" altLang="es-MX" sz="2000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status </a:t>
            </a:r>
            <a:r>
              <a:rPr lang="es-MX" altLang="es-MX" sz="20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scale</a:t>
            </a:r>
            <a:endParaRPr lang="es-MX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7526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Resultado de imagen para TREA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836613"/>
            <a:ext cx="5432425" cy="54324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7384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 dirty="0">
                <a:solidFill>
                  <a:srgbClr val="FFFF00"/>
                </a:solidFill>
                <a:latin typeface="Arial" panose="020B0604020202020204" pitchFamily="34" charset="0"/>
              </a:rPr>
              <a:t>Esclerosis múltiple</a:t>
            </a:r>
            <a:endParaRPr lang="es-ES" altLang="es-MX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0413" y="1628800"/>
            <a:ext cx="84740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Interferón beta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Acetato de </a:t>
            </a: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glatiramer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Natalizumab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Fingolimod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Alemtuzumab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Mitoxantrona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Rituximab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Ocrelizumab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TMO</a:t>
            </a:r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>
            <a:off x="-9525" y="1196752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10597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090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90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6BFBF1-037D-488E-9676-ED2DE3A75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6" t="23253" r="25385" b="38985"/>
          <a:stretch/>
        </p:blipFill>
        <p:spPr>
          <a:xfrm>
            <a:off x="281354" y="182880"/>
            <a:ext cx="8651631" cy="34808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B5DFFE-C0E5-4ECF-9AC7-EE3F6CB90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6" t="21335" r="51692" b="43092"/>
          <a:stretch/>
        </p:blipFill>
        <p:spPr>
          <a:xfrm>
            <a:off x="2651760" y="3663712"/>
            <a:ext cx="3840480" cy="3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53790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75" y="1989138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800" b="1" dirty="0">
                <a:solidFill>
                  <a:srgbClr val="FFFF00"/>
                </a:solidFill>
                <a:latin typeface="Arial" charset="0"/>
              </a:rPr>
              <a:t>Es un procedimiento experimental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sz="480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800" b="1" dirty="0">
                <a:solidFill>
                  <a:srgbClr val="FFFF00"/>
                </a:solidFill>
                <a:latin typeface="Arial" charset="0"/>
              </a:rPr>
              <a:t>Dejar de ofrecerlo a los pacientes es falta de ética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11621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Resultado de imagen para opposite end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890588"/>
            <a:ext cx="8331200" cy="527526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065" descr="inn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243888" cy="51943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2067"/>
          <p:cNvSpPr>
            <a:spLocks noChangeArrowheads="1"/>
          </p:cNvSpPr>
          <p:nvPr/>
        </p:nvSpPr>
        <p:spPr bwMode="auto">
          <a:xfrm>
            <a:off x="5435600" y="762000"/>
            <a:ext cx="2141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MX" b="1">
                <a:solidFill>
                  <a:srgbClr val="000066"/>
                </a:solidFill>
                <a:latin typeface="Arial" panose="020B0604020202020204" pitchFamily="34" charset="0"/>
              </a:rPr>
              <a:t>1977-1982</a:t>
            </a:r>
            <a:endParaRPr lang="es-ES" altLang="es-MX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66564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'The Thinker' 1881, by Auguste Rodin (1840-1917) Musee Rodin, Paris, France/Bridgeman Art Libra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03238"/>
            <a:ext cx="4313238" cy="57340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7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38388"/>
            <a:ext cx="84740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Inmunosupresión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Reprogramación del sistema inmune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Más útil en formas inflamatorias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Se practica desde 1996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Más de 700 trasplantes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SG de 92% a cinco años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SLP de 50% a cinco años</a:t>
            </a:r>
          </a:p>
        </p:txBody>
      </p:sp>
      <p:sp>
        <p:nvSpPr>
          <p:cNvPr id="114692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1469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30" y="744640"/>
            <a:ext cx="7772910" cy="542066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41555480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Resultado de imagen para ctrl-alt-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519113"/>
            <a:ext cx="5886450" cy="586263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955925"/>
            <a:ext cx="8550275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b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</a:br>
            <a:r>
              <a:rPr lang="es-MX" altLang="es-MX" sz="10000" b="1">
                <a:solidFill>
                  <a:srgbClr val="FFFF00"/>
                </a:solidFill>
                <a:latin typeface="Arial" panose="020B0604020202020204" pitchFamily="34" charset="0"/>
              </a:rPr>
              <a:t>Ctrl-Alt-Del inmunológico</a:t>
            </a:r>
            <a:br>
              <a:rPr lang="es-MX" altLang="es-MX" sz="7200" b="1">
                <a:solidFill>
                  <a:srgbClr val="FFFF00"/>
                </a:solidFill>
                <a:latin typeface="Arial" panose="020B0604020202020204" pitchFamily="34" charset="0"/>
              </a:rPr>
            </a:br>
            <a:endParaRPr lang="es-ES" altLang="es-MX" sz="72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6739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1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891" y="476672"/>
            <a:ext cx="6458469" cy="592506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decalogo_emprende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663" y="2492375"/>
            <a:ext cx="3683000" cy="41497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1 Rectángulo"/>
          <p:cNvSpPr>
            <a:spLocks noChangeArrowheads="1"/>
          </p:cNvSpPr>
          <p:nvPr/>
        </p:nvSpPr>
        <p:spPr bwMode="auto">
          <a:xfrm>
            <a:off x="323850" y="188913"/>
            <a:ext cx="84248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6000" b="1">
                <a:solidFill>
                  <a:srgbClr val="FFFF00"/>
                </a:solidFill>
                <a:latin typeface="Arial" panose="020B0604020202020204" pitchFamily="34" charset="0"/>
              </a:rPr>
              <a:t>Decálogo del TMO en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6000" b="1">
                <a:solidFill>
                  <a:srgbClr val="FFFF00"/>
                </a:solidFill>
                <a:latin typeface="Arial" panose="020B0604020202020204" pitchFamily="34" charset="0"/>
              </a:rPr>
              <a:t>esclerosis múltiple</a:t>
            </a:r>
            <a:endParaRPr lang="es-MX" altLang="es-MX" sz="6000">
              <a:solidFill>
                <a:srgbClr val="FFFF00"/>
              </a:solidFill>
            </a:endParaRP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>
            <a:off x="-9525" y="2205038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18789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413" y="2420938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El G-CSF puede empeorar la EM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La morbimortalidad es &lt;5%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La QT a dosis muy altas puede empeorar    el daño neurológico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Los TMO son más eficientes en formas inflamatorias de EM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Las dosis de QT son críticas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sz="300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sz="461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20837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75" y="1988840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Los TMO estabilizan la EM en 50% de casos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Los TMO mejoran el EDSS en 25% de casos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La respuesta es de 75-80%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Los TMO permiten que otros inmunosupresores funcionen mejor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Los pacientes mantienen la tendencia a autoinmunidad a pesar de TMO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3000" b="1" dirty="0">
                <a:solidFill>
                  <a:srgbClr val="FFFF00"/>
                </a:solidFill>
                <a:latin typeface="Arial" charset="0"/>
              </a:rPr>
              <a:t>Los TMO son mucho más baratos que los medicamentos nuevos</a:t>
            </a: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21861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2636838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8000" b="1" dirty="0">
                <a:solidFill>
                  <a:srgbClr val="FFFF00"/>
                </a:solidFill>
                <a:latin typeface="Arial" charset="0"/>
              </a:rPr>
              <a:t>Neurólogos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8000" b="1" dirty="0">
                <a:solidFill>
                  <a:srgbClr val="FFFF00"/>
                </a:solidFill>
                <a:latin typeface="Arial" charset="0"/>
              </a:rPr>
              <a:t>Hematólogos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22885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732240" y="404664"/>
            <a:ext cx="206979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_tradnl" sz="6600" b="1" dirty="0">
                <a:latin typeface="Arial" charset="0"/>
                <a:ea typeface="ＭＳ Ｐゴシック" charset="0"/>
              </a:rPr>
              <a:t>1982</a:t>
            </a:r>
            <a:endParaRPr lang="es-ES" sz="6600" b="1" dirty="0">
              <a:latin typeface="Arial" charset="0"/>
              <a:ea typeface="ＭＳ Ｐゴシック" charset="0"/>
            </a:endParaRPr>
          </a:p>
        </p:txBody>
      </p:sp>
      <p:pic>
        <p:nvPicPr>
          <p:cNvPr id="67588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Resultado de imagen para plummer building roche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58" y="528059"/>
            <a:ext cx="4227934" cy="563724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85258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Diapositiva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Line 3"/>
          <p:cNvSpPr>
            <a:spLocks noChangeShapeType="1"/>
          </p:cNvSpPr>
          <p:nvPr/>
        </p:nvSpPr>
        <p:spPr bwMode="auto">
          <a:xfrm>
            <a:off x="1835150" y="-57150"/>
            <a:ext cx="0" cy="71008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7235825" y="-26988"/>
            <a:ext cx="0" cy="710088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23909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3263" y="295592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altLang="es-MX" b="1" dirty="0">
                <a:solidFill>
                  <a:srgbClr val="FFFF00"/>
                </a:solidFill>
                <a:latin typeface="Arial" charset="0"/>
              </a:rPr>
              <a:t>  </a:t>
            </a:r>
            <a:br>
              <a:rPr lang="es-MX" altLang="es-MX" b="1" dirty="0">
                <a:solidFill>
                  <a:srgbClr val="FFFF00"/>
                </a:solidFill>
                <a:latin typeface="Arial" charset="0"/>
              </a:rPr>
            </a:br>
            <a:r>
              <a:rPr lang="es-MX" altLang="es-MX" sz="6470" b="1" dirty="0">
                <a:solidFill>
                  <a:srgbClr val="FFFF00"/>
                </a:solidFill>
                <a:latin typeface="Arial" charset="0"/>
              </a:rPr>
              <a:t>El método mexicano para trasplantar la médula ósea en esclerosis múltiple</a:t>
            </a:r>
            <a:br>
              <a:rPr lang="es-MX" altLang="es-MX" sz="6470" b="1" dirty="0">
                <a:solidFill>
                  <a:srgbClr val="FFFF00"/>
                </a:solidFill>
                <a:latin typeface="Arial" charset="0"/>
              </a:rPr>
            </a:br>
            <a:endParaRPr lang="es-ES" altLang="es-MX" sz="647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824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1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bandera-me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685800"/>
            <a:ext cx="7489825" cy="53355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9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66700"/>
            <a:ext cx="6692900" cy="61864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070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057705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363" y="1052513"/>
            <a:ext cx="6677025" cy="5008562"/>
          </a:xfrm>
          <a:ln w="762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700432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38388"/>
            <a:ext cx="84740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Cualquier tipo de EM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Tres meses sin IS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Karnofsky</a:t>
            </a: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 mayor de 70%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Puntuación EDSS menor de 7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Acondicionamiento con CFM y 			</a:t>
            </a:r>
            <a:r>
              <a:rPr lang="es-ES" altLang="es-MX" b="1" dirty="0" err="1">
                <a:solidFill>
                  <a:srgbClr val="FFFF00"/>
                </a:solidFill>
                <a:latin typeface="Arial" charset="0"/>
              </a:rPr>
              <a:t>rituximab</a:t>
            </a:r>
            <a:endParaRPr lang="es-ES" altLang="es-MX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8484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8485" name="Picture 2" descr="bandera-mexi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00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9739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Resultado de imagen para multiple sclerosis"/>
          <p:cNvSpPr>
            <a:spLocks noChangeAspect="1" noChangeArrowheads="1"/>
          </p:cNvSpPr>
          <p:nvPr/>
        </p:nvSpPr>
        <p:spPr bwMode="auto">
          <a:xfrm>
            <a:off x="219075" y="-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0531" name="AutoShape 4" descr="Resultado de imagen para multiple sclerosis"/>
          <p:cNvSpPr>
            <a:spLocks noChangeAspect="1" noChangeArrowheads="1"/>
          </p:cNvSpPr>
          <p:nvPr/>
        </p:nvSpPr>
        <p:spPr bwMode="auto">
          <a:xfrm>
            <a:off x="37147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0532" name="Picture 6" descr="http://2.bp.blogspot.com/-ILXI8f0nMhM/TZtEYjzUMuI/AAAAAAAAJjw/ibilnUp5Le0/s1600/EDSS+scal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1228725"/>
            <a:ext cx="7675563" cy="46482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1403350" y="1916113"/>
            <a:ext cx="48244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0534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4657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76672"/>
            <a:ext cx="6984776" cy="537149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3" name="Signo de multiplicación 2"/>
          <p:cNvSpPr/>
          <p:nvPr/>
        </p:nvSpPr>
        <p:spPr bwMode="auto">
          <a:xfrm>
            <a:off x="3131840" y="620688"/>
            <a:ext cx="720080" cy="648072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igno de multiplicación 4"/>
          <p:cNvSpPr/>
          <p:nvPr/>
        </p:nvSpPr>
        <p:spPr bwMode="auto">
          <a:xfrm>
            <a:off x="3995936" y="2276872"/>
            <a:ext cx="720080" cy="648072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igno de multiplicación 5"/>
          <p:cNvSpPr/>
          <p:nvPr/>
        </p:nvSpPr>
        <p:spPr bwMode="auto">
          <a:xfrm>
            <a:off x="4602324" y="3738481"/>
            <a:ext cx="720080" cy="648072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igno de multiplicación 6"/>
          <p:cNvSpPr/>
          <p:nvPr/>
        </p:nvSpPr>
        <p:spPr bwMode="auto">
          <a:xfrm>
            <a:off x="3491880" y="4941168"/>
            <a:ext cx="720080" cy="648072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Signo de multiplicación 7"/>
          <p:cNvSpPr/>
          <p:nvPr/>
        </p:nvSpPr>
        <p:spPr bwMode="auto">
          <a:xfrm>
            <a:off x="4962364" y="4941168"/>
            <a:ext cx="720080" cy="648072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2" descr="bandera-mexic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620688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igno de multiplicación 9"/>
          <p:cNvSpPr/>
          <p:nvPr/>
        </p:nvSpPr>
        <p:spPr bwMode="auto">
          <a:xfrm>
            <a:off x="4962364" y="1952835"/>
            <a:ext cx="720080" cy="648072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2665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sz="6600" b="1">
                <a:solidFill>
                  <a:srgbClr val="FFFF00"/>
                </a:solidFill>
                <a:latin typeface="Arial" panose="020B0604020202020204" pitchFamily="34" charset="0"/>
              </a:rPr>
              <a:t>   TMO en EM</a:t>
            </a:r>
            <a:endParaRPr lang="es-ES" altLang="es-MX" sz="6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2756" name="Picture 2" descr="bandera-me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757" name="Imagen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78088"/>
            <a:ext cx="7775575" cy="3398837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2758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308725"/>
            <a:ext cx="10064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376240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66700"/>
            <a:ext cx="6692900" cy="61864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0707" name="1 Rectángulo"/>
          <p:cNvSpPr>
            <a:spLocks noChangeArrowheads="1"/>
          </p:cNvSpPr>
          <p:nvPr/>
        </p:nvSpPr>
        <p:spPr bwMode="auto">
          <a:xfrm>
            <a:off x="1259632" y="879475"/>
            <a:ext cx="660469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718</a:t>
            </a:r>
            <a:endParaRPr kumimoji="0" lang="es-ES" altLang="es-MX" sz="3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070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243885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1547813" y="1125538"/>
          <a:ext cx="6121400" cy="523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8" name="Fotografía de Photo Editor" r:id="rId4" imgW="4352381" imgH="3723810" progId="MSPhotoEd.3">
                  <p:embed/>
                </p:oleObj>
              </mc:Choice>
              <mc:Fallback>
                <p:oleObj name="Fotografía de Photo Editor" r:id="rId4" imgW="4352381" imgH="372381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125538"/>
                        <a:ext cx="6121400" cy="5237162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647825" y="401638"/>
            <a:ext cx="6019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MX" sz="3200" b="1">
                <a:latin typeface="Arial" charset="0"/>
                <a:ea typeface="ＭＳ Ｐゴシック" charset="0"/>
              </a:rPr>
              <a:t>Mayo Foundation House, 1983</a:t>
            </a:r>
            <a:endParaRPr lang="es-ES" sz="3200" b="1">
              <a:latin typeface="Arial" charset="0"/>
              <a:ea typeface="ＭＳ Ｐゴシック" charset="0"/>
            </a:endParaRPr>
          </a:p>
        </p:txBody>
      </p:sp>
      <p:pic>
        <p:nvPicPr>
          <p:cNvPr id="70660" name="Imagen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30000" b="2053"/>
          <a:stretch/>
        </p:blipFill>
        <p:spPr>
          <a:xfrm>
            <a:off x="2627784" y="476673"/>
            <a:ext cx="3528392" cy="6048672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6588224" y="529516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defRPr/>
            </a:pPr>
            <a:r>
              <a:rPr lang="es-ES_tradnl" sz="2800" b="1" dirty="0">
                <a:latin typeface="Arial" charset="0"/>
                <a:ea typeface="ＭＳ Ｐゴシック" charset="0"/>
              </a:rPr>
              <a:t>Abril 2019</a:t>
            </a:r>
            <a:endParaRPr lang="es-ES" sz="2800" b="1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315" y="5964808"/>
            <a:ext cx="12558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951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42875"/>
            <a:ext cx="24431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8F3A8D54-CB29-4283-A173-723B1EE37062}"/>
              </a:ext>
            </a:extLst>
          </p:cNvPr>
          <p:cNvGraphicFramePr>
            <a:graphicFrameLocks/>
          </p:cNvGraphicFramePr>
          <p:nvPr/>
        </p:nvGraphicFramePr>
        <p:xfrm>
          <a:off x="572611" y="2549525"/>
          <a:ext cx="7998778" cy="3599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B62AEB3-F8EB-471F-B396-AA5C702D82C4}"/>
              </a:ext>
            </a:extLst>
          </p:cNvPr>
          <p:cNvGraphicFramePr>
            <a:graphicFrameLocks/>
          </p:cNvGraphicFramePr>
          <p:nvPr/>
        </p:nvGraphicFramePr>
        <p:xfrm>
          <a:off x="702736" y="1821728"/>
          <a:ext cx="4780547" cy="319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21" name="CuadroTexto 1"/>
          <p:cNvSpPr txBox="1">
            <a:spLocks noChangeArrowheads="1"/>
          </p:cNvSpPr>
          <p:nvPr/>
        </p:nvSpPr>
        <p:spPr bwMode="auto">
          <a:xfrm>
            <a:off x="5669756" y="2549525"/>
            <a:ext cx="2249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Median age: 47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alt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0" name="Gráfico 4">
            <a:extLst>
              <a:ext uri="{FF2B5EF4-FFF2-40B4-BE49-F238E27FC236}">
                <a16:creationId xmlns:a16="http://schemas.microsoft.com/office/drawing/2014/main" id="{956428CB-2A5C-4D6C-BB52-6FD3EEEA7E57}"/>
              </a:ext>
            </a:extLst>
          </p:cNvPr>
          <p:cNvGraphicFramePr>
            <a:graphicFrameLocks/>
          </p:cNvGraphicFramePr>
          <p:nvPr/>
        </p:nvGraphicFramePr>
        <p:xfrm>
          <a:off x="-190500" y="1161582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4">
            <a:extLst>
              <a:ext uri="{FF2B5EF4-FFF2-40B4-BE49-F238E27FC236}">
                <a16:creationId xmlns:a16="http://schemas.microsoft.com/office/drawing/2014/main" id="{B5EFAEDF-485C-4422-8A8A-7B3DC00B938E}"/>
              </a:ext>
            </a:extLst>
          </p:cNvPr>
          <p:cNvGraphicFramePr>
            <a:graphicFrameLocks/>
          </p:cNvGraphicFramePr>
          <p:nvPr/>
        </p:nvGraphicFramePr>
        <p:xfrm>
          <a:off x="-190500" y="980151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áfico 4">
            <a:extLst>
              <a:ext uri="{FF2B5EF4-FFF2-40B4-BE49-F238E27FC236}">
                <a16:creationId xmlns:a16="http://schemas.microsoft.com/office/drawing/2014/main" id="{BBF167A4-F5A1-48C7-90DF-963FE37AF804}"/>
              </a:ext>
            </a:extLst>
          </p:cNvPr>
          <p:cNvGraphicFramePr>
            <a:graphicFrameLocks/>
          </p:cNvGraphicFramePr>
          <p:nvPr/>
        </p:nvGraphicFramePr>
        <p:xfrm>
          <a:off x="233363" y="836262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225" name="Imagen 11" descr="Imagen que contiene imágenes prediseñadas&#10;&#10;Descripción generada con confianza al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142875"/>
            <a:ext cx="25908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5489D86-7E79-4845-B71E-FCD0BB138FA5}"/>
              </a:ext>
            </a:extLst>
          </p:cNvPr>
          <p:cNvGraphicFramePr>
            <a:graphicFrameLocks/>
          </p:cNvGraphicFramePr>
          <p:nvPr/>
        </p:nvGraphicFramePr>
        <p:xfrm>
          <a:off x="233363" y="896938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98910EBD-56B1-4D17-9067-B1DE2F9E5418}"/>
              </a:ext>
            </a:extLst>
          </p:cNvPr>
          <p:cNvGraphicFramePr>
            <a:graphicFrameLocks/>
          </p:cNvGraphicFramePr>
          <p:nvPr/>
        </p:nvGraphicFramePr>
        <p:xfrm>
          <a:off x="109538" y="896938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C27D9C8-7441-4347-BF33-57EEB1C33B23}"/>
              </a:ext>
            </a:extLst>
          </p:cNvPr>
          <p:cNvGraphicFramePr>
            <a:graphicFrameLocks/>
          </p:cNvGraphicFramePr>
          <p:nvPr/>
        </p:nvGraphicFramePr>
        <p:xfrm>
          <a:off x="0" y="893503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9229" name="CuadroTexto 15"/>
          <p:cNvSpPr txBox="1">
            <a:spLocks noChangeArrowheads="1"/>
          </p:cNvSpPr>
          <p:nvPr/>
        </p:nvSpPr>
        <p:spPr bwMode="auto">
          <a:xfrm>
            <a:off x="3146425" y="390525"/>
            <a:ext cx="300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MULTIPLE SCLEROSIS.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C0A71941-1FA7-4834-94C7-90F46270AD11}"/>
              </a:ext>
            </a:extLst>
          </p:cNvPr>
          <p:cNvGraphicFramePr>
            <a:graphicFrameLocks/>
          </p:cNvGraphicFramePr>
          <p:nvPr/>
        </p:nvGraphicFramePr>
        <p:xfrm>
          <a:off x="116682" y="896938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6C8C0FAA-3DC8-482B-8897-363C75A59DAF}"/>
              </a:ext>
            </a:extLst>
          </p:cNvPr>
          <p:cNvGraphicFramePr>
            <a:graphicFrameLocks/>
          </p:cNvGraphicFramePr>
          <p:nvPr/>
        </p:nvGraphicFramePr>
        <p:xfrm>
          <a:off x="-183356" y="924891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AB996FB8-E5CB-4DCD-95D8-78B27DE6669E}"/>
              </a:ext>
            </a:extLst>
          </p:cNvPr>
          <p:cNvGraphicFramePr>
            <a:graphicFrameLocks/>
          </p:cNvGraphicFramePr>
          <p:nvPr/>
        </p:nvGraphicFramePr>
        <p:xfrm>
          <a:off x="-190500" y="1159306"/>
          <a:ext cx="5486400" cy="53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56785C9-1F4A-4D40-B8F4-A9A71B279A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771" y="954372"/>
            <a:ext cx="548687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86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2 Rectángulo"/>
          <p:cNvSpPr>
            <a:spLocks noChangeArrowheads="1"/>
          </p:cNvSpPr>
          <p:nvPr/>
        </p:nvSpPr>
        <p:spPr bwMode="auto">
          <a:xfrm>
            <a:off x="179388" y="417513"/>
            <a:ext cx="864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TMO en esclerosis múltiple  </a:t>
            </a:r>
            <a:endParaRPr kumimoji="0" lang="es-MX" alt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6675" name="Picture 2" descr="bandera-mexic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-9525" y="1412875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6677" name="5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7383462" cy="377031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8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419675"/>
      </p:ext>
    </p:extLst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4627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4628" name="Picture 2" descr="bandera-mexi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00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9" name="Picture 2" descr="http://2.imimg.com/data2/BG/BV/MY-1085722/2-25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2420938"/>
            <a:ext cx="3743325" cy="37449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0" name="Picture 4" descr="http://www.medwow.com/med/apheresis-machine/gambro-bct/spectra-optia/spectra-optia.mth37808_200_2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2276475"/>
            <a:ext cx="2095500" cy="417671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1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58831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338388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5500" b="1" dirty="0">
                <a:solidFill>
                  <a:srgbClr val="FFFF00"/>
                </a:solidFill>
                <a:latin typeface="Arial" charset="0"/>
              </a:rPr>
              <a:t>Número de aféresis: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None/>
              <a:defRPr/>
            </a:pPr>
            <a:r>
              <a:rPr lang="es-ES" altLang="es-MX" sz="5500" b="1" dirty="0">
                <a:solidFill>
                  <a:srgbClr val="FFFF00"/>
                </a:solidFill>
                <a:latin typeface="Arial" charset="0"/>
              </a:rPr>
              <a:t>		1 (1 a 4)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5500" b="1" dirty="0">
                <a:solidFill>
                  <a:srgbClr val="FFFF00"/>
                </a:solidFill>
                <a:latin typeface="Arial" charset="0"/>
              </a:rPr>
              <a:t>Número de CD34: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None/>
              <a:defRPr/>
            </a:pPr>
            <a:r>
              <a:rPr lang="es-ES" altLang="es-MX" sz="5500" b="1" dirty="0">
                <a:solidFill>
                  <a:srgbClr val="FFFF00"/>
                </a:solidFill>
                <a:latin typeface="Arial" charset="0"/>
              </a:rPr>
              <a:t> 		2.6 x 10</a:t>
            </a:r>
            <a:r>
              <a:rPr lang="es-ES" altLang="es-MX" sz="5500" b="1" baseline="30000" dirty="0">
                <a:solidFill>
                  <a:srgbClr val="FFFF00"/>
                </a:solidFill>
                <a:latin typeface="Arial" charset="0"/>
              </a:rPr>
              <a:t>6</a:t>
            </a:r>
            <a:r>
              <a:rPr lang="es-ES" altLang="es-MX" sz="5500" b="1" dirty="0">
                <a:solidFill>
                  <a:srgbClr val="FFFF00"/>
                </a:solidFill>
                <a:latin typeface="Arial" charset="0"/>
              </a:rPr>
              <a:t>/Kg (1 a 9.6)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None/>
              <a:defRPr/>
            </a:pPr>
            <a:r>
              <a:rPr lang="es-ES" altLang="es-MX" sz="5500" b="1" dirty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155652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5653" name="Picture 2" descr="bandera-mexi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00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4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2100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50504"/>
            <a:ext cx="8763000" cy="425881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Tiempo para recuperar granulocitos: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SzPct val="200000"/>
              <a:buNone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		7 días (0 a 12)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Tiempo para recuperar plaquetas: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SzPct val="200000"/>
              <a:buNone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		5 días (0 a 10)        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Ingresos al hospital: 12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Transfusiones de eritrocitos: 5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Transfusiones de plaquetas: 3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b="1" dirty="0">
                <a:solidFill>
                  <a:srgbClr val="FFFF00"/>
                </a:solidFill>
                <a:latin typeface="Arial" charset="0"/>
              </a:rPr>
              <a:t>Supervivencia a 34 meses: 99.7%</a:t>
            </a: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0773" name="Picture 2" descr="bandera-mexi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00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195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90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90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090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3709"/>
            <a:ext cx="9144000" cy="33511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159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officedepot\AppData\Local\Microsoft\Windows\INetCacheContent.Word\Figura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344816" cy="4680520"/>
          </a:xfrm>
          <a:prstGeom prst="rect">
            <a:avLst/>
          </a:prstGeom>
          <a:solidFill>
            <a:schemeClr val="tx1"/>
          </a:solidFill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972902086"/>
      </p:ext>
    </p:extLst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12285"/>
            <a:ext cx="6550481" cy="4232939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067944" y="3789040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FF0000"/>
                </a:solidFill>
                <a:latin typeface="Arial" panose="020B0604020202020204" pitchFamily="34" charset="0"/>
              </a:rPr>
              <a:t>81%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682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28944"/>
            <a:ext cx="6190441" cy="401628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067944" y="3789040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FF0000"/>
                </a:solidFill>
                <a:latin typeface="Arial" panose="020B0604020202020204" pitchFamily="34" charset="0"/>
              </a:rPr>
              <a:t>78%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81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765175"/>
            <a:ext cx="5329237" cy="53990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4755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03" y="1356301"/>
            <a:ext cx="6262449" cy="408892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3965904" y="3657218"/>
            <a:ext cx="1212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b="1" dirty="0">
                <a:solidFill>
                  <a:srgbClr val="FF0000"/>
                </a:solidFill>
                <a:latin typeface="Arial" panose="020B0604020202020204" pitchFamily="34" charset="0"/>
              </a:rPr>
              <a:t>73%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450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Resultado de imagen para rituxima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625" y="765175"/>
            <a:ext cx="7507288" cy="5629275"/>
          </a:xfr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713849"/>
      </p:ext>
    </p:extLst>
  </p:cSld>
  <p:clrMapOvr>
    <a:masterClrMapping/>
  </p:clrMapOvr>
  <p:transition spd="slow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sz="6000" b="1" dirty="0">
                <a:solidFill>
                  <a:srgbClr val="FFFF00"/>
                </a:solidFill>
                <a:latin typeface="Arial" panose="020B0604020202020204" pitchFamily="34" charset="0"/>
              </a:rPr>
              <a:t>     TMO en EM</a:t>
            </a:r>
            <a:endParaRPr lang="es-ES" altLang="es-MX" sz="6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7939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7940" name="Picture 2" descr="bandera-mexi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1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2" name="Picture 2" descr="Comparison of rituximab therap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276475"/>
            <a:ext cx="6840538" cy="400526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75531"/>
      </p:ext>
    </p:extLst>
  </p:cSld>
  <p:clrMapOvr>
    <a:masterClrMapping/>
  </p:clrMapOvr>
  <p:transition spd="slow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2" descr="Publish or Patent or Per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8" y="1484784"/>
            <a:ext cx="8386814" cy="396044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26942"/>
      </p:ext>
    </p:extLst>
  </p:cSld>
  <p:clrMapOvr>
    <a:masterClrMapping/>
  </p:clrMapOvr>
  <p:transition spd="slow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4588"/>
            <a:ext cx="8243888" cy="4445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52351"/>
      </p:ext>
    </p:extLst>
  </p:cSld>
  <p:clrMapOvr>
    <a:masterClrMapping/>
  </p:clrMapOvr>
  <p:transition spd="slow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749300"/>
            <a:ext cx="8026400" cy="53594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207643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68413"/>
            <a:ext cx="8316913" cy="431958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12690"/>
      </p:ext>
    </p:extLst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357313"/>
            <a:ext cx="8099425" cy="39433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791383"/>
      </p:ext>
    </p:extLst>
  </p:cSld>
  <p:clrMapOvr>
    <a:masterClrMapping/>
  </p:clrMapOvr>
  <p:transition spd="slow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6BFBF1-037D-488E-9676-ED2DE3A75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6" t="23253" r="25385" b="38985"/>
          <a:stretch/>
        </p:blipFill>
        <p:spPr>
          <a:xfrm>
            <a:off x="281354" y="182880"/>
            <a:ext cx="8651631" cy="34808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AB5DFFE-C0E5-4ECF-9AC7-EE3F6CB90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6" t="21335" r="51692" b="43092"/>
          <a:stretch/>
        </p:blipFill>
        <p:spPr>
          <a:xfrm>
            <a:off x="2651760" y="3663712"/>
            <a:ext cx="3840480" cy="3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8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3" y="1196752"/>
            <a:ext cx="8455053" cy="446449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7488832" y="2060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426</a:t>
            </a:r>
            <a:endParaRPr kumimoji="0" lang="es-MX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9509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Mis documentos\Mis imágenes\clinicaru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1628775"/>
            <a:ext cx="7391400" cy="448151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ángulo 1"/>
          <p:cNvSpPr>
            <a:spLocks noChangeArrowheads="1"/>
          </p:cNvSpPr>
          <p:nvPr/>
        </p:nvSpPr>
        <p:spPr bwMode="auto">
          <a:xfrm>
            <a:off x="6246813" y="333375"/>
            <a:ext cx="20701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MX" altLang="es-MX" sz="66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1983</a:t>
            </a:r>
            <a:endParaRPr lang="es-ES" altLang="es-MX" sz="66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5780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'The Thinker' 1881, by Auguste Rodin (1840-1917) Musee Rodin, Paris, France/Bridgeman Art Libra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503238"/>
            <a:ext cx="4313238" cy="57340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59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bandera-mex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685800"/>
            <a:ext cx="7489825" cy="533558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099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471790"/>
      </p:ext>
    </p:extLst>
  </p:cSld>
  <p:clrMapOvr>
    <a:masterClrMapping/>
  </p:clrMapOvr>
  <p:transition spd="slow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Resultado de imagen para opposite end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890588"/>
            <a:ext cx="8331200" cy="527526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77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sz="66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TMO en EM</a:t>
            </a:r>
            <a:endParaRPr lang="es-ES" altLang="es-MX" sz="6600" b="1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3" y="1989138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Es un procedimiento 	experimental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sz="4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Dejar de ofrecerlo a los 	pacientes es falta de ética</a:t>
            </a:r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pic>
        <p:nvPicPr>
          <p:cNvPr id="175109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b="1">
                <a:solidFill>
                  <a:srgbClr val="FFFF00"/>
                </a:solidFill>
                <a:latin typeface="Arial" panose="020B0604020202020204" pitchFamily="34" charset="0"/>
              </a:rPr>
              <a:t>TMO en esclerosis múltiple</a:t>
            </a:r>
            <a:endParaRPr lang="es-ES" altLang="es-MX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413" y="2420938"/>
            <a:ext cx="8763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610" b="1" dirty="0">
                <a:solidFill>
                  <a:srgbClr val="FFFF00"/>
                </a:solidFill>
                <a:latin typeface="Arial" charset="0"/>
              </a:rPr>
              <a:t>Células sin congelar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610" b="1" dirty="0" err="1">
                <a:solidFill>
                  <a:srgbClr val="FFFF00"/>
                </a:solidFill>
                <a:latin typeface="Arial" charset="0"/>
              </a:rPr>
              <a:t>Extrahospitalario</a:t>
            </a:r>
            <a:endParaRPr lang="es-ES" altLang="es-MX" sz="4610" b="1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610" b="1" dirty="0">
                <a:solidFill>
                  <a:srgbClr val="FFFF00"/>
                </a:solidFill>
                <a:latin typeface="Arial" charset="0"/>
              </a:rPr>
              <a:t>Costos disminuidos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4610" b="1" dirty="0">
                <a:solidFill>
                  <a:srgbClr val="FFFF00"/>
                </a:solidFill>
                <a:latin typeface="Arial" charset="0"/>
              </a:rPr>
              <a:t>Opción terapéutica</a:t>
            </a:r>
          </a:p>
        </p:txBody>
      </p:sp>
      <p:sp>
        <p:nvSpPr>
          <p:cNvPr id="177156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MX"/>
          </a:p>
        </p:txBody>
      </p:sp>
      <p:pic>
        <p:nvPicPr>
          <p:cNvPr id="177157" name="Picture 2" descr="bandera-mexi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00" y="404813"/>
            <a:ext cx="1212850" cy="863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90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25" y="2078038"/>
            <a:ext cx="8099425" cy="293528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0" name="Rectángulo 3"/>
          <p:cNvSpPr>
            <a:spLocks noChangeArrowheads="1"/>
          </p:cNvSpPr>
          <p:nvPr/>
        </p:nvSpPr>
        <p:spPr bwMode="auto">
          <a:xfrm>
            <a:off x="2700338" y="836613"/>
            <a:ext cx="5865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i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JAMA Neurol </a:t>
            </a:r>
            <a:r>
              <a:rPr lang="es-MX" altLang="es-MX" sz="40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2017, Feb</a:t>
            </a:r>
            <a:endParaRPr lang="es-MX" altLang="es-MX" sz="4000">
              <a:solidFill>
                <a:srgbClr val="FFFF00"/>
              </a:solidFill>
            </a:endParaRPr>
          </a:p>
        </p:txBody>
      </p:sp>
      <p:sp>
        <p:nvSpPr>
          <p:cNvPr id="178181" name="Rectángulo 4"/>
          <p:cNvSpPr>
            <a:spLocks noChangeArrowheads="1"/>
          </p:cNvSpPr>
          <p:nvPr/>
        </p:nvSpPr>
        <p:spPr bwMode="auto">
          <a:xfrm>
            <a:off x="5292725" y="5241925"/>
            <a:ext cx="3548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281 pacientes</a:t>
            </a:r>
            <a:endParaRPr lang="es-MX" altLang="es-MX" sz="40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1052513"/>
            <a:ext cx="7812087" cy="374808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3" name="Rectángulo 4"/>
          <p:cNvSpPr>
            <a:spLocks noChangeArrowheads="1"/>
          </p:cNvSpPr>
          <p:nvPr/>
        </p:nvSpPr>
        <p:spPr bwMode="auto">
          <a:xfrm>
            <a:off x="3870325" y="260350"/>
            <a:ext cx="50942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b="1" i="1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Neurology 2017: 88:1-8</a:t>
            </a:r>
            <a:endParaRPr lang="es-MX" altLang="es-MX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275" y="5303838"/>
            <a:ext cx="7237413" cy="8620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5165725" y="2411413"/>
            <a:ext cx="5094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764 pacientes</a:t>
            </a:r>
            <a:endParaRPr lang="es-MX" altLang="es-MX">
              <a:solidFill>
                <a:srgbClr val="FF0000"/>
              </a:solidFill>
            </a:endParaRPr>
          </a:p>
        </p:txBody>
      </p:sp>
      <p:pic>
        <p:nvPicPr>
          <p:cNvPr id="179206" name="Imagen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410"/>
            <a:ext cx="8258517" cy="403279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3926761"/>
      </p:ext>
    </p:extLst>
  </p:cSld>
  <p:clrMapOvr>
    <a:masterClrMapping/>
  </p:clrMapOvr>
  <p:transition spd="slow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350"/>
            <a:ext cx="7772400" cy="1143000"/>
          </a:xfrm>
        </p:spPr>
        <p:txBody>
          <a:bodyPr/>
          <a:lstStyle/>
          <a:p>
            <a:pPr eaLnBrk="1" hangingPunct="1"/>
            <a:r>
              <a:rPr lang="es-MX" altLang="es-MX" sz="66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TMO en EM</a:t>
            </a:r>
            <a:endParaRPr lang="es-ES" altLang="es-MX" sz="66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89138"/>
            <a:ext cx="892854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Ocho estudios retrospectivos, 8 ensayos clínicos y tres meta-análisis. 19 publicaciones, 810 pacientes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sz="2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Referencia 15: TMO usando el “método Mexicano”, 286 pacientes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es-ES" altLang="es-MX" sz="2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“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These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studies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indicate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that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HSCT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is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an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efficacious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and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safe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treatment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for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active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relapsing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forms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of MS to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prevent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clinical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relapses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, MRI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lesion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activity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and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disability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worsening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and to reverse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disability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without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unexpected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adverse </a:t>
            </a:r>
            <a:r>
              <a:rPr lang="es-ES" altLang="es-MX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events</a:t>
            </a:r>
            <a:r>
              <a:rPr lang="es-ES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”.</a:t>
            </a:r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175109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49" y="260648"/>
            <a:ext cx="2147613" cy="10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968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American Society for Blood and Marrow Transplan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1" y="2060848"/>
            <a:ext cx="8756173" cy="273630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90433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58913" y="261938"/>
            <a:ext cx="681196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ES" sz="6000" b="1" dirty="0">
                <a:latin typeface="Arial" charset="0"/>
                <a:ea typeface="ＭＳ Ｐゴシック" charset="0"/>
              </a:rPr>
              <a:t>Programa de TMO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988" y="1412875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es-ES">
              <a:latin typeface="Times New Roman" charset="0"/>
              <a:ea typeface="ＭＳ Ｐゴシック" charset="0"/>
            </a:endParaRPr>
          </a:p>
        </p:txBody>
      </p:sp>
      <p:sp>
        <p:nvSpPr>
          <p:cNvPr id="1153028" name="Rectangle 4"/>
          <p:cNvSpPr>
            <a:spLocks noChangeArrowheads="1"/>
          </p:cNvSpPr>
          <p:nvPr/>
        </p:nvSpPr>
        <p:spPr bwMode="auto">
          <a:xfrm>
            <a:off x="323850" y="1835150"/>
            <a:ext cx="85693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200000"/>
              <a:buFont typeface="Wingdings" pitchFamily="2" charset="2"/>
              <a:buChar char="ü"/>
              <a:defRPr/>
            </a:pPr>
            <a:r>
              <a:rPr lang="es-MX" altLang="es-MX" sz="5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Reproducir los 	métodos de la 	Clínica Mayo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200000"/>
              <a:buFont typeface="Wingdings" pitchFamily="2" charset="2"/>
              <a:buChar char="ü"/>
              <a:defRPr/>
            </a:pPr>
            <a:r>
              <a:rPr lang="es-MX" altLang="es-MX" sz="5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Desarrollar métodos 	completamente 	nuevos</a:t>
            </a:r>
          </a:p>
        </p:txBody>
      </p:sp>
      <p:pic>
        <p:nvPicPr>
          <p:cNvPr id="86021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53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53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89698"/>
            <a:ext cx="5533520" cy="574761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5374637" y="3655573"/>
            <a:ext cx="1635085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04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350"/>
            <a:ext cx="8497639" cy="1143000"/>
          </a:xfrm>
        </p:spPr>
        <p:txBody>
          <a:bodyPr/>
          <a:lstStyle/>
          <a:p>
            <a:pPr eaLnBrk="1" hangingPunct="1"/>
            <a:r>
              <a:rPr lang="es-MX" altLang="es-MX" sz="6600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Tratamiento de EM:</a:t>
            </a:r>
            <a:endParaRPr lang="es-ES" altLang="es-MX" sz="6600" b="1" dirty="0">
              <a:solidFill>
                <a:srgbClr val="FFFF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89138"/>
            <a:ext cx="892854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Medicamentos: 50%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TMO: 75-85%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es-ES" altLang="es-MX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TMO es más barato</a:t>
            </a:r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-9525" y="1700213"/>
            <a:ext cx="91535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175109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111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9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0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17" y="836713"/>
            <a:ext cx="6712451" cy="51177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08593605"/>
      </p:ext>
    </p:extLst>
  </p:cSld>
  <p:clrMapOvr>
    <a:masterClrMapping/>
  </p:clrMapOvr>
  <p:transition spd="slow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549275"/>
            <a:ext cx="8312150" cy="55435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49275"/>
            <a:ext cx="4367212" cy="60007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 flipH="1" flipV="1">
            <a:off x="6372200" y="5228704"/>
            <a:ext cx="792610" cy="49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03286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212850"/>
            <a:ext cx="7881938" cy="430371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32237"/>
      </p:ext>
    </p:extLst>
  </p:cSld>
  <p:clrMapOvr>
    <a:masterClrMapping/>
  </p:clrMapOvr>
  <p:transition spd="slow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700" y="757238"/>
            <a:ext cx="6324600" cy="53435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6804025" y="88423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MX" altLang="es-ES_tradnl" sz="2400">
                <a:solidFill>
                  <a:srgbClr val="FFFF00"/>
                </a:solidFill>
              </a:rPr>
              <a:t>2014</a:t>
            </a:r>
            <a:endParaRPr lang="es-ES" altLang="es-ES_tradnl" sz="2400">
              <a:solidFill>
                <a:srgbClr val="FFFF00"/>
              </a:solidFill>
            </a:endParaRPr>
          </a:p>
        </p:txBody>
      </p:sp>
      <p:pic>
        <p:nvPicPr>
          <p:cNvPr id="64516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637399"/>
      </p:ext>
    </p:extLst>
  </p:cSld>
  <p:clrMapOvr>
    <a:masterClrMapping/>
  </p:clrMapOvr>
  <p:transition spd="slow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76313" y="24304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anose="020B0600070205080204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  </a:t>
            </a:r>
            <a:br>
              <a:rPr kumimoji="0" lang="es-MX" altLang="es-MX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</a:br>
            <a:r>
              <a:rPr kumimoji="0" lang="es-MX" altLang="es-MX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0906510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59066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829550" y="38100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s-ES" sz="3200" b="1">
              <a:latin typeface="Arial" charset="0"/>
              <a:ea typeface="ＭＳ Ｐゴシック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913563" y="115888"/>
            <a:ext cx="20701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s-MX" sz="6600" b="1" dirty="0">
                <a:latin typeface="Arial" charset="0"/>
                <a:ea typeface="ＭＳ Ｐゴシック" charset="0"/>
              </a:rPr>
              <a:t>1993</a:t>
            </a:r>
            <a:endParaRPr lang="es-ES" sz="6600" b="1" dirty="0">
              <a:latin typeface="Arial" charset="0"/>
              <a:ea typeface="ＭＳ Ｐゴシック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8569325" cy="20002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9093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6469063"/>
            <a:ext cx="1008062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Haz de luz">
  <a:themeElements>
    <a:clrScheme name="Haz de luz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Haz de lu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az de luz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z de luz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Azur">
  <a:themeElements>
    <a:clrScheme name="Azur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Office\Templates\Diseños de presentaciones\Azur.pot</Template>
  <TotalTime>15989</TotalTime>
  <Words>571</Words>
  <Application>Microsoft Office PowerPoint</Application>
  <PresentationFormat>Presentación en pantalla (4:3)</PresentationFormat>
  <Paragraphs>173</Paragraphs>
  <Slides>88</Slides>
  <Notes>16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8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104" baseType="lpstr">
      <vt:lpstr>MS PGothic</vt:lpstr>
      <vt:lpstr>MS PGothic</vt:lpstr>
      <vt:lpstr>Arial</vt:lpstr>
      <vt:lpstr>Calibri</vt:lpstr>
      <vt:lpstr>Calibri Light</vt:lpstr>
      <vt:lpstr>Times New Roman</vt:lpstr>
      <vt:lpstr>Wingdings</vt:lpstr>
      <vt:lpstr>Azur</vt:lpstr>
      <vt:lpstr>4_Azur</vt:lpstr>
      <vt:lpstr>3_Azur</vt:lpstr>
      <vt:lpstr>1_Tema de Office</vt:lpstr>
      <vt:lpstr>5_Azur</vt:lpstr>
      <vt:lpstr>Haz de luz</vt:lpstr>
      <vt:lpstr>1_Azur</vt:lpstr>
      <vt:lpstr>Tema de Office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Trasplante de médula ósea en esclerosis múltiple </vt:lpstr>
      <vt:lpstr>Esclerosis múltiple</vt:lpstr>
      <vt:lpstr>Presentación de PowerPoint</vt:lpstr>
      <vt:lpstr>Presentación de PowerPoint</vt:lpstr>
      <vt:lpstr>Presentación de PowerPoint</vt:lpstr>
      <vt:lpstr>Esclerosis múltiple</vt:lpstr>
      <vt:lpstr>Presentación de PowerPoint</vt:lpstr>
      <vt:lpstr>Presentación de PowerPoint</vt:lpstr>
      <vt:lpstr>Esclerosis múltiple</vt:lpstr>
      <vt:lpstr>Presentación de PowerPoint</vt:lpstr>
      <vt:lpstr>TMO en esclerosis múltiple</vt:lpstr>
      <vt:lpstr>Presentación de PowerPoint</vt:lpstr>
      <vt:lpstr>Presentación de PowerPoint</vt:lpstr>
      <vt:lpstr>TMO en esclerosis múltiple</vt:lpstr>
      <vt:lpstr>Presentación de PowerPoint</vt:lpstr>
      <vt:lpstr>Presentación de PowerPoint</vt:lpstr>
      <vt:lpstr>   Ctrl-Alt-Del inmunológico </vt:lpstr>
      <vt:lpstr>Presentación de PowerPoint</vt:lpstr>
      <vt:lpstr>Presentación de PowerPoint</vt:lpstr>
      <vt:lpstr>TMO en esclerosis múltiple</vt:lpstr>
      <vt:lpstr>TMO en esclerosis múltiple</vt:lpstr>
      <vt:lpstr>TMO en esclerosis múltiple</vt:lpstr>
      <vt:lpstr>Presentación de PowerPoint</vt:lpstr>
      <vt:lpstr>   El método mexicano para trasplantar la médula ósea en esclerosis múltiple </vt:lpstr>
      <vt:lpstr>Presentación de PowerPoint</vt:lpstr>
      <vt:lpstr>Presentación de PowerPoint</vt:lpstr>
      <vt:lpstr>Presentación de PowerPoint</vt:lpstr>
      <vt:lpstr>TMO en esclerosis múltiple</vt:lpstr>
      <vt:lpstr>Presentación de PowerPoint</vt:lpstr>
      <vt:lpstr>Presentación de PowerPoint</vt:lpstr>
      <vt:lpstr>   TMO en EM</vt:lpstr>
      <vt:lpstr>Presentación de PowerPoint</vt:lpstr>
      <vt:lpstr>Presentación de PowerPoint</vt:lpstr>
      <vt:lpstr>Presentación de PowerPoint</vt:lpstr>
      <vt:lpstr>Presentación de PowerPoint</vt:lpstr>
      <vt:lpstr>TMO en esclerosis múltiple</vt:lpstr>
      <vt:lpstr>TMO en esclerosis múltiple</vt:lpstr>
      <vt:lpstr>TMO en esclerosis múltiple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TMO en EM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TMO en EM</vt:lpstr>
      <vt:lpstr>TMO en esclerosis múltiple</vt:lpstr>
      <vt:lpstr>Presentación de PowerPoint</vt:lpstr>
      <vt:lpstr>Presentación de PowerPoint</vt:lpstr>
      <vt:lpstr>Presentación de PowerPoint</vt:lpstr>
      <vt:lpstr>TMO en EM</vt:lpstr>
      <vt:lpstr>Presentación de PowerPoint</vt:lpstr>
      <vt:lpstr>Presentación de PowerPoint</vt:lpstr>
      <vt:lpstr>Tratamiento de EM: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Mexican approach to conduct non-myeloablative stem cell transplantation</dc:title>
  <dc:creator>Dr. Guillermo Ruiz A</dc:creator>
  <cp:lastModifiedBy>GJRA</cp:lastModifiedBy>
  <cp:revision>408</cp:revision>
  <cp:lastPrinted>1601-01-01T00:00:00Z</cp:lastPrinted>
  <dcterms:created xsi:type="dcterms:W3CDTF">2002-06-11T14:20:28Z</dcterms:created>
  <dcterms:modified xsi:type="dcterms:W3CDTF">2019-05-21T17:31:40Z</dcterms:modified>
</cp:coreProperties>
</file>