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2" r:id="rId5"/>
    <p:sldId id="546" r:id="rId6"/>
    <p:sldId id="764" r:id="rId7"/>
    <p:sldId id="718" r:id="rId8"/>
    <p:sldId id="799" r:id="rId9"/>
    <p:sldId id="856" r:id="rId10"/>
    <p:sldId id="802" r:id="rId11"/>
    <p:sldId id="803" r:id="rId12"/>
    <p:sldId id="804" r:id="rId13"/>
    <p:sldId id="805" r:id="rId14"/>
    <p:sldId id="807" r:id="rId15"/>
    <p:sldId id="806" r:id="rId16"/>
    <p:sldId id="808" r:id="rId17"/>
    <p:sldId id="857" r:id="rId18"/>
    <p:sldId id="859" r:id="rId19"/>
    <p:sldId id="860" r:id="rId20"/>
    <p:sldId id="861" r:id="rId21"/>
    <p:sldId id="862" r:id="rId22"/>
    <p:sldId id="863" r:id="rId23"/>
    <p:sldId id="864" r:id="rId24"/>
    <p:sldId id="865" r:id="rId25"/>
    <p:sldId id="535" r:id="rId26"/>
    <p:sldId id="335" r:id="rId27"/>
    <p:sldId id="473" r:id="rId28"/>
    <p:sldId id="866" r:id="rId29"/>
    <p:sldId id="867" r:id="rId3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74838-613F-43C8-9E95-38FCFD1E620A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F88E8-97DF-470C-9BE6-74117AFE35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875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F25D0-4E0B-4572-B847-0986C05EC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527586-78E2-4ABB-A04C-62BDF9EAE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0C5C78-028C-4F83-A66A-61CFAAB4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E156-AC9B-4148-B710-C4C3779C80F9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662476-8849-427B-9D5C-D59E23E8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2F1C02-CBEF-47B1-A6A2-07FF8DC9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70C6-077B-4D4A-BE7F-4090B91803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F7B13-900D-4E07-B675-82B71375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73FFE3-7AE0-45A7-A67A-4C1E8A1DC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DE6E7-4D2B-4A86-84DD-B7984AE8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E156-AC9B-4148-B710-C4C3779C80F9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39460-8248-44A0-980D-689C5D6B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4A0688-EF52-4093-B2CB-81B0A4C9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70C6-077B-4D4A-BE7F-4090B91803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87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716544-82E3-4A4A-A1DB-DC3B0D2B9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5F0EC9-1493-49A1-8DE6-B87AB58A9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AF1985-4DB1-4B5F-92FE-628E9E3B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E156-AC9B-4148-B710-C4C3779C80F9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74CBF-00D3-458A-B5EE-84BB5E60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FA0709-DC0E-4817-910B-33274899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70C6-077B-4D4A-BE7F-4090B91803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8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AF5CE-6A5B-443C-A401-3555993D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8D3F61-70D7-4488-B3BE-4E21D858E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475E25-823C-4729-8151-B160334B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E156-AC9B-4148-B710-C4C3779C80F9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98AA60-2A53-4179-9EBE-58C04C25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5C389-FC87-4655-8E8D-E99DE6F0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70C6-077B-4D4A-BE7F-4090B91803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548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3114F-8A22-422B-8282-AFAD2AFF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C69A47-70F0-4556-8909-51F4238C5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DDBC80-30CE-467F-B8C4-4EB30971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E156-AC9B-4148-B710-C4C3779C80F9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A898CA-C558-451A-AE1B-40328E43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9D2CFF-1FA4-401F-A2C2-0BBFC6DB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70C6-077B-4D4A-BE7F-4090B91803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00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23E45-1214-4F71-90AF-E437CA60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B89D27-585D-468A-857F-8DDB30269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19D606-C01E-4345-BAB2-F1B6D5979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409093-65AA-45A6-B56C-C1490DFA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E156-AC9B-4148-B710-C4C3779C80F9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777B71-5604-47D2-ADCE-3CC36620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A2C47D-82C6-448D-8BCF-CB9AAA84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70C6-077B-4D4A-BE7F-4090B91803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600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626B7-8DF6-4AC8-88FB-9C6FDAF39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91F857-A361-409E-BB26-D917A9E54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9DFE2D-D9BE-40F3-8754-E6D5B8DD6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1D6DB3-8C7C-4797-A8B7-723AF62E3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D0A145-D802-47AA-A423-551E2D495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943C86E-E329-4DC1-8CA9-5AFC2963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E156-AC9B-4148-B710-C4C3779C80F9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AEC8D1-951E-45AF-A431-058494CE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6E58F12-0595-4F93-9177-65E9462A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70C6-077B-4D4A-BE7F-4090B91803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178D0-93D4-4863-9F02-DD691144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38AB79-EBB8-49ED-AFAF-163D187E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E156-AC9B-4148-B710-C4C3779C80F9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29319B-455F-4C8A-B229-3526145A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AF42B3-3C45-4DB4-BA24-C4B8FBA0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70C6-077B-4D4A-BE7F-4090B91803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77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4FC535-8E59-424D-A8EC-791113E9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E156-AC9B-4148-B710-C4C3779C80F9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66323E-68BF-484A-9CAB-4008C3E3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02A427-E17D-4ABE-9282-C47FF96F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70C6-077B-4D4A-BE7F-4090B91803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46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08431-8901-485B-999D-8477090A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19BE7A-B061-49B1-8A3C-C5D5C06D9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5BCFD8-0C93-4DEA-AEE6-56F5FF912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0DCAA5-8C37-4BDD-A2B9-CC674B783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E156-AC9B-4148-B710-C4C3779C80F9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B92A21-9132-43A7-A625-7E6035DE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A027F5-D27B-44A7-95A9-6ED6563F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70C6-077B-4D4A-BE7F-4090B91803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319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927E3-BF76-46D9-8C4B-4BDD70A6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932ABF-D07B-4D94-8F80-0EBA2CD0E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9AF26F-15D5-47F6-9EE5-A3E584367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C51044-AEBE-494E-B633-4D0D890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E156-AC9B-4148-B710-C4C3779C80F9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E17B32-9457-4C15-BD9F-2F37F8D7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03FE06-E95E-4BA6-B17D-291FE628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70C6-077B-4D4A-BE7F-4090B91803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942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7CD05FF-16AF-4ED2-98BA-DAA2F2C4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ED9A55-2578-412E-B131-4041ABAC5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7DBE66-5553-4C95-9F5D-F190C2D14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E156-AC9B-4148-B710-C4C3779C80F9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51B998-B485-4425-B6B3-03D074ECE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4DB353-C50C-496E-A6A6-9FDE40197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70C6-077B-4D4A-BE7F-4090B91803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966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antibiotic-use/community/images/howAR-spread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6A0FB7-F528-4A08-A232-11E61958A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s-MX" sz="3800"/>
              <a:t>Resistencia en IAAS, recomendaciones de la OMS</a:t>
            </a:r>
            <a:br>
              <a:rPr lang="es-MX" sz="3800"/>
            </a:br>
            <a:endParaRPr lang="es-MX" sz="3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9FD607-38CE-49B6-BEF3-5BF7A6C1F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s-MX" dirty="0"/>
              <a:t>María del Rayo Morfin Otero</a:t>
            </a:r>
            <a:endParaRPr lang="es-MX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45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827202-1709-40A4-B257-D4B8B2A98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408725"/>
            <a:ext cx="9951041" cy="40344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81DEB0-6A05-47FB-9A50-77CB221659BE}"/>
              </a:ext>
            </a:extLst>
          </p:cNvPr>
          <p:cNvSpPr/>
          <p:nvPr/>
        </p:nvSpPr>
        <p:spPr>
          <a:xfrm>
            <a:off x="1380931" y="637319"/>
            <a:ext cx="9190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Objetivos del Plan Nacional de acción contra la resistencia</a:t>
            </a:r>
          </a:p>
          <a:p>
            <a:pPr algn="ctr"/>
            <a:r>
              <a:rPr lang="es-MX" sz="2400" b="1" dirty="0"/>
              <a:t>OMS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D51586-7EC1-47FA-BEC3-8B9B9CEF2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82" y="5338215"/>
            <a:ext cx="3337590" cy="8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EE5C89-E74C-48D5-8C7E-3EE39AD9D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34" y="643467"/>
            <a:ext cx="7586132" cy="5571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5F92B3-9FE3-4C94-9FA5-468632865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065" y="6391713"/>
            <a:ext cx="1703701" cy="4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5F92B3-9FE3-4C94-9FA5-468632865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065" y="6391713"/>
            <a:ext cx="1703701" cy="4504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BBC818-E2DF-4074-9444-F90BD823FB2E}"/>
              </a:ext>
            </a:extLst>
          </p:cNvPr>
          <p:cNvSpPr txBox="1"/>
          <p:nvPr/>
        </p:nvSpPr>
        <p:spPr>
          <a:xfrm>
            <a:off x="3389971" y="1940312"/>
            <a:ext cx="61443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/>
              <a:t>Mejorar el conocimiento y la comprensión de la RAM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656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B59ADC-F704-4CDE-82FB-BC064296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30743"/>
            <a:ext cx="10905066" cy="5396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5F92B3-9FE3-4C94-9FA5-468632865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065" y="6391713"/>
            <a:ext cx="1703701" cy="4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3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5F92B3-9FE3-4C94-9FA5-468632865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065" y="6391713"/>
            <a:ext cx="1703701" cy="4504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BBC818-E2DF-4074-9444-F90BD823FB2E}"/>
              </a:ext>
            </a:extLst>
          </p:cNvPr>
          <p:cNvSpPr txBox="1"/>
          <p:nvPr/>
        </p:nvSpPr>
        <p:spPr>
          <a:xfrm>
            <a:off x="3596019" y="1351965"/>
            <a:ext cx="47798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/>
              <a:t>Fortalecer el conocimiento a través de la vigilancia e investigación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0716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5F92B3-9FE3-4C94-9FA5-468632865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065" y="6391713"/>
            <a:ext cx="1703701" cy="450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3949D49-8EB0-4DF3-8768-F4F76FACD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74" y="439399"/>
            <a:ext cx="11146051" cy="597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73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8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600C5F-0A13-46A7-999A-B953E3CEE51E}"/>
              </a:ext>
            </a:extLst>
          </p:cNvPr>
          <p:cNvSpPr txBox="1"/>
          <p:nvPr/>
        </p:nvSpPr>
        <p:spPr>
          <a:xfrm>
            <a:off x="8953" y="498765"/>
            <a:ext cx="1902974" cy="4284874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Usuarios de la Información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288661-07DB-4EA3-B269-BE11C82F2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10" y="307847"/>
            <a:ext cx="10160537" cy="5649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5F92B3-9FE3-4C94-9FA5-468632865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065" y="6391713"/>
            <a:ext cx="1703701" cy="4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9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11432D-066D-475A-B3AF-4172CD34DA97}"/>
              </a:ext>
            </a:extLst>
          </p:cNvPr>
          <p:cNvSpPr txBox="1"/>
          <p:nvPr/>
        </p:nvSpPr>
        <p:spPr>
          <a:xfrm>
            <a:off x="429491" y="2074363"/>
            <a:ext cx="2962943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Componentes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un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sistema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vigilancia</a:t>
            </a:r>
            <a:endParaRPr lang="en-US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2BA79A-B878-4363-BACD-DF4932E87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38" y="961812"/>
            <a:ext cx="6984923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5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A12DEF-DE4A-4B65-8FF8-8BD4A3EA6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50" y="643467"/>
            <a:ext cx="8528899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614571-AE6E-4747-B54C-BEB48D4CF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706" y="5764071"/>
            <a:ext cx="1703701" cy="4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1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2F8DE5-2AB3-4F72-8F80-E66E3CA0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66" y="643467"/>
            <a:ext cx="81512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4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6655C-7BC5-45EC-B434-3E5A68E824AE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Muertes atribuibles a Resistencia Antimicrobiana (RAM) en 2050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9F32CA-8D3D-4A6A-BCFD-2D96AA23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605" y="961812"/>
            <a:ext cx="5570188" cy="49309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0FD6F43-9DA0-4561-8196-F909AD78759C}"/>
              </a:ext>
            </a:extLst>
          </p:cNvPr>
          <p:cNvSpPr/>
          <p:nvPr/>
        </p:nvSpPr>
        <p:spPr>
          <a:xfrm>
            <a:off x="104095" y="6565322"/>
            <a:ext cx="42114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b="1" i="1">
                <a:solidFill>
                  <a:srgbClr val="3A3838"/>
                </a:solidFill>
                <a:latin typeface="Calibri" panose="020F0502020204030204" pitchFamily="34" charset="0"/>
              </a:rPr>
              <a:t>J. O'Neil, 2014. Antimicrobial Resistance: Tackling a crisis for the health and wealth of nations. 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07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5D16B2-CA41-4448-9EEE-6971DB32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02" y="213947"/>
            <a:ext cx="9741734" cy="6451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368A1C-D9B2-4A0C-9406-2A8C1BCFA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597" y="5620544"/>
            <a:ext cx="1703701" cy="4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6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913B25-D29A-488B-9B78-EAFADC6AC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97" y="480060"/>
            <a:ext cx="8439694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3BCEAC-6CBD-4B54-B606-38DC34ABB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597" y="5620544"/>
            <a:ext cx="1703701" cy="4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92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ABFC8A-A088-4C7D-A6DB-8A11F3DEF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340" y="570140"/>
            <a:ext cx="7559120" cy="56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95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7B9343-6C0E-473A-98D5-D712B2617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11" y="0"/>
            <a:ext cx="965077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6B34E5-BE53-45F1-A2E9-80DA9A432C92}"/>
              </a:ext>
            </a:extLst>
          </p:cNvPr>
          <p:cNvSpPr/>
          <p:nvPr/>
        </p:nvSpPr>
        <p:spPr>
          <a:xfrm>
            <a:off x="1820411" y="6442746"/>
            <a:ext cx="260059" cy="21931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29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4FE25D-21AD-416F-A5B6-10DF79DC208E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Panoramas de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resistencia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nivel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Mundial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Enterobacterias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resistentes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carbapenémicos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01220B-42F9-4627-95A1-E6710927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126" y="1675227"/>
            <a:ext cx="896774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22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4931" y="6618739"/>
            <a:ext cx="110716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1200" dirty="0"/>
              <a:t>Friedman, N., </a:t>
            </a:r>
            <a:r>
              <a:rPr lang="es-MX" sz="1200" dirty="0" err="1"/>
              <a:t>Carmeli</a:t>
            </a:r>
            <a:r>
              <a:rPr lang="es-MX" sz="1200" dirty="0"/>
              <a:t>, Y., </a:t>
            </a:r>
            <a:r>
              <a:rPr lang="es-MX" sz="1200" dirty="0" err="1"/>
              <a:t>Walton</a:t>
            </a:r>
            <a:r>
              <a:rPr lang="es-MX" sz="1200" dirty="0"/>
              <a:t>, A., &amp; </a:t>
            </a:r>
            <a:r>
              <a:rPr lang="es-MX" sz="1200" dirty="0" err="1"/>
              <a:t>Schwaber</a:t>
            </a:r>
            <a:r>
              <a:rPr lang="es-MX" sz="1200" dirty="0"/>
              <a:t>, M. (2017).  </a:t>
            </a:r>
            <a:r>
              <a:rPr lang="es-MX" sz="1200" i="1" dirty="0" err="1"/>
              <a:t>Infection</a:t>
            </a:r>
            <a:r>
              <a:rPr lang="es-MX" sz="1200" i="1" dirty="0"/>
              <a:t> Control &amp; Hospital </a:t>
            </a:r>
            <a:r>
              <a:rPr lang="es-MX" sz="1200" i="1" dirty="0" err="1"/>
              <a:t>Epidemiology</a:t>
            </a:r>
            <a:r>
              <a:rPr lang="es-MX" sz="1200" i="1" dirty="0"/>
              <a:t>,</a:t>
            </a:r>
            <a:r>
              <a:rPr lang="es-MX" sz="1200" dirty="0"/>
              <a:t> </a:t>
            </a:r>
            <a:r>
              <a:rPr lang="es-MX" sz="1200" i="1" dirty="0"/>
              <a:t>38</a:t>
            </a:r>
            <a:r>
              <a:rPr lang="es-MX" sz="1200" dirty="0"/>
              <a:t>(5), 580-594. </a:t>
            </a:r>
            <a:endParaRPr lang="es-MX" sz="1200" b="0" i="0" dirty="0">
              <a:solidFill>
                <a:srgbClr val="595959"/>
              </a:solidFill>
              <a:effectLst/>
              <a:latin typeface="noto san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41" y="1328416"/>
            <a:ext cx="6151820" cy="529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236380" y="4977"/>
            <a:ext cx="9324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0B0F0"/>
              </a:buClr>
            </a:pPr>
            <a:r>
              <a:rPr lang="es-ES" sz="4000" dirty="0">
                <a:solidFill>
                  <a:prstClr val="black"/>
                </a:solidFill>
                <a:cs typeface="Calibri" pitchFamily="34" charset="0"/>
              </a:rPr>
              <a:t>Situación Mundial de Enterobacterias resistentes a carbapenémicos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74264" y="2494025"/>
            <a:ext cx="3031524" cy="25545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sz="3200" dirty="0"/>
              <a:t>Distribución Mundial de </a:t>
            </a:r>
            <a:r>
              <a:rPr lang="es-MX" sz="3200" dirty="0" err="1"/>
              <a:t>Enterobacterias</a:t>
            </a:r>
            <a:r>
              <a:rPr lang="es-MX" sz="3200" dirty="0"/>
              <a:t> productoras de </a:t>
            </a:r>
            <a:r>
              <a:rPr lang="es-MX" sz="3200" dirty="0" err="1"/>
              <a:t>carbapenemasas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249393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e.com/polopoly_fs/7.11549.1374681960!/image/Bacteria-world-map-2.jpg_gen/derivatives/lightbox/Bacteria-world-ma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916833"/>
            <a:ext cx="7272808" cy="44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343472" y="260649"/>
            <a:ext cx="9324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0B0F0"/>
              </a:buClr>
            </a:pPr>
            <a:r>
              <a:rPr lang="es-ES" sz="4000" dirty="0">
                <a:solidFill>
                  <a:prstClr val="black"/>
                </a:solidFill>
                <a:cs typeface="Calibri" pitchFamily="34" charset="0"/>
              </a:rPr>
              <a:t>Diseminación Global  de </a:t>
            </a:r>
            <a:r>
              <a:rPr lang="es-ES" sz="4000" dirty="0" err="1">
                <a:solidFill>
                  <a:prstClr val="black"/>
                </a:solidFill>
                <a:cs typeface="Calibri" pitchFamily="34" charset="0"/>
              </a:rPr>
              <a:t>Enterobacterias</a:t>
            </a:r>
            <a:r>
              <a:rPr lang="es-ES" sz="4000" dirty="0">
                <a:solidFill>
                  <a:prstClr val="black"/>
                </a:solidFill>
                <a:cs typeface="Calibri" pitchFamily="34" charset="0"/>
              </a:rPr>
              <a:t> resistentes a </a:t>
            </a:r>
            <a:r>
              <a:rPr lang="es-ES" sz="4000" dirty="0" err="1">
                <a:solidFill>
                  <a:prstClr val="black"/>
                </a:solidFill>
                <a:cs typeface="Calibri" pitchFamily="34" charset="0"/>
              </a:rPr>
              <a:t>carbapenemicos</a:t>
            </a:r>
            <a:endParaRPr lang="es-ES" sz="4000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37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158" y="2560141"/>
            <a:ext cx="6733778" cy="291621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87709" y="6159640"/>
            <a:ext cx="8919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 err="1">
                <a:latin typeface="ArialUnicodeMS"/>
              </a:rPr>
              <a:t>Köck</a:t>
            </a:r>
            <a:r>
              <a:rPr lang="es-MX" sz="1000" dirty="0">
                <a:latin typeface="ArialUnicodeMS"/>
              </a:rPr>
              <a:t> R, </a:t>
            </a:r>
            <a:r>
              <a:rPr lang="es-MX" sz="1000" dirty="0" err="1">
                <a:latin typeface="ArialUnicodeMS"/>
              </a:rPr>
              <a:t>Daniels-Haardt</a:t>
            </a:r>
            <a:r>
              <a:rPr lang="es-MX" sz="1000" dirty="0">
                <a:latin typeface="ArialUnicodeMS"/>
              </a:rPr>
              <a:t> I, Becker K, </a:t>
            </a:r>
            <a:r>
              <a:rPr lang="es-MX" sz="1000" dirty="0" err="1">
                <a:latin typeface="ArialUnicodeMS"/>
              </a:rPr>
              <a:t>Mellmann</a:t>
            </a:r>
            <a:r>
              <a:rPr lang="es-MX" sz="1000" dirty="0">
                <a:latin typeface="ArialUnicodeMS"/>
              </a:rPr>
              <a:t> A, Friedrich AW, </a:t>
            </a:r>
            <a:r>
              <a:rPr lang="es-MX" sz="1000" dirty="0" err="1">
                <a:latin typeface="ArialUnicodeMS"/>
              </a:rPr>
              <a:t>Mevius</a:t>
            </a:r>
            <a:r>
              <a:rPr lang="es-MX" sz="1000" dirty="0">
                <a:latin typeface="ArialUnicodeMS"/>
              </a:rPr>
              <a:t> </a:t>
            </a:r>
            <a:r>
              <a:rPr lang="en-US" sz="1000" dirty="0">
                <a:latin typeface="ArialUnicodeMS"/>
              </a:rPr>
              <a:t>D, Schwarz S, </a:t>
            </a:r>
            <a:r>
              <a:rPr lang="en-US" sz="1000" dirty="0" err="1">
                <a:latin typeface="ArialUnicodeMS"/>
              </a:rPr>
              <a:t>Jurke</a:t>
            </a:r>
            <a:r>
              <a:rPr lang="en-US" sz="1000" dirty="0">
                <a:latin typeface="ArialUnicodeMS"/>
              </a:rPr>
              <a:t> A, </a:t>
            </a:r>
            <a:r>
              <a:rPr lang="en-US" sz="1000" dirty="0" err="1">
                <a:latin typeface="ArialUnicodeMS"/>
              </a:rPr>
              <a:t>Carbapenem</a:t>
            </a:r>
            <a:r>
              <a:rPr lang="en-US" sz="1000" dirty="0">
                <a:latin typeface="ArialUnicodeMS"/>
              </a:rPr>
              <a:t>-resistant </a:t>
            </a:r>
            <a:r>
              <a:rPr lang="en-US" sz="1000" i="1" dirty="0" err="1">
                <a:latin typeface="Arial,Italic"/>
              </a:rPr>
              <a:t>Enterobacteriaceae</a:t>
            </a:r>
            <a:r>
              <a:rPr lang="en-US" sz="1000" i="1" dirty="0">
                <a:latin typeface="Arial,Italic"/>
              </a:rPr>
              <a:t> </a:t>
            </a:r>
            <a:r>
              <a:rPr lang="en-US" sz="1000" dirty="0">
                <a:latin typeface="ArialUnicodeMS"/>
              </a:rPr>
              <a:t>in wildlife, food-producing and companion animals – a systematic review, </a:t>
            </a:r>
            <a:r>
              <a:rPr lang="en-US" sz="1000" i="1" dirty="0">
                <a:latin typeface="Arial,Italic"/>
              </a:rPr>
              <a:t>Clinical Microbiology and Infection </a:t>
            </a:r>
            <a:r>
              <a:rPr lang="en-US" sz="1000" dirty="0">
                <a:latin typeface="ArialUnicodeMS"/>
              </a:rPr>
              <a:t>(2018),</a:t>
            </a:r>
            <a:endParaRPr lang="es-MX" sz="1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808703" y="231112"/>
            <a:ext cx="992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Resistencia a </a:t>
            </a:r>
            <a:r>
              <a:rPr lang="es-MX" sz="2800" dirty="0" smtClean="0"/>
              <a:t>carbapenémicos </a:t>
            </a:r>
            <a:r>
              <a:rPr lang="es-MX" sz="2800" dirty="0"/>
              <a:t>en enterobacterias </a:t>
            </a:r>
            <a:r>
              <a:rPr lang="es-MX" sz="4000" dirty="0"/>
              <a:t>animales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620" y="2489194"/>
            <a:ext cx="6419418" cy="29871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211" y="1156926"/>
            <a:ext cx="4901101" cy="9669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197" y="1366970"/>
            <a:ext cx="3794401" cy="8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49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F2F9FB-7368-4C8C-A211-C66D81E7F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24" t="12618"/>
          <a:stretch/>
        </p:blipFill>
        <p:spPr>
          <a:xfrm>
            <a:off x="5138928" y="121850"/>
            <a:ext cx="1971043" cy="6665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04294F-6705-4572-9482-AD246811D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597" y="5620544"/>
            <a:ext cx="1703701" cy="4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19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A8EB40-4D62-43BB-8A41-D54CAA84E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61" y="1389802"/>
            <a:ext cx="4740894" cy="3573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C107DC-208F-49FA-930F-F8DCB37A0797}"/>
              </a:ext>
            </a:extLst>
          </p:cNvPr>
          <p:cNvSpPr txBox="1"/>
          <p:nvPr/>
        </p:nvSpPr>
        <p:spPr>
          <a:xfrm>
            <a:off x="4014439" y="724829"/>
            <a:ext cx="346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Referencias: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7A7516-6A02-4E2A-876F-9A4472FAA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567" y="1608240"/>
            <a:ext cx="5412766" cy="320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8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E23EF1-0E7F-451E-B9C5-57F9F0074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42" y="1123527"/>
            <a:ext cx="6949231" cy="4604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12350F3-DB83-413A-980B-1CEB924986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F4C1D9-AF95-4AF0-8E17-C5D92B2E82FC}"/>
              </a:ext>
            </a:extLst>
          </p:cNvPr>
          <p:cNvSpPr/>
          <p:nvPr/>
        </p:nvSpPr>
        <p:spPr>
          <a:xfrm>
            <a:off x="104095" y="6565322"/>
            <a:ext cx="42114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b="1" i="1">
                <a:solidFill>
                  <a:srgbClr val="3A3838"/>
                </a:solidFill>
                <a:latin typeface="Calibri" panose="020F0502020204030204" pitchFamily="34" charset="0"/>
              </a:rPr>
              <a:t>J. O'Neil, 2014. Antimicrobial Resistance: Tackling a crisis for the health and wealth of nations. </a:t>
            </a:r>
            <a:endParaRPr lang="es-M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69913E-3E9A-4665-BE89-E13E715ECFB2}"/>
              </a:ext>
            </a:extLst>
          </p:cNvPr>
          <p:cNvSpPr txBox="1"/>
          <p:nvPr/>
        </p:nvSpPr>
        <p:spPr>
          <a:xfrm>
            <a:off x="8574563" y="2131233"/>
            <a:ext cx="373873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Impacto de la RAM</a:t>
            </a:r>
          </a:p>
          <a:p>
            <a:endParaRPr lang="es-MX" dirty="0"/>
          </a:p>
          <a:p>
            <a:r>
              <a:rPr lang="es-MX" dirty="0"/>
              <a:t>En 2050, hasta 10 millones de muertes/año</a:t>
            </a:r>
          </a:p>
          <a:p>
            <a:r>
              <a:rPr lang="es-MX" dirty="0"/>
              <a:t>•Reducción del 2 al 3.5 porciento del PIB</a:t>
            </a:r>
          </a:p>
          <a:p>
            <a:r>
              <a:rPr lang="es-MX" dirty="0"/>
              <a:t>•Costo mundial de hasta US$ 100 billones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861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latinamericanscience.org/spanish/wp-content/uploads/2017/05/Fig_3-1024x651.jpg">
            <a:extLst>
              <a:ext uri="{FF2B5EF4-FFF2-40B4-BE49-F238E27FC236}">
                <a16:creationId xmlns:a16="http://schemas.microsoft.com/office/drawing/2014/main" xmlns="" id="{A4BE7123-76F7-4AE3-8646-BAFD44EE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0171" y="1123527"/>
            <a:ext cx="7251653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4C9330-3914-4F58-8790-6F15D5D17000}"/>
              </a:ext>
            </a:extLst>
          </p:cNvPr>
          <p:cNvSpPr txBox="1"/>
          <p:nvPr/>
        </p:nvSpPr>
        <p:spPr>
          <a:xfrm>
            <a:off x="3565321" y="746620"/>
            <a:ext cx="6322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Selección de Resistencia antimicrobiana</a:t>
            </a:r>
          </a:p>
        </p:txBody>
      </p:sp>
    </p:spTree>
    <p:extLst>
      <p:ext uri="{BB962C8B-B14F-4D97-AF65-F5344CB8AC3E}">
        <p14:creationId xmlns:p14="http://schemas.microsoft.com/office/powerpoint/2010/main" val="385337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31" y="0"/>
            <a:ext cx="11404337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3831" y="1945760"/>
            <a:ext cx="2670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resistencia bacteriana se compara a un fuego en un bosque ya que si lo previenes y detectas tempranamente puedes evitar su diseminación </a:t>
            </a:r>
          </a:p>
        </p:txBody>
      </p:sp>
    </p:spTree>
    <p:extLst>
      <p:ext uri="{BB962C8B-B14F-4D97-AF65-F5344CB8AC3E}">
        <p14:creationId xmlns:p14="http://schemas.microsoft.com/office/powerpoint/2010/main" val="128389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4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pbs.twimg.com/media/DWEzNlrXcAAKdbs.jpg">
            <a:extLst>
              <a:ext uri="{FF2B5EF4-FFF2-40B4-BE49-F238E27FC236}">
                <a16:creationId xmlns:a16="http://schemas.microsoft.com/office/drawing/2014/main" xmlns="" id="{3AF58841-6389-4AC5-A341-E7694E51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958" y="566244"/>
            <a:ext cx="83461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7F487F-E5BF-4703-A285-B078215B9F36}"/>
              </a:ext>
            </a:extLst>
          </p:cNvPr>
          <p:cNvSpPr/>
          <p:nvPr/>
        </p:nvSpPr>
        <p:spPr>
          <a:xfrm>
            <a:off x="7569086" y="614814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00" dirty="0">
                <a:hlinkClick r:id="rId3"/>
              </a:rPr>
              <a:t>https://www.cdc.gov/antibiotic-use/community/images/howAR-spreads.jpg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402269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936" y="420824"/>
            <a:ext cx="7987894" cy="602310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517585"/>
            <a:ext cx="2656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La resistencia es inevitable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275115" y="3555687"/>
            <a:ext cx="8577296" cy="30874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235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4672" y="69011"/>
            <a:ext cx="1038620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MX" sz="2400" b="1" dirty="0">
                <a:solidFill>
                  <a:srgbClr val="0070C0"/>
                </a:solidFill>
                <a:latin typeface="Helvetica" panose="020B0604020202020204" pitchFamily="34" charset="0"/>
              </a:rPr>
              <a:t>ORGANIZACIÓN MUNDIAL DE LA SALUD</a:t>
            </a:r>
          </a:p>
          <a:p>
            <a:pPr algn="ctr" fontAlgn="base"/>
            <a:r>
              <a:rPr lang="es-MX" sz="2400" b="1" dirty="0">
                <a:solidFill>
                  <a:srgbClr val="0070C0"/>
                </a:solidFill>
                <a:latin typeface="Helvetica" panose="020B0604020202020204" pitchFamily="34" charset="0"/>
              </a:rPr>
              <a:t>Publica la lista de patógenos prioritarios </a:t>
            </a:r>
          </a:p>
          <a:p>
            <a:pPr algn="ctr" fontAlgn="base"/>
            <a:endParaRPr lang="es-MX" sz="2400" b="1" dirty="0">
              <a:solidFill>
                <a:srgbClr val="E066C0"/>
              </a:solidFill>
              <a:latin typeface="Helvetica" panose="020B0604020202020204" pitchFamily="34" charset="0"/>
            </a:endParaRPr>
          </a:p>
          <a:p>
            <a:pPr algn="ctr" fontAlgn="base"/>
            <a:r>
              <a:rPr lang="es-MX" sz="2400" b="1" dirty="0">
                <a:solidFill>
                  <a:srgbClr val="E066C0"/>
                </a:solidFill>
                <a:latin typeface="Helvetica" panose="020B0604020202020204" pitchFamily="34" charset="0"/>
              </a:rPr>
              <a:t>	Guiar y promover la investigación</a:t>
            </a:r>
          </a:p>
          <a:p>
            <a:pPr algn="ctr" fontAlgn="base"/>
            <a:r>
              <a:rPr lang="es-MX" sz="2400" b="1" dirty="0">
                <a:solidFill>
                  <a:srgbClr val="E066C0"/>
                </a:solidFill>
                <a:latin typeface="Helvetica" panose="020B0604020202020204" pitchFamily="34" charset="0"/>
              </a:rPr>
              <a:t>	 y el desarrollo de nuevos antibióticos</a:t>
            </a:r>
            <a:endParaRPr lang="es-MX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fontAlgn="base"/>
            <a:endParaRPr lang="es-MX" b="1" dirty="0">
              <a:solidFill>
                <a:srgbClr val="7030A0"/>
              </a:solidFill>
              <a:latin typeface="Helvetica" panose="020B0604020202020204" pitchFamily="34" charset="0"/>
            </a:endParaRPr>
          </a:p>
          <a:p>
            <a:pPr algn="ctr" fontAlgn="base"/>
            <a:r>
              <a:rPr lang="es-MX" sz="1600" b="1" dirty="0">
                <a:solidFill>
                  <a:srgbClr val="7030A0"/>
                </a:solidFill>
                <a:latin typeface="Helvetica" panose="020B0604020202020204" pitchFamily="34" charset="0"/>
              </a:rPr>
              <a:t>Prioridad 1: CRÍTICA</a:t>
            </a:r>
          </a:p>
          <a:p>
            <a:pPr algn="ctr" fontAlgn="base"/>
            <a:endParaRPr lang="es-MX" sz="1600" b="1" dirty="0">
              <a:solidFill>
                <a:srgbClr val="7030A0"/>
              </a:solidFill>
              <a:latin typeface="Helvetica" panose="020B060402020202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Acinetobacter</a:t>
            </a:r>
            <a:r>
              <a:rPr lang="es-MX" sz="1600" i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baumannii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, resistente a los </a:t>
            </a:r>
            <a:r>
              <a:rPr lang="es-MX" sz="1600" dirty="0" err="1">
                <a:solidFill>
                  <a:srgbClr val="333333"/>
                </a:solidFill>
                <a:latin typeface="inherit"/>
              </a:rPr>
              <a:t>carbapenémicos</a:t>
            </a:r>
            <a:endParaRPr lang="es-MX" sz="1600" dirty="0">
              <a:solidFill>
                <a:srgbClr val="333333"/>
              </a:solidFill>
              <a:latin typeface="inherit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Pseudomonas</a:t>
            </a:r>
            <a:r>
              <a:rPr lang="es-MX" sz="1600" i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aeruginosa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, resistente a los </a:t>
            </a:r>
            <a:r>
              <a:rPr lang="es-MX" sz="1600" dirty="0" err="1">
                <a:solidFill>
                  <a:srgbClr val="333333"/>
                </a:solidFill>
                <a:latin typeface="inherit"/>
              </a:rPr>
              <a:t>carbapenémicos</a:t>
            </a:r>
            <a:endParaRPr lang="es-MX" sz="1600" dirty="0">
              <a:solidFill>
                <a:srgbClr val="333333"/>
              </a:solidFill>
              <a:latin typeface="inherit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s-MX" sz="1600" dirty="0" err="1">
                <a:solidFill>
                  <a:srgbClr val="333333"/>
                </a:solidFill>
                <a:latin typeface="inherit"/>
              </a:rPr>
              <a:t>Enterobacteriaceae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, resistentes a los </a:t>
            </a:r>
            <a:r>
              <a:rPr lang="es-MX" sz="1600" dirty="0" err="1">
                <a:solidFill>
                  <a:srgbClr val="333333"/>
                </a:solidFill>
                <a:latin typeface="inherit"/>
              </a:rPr>
              <a:t>carbapenémicos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, productoras de ESBL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333333"/>
              </a:solidFill>
              <a:latin typeface="inherit"/>
            </a:endParaRPr>
          </a:p>
          <a:p>
            <a:pPr algn="ctr" fontAlgn="base"/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</a:rPr>
              <a:t>Prioridad 2: ELEVADA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Enterococcus</a:t>
            </a:r>
            <a:r>
              <a:rPr lang="es-MX" sz="1600" i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faecium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, resistente a la vancomicina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Staphylococcus</a:t>
            </a:r>
            <a:r>
              <a:rPr lang="es-MX" sz="1600" i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aureus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, resistente a la </a:t>
            </a:r>
            <a:r>
              <a:rPr lang="es-MX" sz="1600" dirty="0" err="1">
                <a:solidFill>
                  <a:srgbClr val="333333"/>
                </a:solidFill>
                <a:latin typeface="inherit"/>
              </a:rPr>
              <a:t>meticilina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, con sensibilidad intermedia y resistencia a la vancomicina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Helicobacter</a:t>
            </a:r>
            <a:r>
              <a:rPr lang="es-MX" sz="1600" i="1" dirty="0">
                <a:solidFill>
                  <a:srgbClr val="333333"/>
                </a:solidFill>
                <a:latin typeface="inherit"/>
              </a:rPr>
              <a:t> pylori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, resistente a la </a:t>
            </a:r>
            <a:r>
              <a:rPr lang="es-MX" sz="1600" dirty="0" err="1">
                <a:solidFill>
                  <a:srgbClr val="333333"/>
                </a:solidFill>
                <a:latin typeface="inherit"/>
              </a:rPr>
              <a:t>claritromicina</a:t>
            </a:r>
            <a:endParaRPr lang="es-MX" sz="1600" dirty="0">
              <a:solidFill>
                <a:srgbClr val="333333"/>
              </a:solidFill>
              <a:latin typeface="inherit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Campylobacter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 </a:t>
            </a:r>
            <a:r>
              <a:rPr lang="es-MX" sz="1600" dirty="0" err="1">
                <a:solidFill>
                  <a:srgbClr val="333333"/>
                </a:solidFill>
                <a:latin typeface="inherit"/>
              </a:rPr>
              <a:t>spp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., resistente a las </a:t>
            </a:r>
            <a:r>
              <a:rPr lang="es-MX" sz="1600" dirty="0" err="1">
                <a:solidFill>
                  <a:srgbClr val="333333"/>
                </a:solidFill>
                <a:latin typeface="inherit"/>
              </a:rPr>
              <a:t>fluoroquinolonas</a:t>
            </a:r>
            <a:endParaRPr lang="es-MX" sz="1600" dirty="0">
              <a:solidFill>
                <a:srgbClr val="333333"/>
              </a:solidFill>
              <a:latin typeface="inherit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Salmonellae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, resistentes a las </a:t>
            </a:r>
            <a:r>
              <a:rPr lang="es-MX" sz="1600" dirty="0" err="1">
                <a:solidFill>
                  <a:srgbClr val="333333"/>
                </a:solidFill>
                <a:latin typeface="inherit"/>
              </a:rPr>
              <a:t>fluoroquinolonas</a:t>
            </a:r>
            <a:endParaRPr lang="es-MX" sz="1600" dirty="0">
              <a:solidFill>
                <a:srgbClr val="333333"/>
              </a:solidFill>
              <a:latin typeface="inherit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Neisseria</a:t>
            </a:r>
            <a:r>
              <a:rPr lang="es-MX" sz="1600" i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gonorrhoeae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, resistente a la cefalosporina, resistente a las </a:t>
            </a:r>
            <a:r>
              <a:rPr lang="es-MX" sz="1600" dirty="0" err="1">
                <a:solidFill>
                  <a:srgbClr val="333333"/>
                </a:solidFill>
                <a:latin typeface="inherit"/>
              </a:rPr>
              <a:t>fluoroquinolonas</a:t>
            </a:r>
            <a:endParaRPr lang="es-MX" sz="1600" dirty="0">
              <a:solidFill>
                <a:srgbClr val="333333"/>
              </a:solidFill>
              <a:latin typeface="inherit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333333"/>
              </a:solidFill>
              <a:latin typeface="inherit"/>
            </a:endParaRPr>
          </a:p>
          <a:p>
            <a:pPr algn="ctr" fontAlgn="base"/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</a:rPr>
              <a:t>Prioridad 3: MEDIA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Streptococcus</a:t>
            </a:r>
            <a:r>
              <a:rPr lang="es-MX" sz="1600" i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pneumoniae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, sin sensibilidad a la penicilina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Haemophilus</a:t>
            </a:r>
            <a:r>
              <a:rPr lang="es-MX" sz="1600" i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influenzae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, resistente a la ampicilina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s-MX" sz="1600" i="1" dirty="0" err="1">
                <a:solidFill>
                  <a:srgbClr val="333333"/>
                </a:solidFill>
                <a:latin typeface="inherit"/>
              </a:rPr>
              <a:t>Shigella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 </a:t>
            </a:r>
            <a:r>
              <a:rPr lang="es-MX" sz="1600" dirty="0" err="1">
                <a:solidFill>
                  <a:srgbClr val="333333"/>
                </a:solidFill>
                <a:latin typeface="inherit"/>
              </a:rPr>
              <a:t>spp</a:t>
            </a:r>
            <a:r>
              <a:rPr lang="es-MX" sz="1600" dirty="0">
                <a:solidFill>
                  <a:srgbClr val="333333"/>
                </a:solidFill>
                <a:latin typeface="inherit"/>
              </a:rPr>
              <a:t>., resistente a las </a:t>
            </a:r>
            <a:r>
              <a:rPr lang="es-MX" sz="1600" dirty="0" err="1">
                <a:solidFill>
                  <a:srgbClr val="333333"/>
                </a:solidFill>
                <a:latin typeface="inherit"/>
              </a:rPr>
              <a:t>fluoroquinolonas</a:t>
            </a:r>
            <a:endParaRPr lang="es-MX" sz="1600" b="0" i="0" dirty="0">
              <a:solidFill>
                <a:srgbClr val="333333"/>
              </a:solidFill>
              <a:effectLst/>
              <a:latin typeface="inheri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3C501C-614E-44D0-B3F1-B11E38DB0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391" y="5834519"/>
            <a:ext cx="3337590" cy="882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E653C0-5607-4819-B59A-9F36B30BA235}"/>
              </a:ext>
            </a:extLst>
          </p:cNvPr>
          <p:cNvSpPr txBox="1"/>
          <p:nvPr/>
        </p:nvSpPr>
        <p:spPr>
          <a:xfrm>
            <a:off x="9479559" y="5536734"/>
            <a:ext cx="192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27 febrero 2017</a:t>
            </a:r>
          </a:p>
        </p:txBody>
      </p:sp>
    </p:spTree>
    <p:extLst>
      <p:ext uri="{BB962C8B-B14F-4D97-AF65-F5344CB8AC3E}">
        <p14:creationId xmlns:p14="http://schemas.microsoft.com/office/powerpoint/2010/main" val="423991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11083"/>
            <a:ext cx="10515600" cy="1325563"/>
          </a:xfrm>
        </p:spPr>
        <p:txBody>
          <a:bodyPr/>
          <a:lstStyle/>
          <a:p>
            <a:pPr algn="ctr"/>
            <a:r>
              <a:rPr lang="es-ES" dirty="0"/>
              <a:t>Multirresistencia “definición”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981200" y="1700809"/>
            <a:ext cx="8229600" cy="4525963"/>
          </a:xfrm>
          <a:prstGeom prst="rect">
            <a:avLst/>
          </a:prstGeom>
        </p:spPr>
        <p:txBody>
          <a:bodyPr lIns="91430" tIns="45715" rIns="91430" bIns="45715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dirty="0">
              <a:solidFill>
                <a:prstClr val="white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23794" y="3284984"/>
            <a:ext cx="184731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defTabSz="914305"/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73168"/>
              </p:ext>
            </p:extLst>
          </p:nvPr>
        </p:nvGraphicFramePr>
        <p:xfrm>
          <a:off x="3048000" y="1397001"/>
          <a:ext cx="6096000" cy="3595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MDR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XDR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PDR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458"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Multirresitencia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baseline="0" dirty="0">
                          <a:solidFill>
                            <a:schemeClr val="tx1"/>
                          </a:solidFill>
                        </a:rPr>
                        <a:t>Resistencia Extensa</a:t>
                      </a:r>
                      <a:endParaRPr lang="es-MX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Pandrogo resistencia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0022"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No susceptible a por lo menos</a:t>
                      </a:r>
                      <a:r>
                        <a:rPr lang="es-MX" sz="1800" b="1" baseline="0" dirty="0">
                          <a:solidFill>
                            <a:schemeClr val="tx1"/>
                          </a:solidFill>
                        </a:rPr>
                        <a:t> un antibiótico en</a:t>
                      </a: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 ≥3 clases de antibióticos</a:t>
                      </a:r>
                    </a:p>
                    <a:p>
                      <a:endParaRPr lang="es-MX" sz="1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sz="1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sz="1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No susceptible a por lo menos</a:t>
                      </a:r>
                      <a:r>
                        <a:rPr lang="es-MX" sz="1800" b="1" baseline="0" dirty="0">
                          <a:solidFill>
                            <a:schemeClr val="tx1"/>
                          </a:solidFill>
                        </a:rPr>
                        <a:t> un antibiótico en todas las</a:t>
                      </a: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 clases de antibióticos excepción de 2 o menos clases</a:t>
                      </a:r>
                    </a:p>
                    <a:p>
                      <a:endParaRPr lang="es-MX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No susceptible a todos</a:t>
                      </a:r>
                      <a:r>
                        <a:rPr lang="es-MX" sz="1800" b="1" baseline="0" dirty="0">
                          <a:solidFill>
                            <a:schemeClr val="tx1"/>
                          </a:solidFill>
                        </a:rPr>
                        <a:t> antibióticos</a:t>
                      </a:r>
                      <a:endParaRPr lang="es-MX" sz="1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4725144"/>
            <a:ext cx="604867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6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336</Words>
  <Application>Microsoft Office PowerPoint</Application>
  <PresentationFormat>Panorámica</PresentationFormat>
  <Paragraphs>65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Arial,Italic</vt:lpstr>
      <vt:lpstr>ArialUnicodeMS</vt:lpstr>
      <vt:lpstr>Calibri</vt:lpstr>
      <vt:lpstr>Calibri Light</vt:lpstr>
      <vt:lpstr>Helvetica</vt:lpstr>
      <vt:lpstr>inherit</vt:lpstr>
      <vt:lpstr>noto sans</vt:lpstr>
      <vt:lpstr>Office Theme</vt:lpstr>
      <vt:lpstr>Resistencia en IAAS, recomendaciones de la OMS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Multirresistencia “definición”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Resistencia en IAAS, recomendaciones de la OMS </dc:title>
  <dc:creator>Eduardo Rodriguez-Noriega</dc:creator>
  <cp:lastModifiedBy>Windows User</cp:lastModifiedBy>
  <cp:revision>2</cp:revision>
  <dcterms:created xsi:type="dcterms:W3CDTF">2019-06-02T22:06:58Z</dcterms:created>
  <dcterms:modified xsi:type="dcterms:W3CDTF">2019-06-17T21:41:05Z</dcterms:modified>
</cp:coreProperties>
</file>