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handoutMasterIdLst>
    <p:handoutMasterId r:id="rId21"/>
  </p:handoutMasterIdLst>
  <p:sldIdLst>
    <p:sldId id="256" r:id="rId2"/>
    <p:sldId id="264" r:id="rId3"/>
    <p:sldId id="260" r:id="rId4"/>
    <p:sldId id="262" r:id="rId5"/>
    <p:sldId id="276" r:id="rId6"/>
    <p:sldId id="261" r:id="rId7"/>
    <p:sldId id="259" r:id="rId8"/>
    <p:sldId id="263" r:id="rId9"/>
    <p:sldId id="279" r:id="rId10"/>
    <p:sldId id="265" r:id="rId11"/>
    <p:sldId id="267" r:id="rId12"/>
    <p:sldId id="270" r:id="rId13"/>
    <p:sldId id="271" r:id="rId14"/>
    <p:sldId id="277" r:id="rId15"/>
    <p:sldId id="278" r:id="rId16"/>
    <p:sldId id="275" r:id="rId17"/>
    <p:sldId id="273" r:id="rId18"/>
    <p:sldId id="268" r:id="rId19"/>
    <p:sldId id="280" r:id="rId20"/>
  </p:sldIdLst>
  <p:sldSz cx="12192000" cy="6858000"/>
  <p:notesSz cx="68580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49142608164135"/>
          <c:y val="0.101717285339333"/>
          <c:w val="0.902863517060367"/>
          <c:h val="0.767600612423447"/>
        </c:manualLayout>
      </c:layout>
      <c:barChart>
        <c:barDir val="col"/>
        <c:grouping val="clustered"/>
        <c:varyColors val="0"/>
        <c:ser>
          <c:idx val="0"/>
          <c:order val="0"/>
          <c:tx>
            <c:v>Gpo. 0 (FF).</c:v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S_tradn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plus"/>
            <c:errValType val="cust"/>
            <c:noEndCap val="0"/>
            <c:plus>
              <c:numRef>
                <c:f>Hoja4!$D$17:$D$19</c:f>
                <c:numCache>
                  <c:formatCode>General</c:formatCode>
                  <c:ptCount val="3"/>
                  <c:pt idx="0">
                    <c:v>6.3</c:v>
                  </c:pt>
                  <c:pt idx="1">
                    <c:v>6.1</c:v>
                  </c:pt>
                  <c:pt idx="2">
                    <c:v>6.2</c:v>
                  </c:pt>
                </c:numCache>
              </c:numRef>
            </c:plus>
            <c:minus>
              <c:numRef>
                <c:f>Hoja4!$D$17:$D$19</c:f>
                <c:numCache>
                  <c:formatCode>General</c:formatCode>
                  <c:ptCount val="3"/>
                  <c:pt idx="0">
                    <c:v>6.3</c:v>
                  </c:pt>
                  <c:pt idx="1">
                    <c:v>6.1</c:v>
                  </c:pt>
                  <c:pt idx="2">
                    <c:v>6.2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Hoja4!$B$17:$B$19</c:f>
              <c:strCache>
                <c:ptCount val="3"/>
                <c:pt idx="0">
                  <c:v>120 min</c:v>
                </c:pt>
                <c:pt idx="1">
                  <c:v>150 min</c:v>
                </c:pt>
                <c:pt idx="2">
                  <c:v>180 min</c:v>
                </c:pt>
              </c:strCache>
            </c:strRef>
          </c:cat>
          <c:val>
            <c:numRef>
              <c:f>Hoja4!$C$17:$C$19</c:f>
              <c:numCache>
                <c:formatCode>General</c:formatCode>
                <c:ptCount val="3"/>
                <c:pt idx="0">
                  <c:v>9.5</c:v>
                </c:pt>
                <c:pt idx="1">
                  <c:v>9.4</c:v>
                </c:pt>
                <c:pt idx="2">
                  <c:v>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E2-4D01-AC8B-984AAF563DF0}"/>
            </c:ext>
          </c:extLst>
        </c:ser>
        <c:ser>
          <c:idx val="1"/>
          <c:order val="1"/>
          <c:tx>
            <c:v>Gpo. 1 (Ff)</c:v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S_tradn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plus"/>
            <c:errValType val="cust"/>
            <c:noEndCap val="0"/>
            <c:plus>
              <c:numRef>
                <c:f>Hoja4!$F$17:$F$19</c:f>
                <c:numCache>
                  <c:formatCode>General</c:formatCode>
                  <c:ptCount val="3"/>
                  <c:pt idx="0">
                    <c:v>3.5</c:v>
                  </c:pt>
                  <c:pt idx="1">
                    <c:v>3.5</c:v>
                  </c:pt>
                  <c:pt idx="2">
                    <c:v>3.6</c:v>
                  </c:pt>
                </c:numCache>
              </c:numRef>
            </c:plus>
            <c:minus>
              <c:numRef>
                <c:f>Hoja4!$F$17:$F$19</c:f>
                <c:numCache>
                  <c:formatCode>General</c:formatCode>
                  <c:ptCount val="3"/>
                  <c:pt idx="0">
                    <c:v>3.5</c:v>
                  </c:pt>
                  <c:pt idx="1">
                    <c:v>3.5</c:v>
                  </c:pt>
                  <c:pt idx="2">
                    <c:v>3.6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Hoja4!$E$17:$E$19</c:f>
              <c:numCache>
                <c:formatCode>General</c:formatCode>
                <c:ptCount val="3"/>
                <c:pt idx="0">
                  <c:v>8.1</c:v>
                </c:pt>
                <c:pt idx="1">
                  <c:v>8.200000000000001</c:v>
                </c:pt>
                <c:pt idx="2">
                  <c:v>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E2-4D01-AC8B-984AAF563DF0}"/>
            </c:ext>
          </c:extLst>
        </c:ser>
        <c:ser>
          <c:idx val="2"/>
          <c:order val="2"/>
          <c:tx>
            <c:v>Gpo. 2 (ff)</c:v>
          </c:tx>
          <c:spPr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_tradn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plus"/>
            <c:errValType val="cust"/>
            <c:noEndCap val="0"/>
            <c:plus>
              <c:numRef>
                <c:f>Hoja4!$H$17:$H$19</c:f>
                <c:numCache>
                  <c:formatCode>General</c:formatCode>
                  <c:ptCount val="3"/>
                  <c:pt idx="0">
                    <c:v>2.3</c:v>
                  </c:pt>
                  <c:pt idx="1">
                    <c:v>2.4</c:v>
                  </c:pt>
                  <c:pt idx="2">
                    <c:v>2.6</c:v>
                  </c:pt>
                </c:numCache>
              </c:numRef>
            </c:plus>
            <c:minus>
              <c:numRef>
                <c:f>Hoja4!$H$17:$H$19</c:f>
                <c:numCache>
                  <c:formatCode>General</c:formatCode>
                  <c:ptCount val="3"/>
                  <c:pt idx="0">
                    <c:v>2.3</c:v>
                  </c:pt>
                  <c:pt idx="1">
                    <c:v>2.4</c:v>
                  </c:pt>
                  <c:pt idx="2">
                    <c:v>2.6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Hoja4!$G$17:$G$19</c:f>
              <c:numCache>
                <c:formatCode>General</c:formatCode>
                <c:ptCount val="3"/>
                <c:pt idx="0">
                  <c:v>5.1</c:v>
                </c:pt>
                <c:pt idx="1">
                  <c:v>5.1</c:v>
                </c:pt>
                <c:pt idx="2">
                  <c:v>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EE2-4D01-AC8B-984AAF563D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-2132107568"/>
        <c:axId val="-2062313456"/>
      </c:barChart>
      <c:catAx>
        <c:axId val="-2132107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_tradnl"/>
          </a:p>
        </c:txPr>
        <c:crossAx val="-2062313456"/>
        <c:crosses val="autoZero"/>
        <c:auto val="0"/>
        <c:lblAlgn val="ctr"/>
        <c:lblOffset val="100"/>
        <c:noMultiLvlLbl val="0"/>
      </c:catAx>
      <c:valAx>
        <c:axId val="-2062313456"/>
        <c:scaling>
          <c:orientation val="minMax"/>
          <c:max val="16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ISI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S_tradnl"/>
          </a:p>
        </c:txPr>
        <c:crossAx val="-2132107568"/>
        <c:crosses val="autoZero"/>
        <c:crossBetween val="between"/>
        <c:majorUnit val="3.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3190326285598"/>
          <c:y val="0.935606991433763"/>
          <c:w val="0.393619150449003"/>
          <c:h val="0.0608935336314639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S_tradn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ES_tradn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28D4A-3C5A-447E-A979-427AA764B995}" type="datetimeFigureOut">
              <a:rPr lang="es-MX" smtClean="0"/>
              <a:t>18/09/19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33269-7FAC-4DEF-B649-B4BD7CB842B4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3510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9F14-F579-4BA8-9195-4BC01EA8C13E}" type="datetimeFigureOut">
              <a:rPr lang="es-MX" smtClean="0"/>
              <a:t>18/09/19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9329-BF0B-4E07-81AC-BBAE55A2D44E}" type="slidenum">
              <a:rPr lang="es-MX" smtClean="0"/>
              <a:t>‹Nr.›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772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9F14-F579-4BA8-9195-4BC01EA8C13E}" type="datetimeFigureOut">
              <a:rPr lang="es-MX" smtClean="0"/>
              <a:t>18/09/19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9329-BF0B-4E07-81AC-BBAE55A2D44E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3551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9F14-F579-4BA8-9195-4BC01EA8C13E}" type="datetimeFigureOut">
              <a:rPr lang="es-MX" smtClean="0"/>
              <a:t>18/09/19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9329-BF0B-4E07-81AC-BBAE55A2D44E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2636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9F14-F579-4BA8-9195-4BC01EA8C13E}" type="datetimeFigureOut">
              <a:rPr lang="es-MX" smtClean="0"/>
              <a:t>18/09/19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9329-BF0B-4E07-81AC-BBAE55A2D44E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7540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9F14-F579-4BA8-9195-4BC01EA8C13E}" type="datetimeFigureOut">
              <a:rPr lang="es-MX" smtClean="0"/>
              <a:t>18/09/19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9329-BF0B-4E07-81AC-BBAE55A2D44E}" type="slidenum">
              <a:rPr lang="es-MX" smtClean="0"/>
              <a:t>‹Nr.›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66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9F14-F579-4BA8-9195-4BC01EA8C13E}" type="datetimeFigureOut">
              <a:rPr lang="es-MX" smtClean="0"/>
              <a:t>18/09/19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9329-BF0B-4E07-81AC-BBAE55A2D44E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4505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9F14-F579-4BA8-9195-4BC01EA8C13E}" type="datetimeFigureOut">
              <a:rPr lang="es-MX" smtClean="0"/>
              <a:t>18/09/19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9329-BF0B-4E07-81AC-BBAE55A2D44E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1605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9F14-F579-4BA8-9195-4BC01EA8C13E}" type="datetimeFigureOut">
              <a:rPr lang="es-MX" smtClean="0"/>
              <a:t>18/09/19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9329-BF0B-4E07-81AC-BBAE55A2D44E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4560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9F14-F579-4BA8-9195-4BC01EA8C13E}" type="datetimeFigureOut">
              <a:rPr lang="es-MX" smtClean="0"/>
              <a:t>18/09/19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9329-BF0B-4E07-81AC-BBAE55A2D44E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1968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5699F14-F579-4BA8-9195-4BC01EA8C13E}" type="datetimeFigureOut">
              <a:rPr lang="es-MX" smtClean="0"/>
              <a:t>18/09/19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7D9329-BF0B-4E07-81AC-BBAE55A2D44E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5247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9F14-F579-4BA8-9195-4BC01EA8C13E}" type="datetimeFigureOut">
              <a:rPr lang="es-MX" smtClean="0"/>
              <a:t>18/09/19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9329-BF0B-4E07-81AC-BBAE55A2D44E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207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5699F14-F579-4BA8-9195-4BC01EA8C13E}" type="datetimeFigureOut">
              <a:rPr lang="es-MX" smtClean="0"/>
              <a:t>18/09/19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7D9329-BF0B-4E07-81AC-BBAE55A2D44E}" type="slidenum">
              <a:rPr lang="es-MX" smtClean="0"/>
              <a:t>‹Nr.›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11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Relationship Id="rId3" Type="http://schemas.openxmlformats.org/officeDocument/2006/relationships/image" Target="../media/image4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3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Sensibilidad a la insulina y vitamina D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28737" y="4455620"/>
            <a:ext cx="7829714" cy="1143000"/>
          </a:xfrm>
        </p:spPr>
        <p:txBody>
          <a:bodyPr>
            <a:normAutofit fontScale="25000" lnSpcReduction="20000"/>
          </a:bodyPr>
          <a:lstStyle/>
          <a:p>
            <a:pPr algn="r">
              <a:lnSpc>
                <a:spcPct val="110000"/>
              </a:lnSpc>
            </a:pPr>
            <a:r>
              <a:rPr lang="es-MX" sz="6400" dirty="0"/>
              <a:t>Dra. Mardia López Alarcón</a:t>
            </a:r>
          </a:p>
          <a:p>
            <a:pPr algn="r">
              <a:lnSpc>
                <a:spcPct val="110000"/>
              </a:lnSpc>
            </a:pPr>
            <a:r>
              <a:rPr lang="es-MX" sz="6400" dirty="0"/>
              <a:t>Unidad de Investigación Médica en Nutrición</a:t>
            </a:r>
          </a:p>
          <a:p>
            <a:pPr algn="r">
              <a:lnSpc>
                <a:spcPct val="110000"/>
              </a:lnSpc>
            </a:pPr>
            <a:r>
              <a:rPr lang="es-MX" sz="6400" dirty="0" smtClean="0"/>
              <a:t>Centro </a:t>
            </a:r>
            <a:r>
              <a:rPr lang="es-MX" sz="6400" smtClean="0"/>
              <a:t>médico nacional Siglo </a:t>
            </a:r>
            <a:r>
              <a:rPr lang="es-MX" sz="6400" dirty="0"/>
              <a:t>XXI</a:t>
            </a:r>
          </a:p>
          <a:p>
            <a:pPr algn="r">
              <a:lnSpc>
                <a:spcPct val="110000"/>
              </a:lnSpc>
            </a:pPr>
            <a:r>
              <a:rPr lang="es-MX" sz="6400" dirty="0"/>
              <a:t>Instituto Mexicano del Seguro Social</a:t>
            </a:r>
          </a:p>
          <a:p>
            <a:endParaRPr lang="es-MX" dirty="0"/>
          </a:p>
        </p:txBody>
      </p:sp>
      <p:grpSp>
        <p:nvGrpSpPr>
          <p:cNvPr id="7" name="Grupo 6"/>
          <p:cNvGrpSpPr/>
          <p:nvPr/>
        </p:nvGrpSpPr>
        <p:grpSpPr>
          <a:xfrm>
            <a:off x="0" y="-1"/>
            <a:ext cx="4451684" cy="1291390"/>
            <a:chOff x="0" y="-1"/>
            <a:chExt cx="4858966" cy="1463168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28737" y="-1"/>
              <a:ext cx="1530229" cy="1299411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411705" cy="1411705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04104" y="0"/>
              <a:ext cx="1115665" cy="14631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255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95" y="894188"/>
            <a:ext cx="4010731" cy="310831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011" y="894188"/>
            <a:ext cx="7996989" cy="497722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829479" y="4323347"/>
            <a:ext cx="2927684" cy="9233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1200 UI VD + 500 mg Ca por 4 meses a sujetos con DVD, obesos, en riesgo de DMT2</a:t>
            </a:r>
            <a:endParaRPr lang="es-MX" dirty="0"/>
          </a:p>
        </p:txBody>
      </p:sp>
      <p:grpSp>
        <p:nvGrpSpPr>
          <p:cNvPr id="8" name="Grupo 7"/>
          <p:cNvGrpSpPr/>
          <p:nvPr/>
        </p:nvGrpSpPr>
        <p:grpSpPr>
          <a:xfrm>
            <a:off x="6661725" y="6478634"/>
            <a:ext cx="4733930" cy="307177"/>
            <a:chOff x="6661725" y="6478634"/>
            <a:chExt cx="4733930" cy="307177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1725" y="6478634"/>
              <a:ext cx="825688" cy="304870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83163" y="6478634"/>
              <a:ext cx="647848" cy="307177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31011" y="6478634"/>
              <a:ext cx="3264644" cy="3048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208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753056" y="0"/>
            <a:ext cx="7634440" cy="5969697"/>
            <a:chOff x="969749" y="223915"/>
            <a:chExt cx="7634440" cy="5969697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503271" y="-309607"/>
              <a:ext cx="5944954" cy="7011997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5352248" y="2941671"/>
              <a:ext cx="5881440" cy="622442"/>
            </a:xfrm>
            <a:prstGeom prst="rect">
              <a:avLst/>
            </a:prstGeom>
          </p:spPr>
        </p:pic>
      </p:grpSp>
      <p:grpSp>
        <p:nvGrpSpPr>
          <p:cNvPr id="9" name="Grupo 8"/>
          <p:cNvGrpSpPr/>
          <p:nvPr/>
        </p:nvGrpSpPr>
        <p:grpSpPr>
          <a:xfrm>
            <a:off x="6039749" y="6443537"/>
            <a:ext cx="5924361" cy="355681"/>
            <a:chOff x="6039749" y="6443537"/>
            <a:chExt cx="5924361" cy="355681"/>
          </a:xfrm>
        </p:grpSpPr>
        <p:grpSp>
          <p:nvGrpSpPr>
            <p:cNvPr id="8" name="Grupo 7"/>
            <p:cNvGrpSpPr/>
            <p:nvPr/>
          </p:nvGrpSpPr>
          <p:grpSpPr>
            <a:xfrm>
              <a:off x="6039749" y="6443537"/>
              <a:ext cx="1672362" cy="355681"/>
              <a:chOff x="6617264" y="6443538"/>
              <a:chExt cx="1672362" cy="355681"/>
            </a:xfrm>
          </p:grpSpPr>
          <p:pic>
            <p:nvPicPr>
              <p:cNvPr id="5" name="Imagen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17264" y="6443538"/>
                <a:ext cx="914608" cy="355681"/>
              </a:xfrm>
              <a:prstGeom prst="rect">
                <a:avLst/>
              </a:prstGeom>
            </p:spPr>
          </p:pic>
          <p:pic>
            <p:nvPicPr>
              <p:cNvPr id="6" name="Imagen 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31872" y="6443538"/>
                <a:ext cx="757754" cy="355681"/>
              </a:xfrm>
              <a:prstGeom prst="rect">
                <a:avLst/>
              </a:prstGeom>
            </p:spPr>
          </p:pic>
        </p:grp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12111" y="6443537"/>
              <a:ext cx="4251999" cy="355681"/>
            </a:xfrm>
            <a:prstGeom prst="rect">
              <a:avLst/>
            </a:prstGeom>
          </p:spPr>
        </p:pic>
      </p:grpSp>
      <p:cxnSp>
        <p:nvCxnSpPr>
          <p:cNvPr id="11" name="Conector recto 10"/>
          <p:cNvCxnSpPr/>
          <p:nvPr/>
        </p:nvCxnSpPr>
        <p:spPr>
          <a:xfrm>
            <a:off x="3753056" y="1788695"/>
            <a:ext cx="74756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441159" y="4620126"/>
            <a:ext cx="2927684" cy="9233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100,000 UI VD dosis única + 4000 UI diarias por 4 meses a sujetos obesos con DVD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1086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45" y="385247"/>
            <a:ext cx="8034997" cy="359759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91" y="4683482"/>
            <a:ext cx="6771283" cy="52600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87704" y="6432178"/>
            <a:ext cx="4246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Tesis de Maestría. MC Mónica Piña Arguero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6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894" y="0"/>
            <a:ext cx="6744241" cy="596766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99" y="125313"/>
            <a:ext cx="4054191" cy="584235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85537" y="2943726"/>
            <a:ext cx="3930316" cy="23662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4948989" y="1900989"/>
            <a:ext cx="6577263" cy="7940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4948988" y="4199020"/>
            <a:ext cx="6577263" cy="7940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572" y="6452874"/>
            <a:ext cx="5272069" cy="30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1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669129"/>
              </p:ext>
            </p:extLst>
          </p:nvPr>
        </p:nvGraphicFramePr>
        <p:xfrm>
          <a:off x="499547" y="137780"/>
          <a:ext cx="10000012" cy="5502638"/>
        </p:xfrm>
        <a:graphic>
          <a:graphicData uri="http://schemas.openxmlformats.org/drawingml/2006/table">
            <a:tbl>
              <a:tblPr firstRow="1" firstCol="1" bandRow="1"/>
              <a:tblGrid>
                <a:gridCol w="2054810"/>
                <a:gridCol w="4112962"/>
                <a:gridCol w="631390"/>
                <a:gridCol w="187541"/>
                <a:gridCol w="187541"/>
                <a:gridCol w="187541"/>
                <a:gridCol w="843340"/>
                <a:gridCol w="896886"/>
                <a:gridCol w="898001"/>
              </a:tblGrid>
              <a:tr h="393619">
                <a:tc gridSpan="9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Tabla 3.</a:t>
                      </a:r>
                      <a:r>
                        <a:rPr lang="es-MX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Frecuencia alélica y genotípica de los polimorfismos </a:t>
                      </a:r>
                      <a:r>
                        <a:rPr lang="es-MX" sz="1200" dirty="0" err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FokI</a:t>
                      </a:r>
                      <a:r>
                        <a:rPr lang="es-MX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s-MX" sz="1200" dirty="0" err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BsmI</a:t>
                      </a:r>
                      <a:r>
                        <a:rPr lang="es-MX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en diferentes estudios.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6809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FokI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68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Genotipos (%)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Alelos (%)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154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Fuente (año)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Población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HapMap (2003)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Residentes de California USA, con ancestría mexicana.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23.9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47.9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28.0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47.9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51.9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904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González-Mercado (2013)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Mujeres postmenopáusicas mestizo-mexicanas de Guadalajara, Jal. (controles=88).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27.3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51.1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21.6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52.8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47.2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04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Cervin (2014)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Adultos de 18-50 años de Sinaloa México (Controles=100).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32.0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51.0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17.0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57.5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42.5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08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Silva-Ramírez (2018)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Adultos de Monterrey, México, entre 18 - 86 años (controles=457).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17.5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47.7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34.8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41.4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58.6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09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Mónica Piña Agüero 2019         Adultos CDMX n = 192                                                           35.3            44.6           20.1              35.9            64.1</a:t>
                      </a:r>
                      <a:endParaRPr lang="es-MX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6809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err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BsmI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308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HapMap (2003)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Residentes de California USA, con ancestría mexicana.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40.0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56.0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23.9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75.9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904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González-Mercado (2013)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Mujeres postmenopáusicas mestizo-mexicanas de Guadalajara, Jal. (controles=88).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4.5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43.2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52.3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26.2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73.8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04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Bermúdez-Morales (2017)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Pacientes del Instituto Nacional de Neurología y Neurocirugía (controles=180).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5.6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33.3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61.1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22.2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77.8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08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Silva-Ramírez (2018)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Adultos de Monterrey, México, entre 18 - 86 años (controles=457).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37.0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60.0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22.0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78.0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28" marR="394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277" y="6364181"/>
            <a:ext cx="4310246" cy="49381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52926" y="5619041"/>
            <a:ext cx="10146633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s-MX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Mónica Piña Agüero 2019         Adultos CDMX n = 192                                                    </a:t>
            </a:r>
            <a:r>
              <a:rPr lang="es-MX" sz="14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7.8          31.3       60.9                 39.1            60.9</a:t>
            </a:r>
            <a:endParaRPr lang="es-MX" sz="14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13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761" y="6364181"/>
            <a:ext cx="4310246" cy="493819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529493"/>
              </p:ext>
            </p:extLst>
          </p:nvPr>
        </p:nvGraphicFramePr>
        <p:xfrm>
          <a:off x="1732548" y="457193"/>
          <a:ext cx="8373977" cy="5494430"/>
        </p:xfrm>
        <a:graphic>
          <a:graphicData uri="http://schemas.openxmlformats.org/drawingml/2006/table">
            <a:tbl>
              <a:tblPr firstRow="1" firstCol="1" bandRow="1"/>
              <a:tblGrid>
                <a:gridCol w="1209446"/>
                <a:gridCol w="1516982"/>
                <a:gridCol w="1516982"/>
                <a:gridCol w="1616166"/>
                <a:gridCol w="1616166"/>
                <a:gridCol w="813434"/>
                <a:gridCol w="84801"/>
              </a:tblGrid>
              <a:tr h="204904"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Tabla 8.</a:t>
                      </a:r>
                      <a:r>
                        <a:rPr lang="es-MX" sz="105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Comparación función pancreática en diferentes modelos para </a:t>
                      </a:r>
                      <a:r>
                        <a:rPr lang="es-MX" sz="1050" dirty="0" err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FokI</a:t>
                      </a:r>
                      <a:r>
                        <a:rPr lang="es-MX" sz="105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del </a:t>
                      </a:r>
                      <a:r>
                        <a:rPr lang="es-MX" sz="1050" i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gen VDR.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5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Insulina </a:t>
                      </a:r>
                      <a:r>
                        <a:rPr lang="es-MX" sz="105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(µU/ml)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p-valor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HOMA2-beta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p-valor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904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Codominante*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FF                               65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8.15 (±3.67)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.664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111.56 (±29.77)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.096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90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 dirty="0" err="1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Ff</a:t>
                      </a:r>
                      <a:r>
                        <a:rPr lang="es-MX" sz="1050" baseline="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05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           82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7.70 (±3.02)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107.88 (±30.60)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90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 dirty="0" err="1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ff</a:t>
                      </a:r>
                      <a:r>
                        <a:rPr lang="es-MX" sz="1050" baseline="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05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            37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7.68 (±4.21)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99.15 (±31.07)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90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Dominante</a:t>
                      </a:r>
                      <a:r>
                        <a:rPr lang="es-MX" sz="1050" baseline="300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§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FF                              66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8.15 (±3.67)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.459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111.56 (±29.77)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.132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90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 dirty="0" err="1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Ff+ff</a:t>
                      </a:r>
                      <a:r>
                        <a:rPr lang="es-MX" sz="105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     118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7.69 (±3.41)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105.13 (±30.87)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90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Recesivo</a:t>
                      </a:r>
                      <a:r>
                        <a:rPr lang="es-MX" sz="1050" baseline="300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§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 dirty="0" err="1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FF+Ff</a:t>
                      </a:r>
                      <a:r>
                        <a:rPr lang="es-MX" sz="105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   147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7.90 (±3.32)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.445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109.55 (±30.17)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 b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.045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90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 dirty="0" err="1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ff</a:t>
                      </a:r>
                      <a:r>
                        <a:rPr lang="es-MX" sz="105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            37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7.68 (±4.21)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99.15 (±31.07)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5603">
                <a:tc grid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Comparaciones de logaritmos. Los datos fueron transformados a su unidad original y se presentan como media (± D.E). * Prueba de análisis de varianza; § Prueba de t de Student para muestras independientes.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904"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 b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Tabla 9.</a:t>
                      </a: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Comparación función pancreática en diferentes modelos para BsmI del </a:t>
                      </a:r>
                      <a:r>
                        <a:rPr lang="es-MX" sz="1050" i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gen VDR.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Insulina (µU/ml)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p-valor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HOMA2-beta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p-valor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904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Codominante*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BB                               15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8.58 (±3.68)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.119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122.24 (±38.86)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 b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.045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90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 dirty="0" err="1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Bb</a:t>
                      </a:r>
                      <a:r>
                        <a:rPr lang="es-MX" sz="105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           60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8.61 (±4.21)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113.43 (±31.55)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90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 dirty="0" err="1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bb</a:t>
                      </a:r>
                      <a:r>
                        <a:rPr lang="es-MX" sz="105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           117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7.43 (±2.99)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103.52 (±28.35)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90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Dominante</a:t>
                      </a:r>
                      <a:r>
                        <a:rPr lang="es-MX" sz="1050" baseline="300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§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BB                              15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8.58 (±3.68)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.464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122.24 (±38.86)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.141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90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 dirty="0" err="1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Bb+bb</a:t>
                      </a:r>
                      <a:r>
                        <a:rPr lang="es-MX" sz="105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   177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7.81 (±3.47)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106.74 (±29.70)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90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Recesivo</a:t>
                      </a:r>
                      <a:r>
                        <a:rPr lang="es-MX" sz="1050" baseline="300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§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 dirty="0" err="1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BB+Bb</a:t>
                      </a:r>
                      <a:r>
                        <a:rPr lang="es-MX" sz="105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   75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8.60 (±4.08)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 b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.039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115.27 (±33.09)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 b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.016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90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 dirty="0" err="1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bb</a:t>
                      </a:r>
                      <a:r>
                        <a:rPr lang="es-MX" sz="105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           117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7.43 (±2.99)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103.52 (±28.35)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1" marR="41791" marT="58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0325">
                <a:tc grid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MX" sz="105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Comparaciones de logaritmos. Los datos fueron transformados a su unidad original y se presentan como media (± D.E). * Prueba de análisis de varianza; § Prueba de t de Student para muestras independientes.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3625510" y="609600"/>
            <a:ext cx="9460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smtClean="0"/>
              <a:t>Frecuencia, n</a:t>
            </a:r>
            <a:endParaRPr lang="es-MX" sz="1100" dirty="0"/>
          </a:p>
        </p:txBody>
      </p:sp>
      <p:sp>
        <p:nvSpPr>
          <p:cNvPr id="5" name="CuadroTexto 4"/>
          <p:cNvSpPr txBox="1"/>
          <p:nvPr/>
        </p:nvSpPr>
        <p:spPr>
          <a:xfrm>
            <a:off x="3633530" y="3473116"/>
            <a:ext cx="9460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smtClean="0"/>
              <a:t>Frecuencia, n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368017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281" y="1513744"/>
            <a:ext cx="4555596" cy="397265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874" y="1767565"/>
            <a:ext cx="5143953" cy="3347226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5565270" y="1366974"/>
            <a:ext cx="6096000" cy="3255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Concentración </a:t>
            </a:r>
            <a:r>
              <a:rPr lang="es-MX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insulina (µU/</a:t>
            </a:r>
            <a:r>
              <a:rPr lang="es-MX" sz="14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mL</a:t>
            </a:r>
            <a:r>
              <a:rPr lang="es-MX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durante la </a:t>
            </a:r>
            <a:r>
              <a:rPr lang="es-MX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CTGO</a:t>
            </a:r>
            <a:endParaRPr lang="es-MX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045092" y="5179480"/>
            <a:ext cx="7344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MX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2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p&lt;0.05</a:t>
            </a:r>
            <a:r>
              <a:rPr lang="es-MX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MX" sz="12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9336506" y="2342145"/>
            <a:ext cx="258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a</a:t>
            </a:r>
            <a:endParaRPr lang="es-MX" sz="12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0050680" y="2065146"/>
            <a:ext cx="258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a</a:t>
            </a:r>
            <a:endParaRPr lang="es-MX" sz="12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0748212" y="2979512"/>
            <a:ext cx="258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a</a:t>
            </a:r>
            <a:endParaRPr lang="es-MX" sz="12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7964406" y="6488668"/>
            <a:ext cx="381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Tesis de Maestría. MC Benjamín Núñez</a:t>
            </a:r>
            <a:endParaRPr lang="es-MX" dirty="0"/>
          </a:p>
        </p:txBody>
      </p:sp>
      <p:sp>
        <p:nvSpPr>
          <p:cNvPr id="18" name="CuadroTexto 17"/>
          <p:cNvSpPr txBox="1"/>
          <p:nvPr/>
        </p:nvSpPr>
        <p:spPr>
          <a:xfrm>
            <a:off x="601579" y="148848"/>
            <a:ext cx="11457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/>
              <a:t>Influencia del polimorfismo </a:t>
            </a:r>
            <a:r>
              <a:rPr lang="es-MX" sz="2400" dirty="0" err="1"/>
              <a:t>F</a:t>
            </a:r>
            <a:r>
              <a:rPr lang="es-MX" sz="2400" dirty="0" err="1" smtClean="0"/>
              <a:t>okI</a:t>
            </a:r>
            <a:r>
              <a:rPr lang="es-MX" sz="2400" dirty="0" smtClean="0"/>
              <a:t> del VDR sobre la sensibilidad a la insulina de sujetos sanos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94163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lc="http://schemas.openxmlformats.org/drawingml/2006/lockedCanvas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w16se="http://schemas.microsoft.com/office/word/2015/wordml/symex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80A84639-F170-41FE-A122-17297E1DF5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7843646"/>
              </p:ext>
            </p:extLst>
          </p:nvPr>
        </p:nvGraphicFramePr>
        <p:xfrm>
          <a:off x="320850" y="970547"/>
          <a:ext cx="7490042" cy="419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/>
          <p:cNvSpPr/>
          <p:nvPr/>
        </p:nvSpPr>
        <p:spPr>
          <a:xfrm>
            <a:off x="320850" y="5162550"/>
            <a:ext cx="7490041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Comparación de la sensibilidad a la insulina (ISI) a diferentes tiempos entre los grupos estratificados por la presencia del polimorfismo de VDR </a:t>
            </a:r>
            <a:r>
              <a:rPr lang="es-MX" sz="1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FokI</a:t>
            </a:r>
            <a:r>
              <a:rPr lang="es-MX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ANOVA, post-hoc </a:t>
            </a:r>
            <a:r>
              <a:rPr lang="es-MX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MX" sz="1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Tukey</a:t>
            </a:r>
            <a:r>
              <a:rPr lang="es-MX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análisis de tendencia con Correlación de Pearson.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1179102" y="1339516"/>
            <a:ext cx="1909010" cy="1925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/>
          <p:nvPr/>
        </p:nvCxnSpPr>
        <p:spPr>
          <a:xfrm>
            <a:off x="3408955" y="1325981"/>
            <a:ext cx="1909010" cy="1925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5638808" y="1251284"/>
            <a:ext cx="1909010" cy="1925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 de texto 303"/>
          <p:cNvSpPr txBox="1">
            <a:spLocks noChangeArrowheads="1"/>
          </p:cNvSpPr>
          <p:nvPr/>
        </p:nvSpPr>
        <p:spPr bwMode="auto">
          <a:xfrm>
            <a:off x="1804994" y="1122696"/>
            <a:ext cx="6572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p= 0.068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Cuadro de texto 303"/>
          <p:cNvSpPr txBox="1">
            <a:spLocks noChangeArrowheads="1"/>
          </p:cNvSpPr>
          <p:nvPr/>
        </p:nvSpPr>
        <p:spPr bwMode="auto">
          <a:xfrm>
            <a:off x="4065870" y="1122696"/>
            <a:ext cx="6572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p= </a:t>
            </a:r>
            <a:r>
              <a:rPr lang="es-MX" sz="9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0.067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Cuadro de texto 303"/>
          <p:cNvSpPr txBox="1">
            <a:spLocks noChangeArrowheads="1"/>
          </p:cNvSpPr>
          <p:nvPr/>
        </p:nvSpPr>
        <p:spPr bwMode="auto">
          <a:xfrm>
            <a:off x="6264701" y="1122696"/>
            <a:ext cx="6572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p= </a:t>
            </a:r>
            <a:r>
              <a:rPr lang="es-MX" sz="9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0.072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964406" y="6488668"/>
            <a:ext cx="381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Tesis de Maestría. MC Benjamín Núñez</a:t>
            </a:r>
            <a:endParaRPr lang="es-MX" dirty="0"/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005770"/>
              </p:ext>
            </p:extLst>
          </p:nvPr>
        </p:nvGraphicFramePr>
        <p:xfrm>
          <a:off x="8244503" y="1731042"/>
          <a:ext cx="3275654" cy="26710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8830"/>
                <a:gridCol w="1013625"/>
                <a:gridCol w="863199"/>
              </a:tblGrid>
              <a:tr h="380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Insulina 120' </a:t>
                      </a:r>
                      <a:r>
                        <a:rPr lang="es-MX" sz="900">
                          <a:effectLst/>
                        </a:rPr>
                        <a:t>(µU/mL)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4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R2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0.488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4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Sig.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0.001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80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Independientes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Beta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Sig.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0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FokI </a:t>
                      </a:r>
                      <a:r>
                        <a:rPr lang="es-MX" sz="1000">
                          <a:effectLst/>
                        </a:rPr>
                        <a:t>(FF, Ff, ff)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12.006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0.079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0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Vitamina D </a:t>
                      </a:r>
                      <a:r>
                        <a:rPr lang="es-MX" sz="1000">
                          <a:effectLst/>
                        </a:rPr>
                        <a:t>(ng/mL)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-2.446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0.057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0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Índice ISI 120'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-3.384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0.007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9" name="Rectángulo 18"/>
          <p:cNvSpPr/>
          <p:nvPr/>
        </p:nvSpPr>
        <p:spPr>
          <a:xfrm>
            <a:off x="8173711" y="1039434"/>
            <a:ext cx="35934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/>
              <a:t>Efecto </a:t>
            </a:r>
            <a:r>
              <a:rPr lang="es-MX" sz="1100" dirty="0" smtClean="0"/>
              <a:t>del </a:t>
            </a:r>
            <a:r>
              <a:rPr lang="es-MX" sz="1100" dirty="0"/>
              <a:t>polimorfismo </a:t>
            </a:r>
            <a:r>
              <a:rPr lang="es-MX" sz="1100" dirty="0" err="1" smtClean="0"/>
              <a:t>FokI</a:t>
            </a:r>
            <a:r>
              <a:rPr lang="es-MX" sz="1100" dirty="0" smtClean="0"/>
              <a:t> </a:t>
            </a:r>
            <a:r>
              <a:rPr lang="es-MX" sz="1100" dirty="0"/>
              <a:t>sobre las concentraciones de insulina a los 120</a:t>
            </a:r>
            <a:r>
              <a:rPr lang="es-MX" sz="1100" dirty="0" smtClean="0"/>
              <a:t>minutos, ajustando por concentraciones de VD </a:t>
            </a:r>
            <a:r>
              <a:rPr lang="es-MX" sz="1100" dirty="0"/>
              <a:t>y sensibilidad a la </a:t>
            </a:r>
            <a:r>
              <a:rPr lang="es-MX" sz="1100" dirty="0" smtClean="0"/>
              <a:t>insulina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137608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Conclusiones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2269" y="1853755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s-MX" dirty="0" smtClean="0"/>
              <a:t> La evidencia científica </a:t>
            </a:r>
            <a:r>
              <a:rPr lang="es-MX" dirty="0">
                <a:solidFill>
                  <a:schemeClr val="accent2"/>
                </a:solidFill>
              </a:rPr>
              <a:t>(estudios experimentales</a:t>
            </a:r>
            <a:r>
              <a:rPr lang="es-MX" dirty="0" smtClean="0">
                <a:solidFill>
                  <a:schemeClr val="accent2"/>
                </a:solidFill>
              </a:rPr>
              <a:t>) </a:t>
            </a:r>
            <a:r>
              <a:rPr lang="es-MX" dirty="0" smtClean="0"/>
              <a:t>demuestra un papel primordial de la VD en el metabolismo de los CHO a través de la secreción de insulina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dirty="0" smtClean="0"/>
              <a:t>Mientras que los </a:t>
            </a:r>
            <a:r>
              <a:rPr lang="es-MX" dirty="0">
                <a:solidFill>
                  <a:schemeClr val="accent2"/>
                </a:solidFill>
              </a:rPr>
              <a:t>estudios </a:t>
            </a:r>
            <a:r>
              <a:rPr lang="es-MX" dirty="0" smtClean="0">
                <a:solidFill>
                  <a:schemeClr val="accent2"/>
                </a:solidFill>
              </a:rPr>
              <a:t>observacionales </a:t>
            </a:r>
            <a:r>
              <a:rPr lang="es-MX" dirty="0" smtClean="0"/>
              <a:t>muestran una asociación directa entre el estado nutricio de VD y la sensibilidad a la insulina, los resultados de los </a:t>
            </a:r>
            <a:r>
              <a:rPr lang="es-MX" dirty="0" smtClean="0">
                <a:solidFill>
                  <a:schemeClr val="accent2"/>
                </a:solidFill>
              </a:rPr>
              <a:t>estudios </a:t>
            </a:r>
            <a:r>
              <a:rPr lang="es-MX" dirty="0">
                <a:solidFill>
                  <a:schemeClr val="accent2"/>
                </a:solidFill>
              </a:rPr>
              <a:t>de </a:t>
            </a:r>
            <a:r>
              <a:rPr lang="es-MX" dirty="0" smtClean="0">
                <a:solidFill>
                  <a:schemeClr val="accent2"/>
                </a:solidFill>
              </a:rPr>
              <a:t>intervención </a:t>
            </a:r>
            <a:r>
              <a:rPr lang="es-MX" dirty="0" smtClean="0">
                <a:solidFill>
                  <a:schemeClr val="tx1"/>
                </a:solidFill>
              </a:rPr>
              <a:t>son controversiales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dirty="0" smtClean="0">
                <a:solidFill>
                  <a:schemeClr val="tx1"/>
                </a:solidFill>
              </a:rPr>
              <a:t>La presencia de los polimorfismos del receptor de VD juegan un papel muy importante en la asociación entre la VD y la sensibilidad a la insulina, tanto en el riesgo de presentar resistencia, como en la respuesta a la suplementación con la VD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dirty="0" smtClean="0">
                <a:solidFill>
                  <a:schemeClr val="tx1"/>
                </a:solidFill>
              </a:rPr>
              <a:t>Parece que el polimorfismo </a:t>
            </a:r>
            <a:r>
              <a:rPr lang="es-MX" dirty="0" err="1" smtClean="0">
                <a:solidFill>
                  <a:schemeClr val="tx1"/>
                </a:solidFill>
              </a:rPr>
              <a:t>FokI</a:t>
            </a:r>
            <a:r>
              <a:rPr lang="es-MX" dirty="0" smtClean="0">
                <a:solidFill>
                  <a:schemeClr val="tx1"/>
                </a:solidFill>
              </a:rPr>
              <a:t> se asocia con mayor riesgo de resistencia a la insulina, y con mayor probabilidad de responder a la suplementación</a:t>
            </a:r>
          </a:p>
          <a:p>
            <a:pPr>
              <a:buFont typeface="Wingdings" panose="05000000000000000000" pitchFamily="2" charset="2"/>
              <a:buChar char="§"/>
            </a:pP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776" y="4578266"/>
            <a:ext cx="1690186" cy="169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5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21" y="346506"/>
            <a:ext cx="7595937" cy="570262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9118" y="128337"/>
            <a:ext cx="1022149" cy="129138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8983579" y="2813095"/>
            <a:ext cx="29377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dirty="0" smtClean="0"/>
              <a:t>GRACIAS!!!!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2609967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095" y="641777"/>
            <a:ext cx="9978190" cy="5582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562" y="6473626"/>
            <a:ext cx="5068455" cy="27946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9584" y="6473626"/>
            <a:ext cx="1929978" cy="27946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986590" y="-4554"/>
            <a:ext cx="9152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MX" dirty="0" smtClean="0"/>
              <a:t>Presencia </a:t>
            </a:r>
            <a:r>
              <a:rPr lang="es-MX" dirty="0"/>
              <a:t>de receptores VDR en la célula beta pancreática y en </a:t>
            </a:r>
            <a:r>
              <a:rPr lang="es-MX" dirty="0" smtClean="0"/>
              <a:t>músculo</a:t>
            </a:r>
          </a:p>
          <a:p>
            <a:pPr marL="342900" indent="-342900">
              <a:buAutoNum type="arabicPeriod"/>
            </a:pPr>
            <a:r>
              <a:rPr lang="es-MX" dirty="0"/>
              <a:t>Expresión de la enzima 1α-</a:t>
            </a:r>
            <a:r>
              <a:rPr lang="es-MX" dirty="0" err="1"/>
              <a:t>hidroxilasa</a:t>
            </a:r>
            <a:r>
              <a:rPr lang="es-MX" dirty="0"/>
              <a:t> en célula beta pancreática y músculo</a:t>
            </a:r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778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175" y="868213"/>
            <a:ext cx="5949952" cy="376835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068" y="6432178"/>
            <a:ext cx="2870854" cy="330275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5927558" y="4729355"/>
            <a:ext cx="6080299" cy="1318518"/>
            <a:chOff x="488659" y="4796899"/>
            <a:chExt cx="8206504" cy="153438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8659" y="4796899"/>
              <a:ext cx="5487650" cy="215949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4807" y="5012848"/>
              <a:ext cx="5944954" cy="215949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1796" y="5228796"/>
              <a:ext cx="8193367" cy="1102483"/>
            </a:xfrm>
            <a:prstGeom prst="rect">
              <a:avLst/>
            </a:prstGeom>
          </p:spPr>
        </p:pic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704" y="978301"/>
            <a:ext cx="5108891" cy="354818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219" y="4877967"/>
            <a:ext cx="5566130" cy="445047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604209" y="82481"/>
            <a:ext cx="7836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3. Presencia </a:t>
            </a:r>
            <a:r>
              <a:rPr lang="es-MX" dirty="0"/>
              <a:t>del sitio de respuesta a la VD en el gen promotor de insulina </a:t>
            </a:r>
          </a:p>
          <a:p>
            <a:r>
              <a:rPr lang="es-MX" dirty="0"/>
              <a:t>4. Evidencia de que la VD modula la entrada de calcio en la célula beta</a:t>
            </a:r>
          </a:p>
        </p:txBody>
      </p:sp>
    </p:spTree>
    <p:extLst>
      <p:ext uri="{BB962C8B-B14F-4D97-AF65-F5344CB8AC3E}">
        <p14:creationId xmlns:p14="http://schemas.microsoft.com/office/powerpoint/2010/main" val="420997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78" y="843961"/>
            <a:ext cx="11165844" cy="517007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8938" y="6433521"/>
            <a:ext cx="2553282" cy="27946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144001" y="5374105"/>
            <a:ext cx="2259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Células </a:t>
            </a:r>
            <a:r>
              <a:rPr lang="el-GR" dirty="0" smtClean="0"/>
              <a:t>β</a:t>
            </a:r>
            <a:r>
              <a:rPr lang="es-MX" dirty="0" smtClean="0"/>
              <a:t> pancreáticas</a:t>
            </a:r>
            <a:endParaRPr lang="es-MX" dirty="0"/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8109284" y="3015916"/>
            <a:ext cx="1732548" cy="2358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V="1">
            <a:off x="9836810" y="4740443"/>
            <a:ext cx="558474" cy="633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10411326" y="3015916"/>
            <a:ext cx="465223" cy="2358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H="1" flipV="1">
            <a:off x="10411326" y="4740442"/>
            <a:ext cx="465223" cy="633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9224955" y="4850884"/>
            <a:ext cx="348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(-)</a:t>
            </a:r>
            <a:endParaRPr lang="es-MX" sz="14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783417" y="4865686"/>
            <a:ext cx="348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(-)</a:t>
            </a:r>
            <a:endParaRPr lang="es-MX" sz="1400" dirty="0"/>
          </a:p>
        </p:txBody>
      </p:sp>
      <p:sp>
        <p:nvSpPr>
          <p:cNvPr id="2" name="Rectángulo 1"/>
          <p:cNvSpPr/>
          <p:nvPr/>
        </p:nvSpPr>
        <p:spPr>
          <a:xfrm>
            <a:off x="1540041" y="197630"/>
            <a:ext cx="7684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5. Influencia de la hormona paratiroidea, que suprime la liberación de insulina </a:t>
            </a:r>
          </a:p>
        </p:txBody>
      </p:sp>
    </p:spTree>
    <p:extLst>
      <p:ext uri="{BB962C8B-B14F-4D97-AF65-F5344CB8AC3E}">
        <p14:creationId xmlns:p14="http://schemas.microsoft.com/office/powerpoint/2010/main" val="157304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11" y="800670"/>
            <a:ext cx="5599669" cy="47258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11" y="5734673"/>
            <a:ext cx="5483888" cy="39379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973" y="800670"/>
            <a:ext cx="5881662" cy="47258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973" y="5810890"/>
            <a:ext cx="4611130" cy="24135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3458" y="6487998"/>
            <a:ext cx="1257587" cy="21594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7116" y="6487998"/>
            <a:ext cx="1456342" cy="21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079" y="296533"/>
            <a:ext cx="6169268" cy="405846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173" y="4497858"/>
            <a:ext cx="7241301" cy="161418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3482" y="6486002"/>
            <a:ext cx="4137552" cy="2636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1034" y="6486002"/>
            <a:ext cx="4280875" cy="25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5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7832" y="6558137"/>
            <a:ext cx="3543434" cy="28523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375" y="117698"/>
            <a:ext cx="3218319" cy="23527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1230" y="117698"/>
            <a:ext cx="3236637" cy="23527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079" y="2672420"/>
            <a:ext cx="3205616" cy="227927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9844" y="2868297"/>
            <a:ext cx="3108023" cy="20834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2211" y="117698"/>
            <a:ext cx="3298752" cy="235278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5661" y="2767328"/>
            <a:ext cx="3176191" cy="218436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050375" y="5248541"/>
            <a:ext cx="1042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Conclusión: la DVD se asocia con el metabolismo de CHO independientemente del IMC. Sin embargo el TA responde diferente dependiendo del grado de obesidad</a:t>
            </a:r>
            <a:endParaRPr lang="es-MX" dirty="0"/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2053389" y="721895"/>
            <a:ext cx="0" cy="320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4106779" y="625642"/>
            <a:ext cx="0" cy="320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3424989" y="465221"/>
            <a:ext cx="0" cy="320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6320589" y="401053"/>
            <a:ext cx="0" cy="320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6954253" y="144379"/>
            <a:ext cx="0" cy="320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2799347" y="2672420"/>
            <a:ext cx="0" cy="320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3424989" y="3088105"/>
            <a:ext cx="0" cy="320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4058652" y="3056021"/>
            <a:ext cx="0" cy="320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80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794" y="432855"/>
            <a:ext cx="5551333" cy="539873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943728" y="5646919"/>
            <a:ext cx="5855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En resumen mientras más VD, menor riesgo de RI o DM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3096127" y="63523"/>
            <a:ext cx="4034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Estudios transversales y observacionales</a:t>
            </a:r>
            <a:endParaRPr lang="es-MX" b="1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3037" y="6464604"/>
            <a:ext cx="2208779" cy="313185"/>
          </a:xfrm>
          <a:prstGeom prst="rect">
            <a:avLst/>
          </a:prstGeom>
        </p:spPr>
      </p:pic>
      <p:cxnSp>
        <p:nvCxnSpPr>
          <p:cNvPr id="9" name="Conector recto de flecha 8"/>
          <p:cNvCxnSpPr/>
          <p:nvPr/>
        </p:nvCxnSpPr>
        <p:spPr>
          <a:xfrm flipH="1">
            <a:off x="8349916" y="4588042"/>
            <a:ext cx="425116" cy="80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H="1">
            <a:off x="8349916" y="3850106"/>
            <a:ext cx="425116" cy="80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10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621" y="369332"/>
            <a:ext cx="5552474" cy="525342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495273" y="0"/>
            <a:ext cx="252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Estudios de intervención</a:t>
            </a:r>
            <a:endParaRPr lang="es-MX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350894" y="5526786"/>
            <a:ext cx="5432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En resumen resultados controversiales, gran heterogeneidad en dosis, tiempo seguimiento, sujetos</a:t>
            </a:r>
            <a:endParaRPr lang="es-MX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3037" y="6464604"/>
            <a:ext cx="2208779" cy="313185"/>
          </a:xfrm>
          <a:prstGeom prst="rect">
            <a:avLst/>
          </a:prstGeom>
        </p:spPr>
      </p:pic>
      <p:cxnSp>
        <p:nvCxnSpPr>
          <p:cNvPr id="21" name="Conector recto de flecha 20"/>
          <p:cNvCxnSpPr/>
          <p:nvPr/>
        </p:nvCxnSpPr>
        <p:spPr>
          <a:xfrm flipH="1">
            <a:off x="8636768" y="4804611"/>
            <a:ext cx="425116" cy="80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H="1">
            <a:off x="8636768" y="3412819"/>
            <a:ext cx="425116" cy="80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94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2515</TotalTime>
  <Words>934</Words>
  <Application>Microsoft Macintosh PowerPoint</Application>
  <PresentationFormat>Panorámica</PresentationFormat>
  <Paragraphs>252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Calibri</vt:lpstr>
      <vt:lpstr>Calibri Light</vt:lpstr>
      <vt:lpstr>Cambria</vt:lpstr>
      <vt:lpstr>Times New Roman</vt:lpstr>
      <vt:lpstr>Wingdings</vt:lpstr>
      <vt:lpstr>Arial</vt:lpstr>
      <vt:lpstr>Retrospección</vt:lpstr>
      <vt:lpstr>Sensibilidad a la insulina y vitamina 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Sensibilidad a la insulina y vitamina D</dc:title>
  <dc:creator>Mardya Lopez</dc:creator>
  <cp:lastModifiedBy>Usuario de Microsoft Office</cp:lastModifiedBy>
  <cp:revision>73</cp:revision>
  <cp:lastPrinted>2019-09-18T15:30:45Z</cp:lastPrinted>
  <dcterms:created xsi:type="dcterms:W3CDTF">2019-08-22T17:24:21Z</dcterms:created>
  <dcterms:modified xsi:type="dcterms:W3CDTF">2019-09-18T21:12:07Z</dcterms:modified>
</cp:coreProperties>
</file>