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5" r:id="rId3"/>
    <p:sldId id="259" r:id="rId4"/>
    <p:sldId id="261" r:id="rId5"/>
    <p:sldId id="262" r:id="rId6"/>
    <p:sldId id="265" r:id="rId7"/>
    <p:sldId id="263" r:id="rId8"/>
    <p:sldId id="268" r:id="rId9"/>
    <p:sldId id="269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iticas\Desktop\LRLJ\Bases\ESTRUCTURA%20ATENCION%201R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iticas\Desktop\LRLJ\Bases\ESTRUCTURA%20ATENCION%201R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garcia\Dropbox\PRESENTACIONES%20VARIAS\ACADEMIA%20NACIONAL%20DE%20MEDICINA%2013%20NOVIEMBRE%202019\ESTRUCTURA%20ATENCION%201R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garcia\Downloads\Spending-on-primary-care-services-as-share-of-total-health-spending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iticas\Desktop\LRLJ\Bases\ESTRUCTURA%20ATENCION%201R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garcia\Dropbox\PRESENTACIONES%20VARIAS\ACADEMIA%20NACIONAL%20DE%20MEDICINA%2013%20NOVIEMBRE%202019\Graficas_ENAR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garcia\Dropbox\PRESENTACIONES%20VARIAS\ACADEMIA%20NACIONAL%20DE%20MEDICINA%2013%20NOVIEMBRE%202019\Graficas_ENAR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5749671916005"/>
          <c:y val="8.4850368458223246E-2"/>
          <c:w val="0.38488508858267717"/>
          <c:h val="0.82582915639407406"/>
        </c:manualLayout>
      </c:layout>
      <c:pieChart>
        <c:varyColors val="1"/>
        <c:ser>
          <c:idx val="0"/>
          <c:order val="0"/>
          <c:tx>
            <c:strRef>
              <c:f>Hoja4!$R$19</c:f>
              <c:strCache>
                <c:ptCount val="1"/>
                <c:pt idx="0">
                  <c:v>Número de unidades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3-4D67-88E7-3E7B1AAA37F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3-4D67-88E7-3E7B1AAA37F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93-4D67-88E7-3E7B1AAA37F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93-4D67-88E7-3E7B1AAA37F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93-4D67-88E7-3E7B1AAA37F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93-4D67-88E7-3E7B1AAA37F5}"/>
              </c:ext>
            </c:extLst>
          </c:dPt>
          <c:dLbls>
            <c:dLbl>
              <c:idx val="0"/>
              <c:layout>
                <c:manualLayout>
                  <c:x val="7.3477422325362807E-2"/>
                  <c:y val="0.14641247918714215"/>
                </c:manualLayout>
              </c:layout>
              <c:spPr>
                <a:solidFill>
                  <a:prstClr val="white">
                    <a:lumMod val="95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93-4D67-88E7-3E7B1AAA3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0856508652574079"/>
                  <c:y val="0.20255379041656715"/>
                </c:manualLayout>
              </c:layout>
              <c:spPr>
                <a:solidFill>
                  <a:prstClr val="white">
                    <a:lumMod val="95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93-4D67-88E7-3E7B1AAA3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5.4130113044000068E-2"/>
                  <c:y val="-1.914395305187774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620FF8-CED0-4FBA-9D89-06BCCEB09730}" type="CATEGORYNAME">
                      <a:rPr lang="es-MX" sz="1600" b="1"/>
                      <a:pPr>
                        <a:defRPr sz="1600" b="1"/>
                      </a:pPr>
                      <a:t>[NOMBRE DE CATEGORÍA]</a:t>
                    </a:fld>
                    <a:r>
                      <a:rPr lang="es-MX" sz="1600" b="1" baseline="0"/>
                      <a:t>, 30 685, </a:t>
                    </a:r>
                    <a:fld id="{0B2FE67B-F5C8-44ED-AC4D-834F5ABE0FA4}" type="PERCENTAGE">
                      <a:rPr lang="es-MX" sz="1600" b="1" baseline="0"/>
                      <a:pPr>
                        <a:defRPr sz="1600" b="1"/>
                      </a:pPr>
                      <a:t>[PORCENTAJE]</a:t>
                    </a:fld>
                    <a:endParaRPr lang="es-MX" sz="1600" b="1" baseline="0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393-4D67-88E7-3E7B1AAA3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1694409377767285E-2"/>
                  <c:y val="-0.1394846938819458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8E114B-E786-4487-B827-137003B5EE09}" type="CATEGORYNAME">
                      <a:rPr lang="es-MX" sz="1600" b="1"/>
                      <a:pPr>
                        <a:defRPr sz="1600" b="1"/>
                      </a:pPr>
                      <a:t>[NOMBRE DE CATEGORÍA]</a:t>
                    </a:fld>
                    <a:r>
                      <a:rPr lang="es-MX" sz="1600" b="1" baseline="0" dirty="0"/>
                      <a:t>, </a:t>
                    </a:r>
                  </a:p>
                  <a:p>
                    <a:pPr>
                      <a:defRPr sz="1600" b="1"/>
                    </a:pPr>
                    <a:r>
                      <a:rPr lang="es-MX" sz="1600" b="1" baseline="0" dirty="0"/>
                      <a:t>1 894, </a:t>
                    </a:r>
                    <a:fld id="{7C9B9189-B109-4C3E-8D3F-3E51F8BDD0E9}" type="PERCENTAGE">
                      <a:rPr lang="es-MX" sz="1600" b="1" baseline="0"/>
                      <a:pPr>
                        <a:defRPr sz="1600" b="1"/>
                      </a:pPr>
                      <a:t>[PORCENTAJE]</a:t>
                    </a:fld>
                    <a:endParaRPr lang="es-MX" sz="1600" b="1" baseline="0" dirty="0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393-4D67-88E7-3E7B1AAA3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19221237488859"/>
                      <c:h val="0.192593335923186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3.9885346453473629E-2"/>
                  <c:y val="-9.311713515157106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32D3B1-EF28-4B4D-B769-43F068EF861A}" type="CATEGORYNAME">
                      <a:rPr lang="es-MX" sz="1600" b="1"/>
                      <a:pPr>
                        <a:defRPr sz="1600" b="1"/>
                      </a:pPr>
                      <a:t>[NOMBRE DE CATEGORÍA]</a:t>
                    </a:fld>
                    <a:r>
                      <a:rPr lang="es-MX" sz="1600" b="1" baseline="0" dirty="0"/>
                      <a:t>, 1 563, </a:t>
                    </a:r>
                    <a:fld id="{F0966DD5-54EA-4E26-B6C9-C959FCD81AD7}" type="PERCENTAGE">
                      <a:rPr lang="es-MX" sz="1600" b="1" baseline="0"/>
                      <a:pPr>
                        <a:defRPr sz="1600" b="1"/>
                      </a:pPr>
                      <a:t>[PORCENTAJE]</a:t>
                    </a:fld>
                    <a:endParaRPr lang="es-MX" sz="1600" b="1" baseline="0" dirty="0"/>
                  </a:p>
                </c:rich>
              </c:tx>
              <c:spPr>
                <a:solidFill>
                  <a:prstClr val="white">
                    <a:lumMod val="95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393-4D67-88E7-3E7B1AAA3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83748796345265E-2"/>
                  <c:y val="-3.5828048109249305E-2"/>
                </c:manualLayout>
              </c:layout>
              <c:spPr>
                <a:solidFill>
                  <a:prstClr val="white">
                    <a:lumMod val="95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393-4D67-88E7-3E7B1AAA37F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Hoja4!$A$20:$Q$25</c:f>
              <c:strCache>
                <c:ptCount val="6"/>
                <c:pt idx="0">
                  <c:v>Consulta externa. Banco de sangre y consulta de especialidades</c:v>
                </c:pt>
                <c:pt idx="1">
                  <c:v>Consulta externa. Unidades mixtas</c:v>
                </c:pt>
                <c:pt idx="2">
                  <c:v>Consulta externa. 1er nivel</c:v>
                </c:pt>
                <c:pt idx="3">
                  <c:v>De hospitalización</c:v>
                </c:pt>
                <c:pt idx="4">
                  <c:v>De apoyo</c:v>
                </c:pt>
                <c:pt idx="5">
                  <c:v>De asistencia social</c:v>
                </c:pt>
              </c:strCache>
            </c:strRef>
          </c:cat>
          <c:val>
            <c:numRef>
              <c:f>Hoja4!$R$20:$R$25</c:f>
              <c:numCache>
                <c:formatCode>General</c:formatCode>
                <c:ptCount val="6"/>
                <c:pt idx="0">
                  <c:v>907</c:v>
                </c:pt>
                <c:pt idx="1">
                  <c:v>536</c:v>
                </c:pt>
                <c:pt idx="2">
                  <c:v>30685</c:v>
                </c:pt>
                <c:pt idx="3">
                  <c:v>1894</c:v>
                </c:pt>
                <c:pt idx="4">
                  <c:v>1563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393-4D67-88E7-3E7B1AAA3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9F-45A5-8C4B-AAE75A2F76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9F-45A5-8C4B-AAE75A2F76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9F-45A5-8C4B-AAE75A2F76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9F-45A5-8C4B-AAE75A2F76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9F-45A5-8C4B-AAE75A2F76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9F-45A5-8C4B-AAE75A2F76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9F-45A5-8C4B-AAE75A2F76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69F-45A5-8C4B-AAE75A2F7683}"/>
              </c:ext>
            </c:extLst>
          </c:dPt>
          <c:dLbls>
            <c:dLbl>
              <c:idx val="0"/>
              <c:layout>
                <c:manualLayout>
                  <c:x val="-2.7310510151459088E-2"/>
                  <c:y val="-6.81824141819421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9F-45A5-8C4B-AAE75A2F7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86485880587086E-2"/>
                  <c:y val="4.98256103637269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69F-45A5-8C4B-AAE75A2F7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207206533985791E-2"/>
                  <c:y val="-4.72032098182676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69F-45A5-8C4B-AAE75A2F7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4212682479434161E-2"/>
                  <c:y val="3.68079727584205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69F-45A5-8C4B-AAE75A2F7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5831232068237572E-2"/>
                  <c:y val="-0.109456830641036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69F-45A5-8C4B-AAE75A2F7683}"/>
                </c:ext>
                <c:ext xmlns:c15="http://schemas.microsoft.com/office/drawing/2012/chart" uri="{CE6537A1-D6FC-4f65-9D91-7224C49458BB}">
                  <c15:layout>
                    <c:manualLayout>
                      <c:w val="0.2360070260050624"/>
                      <c:h val="0.13995772359939546"/>
                    </c:manualLayout>
                  </c15:layout>
                </c:ext>
              </c:extLst>
            </c:dLbl>
            <c:spPr>
              <a:solidFill>
                <a:prstClr val="white">
                  <a:lumMod val="9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'Unidades de atención 1ria'!$A$44:$A$51</c:f>
              <c:strCache>
                <c:ptCount val="8"/>
                <c:pt idx="0">
                  <c:v>Unidades Rurales</c:v>
                </c:pt>
                <c:pt idx="1">
                  <c:v>Consultorios adyacentes a farmacias</c:v>
                </c:pt>
                <c:pt idx="2">
                  <c:v>Unidades Móviles</c:v>
                </c:pt>
                <c:pt idx="3">
                  <c:v>Unidades Urbanas</c:v>
                </c:pt>
                <c:pt idx="4">
                  <c:v>Unidades de medicina familiar</c:v>
                </c:pt>
                <c:pt idx="5">
                  <c:v>No especificado</c:v>
                </c:pt>
                <c:pt idx="6">
                  <c:v>Otros</c:v>
                </c:pt>
                <c:pt idx="7">
                  <c:v>Consultorios particulares</c:v>
                </c:pt>
              </c:strCache>
            </c:strRef>
          </c:cat>
          <c:val>
            <c:numRef>
              <c:f>'Unidades de atención 1ria'!$B$44:$B$51</c:f>
              <c:numCache>
                <c:formatCode>General</c:formatCode>
                <c:ptCount val="8"/>
                <c:pt idx="0">
                  <c:v>12447</c:v>
                </c:pt>
                <c:pt idx="1">
                  <c:v>6556</c:v>
                </c:pt>
                <c:pt idx="2">
                  <c:v>3427</c:v>
                </c:pt>
                <c:pt idx="3">
                  <c:v>3010</c:v>
                </c:pt>
                <c:pt idx="4">
                  <c:v>2108</c:v>
                </c:pt>
                <c:pt idx="5">
                  <c:v>1726</c:v>
                </c:pt>
                <c:pt idx="6">
                  <c:v>1207</c:v>
                </c:pt>
                <c:pt idx="7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69F-45A5-8C4B-AAE75A2F7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4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 institución'!$A$9:$A$13</c:f>
              <c:strCache>
                <c:ptCount val="5"/>
                <c:pt idx="0">
                  <c:v>SSA</c:v>
                </c:pt>
                <c:pt idx="1">
                  <c:v>IMSS</c:v>
                </c:pt>
                <c:pt idx="2">
                  <c:v>ISSSTE</c:v>
                </c:pt>
                <c:pt idx="3">
                  <c:v>Otros Servicios Públicos</c:v>
                </c:pt>
                <c:pt idx="4">
                  <c:v>Servicios Privados</c:v>
                </c:pt>
              </c:strCache>
            </c:strRef>
          </c:cat>
          <c:val>
            <c:numRef>
              <c:f>'Por institución'!$B$9:$B$13</c:f>
              <c:numCache>
                <c:formatCode>General</c:formatCode>
                <c:ptCount val="5"/>
                <c:pt idx="0">
                  <c:v>15660</c:v>
                </c:pt>
                <c:pt idx="1">
                  <c:v>5490</c:v>
                </c:pt>
                <c:pt idx="2">
                  <c:v>1080</c:v>
                </c:pt>
                <c:pt idx="3">
                  <c:v>901</c:v>
                </c:pt>
                <c:pt idx="4">
                  <c:v>7554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D-46AA-9F93-57B10E2D6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7"/>
        <c:axId val="1105815184"/>
        <c:axId val="1105834224"/>
      </c:barChart>
      <c:catAx>
        <c:axId val="110581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34224"/>
        <c:crosses val="autoZero"/>
        <c:auto val="1"/>
        <c:lblAlgn val="ctr"/>
        <c:lblOffset val="100"/>
        <c:noMultiLvlLbl val="0"/>
      </c:catAx>
      <c:valAx>
        <c:axId val="11058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1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445796086387494E-3"/>
          <c:y val="0.16815040146674881"/>
          <c:w val="0.98906927548920154"/>
          <c:h val="0.82188919701142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'Primary care spending'!$B$1</c:f>
              <c:strCache>
                <c:ptCount val="1"/>
                <c:pt idx="0">
                  <c:v>Medicina General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 cmpd="sng"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A9E-40D0-B0C5-75D279A48F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'Primary care spending'!$A$2:$A$24</c:f>
              <c:strCache>
                <c:ptCount val="23"/>
                <c:pt idx="0">
                  <c:v>Australia</c:v>
                </c:pt>
                <c:pt idx="1">
                  <c:v>Polonia</c:v>
                </c:pt>
                <c:pt idx="2">
                  <c:v>España</c:v>
                </c:pt>
                <c:pt idx="3">
                  <c:v>Estonia</c:v>
                </c:pt>
                <c:pt idx="4">
                  <c:v>México</c:v>
                </c:pt>
                <c:pt idx="5">
                  <c:v>Lituania</c:v>
                </c:pt>
                <c:pt idx="6">
                  <c:v>Islandia</c:v>
                </c:pt>
                <c:pt idx="7">
                  <c:v>Eslovenia</c:v>
                </c:pt>
                <c:pt idx="8">
                  <c:v>Alemania</c:v>
                </c:pt>
                <c:pt idx="9">
                  <c:v>Finlandia</c:v>
                </c:pt>
                <c:pt idx="10">
                  <c:v>OECD22</c:v>
                </c:pt>
                <c:pt idx="11">
                  <c:v>Luxemburgo</c:v>
                </c:pt>
                <c:pt idx="12">
                  <c:v>Hungría</c:v>
                </c:pt>
                <c:pt idx="13">
                  <c:v>Bélgica</c:v>
                </c:pt>
                <c:pt idx="14">
                  <c:v>Suecia</c:v>
                </c:pt>
                <c:pt idx="15">
                  <c:v>Canadá</c:v>
                </c:pt>
                <c:pt idx="16">
                  <c:v>Rep. Checa</c:v>
                </c:pt>
                <c:pt idx="17">
                  <c:v>Dinamarca</c:v>
                </c:pt>
                <c:pt idx="18">
                  <c:v>Lativia</c:v>
                </c:pt>
                <c:pt idx="19">
                  <c:v>Noruega</c:v>
                </c:pt>
                <c:pt idx="20">
                  <c:v>Austria</c:v>
                </c:pt>
                <c:pt idx="21">
                  <c:v>Rep. Eslovaca</c:v>
                </c:pt>
                <c:pt idx="22">
                  <c:v>Suiza</c:v>
                </c:pt>
              </c:strCache>
            </c:strRef>
          </c:cat>
          <c:val>
            <c:numRef>
              <c:f>'Primary care spending'!$B$2:$B$24</c:f>
              <c:numCache>
                <c:formatCode>0.0</c:formatCode>
                <c:ptCount val="23"/>
                <c:pt idx="0">
                  <c:v>12.213061367107699</c:v>
                </c:pt>
                <c:pt idx="1">
                  <c:v>10.010867939629287</c:v>
                </c:pt>
                <c:pt idx="2">
                  <c:v>8.0900723169755047</c:v>
                </c:pt>
                <c:pt idx="3">
                  <c:v>7.457754284494551</c:v>
                </c:pt>
                <c:pt idx="4">
                  <c:v>12.421296239481313</c:v>
                </c:pt>
                <c:pt idx="5">
                  <c:v>6.526115120267586</c:v>
                </c:pt>
                <c:pt idx="6">
                  <c:v>6.178589037918691</c:v>
                </c:pt>
                <c:pt idx="7">
                  <c:v>7.9116224387359306</c:v>
                </c:pt>
                <c:pt idx="8">
                  <c:v>5.2061412650869023</c:v>
                </c:pt>
                <c:pt idx="9">
                  <c:v>5.7456759250001568</c:v>
                </c:pt>
                <c:pt idx="10">
                  <c:v>6.7871788477519734</c:v>
                </c:pt>
                <c:pt idx="11">
                  <c:v>6.8239682098964778</c:v>
                </c:pt>
                <c:pt idx="12">
                  <c:v>6.6315319014832541</c:v>
                </c:pt>
                <c:pt idx="13">
                  <c:v>7.5636250492102972</c:v>
                </c:pt>
                <c:pt idx="14">
                  <c:v>5.9920358097895594</c:v>
                </c:pt>
                <c:pt idx="15">
                  <c:v>5.2509134182513337</c:v>
                </c:pt>
                <c:pt idx="16">
                  <c:v>5.2427000750492443</c:v>
                </c:pt>
                <c:pt idx="17">
                  <c:v>5.7966042391718222</c:v>
                </c:pt>
                <c:pt idx="18">
                  <c:v>4.2991784526324999</c:v>
                </c:pt>
                <c:pt idx="19">
                  <c:v>6.0511811504760047</c:v>
                </c:pt>
                <c:pt idx="20">
                  <c:v>3.9302540066238554</c:v>
                </c:pt>
                <c:pt idx="21">
                  <c:v>5.6237403425541901</c:v>
                </c:pt>
                <c:pt idx="22">
                  <c:v>4.3510060607072845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7D-4BA3-A7F2-DC6DD1C7DE94}"/>
            </c:ext>
          </c:extLst>
        </c:ser>
        <c:ser>
          <c:idx val="1"/>
          <c:order val="1"/>
          <c:tx>
            <c:strRef>
              <c:f>'Primary care spending'!$C$1</c:f>
              <c:strCache>
                <c:ptCount val="1"/>
                <c:pt idx="0">
                  <c:v>Dental</c:v>
                </c:pt>
              </c:strCache>
            </c:strRef>
          </c:tx>
          <c:spPr>
            <a:solidFill>
              <a:srgbClr val="CCCCCC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929292"/>
              </a:solidFill>
              <a:ln w="6350" cmpd="sng"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E-40D0-B0C5-75D279A48F91}"/>
              </c:ext>
            </c:extLst>
          </c:dPt>
          <c:cat>
            <c:strRef>
              <c:f>'Primary care spending'!$A$2:$A$24</c:f>
              <c:strCache>
                <c:ptCount val="23"/>
                <c:pt idx="0">
                  <c:v>Australia</c:v>
                </c:pt>
                <c:pt idx="1">
                  <c:v>Polonia</c:v>
                </c:pt>
                <c:pt idx="2">
                  <c:v>España</c:v>
                </c:pt>
                <c:pt idx="3">
                  <c:v>Estonia</c:v>
                </c:pt>
                <c:pt idx="4">
                  <c:v>México</c:v>
                </c:pt>
                <c:pt idx="5">
                  <c:v>Lituania</c:v>
                </c:pt>
                <c:pt idx="6">
                  <c:v>Islandia</c:v>
                </c:pt>
                <c:pt idx="7">
                  <c:v>Eslovenia</c:v>
                </c:pt>
                <c:pt idx="8">
                  <c:v>Alemania</c:v>
                </c:pt>
                <c:pt idx="9">
                  <c:v>Finlandia</c:v>
                </c:pt>
                <c:pt idx="10">
                  <c:v>OECD22</c:v>
                </c:pt>
                <c:pt idx="11">
                  <c:v>Luxemburgo</c:v>
                </c:pt>
                <c:pt idx="12">
                  <c:v>Hungría</c:v>
                </c:pt>
                <c:pt idx="13">
                  <c:v>Bélgica</c:v>
                </c:pt>
                <c:pt idx="14">
                  <c:v>Suecia</c:v>
                </c:pt>
                <c:pt idx="15">
                  <c:v>Canadá</c:v>
                </c:pt>
                <c:pt idx="16">
                  <c:v>Rep. Checa</c:v>
                </c:pt>
                <c:pt idx="17">
                  <c:v>Dinamarca</c:v>
                </c:pt>
                <c:pt idx="18">
                  <c:v>Lativia</c:v>
                </c:pt>
                <c:pt idx="19">
                  <c:v>Noruega</c:v>
                </c:pt>
                <c:pt idx="20">
                  <c:v>Austria</c:v>
                </c:pt>
                <c:pt idx="21">
                  <c:v>Rep. Eslovaca</c:v>
                </c:pt>
                <c:pt idx="22">
                  <c:v>Suiza</c:v>
                </c:pt>
              </c:strCache>
            </c:strRef>
          </c:cat>
          <c:val>
            <c:numRef>
              <c:f>'Primary care spending'!$C$2:$C$24</c:f>
              <c:numCache>
                <c:formatCode>0.0</c:formatCode>
                <c:ptCount val="23"/>
                <c:pt idx="0">
                  <c:v>6.0323625796817817</c:v>
                </c:pt>
                <c:pt idx="1">
                  <c:v>5.022688593077679</c:v>
                </c:pt>
                <c:pt idx="2">
                  <c:v>7.3009041699960706</c:v>
                </c:pt>
                <c:pt idx="3">
                  <c:v>8.0709545060323666</c:v>
                </c:pt>
                <c:pt idx="4">
                  <c:v>3.2974671762360823</c:v>
                </c:pt>
                <c:pt idx="5">
                  <c:v>7.8484325656090466</c:v>
                </c:pt>
                <c:pt idx="6">
                  <c:v>6.7530920124723579</c:v>
                </c:pt>
                <c:pt idx="7">
                  <c:v>4.6490748304566765</c:v>
                </c:pt>
                <c:pt idx="8">
                  <c:v>7.1483434745489278</c:v>
                </c:pt>
                <c:pt idx="9">
                  <c:v>4.3396338977172615</c:v>
                </c:pt>
                <c:pt idx="10">
                  <c:v>5.5131494452548262</c:v>
                </c:pt>
                <c:pt idx="11">
                  <c:v>4.8107909046410153</c:v>
                </c:pt>
                <c:pt idx="12">
                  <c:v>5.3884671099992074</c:v>
                </c:pt>
                <c:pt idx="13">
                  <c:v>3.1995861244307817</c:v>
                </c:pt>
                <c:pt idx="14">
                  <c:v>5.4827511751125284</c:v>
                </c:pt>
                <c:pt idx="15">
                  <c:v>6.8205172950331043</c:v>
                </c:pt>
                <c:pt idx="16">
                  <c:v>5.2177798780704752</c:v>
                </c:pt>
                <c:pt idx="17">
                  <c:v>4.4367578266143743</c:v>
                </c:pt>
                <c:pt idx="18">
                  <c:v>5.3545814889646346</c:v>
                </c:pt>
                <c:pt idx="19">
                  <c:v>5.1902183875737835</c:v>
                </c:pt>
                <c:pt idx="20">
                  <c:v>5.4228449490329842</c:v>
                </c:pt>
                <c:pt idx="21">
                  <c:v>4.4167866011013563</c:v>
                </c:pt>
                <c:pt idx="22">
                  <c:v>5.0852522492037036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7D-4BA3-A7F2-DC6DD1C7DE94}"/>
            </c:ext>
          </c:extLst>
        </c:ser>
        <c:ser>
          <c:idx val="2"/>
          <c:order val="2"/>
          <c:tx>
            <c:strRef>
              <c:f>'Primary care spending'!$D$1</c:f>
              <c:strCache>
                <c:ptCount val="1"/>
                <c:pt idx="0">
                  <c:v>Prevención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6350" cmpd="sng"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9E-40D0-B0C5-75D279A48F91}"/>
              </c:ext>
            </c:extLst>
          </c:dPt>
          <c:cat>
            <c:strRef>
              <c:f>'Primary care spending'!$A$2:$A$24</c:f>
              <c:strCache>
                <c:ptCount val="23"/>
                <c:pt idx="0">
                  <c:v>Australia</c:v>
                </c:pt>
                <c:pt idx="1">
                  <c:v>Polonia</c:v>
                </c:pt>
                <c:pt idx="2">
                  <c:v>España</c:v>
                </c:pt>
                <c:pt idx="3">
                  <c:v>Estonia</c:v>
                </c:pt>
                <c:pt idx="4">
                  <c:v>México</c:v>
                </c:pt>
                <c:pt idx="5">
                  <c:v>Lituania</c:v>
                </c:pt>
                <c:pt idx="6">
                  <c:v>Islandia</c:v>
                </c:pt>
                <c:pt idx="7">
                  <c:v>Eslovenia</c:v>
                </c:pt>
                <c:pt idx="8">
                  <c:v>Alemania</c:v>
                </c:pt>
                <c:pt idx="9">
                  <c:v>Finlandia</c:v>
                </c:pt>
                <c:pt idx="10">
                  <c:v>OECD22</c:v>
                </c:pt>
                <c:pt idx="11">
                  <c:v>Luxemburgo</c:v>
                </c:pt>
                <c:pt idx="12">
                  <c:v>Hungría</c:v>
                </c:pt>
                <c:pt idx="13">
                  <c:v>Bélgica</c:v>
                </c:pt>
                <c:pt idx="14">
                  <c:v>Suecia</c:v>
                </c:pt>
                <c:pt idx="15">
                  <c:v>Canadá</c:v>
                </c:pt>
                <c:pt idx="16">
                  <c:v>Rep. Checa</c:v>
                </c:pt>
                <c:pt idx="17">
                  <c:v>Dinamarca</c:v>
                </c:pt>
                <c:pt idx="18">
                  <c:v>Lativia</c:v>
                </c:pt>
                <c:pt idx="19">
                  <c:v>Noruega</c:v>
                </c:pt>
                <c:pt idx="20">
                  <c:v>Austria</c:v>
                </c:pt>
                <c:pt idx="21">
                  <c:v>Rep. Eslovaca</c:v>
                </c:pt>
                <c:pt idx="22">
                  <c:v>Suiza</c:v>
                </c:pt>
              </c:strCache>
            </c:strRef>
          </c:cat>
          <c:val>
            <c:numRef>
              <c:f>'Primary care spending'!$D$2:$D$24</c:f>
              <c:numCache>
                <c:formatCode>0.0</c:formatCode>
                <c:ptCount val="23"/>
                <c:pt idx="0">
                  <c:v>0.13679994457323796</c:v>
                </c:pt>
                <c:pt idx="1">
                  <c:v>1.3199759960376087</c:v>
                </c:pt>
                <c:pt idx="2">
                  <c:v>1.2174032277897919</c:v>
                </c:pt>
                <c:pt idx="3">
                  <c:v>1.5599836328656029</c:v>
                </c:pt>
                <c:pt idx="4">
                  <c:v>0</c:v>
                </c:pt>
                <c:pt idx="5">
                  <c:v>0.91906741210230747</c:v>
                </c:pt>
                <c:pt idx="6">
                  <c:v>1.7493712729209747</c:v>
                </c:pt>
                <c:pt idx="7">
                  <c:v>1.8149871272121267</c:v>
                </c:pt>
                <c:pt idx="8">
                  <c:v>1.4907729690681029</c:v>
                </c:pt>
                <c:pt idx="9">
                  <c:v>2.9903010507601842</c:v>
                </c:pt>
                <c:pt idx="10">
                  <c:v>0.96544217024768608</c:v>
                </c:pt>
                <c:pt idx="11">
                  <c:v>0.78011998125312054</c:v>
                </c:pt>
                <c:pt idx="12">
                  <c:v>0.42290631689778779</c:v>
                </c:pt>
                <c:pt idx="13">
                  <c:v>0.4431990614974109</c:v>
                </c:pt>
                <c:pt idx="14">
                  <c:v>0.93282342584749278</c:v>
                </c:pt>
                <c:pt idx="15">
                  <c:v>0</c:v>
                </c:pt>
                <c:pt idx="16">
                  <c:v>1.5262134109041385</c:v>
                </c:pt>
                <c:pt idx="17">
                  <c:v>1.2621931119577297</c:v>
                </c:pt>
                <c:pt idx="18">
                  <c:v>1.2900941334937357</c:v>
                </c:pt>
                <c:pt idx="19">
                  <c:v>0.20317254695882778</c:v>
                </c:pt>
                <c:pt idx="20">
                  <c:v>1.1350693042403679</c:v>
                </c:pt>
                <c:pt idx="21">
                  <c:v>0</c:v>
                </c:pt>
                <c:pt idx="22">
                  <c:v>4.5273819068547057E-2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7D-4BA3-A7F2-DC6DD1C7DE94}"/>
            </c:ext>
          </c:extLst>
        </c:ser>
        <c:ser>
          <c:idx val="3"/>
          <c:order val="3"/>
          <c:tx>
            <c:strRef>
              <c:f>'Primary care spending'!$E$1</c:f>
              <c:strCache>
                <c:ptCount val="1"/>
                <c:pt idx="0">
                  <c:v>Atención en casa</c:v>
                </c:pt>
              </c:strCache>
            </c:strRef>
          </c:tx>
          <c:spPr>
            <a:solidFill>
              <a:srgbClr val="929292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0000"/>
              </a:solidFill>
              <a:ln w="6350" cmpd="sng">
                <a:solidFill>
                  <a:srgbClr val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E-40D0-B0C5-75D279A48F91}"/>
              </c:ext>
            </c:extLst>
          </c:dPt>
          <c:cat>
            <c:strRef>
              <c:f>'Primary care spending'!$A$2:$A$24</c:f>
              <c:strCache>
                <c:ptCount val="23"/>
                <c:pt idx="0">
                  <c:v>Australia</c:v>
                </c:pt>
                <c:pt idx="1">
                  <c:v>Polonia</c:v>
                </c:pt>
                <c:pt idx="2">
                  <c:v>España</c:v>
                </c:pt>
                <c:pt idx="3">
                  <c:v>Estonia</c:v>
                </c:pt>
                <c:pt idx="4">
                  <c:v>México</c:v>
                </c:pt>
                <c:pt idx="5">
                  <c:v>Lituania</c:v>
                </c:pt>
                <c:pt idx="6">
                  <c:v>Islandia</c:v>
                </c:pt>
                <c:pt idx="7">
                  <c:v>Eslovenia</c:v>
                </c:pt>
                <c:pt idx="8">
                  <c:v>Alemania</c:v>
                </c:pt>
                <c:pt idx="9">
                  <c:v>Finlandia</c:v>
                </c:pt>
                <c:pt idx="10">
                  <c:v>OECD22</c:v>
                </c:pt>
                <c:pt idx="11">
                  <c:v>Luxemburgo</c:v>
                </c:pt>
                <c:pt idx="12">
                  <c:v>Hungría</c:v>
                </c:pt>
                <c:pt idx="13">
                  <c:v>Bélgica</c:v>
                </c:pt>
                <c:pt idx="14">
                  <c:v>Suecia</c:v>
                </c:pt>
                <c:pt idx="15">
                  <c:v>Canadá</c:v>
                </c:pt>
                <c:pt idx="16">
                  <c:v>Rep. Checa</c:v>
                </c:pt>
                <c:pt idx="17">
                  <c:v>Dinamarca</c:v>
                </c:pt>
                <c:pt idx="18">
                  <c:v>Lativia</c:v>
                </c:pt>
                <c:pt idx="19">
                  <c:v>Noruega</c:v>
                </c:pt>
                <c:pt idx="20">
                  <c:v>Austria</c:v>
                </c:pt>
                <c:pt idx="21">
                  <c:v>Rep. Eslovaca</c:v>
                </c:pt>
                <c:pt idx="22">
                  <c:v>Suiza</c:v>
                </c:pt>
              </c:strCache>
            </c:strRef>
          </c:cat>
          <c:val>
            <c:numRef>
              <c:f>'Primary care spending'!$E$2:$E$24</c:f>
              <c:numCache>
                <c:formatCode>0.0</c:formatCode>
                <c:ptCount val="23"/>
                <c:pt idx="0">
                  <c:v>0</c:v>
                </c:pt>
                <c:pt idx="1">
                  <c:v>1.8877300170547167</c:v>
                </c:pt>
                <c:pt idx="2">
                  <c:v>0.51810531633093038</c:v>
                </c:pt>
                <c:pt idx="3">
                  <c:v>1.2835577668364129E-2</c:v>
                </c:pt>
                <c:pt idx="4">
                  <c:v>0.13715115518665535</c:v>
                </c:pt>
                <c:pt idx="5">
                  <c:v>0.10450467073082333</c:v>
                </c:pt>
                <c:pt idx="6">
                  <c:v>0.23010464872839384</c:v>
                </c:pt>
                <c:pt idx="7">
                  <c:v>0.35834031607573386</c:v>
                </c:pt>
                <c:pt idx="8">
                  <c:v>0.6013345858757756</c:v>
                </c:pt>
                <c:pt idx="9">
                  <c:v>0.75205082579814653</c:v>
                </c:pt>
                <c:pt idx="10">
                  <c:v>0.31227016626574744</c:v>
                </c:pt>
                <c:pt idx="11">
                  <c:v>0.21045851793734122</c:v>
                </c:pt>
                <c:pt idx="12">
                  <c:v>0.15891818248779746</c:v>
                </c:pt>
                <c:pt idx="13">
                  <c:v>1.2696162426410806</c:v>
                </c:pt>
                <c:pt idx="14">
                  <c:v>0</c:v>
                </c:pt>
                <c:pt idx="15">
                  <c:v>1.283054940148586E-2</c:v>
                </c:pt>
                <c:pt idx="16">
                  <c:v>5.0077419056229477E-2</c:v>
                </c:pt>
                <c:pt idx="17">
                  <c:v>0</c:v>
                </c:pt>
                <c:pt idx="18">
                  <c:v>0.50607677714885024</c:v>
                </c:pt>
                <c:pt idx="19">
                  <c:v>0</c:v>
                </c:pt>
                <c:pt idx="20">
                  <c:v>5.9808855724118336E-2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7D-4BA3-A7F2-DC6DD1C7D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1105815728"/>
        <c:axId val="1105834768"/>
      </c:barChart>
      <c:catAx>
        <c:axId val="11058157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34768"/>
        <c:crosses val="autoZero"/>
        <c:auto val="1"/>
        <c:lblAlgn val="ctr"/>
        <c:lblOffset val="0"/>
        <c:tickLblSkip val="1"/>
        <c:noMultiLvlLbl val="0"/>
      </c:catAx>
      <c:valAx>
        <c:axId val="110583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US" dirty="0" err="1" smtClean="0"/>
                  <a:t>En</a:t>
                </a:r>
                <a:r>
                  <a:rPr lang="en-US" dirty="0" smtClean="0"/>
                  <a:t>  </a:t>
                </a: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5.3477924153854349E-3"/>
              <c:y val="0.109564416740062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15728"/>
        <c:crosses val="autoZero"/>
        <c:crossBetween val="between"/>
        <c:majorUnit val="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1301613461006498E-2"/>
          <c:y val="1.9920803043647736E-2"/>
          <c:w val="0.95176486445126984"/>
          <c:h val="7.4703011413679007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Montserrat" panose="00000500000000000000" pitchFamily="2" charset="0"/>
        </a:defRPr>
      </a:pPr>
      <a:endParaRPr lang="es-MX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'Personal médico'!$I$2</c:f>
              <c:strCache>
                <c:ptCount val="1"/>
                <c:pt idx="0">
                  <c:v>Médicos generales o familiares en establecimientos públicos por cada 1000 habitantes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médico'!$A$3:$A$18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'Personal médico'!$I$3:$I$18</c:f>
              <c:numCache>
                <c:formatCode>0.00</c:formatCode>
                <c:ptCount val="16"/>
                <c:pt idx="0">
                  <c:v>0.383255538133707</c:v>
                </c:pt>
                <c:pt idx="1">
                  <c:v>0.37333013904181234</c:v>
                </c:pt>
                <c:pt idx="2">
                  <c:v>0.36961598282369051</c:v>
                </c:pt>
                <c:pt idx="3">
                  <c:v>0.36298759191704438</c:v>
                </c:pt>
                <c:pt idx="4">
                  <c:v>0.36542319295653602</c:v>
                </c:pt>
                <c:pt idx="5">
                  <c:v>0.39360862675771835</c:v>
                </c:pt>
                <c:pt idx="6">
                  <c:v>0.41342918225160985</c:v>
                </c:pt>
                <c:pt idx="7">
                  <c:v>0.43457446296428298</c:v>
                </c:pt>
                <c:pt idx="8">
                  <c:v>0.44430415697701509</c:v>
                </c:pt>
                <c:pt idx="9">
                  <c:v>0.45940851964366719</c:v>
                </c:pt>
                <c:pt idx="10">
                  <c:v>0.46707103184235865</c:v>
                </c:pt>
                <c:pt idx="11">
                  <c:v>0.50598086828206101</c:v>
                </c:pt>
                <c:pt idx="12">
                  <c:v>0.50720558668271465</c:v>
                </c:pt>
                <c:pt idx="13">
                  <c:v>0.51299942532066567</c:v>
                </c:pt>
                <c:pt idx="14">
                  <c:v>0.52606087895407538</c:v>
                </c:pt>
                <c:pt idx="15">
                  <c:v>0.40003052382498999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FA-4EFC-B124-7E9D28B09BAA}"/>
            </c:ext>
          </c:extLst>
        </c:ser>
        <c:ser>
          <c:idx val="1"/>
          <c:order val="1"/>
          <c:tx>
            <c:strRef>
              <c:f>'Personal médico'!$J$2</c:f>
              <c:strCache>
                <c:ptCount val="1"/>
                <c:pt idx="0">
                  <c:v>Médicos especialistas en establecimientos públicos por cada 1000 habitantes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médico'!$A$3:$A$18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'Personal médico'!$J$3:$J$18</c:f>
              <c:numCache>
                <c:formatCode>0.00</c:formatCode>
                <c:ptCount val="16"/>
                <c:pt idx="0">
                  <c:v>0.54782955559860247</c:v>
                </c:pt>
                <c:pt idx="1">
                  <c:v>0.54543439762684631</c:v>
                </c:pt>
                <c:pt idx="2">
                  <c:v>0.54617964092743809</c:v>
                </c:pt>
                <c:pt idx="3">
                  <c:v>0.52497323904730708</c:v>
                </c:pt>
                <c:pt idx="4">
                  <c:v>0.57877496522716532</c:v>
                </c:pt>
                <c:pt idx="5">
                  <c:v>0.64019761878119341</c:v>
                </c:pt>
                <c:pt idx="6">
                  <c:v>0.68447712164102303</c:v>
                </c:pt>
                <c:pt idx="7">
                  <c:v>0.65947353473394832</c:v>
                </c:pt>
                <c:pt idx="8">
                  <c:v>0.67529595230506823</c:v>
                </c:pt>
                <c:pt idx="9">
                  <c:v>0.69265001022605777</c:v>
                </c:pt>
                <c:pt idx="10">
                  <c:v>0.69996019908814189</c:v>
                </c:pt>
                <c:pt idx="11">
                  <c:v>0.73914183877852524</c:v>
                </c:pt>
                <c:pt idx="12">
                  <c:v>0.72983481436354714</c:v>
                </c:pt>
                <c:pt idx="13">
                  <c:v>0.78117405119514027</c:v>
                </c:pt>
                <c:pt idx="14">
                  <c:v>0.81070330686490355</c:v>
                </c:pt>
                <c:pt idx="15">
                  <c:v>1.0112944037093128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FA-4EFC-B124-7E9D28B09BAA}"/>
            </c:ext>
          </c:extLst>
        </c:ser>
        <c:ser>
          <c:idx val="2"/>
          <c:order val="2"/>
          <c:tx>
            <c:strRef>
              <c:f>'Personal médico'!$K$2</c:f>
              <c:strCache>
                <c:ptCount val="1"/>
                <c:pt idx="0">
                  <c:v>Residentes en establecimientos públicos por cada 1000 habitantes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médico'!$A$3:$A$18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'Personal médico'!$K$3:$K$18</c:f>
              <c:numCache>
                <c:formatCode>0.00</c:formatCode>
                <c:ptCount val="16"/>
                <c:pt idx="0">
                  <c:v>0.12374124155804263</c:v>
                </c:pt>
                <c:pt idx="1">
                  <c:v>0.13438195046101287</c:v>
                </c:pt>
                <c:pt idx="2">
                  <c:v>0.12930011552880499</c:v>
                </c:pt>
                <c:pt idx="3">
                  <c:v>0.21723671725032939</c:v>
                </c:pt>
                <c:pt idx="4">
                  <c:v>0.21465499335820615</c:v>
                </c:pt>
                <c:pt idx="5">
                  <c:v>0.20108246088343956</c:v>
                </c:pt>
                <c:pt idx="6">
                  <c:v>0.21090697472100792</c:v>
                </c:pt>
                <c:pt idx="7">
                  <c:v>0.23741714386758966</c:v>
                </c:pt>
                <c:pt idx="8">
                  <c:v>0.24537630099570809</c:v>
                </c:pt>
                <c:pt idx="9">
                  <c:v>0.25799761133098975</c:v>
                </c:pt>
                <c:pt idx="10">
                  <c:v>0.24891507275902769</c:v>
                </c:pt>
                <c:pt idx="11">
                  <c:v>0.24882201288182718</c:v>
                </c:pt>
                <c:pt idx="12">
                  <c:v>0.25693814326311731</c:v>
                </c:pt>
                <c:pt idx="13">
                  <c:v>0.27022240905104533</c:v>
                </c:pt>
                <c:pt idx="14">
                  <c:v>0.29168844781549896</c:v>
                </c:pt>
                <c:pt idx="15">
                  <c:v>0.29559906002731312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FA-4EFC-B124-7E9D28B09BAA}"/>
            </c:ext>
          </c:extLst>
        </c:ser>
        <c:ser>
          <c:idx val="3"/>
          <c:order val="3"/>
          <c:tx>
            <c:strRef>
              <c:f>'Personal médico'!$L$2</c:f>
              <c:strCache>
                <c:ptCount val="1"/>
                <c:pt idx="0">
                  <c:v>Pasantes en establecimientos públicos  por cada 1000 habitantes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médico'!$A$3:$A$18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'Personal médico'!$L$3:$L$18</c:f>
              <c:numCache>
                <c:formatCode>0.00</c:formatCode>
                <c:ptCount val="16"/>
                <c:pt idx="0">
                  <c:v>0.16274021016368953</c:v>
                </c:pt>
                <c:pt idx="1">
                  <c:v>0.17060542554223956</c:v>
                </c:pt>
                <c:pt idx="2">
                  <c:v>0.16111669425211333</c:v>
                </c:pt>
                <c:pt idx="3">
                  <c:v>0.10357373824845652</c:v>
                </c:pt>
                <c:pt idx="4">
                  <c:v>0.1171064815806979</c:v>
                </c:pt>
                <c:pt idx="5">
                  <c:v>0.10905941277823394</c:v>
                </c:pt>
                <c:pt idx="6">
                  <c:v>9.3078435784080774E-2</c:v>
                </c:pt>
                <c:pt idx="7">
                  <c:v>9.1731246313434711E-2</c:v>
                </c:pt>
                <c:pt idx="8">
                  <c:v>9.4914006623060862E-2</c:v>
                </c:pt>
                <c:pt idx="9">
                  <c:v>9.3280415761878691E-2</c:v>
                </c:pt>
                <c:pt idx="10">
                  <c:v>9.0524230921221471E-2</c:v>
                </c:pt>
                <c:pt idx="11">
                  <c:v>8.7951506149682793E-2</c:v>
                </c:pt>
                <c:pt idx="12">
                  <c:v>8.8836507206412979E-2</c:v>
                </c:pt>
                <c:pt idx="13">
                  <c:v>8.9133798847414167E-2</c:v>
                </c:pt>
                <c:pt idx="14">
                  <c:v>8.9274749815964671E-2</c:v>
                </c:pt>
                <c:pt idx="15">
                  <c:v>0.10124879061527148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FA-4EFC-B124-7E9D28B09B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05817904"/>
        <c:axId val="1105818992"/>
      </c:barChart>
      <c:lineChart>
        <c:grouping val="standard"/>
        <c:varyColors val="0"/>
        <c:ser>
          <c:idx val="4"/>
          <c:order val="4"/>
          <c:tx>
            <c:strRef>
              <c:f>'Personal médico'!$M$2</c:f>
              <c:strCache>
                <c:ptCount val="1"/>
                <c:pt idx="0">
                  <c:v>Médicos (públicos y privados) por cada 1000 habitantes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'Personal médico'!$M$3:$M$18</c:f>
              <c:numCache>
                <c:formatCode>0.00</c:formatCode>
                <c:ptCount val="16"/>
                <c:pt idx="0">
                  <c:v>1.6</c:v>
                </c:pt>
                <c:pt idx="1">
                  <c:v>1.5</c:v>
                </c:pt>
                <c:pt idx="2">
                  <c:v>1.5</c:v>
                </c:pt>
                <c:pt idx="3">
                  <c:v>1.6</c:v>
                </c:pt>
                <c:pt idx="4">
                  <c:v>1.6</c:v>
                </c:pt>
                <c:pt idx="5">
                  <c:v>1.8</c:v>
                </c:pt>
                <c:pt idx="6">
                  <c:v>1.9</c:v>
                </c:pt>
                <c:pt idx="7">
                  <c:v>1.9</c:v>
                </c:pt>
                <c:pt idx="8">
                  <c:v>1.9</c:v>
                </c:pt>
                <c:pt idx="9">
                  <c:v>2</c:v>
                </c:pt>
                <c:pt idx="10">
                  <c:v>2</c:v>
                </c:pt>
                <c:pt idx="11">
                  <c:v>2.1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2.2999999999999998</c:v>
                </c:pt>
                <c:pt idx="15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5FA-4EFC-B124-7E9D28B09BAA}"/>
            </c:ext>
          </c:extLst>
        </c:ser>
        <c:ser>
          <c:idx val="5"/>
          <c:order val="5"/>
          <c:tx>
            <c:strRef>
              <c:f>'Personal médico'!$N$2</c:f>
              <c:strCache>
                <c:ptCount val="1"/>
                <c:pt idx="0">
                  <c:v>Promedio OCDE. Médicos por cada 1000 habitantes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'Personal médico'!$N$3:$N$18</c:f>
              <c:numCache>
                <c:formatCode>0.00</c:formatCode>
                <c:ptCount val="16"/>
                <c:pt idx="0">
                  <c:v>2.7431034482758623</c:v>
                </c:pt>
                <c:pt idx="1">
                  <c:v>2.7964285714285717</c:v>
                </c:pt>
                <c:pt idx="2">
                  <c:v>2.8055172413793104</c:v>
                </c:pt>
                <c:pt idx="3">
                  <c:v>2.9058620689655172</c:v>
                </c:pt>
                <c:pt idx="4">
                  <c:v>2.9216666666666669</c:v>
                </c:pt>
                <c:pt idx="5">
                  <c:v>2.964285714285714</c:v>
                </c:pt>
                <c:pt idx="6">
                  <c:v>2.9917241379310351</c:v>
                </c:pt>
                <c:pt idx="7">
                  <c:v>3.0592857142857146</c:v>
                </c:pt>
                <c:pt idx="8">
                  <c:v>3.0813793103448273</c:v>
                </c:pt>
                <c:pt idx="9">
                  <c:v>3.1428571428571428</c:v>
                </c:pt>
                <c:pt idx="10">
                  <c:v>3.1360714285714293</c:v>
                </c:pt>
                <c:pt idx="11">
                  <c:v>3.2013793103448274</c:v>
                </c:pt>
                <c:pt idx="12">
                  <c:v>3.2000000000000006</c:v>
                </c:pt>
                <c:pt idx="13">
                  <c:v>3.2813793103448274</c:v>
                </c:pt>
                <c:pt idx="14">
                  <c:v>3.2920000000000003</c:v>
                </c:pt>
                <c:pt idx="15">
                  <c:v>3.3649999999999998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5FA-4EFC-B124-7E9D28B09B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5817904"/>
        <c:axId val="1105818992"/>
      </c:lineChart>
      <c:catAx>
        <c:axId val="110581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18992"/>
        <c:crosses val="autoZero"/>
        <c:auto val="1"/>
        <c:lblAlgn val="ctr"/>
        <c:lblOffset val="100"/>
        <c:noMultiLvlLbl val="0"/>
      </c:catAx>
      <c:valAx>
        <c:axId val="110581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1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'INFORMACION POR AÑO 2012 - 2019'!$B$1</c:f>
              <c:strCache>
                <c:ptCount val="1"/>
                <c:pt idx="0">
                  <c:v>Total de sustentantes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9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'INFORMACION POR AÑO 2012 - 2019'!$A$2:$A$8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'INFORMACION POR AÑO 2012 - 2019'!$B$2:$B$8</c:f>
              <c:numCache>
                <c:formatCode>General</c:formatCode>
                <c:ptCount val="7"/>
                <c:pt idx="0" formatCode="#,##0">
                  <c:v>25364</c:v>
                </c:pt>
                <c:pt idx="1">
                  <c:v>24515</c:v>
                </c:pt>
                <c:pt idx="2">
                  <c:v>26056</c:v>
                </c:pt>
                <c:pt idx="3">
                  <c:v>33697</c:v>
                </c:pt>
                <c:pt idx="4">
                  <c:v>35107</c:v>
                </c:pt>
                <c:pt idx="5">
                  <c:v>37147</c:v>
                </c:pt>
                <c:pt idx="6">
                  <c:v>40081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66-4BF3-8308-ECC47D569DFB}"/>
            </c:ext>
          </c:extLst>
        </c:ser>
        <c:ser>
          <c:idx val="1"/>
          <c:order val="1"/>
          <c:tx>
            <c:strRef>
              <c:f>'INFORMACION POR AÑO 2012 - 2019'!$C$1</c:f>
              <c:strCache>
                <c:ptCount val="1"/>
                <c:pt idx="0">
                  <c:v>Seleccionados en otras especialidades 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0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'INFORMACION POR AÑO 2012 - 2019'!$A$2:$A$8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'INFORMACION POR AÑO 2012 - 2019'!$C$2:$C$8</c:f>
              <c:numCache>
                <c:formatCode>General</c:formatCode>
                <c:ptCount val="7"/>
                <c:pt idx="0">
                  <c:v>5667</c:v>
                </c:pt>
                <c:pt idx="1">
                  <c:v>5642</c:v>
                </c:pt>
                <c:pt idx="2">
                  <c:v>5658</c:v>
                </c:pt>
                <c:pt idx="3">
                  <c:v>5978</c:v>
                </c:pt>
                <c:pt idx="4">
                  <c:v>6174</c:v>
                </c:pt>
                <c:pt idx="5">
                  <c:v>6604</c:v>
                </c:pt>
                <c:pt idx="6">
                  <c:v>6658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66-4BF3-8308-ECC47D569DFB}"/>
            </c:ext>
          </c:extLst>
        </c:ser>
        <c:ser>
          <c:idx val="2"/>
          <c:order val="2"/>
          <c:tx>
            <c:strRef>
              <c:f>'INFORMACION POR AÑO 2012 - 2019'!$D$1</c:f>
              <c:strCache>
                <c:ptCount val="1"/>
                <c:pt idx="0">
                  <c:v>Aceptados en medicina familiar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0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'INFORMACION POR AÑO 2012 - 2019'!$A$2:$A$8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'INFORMACION POR AÑO 2012 - 2019'!$D$2:$D$8</c:f>
              <c:numCache>
                <c:formatCode>General</c:formatCode>
                <c:ptCount val="7"/>
                <c:pt idx="0">
                  <c:v>1297</c:v>
                </c:pt>
                <c:pt idx="1">
                  <c:v>1297</c:v>
                </c:pt>
                <c:pt idx="2">
                  <c:v>1301</c:v>
                </c:pt>
                <c:pt idx="3">
                  <c:v>1586</c:v>
                </c:pt>
                <c:pt idx="4">
                  <c:v>1636</c:v>
                </c:pt>
                <c:pt idx="5">
                  <c:v>1659</c:v>
                </c:pt>
                <c:pt idx="6">
                  <c:v>1675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66-4BF3-8308-ECC47D569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1105804848"/>
        <c:axId val="1105806480"/>
      </c:barChart>
      <c:catAx>
        <c:axId val="110580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s-MX"/>
          </a:p>
        </c:txPr>
        <c:crossAx val="1105806480"/>
        <c:crosses val="autoZero"/>
        <c:auto val="1"/>
        <c:lblAlgn val="ctr"/>
        <c:lblOffset val="100"/>
        <c:noMultiLvlLbl val="0"/>
      </c:catAx>
      <c:valAx>
        <c:axId val="1105806480"/>
        <c:scaling>
          <c:orientation val="minMax"/>
          <c:max val="4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b="1"/>
            </a:pPr>
            <a:endParaRPr lang="es-MX"/>
          </a:p>
        </c:txPr>
        <c:crossAx val="1105804848"/>
        <c:crosses val="autoZero"/>
        <c:crossBetween val="between"/>
        <c:majorUnit val="3000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Montserrat" panose="00000500000000000000" pitchFamily="2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4395892492955E-2"/>
          <c:y val="5.1981806367771277E-2"/>
          <c:w val="0.90912997650037775"/>
          <c:h val="0.78090200713214941"/>
        </c:manualLayout>
      </c:layout>
      <c:lineChart>
        <c:grouping val="standard"/>
        <c:varyColors val="0"/>
        <c:ser>
          <c:idx val="0"/>
          <c:order val="0"/>
          <c:tx>
            <c:strRef>
              <c:f>'ACREDITADOS EXAMEN Y CV'!$L$3</c:f>
              <c:strCache>
                <c:ptCount val="1"/>
                <c:pt idx="0">
                  <c:v>Certificados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l">
                  <a:defRPr sz="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'ACREDITADOS EXAMEN Y CV'!$K$4:$K$33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'ACREDITADOS EXAMEN Y CV'!$L$4:$L$33</c:f>
              <c:numCache>
                <c:formatCode>General</c:formatCode>
                <c:ptCount val="30"/>
                <c:pt idx="0">
                  <c:v>107</c:v>
                </c:pt>
                <c:pt idx="1">
                  <c:v>281</c:v>
                </c:pt>
                <c:pt idx="2">
                  <c:v>43</c:v>
                </c:pt>
                <c:pt idx="3">
                  <c:v>66</c:v>
                </c:pt>
                <c:pt idx="4">
                  <c:v>147</c:v>
                </c:pt>
                <c:pt idx="5">
                  <c:v>438</c:v>
                </c:pt>
                <c:pt idx="6">
                  <c:v>690</c:v>
                </c:pt>
                <c:pt idx="7">
                  <c:v>1506</c:v>
                </c:pt>
                <c:pt idx="8">
                  <c:v>1044</c:v>
                </c:pt>
                <c:pt idx="9">
                  <c:v>450</c:v>
                </c:pt>
                <c:pt idx="10">
                  <c:v>451</c:v>
                </c:pt>
                <c:pt idx="11">
                  <c:v>382</c:v>
                </c:pt>
                <c:pt idx="12">
                  <c:v>543</c:v>
                </c:pt>
                <c:pt idx="13">
                  <c:v>295</c:v>
                </c:pt>
                <c:pt idx="14">
                  <c:v>330</c:v>
                </c:pt>
                <c:pt idx="15">
                  <c:v>343</c:v>
                </c:pt>
                <c:pt idx="16">
                  <c:v>398</c:v>
                </c:pt>
                <c:pt idx="17">
                  <c:v>613</c:v>
                </c:pt>
                <c:pt idx="18">
                  <c:v>652</c:v>
                </c:pt>
                <c:pt idx="19">
                  <c:v>436</c:v>
                </c:pt>
                <c:pt idx="20">
                  <c:v>484</c:v>
                </c:pt>
                <c:pt idx="21">
                  <c:v>569</c:v>
                </c:pt>
                <c:pt idx="22">
                  <c:v>637</c:v>
                </c:pt>
                <c:pt idx="23">
                  <c:v>583</c:v>
                </c:pt>
                <c:pt idx="24">
                  <c:v>628</c:v>
                </c:pt>
                <c:pt idx="25">
                  <c:v>810</c:v>
                </c:pt>
                <c:pt idx="26">
                  <c:v>815</c:v>
                </c:pt>
                <c:pt idx="27">
                  <c:v>1371</c:v>
                </c:pt>
                <c:pt idx="28">
                  <c:v>1432</c:v>
                </c:pt>
                <c:pt idx="29">
                  <c:v>1734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4B-4E53-A6A7-372987BE5A6F}"/>
            </c:ext>
          </c:extLst>
        </c:ser>
        <c:ser>
          <c:idx val="1"/>
          <c:order val="1"/>
          <c:tx>
            <c:strRef>
              <c:f>'ACREDITADOS EXAMEN Y CV'!$M$3</c:f>
              <c:strCache>
                <c:ptCount val="1"/>
                <c:pt idx="0">
                  <c:v>Certificado vigente
EXAMEN +  CV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'ACREDITADOS EXAMEN Y CV'!$K$4:$K$33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'ACREDITADOS EXAMEN Y CV'!$M$4:$M$33</c:f>
              <c:numCache>
                <c:formatCode>General</c:formatCode>
                <c:ptCount val="30"/>
                <c:pt idx="7">
                  <c:v>22</c:v>
                </c:pt>
                <c:pt idx="8">
                  <c:v>60</c:v>
                </c:pt>
                <c:pt idx="9">
                  <c:v>25</c:v>
                </c:pt>
                <c:pt idx="10">
                  <c:v>21</c:v>
                </c:pt>
                <c:pt idx="11">
                  <c:v>92</c:v>
                </c:pt>
                <c:pt idx="12">
                  <c:v>457</c:v>
                </c:pt>
                <c:pt idx="13">
                  <c:v>540</c:v>
                </c:pt>
                <c:pt idx="14">
                  <c:v>270</c:v>
                </c:pt>
                <c:pt idx="15">
                  <c:v>97</c:v>
                </c:pt>
                <c:pt idx="16">
                  <c:v>180</c:v>
                </c:pt>
                <c:pt idx="17">
                  <c:v>264</c:v>
                </c:pt>
                <c:pt idx="18">
                  <c:v>136</c:v>
                </c:pt>
                <c:pt idx="19">
                  <c:v>162</c:v>
                </c:pt>
                <c:pt idx="20">
                  <c:v>98</c:v>
                </c:pt>
                <c:pt idx="21">
                  <c:v>142</c:v>
                </c:pt>
                <c:pt idx="22">
                  <c:v>114</c:v>
                </c:pt>
                <c:pt idx="23">
                  <c:v>152</c:v>
                </c:pt>
                <c:pt idx="24">
                  <c:v>128</c:v>
                </c:pt>
                <c:pt idx="25">
                  <c:v>115</c:v>
                </c:pt>
                <c:pt idx="26">
                  <c:v>137</c:v>
                </c:pt>
                <c:pt idx="27">
                  <c:v>337</c:v>
                </c:pt>
                <c:pt idx="28">
                  <c:v>235</c:v>
                </c:pt>
                <c:pt idx="29">
                  <c:v>266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4B-4E53-A6A7-372987BE5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808112"/>
        <c:axId val="1105808656"/>
      </c:lineChart>
      <c:catAx>
        <c:axId val="1105808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800" b="1"/>
                  <a:t>AÑO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08656"/>
        <c:crosses val="autoZero"/>
        <c:auto val="1"/>
        <c:lblAlgn val="ctr"/>
        <c:lblOffset val="100"/>
        <c:noMultiLvlLbl val="0"/>
      </c:catAx>
      <c:valAx>
        <c:axId val="1105808656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s-MX" sz="800" b="0"/>
                  <a:t>CANTIDAD DE ACREDITADOS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1058081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327116533641486"/>
          <c:y val="0.9139678812919062"/>
          <c:w val="0.48653462685764953"/>
          <c:h val="8.6032140719252137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0.34765</cdr:x>
      <cdr:y>0.0446</cdr:y>
    </cdr:from>
    <cdr:to>
      <cdr:x>0.36038</cdr:x>
      <cdr:y>0.0736</cdr:y>
    </cdr:to>
    <cdr:sp macro="" textlink="">
      <cdr:nvSpPr>
        <cdr:cNvPr id="44" name="xlamShapesMarker"/>
        <cdr:cNvSpPr/>
      </cdr:nvSpPr>
      <cdr:spPr>
        <a:xfrm xmlns:a="http://schemas.openxmlformats.org/drawingml/2006/main">
          <a:off x="2019624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0.53597</cdr:x>
      <cdr:y>0.0446</cdr:y>
    </cdr:from>
    <cdr:to>
      <cdr:x>0.5487</cdr:x>
      <cdr:y>0.0736</cdr:y>
    </cdr:to>
    <cdr:sp macro="" textlink="">
      <cdr:nvSpPr>
        <cdr:cNvPr id="46" name="xlamShapesMarker"/>
        <cdr:cNvSpPr/>
      </cdr:nvSpPr>
      <cdr:spPr>
        <a:xfrm xmlns:a="http://schemas.openxmlformats.org/drawingml/2006/main">
          <a:off x="3113645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0.72056</cdr:x>
      <cdr:y>0.0446</cdr:y>
    </cdr:from>
    <cdr:to>
      <cdr:x>0.73329</cdr:x>
      <cdr:y>0.0736</cdr:y>
    </cdr:to>
    <cdr:sp macro="" textlink="">
      <cdr:nvSpPr>
        <cdr:cNvPr id="48" name="xlamShapesMarker"/>
        <cdr:cNvSpPr/>
      </cdr:nvSpPr>
      <cdr:spPr>
        <a:xfrm xmlns:a="http://schemas.openxmlformats.org/drawingml/2006/main">
          <a:off x="4185949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8C80-104E-4459-B500-28D29D7AAD9F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6FC16-57A0-4E03-B8D0-2BB08BDEE9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21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5FC0F-9AAF-4F7E-89E0-E92FD52F3A3C}" type="slidenum">
              <a:rPr lang="es-ES" altLang="es-MX"/>
              <a:pPr/>
              <a:t>2</a:t>
            </a:fld>
            <a:endParaRPr lang="es-ES" altLang="es-MX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6600"/>
            <a:ext cx="4908550" cy="3681413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MX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0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99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8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47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133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30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45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04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04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9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6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76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2FF5-61E4-45DB-98F3-3658A8CA857C}" type="datetimeFigureOut">
              <a:rPr lang="es-MX" smtClean="0"/>
              <a:t>13/11/2019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AC68-2E01-4322-8B4B-C2030B42A98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6"/>
            <a:ext cx="9144000" cy="7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44839" y="762000"/>
            <a:ext cx="6736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 Familiares Certificados y con Certificado Vigente</a:t>
            </a:r>
          </a:p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2001 - 2018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9942CE54-BB77-422E-8E8E-03A1184D8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728530"/>
              </p:ext>
            </p:extLst>
          </p:nvPr>
        </p:nvGraphicFramePr>
        <p:xfrm>
          <a:off x="326766" y="1469886"/>
          <a:ext cx="8372475" cy="528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5199" y="4857824"/>
            <a:ext cx="7382934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PROSESA 2019-2024</a:t>
            </a:r>
          </a:p>
          <a:p>
            <a:r>
              <a:rPr lang="es-MX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el fortalecimiento y reorganización, el primer nivel de atención debe estar en condiciones de resolver el 80-85 por ciento de la problemática de salud con la prevención y atención y así impactar en las condiciones de salud y de vida de la población a través del modelo de Atención Primaria de Salud Integrada, APS-I”.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5429" y="1178468"/>
            <a:ext cx="53479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la atención primaria universal: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39333" y="2126109"/>
            <a:ext cx="690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 del estado al derecho a la salud para todas y todos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efectivo universal. Eliminación de barreras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tecnológica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 financiera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a la salud de las familias y las comunidades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 a la comunidad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de sistema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 sostenido </a:t>
            </a:r>
          </a:p>
        </p:txBody>
      </p:sp>
    </p:spTree>
    <p:extLst>
      <p:ext uri="{BB962C8B-B14F-4D97-AF65-F5344CB8AC3E}">
        <p14:creationId xmlns:p14="http://schemas.microsoft.com/office/powerpoint/2010/main" val="6177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5429" y="1178468"/>
            <a:ext cx="10214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32934" y="1938868"/>
            <a:ext cx="779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patrón de necesidades de salud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Envejecimiento de la población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Multimorbilidad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Fragilidad, dependencia y discapacidad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mental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social -vinculación de servicios sociales y de salud-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número de médicos generales y familiares y mejorar la distribución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Combatir la baja satisfacción laboral</a:t>
            </a:r>
          </a:p>
        </p:txBody>
      </p:sp>
    </p:spTree>
    <p:extLst>
      <p:ext uri="{BB962C8B-B14F-4D97-AF65-F5344CB8AC3E}">
        <p14:creationId xmlns:p14="http://schemas.microsoft.com/office/powerpoint/2010/main" val="25279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75429" y="1178468"/>
            <a:ext cx="5974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 atención primaria requerirá: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32934" y="1938868"/>
            <a:ext cx="7797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adecuados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distribución de recursos y mas habilidades. No solo médicos</a:t>
            </a:r>
            <a:r>
              <a:rPr lang="es-MX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farmacéuticos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enfermeras, gestores de caso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adecuada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Clínicas multidisciplinarias 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 integral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poblacional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centrada en la persona</a:t>
            </a: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Incentivos adecuados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por desempeño, por ciertas actividades</a:t>
            </a: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Mediciones adecuadas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atención</a:t>
            </a:r>
          </a:p>
          <a:p>
            <a:pPr lvl="1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2985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lecha abajo 68"/>
          <p:cNvSpPr/>
          <p:nvPr/>
        </p:nvSpPr>
        <p:spPr>
          <a:xfrm rot="10800000" flipV="1">
            <a:off x="6906306" y="4564686"/>
            <a:ext cx="332693" cy="868525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8088690" y="1811867"/>
            <a:ext cx="150492" cy="7185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1494893" y="891473"/>
            <a:ext cx="6219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Diagnóstico del sistema médico </a:t>
            </a:r>
            <a:r>
              <a:rPr lang="es-MX" alt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familiar</a:t>
            </a:r>
            <a:r>
              <a:rPr lang="es-MX" alt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s-MX" alt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MX" alt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2003</a:t>
            </a:r>
            <a:endParaRPr lang="en-US" alt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92165" y="1550126"/>
            <a:ext cx="1939835" cy="1658742"/>
          </a:xfrm>
          <a:prstGeom prst="roundRect">
            <a:avLst>
              <a:gd name="adj" fmla="val 945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redondeado 29"/>
          <p:cNvSpPr/>
          <p:nvPr/>
        </p:nvSpPr>
        <p:spPr>
          <a:xfrm>
            <a:off x="92165" y="3664131"/>
            <a:ext cx="1939835" cy="1062446"/>
          </a:xfrm>
          <a:prstGeom prst="roundRect">
            <a:avLst>
              <a:gd name="adj" fmla="val 945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92165" y="5242561"/>
            <a:ext cx="1939835" cy="1200389"/>
          </a:xfrm>
          <a:prstGeom prst="roundRect">
            <a:avLst>
              <a:gd name="adj" fmla="val 945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25977" y="1729075"/>
            <a:ext cx="1973755" cy="12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s-MX" sz="1400" b="1" dirty="0">
                <a:latin typeface="Arial" panose="020B0604020202020204" pitchFamily="34" charset="0"/>
              </a:rPr>
              <a:t>Recursos </a:t>
            </a:r>
            <a:r>
              <a:rPr lang="es-MX" altLang="es-MX" sz="1400" b="1" dirty="0">
                <a:latin typeface="Arial" panose="020B0604020202020204" pitchFamily="34" charset="0"/>
              </a:rPr>
              <a:t>h</a:t>
            </a:r>
            <a:r>
              <a:rPr lang="es-ES" altLang="es-MX" sz="1400" b="1" dirty="0" err="1">
                <a:latin typeface="Arial" panose="020B0604020202020204" pitchFamily="34" charset="0"/>
              </a:rPr>
              <a:t>umanos</a:t>
            </a:r>
            <a:endParaRPr lang="es-ES" altLang="es-MX" sz="1400" b="1" dirty="0">
              <a:latin typeface="Arial" panose="020B0604020202020204" pitchFamily="34" charset="0"/>
            </a:endParaRPr>
          </a:p>
          <a:p>
            <a:pPr marL="93663" indent="-93663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Capacitación y  actualización</a:t>
            </a:r>
            <a:r>
              <a:rPr lang="es-MX" altLang="es-MX" sz="1200" dirty="0">
                <a:latin typeface="Arial" panose="020B0604020202020204" pitchFamily="34" charset="0"/>
              </a:rPr>
              <a:t> </a:t>
            </a:r>
            <a:r>
              <a:rPr lang="es-ES" altLang="es-MX" sz="1200" dirty="0">
                <a:latin typeface="Arial" panose="020B0604020202020204" pitchFamily="34" charset="0"/>
              </a:rPr>
              <a:t>deficientes</a:t>
            </a:r>
          </a:p>
          <a:p>
            <a:pPr marL="93663" indent="-93663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Inadecuado</a:t>
            </a:r>
            <a:r>
              <a:rPr lang="es-MX" altLang="es-MX" sz="1200" dirty="0">
                <a:latin typeface="Arial" panose="020B0604020202020204" pitchFamily="34" charset="0"/>
              </a:rPr>
              <a:t> </a:t>
            </a:r>
            <a:r>
              <a:rPr lang="es-ES" altLang="es-MX" sz="1200" dirty="0">
                <a:latin typeface="Arial" panose="020B0604020202020204" pitchFamily="34" charset="0"/>
              </a:rPr>
              <a:t>desarrollo </a:t>
            </a:r>
            <a:r>
              <a:rPr lang="es-MX" altLang="es-MX" sz="1200" dirty="0">
                <a:latin typeface="Arial" panose="020B0604020202020204" pitchFamily="34" charset="0"/>
              </a:rPr>
              <a:t>p</a:t>
            </a:r>
            <a:r>
              <a:rPr lang="es-ES" altLang="es-MX" sz="1200" dirty="0" err="1">
                <a:latin typeface="Arial" panose="020B0604020202020204" pitchFamily="34" charset="0"/>
              </a:rPr>
              <a:t>rofesional</a:t>
            </a:r>
            <a:endParaRPr lang="es-ES" altLang="es-MX" sz="1200" dirty="0">
              <a:latin typeface="Arial" panose="020B0604020202020204" pitchFamily="34" charset="0"/>
            </a:endParaRPr>
          </a:p>
          <a:p>
            <a:pPr marL="93663" indent="-93663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No incentivos</a:t>
            </a:r>
            <a:endParaRPr lang="es-MX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16791" y="3826022"/>
            <a:ext cx="149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MX" sz="1400" b="1" dirty="0">
                <a:latin typeface="Arial" panose="020B0604020202020204" pitchFamily="34" charset="0"/>
              </a:rPr>
              <a:t>Insumos  insuficientes,</a:t>
            </a:r>
            <a:r>
              <a:rPr lang="es-MX" altLang="es-MX" sz="1400" b="1" dirty="0">
                <a:latin typeface="Arial" panose="020B0604020202020204" pitchFamily="34" charset="0"/>
              </a:rPr>
              <a:t> </a:t>
            </a:r>
            <a:r>
              <a:rPr lang="es-ES" altLang="es-MX" sz="1400" b="1" dirty="0" smtClean="0">
                <a:latin typeface="Arial" panose="020B0604020202020204" pitchFamily="34" charset="0"/>
              </a:rPr>
              <a:t>desabasto</a:t>
            </a:r>
            <a:endParaRPr lang="es-MX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81808" y="5351863"/>
            <a:ext cx="1850191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s-MX" sz="1400" b="1" dirty="0">
                <a:latin typeface="Arial" panose="020B0604020202020204" pitchFamily="34" charset="0"/>
              </a:rPr>
              <a:t>Estructura: </a:t>
            </a:r>
          </a:p>
          <a:p>
            <a:pPr marL="93663" indent="-93663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Inadecuada y </a:t>
            </a:r>
            <a:r>
              <a:rPr lang="es-MX" altLang="es-MX" sz="1200" dirty="0">
                <a:latin typeface="Arial" panose="020B0604020202020204" pitchFamily="34" charset="0"/>
              </a:rPr>
              <a:t> </a:t>
            </a:r>
            <a:r>
              <a:rPr lang="es-ES" altLang="es-MX" sz="1200" dirty="0">
                <a:latin typeface="Arial" panose="020B0604020202020204" pitchFamily="34" charset="0"/>
              </a:rPr>
              <a:t>equipo insuficiente.</a:t>
            </a:r>
          </a:p>
          <a:p>
            <a:pPr marL="93663" indent="-93663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Conservación con rezago</a:t>
            </a:r>
            <a:endParaRPr lang="es-MX" sz="1400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2191807" y="3333770"/>
            <a:ext cx="1939835" cy="1811868"/>
          </a:xfrm>
          <a:prstGeom prst="roundRect">
            <a:avLst>
              <a:gd name="adj" fmla="val 94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260601" y="3426679"/>
            <a:ext cx="2005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SzPct val="50000"/>
            </a:pPr>
            <a:r>
              <a:rPr lang="es-ES" altLang="es-MX" sz="1400" b="1" dirty="0">
                <a:latin typeface="Arial" panose="020B0604020202020204" pitchFamily="34" charset="0"/>
              </a:rPr>
              <a:t>Organización de los Servicios: </a:t>
            </a:r>
          </a:p>
          <a:p>
            <a:pPr marL="171450" indent="-171450" eaLnBrk="0" hangingPunct="0">
              <a:buSzPct val="100000"/>
              <a:buFont typeface="Arial" panose="020B0604020202020204" pitchFamily="34" charset="0"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Sin integración </a:t>
            </a:r>
          </a:p>
          <a:p>
            <a:pPr marL="171450" indent="-171450" eaLnBrk="0" hangingPunct="0">
              <a:buSzPct val="100000"/>
              <a:buFont typeface="Arial" panose="020B0604020202020204" pitchFamily="34" charset="0"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Sobrecarga de trabajo</a:t>
            </a:r>
            <a:endParaRPr lang="es-MX" altLang="es-MX" sz="1200" dirty="0">
              <a:latin typeface="Arial" panose="020B0604020202020204" pitchFamily="34" charset="0"/>
            </a:endParaRPr>
          </a:p>
          <a:p>
            <a:pPr marL="171450" indent="-171450" eaLnBrk="0" hangingPunct="0">
              <a:buSzPct val="100000"/>
              <a:buFont typeface="Arial" panose="020B0604020202020204" pitchFamily="34" charset="0"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Burocratización </a:t>
            </a:r>
          </a:p>
          <a:p>
            <a:pPr marL="171450" indent="-171450" eaLnBrk="0" hangingPunct="0">
              <a:buSzPct val="100000"/>
              <a:buFont typeface="Arial" panose="020B0604020202020204" pitchFamily="34" charset="0"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Aislamiento</a:t>
            </a:r>
            <a:r>
              <a:rPr lang="es-MX" altLang="es-MX" sz="1200" dirty="0">
                <a:latin typeface="Arial" panose="020B0604020202020204" pitchFamily="34" charset="0"/>
              </a:rPr>
              <a:t> </a:t>
            </a:r>
            <a:r>
              <a:rPr lang="es-ES" altLang="es-MX" sz="1200" dirty="0">
                <a:latin typeface="Arial" panose="020B0604020202020204" pitchFamily="34" charset="0"/>
              </a:rPr>
              <a:t>profesional</a:t>
            </a:r>
          </a:p>
          <a:p>
            <a:pPr marL="171450" indent="-171450" eaLnBrk="0" hangingPunct="0">
              <a:buSzPct val="100000"/>
              <a:buFont typeface="Arial" panose="020B0604020202020204" pitchFamily="34" charset="0"/>
              <a:buChar char="•"/>
            </a:pPr>
            <a:r>
              <a:rPr lang="es-ES" altLang="es-MX" sz="1200" dirty="0">
                <a:latin typeface="Arial" panose="020B0604020202020204" pitchFamily="34" charset="0"/>
              </a:rPr>
              <a:t>Ambiente</a:t>
            </a:r>
            <a:r>
              <a:rPr lang="es-MX" altLang="es-MX" sz="1200" dirty="0">
                <a:latin typeface="Arial" panose="020B0604020202020204" pitchFamily="34" charset="0"/>
              </a:rPr>
              <a:t> </a:t>
            </a:r>
            <a:r>
              <a:rPr lang="es-ES" altLang="es-MX" sz="1200" dirty="0">
                <a:latin typeface="Arial" panose="020B0604020202020204" pitchFamily="34" charset="0"/>
              </a:rPr>
              <a:t>laboral desfavorable</a:t>
            </a:r>
            <a:endParaRPr lang="es-MX" sz="1200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4350805" y="3333770"/>
            <a:ext cx="1939835" cy="1811868"/>
          </a:xfrm>
          <a:prstGeom prst="roundRect">
            <a:avLst>
              <a:gd name="adj" fmla="val 94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CuadroTexto 41"/>
          <p:cNvSpPr txBox="1"/>
          <p:nvPr/>
        </p:nvSpPr>
        <p:spPr>
          <a:xfrm>
            <a:off x="4474055" y="3385624"/>
            <a:ext cx="16933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MX" sz="1400" b="1" dirty="0">
                <a:latin typeface="Arial" panose="020B0604020202020204" pitchFamily="34" charset="0"/>
              </a:rPr>
              <a:t>Procesos de atención obsoletos 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" altLang="es-MX" sz="1400" b="1" dirty="0">
                <a:latin typeface="Arial" panose="020B0604020202020204" pitchFamily="34" charset="0"/>
              </a:rPr>
              <a:t>Modelo asistencial que satisface la demanda curativa </a:t>
            </a:r>
            <a:endParaRPr lang="es-MX" sz="1200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6521400" y="3886200"/>
            <a:ext cx="1124289" cy="678486"/>
          </a:xfrm>
          <a:prstGeom prst="roundRect">
            <a:avLst>
              <a:gd name="adj" fmla="val 206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CuadroTexto 43"/>
          <p:cNvSpPr txBox="1"/>
          <p:nvPr/>
        </p:nvSpPr>
        <p:spPr>
          <a:xfrm>
            <a:off x="6445751" y="3963833"/>
            <a:ext cx="119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MX" sz="1400" b="1" dirty="0">
                <a:latin typeface="Arial" panose="020B0604020202020204" pitchFamily="34" charset="0"/>
              </a:rPr>
              <a:t>Resultados</a:t>
            </a:r>
            <a:r>
              <a:rPr lang="en-US" altLang="es-MX" sz="1400" b="1" dirty="0">
                <a:latin typeface="Arial" panose="020B0604020202020204" pitchFamily="34" charset="0"/>
              </a:rPr>
              <a:t> del </a:t>
            </a:r>
            <a:r>
              <a:rPr lang="en-US" altLang="es-MX" sz="1400" b="1" dirty="0" err="1">
                <a:latin typeface="Arial" panose="020B0604020202020204" pitchFamily="34" charset="0"/>
              </a:rPr>
              <a:t>sistema</a:t>
            </a:r>
            <a:endParaRPr lang="es-ES" altLang="es-MX" sz="1400" b="1" dirty="0">
              <a:latin typeface="Arial" panose="020B0604020202020204" pitchFamily="34" charset="0"/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2173770" y="1533307"/>
            <a:ext cx="2304035" cy="678486"/>
          </a:xfrm>
          <a:prstGeom prst="roundRect">
            <a:avLst>
              <a:gd name="adj" fmla="val 206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6" name="CuadroTexto 45"/>
          <p:cNvSpPr txBox="1"/>
          <p:nvPr/>
        </p:nvSpPr>
        <p:spPr>
          <a:xfrm>
            <a:off x="2203955" y="1610940"/>
            <a:ext cx="227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s-E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Necesidades</a:t>
            </a:r>
            <a:r>
              <a:rPr lang="es-MX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de salud</a:t>
            </a:r>
          </a:p>
          <a:p>
            <a:pPr algn="ctr" eaLnBrk="0" hangingPunct="0"/>
            <a:r>
              <a:rPr lang="es-MX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s-E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determinadas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5083657" y="1533307"/>
            <a:ext cx="2304035" cy="678486"/>
          </a:xfrm>
          <a:prstGeom prst="roundRect">
            <a:avLst>
              <a:gd name="adj" fmla="val 2068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046106" y="1568605"/>
            <a:ext cx="23971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" altLang="es-MX" sz="1400" b="1" dirty="0">
                <a:latin typeface="Arial" panose="020B0604020202020204" pitchFamily="34" charset="0"/>
              </a:rPr>
              <a:t>Inoportunidad ante </a:t>
            </a:r>
            <a:r>
              <a:rPr lang="es-MX" altLang="es-MX" sz="1400" b="1" dirty="0">
                <a:latin typeface="Arial" panose="020B0604020202020204" pitchFamily="34" charset="0"/>
              </a:rPr>
              <a:t>c</a:t>
            </a:r>
            <a:r>
              <a:rPr lang="es-ES" altLang="es-MX" sz="1400" b="1" dirty="0" err="1">
                <a:latin typeface="Arial" panose="020B0604020202020204" pitchFamily="34" charset="0"/>
              </a:rPr>
              <a:t>ambios</a:t>
            </a:r>
            <a:r>
              <a:rPr lang="es-MX" altLang="es-MX" sz="1400" b="1" dirty="0">
                <a:latin typeface="Arial" panose="020B0604020202020204" pitchFamily="34" charset="0"/>
              </a:rPr>
              <a:t> </a:t>
            </a:r>
            <a:r>
              <a:rPr lang="es-ES" altLang="es-MX" sz="1400" b="1" dirty="0">
                <a:latin typeface="Arial" panose="020B0604020202020204" pitchFamily="34" charset="0"/>
              </a:rPr>
              <a:t>epidemiológicos y</a:t>
            </a:r>
            <a:r>
              <a:rPr lang="es-MX" altLang="es-MX" sz="1400" b="1" dirty="0">
                <a:latin typeface="Arial" panose="020B0604020202020204" pitchFamily="34" charset="0"/>
              </a:rPr>
              <a:t> </a:t>
            </a:r>
            <a:r>
              <a:rPr lang="es-ES" altLang="es-MX" sz="1400" b="1" dirty="0">
                <a:latin typeface="Arial" panose="020B0604020202020204" pitchFamily="34" charset="0"/>
              </a:rPr>
              <a:t>demográficos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7136144" y="2530382"/>
            <a:ext cx="1905092" cy="678486"/>
          </a:xfrm>
          <a:prstGeom prst="roundRect">
            <a:avLst>
              <a:gd name="adj" fmla="val 2068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0" name="CuadroTexto 49"/>
          <p:cNvSpPr txBox="1"/>
          <p:nvPr/>
        </p:nvSpPr>
        <p:spPr>
          <a:xfrm>
            <a:off x="7166328" y="2608015"/>
            <a:ext cx="187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s-ES_tradnl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Desconocimiento de la efectividad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7876449" y="3886200"/>
            <a:ext cx="1089751" cy="678486"/>
          </a:xfrm>
          <a:prstGeom prst="roundRect">
            <a:avLst>
              <a:gd name="adj" fmla="val 2068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2" name="CuadroTexto 51"/>
          <p:cNvSpPr txBox="1"/>
          <p:nvPr/>
        </p:nvSpPr>
        <p:spPr>
          <a:xfrm>
            <a:off x="7841298" y="3963833"/>
            <a:ext cx="119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Resultados</a:t>
            </a:r>
            <a:r>
              <a:rPr lang="en-U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en</a:t>
            </a:r>
            <a:r>
              <a:rPr lang="en-US" altLang="es-MX" sz="1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salud</a:t>
            </a:r>
            <a:endParaRPr lang="es-ES" altLang="es-MX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ángulo redondeado 52"/>
          <p:cNvSpPr/>
          <p:nvPr/>
        </p:nvSpPr>
        <p:spPr>
          <a:xfrm>
            <a:off x="6307573" y="5434937"/>
            <a:ext cx="2595612" cy="1219679"/>
          </a:xfrm>
          <a:prstGeom prst="roundRect">
            <a:avLst>
              <a:gd name="adj" fmla="val 94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CuadroTexto 53"/>
          <p:cNvSpPr txBox="1"/>
          <p:nvPr/>
        </p:nvSpPr>
        <p:spPr>
          <a:xfrm>
            <a:off x="6307574" y="5486791"/>
            <a:ext cx="2595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Tx/>
              <a:buChar char="•"/>
            </a:pPr>
            <a:r>
              <a:rPr lang="es-ES_tradnl" altLang="es-MX" sz="1400" b="1" dirty="0">
                <a:latin typeface="Arial" panose="020B0604020202020204" pitchFamily="34" charset="0"/>
              </a:rPr>
              <a:t> Ineficiencia</a:t>
            </a:r>
          </a:p>
          <a:p>
            <a:pPr eaLnBrk="0" hangingPunct="0">
              <a:buFontTx/>
              <a:buChar char="•"/>
            </a:pPr>
            <a:r>
              <a:rPr lang="es-ES_tradnl" altLang="es-MX" sz="1400" b="1" dirty="0">
                <a:latin typeface="Arial" panose="020B0604020202020204" pitchFamily="34" charset="0"/>
              </a:rPr>
              <a:t> Mala calidad </a:t>
            </a:r>
          </a:p>
          <a:p>
            <a:pPr eaLnBrk="0" hangingPunct="0">
              <a:buFontTx/>
              <a:buChar char="•"/>
            </a:pPr>
            <a:r>
              <a:rPr lang="es-ES_tradnl" altLang="es-MX" sz="1400" b="1" dirty="0">
                <a:latin typeface="Arial" panose="020B0604020202020204" pitchFamily="34" charset="0"/>
              </a:rPr>
              <a:t> Insatisfacción  </a:t>
            </a:r>
          </a:p>
          <a:p>
            <a:pPr eaLnBrk="0" hangingPunct="0">
              <a:buFontTx/>
              <a:buChar char="•"/>
            </a:pPr>
            <a:r>
              <a:rPr lang="es-ES_tradnl" altLang="es-MX" sz="1400" b="1" dirty="0">
                <a:latin typeface="Arial" panose="020B0604020202020204" pitchFamily="34" charset="0"/>
              </a:rPr>
              <a:t> Deficiente </a:t>
            </a:r>
            <a:r>
              <a:rPr lang="es-ES_tradnl" altLang="es-MX" sz="1400" b="1" dirty="0" err="1">
                <a:latin typeface="Arial" panose="020B0604020202020204" pitchFamily="34" charset="0"/>
              </a:rPr>
              <a:t>evaluaci</a:t>
            </a:r>
            <a:r>
              <a:rPr lang="es-MX" altLang="es-MX" sz="1400" b="1" dirty="0" err="1">
                <a:latin typeface="Arial" panose="020B0604020202020204" pitchFamily="34" charset="0"/>
              </a:rPr>
              <a:t>ón</a:t>
            </a:r>
            <a:endParaRPr lang="es-MX" altLang="es-MX" sz="1400" b="1" dirty="0"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s-MX" altLang="es-MX" sz="1400" b="1" dirty="0">
                <a:latin typeface="Arial" panose="020B0604020202020204" pitchFamily="34" charset="0"/>
              </a:rPr>
              <a:t> Baja capacidad resolutiva</a:t>
            </a:r>
            <a:endParaRPr lang="es-ES_tradnl" altLang="es-MX" sz="1400" b="1" dirty="0">
              <a:latin typeface="Arial" panose="020B0604020202020204" pitchFamily="34" charset="0"/>
            </a:endParaRPr>
          </a:p>
        </p:txBody>
      </p:sp>
      <p:sp>
        <p:nvSpPr>
          <p:cNvPr id="55" name="Rectángulo redondeado 54"/>
          <p:cNvSpPr/>
          <p:nvPr/>
        </p:nvSpPr>
        <p:spPr>
          <a:xfrm>
            <a:off x="4604806" y="5662724"/>
            <a:ext cx="1260308" cy="678486"/>
          </a:xfrm>
          <a:prstGeom prst="roundRect">
            <a:avLst>
              <a:gd name="adj" fmla="val 206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6" name="CuadroTexto 55"/>
          <p:cNvSpPr txBox="1"/>
          <p:nvPr/>
        </p:nvSpPr>
        <p:spPr>
          <a:xfrm>
            <a:off x="4634991" y="5740357"/>
            <a:ext cx="119993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s-ES" altLang="es-MX" sz="1400" b="1" dirty="0">
                <a:latin typeface="Arial" panose="020B0604020202020204" pitchFamily="34" charset="0"/>
              </a:rPr>
              <a:t>Entorno económico difícil</a:t>
            </a:r>
            <a:endParaRPr lang="es-ES" altLang="es-MX" sz="1400" dirty="0">
              <a:latin typeface="Arial" panose="020B0604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896982" y="3219873"/>
            <a:ext cx="330200" cy="37253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Flecha abajo 57"/>
          <p:cNvSpPr/>
          <p:nvPr/>
        </p:nvSpPr>
        <p:spPr>
          <a:xfrm flipV="1">
            <a:off x="896982" y="4871629"/>
            <a:ext cx="330200" cy="37253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Flecha abajo 58"/>
          <p:cNvSpPr/>
          <p:nvPr/>
        </p:nvSpPr>
        <p:spPr>
          <a:xfrm rot="16200000">
            <a:off x="1966107" y="4104612"/>
            <a:ext cx="330200" cy="19841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Flecha abajo 59"/>
          <p:cNvSpPr/>
          <p:nvPr/>
        </p:nvSpPr>
        <p:spPr>
          <a:xfrm rot="16200000">
            <a:off x="4084591" y="4126235"/>
            <a:ext cx="330200" cy="19841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Flecha abajo 60"/>
          <p:cNvSpPr/>
          <p:nvPr/>
        </p:nvSpPr>
        <p:spPr>
          <a:xfrm rot="16200000">
            <a:off x="6226907" y="4140496"/>
            <a:ext cx="330200" cy="19841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Flecha abajo 61"/>
          <p:cNvSpPr/>
          <p:nvPr/>
        </p:nvSpPr>
        <p:spPr>
          <a:xfrm rot="16200000">
            <a:off x="7594565" y="4140497"/>
            <a:ext cx="330200" cy="19841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Flecha abajo 62"/>
          <p:cNvSpPr/>
          <p:nvPr/>
        </p:nvSpPr>
        <p:spPr>
          <a:xfrm flipH="1">
            <a:off x="2996624" y="2218884"/>
            <a:ext cx="330200" cy="1037253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Flecha abajo 63"/>
          <p:cNvSpPr/>
          <p:nvPr/>
        </p:nvSpPr>
        <p:spPr>
          <a:xfrm rot="5400000" flipH="1">
            <a:off x="4694224" y="1649397"/>
            <a:ext cx="330200" cy="44866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Flecha abajo 64"/>
          <p:cNvSpPr/>
          <p:nvPr/>
        </p:nvSpPr>
        <p:spPr>
          <a:xfrm rot="10800000">
            <a:off x="8256224" y="3333769"/>
            <a:ext cx="330200" cy="54521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Flecha abajo 66"/>
          <p:cNvSpPr/>
          <p:nvPr/>
        </p:nvSpPr>
        <p:spPr>
          <a:xfrm rot="5400000">
            <a:off x="7676094" y="1464544"/>
            <a:ext cx="330200" cy="79597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03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488D474B-7933-42AF-842D-2B246CEAA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025639"/>
              </p:ext>
            </p:extLst>
          </p:nvPr>
        </p:nvGraphicFramePr>
        <p:xfrm>
          <a:off x="99236" y="1739107"/>
          <a:ext cx="8915555" cy="464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550A8E9-FDC3-4852-AED3-A76BA0BFB580}"/>
              </a:ext>
            </a:extLst>
          </p:cNvPr>
          <p:cNvSpPr txBox="1"/>
          <p:nvPr/>
        </p:nvSpPr>
        <p:spPr>
          <a:xfrm>
            <a:off x="183903" y="6560479"/>
            <a:ext cx="1053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/>
              <a:t>DGIS, CLUES,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12297" y="1101242"/>
            <a:ext cx="653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al que pertenecen los establecimientos de salud </a:t>
            </a:r>
          </a:p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censo de establecimientos en salud</a:t>
            </a:r>
          </a:p>
        </p:txBody>
      </p:sp>
    </p:spTree>
    <p:extLst>
      <p:ext uri="{BB962C8B-B14F-4D97-AF65-F5344CB8AC3E}">
        <p14:creationId xmlns:p14="http://schemas.microsoft.com/office/powerpoint/2010/main" val="14934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663C7FB-245F-43C7-B34F-A5FC25637184}"/>
              </a:ext>
            </a:extLst>
          </p:cNvPr>
          <p:cNvSpPr txBox="1"/>
          <p:nvPr/>
        </p:nvSpPr>
        <p:spPr>
          <a:xfrm>
            <a:off x="126051" y="6601767"/>
            <a:ext cx="1053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/>
              <a:t>DGIS, CLUES, 2019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7CF6B5A4-DD17-4BCD-ACCF-50C068432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208749"/>
              </p:ext>
            </p:extLst>
          </p:nvPr>
        </p:nvGraphicFramePr>
        <p:xfrm>
          <a:off x="851820" y="1456338"/>
          <a:ext cx="7440359" cy="514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22687" y="870804"/>
            <a:ext cx="6797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atención primaria por tipo de establecimiento</a:t>
            </a:r>
            <a:b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n=30,685</a:t>
            </a:r>
          </a:p>
        </p:txBody>
      </p:sp>
    </p:spTree>
    <p:extLst>
      <p:ext uri="{BB962C8B-B14F-4D97-AF65-F5344CB8AC3E}">
        <p14:creationId xmlns:p14="http://schemas.microsoft.com/office/powerpoint/2010/main" val="37374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2EADC81-28AC-48CA-AECA-048D4897267D}"/>
              </a:ext>
            </a:extLst>
          </p:cNvPr>
          <p:cNvSpPr txBox="1"/>
          <p:nvPr/>
        </p:nvSpPr>
        <p:spPr>
          <a:xfrm>
            <a:off x="164995" y="6571935"/>
            <a:ext cx="1053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/>
              <a:t>DGIS, CLUES, 2019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07834"/>
              </p:ext>
            </p:extLst>
          </p:nvPr>
        </p:nvGraphicFramePr>
        <p:xfrm>
          <a:off x="493355" y="1715547"/>
          <a:ext cx="8157290" cy="444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365267" y="912383"/>
            <a:ext cx="661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unidades de atención primaria por institución</a:t>
            </a:r>
            <a:b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n=30,685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3C58F05-4F05-4966-A4EE-9E1E33A5656B}"/>
              </a:ext>
            </a:extLst>
          </p:cNvPr>
          <p:cNvSpPr/>
          <p:nvPr/>
        </p:nvSpPr>
        <p:spPr>
          <a:xfrm>
            <a:off x="1218489" y="6156436"/>
            <a:ext cx="7108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 cada 7 consultas ambulatorias en nuestro país son realizadas en CAF (ENSANUT, 2012)</a:t>
            </a:r>
          </a:p>
        </p:txBody>
      </p:sp>
    </p:spTree>
    <p:extLst>
      <p:ext uri="{BB962C8B-B14F-4D97-AF65-F5344CB8AC3E}">
        <p14:creationId xmlns:p14="http://schemas.microsoft.com/office/powerpoint/2010/main" val="37684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 txBox="1">
            <a:spLocks/>
          </p:cNvSpPr>
          <p:nvPr/>
        </p:nvSpPr>
        <p:spPr>
          <a:xfrm>
            <a:off x="109950" y="6609721"/>
            <a:ext cx="2350295" cy="1833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latin typeface="Calibri" panose="020F0502020204030204" pitchFamily="34" charset="0"/>
              </a:rPr>
              <a:t>Fuente: OECD Health Statistics 2018</a:t>
            </a:r>
            <a:r>
              <a:rPr lang="en-US" sz="900" dirty="0">
                <a:latin typeface="Calibri" panose="020F0502020204030204" pitchFamily="34" charset="0"/>
              </a:rPr>
              <a:t>.</a:t>
            </a:r>
            <a:endParaRPr lang="es-MX" sz="900" dirty="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44744" y="5695181"/>
            <a:ext cx="5045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per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cápita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atención primaria: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 830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Alemania 788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162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888508"/>
              </p:ext>
            </p:extLst>
          </p:nvPr>
        </p:nvGraphicFramePr>
        <p:xfrm>
          <a:off x="359861" y="1600399"/>
          <a:ext cx="8312191" cy="418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75332" y="939797"/>
            <a:ext cx="770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gasto en atención primaria como parte del gasto total en salud, </a:t>
            </a:r>
          </a:p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(o último año)</a:t>
            </a:r>
          </a:p>
        </p:txBody>
      </p:sp>
    </p:spTree>
    <p:extLst>
      <p:ext uri="{BB962C8B-B14F-4D97-AF65-F5344CB8AC3E}">
        <p14:creationId xmlns:p14="http://schemas.microsoft.com/office/powerpoint/2010/main" val="13519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AB88EBB-C204-4B55-AB37-55FA0522065F}"/>
              </a:ext>
            </a:extLst>
          </p:cNvPr>
          <p:cNvSpPr txBox="1"/>
          <p:nvPr/>
        </p:nvSpPr>
        <p:spPr>
          <a:xfrm>
            <a:off x="153527" y="6593299"/>
            <a:ext cx="1375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/>
              <a:t>OCDE, 2019; INEGI, 2018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4A42FED0-B655-4220-9637-B223200A3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967854"/>
              </p:ext>
            </p:extLst>
          </p:nvPr>
        </p:nvGraphicFramePr>
        <p:xfrm>
          <a:off x="228968" y="1267766"/>
          <a:ext cx="8686063" cy="532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421635" y="832355"/>
            <a:ext cx="692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 en instituciones públicas por cada 1000 habitantes</a:t>
            </a:r>
          </a:p>
        </p:txBody>
      </p:sp>
    </p:spTree>
    <p:extLst>
      <p:ext uri="{BB962C8B-B14F-4D97-AF65-F5344CB8AC3E}">
        <p14:creationId xmlns:p14="http://schemas.microsoft.com/office/powerpoint/2010/main" val="15635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65116"/>
              </p:ext>
            </p:extLst>
          </p:nvPr>
        </p:nvGraphicFramePr>
        <p:xfrm>
          <a:off x="448733" y="1873309"/>
          <a:ext cx="8466667" cy="484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75899" y="736601"/>
            <a:ext cx="6412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 Sustentantes y Seleccionados en el ENARM, </a:t>
            </a:r>
          </a:p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familiar y otras especialidades</a:t>
            </a:r>
          </a:p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2001 - 2018</a:t>
            </a:r>
          </a:p>
        </p:txBody>
      </p:sp>
      <p:sp>
        <p:nvSpPr>
          <p:cNvPr id="3" name="Cerrar llave 2"/>
          <p:cNvSpPr/>
          <p:nvPr/>
        </p:nvSpPr>
        <p:spPr>
          <a:xfrm rot="16200000">
            <a:off x="7788792" y="1762697"/>
            <a:ext cx="51888" cy="558803"/>
          </a:xfrm>
          <a:prstGeom prst="righ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7594599" y="1653888"/>
            <a:ext cx="64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58%</a:t>
            </a:r>
            <a:endParaRPr lang="es-MX" sz="1400" dirty="0"/>
          </a:p>
        </p:txBody>
      </p:sp>
      <p:sp>
        <p:nvSpPr>
          <p:cNvPr id="7" name="Cerrar llave 6"/>
          <p:cNvSpPr/>
          <p:nvPr/>
        </p:nvSpPr>
        <p:spPr>
          <a:xfrm rot="16200000">
            <a:off x="8373541" y="4842935"/>
            <a:ext cx="101600" cy="660395"/>
          </a:xfrm>
          <a:prstGeom prst="righ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8195731" y="4795028"/>
            <a:ext cx="64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16%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8866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2061" y="1454865"/>
            <a:ext cx="8679877" cy="5143500"/>
            <a:chOff x="12254" y="857250"/>
            <a:chExt cx="8900706" cy="51435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54" y="857250"/>
              <a:ext cx="2658821" cy="51435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1075" y="857250"/>
              <a:ext cx="3274175" cy="51435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/>
            <a:srcRect t="8257" b="48394"/>
            <a:stretch/>
          </p:blipFill>
          <p:spPr>
            <a:xfrm>
              <a:off x="5945250" y="857250"/>
              <a:ext cx="2967710" cy="20002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FDAA299-79FE-4000-9663-409A454B0B6A}"/>
              </a:ext>
            </a:extLst>
          </p:cNvPr>
          <p:cNvSpPr txBox="1"/>
          <p:nvPr/>
        </p:nvSpPr>
        <p:spPr>
          <a:xfrm>
            <a:off x="370353" y="873104"/>
            <a:ext cx="254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 Octubre 2019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53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511</Words>
  <Application>Microsoft Office PowerPoint</Application>
  <PresentationFormat>Presentación en pantalla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Aurelio Garcia Cortes</dc:creator>
  <cp:lastModifiedBy>Maria del Carmen García Peña</cp:lastModifiedBy>
  <cp:revision>37</cp:revision>
  <dcterms:created xsi:type="dcterms:W3CDTF">2019-11-05T21:10:28Z</dcterms:created>
  <dcterms:modified xsi:type="dcterms:W3CDTF">2019-11-13T21:34:06Z</dcterms:modified>
</cp:coreProperties>
</file>