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84" r:id="rId4"/>
    <p:sldId id="285" r:id="rId5"/>
    <p:sldId id="287" r:id="rId6"/>
    <p:sldId id="288" r:id="rId7"/>
    <p:sldId id="322" r:id="rId8"/>
    <p:sldId id="289" r:id="rId9"/>
    <p:sldId id="290" r:id="rId10"/>
    <p:sldId id="291" r:id="rId11"/>
    <p:sldId id="326" r:id="rId12"/>
    <p:sldId id="292" r:id="rId13"/>
    <p:sldId id="293" r:id="rId14"/>
    <p:sldId id="327" r:id="rId15"/>
    <p:sldId id="328" r:id="rId16"/>
    <p:sldId id="294" r:id="rId17"/>
    <p:sldId id="330" r:id="rId18"/>
    <p:sldId id="315" r:id="rId19"/>
    <p:sldId id="258" r:id="rId20"/>
    <p:sldId id="329" r:id="rId21"/>
    <p:sldId id="259" r:id="rId22"/>
    <p:sldId id="262" r:id="rId23"/>
    <p:sldId id="297" r:id="rId24"/>
    <p:sldId id="298" r:id="rId25"/>
    <p:sldId id="331" r:id="rId26"/>
    <p:sldId id="306" r:id="rId27"/>
    <p:sldId id="307" r:id="rId28"/>
    <p:sldId id="266" r:id="rId29"/>
    <p:sldId id="261" r:id="rId30"/>
    <p:sldId id="301" r:id="rId31"/>
    <p:sldId id="302" r:id="rId32"/>
    <p:sldId id="303" r:id="rId33"/>
    <p:sldId id="304" r:id="rId34"/>
    <p:sldId id="305" r:id="rId35"/>
    <p:sldId id="308" r:id="rId36"/>
    <p:sldId id="309" r:id="rId37"/>
    <p:sldId id="310" r:id="rId38"/>
    <p:sldId id="311" r:id="rId39"/>
    <p:sldId id="312" r:id="rId40"/>
    <p:sldId id="313" r:id="rId41"/>
    <p:sldId id="314" r:id="rId42"/>
    <p:sldId id="283" r:id="rId43"/>
    <p:sldId id="272" r:id="rId44"/>
    <p:sldId id="273" r:id="rId45"/>
    <p:sldId id="280" r:id="rId46"/>
    <p:sldId id="316" r:id="rId4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lia Bravo Lindor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2790"/>
  </p:normalViewPr>
  <p:slideViewPr>
    <p:cSldViewPr snapToGrid="0" snapToObjects="1">
      <p:cViewPr varScale="1">
        <p:scale>
          <a:sx n="102" d="100"/>
          <a:sy n="102" d="100"/>
        </p:scale>
        <p:origin x="87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26T03:55:23.241" idx="1">
    <p:pos x="5848" y="24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B12D7-E748-2545-9559-F55538DEFC68}" type="datetimeFigureOut">
              <a:rPr lang="es-MX" smtClean="0"/>
              <a:t>12/06/19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C812B-5210-1D4A-83B1-B3C65FAD4B58}" type="slidenum">
              <a:rPr lang="es-MX" smtClean="0"/>
              <a:t>‹Nº›</a:t>
            </a:fld>
            <a:endParaRPr lang="es-MX"/>
          </a:p>
        </p:txBody>
      </p:sp>
    </p:spTree>
    <p:extLst>
      <p:ext uri="{BB962C8B-B14F-4D97-AF65-F5344CB8AC3E}">
        <p14:creationId xmlns:p14="http://schemas.microsoft.com/office/powerpoint/2010/main" val="184952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A8F5BE-0596-CE40-B186-920879E5F124}" type="slidenum">
              <a:rPr lang="es-MX" smtClean="0"/>
              <a:t>25</a:t>
            </a:fld>
            <a:endParaRPr lang="es-MX"/>
          </a:p>
        </p:txBody>
      </p:sp>
    </p:spTree>
    <p:extLst>
      <p:ext uri="{BB962C8B-B14F-4D97-AF65-F5344CB8AC3E}">
        <p14:creationId xmlns:p14="http://schemas.microsoft.com/office/powerpoint/2010/main" val="134037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A5639-4D3E-8D49-B2A9-1AAAA75B08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1ABE740-7A3D-4244-912B-8FEE0741C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1455BD79-58D5-5341-9910-B11903740B2C}"/>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521C22AF-DA4C-4C40-8205-BFB8F65761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08C423A-3B95-8442-8795-C0810A5E971F}"/>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251151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77DCC-CF12-5641-9AEA-7DB2DF8AD0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F40CDC6-F08A-664C-9BFF-47C7EA2122E8}"/>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FAAF937-FE7E-9F47-AA55-8BCBB5337A7B}"/>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A5FDA621-D93A-8244-9A6E-7312CE6A37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11F4BF-BDB0-A64D-A8CF-300CF88FFDDA}"/>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44464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A0289B-F464-F243-A35C-8548D5B696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4BE6489-2E8A-2A4E-8418-8C7536EE946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B9FBE48-1086-284A-9F9A-4EB6BAA1C98C}"/>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9878AD23-6CAC-EF4F-8242-5B07758F1EF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73FF909-00D6-7344-9D49-9340E326D342}"/>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18860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016FF-08FA-C94D-9DC2-924F06D116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0331755-46A3-4D41-AB51-A789E6A384A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897368E-DECC-974C-A5D9-51CCEB2DBDAB}"/>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9D46D735-248F-9347-B1F0-5DA5034B2B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58DDE94-AD73-2648-98F9-AEE2585082DB}"/>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23363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28D16-650A-C545-A8F9-580094E383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E784B3-3E88-E944-9C33-32EE71227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0DC3E1BC-43B5-DD49-84E8-DBCEDEC1B76F}"/>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AA4F2458-9C47-264C-B7C8-6B2DC98DF7B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0FE81F1-7547-A04B-A9EA-81A3EFAF2C54}"/>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178781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BAD248-1C43-A248-9A50-DB61E2E6E03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8B20266-2F40-364A-9EE9-0D554FA2ABA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550F22A-9D2C-DB43-BED9-BF3E25DCF56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3071F67-5CAD-0542-BCED-E5DFD106ABAC}"/>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6" name="Marcador de pie de página 5">
            <a:extLst>
              <a:ext uri="{FF2B5EF4-FFF2-40B4-BE49-F238E27FC236}">
                <a16:creationId xmlns:a16="http://schemas.microsoft.com/office/drawing/2014/main" id="{CCC442BD-387F-F544-8436-C36569A75BD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4095CE1-2CE8-F146-B6BE-A20640023425}"/>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293390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BBD4F-D1DC-B543-B863-E2EAEAE2A96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D75F996-2391-D44F-8018-90854F1DB5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99D6A862-4391-314F-ABFC-3F566CB486CD}"/>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6B7E78C-5285-7841-8F42-E176372D0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C2BE55CD-42FB-2041-A44A-C6D36F53CD13}"/>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DD9E7B1-D947-4641-9414-B4C05341EEC3}"/>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8" name="Marcador de pie de página 7">
            <a:extLst>
              <a:ext uri="{FF2B5EF4-FFF2-40B4-BE49-F238E27FC236}">
                <a16:creationId xmlns:a16="http://schemas.microsoft.com/office/drawing/2014/main" id="{3DB17F17-9435-B64F-890F-70C20F7792A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BD3787B-BC3B-EC4D-8EDD-83B6D26F3A18}"/>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7520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D2D13-FCEF-4642-BD2C-31F257870B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FDABAB7-BE4E-3043-8719-001A6DC3A98D}"/>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4" name="Marcador de pie de página 3">
            <a:extLst>
              <a:ext uri="{FF2B5EF4-FFF2-40B4-BE49-F238E27FC236}">
                <a16:creationId xmlns:a16="http://schemas.microsoft.com/office/drawing/2014/main" id="{48D9DC4E-DF37-3049-B640-1DEB6393EBA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A66FD28-C3A1-E047-BA0E-9DCC39907873}"/>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146665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2EEC83-34F9-6048-965F-25C7DB2B4626}"/>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3" name="Marcador de pie de página 2">
            <a:extLst>
              <a:ext uri="{FF2B5EF4-FFF2-40B4-BE49-F238E27FC236}">
                <a16:creationId xmlns:a16="http://schemas.microsoft.com/office/drawing/2014/main" id="{7180C942-7BA2-B942-9642-3F500D7624B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EF9AEC7-6718-9448-8E05-CF0B7A06CD16}"/>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89087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396D8-F1B7-0F45-8BC3-505B8271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3A9F4EC-13BB-7A42-B71D-748D5F25C1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4BEE72F-F1AA-3C49-A3CC-381BD2E56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600019AA-942C-2147-9EA0-872809B936A2}"/>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6" name="Marcador de pie de página 5">
            <a:extLst>
              <a:ext uri="{FF2B5EF4-FFF2-40B4-BE49-F238E27FC236}">
                <a16:creationId xmlns:a16="http://schemas.microsoft.com/office/drawing/2014/main" id="{8AC52040-7A74-E846-B4FB-A7307A358FE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9BC750D-F1C9-0B45-B37B-3BAF598DD226}"/>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96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7209D-10DA-C543-B923-2C482D5F30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D180973-2AB7-FD4F-BE60-B144A88B1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4EFB641-3BC1-0B4B-BD49-533A79FD0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FEB66FA5-F7AE-8E40-8825-89B1BBD62317}"/>
              </a:ext>
            </a:extLst>
          </p:cNvPr>
          <p:cNvSpPr>
            <a:spLocks noGrp="1"/>
          </p:cNvSpPr>
          <p:nvPr>
            <p:ph type="dt" sz="half" idx="10"/>
          </p:nvPr>
        </p:nvSpPr>
        <p:spPr/>
        <p:txBody>
          <a:bodyPr/>
          <a:lstStyle/>
          <a:p>
            <a:fld id="{66F640E2-AE2C-814B-BA78-B3C027B00B08}" type="datetimeFigureOut">
              <a:rPr lang="es-MX" smtClean="0"/>
              <a:t>12/06/19</a:t>
            </a:fld>
            <a:endParaRPr lang="es-MX"/>
          </a:p>
        </p:txBody>
      </p:sp>
      <p:sp>
        <p:nvSpPr>
          <p:cNvPr id="6" name="Marcador de pie de página 5">
            <a:extLst>
              <a:ext uri="{FF2B5EF4-FFF2-40B4-BE49-F238E27FC236}">
                <a16:creationId xmlns:a16="http://schemas.microsoft.com/office/drawing/2014/main" id="{76398A4A-67FA-364C-8AC6-F60473557E2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5FCE96E-4592-7A41-A6D6-925C4C916D37}"/>
              </a:ext>
            </a:extLst>
          </p:cNvPr>
          <p:cNvSpPr>
            <a:spLocks noGrp="1"/>
          </p:cNvSpPr>
          <p:nvPr>
            <p:ph type="sldNum" sz="quarter" idx="12"/>
          </p:nvPr>
        </p:nvSpPr>
        <p:spPr/>
        <p:txBody>
          <a:bodyPr/>
          <a:lstStyle/>
          <a:p>
            <a:fld id="{DDFB5E62-0DB3-1547-A19D-41850F71548B}" type="slidenum">
              <a:rPr lang="es-MX" smtClean="0"/>
              <a:t>‹Nº›</a:t>
            </a:fld>
            <a:endParaRPr lang="es-MX"/>
          </a:p>
        </p:txBody>
      </p:sp>
    </p:spTree>
    <p:extLst>
      <p:ext uri="{BB962C8B-B14F-4D97-AF65-F5344CB8AC3E}">
        <p14:creationId xmlns:p14="http://schemas.microsoft.com/office/powerpoint/2010/main" val="11646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0F5AD8F-13F7-744C-B798-23CA9E19B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26A017F-AB89-BA4A-8616-C75F21349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F02943C-06AB-DC41-997E-274E8656F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640E2-AE2C-814B-BA78-B3C027B00B08}" type="datetimeFigureOut">
              <a:rPr lang="es-MX" smtClean="0"/>
              <a:t>12/06/19</a:t>
            </a:fld>
            <a:endParaRPr lang="es-MX"/>
          </a:p>
        </p:txBody>
      </p:sp>
      <p:sp>
        <p:nvSpPr>
          <p:cNvPr id="5" name="Marcador de pie de página 4">
            <a:extLst>
              <a:ext uri="{FF2B5EF4-FFF2-40B4-BE49-F238E27FC236}">
                <a16:creationId xmlns:a16="http://schemas.microsoft.com/office/drawing/2014/main" id="{A9B864C5-A815-3B41-9CEE-6BFD5B513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CCE481D-6E32-0A48-B5B4-7C4C0FF4B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B5E62-0DB3-1547-A19D-41850F71548B}" type="slidenum">
              <a:rPr lang="es-MX" smtClean="0"/>
              <a:t>‹Nº›</a:t>
            </a:fld>
            <a:endParaRPr lang="es-MX"/>
          </a:p>
        </p:txBody>
      </p:sp>
    </p:spTree>
    <p:extLst>
      <p:ext uri="{BB962C8B-B14F-4D97-AF65-F5344CB8AC3E}">
        <p14:creationId xmlns:p14="http://schemas.microsoft.com/office/powerpoint/2010/main" val="397521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ncbi.nlm.nih.gov/pubmed/?term=Callum%20J%5bAuthor%5d&amp;cauthor=true&amp;cauthor_uid=28001310" TargetMode="External"/><Relationship Id="rId3" Type="http://schemas.openxmlformats.org/officeDocument/2006/relationships/hyperlink" Target="https://www.ncbi.nlm.nih.gov/pubmed/28001310" TargetMode="External"/><Relationship Id="rId7" Type="http://schemas.openxmlformats.org/officeDocument/2006/relationships/hyperlink" Target="https://www.ncbi.nlm.nih.gov/pubmed/?term=Lin%20Y%5bAuthor%5d&amp;cauthor=true&amp;cauthor_uid=2800131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ncbi.nlm.nih.gov/pubmed/?term=Lieberman%20L%5bAuthor%5d&amp;cauthor=true&amp;cauthor_uid=28001310" TargetMode="External"/><Relationship Id="rId11" Type="http://schemas.openxmlformats.org/officeDocument/2006/relationships/image" Target="../media/image1.jpeg"/><Relationship Id="rId5" Type="http://schemas.openxmlformats.org/officeDocument/2006/relationships/hyperlink" Target="https://www.ncbi.nlm.nih.gov/pubmed/?term=Pendergrast%20J%5bAuthor%5d&amp;cauthor=true&amp;cauthor_uid=28001310" TargetMode="External"/><Relationship Id="rId10" Type="http://schemas.openxmlformats.org/officeDocument/2006/relationships/image" Target="../media/image3.png"/><Relationship Id="rId4" Type="http://schemas.openxmlformats.org/officeDocument/2006/relationships/hyperlink" Target="https://www.ncbi.nlm.nih.gov/pubmed/?term=Parmar%20N%5bAuthor%5d&amp;cauthor=true&amp;cauthor_uid=28001310" TargetMode="External"/><Relationship Id="rId9" Type="http://schemas.openxmlformats.org/officeDocument/2006/relationships/hyperlink" Target="https://www.ncbi.nlm.nih.gov/pubmed/?term=Cserti-Gazdewich%20C%5bAuthor%5d&amp;cauthor=true&amp;cauthor_uid=2800131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loprueba.sld.cu/scielo.php?script=sci_arttext&amp;pid=S0864-02892005000200005&amp;lng=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emf"/><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6.jpe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term=Differentiating+pulmonary+transfusion+reactions+using+recipient+and+transfusion+facto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ieloprueba.sld.cu/scielo.php?script=sci_arttext&amp;pid=S0864-02892005000200005&amp;lng=es" TargetMode="External"/><Relationship Id="rId2" Type="http://schemas.openxmlformats.org/officeDocument/2006/relationships/hyperlink" Target="http://www.revhematologia.sld.cu/index.php/hih/article/view/177"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eg"/><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3177E-9EB0-FE49-9459-FEEDCA33DF9A}"/>
              </a:ext>
            </a:extLst>
          </p:cNvPr>
          <p:cNvSpPr>
            <a:spLocks noGrp="1"/>
          </p:cNvSpPr>
          <p:nvPr>
            <p:ph type="ctrTitle"/>
          </p:nvPr>
        </p:nvSpPr>
        <p:spPr/>
        <p:txBody>
          <a:bodyPr>
            <a:normAutofit/>
          </a:bodyPr>
          <a:lstStyle/>
          <a:p>
            <a:r>
              <a:rPr lang="es-MX" sz="3100" b="1" dirty="0"/>
              <a:t>LESIÓN PULMONAR AGUDA RELACIONADA CON LA TRANSFUSIÓN (TRANSFUSION-RELATED ACUTE LUNG INJURY, TRALI, TACO).</a:t>
            </a:r>
            <a:br>
              <a:rPr lang="es-MX" dirty="0"/>
            </a:br>
            <a:endParaRPr lang="es-MX" dirty="0"/>
          </a:p>
        </p:txBody>
      </p:sp>
      <p:sp>
        <p:nvSpPr>
          <p:cNvPr id="3" name="Subtítulo 2">
            <a:extLst>
              <a:ext uri="{FF2B5EF4-FFF2-40B4-BE49-F238E27FC236}">
                <a16:creationId xmlns:a16="http://schemas.microsoft.com/office/drawing/2014/main" id="{AB3A72E5-4A3A-AD49-9DEC-F2BE6C24A6D5}"/>
              </a:ext>
            </a:extLst>
          </p:cNvPr>
          <p:cNvSpPr>
            <a:spLocks noGrp="1"/>
          </p:cNvSpPr>
          <p:nvPr>
            <p:ph type="subTitle" idx="1"/>
          </p:nvPr>
        </p:nvSpPr>
        <p:spPr/>
        <p:txBody>
          <a:bodyPr/>
          <a:lstStyle/>
          <a:p>
            <a:r>
              <a:rPr lang="es-MX" dirty="0"/>
              <a:t>Dr. Francisco P. Navarro-Reynoso</a:t>
            </a:r>
          </a:p>
          <a:p>
            <a:r>
              <a:rPr lang="es-MX" dirty="0"/>
              <a:t>Medico Adscrito al Servicio de Neumología y Cirugía de Tórax</a:t>
            </a:r>
          </a:p>
          <a:p>
            <a:r>
              <a:rPr lang="es-MX" dirty="0"/>
              <a:t>Hospital General de México “Eduardo Liceaga y Torres”.</a:t>
            </a:r>
          </a:p>
        </p:txBody>
      </p:sp>
      <p:pic>
        <p:nvPicPr>
          <p:cNvPr id="4" name="Picture 5" descr="Logo ANMM copy">
            <a:extLst>
              <a:ext uri="{FF2B5EF4-FFF2-40B4-BE49-F238E27FC236}">
                <a16:creationId xmlns:a16="http://schemas.microsoft.com/office/drawing/2014/main" id="{1AEC18DC-8081-3548-9BD4-4D304D395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25221"/>
            <a:ext cx="1388533" cy="135508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B16E0F2-AA8E-A744-88D8-8B6AB7FCFF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48" y="6180459"/>
            <a:ext cx="1553825" cy="332392"/>
          </a:xfrm>
          <a:prstGeom prst="rect">
            <a:avLst/>
          </a:prstGeom>
          <a:noFill/>
          <a:ln>
            <a:noFill/>
          </a:ln>
        </p:spPr>
      </p:pic>
      <p:pic>
        <p:nvPicPr>
          <p:cNvPr id="6" name="Imagen 5">
            <a:extLst>
              <a:ext uri="{FF2B5EF4-FFF2-40B4-BE49-F238E27FC236}">
                <a16:creationId xmlns:a16="http://schemas.microsoft.com/office/drawing/2014/main" id="{6B2D1E56-0B79-3B4B-B37F-BC9241131D67}"/>
              </a:ext>
            </a:extLst>
          </p:cNvPr>
          <p:cNvPicPr/>
          <p:nvPr/>
        </p:nvPicPr>
        <p:blipFill rotWithShape="1">
          <a:blip r:embed="rId4"/>
          <a:srcRect l="22271" t="41149" r="20086" b="42158"/>
          <a:stretch/>
        </p:blipFill>
        <p:spPr bwMode="auto">
          <a:xfrm>
            <a:off x="5320924" y="6059128"/>
            <a:ext cx="1965424" cy="405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073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6468D7E-DAEB-4E02-B364-D85A2E1BB031}" type="slidenum">
              <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10</a:t>
            </a:fld>
            <a:endPar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Rectángulo 1"/>
          <p:cNvSpPr/>
          <p:nvPr/>
        </p:nvSpPr>
        <p:spPr>
          <a:xfrm>
            <a:off x="487048" y="793853"/>
            <a:ext cx="11274891" cy="2339102"/>
          </a:xfrm>
          <a:prstGeom prst="rect">
            <a:avLst/>
          </a:prstGeom>
        </p:spPr>
        <p:txBody>
          <a:bodyPr wrap="square">
            <a:spAutoFit/>
          </a:bodyPr>
          <a:lstStyle/>
          <a:p>
            <a:pPr algn="ctr"/>
            <a:r>
              <a:rPr lang="es-MX" u="sng" dirty="0">
                <a:solidFill>
                  <a:srgbClr val="660066"/>
                </a:solidFill>
                <a:latin typeface="arial" panose="020B0604020202020204" pitchFamily="34" charset="0"/>
                <a:hlinkClick r:id="rId3" tooltip="Vox sanguinis."/>
              </a:rPr>
              <a:t>Vox </a:t>
            </a:r>
            <a:r>
              <a:rPr lang="es-MX" u="sng" dirty="0" err="1">
                <a:solidFill>
                  <a:srgbClr val="660066"/>
                </a:solidFill>
                <a:latin typeface="arial" panose="020B0604020202020204" pitchFamily="34" charset="0"/>
                <a:hlinkClick r:id="rId3" tooltip="Vox sanguinis."/>
              </a:rPr>
              <a:t>Sang</a:t>
            </a:r>
            <a:r>
              <a:rPr lang="es-MX" u="sng" dirty="0">
                <a:solidFill>
                  <a:srgbClr val="660066"/>
                </a:solidFill>
                <a:latin typeface="arial" panose="020B0604020202020204" pitchFamily="34" charset="0"/>
                <a:hlinkClick r:id="rId3" tooltip="Vox sanguinis."/>
              </a:rPr>
              <a:t>.</a:t>
            </a:r>
            <a:r>
              <a:rPr lang="es-MX" dirty="0">
                <a:solidFill>
                  <a:srgbClr val="000000"/>
                </a:solidFill>
                <a:latin typeface="arial" panose="020B0604020202020204" pitchFamily="34" charset="0"/>
              </a:rPr>
              <a:t> 2017 Jan;112(1):70-78. </a:t>
            </a:r>
            <a:r>
              <a:rPr lang="es-MX" dirty="0" err="1">
                <a:solidFill>
                  <a:srgbClr val="000000"/>
                </a:solidFill>
                <a:latin typeface="arial" panose="020B0604020202020204" pitchFamily="34" charset="0"/>
              </a:rPr>
              <a:t>doi</a:t>
            </a:r>
            <a:r>
              <a:rPr lang="es-MX" dirty="0">
                <a:solidFill>
                  <a:srgbClr val="000000"/>
                </a:solidFill>
                <a:latin typeface="arial" panose="020B0604020202020204" pitchFamily="34" charset="0"/>
              </a:rPr>
              <a:t>: 10.1111/vox.12473. </a:t>
            </a:r>
            <a:r>
              <a:rPr lang="es-MX" dirty="0" err="1">
                <a:solidFill>
                  <a:srgbClr val="000000"/>
                </a:solidFill>
                <a:latin typeface="arial" panose="020B0604020202020204" pitchFamily="34" charset="0"/>
              </a:rPr>
              <a:t>Epub</a:t>
            </a:r>
            <a:r>
              <a:rPr lang="es-MX" dirty="0">
                <a:solidFill>
                  <a:srgbClr val="000000"/>
                </a:solidFill>
                <a:latin typeface="arial" panose="020B0604020202020204" pitchFamily="34" charset="0"/>
              </a:rPr>
              <a:t> 2016 </a:t>
            </a:r>
            <a:r>
              <a:rPr lang="es-MX" dirty="0" err="1">
                <a:solidFill>
                  <a:srgbClr val="000000"/>
                </a:solidFill>
                <a:latin typeface="arial" panose="020B0604020202020204" pitchFamily="34" charset="0"/>
              </a:rPr>
              <a:t>Dec</a:t>
            </a:r>
            <a:r>
              <a:rPr lang="es-MX" dirty="0">
                <a:solidFill>
                  <a:srgbClr val="000000"/>
                </a:solidFill>
                <a:latin typeface="arial" panose="020B0604020202020204" pitchFamily="34" charset="0"/>
              </a:rPr>
              <a:t> 21.</a:t>
            </a:r>
          </a:p>
          <a:p>
            <a:pPr algn="ctr"/>
            <a:endParaRPr lang="es-MX" dirty="0">
              <a:solidFill>
                <a:srgbClr val="000000"/>
              </a:solidFill>
              <a:latin typeface="arial" panose="020B0604020202020204" pitchFamily="34" charset="0"/>
            </a:endParaRPr>
          </a:p>
          <a:p>
            <a:endParaRPr lang="es-MX" dirty="0">
              <a:solidFill>
                <a:srgbClr val="000000"/>
              </a:solidFill>
              <a:latin typeface="arial" panose="020B0604020202020204" pitchFamily="34" charset="0"/>
            </a:endParaRPr>
          </a:p>
          <a:p>
            <a:r>
              <a:rPr lang="es-MX" sz="2800" b="1" dirty="0" err="1">
                <a:solidFill>
                  <a:srgbClr val="000000"/>
                </a:solidFill>
                <a:latin typeface="arial" panose="020B0604020202020204" pitchFamily="34" charset="0"/>
              </a:rPr>
              <a:t>The</a:t>
            </a:r>
            <a:r>
              <a:rPr lang="es-MX" sz="2800" b="1" dirty="0">
                <a:solidFill>
                  <a:srgbClr val="000000"/>
                </a:solidFill>
                <a:latin typeface="arial" panose="020B0604020202020204" pitchFamily="34" charset="0"/>
              </a:rPr>
              <a:t> </a:t>
            </a:r>
            <a:r>
              <a:rPr lang="es-MX" sz="2800" b="1" dirty="0" err="1">
                <a:solidFill>
                  <a:srgbClr val="000000"/>
                </a:solidFill>
                <a:latin typeface="arial" panose="020B0604020202020204" pitchFamily="34" charset="0"/>
              </a:rPr>
              <a:t>association</a:t>
            </a:r>
            <a:r>
              <a:rPr lang="es-MX" sz="2800" b="1" dirty="0">
                <a:solidFill>
                  <a:srgbClr val="000000"/>
                </a:solidFill>
                <a:latin typeface="arial" panose="020B0604020202020204" pitchFamily="34" charset="0"/>
              </a:rPr>
              <a:t> of </a:t>
            </a:r>
            <a:r>
              <a:rPr lang="es-MX" sz="2800" b="1" dirty="0" err="1">
                <a:solidFill>
                  <a:srgbClr val="000000"/>
                </a:solidFill>
                <a:latin typeface="arial" panose="020B0604020202020204" pitchFamily="34" charset="0"/>
              </a:rPr>
              <a:t>fever</a:t>
            </a:r>
            <a:r>
              <a:rPr lang="es-MX" sz="2800" b="1" dirty="0">
                <a:solidFill>
                  <a:srgbClr val="000000"/>
                </a:solidFill>
                <a:latin typeface="arial" panose="020B0604020202020204" pitchFamily="34" charset="0"/>
              </a:rPr>
              <a:t> </a:t>
            </a:r>
            <a:r>
              <a:rPr lang="es-MX" sz="2800" b="1" dirty="0" err="1">
                <a:solidFill>
                  <a:srgbClr val="000000"/>
                </a:solidFill>
                <a:latin typeface="arial" panose="020B0604020202020204" pitchFamily="34" charset="0"/>
              </a:rPr>
              <a:t>with</a:t>
            </a:r>
            <a:r>
              <a:rPr lang="es-MX" sz="2800" b="1" dirty="0">
                <a:solidFill>
                  <a:srgbClr val="000000"/>
                </a:solidFill>
                <a:latin typeface="arial" panose="020B0604020202020204" pitchFamily="34" charset="0"/>
              </a:rPr>
              <a:t> </a:t>
            </a:r>
            <a:r>
              <a:rPr lang="es-MX" sz="2800" b="1" dirty="0" err="1">
                <a:solidFill>
                  <a:srgbClr val="000000"/>
                </a:solidFill>
                <a:latin typeface="arial" panose="020B0604020202020204" pitchFamily="34" charset="0"/>
              </a:rPr>
              <a:t>transfusion-associated</a:t>
            </a:r>
            <a:r>
              <a:rPr lang="es-MX" sz="2800" b="1" dirty="0">
                <a:solidFill>
                  <a:srgbClr val="000000"/>
                </a:solidFill>
                <a:latin typeface="arial" panose="020B0604020202020204" pitchFamily="34" charset="0"/>
              </a:rPr>
              <a:t> </a:t>
            </a:r>
            <a:r>
              <a:rPr lang="es-MX" sz="2800" b="1" dirty="0" err="1">
                <a:solidFill>
                  <a:srgbClr val="000000"/>
                </a:solidFill>
                <a:latin typeface="arial" panose="020B0604020202020204" pitchFamily="34" charset="0"/>
              </a:rPr>
              <a:t>circulatory</a:t>
            </a:r>
            <a:r>
              <a:rPr lang="es-MX" sz="2800" b="1" dirty="0">
                <a:solidFill>
                  <a:srgbClr val="000000"/>
                </a:solidFill>
                <a:latin typeface="arial" panose="020B0604020202020204" pitchFamily="34" charset="0"/>
              </a:rPr>
              <a:t> </a:t>
            </a:r>
            <a:r>
              <a:rPr lang="es-MX" sz="2800" b="1" dirty="0" err="1">
                <a:solidFill>
                  <a:srgbClr val="000000"/>
                </a:solidFill>
                <a:latin typeface="arial" panose="020B0604020202020204" pitchFamily="34" charset="0"/>
              </a:rPr>
              <a:t>overload</a:t>
            </a:r>
            <a:r>
              <a:rPr lang="es-MX" sz="2800" b="1" dirty="0">
                <a:solidFill>
                  <a:srgbClr val="000000"/>
                </a:solidFill>
                <a:latin typeface="arial" panose="020B0604020202020204" pitchFamily="34" charset="0"/>
              </a:rPr>
              <a:t>.</a:t>
            </a:r>
          </a:p>
          <a:p>
            <a:endParaRPr lang="es-MX" b="1" dirty="0">
              <a:solidFill>
                <a:srgbClr val="000000"/>
              </a:solidFill>
              <a:latin typeface="arial" panose="020B0604020202020204" pitchFamily="34" charset="0"/>
            </a:endParaRPr>
          </a:p>
          <a:p>
            <a:r>
              <a:rPr lang="es-MX" u="sng" dirty="0" err="1">
                <a:solidFill>
                  <a:srgbClr val="660066"/>
                </a:solidFill>
                <a:latin typeface="arial" panose="020B0604020202020204" pitchFamily="34" charset="0"/>
                <a:hlinkClick r:id="rId4"/>
              </a:rPr>
              <a:t>Parmar</a:t>
            </a:r>
            <a:r>
              <a:rPr lang="es-MX" u="sng" dirty="0">
                <a:solidFill>
                  <a:srgbClr val="660066"/>
                </a:solidFill>
                <a:latin typeface="arial" panose="020B0604020202020204" pitchFamily="34" charset="0"/>
                <a:hlinkClick r:id="rId4"/>
              </a:rPr>
              <a:t> N</a:t>
            </a:r>
            <a:r>
              <a:rPr lang="es-MX" baseline="30000" dirty="0">
                <a:solidFill>
                  <a:srgbClr val="000000"/>
                </a:solidFill>
                <a:latin typeface="arial" panose="020B0604020202020204" pitchFamily="34" charset="0"/>
              </a:rPr>
              <a:t>1</a:t>
            </a:r>
            <a:r>
              <a:rPr lang="es-MX" dirty="0">
                <a:solidFill>
                  <a:srgbClr val="000000"/>
                </a:solidFill>
                <a:latin typeface="arial" panose="020B0604020202020204" pitchFamily="34" charset="0"/>
              </a:rPr>
              <a:t>, </a:t>
            </a:r>
            <a:r>
              <a:rPr lang="es-MX" u="sng" dirty="0" err="1">
                <a:solidFill>
                  <a:srgbClr val="660066"/>
                </a:solidFill>
                <a:latin typeface="arial" panose="020B0604020202020204" pitchFamily="34" charset="0"/>
                <a:hlinkClick r:id="rId5"/>
              </a:rPr>
              <a:t>Pendergrast</a:t>
            </a:r>
            <a:r>
              <a:rPr lang="es-MX" u="sng" dirty="0">
                <a:solidFill>
                  <a:srgbClr val="660066"/>
                </a:solidFill>
                <a:latin typeface="arial" panose="020B0604020202020204" pitchFamily="34" charset="0"/>
                <a:hlinkClick r:id="rId5"/>
              </a:rPr>
              <a:t> J</a:t>
            </a:r>
            <a:r>
              <a:rPr lang="es-MX" baseline="30000" dirty="0">
                <a:solidFill>
                  <a:srgbClr val="000000"/>
                </a:solidFill>
                <a:latin typeface="arial" panose="020B0604020202020204" pitchFamily="34" charset="0"/>
              </a:rPr>
              <a:t>1,2,3,4,5</a:t>
            </a:r>
            <a:r>
              <a:rPr lang="es-MX" dirty="0">
                <a:solidFill>
                  <a:srgbClr val="000000"/>
                </a:solidFill>
                <a:latin typeface="arial" panose="020B0604020202020204" pitchFamily="34" charset="0"/>
              </a:rPr>
              <a:t>, </a:t>
            </a:r>
            <a:r>
              <a:rPr lang="es-MX" u="sng" dirty="0">
                <a:solidFill>
                  <a:srgbClr val="660066"/>
                </a:solidFill>
                <a:latin typeface="arial" panose="020B0604020202020204" pitchFamily="34" charset="0"/>
                <a:hlinkClick r:id="rId6"/>
              </a:rPr>
              <a:t>Lieberman L</a:t>
            </a:r>
            <a:r>
              <a:rPr lang="es-MX" baseline="30000" dirty="0">
                <a:solidFill>
                  <a:srgbClr val="000000"/>
                </a:solidFill>
                <a:latin typeface="arial" panose="020B0604020202020204" pitchFamily="34" charset="0"/>
              </a:rPr>
              <a:t>1,3,5</a:t>
            </a:r>
            <a:r>
              <a:rPr lang="es-MX" dirty="0">
                <a:solidFill>
                  <a:srgbClr val="000000"/>
                </a:solidFill>
                <a:latin typeface="arial" panose="020B0604020202020204" pitchFamily="34" charset="0"/>
              </a:rPr>
              <a:t>, </a:t>
            </a:r>
            <a:r>
              <a:rPr lang="es-MX" u="sng" dirty="0" err="1">
                <a:solidFill>
                  <a:srgbClr val="660066"/>
                </a:solidFill>
                <a:latin typeface="arial" panose="020B0604020202020204" pitchFamily="34" charset="0"/>
                <a:hlinkClick r:id="rId7"/>
              </a:rPr>
              <a:t>Lin</a:t>
            </a:r>
            <a:r>
              <a:rPr lang="es-MX" u="sng" dirty="0">
                <a:solidFill>
                  <a:srgbClr val="660066"/>
                </a:solidFill>
                <a:latin typeface="arial" panose="020B0604020202020204" pitchFamily="34" charset="0"/>
                <a:hlinkClick r:id="rId7"/>
              </a:rPr>
              <a:t> Y</a:t>
            </a:r>
            <a:r>
              <a:rPr lang="es-MX" baseline="30000" dirty="0">
                <a:solidFill>
                  <a:srgbClr val="000000"/>
                </a:solidFill>
                <a:latin typeface="arial" panose="020B0604020202020204" pitchFamily="34" charset="0"/>
              </a:rPr>
              <a:t>1,3,5,6</a:t>
            </a:r>
            <a:r>
              <a:rPr lang="es-MX" dirty="0">
                <a:solidFill>
                  <a:srgbClr val="000000"/>
                </a:solidFill>
                <a:latin typeface="arial" panose="020B0604020202020204" pitchFamily="34" charset="0"/>
              </a:rPr>
              <a:t>, </a:t>
            </a:r>
            <a:r>
              <a:rPr lang="es-MX" u="sng" dirty="0" err="1">
                <a:solidFill>
                  <a:srgbClr val="660066"/>
                </a:solidFill>
                <a:latin typeface="arial" panose="020B0604020202020204" pitchFamily="34" charset="0"/>
                <a:hlinkClick r:id="rId8"/>
              </a:rPr>
              <a:t>Callum</a:t>
            </a:r>
            <a:r>
              <a:rPr lang="es-MX" u="sng" dirty="0">
                <a:solidFill>
                  <a:srgbClr val="660066"/>
                </a:solidFill>
                <a:latin typeface="arial" panose="020B0604020202020204" pitchFamily="34" charset="0"/>
                <a:hlinkClick r:id="rId8"/>
              </a:rPr>
              <a:t> J</a:t>
            </a:r>
            <a:r>
              <a:rPr lang="es-MX" baseline="30000" dirty="0">
                <a:solidFill>
                  <a:srgbClr val="000000"/>
                </a:solidFill>
                <a:latin typeface="arial" panose="020B0604020202020204" pitchFamily="34" charset="0"/>
              </a:rPr>
              <a:t>1,3,5,6</a:t>
            </a:r>
            <a:r>
              <a:rPr lang="es-MX" dirty="0">
                <a:solidFill>
                  <a:srgbClr val="000000"/>
                </a:solidFill>
                <a:latin typeface="arial" panose="020B0604020202020204" pitchFamily="34" charset="0"/>
              </a:rPr>
              <a:t>, </a:t>
            </a:r>
            <a:r>
              <a:rPr lang="es-MX" u="sng" dirty="0" err="1">
                <a:solidFill>
                  <a:srgbClr val="660066"/>
                </a:solidFill>
                <a:latin typeface="arial" panose="020B0604020202020204" pitchFamily="34" charset="0"/>
                <a:hlinkClick r:id="rId9"/>
              </a:rPr>
              <a:t>Cserti-Gazdewich</a:t>
            </a:r>
            <a:r>
              <a:rPr lang="es-MX" u="sng" dirty="0">
                <a:solidFill>
                  <a:srgbClr val="660066"/>
                </a:solidFill>
                <a:latin typeface="arial" panose="020B0604020202020204" pitchFamily="34" charset="0"/>
                <a:hlinkClick r:id="rId9"/>
              </a:rPr>
              <a:t> C</a:t>
            </a:r>
            <a:r>
              <a:rPr lang="es-MX" baseline="30000" dirty="0">
                <a:solidFill>
                  <a:srgbClr val="000000"/>
                </a:solidFill>
                <a:latin typeface="arial" panose="020B0604020202020204" pitchFamily="34" charset="0"/>
              </a:rPr>
              <a:t>1,2,3,4,5</a:t>
            </a:r>
            <a:r>
              <a:rPr lang="es-MX" dirty="0">
                <a:solidFill>
                  <a:srgbClr val="000000"/>
                </a:solidFill>
                <a:latin typeface="arial" panose="020B0604020202020204" pitchFamily="34" charset="0"/>
              </a:rPr>
              <a:t>.</a:t>
            </a:r>
            <a:endParaRPr lang="es-MX" b="0" i="0" dirty="0">
              <a:solidFill>
                <a:srgbClr val="000000"/>
              </a:solidFill>
              <a:effectLst/>
              <a:latin typeface="arial" panose="020B0604020202020204" pitchFamily="34" charset="0"/>
            </a:endParaRPr>
          </a:p>
        </p:txBody>
      </p:sp>
      <p:sp>
        <p:nvSpPr>
          <p:cNvPr id="3" name="Rectángulo 2"/>
          <p:cNvSpPr/>
          <p:nvPr/>
        </p:nvSpPr>
        <p:spPr>
          <a:xfrm>
            <a:off x="490438" y="3445889"/>
            <a:ext cx="10943573" cy="3046988"/>
          </a:xfrm>
          <a:prstGeom prst="rect">
            <a:avLst/>
          </a:prstGeom>
        </p:spPr>
        <p:txBody>
          <a:bodyPr wrap="square">
            <a:spAutoFit/>
          </a:bodyPr>
          <a:lstStyle/>
          <a:p>
            <a:pPr algn="just"/>
            <a:r>
              <a:rPr lang="es-MX" sz="3200" dirty="0"/>
              <a:t>Los pacientes pueden presentar aumento de la temperatura corporal. Este aumento no excluye TACO si se cumplen con otros criterios.</a:t>
            </a:r>
          </a:p>
          <a:p>
            <a:pPr algn="just"/>
            <a:endParaRPr lang="es-MX" sz="3200" dirty="0"/>
          </a:p>
          <a:p>
            <a:pPr algn="ctr"/>
            <a:r>
              <a:rPr lang="es-MX" sz="3200" dirty="0">
                <a:solidFill>
                  <a:srgbClr val="C00000"/>
                </a:solidFill>
              </a:rPr>
              <a:t>LA VIGILANCIA ESTRECHA DEL PACIENTE Y LOS SIGNOS VITALES DE LA TRANSFUSIÓN SON IMPORTANTES </a:t>
            </a:r>
          </a:p>
        </p:txBody>
      </p:sp>
      <p:pic>
        <p:nvPicPr>
          <p:cNvPr id="6" name="Imagen 5"/>
          <p:cNvPicPr/>
          <p:nvPr/>
        </p:nvPicPr>
        <p:blipFill rotWithShape="1">
          <a:blip r:embed="rId10"/>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BB7DD3B5-3D3F-5F49-ADCD-674A3DCED9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5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TACO</a:t>
            </a:r>
          </a:p>
        </p:txBody>
      </p:sp>
      <p:sp>
        <p:nvSpPr>
          <p:cNvPr id="3" name="Marcador de contenido 2"/>
          <p:cNvSpPr>
            <a:spLocks noGrp="1"/>
          </p:cNvSpPr>
          <p:nvPr>
            <p:ph idx="1"/>
          </p:nvPr>
        </p:nvSpPr>
        <p:spPr/>
        <p:txBody>
          <a:bodyPr>
            <a:normAutofit fontScale="92500" lnSpcReduction="20000"/>
          </a:bodyPr>
          <a:lstStyle/>
          <a:p>
            <a:pPr marL="0" indent="0">
              <a:buNone/>
            </a:pPr>
            <a:r>
              <a:rPr lang="es-MX" b="1" dirty="0">
                <a:solidFill>
                  <a:srgbClr val="00B0F0"/>
                </a:solidFill>
              </a:rPr>
              <a:t>Tratamiento</a:t>
            </a:r>
            <a:r>
              <a:rPr lang="es-MX" b="1" dirty="0"/>
              <a:t> </a:t>
            </a:r>
          </a:p>
          <a:p>
            <a:r>
              <a:rPr lang="es-MX" dirty="0"/>
              <a:t>Suspender si TACO es sospechada</a:t>
            </a:r>
          </a:p>
          <a:p>
            <a:r>
              <a:rPr lang="es-MX" dirty="0"/>
              <a:t>Las medidas de soporte variaran con la gravedad </a:t>
            </a:r>
          </a:p>
          <a:p>
            <a:pPr lvl="1"/>
            <a:r>
              <a:rPr lang="es-MX" dirty="0"/>
              <a:t>Oxígeno , diurético intravenoso , posición fowler o semifowler </a:t>
            </a:r>
          </a:p>
          <a:p>
            <a:pPr lvl="1"/>
            <a:r>
              <a:rPr lang="es-MX" dirty="0"/>
              <a:t>Flebotomía terapéutica  </a:t>
            </a:r>
          </a:p>
          <a:p>
            <a:pPr marL="0" indent="0">
              <a:buNone/>
            </a:pPr>
            <a:r>
              <a:rPr lang="es-MX" b="1" dirty="0">
                <a:solidFill>
                  <a:srgbClr val="00B0F0"/>
                </a:solidFill>
              </a:rPr>
              <a:t>Prevención </a:t>
            </a:r>
          </a:p>
          <a:p>
            <a:r>
              <a:rPr lang="es-MX" dirty="0"/>
              <a:t>Mayor vigilancia de pacientes con alto riesgo, monitoreo constante durante y después de la transfusión (30min)</a:t>
            </a:r>
          </a:p>
          <a:p>
            <a:r>
              <a:rPr lang="es-MX" dirty="0"/>
              <a:t>Vigilancia del control y líquidos</a:t>
            </a:r>
          </a:p>
          <a:p>
            <a:r>
              <a:rPr lang="es-MX" dirty="0"/>
              <a:t>CE. Transfundir para elevación en gramos </a:t>
            </a:r>
          </a:p>
          <a:p>
            <a:r>
              <a:rPr lang="es-MX" dirty="0"/>
              <a:t>En pediatría. eritroferesis </a:t>
            </a:r>
          </a:p>
          <a:p>
            <a:endParaRPr lang="es-MX" dirty="0"/>
          </a:p>
          <a:p>
            <a:pPr lvl="1"/>
            <a:endParaRPr lang="es-MX" dirty="0"/>
          </a:p>
        </p:txBody>
      </p:sp>
      <p:pic>
        <p:nvPicPr>
          <p:cNvPr id="4" name="Picture 5" descr="Logo ANMM copy">
            <a:extLst>
              <a:ext uri="{FF2B5EF4-FFF2-40B4-BE49-F238E27FC236}">
                <a16:creationId xmlns:a16="http://schemas.microsoft.com/office/drawing/2014/main" id="{363AA61B-E312-1841-BD1B-E30912F61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801" y="5198120"/>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3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12</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288100" y="848809"/>
            <a:ext cx="11599100" cy="6155531"/>
          </a:xfrm>
          <a:prstGeom prst="rect">
            <a:avLst/>
          </a:prstGeom>
          <a:noFill/>
        </p:spPr>
        <p:txBody>
          <a:bodyPr wrap="square" rtlCol="0">
            <a:spAutoFit/>
          </a:bodyPr>
          <a:lstStyle/>
          <a:p>
            <a:endParaRPr lang="es-MX" dirty="0"/>
          </a:p>
          <a:p>
            <a:pPr algn="ctr"/>
            <a:r>
              <a:rPr lang="es-MX" sz="2800" dirty="0"/>
              <a:t>Criterios de reporte para TACO</a:t>
            </a:r>
          </a:p>
          <a:p>
            <a:endParaRPr lang="es-MX" dirty="0"/>
          </a:p>
          <a:p>
            <a:pPr algn="just"/>
            <a:r>
              <a:rPr lang="es-MX" sz="2400" dirty="0"/>
              <a:t>Deben de tener compromiso respiratorio agudo o que empeora durante o hasta 12 horas después de la transfusión y deben de mostrar dos o más de los siguientes criterios:</a:t>
            </a:r>
          </a:p>
          <a:p>
            <a:pPr algn="just"/>
            <a:endParaRPr lang="es-MX" sz="2400" dirty="0"/>
          </a:p>
          <a:p>
            <a:pPr marL="285750" indent="-285750" algn="just">
              <a:buFont typeface="Wingdings" panose="05000000000000000000" pitchFamily="2" charset="2"/>
              <a:buChar char="Ø"/>
            </a:pPr>
            <a:r>
              <a:rPr lang="es-MX" sz="2400" dirty="0">
                <a:solidFill>
                  <a:srgbClr val="C00000"/>
                </a:solidFill>
              </a:rPr>
              <a:t>Evidencia de edema pulmonar agudo </a:t>
            </a:r>
            <a:r>
              <a:rPr lang="es-MX" sz="2400" dirty="0"/>
              <a:t>o que empeora con base en:</a:t>
            </a:r>
          </a:p>
          <a:p>
            <a:pPr algn="just"/>
            <a:endParaRPr lang="es-MX" sz="2400" dirty="0"/>
          </a:p>
          <a:p>
            <a:pPr marL="285750" indent="-285750" algn="just">
              <a:buFont typeface="Arial" panose="020B0604020202020204" pitchFamily="34" charset="0"/>
              <a:buChar char="•"/>
            </a:pPr>
            <a:r>
              <a:rPr lang="es-MX" sz="2400" dirty="0"/>
              <a:t>Examen físico (crepitaciones en la auscultación pulmonar, </a:t>
            </a:r>
            <a:r>
              <a:rPr lang="es-MX" sz="2400" dirty="0" err="1"/>
              <a:t>ortopnea</a:t>
            </a:r>
            <a:r>
              <a:rPr lang="es-MX" sz="2400" dirty="0"/>
              <a:t> y tos, cianosis y disminución de los valores de saturación de oxígeno) y/o</a:t>
            </a:r>
          </a:p>
          <a:p>
            <a:pPr marL="285750" indent="-285750" algn="just">
              <a:buFont typeface="Arial" panose="020B0604020202020204" pitchFamily="34" charset="0"/>
              <a:buChar char="•"/>
            </a:pPr>
            <a:r>
              <a:rPr lang="es-MX" sz="2400" dirty="0"/>
              <a:t>Imágenes radiográficas de tórax (nuevos y empeoramientos de derrames pleurales, edema alveolar y agrandamiento de la silueta cardiaca)</a:t>
            </a:r>
          </a:p>
          <a:p>
            <a:pPr algn="just"/>
            <a:endParaRPr lang="es-MX" sz="2400" dirty="0"/>
          </a:p>
          <a:p>
            <a:pPr marL="285750" indent="-285750" algn="just">
              <a:buFont typeface="Wingdings" panose="05000000000000000000" pitchFamily="2" charset="2"/>
              <a:buChar char="Ø"/>
            </a:pPr>
            <a:r>
              <a:rPr lang="es-MX" sz="2400" dirty="0">
                <a:solidFill>
                  <a:srgbClr val="C00000"/>
                </a:solidFill>
              </a:rPr>
              <a:t>Evidencia de cambios en el sistema cardiovascular no explicados </a:t>
            </a:r>
            <a:r>
              <a:rPr lang="es-MX" sz="2400" dirty="0"/>
              <a:t>por la condición médica subyacente del paciente) incluido el desarrollo de la taquicardia, hipertensión, distensión venosa yugular y edema periférico. </a:t>
            </a:r>
          </a:p>
          <a:p>
            <a:endParaRPr lang="es-MX" dirty="0"/>
          </a:p>
        </p:txBody>
      </p:sp>
      <p:pic>
        <p:nvPicPr>
          <p:cNvPr id="6" name="Imagen 5"/>
          <p:cNvPicPr>
            <a:picLocks noChangeAspect="1"/>
          </p:cNvPicPr>
          <p:nvPr/>
        </p:nvPicPr>
        <p:blipFill>
          <a:blip r:embed="rId3">
            <a:duotone>
              <a:schemeClr val="accent1">
                <a:shade val="45000"/>
                <a:satMod val="135000"/>
              </a:schemeClr>
              <a:prstClr val="white"/>
            </a:duotone>
          </a:blip>
          <a:stretch>
            <a:fillRect/>
          </a:stretch>
        </p:blipFill>
        <p:spPr>
          <a:xfrm>
            <a:off x="3367163" y="326888"/>
            <a:ext cx="1541736" cy="647181"/>
          </a:xfrm>
          <a:prstGeom prst="rect">
            <a:avLst/>
          </a:prstGeom>
        </p:spPr>
      </p:pic>
      <p:pic>
        <p:nvPicPr>
          <p:cNvPr id="7" name="Imagen 6"/>
          <p:cNvPicPr>
            <a:picLocks noChangeAspect="1"/>
          </p:cNvPicPr>
          <p:nvPr/>
        </p:nvPicPr>
        <p:blipFill>
          <a:blip r:embed="rId4"/>
          <a:stretch>
            <a:fillRect/>
          </a:stretch>
        </p:blipFill>
        <p:spPr>
          <a:xfrm>
            <a:off x="7066390" y="257174"/>
            <a:ext cx="2672219" cy="716895"/>
          </a:xfrm>
          <a:prstGeom prst="rect">
            <a:avLst/>
          </a:prstGeom>
        </p:spPr>
      </p:pic>
      <p:pic>
        <p:nvPicPr>
          <p:cNvPr id="8" name="Imagen 7"/>
          <p:cNvPicPr>
            <a:picLocks noChangeAspect="1"/>
          </p:cNvPicPr>
          <p:nvPr/>
        </p:nvPicPr>
        <p:blipFill>
          <a:blip r:embed="rId5"/>
          <a:stretch>
            <a:fillRect/>
          </a:stretch>
        </p:blipFill>
        <p:spPr>
          <a:xfrm>
            <a:off x="5401299" y="214937"/>
            <a:ext cx="1372701" cy="946718"/>
          </a:xfrm>
          <a:prstGeom prst="rect">
            <a:avLst/>
          </a:prstGeom>
        </p:spPr>
      </p:pic>
      <p:pic>
        <p:nvPicPr>
          <p:cNvPr id="9" name="Picture 5" descr="Logo ANMM copy">
            <a:extLst>
              <a:ext uri="{FF2B5EF4-FFF2-40B4-BE49-F238E27FC236}">
                <a16:creationId xmlns:a16="http://schemas.microsoft.com/office/drawing/2014/main" id="{52DB1876-8339-5947-AE1A-ED7537E31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2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6468D7E-DAEB-4E02-B364-D85A2E1BB031}" type="slidenum">
              <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13</a:t>
            </a:fld>
            <a:endPar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Rectángulo 1"/>
          <p:cNvSpPr/>
          <p:nvPr/>
        </p:nvSpPr>
        <p:spPr>
          <a:xfrm>
            <a:off x="473736" y="860566"/>
            <a:ext cx="11538724" cy="4893647"/>
          </a:xfrm>
          <a:prstGeom prst="rect">
            <a:avLst/>
          </a:prstGeom>
        </p:spPr>
        <p:txBody>
          <a:bodyPr wrap="square">
            <a:spAutoFit/>
          </a:bodyPr>
          <a:lstStyle/>
          <a:p>
            <a:r>
              <a:rPr lang="es-MX" sz="2400" dirty="0"/>
              <a:t>La presión arterial debe de controlarse en especial si se administran múltiples transfusiones de componentes sanguíneos.</a:t>
            </a:r>
          </a:p>
          <a:p>
            <a:pPr marL="285750" indent="-285750">
              <a:buFont typeface="Wingdings" panose="05000000000000000000" pitchFamily="2" charset="2"/>
              <a:buChar char="Ø"/>
            </a:pPr>
            <a:endParaRPr lang="es-MX" sz="2400" dirty="0"/>
          </a:p>
          <a:p>
            <a:r>
              <a:rPr lang="es-MX" sz="2400" dirty="0"/>
              <a:t>Aunque también la hipotensión puede ser una característica de la presentación de TACO.</a:t>
            </a:r>
          </a:p>
          <a:p>
            <a:endParaRPr lang="es-MX" sz="2400" dirty="0"/>
          </a:p>
          <a:p>
            <a:r>
              <a:rPr lang="es-MX" sz="2400" dirty="0">
                <a:solidFill>
                  <a:srgbClr val="C00000"/>
                </a:solidFill>
              </a:rPr>
              <a:t>Evidencia de sobrecarga de líquidos </a:t>
            </a:r>
            <a:r>
              <a:rPr lang="es-MX" sz="2400" dirty="0"/>
              <a:t>que incluye cualquiera de los siguientes:</a:t>
            </a:r>
          </a:p>
          <a:p>
            <a:pPr marL="285750" indent="-285750">
              <a:buFont typeface="Arial" panose="020B0604020202020204" pitchFamily="34" charset="0"/>
              <a:buChar char="•"/>
            </a:pPr>
            <a:r>
              <a:rPr lang="es-MX" sz="2400" dirty="0"/>
              <a:t>Balance positivo de líquidos</a:t>
            </a:r>
          </a:p>
          <a:p>
            <a:pPr marL="285750" indent="-285750">
              <a:buFont typeface="Arial" panose="020B0604020202020204" pitchFamily="34" charset="0"/>
              <a:buChar char="•"/>
            </a:pPr>
            <a:r>
              <a:rPr lang="es-MX" sz="2400" dirty="0"/>
              <a:t>Respuesta a la terapia diurética combinada con mejoría clínica </a:t>
            </a:r>
          </a:p>
          <a:p>
            <a:pPr marL="285750" indent="-285750">
              <a:buFont typeface="Arial" panose="020B0604020202020204" pitchFamily="34" charset="0"/>
              <a:buChar char="•"/>
            </a:pPr>
            <a:r>
              <a:rPr lang="es-MX" sz="2400" dirty="0"/>
              <a:t>Cambio en el peso del paciente en el periodo de transfusiones y disminuye después de la terapia diurética</a:t>
            </a:r>
          </a:p>
          <a:p>
            <a:endParaRPr lang="es-MX" sz="2400" dirty="0"/>
          </a:p>
          <a:p>
            <a:r>
              <a:rPr lang="es-MX" sz="2400" dirty="0">
                <a:solidFill>
                  <a:srgbClr val="C00000"/>
                </a:solidFill>
              </a:rPr>
              <a:t>Elevación del péptido </a:t>
            </a:r>
            <a:r>
              <a:rPr lang="es-MX" sz="2400" dirty="0" err="1">
                <a:solidFill>
                  <a:srgbClr val="C00000"/>
                </a:solidFill>
              </a:rPr>
              <a:t>natriurético</a:t>
            </a:r>
            <a:r>
              <a:rPr lang="es-MX" sz="2400" dirty="0">
                <a:solidFill>
                  <a:srgbClr val="C00000"/>
                </a:solidFill>
              </a:rPr>
              <a:t> </a:t>
            </a:r>
            <a:r>
              <a:rPr lang="es-MX" sz="2400" dirty="0"/>
              <a:t>de tipo B a mas de 1.5 veces el valor de la pre transfusión.</a:t>
            </a:r>
          </a:p>
        </p:txBody>
      </p:sp>
      <p:pic>
        <p:nvPicPr>
          <p:cNvPr id="6" name="Imagen 5"/>
          <p:cNvPicPr/>
          <p:nvPr/>
        </p:nvPicPr>
        <p:blipFill rotWithShape="1">
          <a:blip r:embed="rId3"/>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6A0C529C-29E1-1649-A3C7-5D20D70C9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1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rcRect t="19052" b="19052"/>
          <a:stretch>
            <a:fillRect/>
          </a:stretch>
        </p:blipFill>
        <p:spPr>
          <a:xfrm>
            <a:off x="1524000" y="381000"/>
            <a:ext cx="9283700" cy="6096000"/>
          </a:xfrm>
        </p:spPr>
      </p:pic>
    </p:spTree>
    <p:extLst>
      <p:ext uri="{BB962C8B-B14F-4D97-AF65-F5344CB8AC3E}">
        <p14:creationId xmlns:p14="http://schemas.microsoft.com/office/powerpoint/2010/main" val="158652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rcRect t="20821" b="20821"/>
          <a:stretch>
            <a:fillRect/>
          </a:stretch>
        </p:blipFill>
        <p:spPr/>
      </p:pic>
    </p:spTree>
    <p:extLst>
      <p:ext uri="{BB962C8B-B14F-4D97-AF65-F5344CB8AC3E}">
        <p14:creationId xmlns:p14="http://schemas.microsoft.com/office/powerpoint/2010/main" val="370371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16</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Rectángulo 1"/>
          <p:cNvSpPr/>
          <p:nvPr/>
        </p:nvSpPr>
        <p:spPr>
          <a:xfrm>
            <a:off x="688931" y="212942"/>
            <a:ext cx="9507255" cy="6370975"/>
          </a:xfrm>
          <a:prstGeom prst="rect">
            <a:avLst/>
          </a:prstGeom>
        </p:spPr>
        <p:txBody>
          <a:bodyPr wrap="square">
            <a:spAutoFit/>
          </a:bodyPr>
          <a:lstStyle/>
          <a:p>
            <a:endParaRPr lang="es-ES_tradnl" altLang="es-MX" sz="2800" dirty="0">
              <a:ea typeface="MS PGothic" panose="020B0600070205080204" pitchFamily="34" charset="-128"/>
            </a:endParaRPr>
          </a:p>
          <a:p>
            <a:pPr algn="ctr"/>
            <a:r>
              <a:rPr lang="es-ES_tradnl" altLang="es-MX" sz="2800" dirty="0">
                <a:solidFill>
                  <a:srgbClr val="C00000"/>
                </a:solidFill>
                <a:ea typeface="MS PGothic" panose="020B0600070205080204" pitchFamily="34" charset="-128"/>
              </a:rPr>
              <a:t>TACO. Tratamiento</a:t>
            </a:r>
            <a:r>
              <a:rPr lang="es-ES_tradnl" altLang="es-MX" sz="2800" dirty="0">
                <a:solidFill>
                  <a:srgbClr val="558ED5"/>
                </a:solidFill>
                <a:ea typeface="MS PGothic" panose="020B0600070205080204" pitchFamily="34" charset="-128"/>
              </a:rPr>
              <a:t> </a:t>
            </a:r>
            <a:endParaRPr lang="es-ES_tradnl" altLang="es-MX" sz="2800" i="1" dirty="0">
              <a:solidFill>
                <a:srgbClr val="558ED5"/>
              </a:solidFill>
              <a:ea typeface="MS PGothic" panose="020B0600070205080204" pitchFamily="34" charset="-128"/>
            </a:endParaRPr>
          </a:p>
          <a:p>
            <a:pPr lvl="1"/>
            <a:r>
              <a:rPr lang="es-ES_tradnl" altLang="es-MX" sz="2800" i="1" dirty="0">
                <a:ea typeface="MS PGothic" panose="020B0600070205080204" pitchFamily="34" charset="-128"/>
              </a:rPr>
              <a:t>Detener la transfusión </a:t>
            </a:r>
          </a:p>
          <a:p>
            <a:pPr lvl="1"/>
            <a:r>
              <a:rPr lang="es-ES_tradnl" altLang="es-MX" sz="2800" i="1" dirty="0">
                <a:ea typeface="MS PGothic" panose="020B0600070205080204" pitchFamily="34" charset="-128"/>
              </a:rPr>
              <a:t>Colocar al paciente en posición vertical </a:t>
            </a:r>
          </a:p>
          <a:p>
            <a:pPr lvl="1"/>
            <a:r>
              <a:rPr lang="es-ES_tradnl" altLang="es-MX" sz="2800" dirty="0">
                <a:ea typeface="MS PGothic" panose="020B0600070205080204" pitchFamily="34" charset="-128"/>
              </a:rPr>
              <a:t>Proporcionar oxígeno suplementario </a:t>
            </a:r>
          </a:p>
          <a:p>
            <a:pPr lvl="1"/>
            <a:r>
              <a:rPr lang="es-ES_tradnl" altLang="es-MX" sz="2800" dirty="0">
                <a:ea typeface="MS PGothic" panose="020B0600070205080204" pitchFamily="34" charset="-128"/>
              </a:rPr>
              <a:t>Administrar diuréticos, Valorar </a:t>
            </a:r>
            <a:r>
              <a:rPr lang="es-ES_tradnl" altLang="es-MX" sz="2800" dirty="0" err="1">
                <a:ea typeface="MS PGothic" panose="020B0600070205080204" pitchFamily="34" charset="-128"/>
              </a:rPr>
              <a:t>dialisis</a:t>
            </a:r>
            <a:endParaRPr lang="es-ES_tradnl" altLang="es-MX" sz="2800" dirty="0">
              <a:ea typeface="MS PGothic" panose="020B0600070205080204" pitchFamily="34" charset="-128"/>
            </a:endParaRPr>
          </a:p>
          <a:p>
            <a:pPr lvl="1"/>
            <a:r>
              <a:rPr lang="es-ES_tradnl" altLang="es-MX" sz="2800" dirty="0">
                <a:ea typeface="MS PGothic" panose="020B0600070205080204" pitchFamily="34" charset="-128"/>
              </a:rPr>
              <a:t>Apoyo cardíaco y respiratorio según sea necesario</a:t>
            </a:r>
          </a:p>
          <a:p>
            <a:endParaRPr lang="es-ES_tradnl" altLang="es-MX" sz="2800" dirty="0">
              <a:solidFill>
                <a:srgbClr val="558ED5"/>
              </a:solidFill>
              <a:ea typeface="MS PGothic" panose="020B0600070205080204" pitchFamily="34" charset="-128"/>
            </a:endParaRPr>
          </a:p>
          <a:p>
            <a:pPr algn="ctr"/>
            <a:r>
              <a:rPr lang="es-ES_tradnl" altLang="es-MX" sz="2800" dirty="0">
                <a:solidFill>
                  <a:srgbClr val="C00000"/>
                </a:solidFill>
                <a:ea typeface="MS PGothic" panose="020B0600070205080204" pitchFamily="34" charset="-128"/>
              </a:rPr>
              <a:t>Prevención </a:t>
            </a:r>
          </a:p>
          <a:p>
            <a:pPr lvl="1"/>
            <a:r>
              <a:rPr lang="es-ES_tradnl" altLang="es-MX" sz="2800" dirty="0">
                <a:ea typeface="MS PGothic" panose="020B0600070205080204" pitchFamily="34" charset="-128"/>
              </a:rPr>
              <a:t>Evaluar la indicación de la transfusión</a:t>
            </a:r>
          </a:p>
          <a:p>
            <a:pPr lvl="1"/>
            <a:r>
              <a:rPr lang="es-ES_tradnl" altLang="es-MX" sz="2800" dirty="0">
                <a:ea typeface="MS PGothic" panose="020B0600070205080204" pitchFamily="34" charset="-128"/>
              </a:rPr>
              <a:t>Reconocer los pacientes en situación de riesgo </a:t>
            </a:r>
          </a:p>
          <a:p>
            <a:pPr lvl="1"/>
            <a:r>
              <a:rPr lang="es-ES_tradnl" altLang="es-MX" sz="2800" dirty="0">
                <a:ea typeface="MS PGothic" panose="020B0600070205080204" pitchFamily="34" charset="-128"/>
              </a:rPr>
              <a:t>Si existe riesgo, transfundir lentamente </a:t>
            </a:r>
          </a:p>
          <a:p>
            <a:pPr lvl="1"/>
            <a:r>
              <a:rPr lang="es-ES_tradnl" altLang="es-MX" sz="2800" dirty="0">
                <a:ea typeface="MS PGothic" panose="020B0600070205080204" pitchFamily="34" charset="-128"/>
              </a:rPr>
              <a:t>Considere diuréticos (antes y / o después)</a:t>
            </a:r>
          </a:p>
          <a:p>
            <a:pPr lvl="1"/>
            <a:r>
              <a:rPr lang="es-ES_tradnl" altLang="es-MX" sz="2800" dirty="0">
                <a:ea typeface="MS PGothic" panose="020B0600070205080204" pitchFamily="34" charset="-128"/>
              </a:rPr>
              <a:t>Observar el equilibrio de líquidos</a:t>
            </a:r>
            <a:endParaRPr lang="es-ES_tradnl" altLang="es-MX" sz="1600" dirty="0">
              <a:ea typeface="MS PGothic" panose="020B0600070205080204" pitchFamily="34" charset="-128"/>
            </a:endParaRPr>
          </a:p>
          <a:p>
            <a:pPr lvl="1"/>
            <a:endParaRPr lang="es-ES_tradnl" altLang="es-MX" sz="1600" dirty="0">
              <a:ea typeface="MS PGothic" panose="020B0600070205080204" pitchFamily="34" charset="-128"/>
            </a:endParaRPr>
          </a:p>
        </p:txBody>
      </p:sp>
      <p:pic>
        <p:nvPicPr>
          <p:cNvPr id="7" name="Picture 7" descr="http://1.bp.blogspot.com/-EHQv0R65ot8/TtEL6Y8KVXI/AAAAAAAAAe8/pWNOaMtWXZA/s0/Paediatric_blood_transfusion.jpg"/>
          <p:cNvPicPr>
            <a:picLocks noChangeAspect="1" noChangeArrowheads="1"/>
          </p:cNvPicPr>
          <p:nvPr/>
        </p:nvPicPr>
        <p:blipFill>
          <a:blip r:embed="rId3"/>
          <a:srcRect/>
          <a:stretch>
            <a:fillRect/>
          </a:stretch>
        </p:blipFill>
        <p:spPr bwMode="auto">
          <a:xfrm>
            <a:off x="9449778" y="1802991"/>
            <a:ext cx="2219325" cy="3190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4"/>
          <a:srcRect l="22271" t="41149" r="20086" b="42158"/>
          <a:stretch/>
        </p:blipFill>
        <p:spPr bwMode="auto">
          <a:xfrm>
            <a:off x="8212431" y="6158311"/>
            <a:ext cx="1965424"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F8B66E3D-A170-424F-AAED-CE6A5188D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5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6468D7E-DAEB-4E02-B364-D85A2E1BB031}" type="slidenum">
              <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864296" y="222877"/>
            <a:ext cx="8567804" cy="5884688"/>
          </a:xfrm>
          <a:prstGeom prst="rect">
            <a:avLst/>
          </a:prstGeom>
          <a:noFill/>
        </p:spPr>
        <p:txBody>
          <a:bodyPr wrap="square" rtlCol="0">
            <a:spAutoFit/>
          </a:bodyPr>
          <a:lstStyle/>
          <a:p>
            <a:pPr algn="ctr">
              <a:lnSpc>
                <a:spcPct val="160000"/>
              </a:lnSpc>
              <a:defRPr/>
            </a:pPr>
            <a:r>
              <a:rPr lang="es-ES_tradnl" sz="3200" b="1" dirty="0">
                <a:ln w="11430"/>
                <a:ea typeface="ＭＳ Ｐゴシック" pitchFamily="34" charset="-128"/>
              </a:rPr>
              <a:t>TRALI </a:t>
            </a:r>
          </a:p>
          <a:p>
            <a:pPr algn="ctr">
              <a:lnSpc>
                <a:spcPct val="160000"/>
              </a:lnSpc>
              <a:defRPr/>
            </a:pPr>
            <a:r>
              <a:rPr lang="es-ES_tradnl" sz="3200" b="1" dirty="0" err="1">
                <a:ln w="11430"/>
                <a:solidFill>
                  <a:srgbClr val="C00000"/>
                </a:solidFill>
                <a:ea typeface="ＭＳ Ｐゴシック" pitchFamily="34" charset="-128"/>
              </a:rPr>
              <a:t>T</a:t>
            </a:r>
            <a:r>
              <a:rPr lang="es-ES_tradnl" sz="3200" b="1" dirty="0" err="1">
                <a:ln w="11430"/>
                <a:ea typeface="ＭＳ Ｐゴシック" pitchFamily="34" charset="-128"/>
              </a:rPr>
              <a:t>ransfusion</a:t>
            </a:r>
            <a:r>
              <a:rPr lang="es-ES_tradnl" sz="3200" b="1" dirty="0">
                <a:ln w="11430"/>
                <a:ea typeface="ＭＳ Ｐゴシック" pitchFamily="34" charset="-128"/>
              </a:rPr>
              <a:t>  </a:t>
            </a:r>
            <a:r>
              <a:rPr lang="es-ES_tradnl" sz="3200" b="1" dirty="0" err="1">
                <a:ln w="11430"/>
                <a:solidFill>
                  <a:srgbClr val="C00000"/>
                </a:solidFill>
                <a:ea typeface="ＭＳ Ｐゴシック" pitchFamily="34" charset="-128"/>
              </a:rPr>
              <a:t>R</a:t>
            </a:r>
            <a:r>
              <a:rPr lang="es-ES_tradnl" sz="3200" b="1" dirty="0" err="1">
                <a:ln w="11430"/>
                <a:ea typeface="ＭＳ Ｐゴシック" pitchFamily="34" charset="-128"/>
              </a:rPr>
              <a:t>eaction</a:t>
            </a:r>
            <a:r>
              <a:rPr lang="es-ES_tradnl" sz="3200" b="1" dirty="0">
                <a:ln w="11430"/>
                <a:ea typeface="ＭＳ Ｐゴシック" pitchFamily="34" charset="-128"/>
              </a:rPr>
              <a:t> </a:t>
            </a:r>
            <a:r>
              <a:rPr lang="es-ES_tradnl" sz="3200" b="1" dirty="0" err="1">
                <a:ln w="11430"/>
                <a:solidFill>
                  <a:srgbClr val="C00000"/>
                </a:solidFill>
                <a:ea typeface="ＭＳ Ｐゴシック" pitchFamily="34" charset="-128"/>
              </a:rPr>
              <a:t>A</a:t>
            </a:r>
            <a:r>
              <a:rPr lang="es-ES_tradnl" sz="3200" b="1" dirty="0" err="1">
                <a:ln w="11430"/>
                <a:ea typeface="ＭＳ Ｐゴシック" pitchFamily="34" charset="-128"/>
              </a:rPr>
              <a:t>cute</a:t>
            </a:r>
            <a:r>
              <a:rPr lang="es-ES_tradnl" sz="3200" b="1" dirty="0">
                <a:ln w="11430"/>
                <a:ea typeface="ＭＳ Ｐゴシック" pitchFamily="34" charset="-128"/>
              </a:rPr>
              <a:t> </a:t>
            </a:r>
            <a:r>
              <a:rPr lang="es-ES_tradnl" sz="3200" b="1" dirty="0" err="1">
                <a:ln w="11430"/>
                <a:solidFill>
                  <a:srgbClr val="C00000"/>
                </a:solidFill>
                <a:ea typeface="ＭＳ Ｐゴシック" pitchFamily="34" charset="-128"/>
              </a:rPr>
              <a:t>L</a:t>
            </a:r>
            <a:r>
              <a:rPr lang="es-ES_tradnl" sz="3200" b="1" dirty="0" err="1">
                <a:ln w="11430"/>
                <a:ea typeface="ＭＳ Ｐゴシック" pitchFamily="34" charset="-128"/>
              </a:rPr>
              <a:t>ung</a:t>
            </a:r>
            <a:r>
              <a:rPr lang="es-ES_tradnl" sz="3200" b="1" dirty="0">
                <a:ln w="11430"/>
                <a:ea typeface="ＭＳ Ｐゴシック" pitchFamily="34" charset="-128"/>
              </a:rPr>
              <a:t> </a:t>
            </a:r>
            <a:r>
              <a:rPr lang="es-ES_tradnl" sz="3200" b="1" dirty="0" err="1">
                <a:ln w="11430"/>
                <a:solidFill>
                  <a:srgbClr val="C00000"/>
                </a:solidFill>
                <a:ea typeface="ＭＳ Ｐゴシック" pitchFamily="34" charset="-128"/>
              </a:rPr>
              <a:t>I</a:t>
            </a:r>
            <a:r>
              <a:rPr lang="es-ES_tradnl" sz="3200" b="1" dirty="0" err="1">
                <a:ln w="11430"/>
                <a:ea typeface="ＭＳ Ｐゴシック" pitchFamily="34" charset="-128"/>
              </a:rPr>
              <a:t>nsufficiency</a:t>
            </a:r>
            <a:r>
              <a:rPr lang="es-ES_tradnl" sz="3200" b="1" dirty="0">
                <a:ln w="11430"/>
                <a:ea typeface="ＭＳ Ｐゴシック" pitchFamily="34" charset="-128"/>
              </a:rPr>
              <a:t> </a:t>
            </a:r>
          </a:p>
          <a:p>
            <a:pPr algn="ctr">
              <a:lnSpc>
                <a:spcPct val="160000"/>
              </a:lnSpc>
              <a:defRPr/>
            </a:pPr>
            <a:r>
              <a:rPr lang="es-ES_tradnl" sz="3200" b="1" dirty="0">
                <a:ln w="11430"/>
                <a:ea typeface="ＭＳ Ｐゴシック" pitchFamily="34" charset="-128"/>
              </a:rPr>
              <a:t>Lesión Pulmonar Aguda Relacionada con la Transfusión (LPART)</a:t>
            </a:r>
          </a:p>
          <a:p>
            <a:pPr algn="ctr">
              <a:lnSpc>
                <a:spcPct val="160000"/>
              </a:lnSpc>
              <a:defRPr/>
            </a:pPr>
            <a:endParaRPr lang="es-ES_tradnl" sz="3200" b="1" dirty="0">
              <a:ln w="11430"/>
              <a:ea typeface="ＭＳ Ｐゴシック" pitchFamily="34" charset="-128"/>
            </a:endParaRPr>
          </a:p>
          <a:p>
            <a:pPr algn="just">
              <a:lnSpc>
                <a:spcPct val="160000"/>
              </a:lnSpc>
              <a:defRPr/>
            </a:pPr>
            <a:r>
              <a:rPr lang="es-ES_tradnl" sz="3200" b="1" dirty="0">
                <a:ln w="11430"/>
                <a:ea typeface="ＭＳ Ｐゴシック" pitchFamily="34" charset="-128"/>
              </a:rPr>
              <a:t>Una de las </a:t>
            </a:r>
            <a:r>
              <a:rPr lang="es-ES_tradnl" sz="3200" b="1" dirty="0">
                <a:ln w="11430"/>
                <a:solidFill>
                  <a:srgbClr val="C00000"/>
                </a:solidFill>
                <a:ea typeface="ＭＳ Ｐゴシック" pitchFamily="34" charset="-128"/>
              </a:rPr>
              <a:t>reacciones adversas más peligrosas </a:t>
            </a:r>
            <a:r>
              <a:rPr lang="es-ES_tradnl" sz="3200" b="1" dirty="0">
                <a:ln w="11430"/>
                <a:ea typeface="ＭＳ Ｐゴシック" pitchFamily="34" charset="-128"/>
              </a:rPr>
              <a:t>del uso de los componentes sanguíneos </a:t>
            </a:r>
            <a:endParaRPr lang="es-ES_tradnl" sz="3200" b="1" dirty="0">
              <a:ln w="11430"/>
              <a:solidFill>
                <a:srgbClr val="C00000"/>
              </a:solidFill>
              <a:ea typeface="ＭＳ Ｐゴシック" pitchFamily="34" charset="-128"/>
            </a:endParaRPr>
          </a:p>
          <a:p>
            <a:endParaRPr lang="es-MX" dirty="0"/>
          </a:p>
        </p:txBody>
      </p:sp>
      <p:pic>
        <p:nvPicPr>
          <p:cNvPr id="11" name="Picture 4" descr="http://community.sw.org/wp-content/uploads/2012/04/blood-un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032" y="1855416"/>
            <a:ext cx="2312170" cy="3456695"/>
          </a:xfrm>
          <a:prstGeom prst="roundRect">
            <a:avLst>
              <a:gd name="adj" fmla="val 8594"/>
            </a:avLst>
          </a:prstGeom>
          <a:solidFill>
            <a:srgbClr val="FFFFFF">
              <a:shade val="85000"/>
            </a:srgbClr>
          </a:solidFill>
          <a:ln>
            <a:noFill/>
          </a:ln>
          <a:effectLst/>
          <a:extLst/>
        </p:spPr>
      </p:pic>
      <p:pic>
        <p:nvPicPr>
          <p:cNvPr id="6" name="Imagen 5"/>
          <p:cNvPicPr/>
          <p:nvPr/>
        </p:nvPicPr>
        <p:blipFill rotWithShape="1">
          <a:blip r:embed="rId4"/>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04F332C5-BFEA-124B-B279-001384DF2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0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1CFF0-DABA-2C46-AFBD-664D559635CB}"/>
              </a:ext>
            </a:extLst>
          </p:cNvPr>
          <p:cNvSpPr>
            <a:spLocks noGrp="1"/>
          </p:cNvSpPr>
          <p:nvPr>
            <p:ph type="title"/>
          </p:nvPr>
        </p:nvSpPr>
        <p:spPr/>
        <p:txBody>
          <a:bodyPr/>
          <a:lstStyle/>
          <a:p>
            <a:r>
              <a:rPr lang="es-MX" dirty="0"/>
              <a:t>Cuales son los sindromes post-tranfusionales?</a:t>
            </a:r>
          </a:p>
        </p:txBody>
      </p:sp>
      <p:sp>
        <p:nvSpPr>
          <p:cNvPr id="3" name="Marcador de contenido 2">
            <a:extLst>
              <a:ext uri="{FF2B5EF4-FFF2-40B4-BE49-F238E27FC236}">
                <a16:creationId xmlns:a16="http://schemas.microsoft.com/office/drawing/2014/main" id="{29964F7E-04DD-514E-A675-AE72D5990B3B}"/>
              </a:ext>
            </a:extLst>
          </p:cNvPr>
          <p:cNvSpPr>
            <a:spLocks noGrp="1"/>
          </p:cNvSpPr>
          <p:nvPr>
            <p:ph idx="1"/>
          </p:nvPr>
        </p:nvSpPr>
        <p:spPr/>
        <p:txBody>
          <a:bodyPr>
            <a:normAutofit fontScale="92500" lnSpcReduction="20000"/>
          </a:bodyPr>
          <a:lstStyle/>
          <a:p>
            <a:pPr marL="0" indent="0" algn="ctr">
              <a:buNone/>
            </a:pPr>
            <a:r>
              <a:rPr lang="es-MX" dirty="0"/>
              <a:t>Lesión pulmonar aguda relacionada con la transfusión.</a:t>
            </a:r>
          </a:p>
          <a:p>
            <a:pPr marL="0" indent="0" algn="ctr">
              <a:buNone/>
            </a:pPr>
            <a:endParaRPr lang="es-MX" dirty="0"/>
          </a:p>
          <a:p>
            <a:pPr marL="0" indent="0" algn="ctr">
              <a:buNone/>
            </a:pPr>
            <a:r>
              <a:rPr lang="es-MX" dirty="0"/>
              <a:t>TRALI por su siglas en inglés, es una de las múltiples complicaciones que ocurren en pacientes sometidos a transfusión de diversos componentes de la sangre.</a:t>
            </a:r>
          </a:p>
          <a:p>
            <a:pPr marL="0" indent="0" algn="ctr">
              <a:buNone/>
            </a:pPr>
            <a:r>
              <a:rPr lang="es-MX" dirty="0">
                <a:effectLst/>
              </a:rPr>
              <a:t> </a:t>
            </a:r>
          </a:p>
          <a:p>
            <a:pPr marL="0" indent="0" algn="ctr">
              <a:buNone/>
            </a:pPr>
            <a:r>
              <a:rPr lang="es-MX" dirty="0"/>
              <a:t>TRALI fue la causa más frecuente de muertes relacionada con transfusiones (65%) durante  los años 2005-2007 </a:t>
            </a:r>
            <a:r>
              <a:rPr lang="es-MX" baseline="30000" dirty="0"/>
              <a:t>28-33 </a:t>
            </a:r>
            <a:r>
              <a:rPr lang="es-MX" b="1" dirty="0">
                <a:solidFill>
                  <a:srgbClr val="FF0000"/>
                </a:solidFill>
              </a:rPr>
              <a:t>(poca información).</a:t>
            </a:r>
          </a:p>
          <a:p>
            <a:pPr marL="0" indent="0" algn="ctr">
              <a:buNone/>
            </a:pPr>
            <a:endParaRPr lang="es-MX" dirty="0"/>
          </a:p>
          <a:p>
            <a:pPr marL="0" indent="0" algn="ctr">
              <a:buNone/>
            </a:pPr>
            <a:endParaRPr lang="es-MX" dirty="0"/>
          </a:p>
          <a:p>
            <a:pPr marL="0" lvl="0" indent="0">
              <a:buNone/>
            </a:pPr>
            <a:r>
              <a:rPr lang="es-MX" sz="1100" dirty="0"/>
              <a:t>28. López MR, Cortina L. Daño pulmonar agudo relacionado con la transfusión. Rev Cubana Hematol Inmunol Hemoter. [revista en la Internet]. 2005 Ago [citado 2014 Sep 02]; 21(2): Disponible en: </a:t>
            </a:r>
            <a:r>
              <a:rPr lang="es-MX" sz="1100" u="sng" dirty="0">
                <a:hlinkClick r:id="rId2"/>
              </a:rPr>
              <a:t>http://scieloprueba.sld.cu/scielo.php?script=sci_arttext&amp;pid=S0864-02892005000200005&amp;lng=es</a:t>
            </a:r>
            <a:r>
              <a:rPr lang="es-MX" sz="1100" dirty="0"/>
              <a:t>.</a:t>
            </a:r>
          </a:p>
          <a:p>
            <a:pPr marL="0" lvl="0" indent="0">
              <a:buNone/>
            </a:pPr>
            <a:r>
              <a:rPr lang="es-MX" sz="1100" dirty="0"/>
              <a:t> </a:t>
            </a:r>
            <a:r>
              <a:rPr lang="en-US" sz="1100" dirty="0"/>
              <a:t>33. Moore S.B. Transfusion-related acute lung injury (TRALI). Clinical presentation, treatment and prognosis. </a:t>
            </a:r>
            <a:r>
              <a:rPr lang="es-MX" sz="1100" dirty="0"/>
              <a:t>Crit Care Med. 2006; 34:S114-17.        </a:t>
            </a:r>
          </a:p>
          <a:p>
            <a:pPr marL="0" indent="0" algn="ctr">
              <a:buNone/>
            </a:pPr>
            <a:endParaRPr lang="es-MX" dirty="0"/>
          </a:p>
          <a:p>
            <a:pPr marL="0" indent="0" algn="ctr">
              <a:buNone/>
            </a:pPr>
            <a:endParaRPr lang="es-MX" dirty="0"/>
          </a:p>
        </p:txBody>
      </p:sp>
      <p:pic>
        <p:nvPicPr>
          <p:cNvPr id="4" name="Picture 5" descr="Logo ANMM copy">
            <a:extLst>
              <a:ext uri="{FF2B5EF4-FFF2-40B4-BE49-F238E27FC236}">
                <a16:creationId xmlns:a16="http://schemas.microsoft.com/office/drawing/2014/main" id="{E3C4A9E9-028E-1949-95E4-320F09B03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5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A9533-6C77-0749-9F9A-1B3DFF073D08}"/>
              </a:ext>
            </a:extLst>
          </p:cNvPr>
          <p:cNvSpPr>
            <a:spLocks noGrp="1"/>
          </p:cNvSpPr>
          <p:nvPr>
            <p:ph type="title"/>
          </p:nvPr>
        </p:nvSpPr>
        <p:spPr/>
        <p:txBody>
          <a:bodyPr/>
          <a:lstStyle/>
          <a:p>
            <a:r>
              <a:rPr lang="es-MX" dirty="0"/>
              <a:t>Como se presenta, TRALI?</a:t>
            </a:r>
          </a:p>
        </p:txBody>
      </p:sp>
      <p:sp>
        <p:nvSpPr>
          <p:cNvPr id="3" name="Marcador de contenido 2">
            <a:extLst>
              <a:ext uri="{FF2B5EF4-FFF2-40B4-BE49-F238E27FC236}">
                <a16:creationId xmlns:a16="http://schemas.microsoft.com/office/drawing/2014/main" id="{80EFA38E-36D3-6B40-9978-D61DE1C7F2FC}"/>
              </a:ext>
            </a:extLst>
          </p:cNvPr>
          <p:cNvSpPr>
            <a:spLocks noGrp="1"/>
          </p:cNvSpPr>
          <p:nvPr>
            <p:ph idx="1"/>
          </p:nvPr>
        </p:nvSpPr>
        <p:spPr>
          <a:xfrm>
            <a:off x="838200" y="1248937"/>
            <a:ext cx="10515600" cy="5196468"/>
          </a:xfrm>
        </p:spPr>
        <p:txBody>
          <a:bodyPr>
            <a:normAutofit fontScale="70000" lnSpcReduction="20000"/>
          </a:bodyPr>
          <a:lstStyle/>
          <a:p>
            <a:pPr marL="0" indent="0">
              <a:buNone/>
            </a:pPr>
            <a:endParaRPr lang="es-MX" sz="3300" dirty="0"/>
          </a:p>
          <a:p>
            <a:pPr marL="0" indent="0" algn="just">
              <a:buNone/>
            </a:pPr>
            <a:r>
              <a:rPr lang="es-MX" sz="3300" dirty="0"/>
              <a:t>TRALI se define como la presencia de una nueva lesión pulmonar aguda, desarrollada dentro o durante las 6 horas posteriores a la transfusión sanguínea y no cuenta con relación temporal con los factores de riesgo para SDRA </a:t>
            </a:r>
          </a:p>
          <a:p>
            <a:endParaRPr lang="es-MX" sz="3300" dirty="0"/>
          </a:p>
          <a:p>
            <a:pPr marL="0" indent="0">
              <a:buNone/>
            </a:pPr>
            <a:r>
              <a:rPr lang="es-MX" sz="3300" dirty="0"/>
              <a:t>La patogénesis de TACO, TRALI y pTRALI diferenciarlos clínicamente sigue siendo un desafío diagnóstico.</a:t>
            </a:r>
            <a:r>
              <a:rPr lang="es-MX" sz="3300" baseline="30000" dirty="0"/>
              <a:t>10</a:t>
            </a:r>
            <a:r>
              <a:rPr lang="es-MX" sz="3300" dirty="0"/>
              <a:t> </a:t>
            </a:r>
          </a:p>
          <a:p>
            <a:pPr marL="0" indent="0">
              <a:buNone/>
            </a:pPr>
            <a:endParaRPr lang="es-MX" sz="3300" dirty="0"/>
          </a:p>
          <a:p>
            <a:pPr marL="0" indent="0">
              <a:buNone/>
            </a:pPr>
            <a:r>
              <a:rPr lang="es-MX" sz="3300" dirty="0"/>
              <a:t>Se caracteriza por edema pulmonar e insuficiencia respiratoria, la cual se manifiesta por disnea, taquipnea e hipoxemia, taquicardia, fiebre, hipotermia e hipotensión</a:t>
            </a:r>
            <a:r>
              <a:rPr lang="es-MX" sz="3300" baseline="30000" dirty="0"/>
              <a:t>3 .</a:t>
            </a:r>
          </a:p>
          <a:p>
            <a:pPr marL="0" indent="0">
              <a:buNone/>
            </a:pPr>
            <a:endParaRPr lang="es-MX" sz="3300" baseline="30000" dirty="0"/>
          </a:p>
          <a:p>
            <a:pPr marL="0" indent="0">
              <a:buNone/>
            </a:pPr>
            <a:endParaRPr lang="es-MX" sz="3300" baseline="30000" dirty="0"/>
          </a:p>
          <a:p>
            <a:pPr marL="0" indent="0">
              <a:buNone/>
            </a:pPr>
            <a:endParaRPr lang="es-MX" baseline="30000" dirty="0"/>
          </a:p>
          <a:p>
            <a:pPr marL="0" indent="0">
              <a:buNone/>
            </a:pPr>
            <a:r>
              <a:rPr lang="en-US" sz="1100" b="1" dirty="0"/>
              <a:t>3 Sofiane </a:t>
            </a:r>
            <a:r>
              <a:rPr lang="en-US" sz="1100" b="1" dirty="0" err="1"/>
              <a:t>Tariket</a:t>
            </a:r>
            <a:r>
              <a:rPr lang="en-US" sz="1100" b="1" dirty="0"/>
              <a:t>, Caroline </a:t>
            </a:r>
            <a:r>
              <a:rPr lang="en-US" sz="1100" b="1" dirty="0" err="1"/>
              <a:t>Sut</a:t>
            </a:r>
            <a:r>
              <a:rPr lang="en-US" sz="1100" b="1" dirty="0"/>
              <a:t>, Hind </a:t>
            </a:r>
            <a:r>
              <a:rPr lang="en-US" sz="1100" b="1" dirty="0" err="1"/>
              <a:t>Hamzeh-Cognasse</a:t>
            </a:r>
            <a:r>
              <a:rPr lang="en-US" sz="1100" b="1" dirty="0"/>
              <a:t>, Sandrine </a:t>
            </a:r>
            <a:r>
              <a:rPr lang="en-US" sz="1100" b="1" dirty="0" err="1"/>
              <a:t>Laradi</a:t>
            </a:r>
            <a:r>
              <a:rPr lang="en-US" sz="1100" b="1" dirty="0"/>
              <a:t>, Bruno </a:t>
            </a:r>
            <a:r>
              <a:rPr lang="en-US" sz="1100" b="1" dirty="0" err="1"/>
              <a:t>Pozzetto</a:t>
            </a:r>
            <a:r>
              <a:rPr lang="en-US" sz="1100" b="1" dirty="0"/>
              <a:t>, Olivier </a:t>
            </a:r>
            <a:r>
              <a:rPr lang="en-US" sz="1100" b="1" dirty="0" err="1"/>
              <a:t>Garraud</a:t>
            </a:r>
            <a:r>
              <a:rPr lang="en-US" sz="1100" b="1" dirty="0"/>
              <a:t> &amp; Fabrice </a:t>
            </a:r>
            <a:r>
              <a:rPr lang="en-US" sz="1100" b="1" dirty="0" err="1"/>
              <a:t>Cognasse</a:t>
            </a:r>
            <a:r>
              <a:rPr lang="en-US" sz="1100" b="1" dirty="0"/>
              <a:t> (2016): Transfusion-Related Acute Lung Injury: Transfusion, Platelets and Biological Response Modifiers, Expert Review of Hematology. </a:t>
            </a:r>
            <a:endParaRPr lang="es-MX" sz="1100" b="1" dirty="0"/>
          </a:p>
          <a:p>
            <a:pPr marL="0" indent="0">
              <a:buNone/>
            </a:pPr>
            <a:endParaRPr lang="es-MX" b="1" dirty="0"/>
          </a:p>
          <a:p>
            <a:endParaRPr lang="es-MX" dirty="0">
              <a:effectLst/>
            </a:endParaRPr>
          </a:p>
          <a:p>
            <a:endParaRPr lang="es-MX" dirty="0">
              <a:effectLst/>
            </a:endParaRPr>
          </a:p>
          <a:p>
            <a:endParaRPr lang="es-MX" dirty="0"/>
          </a:p>
          <a:p>
            <a:endParaRPr lang="es-MX" dirty="0"/>
          </a:p>
        </p:txBody>
      </p:sp>
      <p:pic>
        <p:nvPicPr>
          <p:cNvPr id="4" name="Picture 5" descr="Logo ANMM copy">
            <a:extLst>
              <a:ext uri="{FF2B5EF4-FFF2-40B4-BE49-F238E27FC236}">
                <a16:creationId xmlns:a16="http://schemas.microsoft.com/office/drawing/2014/main" id="{E11FF501-454A-F747-81A0-E84241AB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0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17958"/>
            <a:ext cx="8229600" cy="990600"/>
          </a:xfrm>
        </p:spPr>
        <p:txBody>
          <a:bodyPr/>
          <a:lstStyle/>
          <a:p>
            <a:pPr algn="ctr"/>
            <a:r>
              <a:rPr lang="es-MX" dirty="0"/>
              <a:t>Agenda </a:t>
            </a:r>
          </a:p>
        </p:txBody>
      </p:sp>
      <p:sp>
        <p:nvSpPr>
          <p:cNvPr id="3" name="Marcador de contenido 2"/>
          <p:cNvSpPr>
            <a:spLocks noGrp="1"/>
          </p:cNvSpPr>
          <p:nvPr>
            <p:ph idx="1"/>
          </p:nvPr>
        </p:nvSpPr>
        <p:spPr>
          <a:xfrm>
            <a:off x="1981200" y="1388516"/>
            <a:ext cx="8229600" cy="4876800"/>
          </a:xfrm>
        </p:spPr>
        <p:txBody>
          <a:bodyPr/>
          <a:lstStyle/>
          <a:p>
            <a:r>
              <a:rPr lang="es-MX" dirty="0"/>
              <a:t>Reacciones transfusionales con afectación pulmonar</a:t>
            </a:r>
          </a:p>
          <a:p>
            <a:pPr lvl="1"/>
            <a:endParaRPr lang="es-MX" b="1" dirty="0"/>
          </a:p>
          <a:p>
            <a:pPr lvl="1"/>
            <a:r>
              <a:rPr lang="es-MX" b="1" dirty="0"/>
              <a:t>TACO </a:t>
            </a:r>
            <a:r>
              <a:rPr lang="es-MX" sz="1400" b="1" dirty="0"/>
              <a:t>(Transfusion associated circulatory overload)</a:t>
            </a:r>
          </a:p>
          <a:p>
            <a:pPr lvl="3"/>
            <a:r>
              <a:rPr lang="es-MX" dirty="0"/>
              <a:t>Cuadro clínico, Incidencia, Diagnostico, Manejo y Prevención </a:t>
            </a:r>
          </a:p>
          <a:p>
            <a:pPr lvl="3"/>
            <a:endParaRPr lang="es-MX" dirty="0"/>
          </a:p>
          <a:p>
            <a:pPr lvl="1"/>
            <a:r>
              <a:rPr lang="es-MX" b="1" dirty="0"/>
              <a:t>TRALI </a:t>
            </a:r>
            <a:r>
              <a:rPr lang="es-MX" sz="1400" b="1" dirty="0"/>
              <a:t>(Transfusion related acute lunge injury)</a:t>
            </a:r>
          </a:p>
          <a:p>
            <a:pPr lvl="3"/>
            <a:r>
              <a:rPr lang="es-MX" dirty="0"/>
              <a:t>Criterios clínicos para el diagnostico, Fisiopatología, Incidencia,Tratamiento, Pronóstico, Prevención </a:t>
            </a:r>
          </a:p>
          <a:p>
            <a:pPr lvl="3"/>
            <a:endParaRPr lang="es-MX" dirty="0"/>
          </a:p>
          <a:p>
            <a:r>
              <a:rPr lang="es-MX" dirty="0"/>
              <a:t>Conclusiones </a:t>
            </a:r>
          </a:p>
          <a:p>
            <a:endParaRPr lang="es-MX" sz="3200" dirty="0"/>
          </a:p>
          <a:p>
            <a:pPr lvl="2"/>
            <a:endParaRPr lang="es-MX" dirty="0"/>
          </a:p>
          <a:p>
            <a:pPr lvl="2"/>
            <a:endParaRPr lang="es-MX" sz="2400" dirty="0"/>
          </a:p>
          <a:p>
            <a:pPr lvl="2"/>
            <a:endParaRPr lang="es-MX" dirty="0"/>
          </a:p>
          <a:p>
            <a:pPr lvl="2"/>
            <a:endParaRPr lang="es-MX" dirty="0"/>
          </a:p>
          <a:p>
            <a:endParaRPr lang="es-MX" dirty="0"/>
          </a:p>
        </p:txBody>
      </p:sp>
    </p:spTree>
    <p:extLst>
      <p:ext uri="{BB962C8B-B14F-4D97-AF65-F5344CB8AC3E}">
        <p14:creationId xmlns:p14="http://schemas.microsoft.com/office/powerpoint/2010/main" val="190898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1680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ABE22-1F56-9B46-A886-46A757CCE2CF}"/>
              </a:ext>
            </a:extLst>
          </p:cNvPr>
          <p:cNvSpPr>
            <a:spLocks noGrp="1"/>
          </p:cNvSpPr>
          <p:nvPr>
            <p:ph type="title"/>
          </p:nvPr>
        </p:nvSpPr>
        <p:spPr/>
        <p:txBody>
          <a:bodyPr/>
          <a:lstStyle/>
          <a:p>
            <a:r>
              <a:rPr lang="es-MX" dirty="0"/>
              <a:t>TRALI y probable TRALI.</a:t>
            </a:r>
          </a:p>
        </p:txBody>
      </p:sp>
      <p:sp>
        <p:nvSpPr>
          <p:cNvPr id="3" name="Marcador de contenido 2">
            <a:extLst>
              <a:ext uri="{FF2B5EF4-FFF2-40B4-BE49-F238E27FC236}">
                <a16:creationId xmlns:a16="http://schemas.microsoft.com/office/drawing/2014/main" id="{9EF26BED-6D34-F64A-8510-8D3D9C5773AD}"/>
              </a:ext>
            </a:extLst>
          </p:cNvPr>
          <p:cNvSpPr>
            <a:spLocks noGrp="1"/>
          </p:cNvSpPr>
          <p:nvPr>
            <p:ph idx="1"/>
          </p:nvPr>
        </p:nvSpPr>
        <p:spPr/>
        <p:txBody>
          <a:bodyPr>
            <a:normAutofit lnSpcReduction="10000"/>
          </a:bodyPr>
          <a:lstStyle/>
          <a:p>
            <a:pPr marL="0" indent="0" algn="just">
              <a:buNone/>
            </a:pPr>
            <a:r>
              <a:rPr lang="es-MX" dirty="0"/>
              <a:t>Se describió formalmente por primera vez a principios de la década de 1980, pero es probable que haya estado presente desde el advenimiento de las transfusiones de sangre alogénicas, durante la segunda guerra mundial.</a:t>
            </a:r>
            <a:r>
              <a:rPr lang="es-MX" baseline="30000" dirty="0"/>
              <a:t>6</a:t>
            </a:r>
            <a:r>
              <a:rPr lang="es-MX" dirty="0"/>
              <a:t> </a:t>
            </a:r>
          </a:p>
          <a:p>
            <a:pPr marL="0" indent="0" algn="just">
              <a:buNone/>
            </a:pPr>
            <a:r>
              <a:rPr lang="es-MX" dirty="0"/>
              <a:t>El TRALI es un síndrome que ha sido la principal causa de mortalidad relacionada con la transfusión durante muchos años.</a:t>
            </a:r>
          </a:p>
          <a:p>
            <a:pPr marL="0" indent="0" algn="just">
              <a:buNone/>
            </a:pPr>
            <a:r>
              <a:rPr lang="es-MX" dirty="0"/>
              <a:t>En  1950 y 1960 se usaron diversos nombres para referirse al TRALI, tales como edema pulmonar alérgico, hipersensibilidad pulmonar, reacción transfusional de leuco aglutinación, y edema pulmonar no cardiogénico.</a:t>
            </a:r>
            <a:r>
              <a:rPr lang="es-MX" baseline="30000" dirty="0"/>
              <a:t>5</a:t>
            </a:r>
            <a:r>
              <a:rPr lang="es-MX" dirty="0">
                <a:effectLst/>
              </a:rPr>
              <a:t> </a:t>
            </a:r>
          </a:p>
          <a:p>
            <a:pPr marL="0" indent="0">
              <a:buNone/>
            </a:pPr>
            <a:r>
              <a:rPr lang="es-MX" dirty="0"/>
              <a:t>El curso clínico de TRALI y probable TRALI son distintos</a:t>
            </a:r>
            <a:r>
              <a:rPr lang="es-MX" dirty="0">
                <a:effectLst/>
              </a:rPr>
              <a:t> </a:t>
            </a:r>
            <a:endParaRPr lang="es-MX" dirty="0"/>
          </a:p>
        </p:txBody>
      </p:sp>
      <p:pic>
        <p:nvPicPr>
          <p:cNvPr id="4" name="Picture 5" descr="Logo ANMM copy">
            <a:extLst>
              <a:ext uri="{FF2B5EF4-FFF2-40B4-BE49-F238E27FC236}">
                <a16:creationId xmlns:a16="http://schemas.microsoft.com/office/drawing/2014/main" id="{25A4B9F9-2D24-DC46-8D0D-75E745C0B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7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6318A-3CDB-4C4B-83C7-574E23F0F1B1}"/>
              </a:ext>
            </a:extLst>
          </p:cNvPr>
          <p:cNvSpPr>
            <a:spLocks noGrp="1"/>
          </p:cNvSpPr>
          <p:nvPr>
            <p:ph type="title"/>
          </p:nvPr>
        </p:nvSpPr>
        <p:spPr/>
        <p:txBody>
          <a:bodyPr/>
          <a:lstStyle/>
          <a:p>
            <a:r>
              <a:rPr lang="es-MX" dirty="0"/>
              <a:t>TRALI</a:t>
            </a:r>
          </a:p>
        </p:txBody>
      </p:sp>
      <p:sp>
        <p:nvSpPr>
          <p:cNvPr id="3" name="Marcador de contenido 2">
            <a:extLst>
              <a:ext uri="{FF2B5EF4-FFF2-40B4-BE49-F238E27FC236}">
                <a16:creationId xmlns:a16="http://schemas.microsoft.com/office/drawing/2014/main" id="{C509931B-2704-714D-BDDB-905BD228289A}"/>
              </a:ext>
            </a:extLst>
          </p:cNvPr>
          <p:cNvSpPr>
            <a:spLocks noGrp="1"/>
          </p:cNvSpPr>
          <p:nvPr>
            <p:ph idx="1"/>
          </p:nvPr>
        </p:nvSpPr>
        <p:spPr/>
        <p:txBody>
          <a:bodyPr>
            <a:normAutofit lnSpcReduction="10000"/>
          </a:bodyPr>
          <a:lstStyle/>
          <a:p>
            <a:pPr marL="0" indent="0">
              <a:buNone/>
            </a:pPr>
            <a:r>
              <a:rPr lang="es-MX" dirty="0"/>
              <a:t>Históricamente, la primera teoría en demostrarse respecto al desarrollo del TRALI implicaba un </a:t>
            </a:r>
            <a:r>
              <a:rPr lang="es-MX" b="1" dirty="0"/>
              <a:t>origen netamente inmunológico</a:t>
            </a:r>
            <a:r>
              <a:rPr lang="es-MX" dirty="0"/>
              <a:t>.</a:t>
            </a:r>
            <a:r>
              <a:rPr lang="es-MX" baseline="30000" dirty="0"/>
              <a:t>23</a:t>
            </a:r>
          </a:p>
          <a:p>
            <a:pPr marL="0" indent="0">
              <a:buNone/>
            </a:pPr>
            <a:r>
              <a:rPr lang="es-MX" dirty="0"/>
              <a:t>Posteriormente se reconoció que en aproximadamente el 15 % de los casos no podía demostrarse la presencia de anticuerpos, lo que sugirió otro tipo de origen.</a:t>
            </a:r>
            <a:r>
              <a:rPr lang="es-MX" baseline="30000" dirty="0"/>
              <a:t>23-27</a:t>
            </a:r>
            <a:r>
              <a:rPr lang="es-MX" dirty="0"/>
              <a:t> </a:t>
            </a:r>
          </a:p>
          <a:p>
            <a:pPr marL="0" indent="0" algn="just">
              <a:buNone/>
            </a:pPr>
            <a:r>
              <a:rPr lang="es-MX" dirty="0"/>
              <a:t>A partir de observaciones posteriores fue surgiendo paulatinamente el modelo de “dos golpes”,</a:t>
            </a:r>
            <a:r>
              <a:rPr lang="es-MX" baseline="30000" dirty="0"/>
              <a:t> </a:t>
            </a:r>
            <a:r>
              <a:rPr lang="es-MX" dirty="0"/>
              <a:t>que no solo intenta explicar los casos no inmunológicos del TRALI, sino que incluye también aquellos de naturaleza inmune en los que la potencia del anticuerpo no es suficiente en sí misma para desencadenar el daño pulmonar sin que existan condiciones previas que así lo predispongan.</a:t>
            </a:r>
            <a:r>
              <a:rPr lang="es-MX" baseline="30000" dirty="0"/>
              <a:t>4</a:t>
            </a:r>
            <a:endParaRPr lang="es-MX" dirty="0"/>
          </a:p>
          <a:p>
            <a:endParaRPr lang="es-MX" dirty="0"/>
          </a:p>
        </p:txBody>
      </p:sp>
      <p:pic>
        <p:nvPicPr>
          <p:cNvPr id="4" name="Picture 5" descr="Logo ANMM copy">
            <a:extLst>
              <a:ext uri="{FF2B5EF4-FFF2-40B4-BE49-F238E27FC236}">
                <a16:creationId xmlns:a16="http://schemas.microsoft.com/office/drawing/2014/main" id="{2A6F3782-5868-7546-890C-4456439FD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17433"/>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5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23</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6" name="CuadroTexto 5"/>
          <p:cNvSpPr txBox="1"/>
          <p:nvPr/>
        </p:nvSpPr>
        <p:spPr>
          <a:xfrm>
            <a:off x="637361" y="39549"/>
            <a:ext cx="8656951" cy="6924973"/>
          </a:xfrm>
          <a:prstGeom prst="rect">
            <a:avLst/>
          </a:prstGeom>
          <a:noFill/>
        </p:spPr>
        <p:txBody>
          <a:bodyPr wrap="square" rtlCol="0">
            <a:spAutoFit/>
          </a:bodyPr>
          <a:lstStyle/>
          <a:p>
            <a:pPr algn="ctr">
              <a:lnSpc>
                <a:spcPct val="150000"/>
              </a:lnSpc>
            </a:pPr>
            <a:r>
              <a:rPr lang="es-MX" sz="3200" b="1" dirty="0">
                <a:solidFill>
                  <a:srgbClr val="C00000"/>
                </a:solidFill>
              </a:rPr>
              <a:t>CRITERIOS</a:t>
            </a:r>
          </a:p>
          <a:p>
            <a:pPr>
              <a:lnSpc>
                <a:spcPct val="150000"/>
              </a:lnSpc>
            </a:pPr>
            <a:r>
              <a:rPr lang="es-MX" sz="2000" dirty="0"/>
              <a:t>En pacientes sin evidencia de lesión pulmonar aguda (ALI) antes de la transfusión, se diagnostica TRALI si hay un nuevo ALI  y deben de cumplirse los cinco criterios:</a:t>
            </a:r>
          </a:p>
          <a:p>
            <a:pPr marL="285750" indent="-285750">
              <a:lnSpc>
                <a:spcPct val="150000"/>
              </a:lnSpc>
              <a:buFont typeface="Wingdings" panose="05000000000000000000" pitchFamily="2" charset="2"/>
              <a:buChar char="Ø"/>
            </a:pPr>
            <a:r>
              <a:rPr lang="es-MX" sz="2000" dirty="0">
                <a:solidFill>
                  <a:srgbClr val="C00000"/>
                </a:solidFill>
              </a:rPr>
              <a:t>Inicio agudo</a:t>
            </a:r>
          </a:p>
          <a:p>
            <a:pPr marL="285750" indent="-285750">
              <a:lnSpc>
                <a:spcPct val="150000"/>
              </a:lnSpc>
              <a:buFont typeface="Wingdings" panose="05000000000000000000" pitchFamily="2" charset="2"/>
              <a:buChar char="Ø"/>
            </a:pPr>
            <a:r>
              <a:rPr lang="es-MX" sz="2000" dirty="0">
                <a:solidFill>
                  <a:srgbClr val="C00000"/>
                </a:solidFill>
              </a:rPr>
              <a:t>Hipoxemia</a:t>
            </a:r>
            <a:r>
              <a:rPr lang="es-MX" sz="2000" dirty="0"/>
              <a:t> con:</a:t>
            </a:r>
          </a:p>
          <a:p>
            <a:pPr marL="285750" indent="-285750">
              <a:lnSpc>
                <a:spcPct val="150000"/>
              </a:lnSpc>
              <a:buFont typeface="Arial" panose="020B0604020202020204" pitchFamily="34" charset="0"/>
              <a:buChar char="•"/>
            </a:pPr>
            <a:r>
              <a:rPr lang="es-MX" sz="2000" dirty="0"/>
              <a:t>PaO2 ( presión parcial de oxígeno)/FiO2 (fracción inspirada de oxígeno) menor o igual a 300 </a:t>
            </a:r>
            <a:r>
              <a:rPr lang="es-MX" sz="2000" dirty="0" err="1"/>
              <a:t>mmHg</a:t>
            </a:r>
            <a:r>
              <a:rPr lang="es-MX" sz="2000" dirty="0"/>
              <a:t>, </a:t>
            </a:r>
            <a:r>
              <a:rPr lang="es-MX" sz="2000" dirty="0">
                <a:solidFill>
                  <a:srgbClr val="7030A0"/>
                </a:solidFill>
              </a:rPr>
              <a:t>Cociente que mide indirectamente la lesión pulmonar </a:t>
            </a:r>
            <a:r>
              <a:rPr lang="es-MX" sz="2000" dirty="0"/>
              <a:t>o</a:t>
            </a:r>
          </a:p>
          <a:p>
            <a:pPr marL="285750" indent="-285750">
              <a:lnSpc>
                <a:spcPct val="150000"/>
              </a:lnSpc>
              <a:buFont typeface="Arial" panose="020B0604020202020204" pitchFamily="34" charset="0"/>
              <a:buChar char="•"/>
            </a:pPr>
            <a:r>
              <a:rPr lang="es-MX" sz="2000" dirty="0"/>
              <a:t>La saturación de Oxígeno es de &lt;90%</a:t>
            </a:r>
          </a:p>
          <a:p>
            <a:pPr marL="285750" indent="-285750">
              <a:lnSpc>
                <a:spcPct val="150000"/>
              </a:lnSpc>
              <a:buFont typeface="Arial" panose="020B0604020202020204" pitchFamily="34" charset="0"/>
              <a:buChar char="•"/>
            </a:pPr>
            <a:r>
              <a:rPr lang="es-MX" sz="2000" dirty="0"/>
              <a:t>Otras evidencias clínicas</a:t>
            </a:r>
          </a:p>
          <a:p>
            <a:pPr marL="285750" indent="-285750">
              <a:lnSpc>
                <a:spcPct val="150000"/>
              </a:lnSpc>
              <a:buFont typeface="Wingdings" panose="05000000000000000000" pitchFamily="2" charset="2"/>
              <a:buChar char="Ø"/>
            </a:pPr>
            <a:r>
              <a:rPr lang="es-MX" sz="2000" dirty="0">
                <a:solidFill>
                  <a:srgbClr val="C00000"/>
                </a:solidFill>
              </a:rPr>
              <a:t>Infiltrados bilaterales en la </a:t>
            </a:r>
            <a:r>
              <a:rPr lang="es-MX" sz="2000" dirty="0" err="1">
                <a:solidFill>
                  <a:srgbClr val="C00000"/>
                </a:solidFill>
              </a:rPr>
              <a:t>Rx</a:t>
            </a:r>
            <a:r>
              <a:rPr lang="es-MX" sz="2000" dirty="0">
                <a:solidFill>
                  <a:srgbClr val="C00000"/>
                </a:solidFill>
              </a:rPr>
              <a:t> </a:t>
            </a:r>
            <a:r>
              <a:rPr lang="es-MX" sz="2000" dirty="0"/>
              <a:t>de tórax</a:t>
            </a:r>
          </a:p>
          <a:p>
            <a:pPr marL="285750" indent="-285750">
              <a:lnSpc>
                <a:spcPct val="150000"/>
              </a:lnSpc>
              <a:buFont typeface="Wingdings" panose="05000000000000000000" pitchFamily="2" charset="2"/>
              <a:buChar char="Ø"/>
            </a:pPr>
            <a:r>
              <a:rPr lang="es-MX" sz="2000" dirty="0">
                <a:solidFill>
                  <a:srgbClr val="C00000"/>
                </a:solidFill>
              </a:rPr>
              <a:t>No hay evidencia de hipertensión auricular izquierda </a:t>
            </a:r>
            <a:r>
              <a:rPr lang="es-MX" sz="2000" dirty="0"/>
              <a:t>(sobrecarga circulatoria)</a:t>
            </a:r>
          </a:p>
          <a:p>
            <a:pPr marL="285750" indent="-285750">
              <a:lnSpc>
                <a:spcPct val="150000"/>
              </a:lnSpc>
              <a:buFont typeface="Wingdings" panose="05000000000000000000" pitchFamily="2" charset="2"/>
              <a:buChar char="Ø"/>
            </a:pPr>
            <a:r>
              <a:rPr lang="es-MX" sz="2000" dirty="0">
                <a:solidFill>
                  <a:srgbClr val="C00000"/>
                </a:solidFill>
              </a:rPr>
              <a:t>No hay relación temporal con un factor de riesgo para lesión pulmonar durante o dentro de las 6 horas posteriores al término de la transfusión</a:t>
            </a:r>
          </a:p>
          <a:p>
            <a:endParaRPr lang="es-MX" dirty="0"/>
          </a:p>
          <a:p>
            <a:endParaRPr lang="es-MX" dirty="0"/>
          </a:p>
        </p:txBody>
      </p:sp>
      <p:pic>
        <p:nvPicPr>
          <p:cNvPr id="7" name="Imagen 6"/>
          <p:cNvPicPr>
            <a:picLocks noChangeAspect="1"/>
          </p:cNvPicPr>
          <p:nvPr/>
        </p:nvPicPr>
        <p:blipFill>
          <a:blip r:embed="rId3">
            <a:duotone>
              <a:schemeClr val="accent1">
                <a:shade val="45000"/>
                <a:satMod val="135000"/>
              </a:schemeClr>
              <a:prstClr val="white"/>
            </a:duotone>
          </a:blip>
          <a:stretch>
            <a:fillRect/>
          </a:stretch>
        </p:blipFill>
        <p:spPr>
          <a:xfrm>
            <a:off x="9929334" y="662241"/>
            <a:ext cx="1541736" cy="647181"/>
          </a:xfrm>
          <a:prstGeom prst="rect">
            <a:avLst/>
          </a:prstGeom>
        </p:spPr>
      </p:pic>
      <p:pic>
        <p:nvPicPr>
          <p:cNvPr id="8" name="Imagen 7"/>
          <p:cNvPicPr>
            <a:picLocks noChangeAspect="1"/>
          </p:cNvPicPr>
          <p:nvPr/>
        </p:nvPicPr>
        <p:blipFill>
          <a:blip r:embed="rId4"/>
          <a:stretch>
            <a:fillRect/>
          </a:stretch>
        </p:blipFill>
        <p:spPr>
          <a:xfrm>
            <a:off x="9364092" y="1649675"/>
            <a:ext cx="2672219" cy="716895"/>
          </a:xfrm>
          <a:prstGeom prst="rect">
            <a:avLst/>
          </a:prstGeom>
        </p:spPr>
      </p:pic>
      <p:pic>
        <p:nvPicPr>
          <p:cNvPr id="9" name="Imagen 8"/>
          <p:cNvPicPr>
            <a:picLocks noChangeAspect="1"/>
          </p:cNvPicPr>
          <p:nvPr/>
        </p:nvPicPr>
        <p:blipFill>
          <a:blip r:embed="rId5"/>
          <a:stretch>
            <a:fillRect/>
          </a:stretch>
        </p:blipFill>
        <p:spPr>
          <a:xfrm>
            <a:off x="9904921" y="2633221"/>
            <a:ext cx="1856715" cy="1280531"/>
          </a:xfrm>
          <a:prstGeom prst="rect">
            <a:avLst/>
          </a:prstGeom>
        </p:spPr>
      </p:pic>
      <p:sp>
        <p:nvSpPr>
          <p:cNvPr id="10" name="CuadroTexto 9"/>
          <p:cNvSpPr txBox="1"/>
          <p:nvPr/>
        </p:nvSpPr>
        <p:spPr>
          <a:xfrm>
            <a:off x="10069827" y="4180403"/>
            <a:ext cx="1541736" cy="1200329"/>
          </a:xfrm>
          <a:prstGeom prst="rect">
            <a:avLst/>
          </a:prstGeom>
          <a:noFill/>
        </p:spPr>
        <p:txBody>
          <a:bodyPr wrap="square" rtlCol="0">
            <a:spAutoFit/>
          </a:bodyPr>
          <a:lstStyle/>
          <a:p>
            <a:pPr algn="ctr"/>
            <a:r>
              <a:rPr lang="es-MX" sz="2400" b="1" dirty="0"/>
              <a:t>Criterios revisados en 2017</a:t>
            </a:r>
          </a:p>
        </p:txBody>
      </p:sp>
      <p:pic>
        <p:nvPicPr>
          <p:cNvPr id="11" name="Imagen 10"/>
          <p:cNvPicPr/>
          <p:nvPr/>
        </p:nvPicPr>
        <p:blipFill rotWithShape="1">
          <a:blip r:embed="rId6"/>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12" name="Picture 5" descr="Logo ANMM copy">
            <a:extLst>
              <a:ext uri="{FF2B5EF4-FFF2-40B4-BE49-F238E27FC236}">
                <a16:creationId xmlns:a16="http://schemas.microsoft.com/office/drawing/2014/main" id="{0E9F1C2E-0ED2-374C-AECA-C3B2868931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0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24</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pic>
        <p:nvPicPr>
          <p:cNvPr id="6" name="Imagen 5"/>
          <p:cNvPicPr/>
          <p:nvPr/>
        </p:nvPicPr>
        <p:blipFill rotWithShape="1">
          <a:blip r:embed="rId3"/>
          <a:srcRect l="24949" t="18716" r="7332" b="26645"/>
          <a:stretch/>
        </p:blipFill>
        <p:spPr bwMode="auto">
          <a:xfrm>
            <a:off x="977030" y="1308572"/>
            <a:ext cx="10133556" cy="4208746"/>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2630465" y="496045"/>
            <a:ext cx="6595845" cy="646331"/>
          </a:xfrm>
          <a:prstGeom prst="rect">
            <a:avLst/>
          </a:prstGeom>
          <a:noFill/>
        </p:spPr>
        <p:txBody>
          <a:bodyPr wrap="none" rtlCol="0">
            <a:spAutoFit/>
          </a:bodyPr>
          <a:lstStyle/>
          <a:p>
            <a:r>
              <a:rPr lang="es-MX" sz="3600" dirty="0">
                <a:solidFill>
                  <a:srgbClr val="FF0000"/>
                </a:solidFill>
              </a:rPr>
              <a:t>Ampliación de la definición 2008   </a:t>
            </a:r>
          </a:p>
        </p:txBody>
      </p:sp>
      <p:sp>
        <p:nvSpPr>
          <p:cNvPr id="3" name="Rectángulo 2"/>
          <p:cNvSpPr/>
          <p:nvPr/>
        </p:nvSpPr>
        <p:spPr>
          <a:xfrm>
            <a:off x="845178" y="5681932"/>
            <a:ext cx="9217233" cy="646331"/>
          </a:xfrm>
          <a:prstGeom prst="rect">
            <a:avLst/>
          </a:prstGeom>
        </p:spPr>
        <p:txBody>
          <a:bodyPr wrap="square">
            <a:spAutoFit/>
          </a:bodyPr>
          <a:lstStyle/>
          <a:p>
            <a:r>
              <a:rPr lang="es-MX" dirty="0" err="1">
                <a:solidFill>
                  <a:srgbClr val="000000"/>
                </a:solidFill>
                <a:latin typeface="FFDJC M+ Adv T Tc 9c 3bd 71"/>
              </a:rPr>
              <a:t>Marik</a:t>
            </a:r>
            <a:r>
              <a:rPr lang="es-MX" dirty="0">
                <a:solidFill>
                  <a:srgbClr val="000000"/>
                </a:solidFill>
                <a:latin typeface="FFDJC M+ Adv T Tc 9c 3bd 71"/>
              </a:rPr>
              <a:t> </a:t>
            </a:r>
            <a:r>
              <a:rPr lang="es-MX" dirty="0" err="1">
                <a:solidFill>
                  <a:srgbClr val="000000"/>
                </a:solidFill>
                <a:latin typeface="FFDJC M+ Adv T Tc 9c 3bd 71"/>
              </a:rPr>
              <a:t>PE,Corwin</a:t>
            </a:r>
            <a:r>
              <a:rPr lang="es-MX" dirty="0">
                <a:solidFill>
                  <a:srgbClr val="000000"/>
                </a:solidFill>
                <a:latin typeface="FFDJC M+ Adv T Tc 9c 3bd 71"/>
              </a:rPr>
              <a:t> </a:t>
            </a:r>
            <a:r>
              <a:rPr lang="es-MX" dirty="0" err="1">
                <a:solidFill>
                  <a:srgbClr val="000000"/>
                </a:solidFill>
                <a:latin typeface="FFDJC M+ Adv T Tc 9c 3bd 71"/>
              </a:rPr>
              <a:t>HL.Acute</a:t>
            </a:r>
            <a:r>
              <a:rPr lang="es-MX" dirty="0">
                <a:solidFill>
                  <a:srgbClr val="000000"/>
                </a:solidFill>
                <a:latin typeface="FFDJC M+ Adv T Tc 9c 3bd 71"/>
              </a:rPr>
              <a:t> </a:t>
            </a:r>
            <a:r>
              <a:rPr lang="es-MX" dirty="0" err="1">
                <a:solidFill>
                  <a:srgbClr val="000000"/>
                </a:solidFill>
                <a:latin typeface="FFDJC M+ Adv T Tc 9c 3bd 71"/>
              </a:rPr>
              <a:t>lung</a:t>
            </a:r>
            <a:r>
              <a:rPr lang="es-MX" dirty="0">
                <a:solidFill>
                  <a:srgbClr val="000000"/>
                </a:solidFill>
                <a:latin typeface="FFDJC M+ Adv T Tc 9c 3bd 71"/>
              </a:rPr>
              <a:t> </a:t>
            </a:r>
            <a:r>
              <a:rPr lang="es-MX" dirty="0" err="1">
                <a:solidFill>
                  <a:srgbClr val="000000"/>
                </a:solidFill>
                <a:latin typeface="FFDJC M+ Adv T Tc 9c 3bd 71"/>
              </a:rPr>
              <a:t>injury</a:t>
            </a:r>
            <a:r>
              <a:rPr lang="es-MX" dirty="0">
                <a:solidFill>
                  <a:srgbClr val="000000"/>
                </a:solidFill>
                <a:latin typeface="FFDJC M+ Adv T Tc 9c 3bd 71"/>
              </a:rPr>
              <a:t> </a:t>
            </a:r>
            <a:r>
              <a:rPr lang="es-MX" dirty="0" err="1">
                <a:solidFill>
                  <a:srgbClr val="000000"/>
                </a:solidFill>
                <a:latin typeface="FFDJC M+ Adv T Tc 9c 3bd 71"/>
              </a:rPr>
              <a:t>following</a:t>
            </a:r>
            <a:r>
              <a:rPr lang="es-MX" dirty="0">
                <a:solidFill>
                  <a:srgbClr val="000000"/>
                </a:solidFill>
                <a:latin typeface="FFDJC M+ Adv T Tc 9c 3bd 71"/>
              </a:rPr>
              <a:t> </a:t>
            </a:r>
            <a:r>
              <a:rPr lang="es-MX" dirty="0" err="1">
                <a:solidFill>
                  <a:srgbClr val="000000"/>
                </a:solidFill>
                <a:latin typeface="FFDJC M+ Adv T Tc 9c 3bd 71"/>
              </a:rPr>
              <a:t>to</a:t>
            </a:r>
            <a:r>
              <a:rPr lang="es-MX" dirty="0">
                <a:solidFill>
                  <a:srgbClr val="000000"/>
                </a:solidFill>
                <a:latin typeface="FFDJC M+ Adv T Tc 9c 3bd 71"/>
              </a:rPr>
              <a:t> </a:t>
            </a:r>
            <a:r>
              <a:rPr lang="es-MX" dirty="0" err="1">
                <a:solidFill>
                  <a:srgbClr val="000000"/>
                </a:solidFill>
                <a:latin typeface="FFDJC M+ Adv T Tc 9c 3bd 71"/>
              </a:rPr>
              <a:t>transfusion</a:t>
            </a:r>
            <a:r>
              <a:rPr lang="es-MX" dirty="0">
                <a:solidFill>
                  <a:srgbClr val="000000"/>
                </a:solidFill>
                <a:latin typeface="FFDJC M+ Adv T Tc 9c 3bd 71"/>
              </a:rPr>
              <a:t>: </a:t>
            </a:r>
            <a:r>
              <a:rPr lang="es-MX" dirty="0" err="1">
                <a:solidFill>
                  <a:srgbClr val="000000"/>
                </a:solidFill>
                <a:latin typeface="FFDJC M+ Adv T Tc 9c 3bd 71"/>
              </a:rPr>
              <a:t>Expanding</a:t>
            </a:r>
            <a:r>
              <a:rPr lang="es-MX" dirty="0">
                <a:solidFill>
                  <a:srgbClr val="000000"/>
                </a:solidFill>
                <a:latin typeface="FFDJC M+ Adv T Tc 9c 3bd 71"/>
              </a:rPr>
              <a:t> </a:t>
            </a:r>
            <a:r>
              <a:rPr lang="es-MX" dirty="0" err="1">
                <a:solidFill>
                  <a:srgbClr val="000000"/>
                </a:solidFill>
                <a:latin typeface="FFDJC M+ Adv T Tc 9c 3bd 71"/>
              </a:rPr>
              <a:t>the</a:t>
            </a:r>
            <a:r>
              <a:rPr lang="es-MX" dirty="0">
                <a:solidFill>
                  <a:srgbClr val="000000"/>
                </a:solidFill>
                <a:latin typeface="FFDJC M+ Adv T Tc 9c 3bd 71"/>
              </a:rPr>
              <a:t> </a:t>
            </a:r>
            <a:r>
              <a:rPr lang="es-MX" dirty="0" err="1">
                <a:solidFill>
                  <a:srgbClr val="000000"/>
                </a:solidFill>
                <a:latin typeface="FFDJC M+ Adv T Tc 9c 3bd 71"/>
              </a:rPr>
              <a:t>definition</a:t>
            </a:r>
            <a:r>
              <a:rPr lang="es-MX" dirty="0">
                <a:solidFill>
                  <a:srgbClr val="000000"/>
                </a:solidFill>
                <a:latin typeface="FFDJC M+ Adv T Tc 9c 3bd 71"/>
              </a:rPr>
              <a:t>. </a:t>
            </a:r>
            <a:r>
              <a:rPr lang="es-MX" dirty="0" err="1">
                <a:solidFill>
                  <a:srgbClr val="000000"/>
                </a:solidFill>
                <a:latin typeface="FFDJC M+ Adv T Tc 9c 3bd 71"/>
              </a:rPr>
              <a:t>Crit</a:t>
            </a:r>
            <a:r>
              <a:rPr lang="es-MX" dirty="0">
                <a:solidFill>
                  <a:srgbClr val="000000"/>
                </a:solidFill>
                <a:latin typeface="FFDJC M+ Adv T Tc 9c 3bd 71"/>
              </a:rPr>
              <a:t> </a:t>
            </a:r>
            <a:r>
              <a:rPr lang="es-MX" dirty="0" err="1">
                <a:solidFill>
                  <a:srgbClr val="000000"/>
                </a:solidFill>
                <a:latin typeface="FFDJC M+ Adv T Tc 9c 3bd 71"/>
              </a:rPr>
              <a:t>Care</a:t>
            </a:r>
            <a:r>
              <a:rPr lang="es-MX" dirty="0">
                <a:solidFill>
                  <a:srgbClr val="000000"/>
                </a:solidFill>
                <a:latin typeface="FFDJC M+ Adv T Tc 9c 3bd 71"/>
              </a:rPr>
              <a:t> Med.2008;36:3080</a:t>
            </a:r>
            <a:r>
              <a:rPr lang="es-MX" dirty="0">
                <a:solidFill>
                  <a:srgbClr val="000000"/>
                </a:solidFill>
                <a:latin typeface="FFDJF C+ Adv Mac T_ R"/>
              </a:rPr>
              <a:t>–</a:t>
            </a:r>
            <a:r>
              <a:rPr lang="es-MX" dirty="0">
                <a:solidFill>
                  <a:srgbClr val="000000"/>
                </a:solidFill>
                <a:latin typeface="FFDJC M+ Adv T Tc 9c 3bd 71"/>
              </a:rPr>
              <a:t>4. </a:t>
            </a:r>
            <a:endParaRPr lang="es-MX" dirty="0"/>
          </a:p>
        </p:txBody>
      </p:sp>
      <p:pic>
        <p:nvPicPr>
          <p:cNvPr id="7" name="Imagen 6"/>
          <p:cNvPicPr/>
          <p:nvPr/>
        </p:nvPicPr>
        <p:blipFill rotWithShape="1">
          <a:blip r:embed="rId4"/>
          <a:srcRect l="22271" t="41149" r="20086" b="42158"/>
          <a:stretch/>
        </p:blipFill>
        <p:spPr bwMode="auto">
          <a:xfrm>
            <a:off x="8448354" y="6092565"/>
            <a:ext cx="1965424"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FF33089E-99D2-A24A-8EE2-C139500D7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5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524000" y="533400"/>
            <a:ext cx="8229600" cy="990600"/>
          </a:xfrm>
        </p:spPr>
        <p:txBody>
          <a:bodyPr/>
          <a:lstStyle/>
          <a:p>
            <a:pPr algn="ctr"/>
            <a:r>
              <a:rPr lang="es-MX" dirty="0"/>
              <a:t>Fisiopatologia</a:t>
            </a:r>
          </a:p>
        </p:txBody>
      </p:sp>
      <p:pic>
        <p:nvPicPr>
          <p:cNvPr id="5" name="Imagen 4"/>
          <p:cNvPicPr>
            <a:picLocks noChangeAspect="1"/>
          </p:cNvPicPr>
          <p:nvPr/>
        </p:nvPicPr>
        <p:blipFill>
          <a:blip r:embed="rId3"/>
          <a:stretch>
            <a:fillRect/>
          </a:stretch>
        </p:blipFill>
        <p:spPr>
          <a:xfrm>
            <a:off x="1524000" y="1524000"/>
            <a:ext cx="9144000" cy="5334000"/>
          </a:xfrm>
          <a:prstGeom prst="rect">
            <a:avLst/>
          </a:prstGeom>
        </p:spPr>
      </p:pic>
    </p:spTree>
    <p:extLst>
      <p:ext uri="{BB962C8B-B14F-4D97-AF65-F5344CB8AC3E}">
        <p14:creationId xmlns:p14="http://schemas.microsoft.com/office/powerpoint/2010/main" val="298960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26</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pic>
        <p:nvPicPr>
          <p:cNvPr id="6" name="Imagen 5"/>
          <p:cNvPicPr/>
          <p:nvPr/>
        </p:nvPicPr>
        <p:blipFill rotWithShape="1">
          <a:blip r:embed="rId3"/>
          <a:srcRect l="25628" t="11472" r="9369" b="7023"/>
          <a:stretch/>
        </p:blipFill>
        <p:spPr bwMode="auto">
          <a:xfrm>
            <a:off x="1664567" y="643221"/>
            <a:ext cx="8529639" cy="5849655"/>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4634631" y="151039"/>
            <a:ext cx="2929392" cy="584775"/>
          </a:xfrm>
          <a:prstGeom prst="rect">
            <a:avLst/>
          </a:prstGeom>
          <a:noFill/>
        </p:spPr>
        <p:txBody>
          <a:bodyPr wrap="none" rtlCol="0">
            <a:spAutoFit/>
          </a:bodyPr>
          <a:lstStyle/>
          <a:p>
            <a:r>
              <a:rPr lang="es-MX" sz="3200" dirty="0">
                <a:solidFill>
                  <a:srgbClr val="FF0000"/>
                </a:solidFill>
              </a:rPr>
              <a:t>FISIOPATOLOGÍA</a:t>
            </a:r>
          </a:p>
        </p:txBody>
      </p:sp>
      <p:sp>
        <p:nvSpPr>
          <p:cNvPr id="3" name="CuadroTexto 2"/>
          <p:cNvSpPr txBox="1"/>
          <p:nvPr/>
        </p:nvSpPr>
        <p:spPr>
          <a:xfrm>
            <a:off x="125261" y="634200"/>
            <a:ext cx="2036492" cy="1477328"/>
          </a:xfrm>
          <a:prstGeom prst="rect">
            <a:avLst/>
          </a:prstGeom>
          <a:noFill/>
          <a:ln>
            <a:solidFill>
              <a:srgbClr val="7030A0"/>
            </a:solidFill>
          </a:ln>
        </p:spPr>
        <p:txBody>
          <a:bodyPr wrap="square" rtlCol="0">
            <a:spAutoFit/>
          </a:bodyPr>
          <a:lstStyle/>
          <a:p>
            <a:r>
              <a:rPr lang="es-MX" dirty="0"/>
              <a:t>Tranfusión pasiva de Ac anti leucocitarios y anti HLA I (II?) del donante. </a:t>
            </a:r>
          </a:p>
        </p:txBody>
      </p:sp>
      <p:sp>
        <p:nvSpPr>
          <p:cNvPr id="7" name="CuadroTexto 6"/>
          <p:cNvSpPr txBox="1"/>
          <p:nvPr/>
        </p:nvSpPr>
        <p:spPr>
          <a:xfrm>
            <a:off x="135162" y="2246947"/>
            <a:ext cx="2016689" cy="2031325"/>
          </a:xfrm>
          <a:prstGeom prst="rect">
            <a:avLst/>
          </a:prstGeom>
          <a:noFill/>
          <a:ln>
            <a:solidFill>
              <a:srgbClr val="7030A0"/>
            </a:solidFill>
          </a:ln>
        </p:spPr>
        <p:txBody>
          <a:bodyPr wrap="square" rtlCol="0">
            <a:spAutoFit/>
          </a:bodyPr>
          <a:lstStyle/>
          <a:p>
            <a:r>
              <a:rPr lang="es-MX" dirty="0"/>
              <a:t>Ac se dirigen contra los HLA y contra los aloantígenos 3a y 5b neutrofílicos humanos (HNA)  y contra otros Ag de los neutrófilos </a:t>
            </a:r>
          </a:p>
        </p:txBody>
      </p:sp>
      <p:sp>
        <p:nvSpPr>
          <p:cNvPr id="9" name="CuadroTexto 8"/>
          <p:cNvSpPr txBox="1"/>
          <p:nvPr/>
        </p:nvSpPr>
        <p:spPr>
          <a:xfrm>
            <a:off x="135162" y="4462939"/>
            <a:ext cx="2292264" cy="1754326"/>
          </a:xfrm>
          <a:prstGeom prst="rect">
            <a:avLst/>
          </a:prstGeom>
          <a:noFill/>
          <a:ln>
            <a:solidFill>
              <a:srgbClr val="7030A0"/>
            </a:solidFill>
          </a:ln>
        </p:spPr>
        <p:txBody>
          <a:bodyPr wrap="square" rtlCol="0">
            <a:spAutoFit/>
          </a:bodyPr>
          <a:lstStyle/>
          <a:p>
            <a:r>
              <a:rPr lang="es-MX" dirty="0"/>
              <a:t>Se han encontrado Ac en la sangre del receptor.</a:t>
            </a:r>
          </a:p>
          <a:p>
            <a:r>
              <a:rPr lang="es-MX" dirty="0"/>
              <a:t>La transfusión de CE no </a:t>
            </a:r>
            <a:r>
              <a:rPr lang="es-MX" dirty="0" err="1"/>
              <a:t>leucodepletados</a:t>
            </a:r>
            <a:r>
              <a:rPr lang="es-MX" dirty="0"/>
              <a:t> produce TRALI </a:t>
            </a:r>
          </a:p>
        </p:txBody>
      </p:sp>
      <p:sp>
        <p:nvSpPr>
          <p:cNvPr id="10" name="CuadroTexto 9"/>
          <p:cNvSpPr txBox="1"/>
          <p:nvPr/>
        </p:nvSpPr>
        <p:spPr>
          <a:xfrm>
            <a:off x="9700857" y="1305597"/>
            <a:ext cx="2342367" cy="646331"/>
          </a:xfrm>
          <a:prstGeom prst="rect">
            <a:avLst/>
          </a:prstGeom>
          <a:noFill/>
          <a:ln>
            <a:solidFill>
              <a:srgbClr val="7030A0"/>
            </a:solidFill>
          </a:ln>
        </p:spPr>
        <p:txBody>
          <a:bodyPr wrap="square" rtlCol="0">
            <a:spAutoFit/>
          </a:bodyPr>
          <a:lstStyle/>
          <a:p>
            <a:r>
              <a:rPr lang="es-MX" dirty="0"/>
              <a:t>Lesión del endotelio pulmonar</a:t>
            </a:r>
          </a:p>
        </p:txBody>
      </p:sp>
      <p:sp>
        <p:nvSpPr>
          <p:cNvPr id="11" name="CuadroTexto 10"/>
          <p:cNvSpPr txBox="1"/>
          <p:nvPr/>
        </p:nvSpPr>
        <p:spPr>
          <a:xfrm>
            <a:off x="9563621" y="2226370"/>
            <a:ext cx="2459391" cy="923330"/>
          </a:xfrm>
          <a:prstGeom prst="rect">
            <a:avLst/>
          </a:prstGeom>
          <a:noFill/>
          <a:ln>
            <a:solidFill>
              <a:srgbClr val="7030A0"/>
            </a:solidFill>
          </a:ln>
        </p:spPr>
        <p:txBody>
          <a:bodyPr wrap="none" rtlCol="0">
            <a:spAutoFit/>
          </a:bodyPr>
          <a:lstStyle/>
          <a:p>
            <a:r>
              <a:rPr lang="es-MX" dirty="0" err="1"/>
              <a:t>Lisofosfatidilcolinas</a:t>
            </a:r>
            <a:r>
              <a:rPr lang="es-MX" dirty="0"/>
              <a:t> </a:t>
            </a:r>
          </a:p>
          <a:p>
            <a:r>
              <a:rPr lang="es-MX" dirty="0"/>
              <a:t>IL-6, IL 8, IL-1β. TNFα</a:t>
            </a:r>
          </a:p>
          <a:p>
            <a:r>
              <a:rPr lang="es-MX" dirty="0"/>
              <a:t>Citoquinas inflamatorias</a:t>
            </a:r>
          </a:p>
        </p:txBody>
      </p:sp>
      <p:sp>
        <p:nvSpPr>
          <p:cNvPr id="12" name="CuadroTexto 11"/>
          <p:cNvSpPr txBox="1"/>
          <p:nvPr/>
        </p:nvSpPr>
        <p:spPr>
          <a:xfrm>
            <a:off x="9971488" y="5800379"/>
            <a:ext cx="1995354" cy="369332"/>
          </a:xfrm>
          <a:prstGeom prst="rect">
            <a:avLst/>
          </a:prstGeom>
          <a:noFill/>
          <a:ln>
            <a:solidFill>
              <a:srgbClr val="7030A0"/>
            </a:solidFill>
          </a:ln>
        </p:spPr>
        <p:txBody>
          <a:bodyPr wrap="none" rtlCol="0">
            <a:spAutoFit/>
          </a:bodyPr>
          <a:lstStyle/>
          <a:p>
            <a:r>
              <a:rPr lang="es-MX" dirty="0"/>
              <a:t>Célula protagonista</a:t>
            </a:r>
          </a:p>
        </p:txBody>
      </p:sp>
      <p:sp>
        <p:nvSpPr>
          <p:cNvPr id="13" name="Flecha derecha 12"/>
          <p:cNvSpPr/>
          <p:nvPr/>
        </p:nvSpPr>
        <p:spPr>
          <a:xfrm>
            <a:off x="9646912" y="5888236"/>
            <a:ext cx="324576" cy="18466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8157979" y="4440973"/>
            <a:ext cx="3861763" cy="646331"/>
          </a:xfrm>
          <a:prstGeom prst="rect">
            <a:avLst/>
          </a:prstGeom>
          <a:noFill/>
          <a:ln>
            <a:solidFill>
              <a:srgbClr val="7030A0"/>
            </a:solidFill>
          </a:ln>
        </p:spPr>
        <p:txBody>
          <a:bodyPr wrap="none" rtlCol="0">
            <a:spAutoFit/>
          </a:bodyPr>
          <a:lstStyle/>
          <a:p>
            <a:r>
              <a:rPr lang="es-MX" dirty="0"/>
              <a:t>Neutrófilo tarda en pasar 2s a 20 min</a:t>
            </a:r>
          </a:p>
          <a:p>
            <a:r>
              <a:rPr lang="es-MX" dirty="0"/>
              <a:t>Liberan radicales de O2 y dañan células</a:t>
            </a:r>
          </a:p>
        </p:txBody>
      </p:sp>
      <p:sp>
        <p:nvSpPr>
          <p:cNvPr id="15" name="CuadroTexto 14"/>
          <p:cNvSpPr txBox="1"/>
          <p:nvPr/>
        </p:nvSpPr>
        <p:spPr>
          <a:xfrm>
            <a:off x="2838339" y="6169711"/>
            <a:ext cx="5689634" cy="646331"/>
          </a:xfrm>
          <a:prstGeom prst="rect">
            <a:avLst/>
          </a:prstGeom>
          <a:noFill/>
          <a:ln>
            <a:solidFill>
              <a:srgbClr val="7030A0"/>
            </a:solidFill>
          </a:ln>
        </p:spPr>
        <p:txBody>
          <a:bodyPr wrap="none" rtlCol="0">
            <a:spAutoFit/>
          </a:bodyPr>
          <a:lstStyle/>
          <a:p>
            <a:r>
              <a:rPr lang="es-MX" dirty="0"/>
              <a:t>Aumento de permeabilidad vascular y el paso de líquidos y</a:t>
            </a:r>
          </a:p>
          <a:p>
            <a:r>
              <a:rPr lang="es-MX" dirty="0"/>
              <a:t>proteínas al alveolo</a:t>
            </a:r>
          </a:p>
        </p:txBody>
      </p:sp>
      <p:pic>
        <p:nvPicPr>
          <p:cNvPr id="16" name="Picture 2" descr="img6"/>
          <p:cNvPicPr>
            <a:picLocks noChangeAspect="1" noChangeArrowheads="1"/>
          </p:cNvPicPr>
          <p:nvPr/>
        </p:nvPicPr>
        <p:blipFill>
          <a:blip r:embed="rId4" cstate="print">
            <a:extLst>
              <a:ext uri="{28A0092B-C50C-407E-A947-70E740481C1C}">
                <a14:useLocalDpi xmlns:a14="http://schemas.microsoft.com/office/drawing/2010/main" val="0"/>
              </a:ext>
            </a:extLst>
          </a:blip>
          <a:srcRect l="29213" t="28760" r="31508" b="4686"/>
          <a:stretch>
            <a:fillRect/>
          </a:stretch>
        </p:blipFill>
        <p:spPr bwMode="auto">
          <a:xfrm>
            <a:off x="5436153" y="735814"/>
            <a:ext cx="1098653" cy="145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068454" y="735814"/>
            <a:ext cx="652743" cy="369332"/>
          </a:xfrm>
          <a:prstGeom prst="rect">
            <a:avLst/>
          </a:prstGeom>
          <a:noFill/>
        </p:spPr>
        <p:txBody>
          <a:bodyPr wrap="none" rtlCol="0">
            <a:spAutoFit/>
          </a:bodyPr>
          <a:lstStyle/>
          <a:p>
            <a:r>
              <a:rPr lang="es-MX" dirty="0"/>
              <a:t>1985</a:t>
            </a:r>
          </a:p>
        </p:txBody>
      </p:sp>
      <p:sp>
        <p:nvSpPr>
          <p:cNvPr id="17" name="CuadroTexto 16"/>
          <p:cNvSpPr txBox="1"/>
          <p:nvPr/>
        </p:nvSpPr>
        <p:spPr>
          <a:xfrm>
            <a:off x="8088799" y="723247"/>
            <a:ext cx="652743" cy="369332"/>
          </a:xfrm>
          <a:prstGeom prst="rect">
            <a:avLst/>
          </a:prstGeom>
          <a:noFill/>
        </p:spPr>
        <p:txBody>
          <a:bodyPr wrap="none" rtlCol="0">
            <a:spAutoFit/>
          </a:bodyPr>
          <a:lstStyle/>
          <a:p>
            <a:r>
              <a:rPr lang="es-MX" dirty="0"/>
              <a:t>1992</a:t>
            </a:r>
          </a:p>
        </p:txBody>
      </p:sp>
      <p:pic>
        <p:nvPicPr>
          <p:cNvPr id="18" name="Picture 5" descr="Logo ANMM copy">
            <a:extLst>
              <a:ext uri="{FF2B5EF4-FFF2-40B4-BE49-F238E27FC236}">
                <a16:creationId xmlns:a16="http://schemas.microsoft.com/office/drawing/2014/main" id="{A9C50376-EAA5-C443-9711-916CFB387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1400" y="0"/>
            <a:ext cx="1305770" cy="1274312"/>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D900D445-7523-3440-BC37-84999A372912}"/>
              </a:ext>
            </a:extLst>
          </p:cNvPr>
          <p:cNvSpPr/>
          <p:nvPr/>
        </p:nvSpPr>
        <p:spPr>
          <a:xfrm>
            <a:off x="9563621" y="3262610"/>
            <a:ext cx="6096000" cy="1200329"/>
          </a:xfrm>
          <a:prstGeom prst="rect">
            <a:avLst/>
          </a:prstGeom>
        </p:spPr>
        <p:txBody>
          <a:bodyPr>
            <a:spAutoFit/>
          </a:bodyPr>
          <a:lstStyle/>
          <a:p>
            <a:r>
              <a:rPr lang="es-MX" dirty="0"/>
              <a:t> lipopolisacáridos</a:t>
            </a:r>
          </a:p>
          <a:p>
            <a:r>
              <a:rPr lang="es-MX" dirty="0"/>
              <a:t>endotoxinas bacterianas</a:t>
            </a:r>
          </a:p>
          <a:p>
            <a:r>
              <a:rPr lang="es-MX" b="1" dirty="0"/>
              <a:t>ambiente deficit de NO</a:t>
            </a:r>
          </a:p>
          <a:p>
            <a:r>
              <a:rPr lang="es-MX" dirty="0"/>
              <a:t> </a:t>
            </a:r>
          </a:p>
        </p:txBody>
      </p:sp>
    </p:spTree>
    <p:extLst>
      <p:ext uri="{BB962C8B-B14F-4D97-AF65-F5344CB8AC3E}">
        <p14:creationId xmlns:p14="http://schemas.microsoft.com/office/powerpoint/2010/main" val="170054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27</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583118" y="1003693"/>
            <a:ext cx="10850893" cy="5262979"/>
          </a:xfrm>
          <a:prstGeom prst="rect">
            <a:avLst/>
          </a:prstGeom>
          <a:noFill/>
        </p:spPr>
        <p:txBody>
          <a:bodyPr wrap="square" rtlCol="0">
            <a:spAutoFit/>
          </a:bodyPr>
          <a:lstStyle/>
          <a:p>
            <a:pPr algn="just"/>
            <a:r>
              <a:rPr lang="es-MX" sz="2400" dirty="0"/>
              <a:t>Existe evidencia clínica que </a:t>
            </a:r>
            <a:r>
              <a:rPr lang="es-MX" sz="2400" dirty="0">
                <a:solidFill>
                  <a:srgbClr val="C00000"/>
                </a:solidFill>
              </a:rPr>
              <a:t>la inducción del TRALI no siempre parte de la activación de los neutrófilos,</a:t>
            </a:r>
            <a:r>
              <a:rPr lang="es-MX" sz="2400" dirty="0"/>
              <a:t> sino que también puede desencadenarla un </a:t>
            </a:r>
            <a:r>
              <a:rPr lang="es-MX" sz="2400" dirty="0">
                <a:solidFill>
                  <a:srgbClr val="C00000"/>
                </a:solidFill>
              </a:rPr>
              <a:t>endotelio pulmonar activado por la enfermedad subyacente </a:t>
            </a:r>
            <a:r>
              <a:rPr lang="es-MX" sz="2400" dirty="0"/>
              <a:t>que puede inducir el atrapamiento de los neutrófilos en el lecho capilar pulmonar donde los activarán los componentes presentes en el componente sanguíneo.</a:t>
            </a:r>
          </a:p>
          <a:p>
            <a:pPr algn="just"/>
            <a:endParaRPr lang="es-MX" sz="2400" dirty="0"/>
          </a:p>
          <a:p>
            <a:pPr algn="just"/>
            <a:r>
              <a:rPr lang="es-MX" sz="2400" dirty="0"/>
              <a:t>Existen casos de </a:t>
            </a:r>
            <a:r>
              <a:rPr lang="es-MX" sz="2400" dirty="0">
                <a:solidFill>
                  <a:srgbClr val="C00000"/>
                </a:solidFill>
              </a:rPr>
              <a:t>TRALI en pacientes </a:t>
            </a:r>
            <a:r>
              <a:rPr lang="es-MX" sz="2400" dirty="0" err="1">
                <a:solidFill>
                  <a:srgbClr val="C00000"/>
                </a:solidFill>
              </a:rPr>
              <a:t>neutropénicos</a:t>
            </a:r>
            <a:r>
              <a:rPr lang="es-MX" sz="2400" dirty="0"/>
              <a:t>, se considera que se produce por transfusión de factor de crecimiento del endotelio vascular (CD40 L , que se encuentra en los linfocitos T) y factor de necrosis tumoral alfa de los macrófagos pulmonares, células endoteliales y fibroblastos e intensifica la permeabilidad vascular y la inflamación. </a:t>
            </a:r>
          </a:p>
          <a:p>
            <a:pPr algn="just"/>
            <a:endParaRPr lang="es-MX" sz="2400" dirty="0"/>
          </a:p>
          <a:p>
            <a:pPr algn="just"/>
            <a:r>
              <a:rPr lang="es-MX" sz="2400" dirty="0"/>
              <a:t>Se ha encontrado HLA II en el endotelio vascular y la transfusión de anti HLA II son capaces de producir lesión endotelial.</a:t>
            </a:r>
          </a:p>
        </p:txBody>
      </p:sp>
      <p:pic>
        <p:nvPicPr>
          <p:cNvPr id="6" name="Imagen 5"/>
          <p:cNvPicPr/>
          <p:nvPr/>
        </p:nvPicPr>
        <p:blipFill rotWithShape="1">
          <a:blip r:embed="rId3"/>
          <a:srcRect l="22271" t="41149" r="20086" b="42158"/>
          <a:stretch/>
        </p:blipFill>
        <p:spPr bwMode="auto">
          <a:xfrm>
            <a:off x="8610600" y="6063745"/>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A7BDBD87-D884-A348-A621-F91C573E6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0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3423C-AF41-674E-A04E-79C0F865630A}"/>
              </a:ext>
            </a:extLst>
          </p:cNvPr>
          <p:cNvSpPr>
            <a:spLocks noGrp="1"/>
          </p:cNvSpPr>
          <p:nvPr>
            <p:ph type="title"/>
          </p:nvPr>
        </p:nvSpPr>
        <p:spPr/>
        <p:txBody>
          <a:bodyPr/>
          <a:lstStyle/>
          <a:p>
            <a:r>
              <a:rPr lang="es-MX" dirty="0"/>
              <a:t>TRALI</a:t>
            </a:r>
          </a:p>
        </p:txBody>
      </p:sp>
      <p:sp>
        <p:nvSpPr>
          <p:cNvPr id="3" name="Marcador de contenido 2">
            <a:extLst>
              <a:ext uri="{FF2B5EF4-FFF2-40B4-BE49-F238E27FC236}">
                <a16:creationId xmlns:a16="http://schemas.microsoft.com/office/drawing/2014/main" id="{6182649E-566A-0E4D-9582-41E731144324}"/>
              </a:ext>
            </a:extLst>
          </p:cNvPr>
          <p:cNvSpPr>
            <a:spLocks noGrp="1"/>
          </p:cNvSpPr>
          <p:nvPr>
            <p:ph idx="1"/>
          </p:nvPr>
        </p:nvSpPr>
        <p:spPr/>
        <p:txBody>
          <a:bodyPr/>
          <a:lstStyle/>
          <a:p>
            <a:pPr marL="0" indent="0">
              <a:buNone/>
            </a:pPr>
            <a:r>
              <a:rPr lang="es-MX" dirty="0"/>
              <a:t>Una vez allí, los PMN transmigrarán a través del endotelio inflamado con un aumento del potencial fagocítico, provocando un “estallido respiratorio” generador de oxígeno, peróxido de hidrógeno e hipoclorito, asi como liberación de enzimas y proteasas independientes de oxígeno y la formación de trampas extracelulares (NETs por sus siglas en inglés), muy recientemente descrita, que conlleva un tipo de muerte celular defensiva que se ha dado en llamar “NETosis”.</a:t>
            </a:r>
            <a:r>
              <a:rPr lang="es-MX" baseline="30000" dirty="0"/>
              <a:t>4,30</a:t>
            </a:r>
            <a:endParaRPr lang="es-MX" dirty="0"/>
          </a:p>
          <a:p>
            <a:endParaRPr lang="es-MX" dirty="0"/>
          </a:p>
        </p:txBody>
      </p:sp>
      <p:pic>
        <p:nvPicPr>
          <p:cNvPr id="4" name="Picture 5" descr="Logo ANMM copy">
            <a:extLst>
              <a:ext uri="{FF2B5EF4-FFF2-40B4-BE49-F238E27FC236}">
                <a16:creationId xmlns:a16="http://schemas.microsoft.com/office/drawing/2014/main" id="{59B5821A-08C1-874E-B36C-B1235D4EE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0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55A1B-2203-9E42-9637-560D21B1DEC7}"/>
              </a:ext>
            </a:extLst>
          </p:cNvPr>
          <p:cNvSpPr>
            <a:spLocks noGrp="1"/>
          </p:cNvSpPr>
          <p:nvPr>
            <p:ph type="title"/>
          </p:nvPr>
        </p:nvSpPr>
        <p:spPr/>
        <p:txBody>
          <a:bodyPr/>
          <a:lstStyle/>
          <a:p>
            <a:r>
              <a:rPr lang="es-MX" dirty="0"/>
              <a:t>TRALI</a:t>
            </a:r>
          </a:p>
        </p:txBody>
      </p:sp>
      <p:sp>
        <p:nvSpPr>
          <p:cNvPr id="3" name="Marcador de contenido 2">
            <a:extLst>
              <a:ext uri="{FF2B5EF4-FFF2-40B4-BE49-F238E27FC236}">
                <a16:creationId xmlns:a16="http://schemas.microsoft.com/office/drawing/2014/main" id="{E7C74D09-A4E1-B24A-BD0F-A869F54D3329}"/>
              </a:ext>
            </a:extLst>
          </p:cNvPr>
          <p:cNvSpPr>
            <a:spLocks noGrp="1"/>
          </p:cNvSpPr>
          <p:nvPr>
            <p:ph idx="1"/>
          </p:nvPr>
        </p:nvSpPr>
        <p:spPr>
          <a:xfrm>
            <a:off x="838200" y="1525000"/>
            <a:ext cx="10515600" cy="4351338"/>
          </a:xfrm>
        </p:spPr>
        <p:txBody>
          <a:bodyPr/>
          <a:lstStyle/>
          <a:p>
            <a:pPr marL="0" indent="0">
              <a:buNone/>
            </a:pPr>
            <a:r>
              <a:rPr lang="es-MX" dirty="0"/>
              <a:t>Estudios observacionales muestran </a:t>
            </a:r>
            <a:r>
              <a:rPr lang="es-MX" dirty="0">
                <a:solidFill>
                  <a:srgbClr val="FF0000"/>
                </a:solidFill>
              </a:rPr>
              <a:t>aumento </a:t>
            </a:r>
            <a:r>
              <a:rPr lang="es-MX" dirty="0"/>
              <a:t>estadísticamente significativo de </a:t>
            </a:r>
            <a:r>
              <a:rPr lang="es-MX" dirty="0">
                <a:solidFill>
                  <a:srgbClr val="FF0000"/>
                </a:solidFill>
              </a:rPr>
              <a:t>leucocitos dentro de las 24 y 48 hrs </a:t>
            </a:r>
            <a:r>
              <a:rPr lang="es-MX" dirty="0"/>
              <a:t>posteriores al inicio del edema, así como de los niveles de IL-8 e IL-10 y disminución en el recuento de plaquetas, </a:t>
            </a:r>
            <a:r>
              <a:rPr lang="es-MX" baseline="30000" dirty="0"/>
              <a:t>11,12,13 </a:t>
            </a:r>
          </a:p>
          <a:p>
            <a:pPr marL="0" indent="0">
              <a:buNone/>
            </a:pPr>
            <a:r>
              <a:rPr lang="es-MX" dirty="0"/>
              <a:t>Se ha observado niveles de </a:t>
            </a:r>
            <a:r>
              <a:rPr lang="es-MX" dirty="0">
                <a:solidFill>
                  <a:srgbClr val="FF0000"/>
                </a:solidFill>
              </a:rPr>
              <a:t>proteína C reactiva (PCR) elevados </a:t>
            </a:r>
            <a:r>
              <a:rPr lang="es-MX" dirty="0"/>
              <a:t>con media de 112.2 mg/dl en pacientes con TRALI dentro de las 24-48 hrs posteriores a la transfusion.</a:t>
            </a:r>
            <a:r>
              <a:rPr lang="es-MX" baseline="30000" dirty="0"/>
              <a:t>12 </a:t>
            </a:r>
          </a:p>
          <a:p>
            <a:pPr marL="0" indent="0">
              <a:buNone/>
            </a:pPr>
            <a:r>
              <a:rPr lang="es-MX" dirty="0"/>
              <a:t>El </a:t>
            </a:r>
            <a:r>
              <a:rPr lang="es-MX" dirty="0">
                <a:solidFill>
                  <a:srgbClr val="FF0000"/>
                </a:solidFill>
              </a:rPr>
              <a:t>peptidonatriuretico cerebral (BNP</a:t>
            </a:r>
            <a:r>
              <a:rPr lang="es-MX" dirty="0"/>
              <a:t>) muestra importancia al distinguir pTRALI, TACO y TRALI, ya que en este ultimo no se encuentra elevado.</a:t>
            </a:r>
            <a:r>
              <a:rPr lang="es-MX" baseline="30000" dirty="0"/>
              <a:t>7</a:t>
            </a:r>
            <a:endParaRPr lang="es-MX" dirty="0"/>
          </a:p>
          <a:p>
            <a:endParaRPr lang="es-MX" dirty="0"/>
          </a:p>
        </p:txBody>
      </p:sp>
      <p:pic>
        <p:nvPicPr>
          <p:cNvPr id="4" name="Picture 5" descr="Logo ANMM copy">
            <a:extLst>
              <a:ext uri="{FF2B5EF4-FFF2-40B4-BE49-F238E27FC236}">
                <a16:creationId xmlns:a16="http://schemas.microsoft.com/office/drawing/2014/main" id="{3F5B34DB-CE32-3B4E-8CF5-029B8B429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6468D7E-DAEB-4E02-B364-D85A2E1BB031}" type="slidenum">
              <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s-MX" sz="9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pic>
        <p:nvPicPr>
          <p:cNvPr id="6" name="Picture 2" descr="D:\Home\Pictures\bar de vampiros.jpg"/>
          <p:cNvPicPr>
            <a:picLocks noGrp="1" noChangeAspect="1" noChangeArrowheads="1"/>
          </p:cNvPicPr>
          <p:nvPr>
            <p:ph idx="1"/>
          </p:nvPr>
        </p:nvPicPr>
        <p:blipFill>
          <a:blip r:embed="rId3" cstate="print"/>
          <a:srcRect b="5333"/>
          <a:stretch>
            <a:fillRect/>
          </a:stretch>
        </p:blipFill>
        <p:spPr bwMode="auto">
          <a:xfrm>
            <a:off x="2358841" y="955676"/>
            <a:ext cx="7200799" cy="5112568"/>
          </a:xfrm>
          <a:prstGeom prst="rect">
            <a:avLst/>
          </a:prstGeom>
          <a:noFill/>
        </p:spPr>
      </p:pic>
      <p:pic>
        <p:nvPicPr>
          <p:cNvPr id="7" name="Imagen 6"/>
          <p:cNvPicPr/>
          <p:nvPr/>
        </p:nvPicPr>
        <p:blipFill rotWithShape="1">
          <a:blip r:embed="rId4"/>
          <a:srcRect l="22271" t="41149" r="20086" b="42158"/>
          <a:stretch/>
        </p:blipFill>
        <p:spPr bwMode="auto">
          <a:xfrm>
            <a:off x="8576928" y="6205466"/>
            <a:ext cx="1965424"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8CBE136D-9E02-9F40-BAF6-0DA2AA16A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17433"/>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80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30</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1688601" y="1412460"/>
            <a:ext cx="3483105" cy="4893647"/>
          </a:xfrm>
          <a:prstGeom prst="rect">
            <a:avLst/>
          </a:prstGeom>
          <a:solidFill>
            <a:schemeClr val="accent4">
              <a:lumMod val="40000"/>
              <a:lumOff val="60000"/>
            </a:schemeClr>
          </a:solidFill>
          <a:ln>
            <a:solidFill>
              <a:srgbClr val="7030A0"/>
            </a:solidFill>
          </a:ln>
        </p:spPr>
        <p:txBody>
          <a:bodyPr wrap="square" rtlCol="0">
            <a:spAutoFit/>
          </a:bodyPr>
          <a:lstStyle/>
          <a:p>
            <a:r>
              <a:rPr lang="es-MX" sz="2400" dirty="0">
                <a:solidFill>
                  <a:srgbClr val="00B050"/>
                </a:solidFill>
              </a:rPr>
              <a:t>Lesión pulmonar directa:</a:t>
            </a:r>
          </a:p>
          <a:p>
            <a:endParaRPr lang="es-MX" sz="2400" dirty="0"/>
          </a:p>
          <a:p>
            <a:pPr>
              <a:lnSpc>
                <a:spcPct val="200000"/>
              </a:lnSpc>
            </a:pPr>
            <a:r>
              <a:rPr lang="es-MX" sz="2400" dirty="0"/>
              <a:t>Aspiración</a:t>
            </a:r>
          </a:p>
          <a:p>
            <a:pPr>
              <a:lnSpc>
                <a:spcPct val="200000"/>
              </a:lnSpc>
            </a:pPr>
            <a:r>
              <a:rPr lang="es-MX" sz="2400" dirty="0"/>
              <a:t>Neumonía</a:t>
            </a:r>
          </a:p>
          <a:p>
            <a:pPr>
              <a:lnSpc>
                <a:spcPct val="200000"/>
              </a:lnSpc>
            </a:pPr>
            <a:r>
              <a:rPr lang="es-MX" sz="2400" dirty="0"/>
              <a:t>Inhalación tóxica</a:t>
            </a:r>
          </a:p>
          <a:p>
            <a:pPr>
              <a:lnSpc>
                <a:spcPct val="200000"/>
              </a:lnSpc>
            </a:pPr>
            <a:r>
              <a:rPr lang="es-MX" sz="2400" dirty="0"/>
              <a:t>Cerca de ahogamiento</a:t>
            </a:r>
          </a:p>
          <a:p>
            <a:pPr>
              <a:lnSpc>
                <a:spcPct val="200000"/>
              </a:lnSpc>
            </a:pPr>
            <a:endParaRPr lang="es-MX" dirty="0"/>
          </a:p>
          <a:p>
            <a:endParaRPr lang="es-MX" dirty="0"/>
          </a:p>
          <a:p>
            <a:r>
              <a:rPr lang="es-MX" dirty="0"/>
              <a:t> </a:t>
            </a:r>
          </a:p>
        </p:txBody>
      </p:sp>
      <p:sp>
        <p:nvSpPr>
          <p:cNvPr id="3" name="Rectángulo 2"/>
          <p:cNvSpPr/>
          <p:nvPr/>
        </p:nvSpPr>
        <p:spPr>
          <a:xfrm>
            <a:off x="2109111" y="496045"/>
            <a:ext cx="7400937" cy="523220"/>
          </a:xfrm>
          <a:prstGeom prst="rect">
            <a:avLst/>
          </a:prstGeom>
        </p:spPr>
        <p:txBody>
          <a:bodyPr wrap="none">
            <a:spAutoFit/>
          </a:bodyPr>
          <a:lstStyle/>
          <a:p>
            <a:r>
              <a:rPr lang="es-MX" sz="2800" dirty="0"/>
              <a:t>Factores de riesgo para la lesión pulmonar aguda:</a:t>
            </a:r>
          </a:p>
        </p:txBody>
      </p:sp>
      <p:sp>
        <p:nvSpPr>
          <p:cNvPr id="6" name="CuadroTexto 5"/>
          <p:cNvSpPr txBox="1"/>
          <p:nvPr/>
        </p:nvSpPr>
        <p:spPr>
          <a:xfrm>
            <a:off x="6543306" y="1412460"/>
            <a:ext cx="3519105" cy="5262979"/>
          </a:xfrm>
          <a:prstGeom prst="rect">
            <a:avLst/>
          </a:prstGeom>
          <a:solidFill>
            <a:schemeClr val="accent1">
              <a:lumMod val="40000"/>
              <a:lumOff val="60000"/>
            </a:schemeClr>
          </a:solidFill>
          <a:ln>
            <a:solidFill>
              <a:srgbClr val="7030A0"/>
            </a:solidFill>
          </a:ln>
        </p:spPr>
        <p:txBody>
          <a:bodyPr wrap="none" rtlCol="0">
            <a:spAutoFit/>
          </a:bodyPr>
          <a:lstStyle/>
          <a:p>
            <a:r>
              <a:rPr lang="es-MX" sz="2400" dirty="0">
                <a:solidFill>
                  <a:srgbClr val="00B050"/>
                </a:solidFill>
              </a:rPr>
              <a:t>Lesión pulmonar indirecta:</a:t>
            </a:r>
          </a:p>
          <a:p>
            <a:endParaRPr lang="es-MX" sz="2400" dirty="0"/>
          </a:p>
          <a:p>
            <a:pPr>
              <a:lnSpc>
                <a:spcPct val="200000"/>
              </a:lnSpc>
            </a:pPr>
            <a:r>
              <a:rPr lang="es-MX" sz="2400" dirty="0"/>
              <a:t>Sepsis severa</a:t>
            </a:r>
          </a:p>
          <a:p>
            <a:pPr>
              <a:lnSpc>
                <a:spcPct val="200000"/>
              </a:lnSpc>
            </a:pPr>
            <a:r>
              <a:rPr lang="es-MX" sz="2400" dirty="0"/>
              <a:t>Shock</a:t>
            </a:r>
          </a:p>
          <a:p>
            <a:pPr>
              <a:lnSpc>
                <a:spcPct val="200000"/>
              </a:lnSpc>
            </a:pPr>
            <a:r>
              <a:rPr lang="es-MX" sz="2400" dirty="0"/>
              <a:t>Trauma múltiple</a:t>
            </a:r>
          </a:p>
          <a:p>
            <a:pPr>
              <a:lnSpc>
                <a:spcPct val="200000"/>
              </a:lnSpc>
            </a:pPr>
            <a:r>
              <a:rPr lang="es-MX" sz="2400" dirty="0"/>
              <a:t>Lesión por quemadura</a:t>
            </a:r>
          </a:p>
          <a:p>
            <a:pPr>
              <a:lnSpc>
                <a:spcPct val="200000"/>
              </a:lnSpc>
            </a:pPr>
            <a:r>
              <a:rPr lang="es-MX" sz="2400" dirty="0"/>
              <a:t>Bypass cardiopulmonar</a:t>
            </a:r>
          </a:p>
          <a:p>
            <a:pPr>
              <a:lnSpc>
                <a:spcPct val="200000"/>
              </a:lnSpc>
            </a:pPr>
            <a:r>
              <a:rPr lang="es-MX" sz="2400" dirty="0"/>
              <a:t>Sobredosis de droga</a:t>
            </a:r>
          </a:p>
        </p:txBody>
      </p:sp>
      <p:pic>
        <p:nvPicPr>
          <p:cNvPr id="9" name="Imagen 8"/>
          <p:cNvPicPr/>
          <p:nvPr/>
        </p:nvPicPr>
        <p:blipFill rotWithShape="1">
          <a:blip r:embed="rId3"/>
          <a:srcRect l="22271" t="41149" r="20086" b="42158"/>
          <a:stretch/>
        </p:blipFill>
        <p:spPr bwMode="auto">
          <a:xfrm>
            <a:off x="10171133" y="6068244"/>
            <a:ext cx="1652273"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CE1B7ECA-E0C4-6549-9694-A3F838FDA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8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6468D7E-DAEB-4E02-B364-D85A2E1BB031}" type="slidenum">
              <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31</a:t>
            </a:fld>
            <a:endParaRPr kumimoji="0" lang="es-MX" sz="900" b="1" i="0" u="none" strike="noStrike" kern="1200" cap="none" spc="0" normalizeH="0" baseline="0" noProof="0">
              <a:ln>
                <a:noFill/>
              </a:ln>
              <a:solidFill>
                <a:srgbClr val="C00000"/>
              </a:solidFill>
              <a:effectLst/>
              <a:uLnTx/>
              <a:uFillTx/>
              <a:latin typeface="Calibri" panose="020F0502020204030204"/>
              <a:ea typeface="+mn-ea"/>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473452" y="0"/>
            <a:ext cx="11353219" cy="2185214"/>
          </a:xfrm>
          <a:prstGeom prst="rect">
            <a:avLst/>
          </a:prstGeom>
          <a:noFill/>
        </p:spPr>
        <p:txBody>
          <a:bodyPr wrap="square" rtlCol="0">
            <a:spAutoFit/>
          </a:bodyPr>
          <a:lstStyle/>
          <a:p>
            <a:pPr algn="ctr"/>
            <a:r>
              <a:rPr lang="es-MX" sz="2800" dirty="0">
                <a:solidFill>
                  <a:srgbClr val="C00000"/>
                </a:solidFill>
              </a:rPr>
              <a:t>Incidencia</a:t>
            </a:r>
          </a:p>
          <a:p>
            <a:endParaRPr lang="es-MX" dirty="0"/>
          </a:p>
          <a:p>
            <a:r>
              <a:rPr lang="es-MX" dirty="0"/>
              <a:t>Norteamérica (incluido Canadá)   oscila de 1/100,000 – 1-10,000. Depende del componente sanguíneo transfundido</a:t>
            </a:r>
          </a:p>
          <a:p>
            <a:r>
              <a:rPr lang="es-MX" dirty="0"/>
              <a:t>EUA  1, 5,000 -1/1,323</a:t>
            </a:r>
          </a:p>
          <a:p>
            <a:r>
              <a:rPr lang="es-MX" dirty="0"/>
              <a:t>Europa 1.3/ 1,000, 000 – 1/7,900</a:t>
            </a:r>
          </a:p>
          <a:p>
            <a:pPr algn="ctr"/>
            <a:r>
              <a:rPr lang="es-MX" b="1" dirty="0">
                <a:solidFill>
                  <a:srgbClr val="C00000"/>
                </a:solidFill>
              </a:rPr>
              <a:t>SIN EMBARGO LA VERDADERA  INCIDENCIA NO ES DEL TODO CONOCIDA. </a:t>
            </a:r>
          </a:p>
          <a:p>
            <a:pPr algn="ctr"/>
            <a:r>
              <a:rPr lang="es-MX" altLang="en-US" dirty="0"/>
              <a:t>Muchos expertos opinan que el TRALI en una complicación transfusional  </a:t>
            </a:r>
            <a:r>
              <a:rPr lang="es-MX" altLang="en-US" dirty="0" err="1"/>
              <a:t>infradiagnósticada</a:t>
            </a:r>
            <a:r>
              <a:rPr lang="es-MX" altLang="en-US" dirty="0">
                <a:solidFill>
                  <a:srgbClr val="C00000"/>
                </a:solidFill>
              </a:rPr>
              <a:t>.</a:t>
            </a:r>
            <a:endParaRPr lang="es-MX" altLang="en-US" dirty="0"/>
          </a:p>
        </p:txBody>
      </p:sp>
      <p:pic>
        <p:nvPicPr>
          <p:cNvPr id="11" name="Imagen 10"/>
          <p:cNvPicPr/>
          <p:nvPr/>
        </p:nvPicPr>
        <p:blipFill rotWithShape="1">
          <a:blip r:embed="rId3"/>
          <a:srcRect l="22573" t="33810" r="6822" b="20306"/>
          <a:stretch/>
        </p:blipFill>
        <p:spPr bwMode="auto">
          <a:xfrm>
            <a:off x="1059586" y="4094922"/>
            <a:ext cx="9708840" cy="2763078"/>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4"/>
          <a:srcRect l="30380" t="36224" r="11066" b="27853"/>
          <a:stretch/>
        </p:blipFill>
        <p:spPr bwMode="auto">
          <a:xfrm>
            <a:off x="4183258" y="2321079"/>
            <a:ext cx="3933605" cy="1773841"/>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5F9FC525-1CDF-A74C-B283-71DF795E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32</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pic>
        <p:nvPicPr>
          <p:cNvPr id="7" name="Imagen 6"/>
          <p:cNvPicPr/>
          <p:nvPr/>
        </p:nvPicPr>
        <p:blipFill rotWithShape="1">
          <a:blip r:embed="rId3"/>
          <a:srcRect l="19688" t="19923" r="3429" b="19099"/>
          <a:stretch/>
        </p:blipFill>
        <p:spPr bwMode="auto">
          <a:xfrm>
            <a:off x="1808588" y="1154286"/>
            <a:ext cx="8450228" cy="4411665"/>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62838" y="5818982"/>
            <a:ext cx="11937303" cy="523220"/>
          </a:xfrm>
          <a:prstGeom prst="rect">
            <a:avLst/>
          </a:prstGeom>
        </p:spPr>
        <p:txBody>
          <a:bodyPr wrap="square">
            <a:spAutoFit/>
          </a:bodyPr>
          <a:lstStyle/>
          <a:p>
            <a:r>
              <a:rPr lang="es-MX" sz="2800" dirty="0"/>
              <a:t>Mortalidad en el 5-25% de los casos. La mayoría de los autores menciona el 5%</a:t>
            </a:r>
          </a:p>
        </p:txBody>
      </p:sp>
      <p:sp>
        <p:nvSpPr>
          <p:cNvPr id="6" name="CuadroTexto 5"/>
          <p:cNvSpPr txBox="1"/>
          <p:nvPr/>
        </p:nvSpPr>
        <p:spPr>
          <a:xfrm>
            <a:off x="4062874" y="316480"/>
            <a:ext cx="3941656" cy="584775"/>
          </a:xfrm>
          <a:prstGeom prst="rect">
            <a:avLst/>
          </a:prstGeom>
          <a:noFill/>
        </p:spPr>
        <p:txBody>
          <a:bodyPr wrap="none" rtlCol="0">
            <a:spAutoFit/>
          </a:bodyPr>
          <a:lstStyle/>
          <a:p>
            <a:r>
              <a:rPr lang="es-MX" sz="3200" dirty="0">
                <a:solidFill>
                  <a:srgbClr val="C00000"/>
                </a:solidFill>
              </a:rPr>
              <a:t>CASOS Y MORTALIDAD</a:t>
            </a:r>
          </a:p>
        </p:txBody>
      </p:sp>
      <p:pic>
        <p:nvPicPr>
          <p:cNvPr id="8" name="Picture 5" descr="Logo ANMM copy">
            <a:extLst>
              <a:ext uri="{FF2B5EF4-FFF2-40B4-BE49-F238E27FC236}">
                <a16:creationId xmlns:a16="http://schemas.microsoft.com/office/drawing/2014/main" id="{0BAB24DA-6822-F147-8BA2-5F1AB3032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4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33</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501291" y="887137"/>
            <a:ext cx="5536505" cy="5970865"/>
          </a:xfrm>
          <a:prstGeom prst="rect">
            <a:avLst/>
          </a:prstGeom>
          <a:noFill/>
        </p:spPr>
        <p:txBody>
          <a:bodyPr wrap="square" rtlCol="0">
            <a:spAutoFit/>
          </a:bodyPr>
          <a:lstStyle/>
          <a:p>
            <a:endParaRPr lang="es-MX" dirty="0"/>
          </a:p>
          <a:p>
            <a:r>
              <a:rPr lang="es-MX" sz="2800" dirty="0"/>
              <a:t>1. Concentrados plaquetarios obtenidos por sangre total</a:t>
            </a:r>
          </a:p>
          <a:p>
            <a:pPr marL="514350" indent="-514350">
              <a:buFont typeface="+mj-lt"/>
              <a:buAutoNum type="arabicPeriod"/>
            </a:pPr>
            <a:endParaRPr lang="es-MX" sz="2800" dirty="0"/>
          </a:p>
          <a:p>
            <a:r>
              <a:rPr lang="es-MX" sz="2800" dirty="0"/>
              <a:t>2. Plasma Fresco Congelado</a:t>
            </a:r>
          </a:p>
          <a:p>
            <a:pPr marL="514350" indent="-514350">
              <a:buFont typeface="+mj-lt"/>
              <a:buAutoNum type="arabicPeriod"/>
            </a:pPr>
            <a:endParaRPr lang="es-MX" sz="2800" dirty="0"/>
          </a:p>
          <a:p>
            <a:r>
              <a:rPr lang="es-MX" sz="2800" dirty="0"/>
              <a:t>3. Concentrados Eritrocitarios</a:t>
            </a:r>
          </a:p>
          <a:p>
            <a:pPr marL="514350" indent="-514350">
              <a:buFont typeface="+mj-lt"/>
              <a:buAutoNum type="arabicPeriod"/>
            </a:pPr>
            <a:endParaRPr lang="es-MX" sz="2800" dirty="0"/>
          </a:p>
          <a:p>
            <a:r>
              <a:rPr lang="es-MX" sz="2800" dirty="0"/>
              <a:t>4. Concentrados plaquetarios por aféresis</a:t>
            </a:r>
          </a:p>
          <a:p>
            <a:pPr marL="514350" indent="-514350">
              <a:buFont typeface="+mj-lt"/>
              <a:buAutoNum type="arabicPeriod"/>
            </a:pPr>
            <a:endParaRPr lang="es-MX" sz="2800" dirty="0"/>
          </a:p>
          <a:p>
            <a:r>
              <a:rPr lang="es-MX" sz="2800" dirty="0"/>
              <a:t>5. </a:t>
            </a:r>
            <a:r>
              <a:rPr lang="es-MX" sz="2800" dirty="0" err="1"/>
              <a:t>Crioprecipitados</a:t>
            </a:r>
            <a:r>
              <a:rPr lang="es-MX" sz="2800" dirty="0"/>
              <a:t> </a:t>
            </a:r>
          </a:p>
          <a:p>
            <a:r>
              <a:rPr lang="es-MX" sz="2800" dirty="0">
                <a:solidFill>
                  <a:srgbClr val="C00000"/>
                </a:solidFill>
              </a:rPr>
              <a:t>Debe investigarse la presencia de lípidos acumulados en el plasma</a:t>
            </a:r>
          </a:p>
        </p:txBody>
      </p:sp>
      <p:pic>
        <p:nvPicPr>
          <p:cNvPr id="6" name="Picture 1028" descr="C:\Documents and Settings\Gloria\Mis documentos\fotos BS HGM\SAM_01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94" r="71564" b="12469"/>
          <a:stretch/>
        </p:blipFill>
        <p:spPr>
          <a:xfrm>
            <a:off x="7415825" y="3665507"/>
            <a:ext cx="2144399" cy="2514952"/>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ángulo 2"/>
          <p:cNvSpPr/>
          <p:nvPr/>
        </p:nvSpPr>
        <p:spPr>
          <a:xfrm>
            <a:off x="1855774" y="349374"/>
            <a:ext cx="9272069" cy="830997"/>
          </a:xfrm>
          <a:prstGeom prst="rect">
            <a:avLst/>
          </a:prstGeom>
        </p:spPr>
        <p:txBody>
          <a:bodyPr wrap="square">
            <a:spAutoFit/>
          </a:bodyPr>
          <a:lstStyle/>
          <a:p>
            <a:pPr algn="ctr"/>
            <a:r>
              <a:rPr lang="es-MX" sz="2400" b="1" dirty="0">
                <a:solidFill>
                  <a:srgbClr val="C00000"/>
                </a:solidFill>
              </a:rPr>
              <a:t>TODOS LOS COMPONENTES SANGUÍNEOS ESTÁN IMPLICADOS Y CON MAYOR FRECUENCIA AQUELLOS QUE CONTIENEN PLASMA.</a:t>
            </a:r>
          </a:p>
        </p:txBody>
      </p:sp>
      <p:pic>
        <p:nvPicPr>
          <p:cNvPr id="7" name="Picture 4" descr="C:\Documents and Settings\Gloria\Mis documentos\fotos BS HGM\SAM_0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482857" y="3156755"/>
            <a:ext cx="2728411" cy="2495428"/>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descr="C:\Documents and Settings\Gloria\Mis documentos\fotos BS HGM\SAM_0150.JPG"/>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137200" y="1226349"/>
            <a:ext cx="3345657" cy="2553911"/>
          </a:xfrm>
        </p:spPr>
      </p:pic>
      <p:pic>
        <p:nvPicPr>
          <p:cNvPr id="9" name="Picture 4" descr="C:\Documents and Settings\Gloria\Mis documentos\fotos BS HGM\SAM_014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807" t="7749"/>
          <a:stretch/>
        </p:blipFill>
        <p:spPr>
          <a:xfrm>
            <a:off x="9432752" y="1226349"/>
            <a:ext cx="2329842" cy="2000528"/>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descr="Logo ANMM copy">
            <a:extLst>
              <a:ext uri="{FF2B5EF4-FFF2-40B4-BE49-F238E27FC236}">
                <a16:creationId xmlns:a16="http://schemas.microsoft.com/office/drawing/2014/main" id="{0D20893E-3574-8B4A-9BC2-148FF5CA9B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3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34</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1365338" y="889348"/>
            <a:ext cx="9646872" cy="584775"/>
          </a:xfrm>
          <a:prstGeom prst="rect">
            <a:avLst/>
          </a:prstGeom>
          <a:noFill/>
        </p:spPr>
        <p:txBody>
          <a:bodyPr wrap="none" rtlCol="0">
            <a:spAutoFit/>
          </a:bodyPr>
          <a:lstStyle/>
          <a:p>
            <a:r>
              <a:rPr lang="es-MX" sz="3200" dirty="0"/>
              <a:t>OTROS FACTORES DE RIESGO PREDISPONENTES DE TRALI</a:t>
            </a:r>
          </a:p>
        </p:txBody>
      </p:sp>
      <p:sp>
        <p:nvSpPr>
          <p:cNvPr id="3" name="Rectángulo 2"/>
          <p:cNvSpPr/>
          <p:nvPr/>
        </p:nvSpPr>
        <p:spPr>
          <a:xfrm>
            <a:off x="1365338" y="2086023"/>
            <a:ext cx="9417394" cy="3594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s-MX" sz="2400" dirty="0"/>
              <a:t>PACIENTE CRITICO EN CUIDADOS INTENSIVOS</a:t>
            </a:r>
          </a:p>
          <a:p>
            <a:pPr marL="342900" indent="-342900" algn="just">
              <a:buAutoNum type="arabicPeriod"/>
            </a:pPr>
            <a:r>
              <a:rPr lang="es-MX" sz="2400" dirty="0"/>
              <a:t>POST QUIRURGICO ( ESPECIALMENTE EN CIRUGIA CARDIOVASCULAR)</a:t>
            </a:r>
          </a:p>
          <a:p>
            <a:pPr marL="342900" indent="-342900" algn="just">
              <a:buAutoNum type="arabicPeriod"/>
            </a:pPr>
            <a:r>
              <a:rPr lang="es-MX" sz="2400" dirty="0"/>
              <a:t>SEPSIS SEVERA ( SOBRE TODO EN ESTADO DE SHOCK)</a:t>
            </a:r>
          </a:p>
          <a:p>
            <a:pPr marL="342900" indent="-342900" algn="just">
              <a:buAutoNum type="arabicPeriod"/>
            </a:pPr>
            <a:r>
              <a:rPr lang="es-MX" sz="2400" dirty="0"/>
              <a:t>ENFERMEDAD HEPATICA GRAVE</a:t>
            </a:r>
          </a:p>
          <a:p>
            <a:pPr marL="342900" indent="-342900" algn="just">
              <a:buAutoNum type="arabicPeriod"/>
            </a:pPr>
            <a:r>
              <a:rPr lang="es-MX" sz="2400" dirty="0"/>
              <a:t>PACIENTE MULTI TRANSFUNDIDO</a:t>
            </a:r>
          </a:p>
          <a:p>
            <a:pPr marL="342900" indent="-342900" algn="just">
              <a:buAutoNum type="arabicPeriod"/>
            </a:pPr>
            <a:r>
              <a:rPr lang="es-MX" sz="2400" dirty="0"/>
              <a:t>NEOPLASIAS ( SOBRE TODO HEMATOLÓGICAS)</a:t>
            </a:r>
          </a:p>
          <a:p>
            <a:pPr marL="342900" indent="-342900" algn="just">
              <a:buAutoNum type="arabicPeriod"/>
            </a:pPr>
            <a:r>
              <a:rPr lang="es-MX" sz="2400" dirty="0"/>
              <a:t>ELEVADOS NIVELES DE  IL-8,6 </a:t>
            </a:r>
          </a:p>
          <a:p>
            <a:pPr marL="342900" indent="-342900" algn="just">
              <a:buAutoNum type="arabicPeriod"/>
            </a:pPr>
            <a:r>
              <a:rPr lang="es-MX" sz="2400" dirty="0"/>
              <a:t>ALCOHOLISMO, TABAQUISMO O AMBOS</a:t>
            </a:r>
          </a:p>
          <a:p>
            <a:pPr algn="just"/>
            <a:endParaRPr lang="es-MX" dirty="0"/>
          </a:p>
        </p:txBody>
      </p:sp>
      <p:pic>
        <p:nvPicPr>
          <p:cNvPr id="8" name="Imagen 7"/>
          <p:cNvPicPr/>
          <p:nvPr/>
        </p:nvPicPr>
        <p:blipFill rotWithShape="1">
          <a:blip r:embed="rId3"/>
          <a:srcRect l="22271" t="41149" r="20086" b="42158"/>
          <a:stretch/>
        </p:blipFill>
        <p:spPr bwMode="auto">
          <a:xfrm>
            <a:off x="8610600" y="6089968"/>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DBE1898E-DF5D-C048-AF42-CA67874CC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5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35</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3" name="CuadroTexto 2"/>
          <p:cNvSpPr txBox="1"/>
          <p:nvPr/>
        </p:nvSpPr>
        <p:spPr>
          <a:xfrm>
            <a:off x="1067854" y="422399"/>
            <a:ext cx="10042732" cy="6124754"/>
          </a:xfrm>
          <a:prstGeom prst="rect">
            <a:avLst/>
          </a:prstGeom>
          <a:noFill/>
        </p:spPr>
        <p:txBody>
          <a:bodyPr wrap="square" rtlCol="0">
            <a:spAutoFit/>
          </a:bodyPr>
          <a:lstStyle/>
          <a:p>
            <a:pPr algn="ctr"/>
            <a:r>
              <a:rPr lang="es-MX" sz="3200" dirty="0">
                <a:solidFill>
                  <a:srgbClr val="C00000"/>
                </a:solidFill>
              </a:rPr>
              <a:t>DIAGNÓSTICO DIFERENCIAL</a:t>
            </a:r>
          </a:p>
          <a:p>
            <a:endParaRPr lang="es-MX" sz="2400" dirty="0"/>
          </a:p>
          <a:p>
            <a:r>
              <a:rPr lang="es-MX" sz="2400" dirty="0"/>
              <a:t>Sobrecarga circulatoria</a:t>
            </a:r>
          </a:p>
          <a:p>
            <a:r>
              <a:rPr lang="es-MX" sz="2400" dirty="0"/>
              <a:t>Reacción anafiláctica</a:t>
            </a:r>
          </a:p>
          <a:p>
            <a:r>
              <a:rPr lang="es-MX" sz="2400" dirty="0"/>
              <a:t>Contaminación bacteriana de productos transfundidos</a:t>
            </a:r>
          </a:p>
          <a:p>
            <a:r>
              <a:rPr lang="es-MX" sz="2400" dirty="0"/>
              <a:t>Reacción hemolítica transfusional</a:t>
            </a:r>
          </a:p>
          <a:p>
            <a:r>
              <a:rPr lang="es-MX" sz="2400" dirty="0"/>
              <a:t>Considerando los factores de riesgo como:</a:t>
            </a:r>
          </a:p>
          <a:p>
            <a:endParaRPr lang="es-MX" sz="2400" dirty="0"/>
          </a:p>
          <a:p>
            <a:pPr marL="342900" indent="-342900">
              <a:buFont typeface="Arial" panose="020B0604020202020204" pitchFamily="34" charset="0"/>
              <a:buChar char="•"/>
            </a:pPr>
            <a:r>
              <a:rPr lang="es-MX" sz="2400" dirty="0"/>
              <a:t>Lesión Pulmonar aguda/ Síndrome de </a:t>
            </a:r>
            <a:r>
              <a:rPr lang="es-MX" sz="2400" dirty="0" err="1"/>
              <a:t>Distress</a:t>
            </a:r>
            <a:r>
              <a:rPr lang="es-MX" sz="2400" dirty="0"/>
              <a:t> Respiratorio Agudo</a:t>
            </a:r>
          </a:p>
          <a:p>
            <a:pPr marL="342900" indent="-342900">
              <a:buFont typeface="Arial" panose="020B0604020202020204" pitchFamily="34" charset="0"/>
              <a:buChar char="•"/>
            </a:pPr>
            <a:r>
              <a:rPr lang="es-MX" sz="2400" dirty="0"/>
              <a:t>Shock séptico</a:t>
            </a:r>
          </a:p>
          <a:p>
            <a:pPr marL="342900" indent="-342900">
              <a:buFont typeface="Arial" panose="020B0604020202020204" pitchFamily="34" charset="0"/>
              <a:buChar char="•"/>
            </a:pPr>
            <a:r>
              <a:rPr lang="es-MX" sz="2400" dirty="0"/>
              <a:t>Síndrome de aspiración de contenido gástrico</a:t>
            </a:r>
          </a:p>
          <a:p>
            <a:pPr marL="342900" indent="-342900">
              <a:buFont typeface="Arial" panose="020B0604020202020204" pitchFamily="34" charset="0"/>
              <a:buChar char="•"/>
            </a:pPr>
            <a:r>
              <a:rPr lang="es-MX" sz="2400" dirty="0"/>
              <a:t>Contusión pulmonar</a:t>
            </a:r>
          </a:p>
          <a:p>
            <a:pPr marL="342900" indent="-342900">
              <a:buFont typeface="Arial" panose="020B0604020202020204" pitchFamily="34" charset="0"/>
              <a:buChar char="•"/>
            </a:pPr>
            <a:r>
              <a:rPr lang="es-MX" sz="2400" dirty="0"/>
              <a:t>Neumonía</a:t>
            </a:r>
          </a:p>
          <a:p>
            <a:pPr marL="342900" indent="-342900">
              <a:buFont typeface="Arial" panose="020B0604020202020204" pitchFamily="34" charset="0"/>
              <a:buChar char="•"/>
            </a:pPr>
            <a:r>
              <a:rPr lang="es-MX" sz="2400" dirty="0"/>
              <a:t>Sobredosis de fármacos</a:t>
            </a:r>
          </a:p>
          <a:p>
            <a:pPr marL="342900" indent="-342900">
              <a:buFont typeface="Arial" panose="020B0604020202020204" pitchFamily="34" charset="0"/>
              <a:buChar char="•"/>
            </a:pPr>
            <a:r>
              <a:rPr lang="es-MX" sz="2400" dirty="0"/>
              <a:t>Fractura de huesos largos con embolia pulmonar</a:t>
            </a:r>
          </a:p>
          <a:p>
            <a:pPr marL="342900" indent="-342900">
              <a:buFont typeface="Arial" panose="020B0604020202020204" pitchFamily="34" charset="0"/>
              <a:buChar char="•"/>
            </a:pPr>
            <a:r>
              <a:rPr lang="es-MX" sz="2400" dirty="0"/>
              <a:t>En donde la transfusión de componentes sanguíneos es coincidente.</a:t>
            </a:r>
          </a:p>
        </p:txBody>
      </p:sp>
      <p:pic>
        <p:nvPicPr>
          <p:cNvPr id="6" name="Picture 2" descr="d:\Home\Pictures\bacter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942" y="1762473"/>
            <a:ext cx="24574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rotWithShape="1">
          <a:blip r:embed="rId4"/>
          <a:srcRect l="22271" t="41149" r="20086" b="42158"/>
          <a:stretch/>
        </p:blipFill>
        <p:spPr bwMode="auto">
          <a:xfrm>
            <a:off x="8610600" y="6412489"/>
            <a:ext cx="1614695"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AE60F72C-F234-3941-BE4A-0979F0F81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88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36</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88" y="329849"/>
            <a:ext cx="1553825" cy="332392"/>
          </a:xfrm>
          <a:prstGeom prst="rect">
            <a:avLst/>
          </a:prstGeom>
          <a:noFill/>
          <a:ln>
            <a:noFill/>
          </a:ln>
        </p:spPr>
      </p:pic>
      <p:sp>
        <p:nvSpPr>
          <p:cNvPr id="6" name="Rectangle 2"/>
          <p:cNvSpPr>
            <a:spLocks noGrp="1" noChangeArrowheads="1"/>
          </p:cNvSpPr>
          <p:nvPr>
            <p:ph type="title" idx="4294967295"/>
          </p:nvPr>
        </p:nvSpPr>
        <p:spPr>
          <a:xfrm>
            <a:off x="361788" y="496045"/>
            <a:ext cx="11523945" cy="519112"/>
          </a:xfrm>
        </p:spPr>
        <p:txBody>
          <a:bodyPr wrap="square" numCol="1" anchorCtr="0" compatLnSpc="1">
            <a:prstTxWarp prst="textNoShape">
              <a:avLst/>
            </a:prstTxWarp>
            <a:noAutofit/>
          </a:bodyPr>
          <a:lstStyle/>
          <a:p>
            <a:pPr algn="ctr" eaLnBrk="1" hangingPunct="1">
              <a:defRPr/>
            </a:pPr>
            <a:r>
              <a:rPr lang="en-US" sz="2800" b="1" dirty="0" err="1">
                <a:ea typeface="ＭＳ Ｐゴシック" pitchFamily="34" charset="-128"/>
              </a:rPr>
              <a:t>Diagnóstico</a:t>
            </a:r>
            <a:r>
              <a:rPr lang="en-US" sz="2800" b="1" dirty="0">
                <a:ea typeface="ＭＳ Ｐゴシック" pitchFamily="34" charset="-128"/>
              </a:rPr>
              <a:t> </a:t>
            </a:r>
            <a:r>
              <a:rPr lang="en-US" sz="2800" b="1" dirty="0" err="1">
                <a:ea typeface="ＭＳ Ｐゴシック" pitchFamily="34" charset="-128"/>
              </a:rPr>
              <a:t>diferencial</a:t>
            </a:r>
            <a:br>
              <a:rPr lang="en-US" sz="2800" b="1" dirty="0">
                <a:ea typeface="ＭＳ Ｐゴシック" pitchFamily="34" charset="-128"/>
              </a:rPr>
            </a:br>
            <a:r>
              <a:rPr lang="en-US" sz="2800" b="1" dirty="0" err="1">
                <a:ea typeface="ＭＳ Ｐゴシック" pitchFamily="34" charset="-128"/>
              </a:rPr>
              <a:t>Reacción</a:t>
            </a:r>
            <a:r>
              <a:rPr lang="en-US" sz="2800" b="1" dirty="0">
                <a:ea typeface="ＭＳ Ｐゴシック" pitchFamily="34" charset="-128"/>
              </a:rPr>
              <a:t> </a:t>
            </a:r>
            <a:r>
              <a:rPr lang="en-US" sz="2800" b="1" dirty="0" err="1">
                <a:ea typeface="ＭＳ Ｐゴシック" pitchFamily="34" charset="-128"/>
              </a:rPr>
              <a:t>Transfusional</a:t>
            </a:r>
            <a:r>
              <a:rPr lang="en-US" sz="2800" b="1" dirty="0">
                <a:ea typeface="ＭＳ Ｐゴシック" pitchFamily="34" charset="-128"/>
              </a:rPr>
              <a:t> de </a:t>
            </a:r>
            <a:r>
              <a:rPr lang="en-US" sz="2800" b="1" dirty="0" err="1">
                <a:ea typeface="ＭＳ Ｐゴシック" pitchFamily="34" charset="-128"/>
              </a:rPr>
              <a:t>Dificultad</a:t>
            </a:r>
            <a:r>
              <a:rPr lang="en-US" sz="2800" b="1" dirty="0">
                <a:ea typeface="ＭＳ Ｐゴシック" pitchFamily="34" charset="-128"/>
              </a:rPr>
              <a:t> </a:t>
            </a:r>
            <a:r>
              <a:rPr lang="en-US" sz="2800" b="1" dirty="0" err="1">
                <a:ea typeface="ＭＳ Ｐゴシック" pitchFamily="34" charset="-128"/>
              </a:rPr>
              <a:t>Respiratoria</a:t>
            </a:r>
            <a:endParaRPr lang="en-US" sz="2800" b="1" dirty="0">
              <a:ea typeface="ＭＳ Ｐゴシック" pitchFamily="34" charset="-128"/>
            </a:endParaRPr>
          </a:p>
        </p:txBody>
      </p:sp>
      <p:graphicFrame>
        <p:nvGraphicFramePr>
          <p:cNvPr id="7" name="Group 43"/>
          <p:cNvGraphicFramePr>
            <a:graphicFrameLocks noGrp="1"/>
          </p:cNvGraphicFramePr>
          <p:nvPr>
            <p:extLst>
              <p:ext uri="{D42A27DB-BD31-4B8C-83A1-F6EECF244321}">
                <p14:modId xmlns:p14="http://schemas.microsoft.com/office/powerpoint/2010/main" val="936682194"/>
              </p:ext>
            </p:extLst>
          </p:nvPr>
        </p:nvGraphicFramePr>
        <p:xfrm>
          <a:off x="1039661" y="1265128"/>
          <a:ext cx="9998094" cy="5783419"/>
        </p:xfrm>
        <a:graphic>
          <a:graphicData uri="http://schemas.openxmlformats.org/drawingml/2006/table">
            <a:tbl>
              <a:tblPr/>
              <a:tblGrid>
                <a:gridCol w="2161404">
                  <a:extLst>
                    <a:ext uri="{9D8B030D-6E8A-4147-A177-3AD203B41FA5}">
                      <a16:colId xmlns:a16="http://schemas.microsoft.com/office/drawing/2014/main" val="20000"/>
                    </a:ext>
                  </a:extLst>
                </a:gridCol>
                <a:gridCol w="4269733">
                  <a:extLst>
                    <a:ext uri="{9D8B030D-6E8A-4147-A177-3AD203B41FA5}">
                      <a16:colId xmlns:a16="http://schemas.microsoft.com/office/drawing/2014/main" val="20001"/>
                    </a:ext>
                  </a:extLst>
                </a:gridCol>
                <a:gridCol w="3566957">
                  <a:extLst>
                    <a:ext uri="{9D8B030D-6E8A-4147-A177-3AD203B41FA5}">
                      <a16:colId xmlns:a16="http://schemas.microsoft.com/office/drawing/2014/main" val="20002"/>
                    </a:ext>
                  </a:extLst>
                </a:gridCol>
              </a:tblGrid>
              <a:tr h="541329">
                <a:tc>
                  <a:txBody>
                    <a:bodyPr/>
                    <a:lstStyle/>
                    <a:p>
                      <a:pPr marL="0" marR="0" lvl="0" indent="0" algn="ctr"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endParaRPr kumimoji="0" lang="es-MX"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Otros</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Síntomas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Momento de presentación de los síntomas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0"/>
                  </a:ext>
                </a:extLst>
              </a:tr>
              <a:tr h="899987">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rPr>
                        <a:t>TACO</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Presión pulmonar elevada, hipertensión, edema pulmonar cardiogénico (crepitantes, estertores, galope S3, cardiomegalia) puede presentar fiebre. Puede haber hipotensión, taquicardia, PVC alta, GC bajo, FEVI bajo</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Variable. Dentro de las primeras 12 horas posteriores de la transfusión.</a:t>
                      </a:r>
                    </a:p>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5223">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a:ln>
                            <a:noFill/>
                          </a:ln>
                          <a:solidFill>
                            <a:schemeClr val="tx1"/>
                          </a:solidFill>
                          <a:effectLst/>
                          <a:latin typeface="Arial" pitchFamily="34" charset="0"/>
                          <a:ea typeface="ＭＳ Ｐゴシック" pitchFamily="34" charset="-128"/>
                        </a:rPr>
                        <a:t>TRALI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Disnea, hipoxemia, hipotensión ocasional, edema pulmonar no cardiogénico (crepitantes, el pecho relativamente tranquilo), fiebre, taquicardia, hipotensión, presión pulmonar baja, PVC normal o baja, GC normal, FEVI normal</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Minutos-horas ( generalmente dentro de la primera hora)</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8412">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Disnea</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Asociada</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 Transfusion  (TAD)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Cuando existe disnea y todas las demás reacciones pulmonares descartado</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Dentro de las 6 horas posteriores a la transfusión</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4280">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Anaflaxia</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Erupción generalizada, rubor, respiración sibilante, </a:t>
                      </a:r>
                      <a:r>
                        <a:rPr kumimoji="0" lang="es-ES_tradnl" sz="1400" b="0" i="0" u="none" strike="noStrike" cap="none" normalizeH="0" baseline="0" dirty="0" err="1">
                          <a:ln>
                            <a:noFill/>
                          </a:ln>
                          <a:solidFill>
                            <a:schemeClr val="tx1"/>
                          </a:solidFill>
                          <a:effectLst/>
                          <a:latin typeface="Arial" pitchFamily="34" charset="0"/>
                          <a:ea typeface="ＭＳ Ｐゴシック" pitchFamily="34" charset="-128"/>
                        </a:rPr>
                        <a:t>angioedema</a:t>
                      </a: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s-ES_tradnl" sz="1400" b="0" i="0" u="none" strike="noStrike" cap="none" normalizeH="0" baseline="0" dirty="0" err="1">
                          <a:ln>
                            <a:noFill/>
                          </a:ln>
                          <a:solidFill>
                            <a:schemeClr val="tx1"/>
                          </a:solidFill>
                          <a:effectLst/>
                          <a:latin typeface="Arial" pitchFamily="34" charset="0"/>
                          <a:ea typeface="ＭＳ Ｐゴシック" pitchFamily="34" charset="-128"/>
                        </a:rPr>
                        <a:t>broncoespamos</a:t>
                      </a: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 dificultad respiratoria, cianosis.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Minutos, por lo general, al principio de la transfusión.</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4238">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Reacción</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Transfusional</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Hemolítica</a:t>
                      </a:r>
                      <a:r>
                        <a:rPr kumimoji="0" lang="en-US" sz="1400" b="0" i="0" u="none" strike="noStrike" cap="none" normalizeH="0" baseline="0" dirty="0">
                          <a:ln>
                            <a:noFill/>
                          </a:ln>
                          <a:solidFill>
                            <a:schemeClr val="tx1"/>
                          </a:solidFill>
                          <a:effectLst/>
                          <a:latin typeface="Arial" pitchFamily="34" charset="0"/>
                          <a:ea typeface="ＭＳ Ｐゴシック" pitchFamily="34" charset="-128"/>
                        </a:rPr>
                        <a:t> </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rPr>
                        <a:t>Aguda</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Dolor de costado, DIC, hipotensión, fiebre, hemoglobinuria, plasma, rosa-rojo-marrón, CID</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Por lo general, dentro de los primeros 15 minutos y por concentrados eritrocitarios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4280">
                <a:tc>
                  <a:txBody>
                    <a:bodyPr/>
                    <a:lstStyle/>
                    <a:p>
                      <a:pPr marL="0" marR="0" lvl="0" indent="0" algn="l"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n-US" sz="1400" b="0" i="0" u="none" strike="noStrike" cap="none" normalizeH="0" baseline="0">
                          <a:ln>
                            <a:noFill/>
                          </a:ln>
                          <a:solidFill>
                            <a:schemeClr val="tx1"/>
                          </a:solidFill>
                          <a:effectLst/>
                          <a:latin typeface="Arial" pitchFamily="34" charset="0"/>
                          <a:ea typeface="ＭＳ Ｐゴシック" pitchFamily="34" charset="-128"/>
                        </a:rPr>
                        <a:t> Sepsis bacteriana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Fiebre, hipotensión, colapso vascular</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45000"/>
                        <a:buFont typeface="Wingdings" pitchFamily="2" charset="2"/>
                        <a:buNone/>
                        <a:tabLst/>
                      </a:pPr>
                      <a:r>
                        <a:rPr kumimoji="0" lang="es-ES_tradnl" sz="1400" b="0" i="0" u="none" strike="noStrike" cap="none" normalizeH="0" baseline="0" dirty="0">
                          <a:ln>
                            <a:noFill/>
                          </a:ln>
                          <a:solidFill>
                            <a:schemeClr val="tx1"/>
                          </a:solidFill>
                          <a:effectLst/>
                          <a:latin typeface="Arial" pitchFamily="34" charset="0"/>
                          <a:ea typeface="ＭＳ Ｐゴシック" pitchFamily="34" charset="-128"/>
                        </a:rPr>
                        <a:t>Por lo general, dentro de los primeros 15 minutos. Se ve mas en la transfusión de plaquetas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 name="Picture 5" descr="Logo ANMM copy">
            <a:extLst>
              <a:ext uri="{FF2B5EF4-FFF2-40B4-BE49-F238E27FC236}">
                <a16:creationId xmlns:a16="http://schemas.microsoft.com/office/drawing/2014/main" id="{67AF83CE-B2CE-C84E-861F-9B4FDE63F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6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37</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3" name="CuadroTexto 2"/>
          <p:cNvSpPr txBox="1"/>
          <p:nvPr/>
        </p:nvSpPr>
        <p:spPr>
          <a:xfrm>
            <a:off x="915940" y="0"/>
            <a:ext cx="10518072" cy="6247864"/>
          </a:xfrm>
          <a:prstGeom prst="rect">
            <a:avLst/>
          </a:prstGeom>
          <a:noFill/>
        </p:spPr>
        <p:txBody>
          <a:bodyPr wrap="none" rtlCol="0">
            <a:spAutoFit/>
          </a:bodyPr>
          <a:lstStyle/>
          <a:p>
            <a:pPr algn="ctr"/>
            <a:r>
              <a:rPr lang="es-MX" sz="3600" dirty="0"/>
              <a:t>TRATAMIENTO</a:t>
            </a:r>
          </a:p>
          <a:p>
            <a:endParaRPr lang="es-MX" sz="2800" dirty="0"/>
          </a:p>
          <a:p>
            <a:r>
              <a:rPr lang="es-MX" sz="2800" dirty="0"/>
              <a:t>Es básicamente de sostén</a:t>
            </a:r>
          </a:p>
          <a:p>
            <a:endParaRPr lang="es-MX" sz="2800" dirty="0"/>
          </a:p>
          <a:p>
            <a:r>
              <a:rPr lang="es-MX" sz="2800" dirty="0"/>
              <a:t>La mejoría clínica se produce cuando se resuelve la lesión pulmonar. </a:t>
            </a:r>
          </a:p>
          <a:p>
            <a:r>
              <a:rPr lang="es-MX" sz="2800" dirty="0"/>
              <a:t>80% de los pacientes muestran mejoría clínica dentro de 48 a 96 horas </a:t>
            </a:r>
          </a:p>
          <a:p>
            <a:endParaRPr lang="es-MX" sz="2800" dirty="0"/>
          </a:p>
          <a:p>
            <a:r>
              <a:rPr lang="es-MX" sz="2800" dirty="0"/>
              <a:t>Oxígeno suplementario</a:t>
            </a:r>
          </a:p>
          <a:p>
            <a:r>
              <a:rPr lang="es-MX" sz="2800" dirty="0"/>
              <a:t>Asistencia respiratoria mecánica</a:t>
            </a:r>
          </a:p>
          <a:p>
            <a:r>
              <a:rPr lang="es-MX" sz="2800" dirty="0"/>
              <a:t>Diuréticos ?</a:t>
            </a:r>
          </a:p>
          <a:p>
            <a:r>
              <a:rPr lang="es-MX" sz="2800" dirty="0"/>
              <a:t>Corticoides?</a:t>
            </a:r>
          </a:p>
          <a:p>
            <a:r>
              <a:rPr lang="es-MX" sz="2800" dirty="0"/>
              <a:t>Soporte hemodinámico</a:t>
            </a:r>
          </a:p>
          <a:p>
            <a:r>
              <a:rPr lang="es-MX" sz="2800" dirty="0"/>
              <a:t>En la mayoría de los pacientes, no hay complicaciones a largo plazo </a:t>
            </a:r>
          </a:p>
          <a:p>
            <a:endParaRPr lang="es-MX" sz="2800" dirty="0"/>
          </a:p>
        </p:txBody>
      </p:sp>
      <p:pic>
        <p:nvPicPr>
          <p:cNvPr id="6" name="Imagen 5"/>
          <p:cNvPicPr/>
          <p:nvPr/>
        </p:nvPicPr>
        <p:blipFill rotWithShape="1">
          <a:blip r:embed="rId3"/>
          <a:srcRect l="22271" t="41149" r="20086" b="42158"/>
          <a:stretch/>
        </p:blipFill>
        <p:spPr bwMode="auto">
          <a:xfrm>
            <a:off x="8610600" y="6147078"/>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B66EBCBD-467A-4544-B16C-054AB8821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92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38</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6" name="Rectangle 2"/>
          <p:cNvSpPr>
            <a:spLocks noGrp="1" noChangeArrowheads="1"/>
          </p:cNvSpPr>
          <p:nvPr>
            <p:ph type="title" idx="4294967295"/>
          </p:nvPr>
        </p:nvSpPr>
        <p:spPr>
          <a:xfrm>
            <a:off x="2713038" y="415925"/>
            <a:ext cx="6280650" cy="592138"/>
          </a:xfrm>
        </p:spPr>
        <p:txBody>
          <a:bodyPr wrap="square" numCol="1" anchorCtr="0" compatLnSpc="1">
            <a:prstTxWarp prst="textNoShape">
              <a:avLst/>
            </a:prstTxWarp>
            <a:noAutofit/>
          </a:bodyPr>
          <a:lstStyle/>
          <a:p>
            <a:pPr eaLnBrk="1" hangingPunct="1">
              <a:defRPr/>
            </a:pPr>
            <a:r>
              <a:rPr lang="es-ES_tradnl" sz="3600" dirty="0">
                <a:ea typeface="ＭＳ Ｐゴシック" pitchFamily="34" charset="-128"/>
              </a:rPr>
              <a:t>ATENCIÓN INMEDIATA:</a:t>
            </a:r>
            <a:endParaRPr lang="en-US" sz="3600" dirty="0">
              <a:ea typeface="ＭＳ Ｐゴシック" pitchFamily="34" charset="-128"/>
            </a:endParaRPr>
          </a:p>
        </p:txBody>
      </p:sp>
      <p:sp>
        <p:nvSpPr>
          <p:cNvPr id="7" name="Rectangle 3"/>
          <p:cNvSpPr txBox="1">
            <a:spLocks noChangeArrowheads="1"/>
          </p:cNvSpPr>
          <p:nvPr/>
        </p:nvSpPr>
        <p:spPr>
          <a:xfrm>
            <a:off x="576197" y="1305720"/>
            <a:ext cx="7014576" cy="5187157"/>
          </a:xfrm>
          <a:prstGeom prst="rect">
            <a:avLst/>
          </a:prstGeom>
          <a:ex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342900" indent="-342900" algn="just">
              <a:buFont typeface="+mj-lt"/>
              <a:buAutoNum type="arabicPeriod"/>
              <a:defRPr/>
            </a:pPr>
            <a:r>
              <a:rPr lang="es-ES_tradnl" sz="2000" b="1" dirty="0">
                <a:ea typeface="ＭＳ Ｐゴシック" pitchFamily="34" charset="-128"/>
              </a:rPr>
              <a:t>Detener la transfusión  </a:t>
            </a:r>
          </a:p>
          <a:p>
            <a:pPr marL="342900" indent="-342900" algn="just">
              <a:buFont typeface="+mj-lt"/>
              <a:buAutoNum type="arabicPeriod"/>
              <a:defRPr/>
            </a:pPr>
            <a:endParaRPr lang="es-ES_tradnl" sz="2000" b="1" dirty="0">
              <a:ea typeface="ＭＳ Ｐゴシック" pitchFamily="34" charset="-128"/>
            </a:endParaRPr>
          </a:p>
          <a:p>
            <a:pPr marL="342900" indent="-342900" algn="just">
              <a:buFont typeface="+mj-lt"/>
              <a:buAutoNum type="arabicPeriod"/>
              <a:defRPr/>
            </a:pPr>
            <a:r>
              <a:rPr lang="es-ES_tradnl" sz="2000" b="1" dirty="0">
                <a:ea typeface="ＭＳ Ｐゴシック" pitchFamily="34" charset="-128"/>
              </a:rPr>
              <a:t>Notificar al banco de  sangre  del Hospital la reacción a la transfusión </a:t>
            </a:r>
          </a:p>
          <a:p>
            <a:pPr marL="342900" indent="-342900" algn="just">
              <a:buFont typeface="+mj-lt"/>
              <a:buAutoNum type="arabicPeriod"/>
              <a:defRPr/>
            </a:pPr>
            <a:endParaRPr lang="es-ES_tradnl" sz="2000" b="1" dirty="0">
              <a:ea typeface="ＭＳ Ｐゴシック" pitchFamily="34" charset="-128"/>
            </a:endParaRPr>
          </a:p>
          <a:p>
            <a:pPr marL="342900" indent="-342900" algn="just">
              <a:buFont typeface="+mj-lt"/>
              <a:buAutoNum type="arabicPeriod"/>
              <a:defRPr/>
            </a:pPr>
            <a:r>
              <a:rPr lang="es-ES_tradnl" sz="2000" b="1" dirty="0">
                <a:ea typeface="ＭＳ Ｐゴシック" pitchFamily="34" charset="-128"/>
              </a:rPr>
              <a:t>Toma de Muestra para Banco de Sangre</a:t>
            </a:r>
          </a:p>
          <a:p>
            <a:pPr marL="342900" indent="-342900" algn="just">
              <a:buFont typeface="+mj-lt"/>
              <a:buAutoNum type="arabicPeriod"/>
              <a:defRPr/>
            </a:pPr>
            <a:endParaRPr lang="es-ES_tradnl" sz="2000" b="1" dirty="0">
              <a:ea typeface="ＭＳ Ｐゴシック" pitchFamily="34" charset="-128"/>
            </a:endParaRPr>
          </a:p>
          <a:p>
            <a:pPr marL="342900" indent="-342900" algn="just">
              <a:buFont typeface="+mj-lt"/>
              <a:buAutoNum type="arabicPeriod"/>
              <a:defRPr/>
            </a:pPr>
            <a:r>
              <a:rPr lang="es-ES_tradnl" sz="2000" b="1" dirty="0">
                <a:ea typeface="ＭＳ Ｐゴシック" pitchFamily="34" charset="-128"/>
              </a:rPr>
              <a:t>Mantener el acceso IV (0,9%) Sol. Salina.</a:t>
            </a:r>
          </a:p>
          <a:p>
            <a:pPr marL="342900" indent="-342900" algn="just">
              <a:buFont typeface="+mj-lt"/>
              <a:buAutoNum type="arabicPeriod"/>
              <a:defRPr/>
            </a:pPr>
            <a:endParaRPr lang="es-ES_tradnl" sz="2000" b="1" dirty="0">
              <a:ea typeface="ＭＳ Ｐゴシック" pitchFamily="34" charset="-128"/>
            </a:endParaRPr>
          </a:p>
          <a:p>
            <a:pPr marL="342900" indent="-342900" algn="just">
              <a:buFont typeface="+mj-lt"/>
              <a:buAutoNum type="arabicPeriod"/>
              <a:defRPr/>
            </a:pPr>
            <a:r>
              <a:rPr lang="es-ES_tradnl" sz="2000" b="1" dirty="0">
                <a:ea typeface="ＭＳ Ｐゴシック" pitchFamily="34" charset="-128"/>
              </a:rPr>
              <a:t>Controlar signos vitales</a:t>
            </a:r>
          </a:p>
          <a:p>
            <a:pPr marL="342900" indent="-342900" algn="just">
              <a:buFont typeface="+mj-lt"/>
              <a:buAutoNum type="arabicPeriod"/>
              <a:defRPr/>
            </a:pPr>
            <a:endParaRPr lang="es-ES_tradnl" sz="2000" b="1" dirty="0">
              <a:ea typeface="ＭＳ Ｐゴシック" pitchFamily="34" charset="-128"/>
            </a:endParaRPr>
          </a:p>
          <a:p>
            <a:pPr marL="0" indent="0" algn="just">
              <a:buFont typeface="Calibri" panose="020F0502020204030204" pitchFamily="34" charset="0"/>
              <a:buNone/>
              <a:defRPr/>
            </a:pPr>
            <a:r>
              <a:rPr lang="es-ES_tradnl" sz="2000" b="1" dirty="0">
                <a:ea typeface="ＭＳ Ｐゴシック" pitchFamily="34" charset="-128"/>
              </a:rPr>
              <a:t>Comprobar nuevamente la identificación del paciente y la etiqueta del producto de la sangre para verificar si no existe discrepancia </a:t>
            </a:r>
          </a:p>
          <a:p>
            <a:pPr algn="just">
              <a:defRPr/>
            </a:pPr>
            <a:endParaRPr lang="es-ES_tradnl" dirty="0">
              <a:ea typeface="ＭＳ Ｐゴシック" pitchFamily="34" charset="-128"/>
            </a:endParaRPr>
          </a:p>
        </p:txBody>
      </p:sp>
      <p:pic>
        <p:nvPicPr>
          <p:cNvPr id="8" name="Picture 7" descr="http://www.transfusion.com.au/sites/default/files/transfusion-adverse-reactions.jpg"/>
          <p:cNvPicPr>
            <a:picLocks noChangeAspect="1" noChangeArrowheads="1"/>
          </p:cNvPicPr>
          <p:nvPr/>
        </p:nvPicPr>
        <p:blipFill rotWithShape="1">
          <a:blip r:embed="rId3"/>
          <a:srcRect l="19266"/>
          <a:stretch/>
        </p:blipFill>
        <p:spPr bwMode="auto">
          <a:xfrm>
            <a:off x="8298276" y="1305720"/>
            <a:ext cx="2690813"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9" descr="http://noticias.emisorasunidas.com/sites/default/files/imagecache/350x250/2013/02/28/transfusion.jpg"/>
          <p:cNvPicPr>
            <a:picLocks noChangeAspect="1" noChangeArrowheads="1"/>
          </p:cNvPicPr>
          <p:nvPr/>
        </p:nvPicPr>
        <p:blipFill>
          <a:blip r:embed="rId4"/>
          <a:srcRect/>
          <a:stretch>
            <a:fillRect/>
          </a:stretch>
        </p:blipFill>
        <p:spPr bwMode="auto">
          <a:xfrm>
            <a:off x="8160490" y="4592127"/>
            <a:ext cx="2690813"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5" descr="Logo ANMM copy">
            <a:extLst>
              <a:ext uri="{FF2B5EF4-FFF2-40B4-BE49-F238E27FC236}">
                <a16:creationId xmlns:a16="http://schemas.microsoft.com/office/drawing/2014/main" id="{6D2EEFC8-428B-A24A-97E4-816678666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1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39</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6" name="Content Placeholder 2"/>
          <p:cNvSpPr>
            <a:spLocks noGrp="1"/>
          </p:cNvSpPr>
          <p:nvPr>
            <p:ph idx="4294967295"/>
          </p:nvPr>
        </p:nvSpPr>
        <p:spPr>
          <a:xfrm>
            <a:off x="1551760" y="4094582"/>
            <a:ext cx="4936721" cy="2619369"/>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pPr algn="just">
              <a:defRPr/>
            </a:pPr>
            <a:r>
              <a:rPr lang="es-ES_tradnl" dirty="0">
                <a:ea typeface="ＭＳ Ｐゴシック" pitchFamily="34" charset="-128"/>
              </a:rPr>
              <a:t>Registrar todos los datos en el expediente clínico:</a:t>
            </a:r>
          </a:p>
          <a:p>
            <a:pPr marL="457200" indent="-457200" algn="just">
              <a:buFont typeface="+mj-lt"/>
              <a:buAutoNum type="arabicPeriod"/>
              <a:defRPr/>
            </a:pPr>
            <a:r>
              <a:rPr lang="es-ES_tradnl" dirty="0">
                <a:ea typeface="ＭＳ Ｐゴシック" pitchFamily="34" charset="-128"/>
              </a:rPr>
              <a:t>ANTES</a:t>
            </a:r>
          </a:p>
          <a:p>
            <a:pPr marL="457200" indent="-457200" algn="just">
              <a:buFont typeface="+mj-lt"/>
              <a:buAutoNum type="arabicPeriod"/>
              <a:defRPr/>
            </a:pPr>
            <a:r>
              <a:rPr lang="es-ES_tradnl" dirty="0">
                <a:ea typeface="ＭＳ Ｐゴシック" pitchFamily="34" charset="-128"/>
              </a:rPr>
              <a:t>DURANTE</a:t>
            </a:r>
          </a:p>
          <a:p>
            <a:pPr marL="457200" indent="-457200" algn="just">
              <a:buFont typeface="+mj-lt"/>
              <a:buAutoNum type="arabicPeriod"/>
              <a:defRPr/>
            </a:pPr>
            <a:r>
              <a:rPr lang="es-ES_tradnl" dirty="0">
                <a:ea typeface="ＭＳ Ｐゴシック" pitchFamily="34" charset="-128"/>
              </a:rPr>
              <a:t>DESPUES</a:t>
            </a:r>
          </a:p>
          <a:p>
            <a:pPr marL="0" indent="0" algn="ctr">
              <a:buNone/>
              <a:defRPr/>
            </a:pPr>
            <a:r>
              <a:rPr lang="es-ES_tradnl" dirty="0">
                <a:ea typeface="ＭＳ Ｐゴシック" pitchFamily="34" charset="-128"/>
              </a:rPr>
              <a:t>DE LA TRANSFUSIÓN</a:t>
            </a:r>
          </a:p>
          <a:p>
            <a:pPr marL="0" indent="0" algn="ctr">
              <a:buNone/>
              <a:defRPr/>
            </a:pPr>
            <a:r>
              <a:rPr lang="es-ES_tradnl" sz="2800" dirty="0">
                <a:solidFill>
                  <a:srgbClr val="FFFF00"/>
                </a:solidFill>
                <a:ea typeface="ＭＳ Ｐゴシック" pitchFamily="34" charset="-128"/>
              </a:rPr>
              <a:t>REGISTRO DE LAS REACCIONES ADVERSAS</a:t>
            </a:r>
          </a:p>
          <a:p>
            <a:pPr marL="0" indent="0" algn="just">
              <a:buNone/>
              <a:defRPr/>
            </a:pPr>
            <a:endParaRPr lang="es-ES_tradnl" dirty="0">
              <a:ea typeface="ＭＳ Ｐゴシック" pitchFamily="34" charset="-128"/>
            </a:endParaRPr>
          </a:p>
        </p:txBody>
      </p:sp>
      <p:pic>
        <p:nvPicPr>
          <p:cNvPr id="7" name="Picture 2" descr="http://www.juntadeandalucia.es/servicioandaluzdesalud/hrs3/fileadmin/user_upload/area_medica/cardiologia/cardiologia_plant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950" y="880769"/>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Marcador de contenido"/>
          <p:cNvSpPr>
            <a:spLocks noGrp="1"/>
          </p:cNvSpPr>
          <p:nvPr>
            <p:ph idx="4294967295"/>
          </p:nvPr>
        </p:nvSpPr>
        <p:spPr>
          <a:xfrm>
            <a:off x="6837743" y="633699"/>
            <a:ext cx="4968875" cy="5627354"/>
          </a:xfrm>
        </p:spPr>
        <p:txBody>
          <a:bodyPr>
            <a:normAutofit/>
          </a:bodyPr>
          <a:lstStyle/>
          <a:p>
            <a:pPr marL="0" indent="0">
              <a:buFont typeface="Calibri" panose="020F0502020204030204" pitchFamily="34" charset="0"/>
              <a:buNone/>
            </a:pPr>
            <a:r>
              <a:rPr lang="es-MX" altLang="es-MX" sz="3200" dirty="0"/>
              <a:t>NORMAS OFICIALES MEXICANAS</a:t>
            </a:r>
          </a:p>
          <a:p>
            <a:pPr marL="0" indent="0">
              <a:buFont typeface="Calibri" panose="020F0502020204030204" pitchFamily="34" charset="0"/>
              <a:buNone/>
            </a:pPr>
            <a:endParaRPr lang="es-MX" altLang="es-MX" sz="3200" dirty="0"/>
          </a:p>
          <a:p>
            <a:pPr marL="0" indent="0">
              <a:buFont typeface="Calibri" panose="020F0502020204030204" pitchFamily="34" charset="0"/>
              <a:buNone/>
            </a:pPr>
            <a:r>
              <a:rPr lang="es-MX" altLang="es-MX" sz="3200" dirty="0"/>
              <a:t>NOM 253-SSA1-2012. </a:t>
            </a:r>
          </a:p>
          <a:p>
            <a:pPr marL="0" indent="0">
              <a:buFont typeface="Calibri" panose="020F0502020204030204" pitchFamily="34" charset="0"/>
              <a:buNone/>
            </a:pPr>
            <a:r>
              <a:rPr lang="es-MX" altLang="es-MX" sz="3200" dirty="0"/>
              <a:t>Para la Disposición de Sangre Humana y sus Componentes con Fines Terapéuticos.</a:t>
            </a:r>
          </a:p>
          <a:p>
            <a:pPr marL="0" indent="0">
              <a:buFont typeface="Calibri" panose="020F0502020204030204" pitchFamily="34" charset="0"/>
              <a:buNone/>
            </a:pPr>
            <a:r>
              <a:rPr lang="es-MX" altLang="es-MX" sz="3200" dirty="0"/>
              <a:t> </a:t>
            </a:r>
          </a:p>
          <a:p>
            <a:pPr marL="0" indent="0">
              <a:buFont typeface="Calibri" panose="020F0502020204030204" pitchFamily="34" charset="0"/>
              <a:buNone/>
            </a:pPr>
            <a:r>
              <a:rPr lang="es-MX" altLang="es-MX" sz="3200" dirty="0"/>
              <a:t>NOM -004-SSA3-2012  Del Expediente Clínico</a:t>
            </a:r>
            <a:endParaRPr lang="es-MX" altLang="es-MX" dirty="0"/>
          </a:p>
          <a:p>
            <a:pPr marL="0" indent="0">
              <a:buFont typeface="Calibri" panose="020F0502020204030204" pitchFamily="34" charset="0"/>
              <a:buNone/>
            </a:pPr>
            <a:endParaRPr lang="es-MX" altLang="es-MX" dirty="0"/>
          </a:p>
        </p:txBody>
      </p:sp>
      <p:pic>
        <p:nvPicPr>
          <p:cNvPr id="9" name="Imagen 8"/>
          <p:cNvPicPr/>
          <p:nvPr/>
        </p:nvPicPr>
        <p:blipFill rotWithShape="1">
          <a:blip r:embed="rId4"/>
          <a:srcRect l="22271" t="41149" r="20086" b="42158"/>
          <a:stretch/>
        </p:blipFill>
        <p:spPr bwMode="auto">
          <a:xfrm>
            <a:off x="8192022" y="6261053"/>
            <a:ext cx="1965424" cy="405853"/>
          </a:xfrm>
          <a:prstGeom prst="rect">
            <a:avLst/>
          </a:prstGeom>
          <a:ln>
            <a:noFill/>
          </a:ln>
          <a:extLst>
            <a:ext uri="{53640926-AAD7-44D8-BBD7-CCE9431645EC}">
              <a14:shadowObscured xmlns:a14="http://schemas.microsoft.com/office/drawing/2010/main"/>
            </a:ext>
          </a:extLst>
        </p:spPr>
      </p:pic>
      <p:pic>
        <p:nvPicPr>
          <p:cNvPr id="10" name="Picture 5" descr="Logo ANMM copy">
            <a:extLst>
              <a:ext uri="{FF2B5EF4-FFF2-40B4-BE49-F238E27FC236}">
                <a16:creationId xmlns:a16="http://schemas.microsoft.com/office/drawing/2014/main" id="{43CF1B82-6AC8-A84A-BFA4-C04A29D29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1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fld id="{96468D7E-DAEB-4E02-B364-D85A2E1BB031}" type="slidenum">
              <a:rPr lang="es-MX">
                <a:latin typeface="Calibri" panose="020F0502020204030204"/>
                <a:cs typeface="Arial" panose="020B0604020202020204" pitchFamily="34" charset="0"/>
              </a:rPr>
              <a:pPr defTabSz="342900"/>
              <a:t>4</a:t>
            </a:fld>
            <a:endParaRPr lang="es-MX" dirty="0">
              <a:latin typeface="Calibri" panose="020F0502020204030204"/>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pic>
        <p:nvPicPr>
          <p:cNvPr id="6" name="Imagen 5"/>
          <p:cNvPicPr/>
          <p:nvPr/>
        </p:nvPicPr>
        <p:blipFill rotWithShape="1">
          <a:blip r:embed="rId3"/>
          <a:srcRect l="6154" t="12975" r="5523" b="6457"/>
          <a:stretch/>
        </p:blipFill>
        <p:spPr bwMode="auto">
          <a:xfrm>
            <a:off x="1364290" y="1335289"/>
            <a:ext cx="9493524" cy="3799172"/>
          </a:xfrm>
          <a:prstGeom prst="rect">
            <a:avLst/>
          </a:prstGeom>
          <a:ln>
            <a:noFill/>
          </a:ln>
          <a:extLst>
            <a:ext uri="{53640926-AAD7-44D8-BBD7-CCE9431645EC}">
              <a14:shadowObscured xmlns:a14="http://schemas.microsoft.com/office/drawing/2010/main"/>
            </a:ext>
          </a:extLst>
        </p:spPr>
      </p:pic>
      <p:sp>
        <p:nvSpPr>
          <p:cNvPr id="2" name="Flecha izquierda 1"/>
          <p:cNvSpPr/>
          <p:nvPr/>
        </p:nvSpPr>
        <p:spPr>
          <a:xfrm>
            <a:off x="4797469" y="3664010"/>
            <a:ext cx="978408" cy="4846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Flecha izquierda 6"/>
          <p:cNvSpPr/>
          <p:nvPr/>
        </p:nvSpPr>
        <p:spPr>
          <a:xfrm>
            <a:off x="10368610" y="2750243"/>
            <a:ext cx="978408" cy="4846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p:cNvSpPr txBox="1"/>
          <p:nvPr/>
        </p:nvSpPr>
        <p:spPr>
          <a:xfrm>
            <a:off x="6303287" y="3825054"/>
            <a:ext cx="1077238" cy="461665"/>
          </a:xfrm>
          <a:prstGeom prst="rect">
            <a:avLst/>
          </a:prstGeom>
          <a:noFill/>
        </p:spPr>
        <p:txBody>
          <a:bodyPr wrap="square" rtlCol="0">
            <a:spAutoFit/>
          </a:bodyPr>
          <a:lstStyle/>
          <a:p>
            <a:r>
              <a:rPr lang="es-MX" sz="2400" dirty="0"/>
              <a:t>TRALI</a:t>
            </a:r>
          </a:p>
        </p:txBody>
      </p:sp>
      <p:pic>
        <p:nvPicPr>
          <p:cNvPr id="8" name="Imagen 7"/>
          <p:cNvPicPr/>
          <p:nvPr/>
        </p:nvPicPr>
        <p:blipFill rotWithShape="1">
          <a:blip r:embed="rId4"/>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9" name="Picture 5" descr="Logo ANMM copy">
            <a:extLst>
              <a:ext uri="{FF2B5EF4-FFF2-40B4-BE49-F238E27FC236}">
                <a16:creationId xmlns:a16="http://schemas.microsoft.com/office/drawing/2014/main" id="{069F3DAC-89E0-0448-9656-2919F83AF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17433"/>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0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487049" y="95212"/>
            <a:ext cx="8763205" cy="6771084"/>
          </a:xfrm>
          <a:prstGeom prst="rect">
            <a:avLst/>
          </a:prstGeom>
          <a:noFill/>
        </p:spPr>
        <p:txBody>
          <a:bodyPr wrap="square" rtlCol="0">
            <a:spAutoFit/>
          </a:bodyPr>
          <a:lstStyle/>
          <a:p>
            <a:pPr algn="ctr"/>
            <a:r>
              <a:rPr lang="es-MX" sz="3600" dirty="0"/>
              <a:t>Prevención de TRALI</a:t>
            </a:r>
          </a:p>
          <a:p>
            <a:endParaRPr lang="es-MX" dirty="0"/>
          </a:p>
          <a:p>
            <a:pPr marL="342900" indent="-342900">
              <a:buAutoNum type="arabicParenR"/>
            </a:pPr>
            <a:r>
              <a:rPr lang="es-MX" sz="2000" b="1" dirty="0">
                <a:solidFill>
                  <a:srgbClr val="C00000"/>
                </a:solidFill>
              </a:rPr>
              <a:t>Políticas de exclusión de donantes</a:t>
            </a:r>
          </a:p>
          <a:p>
            <a:r>
              <a:rPr lang="es-MX" sz="2000" dirty="0"/>
              <a:t>Gran parte de los casos de TRALI son secundarios a componentes sanguíneos obtenido de mujeres multíparas</a:t>
            </a:r>
          </a:p>
          <a:p>
            <a:r>
              <a:rPr lang="es-MX" sz="2000" dirty="0"/>
              <a:t>Resultado de la exposición en el embarazo de antígenos leucocitarios paternos  y aumenta con el numero de embarazos</a:t>
            </a:r>
          </a:p>
          <a:p>
            <a:endParaRPr lang="es-MX" sz="2000" dirty="0"/>
          </a:p>
          <a:p>
            <a:r>
              <a:rPr lang="es-MX" sz="2000" dirty="0"/>
              <a:t>Exclusión de mujeres donantes de plasma y plaquetas.</a:t>
            </a:r>
          </a:p>
          <a:p>
            <a:endParaRPr lang="es-MX" sz="2000" dirty="0"/>
          </a:p>
          <a:p>
            <a:r>
              <a:rPr lang="es-MX" sz="2000" dirty="0"/>
              <a:t>Exclusión de donadores </a:t>
            </a:r>
            <a:r>
              <a:rPr lang="es-MX" sz="2000" dirty="0" err="1"/>
              <a:t>lipémicos</a:t>
            </a:r>
            <a:endParaRPr lang="es-MX" sz="2000" dirty="0"/>
          </a:p>
          <a:p>
            <a:endParaRPr lang="es-MX" sz="2000" dirty="0"/>
          </a:p>
          <a:p>
            <a:r>
              <a:rPr lang="es-MX" sz="2000" b="1" dirty="0">
                <a:solidFill>
                  <a:srgbClr val="C00000"/>
                </a:solidFill>
              </a:rPr>
              <a:t>2) Actuación sobre el almacenamiento.</a:t>
            </a:r>
          </a:p>
          <a:p>
            <a:r>
              <a:rPr lang="es-MX" sz="2000" dirty="0"/>
              <a:t>Acortamiento de los tiempos de almacenamiento de concentrados eritrocitarios y de plaquetas, </a:t>
            </a:r>
            <a:r>
              <a:rPr lang="es-MX" sz="2000" dirty="0" err="1"/>
              <a:t>leucorreducción</a:t>
            </a:r>
            <a:r>
              <a:rPr lang="es-MX" sz="2000" dirty="0"/>
              <a:t> y </a:t>
            </a:r>
            <a:r>
              <a:rPr lang="es-MX" sz="2000" dirty="0" err="1"/>
              <a:t>leucodeplección</a:t>
            </a:r>
            <a:r>
              <a:rPr lang="es-MX" sz="2000" dirty="0"/>
              <a:t>.</a:t>
            </a:r>
          </a:p>
          <a:p>
            <a:r>
              <a:rPr lang="es-MX" sz="2000" dirty="0"/>
              <a:t>Derivado de la generación de lípidos con actividad biológica durante el almacenamiento.</a:t>
            </a:r>
          </a:p>
          <a:p>
            <a:endParaRPr lang="es-MX" sz="2000" dirty="0"/>
          </a:p>
          <a:p>
            <a:r>
              <a:rPr lang="es-MX" sz="2000" dirty="0"/>
              <a:t>Los pacientes con enfermedad base que los haría subsidiarios a desarrollar TRALI podrían beneficiarse de recibir componentes sanguíneos “frescos” CE menos de 2 semanas y CP menos de tres días.</a:t>
            </a:r>
          </a:p>
        </p:txBody>
      </p:sp>
      <p:pic>
        <p:nvPicPr>
          <p:cNvPr id="6" name="Picture 6" descr="http://3.bp.blogspot.com/-K_htOYvbOWQ/T9-81m3aM-I/AAAAAAAAAM0/AHhPfuWYQ7U/s1600/B3200AEF-B343-4CEB-98CF-425A60FC1665.png"/>
          <p:cNvPicPr>
            <a:picLocks noChangeAspect="1" noChangeArrowheads="1"/>
          </p:cNvPicPr>
          <p:nvPr/>
        </p:nvPicPr>
        <p:blipFill>
          <a:blip r:embed="rId3"/>
          <a:srcRect/>
          <a:stretch>
            <a:fillRect/>
          </a:stretch>
        </p:blipFill>
        <p:spPr bwMode="auto">
          <a:xfrm>
            <a:off x="9250254" y="1994796"/>
            <a:ext cx="2770188" cy="2924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4"/>
          <a:srcRect l="22271" t="41149" r="20086" b="42158"/>
          <a:stretch/>
        </p:blipFill>
        <p:spPr bwMode="auto">
          <a:xfrm>
            <a:off x="8267542" y="6412702"/>
            <a:ext cx="1965424"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424C7D2B-376C-9446-913D-C14D45BA27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14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41</a:t>
            </a:fld>
            <a:endParaRPr lang="es-MX" dirty="0">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989555" y="1252603"/>
            <a:ext cx="9878741" cy="2308324"/>
          </a:xfrm>
          <a:prstGeom prst="rect">
            <a:avLst/>
          </a:prstGeom>
          <a:noFill/>
        </p:spPr>
        <p:txBody>
          <a:bodyPr wrap="square" rtlCol="0">
            <a:spAutoFit/>
          </a:bodyPr>
          <a:lstStyle/>
          <a:p>
            <a:r>
              <a:rPr lang="es-MX" sz="2400" b="1" dirty="0">
                <a:solidFill>
                  <a:srgbClr val="C00000"/>
                </a:solidFill>
              </a:rPr>
              <a:t>3) Evitar las transfusiones innecesarias</a:t>
            </a:r>
          </a:p>
          <a:p>
            <a:endParaRPr lang="es-MX" sz="2400" dirty="0"/>
          </a:p>
          <a:p>
            <a:r>
              <a:rPr lang="es-MX" sz="2400" dirty="0"/>
              <a:t>Uso racional y adecuado de los componentes sanguíneos</a:t>
            </a:r>
          </a:p>
          <a:p>
            <a:r>
              <a:rPr lang="es-MX" sz="2400" dirty="0"/>
              <a:t>Aplicación de guías  de transfusión sanguínea</a:t>
            </a:r>
          </a:p>
          <a:p>
            <a:r>
              <a:rPr lang="es-MX" sz="2400" dirty="0"/>
              <a:t>Análisis del uso de componentes sanguíneos a través del </a:t>
            </a:r>
            <a:r>
              <a:rPr lang="es-MX" sz="2400" dirty="0">
                <a:solidFill>
                  <a:srgbClr val="C00000"/>
                </a:solidFill>
              </a:rPr>
              <a:t>Comité de Medicina Transfusional Intrahospitalario</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075" y="3539272"/>
            <a:ext cx="2724943" cy="18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55" y="3806804"/>
            <a:ext cx="2692618" cy="18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
          <p:cNvPicPr>
            <a:picLocks noChangeAspect="1"/>
          </p:cNvPicPr>
          <p:nvPr/>
        </p:nvPicPr>
        <p:blipFill>
          <a:blip r:embed="rId5">
            <a:extLst>
              <a:ext uri="{28A0092B-C50C-407E-A947-70E740481C1C}">
                <a14:useLocalDpi xmlns:a14="http://schemas.microsoft.com/office/drawing/2010/main" val="0"/>
              </a:ext>
            </a:extLst>
          </a:blip>
          <a:srcRect b="4346"/>
          <a:stretch>
            <a:fillRect/>
          </a:stretch>
        </p:blipFill>
        <p:spPr bwMode="auto">
          <a:xfrm>
            <a:off x="4471792" y="4622104"/>
            <a:ext cx="2793274" cy="20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6"/>
          <p:cNvPicPr>
            <a:picLocks noChangeAspect="1" noChangeArrowheads="1"/>
          </p:cNvPicPr>
          <p:nvPr/>
        </p:nvPicPr>
        <p:blipFill>
          <a:blip r:embed="rId6">
            <a:extLst>
              <a:ext uri="{28A0092B-C50C-407E-A947-70E740481C1C}">
                <a14:useLocalDpi xmlns:a14="http://schemas.microsoft.com/office/drawing/2010/main" val="0"/>
              </a:ext>
            </a:extLst>
          </a:blip>
          <a:srcRect l="29213" t="28760" r="31508" b="4686"/>
          <a:stretch>
            <a:fillRect/>
          </a:stretch>
        </p:blipFill>
        <p:spPr bwMode="auto">
          <a:xfrm>
            <a:off x="9315568" y="329849"/>
            <a:ext cx="1719862" cy="22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p:nvPr/>
        </p:nvPicPr>
        <p:blipFill rotWithShape="1">
          <a:blip r:embed="rId7"/>
          <a:srcRect l="22271" t="41149" r="20086" b="42158"/>
          <a:stretch/>
        </p:blipFill>
        <p:spPr bwMode="auto">
          <a:xfrm>
            <a:off x="8339754" y="6059266"/>
            <a:ext cx="1965424" cy="405853"/>
          </a:xfrm>
          <a:prstGeom prst="rect">
            <a:avLst/>
          </a:prstGeom>
          <a:ln>
            <a:noFill/>
          </a:ln>
          <a:extLst>
            <a:ext uri="{53640926-AAD7-44D8-BBD7-CCE9431645EC}">
              <a14:shadowObscured xmlns:a14="http://schemas.microsoft.com/office/drawing/2010/main"/>
            </a:ext>
          </a:extLst>
        </p:spPr>
      </p:pic>
      <p:pic>
        <p:nvPicPr>
          <p:cNvPr id="11" name="Picture 5" descr="Logo ANMM copy">
            <a:extLst>
              <a:ext uri="{FF2B5EF4-FFF2-40B4-BE49-F238E27FC236}">
                <a16:creationId xmlns:a16="http://schemas.microsoft.com/office/drawing/2014/main" id="{32C76655-3463-4240-B2CE-EC3286C3B7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12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FC26A-BB79-0246-8108-E3335ABE5429}"/>
              </a:ext>
            </a:extLst>
          </p:cNvPr>
          <p:cNvSpPr>
            <a:spLocks noGrp="1"/>
          </p:cNvSpPr>
          <p:nvPr>
            <p:ph type="title"/>
          </p:nvPr>
        </p:nvSpPr>
        <p:spPr/>
        <p:txBody>
          <a:bodyPr/>
          <a:lstStyle/>
          <a:p>
            <a:r>
              <a:rPr lang="es-MX" dirty="0"/>
              <a:t>La realidad?</a:t>
            </a:r>
          </a:p>
        </p:txBody>
      </p:sp>
      <p:sp>
        <p:nvSpPr>
          <p:cNvPr id="3" name="Marcador de contenido 2">
            <a:extLst>
              <a:ext uri="{FF2B5EF4-FFF2-40B4-BE49-F238E27FC236}">
                <a16:creationId xmlns:a16="http://schemas.microsoft.com/office/drawing/2014/main" id="{A64108F2-1424-4841-81EF-E76EFBBC6C49}"/>
              </a:ext>
            </a:extLst>
          </p:cNvPr>
          <p:cNvSpPr>
            <a:spLocks noGrp="1"/>
          </p:cNvSpPr>
          <p:nvPr>
            <p:ph idx="1"/>
          </p:nvPr>
        </p:nvSpPr>
        <p:spPr/>
        <p:txBody>
          <a:bodyPr/>
          <a:lstStyle/>
          <a:p>
            <a:pPr marL="0" indent="0">
              <a:buNone/>
            </a:pPr>
            <a:r>
              <a:rPr lang="es-MX" dirty="0"/>
              <a:t>Dificil saber la incidencia de este problema debido a la falta de registro y del manejo inmediato de los pacientes sin poder definir exactamente la unidad clinica.</a:t>
            </a:r>
          </a:p>
          <a:p>
            <a:pPr marL="0" indent="0">
              <a:buNone/>
            </a:pPr>
            <a:r>
              <a:rPr lang="es-MX" dirty="0"/>
              <a:t>Revisiones en diversos servicios de hematología y bancos de sangre carecen de un registro adecuado de estos pacientes.</a:t>
            </a:r>
          </a:p>
          <a:p>
            <a:pPr marL="0" indent="0">
              <a:buNone/>
            </a:pPr>
            <a:r>
              <a:rPr lang="es-MX" dirty="0"/>
              <a:t>Aunque existe un procedimiento para esto o no se registra o no se identifica.</a:t>
            </a:r>
          </a:p>
          <a:p>
            <a:endParaRPr lang="es-MX" dirty="0"/>
          </a:p>
          <a:p>
            <a:endParaRPr lang="es-MX" dirty="0"/>
          </a:p>
        </p:txBody>
      </p:sp>
      <p:pic>
        <p:nvPicPr>
          <p:cNvPr id="4" name="Picture 5" descr="Logo ANMM copy">
            <a:extLst>
              <a:ext uri="{FF2B5EF4-FFF2-40B4-BE49-F238E27FC236}">
                <a16:creationId xmlns:a16="http://schemas.microsoft.com/office/drawing/2014/main" id="{9D2B9777-39F6-3241-93C8-0F32468DF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35D8D-4B2E-2548-8726-4418D4855FEB}"/>
              </a:ext>
            </a:extLst>
          </p:cNvPr>
          <p:cNvSpPr>
            <a:spLocks noGrp="1"/>
          </p:cNvSpPr>
          <p:nvPr>
            <p:ph type="title"/>
          </p:nvPr>
        </p:nvSpPr>
        <p:spPr/>
        <p:txBody>
          <a:bodyPr/>
          <a:lstStyle/>
          <a:p>
            <a:pPr algn="ctr"/>
            <a:r>
              <a:rPr lang="es-MX" b="1" dirty="0"/>
              <a:t>BIBLIOGRAFÍA. </a:t>
            </a:r>
            <a:br>
              <a:rPr lang="es-MX" b="1" dirty="0"/>
            </a:br>
            <a:endParaRPr lang="es-MX" b="1" dirty="0"/>
          </a:p>
        </p:txBody>
      </p:sp>
      <p:sp>
        <p:nvSpPr>
          <p:cNvPr id="3" name="Marcador de contenido 2">
            <a:extLst>
              <a:ext uri="{FF2B5EF4-FFF2-40B4-BE49-F238E27FC236}">
                <a16:creationId xmlns:a16="http://schemas.microsoft.com/office/drawing/2014/main" id="{361D83F2-74E5-304F-8D02-5579C0C559D1}"/>
              </a:ext>
            </a:extLst>
          </p:cNvPr>
          <p:cNvSpPr>
            <a:spLocks noGrp="1"/>
          </p:cNvSpPr>
          <p:nvPr>
            <p:ph idx="1"/>
          </p:nvPr>
        </p:nvSpPr>
        <p:spPr>
          <a:xfrm>
            <a:off x="0" y="1064712"/>
            <a:ext cx="11837096" cy="5523978"/>
          </a:xfrm>
        </p:spPr>
        <p:txBody>
          <a:bodyPr>
            <a:normAutofit fontScale="32500" lnSpcReduction="20000"/>
          </a:bodyPr>
          <a:lstStyle/>
          <a:p>
            <a:pPr marL="514350" indent="-514350">
              <a:buFont typeface="+mj-lt"/>
              <a:buAutoNum type="arabicPeriod"/>
            </a:pPr>
            <a:r>
              <a:rPr lang="en-US" sz="3500" dirty="0"/>
              <a:t>Lawrence T. </a:t>
            </a:r>
            <a:r>
              <a:rPr lang="en-US" sz="3500" dirty="0" err="1"/>
              <a:t>Medicina</a:t>
            </a:r>
            <a:r>
              <a:rPr lang="en-US" sz="3500" dirty="0"/>
              <a:t> </a:t>
            </a:r>
            <a:r>
              <a:rPr lang="en-US" sz="3500" dirty="0" err="1"/>
              <a:t>transfusional</a:t>
            </a:r>
            <a:r>
              <a:rPr lang="en-US" sz="3500" dirty="0"/>
              <a:t>. Goodnough, 2017. </a:t>
            </a:r>
            <a:r>
              <a:rPr lang="es-MX" sz="3500" dirty="0"/>
              <a:t>Elseiver España, S.I.U.</a:t>
            </a:r>
          </a:p>
          <a:p>
            <a:pPr marL="514350" lvl="0" indent="-514350">
              <a:buFont typeface="+mj-lt"/>
              <a:buAutoNum type="arabicPeriod"/>
            </a:pPr>
            <a:r>
              <a:rPr lang="en-US" sz="3500" dirty="0" err="1"/>
              <a:t>Tuinman</a:t>
            </a:r>
            <a:r>
              <a:rPr lang="en-US" sz="3500" dirty="0"/>
              <a:t> PR, </a:t>
            </a:r>
            <a:r>
              <a:rPr lang="en-US" sz="3500" dirty="0" err="1"/>
              <a:t>Gerards</a:t>
            </a:r>
            <a:r>
              <a:rPr lang="en-US" sz="3500" dirty="0"/>
              <a:t> MC, </a:t>
            </a:r>
            <a:r>
              <a:rPr lang="en-US" sz="3500" dirty="0" err="1"/>
              <a:t>Jongsma</a:t>
            </a:r>
            <a:r>
              <a:rPr lang="en-US" sz="3500" dirty="0"/>
              <a:t> G, </a:t>
            </a:r>
            <a:r>
              <a:rPr lang="en-US" sz="3500" dirty="0" err="1"/>
              <a:t>Vlaar</a:t>
            </a:r>
            <a:r>
              <a:rPr lang="en-US" sz="3500" dirty="0"/>
              <a:t> AP, Boon L, </a:t>
            </a:r>
            <a:r>
              <a:rPr lang="en-US" sz="3500" dirty="0" err="1"/>
              <a:t>Juffermans</a:t>
            </a:r>
            <a:r>
              <a:rPr lang="en-US" sz="3500" dirty="0"/>
              <a:t> NP. Lack of evidence of CD40 ligand involvement in transfusion-related acute lung injury. </a:t>
            </a:r>
            <a:r>
              <a:rPr lang="es-MX" sz="3500" dirty="0"/>
              <a:t>Clin Exper Inmunol. 2011;165(2):278-84</a:t>
            </a:r>
          </a:p>
          <a:p>
            <a:pPr marL="514350" lvl="0" indent="-514350">
              <a:buFont typeface="+mj-lt"/>
              <a:buAutoNum type="arabicPeriod"/>
            </a:pPr>
            <a:r>
              <a:rPr lang="en-US" sz="3500" dirty="0"/>
              <a:t>Sofiane </a:t>
            </a:r>
            <a:r>
              <a:rPr lang="en-US" sz="3500" dirty="0" err="1"/>
              <a:t>Tariket</a:t>
            </a:r>
            <a:r>
              <a:rPr lang="en-US" sz="3500" dirty="0"/>
              <a:t>, Caroline </a:t>
            </a:r>
            <a:r>
              <a:rPr lang="en-US" sz="3500" dirty="0" err="1"/>
              <a:t>Sut</a:t>
            </a:r>
            <a:r>
              <a:rPr lang="en-US" sz="3500" dirty="0"/>
              <a:t>, Hind </a:t>
            </a:r>
            <a:r>
              <a:rPr lang="en-US" sz="3500" dirty="0" err="1"/>
              <a:t>Hamzeh-Cognasse</a:t>
            </a:r>
            <a:r>
              <a:rPr lang="en-US" sz="3500" dirty="0"/>
              <a:t>, Sandrine </a:t>
            </a:r>
            <a:r>
              <a:rPr lang="en-US" sz="3500" dirty="0" err="1"/>
              <a:t>Laradi</a:t>
            </a:r>
            <a:r>
              <a:rPr lang="en-US" sz="3500" dirty="0"/>
              <a:t>, Bruno </a:t>
            </a:r>
            <a:r>
              <a:rPr lang="en-US" sz="3500" dirty="0" err="1"/>
              <a:t>Pozzetto</a:t>
            </a:r>
            <a:r>
              <a:rPr lang="en-US" sz="3500" dirty="0"/>
              <a:t>, Olivier </a:t>
            </a:r>
            <a:r>
              <a:rPr lang="en-US" sz="3500" dirty="0" err="1"/>
              <a:t>Garraud</a:t>
            </a:r>
            <a:r>
              <a:rPr lang="en-US" sz="3500" dirty="0"/>
              <a:t> &amp; Fabrice </a:t>
            </a:r>
            <a:r>
              <a:rPr lang="en-US" sz="3500" dirty="0" err="1"/>
              <a:t>Cognasse</a:t>
            </a:r>
            <a:r>
              <a:rPr lang="en-US" sz="3500" dirty="0"/>
              <a:t> (2016): Transfusion-Related Acute Lung Injury: Transfusion, Platelets and Biological Response Modifiers, Expert Review of Hematology. </a:t>
            </a:r>
            <a:endParaRPr lang="es-MX" sz="3500" dirty="0"/>
          </a:p>
          <a:p>
            <a:pPr marL="514350" lvl="0" indent="-514350">
              <a:buFont typeface="+mj-lt"/>
              <a:buAutoNum type="arabicPeriod"/>
            </a:pPr>
            <a:r>
              <a:rPr lang="en-US" sz="3500" dirty="0" err="1"/>
              <a:t>Vlaar</a:t>
            </a:r>
            <a:r>
              <a:rPr lang="en-US" sz="3500" dirty="0"/>
              <a:t> AP, </a:t>
            </a:r>
            <a:r>
              <a:rPr lang="en-US" sz="3500" dirty="0" err="1"/>
              <a:t>Juffermans</a:t>
            </a:r>
            <a:r>
              <a:rPr lang="en-US" sz="3500" dirty="0"/>
              <a:t> </a:t>
            </a:r>
            <a:r>
              <a:rPr lang="en-US" sz="3500" dirty="0" err="1"/>
              <a:t>NP.Transfusion</a:t>
            </a:r>
            <a:r>
              <a:rPr lang="en-US" sz="3500" dirty="0"/>
              <a:t>-related acute lung injury: a clinical review. Lancet. 2013 Sep 14;382(9896):984-94. </a:t>
            </a:r>
            <a:endParaRPr lang="es-MX" sz="3500" dirty="0"/>
          </a:p>
          <a:p>
            <a:pPr marL="514350" lvl="0" indent="-514350">
              <a:buFont typeface="+mj-lt"/>
              <a:buAutoNum type="arabicPeriod"/>
            </a:pPr>
            <a:r>
              <a:rPr lang="en-US" sz="3500" dirty="0" err="1"/>
              <a:t>Popovsky</a:t>
            </a:r>
            <a:r>
              <a:rPr lang="en-US" sz="3500" dirty="0"/>
              <a:t> MA. Transfusion-related acute lung injury: three decades of progress but miles to go before we sleep. https://</a:t>
            </a:r>
            <a:r>
              <a:rPr lang="en-US" sz="3500" dirty="0" err="1"/>
              <a:t>www.ncbi.nlm.nih.gov</a:t>
            </a:r>
            <a:r>
              <a:rPr lang="en-US" sz="3500" dirty="0"/>
              <a:t>/</a:t>
            </a:r>
            <a:r>
              <a:rPr lang="en-US" sz="3500" dirty="0" err="1"/>
              <a:t>pubmed</a:t>
            </a:r>
            <a:r>
              <a:rPr lang="en-US" sz="3500" dirty="0"/>
              <a:t>/25959215</a:t>
            </a:r>
            <a:endParaRPr lang="es-MX" sz="3500" dirty="0"/>
          </a:p>
          <a:p>
            <a:pPr marL="514350" lvl="0" indent="-514350">
              <a:buFont typeface="+mj-lt"/>
              <a:buAutoNum type="arabicPeriod"/>
            </a:pPr>
            <a:r>
              <a:rPr lang="en-US" sz="3500" dirty="0"/>
              <a:t>Looney MR1, </a:t>
            </a:r>
            <a:r>
              <a:rPr lang="en-US" sz="3500" dirty="0" err="1"/>
              <a:t>Roubinian</a:t>
            </a:r>
            <a:r>
              <a:rPr lang="en-US" sz="3500" dirty="0"/>
              <a:t> N, Gajic O, Gropper MA, </a:t>
            </a:r>
            <a:r>
              <a:rPr lang="en-US" sz="3500" dirty="0" err="1"/>
              <a:t>Hubmayr</a:t>
            </a:r>
            <a:r>
              <a:rPr lang="en-US" sz="3500" dirty="0"/>
              <a:t> RD, Lowell CA, </a:t>
            </a:r>
            <a:r>
              <a:rPr lang="en-US" sz="3500" dirty="0" err="1"/>
              <a:t>Bacchetti</a:t>
            </a:r>
            <a:r>
              <a:rPr lang="en-US" sz="3500" dirty="0"/>
              <a:t> P, Wilson G, </a:t>
            </a:r>
            <a:r>
              <a:rPr lang="en-US" sz="3500" dirty="0" err="1"/>
              <a:t>Koenigsberg</a:t>
            </a:r>
            <a:r>
              <a:rPr lang="en-US" sz="3500" dirty="0"/>
              <a:t> M, Lee DC, Wu P, Grimes B, Norris PJ, Murphy EL, Gandhi MJ, Winters JL, </a:t>
            </a:r>
            <a:r>
              <a:rPr lang="en-US" sz="3500" dirty="0" err="1"/>
              <a:t>Mair</a:t>
            </a:r>
            <a:r>
              <a:rPr lang="en-US" sz="3500" dirty="0"/>
              <a:t> DC, Schuller RM, </a:t>
            </a:r>
            <a:r>
              <a:rPr lang="en-US" sz="3500" dirty="0" err="1"/>
              <a:t>Hirschler</a:t>
            </a:r>
            <a:r>
              <a:rPr lang="en-US" sz="3500" dirty="0"/>
              <a:t> NV, Rosen RS, </a:t>
            </a:r>
            <a:r>
              <a:rPr lang="en-US" sz="3500" dirty="0" err="1"/>
              <a:t>Matthay</a:t>
            </a:r>
            <a:r>
              <a:rPr lang="en-US" sz="3500" dirty="0"/>
              <a:t> MA, Toy. Prospective study on the clinical course and outcomes in transfusion-related acute lung injury*. Transfusion-Related Acute Lung Injury Study Group. </a:t>
            </a:r>
            <a:r>
              <a:rPr lang="en-US" sz="3500" dirty="0" err="1"/>
              <a:t>Crit</a:t>
            </a:r>
            <a:r>
              <a:rPr lang="en-US" sz="3500" dirty="0"/>
              <a:t> Care Med. 2014 Jul;42 (7):1676-87. </a:t>
            </a:r>
            <a:endParaRPr lang="es-MX" sz="3500" dirty="0"/>
          </a:p>
          <a:p>
            <a:pPr marL="514350" lvl="0" indent="-514350">
              <a:buFont typeface="+mj-lt"/>
              <a:buAutoNum type="arabicPeriod"/>
            </a:pPr>
            <a:r>
              <a:rPr lang="en-US" sz="3500" dirty="0" err="1"/>
              <a:t>Roubinian</a:t>
            </a:r>
            <a:r>
              <a:rPr lang="en-US" sz="3500" dirty="0"/>
              <a:t> NH, Looney MR, Keating S, </a:t>
            </a:r>
            <a:r>
              <a:rPr lang="en-US" sz="3500" dirty="0" err="1"/>
              <a:t>Kor</a:t>
            </a:r>
            <a:r>
              <a:rPr lang="en-US" sz="3500" dirty="0"/>
              <a:t> DJ, Lowell CA, Gajic O, </a:t>
            </a:r>
            <a:r>
              <a:rPr lang="en-US" sz="3500" dirty="0" err="1"/>
              <a:t>Hubmayr</a:t>
            </a:r>
            <a:r>
              <a:rPr lang="en-US" sz="3500" dirty="0"/>
              <a:t> R, Gropper M, </a:t>
            </a:r>
            <a:r>
              <a:rPr lang="en-US" sz="3500" dirty="0" err="1"/>
              <a:t>Koenigsberg</a:t>
            </a:r>
            <a:r>
              <a:rPr lang="en-US" sz="3500" dirty="0"/>
              <a:t> M, Wilson GA, A </a:t>
            </a:r>
            <a:r>
              <a:rPr lang="en-US" sz="3500" dirty="0" err="1"/>
              <a:t>Matthay</a:t>
            </a:r>
            <a:r>
              <a:rPr lang="en-US" sz="3500" dirty="0"/>
              <a:t> M, Toy P, Murphy EL. Differentiating pulmonary transfusion reactions using recipient and transfusion factors. TRALI Study Group. </a:t>
            </a:r>
            <a:r>
              <a:rPr lang="en-US" sz="3500" dirty="0">
                <a:hlinkClick r:id="rId2" tooltip="Transfusion."/>
              </a:rPr>
              <a:t>Transfusion.</a:t>
            </a:r>
            <a:r>
              <a:rPr lang="en-US" sz="3500" dirty="0"/>
              <a:t> 2017 Jul;57(7):1684-1690. </a:t>
            </a:r>
            <a:endParaRPr lang="es-MX" sz="3500" dirty="0"/>
          </a:p>
          <a:p>
            <a:pPr marL="514350" lvl="0" indent="-514350">
              <a:buFont typeface="+mj-lt"/>
              <a:buAutoNum type="arabicPeriod"/>
            </a:pPr>
            <a:r>
              <a:rPr lang="en-US" sz="3500" dirty="0"/>
              <a:t>Division of Health Quality Promotion, National Center for Preparedness Detection, and Control of Infectious Diseases, Centers for Disease Control and Prevention. The National Healthcare Safety Network (NHSN) Manual Biovigilance Component Protocol, Hemovigilance Module. </a:t>
            </a:r>
            <a:r>
              <a:rPr lang="es-MX" sz="3500" dirty="0"/>
              <a:t>Atlanta: Centers for Disease Control and Prevention; 2009.</a:t>
            </a:r>
          </a:p>
          <a:p>
            <a:pPr marL="514350" lvl="0" indent="-514350">
              <a:buFont typeface="+mj-lt"/>
              <a:buAutoNum type="arabicPeriod"/>
            </a:pPr>
            <a:r>
              <a:rPr lang="en-US" sz="3500" dirty="0"/>
              <a:t>Daniels CE, </a:t>
            </a:r>
            <a:r>
              <a:rPr lang="en-US" sz="3500" dirty="0" err="1"/>
              <a:t>Kojicic</a:t>
            </a:r>
            <a:r>
              <a:rPr lang="en-US" sz="3500" dirty="0"/>
              <a:t> M, </a:t>
            </a:r>
            <a:r>
              <a:rPr lang="en-US" sz="3500" dirty="0" err="1"/>
              <a:t>Krpata</a:t>
            </a:r>
            <a:r>
              <a:rPr lang="en-US" sz="3500" dirty="0"/>
              <a:t> T, Wilson GA, Winters JL, Moore SB, Gajic </a:t>
            </a:r>
            <a:r>
              <a:rPr lang="en-US" sz="3500" dirty="0" err="1"/>
              <a:t>O.The</a:t>
            </a:r>
            <a:r>
              <a:rPr lang="en-US" sz="3500" dirty="0"/>
              <a:t> accuracy of natriuretic peptides (brain natriuretic peptide and N-terminal pro-brain natriuretic) in the differentiation between transfusion-related acute lung injury and transfusion-related circulatory overload in the critically ill. Li G1 Transfusion. 2009 Jan;49(1):13-20. </a:t>
            </a:r>
            <a:endParaRPr lang="es-MX" sz="3500" dirty="0"/>
          </a:p>
          <a:p>
            <a:pPr marL="514350" lvl="0" indent="-514350">
              <a:buFont typeface="+mj-lt"/>
              <a:buAutoNum type="arabicPeriod"/>
            </a:pPr>
            <a:r>
              <a:rPr lang="en-US" sz="3500" dirty="0" err="1"/>
              <a:t>Kojicic</a:t>
            </a:r>
            <a:r>
              <a:rPr lang="en-US" sz="3500" dirty="0"/>
              <a:t> M, </a:t>
            </a:r>
            <a:r>
              <a:rPr lang="en-US" sz="3500" dirty="0" err="1"/>
              <a:t>Reriani</a:t>
            </a:r>
            <a:r>
              <a:rPr lang="en-US" sz="3500" dirty="0"/>
              <a:t> MK, Fernández Pérez ER, Thakur L, Kashyap R, Van Buskirk CM, Gajic O. Long-term survival and quality of life after transfusion-associated pulmonary edema in critically ill medical patients. Li G1, Chest. 2010 Apr;137(4):783-9.</a:t>
            </a:r>
            <a:endParaRPr lang="es-MX" sz="3500" dirty="0"/>
          </a:p>
          <a:p>
            <a:pPr marL="514350" lvl="0" indent="-514350">
              <a:buFont typeface="+mj-lt"/>
              <a:buAutoNum type="arabicPeriod"/>
            </a:pPr>
            <a:r>
              <a:rPr lang="en-US" sz="3500" dirty="0" err="1"/>
              <a:t>Tuinman</a:t>
            </a:r>
            <a:r>
              <a:rPr lang="en-US" sz="3500" dirty="0"/>
              <a:t> PR, </a:t>
            </a:r>
            <a:r>
              <a:rPr lang="en-US" sz="3500" dirty="0" err="1"/>
              <a:t>Gerards</a:t>
            </a:r>
            <a:r>
              <a:rPr lang="en-US" sz="3500" dirty="0"/>
              <a:t> MC, </a:t>
            </a:r>
            <a:r>
              <a:rPr lang="en-US" sz="3500" dirty="0" err="1"/>
              <a:t>Jongsma</a:t>
            </a:r>
            <a:r>
              <a:rPr lang="en-US" sz="3500" dirty="0"/>
              <a:t> G, </a:t>
            </a:r>
            <a:r>
              <a:rPr lang="en-US" sz="3500" dirty="0" err="1"/>
              <a:t>Vlaar</a:t>
            </a:r>
            <a:r>
              <a:rPr lang="en-US" sz="3500" dirty="0"/>
              <a:t> AP, Boon L, </a:t>
            </a:r>
            <a:r>
              <a:rPr lang="en-US" sz="3500" dirty="0" err="1"/>
              <a:t>Juffermans</a:t>
            </a:r>
            <a:r>
              <a:rPr lang="en-US" sz="3500" dirty="0"/>
              <a:t> NP. Lack of evidence of CD40 ligand involvement in transfusion-related acute lung injury. </a:t>
            </a:r>
            <a:r>
              <a:rPr lang="es-MX" sz="3500" dirty="0"/>
              <a:t>Clin Exper Inmunol. 2011;165 (2) :278-84</a:t>
            </a:r>
          </a:p>
          <a:p>
            <a:pPr marL="514350" lvl="0" indent="-514350">
              <a:buFont typeface="+mj-lt"/>
              <a:buAutoNum type="arabicPeriod"/>
            </a:pPr>
            <a:r>
              <a:rPr lang="en-US" sz="3500" dirty="0" err="1"/>
              <a:t>Kapur</a:t>
            </a:r>
            <a:r>
              <a:rPr lang="en-US" sz="3500" dirty="0"/>
              <a:t> R, Kim M, </a:t>
            </a:r>
            <a:r>
              <a:rPr lang="en-US" sz="3500" dirty="0" err="1"/>
              <a:t>Rondina</a:t>
            </a:r>
            <a:r>
              <a:rPr lang="en-US" sz="3500" dirty="0"/>
              <a:t> MT, </a:t>
            </a:r>
            <a:r>
              <a:rPr lang="en-US" sz="3500" dirty="0" err="1"/>
              <a:t>Porcelijn</a:t>
            </a:r>
            <a:r>
              <a:rPr lang="en-US" sz="3500" dirty="0"/>
              <a:t> L, Semple JW, Elevation of C-reactive protein levels in patients with transfusion-related acute lung injury, </a:t>
            </a:r>
            <a:r>
              <a:rPr lang="en-US" sz="3500" dirty="0" err="1"/>
              <a:t>Oncotarget</a:t>
            </a:r>
            <a:r>
              <a:rPr lang="en-US" sz="3500" dirty="0"/>
              <a:t>. 2016 Nov 22;7(47):78048-78054. </a:t>
            </a:r>
            <a:endParaRPr lang="es-MX" sz="3500" dirty="0"/>
          </a:p>
          <a:p>
            <a:pPr marL="514350" lvl="0" indent="-514350">
              <a:buFont typeface="+mj-lt"/>
              <a:buAutoNum type="arabicPeriod"/>
            </a:pPr>
            <a:r>
              <a:rPr lang="en-US" sz="3500" dirty="0" err="1"/>
              <a:t>Cognasse</a:t>
            </a:r>
            <a:r>
              <a:rPr lang="en-US" sz="3500" dirty="0"/>
              <a:t> F, </a:t>
            </a:r>
            <a:r>
              <a:rPr lang="en-US" sz="3500" dirty="0" err="1"/>
              <a:t>Sut</a:t>
            </a:r>
            <a:r>
              <a:rPr lang="en-US" sz="3500" dirty="0"/>
              <a:t> C, </a:t>
            </a:r>
            <a:r>
              <a:rPr lang="en-US" sz="3500" dirty="0" err="1"/>
              <a:t>Fromont</a:t>
            </a:r>
            <a:r>
              <a:rPr lang="en-US" sz="3500" dirty="0"/>
              <a:t> E, </a:t>
            </a:r>
            <a:r>
              <a:rPr lang="en-US" sz="3500" dirty="0" err="1"/>
              <a:t>Laradi</a:t>
            </a:r>
            <a:r>
              <a:rPr lang="en-US" sz="3500" dirty="0"/>
              <a:t> S, </a:t>
            </a:r>
            <a:r>
              <a:rPr lang="en-US" sz="3500" dirty="0" err="1"/>
              <a:t>Hamzeh-Cognasse</a:t>
            </a:r>
            <a:r>
              <a:rPr lang="en-US" sz="3500" dirty="0"/>
              <a:t> H, </a:t>
            </a:r>
            <a:r>
              <a:rPr lang="en-US" sz="3500" dirty="0" err="1"/>
              <a:t>Garraud</a:t>
            </a:r>
            <a:r>
              <a:rPr lang="en-US" sz="3500" dirty="0"/>
              <a:t> O. Platelet soluble CD40-ligand level is associated with transfusion adverse reactions in a mixed threshold-and-hit model.  Blood. 2017 Sep 14;130(11):1380-1383. </a:t>
            </a:r>
            <a:endParaRPr lang="es-MX" sz="3500" dirty="0"/>
          </a:p>
          <a:p>
            <a:pPr marL="514350" lvl="0" indent="-514350">
              <a:buFont typeface="+mj-lt"/>
              <a:buAutoNum type="arabicPeriod"/>
            </a:pPr>
            <a:r>
              <a:rPr lang="en-US" sz="3500" dirty="0" err="1"/>
              <a:t>Carcano</a:t>
            </a:r>
            <a:r>
              <a:rPr lang="en-US" sz="3500" dirty="0"/>
              <a:t> C1, Okafor N, Martinez F, Ramirez J, </a:t>
            </a:r>
            <a:r>
              <a:rPr lang="en-US" sz="3500" dirty="0" err="1"/>
              <a:t>Kanne</a:t>
            </a:r>
            <a:r>
              <a:rPr lang="en-US" sz="3500" dirty="0"/>
              <a:t> J, Kirsch </a:t>
            </a:r>
            <a:r>
              <a:rPr lang="en-US" sz="3500" dirty="0" err="1"/>
              <a:t>J.Radiographic</a:t>
            </a:r>
            <a:r>
              <a:rPr lang="en-US" sz="3500" dirty="0"/>
              <a:t> manifestations of transfusion-related acute lung injury. J. </a:t>
            </a:r>
            <a:r>
              <a:rPr lang="en-US" sz="3500" dirty="0" err="1"/>
              <a:t>Clin</a:t>
            </a:r>
            <a:r>
              <a:rPr lang="en-US" sz="3500" dirty="0"/>
              <a:t> Imaging. 2013 Nov-Dec;37(6):1020-3. </a:t>
            </a:r>
            <a:endParaRPr lang="es-MX" sz="3500" dirty="0"/>
          </a:p>
          <a:p>
            <a:pPr lvl="0"/>
            <a:endParaRPr lang="es-MX" dirty="0"/>
          </a:p>
        </p:txBody>
      </p:sp>
      <p:pic>
        <p:nvPicPr>
          <p:cNvPr id="4" name="Picture 5" descr="Logo ANMM copy">
            <a:extLst>
              <a:ext uri="{FF2B5EF4-FFF2-40B4-BE49-F238E27FC236}">
                <a16:creationId xmlns:a16="http://schemas.microsoft.com/office/drawing/2014/main" id="{2EB7110D-86B3-D44D-8DFD-09977A592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11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72246AB-219B-9940-A87E-7431D2E562B1}"/>
              </a:ext>
            </a:extLst>
          </p:cNvPr>
          <p:cNvSpPr>
            <a:spLocks noGrp="1"/>
          </p:cNvSpPr>
          <p:nvPr>
            <p:ph type="title"/>
          </p:nvPr>
        </p:nvSpPr>
        <p:spPr/>
        <p:txBody>
          <a:bodyPr/>
          <a:lstStyle/>
          <a:p>
            <a:pPr algn="ctr"/>
            <a:r>
              <a:rPr lang="es-MX" b="1" dirty="0"/>
              <a:t>BIBLIOGRAFÍA</a:t>
            </a:r>
            <a:r>
              <a:rPr lang="es-MX" dirty="0"/>
              <a:t>. </a:t>
            </a:r>
            <a:br>
              <a:rPr lang="es-MX" dirty="0"/>
            </a:br>
            <a:endParaRPr lang="es-MX" dirty="0"/>
          </a:p>
        </p:txBody>
      </p:sp>
      <p:sp>
        <p:nvSpPr>
          <p:cNvPr id="3" name="Marcador de contenido 2">
            <a:extLst>
              <a:ext uri="{FF2B5EF4-FFF2-40B4-BE49-F238E27FC236}">
                <a16:creationId xmlns:a16="http://schemas.microsoft.com/office/drawing/2014/main" id="{ACE75B31-B241-D446-922F-54B7F3D138AC}"/>
              </a:ext>
            </a:extLst>
          </p:cNvPr>
          <p:cNvSpPr>
            <a:spLocks noGrp="1"/>
          </p:cNvSpPr>
          <p:nvPr>
            <p:ph idx="1"/>
          </p:nvPr>
        </p:nvSpPr>
        <p:spPr>
          <a:xfrm>
            <a:off x="838200" y="1164921"/>
            <a:ext cx="10515600" cy="5012042"/>
          </a:xfrm>
        </p:spPr>
        <p:txBody>
          <a:bodyPr>
            <a:normAutofit fontScale="77500" lnSpcReduction="20000"/>
          </a:bodyPr>
          <a:lstStyle/>
          <a:p>
            <a:pPr marL="0" indent="0">
              <a:buNone/>
            </a:pPr>
            <a:endParaRPr lang="es-MX" dirty="0"/>
          </a:p>
          <a:p>
            <a:pPr marL="0" indent="0">
              <a:buNone/>
            </a:pPr>
            <a:r>
              <a:rPr lang="en-US" dirty="0"/>
              <a:t>14.      </a:t>
            </a:r>
            <a:r>
              <a:rPr lang="en-US" dirty="0" err="1"/>
              <a:t>Otrock</a:t>
            </a:r>
            <a:r>
              <a:rPr lang="en-US" dirty="0"/>
              <a:t> ZK, Liu C, Grossman BJ. Transfusion-related acute lung injury risk mitigation and update. Vox Sang. 2017 Nov; 112(8):694-703. </a:t>
            </a:r>
            <a:endParaRPr lang="es-MX" dirty="0"/>
          </a:p>
          <a:p>
            <a:pPr marL="0" indent="0">
              <a:buNone/>
            </a:pPr>
            <a:r>
              <a:rPr lang="en-US" dirty="0"/>
              <a:t>15.      Benson AB, Austin GL, Berg M. Transfusion-related acute lung injury in ICU patients admitted with gastrointestinal bleeding. I</a:t>
            </a:r>
            <a:r>
              <a:rPr lang="es-MX" dirty="0"/>
              <a:t>ntensive Care Med. 2010; 36 (10):1710-7. </a:t>
            </a:r>
          </a:p>
          <a:p>
            <a:pPr marL="514350" indent="-514350">
              <a:buAutoNum type="arabicPeriod" startAt="16"/>
            </a:pPr>
            <a:r>
              <a:rPr lang="es-MX" dirty="0"/>
              <a:t>Vlaar AP, Bimekade JM, Prins D, van Stein D, Hofstra JJ, Schultz MJ, et al. </a:t>
            </a:r>
            <a:r>
              <a:rPr lang="en-US" dirty="0"/>
              <a:t>Risk factors and outcome of transfusion-related acute lung injury in the critically ill: a nested case-control study. </a:t>
            </a:r>
            <a:r>
              <a:rPr lang="es-MX" dirty="0"/>
              <a:t>Crit Care Med. 2010;38:771-8. </a:t>
            </a:r>
          </a:p>
          <a:p>
            <a:pPr marL="514350" indent="-514350">
              <a:buAutoNum type="arabicPeriod" startAt="16"/>
            </a:pPr>
            <a:r>
              <a:rPr lang="en-US" dirty="0"/>
              <a:t>Benjamin RJ. Tracking TRALI in target populations. </a:t>
            </a:r>
            <a:r>
              <a:rPr lang="es-MX" dirty="0"/>
              <a:t>Blood. 2011;117(16):4163-4. </a:t>
            </a:r>
          </a:p>
          <a:p>
            <a:pPr marL="514350" indent="-514350">
              <a:buAutoNum type="arabicPeriod" startAt="16"/>
            </a:pPr>
            <a:r>
              <a:rPr lang="en-US" dirty="0" err="1"/>
              <a:t>Sahz</a:t>
            </a:r>
            <a:r>
              <a:rPr lang="en-US" dirty="0"/>
              <a:t> BH. </a:t>
            </a:r>
            <a:r>
              <a:rPr lang="en-US" dirty="0" err="1"/>
              <a:t>Givin</a:t>
            </a:r>
            <a:r>
              <a:rPr lang="en-US" dirty="0"/>
              <a:t> TRALI the one-two punch. </a:t>
            </a:r>
            <a:r>
              <a:rPr lang="es-MX" dirty="0"/>
              <a:t>Blood. 2012;119:1620-1.</a:t>
            </a:r>
          </a:p>
          <a:p>
            <a:pPr marL="514350" indent="-514350">
              <a:buAutoNum type="arabicPeriod" startAt="16"/>
            </a:pPr>
            <a:r>
              <a:rPr lang="en-US" dirty="0" err="1"/>
              <a:t>Juffermans</a:t>
            </a:r>
            <a:r>
              <a:rPr lang="en-US" dirty="0"/>
              <a:t> NP. Transfusion-related acute lung injury: emerging importance of host factors and implications for management. </a:t>
            </a:r>
            <a:r>
              <a:rPr lang="es-MX" dirty="0"/>
              <a:t>Expert Rev Hematol. 2010;3(4):459-67.</a:t>
            </a:r>
          </a:p>
          <a:p>
            <a:pPr marL="514350" indent="-514350">
              <a:buAutoNum type="arabicPeriod" startAt="16"/>
            </a:pPr>
            <a:r>
              <a:rPr lang="en-US" dirty="0" err="1"/>
              <a:t>Popovsky</a:t>
            </a:r>
            <a:r>
              <a:rPr lang="en-US" dirty="0"/>
              <a:t> MA, Abel MD, Moore SB. Transfusion related acute lung injury associated with passive transfer of </a:t>
            </a:r>
            <a:r>
              <a:rPr lang="en-US" dirty="0" err="1"/>
              <a:t>antileukocyte</a:t>
            </a:r>
            <a:r>
              <a:rPr lang="en-US" dirty="0"/>
              <a:t> antibodies. </a:t>
            </a:r>
            <a:r>
              <a:rPr lang="es-MX" dirty="0"/>
              <a:t>Am Rev Resp Dis. 1983; 128:185-9</a:t>
            </a:r>
          </a:p>
          <a:p>
            <a:pPr marL="514350" indent="-514350">
              <a:buAutoNum type="arabicPeriod" startAt="16"/>
            </a:pPr>
            <a:r>
              <a:rPr lang="en-US" dirty="0"/>
              <a:t>Fung YL, Silliman CC. The role of neutrophils in the pathogenesis of transfusion-related acute lung injury. </a:t>
            </a:r>
            <a:r>
              <a:rPr lang="es-MX" dirty="0"/>
              <a:t>Transfus Med Rev. 2009;23(4):266-83</a:t>
            </a:r>
          </a:p>
        </p:txBody>
      </p:sp>
      <p:pic>
        <p:nvPicPr>
          <p:cNvPr id="4" name="Picture 5" descr="Logo ANMM copy">
            <a:extLst>
              <a:ext uri="{FF2B5EF4-FFF2-40B4-BE49-F238E27FC236}">
                <a16:creationId xmlns:a16="http://schemas.microsoft.com/office/drawing/2014/main" id="{2F6B89F0-C43C-EC41-BBC0-73B4DD081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6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C0221-05B4-7A44-B20E-5AF4C0CC4FBB}"/>
              </a:ext>
            </a:extLst>
          </p:cNvPr>
          <p:cNvSpPr>
            <a:spLocks noGrp="1"/>
          </p:cNvSpPr>
          <p:nvPr>
            <p:ph type="title"/>
          </p:nvPr>
        </p:nvSpPr>
        <p:spPr/>
        <p:txBody>
          <a:bodyPr/>
          <a:lstStyle/>
          <a:p>
            <a:pPr algn="ctr"/>
            <a:r>
              <a:rPr lang="es-MX" dirty="0"/>
              <a:t>BIBLIOGRAFÍA. </a:t>
            </a:r>
            <a:br>
              <a:rPr lang="es-MX" dirty="0"/>
            </a:br>
            <a:endParaRPr lang="es-MX" dirty="0"/>
          </a:p>
        </p:txBody>
      </p:sp>
      <p:sp>
        <p:nvSpPr>
          <p:cNvPr id="3" name="Marcador de contenido 2">
            <a:extLst>
              <a:ext uri="{FF2B5EF4-FFF2-40B4-BE49-F238E27FC236}">
                <a16:creationId xmlns:a16="http://schemas.microsoft.com/office/drawing/2014/main" id="{F70B60BB-691A-1C49-BDE9-6EBF75B3EEA0}"/>
              </a:ext>
            </a:extLst>
          </p:cNvPr>
          <p:cNvSpPr>
            <a:spLocks noGrp="1"/>
          </p:cNvSpPr>
          <p:nvPr>
            <p:ph idx="1"/>
          </p:nvPr>
        </p:nvSpPr>
        <p:spPr>
          <a:xfrm>
            <a:off x="838200" y="1114816"/>
            <a:ext cx="10515600" cy="6212909"/>
          </a:xfrm>
        </p:spPr>
        <p:txBody>
          <a:bodyPr>
            <a:normAutofit fontScale="25000" lnSpcReduction="20000"/>
          </a:bodyPr>
          <a:lstStyle/>
          <a:p>
            <a:pPr marL="0" lvl="0" indent="0">
              <a:buNone/>
            </a:pPr>
            <a:endParaRPr lang="en-US" sz="4300" dirty="0"/>
          </a:p>
          <a:p>
            <a:pPr marL="0" lvl="0" indent="0">
              <a:buNone/>
            </a:pPr>
            <a:endParaRPr lang="en-US" sz="4300" dirty="0"/>
          </a:p>
          <a:p>
            <a:pPr marL="0" lvl="0" indent="0">
              <a:buNone/>
            </a:pPr>
            <a:r>
              <a:rPr lang="en-US" sz="4300" dirty="0"/>
              <a:t>22. Keller-</a:t>
            </a:r>
            <a:r>
              <a:rPr lang="en-US" sz="4300" dirty="0" err="1"/>
              <a:t>Stanislawski</a:t>
            </a:r>
            <a:r>
              <a:rPr lang="en-US" sz="4300" dirty="0"/>
              <a:t> B, </a:t>
            </a:r>
            <a:r>
              <a:rPr lang="en-US" sz="4300" dirty="0" err="1"/>
              <a:t>Reil</a:t>
            </a:r>
            <a:r>
              <a:rPr lang="en-US" sz="4300" dirty="0"/>
              <a:t> A, </a:t>
            </a:r>
            <a:r>
              <a:rPr lang="en-US" sz="4300" dirty="0" err="1"/>
              <a:t>Günay</a:t>
            </a:r>
            <a:r>
              <a:rPr lang="en-US" sz="4300" dirty="0"/>
              <a:t> S, Funk MB. Frequency and severity of transfusion-related acute lung injury-German hemovigilance data (2006-2007). </a:t>
            </a:r>
            <a:r>
              <a:rPr lang="es-MX" sz="4300" dirty="0"/>
              <a:t>Vox Sang. 2010;98:70-7.</a:t>
            </a:r>
          </a:p>
          <a:p>
            <a:pPr marL="0" lvl="0" indent="0">
              <a:buNone/>
            </a:pPr>
            <a:r>
              <a:rPr lang="es-MX" sz="4300" dirty="0"/>
              <a:t>23. </a:t>
            </a:r>
            <a:r>
              <a:rPr lang="en-US" sz="4300" dirty="0"/>
              <a:t>Funk MB, </a:t>
            </a:r>
            <a:r>
              <a:rPr lang="en-US" sz="4300" dirty="0" err="1"/>
              <a:t>Günay</a:t>
            </a:r>
            <a:r>
              <a:rPr lang="en-US" sz="4300" dirty="0"/>
              <a:t> S, Lohmann A, </a:t>
            </a:r>
            <a:r>
              <a:rPr lang="en-US" sz="4300" dirty="0" err="1"/>
              <a:t>Henseler</a:t>
            </a:r>
            <a:r>
              <a:rPr lang="en-US" sz="4300" dirty="0"/>
              <a:t> O, </a:t>
            </a:r>
            <a:r>
              <a:rPr lang="en-US" sz="4300" dirty="0" err="1"/>
              <a:t>Heiden</a:t>
            </a:r>
            <a:r>
              <a:rPr lang="en-US" sz="4300" dirty="0"/>
              <a:t> M, </a:t>
            </a:r>
            <a:r>
              <a:rPr lang="en-US" sz="4300" dirty="0" err="1"/>
              <a:t>Hanschmann</a:t>
            </a:r>
            <a:r>
              <a:rPr lang="en-US" sz="4300" dirty="0"/>
              <a:t> KMQ, et al. Benefit of transfusion-related acute lung injury risk-minimization measures-German hemovigilance data (2006-2010). </a:t>
            </a:r>
            <a:r>
              <a:rPr lang="es-MX" sz="4300" dirty="0"/>
              <a:t>Vox Sang. 2012;102:317-23. </a:t>
            </a:r>
          </a:p>
          <a:p>
            <a:pPr marL="0" lvl="0" indent="0">
              <a:buNone/>
            </a:pPr>
            <a:r>
              <a:rPr lang="en-US" sz="4300" dirty="0"/>
              <a:t>24. Chapman CE, </a:t>
            </a:r>
            <a:r>
              <a:rPr lang="en-US" sz="4300" dirty="0" err="1"/>
              <a:t>Stainsley</a:t>
            </a:r>
            <a:r>
              <a:rPr lang="en-US" sz="4300" dirty="0"/>
              <a:t> D, Jones H, Love E, Massey E, Win N, et al. Ten years of hemovigilance reports of transfusion-related acute lung injury in the United </a:t>
            </a:r>
            <a:r>
              <a:rPr lang="en-US" sz="4300" dirty="0" err="1"/>
              <a:t>Kindom</a:t>
            </a:r>
            <a:r>
              <a:rPr lang="en-US" sz="4300" dirty="0"/>
              <a:t>, and the impact of preferential use of male donor plasma. </a:t>
            </a:r>
            <a:r>
              <a:rPr lang="es-MX" sz="4300" dirty="0"/>
              <a:t>Transfusion. 2009;49:440-52.</a:t>
            </a:r>
          </a:p>
          <a:p>
            <a:pPr marL="0" lvl="0" indent="0">
              <a:buNone/>
            </a:pPr>
            <a:r>
              <a:rPr lang="es-MX" sz="4300" dirty="0"/>
              <a:t>25.</a:t>
            </a:r>
            <a:r>
              <a:rPr lang="en-US" sz="4300" dirty="0"/>
              <a:t>Toy P, Gajic O, </a:t>
            </a:r>
            <a:r>
              <a:rPr lang="en-US" sz="4300" dirty="0" err="1"/>
              <a:t>Bachetti</a:t>
            </a:r>
            <a:r>
              <a:rPr lang="en-US" sz="4300" dirty="0"/>
              <a:t> P, Looney MR, </a:t>
            </a:r>
            <a:r>
              <a:rPr lang="en-US" sz="4300" dirty="0" err="1"/>
              <a:t>Grooper</a:t>
            </a:r>
            <a:r>
              <a:rPr lang="en-US" sz="4300" dirty="0"/>
              <a:t> MA, </a:t>
            </a:r>
            <a:r>
              <a:rPr lang="en-US" sz="4300" dirty="0" err="1"/>
              <a:t>Hubmayr</a:t>
            </a:r>
            <a:r>
              <a:rPr lang="en-US" sz="4300" dirty="0"/>
              <a:t> RD; for the TRALI Study Group. Transfusion-related acute lung injury: incidence and risk factors. Blood. </a:t>
            </a:r>
            <a:r>
              <a:rPr lang="es-MX" sz="4300" dirty="0"/>
              <a:t>2012;119(7):1757-67.</a:t>
            </a:r>
          </a:p>
          <a:p>
            <a:pPr marL="0" lvl="0" indent="0">
              <a:buNone/>
            </a:pPr>
            <a:r>
              <a:rPr lang="es-MX" sz="4300" dirty="0"/>
              <a:t>26. Román-Torres R, Fernández-Delgado N, Trujillo-Puentes H. TRALI, una amenaza enmascarada: definición, aspectos epidemiológicos y clínicos. Rev Cubana Hematol Inmunol Hemoter [revista en Internet]. 2014 [citado 2014 Sep 2];31(1): Disponible en: </a:t>
            </a:r>
            <a:r>
              <a:rPr lang="es-MX" sz="4300" u="sng" dirty="0">
                <a:hlinkClick r:id="rId2"/>
              </a:rPr>
              <a:t>http://www.revhematologia.sld.cu/index.php/hih/article/view/177</a:t>
            </a:r>
            <a:endParaRPr lang="es-MX" sz="4300" u="sng" dirty="0"/>
          </a:p>
          <a:p>
            <a:pPr marL="0" lvl="0" indent="0">
              <a:buNone/>
            </a:pPr>
            <a:r>
              <a:rPr lang="es-MX" sz="4300" dirty="0"/>
              <a:t>27. </a:t>
            </a:r>
            <a:r>
              <a:rPr lang="en-US" sz="4300" dirty="0"/>
              <a:t>Brinkmann V, </a:t>
            </a:r>
            <a:r>
              <a:rPr lang="en-US" sz="4300" dirty="0" err="1"/>
              <a:t>Zychlinsky</a:t>
            </a:r>
            <a:r>
              <a:rPr lang="en-US" sz="4300" dirty="0"/>
              <a:t> A. Beneficial suicide: why neutrophils die to make NETs. </a:t>
            </a:r>
            <a:r>
              <a:rPr lang="es-MX" sz="4300" dirty="0"/>
              <a:t>Nat Rev Microbiol. 2007;5(8):577-82.</a:t>
            </a:r>
          </a:p>
          <a:p>
            <a:pPr marL="0" lvl="0" indent="0">
              <a:buNone/>
            </a:pPr>
            <a:r>
              <a:rPr lang="es-MX" sz="4300" dirty="0"/>
              <a:t>28. López MR, Cortina L. Daño pulmonar agudo relacionado con la transfusión. Rev Cubana Hematol Inmunol Hemoter. [revista en la Internet]. 2005 Ago [citado 2014 Sep 02]; 21(2): Disponible en: </a:t>
            </a:r>
            <a:r>
              <a:rPr lang="es-MX" sz="4300" u="sng" dirty="0">
                <a:hlinkClick r:id="rId3"/>
              </a:rPr>
              <a:t>http://scieloprueba.sld.cu/scielo.php?script=sci_arttext&amp;pid=S0864-02892005000200005&amp;lng=es</a:t>
            </a:r>
            <a:r>
              <a:rPr lang="es-MX" sz="4300" dirty="0"/>
              <a:t>.</a:t>
            </a:r>
          </a:p>
          <a:p>
            <a:pPr marL="0" lvl="0" indent="0">
              <a:buNone/>
            </a:pPr>
            <a:r>
              <a:rPr lang="es-MX" sz="4300" dirty="0"/>
              <a:t>29. Lazzerini G, Del Turco S, Basta G , O'Loghlen A, Zampolli A, Caterina RD. </a:t>
            </a:r>
            <a:r>
              <a:rPr lang="en-US" sz="4300" dirty="0"/>
              <a:t>Prominent role of NF-</a:t>
            </a:r>
            <a:r>
              <a:rPr lang="en-US" sz="4300" dirty="0" err="1"/>
              <a:t>kappaB</a:t>
            </a:r>
            <a:r>
              <a:rPr lang="en-US" sz="4300" dirty="0"/>
              <a:t> in the induction of endothelial activation by endogenous nitric oxide inhibition. </a:t>
            </a:r>
            <a:r>
              <a:rPr lang="es-MX" sz="4300" dirty="0"/>
              <a:t>Nitric Oxide. 2009 Nov-Dec; 21(3-4):184-91. </a:t>
            </a:r>
          </a:p>
          <a:p>
            <a:pPr marL="0" lvl="0" indent="0">
              <a:buNone/>
            </a:pPr>
            <a:r>
              <a:rPr lang="en-US" sz="4300" dirty="0"/>
              <a:t>30. </a:t>
            </a:r>
            <a:r>
              <a:rPr lang="en-US" sz="4300" dirty="0" err="1"/>
              <a:t>Bozza</a:t>
            </a:r>
            <a:r>
              <a:rPr lang="en-US" sz="4300" dirty="0"/>
              <a:t> FA, Shah AM, </a:t>
            </a:r>
            <a:r>
              <a:rPr lang="en-US" sz="4300" dirty="0" err="1"/>
              <a:t>Weyrich</a:t>
            </a:r>
            <a:r>
              <a:rPr lang="en-US" sz="4300" dirty="0"/>
              <a:t> AS, Zimmermann GA. Amicus or adversary: platelets in lung biology, acute injury and inflammation. </a:t>
            </a:r>
            <a:r>
              <a:rPr lang="es-MX" sz="4300" dirty="0"/>
              <a:t>Am J Respir Cell Mol Biol. 2009;40(2):123-34. </a:t>
            </a:r>
          </a:p>
          <a:p>
            <a:pPr marL="0" lvl="0" indent="0">
              <a:buNone/>
            </a:pPr>
            <a:r>
              <a:rPr lang="en-US" sz="4300" dirty="0"/>
              <a:t>31. </a:t>
            </a:r>
            <a:r>
              <a:rPr lang="en-US" sz="4300" dirty="0" err="1"/>
              <a:t>Davoreen</a:t>
            </a:r>
            <a:r>
              <a:rPr lang="en-US" sz="4300" dirty="0"/>
              <a:t> A, Curtis BR, Schulman IA, </a:t>
            </a:r>
            <a:r>
              <a:rPr lang="en-US" sz="4300" dirty="0" err="1"/>
              <a:t>MohrbacherAF</a:t>
            </a:r>
            <a:r>
              <a:rPr lang="en-US" sz="4300" dirty="0"/>
              <a:t>, </a:t>
            </a:r>
            <a:r>
              <a:rPr lang="en-US" sz="4300" dirty="0" err="1"/>
              <a:t>Bux</a:t>
            </a:r>
            <a:r>
              <a:rPr lang="en-US" sz="4300" dirty="0"/>
              <a:t> J, </a:t>
            </a:r>
            <a:r>
              <a:rPr lang="en-US" sz="4300" dirty="0" err="1"/>
              <a:t>Kwiatkowska</a:t>
            </a:r>
            <a:r>
              <a:rPr lang="en-US" sz="4300" dirty="0"/>
              <a:t> BJ, et al. TRALI due to granulocyte-agglutinating human neutrophil antigen-3a(5b) alloantibodies in donor plasma: a report of 2 fatalities. </a:t>
            </a:r>
            <a:r>
              <a:rPr lang="es-MX" sz="4300" dirty="0"/>
              <a:t>Transfusion. 2003;43:641-5.</a:t>
            </a:r>
          </a:p>
          <a:p>
            <a:pPr marL="0" lvl="0" indent="0">
              <a:buNone/>
            </a:pPr>
            <a:r>
              <a:rPr lang="es-MX" sz="4300" dirty="0"/>
              <a:t>31. Ventrice E.A., Martí-Sistac O., Gonzalvo R., Villagrá A., López-Aguilar J., Blanch L. Mecanismos biofísicos, celulares y modulación de la lesión pulmonar inducida por la ventilación mecánica. Med Intensiva. 2007; 31:73-82.        </a:t>
            </a:r>
          </a:p>
          <a:p>
            <a:pPr marL="0" lvl="0" indent="0">
              <a:buNone/>
            </a:pPr>
            <a:r>
              <a:rPr lang="es-MX" sz="4300" dirty="0"/>
              <a:t>32. Fernández-Mondejar E., Gordo F. Síndrome de distres respiratorio agudo. Conclusiones y perspectivas de futuro. Med Intensiva. 2007; 31:133-5.      </a:t>
            </a:r>
          </a:p>
          <a:p>
            <a:pPr marL="0" lvl="0" indent="0">
              <a:buNone/>
            </a:pPr>
            <a:r>
              <a:rPr lang="en-US" sz="4300" dirty="0"/>
              <a:t>33. Moore S.B. Transfusion-related acute lung injury (TRALI). Clinical presentation, treatment and prognosis. </a:t>
            </a:r>
            <a:r>
              <a:rPr lang="es-MX" sz="4300" dirty="0"/>
              <a:t>Crit Care Med. 2006; 34:S114-17.        </a:t>
            </a:r>
          </a:p>
          <a:p>
            <a:pPr marL="0" indent="0">
              <a:buNone/>
            </a:pPr>
            <a:r>
              <a:rPr lang="es-MX" dirty="0"/>
              <a:t> </a:t>
            </a:r>
          </a:p>
          <a:p>
            <a:endParaRPr lang="es-MX" dirty="0"/>
          </a:p>
        </p:txBody>
      </p:sp>
      <p:pic>
        <p:nvPicPr>
          <p:cNvPr id="4" name="Picture 5" descr="Logo ANMM copy">
            <a:extLst>
              <a:ext uri="{FF2B5EF4-FFF2-40B4-BE49-F238E27FC236}">
                <a16:creationId xmlns:a16="http://schemas.microsoft.com/office/drawing/2014/main" id="{D6E12ED6-8B3D-D343-BA0E-4B212D15D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76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58CCF-C9F5-8841-B507-3C22022597C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12F310B-4986-8B47-89E1-64A506FF90E9}"/>
              </a:ext>
            </a:extLst>
          </p:cNvPr>
          <p:cNvSpPr>
            <a:spLocks noGrp="1"/>
          </p:cNvSpPr>
          <p:nvPr>
            <p:ph idx="1"/>
          </p:nvPr>
        </p:nvSpPr>
        <p:spPr/>
        <p:txBody>
          <a:bodyPr/>
          <a:lstStyle/>
          <a:p>
            <a:endParaRPr lang="es-MX" dirty="0"/>
          </a:p>
        </p:txBody>
      </p:sp>
      <p:pic>
        <p:nvPicPr>
          <p:cNvPr id="4" name="Picture 5" descr="Logo ANMM copy">
            <a:extLst>
              <a:ext uri="{FF2B5EF4-FFF2-40B4-BE49-F238E27FC236}">
                <a16:creationId xmlns:a16="http://schemas.microsoft.com/office/drawing/2014/main" id="{3DECDFBB-3CB5-314F-86A5-40E6D870E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257" y="1459541"/>
            <a:ext cx="4252686" cy="415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5</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4" name="Lágrima 23"/>
          <p:cNvSpPr/>
          <p:nvPr/>
        </p:nvSpPr>
        <p:spPr>
          <a:xfrm rot="18837520">
            <a:off x="6547733" y="4970093"/>
            <a:ext cx="1576327" cy="1559153"/>
          </a:xfrm>
          <a:prstGeom prst="teardrop">
            <a:avLst>
              <a:gd name="adj" fmla="val 13486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bg1"/>
                </a:solidFill>
              </a:rPr>
              <a:t>RRECEPTOR</a:t>
            </a:r>
          </a:p>
        </p:txBody>
      </p:sp>
      <p:sp>
        <p:nvSpPr>
          <p:cNvPr id="25" name="Rectángulo redondeado 24"/>
          <p:cNvSpPr/>
          <p:nvPr/>
        </p:nvSpPr>
        <p:spPr>
          <a:xfrm>
            <a:off x="3006270" y="3456049"/>
            <a:ext cx="1446212" cy="3079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Solicitud</a:t>
            </a:r>
          </a:p>
        </p:txBody>
      </p:sp>
      <p:sp>
        <p:nvSpPr>
          <p:cNvPr id="26" name="Rectángulo redondeado 25"/>
          <p:cNvSpPr/>
          <p:nvPr/>
        </p:nvSpPr>
        <p:spPr>
          <a:xfrm>
            <a:off x="6547982" y="2533711"/>
            <a:ext cx="2554288" cy="5905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Entrega del  </a:t>
            </a:r>
            <a:r>
              <a:rPr lang="es-MX" dirty="0" err="1"/>
              <a:t>hemocomponente</a:t>
            </a:r>
            <a:endParaRPr lang="es-MX" dirty="0"/>
          </a:p>
        </p:txBody>
      </p:sp>
      <p:sp>
        <p:nvSpPr>
          <p:cNvPr id="27" name="Rectángulo redondeado 26"/>
          <p:cNvSpPr/>
          <p:nvPr/>
        </p:nvSpPr>
        <p:spPr>
          <a:xfrm>
            <a:off x="3414257" y="2441636"/>
            <a:ext cx="2336800" cy="546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Pruebas pre transfusionales</a:t>
            </a:r>
          </a:p>
        </p:txBody>
      </p:sp>
      <p:sp>
        <p:nvSpPr>
          <p:cNvPr id="28" name="Rectángulo redondeado 27"/>
          <p:cNvSpPr/>
          <p:nvPr/>
        </p:nvSpPr>
        <p:spPr>
          <a:xfrm>
            <a:off x="7487782" y="3675772"/>
            <a:ext cx="1758950" cy="5286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Acto transfusional</a:t>
            </a:r>
          </a:p>
        </p:txBody>
      </p:sp>
      <p:sp>
        <p:nvSpPr>
          <p:cNvPr id="29" name="Rectángulo redondeado 28"/>
          <p:cNvSpPr/>
          <p:nvPr/>
        </p:nvSpPr>
        <p:spPr>
          <a:xfrm>
            <a:off x="2370005" y="4959542"/>
            <a:ext cx="3857625" cy="56991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Valoración de donante / Extracción de la sangre</a:t>
            </a:r>
          </a:p>
        </p:txBody>
      </p:sp>
      <p:sp>
        <p:nvSpPr>
          <p:cNvPr id="30" name="Flecha curvada hacia abajo 29"/>
          <p:cNvSpPr/>
          <p:nvPr/>
        </p:nvSpPr>
        <p:spPr>
          <a:xfrm>
            <a:off x="4452482" y="3044886"/>
            <a:ext cx="3035300" cy="922338"/>
          </a:xfrm>
          <a:prstGeom prst="curvedDownArrow">
            <a:avLst>
              <a:gd name="adj1" fmla="val 25000"/>
              <a:gd name="adj2" fmla="val 7383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31" name="Flecha curvada hacia arriba 30"/>
          <p:cNvSpPr/>
          <p:nvPr/>
        </p:nvSpPr>
        <p:spPr>
          <a:xfrm flipH="1">
            <a:off x="4268332" y="4059299"/>
            <a:ext cx="2965450" cy="701675"/>
          </a:xfrm>
          <a:prstGeom prst="curvedUpArrow">
            <a:avLst>
              <a:gd name="adj1" fmla="val 36535"/>
              <a:gd name="adj2" fmla="val 100012"/>
              <a:gd name="adj3" fmla="val 269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32" name="Rectángulo redondeado 31"/>
          <p:cNvSpPr/>
          <p:nvPr/>
        </p:nvSpPr>
        <p:spPr>
          <a:xfrm>
            <a:off x="2545895" y="4082383"/>
            <a:ext cx="1906587" cy="558800"/>
          </a:xfrm>
          <a:prstGeom prst="roundRect">
            <a:avLst/>
          </a:prstGeom>
          <a:solidFill>
            <a:srgbClr val="D9ED1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Pruebas de tamizaje</a:t>
            </a:r>
          </a:p>
        </p:txBody>
      </p:sp>
      <p:sp>
        <p:nvSpPr>
          <p:cNvPr id="33" name="Flecha izquierda 32"/>
          <p:cNvSpPr/>
          <p:nvPr/>
        </p:nvSpPr>
        <p:spPr>
          <a:xfrm>
            <a:off x="9536967" y="2441636"/>
            <a:ext cx="978408" cy="967536"/>
          </a:xfrm>
          <a:prstGeom prst="leftArrow">
            <a:avLst/>
          </a:prstGeom>
          <a:solidFill>
            <a:srgbClr val="BF17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Flecha arriba 33"/>
          <p:cNvSpPr/>
          <p:nvPr/>
        </p:nvSpPr>
        <p:spPr>
          <a:xfrm>
            <a:off x="3755354" y="5661774"/>
            <a:ext cx="1086925" cy="978408"/>
          </a:xfrm>
          <a:prstGeom prst="upArrow">
            <a:avLst/>
          </a:prstGeom>
          <a:solidFill>
            <a:srgbClr val="BF17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Flecha izquierda 34"/>
          <p:cNvSpPr/>
          <p:nvPr/>
        </p:nvSpPr>
        <p:spPr>
          <a:xfrm>
            <a:off x="9515360" y="3426517"/>
            <a:ext cx="978408" cy="1031147"/>
          </a:xfrm>
          <a:prstGeom prst="leftArrow">
            <a:avLst/>
          </a:prstGeom>
          <a:solidFill>
            <a:srgbClr val="BF17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CuadroTexto 35"/>
          <p:cNvSpPr txBox="1"/>
          <p:nvPr/>
        </p:nvSpPr>
        <p:spPr>
          <a:xfrm>
            <a:off x="4261237" y="379606"/>
            <a:ext cx="3560431" cy="646331"/>
          </a:xfrm>
          <a:prstGeom prst="rect">
            <a:avLst/>
          </a:prstGeom>
          <a:solidFill>
            <a:srgbClr val="FF0000"/>
          </a:solidFill>
        </p:spPr>
        <p:txBody>
          <a:bodyPr wrap="square" rtlCol="0">
            <a:spAutoFit/>
          </a:bodyPr>
          <a:lstStyle/>
          <a:p>
            <a:r>
              <a:rPr lang="es-MX" sz="3600" dirty="0"/>
              <a:t>HEMOVIGILANCIA</a:t>
            </a:r>
          </a:p>
        </p:txBody>
      </p:sp>
      <p:sp>
        <p:nvSpPr>
          <p:cNvPr id="37" name="Rectángulo 36"/>
          <p:cNvSpPr/>
          <p:nvPr/>
        </p:nvSpPr>
        <p:spPr>
          <a:xfrm>
            <a:off x="487048" y="1311272"/>
            <a:ext cx="11312470" cy="923330"/>
          </a:xfrm>
          <a:prstGeom prst="rect">
            <a:avLst/>
          </a:prstGeom>
        </p:spPr>
        <p:txBody>
          <a:bodyPr wrap="square">
            <a:spAutoFit/>
          </a:bodyPr>
          <a:lstStyle/>
          <a:p>
            <a:pPr algn="just"/>
            <a:r>
              <a:rPr lang="es-MX" altLang="es-MX" dirty="0">
                <a:solidFill>
                  <a:srgbClr val="FF0000"/>
                </a:solidFill>
                <a:latin typeface="Myriad Pro Light"/>
              </a:rPr>
              <a:t>Procedimientos organizados </a:t>
            </a:r>
            <a:r>
              <a:rPr lang="es-MX" altLang="es-MX" dirty="0">
                <a:solidFill>
                  <a:srgbClr val="000000"/>
                </a:solidFill>
                <a:latin typeface="Myriad Pro Light"/>
              </a:rPr>
              <a:t>de vigilancia relativos a los </a:t>
            </a:r>
            <a:r>
              <a:rPr lang="es-MX" altLang="es-MX" dirty="0">
                <a:solidFill>
                  <a:srgbClr val="FF0000"/>
                </a:solidFill>
                <a:latin typeface="Myriad Pro Light"/>
              </a:rPr>
              <a:t>efectos y reacciones adversas o inesperadas </a:t>
            </a:r>
            <a:r>
              <a:rPr lang="es-MX" altLang="es-MX" dirty="0">
                <a:latin typeface="Myriad Pro Light"/>
              </a:rPr>
              <a:t>que pueden producirse </a:t>
            </a:r>
            <a:r>
              <a:rPr lang="es-MX" altLang="es-MX" dirty="0">
                <a:solidFill>
                  <a:srgbClr val="FF0000"/>
                </a:solidFill>
                <a:latin typeface="Myriad Pro Light"/>
              </a:rPr>
              <a:t>a lo largo de toda la cadena transfusional</a:t>
            </a:r>
            <a:r>
              <a:rPr lang="es-MX" altLang="es-MX" dirty="0">
                <a:solidFill>
                  <a:srgbClr val="000000"/>
                </a:solidFill>
                <a:latin typeface="Myriad Pro Light"/>
              </a:rPr>
              <a:t>, </a:t>
            </a:r>
            <a:r>
              <a:rPr lang="es-MX" altLang="es-MX" dirty="0">
                <a:solidFill>
                  <a:srgbClr val="FF0000"/>
                </a:solidFill>
                <a:latin typeface="Myriad Pro Light"/>
              </a:rPr>
              <a:t>desde la extracción</a:t>
            </a:r>
            <a:r>
              <a:rPr lang="es-MX" altLang="es-MX" dirty="0">
                <a:solidFill>
                  <a:srgbClr val="000000"/>
                </a:solidFill>
                <a:latin typeface="Myriad Pro Light"/>
              </a:rPr>
              <a:t> </a:t>
            </a:r>
            <a:r>
              <a:rPr lang="es-MX" altLang="es-MX" dirty="0">
                <a:solidFill>
                  <a:srgbClr val="FF0000"/>
                </a:solidFill>
                <a:latin typeface="Myriad Pro Light"/>
              </a:rPr>
              <a:t>hasta</a:t>
            </a:r>
            <a:r>
              <a:rPr lang="es-MX" altLang="es-MX" dirty="0">
                <a:solidFill>
                  <a:srgbClr val="000000"/>
                </a:solidFill>
                <a:latin typeface="Myriad Pro Light"/>
              </a:rPr>
              <a:t> el seguimiento de </a:t>
            </a:r>
            <a:r>
              <a:rPr lang="es-MX" altLang="es-MX" dirty="0">
                <a:solidFill>
                  <a:srgbClr val="FF0000"/>
                </a:solidFill>
                <a:latin typeface="Myriad Pro Light"/>
              </a:rPr>
              <a:t>los receptores</a:t>
            </a:r>
            <a:r>
              <a:rPr lang="es-MX" altLang="es-MX" dirty="0">
                <a:solidFill>
                  <a:srgbClr val="000000"/>
                </a:solidFill>
                <a:latin typeface="Myriad Pro Light"/>
              </a:rPr>
              <a:t>, todo ello con el objetivo de prevenir y tratar su aparición o recurrencia.</a:t>
            </a:r>
            <a:endParaRPr lang="es-MX" altLang="es-MX" dirty="0"/>
          </a:p>
        </p:txBody>
      </p:sp>
      <p:pic>
        <p:nvPicPr>
          <p:cNvPr id="18" name="Imagen 17"/>
          <p:cNvPicPr/>
          <p:nvPr/>
        </p:nvPicPr>
        <p:blipFill rotWithShape="1">
          <a:blip r:embed="rId3"/>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19" name="Picture 5" descr="Logo ANMM copy">
            <a:extLst>
              <a:ext uri="{FF2B5EF4-FFF2-40B4-BE49-F238E27FC236}">
                <a16:creationId xmlns:a16="http://schemas.microsoft.com/office/drawing/2014/main" id="{756DFC15-5E24-4045-B439-B99753440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6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6</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1" y="0"/>
            <a:ext cx="9519780" cy="5755422"/>
          </a:xfrm>
          <a:prstGeom prst="rect">
            <a:avLst/>
          </a:prstGeom>
          <a:noFill/>
        </p:spPr>
        <p:txBody>
          <a:bodyPr wrap="square" rtlCol="0">
            <a:spAutoFit/>
          </a:bodyPr>
          <a:lstStyle/>
          <a:p>
            <a:pPr algn="ctr"/>
            <a:r>
              <a:rPr lang="es-MX" sz="4800" dirty="0">
                <a:solidFill>
                  <a:srgbClr val="C00000"/>
                </a:solidFill>
              </a:rPr>
              <a:t>TACO</a:t>
            </a:r>
          </a:p>
          <a:p>
            <a:pPr algn="ctr"/>
            <a:endParaRPr lang="es-MX" sz="3200" dirty="0"/>
          </a:p>
          <a:p>
            <a:pPr algn="ctr"/>
            <a:r>
              <a:rPr lang="es-MX" sz="3200" dirty="0">
                <a:solidFill>
                  <a:srgbClr val="C00000"/>
                </a:solidFill>
              </a:rPr>
              <a:t>T</a:t>
            </a:r>
            <a:r>
              <a:rPr lang="es-MX" sz="3200" dirty="0"/>
              <a:t>RANSFUSION </a:t>
            </a:r>
            <a:r>
              <a:rPr lang="es-MX" sz="3200" dirty="0">
                <a:solidFill>
                  <a:srgbClr val="C00000"/>
                </a:solidFill>
              </a:rPr>
              <a:t>A</a:t>
            </a:r>
            <a:r>
              <a:rPr lang="es-MX" sz="3200" dirty="0"/>
              <a:t>SSOCIATED </a:t>
            </a:r>
            <a:r>
              <a:rPr lang="es-MX" sz="3200" dirty="0">
                <a:solidFill>
                  <a:srgbClr val="C00000"/>
                </a:solidFill>
              </a:rPr>
              <a:t>C</a:t>
            </a:r>
            <a:r>
              <a:rPr lang="es-MX" sz="3200" dirty="0"/>
              <a:t>IRCULATORY </a:t>
            </a:r>
            <a:r>
              <a:rPr lang="es-MX" sz="3200" dirty="0">
                <a:solidFill>
                  <a:srgbClr val="C00000"/>
                </a:solidFill>
              </a:rPr>
              <a:t>O</a:t>
            </a:r>
            <a:r>
              <a:rPr lang="es-MX" sz="3200" dirty="0"/>
              <a:t>VERLOAD </a:t>
            </a:r>
          </a:p>
          <a:p>
            <a:pPr algn="ctr"/>
            <a:endParaRPr lang="es-MX" sz="3200" dirty="0"/>
          </a:p>
          <a:p>
            <a:pPr algn="ctr"/>
            <a:r>
              <a:rPr lang="es-MX" sz="3200" dirty="0">
                <a:solidFill>
                  <a:srgbClr val="7030A0"/>
                </a:solidFill>
              </a:rPr>
              <a:t>SOBRECARGA CIRCULATORIA ASOCIADA A TRANSFUSIÓN</a:t>
            </a:r>
          </a:p>
          <a:p>
            <a:pPr algn="ctr"/>
            <a:endParaRPr lang="es-MX" sz="3200" dirty="0"/>
          </a:p>
          <a:p>
            <a:pPr algn="ctr"/>
            <a:r>
              <a:rPr lang="es-MX" sz="3200" dirty="0"/>
              <a:t>Debido a infusión muy rápida o de gran volumen de un producto sanguíneo con edema pulmonar cardiogenico</a:t>
            </a:r>
            <a:r>
              <a:rPr lang="es-ES_tradnl" altLang="es-MX" sz="3200" dirty="0">
                <a:ea typeface="MS PGothic" panose="020B0600070205080204" pitchFamily="34" charset="-128"/>
              </a:rPr>
              <a:t>.</a:t>
            </a:r>
          </a:p>
          <a:p>
            <a:pPr algn="ctr"/>
            <a:endParaRPr lang="es-MX" sz="3200" dirty="0"/>
          </a:p>
          <a:p>
            <a:pPr algn="just"/>
            <a:endParaRPr lang="es-MX" sz="3200" dirty="0"/>
          </a:p>
        </p:txBody>
      </p:sp>
      <p:pic>
        <p:nvPicPr>
          <p:cNvPr id="6" name="Picture 2" descr="Resultado de imagen para SANG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742" y="5061895"/>
            <a:ext cx="2705810" cy="1606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TRANSFUSIÃN DE SANG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960" y="5156945"/>
            <a:ext cx="2669213" cy="161726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a:duotone>
              <a:schemeClr val="accent1">
                <a:shade val="45000"/>
                <a:satMod val="135000"/>
              </a:schemeClr>
              <a:prstClr val="white"/>
            </a:duotone>
          </a:blip>
          <a:stretch>
            <a:fillRect/>
          </a:stretch>
        </p:blipFill>
        <p:spPr>
          <a:xfrm>
            <a:off x="9970531" y="338650"/>
            <a:ext cx="1541736" cy="647181"/>
          </a:xfrm>
          <a:prstGeom prst="rect">
            <a:avLst/>
          </a:prstGeom>
        </p:spPr>
      </p:pic>
      <p:pic>
        <p:nvPicPr>
          <p:cNvPr id="9" name="Imagen 8"/>
          <p:cNvPicPr>
            <a:picLocks noChangeAspect="1"/>
          </p:cNvPicPr>
          <p:nvPr/>
        </p:nvPicPr>
        <p:blipFill>
          <a:blip r:embed="rId6"/>
          <a:stretch>
            <a:fillRect/>
          </a:stretch>
        </p:blipFill>
        <p:spPr>
          <a:xfrm>
            <a:off x="9369469" y="1853489"/>
            <a:ext cx="2672219" cy="716895"/>
          </a:xfrm>
          <a:prstGeom prst="rect">
            <a:avLst/>
          </a:prstGeom>
        </p:spPr>
      </p:pic>
      <p:pic>
        <p:nvPicPr>
          <p:cNvPr id="10" name="Imagen 9"/>
          <p:cNvPicPr>
            <a:picLocks noChangeAspect="1"/>
          </p:cNvPicPr>
          <p:nvPr/>
        </p:nvPicPr>
        <p:blipFill>
          <a:blip r:embed="rId7"/>
          <a:stretch>
            <a:fillRect/>
          </a:stretch>
        </p:blipFill>
        <p:spPr>
          <a:xfrm>
            <a:off x="9813041" y="2904043"/>
            <a:ext cx="1856715" cy="1280531"/>
          </a:xfrm>
          <a:prstGeom prst="rect">
            <a:avLst/>
          </a:prstGeom>
        </p:spPr>
      </p:pic>
      <p:sp>
        <p:nvSpPr>
          <p:cNvPr id="3" name="CuadroTexto 2"/>
          <p:cNvSpPr txBox="1"/>
          <p:nvPr/>
        </p:nvSpPr>
        <p:spPr>
          <a:xfrm>
            <a:off x="10012872" y="4323656"/>
            <a:ext cx="1541736" cy="1200329"/>
          </a:xfrm>
          <a:prstGeom prst="rect">
            <a:avLst/>
          </a:prstGeom>
          <a:noFill/>
        </p:spPr>
        <p:txBody>
          <a:bodyPr wrap="square" rtlCol="0">
            <a:spAutoFit/>
          </a:bodyPr>
          <a:lstStyle/>
          <a:p>
            <a:pPr algn="ctr"/>
            <a:r>
              <a:rPr lang="es-MX" sz="2400" b="1" dirty="0"/>
              <a:t>Criterios revisados en 2017</a:t>
            </a:r>
          </a:p>
        </p:txBody>
      </p:sp>
      <p:pic>
        <p:nvPicPr>
          <p:cNvPr id="11" name="Imagen 10"/>
          <p:cNvPicPr/>
          <p:nvPr/>
        </p:nvPicPr>
        <p:blipFill rotWithShape="1">
          <a:blip r:embed="rId8"/>
          <a:srcRect l="22271" t="41149" r="20086" b="42158"/>
          <a:stretch/>
        </p:blipFill>
        <p:spPr bwMode="auto">
          <a:xfrm>
            <a:off x="9857983" y="6068244"/>
            <a:ext cx="1965424" cy="405853"/>
          </a:xfrm>
          <a:prstGeom prst="rect">
            <a:avLst/>
          </a:prstGeom>
          <a:ln>
            <a:noFill/>
          </a:ln>
          <a:extLst>
            <a:ext uri="{53640926-AAD7-44D8-BBD7-CCE9431645EC}">
              <a14:shadowObscured xmlns:a14="http://schemas.microsoft.com/office/drawing/2010/main"/>
            </a:ext>
          </a:extLst>
        </p:spPr>
      </p:pic>
      <p:pic>
        <p:nvPicPr>
          <p:cNvPr id="12" name="Picture 5" descr="Logo ANMM copy">
            <a:extLst>
              <a:ext uri="{FF2B5EF4-FFF2-40B4-BE49-F238E27FC236}">
                <a16:creationId xmlns:a16="http://schemas.microsoft.com/office/drawing/2014/main" id="{110D34A4-9A43-4C40-BA23-0C1D58C344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pPr algn="ctr"/>
            <a:br>
              <a:rPr lang="es-MX" dirty="0"/>
            </a:br>
            <a:r>
              <a:rPr lang="es-MX" dirty="0"/>
              <a:t>TACO</a:t>
            </a:r>
            <a:br>
              <a:rPr lang="es-MX" dirty="0"/>
            </a:br>
            <a:endParaRPr lang="es-MX" dirty="0"/>
          </a:p>
        </p:txBody>
      </p:sp>
      <p:sp>
        <p:nvSpPr>
          <p:cNvPr id="6" name="Marcador de contenido 5"/>
          <p:cNvSpPr>
            <a:spLocks noGrp="1"/>
          </p:cNvSpPr>
          <p:nvPr>
            <p:ph idx="1"/>
          </p:nvPr>
        </p:nvSpPr>
        <p:spPr/>
        <p:txBody>
          <a:bodyPr/>
          <a:lstStyle/>
          <a:p>
            <a:pPr marL="0" indent="0">
              <a:buNone/>
            </a:pPr>
            <a:r>
              <a:rPr lang="es-MX" dirty="0">
                <a:solidFill>
                  <a:schemeClr val="tx2"/>
                </a:solidFill>
              </a:rPr>
              <a:t>Incidencia </a:t>
            </a:r>
          </a:p>
          <a:p>
            <a:r>
              <a:rPr lang="es-MX" dirty="0"/>
              <a:t>Popovsky (1985) : 1 a 708 pacientes que recibieron CE . Mas frecuente en pacientes mayores de 60 años. </a:t>
            </a:r>
          </a:p>
          <a:p>
            <a:r>
              <a:rPr lang="es-MX" dirty="0"/>
              <a:t>1 unidad fue suficiente</a:t>
            </a:r>
          </a:p>
          <a:p>
            <a:r>
              <a:rPr lang="es-MX" dirty="0"/>
              <a:t>Cirugia ortopedica </a:t>
            </a:r>
          </a:p>
          <a:p>
            <a:r>
              <a:rPr lang="es-MX" dirty="0"/>
              <a:t>1 : 356 por unidad transfundida</a:t>
            </a:r>
          </a:p>
          <a:p>
            <a:endParaRPr lang="es-MX" dirty="0">
              <a:solidFill>
                <a:srgbClr val="1782BF"/>
              </a:solidFill>
            </a:endParaRPr>
          </a:p>
          <a:p>
            <a:pPr marL="0" indent="0">
              <a:buNone/>
            </a:pPr>
            <a:endParaRPr lang="es-MX" dirty="0">
              <a:solidFill>
                <a:srgbClr val="1782BF"/>
              </a:solidFill>
            </a:endParaRPr>
          </a:p>
        </p:txBody>
      </p:sp>
      <p:pic>
        <p:nvPicPr>
          <p:cNvPr id="4" name="Picture 5" descr="Logo ANMM copy">
            <a:extLst>
              <a:ext uri="{FF2B5EF4-FFF2-40B4-BE49-F238E27FC236}">
                <a16:creationId xmlns:a16="http://schemas.microsoft.com/office/drawing/2014/main" id="{31F8B847-738D-1443-92AB-921E31792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5388620"/>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32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8</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2" name="CuadroTexto 1"/>
          <p:cNvSpPr txBox="1"/>
          <p:nvPr/>
        </p:nvSpPr>
        <p:spPr>
          <a:xfrm>
            <a:off x="757647" y="992777"/>
            <a:ext cx="11011988" cy="8525411"/>
          </a:xfrm>
          <a:prstGeom prst="rect">
            <a:avLst/>
          </a:prstGeom>
          <a:noFill/>
        </p:spPr>
        <p:txBody>
          <a:bodyPr wrap="square" rtlCol="0">
            <a:spAutoFit/>
          </a:bodyPr>
          <a:lstStyle/>
          <a:p>
            <a:r>
              <a:rPr lang="es-MX" sz="2800" dirty="0"/>
              <a:t>CONDICIONES CLINICAS COMO FACTORES DE RIESGO: </a:t>
            </a:r>
          </a:p>
          <a:p>
            <a:endParaRPr lang="es-MX" sz="2800" dirty="0"/>
          </a:p>
          <a:p>
            <a:r>
              <a:rPr lang="es-MX" sz="2800" dirty="0"/>
              <a:t>ENFERMEDADES CARDIOVASCULARES. RESERVA CARDIACA DISMINUIDA.</a:t>
            </a:r>
          </a:p>
          <a:p>
            <a:r>
              <a:rPr lang="es-MX" sz="2800" dirty="0"/>
              <a:t>ENFERMEDADES PULMONARES.</a:t>
            </a:r>
          </a:p>
          <a:p>
            <a:r>
              <a:rPr lang="es-MX" sz="2800" dirty="0"/>
              <a:t>ANEMIA SEVERA O CRÓNICA.</a:t>
            </a:r>
          </a:p>
          <a:p>
            <a:r>
              <a:rPr lang="es-MX" sz="2800" dirty="0"/>
              <a:t>Ancianos</a:t>
            </a:r>
          </a:p>
          <a:p>
            <a:r>
              <a:rPr lang="es-MX" sz="2800" dirty="0"/>
              <a:t>Niños</a:t>
            </a:r>
          </a:p>
          <a:p>
            <a:r>
              <a:rPr lang="es-MX" sz="2800" dirty="0"/>
              <a:t>Desarrollan en una a dos horas después de la</a:t>
            </a:r>
          </a:p>
          <a:p>
            <a:r>
              <a:rPr lang="es-MX" sz="2800" dirty="0"/>
              <a:t>Transfusión.</a:t>
            </a:r>
          </a:p>
          <a:p>
            <a:r>
              <a:rPr lang="es-MX" sz="2800" dirty="0"/>
              <a:t>Disnea, ortopnea, cianosis, ingurgitación yugular, edema en extremidades  </a:t>
            </a:r>
          </a:p>
          <a:p>
            <a:endParaRPr lang="es-MX" sz="2800" dirty="0"/>
          </a:p>
          <a:p>
            <a:endParaRPr lang="es-MX" sz="2800" dirty="0"/>
          </a:p>
          <a:p>
            <a:endParaRPr lang="es-MX" sz="2800" dirty="0"/>
          </a:p>
          <a:p>
            <a:endParaRPr lang="es-MX" sz="2800" dirty="0"/>
          </a:p>
          <a:p>
            <a:endParaRPr lang="es-MX" sz="2800" dirty="0"/>
          </a:p>
          <a:p>
            <a:r>
              <a:rPr lang="es-MX" sz="2800" dirty="0"/>
              <a:t>OTROS FLUIDOS ADMINISTRADOS ANTES O  DURANTE  DE LA TRANSFUSIÓN  CONTRIBUYEN Y PUEDEN EXACERBAR EL CUADRO.</a:t>
            </a:r>
          </a:p>
          <a:p>
            <a:endParaRPr lang="es-MX" dirty="0"/>
          </a:p>
          <a:p>
            <a:endParaRPr lang="es-MX" dirty="0"/>
          </a:p>
          <a:p>
            <a:endParaRPr lang="es-MX" dirty="0"/>
          </a:p>
          <a:p>
            <a:endParaRPr lang="es-MX" dirty="0"/>
          </a:p>
        </p:txBody>
      </p:sp>
      <p:pic>
        <p:nvPicPr>
          <p:cNvPr id="6" name="Picture 2" descr="D:\Home\Pictures\equipo de transfusión.jpg"/>
          <p:cNvPicPr>
            <a:picLocks noChangeAspect="1" noChangeArrowheads="1"/>
          </p:cNvPicPr>
          <p:nvPr/>
        </p:nvPicPr>
        <p:blipFill>
          <a:blip r:embed="rId3">
            <a:extLst>
              <a:ext uri="{28A0092B-C50C-407E-A947-70E740481C1C}">
                <a14:useLocalDpi xmlns:a14="http://schemas.microsoft.com/office/drawing/2010/main" val="0"/>
              </a:ext>
            </a:extLst>
          </a:blip>
          <a:srcRect b="7910"/>
          <a:stretch>
            <a:fillRect/>
          </a:stretch>
        </p:blipFill>
        <p:spPr bwMode="auto">
          <a:xfrm>
            <a:off x="8468105" y="2532807"/>
            <a:ext cx="2965906" cy="2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rotWithShape="1">
          <a:blip r:embed="rId4"/>
          <a:srcRect l="22271" t="41149" r="20086" b="42158"/>
          <a:stretch/>
        </p:blipFill>
        <p:spPr bwMode="auto">
          <a:xfrm>
            <a:off x="8286741" y="6133059"/>
            <a:ext cx="1965424" cy="405853"/>
          </a:xfrm>
          <a:prstGeom prst="rect">
            <a:avLst/>
          </a:prstGeom>
          <a:ln>
            <a:noFill/>
          </a:ln>
          <a:extLst>
            <a:ext uri="{53640926-AAD7-44D8-BBD7-CCE9431645EC}">
              <a14:shadowObscured xmlns:a14="http://schemas.microsoft.com/office/drawing/2010/main"/>
            </a:ext>
          </a:extLst>
        </p:spPr>
      </p:pic>
      <p:pic>
        <p:nvPicPr>
          <p:cNvPr id="8" name="Picture 5" descr="Logo ANMM copy">
            <a:extLst>
              <a:ext uri="{FF2B5EF4-FFF2-40B4-BE49-F238E27FC236}">
                <a16:creationId xmlns:a16="http://schemas.microsoft.com/office/drawing/2014/main" id="{58B0F581-240E-4241-8F29-59BD085FF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342900">
              <a:defRPr/>
            </a:pPr>
            <a:fld id="{96468D7E-DAEB-4E02-B364-D85A2E1BB031}" type="slidenum">
              <a:rPr lang="es-MX">
                <a:cs typeface="Arial" panose="020B0604020202020204" pitchFamily="34" charset="0"/>
              </a:rPr>
              <a:pPr defTabSz="342900">
                <a:defRPr/>
              </a:pPr>
              <a:t>9</a:t>
            </a:fld>
            <a:endParaRPr lang="es-MX">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48" y="329849"/>
            <a:ext cx="1553825" cy="332392"/>
          </a:xfrm>
          <a:prstGeom prst="rect">
            <a:avLst/>
          </a:prstGeom>
          <a:noFill/>
          <a:ln>
            <a:noFill/>
          </a:ln>
        </p:spPr>
      </p:pic>
      <p:sp>
        <p:nvSpPr>
          <p:cNvPr id="3" name="Rectángulo 2"/>
          <p:cNvSpPr/>
          <p:nvPr/>
        </p:nvSpPr>
        <p:spPr>
          <a:xfrm>
            <a:off x="676406" y="329849"/>
            <a:ext cx="11085533" cy="9140964"/>
          </a:xfrm>
          <a:prstGeom prst="rect">
            <a:avLst/>
          </a:prstGeom>
        </p:spPr>
        <p:txBody>
          <a:bodyPr wrap="square">
            <a:spAutoFit/>
          </a:bodyPr>
          <a:lstStyle/>
          <a:p>
            <a:pPr algn="ctr"/>
            <a:r>
              <a:rPr lang="es-MX" sz="2800" dirty="0"/>
              <a:t>TACO</a:t>
            </a:r>
          </a:p>
          <a:p>
            <a:pPr algn="ctr"/>
            <a:r>
              <a:rPr lang="es-MX" sz="2800" dirty="0"/>
              <a:t>SIGNOS Y SINTOMAS:</a:t>
            </a:r>
          </a:p>
          <a:p>
            <a:endParaRPr lang="es-MX" sz="2800" dirty="0"/>
          </a:p>
          <a:p>
            <a:r>
              <a:rPr lang="es-MX" sz="2800" dirty="0"/>
              <a:t>Taquicardia, disnea, taquicardia, aumento de presion arterial  sistólica y diastólica, pulsos saltones, estertores, saturación baja</a:t>
            </a:r>
          </a:p>
          <a:p>
            <a:endParaRPr lang="es-MX" sz="2800" dirty="0"/>
          </a:p>
          <a:p>
            <a:r>
              <a:rPr lang="es-MX" sz="2800" dirty="0"/>
              <a:t>Radiografia : Cardiomegalia e infiltrados bilaterales , Lineas de  Kerley , redistribución vascular hacia los apices, derrame pulmonar bilateral.</a:t>
            </a:r>
          </a:p>
          <a:p>
            <a:endParaRPr lang="es-MX" sz="2800" dirty="0"/>
          </a:p>
          <a:p>
            <a:r>
              <a:rPr lang="es-MX" sz="2800" dirty="0"/>
              <a:t>PVC, PAP en cuña elevadas, </a:t>
            </a:r>
          </a:p>
          <a:p>
            <a:r>
              <a:rPr lang="es-MX" sz="2800" dirty="0"/>
              <a:t>Saturación bajas.</a:t>
            </a:r>
          </a:p>
          <a:p>
            <a:endParaRPr lang="es-MX" sz="2800" dirty="0"/>
          </a:p>
          <a:p>
            <a:r>
              <a:rPr lang="es-MX" sz="2800" dirty="0"/>
              <a:t>Peptido natruretico cerebral </a:t>
            </a:r>
          </a:p>
          <a:p>
            <a:r>
              <a:rPr lang="es-MX" sz="2800" dirty="0"/>
              <a:t>Aumentado.</a:t>
            </a:r>
          </a:p>
          <a:p>
            <a:r>
              <a:rPr lang="es-MX" sz="2800" dirty="0"/>
              <a:t> </a:t>
            </a:r>
          </a:p>
          <a:p>
            <a:endParaRPr lang="es-MX" sz="2800" dirty="0"/>
          </a:p>
          <a:p>
            <a:endParaRPr lang="es-MX" sz="2800" dirty="0"/>
          </a:p>
          <a:p>
            <a:endParaRPr lang="es-MX" sz="2800" dirty="0"/>
          </a:p>
          <a:p>
            <a:endParaRPr lang="es-MX" sz="2800" dirty="0"/>
          </a:p>
          <a:p>
            <a:r>
              <a:rPr lang="es-MX" sz="2800" dirty="0"/>
              <a:t>EL AUMENTO DE LA PRESIÓN ARTERIAL Y TAQUICARDIA SON SIGNOS DE ADVERTENCIA.</a:t>
            </a:r>
          </a:p>
        </p:txBody>
      </p:sp>
      <p:pic>
        <p:nvPicPr>
          <p:cNvPr id="5122" name="Picture 2" descr="Resultado de imagen para transfusion associated circulatory overload"/>
          <p:cNvPicPr>
            <a:picLocks noChangeAspect="1" noChangeArrowheads="1"/>
          </p:cNvPicPr>
          <p:nvPr/>
        </p:nvPicPr>
        <p:blipFill rotWithShape="1">
          <a:blip r:embed="rId3">
            <a:extLst>
              <a:ext uri="{28A0092B-C50C-407E-A947-70E740481C1C}">
                <a14:useLocalDpi xmlns:a14="http://schemas.microsoft.com/office/drawing/2010/main" val="0"/>
              </a:ext>
            </a:extLst>
          </a:blip>
          <a:srcRect l="4882" t="5696" r="4712" b="50220"/>
          <a:stretch/>
        </p:blipFill>
        <p:spPr bwMode="auto">
          <a:xfrm>
            <a:off x="5327951" y="3901793"/>
            <a:ext cx="5717806" cy="23653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4"/>
          <a:srcRect l="22271" t="41149" r="20086" b="42158"/>
          <a:stretch/>
        </p:blipFill>
        <p:spPr bwMode="auto">
          <a:xfrm>
            <a:off x="8552961" y="6315622"/>
            <a:ext cx="1965424" cy="405853"/>
          </a:xfrm>
          <a:prstGeom prst="rect">
            <a:avLst/>
          </a:prstGeom>
          <a:ln>
            <a:noFill/>
          </a:ln>
          <a:extLst>
            <a:ext uri="{53640926-AAD7-44D8-BBD7-CCE9431645EC}">
              <a14:shadowObscured xmlns:a14="http://schemas.microsoft.com/office/drawing/2010/main"/>
            </a:ext>
          </a:extLst>
        </p:spPr>
      </p:pic>
      <p:pic>
        <p:nvPicPr>
          <p:cNvPr id="7" name="Picture 5" descr="Logo ANMM copy">
            <a:extLst>
              <a:ext uri="{FF2B5EF4-FFF2-40B4-BE49-F238E27FC236}">
                <a16:creationId xmlns:a16="http://schemas.microsoft.com/office/drawing/2014/main" id="{1C080E50-7A3F-4541-B239-C5A5279DC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502919"/>
            <a:ext cx="1388533" cy="135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68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3817</Words>
  <Application>Microsoft Macintosh PowerPoint</Application>
  <PresentationFormat>Panorámica</PresentationFormat>
  <Paragraphs>431</Paragraphs>
  <Slides>46</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46</vt:i4>
      </vt:variant>
    </vt:vector>
  </HeadingPairs>
  <TitlesOfParts>
    <vt:vector size="57" baseType="lpstr">
      <vt:lpstr>ＭＳ Ｐゴシック</vt:lpstr>
      <vt:lpstr>ＭＳ Ｐゴシック</vt:lpstr>
      <vt:lpstr>Arial</vt:lpstr>
      <vt:lpstr>Arial</vt:lpstr>
      <vt:lpstr>Calibri</vt:lpstr>
      <vt:lpstr>Calibri Light</vt:lpstr>
      <vt:lpstr>FFDJC M+ Adv T Tc 9c 3bd 71</vt:lpstr>
      <vt:lpstr>FFDJF C+ Adv Mac T_ R</vt:lpstr>
      <vt:lpstr>Myriad Pro Light</vt:lpstr>
      <vt:lpstr>Wingdings</vt:lpstr>
      <vt:lpstr>Tema de Office</vt:lpstr>
      <vt:lpstr>LESIÓN PULMONAR AGUDA RELACIONADA CON LA TRANSFUSIÓN (TRANSFUSION-RELATED ACUTE LUNG INJURY, TRALI, TACO). </vt:lpstr>
      <vt:lpstr>Agenda </vt:lpstr>
      <vt:lpstr>Presentación de PowerPoint</vt:lpstr>
      <vt:lpstr>Presentación de PowerPoint</vt:lpstr>
      <vt:lpstr>Presentación de PowerPoint</vt:lpstr>
      <vt:lpstr>Presentación de PowerPoint</vt:lpstr>
      <vt:lpstr> TACO </vt:lpstr>
      <vt:lpstr>Presentación de PowerPoint</vt:lpstr>
      <vt:lpstr>Presentación de PowerPoint</vt:lpstr>
      <vt:lpstr>Presentación de PowerPoint</vt:lpstr>
      <vt:lpstr>TACO</vt:lpstr>
      <vt:lpstr>Presentación de PowerPoint</vt:lpstr>
      <vt:lpstr>Presentación de PowerPoint</vt:lpstr>
      <vt:lpstr>Presentación de PowerPoint</vt:lpstr>
      <vt:lpstr>Presentación de PowerPoint</vt:lpstr>
      <vt:lpstr>Presentación de PowerPoint</vt:lpstr>
      <vt:lpstr>Presentación de PowerPoint</vt:lpstr>
      <vt:lpstr>Cuales son los sindromes post-tranfusionales?</vt:lpstr>
      <vt:lpstr>Como se presenta, TRALI?</vt:lpstr>
      <vt:lpstr>Presentación de PowerPoint</vt:lpstr>
      <vt:lpstr>TRALI y probable TRALI.</vt:lpstr>
      <vt:lpstr>TRALI</vt:lpstr>
      <vt:lpstr>Presentación de PowerPoint</vt:lpstr>
      <vt:lpstr>Presentación de PowerPoint</vt:lpstr>
      <vt:lpstr>Fisiopatologia</vt:lpstr>
      <vt:lpstr>Presentación de PowerPoint</vt:lpstr>
      <vt:lpstr>Presentación de PowerPoint</vt:lpstr>
      <vt:lpstr>TRALI</vt:lpstr>
      <vt:lpstr>TRALI</vt:lpstr>
      <vt:lpstr>Presentación de PowerPoint</vt:lpstr>
      <vt:lpstr>Presentación de PowerPoint</vt:lpstr>
      <vt:lpstr>Presentación de PowerPoint</vt:lpstr>
      <vt:lpstr>Presentación de PowerPoint</vt:lpstr>
      <vt:lpstr>Presentación de PowerPoint</vt:lpstr>
      <vt:lpstr>Presentación de PowerPoint</vt:lpstr>
      <vt:lpstr>Diagnóstico diferencial Reacción Transfusional de Dificultad Respiratoria</vt:lpstr>
      <vt:lpstr>Presentación de PowerPoint</vt:lpstr>
      <vt:lpstr>ATENCIÓN INMEDIATA:</vt:lpstr>
      <vt:lpstr>Presentación de PowerPoint</vt:lpstr>
      <vt:lpstr>Presentación de PowerPoint</vt:lpstr>
      <vt:lpstr>Presentación de PowerPoint</vt:lpstr>
      <vt:lpstr>La realidad?</vt:lpstr>
      <vt:lpstr>BIBLIOGRAFÍA.  </vt:lpstr>
      <vt:lpstr>BIBLIOGRAFÍA.  </vt:lpstr>
      <vt:lpstr>BIBLIOGRAFÍA.  </vt:lpstr>
      <vt:lpstr>Presentación de PowerPoint</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LESIÓN PULMONAR AGUDA RELACIONADA CON LA TRANSFUSIÓN (TRANSFUSION-RELATED ACUTE LUNG INJURY, TRALI). </dc:title>
  <dc:creator>Usuario de Microsoft Office</dc:creator>
  <cp:lastModifiedBy>Usuario de Microsoft Office</cp:lastModifiedBy>
  <cp:revision>25</cp:revision>
  <dcterms:created xsi:type="dcterms:W3CDTF">2019-05-28T14:25:57Z</dcterms:created>
  <dcterms:modified xsi:type="dcterms:W3CDTF">2019-06-12T14:56:39Z</dcterms:modified>
</cp:coreProperties>
</file>