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205">
              <a:alpha val="36000"/>
            </a:srgbClr>
          </a:solid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7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1"/>
  </p:normalViewPr>
  <p:slideViewPr>
    <p:cSldViewPr snapToGrid="0" snapToObjects="1">
      <p:cViewPr varScale="1">
        <p:scale>
          <a:sx n="52" d="100"/>
          <a:sy n="52"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473200" y="1790700"/>
            <a:ext cx="21437600" cy="49276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473200" y="6845300"/>
            <a:ext cx="21437600"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13"/>
          </p:nvPr>
        </p:nvSpPr>
        <p:spPr>
          <a:xfrm>
            <a:off x="2387600" y="8966200"/>
            <a:ext cx="19621500" cy="585521"/>
          </a:xfrm>
          <a:prstGeom prst="rect">
            <a:avLst/>
          </a:prstGeom>
        </p:spPr>
        <p:txBody>
          <a:bodyPr anchor="t">
            <a:spAutoFit/>
          </a:bodyPr>
          <a:lstStyle>
            <a:lvl1pPr marL="0" indent="0" algn="ctr">
              <a:spcBef>
                <a:spcPts val="0"/>
              </a:spcBef>
              <a:buSzTx/>
              <a:buNone/>
              <a:defRPr sz="32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 Juan Pérez</a:t>
            </a:r>
          </a:p>
        </p:txBody>
      </p:sp>
      <p:sp>
        <p:nvSpPr>
          <p:cNvPr id="94" name="“Escribe una cita aquí”"/>
          <p:cNvSpPr txBox="1">
            <a:spLocks noGrp="1"/>
          </p:cNvSpPr>
          <p:nvPr>
            <p:ph type="body" sz="quarter" idx="14"/>
          </p:nvPr>
        </p:nvSpPr>
        <p:spPr>
          <a:xfrm>
            <a:off x="2387600" y="6059289"/>
            <a:ext cx="19621500" cy="850901"/>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143070724_2880x2159.jpeg"/>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1473200" y="1326346"/>
            <a:ext cx="21437600" cy="8039101"/>
          </a:xfrm>
          <a:prstGeom prst="rect">
            <a:avLst/>
          </a:prstGeom>
          <a:ln w="9525">
            <a:round/>
          </a:ln>
        </p:spPr>
        <p:txBody>
          <a:bodyPr lIns="91439" tIns="45719" rIns="91439" bIns="45719" anchor="t">
            <a:noAutofit/>
          </a:bodyPr>
          <a:lstStyle/>
          <a:p>
            <a:endParaRPr/>
          </a:p>
        </p:txBody>
      </p:sp>
      <p:sp>
        <p:nvSpPr>
          <p:cNvPr id="21" name="Texto del título"/>
          <p:cNvSpPr txBox="1">
            <a:spLocks noGrp="1"/>
          </p:cNvSpPr>
          <p:nvPr>
            <p:ph type="title"/>
          </p:nvPr>
        </p:nvSpPr>
        <p:spPr>
          <a:xfrm>
            <a:off x="1473200" y="9575800"/>
            <a:ext cx="21437600" cy="17145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1473200" y="11290300"/>
            <a:ext cx="21437600"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473200" y="5143500"/>
            <a:ext cx="21437600" cy="34290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143070716_1012x1350.jpeg"/>
          <p:cNvSpPr>
            <a:spLocks noGrp="1"/>
          </p:cNvSpPr>
          <p:nvPr>
            <p:ph type="pic" sz="half" idx="13"/>
          </p:nvPr>
        </p:nvSpPr>
        <p:spPr>
          <a:xfrm>
            <a:off x="13169900" y="1092200"/>
            <a:ext cx="9525000" cy="11506200"/>
          </a:xfrm>
          <a:prstGeom prst="rect">
            <a:avLst/>
          </a:prstGeom>
          <a:ln w="9525">
            <a:round/>
          </a:ln>
        </p:spPr>
        <p:txBody>
          <a:bodyPr lIns="91439" tIns="45719" rIns="91439" bIns="45719" anchor="t">
            <a:noAutofit/>
          </a:bodyPr>
          <a:lstStyle/>
          <a:p>
            <a:endParaRPr/>
          </a:p>
        </p:txBody>
      </p:sp>
      <p:sp>
        <p:nvSpPr>
          <p:cNvPr id="39" name="Texto del título"/>
          <p:cNvSpPr txBox="1">
            <a:spLocks noGrp="1"/>
          </p:cNvSpPr>
          <p:nvPr>
            <p:ph type="title"/>
          </p:nvPr>
        </p:nvSpPr>
        <p:spPr>
          <a:xfrm>
            <a:off x="1473200" y="1803400"/>
            <a:ext cx="9639300" cy="4927600"/>
          </a:xfrm>
          <a:prstGeom prst="rect">
            <a:avLst/>
          </a:prstGeom>
        </p:spPr>
        <p:txBody>
          <a:bodyPr anchor="b"/>
          <a:lstStyle/>
          <a:p>
            <a:r>
              <a:t>Texto del título</a:t>
            </a:r>
          </a:p>
        </p:txBody>
      </p:sp>
      <p:sp>
        <p:nvSpPr>
          <p:cNvPr id="40" name="Nivel de texto 1…"/>
          <p:cNvSpPr txBox="1">
            <a:spLocks noGrp="1"/>
          </p:cNvSpPr>
          <p:nvPr>
            <p:ph type="body" sz="quarter" idx="1"/>
          </p:nvPr>
        </p:nvSpPr>
        <p:spPr>
          <a:xfrm>
            <a:off x="1473200" y="6718300"/>
            <a:ext cx="9639300" cy="50927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143070716_1012x1350.jpeg"/>
          <p:cNvSpPr>
            <a:spLocks noGrp="1"/>
          </p:cNvSpPr>
          <p:nvPr>
            <p:ph type="pic" sz="half" idx="13"/>
          </p:nvPr>
        </p:nvSpPr>
        <p:spPr>
          <a:xfrm>
            <a:off x="13169900" y="3302000"/>
            <a:ext cx="9525000" cy="9207500"/>
          </a:xfrm>
          <a:prstGeom prst="rect">
            <a:avLst/>
          </a:prstGeom>
          <a:ln w="9525">
            <a:round/>
          </a:ln>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143070718_1000x750.jpeg"/>
          <p:cNvSpPr>
            <a:spLocks noGrp="1"/>
          </p:cNvSpPr>
          <p:nvPr>
            <p:ph type="pic" sz="quarter" idx="13"/>
          </p:nvPr>
        </p:nvSpPr>
        <p:spPr>
          <a:xfrm>
            <a:off x="15798800" y="6870700"/>
            <a:ext cx="7404100" cy="5549900"/>
          </a:xfrm>
          <a:prstGeom prst="rect">
            <a:avLst/>
          </a:prstGeom>
          <a:ln w="9525">
            <a:round/>
          </a:ln>
        </p:spPr>
        <p:txBody>
          <a:bodyPr lIns="91439" tIns="45719" rIns="91439" bIns="45719" anchor="t">
            <a:noAutofit/>
          </a:bodyPr>
          <a:lstStyle/>
          <a:p>
            <a:endParaRPr/>
          </a:p>
        </p:txBody>
      </p:sp>
      <p:sp>
        <p:nvSpPr>
          <p:cNvPr id="84" name="143070724_2880x2159.jpeg"/>
          <p:cNvSpPr>
            <a:spLocks noGrp="1"/>
          </p:cNvSpPr>
          <p:nvPr>
            <p:ph type="pic" sz="quarter" idx="14"/>
          </p:nvPr>
        </p:nvSpPr>
        <p:spPr>
          <a:xfrm>
            <a:off x="15798800" y="952500"/>
            <a:ext cx="7404100" cy="5549900"/>
          </a:xfrm>
          <a:prstGeom prst="rect">
            <a:avLst/>
          </a:prstGeom>
          <a:ln w="9525">
            <a:round/>
          </a:ln>
        </p:spPr>
        <p:txBody>
          <a:bodyPr lIns="91439" tIns="45719" rIns="91439" bIns="45719" anchor="t">
            <a:noAutofit/>
          </a:bodyPr>
          <a:lstStyle/>
          <a:p>
            <a:endParaRPr/>
          </a:p>
        </p:txBody>
      </p:sp>
      <p:sp>
        <p:nvSpPr>
          <p:cNvPr id="85" name="143070716_1012x1350.jpeg"/>
          <p:cNvSpPr>
            <a:spLocks noGrp="1"/>
          </p:cNvSpPr>
          <p:nvPr>
            <p:ph type="pic" idx="15"/>
          </p:nvPr>
        </p:nvSpPr>
        <p:spPr>
          <a:xfrm>
            <a:off x="1206500" y="952500"/>
            <a:ext cx="14173200" cy="11468100"/>
          </a:xfrm>
          <a:prstGeom prst="rect">
            <a:avLst/>
          </a:prstGeom>
          <a:ln w="9525">
            <a:round/>
          </a:ln>
        </p:spPr>
        <p:txBody>
          <a:bodyPr lIns="91439" tIns="45719" rIns="91439" bIns="45719" anchor="t">
            <a:noAutofit/>
          </a:bodyPr>
          <a:lstStyle/>
          <a:p>
            <a:endParaRPr/>
          </a:p>
        </p:txBody>
      </p:sp>
      <p:sp>
        <p:nvSpPr>
          <p:cNvPr id="86" name="Número de diapositiva"/>
          <p:cNvSpPr txBox="1">
            <a:spLocks noGrp="1"/>
          </p:cNvSpPr>
          <p:nvPr>
            <p:ph type="sldNum" sz="quarter" idx="2"/>
          </p:nvPr>
        </p:nvSpPr>
        <p:spPr>
          <a:xfrm>
            <a:off x="23724221" y="13122415"/>
            <a:ext cx="368504" cy="387070"/>
          </a:xfrm>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p:nvPr>
        </p:nvSpPr>
        <p:spPr>
          <a:xfrm>
            <a:off x="1473200" y="1930400"/>
            <a:ext cx="21437600" cy="985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Nivel de texto 1</a:t>
            </a:r>
          </a:p>
          <a:p>
            <a:pPr lvl="1"/>
            <a:r>
              <a:t>Nivel de texto 2</a:t>
            </a:r>
          </a:p>
          <a:p>
            <a:pPr lvl="2"/>
            <a:r>
              <a:t>Nivel de texto 3</a:t>
            </a:r>
          </a:p>
          <a:p>
            <a:pPr lvl="3"/>
            <a:r>
              <a:t>Nivel de texto 4</a:t>
            </a:r>
          </a:p>
          <a:p>
            <a:pPr lvl="4"/>
            <a:r>
              <a:t>Nivel de texto 5</a:t>
            </a:r>
          </a:p>
        </p:txBody>
      </p:sp>
      <p:sp>
        <p:nvSpPr>
          <p:cNvPr id="3" name="Texto del título"/>
          <p:cNvSpPr txBox="1">
            <a:spLocks noGrp="1"/>
          </p:cNvSpPr>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4" name="Número de diapositiva"/>
          <p:cNvSpPr txBox="1">
            <a:spLocks noGrp="1"/>
          </p:cNvSpPr>
          <p:nvPr>
            <p:ph type="sldNum" sz="quarter" idx="2"/>
          </p:nvPr>
        </p:nvSpPr>
        <p:spPr>
          <a:xfrm>
            <a:off x="23721936" y="13122415"/>
            <a:ext cx="368504" cy="387070"/>
          </a:xfrm>
          <a:prstGeom prst="rect">
            <a:avLst/>
          </a:prstGeom>
          <a:ln w="12700">
            <a:miter lim="400000"/>
          </a:ln>
        </p:spPr>
        <p:txBody>
          <a:bodyPr wrap="none" lIns="50800" tIns="50800" rIns="50800" bIns="50800" anchor="ctr">
            <a:spAutoFit/>
          </a:bodyPr>
          <a:lstStyle>
            <a:lvl1pPr algn="r">
              <a:defRPr sz="18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l" defTabSz="825500" rtl="0" latinLnBrk="0">
        <a:lnSpc>
          <a:spcPct val="100000"/>
        </a:lnSpc>
        <a:spcBef>
          <a:spcPts val="0"/>
        </a:spcBef>
        <a:spcAft>
          <a:spcPts val="0"/>
        </a:spcAft>
        <a:buClrTx/>
        <a:buSzTx/>
        <a:buFontTx/>
        <a:buNone/>
        <a:tabLst/>
        <a:defRPr sz="10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635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1270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905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2540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3175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3810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4445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5080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5715000" marR="0" indent="-635000" algn="l" defTabSz="825500" rtl="0" latinLnBrk="0">
        <a:lnSpc>
          <a:spcPct val="100000"/>
        </a:lnSpc>
        <a:spcBef>
          <a:spcPts val="5100"/>
        </a:spcBef>
        <a:spcAft>
          <a:spcPts val="0"/>
        </a:spcAft>
        <a:buClrTx/>
        <a:buSzPct val="30000"/>
        <a:buFontTx/>
        <a:buBlip>
          <a:blip r:embed="rId15"/>
        </a:buBlip>
        <a:tabLst/>
        <a:defRPr sz="50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Indicaciones y Riesgos de la Transfusión Sanguínea."/>
          <p:cNvSpPr txBox="1">
            <a:spLocks noGrp="1"/>
          </p:cNvSpPr>
          <p:nvPr>
            <p:ph type="ctrTitle"/>
          </p:nvPr>
        </p:nvSpPr>
        <p:spPr>
          <a:prstGeom prst="rect">
            <a:avLst/>
          </a:prstGeom>
        </p:spPr>
        <p:txBody>
          <a:bodyPr/>
          <a:lstStyle/>
          <a:p>
            <a:r>
              <a:t>Indicaciones y Riesgos de la Transfusión Sanguínea.</a:t>
            </a:r>
          </a:p>
        </p:txBody>
      </p:sp>
      <p:sp>
        <p:nvSpPr>
          <p:cNvPr id="120" name="Dr. José Luis Salazar Bailón…"/>
          <p:cNvSpPr txBox="1">
            <a:spLocks noGrp="1"/>
          </p:cNvSpPr>
          <p:nvPr>
            <p:ph type="subTitle" sz="quarter" idx="1"/>
          </p:nvPr>
        </p:nvSpPr>
        <p:spPr>
          <a:xfrm>
            <a:off x="1285990" y="10004455"/>
            <a:ext cx="21437601" cy="2871286"/>
          </a:xfrm>
          <a:prstGeom prst="rect">
            <a:avLst/>
          </a:prstGeom>
        </p:spPr>
        <p:txBody>
          <a:bodyPr>
            <a:normAutofit lnSpcReduction="10000"/>
          </a:bodyPr>
          <a:lstStyle/>
          <a:p>
            <a:pPr defTabSz="652145">
              <a:defRPr sz="4582">
                <a:effectLst>
                  <a:outerShdw blurRad="40132" dist="30099" dir="5400000" rotWithShape="0">
                    <a:srgbClr val="000000"/>
                  </a:outerShdw>
                </a:effectLst>
              </a:defRPr>
            </a:pPr>
            <a:r>
              <a:rPr dirty="0"/>
              <a:t>Dr. José Luis Salazar </a:t>
            </a:r>
            <a:r>
              <a:rPr dirty="0" err="1"/>
              <a:t>Bailón</a:t>
            </a:r>
            <a:r>
              <a:rPr lang="es-ES" dirty="0"/>
              <a:t>.</a:t>
            </a:r>
          </a:p>
          <a:p>
            <a:pPr defTabSz="652145">
              <a:defRPr sz="4582">
                <a:effectLst>
                  <a:outerShdw blurRad="40132" dist="30099" dir="5400000" rotWithShape="0">
                    <a:srgbClr val="000000"/>
                  </a:outerShdw>
                </a:effectLst>
              </a:defRPr>
            </a:pPr>
            <a:r>
              <a:rPr lang="es-ES" dirty="0"/>
              <a:t>Hematología </a:t>
            </a:r>
            <a:r>
              <a:rPr lang="es-ES" dirty="0" err="1"/>
              <a:t>Pediatrica</a:t>
            </a:r>
            <a:r>
              <a:rPr lang="es-ES" dirty="0"/>
              <a:t>.</a:t>
            </a:r>
            <a:endParaRPr dirty="0"/>
          </a:p>
          <a:p>
            <a:pPr defTabSz="652145">
              <a:defRPr sz="4582">
                <a:effectLst>
                  <a:outerShdw blurRad="40132" dist="30099" dir="5400000" rotWithShape="0">
                    <a:srgbClr val="000000"/>
                  </a:outerShdw>
                </a:effectLst>
              </a:defRPr>
            </a:pPr>
            <a:r>
              <a:rPr dirty="0" err="1"/>
              <a:t>Médico</a:t>
            </a:r>
            <a:r>
              <a:rPr dirty="0"/>
              <a:t> </a:t>
            </a:r>
            <a:r>
              <a:rPr dirty="0" err="1"/>
              <a:t>Adscrito</a:t>
            </a:r>
            <a:r>
              <a:rPr dirty="0"/>
              <a:t> al Banco de Sangre.</a:t>
            </a:r>
          </a:p>
          <a:p>
            <a:pPr defTabSz="652145">
              <a:defRPr sz="4582">
                <a:effectLst>
                  <a:outerShdw blurRad="40132" dist="30099" dir="5400000" rotWithShape="0">
                    <a:srgbClr val="000000"/>
                  </a:outerShdw>
                </a:effectLst>
              </a:defRPr>
            </a:pPr>
            <a:r>
              <a:rPr dirty="0"/>
              <a:t>Instituto Nacional de </a:t>
            </a:r>
            <a:r>
              <a:rPr dirty="0" err="1"/>
              <a:t>Pediatría</a:t>
            </a:r>
            <a:r>
              <a:rPr dirty="0"/>
              <a:t>.</a:t>
            </a:r>
          </a:p>
        </p:txBody>
      </p:sp>
      <p:pic>
        <p:nvPicPr>
          <p:cNvPr id="121" name="Imagen" descr="Imagen"/>
          <p:cNvPicPr>
            <a:picLocks noChangeAspect="1"/>
          </p:cNvPicPr>
          <p:nvPr/>
        </p:nvPicPr>
        <p:blipFill>
          <a:blip r:embed="rId2"/>
          <a:stretch>
            <a:fillRect/>
          </a:stretch>
        </p:blipFill>
        <p:spPr>
          <a:xfrm>
            <a:off x="384918" y="593724"/>
            <a:ext cx="4513805" cy="1196976"/>
          </a:xfrm>
          <a:prstGeom prst="rect">
            <a:avLst/>
          </a:prstGeom>
          <a:ln w="12700">
            <a:miter lim="400000"/>
          </a:ln>
        </p:spPr>
      </p:pic>
      <p:pic>
        <p:nvPicPr>
          <p:cNvPr id="122" name="Imagen" descr="Imagen"/>
          <p:cNvPicPr>
            <a:picLocks noChangeAspect="1"/>
          </p:cNvPicPr>
          <p:nvPr/>
        </p:nvPicPr>
        <p:blipFill>
          <a:blip r:embed="rId3"/>
          <a:stretch>
            <a:fillRect/>
          </a:stretch>
        </p:blipFill>
        <p:spPr>
          <a:xfrm>
            <a:off x="21675840" y="0"/>
            <a:ext cx="2095501" cy="24765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ilares de manejo"/>
          <p:cNvSpPr txBox="1">
            <a:spLocks noGrp="1"/>
          </p:cNvSpPr>
          <p:nvPr>
            <p:ph type="title"/>
          </p:nvPr>
        </p:nvSpPr>
        <p:spPr>
          <a:prstGeom prst="rect">
            <a:avLst/>
          </a:prstGeom>
        </p:spPr>
        <p:txBody>
          <a:bodyPr/>
          <a:lstStyle/>
          <a:p>
            <a:r>
              <a:t>Pilares de manejo</a:t>
            </a:r>
          </a:p>
        </p:txBody>
      </p:sp>
      <p:sp>
        <p:nvSpPr>
          <p:cNvPr id="158" name="Manejo de la anemia y deficiencia de hierro.…"/>
          <p:cNvSpPr txBox="1">
            <a:spLocks noGrp="1"/>
          </p:cNvSpPr>
          <p:nvPr>
            <p:ph type="body" idx="1"/>
          </p:nvPr>
        </p:nvSpPr>
        <p:spPr>
          <a:prstGeom prst="rect">
            <a:avLst/>
          </a:prstGeom>
        </p:spPr>
        <p:txBody>
          <a:bodyPr/>
          <a:lstStyle/>
          <a:p>
            <a:pPr>
              <a:buBlip>
                <a:blip r:embed="rId2"/>
              </a:buBlip>
            </a:pPr>
            <a:r>
              <a:t>Manejo de la anemia y deficiencia de hierro.</a:t>
            </a:r>
          </a:p>
          <a:p>
            <a:pPr>
              <a:buBlip>
                <a:blip r:embed="rId2"/>
              </a:buBlip>
            </a:pPr>
            <a:r>
              <a:t>Limitar la perdida de sangre.</a:t>
            </a:r>
          </a:p>
          <a:p>
            <a:pPr>
              <a:buBlip>
                <a:blip r:embed="rId2"/>
              </a:buBlip>
            </a:pPr>
            <a:r>
              <a:t>Mejorar la tolerancia a la anemia.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Captura de Pantalla 2019-06-12 a la(s) 17.31.22.png" descr="Captura de Pantalla 2019-06-12 a la(s) 17.31.22.png"/>
          <p:cNvPicPr>
            <a:picLocks noChangeAspect="1"/>
          </p:cNvPicPr>
          <p:nvPr/>
        </p:nvPicPr>
        <p:blipFill>
          <a:blip r:embed="rId2"/>
          <a:stretch>
            <a:fillRect/>
          </a:stretch>
        </p:blipFill>
        <p:spPr>
          <a:xfrm>
            <a:off x="1093929" y="599269"/>
            <a:ext cx="22196142" cy="1251746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rimer pilar."/>
          <p:cNvSpPr txBox="1">
            <a:spLocks noGrp="1"/>
          </p:cNvSpPr>
          <p:nvPr>
            <p:ph type="title"/>
          </p:nvPr>
        </p:nvSpPr>
        <p:spPr>
          <a:prstGeom prst="rect">
            <a:avLst/>
          </a:prstGeom>
        </p:spPr>
        <p:txBody>
          <a:bodyPr/>
          <a:lstStyle/>
          <a:p>
            <a:r>
              <a:t>Primer pilar.</a:t>
            </a:r>
          </a:p>
        </p:txBody>
      </p:sp>
      <p:sp>
        <p:nvSpPr>
          <p:cNvPr id="163" name="1. No se debe tratar anemia con transfusión.…"/>
          <p:cNvSpPr txBox="1">
            <a:spLocks noGrp="1"/>
          </p:cNvSpPr>
          <p:nvPr>
            <p:ph type="body" idx="1"/>
          </p:nvPr>
        </p:nvSpPr>
        <p:spPr>
          <a:prstGeom prst="rect">
            <a:avLst/>
          </a:prstGeom>
        </p:spPr>
        <p:txBody>
          <a:bodyPr/>
          <a:lstStyle/>
          <a:p>
            <a:pPr marL="0" marR="331470" indent="0" defTabSz="457200">
              <a:lnSpc>
                <a:spcPts val="7800"/>
              </a:lnSpc>
              <a:spcBef>
                <a:spcPts val="0"/>
              </a:spcBef>
              <a:buSzTx/>
              <a:buNone/>
              <a:defRPr>
                <a:effectLst/>
                <a:latin typeface="Helvetica"/>
                <a:ea typeface="Helvetica"/>
                <a:cs typeface="Helvetica"/>
                <a:sym typeface="Helvetica"/>
              </a:defRPr>
            </a:pPr>
            <a:r>
              <a:t>1. No se debe tratar anemia con transfusión. </a:t>
            </a:r>
          </a:p>
          <a:p>
            <a:pPr marL="0" marR="331470" indent="0" defTabSz="457200">
              <a:lnSpc>
                <a:spcPts val="7800"/>
              </a:lnSpc>
              <a:spcBef>
                <a:spcPts val="0"/>
              </a:spcBef>
              <a:buSzTx/>
              <a:buNone/>
              <a:defRPr>
                <a:effectLst/>
                <a:latin typeface="Helvetica"/>
                <a:ea typeface="Helvetica"/>
                <a:cs typeface="Helvetica"/>
                <a:sym typeface="Helvetica"/>
              </a:defRPr>
            </a:pPr>
            <a:endParaRPr/>
          </a:p>
          <a:p>
            <a:pPr marL="0" marR="331470" indent="0" defTabSz="457200">
              <a:lnSpc>
                <a:spcPts val="7800"/>
              </a:lnSpc>
              <a:spcBef>
                <a:spcPts val="0"/>
              </a:spcBef>
              <a:buSzTx/>
              <a:buNone/>
              <a:defRPr>
                <a:effectLst/>
                <a:latin typeface="Helvetica"/>
                <a:ea typeface="Helvetica"/>
                <a:cs typeface="Helvetica"/>
                <a:sym typeface="Helvetica"/>
              </a:defRPr>
            </a:pPr>
            <a:r>
              <a:t>2. No se debe programar cirugía en paciente con anemia. </a:t>
            </a:r>
          </a:p>
          <a:p>
            <a:pPr marL="0" marR="331470" indent="0" defTabSz="457200">
              <a:lnSpc>
                <a:spcPts val="7800"/>
              </a:lnSpc>
              <a:spcBef>
                <a:spcPts val="0"/>
              </a:spcBef>
              <a:buSzTx/>
              <a:buNone/>
              <a:defRPr>
                <a:effectLst/>
                <a:latin typeface="Helvetica"/>
                <a:ea typeface="Helvetica"/>
                <a:cs typeface="Helvetica"/>
                <a:sym typeface="Helvetica"/>
              </a:defRPr>
            </a:pPr>
            <a:endParaRPr/>
          </a:p>
          <a:p>
            <a:pPr marL="0" marR="331470" indent="0" defTabSz="457200">
              <a:spcBef>
                <a:spcPts val="0"/>
              </a:spcBef>
              <a:buSzTx/>
              <a:buNone/>
              <a:defRPr>
                <a:effectLst/>
                <a:latin typeface="Helvetica"/>
                <a:ea typeface="Helvetica"/>
                <a:cs typeface="Helvetica"/>
                <a:sym typeface="Helvetica"/>
              </a:defRPr>
            </a:pPr>
            <a:r>
              <a:t>3. Se debe establecer una clinica de atencion de anemia en primer nivel de atención o con apoyo del banco de sangre.</a:t>
            </a:r>
            <a:endParaRPr sz="1200">
              <a:solidFill>
                <a:srgbClr val="000000"/>
              </a:solidFill>
            </a:endParaRPr>
          </a:p>
          <a:p>
            <a:pPr marL="0" marR="331470" indent="0" defTabSz="457200">
              <a:spcBef>
                <a:spcPts val="0"/>
              </a:spcBef>
              <a:buSzTx/>
              <a:buNone/>
              <a:defRPr>
                <a:effectLst/>
                <a:latin typeface="Helvetica"/>
                <a:ea typeface="Helvetica"/>
                <a:cs typeface="Helvetica"/>
                <a:sym typeface="Helvetica"/>
              </a:defRPr>
            </a:pPr>
            <a:endParaRPr sz="1200">
              <a:solidFill>
                <a:srgbClr val="000000"/>
              </a:solidFill>
            </a:endParaRPr>
          </a:p>
          <a:p>
            <a:pPr marL="0" indent="0" defTabSz="457200">
              <a:lnSpc>
                <a:spcPts val="7800"/>
              </a:lnSpc>
              <a:spcBef>
                <a:spcPts val="0"/>
              </a:spcBef>
              <a:buSzTx/>
              <a:buNone/>
              <a:defRPr>
                <a:effectLst/>
                <a:latin typeface="Helvetica Light"/>
                <a:ea typeface="Helvetica Light"/>
                <a:cs typeface="Helvetica Light"/>
                <a:sym typeface="Helvetica Light"/>
              </a:defRPr>
            </a:pPr>
            <a:endParaRPr sz="1200">
              <a:solidFill>
                <a:srgbClr val="000000"/>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egundo pilar. (limitar pérdida hemática)"/>
          <p:cNvSpPr txBox="1">
            <a:spLocks noGrp="1"/>
          </p:cNvSpPr>
          <p:nvPr>
            <p:ph type="title"/>
          </p:nvPr>
        </p:nvSpPr>
        <p:spPr>
          <a:prstGeom prst="rect">
            <a:avLst/>
          </a:prstGeom>
        </p:spPr>
        <p:txBody>
          <a:bodyPr/>
          <a:lstStyle/>
          <a:p>
            <a:r>
              <a:t>Segundo pilar. (limitar pérdida hemática)</a:t>
            </a:r>
          </a:p>
        </p:txBody>
      </p:sp>
      <p:sp>
        <p:nvSpPr>
          <p:cNvPr id="166" name="1. Se prefiere el uso de fármacos hemostáticos.…"/>
          <p:cNvSpPr txBox="1">
            <a:spLocks noGrp="1"/>
          </p:cNvSpPr>
          <p:nvPr>
            <p:ph type="body" idx="1"/>
          </p:nvPr>
        </p:nvSpPr>
        <p:spPr>
          <a:prstGeom prst="rect">
            <a:avLst/>
          </a:prstGeom>
        </p:spPr>
        <p:txBody>
          <a:bodyPr/>
          <a:lstStyle/>
          <a:p>
            <a:pPr marL="0" marR="278434" indent="0" defTabSz="384047">
              <a:lnSpc>
                <a:spcPts val="6500"/>
              </a:lnSpc>
              <a:spcBef>
                <a:spcPts val="0"/>
              </a:spcBef>
              <a:buSzTx/>
              <a:buNone/>
              <a:defRPr sz="4200">
                <a:effectLst/>
                <a:latin typeface="Helvetica"/>
                <a:ea typeface="Helvetica"/>
                <a:cs typeface="Helvetica"/>
                <a:sym typeface="Helvetica"/>
              </a:defRPr>
            </a:pPr>
            <a:r>
              <a:t>1. Se prefiere el uso de fármacos hemostáticos. </a:t>
            </a:r>
          </a:p>
          <a:p>
            <a:pPr marL="0" marR="278434" indent="0" defTabSz="384047">
              <a:lnSpc>
                <a:spcPts val="6500"/>
              </a:lnSpc>
              <a:spcBef>
                <a:spcPts val="0"/>
              </a:spcBef>
              <a:buSzTx/>
              <a:buNone/>
              <a:defRPr sz="4200">
                <a:effectLst/>
                <a:latin typeface="Helvetica"/>
                <a:ea typeface="Helvetica"/>
                <a:cs typeface="Helvetica"/>
                <a:sym typeface="Helvetica"/>
              </a:defRPr>
            </a:pPr>
            <a:endParaRPr/>
          </a:p>
          <a:p>
            <a:pPr marL="0" marR="278434" indent="0" defTabSz="384047">
              <a:lnSpc>
                <a:spcPts val="6500"/>
              </a:lnSpc>
              <a:spcBef>
                <a:spcPts val="0"/>
              </a:spcBef>
              <a:buSzTx/>
              <a:buNone/>
              <a:defRPr sz="4200">
                <a:effectLst/>
                <a:latin typeface="Helvetica"/>
                <a:ea typeface="Helvetica"/>
                <a:cs typeface="Helvetica"/>
                <a:sym typeface="Helvetica"/>
              </a:defRPr>
            </a:pPr>
            <a:r>
              <a:t>2. Tener algoritmos bien definidos de manejo de hemorragia perioperatoria en los diferentes escenarios. </a:t>
            </a:r>
          </a:p>
          <a:p>
            <a:pPr marL="0" marR="278434" indent="0" defTabSz="384047">
              <a:lnSpc>
                <a:spcPts val="6500"/>
              </a:lnSpc>
              <a:spcBef>
                <a:spcPts val="0"/>
              </a:spcBef>
              <a:buSzTx/>
              <a:buNone/>
              <a:defRPr sz="4200">
                <a:effectLst/>
                <a:latin typeface="Helvetica"/>
                <a:ea typeface="Helvetica"/>
                <a:cs typeface="Helvetica"/>
                <a:sym typeface="Helvetica"/>
              </a:defRPr>
            </a:pPr>
            <a:endParaRPr/>
          </a:p>
          <a:p>
            <a:pPr marL="0" marR="278434" indent="0" defTabSz="384047">
              <a:lnSpc>
                <a:spcPts val="6500"/>
              </a:lnSpc>
              <a:spcBef>
                <a:spcPts val="0"/>
              </a:spcBef>
              <a:buSzTx/>
              <a:buNone/>
              <a:defRPr sz="4200">
                <a:effectLst/>
                <a:latin typeface="Helvetica"/>
                <a:ea typeface="Helvetica"/>
                <a:cs typeface="Helvetica"/>
                <a:sym typeface="Helvetica"/>
              </a:defRPr>
            </a:pPr>
            <a:r>
              <a:t>3. Se deben de usar antifibrinolíticos en pacientes con cirugÍa de alto riesgo profilácticos.</a:t>
            </a:r>
          </a:p>
          <a:p>
            <a:pPr marL="0" marR="278434" indent="0" defTabSz="384047">
              <a:lnSpc>
                <a:spcPts val="6500"/>
              </a:lnSpc>
              <a:spcBef>
                <a:spcPts val="0"/>
              </a:spcBef>
              <a:buSzTx/>
              <a:buNone/>
              <a:defRPr sz="4200">
                <a:effectLst/>
                <a:latin typeface="Helvetica"/>
                <a:ea typeface="Helvetica"/>
                <a:cs typeface="Helvetica"/>
                <a:sym typeface="Helvetica"/>
              </a:defRPr>
            </a:pPr>
            <a:endParaRPr/>
          </a:p>
          <a:p>
            <a:pPr marL="0" marR="278434" indent="0" defTabSz="384047">
              <a:lnSpc>
                <a:spcPts val="6500"/>
              </a:lnSpc>
              <a:spcBef>
                <a:spcPts val="0"/>
              </a:spcBef>
              <a:buSzTx/>
              <a:buNone/>
              <a:defRPr sz="4200">
                <a:effectLst/>
                <a:latin typeface="Helvetica"/>
                <a:ea typeface="Helvetica"/>
                <a:cs typeface="Helvetica"/>
                <a:sym typeface="Helvetica"/>
              </a:defRPr>
            </a:pPr>
            <a:r>
              <a:t>4. Se deben utilizar algoritmos definidos de coagulopatia bajo el principio “trata primero lo que mata primero”.</a:t>
            </a:r>
          </a:p>
          <a:p>
            <a:pPr marL="0" marR="278434" indent="0" defTabSz="384047">
              <a:lnSpc>
                <a:spcPts val="6500"/>
              </a:lnSpc>
              <a:spcBef>
                <a:spcPts val="0"/>
              </a:spcBef>
              <a:buSzTx/>
              <a:buNone/>
              <a:defRPr sz="4200">
                <a:effectLst/>
                <a:latin typeface="Helvetica"/>
                <a:ea typeface="Helvetica"/>
                <a:cs typeface="Helvetica"/>
                <a:sym typeface="Helvetica"/>
              </a:defRPr>
            </a:pPr>
            <a:endParaRPr/>
          </a:p>
          <a:p>
            <a:pPr marL="0" marR="278434" indent="0" defTabSz="384047">
              <a:lnSpc>
                <a:spcPts val="6500"/>
              </a:lnSpc>
              <a:spcBef>
                <a:spcPts val="0"/>
              </a:spcBef>
              <a:buSzTx/>
              <a:buNone/>
              <a:defRPr sz="4200">
                <a:effectLst/>
                <a:latin typeface="Helvetica"/>
                <a:ea typeface="Helvetica"/>
                <a:cs typeface="Helvetica"/>
                <a:sym typeface="Helvetica"/>
              </a:defRPr>
            </a:pPr>
            <a:r>
              <a:t>5. Monitoreo con pruebas viscoelasticas de la coagulación. </a:t>
            </a:r>
          </a:p>
          <a:p>
            <a:pPr marL="0" marR="278434" indent="0" defTabSz="384047">
              <a:spcBef>
                <a:spcPts val="0"/>
              </a:spcBef>
              <a:buSzTx/>
              <a:buNone/>
              <a:defRPr sz="1008">
                <a:solidFill>
                  <a:srgbClr val="000000"/>
                </a:solidFill>
                <a:effectLst/>
                <a:latin typeface="Helvetica"/>
                <a:ea typeface="Helvetica"/>
                <a:cs typeface="Helvetica"/>
                <a:sym typeface="Helvetica"/>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rcer pilar: optimizar tolerancia a la anemia"/>
          <p:cNvSpPr txBox="1">
            <a:spLocks noGrp="1"/>
          </p:cNvSpPr>
          <p:nvPr>
            <p:ph type="title"/>
          </p:nvPr>
        </p:nvSpPr>
        <p:spPr>
          <a:prstGeom prst="rect">
            <a:avLst/>
          </a:prstGeom>
        </p:spPr>
        <p:txBody>
          <a:bodyPr/>
          <a:lstStyle/>
          <a:p>
            <a:r>
              <a:t>Tercer pilar: optimizar tolerancia a la anemia</a:t>
            </a:r>
          </a:p>
        </p:txBody>
      </p:sp>
      <p:sp>
        <p:nvSpPr>
          <p:cNvPr id="169" name="1. Adecuada sedación y analgesia…"/>
          <p:cNvSpPr txBox="1">
            <a:spLocks noGrp="1"/>
          </p:cNvSpPr>
          <p:nvPr>
            <p:ph type="body" idx="1"/>
          </p:nvPr>
        </p:nvSpPr>
        <p:spPr>
          <a:prstGeom prst="rect">
            <a:avLst/>
          </a:prstGeom>
        </p:spPr>
        <p:txBody>
          <a:bodyPr/>
          <a:lstStyle/>
          <a:p>
            <a:pPr marL="0" marR="331470" indent="0" defTabSz="457200">
              <a:lnSpc>
                <a:spcPts val="7800"/>
              </a:lnSpc>
              <a:spcBef>
                <a:spcPts val="0"/>
              </a:spcBef>
              <a:buSzTx/>
              <a:buNone/>
              <a:defRPr>
                <a:effectLst/>
                <a:latin typeface="Helvetica"/>
                <a:ea typeface="Helvetica"/>
                <a:cs typeface="Helvetica"/>
                <a:sym typeface="Helvetica"/>
              </a:defRPr>
            </a:pPr>
            <a:r>
              <a:t>1. Adecuada sedación y analgesia </a:t>
            </a:r>
          </a:p>
          <a:p>
            <a:pPr marL="0" marR="331470" indent="0" defTabSz="457200">
              <a:lnSpc>
                <a:spcPts val="7800"/>
              </a:lnSpc>
              <a:spcBef>
                <a:spcPts val="0"/>
              </a:spcBef>
              <a:buSzTx/>
              <a:buNone/>
              <a:defRPr>
                <a:effectLst/>
                <a:latin typeface="Helvetica"/>
                <a:ea typeface="Helvetica"/>
                <a:cs typeface="Helvetica"/>
                <a:sym typeface="Helvetica"/>
              </a:defRPr>
            </a:pPr>
            <a:r>
              <a:t>2. Bloqueo adrenérgico </a:t>
            </a:r>
          </a:p>
          <a:p>
            <a:pPr marL="0" marR="331470" indent="0" defTabSz="457200">
              <a:lnSpc>
                <a:spcPts val="7800"/>
              </a:lnSpc>
              <a:spcBef>
                <a:spcPts val="0"/>
              </a:spcBef>
              <a:buSzTx/>
              <a:buNone/>
              <a:defRPr>
                <a:effectLst/>
                <a:latin typeface="Helvetica"/>
                <a:ea typeface="Helvetica"/>
                <a:cs typeface="Helvetica"/>
                <a:sym typeface="Helvetica"/>
              </a:defRPr>
            </a:pPr>
            <a:r>
              <a:t>3. Normotermia</a:t>
            </a:r>
          </a:p>
          <a:p>
            <a:pPr marL="0" marR="331470" indent="0" defTabSz="457200">
              <a:lnSpc>
                <a:spcPts val="7800"/>
              </a:lnSpc>
              <a:spcBef>
                <a:spcPts val="0"/>
              </a:spcBef>
              <a:buSzTx/>
              <a:buNone/>
              <a:defRPr>
                <a:effectLst/>
                <a:latin typeface="Helvetica"/>
                <a:ea typeface="Helvetica"/>
                <a:cs typeface="Helvetica"/>
                <a:sym typeface="Helvetica"/>
              </a:defRPr>
            </a:pPr>
            <a:r>
              <a:t>4. Equilibrio acido base</a:t>
            </a:r>
          </a:p>
          <a:p>
            <a:pPr marL="0" marR="331470" indent="0" defTabSz="457200">
              <a:lnSpc>
                <a:spcPts val="7800"/>
              </a:lnSpc>
              <a:spcBef>
                <a:spcPts val="0"/>
              </a:spcBef>
              <a:buSzTx/>
              <a:buNone/>
              <a:defRPr>
                <a:effectLst/>
                <a:latin typeface="Helvetica"/>
                <a:ea typeface="Helvetica"/>
                <a:cs typeface="Helvetica"/>
                <a:sym typeface="Helvetica"/>
              </a:defRPr>
            </a:pPr>
            <a:r>
              <a:t>5. Equilibrio hidroelectrolítico </a:t>
            </a:r>
          </a:p>
          <a:p>
            <a:pPr marL="0" marR="331470" indent="0" defTabSz="457200">
              <a:lnSpc>
                <a:spcPts val="7800"/>
              </a:lnSpc>
              <a:spcBef>
                <a:spcPts val="0"/>
              </a:spcBef>
              <a:buSzTx/>
              <a:buNone/>
              <a:defRPr>
                <a:effectLst/>
                <a:latin typeface="Helvetica"/>
                <a:ea typeface="Helvetica"/>
                <a:cs typeface="Helvetica"/>
                <a:sym typeface="Helvetica"/>
              </a:defRPr>
            </a:pPr>
            <a:r>
              <a:t>6. Optimización hemodinámica </a:t>
            </a:r>
          </a:p>
          <a:p>
            <a:pPr marL="0" marR="331470" indent="0" defTabSz="457200">
              <a:lnSpc>
                <a:spcPts val="7800"/>
              </a:lnSpc>
              <a:spcBef>
                <a:spcPts val="0"/>
              </a:spcBef>
              <a:buSzTx/>
              <a:buNone/>
              <a:defRPr>
                <a:effectLst/>
                <a:latin typeface="Helvetica"/>
                <a:ea typeface="Helvetica"/>
                <a:cs typeface="Helvetica"/>
                <a:sym typeface="Helvetica"/>
              </a:defRPr>
            </a:pPr>
            <a:r>
              <a:t>7. Aplicar el programa de seguridad del paciente.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onsenso de Transfusión en el Paciente Pediátrico"/>
          <p:cNvSpPr txBox="1">
            <a:spLocks noGrp="1"/>
          </p:cNvSpPr>
          <p:nvPr>
            <p:ph type="title"/>
          </p:nvPr>
        </p:nvSpPr>
        <p:spPr>
          <a:prstGeom prst="rect">
            <a:avLst/>
          </a:prstGeom>
        </p:spPr>
        <p:txBody>
          <a:bodyPr/>
          <a:lstStyle>
            <a:lvl1pPr defTabSz="635634">
              <a:defRPr sz="7700">
                <a:effectLst>
                  <a:outerShdw blurRad="39116" dist="29337" dir="5400000" rotWithShape="0">
                    <a:srgbClr val="000000"/>
                  </a:outerShdw>
                </a:effectLst>
              </a:defRPr>
            </a:lvl1pPr>
          </a:lstStyle>
          <a:p>
            <a:r>
              <a:t>Consenso de Transfusión en el Paciente Pediátrico</a:t>
            </a:r>
          </a:p>
        </p:txBody>
      </p:sp>
      <p:sp>
        <p:nvSpPr>
          <p:cNvPr id="172" name="En estado crítico."/>
          <p:cNvSpPr txBox="1">
            <a:spLocks noGrp="1"/>
          </p:cNvSpPr>
          <p:nvPr>
            <p:ph type="body" sz="quarter" idx="1"/>
          </p:nvPr>
        </p:nvSpPr>
        <p:spPr>
          <a:prstGeom prst="rect">
            <a:avLst/>
          </a:prstGeom>
        </p:spPr>
        <p:txBody>
          <a:bodyPr/>
          <a:lstStyle/>
          <a:p>
            <a:r>
              <a:t>En estado crítico.</a:t>
            </a:r>
          </a:p>
        </p:txBody>
      </p:sp>
      <p:pic>
        <p:nvPicPr>
          <p:cNvPr id="173" name="IMG_0136.JPG" descr="IMG_0136.JPG"/>
          <p:cNvPicPr>
            <a:picLocks noChangeAspect="1"/>
          </p:cNvPicPr>
          <p:nvPr/>
        </p:nvPicPr>
        <p:blipFill>
          <a:blip r:embed="rId2"/>
          <a:srcRect b="6475"/>
          <a:stretch>
            <a:fillRect/>
          </a:stretch>
        </p:blipFill>
        <p:spPr>
          <a:xfrm>
            <a:off x="5987323" y="892563"/>
            <a:ext cx="11858021" cy="831764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onsenso."/>
          <p:cNvSpPr txBox="1">
            <a:spLocks noGrp="1"/>
          </p:cNvSpPr>
          <p:nvPr>
            <p:ph type="title"/>
          </p:nvPr>
        </p:nvSpPr>
        <p:spPr>
          <a:prstGeom prst="rect">
            <a:avLst/>
          </a:prstGeom>
        </p:spPr>
        <p:txBody>
          <a:bodyPr/>
          <a:lstStyle/>
          <a:p>
            <a:r>
              <a:t>Consenso.</a:t>
            </a:r>
          </a:p>
        </p:txBody>
      </p:sp>
      <p:sp>
        <p:nvSpPr>
          <p:cNvPr id="176" name="Recomendaciones del Pediatric Critical Care Transfusion and Anemia Expertise Initiative.…"/>
          <p:cNvSpPr txBox="1">
            <a:spLocks noGrp="1"/>
          </p:cNvSpPr>
          <p:nvPr>
            <p:ph type="body" idx="1"/>
          </p:nvPr>
        </p:nvSpPr>
        <p:spPr>
          <a:prstGeom prst="rect">
            <a:avLst/>
          </a:prstGeom>
        </p:spPr>
        <p:txBody>
          <a:bodyPr/>
          <a:lstStyle/>
          <a:p>
            <a:pPr>
              <a:buBlip>
                <a:blip r:embed="rId2"/>
              </a:buBlip>
            </a:pPr>
            <a:r>
              <a:t>Recomendaciones del Pediatric Critical Care Transfusion and Anemia Expertise Initiative.</a:t>
            </a:r>
          </a:p>
          <a:p>
            <a:pPr>
              <a:buBlip>
                <a:blip r:embed="rId2"/>
              </a:buBlip>
            </a:pPr>
            <a:r>
              <a:t>Consenso de definición de criterios en el paciente pediátrico.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Múltiples contextos."/>
          <p:cNvSpPr txBox="1">
            <a:spLocks noGrp="1"/>
          </p:cNvSpPr>
          <p:nvPr>
            <p:ph type="title"/>
          </p:nvPr>
        </p:nvSpPr>
        <p:spPr>
          <a:prstGeom prst="rect">
            <a:avLst/>
          </a:prstGeom>
        </p:spPr>
        <p:txBody>
          <a:bodyPr/>
          <a:lstStyle/>
          <a:p>
            <a:r>
              <a:t>Múltiples contextos.</a:t>
            </a:r>
          </a:p>
        </p:txBody>
      </p:sp>
      <p:sp>
        <p:nvSpPr>
          <p:cNvPr id="179" name="Paciente grave.…"/>
          <p:cNvSpPr txBox="1">
            <a:spLocks noGrp="1"/>
          </p:cNvSpPr>
          <p:nvPr>
            <p:ph type="body" idx="1"/>
          </p:nvPr>
        </p:nvSpPr>
        <p:spPr>
          <a:prstGeom prst="rect">
            <a:avLst/>
          </a:prstGeom>
        </p:spPr>
        <p:txBody>
          <a:bodyPr/>
          <a:lstStyle/>
          <a:p>
            <a:pPr marL="539750" indent="-539750" defTabSz="701675">
              <a:spcBef>
                <a:spcPts val="4300"/>
              </a:spcBef>
              <a:buBlip>
                <a:blip r:embed="rId2"/>
              </a:buBlip>
              <a:defRPr sz="4250">
                <a:effectLst>
                  <a:outerShdw blurRad="43180" dist="32385" dir="5400000" rotWithShape="0">
                    <a:srgbClr val="000000"/>
                  </a:outerShdw>
                </a:effectLst>
              </a:defRPr>
            </a:pPr>
            <a:r>
              <a:t>Paciente grave.</a:t>
            </a:r>
          </a:p>
          <a:p>
            <a:pPr marL="539750" indent="-539750" defTabSz="701675">
              <a:spcBef>
                <a:spcPts val="4300"/>
              </a:spcBef>
              <a:buBlip>
                <a:blip r:embed="rId2"/>
              </a:buBlip>
              <a:defRPr sz="4250">
                <a:effectLst>
                  <a:outerShdw blurRad="43180" dist="32385" dir="5400000" rotWithShape="0">
                    <a:srgbClr val="000000"/>
                  </a:outerShdw>
                </a:effectLst>
              </a:defRPr>
            </a:pPr>
            <a:r>
              <a:t>Falla respiratoria.</a:t>
            </a:r>
          </a:p>
          <a:p>
            <a:pPr marL="539750" indent="-539750" defTabSz="701675">
              <a:spcBef>
                <a:spcPts val="4300"/>
              </a:spcBef>
              <a:buBlip>
                <a:blip r:embed="rId2"/>
              </a:buBlip>
              <a:defRPr sz="4250">
                <a:effectLst>
                  <a:outerShdw blurRad="43180" dist="32385" dir="5400000" rotWithShape="0">
                    <a:srgbClr val="000000"/>
                  </a:outerShdw>
                </a:effectLst>
              </a:defRPr>
            </a:pPr>
            <a:r>
              <a:t>Choque no hemorrágico.</a:t>
            </a:r>
          </a:p>
          <a:p>
            <a:pPr marL="539750" indent="-539750" defTabSz="701675">
              <a:spcBef>
                <a:spcPts val="4300"/>
              </a:spcBef>
              <a:buBlip>
                <a:blip r:embed="rId2"/>
              </a:buBlip>
              <a:defRPr sz="4250">
                <a:effectLst>
                  <a:outerShdw blurRad="43180" dist="32385" dir="5400000" rotWithShape="0">
                    <a:srgbClr val="000000"/>
                  </a:outerShdw>
                </a:effectLst>
              </a:defRPr>
            </a:pPr>
            <a:r>
              <a:t>Lesión cerebral.</a:t>
            </a:r>
          </a:p>
          <a:p>
            <a:pPr marL="539750" indent="-539750" defTabSz="701675">
              <a:spcBef>
                <a:spcPts val="4300"/>
              </a:spcBef>
              <a:buBlip>
                <a:blip r:embed="rId2"/>
              </a:buBlip>
              <a:defRPr sz="4250">
                <a:effectLst>
                  <a:outerShdw blurRad="43180" dist="32385" dir="5400000" rotWithShape="0">
                    <a:srgbClr val="000000"/>
                  </a:outerShdw>
                </a:effectLst>
              </a:defRPr>
            </a:pPr>
            <a:r>
              <a:t>Enfermedad cardiaca adquirida y congénita.</a:t>
            </a:r>
          </a:p>
          <a:p>
            <a:pPr marL="539750" indent="-539750" defTabSz="701675">
              <a:spcBef>
                <a:spcPts val="4300"/>
              </a:spcBef>
              <a:buBlip>
                <a:blip r:embed="rId2"/>
              </a:buBlip>
              <a:defRPr sz="4250">
                <a:effectLst>
                  <a:outerShdw blurRad="43180" dist="32385" dir="5400000" rotWithShape="0">
                    <a:srgbClr val="000000"/>
                  </a:outerShdw>
                </a:effectLst>
              </a:defRPr>
            </a:pPr>
            <a:r>
              <a:t>Hematooncológico.</a:t>
            </a:r>
          </a:p>
          <a:p>
            <a:pPr marL="539750" indent="-539750" defTabSz="701675">
              <a:spcBef>
                <a:spcPts val="4300"/>
              </a:spcBef>
              <a:buBlip>
                <a:blip r:embed="rId2"/>
              </a:buBlip>
              <a:defRPr sz="4250">
                <a:effectLst>
                  <a:outerShdw blurRad="43180" dist="32385" dir="5400000" rotWithShape="0">
                    <a:srgbClr val="000000"/>
                  </a:outerShdw>
                </a:effectLst>
              </a:defRPr>
            </a:pPr>
            <a:r>
              <a:t>ECMO, PRISMA, dispositivos ventriculares.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En términos generales"/>
          <p:cNvSpPr txBox="1">
            <a:spLocks noGrp="1"/>
          </p:cNvSpPr>
          <p:nvPr>
            <p:ph type="title"/>
          </p:nvPr>
        </p:nvSpPr>
        <p:spPr>
          <a:prstGeom prst="rect">
            <a:avLst/>
          </a:prstGeom>
        </p:spPr>
        <p:txBody>
          <a:bodyPr/>
          <a:lstStyle/>
          <a:p>
            <a:r>
              <a:t>En términos generales</a:t>
            </a:r>
          </a:p>
        </p:txBody>
      </p:sp>
      <p:sp>
        <p:nvSpPr>
          <p:cNvPr id="182" name="Hemoglobina &lt;6 g/dL – Transfusión recomendada salvo contraindicaciones excepcionales.…"/>
          <p:cNvSpPr txBox="1">
            <a:spLocks noGrp="1"/>
          </p:cNvSpPr>
          <p:nvPr>
            <p:ph type="body" idx="1"/>
          </p:nvPr>
        </p:nvSpPr>
        <p:spPr>
          <a:prstGeom prst="rect">
            <a:avLst/>
          </a:prstGeom>
        </p:spPr>
        <p:txBody>
          <a:bodyPr/>
          <a:lstStyle/>
          <a:p>
            <a:pPr marL="475487" indent="-475487" algn="just" defTabSz="643889">
              <a:spcBef>
                <a:spcPts val="4600"/>
              </a:spcBef>
              <a:buSzPct val="75000"/>
              <a:buChar char="•"/>
              <a:defRPr sz="4055">
                <a:effectLst/>
                <a:latin typeface="Helvetica Light"/>
                <a:ea typeface="Helvetica Light"/>
                <a:cs typeface="Helvetica Light"/>
                <a:sym typeface="Helvetica Light"/>
              </a:defRPr>
            </a:pPr>
            <a:r>
              <a:t>Hemoglobina &lt;6 g/dL – Transfusión recomendada salvo contraindicaciones excepcionales.</a:t>
            </a:r>
          </a:p>
          <a:p>
            <a:pPr marL="475487" indent="-475487" algn="just" defTabSz="643889">
              <a:spcBef>
                <a:spcPts val="4600"/>
              </a:spcBef>
              <a:buSzPct val="75000"/>
              <a:buChar char="•"/>
              <a:defRPr sz="4055">
                <a:effectLst/>
                <a:latin typeface="Helvetica Light"/>
                <a:ea typeface="Helvetica Light"/>
                <a:cs typeface="Helvetica Light"/>
                <a:sym typeface="Helvetica Light"/>
              </a:defRPr>
            </a:pPr>
            <a:r>
              <a:t>●Hemoglobina 6 to 7 g/dL – La transfusión, en general, está indicada.</a:t>
            </a:r>
          </a:p>
          <a:p>
            <a:pPr marL="475487" indent="-475487" algn="just" defTabSz="643889">
              <a:spcBef>
                <a:spcPts val="4600"/>
              </a:spcBef>
              <a:buSzPct val="75000"/>
              <a:buChar char="•"/>
              <a:defRPr sz="4055">
                <a:effectLst/>
                <a:latin typeface="Helvetica Light"/>
                <a:ea typeface="Helvetica Light"/>
                <a:cs typeface="Helvetica Light"/>
                <a:sym typeface="Helvetica Light"/>
              </a:defRPr>
            </a:pPr>
            <a:r>
              <a:t>●Hemoglobina 7 to 8 g/dL – Apropiada en pacientes para cirugía ortopédica o cardiaca y en aquellos con enfermedad cardiovascular estable.</a:t>
            </a:r>
          </a:p>
          <a:p>
            <a:pPr marL="475487" indent="-475487" algn="just" defTabSz="643889">
              <a:spcBef>
                <a:spcPts val="4600"/>
              </a:spcBef>
              <a:buSzPct val="75000"/>
              <a:buChar char="•"/>
              <a:defRPr sz="4055">
                <a:effectLst/>
                <a:latin typeface="Helvetica Light"/>
                <a:ea typeface="Helvetica Light"/>
                <a:cs typeface="Helvetica Light"/>
                <a:sym typeface="Helvetica Light"/>
              </a:defRPr>
            </a:pPr>
            <a:r>
              <a:t>●Hemoglobina 8 to 10 g/dL – No indicada, pero podría ser considerada en algunos pacientes (anemia sintomática, hemorragia activa, pacientes hematooncológicos con sangrado y plaquetopenia)  </a:t>
            </a:r>
          </a:p>
          <a:p>
            <a:pPr marL="475487" indent="-475487" algn="just" defTabSz="643889">
              <a:spcBef>
                <a:spcPts val="4600"/>
              </a:spcBef>
              <a:buSzPct val="75000"/>
              <a:buChar char="•"/>
              <a:defRPr sz="4055">
                <a:effectLst/>
                <a:latin typeface="Helvetica Light"/>
                <a:ea typeface="Helvetica Light"/>
                <a:cs typeface="Helvetica Light"/>
                <a:sym typeface="Helvetica Light"/>
              </a:defRPr>
            </a:pPr>
            <a:r>
              <a:t>●Hemoglobina &gt;10 g/dL – No indicada, salvo situaciones excepcionales.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Captura de Pantalla 2019-06-12 a la(s) 17.46.36.png" descr="Captura de Pantalla 2019-06-12 a la(s) 17.46.36.png"/>
          <p:cNvPicPr>
            <a:picLocks noChangeAspect="1"/>
          </p:cNvPicPr>
          <p:nvPr/>
        </p:nvPicPr>
        <p:blipFill>
          <a:blip r:embed="rId2"/>
          <a:stretch>
            <a:fillRect/>
          </a:stretch>
        </p:blipFill>
        <p:spPr>
          <a:xfrm>
            <a:off x="3409389" y="648349"/>
            <a:ext cx="17565222" cy="1241930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ransfusión Sanguínea."/>
          <p:cNvSpPr txBox="1">
            <a:spLocks noGrp="1"/>
          </p:cNvSpPr>
          <p:nvPr>
            <p:ph type="title"/>
          </p:nvPr>
        </p:nvSpPr>
        <p:spPr>
          <a:prstGeom prst="rect">
            <a:avLst/>
          </a:prstGeom>
        </p:spPr>
        <p:txBody>
          <a:bodyPr/>
          <a:lstStyle/>
          <a:p>
            <a:r>
              <a:t>Transfusión Sanguínea.</a:t>
            </a:r>
          </a:p>
        </p:txBody>
      </p:sp>
      <p:sp>
        <p:nvSpPr>
          <p:cNvPr id="125" name="La transfusión es segura y útil cuando es apropiada."/>
          <p:cNvSpPr txBox="1">
            <a:spLocks noGrp="1"/>
          </p:cNvSpPr>
          <p:nvPr>
            <p:ph type="body" sz="quarter" idx="1"/>
          </p:nvPr>
        </p:nvSpPr>
        <p:spPr>
          <a:prstGeom prst="rect">
            <a:avLst/>
          </a:prstGeom>
        </p:spPr>
        <p:txBody>
          <a:bodyPr/>
          <a:lstStyle/>
          <a:p>
            <a:r>
              <a:t>La transfusión es segura y útil cuando es apropiada.</a:t>
            </a:r>
          </a:p>
        </p:txBody>
      </p:sp>
      <p:pic>
        <p:nvPicPr>
          <p:cNvPr id="126" name="6967743623_3d16ff7619_b.jpg" descr="6967743623_3d16ff7619_b.jpg"/>
          <p:cNvPicPr>
            <a:picLocks noChangeAspect="1"/>
          </p:cNvPicPr>
          <p:nvPr/>
        </p:nvPicPr>
        <p:blipFill>
          <a:blip r:embed="rId2"/>
          <a:stretch>
            <a:fillRect/>
          </a:stretch>
        </p:blipFill>
        <p:spPr>
          <a:xfrm>
            <a:off x="12138952" y="3162895"/>
            <a:ext cx="11079849" cy="739017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acciones adversas a la transfusión"/>
          <p:cNvSpPr txBox="1">
            <a:spLocks noGrp="1"/>
          </p:cNvSpPr>
          <p:nvPr>
            <p:ph type="title"/>
          </p:nvPr>
        </p:nvSpPr>
        <p:spPr>
          <a:prstGeom prst="rect">
            <a:avLst/>
          </a:prstGeom>
        </p:spPr>
        <p:txBody>
          <a:bodyPr/>
          <a:lstStyle/>
          <a:p>
            <a:r>
              <a:t>Reacciones adversas a la transfusión</a:t>
            </a:r>
          </a:p>
        </p:txBody>
      </p:sp>
      <p:sp>
        <p:nvSpPr>
          <p:cNvPr id="129" name="Cuerpo"/>
          <p:cNvSpPr txBox="1">
            <a:spLocks noGrp="1"/>
          </p:cNvSpPr>
          <p:nvPr>
            <p:ph type="body" idx="1"/>
          </p:nvPr>
        </p:nvSpPr>
        <p:spPr>
          <a:prstGeom prst="rect">
            <a:avLst/>
          </a:prstGeom>
        </p:spPr>
        <p:txBody>
          <a:bodyPr/>
          <a:lstStyle/>
          <a:p>
            <a:pPr>
              <a:buBlip>
                <a:blip r:embed="rId2"/>
              </a:buBlip>
            </a:pPr>
            <a:endParaRPr/>
          </a:p>
        </p:txBody>
      </p:sp>
      <p:graphicFrame>
        <p:nvGraphicFramePr>
          <p:cNvPr id="130" name="Tabla"/>
          <p:cNvGraphicFramePr/>
          <p:nvPr/>
        </p:nvGraphicFramePr>
        <p:xfrm>
          <a:off x="1352550" y="3829050"/>
          <a:ext cx="21678900" cy="8667750"/>
        </p:xfrm>
        <a:graphic>
          <a:graphicData uri="http://schemas.openxmlformats.org/drawingml/2006/table">
            <a:tbl>
              <a:tblPr>
                <a:tableStyleId>{4C3C2611-4C71-4FC5-86AE-919BDF0F9419}</a:tableStyleId>
              </a:tblPr>
              <a:tblGrid>
                <a:gridCol w="10820400">
                  <a:extLst>
                    <a:ext uri="{9D8B030D-6E8A-4147-A177-3AD203B41FA5}">
                      <a16:colId xmlns:a16="http://schemas.microsoft.com/office/drawing/2014/main" val="20000"/>
                    </a:ext>
                  </a:extLst>
                </a:gridCol>
                <a:gridCol w="10820400">
                  <a:extLst>
                    <a:ext uri="{9D8B030D-6E8A-4147-A177-3AD203B41FA5}">
                      <a16:colId xmlns:a16="http://schemas.microsoft.com/office/drawing/2014/main" val="20001"/>
                    </a:ext>
                  </a:extLst>
                </a:gridCol>
              </a:tblGrid>
              <a:tr h="1484400">
                <a:tc>
                  <a:txBody>
                    <a:bodyPr/>
                    <a:lstStyle/>
                    <a:p>
                      <a:pPr algn="ctr" defTabSz="914400">
                        <a:tabLst>
                          <a:tab pos="1371600" algn="l"/>
                        </a:tabLst>
                        <a:defRPr>
                          <a:solidFill>
                            <a:srgbClr val="000000"/>
                          </a:solidFill>
                        </a:defRPr>
                      </a:pPr>
                      <a:r>
                        <a:rPr sz="5400">
                          <a:solidFill>
                            <a:srgbClr val="FFFFFF"/>
                          </a:solidFill>
                          <a:latin typeface="Gill Sans"/>
                          <a:ea typeface="Gill Sans"/>
                          <a:cs typeface="Gill Sans"/>
                          <a:sym typeface="Gill Sans"/>
                        </a:rPr>
                        <a:t>Inmunológicas</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a:txBody>
                    <a:bodyPr/>
                    <a:lstStyle/>
                    <a:p>
                      <a:pPr algn="ctr" defTabSz="914400">
                        <a:tabLst>
                          <a:tab pos="1371600" algn="l"/>
                        </a:tabLst>
                        <a:defRPr>
                          <a:solidFill>
                            <a:srgbClr val="000000"/>
                          </a:solidFill>
                        </a:defRPr>
                      </a:pPr>
                      <a:r>
                        <a:rPr sz="5400">
                          <a:solidFill>
                            <a:srgbClr val="FFFFFF"/>
                          </a:solidFill>
                          <a:latin typeface="Gill Sans"/>
                          <a:ea typeface="Gill Sans"/>
                          <a:cs typeface="Gill Sans"/>
                          <a:sym typeface="Gill Sans"/>
                        </a:rPr>
                        <a:t>No Inmunológicas</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extLst>
                  <a:ext uri="{0D108BD9-81ED-4DB2-BD59-A6C34878D82A}">
                    <a16:rowId xmlns:a16="http://schemas.microsoft.com/office/drawing/2014/main" val="10000"/>
                  </a:ext>
                </a:extLst>
              </a:tr>
              <a:tr h="7145249">
                <a:tc>
                  <a:txBody>
                    <a:bodyPr/>
                    <a:lstStyle/>
                    <a:p>
                      <a:pPr algn="l" defTabSz="914400">
                        <a:buSzPct val="125000"/>
                        <a:buChar char="•"/>
                        <a:tabLst>
                          <a:tab pos="1371600" algn="l"/>
                        </a:tabLst>
                        <a:defRPr sz="5400">
                          <a:latin typeface="Gill Sans"/>
                          <a:ea typeface="Gill Sans"/>
                          <a:cs typeface="Gill Sans"/>
                          <a:sym typeface="Gill Sans"/>
                        </a:defRPr>
                      </a:pPr>
                      <a:r>
                        <a:t> Hemolíticas</a:t>
                      </a:r>
                    </a:p>
                    <a:p>
                      <a:pPr algn="l" defTabSz="914400">
                        <a:buSzPct val="125000"/>
                        <a:buChar char="•"/>
                        <a:tabLst>
                          <a:tab pos="1371600" algn="l"/>
                        </a:tabLst>
                        <a:defRPr sz="5400">
                          <a:latin typeface="Gill Sans"/>
                          <a:ea typeface="Gill Sans"/>
                          <a:cs typeface="Gill Sans"/>
                          <a:sym typeface="Gill Sans"/>
                        </a:defRPr>
                      </a:pPr>
                      <a:r>
                        <a:t> Febril no hemolítica.</a:t>
                      </a:r>
                    </a:p>
                    <a:p>
                      <a:pPr algn="l" defTabSz="914400">
                        <a:buSzPct val="125000"/>
                        <a:buChar char="•"/>
                        <a:tabLst>
                          <a:tab pos="1371600" algn="l"/>
                        </a:tabLst>
                        <a:defRPr sz="5400">
                          <a:latin typeface="Gill Sans"/>
                          <a:ea typeface="Gill Sans"/>
                          <a:cs typeface="Gill Sans"/>
                          <a:sym typeface="Gill Sans"/>
                        </a:defRPr>
                      </a:pPr>
                      <a:r>
                        <a:t> Alérgicas.</a:t>
                      </a:r>
                    </a:p>
                    <a:p>
                      <a:pPr algn="l" defTabSz="914400">
                        <a:buSzPct val="125000"/>
                        <a:buChar char="•"/>
                        <a:tabLst>
                          <a:tab pos="1371600" algn="l"/>
                        </a:tabLst>
                        <a:defRPr sz="5400">
                          <a:latin typeface="Gill Sans"/>
                          <a:ea typeface="Gill Sans"/>
                          <a:cs typeface="Gill Sans"/>
                          <a:sym typeface="Gill Sans"/>
                        </a:defRPr>
                      </a:pPr>
                      <a:r>
                        <a:t> Anafiláctica.</a:t>
                      </a:r>
                    </a:p>
                    <a:p>
                      <a:pPr algn="l" defTabSz="914400">
                        <a:buSzPct val="125000"/>
                        <a:buChar char="•"/>
                        <a:tabLst>
                          <a:tab pos="1371600" algn="l"/>
                        </a:tabLst>
                        <a:defRPr sz="5400">
                          <a:latin typeface="Gill Sans"/>
                          <a:ea typeface="Gill Sans"/>
                          <a:cs typeface="Gill Sans"/>
                          <a:sym typeface="Gill Sans"/>
                        </a:defRPr>
                      </a:pPr>
                      <a:r>
                        <a:t> Daño pulmonar agudo asociado a la transfusión (TRALI)</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a:txBody>
                    <a:bodyPr/>
                    <a:lstStyle/>
                    <a:p>
                      <a:pPr marL="323850" indent="-323850" algn="l" defTabSz="914400">
                        <a:buSzPct val="125000"/>
                        <a:buChar char="•"/>
                        <a:tabLst>
                          <a:tab pos="1371600" algn="l"/>
                        </a:tabLst>
                        <a:defRPr sz="5400">
                          <a:latin typeface="Gill Sans"/>
                          <a:ea typeface="Gill Sans"/>
                          <a:cs typeface="Gill Sans"/>
                          <a:sym typeface="Gill Sans"/>
                        </a:defRPr>
                      </a:pPr>
                      <a:r>
                        <a:t> Contaminación bacteriana.</a:t>
                      </a:r>
                    </a:p>
                    <a:p>
                      <a:pPr marL="323850" indent="-323850" algn="l" defTabSz="914400">
                        <a:buSzPct val="125000"/>
                        <a:buChar char="•"/>
                        <a:tabLst>
                          <a:tab pos="1371600" algn="l"/>
                        </a:tabLst>
                        <a:defRPr sz="5400">
                          <a:latin typeface="Gill Sans"/>
                          <a:ea typeface="Gill Sans"/>
                          <a:cs typeface="Gill Sans"/>
                          <a:sym typeface="Gill Sans"/>
                        </a:defRPr>
                      </a:pPr>
                      <a:r>
                        <a:t> Sobrecarga circulatoria.</a:t>
                      </a:r>
                    </a:p>
                    <a:p>
                      <a:pPr marL="323850" indent="-323850" algn="l" defTabSz="914400">
                        <a:buSzPct val="125000"/>
                        <a:buChar char="•"/>
                        <a:tabLst>
                          <a:tab pos="1371600" algn="l"/>
                        </a:tabLst>
                        <a:defRPr sz="5400">
                          <a:latin typeface="Gill Sans"/>
                          <a:ea typeface="Gill Sans"/>
                          <a:cs typeface="Gill Sans"/>
                          <a:sym typeface="Gill Sans"/>
                        </a:defRPr>
                      </a:pPr>
                      <a:r>
                        <a:t> Hemólisis no inmune.</a:t>
                      </a:r>
                    </a:p>
                    <a:p>
                      <a:pPr marL="958850" indent="-323850" algn="l" defTabSz="914400">
                        <a:buSzPct val="100000"/>
                        <a:buChar char="•"/>
                        <a:tabLst>
                          <a:tab pos="1371600" algn="l"/>
                        </a:tabLst>
                        <a:defRPr sz="5400">
                          <a:latin typeface="Gill Sans"/>
                          <a:ea typeface="Gill Sans"/>
                          <a:cs typeface="Gill Sans"/>
                          <a:sym typeface="Gill Sans"/>
                        </a:defRPr>
                      </a:pPr>
                      <a:r>
                        <a:t> Mecánica</a:t>
                      </a:r>
                    </a:p>
                    <a:p>
                      <a:pPr marL="958850" indent="-323850" algn="l" defTabSz="914400">
                        <a:buSzPct val="100000"/>
                        <a:buChar char="•"/>
                        <a:tabLst>
                          <a:tab pos="1371600" algn="l"/>
                        </a:tabLst>
                        <a:defRPr sz="5400">
                          <a:latin typeface="Gill Sans"/>
                          <a:ea typeface="Gill Sans"/>
                          <a:cs typeface="Gill Sans"/>
                          <a:sym typeface="Gill Sans"/>
                        </a:defRPr>
                      </a:pPr>
                      <a:r>
                        <a:t> Térmica</a:t>
                      </a:r>
                    </a:p>
                    <a:p>
                      <a:pPr marL="958850" indent="-323850" algn="l" defTabSz="914400">
                        <a:buSzPct val="100000"/>
                        <a:buChar char="•"/>
                        <a:tabLst>
                          <a:tab pos="1371600" algn="l"/>
                        </a:tabLst>
                        <a:defRPr sz="5400">
                          <a:latin typeface="Gill Sans"/>
                          <a:ea typeface="Gill Sans"/>
                          <a:cs typeface="Gill Sans"/>
                          <a:sym typeface="Gill Sans"/>
                        </a:defRPr>
                      </a:pPr>
                      <a:r>
                        <a:t> Osmótica.</a:t>
                      </a:r>
                    </a:p>
                    <a:p>
                      <a:pPr marL="323850" indent="-323850" algn="l" defTabSz="914400">
                        <a:buSzPct val="125000"/>
                        <a:buChar char="•"/>
                        <a:tabLst>
                          <a:tab pos="1371600" algn="l"/>
                        </a:tabLst>
                        <a:defRPr sz="5400">
                          <a:latin typeface="Gill Sans"/>
                          <a:ea typeface="Gill Sans"/>
                          <a:cs typeface="Gill Sans"/>
                          <a:sym typeface="Gill Sans"/>
                        </a:defRPr>
                      </a:pPr>
                      <a:r>
                        <a:t> Hipotensión.</a:t>
                      </a:r>
                    </a:p>
                    <a:p>
                      <a:pPr marL="323850" indent="-323850" algn="l" defTabSz="914400">
                        <a:buSzPct val="125000"/>
                        <a:buChar char="•"/>
                        <a:tabLst>
                          <a:tab pos="1371600" algn="l"/>
                        </a:tabLst>
                        <a:defRPr sz="5400">
                          <a:latin typeface="Gill Sans"/>
                          <a:ea typeface="Gill Sans"/>
                          <a:cs typeface="Gill Sans"/>
                          <a:sym typeface="Gill Sans"/>
                        </a:defRPr>
                      </a:pPr>
                      <a:r>
                        <a:t> Embolia.</a:t>
                      </a:r>
                    </a:p>
                    <a:p>
                      <a:pPr marL="323850" indent="-323850" algn="l" defTabSz="914400">
                        <a:buSzPct val="125000"/>
                        <a:buChar char="•"/>
                        <a:tabLst>
                          <a:tab pos="1371600" algn="l"/>
                        </a:tabLst>
                        <a:defRPr sz="5400">
                          <a:latin typeface="Gill Sans"/>
                          <a:ea typeface="Gill Sans"/>
                          <a:cs typeface="Gill Sans"/>
                          <a:sym typeface="Gill Sans"/>
                        </a:defRPr>
                      </a:pPr>
                      <a:r>
                        <a:t> Desequilibrio hidroelectrolítico.</a:t>
                      </a:r>
                    </a:p>
                    <a:p>
                      <a:pPr marL="323850" indent="-323850" algn="l" defTabSz="914400">
                        <a:buSzPct val="125000"/>
                        <a:buChar char="•"/>
                        <a:tabLst>
                          <a:tab pos="1371600" algn="l"/>
                        </a:tabLst>
                        <a:defRPr sz="5400">
                          <a:latin typeface="Gill Sans"/>
                          <a:ea typeface="Gill Sans"/>
                          <a:cs typeface="Gill Sans"/>
                          <a:sym typeface="Gill Sans"/>
                        </a:defRPr>
                      </a:pPr>
                      <a:r>
                        <a:t>Coagulopatía dilucional.</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ardías"/>
          <p:cNvSpPr txBox="1">
            <a:spLocks noGrp="1"/>
          </p:cNvSpPr>
          <p:nvPr>
            <p:ph type="title"/>
          </p:nvPr>
        </p:nvSpPr>
        <p:spPr>
          <a:prstGeom prst="rect">
            <a:avLst/>
          </a:prstGeom>
        </p:spPr>
        <p:txBody>
          <a:bodyPr/>
          <a:lstStyle/>
          <a:p>
            <a:r>
              <a:t>Tardías</a:t>
            </a:r>
          </a:p>
        </p:txBody>
      </p:sp>
      <p:graphicFrame>
        <p:nvGraphicFramePr>
          <p:cNvPr id="133" name="Tabla"/>
          <p:cNvGraphicFramePr/>
          <p:nvPr/>
        </p:nvGraphicFramePr>
        <p:xfrm>
          <a:off x="1352550" y="3829050"/>
          <a:ext cx="21678900" cy="8667750"/>
        </p:xfrm>
        <a:graphic>
          <a:graphicData uri="http://schemas.openxmlformats.org/drawingml/2006/table">
            <a:tbl>
              <a:tblPr>
                <a:tableStyleId>{4C3C2611-4C71-4FC5-86AE-919BDF0F9419}</a:tableStyleId>
              </a:tblPr>
              <a:tblGrid>
                <a:gridCol w="10820400">
                  <a:extLst>
                    <a:ext uri="{9D8B030D-6E8A-4147-A177-3AD203B41FA5}">
                      <a16:colId xmlns:a16="http://schemas.microsoft.com/office/drawing/2014/main" val="20000"/>
                    </a:ext>
                  </a:extLst>
                </a:gridCol>
                <a:gridCol w="10820400">
                  <a:extLst>
                    <a:ext uri="{9D8B030D-6E8A-4147-A177-3AD203B41FA5}">
                      <a16:colId xmlns:a16="http://schemas.microsoft.com/office/drawing/2014/main" val="20001"/>
                    </a:ext>
                  </a:extLst>
                </a:gridCol>
              </a:tblGrid>
              <a:tr h="1484400">
                <a:tc>
                  <a:txBody>
                    <a:bodyPr/>
                    <a:lstStyle/>
                    <a:p>
                      <a:pPr algn="ctr" defTabSz="914400">
                        <a:tabLst>
                          <a:tab pos="1371600" algn="l"/>
                        </a:tabLst>
                        <a:defRPr>
                          <a:solidFill>
                            <a:srgbClr val="000000"/>
                          </a:solidFill>
                        </a:defRPr>
                      </a:pPr>
                      <a:r>
                        <a:rPr sz="5400">
                          <a:solidFill>
                            <a:srgbClr val="FFFFFF"/>
                          </a:solidFill>
                          <a:latin typeface="Gill Sans"/>
                          <a:ea typeface="Gill Sans"/>
                          <a:cs typeface="Gill Sans"/>
                          <a:sym typeface="Gill Sans"/>
                        </a:rPr>
                        <a:t>Inmunológicas</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a:txBody>
                    <a:bodyPr/>
                    <a:lstStyle/>
                    <a:p>
                      <a:pPr algn="ctr" defTabSz="914400">
                        <a:tabLst>
                          <a:tab pos="1371600" algn="l"/>
                        </a:tabLst>
                        <a:defRPr>
                          <a:solidFill>
                            <a:srgbClr val="000000"/>
                          </a:solidFill>
                        </a:defRPr>
                      </a:pPr>
                      <a:r>
                        <a:rPr sz="5400">
                          <a:solidFill>
                            <a:srgbClr val="FFFFFF"/>
                          </a:solidFill>
                          <a:latin typeface="Gill Sans"/>
                          <a:ea typeface="Gill Sans"/>
                          <a:cs typeface="Gill Sans"/>
                          <a:sym typeface="Gill Sans"/>
                        </a:rPr>
                        <a:t>No Inmunológicas</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extLst>
                  <a:ext uri="{0D108BD9-81ED-4DB2-BD59-A6C34878D82A}">
                    <a16:rowId xmlns:a16="http://schemas.microsoft.com/office/drawing/2014/main" val="10000"/>
                  </a:ext>
                </a:extLst>
              </a:tr>
              <a:tr h="7145249">
                <a:tc>
                  <a:txBody>
                    <a:bodyPr/>
                    <a:lstStyle/>
                    <a:p>
                      <a:pPr algn="l" defTabSz="914400">
                        <a:buSzPct val="125000"/>
                        <a:buChar char="•"/>
                        <a:tabLst>
                          <a:tab pos="1371600" algn="l"/>
                        </a:tabLst>
                        <a:defRPr sz="5400">
                          <a:latin typeface="Gill Sans"/>
                          <a:ea typeface="Gill Sans"/>
                          <a:cs typeface="Gill Sans"/>
                          <a:sym typeface="Gill Sans"/>
                        </a:defRPr>
                      </a:pPr>
                      <a:r>
                        <a:t> Aloinmunización contra antígenos:</a:t>
                      </a:r>
                    </a:p>
                    <a:p>
                      <a:pPr marL="635000" algn="l" defTabSz="914400">
                        <a:buSzPct val="125000"/>
                        <a:buChar char="•"/>
                        <a:tabLst>
                          <a:tab pos="1371600" algn="l"/>
                        </a:tabLst>
                        <a:defRPr sz="5400">
                          <a:latin typeface="Gill Sans"/>
                          <a:ea typeface="Gill Sans"/>
                          <a:cs typeface="Gill Sans"/>
                          <a:sym typeface="Gill Sans"/>
                        </a:defRPr>
                      </a:pPr>
                      <a:r>
                        <a:t> Eritrocitarios.</a:t>
                      </a:r>
                    </a:p>
                    <a:p>
                      <a:pPr marL="635000" algn="l" defTabSz="914400">
                        <a:buSzPct val="125000"/>
                        <a:buChar char="•"/>
                        <a:tabLst>
                          <a:tab pos="1371600" algn="l"/>
                        </a:tabLst>
                        <a:defRPr sz="5400">
                          <a:latin typeface="Gill Sans"/>
                          <a:ea typeface="Gill Sans"/>
                          <a:cs typeface="Gill Sans"/>
                          <a:sym typeface="Gill Sans"/>
                        </a:defRPr>
                      </a:pPr>
                      <a:r>
                        <a:t> Plaquetarios.</a:t>
                      </a:r>
                    </a:p>
                    <a:p>
                      <a:pPr marL="635000" algn="l" defTabSz="914400">
                        <a:buSzPct val="125000"/>
                        <a:buChar char="•"/>
                        <a:tabLst>
                          <a:tab pos="1371600" algn="l"/>
                        </a:tabLst>
                        <a:defRPr sz="5400">
                          <a:latin typeface="Gill Sans"/>
                          <a:ea typeface="Gill Sans"/>
                          <a:cs typeface="Gill Sans"/>
                          <a:sym typeface="Gill Sans"/>
                        </a:defRPr>
                      </a:pPr>
                      <a:r>
                        <a:t> Proteínas plasmáticas.</a:t>
                      </a:r>
                    </a:p>
                    <a:p>
                      <a:pPr algn="l" defTabSz="914400">
                        <a:buSzPct val="125000"/>
                        <a:buChar char="•"/>
                        <a:tabLst>
                          <a:tab pos="1371600" algn="l"/>
                        </a:tabLst>
                        <a:defRPr sz="5400">
                          <a:latin typeface="Gill Sans"/>
                          <a:ea typeface="Gill Sans"/>
                          <a:cs typeface="Gill Sans"/>
                          <a:sym typeface="Gill Sans"/>
                        </a:defRPr>
                      </a:pPr>
                      <a:r>
                        <a:t> Enfermedad injerto contra el huésped.</a:t>
                      </a:r>
                    </a:p>
                    <a:p>
                      <a:pPr algn="l" defTabSz="914400">
                        <a:buSzPct val="125000"/>
                        <a:buChar char="•"/>
                        <a:tabLst>
                          <a:tab pos="1371600" algn="l"/>
                        </a:tabLst>
                        <a:defRPr sz="5400">
                          <a:latin typeface="Gill Sans"/>
                          <a:ea typeface="Gill Sans"/>
                          <a:cs typeface="Gill Sans"/>
                          <a:sym typeface="Gill Sans"/>
                        </a:defRPr>
                      </a:pPr>
                      <a:r>
                        <a:t> Púrpura postransfusión.</a:t>
                      </a:r>
                    </a:p>
                    <a:p>
                      <a:pPr algn="l" defTabSz="914400">
                        <a:buSzPct val="125000"/>
                        <a:buChar char="•"/>
                        <a:tabLst>
                          <a:tab pos="1371600" algn="l"/>
                        </a:tabLst>
                        <a:defRPr sz="5400">
                          <a:latin typeface="Gill Sans"/>
                          <a:ea typeface="Gill Sans"/>
                          <a:cs typeface="Gill Sans"/>
                          <a:sym typeface="Gill Sans"/>
                        </a:defRPr>
                      </a:pPr>
                      <a:r>
                        <a:t> Inmunomodulación por transfusión. </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tc>
                  <a:txBody>
                    <a:bodyPr/>
                    <a:lstStyle/>
                    <a:p>
                      <a:pPr marL="323850" indent="-323850" algn="l" defTabSz="914400">
                        <a:buSzPct val="125000"/>
                        <a:buChar char="•"/>
                        <a:tabLst>
                          <a:tab pos="1371600" algn="l"/>
                        </a:tabLst>
                        <a:defRPr sz="5400">
                          <a:latin typeface="Gill Sans"/>
                          <a:ea typeface="Gill Sans"/>
                          <a:cs typeface="Gill Sans"/>
                          <a:sym typeface="Gill Sans"/>
                        </a:defRPr>
                      </a:pPr>
                      <a:r>
                        <a:t> Hemosiderosis.</a:t>
                      </a:r>
                    </a:p>
                    <a:p>
                      <a:pPr marL="323850" indent="-323850" algn="l" defTabSz="914400">
                        <a:buSzPct val="125000"/>
                        <a:buChar char="•"/>
                        <a:tabLst>
                          <a:tab pos="1371600" algn="l"/>
                        </a:tabLst>
                        <a:defRPr sz="5400">
                          <a:latin typeface="Gill Sans"/>
                          <a:ea typeface="Gill Sans"/>
                          <a:cs typeface="Gill Sans"/>
                          <a:sym typeface="Gill Sans"/>
                        </a:defRPr>
                      </a:pPr>
                      <a:r>
                        <a:t> Transmisión de infecciones.</a:t>
                      </a:r>
                    </a:p>
                    <a:p>
                      <a:pPr marL="958850" indent="-323850" algn="l" defTabSz="914400">
                        <a:buSzPct val="125000"/>
                        <a:buChar char="•"/>
                        <a:tabLst>
                          <a:tab pos="1371600" algn="l"/>
                        </a:tabLst>
                        <a:defRPr sz="5400">
                          <a:latin typeface="Gill Sans"/>
                          <a:ea typeface="Gill Sans"/>
                          <a:cs typeface="Gill Sans"/>
                          <a:sym typeface="Gill Sans"/>
                        </a:defRPr>
                      </a:pPr>
                      <a:r>
                        <a:t> Virales.</a:t>
                      </a:r>
                    </a:p>
                    <a:p>
                      <a:pPr marL="958850" indent="-323850" algn="l" defTabSz="914400">
                        <a:buSzPct val="125000"/>
                        <a:buChar char="•"/>
                        <a:tabLst>
                          <a:tab pos="1371600" algn="l"/>
                        </a:tabLst>
                        <a:defRPr sz="5400">
                          <a:latin typeface="Gill Sans"/>
                          <a:ea typeface="Gill Sans"/>
                          <a:cs typeface="Gill Sans"/>
                          <a:sym typeface="Gill Sans"/>
                        </a:defRPr>
                      </a:pPr>
                      <a:r>
                        <a:t> Bacterianas.</a:t>
                      </a:r>
                    </a:p>
                    <a:p>
                      <a:pPr marL="958850" indent="-323850" algn="l" defTabSz="914400">
                        <a:buSzPct val="125000"/>
                        <a:buChar char="•"/>
                        <a:tabLst>
                          <a:tab pos="1371600" algn="l"/>
                        </a:tabLst>
                        <a:defRPr sz="5400">
                          <a:latin typeface="Gill Sans"/>
                          <a:ea typeface="Gill Sans"/>
                          <a:cs typeface="Gill Sans"/>
                          <a:sym typeface="Gill Sans"/>
                        </a:defRPr>
                      </a:pPr>
                      <a:r>
                        <a:t> Parasitarias.</a:t>
                      </a:r>
                    </a:p>
                  </a:txBody>
                  <a:tcPr marL="50800" marR="50800" marT="50800" marB="50800" anchor="ctr"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no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Anemia"/>
          <p:cNvSpPr txBox="1">
            <a:spLocks noGrp="1"/>
          </p:cNvSpPr>
          <p:nvPr>
            <p:ph type="title"/>
          </p:nvPr>
        </p:nvSpPr>
        <p:spPr>
          <a:xfrm>
            <a:off x="1473200" y="1803400"/>
            <a:ext cx="9639300" cy="1595679"/>
          </a:xfrm>
          <a:prstGeom prst="rect">
            <a:avLst/>
          </a:prstGeom>
        </p:spPr>
        <p:txBody>
          <a:bodyPr/>
          <a:lstStyle>
            <a:lvl1pPr defTabSz="817244">
              <a:defRPr sz="9900">
                <a:effectLst>
                  <a:outerShdw blurRad="50292" dist="37719" dir="5400000" rotWithShape="0">
                    <a:srgbClr val="000000"/>
                  </a:outerShdw>
                </a:effectLst>
              </a:defRPr>
            </a:lvl1pPr>
          </a:lstStyle>
          <a:p>
            <a:r>
              <a:t>Anemia</a:t>
            </a:r>
          </a:p>
        </p:txBody>
      </p:sp>
      <p:sp>
        <p:nvSpPr>
          <p:cNvPr id="136" name="Común en el paciente pediátrico críticamente enfermo.…"/>
          <p:cNvSpPr txBox="1">
            <a:spLocks noGrp="1"/>
          </p:cNvSpPr>
          <p:nvPr>
            <p:ph type="body" sz="half" idx="1"/>
          </p:nvPr>
        </p:nvSpPr>
        <p:spPr>
          <a:xfrm>
            <a:off x="1473200" y="3839958"/>
            <a:ext cx="9639301" cy="8069584"/>
          </a:xfrm>
          <a:prstGeom prst="rect">
            <a:avLst/>
          </a:prstGeom>
        </p:spPr>
        <p:txBody>
          <a:bodyPr/>
          <a:lstStyle/>
          <a:p>
            <a:pPr marL="677672" indent="-677672" defTabSz="759459">
              <a:buSzPct val="75000"/>
              <a:buChar char="•"/>
              <a:defRPr sz="5336">
                <a:effectLst>
                  <a:outerShdw blurRad="46736" dist="35052" dir="5400000" rotWithShape="0">
                    <a:srgbClr val="000000"/>
                  </a:outerShdw>
                </a:effectLst>
              </a:defRPr>
            </a:pPr>
            <a:r>
              <a:t>Común en el paciente pediátrico críticamente enfermo.</a:t>
            </a:r>
          </a:p>
          <a:p>
            <a:pPr marL="677672" indent="-677672" defTabSz="759459">
              <a:buSzPct val="75000"/>
              <a:buChar char="•"/>
              <a:defRPr sz="5336">
                <a:effectLst>
                  <a:outerShdw blurRad="46736" dist="35052" dir="5400000" rotWithShape="0">
                    <a:srgbClr val="000000"/>
                  </a:outerShdw>
                </a:effectLst>
              </a:defRPr>
            </a:pPr>
            <a:r>
              <a:t>La presenta el 74% de los pacientes en UTI con estancia hospitalaria de más de 2 días.</a:t>
            </a:r>
          </a:p>
          <a:p>
            <a:pPr marL="677672" indent="-677672" defTabSz="759459">
              <a:buSzPct val="75000"/>
              <a:buChar char="•"/>
              <a:defRPr sz="5336">
                <a:effectLst>
                  <a:outerShdw blurRad="46736" dist="35052" dir="5400000" rotWithShape="0">
                    <a:srgbClr val="000000"/>
                  </a:outerShdw>
                </a:effectLst>
              </a:defRPr>
            </a:pPr>
            <a:r>
              <a:t>La transfusión de concentrados eritrocitarios puede salvar la vida.</a:t>
            </a:r>
          </a:p>
        </p:txBody>
      </p:sp>
      <p:pic>
        <p:nvPicPr>
          <p:cNvPr id="137" name="Captura de pantalla 2013-11-06 a la(s) 23.15.52.png" descr="Captura de pantalla 2013-11-06 a la(s) 23.15.52.png"/>
          <p:cNvPicPr>
            <a:picLocks noChangeAspect="1"/>
          </p:cNvPicPr>
          <p:nvPr/>
        </p:nvPicPr>
        <p:blipFill>
          <a:blip r:embed="rId2"/>
          <a:stretch>
            <a:fillRect/>
          </a:stretch>
        </p:blipFill>
        <p:spPr>
          <a:xfrm>
            <a:off x="12009336" y="2591861"/>
            <a:ext cx="10720918" cy="853227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Modelos actuales."/>
          <p:cNvSpPr txBox="1">
            <a:spLocks noGrp="1"/>
          </p:cNvSpPr>
          <p:nvPr>
            <p:ph type="title"/>
          </p:nvPr>
        </p:nvSpPr>
        <p:spPr>
          <a:prstGeom prst="rect">
            <a:avLst/>
          </a:prstGeom>
        </p:spPr>
        <p:txBody>
          <a:bodyPr/>
          <a:lstStyle/>
          <a:p>
            <a:r>
              <a:t>Modelos actuales.</a:t>
            </a:r>
          </a:p>
        </p:txBody>
      </p:sp>
      <p:sp>
        <p:nvSpPr>
          <p:cNvPr id="140" name="A pesar de que en el mundo se transfunden más de 150 millones de unidades alogénicas al año, hay pocos estudios clínicos con rigor científico apropiado que apoyen la utilidad de la transfusión en la mejora del pronóstico del paciente.…"/>
          <p:cNvSpPr txBox="1">
            <a:spLocks noGrp="1"/>
          </p:cNvSpPr>
          <p:nvPr>
            <p:ph type="body" idx="1"/>
          </p:nvPr>
        </p:nvSpPr>
        <p:spPr>
          <a:prstGeom prst="rect">
            <a:avLst/>
          </a:prstGeom>
        </p:spPr>
        <p:txBody>
          <a:bodyPr/>
          <a:lstStyle/>
          <a:p>
            <a:pPr algn="just">
              <a:buBlip>
                <a:blip r:embed="rId2"/>
              </a:buBlip>
            </a:pPr>
            <a:r>
              <a:t>A pesar de que en el mundo se transfunden más de 150 millones de unidades alogénicas al año, hay pocos estudios clínicos con rigor científico apropiado que apoyen la utilidad de la transfusión en la mejora del pronóstico del paciente.</a:t>
            </a:r>
          </a:p>
          <a:p>
            <a:pPr algn="just">
              <a:buBlip>
                <a:blip r:embed="rId2"/>
              </a:buBlip>
            </a:pPr>
            <a:r>
              <a:t>Por el contrario, la mayoría de los estudios muestran asociación directa entre el número de transfusiones con inmunosupresión, incremento en la frecuencia de infecciones nosocomiales, incremento en la frecuencia de progresión a falla orgánica múltiple y muerte.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Ejemplos:"/>
          <p:cNvSpPr txBox="1">
            <a:spLocks noGrp="1"/>
          </p:cNvSpPr>
          <p:nvPr>
            <p:ph type="title"/>
          </p:nvPr>
        </p:nvSpPr>
        <p:spPr>
          <a:prstGeom prst="rect">
            <a:avLst/>
          </a:prstGeom>
        </p:spPr>
        <p:txBody>
          <a:bodyPr/>
          <a:lstStyle/>
          <a:p>
            <a:r>
              <a:t>Ejemplos:</a:t>
            </a:r>
          </a:p>
        </p:txBody>
      </p:sp>
      <p:pic>
        <p:nvPicPr>
          <p:cNvPr id="143" name="Imagen" descr="Imagen"/>
          <p:cNvPicPr>
            <a:picLocks noChangeAspect="1"/>
          </p:cNvPicPr>
          <p:nvPr/>
        </p:nvPicPr>
        <p:blipFill>
          <a:blip r:embed="rId2"/>
          <a:stretch>
            <a:fillRect/>
          </a:stretch>
        </p:blipFill>
        <p:spPr>
          <a:xfrm>
            <a:off x="1436209" y="3256063"/>
            <a:ext cx="7949891" cy="2228079"/>
          </a:xfrm>
          <a:prstGeom prst="rect">
            <a:avLst/>
          </a:prstGeom>
          <a:ln w="12700">
            <a:miter lim="400000"/>
          </a:ln>
        </p:spPr>
      </p:pic>
      <p:pic>
        <p:nvPicPr>
          <p:cNvPr id="144" name="Imagen" descr="Imagen"/>
          <p:cNvPicPr>
            <a:picLocks noChangeAspect="1"/>
          </p:cNvPicPr>
          <p:nvPr/>
        </p:nvPicPr>
        <p:blipFill>
          <a:blip r:embed="rId3"/>
          <a:stretch>
            <a:fillRect/>
          </a:stretch>
        </p:blipFill>
        <p:spPr>
          <a:xfrm>
            <a:off x="8080015" y="11011838"/>
            <a:ext cx="6787284" cy="1883251"/>
          </a:xfrm>
          <a:prstGeom prst="rect">
            <a:avLst/>
          </a:prstGeom>
          <a:ln w="12700">
            <a:miter lim="400000"/>
          </a:ln>
        </p:spPr>
      </p:pic>
      <p:pic>
        <p:nvPicPr>
          <p:cNvPr id="145" name="Imagen" descr="Imagen"/>
          <p:cNvPicPr>
            <a:picLocks noChangeAspect="1"/>
          </p:cNvPicPr>
          <p:nvPr/>
        </p:nvPicPr>
        <p:blipFill>
          <a:blip r:embed="rId4"/>
          <a:stretch>
            <a:fillRect/>
          </a:stretch>
        </p:blipFill>
        <p:spPr>
          <a:xfrm>
            <a:off x="751908" y="6101472"/>
            <a:ext cx="7413398" cy="2308559"/>
          </a:xfrm>
          <a:prstGeom prst="rect">
            <a:avLst/>
          </a:prstGeom>
          <a:ln w="12700">
            <a:miter lim="400000"/>
          </a:ln>
        </p:spPr>
      </p:pic>
      <p:pic>
        <p:nvPicPr>
          <p:cNvPr id="146" name="Imagen" descr="Imagen"/>
          <p:cNvPicPr>
            <a:picLocks noChangeAspect="1"/>
          </p:cNvPicPr>
          <p:nvPr/>
        </p:nvPicPr>
        <p:blipFill>
          <a:blip r:embed="rId5"/>
          <a:stretch>
            <a:fillRect/>
          </a:stretch>
        </p:blipFill>
        <p:spPr>
          <a:xfrm>
            <a:off x="9189400" y="6080447"/>
            <a:ext cx="5559035" cy="4167089"/>
          </a:xfrm>
          <a:prstGeom prst="rect">
            <a:avLst/>
          </a:prstGeom>
          <a:ln w="12700">
            <a:miter lim="400000"/>
          </a:ln>
        </p:spPr>
      </p:pic>
      <p:pic>
        <p:nvPicPr>
          <p:cNvPr id="147" name="Imagen" descr="Imagen"/>
          <p:cNvPicPr>
            <a:picLocks noChangeAspect="1"/>
          </p:cNvPicPr>
          <p:nvPr/>
        </p:nvPicPr>
        <p:blipFill>
          <a:blip r:embed="rId6"/>
          <a:stretch>
            <a:fillRect/>
          </a:stretch>
        </p:blipFill>
        <p:spPr>
          <a:xfrm>
            <a:off x="15772529" y="6126543"/>
            <a:ext cx="5921795" cy="4465938"/>
          </a:xfrm>
          <a:prstGeom prst="rect">
            <a:avLst/>
          </a:prstGeom>
          <a:ln w="12700">
            <a:miter lim="400000"/>
          </a:ln>
        </p:spPr>
      </p:pic>
      <p:pic>
        <p:nvPicPr>
          <p:cNvPr id="148" name="Imagen" descr="Imagen"/>
          <p:cNvPicPr>
            <a:picLocks noChangeAspect="1"/>
          </p:cNvPicPr>
          <p:nvPr/>
        </p:nvPicPr>
        <p:blipFill>
          <a:blip r:embed="rId7"/>
          <a:stretch>
            <a:fillRect/>
          </a:stretch>
        </p:blipFill>
        <p:spPr>
          <a:xfrm>
            <a:off x="712473" y="8851727"/>
            <a:ext cx="5965631" cy="4465938"/>
          </a:xfrm>
          <a:prstGeom prst="rect">
            <a:avLst/>
          </a:prstGeom>
          <a:ln w="12700">
            <a:miter lim="400000"/>
          </a:ln>
        </p:spPr>
      </p:pic>
      <p:pic>
        <p:nvPicPr>
          <p:cNvPr id="149" name="Imagen" descr="Imagen"/>
          <p:cNvPicPr>
            <a:picLocks noChangeAspect="1"/>
          </p:cNvPicPr>
          <p:nvPr/>
        </p:nvPicPr>
        <p:blipFill>
          <a:blip r:embed="rId8"/>
          <a:stretch>
            <a:fillRect/>
          </a:stretch>
        </p:blipFill>
        <p:spPr>
          <a:xfrm>
            <a:off x="12130413" y="293989"/>
            <a:ext cx="7023101" cy="53975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n" descr="Imagen"/>
          <p:cNvPicPr>
            <a:picLocks noChangeAspect="1"/>
          </p:cNvPicPr>
          <p:nvPr/>
        </p:nvPicPr>
        <p:blipFill>
          <a:blip r:embed="rId2"/>
          <a:stretch>
            <a:fillRect/>
          </a:stretch>
        </p:blipFill>
        <p:spPr>
          <a:xfrm>
            <a:off x="4665947" y="1164716"/>
            <a:ext cx="15052106" cy="1138656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istema de gestión eficiente de la sangre"/>
          <p:cNvSpPr txBox="1">
            <a:spLocks noGrp="1"/>
          </p:cNvSpPr>
          <p:nvPr>
            <p:ph type="title"/>
          </p:nvPr>
        </p:nvSpPr>
        <p:spPr>
          <a:prstGeom prst="rect">
            <a:avLst/>
          </a:prstGeom>
        </p:spPr>
        <p:txBody>
          <a:bodyPr/>
          <a:lstStyle/>
          <a:p>
            <a:r>
              <a:t>Sistema de gestión eficiente de la sangre</a:t>
            </a:r>
          </a:p>
        </p:txBody>
      </p:sp>
      <p:sp>
        <p:nvSpPr>
          <p:cNvPr id="154" name="Patient Blood Management."/>
          <p:cNvSpPr txBox="1">
            <a:spLocks noGrp="1"/>
          </p:cNvSpPr>
          <p:nvPr>
            <p:ph type="body" sz="quarter" idx="1"/>
          </p:nvPr>
        </p:nvSpPr>
        <p:spPr>
          <a:prstGeom prst="rect">
            <a:avLst/>
          </a:prstGeom>
        </p:spPr>
        <p:txBody>
          <a:bodyPr/>
          <a:lstStyle/>
          <a:p>
            <a:r>
              <a:t>Patient Blood Management.</a:t>
            </a:r>
          </a:p>
        </p:txBody>
      </p:sp>
      <p:pic>
        <p:nvPicPr>
          <p:cNvPr id="155" name="Captura de pantalla 2013-11-06 a la(s) 23.19.14.png" descr="Captura de pantalla 2013-11-06 a la(s) 23.19.14.png"/>
          <p:cNvPicPr>
            <a:picLocks noChangeAspect="1"/>
          </p:cNvPicPr>
          <p:nvPr/>
        </p:nvPicPr>
        <p:blipFill>
          <a:blip r:embed="rId2"/>
          <a:stretch>
            <a:fillRect/>
          </a:stretch>
        </p:blipFill>
        <p:spPr>
          <a:xfrm>
            <a:off x="11717305" y="6209854"/>
            <a:ext cx="11639902" cy="6457068"/>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667</Words>
  <Application>Microsoft Macintosh PowerPoint</Application>
  <PresentationFormat>Personalizado</PresentationFormat>
  <Paragraphs>97</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Gill Sans</vt:lpstr>
      <vt:lpstr>Helvetica</vt:lpstr>
      <vt:lpstr>Helvetica Light</vt:lpstr>
      <vt:lpstr>Helvetica Neue</vt:lpstr>
      <vt:lpstr>Helvetica Neue Light</vt:lpstr>
      <vt:lpstr>Industrial</vt:lpstr>
      <vt:lpstr>Indicaciones y Riesgos de la Transfusión Sanguínea.</vt:lpstr>
      <vt:lpstr>Transfusión Sanguínea.</vt:lpstr>
      <vt:lpstr>Reacciones adversas a la transfusión</vt:lpstr>
      <vt:lpstr>Tardías</vt:lpstr>
      <vt:lpstr>Anemia</vt:lpstr>
      <vt:lpstr>Modelos actuales.</vt:lpstr>
      <vt:lpstr>Ejemplos:</vt:lpstr>
      <vt:lpstr>Presentación de PowerPoint</vt:lpstr>
      <vt:lpstr>Sistema de gestión eficiente de la sangre</vt:lpstr>
      <vt:lpstr>Pilares de manejo</vt:lpstr>
      <vt:lpstr>Presentación de PowerPoint</vt:lpstr>
      <vt:lpstr>Primer pilar.</vt:lpstr>
      <vt:lpstr>Segundo pilar. (limitar pérdida hemática)</vt:lpstr>
      <vt:lpstr>Tercer pilar: optimizar tolerancia a la anemia</vt:lpstr>
      <vt:lpstr>Consenso de Transfusión en el Paciente Pediátrico</vt:lpstr>
      <vt:lpstr>Consenso.</vt:lpstr>
      <vt:lpstr>Múltiples contextos.</vt:lpstr>
      <vt:lpstr>En términos generales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Indicaciones y Riesgos de la Transfusión Sanguínea.</dc:title>
  <cp:lastModifiedBy>Luis Salazar</cp:lastModifiedBy>
  <cp:revision>1</cp:revision>
  <dcterms:modified xsi:type="dcterms:W3CDTF">2019-06-12T22:54:38Z</dcterms:modified>
</cp:coreProperties>
</file>