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15" r:id="rId2"/>
    <p:sldId id="460" r:id="rId3"/>
    <p:sldId id="463" r:id="rId4"/>
    <p:sldId id="445" r:id="rId5"/>
    <p:sldId id="422" r:id="rId6"/>
    <p:sldId id="446" r:id="rId7"/>
    <p:sldId id="433" r:id="rId8"/>
    <p:sldId id="425" r:id="rId9"/>
    <p:sldId id="429" r:id="rId10"/>
    <p:sldId id="431" r:id="rId11"/>
    <p:sldId id="434" r:id="rId12"/>
    <p:sldId id="450" r:id="rId13"/>
    <p:sldId id="436" r:id="rId14"/>
    <p:sldId id="451" r:id="rId15"/>
    <p:sldId id="452" r:id="rId16"/>
    <p:sldId id="46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7D5"/>
    <a:srgbClr val="4AB5D5"/>
    <a:srgbClr val="4D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BDF26-8B8E-B442-9D94-2733222830E1}" v="7" dt="2019-09-09T22:44:21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/>
    <p:restoredTop sz="80275"/>
  </p:normalViewPr>
  <p:slideViewPr>
    <p:cSldViewPr snapToGrid="0" snapToObjects="1">
      <p:cViewPr varScale="1">
        <p:scale>
          <a:sx n="59" d="100"/>
          <a:sy n="59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D:\DGCES\Recursos%20humanos%20egreso%20y%20ocupacio&#769;n%20S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ocalhost\\C:\Users\jacqueline.alcalde\Desktop\2015\RH_1er%20nivel\RH\Copia%20de%20100%20Recursos%20humanos%20primer%20informe_01101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EBATIANG:Library:Containers:com.apple.mail:Data:Library:Mail%20Downloads:AA652DC1-D2FA-4446-83F0-D5E9CE69A005:Libro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s-MX" sz="1600" b="1" dirty="0">
                <a:solidFill>
                  <a:schemeClr val="tx1"/>
                </a:solidFill>
                <a:latin typeface="+mj-lt"/>
              </a:rPr>
              <a:t>Brecha de absorción de médicos generales en el sector salud</a:t>
            </a:r>
          </a:p>
        </c:rich>
      </c:tx>
      <c:layout>
        <c:manualLayout>
          <c:xMode val="edge"/>
          <c:yMode val="edge"/>
          <c:x val="0.170828261341997"/>
          <c:y val="2.7777681896389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16421913557699"/>
          <c:y val="6.6895217213915503E-2"/>
          <c:w val="0.88024457877486195"/>
          <c:h val="0.78838778207249705"/>
        </c:manualLayout>
      </c:layout>
      <c:lineChart>
        <c:grouping val="standard"/>
        <c:varyColors val="0"/>
        <c:ser>
          <c:idx val="0"/>
          <c:order val="0"/>
          <c:tx>
            <c:strRef>
              <c:f>Hoja1!$A$38</c:f>
              <c:strCache>
                <c:ptCount val="1"/>
                <c:pt idx="0">
                  <c:v>medicos generales titulados (egreso)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Hoja1!$B$37:$J$37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Hoja1!$B$38:$J$38</c:f>
              <c:numCache>
                <c:formatCode>#,##0.00</c:formatCode>
                <c:ptCount val="9"/>
                <c:pt idx="0">
                  <c:v>10810</c:v>
                </c:pt>
                <c:pt idx="1">
                  <c:v>11899</c:v>
                </c:pt>
                <c:pt idx="2">
                  <c:v>11876</c:v>
                </c:pt>
                <c:pt idx="3">
                  <c:v>10657</c:v>
                </c:pt>
                <c:pt idx="4">
                  <c:v>12129</c:v>
                </c:pt>
                <c:pt idx="5">
                  <c:v>13081</c:v>
                </c:pt>
                <c:pt idx="6" formatCode="#,##0">
                  <c:v>13907</c:v>
                </c:pt>
                <c:pt idx="7" formatCode="#,##0">
                  <c:v>15053</c:v>
                </c:pt>
                <c:pt idx="8" formatCode="#,##0">
                  <c:v>16249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D9-3743-9B39-622D3E15E848}"/>
            </c:ext>
          </c:extLst>
        </c:ser>
        <c:ser>
          <c:idx val="1"/>
          <c:order val="1"/>
          <c:tx>
            <c:strRef>
              <c:f>Hoja1!$A$39</c:f>
              <c:strCache>
                <c:ptCount val="1"/>
                <c:pt idx="0">
                  <c:v>Ingreso a residencias + ingreso promedio de MG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Hoja1!$B$37:$J$37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Hoja1!$B$39:$J$39</c:f>
              <c:numCache>
                <c:formatCode>General</c:formatCode>
                <c:ptCount val="9"/>
                <c:pt idx="0">
                  <c:v>8702</c:v>
                </c:pt>
                <c:pt idx="1">
                  <c:v>8663</c:v>
                </c:pt>
                <c:pt idx="2">
                  <c:v>9414</c:v>
                </c:pt>
                <c:pt idx="3">
                  <c:v>9399</c:v>
                </c:pt>
                <c:pt idx="4">
                  <c:v>9593</c:v>
                </c:pt>
                <c:pt idx="5">
                  <c:v>10195</c:v>
                </c:pt>
                <c:pt idx="6">
                  <c:v>10270</c:v>
                </c:pt>
                <c:pt idx="7">
                  <c:v>10310</c:v>
                </c:pt>
                <c:pt idx="8">
                  <c:v>10360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D9-3743-9B39-622D3E15E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143696"/>
        <c:axId val="164144256"/>
      </c:lineChart>
      <c:catAx>
        <c:axId val="16414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144256"/>
        <c:crosses val="autoZero"/>
        <c:auto val="1"/>
        <c:lblAlgn val="ctr"/>
        <c:lblOffset val="100"/>
        <c:noMultiLvlLbl val="0"/>
      </c:catAx>
      <c:valAx>
        <c:axId val="164144256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14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3598485453899"/>
          <c:y val="0.102860486951892"/>
          <c:w val="0.858618414532904"/>
          <c:h val="0.63565585637184396"/>
        </c:manualLayout>
      </c:layout>
      <c:lineChart>
        <c:grouping val="standard"/>
        <c:varyColors val="0"/>
        <c:ser>
          <c:idx val="0"/>
          <c:order val="0"/>
          <c:tx>
            <c:strRef>
              <c:f>'Densidad '!$R$88</c:f>
              <c:strCache>
                <c:ptCount val="1"/>
                <c:pt idx="0">
                  <c:v>Primer nivel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0266590271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1D-624B-8D64-CBD831DC56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21D-624B-8D64-CBD831DC56CD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'Densidad '!$S$87:$AJ$87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'Densidad '!$S$88:$AJ$88</c:f>
              <c:numCache>
                <c:formatCode>#,###</c:formatCode>
                <c:ptCount val="18"/>
                <c:pt idx="0">
                  <c:v>18017</c:v>
                </c:pt>
                <c:pt idx="1">
                  <c:v>18791</c:v>
                </c:pt>
                <c:pt idx="2">
                  <c:v>19573</c:v>
                </c:pt>
                <c:pt idx="3">
                  <c:v>20536</c:v>
                </c:pt>
                <c:pt idx="4" formatCode="General">
                  <c:v>22451</c:v>
                </c:pt>
                <c:pt idx="5">
                  <c:v>23549</c:v>
                </c:pt>
                <c:pt idx="6">
                  <c:v>25152</c:v>
                </c:pt>
                <c:pt idx="7">
                  <c:v>29099</c:v>
                </c:pt>
                <c:pt idx="8">
                  <c:v>29626</c:v>
                </c:pt>
                <c:pt idx="9" formatCode="General">
                  <c:v>29129</c:v>
                </c:pt>
                <c:pt idx="10" formatCode="General">
                  <c:v>30471</c:v>
                </c:pt>
                <c:pt idx="11">
                  <c:v>32912</c:v>
                </c:pt>
                <c:pt idx="12" formatCode="0">
                  <c:v>37471.25</c:v>
                </c:pt>
                <c:pt idx="13" formatCode="0">
                  <c:v>37653</c:v>
                </c:pt>
                <c:pt idx="14" formatCode="0">
                  <c:v>39883</c:v>
                </c:pt>
                <c:pt idx="15" formatCode="0">
                  <c:v>42246</c:v>
                </c:pt>
                <c:pt idx="16" formatCode="0">
                  <c:v>44748</c:v>
                </c:pt>
                <c:pt idx="17" formatCode="0">
                  <c:v>47397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C21D-624B-8D64-CBD831DC56CD}"/>
            </c:ext>
          </c:extLst>
        </c:ser>
        <c:ser>
          <c:idx val="1"/>
          <c:order val="1"/>
          <c:tx>
            <c:strRef>
              <c:f>'Densidad '!$R$89</c:f>
              <c:strCache>
                <c:ptCount val="1"/>
                <c:pt idx="0">
                  <c:v>Hospitales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534387435643796E-3"/>
                  <c:y val="-7.7744622665585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21D-624B-8D64-CBD831DC56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C21D-624B-8D64-CBD831DC56CD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C21D-624B-8D64-CBD831DC56CD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oberana Sans" panose="020000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'Densidad '!$S$87:$AJ$87</c:f>
              <c:numCache>
                <c:formatCode>General</c:formatCod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numCache>
            </c:numRef>
          </c:cat>
          <c:val>
            <c:numRef>
              <c:f>'Densidad '!$S$89:$AJ$89</c:f>
              <c:numCache>
                <c:formatCode>#,###</c:formatCode>
                <c:ptCount val="18"/>
                <c:pt idx="0">
                  <c:v>23166</c:v>
                </c:pt>
                <c:pt idx="1">
                  <c:v>25916</c:v>
                </c:pt>
                <c:pt idx="2">
                  <c:v>27086</c:v>
                </c:pt>
                <c:pt idx="3">
                  <c:v>30078</c:v>
                </c:pt>
                <c:pt idx="4">
                  <c:v>32714</c:v>
                </c:pt>
                <c:pt idx="5">
                  <c:v>35132</c:v>
                </c:pt>
                <c:pt idx="6">
                  <c:v>38810</c:v>
                </c:pt>
                <c:pt idx="7">
                  <c:v>37777</c:v>
                </c:pt>
                <c:pt idx="8">
                  <c:v>43520</c:v>
                </c:pt>
                <c:pt idx="9">
                  <c:v>45642</c:v>
                </c:pt>
                <c:pt idx="10">
                  <c:v>47136</c:v>
                </c:pt>
                <c:pt idx="11">
                  <c:v>50328</c:v>
                </c:pt>
                <c:pt idx="12" formatCode="0">
                  <c:v>56449</c:v>
                </c:pt>
                <c:pt idx="13" formatCode="0">
                  <c:v>54946</c:v>
                </c:pt>
                <c:pt idx="14" formatCode="0">
                  <c:v>57417</c:v>
                </c:pt>
                <c:pt idx="15" formatCode="0">
                  <c:v>59885</c:v>
                </c:pt>
                <c:pt idx="16" formatCode="0">
                  <c:v>62352</c:v>
                </c:pt>
                <c:pt idx="17" formatCode="0">
                  <c:v>64820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C21D-624B-8D64-CBD831DC5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147056"/>
        <c:axId val="164147616"/>
      </c:lineChart>
      <c:catAx>
        <c:axId val="16414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164147616"/>
        <c:crosses val="autoZero"/>
        <c:auto val="0"/>
        <c:lblAlgn val="ctr"/>
        <c:lblOffset val="100"/>
        <c:noMultiLvlLbl val="0"/>
      </c:catAx>
      <c:valAx>
        <c:axId val="164147616"/>
        <c:scaling>
          <c:orientation val="minMax"/>
        </c:scaling>
        <c:delete val="0"/>
        <c:axPos val="l"/>
        <c:numFmt formatCode="#,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anose="02000000000000000000" pitchFamily="50" charset="0"/>
                <a:ea typeface="+mn-ea"/>
                <a:cs typeface="+mn-cs"/>
              </a:defRPr>
            </a:pPr>
            <a:endParaRPr lang="es-MX"/>
          </a:p>
        </c:txPr>
        <c:crossAx val="16414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berana Sans" panose="02000000000000000000" pitchFamily="50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s-MX" sz="1800" b="1" i="0" baseline="0" dirty="0">
                <a:effectLst/>
                <a:latin typeface="Montserrat" panose="00000500000000000000" pitchFamily="2" charset="0"/>
              </a:rPr>
              <a:t>Programas de Medicina 2010- 2018</a:t>
            </a:r>
            <a:endParaRPr lang="es-MX" dirty="0">
              <a:effectLst/>
              <a:latin typeface="Montserrat" panose="00000500000000000000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8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Hoja1!$B$2:$B$10</c:f>
              <c:numCache>
                <c:formatCode>General</c:formatCode>
                <c:ptCount val="9"/>
                <c:pt idx="0">
                  <c:v>108</c:v>
                </c:pt>
                <c:pt idx="1">
                  <c:v>123</c:v>
                </c:pt>
                <c:pt idx="2">
                  <c:v>130</c:v>
                </c:pt>
                <c:pt idx="3">
                  <c:v>132</c:v>
                </c:pt>
                <c:pt idx="4">
                  <c:v>142</c:v>
                </c:pt>
                <c:pt idx="5">
                  <c:v>144</c:v>
                </c:pt>
                <c:pt idx="6">
                  <c:v>149</c:v>
                </c:pt>
                <c:pt idx="7">
                  <c:v>155</c:v>
                </c:pt>
                <c:pt idx="8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5F-8846-AE53-8EF114BE9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31776"/>
        <c:axId val="166332336"/>
      </c:barChart>
      <c:catAx>
        <c:axId val="16633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166332336"/>
        <c:crosses val="autoZero"/>
        <c:auto val="1"/>
        <c:lblAlgn val="ctr"/>
        <c:lblOffset val="100"/>
        <c:noMultiLvlLbl val="0"/>
      </c:catAx>
      <c:valAx>
        <c:axId val="16633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633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n-US" sz="2800" dirty="0" err="1">
                <a:latin typeface="+mj-lt"/>
              </a:rPr>
              <a:t>Matrícula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universitaria</a:t>
            </a:r>
            <a:r>
              <a:rPr lang="en-US" sz="2800" dirty="0">
                <a:latin typeface="+mj-lt"/>
              </a:rPr>
              <a:t> en </a:t>
            </a:r>
            <a:r>
              <a:rPr lang="en-US" sz="2800" dirty="0" err="1">
                <a:latin typeface="+mj-lt"/>
              </a:rPr>
              <a:t>programas</a:t>
            </a:r>
            <a:r>
              <a:rPr lang="en-US" sz="2800" dirty="0">
                <a:latin typeface="+mj-lt"/>
              </a:rPr>
              <a:t> de </a:t>
            </a:r>
            <a:r>
              <a:rPr lang="en-US" sz="2800" dirty="0" err="1">
                <a:latin typeface="+mj-lt"/>
              </a:rPr>
              <a:t>medicina</a:t>
            </a:r>
            <a:endParaRPr lang="en-US" sz="2800" dirty="0">
              <a:latin typeface="+mj-lt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Concentrado!$N$4</c:f>
              <c:strCache>
                <c:ptCount val="1"/>
                <c:pt idx="0">
                  <c:v>Matrícula</c:v>
                </c:pt>
              </c:strCache>
            </c:strRef>
          </c:tx>
          <c:dLbls>
            <c:dLbl>
              <c:idx val="8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Concentrado!$O$3:$W$3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Concentrado!$O$4:$W$4</c:f>
              <c:numCache>
                <c:formatCode>#,##0</c:formatCode>
                <c:ptCount val="9"/>
                <c:pt idx="0">
                  <c:v>87539</c:v>
                </c:pt>
                <c:pt idx="1">
                  <c:v>89902</c:v>
                </c:pt>
                <c:pt idx="2">
                  <c:v>96162</c:v>
                </c:pt>
                <c:pt idx="3">
                  <c:v>102945</c:v>
                </c:pt>
                <c:pt idx="4">
                  <c:v>110594</c:v>
                </c:pt>
                <c:pt idx="5">
                  <c:v>113632</c:v>
                </c:pt>
                <c:pt idx="6">
                  <c:v>125518</c:v>
                </c:pt>
                <c:pt idx="7">
                  <c:v>132834</c:v>
                </c:pt>
                <c:pt idx="8">
                  <c:v>139119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3C-E04D-AD61-6DF1F2A65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967392"/>
        <c:axId val="165967952"/>
      </c:lineChart>
      <c:catAx>
        <c:axId val="16596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967952"/>
        <c:crosses val="autoZero"/>
        <c:auto val="1"/>
        <c:lblAlgn val="ctr"/>
        <c:lblOffset val="100"/>
        <c:noMultiLvlLbl val="0"/>
      </c:catAx>
      <c:valAx>
        <c:axId val="165967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596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s-MX" sz="1400" b="1" dirty="0">
                <a:effectLst/>
              </a:rPr>
              <a:t>Aspirantes inscritos al ENARM y aspirantes seleccionados 1991-2018</a:t>
            </a:r>
          </a:p>
        </c:rich>
      </c:tx>
      <c:layout>
        <c:manualLayout>
          <c:xMode val="edge"/>
          <c:yMode val="edge"/>
          <c:x val="0.16334367043117701"/>
          <c:y val="1.32276969225641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841413755959502E-2"/>
          <c:y val="8.0783042390508E-2"/>
          <c:w val="0.91793846577433402"/>
          <c:h val="0.7571681557182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Seleccionados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2A-124D-A29A-666D48B5052C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2A-124D-A29A-666D48B5052C}"/>
              </c:ext>
            </c:extLst>
          </c:dPt>
          <c:dLbls>
            <c:dLbl>
              <c:idx val="26"/>
              <c:spPr/>
              <c:txPr>
                <a:bodyPr rot="0" vert="horz"/>
                <a:lstStyle/>
                <a:p>
                  <a:pPr>
                    <a:defRPr sz="800" b="0">
                      <a:solidFill>
                        <a:schemeClr val="tx1"/>
                      </a:solidFill>
                      <a:latin typeface="Montserrat" panose="00000500000000000000" pitchFamily="2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 b="0">
                    <a:solidFill>
                      <a:schemeClr val="tx1"/>
                    </a:solidFill>
                    <a:latin typeface="Montserrat" panose="00000500000000000000" pitchFamily="2" charset="0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Hoja1!$B$2:$B$29</c:f>
              <c:numCache>
                <c:formatCode>#,##0</c:formatCode>
                <c:ptCount val="28"/>
                <c:pt idx="0">
                  <c:v>355</c:v>
                </c:pt>
                <c:pt idx="1">
                  <c:v>4029</c:v>
                </c:pt>
                <c:pt idx="2">
                  <c:v>3806</c:v>
                </c:pt>
                <c:pt idx="3">
                  <c:v>3717</c:v>
                </c:pt>
                <c:pt idx="4">
                  <c:v>3612</c:v>
                </c:pt>
                <c:pt idx="5">
                  <c:v>3846</c:v>
                </c:pt>
                <c:pt idx="6">
                  <c:v>3669</c:v>
                </c:pt>
                <c:pt idx="7">
                  <c:v>3717</c:v>
                </c:pt>
                <c:pt idx="8">
                  <c:v>3775</c:v>
                </c:pt>
                <c:pt idx="9">
                  <c:v>4171</c:v>
                </c:pt>
                <c:pt idx="10">
                  <c:v>3378</c:v>
                </c:pt>
                <c:pt idx="11">
                  <c:v>4470</c:v>
                </c:pt>
                <c:pt idx="12">
                  <c:v>4519</c:v>
                </c:pt>
                <c:pt idx="13">
                  <c:v>4005</c:v>
                </c:pt>
                <c:pt idx="14">
                  <c:v>5213</c:v>
                </c:pt>
                <c:pt idx="15">
                  <c:v>5521</c:v>
                </c:pt>
                <c:pt idx="16">
                  <c:v>6991</c:v>
                </c:pt>
                <c:pt idx="17">
                  <c:v>6250</c:v>
                </c:pt>
                <c:pt idx="18">
                  <c:v>6213</c:v>
                </c:pt>
                <c:pt idx="19">
                  <c:v>6242</c:v>
                </c:pt>
                <c:pt idx="20">
                  <c:v>6203</c:v>
                </c:pt>
                <c:pt idx="21">
                  <c:v>6954</c:v>
                </c:pt>
                <c:pt idx="22">
                  <c:v>6939</c:v>
                </c:pt>
                <c:pt idx="23">
                  <c:v>7133</c:v>
                </c:pt>
                <c:pt idx="24">
                  <c:v>7735</c:v>
                </c:pt>
                <c:pt idx="25">
                  <c:v>7810</c:v>
                </c:pt>
                <c:pt idx="26">
                  <c:v>8263</c:v>
                </c:pt>
                <c:pt idx="27" formatCode="General">
                  <c:v>8333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2A-124D-A29A-666D48B5052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Sustentantes</c:v>
                </c:pt>
              </c:strCache>
            </c:strRef>
          </c:tx>
          <c:spPr>
            <a:solidFill>
              <a:srgbClr val="C00000">
                <a:alpha val="63922"/>
              </a:srgbClr>
            </a:solidFill>
            <a:ln>
              <a:noFill/>
            </a:ln>
          </c:spPr>
          <c:invertIfNegative val="0"/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62A-124D-A29A-666D48B5052C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2A-124D-A29A-666D48B5052C}"/>
              </c:ext>
            </c:extLst>
          </c:dPt>
          <c:dLbls>
            <c:dLbl>
              <c:idx val="0"/>
              <c:layout>
                <c:manualLayout>
                  <c:x val="-3.0672920400149099E-3"/>
                  <c:y val="-2.3167257083952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0046903001116E-2"/>
                  <c:y val="-2.889640250942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009380600223202E-3"/>
                  <c:y val="2.3294057473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2018761200446299E-3"/>
                  <c:y val="4.5071468852265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62A-124D-A29A-666D48B5052C}"/>
                </c:ext>
                <c:ext xmlns:c15="http://schemas.microsoft.com/office/drawing/2012/chart" uri="{CE6537A1-D6FC-4f65-9D91-7224C49458BB}">
                  <c15:layout>
                    <c:manualLayout>
                      <c:w val="4.3041835931273302E-2"/>
                      <c:h val="4.910067644475560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533646020007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233037791422005E-17"/>
                  <c:y val="-3.2434863074286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4650453747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66823010003725E-3"/>
                  <c:y val="-3.1170938812704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3364602000744E-3"/>
                  <c:y val="6.6554449924851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0672920400148201E-3"/>
                  <c:y val="9.9831674887277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735522140052099E-2"/>
                  <c:y val="3.4962711597444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009380600223202E-3"/>
                  <c:y val="-4.5492483957479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6009380600223202E-3"/>
                  <c:y val="-3.3277224962426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336460200074901E-3"/>
                  <c:y val="-1.2637484723920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6.1345840800298103E-3"/>
                  <c:y val="2.1061302611945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4.6009380600223202E-3"/>
                  <c:y val="4.3808423536624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3.112892519677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1.9966334977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1.53364602000744E-3"/>
                  <c:y val="6.6975680620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4.6009380600223202E-3"/>
                  <c:y val="9.8988649643710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1.53364602000733E-3"/>
                  <c:y val="6.6554449924851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662A-124D-A29A-666D48B505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spPr/>
              <c:txPr>
                <a:bodyPr/>
                <a:lstStyle/>
                <a:p>
                  <a:pPr>
                    <a:defRPr sz="800" b="0">
                      <a:solidFill>
                        <a:schemeClr val="tx1"/>
                      </a:solidFill>
                      <a:latin typeface="Montserrat" panose="00000500000000000000" pitchFamily="2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Montserrat" panose="00000500000000000000" pitchFamily="2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  <a:latin typeface="Montserrat" panose="000005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Hoja1!$A$2:$A$29</c:f>
              <c:numCache>
                <c:formatCode>General</c:formatCod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Hoja1!$C$2:$C$29</c:f>
              <c:numCache>
                <c:formatCode>#,##0</c:formatCode>
                <c:ptCount val="28"/>
                <c:pt idx="0">
                  <c:v>9459</c:v>
                </c:pt>
                <c:pt idx="1">
                  <c:v>9615</c:v>
                </c:pt>
                <c:pt idx="2">
                  <c:v>8816</c:v>
                </c:pt>
                <c:pt idx="3">
                  <c:v>8849</c:v>
                </c:pt>
                <c:pt idx="4">
                  <c:v>9878</c:v>
                </c:pt>
                <c:pt idx="5">
                  <c:v>11108</c:v>
                </c:pt>
                <c:pt idx="6">
                  <c:v>11667</c:v>
                </c:pt>
                <c:pt idx="7">
                  <c:v>12550</c:v>
                </c:pt>
                <c:pt idx="8">
                  <c:v>14583</c:v>
                </c:pt>
                <c:pt idx="9">
                  <c:v>16045</c:v>
                </c:pt>
                <c:pt idx="10">
                  <c:v>18769</c:v>
                </c:pt>
                <c:pt idx="11">
                  <c:v>20323</c:v>
                </c:pt>
                <c:pt idx="12">
                  <c:v>20395</c:v>
                </c:pt>
                <c:pt idx="13">
                  <c:v>21793</c:v>
                </c:pt>
                <c:pt idx="14">
                  <c:v>22587</c:v>
                </c:pt>
                <c:pt idx="15">
                  <c:v>23982</c:v>
                </c:pt>
                <c:pt idx="16">
                  <c:v>23465</c:v>
                </c:pt>
                <c:pt idx="17">
                  <c:v>23732</c:v>
                </c:pt>
                <c:pt idx="18">
                  <c:v>24007</c:v>
                </c:pt>
                <c:pt idx="19">
                  <c:v>23633</c:v>
                </c:pt>
                <c:pt idx="20">
                  <c:v>24822</c:v>
                </c:pt>
                <c:pt idx="21">
                  <c:v>28088</c:v>
                </c:pt>
                <c:pt idx="22">
                  <c:v>26600</c:v>
                </c:pt>
                <c:pt idx="23">
                  <c:v>28288</c:v>
                </c:pt>
                <c:pt idx="24">
                  <c:v>34900</c:v>
                </c:pt>
                <c:pt idx="25">
                  <c:v>36408</c:v>
                </c:pt>
                <c:pt idx="26">
                  <c:v>42274</c:v>
                </c:pt>
                <c:pt idx="27" formatCode="General">
                  <c:v>46825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662A-124D-A29A-666D48B50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6335136"/>
        <c:axId val="166335696"/>
      </c:barChart>
      <c:catAx>
        <c:axId val="166335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/>
            </a:pPr>
            <a:endParaRPr lang="es-MX"/>
          </a:p>
        </c:txPr>
        <c:crossAx val="166335696"/>
        <c:crosses val="autoZero"/>
        <c:auto val="1"/>
        <c:lblAlgn val="ctr"/>
        <c:lblOffset val="100"/>
        <c:noMultiLvlLbl val="0"/>
      </c:catAx>
      <c:valAx>
        <c:axId val="16633569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0000500000000000000" pitchFamily="2" charset="0"/>
              </a:defRPr>
            </a:pPr>
            <a:endParaRPr lang="es-MX"/>
          </a:p>
        </c:txPr>
        <c:crossAx val="166335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32645044270443"/>
          <c:y val="0.90642565734609004"/>
          <c:w val="0.34084449553914298"/>
          <c:h val="5.1156411594211103E-2"/>
        </c:manualLayout>
      </c:layout>
      <c:overlay val="0"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0.19016</cdr:x>
      <cdr:y>0.5</cdr:y>
    </cdr:from>
    <cdr:to>
      <cdr:x>0.31026</cdr:x>
      <cdr:y>0.57593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1368152" y="2205165"/>
          <a:ext cx="864096" cy="3348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MX" sz="1400" dirty="0">
              <a:latin typeface="Soberana Sans" panose="02000000000000000000" pitchFamily="50" charset="0"/>
            </a:rPr>
            <a:t>12%</a:t>
          </a:r>
        </a:p>
      </cdr:txBody>
    </cdr:sp>
  </cdr:relSizeAnchor>
  <cdr:relSizeAnchor xmlns:cdr="http://schemas.openxmlformats.org/drawingml/2006/chartDrawing">
    <cdr:from>
      <cdr:x>0.73061</cdr:x>
      <cdr:y>0.10245</cdr:y>
    </cdr:from>
    <cdr:to>
      <cdr:x>0.73061</cdr:x>
      <cdr:y>0.69869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xmlns="" id="{15C5391C-553A-F746-A220-CA517843361E}"/>
            </a:ext>
          </a:extLst>
        </cdr:cNvPr>
        <cdr:cNvCxnSpPr/>
      </cdr:nvCxnSpPr>
      <cdr:spPr>
        <a:xfrm xmlns:a="http://schemas.openxmlformats.org/drawingml/2006/main">
          <a:off x="5256584" y="451823"/>
          <a:ext cx="0" cy="26296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0.16013</cdr:x>
      <cdr:y>0.54328</cdr:y>
    </cdr:from>
    <cdr:to>
      <cdr:x>0.16649</cdr:x>
      <cdr:y>0.55961</cdr:y>
    </cdr:to>
    <cdr:sp macro="" textlink="">
      <cdr:nvSpPr>
        <cdr:cNvPr id="9" name="Cerrar llave 8"/>
        <cdr:cNvSpPr/>
      </cdr:nvSpPr>
      <cdr:spPr>
        <a:xfrm xmlns:a="http://schemas.openxmlformats.org/drawingml/2006/main">
          <a:off x="1152128" y="2396039"/>
          <a:ext cx="45719" cy="7200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0.6005</cdr:x>
      <cdr:y>0.33169</cdr:y>
    </cdr:from>
    <cdr:to>
      <cdr:x>0.67908</cdr:x>
      <cdr:y>0.38948</cdr:y>
    </cdr:to>
    <cdr:sp macro="" textlink="">
      <cdr:nvSpPr>
        <cdr:cNvPr id="10" name="Rectángulo 9"/>
        <cdr:cNvSpPr/>
      </cdr:nvSpPr>
      <cdr:spPr>
        <a:xfrm xmlns:a="http://schemas.openxmlformats.org/drawingml/2006/main">
          <a:off x="4320480" y="1462877"/>
          <a:ext cx="565364" cy="25487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200" dirty="0">
              <a:latin typeface="Soberana Sans" panose="02000000000000000000" pitchFamily="50" charset="0"/>
            </a:rPr>
            <a:t>21%</a:t>
          </a:r>
        </a:p>
      </cdr:txBody>
    </cdr:sp>
  </cdr:relSizeAnchor>
  <cdr:relSizeAnchor xmlns:cdr="http://schemas.openxmlformats.org/drawingml/2006/chartDrawing">
    <cdr:from>
      <cdr:x>0.67056</cdr:x>
      <cdr:y>0.28204</cdr:y>
    </cdr:from>
    <cdr:to>
      <cdr:x>0.69058</cdr:x>
      <cdr:y>0.42418</cdr:y>
    </cdr:to>
    <cdr:sp macro="" textlink="">
      <cdr:nvSpPr>
        <cdr:cNvPr id="11" name="Abrir llave 10"/>
        <cdr:cNvSpPr/>
      </cdr:nvSpPr>
      <cdr:spPr>
        <a:xfrm xmlns:a="http://schemas.openxmlformats.org/drawingml/2006/main">
          <a:off x="4824536" y="1243911"/>
          <a:ext cx="144016" cy="62686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EE93-F003-5547-9B2E-63172A6E17C7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D5500-C7E1-0E47-9C45-76F2BDE28B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33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80989A5D-4D3D-4B54-9204-965DE3A16C57}" type="slidenum">
              <a:rPr lang="es-ES_tradnl" altLang="es-MX">
                <a:latin typeface="Calibri" panose="020F0502020204030204" pitchFamily="34" charset="0"/>
              </a:rPr>
              <a:pPr/>
              <a:t>1</a:t>
            </a:fld>
            <a:endParaRPr lang="es-ES_tradnl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9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México ha presentado un cecimiento acelerado en la disponibilidad de médicos en los ultimos años. La utilización de los recursos formados</a:t>
            </a:r>
            <a:r>
              <a:rPr lang="es-MX" baseline="0" dirty="0"/>
              <a:t> bajo los esquemas laborales actuales no permite un crecimiento más aceñerado y se pone en riesgo la capacidad de carga del sistema. </a:t>
            </a:r>
          </a:p>
          <a:p>
            <a:r>
              <a:rPr lang="es-MX" baseline="0" dirty="0"/>
              <a:t>El promedio OCDE no refleja un número óptimo ya que se encuentra desviado a la izquierda por sistemas de salud por lo general pequeños que han crecido demasiado rápido y han comprometido la viabiliodad operativa de los mismos. Caso Grecia. </a:t>
            </a:r>
          </a:p>
          <a:p>
            <a:r>
              <a:rPr lang="es-MX" baseline="0" dirty="0"/>
              <a:t>Vale la pena notar que México se encuentra cercano a grandes sistemas universales de salud como es el caso de Japón, Canada y R.U.</a:t>
            </a:r>
          </a:p>
          <a:p>
            <a:r>
              <a:rPr lang="es-MX" dirty="0"/>
              <a:t>¿Números de la OCDE o de la OMS?:</a:t>
            </a:r>
            <a:r>
              <a:rPr lang="es-MX" baseline="0" dirty="0"/>
              <a:t> No hay número mágico</a:t>
            </a:r>
            <a:endParaRPr lang="es-MX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D5500-C7E1-0E47-9C45-76F2BDE28B3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5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brecha entre lo formado y la capacidad de absorción en el sistema es significativa y en aumento.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D5500-C7E1-0E47-9C45-76F2BDE28B3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2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mayor parte de los médicos se encuentran en entornos hospitalarios.</a:t>
            </a:r>
            <a:r>
              <a:rPr lang="es-MX" baseline="0" dirty="0"/>
              <a:t> Esto tiene que ver con el modelo de formación que ha sido constante desde el informe Flexner (1908), la formación hospitalaria produce médicos para entornos hospitalarios.</a:t>
            </a:r>
            <a:endParaRPr lang="es-MX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D5500-C7E1-0E47-9C45-76F2BDE28B3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33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D5500-C7E1-0E47-9C45-76F2BDE28B3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78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D5500-C7E1-0E47-9C45-76F2BDE28B3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22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D5500-C7E1-0E47-9C45-76F2BDE28B3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52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D5500-C7E1-0E47-9C45-76F2BDE28B3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300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885C2D-F482-E746-AD72-1E487E77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23EA4F4-A956-A44A-AA74-C545A6DC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72A583-ABF0-FE40-AF67-F54FAAD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60421E-7DBF-A44D-8E96-2F5AFDF6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E14506E-A139-C847-A0A2-4E1E21CC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6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82F453-BE3F-4447-82E2-2F88E162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F89306A-A7B8-B342-9140-8FEC12ADB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CB9C70-9461-6A4F-B7D3-06D3C9A6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095C58-AD3E-9543-814B-09639704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6BEACC-6774-BE4B-B8FE-738F9713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24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8A19BBF-DDA3-7C49-BBF3-0844DD0F6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9CA5DE-A23F-9F48-98E2-B671F2181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E007D0-DE29-7A4A-BD28-04EC6BA2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58F01E-F416-0248-A64F-C38EE82A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E34992-3C11-BA49-B361-8F5CAF74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096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36E8CA-46E8-7745-91DF-C8712234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DAAE72-C13B-3042-BCDF-198BBF69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BE368DE-46C7-664D-B0B4-C250391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286C8E-54C6-D84A-B999-8C34524A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C06486-F8EA-6341-AED9-953DA1F3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43BFF61-D892-D64A-8336-849D8299D687}"/>
              </a:ext>
            </a:extLst>
          </p:cNvPr>
          <p:cNvSpPr/>
          <p:nvPr userDrawn="1"/>
        </p:nvSpPr>
        <p:spPr>
          <a:xfrm>
            <a:off x="10607039" y="163831"/>
            <a:ext cx="1203960" cy="11976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F5BD203-DD18-204C-958A-E50FF922A471}"/>
              </a:ext>
            </a:extLst>
          </p:cNvPr>
          <p:cNvGrpSpPr/>
          <p:nvPr userDrawn="1"/>
        </p:nvGrpSpPr>
        <p:grpSpPr>
          <a:xfrm>
            <a:off x="0" y="6580272"/>
            <a:ext cx="12192000" cy="286798"/>
            <a:chOff x="0" y="6580272"/>
            <a:chExt cx="12192000" cy="28679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EA158707-B15D-624B-864F-18534BFB940B}"/>
                </a:ext>
              </a:extLst>
            </p:cNvPr>
            <p:cNvSpPr/>
            <p:nvPr/>
          </p:nvSpPr>
          <p:spPr>
            <a:xfrm>
              <a:off x="0" y="6598556"/>
              <a:ext cx="12192000" cy="26851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34EE1D71-C3C8-2A48-B1D5-A5C68C4B7AD5}"/>
                </a:ext>
              </a:extLst>
            </p:cNvPr>
            <p:cNvSpPr/>
            <p:nvPr/>
          </p:nvSpPr>
          <p:spPr>
            <a:xfrm>
              <a:off x="0" y="6580272"/>
              <a:ext cx="1219200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54159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E83A54-60E3-3E44-B4F8-1DC22DD2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A12C7B0-A967-AA4A-848C-308A22736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E928B1-28B0-BA4A-9D47-A0D8B55F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B60065F-7332-BB4B-AA7D-F19943C3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69A1BA-C094-BA40-9C77-4EDF80BA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6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806AAC-B02D-BF43-A465-CD4FF954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D8C8CF-BFBE-C34B-A4C5-618618643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8E79D43-5519-304E-BA3C-3C450D17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91878B4-D281-704F-AF4E-36666806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8E749C-BC4D-8F49-A475-56568D15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AE4139C-0F12-514B-B754-91CF376E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27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C0AEA0-328C-814E-9AD8-48C3B645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ECCA5C-9C44-1C47-A2BC-39D8B6E8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59A7AD2-18A1-B64B-B8C8-ADCFE165B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EEF7517-F721-DF4D-A32B-8B8053F87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C041472-B918-FC4D-B470-6C1801FA7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CC2E21C-C59D-7347-88D0-D4F36E6C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88BC973-A7D6-C248-91E0-8B8ED2EB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E8B37BE-5933-B341-B35D-37C15958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64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BEB74C-07B4-CA4B-8068-3A20E22A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2EFEE2F-EDB1-D440-AD73-60441462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181A56D-2192-724C-954A-03C460C2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76258B0-7C43-1246-9CB3-6B53D9F6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81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0B06380-E0A2-A948-A1DF-4DB5F7AD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53E948D-8A87-F745-A467-F0FAB6E9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4B952E-E562-374D-A12E-52A979F9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55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1E4768-C250-BE4D-8C5E-DD7F31EC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59E3EB-0189-7147-B9F7-229F7993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C80419-0B50-8C48-9ACE-7DE0B03FA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AF50C93-2C72-D941-B36E-136345C6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DA69264-8780-5C4C-A139-42604957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9684AF0-C8EA-E14D-AF81-B1FD3F4D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6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3B2A8D-4ACD-354B-A60A-EA4DB5A8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4152614-CADD-8040-A983-2E49B5BF5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C0F2F7F-04B3-3747-A774-AB4AE9E6F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215D3B-7EDE-D24C-83F6-FE97EDB3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D3612D5-3C34-D447-9081-B1E8C346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0D9D109-2955-2F4B-B554-FF769940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46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66CE923-60A7-0B49-AAC0-A7873675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207FD51-0D5B-AC49-A651-AB6DAF7B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8DAFFC-A477-3D49-8E43-BD7D43C2B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C4E9-03CC-FE44-83B8-1CF6FD3425DA}" type="datetimeFigureOut">
              <a:rPr lang="es-MX" smtClean="0"/>
              <a:t>11/09/2019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F57374-F4CF-F941-B102-0FF0CEFF0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1186CF-6AD3-2642-A57E-C7E49471E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B1A3-E4B4-0D4F-8708-C565A18C05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0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>
            <a:extLst>
              <a:ext uri="{FF2B5EF4-FFF2-40B4-BE49-F238E27FC236}">
                <a16:creationId xmlns:a16="http://schemas.microsoft.com/office/drawing/2014/main" xmlns="" id="{CBDD4309-C93B-9A46-93BB-2B5E9897B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139" y="1316489"/>
            <a:ext cx="10231421" cy="5014347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_tradnl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“Encuentros </a:t>
            </a:r>
            <a:r>
              <a:rPr lang="es-ES_tradnl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desencuentros de la Educación Médica y </a:t>
            </a:r>
            <a:r>
              <a:rPr lang="es-ES_tradnl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                                el </a:t>
            </a:r>
            <a:r>
              <a:rPr lang="es-ES_tradnl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Nacional de </a:t>
            </a:r>
            <a:r>
              <a:rPr lang="es-ES_tradnl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Salud”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</a:pPr>
            <a:endParaRPr 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Jorge Alcocer Varela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Ana Carolina Sepúlveda </a:t>
            </a:r>
            <a:r>
              <a:rPr lang="es-E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Vildósola</a:t>
            </a:r>
            <a:r>
              <a:rPr lang="es-E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_tradnl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Eduardo </a:t>
            </a:r>
            <a:r>
              <a:rPr lang="es-ES_tradnl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Garc</a:t>
            </a:r>
            <a:r>
              <a:rPr lang="es-E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ía</a:t>
            </a:r>
            <a:r>
              <a:rPr lang="es-E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Luna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Germán Fajardo </a:t>
            </a:r>
            <a:r>
              <a:rPr lang="es-E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Dolci</a:t>
            </a:r>
            <a:endParaRPr lang="es-ES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600"/>
              </a:spcAft>
            </a:pP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Preguntas y comentarios</a:t>
            </a:r>
            <a:endParaRPr lang="es-ES_trad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s-ES_trad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8" y="157063"/>
            <a:ext cx="1257400" cy="1257400"/>
          </a:xfrm>
          <a:prstGeom prst="rect">
            <a:avLst/>
          </a:prstGeom>
        </p:spPr>
      </p:pic>
      <p:pic>
        <p:nvPicPr>
          <p:cNvPr id="7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858" y="179619"/>
            <a:ext cx="1512168" cy="1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15015DE-46E3-7649-AF78-5F45BA9BFE97}"/>
              </a:ext>
            </a:extLst>
          </p:cNvPr>
          <p:cNvSpPr/>
          <p:nvPr/>
        </p:nvSpPr>
        <p:spPr>
          <a:xfrm>
            <a:off x="0" y="6662677"/>
            <a:ext cx="12192000" cy="195323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7B52297-6E68-7945-A9BF-D17FFF399EFE}"/>
              </a:ext>
            </a:extLst>
          </p:cNvPr>
          <p:cNvSpPr/>
          <p:nvPr/>
        </p:nvSpPr>
        <p:spPr>
          <a:xfrm>
            <a:off x="0" y="6628388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xmlns="" id="{8A9CD59A-C783-1447-9536-68AA6FC8B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594567"/>
              </p:ext>
            </p:extLst>
          </p:nvPr>
        </p:nvGraphicFramePr>
        <p:xfrm>
          <a:off x="1585732" y="1295186"/>
          <a:ext cx="8544106" cy="496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  <p:pic>
        <p:nvPicPr>
          <p:cNvPr id="9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15015DE-46E3-7649-AF78-5F45BA9BFE97}"/>
              </a:ext>
            </a:extLst>
          </p:cNvPr>
          <p:cNvSpPr/>
          <p:nvPr/>
        </p:nvSpPr>
        <p:spPr>
          <a:xfrm>
            <a:off x="0" y="6662677"/>
            <a:ext cx="12192000" cy="195323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7B52297-6E68-7945-A9BF-D17FFF399EFE}"/>
              </a:ext>
            </a:extLst>
          </p:cNvPr>
          <p:cNvSpPr/>
          <p:nvPr/>
        </p:nvSpPr>
        <p:spPr>
          <a:xfrm>
            <a:off x="0" y="6628388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7BA40C0-36DF-5A45-B709-0058265ACF25}"/>
              </a:ext>
            </a:extLst>
          </p:cNvPr>
          <p:cNvSpPr txBox="1"/>
          <p:nvPr/>
        </p:nvSpPr>
        <p:spPr>
          <a:xfrm>
            <a:off x="1764928" y="588123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cs typeface="Arial" panose="020B0604020202020204" pitchFamily="34" charset="0"/>
              </a:rPr>
              <a:t>Acreditación</a:t>
            </a:r>
            <a:endParaRPr lang="es-MX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CDE190F1-479C-184A-B3C1-B98435D92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279"/>
              </p:ext>
            </p:extLst>
          </p:nvPr>
        </p:nvGraphicFramePr>
        <p:xfrm>
          <a:off x="1764928" y="1860502"/>
          <a:ext cx="8406064" cy="31125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4361">
                  <a:extLst>
                    <a:ext uri="{9D8B030D-6E8A-4147-A177-3AD203B41FA5}">
                      <a16:colId xmlns:a16="http://schemas.microsoft.com/office/drawing/2014/main" xmlns="" val="1861128985"/>
                    </a:ext>
                  </a:extLst>
                </a:gridCol>
                <a:gridCol w="1343110">
                  <a:extLst>
                    <a:ext uri="{9D8B030D-6E8A-4147-A177-3AD203B41FA5}">
                      <a16:colId xmlns:a16="http://schemas.microsoft.com/office/drawing/2014/main" xmlns="" val="3577712586"/>
                    </a:ext>
                  </a:extLst>
                </a:gridCol>
                <a:gridCol w="1422116">
                  <a:extLst>
                    <a:ext uri="{9D8B030D-6E8A-4147-A177-3AD203B41FA5}">
                      <a16:colId xmlns:a16="http://schemas.microsoft.com/office/drawing/2014/main" xmlns="" val="1135433518"/>
                    </a:ext>
                  </a:extLst>
                </a:gridCol>
                <a:gridCol w="1216477">
                  <a:extLst>
                    <a:ext uri="{9D8B030D-6E8A-4147-A177-3AD203B41FA5}">
                      <a16:colId xmlns:a16="http://schemas.microsoft.com/office/drawing/2014/main" xmlns="" val="1018565673"/>
                    </a:ext>
                  </a:extLst>
                </a:gridCol>
              </a:tblGrid>
              <a:tr h="41967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Montserrat" panose="00000500000000000000" pitchFamily="2" charset="0"/>
                        </a:rPr>
                        <a:t>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Montserrat" panose="00000500000000000000" pitchFamily="2" charset="0"/>
                        </a:rPr>
                        <a:t>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Montserrat" panose="00000500000000000000" pitchFamily="2" charset="0"/>
                        </a:rPr>
                        <a:t>Privadas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1613764"/>
                  </a:ext>
                </a:extLst>
              </a:tr>
              <a:tr h="384697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Montserrat" panose="00000500000000000000" pitchFamily="2" charset="0"/>
                        </a:rPr>
                        <a:t>ACREDITADAS</a:t>
                      </a:r>
                      <a:endParaRPr lang="es-MX" sz="16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442008"/>
                  </a:ext>
                </a:extLst>
              </a:tr>
              <a:tr h="384697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Montserrat" panose="00000500000000000000" pitchFamily="2" charset="0"/>
                        </a:rPr>
                        <a:t>ACREDITACIONES VENCIDAS</a:t>
                      </a:r>
                      <a:endParaRPr lang="es-MX" sz="16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4540543"/>
                  </a:ext>
                </a:extLst>
              </a:tr>
              <a:tr h="384697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Montserrat" panose="00000500000000000000" pitchFamily="2" charset="0"/>
                        </a:rPr>
                        <a:t>NO ACREDITADAS </a:t>
                      </a:r>
                      <a:endParaRPr lang="es-MX" sz="16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605956"/>
                  </a:ext>
                </a:extLst>
              </a:tr>
              <a:tr h="384697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Montserrat" panose="00000500000000000000" pitchFamily="2" charset="0"/>
                        </a:rPr>
                        <a:t>OPINIÓN FAVORABLE </a:t>
                      </a:r>
                      <a:endParaRPr lang="es-MX" sz="16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1114402"/>
                  </a:ext>
                </a:extLst>
              </a:tr>
              <a:tr h="384697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Montserrat" panose="00000500000000000000" pitchFamily="2" charset="0"/>
                        </a:rPr>
                        <a:t>OPINIÓN  NO FAVORABLE</a:t>
                      </a:r>
                      <a:endParaRPr lang="es-MX" sz="16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051100"/>
                  </a:ext>
                </a:extLst>
              </a:tr>
              <a:tr h="384697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Montserrat" panose="00000500000000000000" pitchFamily="2" charset="0"/>
                        </a:rPr>
                        <a:t>SIN PROCESOS DE ACREDITACIÓN </a:t>
                      </a:r>
                      <a:endParaRPr lang="es-MX" sz="1600" b="1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Montserrat" panose="00000500000000000000" pitchFamily="2" charset="0"/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708851"/>
                  </a:ext>
                </a:extLst>
              </a:tr>
              <a:tr h="384697">
                <a:tc>
                  <a:txBody>
                    <a:bodyPr/>
                    <a:lstStyle/>
                    <a:p>
                      <a:pPr algn="r"/>
                      <a:r>
                        <a:rPr lang="es-MX" sz="1600" b="1" dirty="0"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Montserrat" panose="00000500000000000000" pitchFamily="2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Montserrat" panose="00000500000000000000" pitchFamily="2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Montserrat" panose="00000500000000000000" pitchFamily="2" charset="0"/>
                        </a:rPr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28437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E2F0636-C3A0-0A4A-9C4D-A87F7AA82CEF}"/>
              </a:ext>
            </a:extLst>
          </p:cNvPr>
          <p:cNvSpPr txBox="1"/>
          <p:nvPr/>
        </p:nvSpPr>
        <p:spPr>
          <a:xfrm>
            <a:off x="4715084" y="5217510"/>
            <a:ext cx="250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Montserrat" panose="00000500000000000000" pitchFamily="2" charset="0"/>
              </a:rPr>
              <a:t>56.3% acreditadas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E347BFA9-3EF6-4A47-925F-46F639FA770D}"/>
              </a:ext>
            </a:extLst>
          </p:cNvPr>
          <p:cNvSpPr txBox="1"/>
          <p:nvPr/>
        </p:nvSpPr>
        <p:spPr>
          <a:xfrm>
            <a:off x="9383525" y="6149578"/>
            <a:ext cx="2329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MX" sz="1400" i="1" dirty="0">
                <a:latin typeface="Calibri" panose="020F0502020204030204" pitchFamily="34" charset="0"/>
                <a:cs typeface="Calibri" panose="020F0502020204030204" pitchFamily="34" charset="0"/>
              </a:rPr>
              <a:t>COMAEM, Abril 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  <p:pic>
        <p:nvPicPr>
          <p:cNvPr id="12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2600" y="1226752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Al SNS no le interesa contratar MG, entonces ¿Cuáles son los caminos profesionales para el m</a:t>
            </a:r>
            <a:r>
              <a:rPr lang="es-ES" dirty="0" err="1" smtClean="0"/>
              <a:t>édico</a:t>
            </a:r>
            <a:r>
              <a:rPr lang="es-ES" dirty="0" smtClean="0"/>
              <a:t> general?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lvl="1">
              <a:buFont typeface="Wingdings" charset="2"/>
              <a:buChar char="ü"/>
            </a:pPr>
            <a:r>
              <a:rPr lang="es-ES" dirty="0"/>
              <a:t> Ejercer en el medio privado como profesionista independiente</a:t>
            </a:r>
          </a:p>
          <a:p>
            <a:pPr lvl="1">
              <a:buFont typeface="Wingdings" charset="2"/>
              <a:buChar char="ü"/>
            </a:pPr>
            <a:r>
              <a:rPr lang="es-ES" dirty="0"/>
              <a:t> Ejercer en el medio privado contratado por una empresa</a:t>
            </a:r>
          </a:p>
          <a:p>
            <a:pPr lvl="1">
              <a:buFont typeface="Wingdings" charset="2"/>
              <a:buChar char="ü"/>
            </a:pPr>
            <a:r>
              <a:rPr lang="es-ES" dirty="0"/>
              <a:t> Ejercer en alguna </a:t>
            </a:r>
            <a:r>
              <a:rPr lang="es-ES" dirty="0" smtClean="0"/>
              <a:t>institución </a:t>
            </a:r>
            <a:r>
              <a:rPr lang="es-ES" dirty="0"/>
              <a:t>del </a:t>
            </a:r>
            <a:r>
              <a:rPr lang="es-ES" dirty="0" smtClean="0"/>
              <a:t>sector </a:t>
            </a:r>
            <a:r>
              <a:rPr lang="es-ES" dirty="0"/>
              <a:t>p</a:t>
            </a:r>
            <a:r>
              <a:rPr lang="es-ES" dirty="0" smtClean="0"/>
              <a:t>úblico</a:t>
            </a:r>
            <a:endParaRPr lang="es-ES" dirty="0"/>
          </a:p>
          <a:p>
            <a:pPr lvl="1">
              <a:buFont typeface="Wingdings" charset="2"/>
              <a:buChar char="ü"/>
            </a:pPr>
            <a:r>
              <a:rPr lang="es-ES" dirty="0"/>
              <a:t> </a:t>
            </a:r>
            <a:r>
              <a:rPr lang="es-ES" u="sng" dirty="0"/>
              <a:t>Realizar el ENARM e ingresar a una </a:t>
            </a:r>
            <a:r>
              <a:rPr lang="es-ES" u="sng" dirty="0" smtClean="0"/>
              <a:t>especialidad</a:t>
            </a:r>
            <a:endParaRPr lang="es-ES" dirty="0"/>
          </a:p>
          <a:p>
            <a:pPr lvl="1">
              <a:buFont typeface="Wingdings" charset="2"/>
              <a:buChar char="ü"/>
            </a:pPr>
            <a:r>
              <a:rPr lang="es-ES" dirty="0"/>
              <a:t> Realizar una </a:t>
            </a:r>
            <a:r>
              <a:rPr lang="es-ES" dirty="0" smtClean="0"/>
              <a:t>Maestría-Doctorado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 Dedicarse a otra cosa</a:t>
            </a:r>
          </a:p>
          <a:p>
            <a:pPr lvl="2">
              <a:buFont typeface="Wingdings" charset="2"/>
              <a:buChar char="ü"/>
            </a:pPr>
            <a:endParaRPr lang="es-ES" dirty="0"/>
          </a:p>
          <a:p>
            <a:pPr lvl="1"/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594B-6264-40A6-ADD4-62A4AC202EBA}" type="slidenum">
              <a:rPr lang="es-MX" smtClean="0"/>
              <a:t>12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15015DE-46E3-7649-AF78-5F45BA9BFE97}"/>
              </a:ext>
            </a:extLst>
          </p:cNvPr>
          <p:cNvSpPr/>
          <p:nvPr/>
        </p:nvSpPr>
        <p:spPr>
          <a:xfrm>
            <a:off x="0" y="6662677"/>
            <a:ext cx="12192000" cy="195323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7B52297-6E68-7945-A9BF-D17FFF399EFE}"/>
              </a:ext>
            </a:extLst>
          </p:cNvPr>
          <p:cNvSpPr/>
          <p:nvPr/>
        </p:nvSpPr>
        <p:spPr>
          <a:xfrm>
            <a:off x="0" y="6628388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7BA40C0-36DF-5A45-B709-0058265ACF25}"/>
              </a:ext>
            </a:extLst>
          </p:cNvPr>
          <p:cNvSpPr txBox="1"/>
          <p:nvPr/>
        </p:nvSpPr>
        <p:spPr>
          <a:xfrm>
            <a:off x="767089" y="332656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cs typeface="Arial" panose="020B0604020202020204" pitchFamily="34" charset="0"/>
              </a:rPr>
              <a:t>                                   ENARM</a:t>
            </a:r>
            <a:endParaRPr lang="es-MX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5F3BBD67-6F94-C141-B76F-6DA3E6AD6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362241"/>
              </p:ext>
            </p:extLst>
          </p:nvPr>
        </p:nvGraphicFramePr>
        <p:xfrm>
          <a:off x="1919536" y="1052736"/>
          <a:ext cx="8280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  <p:pic>
        <p:nvPicPr>
          <p:cNvPr id="10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594B-6264-40A6-ADD4-62A4AC202EBA}" type="slidenum">
              <a:rPr lang="es-MX" smtClean="0"/>
              <a:t>14</a:t>
            </a:fld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594284" y="641803"/>
            <a:ext cx="948011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</a:t>
            </a:r>
            <a:r>
              <a:rPr lang="es-ES_tradnl" sz="2800" u="sng" dirty="0" smtClean="0">
                <a:solidFill>
                  <a:schemeClr val="tx2">
                    <a:lumMod val="50000"/>
                  </a:schemeClr>
                </a:solidFill>
              </a:rPr>
              <a:t>ENARM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</a:rPr>
              <a:t>Ha cambiado poco en 40 años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</a:rPr>
              <a:t> (de papel a electrónico), no ha presentado fallas mayores</a:t>
            </a:r>
          </a:p>
          <a:p>
            <a:pPr marL="342900" indent="-342900" algn="just">
              <a:buFont typeface="Wingdings" charset="2"/>
              <a:buChar char="ü"/>
            </a:pPr>
            <a:endParaRPr lang="es-E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</a:rPr>
              <a:t>Más de 35,000 médicos se quedan sin conseguir el camino profesional que querían        </a:t>
            </a:r>
            <a:endParaRPr lang="es-E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es-E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</a:rPr>
              <a:t>Podría hacerse en etapas y tomarse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en cuenta factores como el Servicio Social en </a:t>
            </a: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</a:rPr>
              <a:t>comunidades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de alta </a:t>
            </a: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</a:rPr>
              <a:t>marginación (compromiso social)</a:t>
            </a:r>
            <a:endParaRPr lang="es-E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es-E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Hoy día el </a:t>
            </a: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</a:rPr>
              <a:t>examen en su mayoría es de 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</a:rPr>
              <a:t>memoria y aplicación de conocimientos, </a:t>
            </a:r>
            <a:r>
              <a:rPr lang="es-ES" sz="2200" dirty="0" smtClean="0">
                <a:solidFill>
                  <a:schemeClr val="tx2">
                    <a:lumMod val="50000"/>
                  </a:schemeClr>
                </a:solidFill>
              </a:rPr>
              <a:t>no es una evaluación por competencias</a:t>
            </a:r>
            <a:endParaRPr lang="es-ES_tradnl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endParaRPr lang="es-ES_tradnl" sz="22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charset="2"/>
              <a:buChar char="ü"/>
            </a:pPr>
            <a:r>
              <a:rPr lang="es-ES_tradnl" sz="2200" dirty="0">
                <a:solidFill>
                  <a:schemeClr val="tx2">
                    <a:lumMod val="50000"/>
                  </a:schemeClr>
                </a:solidFill>
              </a:rPr>
              <a:t>Los ingresos a las instituciones son diferentes y poco uniformes,  incluso algunos previos al </a:t>
            </a:r>
            <a:r>
              <a:rPr lang="es-ES_tradnl" sz="2200" dirty="0" smtClean="0">
                <a:solidFill>
                  <a:schemeClr val="tx2">
                    <a:lumMod val="50000"/>
                  </a:schemeClr>
                </a:solidFill>
              </a:rPr>
              <a:t>examen</a:t>
            </a:r>
            <a:endParaRPr lang="es-ES_tradnl" sz="22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_tradnl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ES_tradnl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s-ES_tradnl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  <p:pic>
        <p:nvPicPr>
          <p:cNvPr id="9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812" y="142999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Algunas </a:t>
            </a:r>
            <a:r>
              <a:rPr lang="es-ES_tradnl" dirty="0" err="1" smtClean="0"/>
              <a:t>caracter</a:t>
            </a:r>
            <a:r>
              <a:rPr lang="es-ES" dirty="0" err="1" smtClean="0"/>
              <a:t>ísticas</a:t>
            </a:r>
            <a:r>
              <a:rPr lang="es-ES" dirty="0" smtClean="0"/>
              <a:t> frecuentes en los seleccionados por el ENARM</a:t>
            </a:r>
            <a:endParaRPr lang="es-ES_tradnl" dirty="0" smtClean="0"/>
          </a:p>
          <a:p>
            <a:endParaRPr lang="es-ES_tradnl" dirty="0" smtClean="0"/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Buen desempeño en la licenciatura 8.5</a:t>
            </a:r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No Haber reprobado materias</a:t>
            </a:r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Enseñanza cl</a:t>
            </a:r>
            <a:r>
              <a:rPr lang="es-ES" dirty="0" err="1" smtClean="0"/>
              <a:t>ínica</a:t>
            </a:r>
            <a:r>
              <a:rPr lang="es-ES" dirty="0" smtClean="0"/>
              <a:t> en hospitales públicos, incluyendo el internado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Servicio Social + curso de preparación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Madre profesionista 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Ingresos familiares arriba de 20 salarios mínimos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Soltero(a)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1er año de presentar el examen </a:t>
            </a:r>
          </a:p>
          <a:p>
            <a:pPr lvl="1">
              <a:buFont typeface="Wingdings" charset="2"/>
              <a:buChar char="ü"/>
            </a:pPr>
            <a:r>
              <a:rPr lang="es-ES" dirty="0" smtClean="0"/>
              <a:t>Hablar inglés</a:t>
            </a:r>
          </a:p>
          <a:p>
            <a:pPr lvl="1">
              <a:buFont typeface="Wingdings" charset="2"/>
              <a:buChar char="ü"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594B-6264-40A6-ADD4-62A4AC202EBA}" type="slidenum">
              <a:rPr lang="es-MX" smtClean="0"/>
              <a:t>15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1430" y="1226752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Comentarios finales</a:t>
            </a:r>
          </a:p>
          <a:p>
            <a:endParaRPr lang="es-ES_tradnl" dirty="0" smtClean="0"/>
          </a:p>
          <a:p>
            <a:pPr lvl="1">
              <a:buFont typeface="Wingdings" charset="2"/>
              <a:buChar char="ü"/>
            </a:pPr>
            <a:r>
              <a:rPr lang="es-ES" dirty="0" smtClean="0"/>
              <a:t>Debemos de seguir formando buenos MG y especialistas  tenemos que ser mas flexibles y ofrecerles más herramientas</a:t>
            </a:r>
          </a:p>
          <a:p>
            <a:pPr lvl="1">
              <a:buFont typeface="Wingdings" charset="2"/>
              <a:buChar char="ü"/>
            </a:pPr>
            <a:endParaRPr lang="es-ES" dirty="0" smtClean="0"/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Trabajemos m</a:t>
            </a:r>
            <a:r>
              <a:rPr lang="es-ES" dirty="0" err="1" smtClean="0"/>
              <a:t>ás</a:t>
            </a:r>
            <a:r>
              <a:rPr lang="es-ES" dirty="0" smtClean="0"/>
              <a:t> de cerca con el SNS para conocer y planear necesidades de manera conjunta para todos los temas que involucran la formación de RHS particularmente el área médica MG y ME</a:t>
            </a:r>
          </a:p>
          <a:p>
            <a:pPr lvl="1">
              <a:buFont typeface="Wingdings" charset="2"/>
              <a:buChar char="ü"/>
            </a:pPr>
            <a:endParaRPr lang="es-ES_tradnl" dirty="0"/>
          </a:p>
          <a:p>
            <a:pPr lvl="1">
              <a:buFont typeface="Wingdings" charset="2"/>
              <a:buChar char="ü"/>
            </a:pPr>
            <a:r>
              <a:rPr lang="es-ES_tradnl" dirty="0" smtClean="0"/>
              <a:t>La </a:t>
            </a:r>
            <a:r>
              <a:rPr lang="es-ES_tradnl" dirty="0" err="1" smtClean="0"/>
              <a:t>FacMed</a:t>
            </a:r>
            <a:r>
              <a:rPr lang="es-ES_tradnl" dirty="0" smtClean="0"/>
              <a:t> UNAM </a:t>
            </a:r>
            <a:r>
              <a:rPr lang="es-ES_tradnl" dirty="0" err="1" smtClean="0"/>
              <a:t>est</a:t>
            </a:r>
            <a:r>
              <a:rPr lang="es-ES" dirty="0" smtClean="0"/>
              <a:t>á en evaluación curricular y trabajando en programas conjuntos de MG/</a:t>
            </a:r>
            <a:r>
              <a:rPr lang="es-ES" dirty="0" err="1" smtClean="0"/>
              <a:t>SaludPública</a:t>
            </a:r>
            <a:r>
              <a:rPr lang="es-ES" dirty="0" smtClean="0"/>
              <a:t>/MF</a:t>
            </a:r>
          </a:p>
          <a:p>
            <a:pPr lvl="1">
              <a:buFont typeface="Wingdings" charset="2"/>
              <a:buChar char="ü"/>
            </a:pPr>
            <a:endParaRPr lang="es-ES" dirty="0"/>
          </a:p>
          <a:p>
            <a:pPr lvl="1">
              <a:buFont typeface="Wingdings" charset="2"/>
              <a:buChar char="ü"/>
            </a:pPr>
            <a:r>
              <a:rPr lang="es-ES" dirty="0" smtClean="0"/>
              <a:t>Fortalecer el Observatorio de RHS que la CIFRHS le pasó a la </a:t>
            </a:r>
            <a:r>
              <a:rPr lang="es-ES" dirty="0" err="1" smtClean="0"/>
              <a:t>FacMed</a:t>
            </a:r>
            <a:r>
              <a:rPr lang="es-ES" dirty="0" smtClean="0"/>
              <a:t> UNAM</a:t>
            </a:r>
          </a:p>
          <a:p>
            <a:pPr lvl="1">
              <a:buFont typeface="Wingdings" charset="2"/>
              <a:buChar char="ü"/>
            </a:pPr>
            <a:endParaRPr lang="es-ES" dirty="0"/>
          </a:p>
          <a:p>
            <a:pPr lvl="1">
              <a:buFont typeface="Wingdings" charset="2"/>
              <a:buChar char="ü"/>
            </a:pPr>
            <a:r>
              <a:rPr lang="es-ES" dirty="0" smtClean="0"/>
              <a:t>Formemos los profesionales de la salud que necesita nuestro país.</a:t>
            </a:r>
          </a:p>
          <a:p>
            <a:pPr>
              <a:buFont typeface="Wingdings" charset="2"/>
              <a:buChar char="ü"/>
            </a:pPr>
            <a:endParaRPr lang="es-ES_tradnl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Matrícula</a:t>
            </a:r>
          </a:p>
          <a:p>
            <a:pPr marL="0" indent="0" algn="ctr">
              <a:buNone/>
            </a:pPr>
            <a:r>
              <a:rPr lang="es-ES" dirty="0" smtClean="0"/>
              <a:t>Profesores</a:t>
            </a:r>
            <a:endParaRPr lang="es-ES" dirty="0"/>
          </a:p>
          <a:p>
            <a:pPr marL="0" indent="0" algn="ctr">
              <a:buNone/>
            </a:pPr>
            <a:r>
              <a:rPr lang="es-ES_tradnl" dirty="0" smtClean="0"/>
              <a:t>Campos cl</a:t>
            </a:r>
            <a:r>
              <a:rPr lang="es-ES" dirty="0" err="1" smtClean="0"/>
              <a:t>ínicos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Internado</a:t>
            </a:r>
          </a:p>
          <a:p>
            <a:pPr marL="0" indent="0" algn="ctr">
              <a:buNone/>
            </a:pPr>
            <a:r>
              <a:rPr lang="es-ES" dirty="0" smtClean="0"/>
              <a:t>Servicio Social</a:t>
            </a:r>
          </a:p>
          <a:p>
            <a:pPr marL="0" indent="0" algn="ctr">
              <a:buNone/>
            </a:pPr>
            <a:r>
              <a:rPr lang="es-ES" dirty="0" smtClean="0"/>
              <a:t>Perfil del egresado</a:t>
            </a:r>
          </a:p>
          <a:p>
            <a:pPr marL="0" indent="0" algn="ctr">
              <a:buNone/>
            </a:pPr>
            <a:r>
              <a:rPr lang="es-ES" dirty="0" smtClean="0"/>
              <a:t>ENARM</a:t>
            </a:r>
          </a:p>
          <a:p>
            <a:pPr marL="0" indent="0" algn="ctr">
              <a:buNone/>
            </a:pPr>
            <a:r>
              <a:rPr lang="es-ES" dirty="0" smtClean="0"/>
              <a:t>Especialidades médicas</a:t>
            </a:r>
          </a:p>
          <a:p>
            <a:pPr marL="0" indent="0" algn="ctr">
              <a:buNone/>
            </a:pPr>
            <a:r>
              <a:rPr lang="es-ES" dirty="0" smtClean="0"/>
              <a:t>Acreditación de Escuelas y Facultades</a:t>
            </a:r>
          </a:p>
          <a:p>
            <a:pPr marL="0" indent="0" algn="ctr">
              <a:buNone/>
            </a:pPr>
            <a:r>
              <a:rPr lang="es-ES" dirty="0"/>
              <a:t>L</a:t>
            </a:r>
            <a:r>
              <a:rPr lang="es-ES" dirty="0" smtClean="0"/>
              <a:t>icenciamiento y certificación del MG y especialistas</a:t>
            </a:r>
          </a:p>
          <a:p>
            <a:pPr marL="0" indent="0" algn="ctr">
              <a:buNone/>
            </a:pPr>
            <a:r>
              <a:rPr lang="es-ES" dirty="0"/>
              <a:t>Planeación de </a:t>
            </a:r>
            <a:r>
              <a:rPr lang="es-ES" dirty="0" smtClean="0"/>
              <a:t>necesidades</a:t>
            </a:r>
          </a:p>
          <a:p>
            <a:pPr marL="0" indent="0" algn="ctr">
              <a:buNone/>
            </a:pPr>
            <a:r>
              <a:rPr lang="es-ES" dirty="0" smtClean="0"/>
              <a:t>Empleo y mercado laboral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9" y="134504"/>
            <a:ext cx="1206550" cy="12065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63961" y="303422"/>
            <a:ext cx="8321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Encuentros y Desencuentros</a:t>
            </a:r>
            <a:endParaRPr lang="es-ES_trad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25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23" y="20202"/>
            <a:ext cx="8343299" cy="68377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7" y="134505"/>
            <a:ext cx="1206550" cy="12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10294" y="911011"/>
            <a:ext cx="946953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  <a:ea typeface="Verdana" pitchFamily="34" charset="0"/>
                <a:cs typeface="Verdana" pitchFamily="34" charset="0"/>
              </a:rPr>
              <a:t>			</a:t>
            </a:r>
            <a:endParaRPr lang="es-ES" sz="2000" b="1" dirty="0">
              <a:ea typeface="Verdana" pitchFamily="34" charset="0"/>
              <a:cs typeface="Verdana" pitchFamily="34" charset="0"/>
            </a:endParaRPr>
          </a:p>
          <a:p>
            <a:endParaRPr lang="es-ES" sz="2000" b="1" dirty="0"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MX" sz="2000" dirty="0">
                <a:ea typeface="Verdana" pitchFamily="34" charset="0"/>
                <a:cs typeface="Verdana" pitchFamily="34" charset="0"/>
              </a:rPr>
              <a:t>La capacidad de respuesta del Sistema Nacional de Salud  depende del tamaño, composición, distribución y productividad de su fuerza laboral, tal es el caso de los médicos generales </a:t>
            </a:r>
            <a:r>
              <a:rPr lang="es-MX" sz="2000" dirty="0" smtClean="0">
                <a:ea typeface="Verdana" pitchFamily="34" charset="0"/>
                <a:cs typeface="Verdana" pitchFamily="34" charset="0"/>
              </a:rPr>
              <a:t>y </a:t>
            </a:r>
            <a:r>
              <a:rPr lang="es-MX" sz="2000" dirty="0">
                <a:ea typeface="Verdana" pitchFamily="34" charset="0"/>
                <a:cs typeface="Verdana" pitchFamily="34" charset="0"/>
              </a:rPr>
              <a:t>especialistas.</a:t>
            </a:r>
          </a:p>
          <a:p>
            <a:pPr algn="just"/>
            <a:endParaRPr lang="es-MX" sz="2000" dirty="0"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MX" sz="2000" dirty="0">
                <a:ea typeface="Verdana" pitchFamily="34" charset="0"/>
                <a:cs typeface="Verdana" pitchFamily="34" charset="0"/>
              </a:rPr>
              <a:t>El Sistema de Salud ha operado históricamente con déficit </a:t>
            </a:r>
            <a:r>
              <a:rPr lang="es-MX" sz="2000" dirty="0" smtClean="0">
                <a:ea typeface="Verdana" pitchFamily="34" charset="0"/>
                <a:cs typeface="Verdana" pitchFamily="34" charset="0"/>
              </a:rPr>
              <a:t>y mala distribuci</a:t>
            </a:r>
            <a:r>
              <a:rPr lang="es-ES" sz="2000" dirty="0" err="1" smtClean="0">
                <a:ea typeface="Verdana" pitchFamily="34" charset="0"/>
                <a:cs typeface="Verdana" pitchFamily="34" charset="0"/>
              </a:rPr>
              <a:t>ón</a:t>
            </a:r>
            <a:r>
              <a:rPr lang="es-ES" sz="20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s-MX" sz="2000" dirty="0" smtClean="0">
                <a:ea typeface="Verdana" pitchFamily="34" charset="0"/>
                <a:cs typeface="Verdana" pitchFamily="34" charset="0"/>
              </a:rPr>
              <a:t>de personal, </a:t>
            </a:r>
            <a:r>
              <a:rPr lang="es-MX" sz="2000" dirty="0">
                <a:ea typeface="Verdana" pitchFamily="34" charset="0"/>
                <a:cs typeface="Verdana" pitchFamily="34" charset="0"/>
              </a:rPr>
              <a:t>que no se ha podido resolver debido a argumentos como: insuficiente presupuesto para formar y contratar personal, crecimiento asincrónico de la infraestructura sanitaria, </a:t>
            </a:r>
            <a:r>
              <a:rPr lang="es-MX" sz="2000" dirty="0" smtClean="0">
                <a:ea typeface="Verdana" pitchFamily="34" charset="0"/>
                <a:cs typeface="Verdana" pitchFamily="34" charset="0"/>
              </a:rPr>
              <a:t>falta de planeaci</a:t>
            </a:r>
            <a:r>
              <a:rPr lang="es-ES" sz="2000" dirty="0" err="1" smtClean="0">
                <a:ea typeface="Verdana" pitchFamily="34" charset="0"/>
                <a:cs typeface="Verdana" pitchFamily="34" charset="0"/>
              </a:rPr>
              <a:t>ón</a:t>
            </a:r>
            <a:r>
              <a:rPr lang="es-ES" sz="2000" dirty="0" smtClean="0">
                <a:ea typeface="Verdana" pitchFamily="34" charset="0"/>
                <a:cs typeface="Verdana" pitchFamily="34" charset="0"/>
              </a:rPr>
              <a:t> conjunta, </a:t>
            </a:r>
            <a:r>
              <a:rPr lang="es-MX" sz="2000" dirty="0" smtClean="0">
                <a:ea typeface="Verdana" pitchFamily="34" charset="0"/>
                <a:cs typeface="Verdana" pitchFamily="34" charset="0"/>
              </a:rPr>
              <a:t>crecimiento </a:t>
            </a:r>
            <a:r>
              <a:rPr lang="es-MX" sz="2000" dirty="0">
                <a:ea typeface="Verdana" pitchFamily="34" charset="0"/>
                <a:cs typeface="Verdana" pitchFamily="34" charset="0"/>
              </a:rPr>
              <a:t>poblacional a un mayor ritmo, aumento de jubilados y transición epidemiológica, entre otros.</a:t>
            </a:r>
          </a:p>
          <a:p>
            <a:pPr algn="just"/>
            <a:endParaRPr lang="es-MX" sz="2000" dirty="0"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MX" sz="2000" dirty="0">
                <a:ea typeface="Verdana" pitchFamily="34" charset="0"/>
                <a:cs typeface="Verdana" pitchFamily="34" charset="0"/>
              </a:rPr>
              <a:t>Otro factor determinante es la indefinición de un modelo de atención </a:t>
            </a:r>
            <a:r>
              <a:rPr lang="es-MX" sz="2000" dirty="0" smtClean="0">
                <a:ea typeface="Verdana" pitchFamily="34" charset="0"/>
                <a:cs typeface="Verdana" pitchFamily="34" charset="0"/>
              </a:rPr>
              <a:t>médica </a:t>
            </a:r>
            <a:r>
              <a:rPr lang="es-ES" sz="2000" dirty="0" smtClean="0">
                <a:ea typeface="Verdana" pitchFamily="34" charset="0"/>
                <a:cs typeface="Verdana" pitchFamily="34" charset="0"/>
              </a:rPr>
              <a:t>único</a:t>
            </a:r>
            <a:r>
              <a:rPr lang="es-MX" sz="20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s-MX" sz="2000" dirty="0">
                <a:ea typeface="Verdana" pitchFamily="34" charset="0"/>
                <a:cs typeface="Verdana" pitchFamily="34" charset="0"/>
              </a:rPr>
              <a:t>que determine explícitamente la cantidad, composición y distribución nacional de la fuerza laboral y en particular de médicos generales y especialistas según, riesgos de enfermar y demanda de servicios.</a:t>
            </a:r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8" y="157063"/>
            <a:ext cx="1314550" cy="13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15015DE-46E3-7649-AF78-5F45BA9BFE97}"/>
              </a:ext>
            </a:extLst>
          </p:cNvPr>
          <p:cNvSpPr/>
          <p:nvPr/>
        </p:nvSpPr>
        <p:spPr>
          <a:xfrm>
            <a:off x="0" y="6662677"/>
            <a:ext cx="12192000" cy="195323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7B52297-6E68-7945-A9BF-D17FFF399EFE}"/>
              </a:ext>
            </a:extLst>
          </p:cNvPr>
          <p:cNvSpPr/>
          <p:nvPr/>
        </p:nvSpPr>
        <p:spPr>
          <a:xfrm>
            <a:off x="0" y="6628388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7BA40C0-36DF-5A45-B709-0058265ACF25}"/>
              </a:ext>
            </a:extLst>
          </p:cNvPr>
          <p:cNvSpPr txBox="1"/>
          <p:nvPr/>
        </p:nvSpPr>
        <p:spPr>
          <a:xfrm>
            <a:off x="1379316" y="559734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cs typeface="Arial" panose="020B0604020202020204" pitchFamily="34" charset="0"/>
              </a:rPr>
              <a:t>Médicos</a:t>
            </a:r>
            <a:r>
              <a:rPr lang="en-GB" sz="3600" b="1" dirty="0">
                <a:cs typeface="Arial" panose="020B0604020202020204" pitchFamily="34" charset="0"/>
              </a:rPr>
              <a:t> </a:t>
            </a:r>
            <a:r>
              <a:rPr lang="en-GB" sz="3600" b="1" dirty="0" err="1">
                <a:cs typeface="Arial" panose="020B0604020202020204" pitchFamily="34" charset="0"/>
              </a:rPr>
              <a:t>por</a:t>
            </a:r>
            <a:r>
              <a:rPr lang="en-GB" sz="3600" b="1" dirty="0">
                <a:cs typeface="Arial" panose="020B0604020202020204" pitchFamily="34" charset="0"/>
              </a:rPr>
              <a:t> </a:t>
            </a:r>
            <a:r>
              <a:rPr lang="en-GB" sz="3600" b="1" dirty="0" err="1">
                <a:cs typeface="Arial" panose="020B0604020202020204" pitchFamily="34" charset="0"/>
              </a:rPr>
              <a:t>cada</a:t>
            </a:r>
            <a:r>
              <a:rPr lang="en-GB" sz="3600" b="1" dirty="0">
                <a:cs typeface="Arial" panose="020B0604020202020204" pitchFamily="34" charset="0"/>
              </a:rPr>
              <a:t> mil </a:t>
            </a:r>
            <a:r>
              <a:rPr lang="en-GB" sz="3600" b="1" dirty="0" err="1">
                <a:cs typeface="Arial" panose="020B0604020202020204" pitchFamily="34" charset="0"/>
              </a:rPr>
              <a:t>habitantes</a:t>
            </a:r>
            <a:r>
              <a:rPr lang="en-GB" sz="3600" b="1" dirty="0">
                <a:cs typeface="Arial" panose="020B0604020202020204" pitchFamily="34" charset="0"/>
              </a:rPr>
              <a:t>, 2000 y 2015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7468F49-0573-D645-83AC-4CA5403C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98" y="1389958"/>
            <a:ext cx="8593436" cy="5238430"/>
          </a:xfrm>
          <a:prstGeom prst="rect">
            <a:avLst/>
          </a:prstGeom>
        </p:spPr>
      </p:pic>
      <p:sp>
        <p:nvSpPr>
          <p:cNvPr id="10" name="38 CuadroTexto">
            <a:extLst>
              <a:ext uri="{FF2B5EF4-FFF2-40B4-BE49-F238E27FC236}">
                <a16:creationId xmlns:a16="http://schemas.microsoft.com/office/drawing/2014/main" xmlns="" id="{7A25966F-F32C-144A-A679-C394607733C6}"/>
              </a:ext>
            </a:extLst>
          </p:cNvPr>
          <p:cNvSpPr txBox="1"/>
          <p:nvPr/>
        </p:nvSpPr>
        <p:spPr>
          <a:xfrm>
            <a:off x="8950958" y="6276201"/>
            <a:ext cx="2616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cs typeface="Arial" panose="020B0604020202020204" pitchFamily="34" charset="0"/>
              </a:rPr>
              <a:t>Fuente: </a:t>
            </a:r>
            <a:r>
              <a:rPr lang="es-ES" sz="1200" i="1" dirty="0">
                <a:cs typeface="Arial" panose="020B0604020202020204" pitchFamily="34" charset="0"/>
              </a:rPr>
              <a:t>OECD Health at a </a:t>
            </a:r>
            <a:r>
              <a:rPr lang="es-ES" sz="1200" i="1" dirty="0" err="1">
                <a:cs typeface="Arial" panose="020B0604020202020204" pitchFamily="34" charset="0"/>
              </a:rPr>
              <a:t>Glance</a:t>
            </a:r>
            <a:r>
              <a:rPr lang="es-ES" sz="1200" i="1" dirty="0">
                <a:cs typeface="Arial" panose="020B0604020202020204" pitchFamily="34" charset="0"/>
              </a:rPr>
              <a:t> 2017.</a:t>
            </a:r>
            <a:endParaRPr lang="es-MX" sz="1200" i="1" dirty="0"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  <p:pic>
        <p:nvPicPr>
          <p:cNvPr id="1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  <p:sp>
        <p:nvSpPr>
          <p:cNvPr id="5" name="Flecha arriba 4"/>
          <p:cNvSpPr/>
          <p:nvPr/>
        </p:nvSpPr>
        <p:spPr>
          <a:xfrm>
            <a:off x="7829550" y="5929313"/>
            <a:ext cx="45719" cy="3468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37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1432" y="1498236"/>
            <a:ext cx="8784976" cy="5832648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ü"/>
            </a:pP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formación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médicos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generales en las escuelas de Medicina y su </a:t>
            </a:r>
            <a:r>
              <a:rPr lang="es-ES_tradnl" sz="2400" dirty="0" smtClean="0">
                <a:solidFill>
                  <a:schemeClr val="tx2">
                    <a:lumMod val="50000"/>
                  </a:schemeClr>
                </a:solidFill>
              </a:rPr>
              <a:t>inserción 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en el mercado laboral son de los asuntos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más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complicados para el Sistema Nacional de Salud, que a lo largo de los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años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y en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múltiples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ocasiones ha intentado resolver sin </a:t>
            </a:r>
            <a:r>
              <a:rPr lang="es-ES_tradnl" sz="2400" dirty="0" err="1" smtClean="0">
                <a:solidFill>
                  <a:schemeClr val="tx2">
                    <a:lumMod val="50000"/>
                  </a:schemeClr>
                </a:solidFill>
              </a:rPr>
              <a:t>éxito</a:t>
            </a:r>
            <a:r>
              <a:rPr lang="es-ES_tradnl" sz="2400" dirty="0" smtClean="0">
                <a:solidFill>
                  <a:schemeClr val="tx2">
                    <a:lumMod val="50000"/>
                  </a:schemeClr>
                </a:solidFill>
              </a:rPr>
              <a:t> (cada quien por su lado</a:t>
            </a:r>
            <a:r>
              <a:rPr lang="es-ES_tradnl" sz="24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endParaRPr lang="es-ES_tradnl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charset="2"/>
              <a:buChar char="ü"/>
            </a:pPr>
            <a:endParaRPr lang="es-ES_tradnl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charset="2"/>
              <a:buChar char="ü"/>
            </a:pP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Por d</a:t>
            </a:r>
            <a:r>
              <a:rPr lang="es-ES" sz="2400" dirty="0" err="1">
                <a:solidFill>
                  <a:schemeClr val="tx2">
                    <a:lumMod val="50000"/>
                  </a:schemeClr>
                </a:solidFill>
              </a:rPr>
              <a:t>écadas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 hemos escuchado que 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el sistema de salud </a:t>
            </a:r>
            <a:r>
              <a:rPr lang="es-ES_tradnl" sz="2400" dirty="0" smtClean="0">
                <a:solidFill>
                  <a:schemeClr val="tx2">
                    <a:lumMod val="50000"/>
                  </a:schemeClr>
                </a:solidFill>
              </a:rPr>
              <a:t>debe tener un 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enfoque hacia la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atención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primaria; pero en la realidad se privilegia la </a:t>
            </a:r>
            <a:r>
              <a:rPr lang="es-ES_tradnl" sz="2400" dirty="0" err="1" smtClean="0">
                <a:solidFill>
                  <a:schemeClr val="tx2">
                    <a:lumMod val="50000"/>
                  </a:schemeClr>
                </a:solidFill>
              </a:rPr>
              <a:t>educaci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ón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s-ES_tradnl" sz="2400" dirty="0" err="1" smtClean="0">
                <a:solidFill>
                  <a:schemeClr val="tx2">
                    <a:lumMod val="50000"/>
                  </a:schemeClr>
                </a:solidFill>
              </a:rPr>
              <a:t>atención</a:t>
            </a:r>
            <a:r>
              <a:rPr lang="es-ES_tradnl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hospitalaria y la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especialización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médica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, lo que nos aleja del modelo deseable y dificulta la formación y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contratación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s-ES_tradnl" sz="2400" dirty="0" err="1">
                <a:solidFill>
                  <a:schemeClr val="tx2">
                    <a:lumMod val="50000"/>
                  </a:schemeClr>
                </a:solidFill>
              </a:rPr>
              <a:t>médicos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sz="2400" dirty="0" smtClean="0">
                <a:solidFill>
                  <a:schemeClr val="tx2">
                    <a:lumMod val="50000"/>
                  </a:schemeClr>
                </a:solidFill>
              </a:rPr>
              <a:t>generales. 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>Ambas perspectivas son diametralmente opuestas y hacen evidente la distancia entre las ideas y lo que  ocurre en la realidad.</a:t>
            </a:r>
          </a:p>
          <a:p>
            <a:pPr marL="0" indent="0" algn="just">
              <a:buNone/>
            </a:pPr>
            <a:endParaRPr lang="es-ES_tradnl" sz="16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s-ES_tradnl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s-ES_tradnl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s-ES_tradn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594B-6264-40A6-ADD4-62A4AC202EBA}" type="slidenum">
              <a:rPr lang="es-MX" smtClean="0"/>
              <a:t>6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15015DE-46E3-7649-AF78-5F45BA9BFE97}"/>
              </a:ext>
            </a:extLst>
          </p:cNvPr>
          <p:cNvSpPr/>
          <p:nvPr/>
        </p:nvSpPr>
        <p:spPr>
          <a:xfrm>
            <a:off x="0" y="6662677"/>
            <a:ext cx="12192000" cy="195323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7B52297-6E68-7945-A9BF-D17FFF399EFE}"/>
              </a:ext>
            </a:extLst>
          </p:cNvPr>
          <p:cNvSpPr/>
          <p:nvPr/>
        </p:nvSpPr>
        <p:spPr>
          <a:xfrm>
            <a:off x="0" y="6628388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7BA40C0-36DF-5A45-B709-0058265ACF25}"/>
              </a:ext>
            </a:extLst>
          </p:cNvPr>
          <p:cNvSpPr txBox="1"/>
          <p:nvPr/>
        </p:nvSpPr>
        <p:spPr>
          <a:xfrm>
            <a:off x="2153842" y="233530"/>
            <a:ext cx="943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Montserrat Regular"/>
                <a:cs typeface="Montserrat Regular"/>
              </a:rPr>
              <a:t>Capacidad de absorción en el sistema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6DFD0B-2687-C74D-86FC-47E5AF6CF71C}"/>
              </a:ext>
            </a:extLst>
          </p:cNvPr>
          <p:cNvSpPr txBox="1"/>
          <p:nvPr/>
        </p:nvSpPr>
        <p:spPr>
          <a:xfrm>
            <a:off x="1228725" y="1144218"/>
            <a:ext cx="9304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Existe una brecha que tiende a crecer entre la capacidad de absorción del </a:t>
            </a:r>
            <a:r>
              <a:rPr lang="es-MX" sz="2000" b="1" dirty="0"/>
              <a:t>sector salud de médicos</a:t>
            </a:r>
            <a:r>
              <a:rPr lang="es-MX" sz="2000" dirty="0"/>
              <a:t> y el número de </a:t>
            </a:r>
            <a:r>
              <a:rPr lang="es-MX" sz="2000" b="1" dirty="0"/>
              <a:t>médicos que egresan </a:t>
            </a:r>
            <a:r>
              <a:rPr lang="es-MX" sz="2000" dirty="0"/>
              <a:t>cada año, quedando cada vez más médicos fuera del sistema.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ECF979A-40CA-4A4A-A699-1559877BE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382526"/>
              </p:ext>
            </p:extLst>
          </p:nvPr>
        </p:nvGraphicFramePr>
        <p:xfrm>
          <a:off x="2396644" y="2114004"/>
          <a:ext cx="7398711" cy="43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528F8EF-A847-4843-A623-1C11728F2CCA}"/>
              </a:ext>
            </a:extLst>
          </p:cNvPr>
          <p:cNvSpPr txBox="1"/>
          <p:nvPr/>
        </p:nvSpPr>
        <p:spPr>
          <a:xfrm>
            <a:off x="9005646" y="6383929"/>
            <a:ext cx="318635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/>
              <a:t>Fuente: </a:t>
            </a:r>
            <a:r>
              <a:rPr lang="es-MX" sz="1050" i="1" dirty="0"/>
              <a:t>Anuario estadístico ANUIES 2015 / DGCES</a:t>
            </a:r>
          </a:p>
          <a:p>
            <a:endParaRPr lang="es-MX" sz="9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  <p:pic>
        <p:nvPicPr>
          <p:cNvPr id="11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15015DE-46E3-7649-AF78-5F45BA9BFE97}"/>
              </a:ext>
            </a:extLst>
          </p:cNvPr>
          <p:cNvSpPr/>
          <p:nvPr/>
        </p:nvSpPr>
        <p:spPr>
          <a:xfrm>
            <a:off x="0" y="6662677"/>
            <a:ext cx="12192000" cy="195323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7B52297-6E68-7945-A9BF-D17FFF399EFE}"/>
              </a:ext>
            </a:extLst>
          </p:cNvPr>
          <p:cNvSpPr/>
          <p:nvPr/>
        </p:nvSpPr>
        <p:spPr>
          <a:xfrm>
            <a:off x="0" y="6628388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7BA40C0-36DF-5A45-B709-0058265ACF25}"/>
              </a:ext>
            </a:extLst>
          </p:cNvPr>
          <p:cNvSpPr txBox="1"/>
          <p:nvPr/>
        </p:nvSpPr>
        <p:spPr>
          <a:xfrm>
            <a:off x="1470176" y="212067"/>
            <a:ext cx="922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Montserrat Regular"/>
                <a:cs typeface="Montserrat Regular"/>
              </a:rPr>
              <a:t>Distribución de médicos entre </a:t>
            </a:r>
            <a:endParaRPr lang="es-MX" sz="3600" b="1" dirty="0" smtClean="0">
              <a:latin typeface="Montserrat Regular"/>
              <a:cs typeface="Montserrat Regular"/>
            </a:endParaRPr>
          </a:p>
          <a:p>
            <a:pPr algn="ctr"/>
            <a:r>
              <a:rPr lang="es-MX" sz="3600" b="1" dirty="0" smtClean="0">
                <a:latin typeface="Montserrat Regular"/>
                <a:cs typeface="Montserrat Regular"/>
              </a:rPr>
              <a:t>niveles </a:t>
            </a:r>
            <a:r>
              <a:rPr lang="es-MX" sz="3600" b="1" dirty="0">
                <a:latin typeface="Montserrat Regular"/>
                <a:cs typeface="Montserrat Regular"/>
              </a:rPr>
              <a:t>de atención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94FA1238-F8EE-F44E-953B-F9156129B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15198"/>
              </p:ext>
            </p:extLst>
          </p:nvPr>
        </p:nvGraphicFramePr>
        <p:xfrm>
          <a:off x="928688" y="1672071"/>
          <a:ext cx="97511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F3242E6-00ED-4041-9D1E-6EBF1D1FFA1F}"/>
              </a:ext>
            </a:extLst>
          </p:cNvPr>
          <p:cNvSpPr txBox="1"/>
          <p:nvPr/>
        </p:nvSpPr>
        <p:spPr>
          <a:xfrm>
            <a:off x="8546290" y="6280583"/>
            <a:ext cx="29258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dirty="0">
                <a:latin typeface="Montserrat Regular"/>
                <a:cs typeface="Montserrat Regular"/>
              </a:rPr>
              <a:t>Fuente: </a:t>
            </a:r>
            <a:r>
              <a:rPr lang="es-ES" sz="1200" i="1" dirty="0">
                <a:latin typeface="Montserrat Regular"/>
                <a:cs typeface="Montserrat Regular"/>
              </a:rPr>
              <a:t>DGIS, Cubos dinámicos, 2017</a:t>
            </a:r>
          </a:p>
          <a:p>
            <a:endParaRPr lang="es-ES" sz="1000" dirty="0">
              <a:latin typeface="Montserrat Regular"/>
              <a:cs typeface="Montserrat Regular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  <p:pic>
        <p:nvPicPr>
          <p:cNvPr id="12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15015DE-46E3-7649-AF78-5F45BA9BFE97}"/>
              </a:ext>
            </a:extLst>
          </p:cNvPr>
          <p:cNvSpPr/>
          <p:nvPr/>
        </p:nvSpPr>
        <p:spPr>
          <a:xfrm>
            <a:off x="0" y="6662677"/>
            <a:ext cx="12192000" cy="195323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7B52297-6E68-7945-A9BF-D17FFF399EFE}"/>
              </a:ext>
            </a:extLst>
          </p:cNvPr>
          <p:cNvSpPr/>
          <p:nvPr/>
        </p:nvSpPr>
        <p:spPr>
          <a:xfrm>
            <a:off x="0" y="6628388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_tradnl" sz="12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7BA40C0-36DF-5A45-B709-0058265ACF25}"/>
              </a:ext>
            </a:extLst>
          </p:cNvPr>
          <p:cNvSpPr txBox="1"/>
          <p:nvPr/>
        </p:nvSpPr>
        <p:spPr>
          <a:xfrm>
            <a:off x="1636319" y="406007"/>
            <a:ext cx="9433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Montserrat Regular"/>
                <a:cs typeface="Montserrat Regular"/>
              </a:rPr>
              <a:t>Oferta educativa </a:t>
            </a:r>
            <a:endParaRPr lang="es-MX" sz="3600" b="1" dirty="0" smtClean="0">
              <a:latin typeface="Montserrat Regular"/>
              <a:cs typeface="Montserrat Regular"/>
            </a:endParaRPr>
          </a:p>
          <a:p>
            <a:r>
              <a:rPr lang="es-MX" sz="2400" dirty="0" smtClean="0">
                <a:latin typeface="Montserrat Regular"/>
                <a:cs typeface="Montserrat Regular"/>
              </a:rPr>
              <a:t>Crecimiento </a:t>
            </a:r>
            <a:r>
              <a:rPr lang="es-MX" sz="2400" dirty="0">
                <a:latin typeface="Montserrat Regular"/>
                <a:cs typeface="Montserrat Regular"/>
              </a:rPr>
              <a:t>de la oferta educativa, pero los programas no necesariamente cumplen con estándares de calidad (acreditación).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F41E3034-9A14-3D47-AAA3-2AB34CC5E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609113"/>
              </p:ext>
            </p:extLst>
          </p:nvPr>
        </p:nvGraphicFramePr>
        <p:xfrm>
          <a:off x="753667" y="20359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1C39485-36FD-BD48-9D3A-76DE92786081}"/>
              </a:ext>
            </a:extLst>
          </p:cNvPr>
          <p:cNvSpPr txBox="1"/>
          <p:nvPr/>
        </p:nvSpPr>
        <p:spPr>
          <a:xfrm>
            <a:off x="8026794" y="2498275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Regular"/>
                <a:cs typeface="Montserrat Regular"/>
              </a:rPr>
              <a:t>49 programas adicionales</a:t>
            </a:r>
            <a:r>
              <a:rPr lang="es-MX" dirty="0" smtClean="0">
                <a:latin typeface="Montserrat Regular"/>
                <a:cs typeface="Montserrat Regular"/>
              </a:rPr>
              <a:t>, (45%) </a:t>
            </a:r>
            <a:r>
              <a:rPr lang="es-MX" dirty="0">
                <a:latin typeface="Montserrat Regular"/>
                <a:cs typeface="Montserrat Regular"/>
              </a:rPr>
              <a:t>es decir en promedio 7.0 programas adicionales cada año</a:t>
            </a:r>
            <a:r>
              <a:rPr lang="es-MX" dirty="0" smtClean="0">
                <a:latin typeface="Montserrat Regular"/>
                <a:cs typeface="Montserrat Regular"/>
              </a:rPr>
              <a:t>.</a:t>
            </a:r>
          </a:p>
          <a:p>
            <a:endParaRPr lang="es-MX" dirty="0">
              <a:latin typeface="Montserrat Regular"/>
              <a:cs typeface="Montserrat Regular"/>
            </a:endParaRPr>
          </a:p>
          <a:p>
            <a:r>
              <a:rPr lang="es-MX" dirty="0" smtClean="0">
                <a:latin typeface="Montserrat Regular"/>
                <a:cs typeface="Montserrat Regular"/>
              </a:rPr>
              <a:t>Los alumnos al egresar no se certifican ni conocen el valor de la misma.</a:t>
            </a:r>
            <a:endParaRPr lang="es-MX" dirty="0">
              <a:latin typeface="Montserrat Regular"/>
              <a:cs typeface="Montserrat Regular"/>
            </a:endParaRPr>
          </a:p>
          <a:p>
            <a:pPr algn="ctr"/>
            <a:endParaRPr lang="es-MX" dirty="0" smtClean="0">
              <a:latin typeface="Montserrat Regular"/>
              <a:cs typeface="Montserrat Regular"/>
            </a:endParaRPr>
          </a:p>
          <a:p>
            <a:pPr algn="ctr"/>
            <a:endParaRPr lang="es-MX" dirty="0">
              <a:latin typeface="Montserrat Regular"/>
              <a:cs typeface="Montserrat Regular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CECA7F8-82FC-A849-A6A0-E11950DE2D9C}"/>
              </a:ext>
            </a:extLst>
          </p:cNvPr>
          <p:cNvSpPr txBox="1"/>
          <p:nvPr/>
        </p:nvSpPr>
        <p:spPr>
          <a:xfrm>
            <a:off x="7118431" y="6197501"/>
            <a:ext cx="4594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>
                <a:cs typeface="Montserrat Regular"/>
              </a:rPr>
              <a:t>Fuente: </a:t>
            </a:r>
            <a:r>
              <a:rPr lang="es-MX" sz="1100" i="1" dirty="0">
                <a:cs typeface="Montserrat Regular"/>
              </a:rPr>
              <a:t>ANUIES, elaboración propia con datos de los Cuestionarios 911.9A. Ciclo escolar desde 2010 hasta 2017-2018. Inicio de cursos.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8619F1A-C557-174D-90C1-F05C11B2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" y="20202"/>
            <a:ext cx="1206550" cy="1206550"/>
          </a:xfrm>
          <a:prstGeom prst="rect">
            <a:avLst/>
          </a:prstGeom>
        </p:spPr>
      </p:pic>
      <p:pic>
        <p:nvPicPr>
          <p:cNvPr id="12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32" y="0"/>
            <a:ext cx="1512168" cy="1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1636</TotalTime>
  <Words>938</Words>
  <Application>Microsoft Office PowerPoint</Application>
  <PresentationFormat>Panorámica</PresentationFormat>
  <Paragraphs>178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Regular</vt:lpstr>
      <vt:lpstr>Soberana Sans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Pobreza y salud:  una relación bidireccional</dc:title>
  <dc:creator>Carolina Zepeda</dc:creator>
  <cp:lastModifiedBy>Cabina-ANM</cp:lastModifiedBy>
  <cp:revision>39</cp:revision>
  <cp:lastPrinted>2019-09-11T21:11:48Z</cp:lastPrinted>
  <dcterms:created xsi:type="dcterms:W3CDTF">2019-09-09T22:38:51Z</dcterms:created>
  <dcterms:modified xsi:type="dcterms:W3CDTF">2019-09-11T23:31:53Z</dcterms:modified>
</cp:coreProperties>
</file>