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13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1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1456" y="176"/>
      </p:cViewPr>
      <p:guideLst>
        <p:guide orient="horz" pos="1979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2666-33F9-1244-B6AE-EFD7646BD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5BCBF-618A-4748-82C1-13BC7FEF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682F-A889-3C46-A348-F958EC57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0250-F707-5E42-A915-29593789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88F4-2398-5949-BD03-8B073CD7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9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94F8-6379-2A42-BF4E-457897A2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4697D-CE63-0443-9153-551A8B55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8A79-B8B5-B540-9D70-137A16D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49770-3285-F74B-BE1E-BAC3CD95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2BD6-151F-9247-83AB-86FC075E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9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340BF-2028-1246-BD10-058137347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39ADE-7A65-9344-B0E1-2B2C87B87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B0AC-4B49-954B-870F-C10060C7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8E33B-F2A3-0C49-9997-FEBFF407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602AF-C4F7-CB4E-AA50-C590CC7B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EA5A-2D0A-BC40-9FAB-A364B2EC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EDC63-1025-3446-B1AB-3649CB93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DB5E-6A2F-8F43-BFDA-7282BDBA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E914-AE2A-D540-B8B0-590875BC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E6505-007C-7C47-BBFE-A23038EA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B84B7-3FD9-824B-8659-04EE44FE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53952-0B1E-7849-A8A4-0CDE3ABDB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C502A-2A97-FD4B-9E69-2298E840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599D-E4C7-F343-8A58-A31212ED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57545-C51F-C74C-9059-581EA064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9280-2A5B-4248-A980-078DAA22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9282-B244-2C4A-AD81-53DA4D6E3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26FD-BC9A-D54A-B2BE-A8B76AC84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6DF6-62FC-DF44-8788-D61130A0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F561A-F30C-E74F-BF2B-E5096648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916C4-08C6-1E4B-9721-0FE51FCB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9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AC7B-CAB8-6A44-947A-D81D8D7C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6303-2EA8-2D40-A566-72727515E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F42D2-CFA7-AE4F-B240-DC1973F0A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69A2E-90E6-2049-996D-456B96A17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31C1B-EBC0-0748-9818-CE0076C75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37689-162F-8046-91F7-0F1F2768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62E98-F67E-2845-9A3E-746D257F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875EB-F39D-D04E-8A6A-3FCF6BCF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076D-9F31-4548-A8E5-AF7D3FCE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408F-C826-BB44-A2E2-FB6949ED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A4885-286C-F744-9383-214F8BC1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65665-8C1A-5C4D-8892-953B91A1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06C41-7EF1-9C41-A502-B305C66A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8BF5E-87CA-3247-8DDF-DFB51F2F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A1E1C-3F7D-BB42-B641-0ED2ED34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A0F0-E178-5544-B36E-6041EF23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90AD-6096-594A-864E-6E30F499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8856E-7CF9-3D41-943D-3F89D63A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1A38-C552-7D42-BBBB-ED5A565C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494-2D3D-4043-8E2E-30B98E6F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5E82E-CAC7-A647-8B3A-730F0A19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2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92F3-556A-604C-9046-28DE9E77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4B37D-6BD3-D14E-93A8-7BDC6C607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D7C0A-2675-9A4E-8610-5539B3EB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F3384-3DF6-0448-835D-4422D087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34435-C80B-444D-8636-98B9D9B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28476-A16C-9A45-B437-9E4631F6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CE86F-D7B8-204C-906D-8FB47EF1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971B2-45FF-BF49-B846-D0873ED5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98028-18D0-A642-9321-A846523E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8D25-5DF9-5E46-A96B-7AF58BB7833A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D8973-155A-544A-A13E-89566C154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ED4-CE05-6146-BD93-08F42669D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8B72-A8F3-0E48-9891-D4446A020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3636A-85B3-AF4C-B302-D039132C9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9145" r="5943" b="9145"/>
          <a:stretch/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F21B8-AAE2-0642-AB7F-3D0B5123AE28}"/>
              </a:ext>
            </a:extLst>
          </p:cNvPr>
          <p:cNvSpPr txBox="1"/>
          <p:nvPr/>
        </p:nvSpPr>
        <p:spPr>
          <a:xfrm>
            <a:off x="6096000" y="1941352"/>
            <a:ext cx="6095998" cy="892552"/>
          </a:xfrm>
          <a:prstGeom prst="rect">
            <a:avLst/>
          </a:prstGeom>
          <a:solidFill>
            <a:srgbClr val="262626">
              <a:alpha val="81176"/>
            </a:srgbClr>
          </a:solidFill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FFF118"/>
                </a:solidFill>
                <a:latin typeface="NewJuneBook" panose="02000503030000020004" pitchFamily="2" charset="77"/>
              </a:rPr>
              <a:t>Encuentros y Desencuentros </a:t>
            </a:r>
          </a:p>
          <a:p>
            <a:r>
              <a:rPr lang="es-ES_tradnl" sz="2000" dirty="0">
                <a:solidFill>
                  <a:schemeClr val="bg1">
                    <a:lumMod val="95000"/>
                  </a:schemeClr>
                </a:solidFill>
                <a:latin typeface="NewJuneBook" panose="02000503030000020004" pitchFamily="2" charset="77"/>
              </a:rPr>
              <a:t>de la Educación Médica y el Sistema de Salud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17DB8861-F21A-1B40-B177-1219285E8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15" y="-25109"/>
            <a:ext cx="1790383" cy="8925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FF676F-532C-2A45-9F64-3242DF9D39F6}"/>
              </a:ext>
            </a:extLst>
          </p:cNvPr>
          <p:cNvSpPr/>
          <p:nvPr/>
        </p:nvSpPr>
        <p:spPr>
          <a:xfrm>
            <a:off x="5929745" y="1941352"/>
            <a:ext cx="198493" cy="892552"/>
          </a:xfrm>
          <a:prstGeom prst="rect">
            <a:avLst/>
          </a:prstGeom>
          <a:solidFill>
            <a:srgbClr val="FFF118"/>
          </a:solidFill>
          <a:ln>
            <a:solidFill>
              <a:srgbClr val="FFF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22BF81-22CA-CE45-BEE4-A46EF64B25E8}"/>
              </a:ext>
            </a:extLst>
          </p:cNvPr>
          <p:cNvSpPr/>
          <p:nvPr/>
        </p:nvSpPr>
        <p:spPr>
          <a:xfrm>
            <a:off x="6128238" y="2803109"/>
            <a:ext cx="3374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NewJuneBook" panose="02000503030000020004" pitchFamily="2" charset="77"/>
              </a:rPr>
              <a:t>Dr. Eduardo García Luna Martínez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0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81802F2-0E97-C743-8686-E4A6F695B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68338" y="0"/>
            <a:ext cx="10375085" cy="6909969"/>
          </a:xfrm>
          <a:prstGeom prst="parallelogram">
            <a:avLst>
              <a:gd name="adj" fmla="val 4140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A1D69-A271-B249-A9C7-C2C7A6CC9C44}"/>
              </a:ext>
            </a:extLst>
          </p:cNvPr>
          <p:cNvSpPr txBox="1"/>
          <p:nvPr/>
        </p:nvSpPr>
        <p:spPr>
          <a:xfrm>
            <a:off x="838835" y="1220755"/>
            <a:ext cx="5641288" cy="2186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2400" dirty="0">
                <a:latin typeface="NewJuneBook" panose="02000503030000020004" pitchFamily="2" charset="77"/>
              </a:rPr>
              <a:t>Interacciones a través del tiempo</a:t>
            </a:r>
          </a:p>
          <a:p>
            <a:pPr>
              <a:lnSpc>
                <a:spcPct val="200000"/>
              </a:lnSpc>
            </a:pPr>
            <a:r>
              <a:rPr lang="es-ES_tradnl" sz="2400" dirty="0">
                <a:latin typeface="NewJuneBook" panose="02000503030000020004" pitchFamily="2" charset="77"/>
              </a:rPr>
              <a:t>Encuentros y Desencuentros actuales</a:t>
            </a:r>
          </a:p>
          <a:p>
            <a:pPr>
              <a:lnSpc>
                <a:spcPct val="200000"/>
              </a:lnSpc>
            </a:pPr>
            <a:r>
              <a:rPr lang="es-ES_tradnl" sz="2400" dirty="0">
                <a:latin typeface="NewJuneBook" panose="02000503030000020004" pitchFamily="2" charset="77"/>
              </a:rPr>
              <a:t>Reflexiones finales</a:t>
            </a:r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480" y="2"/>
            <a:ext cx="1775520" cy="8851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47611C-1E92-1445-B8BA-A8C9CC80EF18}"/>
              </a:ext>
            </a:extLst>
          </p:cNvPr>
          <p:cNvSpPr>
            <a:spLocks noChangeAspect="1"/>
          </p:cNvSpPr>
          <p:nvPr/>
        </p:nvSpPr>
        <p:spPr>
          <a:xfrm>
            <a:off x="335361" y="1523617"/>
            <a:ext cx="363847" cy="363847"/>
          </a:xfrm>
          <a:prstGeom prst="ellipse">
            <a:avLst/>
          </a:prstGeom>
          <a:solidFill>
            <a:srgbClr val="FFEF4F"/>
          </a:solidFill>
          <a:ln w="38100">
            <a:solidFill>
              <a:srgbClr val="FFE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DB771D9D-A18C-644C-A88F-6F9A9306C7C2}"/>
              </a:ext>
            </a:extLst>
          </p:cNvPr>
          <p:cNvSpPr txBox="1">
            <a:spLocks/>
          </p:cNvSpPr>
          <p:nvPr/>
        </p:nvSpPr>
        <p:spPr>
          <a:xfrm>
            <a:off x="1" y="5530"/>
            <a:ext cx="6966857" cy="735172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54">
              <a:buClr>
                <a:srgbClr val="000000"/>
              </a:buClr>
              <a:defRPr/>
            </a:pPr>
            <a:r>
              <a:rPr lang="es-MX" sz="3733" b="1" dirty="0">
                <a:solidFill>
                  <a:srgbClr val="000000">
                    <a:lumMod val="50000"/>
                    <a:lumOff val="50000"/>
                  </a:srgbClr>
                </a:solidFill>
                <a:latin typeface="NewJuneBook" panose="02000503030000020004" pitchFamily="2" charset="0"/>
                <a:ea typeface="Verdana" charset="0"/>
                <a:cs typeface="Verdana" charset="0"/>
                <a:sym typeface="Arial"/>
              </a:rPr>
              <a:t>Agenda</a:t>
            </a:r>
            <a:r>
              <a:rPr lang="es-MX" sz="3733" dirty="0">
                <a:solidFill>
                  <a:srgbClr val="000000">
                    <a:lumMod val="50000"/>
                    <a:lumOff val="50000"/>
                  </a:srgbClr>
                </a:solidFill>
                <a:latin typeface="NewJuneBook" panose="02000503030000020004" pitchFamily="2" charset="0"/>
                <a:ea typeface="Verdana" charset="0"/>
                <a:cs typeface="Verdana" charset="0"/>
                <a:sym typeface="Arial"/>
              </a:rPr>
              <a:t> </a:t>
            </a:r>
            <a:r>
              <a:rPr lang="es-MX" sz="3733" dirty="0">
                <a:solidFill>
                  <a:srgbClr val="FFEF4F"/>
                </a:solidFill>
                <a:latin typeface="NewJuneBold" panose="02000503040000020004" pitchFamily="2" charset="77"/>
                <a:ea typeface="Verdana" charset="0"/>
                <a:cs typeface="Verdana" charset="0"/>
                <a:sym typeface="Arial"/>
              </a:rPr>
              <a:t>|</a:t>
            </a:r>
            <a:endParaRPr lang="es-MX" sz="3733" dirty="0">
              <a:solidFill>
                <a:srgbClr val="000000">
                  <a:lumMod val="85000"/>
                  <a:lumOff val="15000"/>
                </a:srgbClr>
              </a:solidFill>
              <a:latin typeface="NewJuneBold" panose="02000503040000020004" pitchFamily="2" charset="77"/>
              <a:ea typeface="Verdana" charset="0"/>
              <a:cs typeface="Verdana" charset="0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E0A2D8-A977-D946-9772-BF521CD134C9}"/>
              </a:ext>
            </a:extLst>
          </p:cNvPr>
          <p:cNvSpPr>
            <a:spLocks noChangeAspect="1"/>
          </p:cNvSpPr>
          <p:nvPr/>
        </p:nvSpPr>
        <p:spPr>
          <a:xfrm>
            <a:off x="335358" y="2252920"/>
            <a:ext cx="363847" cy="363847"/>
          </a:xfrm>
          <a:prstGeom prst="ellipse">
            <a:avLst/>
          </a:prstGeom>
          <a:solidFill>
            <a:srgbClr val="FFEF4F"/>
          </a:solidFill>
          <a:ln w="38100">
            <a:solidFill>
              <a:srgbClr val="FFE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81087F-9BFD-5845-8421-A1A7B7DD2C81}"/>
              </a:ext>
            </a:extLst>
          </p:cNvPr>
          <p:cNvSpPr>
            <a:spLocks noChangeAspect="1"/>
          </p:cNvSpPr>
          <p:nvPr/>
        </p:nvSpPr>
        <p:spPr>
          <a:xfrm>
            <a:off x="335357" y="2991614"/>
            <a:ext cx="363847" cy="363847"/>
          </a:xfrm>
          <a:prstGeom prst="ellipse">
            <a:avLst/>
          </a:prstGeom>
          <a:solidFill>
            <a:srgbClr val="FFEF4F"/>
          </a:solidFill>
          <a:ln w="38100">
            <a:solidFill>
              <a:srgbClr val="FFE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2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B7511-0B1D-A249-9B54-83291ED73BC9}"/>
              </a:ext>
            </a:extLst>
          </p:cNvPr>
          <p:cNvSpPr txBox="1"/>
          <p:nvPr/>
        </p:nvSpPr>
        <p:spPr>
          <a:xfrm>
            <a:off x="169262" y="4888281"/>
            <a:ext cx="17253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Colonia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Vinculo estrecho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Acciones sanitarias a cargo del protomedicato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000DA-0018-1147-B8BD-ED75AFC85398}"/>
              </a:ext>
            </a:extLst>
          </p:cNvPr>
          <p:cNvSpPr txBox="1"/>
          <p:nvPr/>
        </p:nvSpPr>
        <p:spPr>
          <a:xfrm>
            <a:off x="741405" y="1759984"/>
            <a:ext cx="1837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Independencia - 1855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Se convierte la figura de las escuelas en establecimientos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Sistema de salud afectado por los cambios sociopolíticos de la época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55538-9264-C244-A21C-20622E6FC0FA}"/>
              </a:ext>
            </a:extLst>
          </p:cNvPr>
          <p:cNvSpPr txBox="1"/>
          <p:nvPr/>
        </p:nvSpPr>
        <p:spPr>
          <a:xfrm>
            <a:off x="1910567" y="4920781"/>
            <a:ext cx="1978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1855 - 1876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La escuela de medicina paso a depender de la Secretaria de Educación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Se consolidó el Consejo de Salubridad como entidad rectora de las acciones de salud.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FF4F2-3C0D-EF45-99C4-AEB5220B950C}"/>
              </a:ext>
            </a:extLst>
          </p:cNvPr>
          <p:cNvSpPr txBox="1"/>
          <p:nvPr/>
        </p:nvSpPr>
        <p:spPr>
          <a:xfrm>
            <a:off x="2867836" y="1761361"/>
            <a:ext cx="1837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Época porfiriana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Estrechamiento en puntos de contacto e intereses.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Proyectos de salubridad ligados a cambios educativos.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Hospital-Escuela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847AF-EC84-B44B-9265-A25F227F59CC}"/>
              </a:ext>
            </a:extLst>
          </p:cNvPr>
          <p:cNvSpPr txBox="1"/>
          <p:nvPr/>
        </p:nvSpPr>
        <p:spPr>
          <a:xfrm>
            <a:off x="4093766" y="4888280"/>
            <a:ext cx="19764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Revolución (1913-1917)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Cambios frecuentes en la dirección de la Escuela de Medicina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Escasez de población estudiantil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Escasez de presupuesto del Consejo de Salubridad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58A53-6BEC-5A43-9D1B-657A85942D5D}"/>
              </a:ext>
            </a:extLst>
          </p:cNvPr>
          <p:cNvSpPr txBox="1"/>
          <p:nvPr/>
        </p:nvSpPr>
        <p:spPr>
          <a:xfrm>
            <a:off x="4994269" y="1083283"/>
            <a:ext cx="1947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1917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Departamento de Salubridad Pública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Crecimiento de la atención médica y los sistemas preventivos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Consolidación de la educación médica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Como consecuencia del crecimiento de ambos su relación se fue haciendo distante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B3BAB-A0B0-ED40-B850-84C1A42E6E17}"/>
              </a:ext>
            </a:extLst>
          </p:cNvPr>
          <p:cNvSpPr txBox="1"/>
          <p:nvPr/>
        </p:nvSpPr>
        <p:spPr>
          <a:xfrm>
            <a:off x="6289844" y="4888279"/>
            <a:ext cx="19764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1930 - 1970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Se crea la Secretaria de Asistencia y se dividen las funciones sanitarias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Servicio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Surgimiento de las Especialidades Médicas y creación de institutos nacionales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0D795-399F-F048-8831-D2B3855CACC2}"/>
              </a:ext>
            </a:extLst>
          </p:cNvPr>
          <p:cNvSpPr txBox="1"/>
          <p:nvPr/>
        </p:nvSpPr>
        <p:spPr>
          <a:xfrm>
            <a:off x="7114594" y="2268222"/>
            <a:ext cx="19474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1970 - 1990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Aumenta el número de Escuelas de Medicina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Aumento de especialidades médicas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08D6A-13D9-B54B-A3FE-652F0566E390}"/>
              </a:ext>
            </a:extLst>
          </p:cNvPr>
          <p:cNvSpPr txBox="1"/>
          <p:nvPr/>
        </p:nvSpPr>
        <p:spPr>
          <a:xfrm>
            <a:off x="8460164" y="4888279"/>
            <a:ext cx="18372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1994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Creación de PUEM (Programa Único de Especialidades Médicas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D2861-0702-F846-B534-3EB7F1492FFA}"/>
              </a:ext>
            </a:extLst>
          </p:cNvPr>
          <p:cNvSpPr txBox="1"/>
          <p:nvPr/>
        </p:nvSpPr>
        <p:spPr>
          <a:xfrm>
            <a:off x="9234919" y="1929668"/>
            <a:ext cx="19474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>
                <a:latin typeface="NewJuneBook" panose="02000503030000020004" pitchFamily="2" charset="77"/>
              </a:rPr>
              <a:t>Actualidad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100" dirty="0">
                <a:latin typeface="NewJuneBook" panose="02000503030000020004" pitchFamily="2" charset="77"/>
              </a:rPr>
              <a:t>Debido al crecimiento demográfico la relación no ha sido tan estrecha y los intereses se han distanciado entre ambas instituciones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440EF3-7967-6147-BDC0-938958B91409}"/>
              </a:ext>
            </a:extLst>
          </p:cNvPr>
          <p:cNvCxnSpPr/>
          <p:nvPr/>
        </p:nvCxnSpPr>
        <p:spPr>
          <a:xfrm>
            <a:off x="259104" y="3882393"/>
            <a:ext cx="623764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8BAF58-1A31-974B-8B14-BB86B6B70762}"/>
              </a:ext>
            </a:extLst>
          </p:cNvPr>
          <p:cNvCxnSpPr/>
          <p:nvPr/>
        </p:nvCxnSpPr>
        <p:spPr>
          <a:xfrm>
            <a:off x="259104" y="3841923"/>
            <a:ext cx="623764" cy="0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2B54A8-082C-A34D-8F4F-DF7524C17DE5}"/>
              </a:ext>
            </a:extLst>
          </p:cNvPr>
          <p:cNvCxnSpPr>
            <a:cxnSpLocks/>
          </p:cNvCxnSpPr>
          <p:nvPr/>
        </p:nvCxnSpPr>
        <p:spPr>
          <a:xfrm flipV="1">
            <a:off x="877717" y="3627390"/>
            <a:ext cx="955359" cy="214533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2A5405-5B81-B846-80DA-D79FDBC4E649}"/>
              </a:ext>
            </a:extLst>
          </p:cNvPr>
          <p:cNvCxnSpPr>
            <a:cxnSpLocks/>
          </p:cNvCxnSpPr>
          <p:nvPr/>
        </p:nvCxnSpPr>
        <p:spPr>
          <a:xfrm>
            <a:off x="877717" y="3882392"/>
            <a:ext cx="866416" cy="2660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62088C-FEFB-E849-B34C-FA089AFE1259}"/>
              </a:ext>
            </a:extLst>
          </p:cNvPr>
          <p:cNvCxnSpPr>
            <a:cxnSpLocks/>
          </p:cNvCxnSpPr>
          <p:nvPr/>
        </p:nvCxnSpPr>
        <p:spPr>
          <a:xfrm>
            <a:off x="1717404" y="4142900"/>
            <a:ext cx="861266" cy="10862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76BA89-A58E-6E40-AE3E-1981677E2FEC}"/>
              </a:ext>
            </a:extLst>
          </p:cNvPr>
          <p:cNvCxnSpPr>
            <a:cxnSpLocks/>
          </p:cNvCxnSpPr>
          <p:nvPr/>
        </p:nvCxnSpPr>
        <p:spPr>
          <a:xfrm flipV="1">
            <a:off x="1803400" y="3525501"/>
            <a:ext cx="782542" cy="108626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B4DCD5-97C4-7744-BF13-642E3424A6CF}"/>
              </a:ext>
            </a:extLst>
          </p:cNvPr>
          <p:cNvCxnSpPr>
            <a:cxnSpLocks/>
          </p:cNvCxnSpPr>
          <p:nvPr/>
        </p:nvCxnSpPr>
        <p:spPr>
          <a:xfrm flipV="1">
            <a:off x="2575007" y="3920066"/>
            <a:ext cx="913260" cy="33145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DA2C0E-E54B-084D-8594-A7083D6CD492}"/>
              </a:ext>
            </a:extLst>
          </p:cNvPr>
          <p:cNvCxnSpPr>
            <a:cxnSpLocks/>
          </p:cNvCxnSpPr>
          <p:nvPr/>
        </p:nvCxnSpPr>
        <p:spPr>
          <a:xfrm>
            <a:off x="2575007" y="3525501"/>
            <a:ext cx="913260" cy="278322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73891F-DA44-4744-BF1A-DF0C0D8EFE77}"/>
              </a:ext>
            </a:extLst>
          </p:cNvPr>
          <p:cNvCxnSpPr/>
          <p:nvPr/>
        </p:nvCxnSpPr>
        <p:spPr>
          <a:xfrm>
            <a:off x="3474586" y="3803823"/>
            <a:ext cx="623764" cy="0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139BC3-0A38-3E41-B478-FA65AAEA7205}"/>
              </a:ext>
            </a:extLst>
          </p:cNvPr>
          <p:cNvCxnSpPr/>
          <p:nvPr/>
        </p:nvCxnSpPr>
        <p:spPr>
          <a:xfrm>
            <a:off x="3481917" y="3920454"/>
            <a:ext cx="623764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6686A0-B8C4-3947-BF54-248A399AF54D}"/>
              </a:ext>
            </a:extLst>
          </p:cNvPr>
          <p:cNvCxnSpPr>
            <a:cxnSpLocks/>
          </p:cNvCxnSpPr>
          <p:nvPr/>
        </p:nvCxnSpPr>
        <p:spPr>
          <a:xfrm flipV="1">
            <a:off x="4081337" y="3722150"/>
            <a:ext cx="727730" cy="84848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12BF98-C7A7-954E-AC92-1EDFCDCBA72B}"/>
              </a:ext>
            </a:extLst>
          </p:cNvPr>
          <p:cNvCxnSpPr>
            <a:cxnSpLocks/>
          </p:cNvCxnSpPr>
          <p:nvPr/>
        </p:nvCxnSpPr>
        <p:spPr>
          <a:xfrm>
            <a:off x="4100669" y="3920454"/>
            <a:ext cx="702048" cy="10704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A6B5ED-A024-D240-8173-9F02A7FF64B0}"/>
              </a:ext>
            </a:extLst>
          </p:cNvPr>
          <p:cNvCxnSpPr>
            <a:cxnSpLocks/>
          </p:cNvCxnSpPr>
          <p:nvPr/>
        </p:nvCxnSpPr>
        <p:spPr>
          <a:xfrm>
            <a:off x="4783667" y="4026047"/>
            <a:ext cx="889000" cy="21557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FE1DEA-1E14-264D-BF4F-4AD75E2FB9D1}"/>
              </a:ext>
            </a:extLst>
          </p:cNvPr>
          <p:cNvCxnSpPr>
            <a:cxnSpLocks/>
          </p:cNvCxnSpPr>
          <p:nvPr/>
        </p:nvCxnSpPr>
        <p:spPr>
          <a:xfrm flipV="1">
            <a:off x="4796367" y="3499054"/>
            <a:ext cx="876300" cy="223096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903C72-075F-BF49-BC95-02BC6CC82EC0}"/>
              </a:ext>
            </a:extLst>
          </p:cNvPr>
          <p:cNvCxnSpPr>
            <a:cxnSpLocks/>
          </p:cNvCxnSpPr>
          <p:nvPr/>
        </p:nvCxnSpPr>
        <p:spPr>
          <a:xfrm flipV="1">
            <a:off x="6283494" y="4080532"/>
            <a:ext cx="541690" cy="1579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EE78D4-3254-6E42-B9D2-25508FB7140B}"/>
              </a:ext>
            </a:extLst>
          </p:cNvPr>
          <p:cNvCxnSpPr/>
          <p:nvPr/>
        </p:nvCxnSpPr>
        <p:spPr>
          <a:xfrm>
            <a:off x="5666080" y="3499054"/>
            <a:ext cx="623764" cy="0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387F36E-2735-0244-91D3-8E615D9E7023}"/>
              </a:ext>
            </a:extLst>
          </p:cNvPr>
          <p:cNvCxnSpPr/>
          <p:nvPr/>
        </p:nvCxnSpPr>
        <p:spPr>
          <a:xfrm>
            <a:off x="5666080" y="4238442"/>
            <a:ext cx="623764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9C4AB0A-9424-8B4A-9D7B-8906A59208DF}"/>
              </a:ext>
            </a:extLst>
          </p:cNvPr>
          <p:cNvCxnSpPr>
            <a:cxnSpLocks/>
          </p:cNvCxnSpPr>
          <p:nvPr/>
        </p:nvCxnSpPr>
        <p:spPr>
          <a:xfrm>
            <a:off x="6285611" y="3497000"/>
            <a:ext cx="541690" cy="156707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5319CD-FFF8-D644-B64E-A741D2C6054E}"/>
              </a:ext>
            </a:extLst>
          </p:cNvPr>
          <p:cNvCxnSpPr>
            <a:cxnSpLocks/>
          </p:cNvCxnSpPr>
          <p:nvPr/>
        </p:nvCxnSpPr>
        <p:spPr>
          <a:xfrm flipV="1">
            <a:off x="7101927" y="3499647"/>
            <a:ext cx="551182" cy="153285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B3B677-27D1-BF43-9787-FB0B4B9ECF24}"/>
              </a:ext>
            </a:extLst>
          </p:cNvPr>
          <p:cNvCxnSpPr>
            <a:cxnSpLocks/>
          </p:cNvCxnSpPr>
          <p:nvPr/>
        </p:nvCxnSpPr>
        <p:spPr>
          <a:xfrm>
            <a:off x="6820951" y="4080532"/>
            <a:ext cx="287293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79AB08-6C8A-A24B-9023-8FAC23890F79}"/>
              </a:ext>
            </a:extLst>
          </p:cNvPr>
          <p:cNvCxnSpPr>
            <a:cxnSpLocks/>
          </p:cNvCxnSpPr>
          <p:nvPr/>
        </p:nvCxnSpPr>
        <p:spPr>
          <a:xfrm>
            <a:off x="6820951" y="3649757"/>
            <a:ext cx="287293" cy="0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694CD55-04CC-AF4B-AACF-E61135E608DF}"/>
              </a:ext>
            </a:extLst>
          </p:cNvPr>
          <p:cNvCxnSpPr>
            <a:cxnSpLocks/>
          </p:cNvCxnSpPr>
          <p:nvPr/>
        </p:nvCxnSpPr>
        <p:spPr>
          <a:xfrm>
            <a:off x="7101927" y="4080532"/>
            <a:ext cx="546949" cy="15791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5068B0-8C5F-CB4A-9F43-B068A77DE2FD}"/>
              </a:ext>
            </a:extLst>
          </p:cNvPr>
          <p:cNvCxnSpPr>
            <a:cxnSpLocks/>
          </p:cNvCxnSpPr>
          <p:nvPr/>
        </p:nvCxnSpPr>
        <p:spPr>
          <a:xfrm>
            <a:off x="7645701" y="4238442"/>
            <a:ext cx="55348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F8A86D-8B73-174E-A7FE-4BB5BFC00DD9}"/>
              </a:ext>
            </a:extLst>
          </p:cNvPr>
          <p:cNvCxnSpPr>
            <a:cxnSpLocks/>
          </p:cNvCxnSpPr>
          <p:nvPr/>
        </p:nvCxnSpPr>
        <p:spPr>
          <a:xfrm>
            <a:off x="7648875" y="3499054"/>
            <a:ext cx="553487" cy="0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A5F7047-5221-6D44-A1BF-8533E41C7554}"/>
              </a:ext>
            </a:extLst>
          </p:cNvPr>
          <p:cNvCxnSpPr>
            <a:cxnSpLocks/>
          </p:cNvCxnSpPr>
          <p:nvPr/>
        </p:nvCxnSpPr>
        <p:spPr>
          <a:xfrm flipV="1">
            <a:off x="8192837" y="4030675"/>
            <a:ext cx="637938" cy="20776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9A56764-4C0C-F244-BB61-248FEB872136}"/>
              </a:ext>
            </a:extLst>
          </p:cNvPr>
          <p:cNvCxnSpPr>
            <a:cxnSpLocks/>
          </p:cNvCxnSpPr>
          <p:nvPr/>
        </p:nvCxnSpPr>
        <p:spPr>
          <a:xfrm>
            <a:off x="8195413" y="3495879"/>
            <a:ext cx="635362" cy="238777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E6B6E1-A3AA-A24D-9F22-3DC4553DEA81}"/>
              </a:ext>
            </a:extLst>
          </p:cNvPr>
          <p:cNvCxnSpPr>
            <a:cxnSpLocks/>
          </p:cNvCxnSpPr>
          <p:nvPr/>
        </p:nvCxnSpPr>
        <p:spPr>
          <a:xfrm>
            <a:off x="8819983" y="4030675"/>
            <a:ext cx="1018674" cy="2176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11E2E5-9732-D747-B411-1B42137B4F50}"/>
              </a:ext>
            </a:extLst>
          </p:cNvPr>
          <p:cNvCxnSpPr>
            <a:cxnSpLocks/>
          </p:cNvCxnSpPr>
          <p:nvPr/>
        </p:nvCxnSpPr>
        <p:spPr>
          <a:xfrm flipV="1">
            <a:off x="8818075" y="3512996"/>
            <a:ext cx="1001727" cy="222439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Imagen 3">
            <a:extLst>
              <a:ext uri="{FF2B5EF4-FFF2-40B4-BE49-F238E27FC236}">
                <a16:creationId xmlns:a16="http://schemas.microsoft.com/office/drawing/2014/main" id="{5BB15030-26E8-1648-B57E-1ADB7795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15" y="-25109"/>
            <a:ext cx="1790383" cy="892551"/>
          </a:xfrm>
          <a:prstGeom prst="rect">
            <a:avLst/>
          </a:prstGeom>
        </p:spPr>
      </p:pic>
      <p:sp>
        <p:nvSpPr>
          <p:cNvPr id="90" name="Subtítulo 2">
            <a:extLst>
              <a:ext uri="{FF2B5EF4-FFF2-40B4-BE49-F238E27FC236}">
                <a16:creationId xmlns:a16="http://schemas.microsoft.com/office/drawing/2014/main" id="{84F9F3A6-693D-354F-BEAE-2AB81BEFA4E7}"/>
              </a:ext>
            </a:extLst>
          </p:cNvPr>
          <p:cNvSpPr txBox="1">
            <a:spLocks/>
          </p:cNvSpPr>
          <p:nvPr/>
        </p:nvSpPr>
        <p:spPr>
          <a:xfrm>
            <a:off x="35496" y="69758"/>
            <a:ext cx="11632248" cy="618438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buClr>
                <a:srgbClr val="000000"/>
              </a:buClr>
              <a:defRPr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ewJuneBook" panose="02000503030000020004" pitchFamily="2" charset="0"/>
                <a:ea typeface="Verdana" charset="0"/>
                <a:cs typeface="Verdana" charset="0"/>
                <a:sym typeface="Arial"/>
              </a:rPr>
              <a:t>Interacciones a través del tiempo </a:t>
            </a:r>
            <a:r>
              <a:rPr lang="es-MX" dirty="0">
                <a:solidFill>
                  <a:srgbClr val="FFEF4F"/>
                </a:solidFill>
                <a:latin typeface="NewJuneBold" panose="02000503040000020004" pitchFamily="2" charset="77"/>
                <a:ea typeface="Verdana" charset="0"/>
                <a:cs typeface="Verdana" charset="0"/>
                <a:sym typeface="Arial"/>
              </a:rPr>
              <a:t>|</a:t>
            </a:r>
            <a:endParaRPr lang="es-MX" dirty="0">
              <a:solidFill>
                <a:srgbClr val="000000">
                  <a:lumMod val="85000"/>
                  <a:lumOff val="15000"/>
                </a:srgbClr>
              </a:solidFill>
              <a:latin typeface="NewJuneBook" panose="02000503030000020004" pitchFamily="2" charset="0"/>
              <a:ea typeface="Verdana" charset="0"/>
              <a:cs typeface="Verdana" charset="0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A2C5F1-F110-F84A-BBA4-0D57B798046C}"/>
              </a:ext>
            </a:extLst>
          </p:cNvPr>
          <p:cNvSpPr/>
          <p:nvPr/>
        </p:nvSpPr>
        <p:spPr>
          <a:xfrm>
            <a:off x="0" y="6632967"/>
            <a:ext cx="72575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Graue-Wiechers</a:t>
            </a:r>
            <a:r>
              <a:rPr lang="es-ES_tradnl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, E. (2011). </a:t>
            </a:r>
            <a:r>
              <a:rPr lang="es-ES_tradnl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Educación</a:t>
            </a:r>
            <a:r>
              <a:rPr lang="es-ES_tradnl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 </a:t>
            </a:r>
            <a:r>
              <a:rPr lang="es-ES_tradnl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médica</a:t>
            </a:r>
            <a:r>
              <a:rPr lang="es-ES_tradnl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 y los sistemas de salud. Gaceta </a:t>
            </a:r>
            <a:r>
              <a:rPr lang="es-ES_tradnl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Médica</a:t>
            </a:r>
            <a:r>
              <a:rPr lang="es-ES_tradnl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 de </a:t>
            </a:r>
            <a:r>
              <a:rPr lang="es-ES_tradnl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México</a:t>
            </a:r>
            <a:r>
              <a:rPr lang="es-ES_tradnl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NewJuneBook" panose="02000503030000020004" pitchFamily="2" charset="77"/>
                <a:cs typeface="Gill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4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E77550-874E-D145-853B-007800A6B0B0}"/>
              </a:ext>
            </a:extLst>
          </p:cNvPr>
          <p:cNvSpPr txBox="1"/>
          <p:nvPr/>
        </p:nvSpPr>
        <p:spPr>
          <a:xfrm>
            <a:off x="0" y="100759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NewJuneBook" panose="02000503030000020004" pitchFamily="2" charset="77"/>
              </a:rPr>
              <a:t>Encuentros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7866D-D81D-6C44-B749-85B080FDC31E}"/>
              </a:ext>
            </a:extLst>
          </p:cNvPr>
          <p:cNvSpPr txBox="1"/>
          <p:nvPr/>
        </p:nvSpPr>
        <p:spPr>
          <a:xfrm>
            <a:off x="195072" y="3495738"/>
            <a:ext cx="5900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Prioridades en Salud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Formación en Atención Primaria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Calidad de la Atención y Seguridad del Paciente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FC6A8-AD42-FF4E-A516-CD74C578CA82}"/>
              </a:ext>
            </a:extLst>
          </p:cNvPr>
          <p:cNvSpPr txBox="1"/>
          <p:nvPr/>
        </p:nvSpPr>
        <p:spPr>
          <a:xfrm>
            <a:off x="195072" y="1650090"/>
            <a:ext cx="5900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Complementariedad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Sistema de Recursos Humanos: Formación de 	Médicos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Campos Clínicos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Servicio 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26C69-FCE2-C743-9BE7-3EA6B0B66FBA}"/>
              </a:ext>
            </a:extLst>
          </p:cNvPr>
          <p:cNvSpPr txBox="1"/>
          <p:nvPr/>
        </p:nvSpPr>
        <p:spPr>
          <a:xfrm>
            <a:off x="6096000" y="100759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NewJuneBook" panose="02000503030000020004" pitchFamily="2" charset="77"/>
              </a:rPr>
              <a:t>Desencuentros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A10F8-1C3D-CC4C-9717-16A8AEC19FB3}"/>
              </a:ext>
            </a:extLst>
          </p:cNvPr>
          <p:cNvSpPr txBox="1"/>
          <p:nvPr/>
        </p:nvSpPr>
        <p:spPr>
          <a:xfrm>
            <a:off x="6203094" y="1699518"/>
            <a:ext cx="59889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Devaluación de Médico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Desaprecio del rol del Médico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Se transfiera a Especialidades Médicas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>
                <a:latin typeface="NewJuneBook" panose="02000503030000020004" pitchFamily="2" charset="77"/>
              </a:rPr>
              <a:t>Medicina Familiar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Desperdicio gasto social (Médico General no aprovechado por el sistema)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67BC5-6EF8-B144-BA04-209E0EABB5F7}"/>
              </a:ext>
            </a:extLst>
          </p:cNvPr>
          <p:cNvSpPr txBox="1"/>
          <p:nvPr/>
        </p:nvSpPr>
        <p:spPr>
          <a:xfrm>
            <a:off x="6203094" y="3633420"/>
            <a:ext cx="5988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Falta de expansión de campo de trabajo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Aumento de población médica: descarte del Médico General en primer contacto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Aumento de especialistas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Se mantiene el número de plazas de primer contacto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Recurso limitados por falta de capacidad instalada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7409A0-8B83-254E-9D1E-80E2E50CB9F8}"/>
              </a:ext>
            </a:extLst>
          </p:cNvPr>
          <p:cNvSpPr txBox="1"/>
          <p:nvPr/>
        </p:nvSpPr>
        <p:spPr>
          <a:xfrm>
            <a:off x="6203094" y="5445589"/>
            <a:ext cx="5988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Insuficiente planeación a futuro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Aumento poblacional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Transición epidemiológica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Proyecto de vida para el médico, no viable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E15F0-CF46-3346-8632-6B9ECBC6EC15}"/>
              </a:ext>
            </a:extLst>
          </p:cNvPr>
          <p:cNvSpPr txBox="1"/>
          <p:nvPr/>
        </p:nvSpPr>
        <p:spPr>
          <a:xfrm>
            <a:off x="195072" y="4845228"/>
            <a:ext cx="590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Aseguramiento de la Calidad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Certificadores de Escuelas de Medicina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NewJuneBook" panose="02000503030000020004" pitchFamily="2" charset="77"/>
              </a:rPr>
              <a:t>Asegurar calidad educativa de las especialidades 	médicas</a:t>
            </a:r>
          </a:p>
        </p:txBody>
      </p:sp>
      <p:pic>
        <p:nvPicPr>
          <p:cNvPr id="17" name="Imagen 3">
            <a:extLst>
              <a:ext uri="{FF2B5EF4-FFF2-40B4-BE49-F238E27FC236}">
                <a16:creationId xmlns:a16="http://schemas.microsoft.com/office/drawing/2014/main" id="{2065F20F-0F19-EF4B-8240-5AFDB664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15" y="-25109"/>
            <a:ext cx="1790383" cy="892551"/>
          </a:xfrm>
          <a:prstGeom prst="rect">
            <a:avLst/>
          </a:prstGeom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259D4E66-DE41-2D41-B5D6-1250DCDC9B07}"/>
              </a:ext>
            </a:extLst>
          </p:cNvPr>
          <p:cNvSpPr txBox="1">
            <a:spLocks/>
          </p:cNvSpPr>
          <p:nvPr/>
        </p:nvSpPr>
        <p:spPr>
          <a:xfrm>
            <a:off x="35496" y="69758"/>
            <a:ext cx="11632248" cy="618438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buClr>
                <a:srgbClr val="000000"/>
              </a:buClr>
              <a:defRPr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ewJuneBook" panose="02000503030000020004" pitchFamily="2" charset="0"/>
                <a:ea typeface="Verdana" charset="0"/>
                <a:cs typeface="Verdana" charset="0"/>
                <a:sym typeface="Arial"/>
              </a:rPr>
              <a:t>Encuentros y Desencuentros actuales </a:t>
            </a:r>
            <a:r>
              <a:rPr lang="es-MX" dirty="0">
                <a:solidFill>
                  <a:srgbClr val="FFEF4F"/>
                </a:solidFill>
                <a:latin typeface="NewJuneBold" panose="02000503040000020004" pitchFamily="2" charset="77"/>
                <a:ea typeface="Verdana" charset="0"/>
                <a:cs typeface="Verdana" charset="0"/>
                <a:sym typeface="Arial"/>
              </a:rPr>
              <a:t>|</a:t>
            </a:r>
            <a:endParaRPr lang="es-MX" dirty="0">
              <a:solidFill>
                <a:srgbClr val="000000">
                  <a:lumMod val="85000"/>
                  <a:lumOff val="15000"/>
                </a:srgbClr>
              </a:solidFill>
              <a:latin typeface="NewJuneBook" panose="02000503030000020004" pitchFamily="2" charset="0"/>
              <a:ea typeface="Verdana" charset="0"/>
              <a:cs typeface="Verdana" charset="0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8BC3FC-E0A0-2041-BC18-8D695A7D62A0}"/>
              </a:ext>
            </a:extLst>
          </p:cNvPr>
          <p:cNvCxnSpPr/>
          <p:nvPr/>
        </p:nvCxnSpPr>
        <p:spPr>
          <a:xfrm>
            <a:off x="6096000" y="1650090"/>
            <a:ext cx="0" cy="4790849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1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84727-27FA-414C-8F61-2E64E943BF86}"/>
              </a:ext>
            </a:extLst>
          </p:cNvPr>
          <p:cNvSpPr txBox="1"/>
          <p:nvPr/>
        </p:nvSpPr>
        <p:spPr>
          <a:xfrm>
            <a:off x="193435" y="3020413"/>
            <a:ext cx="3427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NewJuneBook" panose="02000503030000020004" pitchFamily="2" charset="77"/>
              </a:rPr>
              <a:t>Fortalecer la comunicación y Planear en conjunto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FE1A1-444F-A44F-95C8-325523D6CCFE}"/>
              </a:ext>
            </a:extLst>
          </p:cNvPr>
          <p:cNvSpPr txBox="1"/>
          <p:nvPr/>
        </p:nvSpPr>
        <p:spPr>
          <a:xfrm>
            <a:off x="3886196" y="1549058"/>
            <a:ext cx="8112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NewJuneBook" panose="02000503030000020004" pitchFamily="2" charset="77"/>
              </a:rPr>
              <a:t>Empatar el campo laboral disponible y la oferta de médicos con las necesidades de salud de la población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NewJuneBook" panose="02000503030000020004" pitchFamily="2" charset="77"/>
              </a:rPr>
              <a:t>Plazas laborales dignas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NewJuneBook" panose="02000503030000020004" pitchFamily="2" charset="77"/>
              </a:rPr>
              <a:t>Competencias médicas</a:t>
            </a:r>
          </a:p>
          <a:p>
            <a:pPr marL="285750" indent="-285750">
              <a:buFontTx/>
              <a:buChar char="-"/>
            </a:pPr>
            <a:endParaRPr lang="es-ES_tradnl" dirty="0">
              <a:latin typeface="NewJuneBook" panose="02000503030000020004" pitchFamily="2" charset="77"/>
            </a:endParaRPr>
          </a:p>
          <a:p>
            <a:r>
              <a:rPr lang="es-ES_tradnl" dirty="0">
                <a:latin typeface="NewJuneBook" panose="02000503030000020004" pitchFamily="2" charset="77"/>
              </a:rPr>
              <a:t>Planeación adecuada de recursos humanos especializados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NewJuneBook" panose="02000503030000020004" pitchFamily="2" charset="77"/>
              </a:rPr>
              <a:t>Crecimiento planeado de especialidades médicas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NewJuneBook" panose="02000503030000020004" pitchFamily="2" charset="77"/>
              </a:rPr>
              <a:t>Desarrollo de especialidades conforme a necesidades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NewJuneBook" panose="02000503030000020004" pitchFamily="2" charset="77"/>
              </a:rPr>
              <a:t>Favorecer la desconcentración de especialistas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latin typeface="NewJuneBook" panose="02000503030000020004" pitchFamily="2" charset="77"/>
            </a:endParaRPr>
          </a:p>
          <a:p>
            <a:r>
              <a:rPr lang="es-ES_tradnl" dirty="0">
                <a:latin typeface="NewJuneBook" panose="02000503030000020004" pitchFamily="2" charset="77"/>
              </a:rPr>
              <a:t>Retomar el enfoque del servicio social hacia el entrenamiento en primer contacto </a:t>
            </a:r>
          </a:p>
          <a:p>
            <a:endParaRPr lang="es-ES_tradnl" dirty="0">
              <a:latin typeface="NewJuneBook" panose="02000503030000020004" pitchFamily="2" charset="77"/>
            </a:endParaRPr>
          </a:p>
          <a:p>
            <a:r>
              <a:rPr lang="es-ES_tradnl" dirty="0">
                <a:latin typeface="NewJuneBook" panose="02000503030000020004" pitchFamily="2" charset="77"/>
              </a:rPr>
              <a:t>Generación de nuevas alternativas terminales para médicos generales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52DA860F-FE67-2743-B6D5-22862F85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15" y="-25109"/>
            <a:ext cx="1790383" cy="89255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0B82B4-EA72-8647-A99D-7B462743553D}"/>
              </a:ext>
            </a:extLst>
          </p:cNvPr>
          <p:cNvSpPr txBox="1">
            <a:spLocks/>
          </p:cNvSpPr>
          <p:nvPr/>
        </p:nvSpPr>
        <p:spPr>
          <a:xfrm>
            <a:off x="35496" y="69758"/>
            <a:ext cx="11632248" cy="618438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buClr>
                <a:srgbClr val="000000"/>
              </a:buClr>
              <a:defRPr/>
            </a:pPr>
            <a:r>
              <a:rPr lang="es-MX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ewJuneBook" panose="02000503030000020004" pitchFamily="2" charset="0"/>
                <a:ea typeface="Verdana" charset="0"/>
                <a:cs typeface="Verdana" charset="0"/>
                <a:sym typeface="Arial"/>
              </a:rPr>
              <a:t>Reflexiones finales </a:t>
            </a:r>
            <a:r>
              <a:rPr lang="es-MX" dirty="0">
                <a:solidFill>
                  <a:srgbClr val="FFEF4F"/>
                </a:solidFill>
                <a:latin typeface="NewJuneBold" panose="02000503040000020004" pitchFamily="2" charset="77"/>
                <a:ea typeface="Verdana" charset="0"/>
                <a:cs typeface="Verdana" charset="0"/>
                <a:sym typeface="Arial"/>
              </a:rPr>
              <a:t>|</a:t>
            </a:r>
            <a:endParaRPr lang="es-MX" dirty="0">
              <a:solidFill>
                <a:srgbClr val="000000">
                  <a:lumMod val="85000"/>
                  <a:lumOff val="15000"/>
                </a:srgbClr>
              </a:solidFill>
              <a:latin typeface="NewJuneBook" panose="02000503030000020004" pitchFamily="2" charset="0"/>
              <a:ea typeface="Verdana" charset="0"/>
              <a:cs typeface="Verdana" charset="0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19B5C3-C311-DC43-9687-4B13551E8F1D}"/>
              </a:ext>
            </a:extLst>
          </p:cNvPr>
          <p:cNvCxnSpPr>
            <a:cxnSpLocks/>
          </p:cNvCxnSpPr>
          <p:nvPr/>
        </p:nvCxnSpPr>
        <p:spPr>
          <a:xfrm>
            <a:off x="3791712" y="1558650"/>
            <a:ext cx="0" cy="3960726"/>
          </a:xfrm>
          <a:prstGeom prst="line">
            <a:avLst/>
          </a:prstGeom>
          <a:ln w="38100">
            <a:solidFill>
              <a:srgbClr val="FFF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5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470</Words>
  <Application>Microsoft Macintosh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NewJuneBold</vt:lpstr>
      <vt:lpstr>NewJuneBook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Enrique Flores Elizondo</dc:creator>
  <cp:lastModifiedBy>Luis Enrique Flores Elizondo</cp:lastModifiedBy>
  <cp:revision>47</cp:revision>
  <dcterms:created xsi:type="dcterms:W3CDTF">2019-08-22T15:32:34Z</dcterms:created>
  <dcterms:modified xsi:type="dcterms:W3CDTF">2019-09-06T18:35:33Z</dcterms:modified>
</cp:coreProperties>
</file>