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charts/chart7.xml" ContentType="application/vnd.openxmlformats-officedocument.drawingml.chart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8"/>
  </p:notesMasterIdLst>
  <p:sldIdLst>
    <p:sldId id="256" r:id="rId5"/>
    <p:sldId id="375" r:id="rId6"/>
    <p:sldId id="258" r:id="rId7"/>
    <p:sldId id="360" r:id="rId8"/>
    <p:sldId id="361" r:id="rId9"/>
    <p:sldId id="362" r:id="rId10"/>
    <p:sldId id="363" r:id="rId11"/>
    <p:sldId id="367" r:id="rId12"/>
    <p:sldId id="364" r:id="rId13"/>
    <p:sldId id="374" r:id="rId14"/>
    <p:sldId id="373" r:id="rId15"/>
    <p:sldId id="365" r:id="rId16"/>
    <p:sldId id="376" r:id="rId17"/>
  </p:sldIdLst>
  <p:sldSz cx="15544800" cy="10058400"/>
  <p:notesSz cx="7010400" cy="9296400"/>
  <p:defaultTextStyle>
    <a:defPPr>
      <a:defRPr lang="es-ES"/>
    </a:defPPr>
    <a:lvl1pPr marL="0" algn="l" defTabSz="73152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31520" algn="l" defTabSz="73152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63040" algn="l" defTabSz="73152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94560" algn="l" defTabSz="73152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26080" algn="l" defTabSz="73152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57600" algn="l" defTabSz="73152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89120" algn="l" defTabSz="73152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120640" algn="l" defTabSz="73152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52160" algn="l" defTabSz="73152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4896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a Carolina Sepulveda Vildosola" initials="ACSV" lastIdx="1" clrIdx="0">
    <p:extLst>
      <p:ext uri="{19B8F6BF-5375-455C-9EA6-DF929625EA0E}">
        <p15:presenceInfo xmlns:p15="http://schemas.microsoft.com/office/powerpoint/2012/main" userId="Ana Carolina Sepulveda Vildosol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17C46"/>
    <a:srgbClr val="1E4236"/>
    <a:srgbClr val="0C546A"/>
    <a:srgbClr val="F959EE"/>
    <a:srgbClr val="39471D"/>
    <a:srgbClr val="3636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Estilo medio 3 - Énfasis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51" autoAdjust="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186" y="84"/>
      </p:cViewPr>
      <p:guideLst>
        <p:guide orient="horz" pos="3168"/>
        <p:guide pos="48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 dirty="0"/>
              <a:t>Número de </a:t>
            </a:r>
            <a:r>
              <a:rPr lang="es-MX" dirty="0" smtClean="0"/>
              <a:t>escuelas de Medicina en México</a:t>
            </a:r>
            <a:endParaRPr lang="es-MX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Número de escuelas</c:v>
                </c:pt>
              </c:strCache>
            </c:strRef>
          </c:tx>
          <c:spPr>
            <a:ln w="44450" cap="rnd">
              <a:solidFill>
                <a:schemeClr val="accent1">
                  <a:alpha val="99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Hoja1!$A$2:$A$6</c:f>
              <c:numCache>
                <c:formatCode>General</c:formatCode>
                <c:ptCount val="5"/>
                <c:pt idx="0">
                  <c:v>1900</c:v>
                </c:pt>
                <c:pt idx="1">
                  <c:v>1950</c:v>
                </c:pt>
                <c:pt idx="2">
                  <c:v>1975</c:v>
                </c:pt>
                <c:pt idx="3">
                  <c:v>2000</c:v>
                </c:pt>
                <c:pt idx="4">
                  <c:v>2018</c:v>
                </c:pt>
              </c:numCache>
            </c:numRef>
          </c:xVal>
          <c:yVal>
            <c:numRef>
              <c:f>Hoja1!$B$2:$B$6</c:f>
              <c:numCache>
                <c:formatCode>General</c:formatCode>
                <c:ptCount val="5"/>
                <c:pt idx="0">
                  <c:v>9</c:v>
                </c:pt>
                <c:pt idx="1">
                  <c:v>19</c:v>
                </c:pt>
                <c:pt idx="2">
                  <c:v>44</c:v>
                </c:pt>
                <c:pt idx="3">
                  <c:v>76</c:v>
                </c:pt>
                <c:pt idx="4">
                  <c:v>158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0BB-42BB-89D9-1817A1CADB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40838336"/>
        <c:axId val="440838992"/>
      </c:scatterChart>
      <c:valAx>
        <c:axId val="4408383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440838992"/>
        <c:crosses val="autoZero"/>
        <c:crossBetween val="midCat"/>
      </c:valAx>
      <c:valAx>
        <c:axId val="4408389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44083833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 sz="2000" b="1" dirty="0"/>
              <a:t>Contratación</a:t>
            </a:r>
            <a:r>
              <a:rPr lang="es-MX" sz="2000" b="1" baseline="0" dirty="0"/>
              <a:t> de médicos </a:t>
            </a:r>
            <a:r>
              <a:rPr lang="es-MX" sz="2000" b="1" baseline="0" dirty="0" smtClean="0"/>
              <a:t>IMSS Régimen Ordinario </a:t>
            </a:r>
            <a:endParaRPr lang="es-MX" sz="20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>
        <c:manualLayout>
          <c:layoutTarget val="inner"/>
          <c:xMode val="edge"/>
          <c:yMode val="edge"/>
          <c:x val="9.7520823068611956E-2"/>
          <c:y val="0.13697605155574635"/>
          <c:w val="0.69309215208858033"/>
          <c:h val="0.70881162736240255"/>
        </c:manualLayout>
      </c:layout>
      <c:line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Médico no Familiar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Hoja1!$A$2:$A$12</c:f>
              <c:numCache>
                <c:formatCode>General</c:formatCode>
                <c:ptCount val="11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</c:numCache>
            </c:numRef>
          </c:cat>
          <c:val>
            <c:numRef>
              <c:f>Hoja1!$B$2:$B$12</c:f>
              <c:numCache>
                <c:formatCode>#,##0</c:formatCode>
                <c:ptCount val="11"/>
                <c:pt idx="0">
                  <c:v>2282</c:v>
                </c:pt>
                <c:pt idx="1">
                  <c:v>2411</c:v>
                </c:pt>
                <c:pt idx="2">
                  <c:v>2572</c:v>
                </c:pt>
                <c:pt idx="3">
                  <c:v>2512</c:v>
                </c:pt>
                <c:pt idx="4">
                  <c:v>1721</c:v>
                </c:pt>
                <c:pt idx="5">
                  <c:v>1721</c:v>
                </c:pt>
                <c:pt idx="6">
                  <c:v>1645</c:v>
                </c:pt>
                <c:pt idx="7">
                  <c:v>1119</c:v>
                </c:pt>
                <c:pt idx="8" formatCode="General">
                  <c:v>889</c:v>
                </c:pt>
                <c:pt idx="9" formatCode="General">
                  <c:v>884</c:v>
                </c:pt>
                <c:pt idx="10" formatCode="General">
                  <c:v>413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39B-4146-B6FE-D99D75EAE7B6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Médico Familiar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Hoja1!$A$2:$A$12</c:f>
              <c:numCache>
                <c:formatCode>General</c:formatCode>
                <c:ptCount val="11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</c:numCache>
            </c:numRef>
          </c:cat>
          <c:val>
            <c:numRef>
              <c:f>Hoja1!$C$2:$C$12</c:f>
              <c:numCache>
                <c:formatCode>General</c:formatCode>
                <c:ptCount val="11"/>
                <c:pt idx="0" formatCode="#,##0">
                  <c:v>1090</c:v>
                </c:pt>
                <c:pt idx="1">
                  <c:v>958</c:v>
                </c:pt>
                <c:pt idx="2" formatCode="#,##0">
                  <c:v>1022</c:v>
                </c:pt>
                <c:pt idx="3" formatCode="#,##0">
                  <c:v>1082</c:v>
                </c:pt>
                <c:pt idx="4">
                  <c:v>932</c:v>
                </c:pt>
                <c:pt idx="5">
                  <c:v>980</c:v>
                </c:pt>
                <c:pt idx="6">
                  <c:v>976</c:v>
                </c:pt>
                <c:pt idx="7">
                  <c:v>863</c:v>
                </c:pt>
                <c:pt idx="8">
                  <c:v>78</c:v>
                </c:pt>
                <c:pt idx="9">
                  <c:v>74</c:v>
                </c:pt>
                <c:pt idx="10">
                  <c:v>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39B-4146-B6FE-D99D75EAE7B6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Médico General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Hoja1!$A$2:$A$12</c:f>
              <c:numCache>
                <c:formatCode>General</c:formatCode>
                <c:ptCount val="11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</c:numCache>
            </c:numRef>
          </c:cat>
          <c:val>
            <c:numRef>
              <c:f>Hoja1!$D$2:$D$12</c:f>
              <c:numCache>
                <c:formatCode>General</c:formatCode>
                <c:ptCount val="11"/>
                <c:pt idx="0">
                  <c:v>538</c:v>
                </c:pt>
                <c:pt idx="1">
                  <c:v>271</c:v>
                </c:pt>
                <c:pt idx="2">
                  <c:v>159</c:v>
                </c:pt>
                <c:pt idx="3">
                  <c:v>107</c:v>
                </c:pt>
                <c:pt idx="4">
                  <c:v>27</c:v>
                </c:pt>
                <c:pt idx="5">
                  <c:v>44</c:v>
                </c:pt>
                <c:pt idx="6">
                  <c:v>32</c:v>
                </c:pt>
                <c:pt idx="7">
                  <c:v>5</c:v>
                </c:pt>
                <c:pt idx="8">
                  <c:v>26</c:v>
                </c:pt>
                <c:pt idx="9">
                  <c:v>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39B-4146-B6FE-D99D75EAE7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31539864"/>
        <c:axId val="431544456"/>
      </c:lineChart>
      <c:catAx>
        <c:axId val="431539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431544456"/>
        <c:crosses val="autoZero"/>
        <c:auto val="1"/>
        <c:lblAlgn val="ctr"/>
        <c:lblOffset val="100"/>
        <c:noMultiLvlLbl val="0"/>
      </c:catAx>
      <c:valAx>
        <c:axId val="4315444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4315398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1255682839946652"/>
          <c:y val="0.13999289369845591"/>
          <c:w val="0.17731523933486862"/>
          <c:h val="0.8600071063015440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/>
              <a:t>Contrataciones IMSS Bienestar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Hoja1!$B$1:$B$2</c:f>
              <c:strCache>
                <c:ptCount val="2"/>
                <c:pt idx="0">
                  <c:v>Médico no Familiar</c:v>
                </c:pt>
                <c:pt idx="1">
                  <c:v>Base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Hoja1!$A$3:$A$13</c:f>
              <c:numCache>
                <c:formatCode>General</c:formatCode>
                <c:ptCount val="11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</c:numCache>
            </c:numRef>
          </c:cat>
          <c:val>
            <c:numRef>
              <c:f>Hoja1!$B$3:$B$13</c:f>
              <c:numCache>
                <c:formatCode>General</c:formatCode>
                <c:ptCount val="11"/>
                <c:pt idx="0">
                  <c:v>11</c:v>
                </c:pt>
                <c:pt idx="1">
                  <c:v>15</c:v>
                </c:pt>
                <c:pt idx="2">
                  <c:v>18</c:v>
                </c:pt>
                <c:pt idx="3">
                  <c:v>93</c:v>
                </c:pt>
                <c:pt idx="4">
                  <c:v>106</c:v>
                </c:pt>
                <c:pt idx="5">
                  <c:v>72</c:v>
                </c:pt>
                <c:pt idx="6">
                  <c:v>62</c:v>
                </c:pt>
                <c:pt idx="7">
                  <c:v>94</c:v>
                </c:pt>
                <c:pt idx="8">
                  <c:v>53</c:v>
                </c:pt>
                <c:pt idx="9">
                  <c:v>42</c:v>
                </c:pt>
                <c:pt idx="10">
                  <c:v>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C29-4395-BA29-80A234F42B3F}"/>
            </c:ext>
          </c:extLst>
        </c:ser>
        <c:ser>
          <c:idx val="1"/>
          <c:order val="1"/>
          <c:tx>
            <c:strRef>
              <c:f>Hoja1!$C$1:$C$2</c:f>
              <c:strCache>
                <c:ptCount val="2"/>
                <c:pt idx="0">
                  <c:v>Médico General</c:v>
                </c:pt>
                <c:pt idx="1">
                  <c:v>Base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Hoja1!$A$3:$A$13</c:f>
              <c:numCache>
                <c:formatCode>General</c:formatCode>
                <c:ptCount val="11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</c:numCache>
            </c:numRef>
          </c:cat>
          <c:val>
            <c:numRef>
              <c:f>Hoja1!$C$3:$C$13</c:f>
              <c:numCache>
                <c:formatCode>General</c:formatCode>
                <c:ptCount val="11"/>
                <c:pt idx="0">
                  <c:v>30</c:v>
                </c:pt>
                <c:pt idx="1">
                  <c:v>84</c:v>
                </c:pt>
                <c:pt idx="2">
                  <c:v>130</c:v>
                </c:pt>
                <c:pt idx="3">
                  <c:v>117</c:v>
                </c:pt>
                <c:pt idx="4">
                  <c:v>36</c:v>
                </c:pt>
                <c:pt idx="5">
                  <c:v>0</c:v>
                </c:pt>
                <c:pt idx="6">
                  <c:v>53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C29-4395-BA29-80A234F42B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45041240"/>
        <c:axId val="513676880"/>
      </c:lineChart>
      <c:catAx>
        <c:axId val="445041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513676880"/>
        <c:crosses val="autoZero"/>
        <c:auto val="1"/>
        <c:lblAlgn val="ctr"/>
        <c:lblOffset val="100"/>
        <c:noMultiLvlLbl val="0"/>
      </c:catAx>
      <c:valAx>
        <c:axId val="5136768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4450412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3434158106799252"/>
          <c:y val="0.3257146296368516"/>
          <c:w val="0.25185028137251436"/>
          <c:h val="0.4043190532794398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sz="1400" b="1"/>
            </a:pPr>
            <a:r>
              <a:rPr lang="es-MX" sz="1200" b="1" dirty="0">
                <a:effectLst/>
              </a:rPr>
              <a:t>Aspirantes inscritos al ENARM y aspirantes seleccionados </a:t>
            </a:r>
            <a:r>
              <a:rPr lang="es-MX" sz="1200" b="1" dirty="0" smtClean="0">
                <a:effectLst/>
              </a:rPr>
              <a:t>1991-2018</a:t>
            </a:r>
            <a:endParaRPr lang="es-MX" sz="1200" b="1" dirty="0">
              <a:effectLst/>
            </a:endParaRPr>
          </a:p>
        </c:rich>
      </c:tx>
      <c:layout>
        <c:manualLayout>
          <c:xMode val="edge"/>
          <c:yMode val="edge"/>
          <c:x val="0.17712180462273611"/>
          <c:y val="9.0597180933562876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6.8258720045598797E-2"/>
          <c:y val="6.2480751083916132E-2"/>
          <c:w val="0.91793846577433424"/>
          <c:h val="0.7571681557182814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Seleccionados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dPt>
            <c:idx val="26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2B1A-4C72-9667-AE2280F89FEF}"/>
              </c:ext>
            </c:extLst>
          </c:dPt>
          <c:dPt>
            <c:idx val="27"/>
            <c:invertIfNegative val="0"/>
            <c:bubble3D val="0"/>
            <c:spPr>
              <a:solidFill>
                <a:schemeClr val="tx1">
                  <a:lumMod val="75000"/>
                  <a:lumOff val="2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2B1A-4C72-9667-AE2280F89FEF}"/>
              </c:ext>
            </c:extLst>
          </c:dPt>
          <c:dLbls>
            <c:dLbl>
              <c:idx val="26"/>
              <c:spPr/>
              <c:txPr>
                <a:bodyPr rot="0" vert="horz"/>
                <a:lstStyle/>
                <a:p>
                  <a:pPr>
                    <a:defRPr sz="800" b="0">
                      <a:solidFill>
                        <a:schemeClr val="tx1"/>
                      </a:solidFill>
                      <a:latin typeface="Montserrat" panose="00000500000000000000" pitchFamily="2" charset="0"/>
                    </a:defRPr>
                  </a:pPr>
                  <a:endParaRPr lang="es-MX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2B1A-4C72-9667-AE2280F89FE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800" b="0">
                    <a:solidFill>
                      <a:schemeClr val="tx1"/>
                    </a:solidFill>
                    <a:latin typeface="Montserrat" panose="00000500000000000000" pitchFamily="2" charset="0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Hoja1!$A$2:$A$29</c:f>
              <c:numCache>
                <c:formatCode>General</c:formatCode>
                <c:ptCount val="28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  <c:pt idx="25">
                  <c:v>2016</c:v>
                </c:pt>
                <c:pt idx="26">
                  <c:v>2017</c:v>
                </c:pt>
                <c:pt idx="27">
                  <c:v>2018</c:v>
                </c:pt>
              </c:numCache>
            </c:numRef>
          </c:cat>
          <c:val>
            <c:numRef>
              <c:f>Hoja1!$B$2:$B$29</c:f>
              <c:numCache>
                <c:formatCode>#,##0</c:formatCode>
                <c:ptCount val="28"/>
                <c:pt idx="0">
                  <c:v>355</c:v>
                </c:pt>
                <c:pt idx="1">
                  <c:v>4029</c:v>
                </c:pt>
                <c:pt idx="2">
                  <c:v>3806</c:v>
                </c:pt>
                <c:pt idx="3">
                  <c:v>3717</c:v>
                </c:pt>
                <c:pt idx="4">
                  <c:v>3612</c:v>
                </c:pt>
                <c:pt idx="5">
                  <c:v>3846</c:v>
                </c:pt>
                <c:pt idx="6">
                  <c:v>3669</c:v>
                </c:pt>
                <c:pt idx="7">
                  <c:v>3717</c:v>
                </c:pt>
                <c:pt idx="8">
                  <c:v>3775</c:v>
                </c:pt>
                <c:pt idx="9">
                  <c:v>4171</c:v>
                </c:pt>
                <c:pt idx="10">
                  <c:v>3378</c:v>
                </c:pt>
                <c:pt idx="11">
                  <c:v>4470</c:v>
                </c:pt>
                <c:pt idx="12">
                  <c:v>4519</c:v>
                </c:pt>
                <c:pt idx="13">
                  <c:v>4005</c:v>
                </c:pt>
                <c:pt idx="14">
                  <c:v>5213</c:v>
                </c:pt>
                <c:pt idx="15">
                  <c:v>5521</c:v>
                </c:pt>
                <c:pt idx="16">
                  <c:v>6991</c:v>
                </c:pt>
                <c:pt idx="17">
                  <c:v>6250</c:v>
                </c:pt>
                <c:pt idx="18">
                  <c:v>6213</c:v>
                </c:pt>
                <c:pt idx="19">
                  <c:v>6242</c:v>
                </c:pt>
                <c:pt idx="20">
                  <c:v>6203</c:v>
                </c:pt>
                <c:pt idx="21">
                  <c:v>6954</c:v>
                </c:pt>
                <c:pt idx="22">
                  <c:v>6939</c:v>
                </c:pt>
                <c:pt idx="23">
                  <c:v>7133</c:v>
                </c:pt>
                <c:pt idx="24">
                  <c:v>7735</c:v>
                </c:pt>
                <c:pt idx="25">
                  <c:v>7810</c:v>
                </c:pt>
                <c:pt idx="26">
                  <c:v>8263</c:v>
                </c:pt>
                <c:pt idx="27" formatCode="General">
                  <c:v>8333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B1A-4C72-9667-AE2280F89FEF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Sustentantes</c:v>
                </c:pt>
              </c:strCache>
            </c:strRef>
          </c:tx>
          <c:spPr>
            <a:solidFill>
              <a:srgbClr val="C00000">
                <a:alpha val="63922"/>
              </a:srgbClr>
            </a:solidFill>
          </c:spPr>
          <c:invertIfNegative val="0"/>
          <c:dPt>
            <c:idx val="2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2B1A-4C72-9667-AE2280F89FEF}"/>
              </c:ext>
            </c:extLst>
          </c:dPt>
          <c:dPt>
            <c:idx val="27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7-2B1A-4C72-9667-AE2280F89FEF}"/>
              </c:ext>
            </c:extLst>
          </c:dPt>
          <c:dLbls>
            <c:dLbl>
              <c:idx val="0"/>
              <c:layout>
                <c:manualLayout>
                  <c:x val="-3.0672920400149056E-3"/>
                  <c:y val="-2.31672570839526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B1A-4C72-9667-AE2280F89FEF}"/>
                </c:ext>
              </c:extLst>
            </c:dLbl>
            <c:dLbl>
              <c:idx val="1"/>
              <c:layout>
                <c:manualLayout>
                  <c:x val="-2.300469030011161E-2"/>
                  <c:y val="-2.88964025094258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B1A-4C72-9667-AE2280F89FEF}"/>
                </c:ext>
              </c:extLst>
            </c:dLbl>
            <c:dLbl>
              <c:idx val="2"/>
              <c:layout>
                <c:manualLayout>
                  <c:x val="4.6009380600223167E-3"/>
                  <c:y val="2.3294057473697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2B1A-4C72-9667-AE2280F89FEF}"/>
                </c:ext>
              </c:extLst>
            </c:dLbl>
            <c:dLbl>
              <c:idx val="3"/>
              <c:layout>
                <c:manualLayout>
                  <c:x val="-9.2018761200446334E-3"/>
                  <c:y val="4.507146885226536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3041835931273337E-2"/>
                      <c:h val="4.910067644475561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2B1A-4C72-9667-AE2280F89FEF}"/>
                </c:ext>
              </c:extLst>
            </c:dLbl>
            <c:dLbl>
              <c:idx val="4"/>
              <c:layout>
                <c:manualLayout>
                  <c:x val="1.533646020007438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2B1A-4C72-9667-AE2280F89FEF}"/>
                </c:ext>
              </c:extLst>
            </c:dLbl>
            <c:dLbl>
              <c:idx val="5"/>
              <c:layout>
                <c:manualLayout>
                  <c:x val="-5.6233037791421636E-17"/>
                  <c:y val="-3.243486307428651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2B1A-4C72-9667-AE2280F89FEF}"/>
                </c:ext>
              </c:extLst>
            </c:dLbl>
            <c:dLbl>
              <c:idx val="6"/>
              <c:layout>
                <c:manualLayout>
                  <c:x val="0"/>
                  <c:y val="-4.465045374705201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2B1A-4C72-9667-AE2280F89FEF}"/>
                </c:ext>
              </c:extLst>
            </c:dLbl>
            <c:dLbl>
              <c:idx val="7"/>
              <c:layout>
                <c:manualLayout>
                  <c:x val="-7.66823010003725E-3"/>
                  <c:y val="-3.117093881270494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2B1A-4C72-9667-AE2280F89FEF}"/>
                </c:ext>
              </c:extLst>
            </c:dLbl>
            <c:dLbl>
              <c:idx val="8"/>
              <c:layout>
                <c:manualLayout>
                  <c:x val="1.5336460200074387E-3"/>
                  <c:y val="6.65544499248511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2B1A-4C72-9667-AE2280F89FEF}"/>
                </c:ext>
              </c:extLst>
            </c:dLbl>
            <c:dLbl>
              <c:idx val="10"/>
              <c:layout>
                <c:manualLayout>
                  <c:x val="3.0672920400148214E-3"/>
                  <c:y val="9.983167488727727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2B1A-4C72-9667-AE2280F89FEF}"/>
                </c:ext>
              </c:extLst>
            </c:dLbl>
            <c:dLbl>
              <c:idx val="11"/>
              <c:layout>
                <c:manualLayout>
                  <c:x val="-1.0735522140052127E-2"/>
                  <c:y val="3.496271159744475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2B1A-4C72-9667-AE2280F89FEF}"/>
                </c:ext>
              </c:extLst>
            </c:dLbl>
            <c:dLbl>
              <c:idx val="12"/>
              <c:layout>
                <c:manualLayout>
                  <c:x val="-4.6009380600223167E-3"/>
                  <c:y val="-4.54924839574795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2B1A-4C72-9667-AE2280F89FEF}"/>
                </c:ext>
              </c:extLst>
            </c:dLbl>
            <c:dLbl>
              <c:idx val="13"/>
              <c:layout>
                <c:manualLayout>
                  <c:x val="-4.6009380600223167E-3"/>
                  <c:y val="-3.32772249624261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2B1A-4C72-9667-AE2280F89FEF}"/>
                </c:ext>
              </c:extLst>
            </c:dLbl>
            <c:dLbl>
              <c:idx val="14"/>
              <c:layout>
                <c:manualLayout>
                  <c:x val="-1.5336460200074951E-3"/>
                  <c:y val="-1.263748472392038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2B1A-4C72-9667-AE2280F89FEF}"/>
                </c:ext>
              </c:extLst>
            </c:dLbl>
            <c:dLbl>
              <c:idx val="16"/>
              <c:layout>
                <c:manualLayout>
                  <c:x val="-6.1345840800298111E-3"/>
                  <c:y val="2.10613026119456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2B1A-4C72-9667-AE2280F89FEF}"/>
                </c:ext>
              </c:extLst>
            </c:dLbl>
            <c:dLbl>
              <c:idx val="17"/>
              <c:layout>
                <c:manualLayout>
                  <c:x val="-4.6009380600223167E-3"/>
                  <c:y val="4.38084235366245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2B1A-4C72-9667-AE2280F89FEF}"/>
                </c:ext>
              </c:extLst>
            </c:dLbl>
            <c:dLbl>
              <c:idx val="18"/>
              <c:layout>
                <c:manualLayout>
                  <c:x val="0"/>
                  <c:y val="-3.11289251967784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2B1A-4C72-9667-AE2280F89FEF}"/>
                </c:ext>
              </c:extLst>
            </c:dLbl>
            <c:dLbl>
              <c:idx val="19"/>
              <c:layout>
                <c:manualLayout>
                  <c:x val="0"/>
                  <c:y val="1.99663349774553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2B1A-4C72-9667-AE2280F89FEF}"/>
                </c:ext>
              </c:extLst>
            </c:dLbl>
            <c:dLbl>
              <c:idx val="21"/>
              <c:layout>
                <c:manualLayout>
                  <c:x val="1.5336460200074387E-3"/>
                  <c:y val="6.697568062057802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2B1A-4C72-9667-AE2280F89FEF}"/>
                </c:ext>
              </c:extLst>
            </c:dLbl>
            <c:dLbl>
              <c:idx val="22"/>
              <c:layout>
                <c:manualLayout>
                  <c:x val="-4.6009380600223167E-3"/>
                  <c:y val="9.89886496437100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2B1A-4C72-9667-AE2280F89FEF}"/>
                </c:ext>
              </c:extLst>
            </c:dLbl>
            <c:dLbl>
              <c:idx val="24"/>
              <c:layout>
                <c:manualLayout>
                  <c:x val="1.5336460200073264E-3"/>
                  <c:y val="6.65544499248511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2B1A-4C72-9667-AE2280F89FEF}"/>
                </c:ext>
              </c:extLst>
            </c:dLbl>
            <c:dLbl>
              <c:idx val="26"/>
              <c:spPr/>
              <c:txPr>
                <a:bodyPr/>
                <a:lstStyle/>
                <a:p>
                  <a:pPr>
                    <a:defRPr sz="800" b="0">
                      <a:solidFill>
                        <a:schemeClr val="tx1"/>
                      </a:solidFill>
                      <a:latin typeface="Montserrat" panose="00000500000000000000" pitchFamily="2" charset="0"/>
                    </a:defRPr>
                  </a:pPr>
                  <a:endParaRPr lang="es-MX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2B1A-4C72-9667-AE2280F89FEF}"/>
                </c:ext>
              </c:extLst>
            </c:dLbl>
            <c:dLbl>
              <c:idx val="27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 b="1">
                      <a:solidFill>
                        <a:schemeClr val="tx1"/>
                      </a:solidFill>
                      <a:latin typeface="Montserrat" panose="00000500000000000000" pitchFamily="2" charset="0"/>
                    </a:defRPr>
                  </a:pPr>
                  <a:endParaRPr lang="es-MX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2B1A-4C72-9667-AE2280F89FE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0">
                    <a:solidFill>
                      <a:schemeClr val="tx1"/>
                    </a:solidFill>
                    <a:latin typeface="Montserrat" panose="00000500000000000000" pitchFamily="2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Hoja1!$A$2:$A$29</c:f>
              <c:numCache>
                <c:formatCode>General</c:formatCode>
                <c:ptCount val="28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  <c:pt idx="25">
                  <c:v>2016</c:v>
                </c:pt>
                <c:pt idx="26">
                  <c:v>2017</c:v>
                </c:pt>
                <c:pt idx="27">
                  <c:v>2018</c:v>
                </c:pt>
              </c:numCache>
            </c:numRef>
          </c:cat>
          <c:val>
            <c:numRef>
              <c:f>Hoja1!$C$2:$C$29</c:f>
              <c:numCache>
                <c:formatCode>#,##0</c:formatCode>
                <c:ptCount val="28"/>
                <c:pt idx="0">
                  <c:v>9459</c:v>
                </c:pt>
                <c:pt idx="1">
                  <c:v>9615</c:v>
                </c:pt>
                <c:pt idx="2">
                  <c:v>8816</c:v>
                </c:pt>
                <c:pt idx="3">
                  <c:v>8849</c:v>
                </c:pt>
                <c:pt idx="4">
                  <c:v>9878</c:v>
                </c:pt>
                <c:pt idx="5">
                  <c:v>11108</c:v>
                </c:pt>
                <c:pt idx="6">
                  <c:v>11667</c:v>
                </c:pt>
                <c:pt idx="7">
                  <c:v>12550</c:v>
                </c:pt>
                <c:pt idx="8">
                  <c:v>14583</c:v>
                </c:pt>
                <c:pt idx="9">
                  <c:v>16045</c:v>
                </c:pt>
                <c:pt idx="10">
                  <c:v>18769</c:v>
                </c:pt>
                <c:pt idx="11">
                  <c:v>20323</c:v>
                </c:pt>
                <c:pt idx="12">
                  <c:v>20395</c:v>
                </c:pt>
                <c:pt idx="13">
                  <c:v>21793</c:v>
                </c:pt>
                <c:pt idx="14">
                  <c:v>22587</c:v>
                </c:pt>
                <c:pt idx="15">
                  <c:v>23982</c:v>
                </c:pt>
                <c:pt idx="16">
                  <c:v>23465</c:v>
                </c:pt>
                <c:pt idx="17">
                  <c:v>23732</c:v>
                </c:pt>
                <c:pt idx="18">
                  <c:v>24007</c:v>
                </c:pt>
                <c:pt idx="19">
                  <c:v>23633</c:v>
                </c:pt>
                <c:pt idx="20">
                  <c:v>24822</c:v>
                </c:pt>
                <c:pt idx="21">
                  <c:v>28088</c:v>
                </c:pt>
                <c:pt idx="22">
                  <c:v>26600</c:v>
                </c:pt>
                <c:pt idx="23">
                  <c:v>28288</c:v>
                </c:pt>
                <c:pt idx="24">
                  <c:v>34900</c:v>
                </c:pt>
                <c:pt idx="25">
                  <c:v>36408</c:v>
                </c:pt>
                <c:pt idx="26">
                  <c:v>42274</c:v>
                </c:pt>
                <c:pt idx="27" formatCode="General">
                  <c:v>46825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D-2B1A-4C72-9667-AE2280F89F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477701824"/>
        <c:axId val="475737904"/>
      </c:barChart>
      <c:catAx>
        <c:axId val="47770182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900" b="0"/>
            </a:pPr>
            <a:endParaRPr lang="es-MX"/>
          </a:p>
        </c:txPr>
        <c:crossAx val="475737904"/>
        <c:crosses val="autoZero"/>
        <c:auto val="1"/>
        <c:lblAlgn val="ctr"/>
        <c:lblOffset val="100"/>
        <c:noMultiLvlLbl val="0"/>
      </c:catAx>
      <c:valAx>
        <c:axId val="475737904"/>
        <c:scaling>
          <c:orientation val="minMax"/>
        </c:scaling>
        <c:delete val="0"/>
        <c:axPos val="b"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000" b="1">
                <a:latin typeface="Montserrat" panose="00000500000000000000" pitchFamily="2" charset="0"/>
              </a:defRPr>
            </a:pPr>
            <a:endParaRPr lang="es-MX"/>
          </a:p>
        </c:txPr>
        <c:crossAx val="477701824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overlay val="0"/>
      <c:txPr>
        <a:bodyPr/>
        <a:lstStyle/>
        <a:p>
          <a:pPr>
            <a:defRPr sz="1400"/>
          </a:pPr>
          <a:endParaRPr lang="es-MX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es-MX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Ingresos</c:v>
                </c:pt>
              </c:strCache>
            </c:strRef>
          </c:tx>
          <c:spPr>
            <a:ln w="44450" cap="rnd">
              <a:solidFill>
                <a:schemeClr val="tx2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Hoja1!$A$2:$A$9</c:f>
              <c:numCache>
                <c:formatCode>General</c:formatCode>
                <c:ptCount val="8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</c:numCache>
            </c:numRef>
          </c:cat>
          <c:val>
            <c:numRef>
              <c:f>Hoja1!$B$2:$B$9</c:f>
              <c:numCache>
                <c:formatCode>General</c:formatCode>
                <c:ptCount val="8"/>
                <c:pt idx="0">
                  <c:v>4154</c:v>
                </c:pt>
                <c:pt idx="1">
                  <c:v>4203</c:v>
                </c:pt>
                <c:pt idx="2">
                  <c:v>4185</c:v>
                </c:pt>
                <c:pt idx="3">
                  <c:v>4529</c:v>
                </c:pt>
                <c:pt idx="4">
                  <c:v>4772</c:v>
                </c:pt>
                <c:pt idx="5">
                  <c:v>5428</c:v>
                </c:pt>
                <c:pt idx="6">
                  <c:v>5829</c:v>
                </c:pt>
                <c:pt idx="7">
                  <c:v>8498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FDE-4AEA-8ED3-EFA930B44ACA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Egresos</c:v>
                </c:pt>
              </c:strCache>
            </c:strRef>
          </c:tx>
          <c:spPr>
            <a:ln w="47625" cap="rnd">
              <a:solidFill>
                <a:schemeClr val="accent3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Hoja1!$A$2:$A$9</c:f>
              <c:numCache>
                <c:formatCode>General</c:formatCode>
                <c:ptCount val="8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</c:numCache>
            </c:numRef>
          </c:cat>
          <c:val>
            <c:numRef>
              <c:f>Hoja1!$C$2:$C$9</c:f>
              <c:numCache>
                <c:formatCode>General</c:formatCode>
                <c:ptCount val="8"/>
                <c:pt idx="0">
                  <c:v>3033</c:v>
                </c:pt>
                <c:pt idx="1">
                  <c:v>2171</c:v>
                </c:pt>
                <c:pt idx="2">
                  <c:v>3256</c:v>
                </c:pt>
                <c:pt idx="3">
                  <c:v>3489</c:v>
                </c:pt>
                <c:pt idx="4">
                  <c:v>3579</c:v>
                </c:pt>
                <c:pt idx="5">
                  <c:v>3739</c:v>
                </c:pt>
                <c:pt idx="6">
                  <c:v>4025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FDE-4AEA-8ED3-EFA930B44A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36805136"/>
        <c:axId val="436805464"/>
      </c:lineChart>
      <c:catAx>
        <c:axId val="436805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436805464"/>
        <c:crosses val="autoZero"/>
        <c:auto val="1"/>
        <c:lblAlgn val="ctr"/>
        <c:lblOffset val="100"/>
        <c:noMultiLvlLbl val="0"/>
      </c:catAx>
      <c:valAx>
        <c:axId val="436805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4368051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1"/>
              </a:solidFill>
              <a:ln>
                <a:noFill/>
              </a:ln>
              <a:effectLst/>
            </c:spPr>
          </c:marker>
          <c:dLbls>
            <c:dLbl>
              <c:idx val="0"/>
              <c:layout>
                <c:manualLayout>
                  <c:x val="-5.683032991510626E-2"/>
                  <c:y val="8.8888862966210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C28-4A56-B440-50DA5C2D24E4}"/>
                </c:ext>
              </c:extLst>
            </c:dLbl>
            <c:dLbl>
              <c:idx val="1"/>
              <c:layout>
                <c:manualLayout>
                  <c:x val="-5.4424769341991176E-2"/>
                  <c:y val="0.14876328645908948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C28-4A56-B440-50DA5C2D24E4}"/>
                </c:ext>
              </c:extLst>
            </c:dLbl>
            <c:dLbl>
              <c:idx val="2"/>
              <c:layout>
                <c:manualLayout>
                  <c:x val="-5.6830416318363365E-2"/>
                  <c:y val="0.17386022497634596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C28-4A56-B440-50DA5C2D24E4}"/>
                </c:ext>
              </c:extLst>
            </c:dLbl>
            <c:dLbl>
              <c:idx val="3"/>
              <c:layout>
                <c:manualLayout>
                  <c:x val="-5.4230922822202196E-2"/>
                  <c:y val="0.1067413776668058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C28-4A56-B440-50DA5C2D24E4}"/>
                </c:ext>
              </c:extLst>
            </c:dLbl>
            <c:dLbl>
              <c:idx val="4"/>
              <c:layout>
                <c:manualLayout>
                  <c:x val="-6.1641355118059439E-2"/>
                  <c:y val="-0.11111107870776357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C28-4A56-B440-50DA5C2D24E4}"/>
                </c:ext>
              </c:extLst>
            </c:dLbl>
            <c:dLbl>
              <c:idx val="5"/>
              <c:layout>
                <c:manualLayout>
                  <c:x val="-6.1641355118059619E-2"/>
                  <c:y val="-0.11111107870776357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C28-4A56-B440-50DA5C2D24E4}"/>
                </c:ext>
              </c:extLst>
            </c:dLbl>
            <c:dLbl>
              <c:idx val="6"/>
              <c:layout>
                <c:manualLayout>
                  <c:x val="-4.6432477230483368E-2"/>
                  <c:y val="0.1320009344329968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C28-4A56-B440-50DA5C2D24E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Hoja1!$A$205:$A$211</c:f>
              <c:numCache>
                <c:formatCode>General</c:formatCod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numCache>
            </c:numRef>
          </c:cat>
          <c:val>
            <c:numRef>
              <c:f>Hoja1!$B$205:$B$211</c:f>
              <c:numCache>
                <c:formatCode>General</c:formatCode>
                <c:ptCount val="7"/>
                <c:pt idx="0">
                  <c:v>98</c:v>
                </c:pt>
                <c:pt idx="1">
                  <c:v>89</c:v>
                </c:pt>
                <c:pt idx="2">
                  <c:v>89</c:v>
                </c:pt>
                <c:pt idx="3">
                  <c:v>77</c:v>
                </c:pt>
                <c:pt idx="4">
                  <c:v>83</c:v>
                </c:pt>
                <c:pt idx="5">
                  <c:v>83</c:v>
                </c:pt>
                <c:pt idx="6">
                  <c:v>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C28-4A56-B440-50DA5C2D24E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81004928"/>
        <c:axId val="181122560"/>
      </c:lineChart>
      <c:catAx>
        <c:axId val="181004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81122560"/>
        <c:crosses val="autoZero"/>
        <c:auto val="1"/>
        <c:lblAlgn val="ctr"/>
        <c:lblOffset val="100"/>
        <c:noMultiLvlLbl val="0"/>
      </c:catAx>
      <c:valAx>
        <c:axId val="181122560"/>
        <c:scaling>
          <c:orientation val="minMax"/>
          <c:max val="100"/>
          <c:min val="50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810049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MX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stacked"/>
        <c:varyColors val="0"/>
        <c:ser>
          <c:idx val="0"/>
          <c:order val="0"/>
          <c:tx>
            <c:strRef>
              <c:f>Hoja1!$A$28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Hoja1!$B$27:$C$27</c:f>
              <c:strCache>
                <c:ptCount val="2"/>
                <c:pt idx="0">
                  <c:v>Educación presencial</c:v>
                </c:pt>
                <c:pt idx="1">
                  <c:v>Educación a distancia</c:v>
                </c:pt>
              </c:strCache>
            </c:strRef>
          </c:cat>
          <c:val>
            <c:numRef>
              <c:f>Hoja1!$B$28:$C$28</c:f>
              <c:numCache>
                <c:formatCode>General</c:formatCode>
                <c:ptCount val="2"/>
                <c:pt idx="0">
                  <c:v>22830</c:v>
                </c:pt>
                <c:pt idx="1">
                  <c:v>5059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13-4BA1-973D-92478523E9D8}"/>
            </c:ext>
          </c:extLst>
        </c:ser>
        <c:ser>
          <c:idx val="1"/>
          <c:order val="1"/>
          <c:tx>
            <c:strRef>
              <c:f>Hoja1!$A$29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Hoja1!$B$27:$C$27</c:f>
              <c:strCache>
                <c:ptCount val="2"/>
                <c:pt idx="0">
                  <c:v>Educación presencial</c:v>
                </c:pt>
                <c:pt idx="1">
                  <c:v>Educación a distancia</c:v>
                </c:pt>
              </c:strCache>
            </c:strRef>
          </c:cat>
          <c:val>
            <c:numRef>
              <c:f>Hoja1!$B$29:$C$29</c:f>
              <c:numCache>
                <c:formatCode>General</c:formatCode>
                <c:ptCount val="2"/>
                <c:pt idx="0">
                  <c:v>25671</c:v>
                </c:pt>
                <c:pt idx="1">
                  <c:v>11526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B13-4BA1-973D-92478523E9D8}"/>
            </c:ext>
          </c:extLst>
        </c:ser>
        <c:ser>
          <c:idx val="2"/>
          <c:order val="2"/>
          <c:tx>
            <c:strRef>
              <c:f>Hoja1!$A$30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Hoja1!$B$27:$C$27</c:f>
              <c:strCache>
                <c:ptCount val="2"/>
                <c:pt idx="0">
                  <c:v>Educación presencial</c:v>
                </c:pt>
                <c:pt idx="1">
                  <c:v>Educación a distancia</c:v>
                </c:pt>
              </c:strCache>
            </c:strRef>
          </c:cat>
          <c:val>
            <c:numRef>
              <c:f>Hoja1!$B$30:$C$30</c:f>
              <c:numCache>
                <c:formatCode>General</c:formatCode>
                <c:ptCount val="2"/>
                <c:pt idx="0">
                  <c:v>27187</c:v>
                </c:pt>
                <c:pt idx="1">
                  <c:v>22474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B13-4BA1-973D-92478523E9D8}"/>
            </c:ext>
          </c:extLst>
        </c:ser>
        <c:ser>
          <c:idx val="3"/>
          <c:order val="3"/>
          <c:tx>
            <c:strRef>
              <c:f>Hoja1!$A$31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strRef>
              <c:f>Hoja1!$B$27:$C$27</c:f>
              <c:strCache>
                <c:ptCount val="2"/>
                <c:pt idx="0">
                  <c:v>Educación presencial</c:v>
                </c:pt>
                <c:pt idx="1">
                  <c:v>Educación a distancia</c:v>
                </c:pt>
              </c:strCache>
            </c:strRef>
          </c:cat>
          <c:val>
            <c:numRef>
              <c:f>Hoja1!$B$31:$C$31</c:f>
              <c:numCache>
                <c:formatCode>General</c:formatCode>
                <c:ptCount val="2"/>
                <c:pt idx="0">
                  <c:v>20296</c:v>
                </c:pt>
                <c:pt idx="1">
                  <c:v>26710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B13-4BA1-973D-92478523E9D8}"/>
            </c:ext>
          </c:extLst>
        </c:ser>
        <c:ser>
          <c:idx val="4"/>
          <c:order val="4"/>
          <c:tx>
            <c:strRef>
              <c:f>Hoja1!$A$32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cat>
            <c:strRef>
              <c:f>Hoja1!$B$27:$C$27</c:f>
              <c:strCache>
                <c:ptCount val="2"/>
                <c:pt idx="0">
                  <c:v>Educación presencial</c:v>
                </c:pt>
                <c:pt idx="1">
                  <c:v>Educación a distancia</c:v>
                </c:pt>
              </c:strCache>
            </c:strRef>
          </c:cat>
          <c:val>
            <c:numRef>
              <c:f>Hoja1!$B$32:$C$32</c:f>
              <c:numCache>
                <c:formatCode>General</c:formatCode>
                <c:ptCount val="2"/>
                <c:pt idx="0">
                  <c:v>35652</c:v>
                </c:pt>
                <c:pt idx="1">
                  <c:v>43668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B13-4BA1-973D-92478523E9D8}"/>
            </c:ext>
          </c:extLst>
        </c:ser>
        <c:ser>
          <c:idx val="5"/>
          <c:order val="5"/>
          <c:tx>
            <c:strRef>
              <c:f>Hoja1!$A$33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cat>
            <c:strRef>
              <c:f>Hoja1!$B$27:$C$27</c:f>
              <c:strCache>
                <c:ptCount val="2"/>
                <c:pt idx="0">
                  <c:v>Educación presencial</c:v>
                </c:pt>
                <c:pt idx="1">
                  <c:v>Educación a distancia</c:v>
                </c:pt>
              </c:strCache>
            </c:strRef>
          </c:cat>
          <c:val>
            <c:numRef>
              <c:f>Hoja1!$B$33:$C$33</c:f>
              <c:numCache>
                <c:formatCode>General</c:formatCode>
                <c:ptCount val="2"/>
                <c:pt idx="0">
                  <c:v>14324</c:v>
                </c:pt>
                <c:pt idx="1">
                  <c:v>42675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B13-4BA1-973D-92478523E9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81557504"/>
        <c:axId val="181567488"/>
        <c:axId val="0"/>
      </c:bar3DChart>
      <c:catAx>
        <c:axId val="1815575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81567488"/>
        <c:crosses val="autoZero"/>
        <c:auto val="1"/>
        <c:lblAlgn val="ctr"/>
        <c:lblOffset val="100"/>
        <c:noMultiLvlLbl val="0"/>
      </c:catAx>
      <c:valAx>
        <c:axId val="1815674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81557504"/>
        <c:crosses val="autoZero"/>
        <c:crossBetween val="between"/>
        <c:majorUnit val="4000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C44785-D4A8-4F5F-B8F5-1A9F847AFC90}" type="doc">
      <dgm:prSet loTypeId="urn:microsoft.com/office/officeart/2005/8/layout/arrow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3930F0E9-D07C-4ACA-AF38-7FE54BC0A2C3}">
      <dgm:prSet phldrT="[Texto]"/>
      <dgm:spPr>
        <a:solidFill>
          <a:srgbClr val="0C546A"/>
        </a:solidFill>
      </dgm:spPr>
      <dgm:t>
        <a:bodyPr/>
        <a:lstStyle/>
        <a:p>
          <a:r>
            <a:rPr lang="es-ES" dirty="0" smtClean="0"/>
            <a:t>RVOE</a:t>
          </a:r>
        </a:p>
        <a:p>
          <a:r>
            <a:rPr lang="es-ES" dirty="0" smtClean="0"/>
            <a:t>158 a diciembre 2018</a:t>
          </a:r>
          <a:endParaRPr lang="es-ES" dirty="0"/>
        </a:p>
      </dgm:t>
    </dgm:pt>
    <dgm:pt modelId="{C4DAD0B9-45C0-4B53-A5F5-24F92BDC2E2E}" type="parTrans" cxnId="{D45EA92C-1058-4F0D-85D6-03BCD4FFD8C4}">
      <dgm:prSet/>
      <dgm:spPr/>
      <dgm:t>
        <a:bodyPr/>
        <a:lstStyle/>
        <a:p>
          <a:endParaRPr lang="es-ES"/>
        </a:p>
      </dgm:t>
    </dgm:pt>
    <dgm:pt modelId="{08C0191A-77EA-4CF8-81E0-B37F7B6EF20A}" type="sibTrans" cxnId="{D45EA92C-1058-4F0D-85D6-03BCD4FFD8C4}">
      <dgm:prSet/>
      <dgm:spPr/>
      <dgm:t>
        <a:bodyPr/>
        <a:lstStyle/>
        <a:p>
          <a:endParaRPr lang="es-ES"/>
        </a:p>
      </dgm:t>
    </dgm:pt>
    <dgm:pt modelId="{54CCDF55-10E8-4C70-942F-5D31968439AD}">
      <dgm:prSet phldrT="[Texto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s-ES" dirty="0" smtClean="0"/>
            <a:t>Acreditadas por COMAEM 83</a:t>
          </a:r>
        </a:p>
        <a:p>
          <a:r>
            <a:rPr lang="es-ES" dirty="0" smtClean="0"/>
            <a:t>Afiliadas a AMFEM 108</a:t>
          </a:r>
          <a:endParaRPr lang="es-ES" dirty="0"/>
        </a:p>
      </dgm:t>
    </dgm:pt>
    <dgm:pt modelId="{D6AF78E3-AB4D-443E-8F31-740E409ED403}" type="parTrans" cxnId="{32285FD5-58C5-4423-8AFC-241B5FF71347}">
      <dgm:prSet/>
      <dgm:spPr/>
      <dgm:t>
        <a:bodyPr/>
        <a:lstStyle/>
        <a:p>
          <a:endParaRPr lang="es-ES"/>
        </a:p>
      </dgm:t>
    </dgm:pt>
    <dgm:pt modelId="{25B10155-95AF-4E02-86B1-A5E05F3FE740}" type="sibTrans" cxnId="{32285FD5-58C5-4423-8AFC-241B5FF71347}">
      <dgm:prSet/>
      <dgm:spPr/>
      <dgm:t>
        <a:bodyPr/>
        <a:lstStyle/>
        <a:p>
          <a:endParaRPr lang="es-ES"/>
        </a:p>
      </dgm:t>
    </dgm:pt>
    <dgm:pt modelId="{7CED2166-442C-400C-8FD9-D431C9401858}" type="pres">
      <dgm:prSet presAssocID="{98C44785-D4A8-4F5F-B8F5-1A9F847AFC9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50F5919F-4DE3-4223-889E-7CC9BF51A604}" type="pres">
      <dgm:prSet presAssocID="{3930F0E9-D07C-4ACA-AF38-7FE54BC0A2C3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F3ECAE2-4153-4F54-8377-433673C6BDD0}" type="pres">
      <dgm:prSet presAssocID="{54CCDF55-10E8-4C70-942F-5D31968439AD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45EA92C-1058-4F0D-85D6-03BCD4FFD8C4}" srcId="{98C44785-D4A8-4F5F-B8F5-1A9F847AFC90}" destId="{3930F0E9-D07C-4ACA-AF38-7FE54BC0A2C3}" srcOrd="0" destOrd="0" parTransId="{C4DAD0B9-45C0-4B53-A5F5-24F92BDC2E2E}" sibTransId="{08C0191A-77EA-4CF8-81E0-B37F7B6EF20A}"/>
    <dgm:cxn modelId="{998F6450-0E1F-409F-B564-BEB85D8D9B50}" type="presOf" srcId="{3930F0E9-D07C-4ACA-AF38-7FE54BC0A2C3}" destId="{50F5919F-4DE3-4223-889E-7CC9BF51A604}" srcOrd="0" destOrd="0" presId="urn:microsoft.com/office/officeart/2005/8/layout/arrow1"/>
    <dgm:cxn modelId="{32285FD5-58C5-4423-8AFC-241B5FF71347}" srcId="{98C44785-D4A8-4F5F-B8F5-1A9F847AFC90}" destId="{54CCDF55-10E8-4C70-942F-5D31968439AD}" srcOrd="1" destOrd="0" parTransId="{D6AF78E3-AB4D-443E-8F31-740E409ED403}" sibTransId="{25B10155-95AF-4E02-86B1-A5E05F3FE740}"/>
    <dgm:cxn modelId="{C44296FC-0AA0-4379-8C6F-039534BAD491}" type="presOf" srcId="{54CCDF55-10E8-4C70-942F-5D31968439AD}" destId="{FF3ECAE2-4153-4F54-8377-433673C6BDD0}" srcOrd="0" destOrd="0" presId="urn:microsoft.com/office/officeart/2005/8/layout/arrow1"/>
    <dgm:cxn modelId="{3256EEA9-E386-41BB-9DB2-340702DF542E}" type="presOf" srcId="{98C44785-D4A8-4F5F-B8F5-1A9F847AFC90}" destId="{7CED2166-442C-400C-8FD9-D431C9401858}" srcOrd="0" destOrd="0" presId="urn:microsoft.com/office/officeart/2005/8/layout/arrow1"/>
    <dgm:cxn modelId="{74893E75-6019-48ED-B157-3D2B1FF52BFB}" type="presParOf" srcId="{7CED2166-442C-400C-8FD9-D431C9401858}" destId="{50F5919F-4DE3-4223-889E-7CC9BF51A604}" srcOrd="0" destOrd="0" presId="urn:microsoft.com/office/officeart/2005/8/layout/arrow1"/>
    <dgm:cxn modelId="{9501F820-D5FD-4389-B99A-0A4A858504F2}" type="presParOf" srcId="{7CED2166-442C-400C-8FD9-D431C9401858}" destId="{FF3ECAE2-4153-4F54-8377-433673C6BDD0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6690B42-54D7-424F-82C1-AEA1068563CE}" type="doc">
      <dgm:prSet loTypeId="urn:microsoft.com/office/officeart/2005/8/layout/chevron1" loCatId="process" qsTypeId="urn:microsoft.com/office/officeart/2005/8/quickstyle/simple1" qsCatId="simple" csTypeId="urn:microsoft.com/office/officeart/2005/8/colors/colorful2" csCatId="colorful" phldr="1"/>
      <dgm:spPr/>
    </dgm:pt>
    <dgm:pt modelId="{FE6CE5B3-D5A5-4DA0-A19B-FD38D697BE2A}">
      <dgm:prSet phldrT="[Texto]" custT="1"/>
      <dgm:spPr/>
      <dgm:t>
        <a:bodyPr/>
        <a:lstStyle/>
        <a:p>
          <a:r>
            <a:rPr lang="es-MX" sz="1600" dirty="0" smtClean="0"/>
            <a:t>65%</a:t>
          </a:r>
          <a:endParaRPr lang="es-MX" sz="1600" dirty="0"/>
        </a:p>
      </dgm:t>
    </dgm:pt>
    <dgm:pt modelId="{65876758-2006-4AE0-A44B-D5AD0B7F8B1F}" type="parTrans" cxnId="{1C92B0CA-AFC5-421C-B9CF-465F8DD4950B}">
      <dgm:prSet/>
      <dgm:spPr/>
      <dgm:t>
        <a:bodyPr/>
        <a:lstStyle/>
        <a:p>
          <a:endParaRPr lang="es-MX" sz="2400"/>
        </a:p>
      </dgm:t>
    </dgm:pt>
    <dgm:pt modelId="{C1F5B535-23FE-47AF-8CA0-48D06F844132}" type="sibTrans" cxnId="{1C92B0CA-AFC5-421C-B9CF-465F8DD4950B}">
      <dgm:prSet/>
      <dgm:spPr/>
      <dgm:t>
        <a:bodyPr/>
        <a:lstStyle/>
        <a:p>
          <a:endParaRPr lang="es-MX" sz="2400"/>
        </a:p>
      </dgm:t>
    </dgm:pt>
    <dgm:pt modelId="{E19D2409-990C-47A8-B255-DB4E56BC0516}">
      <dgm:prSet phldrT="[Texto]" custT="1"/>
      <dgm:spPr/>
      <dgm:t>
        <a:bodyPr/>
        <a:lstStyle/>
        <a:p>
          <a:r>
            <a:rPr lang="es-MX" sz="1600" dirty="0" smtClean="0"/>
            <a:t>4%</a:t>
          </a:r>
          <a:endParaRPr lang="es-MX" sz="1600" dirty="0"/>
        </a:p>
      </dgm:t>
    </dgm:pt>
    <dgm:pt modelId="{3DCD807F-C2AA-4297-AD35-E8F4EC150765}" type="parTrans" cxnId="{FBBF2E11-63ED-4551-B981-AAB35A3D0169}">
      <dgm:prSet/>
      <dgm:spPr/>
      <dgm:t>
        <a:bodyPr/>
        <a:lstStyle/>
        <a:p>
          <a:endParaRPr lang="es-MX" sz="2400"/>
        </a:p>
      </dgm:t>
    </dgm:pt>
    <dgm:pt modelId="{1166E6D4-0414-45BA-9237-BCF23BC9EB07}" type="sibTrans" cxnId="{FBBF2E11-63ED-4551-B981-AAB35A3D0169}">
      <dgm:prSet/>
      <dgm:spPr/>
      <dgm:t>
        <a:bodyPr/>
        <a:lstStyle/>
        <a:p>
          <a:endParaRPr lang="es-MX" sz="2400"/>
        </a:p>
      </dgm:t>
    </dgm:pt>
    <dgm:pt modelId="{B9D0AC43-783B-4337-9AB3-2BC8B3A46AC4}">
      <dgm:prSet phldrT="[Texto]" custT="1"/>
      <dgm:spPr/>
      <dgm:t>
        <a:bodyPr/>
        <a:lstStyle/>
        <a:p>
          <a:r>
            <a:rPr lang="es-MX" sz="1600" dirty="0" smtClean="0"/>
            <a:t>31%</a:t>
          </a:r>
          <a:endParaRPr lang="es-MX" sz="1600" dirty="0"/>
        </a:p>
      </dgm:t>
    </dgm:pt>
    <dgm:pt modelId="{28B8EEB5-0D00-4F1C-927D-9A9979A0D556}" type="parTrans" cxnId="{69250887-A7B7-4FD9-9C29-58C051A01576}">
      <dgm:prSet/>
      <dgm:spPr/>
      <dgm:t>
        <a:bodyPr/>
        <a:lstStyle/>
        <a:p>
          <a:endParaRPr lang="es-MX"/>
        </a:p>
      </dgm:t>
    </dgm:pt>
    <dgm:pt modelId="{859C8E72-D1B6-4758-9F76-26B285E371E2}" type="sibTrans" cxnId="{69250887-A7B7-4FD9-9C29-58C051A01576}">
      <dgm:prSet/>
      <dgm:spPr/>
      <dgm:t>
        <a:bodyPr/>
        <a:lstStyle/>
        <a:p>
          <a:endParaRPr lang="es-MX"/>
        </a:p>
      </dgm:t>
    </dgm:pt>
    <dgm:pt modelId="{6A471A59-E3DF-4B50-B785-3DBD038050BE}" type="pres">
      <dgm:prSet presAssocID="{26690B42-54D7-424F-82C1-AEA1068563CE}" presName="Name0" presStyleCnt="0">
        <dgm:presLayoutVars>
          <dgm:dir/>
          <dgm:animLvl val="lvl"/>
          <dgm:resizeHandles val="exact"/>
        </dgm:presLayoutVars>
      </dgm:prSet>
      <dgm:spPr/>
    </dgm:pt>
    <dgm:pt modelId="{9EB3836D-5F0B-47F3-AD53-B66BE296E8FF}" type="pres">
      <dgm:prSet presAssocID="{FE6CE5B3-D5A5-4DA0-A19B-FD38D697BE2A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7E06EE5-A62C-4A94-910D-B026E857C445}" type="pres">
      <dgm:prSet presAssocID="{C1F5B535-23FE-47AF-8CA0-48D06F844132}" presName="parTxOnlySpace" presStyleCnt="0"/>
      <dgm:spPr/>
    </dgm:pt>
    <dgm:pt modelId="{6C2183F2-F114-43F8-AB63-119C9878E0E6}" type="pres">
      <dgm:prSet presAssocID="{E19D2409-990C-47A8-B255-DB4E56BC0516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14F3E36-325D-42AA-B63F-1BD67DCB42B2}" type="pres">
      <dgm:prSet presAssocID="{1166E6D4-0414-45BA-9237-BCF23BC9EB07}" presName="parTxOnlySpace" presStyleCnt="0"/>
      <dgm:spPr/>
    </dgm:pt>
    <dgm:pt modelId="{23796C95-B597-47D7-B344-4AAEA3982AEB}" type="pres">
      <dgm:prSet presAssocID="{B9D0AC43-783B-4337-9AB3-2BC8B3A46AC4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07800E7A-6567-47D1-9048-98DE42EB3BFA}" type="presOf" srcId="{E19D2409-990C-47A8-B255-DB4E56BC0516}" destId="{6C2183F2-F114-43F8-AB63-119C9878E0E6}" srcOrd="0" destOrd="0" presId="urn:microsoft.com/office/officeart/2005/8/layout/chevron1"/>
    <dgm:cxn modelId="{FBBF2E11-63ED-4551-B981-AAB35A3D0169}" srcId="{26690B42-54D7-424F-82C1-AEA1068563CE}" destId="{E19D2409-990C-47A8-B255-DB4E56BC0516}" srcOrd="1" destOrd="0" parTransId="{3DCD807F-C2AA-4297-AD35-E8F4EC150765}" sibTransId="{1166E6D4-0414-45BA-9237-BCF23BC9EB07}"/>
    <dgm:cxn modelId="{1C92B0CA-AFC5-421C-B9CF-465F8DD4950B}" srcId="{26690B42-54D7-424F-82C1-AEA1068563CE}" destId="{FE6CE5B3-D5A5-4DA0-A19B-FD38D697BE2A}" srcOrd="0" destOrd="0" parTransId="{65876758-2006-4AE0-A44B-D5AD0B7F8B1F}" sibTransId="{C1F5B535-23FE-47AF-8CA0-48D06F844132}"/>
    <dgm:cxn modelId="{574640D4-CDDA-40F5-B0C9-7DC6781EDFBE}" type="presOf" srcId="{B9D0AC43-783B-4337-9AB3-2BC8B3A46AC4}" destId="{23796C95-B597-47D7-B344-4AAEA3982AEB}" srcOrd="0" destOrd="0" presId="urn:microsoft.com/office/officeart/2005/8/layout/chevron1"/>
    <dgm:cxn modelId="{69250887-A7B7-4FD9-9C29-58C051A01576}" srcId="{26690B42-54D7-424F-82C1-AEA1068563CE}" destId="{B9D0AC43-783B-4337-9AB3-2BC8B3A46AC4}" srcOrd="2" destOrd="0" parTransId="{28B8EEB5-0D00-4F1C-927D-9A9979A0D556}" sibTransId="{859C8E72-D1B6-4758-9F76-26B285E371E2}"/>
    <dgm:cxn modelId="{8A0396CC-C25E-478B-AD71-5FEFAB553D39}" type="presOf" srcId="{26690B42-54D7-424F-82C1-AEA1068563CE}" destId="{6A471A59-E3DF-4B50-B785-3DBD038050BE}" srcOrd="0" destOrd="0" presId="urn:microsoft.com/office/officeart/2005/8/layout/chevron1"/>
    <dgm:cxn modelId="{E66F71D7-7A9F-4CE3-9741-0C5199290C90}" type="presOf" srcId="{FE6CE5B3-D5A5-4DA0-A19B-FD38D697BE2A}" destId="{9EB3836D-5F0B-47F3-AD53-B66BE296E8FF}" srcOrd="0" destOrd="0" presId="urn:microsoft.com/office/officeart/2005/8/layout/chevron1"/>
    <dgm:cxn modelId="{A4C01FC1-E2AE-436C-B116-DF2375B5EE05}" type="presParOf" srcId="{6A471A59-E3DF-4B50-B785-3DBD038050BE}" destId="{9EB3836D-5F0B-47F3-AD53-B66BE296E8FF}" srcOrd="0" destOrd="0" presId="urn:microsoft.com/office/officeart/2005/8/layout/chevron1"/>
    <dgm:cxn modelId="{52AD7E90-5505-4FF5-8193-27505453F440}" type="presParOf" srcId="{6A471A59-E3DF-4B50-B785-3DBD038050BE}" destId="{67E06EE5-A62C-4A94-910D-B026E857C445}" srcOrd="1" destOrd="0" presId="urn:microsoft.com/office/officeart/2005/8/layout/chevron1"/>
    <dgm:cxn modelId="{5F29DC1E-EE46-4AC6-A5F5-7C0E2BBFB086}" type="presParOf" srcId="{6A471A59-E3DF-4B50-B785-3DBD038050BE}" destId="{6C2183F2-F114-43F8-AB63-119C9878E0E6}" srcOrd="2" destOrd="0" presId="urn:microsoft.com/office/officeart/2005/8/layout/chevron1"/>
    <dgm:cxn modelId="{F37DA15A-E3CC-49E2-9FF1-6ED8EA32E361}" type="presParOf" srcId="{6A471A59-E3DF-4B50-B785-3DBD038050BE}" destId="{414F3E36-325D-42AA-B63F-1BD67DCB42B2}" srcOrd="3" destOrd="0" presId="urn:microsoft.com/office/officeart/2005/8/layout/chevron1"/>
    <dgm:cxn modelId="{7D3B468F-415F-40D2-93E4-9BF4B6D99DFD}" type="presParOf" srcId="{6A471A59-E3DF-4B50-B785-3DBD038050BE}" destId="{23796C95-B597-47D7-B344-4AAEA3982AEB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711BA34-22D1-419B-A703-511342F1BB01}" type="doc">
      <dgm:prSet loTypeId="urn:microsoft.com/office/officeart/2005/8/layout/arrow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6489E211-9E88-411C-AF27-06CBA30AB621}">
      <dgm:prSet phldrT="[Texto]"/>
      <dgm:spPr>
        <a:solidFill>
          <a:schemeClr val="accent2"/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es-ES" dirty="0" smtClean="0"/>
            <a:t>Práctica real interdisciplinar</a:t>
          </a:r>
          <a:endParaRPr lang="es-ES" dirty="0"/>
        </a:p>
      </dgm:t>
    </dgm:pt>
    <dgm:pt modelId="{0776E395-DC77-453A-9EFB-050C1560EEE8}" type="parTrans" cxnId="{D0E973BE-B174-4B90-A53B-E0DC15A338F6}">
      <dgm:prSet/>
      <dgm:spPr/>
      <dgm:t>
        <a:bodyPr/>
        <a:lstStyle/>
        <a:p>
          <a:endParaRPr lang="es-ES"/>
        </a:p>
      </dgm:t>
    </dgm:pt>
    <dgm:pt modelId="{C057993F-F098-42C3-9BB5-F8589746D62E}" type="sibTrans" cxnId="{D0E973BE-B174-4B90-A53B-E0DC15A338F6}">
      <dgm:prSet/>
      <dgm:spPr/>
      <dgm:t>
        <a:bodyPr/>
        <a:lstStyle/>
        <a:p>
          <a:endParaRPr lang="es-ES"/>
        </a:p>
      </dgm:t>
    </dgm:pt>
    <dgm:pt modelId="{EFE6B66A-196E-4303-949C-FE86FE6927E1}">
      <dgm:prSet phldrT="[Texto]"/>
      <dgm:spPr>
        <a:solidFill>
          <a:schemeClr val="accent5">
            <a:lumMod val="75000"/>
          </a:schemeClr>
        </a:solidFill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r>
            <a:rPr lang="es-ES" dirty="0" smtClean="0"/>
            <a:t>Enfoque escolar disciplinar</a:t>
          </a:r>
          <a:endParaRPr lang="es-ES" dirty="0"/>
        </a:p>
      </dgm:t>
    </dgm:pt>
    <dgm:pt modelId="{A431C8A5-9E68-4AF7-9609-7DCC77860447}" type="parTrans" cxnId="{B30F63B1-F9D3-4067-8BAC-9BD444C03F4C}">
      <dgm:prSet/>
      <dgm:spPr/>
      <dgm:t>
        <a:bodyPr/>
        <a:lstStyle/>
        <a:p>
          <a:endParaRPr lang="es-ES"/>
        </a:p>
      </dgm:t>
    </dgm:pt>
    <dgm:pt modelId="{C1807D0C-1D44-43CC-8EC8-3B0D6D3C6637}" type="sibTrans" cxnId="{B30F63B1-F9D3-4067-8BAC-9BD444C03F4C}">
      <dgm:prSet/>
      <dgm:spPr/>
      <dgm:t>
        <a:bodyPr/>
        <a:lstStyle/>
        <a:p>
          <a:endParaRPr lang="es-ES"/>
        </a:p>
      </dgm:t>
    </dgm:pt>
    <dgm:pt modelId="{9C3E8683-36FF-4794-952C-45425CCB60C2}" type="pres">
      <dgm:prSet presAssocID="{D711BA34-22D1-419B-A703-511342F1BB0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3D201A6B-CAEC-434A-A63A-FB16657C7726}" type="pres">
      <dgm:prSet presAssocID="{6489E211-9E88-411C-AF27-06CBA30AB621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D096E7C-5932-478C-B394-299B92DD3E4E}" type="pres">
      <dgm:prSet presAssocID="{EFE6B66A-196E-4303-949C-FE86FE6927E1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0E973BE-B174-4B90-A53B-E0DC15A338F6}" srcId="{D711BA34-22D1-419B-A703-511342F1BB01}" destId="{6489E211-9E88-411C-AF27-06CBA30AB621}" srcOrd="0" destOrd="0" parTransId="{0776E395-DC77-453A-9EFB-050C1560EEE8}" sibTransId="{C057993F-F098-42C3-9BB5-F8589746D62E}"/>
    <dgm:cxn modelId="{586621ED-7078-468F-A862-1D20847DA351}" type="presOf" srcId="{6489E211-9E88-411C-AF27-06CBA30AB621}" destId="{3D201A6B-CAEC-434A-A63A-FB16657C7726}" srcOrd="0" destOrd="0" presId="urn:microsoft.com/office/officeart/2005/8/layout/arrow1"/>
    <dgm:cxn modelId="{F4503B7F-54A1-4A7C-B89C-3217458C4D63}" type="presOf" srcId="{D711BA34-22D1-419B-A703-511342F1BB01}" destId="{9C3E8683-36FF-4794-952C-45425CCB60C2}" srcOrd="0" destOrd="0" presId="urn:microsoft.com/office/officeart/2005/8/layout/arrow1"/>
    <dgm:cxn modelId="{B30F63B1-F9D3-4067-8BAC-9BD444C03F4C}" srcId="{D711BA34-22D1-419B-A703-511342F1BB01}" destId="{EFE6B66A-196E-4303-949C-FE86FE6927E1}" srcOrd="1" destOrd="0" parTransId="{A431C8A5-9E68-4AF7-9609-7DCC77860447}" sibTransId="{C1807D0C-1D44-43CC-8EC8-3B0D6D3C6637}"/>
    <dgm:cxn modelId="{AA98D71D-9AB8-4C0E-929B-4E70F1A888C3}" type="presOf" srcId="{EFE6B66A-196E-4303-949C-FE86FE6927E1}" destId="{FD096E7C-5932-478C-B394-299B92DD3E4E}" srcOrd="0" destOrd="0" presId="urn:microsoft.com/office/officeart/2005/8/layout/arrow1"/>
    <dgm:cxn modelId="{FEB62206-C41C-49C1-AF29-A28AC106CA6E}" type="presParOf" srcId="{9C3E8683-36FF-4794-952C-45425CCB60C2}" destId="{3D201A6B-CAEC-434A-A63A-FB16657C7726}" srcOrd="0" destOrd="0" presId="urn:microsoft.com/office/officeart/2005/8/layout/arrow1"/>
    <dgm:cxn modelId="{5D88A625-B0C4-4C24-8DB3-25ADFB59FBF2}" type="presParOf" srcId="{9C3E8683-36FF-4794-952C-45425CCB60C2}" destId="{FD096E7C-5932-478C-B394-299B92DD3E4E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711BA34-22D1-419B-A703-511342F1BB01}" type="doc">
      <dgm:prSet loTypeId="urn:microsoft.com/office/officeart/2005/8/layout/arrow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6489E211-9E88-411C-AF27-06CBA30AB621}">
      <dgm:prSet phldrT="[Texto]"/>
      <dgm:spPr>
        <a:solidFill>
          <a:schemeClr val="accent6">
            <a:lumMod val="75000"/>
          </a:schemeClr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es-ES" dirty="0" smtClean="0"/>
            <a:t>Enciclopedismo</a:t>
          </a:r>
          <a:endParaRPr lang="es-ES" dirty="0"/>
        </a:p>
      </dgm:t>
    </dgm:pt>
    <dgm:pt modelId="{0776E395-DC77-453A-9EFB-050C1560EEE8}" type="parTrans" cxnId="{D0E973BE-B174-4B90-A53B-E0DC15A338F6}">
      <dgm:prSet/>
      <dgm:spPr/>
      <dgm:t>
        <a:bodyPr/>
        <a:lstStyle/>
        <a:p>
          <a:endParaRPr lang="es-ES"/>
        </a:p>
      </dgm:t>
    </dgm:pt>
    <dgm:pt modelId="{C057993F-F098-42C3-9BB5-F8589746D62E}" type="sibTrans" cxnId="{D0E973BE-B174-4B90-A53B-E0DC15A338F6}">
      <dgm:prSet/>
      <dgm:spPr/>
      <dgm:t>
        <a:bodyPr/>
        <a:lstStyle/>
        <a:p>
          <a:endParaRPr lang="es-ES"/>
        </a:p>
      </dgm:t>
    </dgm:pt>
    <dgm:pt modelId="{EFE6B66A-196E-4303-949C-FE86FE6927E1}">
      <dgm:prSet phldrT="[Texto]"/>
      <dgm:spPr>
        <a:solidFill>
          <a:schemeClr val="accent4">
            <a:lumMod val="75000"/>
          </a:schemeClr>
        </a:solidFill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r>
            <a:rPr lang="es-ES" dirty="0" smtClean="0"/>
            <a:t>Conocimiento aplicado</a:t>
          </a:r>
          <a:endParaRPr lang="es-ES" dirty="0"/>
        </a:p>
      </dgm:t>
    </dgm:pt>
    <dgm:pt modelId="{A431C8A5-9E68-4AF7-9609-7DCC77860447}" type="parTrans" cxnId="{B30F63B1-F9D3-4067-8BAC-9BD444C03F4C}">
      <dgm:prSet/>
      <dgm:spPr/>
      <dgm:t>
        <a:bodyPr/>
        <a:lstStyle/>
        <a:p>
          <a:endParaRPr lang="es-ES"/>
        </a:p>
      </dgm:t>
    </dgm:pt>
    <dgm:pt modelId="{C1807D0C-1D44-43CC-8EC8-3B0D6D3C6637}" type="sibTrans" cxnId="{B30F63B1-F9D3-4067-8BAC-9BD444C03F4C}">
      <dgm:prSet/>
      <dgm:spPr/>
      <dgm:t>
        <a:bodyPr/>
        <a:lstStyle/>
        <a:p>
          <a:endParaRPr lang="es-ES"/>
        </a:p>
      </dgm:t>
    </dgm:pt>
    <dgm:pt modelId="{9C3E8683-36FF-4794-952C-45425CCB60C2}" type="pres">
      <dgm:prSet presAssocID="{D711BA34-22D1-419B-A703-511342F1BB0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3D201A6B-CAEC-434A-A63A-FB16657C7726}" type="pres">
      <dgm:prSet presAssocID="{6489E211-9E88-411C-AF27-06CBA30AB621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D096E7C-5932-478C-B394-299B92DD3E4E}" type="pres">
      <dgm:prSet presAssocID="{EFE6B66A-196E-4303-949C-FE86FE6927E1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0E973BE-B174-4B90-A53B-E0DC15A338F6}" srcId="{D711BA34-22D1-419B-A703-511342F1BB01}" destId="{6489E211-9E88-411C-AF27-06CBA30AB621}" srcOrd="0" destOrd="0" parTransId="{0776E395-DC77-453A-9EFB-050C1560EEE8}" sibTransId="{C057993F-F098-42C3-9BB5-F8589746D62E}"/>
    <dgm:cxn modelId="{586621ED-7078-468F-A862-1D20847DA351}" type="presOf" srcId="{6489E211-9E88-411C-AF27-06CBA30AB621}" destId="{3D201A6B-CAEC-434A-A63A-FB16657C7726}" srcOrd="0" destOrd="0" presId="urn:microsoft.com/office/officeart/2005/8/layout/arrow1"/>
    <dgm:cxn modelId="{F4503B7F-54A1-4A7C-B89C-3217458C4D63}" type="presOf" srcId="{D711BA34-22D1-419B-A703-511342F1BB01}" destId="{9C3E8683-36FF-4794-952C-45425CCB60C2}" srcOrd="0" destOrd="0" presId="urn:microsoft.com/office/officeart/2005/8/layout/arrow1"/>
    <dgm:cxn modelId="{B30F63B1-F9D3-4067-8BAC-9BD444C03F4C}" srcId="{D711BA34-22D1-419B-A703-511342F1BB01}" destId="{EFE6B66A-196E-4303-949C-FE86FE6927E1}" srcOrd="1" destOrd="0" parTransId="{A431C8A5-9E68-4AF7-9609-7DCC77860447}" sibTransId="{C1807D0C-1D44-43CC-8EC8-3B0D6D3C6637}"/>
    <dgm:cxn modelId="{AA98D71D-9AB8-4C0E-929B-4E70F1A888C3}" type="presOf" srcId="{EFE6B66A-196E-4303-949C-FE86FE6927E1}" destId="{FD096E7C-5932-478C-B394-299B92DD3E4E}" srcOrd="0" destOrd="0" presId="urn:microsoft.com/office/officeart/2005/8/layout/arrow1"/>
    <dgm:cxn modelId="{FEB62206-C41C-49C1-AF29-A28AC106CA6E}" type="presParOf" srcId="{9C3E8683-36FF-4794-952C-45425CCB60C2}" destId="{3D201A6B-CAEC-434A-A63A-FB16657C7726}" srcOrd="0" destOrd="0" presId="urn:microsoft.com/office/officeart/2005/8/layout/arrow1"/>
    <dgm:cxn modelId="{5D88A625-B0C4-4C24-8DB3-25ADFB59FBF2}" type="presParOf" srcId="{9C3E8683-36FF-4794-952C-45425CCB60C2}" destId="{FD096E7C-5932-478C-B394-299B92DD3E4E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711BA34-22D1-419B-A703-511342F1BB01}" type="doc">
      <dgm:prSet loTypeId="urn:microsoft.com/office/officeart/2005/8/layout/arrow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6489E211-9E88-411C-AF27-06CBA30AB621}">
      <dgm:prSet phldrT="[Texto]"/>
      <dgm:spPr>
        <a:solidFill>
          <a:schemeClr val="accent6">
            <a:lumMod val="75000"/>
          </a:schemeClr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es-ES" dirty="0" smtClean="0"/>
            <a:t>Certidumbre (libro, aula)</a:t>
          </a:r>
          <a:endParaRPr lang="es-ES" dirty="0"/>
        </a:p>
      </dgm:t>
    </dgm:pt>
    <dgm:pt modelId="{0776E395-DC77-453A-9EFB-050C1560EEE8}" type="parTrans" cxnId="{D0E973BE-B174-4B90-A53B-E0DC15A338F6}">
      <dgm:prSet/>
      <dgm:spPr/>
      <dgm:t>
        <a:bodyPr/>
        <a:lstStyle/>
        <a:p>
          <a:endParaRPr lang="es-ES"/>
        </a:p>
      </dgm:t>
    </dgm:pt>
    <dgm:pt modelId="{C057993F-F098-42C3-9BB5-F8589746D62E}" type="sibTrans" cxnId="{D0E973BE-B174-4B90-A53B-E0DC15A338F6}">
      <dgm:prSet/>
      <dgm:spPr/>
      <dgm:t>
        <a:bodyPr/>
        <a:lstStyle/>
        <a:p>
          <a:endParaRPr lang="es-ES"/>
        </a:p>
      </dgm:t>
    </dgm:pt>
    <dgm:pt modelId="{EFE6B66A-196E-4303-949C-FE86FE6927E1}">
      <dgm:prSet phldrT="[Texto]"/>
      <dgm:spPr>
        <a:solidFill>
          <a:schemeClr val="accent4">
            <a:lumMod val="75000"/>
          </a:schemeClr>
        </a:solidFill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r>
            <a:rPr lang="es-ES" dirty="0" smtClean="0"/>
            <a:t>Incertidumbre</a:t>
          </a:r>
        </a:p>
        <a:p>
          <a:r>
            <a:rPr lang="es-ES" dirty="0" smtClean="0"/>
            <a:t>(escenario real)</a:t>
          </a:r>
          <a:endParaRPr lang="es-ES" dirty="0"/>
        </a:p>
      </dgm:t>
    </dgm:pt>
    <dgm:pt modelId="{A431C8A5-9E68-4AF7-9609-7DCC77860447}" type="parTrans" cxnId="{B30F63B1-F9D3-4067-8BAC-9BD444C03F4C}">
      <dgm:prSet/>
      <dgm:spPr/>
      <dgm:t>
        <a:bodyPr/>
        <a:lstStyle/>
        <a:p>
          <a:endParaRPr lang="es-ES"/>
        </a:p>
      </dgm:t>
    </dgm:pt>
    <dgm:pt modelId="{C1807D0C-1D44-43CC-8EC8-3B0D6D3C6637}" type="sibTrans" cxnId="{B30F63B1-F9D3-4067-8BAC-9BD444C03F4C}">
      <dgm:prSet/>
      <dgm:spPr/>
      <dgm:t>
        <a:bodyPr/>
        <a:lstStyle/>
        <a:p>
          <a:endParaRPr lang="es-ES"/>
        </a:p>
      </dgm:t>
    </dgm:pt>
    <dgm:pt modelId="{9C3E8683-36FF-4794-952C-45425CCB60C2}" type="pres">
      <dgm:prSet presAssocID="{D711BA34-22D1-419B-A703-511342F1BB0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3D201A6B-CAEC-434A-A63A-FB16657C7726}" type="pres">
      <dgm:prSet presAssocID="{6489E211-9E88-411C-AF27-06CBA30AB621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D096E7C-5932-478C-B394-299B92DD3E4E}" type="pres">
      <dgm:prSet presAssocID="{EFE6B66A-196E-4303-949C-FE86FE6927E1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0E973BE-B174-4B90-A53B-E0DC15A338F6}" srcId="{D711BA34-22D1-419B-A703-511342F1BB01}" destId="{6489E211-9E88-411C-AF27-06CBA30AB621}" srcOrd="0" destOrd="0" parTransId="{0776E395-DC77-453A-9EFB-050C1560EEE8}" sibTransId="{C057993F-F098-42C3-9BB5-F8589746D62E}"/>
    <dgm:cxn modelId="{586621ED-7078-468F-A862-1D20847DA351}" type="presOf" srcId="{6489E211-9E88-411C-AF27-06CBA30AB621}" destId="{3D201A6B-CAEC-434A-A63A-FB16657C7726}" srcOrd="0" destOrd="0" presId="urn:microsoft.com/office/officeart/2005/8/layout/arrow1"/>
    <dgm:cxn modelId="{F4503B7F-54A1-4A7C-B89C-3217458C4D63}" type="presOf" srcId="{D711BA34-22D1-419B-A703-511342F1BB01}" destId="{9C3E8683-36FF-4794-952C-45425CCB60C2}" srcOrd="0" destOrd="0" presId="urn:microsoft.com/office/officeart/2005/8/layout/arrow1"/>
    <dgm:cxn modelId="{B30F63B1-F9D3-4067-8BAC-9BD444C03F4C}" srcId="{D711BA34-22D1-419B-A703-511342F1BB01}" destId="{EFE6B66A-196E-4303-949C-FE86FE6927E1}" srcOrd="1" destOrd="0" parTransId="{A431C8A5-9E68-4AF7-9609-7DCC77860447}" sibTransId="{C1807D0C-1D44-43CC-8EC8-3B0D6D3C6637}"/>
    <dgm:cxn modelId="{AA98D71D-9AB8-4C0E-929B-4E70F1A888C3}" type="presOf" srcId="{EFE6B66A-196E-4303-949C-FE86FE6927E1}" destId="{FD096E7C-5932-478C-B394-299B92DD3E4E}" srcOrd="0" destOrd="0" presId="urn:microsoft.com/office/officeart/2005/8/layout/arrow1"/>
    <dgm:cxn modelId="{FEB62206-C41C-49C1-AF29-A28AC106CA6E}" type="presParOf" srcId="{9C3E8683-36FF-4794-952C-45425CCB60C2}" destId="{3D201A6B-CAEC-434A-A63A-FB16657C7726}" srcOrd="0" destOrd="0" presId="urn:microsoft.com/office/officeart/2005/8/layout/arrow1"/>
    <dgm:cxn modelId="{5D88A625-B0C4-4C24-8DB3-25ADFB59FBF2}" type="presParOf" srcId="{9C3E8683-36FF-4794-952C-45425CCB60C2}" destId="{FD096E7C-5932-478C-B394-299B92DD3E4E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5915E06-2819-416B-A330-87210C20BA03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497B39DB-8586-4EB2-A7DC-A145B4C59234}">
      <dgm:prSet phldrT="[Texto]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es-ES" dirty="0" smtClean="0"/>
            <a:t>Unidad rural</a:t>
          </a:r>
          <a:endParaRPr lang="es-ES" dirty="0"/>
        </a:p>
      </dgm:t>
    </dgm:pt>
    <dgm:pt modelId="{AA9FB256-70D3-413B-9F2E-F49F94134769}" type="parTrans" cxnId="{CEC19CE9-91C9-4059-A036-2F00486C4807}">
      <dgm:prSet/>
      <dgm:spPr/>
      <dgm:t>
        <a:bodyPr/>
        <a:lstStyle/>
        <a:p>
          <a:endParaRPr lang="es-ES"/>
        </a:p>
      </dgm:t>
    </dgm:pt>
    <dgm:pt modelId="{47F4228B-E4E3-4315-86B7-86D65E7BFDCA}" type="sibTrans" cxnId="{CEC19CE9-91C9-4059-A036-2F00486C4807}">
      <dgm:prSet/>
      <dgm:spPr/>
      <dgm:t>
        <a:bodyPr/>
        <a:lstStyle/>
        <a:p>
          <a:endParaRPr lang="es-ES"/>
        </a:p>
      </dgm:t>
    </dgm:pt>
    <dgm:pt modelId="{0B29FC2A-EAD4-4AC4-89D0-513A1436C8F8}">
      <dgm:prSet phldrT="[Texto]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es-ES" dirty="0" smtClean="0"/>
            <a:t>Unidad de Medicina Familiar</a:t>
          </a:r>
          <a:endParaRPr lang="es-ES" dirty="0"/>
        </a:p>
      </dgm:t>
    </dgm:pt>
    <dgm:pt modelId="{C0B5C4A3-DB89-4EFB-A394-97CCC24385DA}" type="parTrans" cxnId="{6E3996D9-C940-496E-B325-EB89106B4D7E}">
      <dgm:prSet/>
      <dgm:spPr/>
      <dgm:t>
        <a:bodyPr/>
        <a:lstStyle/>
        <a:p>
          <a:endParaRPr lang="es-ES"/>
        </a:p>
      </dgm:t>
    </dgm:pt>
    <dgm:pt modelId="{BC7F5482-C818-45D4-9013-16CC7D425804}" type="sibTrans" cxnId="{6E3996D9-C940-496E-B325-EB89106B4D7E}">
      <dgm:prSet/>
      <dgm:spPr/>
      <dgm:t>
        <a:bodyPr/>
        <a:lstStyle/>
        <a:p>
          <a:endParaRPr lang="es-ES"/>
        </a:p>
      </dgm:t>
    </dgm:pt>
    <dgm:pt modelId="{950D559D-A30D-4E82-AB54-B436766B027B}">
      <dgm:prSet phldrT="[Texto]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es-ES" dirty="0" smtClean="0"/>
            <a:t>Hospital Rural</a:t>
          </a:r>
          <a:endParaRPr lang="es-ES" dirty="0"/>
        </a:p>
      </dgm:t>
    </dgm:pt>
    <dgm:pt modelId="{703197A5-2629-49C9-9ACC-244F09D44B04}" type="parTrans" cxnId="{B8DC02C3-EEB6-40B4-8E43-201EC5558E75}">
      <dgm:prSet/>
      <dgm:spPr/>
      <dgm:t>
        <a:bodyPr/>
        <a:lstStyle/>
        <a:p>
          <a:endParaRPr lang="es-ES"/>
        </a:p>
      </dgm:t>
    </dgm:pt>
    <dgm:pt modelId="{988D980E-015B-4350-9144-30E2324D5D42}" type="sibTrans" cxnId="{B8DC02C3-EEB6-40B4-8E43-201EC5558E75}">
      <dgm:prSet/>
      <dgm:spPr/>
      <dgm:t>
        <a:bodyPr/>
        <a:lstStyle/>
        <a:p>
          <a:endParaRPr lang="es-ES"/>
        </a:p>
      </dgm:t>
    </dgm:pt>
    <dgm:pt modelId="{35C1D1EB-4BE5-42AC-A30F-701CC17A90AF}" type="pres">
      <dgm:prSet presAssocID="{65915E06-2819-416B-A330-87210C20BA03}" presName="compositeShape" presStyleCnt="0">
        <dgm:presLayoutVars>
          <dgm:chMax val="7"/>
          <dgm:dir/>
          <dgm:resizeHandles val="exact"/>
        </dgm:presLayoutVars>
      </dgm:prSet>
      <dgm:spPr/>
    </dgm:pt>
    <dgm:pt modelId="{E1BB34AD-03C8-496F-8869-91F93806102A}" type="pres">
      <dgm:prSet presAssocID="{65915E06-2819-416B-A330-87210C20BA03}" presName="wedge1" presStyleLbl="node1" presStyleIdx="0" presStyleCnt="3"/>
      <dgm:spPr/>
      <dgm:t>
        <a:bodyPr/>
        <a:lstStyle/>
        <a:p>
          <a:endParaRPr lang="es-ES"/>
        </a:p>
      </dgm:t>
    </dgm:pt>
    <dgm:pt modelId="{34391307-63A0-4FEB-8004-6BBFC6C60835}" type="pres">
      <dgm:prSet presAssocID="{65915E06-2819-416B-A330-87210C20BA03}" presName="dummy1a" presStyleCnt="0"/>
      <dgm:spPr/>
    </dgm:pt>
    <dgm:pt modelId="{F5B88BC9-DC11-4CB1-A846-69751C55BA09}" type="pres">
      <dgm:prSet presAssocID="{65915E06-2819-416B-A330-87210C20BA03}" presName="dummy1b" presStyleCnt="0"/>
      <dgm:spPr/>
    </dgm:pt>
    <dgm:pt modelId="{6D665439-9BD2-4EBB-A24F-6D680AFCCB78}" type="pres">
      <dgm:prSet presAssocID="{65915E06-2819-416B-A330-87210C20BA03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996BC70-314B-49BB-9EDF-CD24CB89D087}" type="pres">
      <dgm:prSet presAssocID="{65915E06-2819-416B-A330-87210C20BA03}" presName="wedge2" presStyleLbl="node1" presStyleIdx="1" presStyleCnt="3"/>
      <dgm:spPr/>
      <dgm:t>
        <a:bodyPr/>
        <a:lstStyle/>
        <a:p>
          <a:endParaRPr lang="es-ES"/>
        </a:p>
      </dgm:t>
    </dgm:pt>
    <dgm:pt modelId="{D67ECF9D-1313-4699-ABD5-DDF9D7E76F98}" type="pres">
      <dgm:prSet presAssocID="{65915E06-2819-416B-A330-87210C20BA03}" presName="dummy2a" presStyleCnt="0"/>
      <dgm:spPr/>
    </dgm:pt>
    <dgm:pt modelId="{A35CDD5C-105C-46B1-86E4-D5FA58BB7173}" type="pres">
      <dgm:prSet presAssocID="{65915E06-2819-416B-A330-87210C20BA03}" presName="dummy2b" presStyleCnt="0"/>
      <dgm:spPr/>
    </dgm:pt>
    <dgm:pt modelId="{3AD9C5A1-E3FC-4E88-A62D-5DFA0EF97E84}" type="pres">
      <dgm:prSet presAssocID="{65915E06-2819-416B-A330-87210C20BA03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2095C6F-9EC4-46AC-B68F-A1B3CFAF4676}" type="pres">
      <dgm:prSet presAssocID="{65915E06-2819-416B-A330-87210C20BA03}" presName="wedge3" presStyleLbl="node1" presStyleIdx="2" presStyleCnt="3"/>
      <dgm:spPr/>
      <dgm:t>
        <a:bodyPr/>
        <a:lstStyle/>
        <a:p>
          <a:endParaRPr lang="es-ES"/>
        </a:p>
      </dgm:t>
    </dgm:pt>
    <dgm:pt modelId="{8E3CA081-3062-488D-8889-57D796238F36}" type="pres">
      <dgm:prSet presAssocID="{65915E06-2819-416B-A330-87210C20BA03}" presName="dummy3a" presStyleCnt="0"/>
      <dgm:spPr/>
    </dgm:pt>
    <dgm:pt modelId="{F2B11EDE-3DB8-42E7-9ED3-FC7CA8D93245}" type="pres">
      <dgm:prSet presAssocID="{65915E06-2819-416B-A330-87210C20BA03}" presName="dummy3b" presStyleCnt="0"/>
      <dgm:spPr/>
    </dgm:pt>
    <dgm:pt modelId="{3D737433-3732-4A08-A60E-62364363CCA9}" type="pres">
      <dgm:prSet presAssocID="{65915E06-2819-416B-A330-87210C20BA03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2A70186-5F52-410E-BD7A-FBB78A5D671F}" type="pres">
      <dgm:prSet presAssocID="{47F4228B-E4E3-4315-86B7-86D65E7BFDCA}" presName="arrowWedge1" presStyleLbl="fgSibTrans2D1" presStyleIdx="0" presStyleCnt="3"/>
      <dgm:spPr>
        <a:solidFill>
          <a:schemeClr val="accent3">
            <a:lumMod val="40000"/>
            <a:lumOff val="60000"/>
          </a:schemeClr>
        </a:solidFill>
        <a:ln>
          <a:solidFill>
            <a:schemeClr val="accent3">
              <a:lumMod val="50000"/>
            </a:schemeClr>
          </a:solidFill>
        </a:ln>
      </dgm:spPr>
    </dgm:pt>
    <dgm:pt modelId="{42C3D88A-03E2-49A3-BA06-999AABEEF65B}" type="pres">
      <dgm:prSet presAssocID="{BC7F5482-C818-45D4-9013-16CC7D425804}" presName="arrowWedge2" presStyleLbl="fgSibTrans2D1" presStyleIdx="1" presStyleCnt="3"/>
      <dgm:spPr>
        <a:solidFill>
          <a:schemeClr val="accent3">
            <a:lumMod val="40000"/>
            <a:lumOff val="60000"/>
          </a:schemeClr>
        </a:solidFill>
      </dgm:spPr>
    </dgm:pt>
    <dgm:pt modelId="{9C010397-1A91-4C67-8EAC-A466F68D94A4}" type="pres">
      <dgm:prSet presAssocID="{988D980E-015B-4350-9144-30E2324D5D42}" presName="arrowWedge3" presStyleLbl="fgSibTrans2D1" presStyleIdx="2" presStyleCnt="3"/>
      <dgm:spPr>
        <a:solidFill>
          <a:schemeClr val="accent3">
            <a:lumMod val="40000"/>
            <a:lumOff val="60000"/>
          </a:schemeClr>
        </a:solidFill>
      </dgm:spPr>
    </dgm:pt>
  </dgm:ptLst>
  <dgm:cxnLst>
    <dgm:cxn modelId="{721EFDB9-AC65-4779-A4B2-61CB9E22CEBD}" type="presOf" srcId="{950D559D-A30D-4E82-AB54-B436766B027B}" destId="{3D737433-3732-4A08-A60E-62364363CCA9}" srcOrd="1" destOrd="0" presId="urn:microsoft.com/office/officeart/2005/8/layout/cycle8"/>
    <dgm:cxn modelId="{02203F95-8808-418C-9B81-37518BAD99BC}" type="presOf" srcId="{65915E06-2819-416B-A330-87210C20BA03}" destId="{35C1D1EB-4BE5-42AC-A30F-701CC17A90AF}" srcOrd="0" destOrd="0" presId="urn:microsoft.com/office/officeart/2005/8/layout/cycle8"/>
    <dgm:cxn modelId="{B687406D-AEE7-4748-9608-AF1C01616475}" type="presOf" srcId="{950D559D-A30D-4E82-AB54-B436766B027B}" destId="{52095C6F-9EC4-46AC-B68F-A1B3CFAF4676}" srcOrd="0" destOrd="0" presId="urn:microsoft.com/office/officeart/2005/8/layout/cycle8"/>
    <dgm:cxn modelId="{2CA92B4C-19C5-411C-85BA-4DF114773A63}" type="presOf" srcId="{497B39DB-8586-4EB2-A7DC-A145B4C59234}" destId="{6D665439-9BD2-4EBB-A24F-6D680AFCCB78}" srcOrd="1" destOrd="0" presId="urn:microsoft.com/office/officeart/2005/8/layout/cycle8"/>
    <dgm:cxn modelId="{8EEC7312-34B3-46AC-9F50-6DC57BDDDEDB}" type="presOf" srcId="{0B29FC2A-EAD4-4AC4-89D0-513A1436C8F8}" destId="{3AD9C5A1-E3FC-4E88-A62D-5DFA0EF97E84}" srcOrd="1" destOrd="0" presId="urn:microsoft.com/office/officeart/2005/8/layout/cycle8"/>
    <dgm:cxn modelId="{4DE4E8EF-8F64-4E19-8BF4-2307EB8DAD66}" type="presOf" srcId="{0B29FC2A-EAD4-4AC4-89D0-513A1436C8F8}" destId="{F996BC70-314B-49BB-9EDF-CD24CB89D087}" srcOrd="0" destOrd="0" presId="urn:microsoft.com/office/officeart/2005/8/layout/cycle8"/>
    <dgm:cxn modelId="{B8DC02C3-EEB6-40B4-8E43-201EC5558E75}" srcId="{65915E06-2819-416B-A330-87210C20BA03}" destId="{950D559D-A30D-4E82-AB54-B436766B027B}" srcOrd="2" destOrd="0" parTransId="{703197A5-2629-49C9-9ACC-244F09D44B04}" sibTransId="{988D980E-015B-4350-9144-30E2324D5D42}"/>
    <dgm:cxn modelId="{CEC19CE9-91C9-4059-A036-2F00486C4807}" srcId="{65915E06-2819-416B-A330-87210C20BA03}" destId="{497B39DB-8586-4EB2-A7DC-A145B4C59234}" srcOrd="0" destOrd="0" parTransId="{AA9FB256-70D3-413B-9F2E-F49F94134769}" sibTransId="{47F4228B-E4E3-4315-86B7-86D65E7BFDCA}"/>
    <dgm:cxn modelId="{3D0D7D24-CCC3-4744-82A5-FA6A95B4FAEA}" type="presOf" srcId="{497B39DB-8586-4EB2-A7DC-A145B4C59234}" destId="{E1BB34AD-03C8-496F-8869-91F93806102A}" srcOrd="0" destOrd="0" presId="urn:microsoft.com/office/officeart/2005/8/layout/cycle8"/>
    <dgm:cxn modelId="{6E3996D9-C940-496E-B325-EB89106B4D7E}" srcId="{65915E06-2819-416B-A330-87210C20BA03}" destId="{0B29FC2A-EAD4-4AC4-89D0-513A1436C8F8}" srcOrd="1" destOrd="0" parTransId="{C0B5C4A3-DB89-4EFB-A394-97CCC24385DA}" sibTransId="{BC7F5482-C818-45D4-9013-16CC7D425804}"/>
    <dgm:cxn modelId="{C8BEAD32-E6AF-4707-AE77-16168F32B091}" type="presParOf" srcId="{35C1D1EB-4BE5-42AC-A30F-701CC17A90AF}" destId="{E1BB34AD-03C8-496F-8869-91F93806102A}" srcOrd="0" destOrd="0" presId="urn:microsoft.com/office/officeart/2005/8/layout/cycle8"/>
    <dgm:cxn modelId="{3F99A1AE-954D-4CBC-80B5-46D779B8467A}" type="presParOf" srcId="{35C1D1EB-4BE5-42AC-A30F-701CC17A90AF}" destId="{34391307-63A0-4FEB-8004-6BBFC6C60835}" srcOrd="1" destOrd="0" presId="urn:microsoft.com/office/officeart/2005/8/layout/cycle8"/>
    <dgm:cxn modelId="{0BA25127-1633-4E1D-8EB8-9343DB2B26CC}" type="presParOf" srcId="{35C1D1EB-4BE5-42AC-A30F-701CC17A90AF}" destId="{F5B88BC9-DC11-4CB1-A846-69751C55BA09}" srcOrd="2" destOrd="0" presId="urn:microsoft.com/office/officeart/2005/8/layout/cycle8"/>
    <dgm:cxn modelId="{F2721A9D-DBD4-4A2E-BE7F-2F0487800635}" type="presParOf" srcId="{35C1D1EB-4BE5-42AC-A30F-701CC17A90AF}" destId="{6D665439-9BD2-4EBB-A24F-6D680AFCCB78}" srcOrd="3" destOrd="0" presId="urn:microsoft.com/office/officeart/2005/8/layout/cycle8"/>
    <dgm:cxn modelId="{DBC73FE9-FAEF-4C3E-A9BA-21BED7A2E70C}" type="presParOf" srcId="{35C1D1EB-4BE5-42AC-A30F-701CC17A90AF}" destId="{F996BC70-314B-49BB-9EDF-CD24CB89D087}" srcOrd="4" destOrd="0" presId="urn:microsoft.com/office/officeart/2005/8/layout/cycle8"/>
    <dgm:cxn modelId="{BB299F9D-9BBE-437A-9F43-7515A4843B4F}" type="presParOf" srcId="{35C1D1EB-4BE5-42AC-A30F-701CC17A90AF}" destId="{D67ECF9D-1313-4699-ABD5-DDF9D7E76F98}" srcOrd="5" destOrd="0" presId="urn:microsoft.com/office/officeart/2005/8/layout/cycle8"/>
    <dgm:cxn modelId="{AB613E8D-D378-4FA3-A6C7-A8A7225F7119}" type="presParOf" srcId="{35C1D1EB-4BE5-42AC-A30F-701CC17A90AF}" destId="{A35CDD5C-105C-46B1-86E4-D5FA58BB7173}" srcOrd="6" destOrd="0" presId="urn:microsoft.com/office/officeart/2005/8/layout/cycle8"/>
    <dgm:cxn modelId="{E24DB37C-B973-4151-A953-0CC9A29FD3AE}" type="presParOf" srcId="{35C1D1EB-4BE5-42AC-A30F-701CC17A90AF}" destId="{3AD9C5A1-E3FC-4E88-A62D-5DFA0EF97E84}" srcOrd="7" destOrd="0" presId="urn:microsoft.com/office/officeart/2005/8/layout/cycle8"/>
    <dgm:cxn modelId="{A1C08B1A-A2A3-4E19-BDC6-CFB6589C3115}" type="presParOf" srcId="{35C1D1EB-4BE5-42AC-A30F-701CC17A90AF}" destId="{52095C6F-9EC4-46AC-B68F-A1B3CFAF4676}" srcOrd="8" destOrd="0" presId="urn:microsoft.com/office/officeart/2005/8/layout/cycle8"/>
    <dgm:cxn modelId="{DC2D49B7-F5FE-404D-A48E-7908057CE708}" type="presParOf" srcId="{35C1D1EB-4BE5-42AC-A30F-701CC17A90AF}" destId="{8E3CA081-3062-488D-8889-57D796238F36}" srcOrd="9" destOrd="0" presId="urn:microsoft.com/office/officeart/2005/8/layout/cycle8"/>
    <dgm:cxn modelId="{682156F4-2876-478B-9C73-E6B1181B617C}" type="presParOf" srcId="{35C1D1EB-4BE5-42AC-A30F-701CC17A90AF}" destId="{F2B11EDE-3DB8-42E7-9ED3-FC7CA8D93245}" srcOrd="10" destOrd="0" presId="urn:microsoft.com/office/officeart/2005/8/layout/cycle8"/>
    <dgm:cxn modelId="{E915CB7D-ADD8-4021-9696-3A2E5BAEC556}" type="presParOf" srcId="{35C1D1EB-4BE5-42AC-A30F-701CC17A90AF}" destId="{3D737433-3732-4A08-A60E-62364363CCA9}" srcOrd="11" destOrd="0" presId="urn:microsoft.com/office/officeart/2005/8/layout/cycle8"/>
    <dgm:cxn modelId="{FA0E77BF-EB4C-44FF-A5FA-D583F3FEF33B}" type="presParOf" srcId="{35C1D1EB-4BE5-42AC-A30F-701CC17A90AF}" destId="{82A70186-5F52-410E-BD7A-FBB78A5D671F}" srcOrd="12" destOrd="0" presId="urn:microsoft.com/office/officeart/2005/8/layout/cycle8"/>
    <dgm:cxn modelId="{9E720208-53EB-4AFA-BBD4-AE710C763BB4}" type="presParOf" srcId="{35C1D1EB-4BE5-42AC-A30F-701CC17A90AF}" destId="{42C3D88A-03E2-49A3-BA06-999AABEEF65B}" srcOrd="13" destOrd="0" presId="urn:microsoft.com/office/officeart/2005/8/layout/cycle8"/>
    <dgm:cxn modelId="{63E2F43F-0434-4B8B-8CEC-5A48E1168EA7}" type="presParOf" srcId="{35C1D1EB-4BE5-42AC-A30F-701CC17A90AF}" destId="{9C010397-1A91-4C67-8EAC-A466F68D94A4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711BA34-22D1-419B-A703-511342F1BB01}" type="doc">
      <dgm:prSet loTypeId="urn:microsoft.com/office/officeart/2005/8/layout/arrow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6489E211-9E88-411C-AF27-06CBA30AB621}">
      <dgm:prSet phldrT="[Texto]"/>
      <dgm:spPr>
        <a:solidFill>
          <a:schemeClr val="accent6">
            <a:lumMod val="75000"/>
          </a:schemeClr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es-ES" dirty="0" smtClean="0"/>
            <a:t>¿Alumno?</a:t>
          </a:r>
          <a:endParaRPr lang="es-ES" dirty="0"/>
        </a:p>
      </dgm:t>
    </dgm:pt>
    <dgm:pt modelId="{0776E395-DC77-453A-9EFB-050C1560EEE8}" type="parTrans" cxnId="{D0E973BE-B174-4B90-A53B-E0DC15A338F6}">
      <dgm:prSet/>
      <dgm:spPr/>
      <dgm:t>
        <a:bodyPr/>
        <a:lstStyle/>
        <a:p>
          <a:endParaRPr lang="es-ES"/>
        </a:p>
      </dgm:t>
    </dgm:pt>
    <dgm:pt modelId="{C057993F-F098-42C3-9BB5-F8589746D62E}" type="sibTrans" cxnId="{D0E973BE-B174-4B90-A53B-E0DC15A338F6}">
      <dgm:prSet/>
      <dgm:spPr/>
      <dgm:t>
        <a:bodyPr/>
        <a:lstStyle/>
        <a:p>
          <a:endParaRPr lang="es-ES"/>
        </a:p>
      </dgm:t>
    </dgm:pt>
    <dgm:pt modelId="{EFE6B66A-196E-4303-949C-FE86FE6927E1}">
      <dgm:prSet phldrT="[Texto]"/>
      <dgm:spPr>
        <a:solidFill>
          <a:schemeClr val="accent4">
            <a:lumMod val="75000"/>
          </a:schemeClr>
        </a:solidFill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r>
            <a:rPr lang="es-ES" dirty="0" smtClean="0"/>
            <a:t>¿Trabajador?</a:t>
          </a:r>
          <a:endParaRPr lang="es-ES" dirty="0"/>
        </a:p>
      </dgm:t>
    </dgm:pt>
    <dgm:pt modelId="{A431C8A5-9E68-4AF7-9609-7DCC77860447}" type="parTrans" cxnId="{B30F63B1-F9D3-4067-8BAC-9BD444C03F4C}">
      <dgm:prSet/>
      <dgm:spPr/>
      <dgm:t>
        <a:bodyPr/>
        <a:lstStyle/>
        <a:p>
          <a:endParaRPr lang="es-ES"/>
        </a:p>
      </dgm:t>
    </dgm:pt>
    <dgm:pt modelId="{C1807D0C-1D44-43CC-8EC8-3B0D6D3C6637}" type="sibTrans" cxnId="{B30F63B1-F9D3-4067-8BAC-9BD444C03F4C}">
      <dgm:prSet/>
      <dgm:spPr/>
      <dgm:t>
        <a:bodyPr/>
        <a:lstStyle/>
        <a:p>
          <a:endParaRPr lang="es-ES"/>
        </a:p>
      </dgm:t>
    </dgm:pt>
    <dgm:pt modelId="{9C3E8683-36FF-4794-952C-45425CCB60C2}" type="pres">
      <dgm:prSet presAssocID="{D711BA34-22D1-419B-A703-511342F1BB0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3D201A6B-CAEC-434A-A63A-FB16657C7726}" type="pres">
      <dgm:prSet presAssocID="{6489E211-9E88-411C-AF27-06CBA30AB621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D096E7C-5932-478C-B394-299B92DD3E4E}" type="pres">
      <dgm:prSet presAssocID="{EFE6B66A-196E-4303-949C-FE86FE6927E1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0E973BE-B174-4B90-A53B-E0DC15A338F6}" srcId="{D711BA34-22D1-419B-A703-511342F1BB01}" destId="{6489E211-9E88-411C-AF27-06CBA30AB621}" srcOrd="0" destOrd="0" parTransId="{0776E395-DC77-453A-9EFB-050C1560EEE8}" sibTransId="{C057993F-F098-42C3-9BB5-F8589746D62E}"/>
    <dgm:cxn modelId="{586621ED-7078-468F-A862-1D20847DA351}" type="presOf" srcId="{6489E211-9E88-411C-AF27-06CBA30AB621}" destId="{3D201A6B-CAEC-434A-A63A-FB16657C7726}" srcOrd="0" destOrd="0" presId="urn:microsoft.com/office/officeart/2005/8/layout/arrow1"/>
    <dgm:cxn modelId="{F4503B7F-54A1-4A7C-B89C-3217458C4D63}" type="presOf" srcId="{D711BA34-22D1-419B-A703-511342F1BB01}" destId="{9C3E8683-36FF-4794-952C-45425CCB60C2}" srcOrd="0" destOrd="0" presId="urn:microsoft.com/office/officeart/2005/8/layout/arrow1"/>
    <dgm:cxn modelId="{B30F63B1-F9D3-4067-8BAC-9BD444C03F4C}" srcId="{D711BA34-22D1-419B-A703-511342F1BB01}" destId="{EFE6B66A-196E-4303-949C-FE86FE6927E1}" srcOrd="1" destOrd="0" parTransId="{A431C8A5-9E68-4AF7-9609-7DCC77860447}" sibTransId="{C1807D0C-1D44-43CC-8EC8-3B0D6D3C6637}"/>
    <dgm:cxn modelId="{AA98D71D-9AB8-4C0E-929B-4E70F1A888C3}" type="presOf" srcId="{EFE6B66A-196E-4303-949C-FE86FE6927E1}" destId="{FD096E7C-5932-478C-B394-299B92DD3E4E}" srcOrd="0" destOrd="0" presId="urn:microsoft.com/office/officeart/2005/8/layout/arrow1"/>
    <dgm:cxn modelId="{FEB62206-C41C-49C1-AF29-A28AC106CA6E}" type="presParOf" srcId="{9C3E8683-36FF-4794-952C-45425CCB60C2}" destId="{3D201A6B-CAEC-434A-A63A-FB16657C7726}" srcOrd="0" destOrd="0" presId="urn:microsoft.com/office/officeart/2005/8/layout/arrow1"/>
    <dgm:cxn modelId="{5D88A625-B0C4-4C24-8DB3-25ADFB59FBF2}" type="presParOf" srcId="{9C3E8683-36FF-4794-952C-45425CCB60C2}" destId="{FD096E7C-5932-478C-B394-299B92DD3E4E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25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D65AB7F-7CE8-4EDB-82C1-C7C866A620B7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2283ABF0-8F3C-4501-B1B4-B6CC602B772A}">
      <dgm:prSet phldrT="[Texto]" custT="1"/>
      <dgm:spPr>
        <a:solidFill>
          <a:srgbClr val="4E784C"/>
        </a:solidFill>
        <a:scene3d>
          <a:camera prst="orthographicFront"/>
          <a:lightRig rig="threePt" dir="t"/>
        </a:scene3d>
        <a:sp3d>
          <a:bevelT w="101600" prst="riblet"/>
        </a:sp3d>
      </dgm:spPr>
      <dgm:t>
        <a:bodyPr/>
        <a:lstStyle/>
        <a:p>
          <a:r>
            <a:rPr lang="es-ES" sz="1100" dirty="0" smtClean="0"/>
            <a:t>Jubilaciones</a:t>
          </a:r>
          <a:endParaRPr lang="es-ES" sz="1100" dirty="0"/>
        </a:p>
      </dgm:t>
    </dgm:pt>
    <dgm:pt modelId="{748E89BB-BD1F-4442-B7A4-B63CCBA8F66C}" type="parTrans" cxnId="{EE47A266-3DE7-44FB-B7C8-6D66C9459A80}">
      <dgm:prSet/>
      <dgm:spPr/>
      <dgm:t>
        <a:bodyPr/>
        <a:lstStyle/>
        <a:p>
          <a:endParaRPr lang="es-ES" sz="2000"/>
        </a:p>
      </dgm:t>
    </dgm:pt>
    <dgm:pt modelId="{B100E031-4AEE-4FAE-917E-0BC818328C5A}" type="sibTrans" cxnId="{EE47A266-3DE7-44FB-B7C8-6D66C9459A80}">
      <dgm:prSet custT="1"/>
      <dgm:spPr>
        <a:solidFill>
          <a:schemeClr val="bg2">
            <a:lumMod val="50000"/>
          </a:schemeClr>
        </a:solidFill>
        <a:scene3d>
          <a:camera prst="orthographicFront"/>
          <a:lightRig rig="threePt" dir="t"/>
        </a:scene3d>
        <a:sp3d>
          <a:bevelT w="101600" prst="riblet"/>
        </a:sp3d>
      </dgm:spPr>
      <dgm:t>
        <a:bodyPr/>
        <a:lstStyle/>
        <a:p>
          <a:endParaRPr lang="es-ES" sz="2000"/>
        </a:p>
      </dgm:t>
    </dgm:pt>
    <dgm:pt modelId="{CAF6916B-5EBE-4BC1-9F74-936D7E94AAD7}">
      <dgm:prSet phldrT="[Texto]" custT="1"/>
      <dgm:spPr>
        <a:solidFill>
          <a:srgbClr val="4E784C"/>
        </a:solidFill>
        <a:scene3d>
          <a:camera prst="orthographicFront"/>
          <a:lightRig rig="threePt" dir="t"/>
        </a:scene3d>
        <a:sp3d>
          <a:bevelT w="101600" prst="riblet"/>
        </a:sp3d>
      </dgm:spPr>
      <dgm:t>
        <a:bodyPr/>
        <a:lstStyle/>
        <a:p>
          <a:r>
            <a:rPr lang="es-ES" sz="1200" dirty="0" smtClean="0"/>
            <a:t>Plazas vacantes</a:t>
          </a:r>
          <a:endParaRPr lang="es-ES" sz="1200" dirty="0"/>
        </a:p>
      </dgm:t>
    </dgm:pt>
    <dgm:pt modelId="{02D01AEA-3B92-41D7-80B5-1880D6395AC1}" type="parTrans" cxnId="{96FC2E8E-DE1F-48CB-837A-CA9E0B61072B}">
      <dgm:prSet/>
      <dgm:spPr/>
      <dgm:t>
        <a:bodyPr/>
        <a:lstStyle/>
        <a:p>
          <a:endParaRPr lang="es-ES" sz="2000"/>
        </a:p>
      </dgm:t>
    </dgm:pt>
    <dgm:pt modelId="{D338EF52-9703-4A50-A927-7F767451114E}" type="sibTrans" cxnId="{96FC2E8E-DE1F-48CB-837A-CA9E0B61072B}">
      <dgm:prSet custT="1"/>
      <dgm:spPr>
        <a:solidFill>
          <a:schemeClr val="bg2">
            <a:lumMod val="50000"/>
          </a:schemeClr>
        </a:solidFill>
        <a:scene3d>
          <a:camera prst="orthographicFront"/>
          <a:lightRig rig="threePt" dir="t"/>
        </a:scene3d>
        <a:sp3d>
          <a:bevelT w="101600" prst="riblet"/>
        </a:sp3d>
      </dgm:spPr>
      <dgm:t>
        <a:bodyPr/>
        <a:lstStyle/>
        <a:p>
          <a:endParaRPr lang="es-ES" sz="2000"/>
        </a:p>
      </dgm:t>
    </dgm:pt>
    <dgm:pt modelId="{73D6DF09-C132-4448-8662-3A45CA1E9C59}">
      <dgm:prSet phldrT="[Texto]" custT="1"/>
      <dgm:spPr>
        <a:solidFill>
          <a:srgbClr val="4E784C"/>
        </a:solidFill>
        <a:scene3d>
          <a:camera prst="orthographicFront"/>
          <a:lightRig rig="threePt" dir="t"/>
        </a:scene3d>
        <a:sp3d>
          <a:bevelT w="101600" prst="riblet"/>
        </a:sp3d>
      </dgm:spPr>
      <dgm:t>
        <a:bodyPr/>
        <a:lstStyle/>
        <a:p>
          <a:r>
            <a:rPr lang="es-ES" sz="1200" dirty="0" smtClean="0"/>
            <a:t>Obra nueva</a:t>
          </a:r>
          <a:endParaRPr lang="es-ES" sz="1200" dirty="0"/>
        </a:p>
      </dgm:t>
    </dgm:pt>
    <dgm:pt modelId="{EBAAD04D-6FCD-43B8-956B-17784B4F748D}" type="parTrans" cxnId="{E959539E-963C-4E2C-87A2-213D476CD87E}">
      <dgm:prSet/>
      <dgm:spPr/>
      <dgm:t>
        <a:bodyPr/>
        <a:lstStyle/>
        <a:p>
          <a:endParaRPr lang="es-ES" sz="2000"/>
        </a:p>
      </dgm:t>
    </dgm:pt>
    <dgm:pt modelId="{EA1892AF-3A80-4AFA-A2BE-77CDD9668CEB}" type="sibTrans" cxnId="{E959539E-963C-4E2C-87A2-213D476CD87E}">
      <dgm:prSet custT="1"/>
      <dgm:spPr>
        <a:solidFill>
          <a:schemeClr val="bg2">
            <a:lumMod val="50000"/>
          </a:schemeClr>
        </a:solidFill>
        <a:scene3d>
          <a:camera prst="orthographicFront"/>
          <a:lightRig rig="threePt" dir="t"/>
        </a:scene3d>
        <a:sp3d>
          <a:bevelT w="101600" prst="riblet"/>
        </a:sp3d>
      </dgm:spPr>
      <dgm:t>
        <a:bodyPr/>
        <a:lstStyle/>
        <a:p>
          <a:endParaRPr lang="es-ES" sz="2000"/>
        </a:p>
      </dgm:t>
    </dgm:pt>
    <dgm:pt modelId="{24D2A9D9-D77A-4A65-8438-CD7DA85CCF31}">
      <dgm:prSet phldrT="[Texto]" custT="1"/>
      <dgm:spPr>
        <a:solidFill>
          <a:srgbClr val="4E784C"/>
        </a:solidFill>
        <a:scene3d>
          <a:camera prst="orthographicFront"/>
          <a:lightRig rig="threePt" dir="t"/>
        </a:scene3d>
        <a:sp3d>
          <a:bevelT w="101600" prst="riblet"/>
        </a:sp3d>
      </dgm:spPr>
      <dgm:t>
        <a:bodyPr/>
        <a:lstStyle/>
        <a:p>
          <a:r>
            <a:rPr lang="es-ES" sz="1200" dirty="0" smtClean="0"/>
            <a:t>Transformación de plazas</a:t>
          </a:r>
          <a:endParaRPr lang="es-ES" sz="1200" dirty="0"/>
        </a:p>
      </dgm:t>
    </dgm:pt>
    <dgm:pt modelId="{D856BBA9-6C29-4C3E-846B-8B77347C42E9}" type="parTrans" cxnId="{3379FF99-9785-47A8-BF51-55E7AD9A6CC1}">
      <dgm:prSet/>
      <dgm:spPr/>
      <dgm:t>
        <a:bodyPr/>
        <a:lstStyle/>
        <a:p>
          <a:endParaRPr lang="es-ES" sz="2000"/>
        </a:p>
      </dgm:t>
    </dgm:pt>
    <dgm:pt modelId="{D4D5238F-160E-445E-AC51-328E949D2D80}" type="sibTrans" cxnId="{3379FF99-9785-47A8-BF51-55E7AD9A6CC1}">
      <dgm:prSet custT="1"/>
      <dgm:spPr>
        <a:solidFill>
          <a:schemeClr val="bg2">
            <a:lumMod val="50000"/>
          </a:schemeClr>
        </a:solidFill>
        <a:scene3d>
          <a:camera prst="orthographicFront"/>
          <a:lightRig rig="threePt" dir="t"/>
        </a:scene3d>
        <a:sp3d>
          <a:bevelT w="101600" prst="riblet"/>
        </a:sp3d>
      </dgm:spPr>
      <dgm:t>
        <a:bodyPr/>
        <a:lstStyle/>
        <a:p>
          <a:endParaRPr lang="es-ES" sz="2000"/>
        </a:p>
      </dgm:t>
    </dgm:pt>
    <dgm:pt modelId="{218615C0-DDA9-42AD-89B7-8A028EEE1A1B}">
      <dgm:prSet phldrT="[Texto]" custT="1"/>
      <dgm:spPr>
        <a:solidFill>
          <a:srgbClr val="4E784C"/>
        </a:solidFill>
        <a:scene3d>
          <a:camera prst="orthographicFront"/>
          <a:lightRig rig="threePt" dir="t"/>
        </a:scene3d>
        <a:sp3d>
          <a:bevelT w="101600" prst="riblet"/>
        </a:sp3d>
      </dgm:spPr>
      <dgm:t>
        <a:bodyPr/>
        <a:lstStyle/>
        <a:p>
          <a:r>
            <a:rPr lang="es-ES" sz="1200" dirty="0" smtClean="0"/>
            <a:t>Transición demográfica</a:t>
          </a:r>
          <a:endParaRPr lang="es-ES" sz="1200" dirty="0"/>
        </a:p>
      </dgm:t>
    </dgm:pt>
    <dgm:pt modelId="{7D9266FE-AF8E-42FE-AAF4-82C22CC4B31A}" type="parTrans" cxnId="{C9383759-9949-44C4-9E55-7D21471972CD}">
      <dgm:prSet/>
      <dgm:spPr/>
      <dgm:t>
        <a:bodyPr/>
        <a:lstStyle/>
        <a:p>
          <a:endParaRPr lang="es-ES" sz="2000"/>
        </a:p>
      </dgm:t>
    </dgm:pt>
    <dgm:pt modelId="{5AFCE93C-9CDD-4484-9F74-D1A63BC2D8FE}" type="sibTrans" cxnId="{C9383759-9949-44C4-9E55-7D21471972CD}">
      <dgm:prSet custT="1"/>
      <dgm:spPr>
        <a:solidFill>
          <a:schemeClr val="bg2">
            <a:lumMod val="50000"/>
          </a:schemeClr>
        </a:solidFill>
        <a:scene3d>
          <a:camera prst="orthographicFront"/>
          <a:lightRig rig="threePt" dir="t"/>
        </a:scene3d>
        <a:sp3d>
          <a:bevelT w="101600" prst="riblet"/>
        </a:sp3d>
      </dgm:spPr>
      <dgm:t>
        <a:bodyPr/>
        <a:lstStyle/>
        <a:p>
          <a:endParaRPr lang="es-ES" sz="2000"/>
        </a:p>
      </dgm:t>
    </dgm:pt>
    <dgm:pt modelId="{C121EFFC-6182-4EE5-9A86-C0CE718863A7}">
      <dgm:prSet custT="1"/>
      <dgm:spPr>
        <a:solidFill>
          <a:srgbClr val="4E784C"/>
        </a:solidFill>
        <a:scene3d>
          <a:camera prst="orthographicFront"/>
          <a:lightRig rig="threePt" dir="t"/>
        </a:scene3d>
        <a:sp3d>
          <a:bevelT w="101600" prst="riblet"/>
        </a:sp3d>
      </dgm:spPr>
      <dgm:t>
        <a:bodyPr/>
        <a:lstStyle/>
        <a:p>
          <a:r>
            <a:rPr lang="es-ES" sz="1200" dirty="0" smtClean="0"/>
            <a:t>Perfil epidemiológico</a:t>
          </a:r>
          <a:endParaRPr lang="es-ES" sz="1200" dirty="0"/>
        </a:p>
      </dgm:t>
    </dgm:pt>
    <dgm:pt modelId="{208BAE96-28CB-4AA6-BC99-072C608B0AEC}" type="parTrans" cxnId="{BC2A3336-A9FC-4BCA-911D-24A80AB5D715}">
      <dgm:prSet/>
      <dgm:spPr/>
      <dgm:t>
        <a:bodyPr/>
        <a:lstStyle/>
        <a:p>
          <a:endParaRPr lang="es-ES" sz="2000"/>
        </a:p>
      </dgm:t>
    </dgm:pt>
    <dgm:pt modelId="{3C35FB44-46EC-4FBF-8032-52F96076E9C6}" type="sibTrans" cxnId="{BC2A3336-A9FC-4BCA-911D-24A80AB5D715}">
      <dgm:prSet custT="1"/>
      <dgm:spPr>
        <a:solidFill>
          <a:schemeClr val="bg2">
            <a:lumMod val="50000"/>
          </a:schemeClr>
        </a:solidFill>
        <a:scene3d>
          <a:camera prst="orthographicFront"/>
          <a:lightRig rig="threePt" dir="t"/>
        </a:scene3d>
        <a:sp3d>
          <a:bevelT w="101600" prst="riblet"/>
        </a:sp3d>
      </dgm:spPr>
      <dgm:t>
        <a:bodyPr/>
        <a:lstStyle/>
        <a:p>
          <a:endParaRPr lang="es-ES" sz="2000"/>
        </a:p>
      </dgm:t>
    </dgm:pt>
    <dgm:pt modelId="{DACF0346-3FDF-434D-9B02-B5255C61E010}">
      <dgm:prSet custT="1"/>
      <dgm:spPr>
        <a:solidFill>
          <a:srgbClr val="4E784C"/>
        </a:solidFill>
        <a:scene3d>
          <a:camera prst="orthographicFront"/>
          <a:lightRig rig="threePt" dir="t"/>
        </a:scene3d>
        <a:sp3d>
          <a:bevelT w="101600" prst="riblet"/>
        </a:sp3d>
      </dgm:spPr>
      <dgm:t>
        <a:bodyPr/>
        <a:lstStyle/>
        <a:p>
          <a:r>
            <a:rPr lang="es-ES" sz="1200" dirty="0" smtClean="0"/>
            <a:t>Políticas de salud</a:t>
          </a:r>
          <a:endParaRPr lang="es-ES" sz="1200" dirty="0"/>
        </a:p>
      </dgm:t>
    </dgm:pt>
    <dgm:pt modelId="{A0DDD8F3-4046-44F2-B0C4-4D44FB41ABA6}" type="parTrans" cxnId="{F7770E9A-FBB8-42D0-8C9A-93D95B46BD18}">
      <dgm:prSet/>
      <dgm:spPr/>
      <dgm:t>
        <a:bodyPr/>
        <a:lstStyle/>
        <a:p>
          <a:endParaRPr lang="es-ES" sz="2000"/>
        </a:p>
      </dgm:t>
    </dgm:pt>
    <dgm:pt modelId="{3C4AACDB-52FF-49B6-BFF0-C2C2B07F27B7}" type="sibTrans" cxnId="{F7770E9A-FBB8-42D0-8C9A-93D95B46BD18}">
      <dgm:prSet custT="1"/>
      <dgm:spPr>
        <a:solidFill>
          <a:schemeClr val="bg2">
            <a:lumMod val="50000"/>
          </a:schemeClr>
        </a:solidFill>
        <a:scene3d>
          <a:camera prst="orthographicFront"/>
          <a:lightRig rig="threePt" dir="t"/>
        </a:scene3d>
        <a:sp3d>
          <a:bevelT w="101600" prst="riblet"/>
        </a:sp3d>
      </dgm:spPr>
      <dgm:t>
        <a:bodyPr/>
        <a:lstStyle/>
        <a:p>
          <a:endParaRPr lang="es-ES" sz="2000"/>
        </a:p>
      </dgm:t>
    </dgm:pt>
    <dgm:pt modelId="{444DCB93-3B09-406D-ABCA-1C7A17FF8998}" type="pres">
      <dgm:prSet presAssocID="{ED65AB7F-7CE8-4EDB-82C1-C7C866A620B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728E78BC-9C43-400A-8843-731E10562105}" type="pres">
      <dgm:prSet presAssocID="{2283ABF0-8F3C-4501-B1B4-B6CC602B772A}" presName="node" presStyleLbl="node1" presStyleIdx="0" presStyleCnt="7" custScaleX="93830" custScaleY="89989" custRadScaleRad="93732" custRadScaleInc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35203B7-464C-4EF1-8C5E-1CE03F6C52F0}" type="pres">
      <dgm:prSet presAssocID="{B100E031-4AEE-4FAE-917E-0BC818328C5A}" presName="sibTrans" presStyleLbl="sibTrans2D1" presStyleIdx="0" presStyleCnt="7"/>
      <dgm:spPr/>
      <dgm:t>
        <a:bodyPr/>
        <a:lstStyle/>
        <a:p>
          <a:endParaRPr lang="es-ES"/>
        </a:p>
      </dgm:t>
    </dgm:pt>
    <dgm:pt modelId="{88ECFB2C-3F76-4A06-A360-A5A4EB917C2B}" type="pres">
      <dgm:prSet presAssocID="{B100E031-4AEE-4FAE-917E-0BC818328C5A}" presName="connectorText" presStyleLbl="sibTrans2D1" presStyleIdx="0" presStyleCnt="7"/>
      <dgm:spPr/>
      <dgm:t>
        <a:bodyPr/>
        <a:lstStyle/>
        <a:p>
          <a:endParaRPr lang="es-ES"/>
        </a:p>
      </dgm:t>
    </dgm:pt>
    <dgm:pt modelId="{DE3619B3-38DA-4009-91CD-40EBACB9DA91}" type="pres">
      <dgm:prSet presAssocID="{CAF6916B-5EBE-4BC1-9F74-936D7E94AAD7}" presName="node" presStyleLbl="node1" presStyleIdx="1" presStyleCnt="7" custScaleX="88104" custScaleY="79518" custRadScaleRad="92682" custRadScaleInc="198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39A1AD0-6294-4FC2-A909-7DA4390AA086}" type="pres">
      <dgm:prSet presAssocID="{D338EF52-9703-4A50-A927-7F767451114E}" presName="sibTrans" presStyleLbl="sibTrans2D1" presStyleIdx="1" presStyleCnt="7"/>
      <dgm:spPr/>
      <dgm:t>
        <a:bodyPr/>
        <a:lstStyle/>
        <a:p>
          <a:endParaRPr lang="es-ES"/>
        </a:p>
      </dgm:t>
    </dgm:pt>
    <dgm:pt modelId="{17983667-A29C-4988-8409-93A8A184E971}" type="pres">
      <dgm:prSet presAssocID="{D338EF52-9703-4A50-A927-7F767451114E}" presName="connectorText" presStyleLbl="sibTrans2D1" presStyleIdx="1" presStyleCnt="7"/>
      <dgm:spPr/>
      <dgm:t>
        <a:bodyPr/>
        <a:lstStyle/>
        <a:p>
          <a:endParaRPr lang="es-ES"/>
        </a:p>
      </dgm:t>
    </dgm:pt>
    <dgm:pt modelId="{3982A6C7-CE32-4B3A-B8B4-A21ADE1E55D2}" type="pres">
      <dgm:prSet presAssocID="{73D6DF09-C132-4448-8662-3A45CA1E9C59}" presName="node" presStyleLbl="node1" presStyleIdx="2" presStyleCnt="7" custScaleX="81186" custScaleY="85914" custRadScaleRad="88383" custRadScaleInc="-1342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8491A55-FE4A-4D26-8FED-A0ADCD611534}" type="pres">
      <dgm:prSet presAssocID="{EA1892AF-3A80-4AFA-A2BE-77CDD9668CEB}" presName="sibTrans" presStyleLbl="sibTrans2D1" presStyleIdx="2" presStyleCnt="7"/>
      <dgm:spPr/>
      <dgm:t>
        <a:bodyPr/>
        <a:lstStyle/>
        <a:p>
          <a:endParaRPr lang="es-ES"/>
        </a:p>
      </dgm:t>
    </dgm:pt>
    <dgm:pt modelId="{BA830915-81B1-4886-9020-E59516F4800B}" type="pres">
      <dgm:prSet presAssocID="{EA1892AF-3A80-4AFA-A2BE-77CDD9668CEB}" presName="connectorText" presStyleLbl="sibTrans2D1" presStyleIdx="2" presStyleCnt="7"/>
      <dgm:spPr/>
      <dgm:t>
        <a:bodyPr/>
        <a:lstStyle/>
        <a:p>
          <a:endParaRPr lang="es-ES"/>
        </a:p>
      </dgm:t>
    </dgm:pt>
    <dgm:pt modelId="{45CC611D-DE7A-414D-BB51-A15A343B0D66}" type="pres">
      <dgm:prSet presAssocID="{24D2A9D9-D77A-4A65-8438-CD7DA85CCF31}" presName="node" presStyleLbl="node1" presStyleIdx="3" presStyleCnt="7" custScaleX="100266" custRadScaleRad="88362" custRadScaleInc="937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230179B-6CB5-43E9-B2C1-4540EC6238C6}" type="pres">
      <dgm:prSet presAssocID="{D4D5238F-160E-445E-AC51-328E949D2D80}" presName="sibTrans" presStyleLbl="sibTrans2D1" presStyleIdx="3" presStyleCnt="7"/>
      <dgm:spPr/>
      <dgm:t>
        <a:bodyPr/>
        <a:lstStyle/>
        <a:p>
          <a:endParaRPr lang="es-ES"/>
        </a:p>
      </dgm:t>
    </dgm:pt>
    <dgm:pt modelId="{5F3A3F45-80E2-40EB-B00A-9782FF1A6F7C}" type="pres">
      <dgm:prSet presAssocID="{D4D5238F-160E-445E-AC51-328E949D2D80}" presName="connectorText" presStyleLbl="sibTrans2D1" presStyleIdx="3" presStyleCnt="7"/>
      <dgm:spPr/>
      <dgm:t>
        <a:bodyPr/>
        <a:lstStyle/>
        <a:p>
          <a:endParaRPr lang="es-ES"/>
        </a:p>
      </dgm:t>
    </dgm:pt>
    <dgm:pt modelId="{3F64F16B-836A-4B45-8659-AF8ACFB8A732}" type="pres">
      <dgm:prSet presAssocID="{C121EFFC-6182-4EE5-9A86-C0CE718863A7}" presName="node" presStyleLbl="node1" presStyleIdx="4" presStyleCnt="7" custScaleX="100220" custScaleY="106571" custRadScaleRad="98670" custRadScaleInc="1613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5487DD5-072B-4449-B563-21030429142A}" type="pres">
      <dgm:prSet presAssocID="{3C35FB44-46EC-4FBF-8032-52F96076E9C6}" presName="sibTrans" presStyleLbl="sibTrans2D1" presStyleIdx="4" presStyleCnt="7"/>
      <dgm:spPr/>
      <dgm:t>
        <a:bodyPr/>
        <a:lstStyle/>
        <a:p>
          <a:endParaRPr lang="es-ES"/>
        </a:p>
      </dgm:t>
    </dgm:pt>
    <dgm:pt modelId="{A37706ED-B590-4167-A40D-9F14F5AE2ABE}" type="pres">
      <dgm:prSet presAssocID="{3C35FB44-46EC-4FBF-8032-52F96076E9C6}" presName="connectorText" presStyleLbl="sibTrans2D1" presStyleIdx="4" presStyleCnt="7"/>
      <dgm:spPr/>
      <dgm:t>
        <a:bodyPr/>
        <a:lstStyle/>
        <a:p>
          <a:endParaRPr lang="es-ES"/>
        </a:p>
      </dgm:t>
    </dgm:pt>
    <dgm:pt modelId="{3B87FBDA-353E-4D8E-8003-9E91962A884D}" type="pres">
      <dgm:prSet presAssocID="{218615C0-DDA9-42AD-89B7-8A028EEE1A1B}" presName="node" presStyleLbl="node1" presStyleIdx="5" presStyleCnt="7" custScaleX="100894" custRadScaleRad="92989" custRadScaleInc="-60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44A4499-E9C9-4A4E-BDFF-D6350596BFE6}" type="pres">
      <dgm:prSet presAssocID="{5AFCE93C-9CDD-4484-9F74-D1A63BC2D8FE}" presName="sibTrans" presStyleLbl="sibTrans2D1" presStyleIdx="5" presStyleCnt="7"/>
      <dgm:spPr/>
      <dgm:t>
        <a:bodyPr/>
        <a:lstStyle/>
        <a:p>
          <a:endParaRPr lang="es-ES"/>
        </a:p>
      </dgm:t>
    </dgm:pt>
    <dgm:pt modelId="{013EE171-6EE6-47E7-AE81-43B14CCBFDE1}" type="pres">
      <dgm:prSet presAssocID="{5AFCE93C-9CDD-4484-9F74-D1A63BC2D8FE}" presName="connectorText" presStyleLbl="sibTrans2D1" presStyleIdx="5" presStyleCnt="7"/>
      <dgm:spPr/>
      <dgm:t>
        <a:bodyPr/>
        <a:lstStyle/>
        <a:p>
          <a:endParaRPr lang="es-ES"/>
        </a:p>
      </dgm:t>
    </dgm:pt>
    <dgm:pt modelId="{9C4ED97E-4C39-4C7E-83D3-5AABAA33FDD6}" type="pres">
      <dgm:prSet presAssocID="{DACF0346-3FDF-434D-9B02-B5255C61E010}" presName="node" presStyleLbl="node1" presStyleIdx="6" presStyleCnt="7" custScaleX="97462" custScaleY="9204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5D091BB-8131-4084-A307-4FCD5CFEE835}" type="pres">
      <dgm:prSet presAssocID="{3C4AACDB-52FF-49B6-BFF0-C2C2B07F27B7}" presName="sibTrans" presStyleLbl="sibTrans2D1" presStyleIdx="6" presStyleCnt="7"/>
      <dgm:spPr/>
      <dgm:t>
        <a:bodyPr/>
        <a:lstStyle/>
        <a:p>
          <a:endParaRPr lang="es-ES"/>
        </a:p>
      </dgm:t>
    </dgm:pt>
    <dgm:pt modelId="{3741A817-320A-4049-A878-C49415B825D3}" type="pres">
      <dgm:prSet presAssocID="{3C4AACDB-52FF-49B6-BFF0-C2C2B07F27B7}" presName="connectorText" presStyleLbl="sibTrans2D1" presStyleIdx="6" presStyleCnt="7"/>
      <dgm:spPr/>
      <dgm:t>
        <a:bodyPr/>
        <a:lstStyle/>
        <a:p>
          <a:endParaRPr lang="es-ES"/>
        </a:p>
      </dgm:t>
    </dgm:pt>
  </dgm:ptLst>
  <dgm:cxnLst>
    <dgm:cxn modelId="{619154C4-90B4-48AD-933F-0B8AD4763964}" type="presOf" srcId="{3C4AACDB-52FF-49B6-BFF0-C2C2B07F27B7}" destId="{3741A817-320A-4049-A878-C49415B825D3}" srcOrd="1" destOrd="0" presId="urn:microsoft.com/office/officeart/2005/8/layout/cycle2"/>
    <dgm:cxn modelId="{BC2A3336-A9FC-4BCA-911D-24A80AB5D715}" srcId="{ED65AB7F-7CE8-4EDB-82C1-C7C866A620B7}" destId="{C121EFFC-6182-4EE5-9A86-C0CE718863A7}" srcOrd="4" destOrd="0" parTransId="{208BAE96-28CB-4AA6-BC99-072C608B0AEC}" sibTransId="{3C35FB44-46EC-4FBF-8032-52F96076E9C6}"/>
    <dgm:cxn modelId="{96FC2E8E-DE1F-48CB-837A-CA9E0B61072B}" srcId="{ED65AB7F-7CE8-4EDB-82C1-C7C866A620B7}" destId="{CAF6916B-5EBE-4BC1-9F74-936D7E94AAD7}" srcOrd="1" destOrd="0" parTransId="{02D01AEA-3B92-41D7-80B5-1880D6395AC1}" sibTransId="{D338EF52-9703-4A50-A927-7F767451114E}"/>
    <dgm:cxn modelId="{A7687900-89FE-4D0E-9B85-AD30E11F644A}" type="presOf" srcId="{EA1892AF-3A80-4AFA-A2BE-77CDD9668CEB}" destId="{BA830915-81B1-4886-9020-E59516F4800B}" srcOrd="1" destOrd="0" presId="urn:microsoft.com/office/officeart/2005/8/layout/cycle2"/>
    <dgm:cxn modelId="{C9383759-9949-44C4-9E55-7D21471972CD}" srcId="{ED65AB7F-7CE8-4EDB-82C1-C7C866A620B7}" destId="{218615C0-DDA9-42AD-89B7-8A028EEE1A1B}" srcOrd="5" destOrd="0" parTransId="{7D9266FE-AF8E-42FE-AAF4-82C22CC4B31A}" sibTransId="{5AFCE93C-9CDD-4484-9F74-D1A63BC2D8FE}"/>
    <dgm:cxn modelId="{D3EBBE3E-F5C3-4894-91EB-7E05F59D339C}" type="presOf" srcId="{C121EFFC-6182-4EE5-9A86-C0CE718863A7}" destId="{3F64F16B-836A-4B45-8659-AF8ACFB8A732}" srcOrd="0" destOrd="0" presId="urn:microsoft.com/office/officeart/2005/8/layout/cycle2"/>
    <dgm:cxn modelId="{D8C8E224-928B-455E-8753-00F72BA73F9F}" type="presOf" srcId="{EA1892AF-3A80-4AFA-A2BE-77CDD9668CEB}" destId="{58491A55-FE4A-4D26-8FED-A0ADCD611534}" srcOrd="0" destOrd="0" presId="urn:microsoft.com/office/officeart/2005/8/layout/cycle2"/>
    <dgm:cxn modelId="{9A8C8BAA-728C-40EE-B8EB-C3E03FE05137}" type="presOf" srcId="{3C35FB44-46EC-4FBF-8032-52F96076E9C6}" destId="{A37706ED-B590-4167-A40D-9F14F5AE2ABE}" srcOrd="1" destOrd="0" presId="urn:microsoft.com/office/officeart/2005/8/layout/cycle2"/>
    <dgm:cxn modelId="{79A4FA09-A372-473A-A9B0-63D2B4243DE2}" type="presOf" srcId="{B100E031-4AEE-4FAE-917E-0BC818328C5A}" destId="{88ECFB2C-3F76-4A06-A360-A5A4EB917C2B}" srcOrd="1" destOrd="0" presId="urn:microsoft.com/office/officeart/2005/8/layout/cycle2"/>
    <dgm:cxn modelId="{6EE6274F-9BC2-4070-B5C3-DD85A66EDDAC}" type="presOf" srcId="{B100E031-4AEE-4FAE-917E-0BC818328C5A}" destId="{835203B7-464C-4EF1-8C5E-1CE03F6C52F0}" srcOrd="0" destOrd="0" presId="urn:microsoft.com/office/officeart/2005/8/layout/cycle2"/>
    <dgm:cxn modelId="{D01198BB-5BF7-48E0-9716-A04FB38ABF02}" type="presOf" srcId="{D4D5238F-160E-445E-AC51-328E949D2D80}" destId="{5F3A3F45-80E2-40EB-B00A-9782FF1A6F7C}" srcOrd="1" destOrd="0" presId="urn:microsoft.com/office/officeart/2005/8/layout/cycle2"/>
    <dgm:cxn modelId="{3379FF99-9785-47A8-BF51-55E7AD9A6CC1}" srcId="{ED65AB7F-7CE8-4EDB-82C1-C7C866A620B7}" destId="{24D2A9D9-D77A-4A65-8438-CD7DA85CCF31}" srcOrd="3" destOrd="0" parTransId="{D856BBA9-6C29-4C3E-846B-8B77347C42E9}" sibTransId="{D4D5238F-160E-445E-AC51-328E949D2D80}"/>
    <dgm:cxn modelId="{E7EF6F62-E56E-412B-A7E7-7EC5A2C6532D}" type="presOf" srcId="{5AFCE93C-9CDD-4484-9F74-D1A63BC2D8FE}" destId="{013EE171-6EE6-47E7-AE81-43B14CCBFDE1}" srcOrd="1" destOrd="0" presId="urn:microsoft.com/office/officeart/2005/8/layout/cycle2"/>
    <dgm:cxn modelId="{F7770E9A-FBB8-42D0-8C9A-93D95B46BD18}" srcId="{ED65AB7F-7CE8-4EDB-82C1-C7C866A620B7}" destId="{DACF0346-3FDF-434D-9B02-B5255C61E010}" srcOrd="6" destOrd="0" parTransId="{A0DDD8F3-4046-44F2-B0C4-4D44FB41ABA6}" sibTransId="{3C4AACDB-52FF-49B6-BFF0-C2C2B07F27B7}"/>
    <dgm:cxn modelId="{BCE76D95-12E8-487B-A34C-BFBECC0FC19A}" type="presOf" srcId="{2283ABF0-8F3C-4501-B1B4-B6CC602B772A}" destId="{728E78BC-9C43-400A-8843-731E10562105}" srcOrd="0" destOrd="0" presId="urn:microsoft.com/office/officeart/2005/8/layout/cycle2"/>
    <dgm:cxn modelId="{195C1FA8-ED65-422E-B120-4EB37C354966}" type="presOf" srcId="{24D2A9D9-D77A-4A65-8438-CD7DA85CCF31}" destId="{45CC611D-DE7A-414D-BB51-A15A343B0D66}" srcOrd="0" destOrd="0" presId="urn:microsoft.com/office/officeart/2005/8/layout/cycle2"/>
    <dgm:cxn modelId="{87983229-8264-40E5-A828-525D780FE7A6}" type="presOf" srcId="{73D6DF09-C132-4448-8662-3A45CA1E9C59}" destId="{3982A6C7-CE32-4B3A-B8B4-A21ADE1E55D2}" srcOrd="0" destOrd="0" presId="urn:microsoft.com/office/officeart/2005/8/layout/cycle2"/>
    <dgm:cxn modelId="{E959539E-963C-4E2C-87A2-213D476CD87E}" srcId="{ED65AB7F-7CE8-4EDB-82C1-C7C866A620B7}" destId="{73D6DF09-C132-4448-8662-3A45CA1E9C59}" srcOrd="2" destOrd="0" parTransId="{EBAAD04D-6FCD-43B8-956B-17784B4F748D}" sibTransId="{EA1892AF-3A80-4AFA-A2BE-77CDD9668CEB}"/>
    <dgm:cxn modelId="{CD4E4CC8-B9CE-4467-91DC-DB8B5F68EFFB}" type="presOf" srcId="{ED65AB7F-7CE8-4EDB-82C1-C7C866A620B7}" destId="{444DCB93-3B09-406D-ABCA-1C7A17FF8998}" srcOrd="0" destOrd="0" presId="urn:microsoft.com/office/officeart/2005/8/layout/cycle2"/>
    <dgm:cxn modelId="{99925FCF-2E3C-443D-82BB-1561A134771F}" type="presOf" srcId="{CAF6916B-5EBE-4BC1-9F74-936D7E94AAD7}" destId="{DE3619B3-38DA-4009-91CD-40EBACB9DA91}" srcOrd="0" destOrd="0" presId="urn:microsoft.com/office/officeart/2005/8/layout/cycle2"/>
    <dgm:cxn modelId="{45114848-257C-49FD-AB3B-A3D40E3BC623}" type="presOf" srcId="{D338EF52-9703-4A50-A927-7F767451114E}" destId="{17983667-A29C-4988-8409-93A8A184E971}" srcOrd="1" destOrd="0" presId="urn:microsoft.com/office/officeart/2005/8/layout/cycle2"/>
    <dgm:cxn modelId="{2586BE3E-9192-43A7-9C2B-34B4D52E9F9E}" type="presOf" srcId="{D4D5238F-160E-445E-AC51-328E949D2D80}" destId="{9230179B-6CB5-43E9-B2C1-4540EC6238C6}" srcOrd="0" destOrd="0" presId="urn:microsoft.com/office/officeart/2005/8/layout/cycle2"/>
    <dgm:cxn modelId="{E83B8C92-85D0-47FE-89EC-693118E98E8A}" type="presOf" srcId="{DACF0346-3FDF-434D-9B02-B5255C61E010}" destId="{9C4ED97E-4C39-4C7E-83D3-5AABAA33FDD6}" srcOrd="0" destOrd="0" presId="urn:microsoft.com/office/officeart/2005/8/layout/cycle2"/>
    <dgm:cxn modelId="{8EA37B24-9C52-422D-8231-9BF51AE35E8B}" type="presOf" srcId="{5AFCE93C-9CDD-4484-9F74-D1A63BC2D8FE}" destId="{A44A4499-E9C9-4A4E-BDFF-D6350596BFE6}" srcOrd="0" destOrd="0" presId="urn:microsoft.com/office/officeart/2005/8/layout/cycle2"/>
    <dgm:cxn modelId="{9D64C9C1-6335-4794-9BBC-4039559E1857}" type="presOf" srcId="{D338EF52-9703-4A50-A927-7F767451114E}" destId="{539A1AD0-6294-4FC2-A909-7DA4390AA086}" srcOrd="0" destOrd="0" presId="urn:microsoft.com/office/officeart/2005/8/layout/cycle2"/>
    <dgm:cxn modelId="{3D975293-1F3C-424C-B572-4FB73502ECBD}" type="presOf" srcId="{3C35FB44-46EC-4FBF-8032-52F96076E9C6}" destId="{65487DD5-072B-4449-B563-21030429142A}" srcOrd="0" destOrd="0" presId="urn:microsoft.com/office/officeart/2005/8/layout/cycle2"/>
    <dgm:cxn modelId="{C839470C-5B12-4208-A462-7B5CABB768AA}" type="presOf" srcId="{218615C0-DDA9-42AD-89B7-8A028EEE1A1B}" destId="{3B87FBDA-353E-4D8E-8003-9E91962A884D}" srcOrd="0" destOrd="0" presId="urn:microsoft.com/office/officeart/2005/8/layout/cycle2"/>
    <dgm:cxn modelId="{EE47A266-3DE7-44FB-B7C8-6D66C9459A80}" srcId="{ED65AB7F-7CE8-4EDB-82C1-C7C866A620B7}" destId="{2283ABF0-8F3C-4501-B1B4-B6CC602B772A}" srcOrd="0" destOrd="0" parTransId="{748E89BB-BD1F-4442-B7A4-B63CCBA8F66C}" sibTransId="{B100E031-4AEE-4FAE-917E-0BC818328C5A}"/>
    <dgm:cxn modelId="{6D0B28E7-298C-4AD1-8D2A-BC5D90955C89}" type="presOf" srcId="{3C4AACDB-52FF-49B6-BFF0-C2C2B07F27B7}" destId="{C5D091BB-8131-4084-A307-4FCD5CFEE835}" srcOrd="0" destOrd="0" presId="urn:microsoft.com/office/officeart/2005/8/layout/cycle2"/>
    <dgm:cxn modelId="{82F7942E-F9DC-4082-9FC4-A19199054FC6}" type="presParOf" srcId="{444DCB93-3B09-406D-ABCA-1C7A17FF8998}" destId="{728E78BC-9C43-400A-8843-731E10562105}" srcOrd="0" destOrd="0" presId="urn:microsoft.com/office/officeart/2005/8/layout/cycle2"/>
    <dgm:cxn modelId="{D4591DCD-680E-406F-A307-055F89123D89}" type="presParOf" srcId="{444DCB93-3B09-406D-ABCA-1C7A17FF8998}" destId="{835203B7-464C-4EF1-8C5E-1CE03F6C52F0}" srcOrd="1" destOrd="0" presId="urn:microsoft.com/office/officeart/2005/8/layout/cycle2"/>
    <dgm:cxn modelId="{59FA3301-D94A-4C81-87EF-D47D3C255632}" type="presParOf" srcId="{835203B7-464C-4EF1-8C5E-1CE03F6C52F0}" destId="{88ECFB2C-3F76-4A06-A360-A5A4EB917C2B}" srcOrd="0" destOrd="0" presId="urn:microsoft.com/office/officeart/2005/8/layout/cycle2"/>
    <dgm:cxn modelId="{5A427828-1867-45C0-8E2C-C8E412D35A01}" type="presParOf" srcId="{444DCB93-3B09-406D-ABCA-1C7A17FF8998}" destId="{DE3619B3-38DA-4009-91CD-40EBACB9DA91}" srcOrd="2" destOrd="0" presId="urn:microsoft.com/office/officeart/2005/8/layout/cycle2"/>
    <dgm:cxn modelId="{4A16CD65-3AD5-464C-95C2-736AD0B25F95}" type="presParOf" srcId="{444DCB93-3B09-406D-ABCA-1C7A17FF8998}" destId="{539A1AD0-6294-4FC2-A909-7DA4390AA086}" srcOrd="3" destOrd="0" presId="urn:microsoft.com/office/officeart/2005/8/layout/cycle2"/>
    <dgm:cxn modelId="{5F3BAAFF-5E65-47D7-948C-CA56AABB0CB7}" type="presParOf" srcId="{539A1AD0-6294-4FC2-A909-7DA4390AA086}" destId="{17983667-A29C-4988-8409-93A8A184E971}" srcOrd="0" destOrd="0" presId="urn:microsoft.com/office/officeart/2005/8/layout/cycle2"/>
    <dgm:cxn modelId="{3209D732-71B6-42A7-996A-5A61D4DF545E}" type="presParOf" srcId="{444DCB93-3B09-406D-ABCA-1C7A17FF8998}" destId="{3982A6C7-CE32-4B3A-B8B4-A21ADE1E55D2}" srcOrd="4" destOrd="0" presId="urn:microsoft.com/office/officeart/2005/8/layout/cycle2"/>
    <dgm:cxn modelId="{BCEA5D9F-D770-47AD-97B7-755D944C8E10}" type="presParOf" srcId="{444DCB93-3B09-406D-ABCA-1C7A17FF8998}" destId="{58491A55-FE4A-4D26-8FED-A0ADCD611534}" srcOrd="5" destOrd="0" presId="urn:microsoft.com/office/officeart/2005/8/layout/cycle2"/>
    <dgm:cxn modelId="{B92AB49D-9E9E-45B2-97AE-9BB4C947719F}" type="presParOf" srcId="{58491A55-FE4A-4D26-8FED-A0ADCD611534}" destId="{BA830915-81B1-4886-9020-E59516F4800B}" srcOrd="0" destOrd="0" presId="urn:microsoft.com/office/officeart/2005/8/layout/cycle2"/>
    <dgm:cxn modelId="{6C1AAEEE-8E60-4675-BADE-E35BC2ABB9E4}" type="presParOf" srcId="{444DCB93-3B09-406D-ABCA-1C7A17FF8998}" destId="{45CC611D-DE7A-414D-BB51-A15A343B0D66}" srcOrd="6" destOrd="0" presId="urn:microsoft.com/office/officeart/2005/8/layout/cycle2"/>
    <dgm:cxn modelId="{8A1CD8EF-7607-4F44-B6D2-CE923D0ED527}" type="presParOf" srcId="{444DCB93-3B09-406D-ABCA-1C7A17FF8998}" destId="{9230179B-6CB5-43E9-B2C1-4540EC6238C6}" srcOrd="7" destOrd="0" presId="urn:microsoft.com/office/officeart/2005/8/layout/cycle2"/>
    <dgm:cxn modelId="{6C12EE13-A2C1-4CCB-AB9B-5261ECE889E5}" type="presParOf" srcId="{9230179B-6CB5-43E9-B2C1-4540EC6238C6}" destId="{5F3A3F45-80E2-40EB-B00A-9782FF1A6F7C}" srcOrd="0" destOrd="0" presId="urn:microsoft.com/office/officeart/2005/8/layout/cycle2"/>
    <dgm:cxn modelId="{5BF88F48-E07C-4701-A577-4DD0B6DA1B37}" type="presParOf" srcId="{444DCB93-3B09-406D-ABCA-1C7A17FF8998}" destId="{3F64F16B-836A-4B45-8659-AF8ACFB8A732}" srcOrd="8" destOrd="0" presId="urn:microsoft.com/office/officeart/2005/8/layout/cycle2"/>
    <dgm:cxn modelId="{99458798-7FC1-484A-B31C-AC9EA9959B4B}" type="presParOf" srcId="{444DCB93-3B09-406D-ABCA-1C7A17FF8998}" destId="{65487DD5-072B-4449-B563-21030429142A}" srcOrd="9" destOrd="0" presId="urn:microsoft.com/office/officeart/2005/8/layout/cycle2"/>
    <dgm:cxn modelId="{1F6A588C-587E-4A0D-B54F-9B4E7D17310B}" type="presParOf" srcId="{65487DD5-072B-4449-B563-21030429142A}" destId="{A37706ED-B590-4167-A40D-9F14F5AE2ABE}" srcOrd="0" destOrd="0" presId="urn:microsoft.com/office/officeart/2005/8/layout/cycle2"/>
    <dgm:cxn modelId="{3FE48451-AA05-4D0A-A59F-A87E38336737}" type="presParOf" srcId="{444DCB93-3B09-406D-ABCA-1C7A17FF8998}" destId="{3B87FBDA-353E-4D8E-8003-9E91962A884D}" srcOrd="10" destOrd="0" presId="urn:microsoft.com/office/officeart/2005/8/layout/cycle2"/>
    <dgm:cxn modelId="{77C0A08D-2B3A-49D8-BF3E-C867A976DEF0}" type="presParOf" srcId="{444DCB93-3B09-406D-ABCA-1C7A17FF8998}" destId="{A44A4499-E9C9-4A4E-BDFF-D6350596BFE6}" srcOrd="11" destOrd="0" presId="urn:microsoft.com/office/officeart/2005/8/layout/cycle2"/>
    <dgm:cxn modelId="{0BE9442C-B24D-462C-B99C-B7F2D5934B4F}" type="presParOf" srcId="{A44A4499-E9C9-4A4E-BDFF-D6350596BFE6}" destId="{013EE171-6EE6-47E7-AE81-43B14CCBFDE1}" srcOrd="0" destOrd="0" presId="urn:microsoft.com/office/officeart/2005/8/layout/cycle2"/>
    <dgm:cxn modelId="{E1DE3B73-7CB0-46B0-BCBC-2D38428A2517}" type="presParOf" srcId="{444DCB93-3B09-406D-ABCA-1C7A17FF8998}" destId="{9C4ED97E-4C39-4C7E-83D3-5AABAA33FDD6}" srcOrd="12" destOrd="0" presId="urn:microsoft.com/office/officeart/2005/8/layout/cycle2"/>
    <dgm:cxn modelId="{26F73F38-6E4C-481D-9358-6B8C5228C545}" type="presParOf" srcId="{444DCB93-3B09-406D-ABCA-1C7A17FF8998}" destId="{C5D091BB-8131-4084-A307-4FCD5CFEE835}" srcOrd="13" destOrd="0" presId="urn:microsoft.com/office/officeart/2005/8/layout/cycle2"/>
    <dgm:cxn modelId="{503610B1-B398-428F-8631-6BD12C8D3DB7}" type="presParOf" srcId="{C5D091BB-8131-4084-A307-4FCD5CFEE835}" destId="{3741A817-320A-4049-A878-C49415B825D3}" srcOrd="0" destOrd="0" presId="urn:microsoft.com/office/officeart/2005/8/layout/cycle2"/>
  </dgm:cxnLst>
  <dgm:bg>
    <a:noFill/>
    <a:effectLst>
      <a:outerShdw blurRad="50800" dist="38100" dir="2700000" algn="t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20704D1-802A-4BE9-A292-8A1BAC19E8FB}" type="doc">
      <dgm:prSet loTypeId="urn:microsoft.com/office/officeart/2005/8/layout/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MX"/>
        </a:p>
      </dgm:t>
    </dgm:pt>
    <dgm:pt modelId="{F5B96960-7847-4EA6-B2CA-CD80046FCBAC}">
      <dgm:prSet phldrT="[Texto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gradFill flip="none" rotWithShape="1">
          <a:gsLst>
            <a:gs pos="0">
              <a:schemeClr val="accent5">
                <a:tint val="66000"/>
                <a:satMod val="160000"/>
              </a:schemeClr>
            </a:gs>
            <a:gs pos="50000">
              <a:schemeClr val="accent5">
                <a:tint val="44500"/>
                <a:satMod val="160000"/>
              </a:schemeClr>
            </a:gs>
            <a:gs pos="100000">
              <a:schemeClr val="accent5">
                <a:tint val="23500"/>
                <a:satMod val="160000"/>
              </a:schemeClr>
            </a:gs>
          </a:gsLst>
          <a:lin ang="2700000" scaled="1"/>
          <a:tileRect/>
        </a:gradFill>
      </dgm:spPr>
      <dgm:t>
        <a:bodyPr/>
        <a:lstStyle/>
        <a:p>
          <a:r>
            <a:rPr lang="es-MX" sz="1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Liderazgo y trabajo en equipo</a:t>
          </a:r>
          <a:endParaRPr lang="es-MX" sz="14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335A838-E904-4E12-83D0-45FA071C21A4}" type="parTrans" cxnId="{5AC3123A-3879-4B8A-A452-1D9211AEA517}">
      <dgm:prSet/>
      <dgm:spPr/>
      <dgm:t>
        <a:bodyPr/>
        <a:lstStyle/>
        <a:p>
          <a:endParaRPr lang="es-MX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CEF6E19-2300-443F-95BB-E12114B3835F}" type="sibTrans" cxnId="{5AC3123A-3879-4B8A-A452-1D9211AEA517}">
      <dgm:prSet custT="1"/>
      <dgm:spPr/>
      <dgm:t>
        <a:bodyPr/>
        <a:lstStyle/>
        <a:p>
          <a:endParaRPr lang="es-MX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EF0C47C-2F61-4590-9109-2AAFB855A4F6}">
      <dgm:prSet phldrT="[Texto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gradFill flip="none"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</dgm:spPr>
      <dgm:t>
        <a:bodyPr/>
        <a:lstStyle/>
        <a:p>
          <a:r>
            <a:rPr lang="es-MX" sz="1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Práctica basada en economía de la salud</a:t>
          </a:r>
          <a:endParaRPr lang="es-MX" sz="14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A831292-4E89-48E7-A19E-5FF992BE4A33}" type="parTrans" cxnId="{61D74C48-062D-4769-8AE3-383D1EB1D7C6}">
      <dgm:prSet/>
      <dgm:spPr/>
      <dgm:t>
        <a:bodyPr/>
        <a:lstStyle/>
        <a:p>
          <a:endParaRPr lang="es-MX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4D91D06-8351-4A8B-8B54-B30E05FB1EB9}" type="sibTrans" cxnId="{61D74C48-062D-4769-8AE3-383D1EB1D7C6}">
      <dgm:prSet custT="1"/>
      <dgm:spPr/>
      <dgm:t>
        <a:bodyPr/>
        <a:lstStyle/>
        <a:p>
          <a:endParaRPr lang="es-MX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6FB307C-366F-41EF-BE61-3C306AB077FD}">
      <dgm:prSet phldrT="[Texto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gradFill flip="none" rotWithShape="0">
          <a:gsLst>
            <a:gs pos="0">
              <a:schemeClr val="accent6">
                <a:tint val="66000"/>
                <a:satMod val="160000"/>
              </a:schemeClr>
            </a:gs>
            <a:gs pos="50000">
              <a:schemeClr val="accent6">
                <a:tint val="44500"/>
                <a:satMod val="160000"/>
              </a:schemeClr>
            </a:gs>
            <a:gs pos="100000">
              <a:schemeClr val="accent6">
                <a:tint val="23500"/>
                <a:satMod val="160000"/>
              </a:schemeClr>
            </a:gs>
          </a:gsLst>
          <a:lin ang="2700000" scaled="1"/>
          <a:tileRect/>
        </a:gradFill>
      </dgm:spPr>
      <dgm:t>
        <a:bodyPr/>
        <a:lstStyle/>
        <a:p>
          <a:r>
            <a:rPr lang="es-MX" sz="1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Práctica basada en el marco legal</a:t>
          </a:r>
          <a:endParaRPr lang="es-MX" sz="14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E24C139-6FCA-4399-95DE-8B694E373F82}" type="parTrans" cxnId="{C5C6B684-2731-43F5-9DE4-CB42DBE42B14}">
      <dgm:prSet/>
      <dgm:spPr/>
      <dgm:t>
        <a:bodyPr/>
        <a:lstStyle/>
        <a:p>
          <a:endParaRPr lang="es-MX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F61D4D7-0D69-4B22-AE9C-5B056B6A4D6D}" type="sibTrans" cxnId="{C5C6B684-2731-43F5-9DE4-CB42DBE42B14}">
      <dgm:prSet custT="1"/>
      <dgm:spPr/>
      <dgm:t>
        <a:bodyPr/>
        <a:lstStyle/>
        <a:p>
          <a:endParaRPr lang="es-MX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5A55ABC-8424-4524-9DF6-67F5EBCE3E65}">
      <dgm:prSet phldrT="[Texto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gradFill flip="none" rotWithShape="0">
          <a:gsLst>
            <a:gs pos="0">
              <a:schemeClr val="bg2">
                <a:lumMod val="75000"/>
                <a:tint val="66000"/>
                <a:satMod val="160000"/>
              </a:schemeClr>
            </a:gs>
            <a:gs pos="50000">
              <a:schemeClr val="bg2">
                <a:lumMod val="75000"/>
                <a:tint val="44500"/>
                <a:satMod val="160000"/>
              </a:schemeClr>
            </a:gs>
            <a:gs pos="100000">
              <a:schemeClr val="bg2">
                <a:lumMod val="75000"/>
                <a:tint val="23500"/>
                <a:satMod val="160000"/>
              </a:schemeClr>
            </a:gs>
          </a:gsLst>
          <a:lin ang="2700000" scaled="1"/>
          <a:tileRect/>
        </a:gradFill>
      </dgm:spPr>
      <dgm:t>
        <a:bodyPr/>
        <a:lstStyle/>
        <a:p>
          <a:r>
            <a:rPr lang="es-MX" sz="1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Genómica</a:t>
          </a:r>
          <a:endParaRPr lang="es-MX" sz="14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DB5379F-0545-45CA-BC96-6F3DEDD16CB1}" type="parTrans" cxnId="{433D12A9-D69E-4E79-80FB-EF04406353A2}">
      <dgm:prSet/>
      <dgm:spPr/>
      <dgm:t>
        <a:bodyPr/>
        <a:lstStyle/>
        <a:p>
          <a:endParaRPr lang="es-MX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6F57DE2-F1B0-49F0-AB06-2F224C3B6CFE}" type="sibTrans" cxnId="{433D12A9-D69E-4E79-80FB-EF04406353A2}">
      <dgm:prSet custT="1"/>
      <dgm:spPr/>
      <dgm:t>
        <a:bodyPr/>
        <a:lstStyle/>
        <a:p>
          <a:endParaRPr lang="es-MX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E1A888F-6923-4FB9-B213-1552422CD71F}">
      <dgm:prSet phldrT="[Texto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gradFill flip="none" rotWithShape="0">
          <a:gsLst>
            <a:gs pos="0">
              <a:schemeClr val="accent2">
                <a:lumMod val="60000"/>
                <a:lumOff val="40000"/>
                <a:tint val="66000"/>
                <a:satMod val="160000"/>
              </a:schemeClr>
            </a:gs>
            <a:gs pos="50000">
              <a:schemeClr val="accent2">
                <a:lumMod val="60000"/>
                <a:lumOff val="40000"/>
                <a:tint val="44500"/>
                <a:satMod val="160000"/>
              </a:schemeClr>
            </a:gs>
            <a:gs pos="100000">
              <a:schemeClr val="accent2">
                <a:lumMod val="60000"/>
                <a:lumOff val="40000"/>
                <a:tint val="23500"/>
                <a:satMod val="160000"/>
              </a:schemeClr>
            </a:gs>
          </a:gsLst>
          <a:lin ang="2700000" scaled="1"/>
          <a:tileRect/>
        </a:gradFill>
      </dgm:spPr>
      <dgm:t>
        <a:bodyPr/>
        <a:lstStyle/>
        <a:p>
          <a:r>
            <a:rPr lang="es-MX" sz="1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Actitud indagadora (investigación)</a:t>
          </a:r>
          <a:endParaRPr lang="es-MX" sz="14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0A2D328-6685-431B-A348-C60331E7E5EA}" type="parTrans" cxnId="{16FAFD94-B377-4474-959B-88EC1C754EF0}">
      <dgm:prSet/>
      <dgm:spPr/>
      <dgm:t>
        <a:bodyPr/>
        <a:lstStyle/>
        <a:p>
          <a:endParaRPr lang="es-MX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64F0341-6ED0-41AA-8321-E20C6ADE5736}" type="sibTrans" cxnId="{16FAFD94-B377-4474-959B-88EC1C754EF0}">
      <dgm:prSet custT="1"/>
      <dgm:spPr/>
      <dgm:t>
        <a:bodyPr/>
        <a:lstStyle/>
        <a:p>
          <a:endParaRPr lang="es-MX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EB93A6C-DB69-4312-BCF2-845E78F52A82}">
      <dgm:prSet phldrT="[Texto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gradFill flip="none" rotWithShape="0">
          <a:gsLst>
            <a:gs pos="0">
              <a:schemeClr val="accent3">
                <a:tint val="66000"/>
                <a:satMod val="160000"/>
              </a:schemeClr>
            </a:gs>
            <a:gs pos="50000">
              <a:schemeClr val="accent3">
                <a:tint val="44500"/>
                <a:satMod val="160000"/>
              </a:schemeClr>
            </a:gs>
            <a:gs pos="100000">
              <a:schemeClr val="accent3">
                <a:tint val="23500"/>
                <a:satMod val="160000"/>
              </a:schemeClr>
            </a:gs>
          </a:gsLst>
          <a:lin ang="2700000" scaled="1"/>
          <a:tileRect/>
        </a:gradFill>
      </dgm:spPr>
      <dgm:t>
        <a:bodyPr/>
        <a:lstStyle/>
        <a:p>
          <a:r>
            <a:rPr lang="es-MX" sz="1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Comunicación </a:t>
          </a:r>
        </a:p>
        <a:p>
          <a:r>
            <a:rPr lang="es-MX" sz="1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(inglés)</a:t>
          </a:r>
          <a:endParaRPr lang="es-MX" sz="14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A15E078-4A6E-4B22-B4B0-998E055A5748}" type="parTrans" cxnId="{9786102B-2A19-4839-B85D-8008F9081BAB}">
      <dgm:prSet/>
      <dgm:spPr/>
      <dgm:t>
        <a:bodyPr/>
        <a:lstStyle/>
        <a:p>
          <a:endParaRPr lang="es-MX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D2547D0-B87C-4C54-BDD3-53352DB067C1}" type="sibTrans" cxnId="{9786102B-2A19-4839-B85D-8008F9081BAB}">
      <dgm:prSet custT="1"/>
      <dgm:spPr/>
      <dgm:t>
        <a:bodyPr/>
        <a:lstStyle/>
        <a:p>
          <a:endParaRPr lang="es-MX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35D2AFE-C05E-4B6D-B91B-11516EB21AC7}">
      <dgm:prSet phldrT="[Texto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gradFill flip="none" rotWithShape="0">
          <a:gsLst>
            <a:gs pos="0">
              <a:schemeClr val="accent2">
                <a:tint val="66000"/>
                <a:satMod val="160000"/>
              </a:schemeClr>
            </a:gs>
            <a:gs pos="50000">
              <a:schemeClr val="accent2">
                <a:tint val="44500"/>
                <a:satMod val="160000"/>
              </a:schemeClr>
            </a:gs>
            <a:gs pos="100000">
              <a:schemeClr val="accent2">
                <a:tint val="23500"/>
                <a:satMod val="160000"/>
              </a:schemeClr>
            </a:gs>
          </a:gsLst>
          <a:lin ang="2700000" scaled="1"/>
          <a:tileRect/>
        </a:gradFill>
      </dgm:spPr>
      <dgm:t>
        <a:bodyPr/>
        <a:lstStyle/>
        <a:p>
          <a:r>
            <a:rPr lang="es-MX" sz="1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Resolución de problemas y toma de decisiones</a:t>
          </a:r>
          <a:endParaRPr lang="es-MX" sz="14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6458ED6-2C2D-4783-8275-E2A96E060609}" type="parTrans" cxnId="{15037D42-DC4A-4E37-83A0-2E80869CA968}">
      <dgm:prSet/>
      <dgm:spPr/>
      <dgm:t>
        <a:bodyPr/>
        <a:lstStyle/>
        <a:p>
          <a:endParaRPr lang="es-MX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0F9F050-5299-44EE-BA29-19528D3E5374}" type="sibTrans" cxnId="{15037D42-DC4A-4E37-83A0-2E80869CA968}">
      <dgm:prSet custT="1"/>
      <dgm:spPr/>
      <dgm:t>
        <a:bodyPr/>
        <a:lstStyle/>
        <a:p>
          <a:endParaRPr lang="es-MX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F24547C-887A-42A7-A4C9-5EFC4748E125}">
      <dgm:prSet phldrT="[Texto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gradFill flip="none" rotWithShape="0">
          <a:gsLst>
            <a:gs pos="0">
              <a:schemeClr val="bg2">
                <a:lumMod val="50000"/>
                <a:tint val="66000"/>
                <a:satMod val="160000"/>
              </a:schemeClr>
            </a:gs>
            <a:gs pos="50000">
              <a:schemeClr val="bg2">
                <a:lumMod val="50000"/>
                <a:tint val="44500"/>
                <a:satMod val="160000"/>
              </a:schemeClr>
            </a:gs>
            <a:gs pos="100000">
              <a:schemeClr val="bg2">
                <a:lumMod val="50000"/>
                <a:tint val="23500"/>
                <a:satMod val="160000"/>
              </a:schemeClr>
            </a:gs>
          </a:gsLst>
          <a:lin ang="2700000" scaled="1"/>
          <a:tileRect/>
        </a:gradFill>
      </dgm:spPr>
      <dgm:t>
        <a:bodyPr/>
        <a:lstStyle/>
        <a:p>
          <a:r>
            <a:rPr lang="es-MX" sz="1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Ética en el trabajo</a:t>
          </a:r>
          <a:endParaRPr lang="es-MX" sz="14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31CAFD8-D7E6-4CBE-9B19-91717992B378}" type="parTrans" cxnId="{23C686E5-7C54-43F1-BBD6-D8755C0A1406}">
      <dgm:prSet/>
      <dgm:spPr/>
      <dgm:t>
        <a:bodyPr/>
        <a:lstStyle/>
        <a:p>
          <a:endParaRPr lang="es-MX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50AC6D9-3E71-449D-A923-3CC35A7FFDC5}" type="sibTrans" cxnId="{23C686E5-7C54-43F1-BBD6-D8755C0A1406}">
      <dgm:prSet custT="1"/>
      <dgm:spPr/>
      <dgm:t>
        <a:bodyPr/>
        <a:lstStyle/>
        <a:p>
          <a:endParaRPr lang="es-MX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3F1572A-CCCB-4C3B-BDBE-3410244F2947}">
      <dgm:prSet phldrT="[Texto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gradFill flip="none" rotWithShape="0">
          <a:gsLst>
            <a:gs pos="0">
              <a:schemeClr val="accent4">
                <a:tint val="66000"/>
                <a:satMod val="160000"/>
              </a:schemeClr>
            </a:gs>
            <a:gs pos="50000">
              <a:schemeClr val="accent4">
                <a:tint val="44500"/>
                <a:satMod val="160000"/>
              </a:schemeClr>
            </a:gs>
            <a:gs pos="100000">
              <a:schemeClr val="accent4">
                <a:tint val="23500"/>
                <a:satMod val="160000"/>
              </a:schemeClr>
            </a:gs>
          </a:gsLst>
          <a:lin ang="2700000" scaled="1"/>
          <a:tileRect/>
        </a:gradFill>
      </dgm:spPr>
      <dgm:t>
        <a:bodyPr/>
        <a:lstStyle/>
        <a:p>
          <a:r>
            <a:rPr lang="es-MX" sz="1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Práctica profesional humanista</a:t>
          </a:r>
          <a:endParaRPr lang="es-MX" sz="14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B00DAFA-BA16-470F-A559-34618ECD6BA8}" type="parTrans" cxnId="{9A61CDD1-BAB9-40EB-B35B-492255E9A7A1}">
      <dgm:prSet/>
      <dgm:spPr/>
      <dgm:t>
        <a:bodyPr/>
        <a:lstStyle/>
        <a:p>
          <a:endParaRPr lang="es-MX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FC08E4A-E33B-4EFF-9642-573210D1E6D3}" type="sibTrans" cxnId="{9A61CDD1-BAB9-40EB-B35B-492255E9A7A1}">
      <dgm:prSet custT="1"/>
      <dgm:spPr/>
      <dgm:t>
        <a:bodyPr/>
        <a:lstStyle/>
        <a:p>
          <a:endParaRPr lang="es-MX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24816F1-F500-49D1-AA4A-509ED35B1927}">
      <dgm:prSet phldrT="[Texto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gradFill flip="none" rotWithShape="0">
          <a:gsLst>
            <a:gs pos="0">
              <a:schemeClr val="accent4">
                <a:lumMod val="75000"/>
                <a:tint val="66000"/>
                <a:satMod val="160000"/>
              </a:schemeClr>
            </a:gs>
            <a:gs pos="50000">
              <a:schemeClr val="accent4">
                <a:lumMod val="75000"/>
                <a:tint val="44500"/>
                <a:satMod val="160000"/>
              </a:schemeClr>
            </a:gs>
            <a:gs pos="100000">
              <a:schemeClr val="accent4">
                <a:lumMod val="75000"/>
                <a:tint val="23500"/>
                <a:satMod val="160000"/>
              </a:schemeClr>
            </a:gs>
          </a:gsLst>
          <a:lin ang="2700000" scaled="1"/>
          <a:tileRect/>
        </a:gradFill>
      </dgm:spPr>
      <dgm:t>
        <a:bodyPr/>
        <a:lstStyle/>
        <a:p>
          <a:r>
            <a:rPr lang="es-MX" sz="1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Resiliencia</a:t>
          </a:r>
          <a:endParaRPr lang="es-MX" sz="14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B04B38A-20BF-4811-9E8D-CCA76E63F21F}" type="parTrans" cxnId="{97BBCC14-9E8A-44F7-A92D-7197531B24D2}">
      <dgm:prSet/>
      <dgm:spPr/>
      <dgm:t>
        <a:bodyPr/>
        <a:lstStyle/>
        <a:p>
          <a:endParaRPr lang="es-MX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A604644-F49F-48B5-9925-9F7EF8108C5E}" type="sibTrans" cxnId="{97BBCC14-9E8A-44F7-A92D-7197531B24D2}">
      <dgm:prSet/>
      <dgm:spPr/>
      <dgm:t>
        <a:bodyPr/>
        <a:lstStyle/>
        <a:p>
          <a:endParaRPr lang="es-MX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8A8A769-69A8-45A4-A91D-55EC2B5BD024}">
      <dgm:prSet custT="1"/>
      <dgm:spPr>
        <a:ln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</a:ln>
      </dgm:spPr>
      <dgm:t>
        <a:bodyPr/>
        <a:lstStyle/>
        <a:p>
          <a:r>
            <a:rPr lang="es-ES" sz="1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Calidad de la atención </a:t>
          </a:r>
          <a:endParaRPr lang="es-ES" sz="14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B0E9D86-7C9A-4D79-A930-9FBE2D8B30A4}" type="parTrans" cxnId="{229BD895-CC1F-40D8-B412-A779658DC4E1}">
      <dgm:prSet/>
      <dgm:spPr/>
      <dgm:t>
        <a:bodyPr/>
        <a:lstStyle/>
        <a:p>
          <a:endParaRPr lang="es-ES" sz="1400"/>
        </a:p>
      </dgm:t>
    </dgm:pt>
    <dgm:pt modelId="{26C36372-A24D-4F71-922A-D9FA36CB7924}" type="sibTrans" cxnId="{229BD895-CC1F-40D8-B412-A779658DC4E1}">
      <dgm:prSet custT="1"/>
      <dgm:spPr/>
      <dgm:t>
        <a:bodyPr/>
        <a:lstStyle/>
        <a:p>
          <a:endParaRPr lang="es-ES" sz="1400"/>
        </a:p>
      </dgm:t>
    </dgm:pt>
    <dgm:pt modelId="{F27A116E-DA8A-4ED3-91EE-8164AC903F19}" type="pres">
      <dgm:prSet presAssocID="{820704D1-802A-4BE9-A292-8A1BAC19E8F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F62DCA06-CF55-410A-9EFA-30E32C97C2A9}" type="pres">
      <dgm:prSet presAssocID="{F5B96960-7847-4EA6-B2CA-CD80046FCBAC}" presName="node" presStyleLbl="node1" presStyleIdx="0" presStyleCnt="11" custScaleX="209128" custScaleY="253488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29575EA-4D24-4A0C-8516-A23778E30168}" type="pres">
      <dgm:prSet presAssocID="{7CEF6E19-2300-443F-95BB-E12114B3835F}" presName="sibTrans" presStyleLbl="sibTrans2D1" presStyleIdx="0" presStyleCnt="10"/>
      <dgm:spPr/>
      <dgm:t>
        <a:bodyPr/>
        <a:lstStyle/>
        <a:p>
          <a:endParaRPr lang="es-MX"/>
        </a:p>
      </dgm:t>
    </dgm:pt>
    <dgm:pt modelId="{40499400-2B65-44D4-9E18-AE386D8F5139}" type="pres">
      <dgm:prSet presAssocID="{7CEF6E19-2300-443F-95BB-E12114B3835F}" presName="connectorText" presStyleLbl="sibTrans2D1" presStyleIdx="0" presStyleCnt="10"/>
      <dgm:spPr/>
      <dgm:t>
        <a:bodyPr/>
        <a:lstStyle/>
        <a:p>
          <a:endParaRPr lang="es-MX"/>
        </a:p>
      </dgm:t>
    </dgm:pt>
    <dgm:pt modelId="{771DC43E-259A-4678-8400-57C9C918C4B6}" type="pres">
      <dgm:prSet presAssocID="{2EF0C47C-2F61-4590-9109-2AAFB855A4F6}" presName="node" presStyleLbl="node1" presStyleIdx="1" presStyleCnt="11" custScaleX="217306" custScaleY="31107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7131DB1-5B21-4D47-A654-1CF1C38F314C}" type="pres">
      <dgm:prSet presAssocID="{64D91D06-8351-4A8B-8B54-B30E05FB1EB9}" presName="sibTrans" presStyleLbl="sibTrans2D1" presStyleIdx="1" presStyleCnt="10"/>
      <dgm:spPr/>
      <dgm:t>
        <a:bodyPr/>
        <a:lstStyle/>
        <a:p>
          <a:endParaRPr lang="es-MX"/>
        </a:p>
      </dgm:t>
    </dgm:pt>
    <dgm:pt modelId="{9AAF95C4-0629-40EE-BE1B-B4AF36B71EFF}" type="pres">
      <dgm:prSet presAssocID="{64D91D06-8351-4A8B-8B54-B30E05FB1EB9}" presName="connectorText" presStyleLbl="sibTrans2D1" presStyleIdx="1" presStyleCnt="10"/>
      <dgm:spPr/>
      <dgm:t>
        <a:bodyPr/>
        <a:lstStyle/>
        <a:p>
          <a:endParaRPr lang="es-MX"/>
        </a:p>
      </dgm:t>
    </dgm:pt>
    <dgm:pt modelId="{D28CDFFD-51DF-4C11-8E78-1977927CF134}" type="pres">
      <dgm:prSet presAssocID="{76FB307C-366F-41EF-BE61-3C306AB077FD}" presName="node" presStyleLbl="node1" presStyleIdx="2" presStyleCnt="11" custScaleX="191665" custScaleY="30119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FA10C04-6953-4742-AC4D-BCB2E70142DF}" type="pres">
      <dgm:prSet presAssocID="{AF61D4D7-0D69-4B22-AE9C-5B056B6A4D6D}" presName="sibTrans" presStyleLbl="sibTrans2D1" presStyleIdx="2" presStyleCnt="10"/>
      <dgm:spPr/>
      <dgm:t>
        <a:bodyPr/>
        <a:lstStyle/>
        <a:p>
          <a:endParaRPr lang="es-MX"/>
        </a:p>
      </dgm:t>
    </dgm:pt>
    <dgm:pt modelId="{022A47C8-D497-43B5-9F09-AC14FDF0AC8C}" type="pres">
      <dgm:prSet presAssocID="{AF61D4D7-0D69-4B22-AE9C-5B056B6A4D6D}" presName="connectorText" presStyleLbl="sibTrans2D1" presStyleIdx="2" presStyleCnt="10"/>
      <dgm:spPr/>
      <dgm:t>
        <a:bodyPr/>
        <a:lstStyle/>
        <a:p>
          <a:endParaRPr lang="es-MX"/>
        </a:p>
      </dgm:t>
    </dgm:pt>
    <dgm:pt modelId="{31549AD3-517A-4F93-9CBB-9B49F9F16D3E}" type="pres">
      <dgm:prSet presAssocID="{C5A55ABC-8424-4524-9DF6-67F5EBCE3E65}" presName="node" presStyleLbl="node1" presStyleIdx="3" presStyleCnt="11" custScaleX="250843" custScaleY="16158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C0E9B95-3A99-4724-B985-D98E4B710851}" type="pres">
      <dgm:prSet presAssocID="{A6F57DE2-F1B0-49F0-AB06-2F224C3B6CFE}" presName="sibTrans" presStyleLbl="sibTrans2D1" presStyleIdx="3" presStyleCnt="10"/>
      <dgm:spPr/>
      <dgm:t>
        <a:bodyPr/>
        <a:lstStyle/>
        <a:p>
          <a:endParaRPr lang="es-MX"/>
        </a:p>
      </dgm:t>
    </dgm:pt>
    <dgm:pt modelId="{42115581-EAC8-4255-B660-C5E92F933CF9}" type="pres">
      <dgm:prSet presAssocID="{A6F57DE2-F1B0-49F0-AB06-2F224C3B6CFE}" presName="connectorText" presStyleLbl="sibTrans2D1" presStyleIdx="3" presStyleCnt="10"/>
      <dgm:spPr/>
      <dgm:t>
        <a:bodyPr/>
        <a:lstStyle/>
        <a:p>
          <a:endParaRPr lang="es-MX"/>
        </a:p>
      </dgm:t>
    </dgm:pt>
    <dgm:pt modelId="{E6648A72-88F5-4C20-A517-76285CF80DBD}" type="pres">
      <dgm:prSet presAssocID="{DE1A888F-6923-4FB9-B213-1552422CD71F}" presName="node" presStyleLbl="node1" presStyleIdx="4" presStyleCnt="11" custScaleX="290818" custScaleY="18718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C16618F-CBF2-4CB4-BF2F-8C5FD2CCC7E9}" type="pres">
      <dgm:prSet presAssocID="{D64F0341-6ED0-41AA-8321-E20C6ADE5736}" presName="sibTrans" presStyleLbl="sibTrans2D1" presStyleIdx="4" presStyleCnt="10"/>
      <dgm:spPr/>
      <dgm:t>
        <a:bodyPr/>
        <a:lstStyle/>
        <a:p>
          <a:endParaRPr lang="es-MX"/>
        </a:p>
      </dgm:t>
    </dgm:pt>
    <dgm:pt modelId="{55DE5D15-5CFE-4CEF-B278-10142A80E59C}" type="pres">
      <dgm:prSet presAssocID="{D64F0341-6ED0-41AA-8321-E20C6ADE5736}" presName="connectorText" presStyleLbl="sibTrans2D1" presStyleIdx="4" presStyleCnt="10"/>
      <dgm:spPr/>
      <dgm:t>
        <a:bodyPr/>
        <a:lstStyle/>
        <a:p>
          <a:endParaRPr lang="es-MX"/>
        </a:p>
      </dgm:t>
    </dgm:pt>
    <dgm:pt modelId="{BC553F90-1016-4308-A6FF-59DBDA97F888}" type="pres">
      <dgm:prSet presAssocID="{9EB93A6C-DB69-4312-BCF2-845E78F52A82}" presName="node" presStyleLbl="node1" presStyleIdx="5" presStyleCnt="11" custScaleX="324285" custScaleY="16201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8254FD8-BE8B-4820-B70F-E9F8EAD871CE}" type="pres">
      <dgm:prSet presAssocID="{ED2547D0-B87C-4C54-BDD3-53352DB067C1}" presName="sibTrans" presStyleLbl="sibTrans2D1" presStyleIdx="5" presStyleCnt="10"/>
      <dgm:spPr/>
      <dgm:t>
        <a:bodyPr/>
        <a:lstStyle/>
        <a:p>
          <a:endParaRPr lang="es-MX"/>
        </a:p>
      </dgm:t>
    </dgm:pt>
    <dgm:pt modelId="{A285EE2A-BD10-4C78-AD56-E732BE543A74}" type="pres">
      <dgm:prSet presAssocID="{ED2547D0-B87C-4C54-BDD3-53352DB067C1}" presName="connectorText" presStyleLbl="sibTrans2D1" presStyleIdx="5" presStyleCnt="10"/>
      <dgm:spPr/>
      <dgm:t>
        <a:bodyPr/>
        <a:lstStyle/>
        <a:p>
          <a:endParaRPr lang="es-MX"/>
        </a:p>
      </dgm:t>
    </dgm:pt>
    <dgm:pt modelId="{20B1DEBB-2475-402C-BA99-96A8BB828395}" type="pres">
      <dgm:prSet presAssocID="{635D2AFE-C05E-4B6D-B91B-11516EB21AC7}" presName="node" presStyleLbl="node1" presStyleIdx="6" presStyleCnt="11" custScaleX="293434" custScaleY="40552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7CA3297-F799-4FC2-9D5E-1E73103167C0}" type="pres">
      <dgm:prSet presAssocID="{90F9F050-5299-44EE-BA29-19528D3E5374}" presName="sibTrans" presStyleLbl="sibTrans2D1" presStyleIdx="6" presStyleCnt="10"/>
      <dgm:spPr/>
      <dgm:t>
        <a:bodyPr/>
        <a:lstStyle/>
        <a:p>
          <a:endParaRPr lang="es-MX"/>
        </a:p>
      </dgm:t>
    </dgm:pt>
    <dgm:pt modelId="{BF0F367C-4368-4F5A-A64E-76231F6B128F}" type="pres">
      <dgm:prSet presAssocID="{90F9F050-5299-44EE-BA29-19528D3E5374}" presName="connectorText" presStyleLbl="sibTrans2D1" presStyleIdx="6" presStyleCnt="10"/>
      <dgm:spPr/>
      <dgm:t>
        <a:bodyPr/>
        <a:lstStyle/>
        <a:p>
          <a:endParaRPr lang="es-MX"/>
        </a:p>
      </dgm:t>
    </dgm:pt>
    <dgm:pt modelId="{51386305-32C0-4300-8C6F-4D424D8F3BEA}" type="pres">
      <dgm:prSet presAssocID="{DF24547C-887A-42A7-A4C9-5EFC4748E125}" presName="node" presStyleLbl="node1" presStyleIdx="7" presStyleCnt="11" custScaleX="195200" custScaleY="28612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9D1AE32-312C-4EBC-9625-0E538F60EFDF}" type="pres">
      <dgm:prSet presAssocID="{050AC6D9-3E71-449D-A923-3CC35A7FFDC5}" presName="sibTrans" presStyleLbl="sibTrans2D1" presStyleIdx="7" presStyleCnt="10"/>
      <dgm:spPr/>
      <dgm:t>
        <a:bodyPr/>
        <a:lstStyle/>
        <a:p>
          <a:endParaRPr lang="es-MX"/>
        </a:p>
      </dgm:t>
    </dgm:pt>
    <dgm:pt modelId="{FF7F42C0-DCFA-4F14-8E86-563EDCE8E69C}" type="pres">
      <dgm:prSet presAssocID="{050AC6D9-3E71-449D-A923-3CC35A7FFDC5}" presName="connectorText" presStyleLbl="sibTrans2D1" presStyleIdx="7" presStyleCnt="10"/>
      <dgm:spPr/>
      <dgm:t>
        <a:bodyPr/>
        <a:lstStyle/>
        <a:p>
          <a:endParaRPr lang="es-MX"/>
        </a:p>
      </dgm:t>
    </dgm:pt>
    <dgm:pt modelId="{7991EE39-9A67-46AA-848C-6A4F5882A6B4}" type="pres">
      <dgm:prSet presAssocID="{43F1572A-CCCB-4C3B-BDBE-3410244F2947}" presName="node" presStyleLbl="node1" presStyleIdx="8" presStyleCnt="11" custScaleX="259309" custScaleY="25848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2D3141E-0C8B-4C68-9834-0E2B31DA5EE5}" type="pres">
      <dgm:prSet presAssocID="{AFC08E4A-E33B-4EFF-9642-573210D1E6D3}" presName="sibTrans" presStyleLbl="sibTrans2D1" presStyleIdx="8" presStyleCnt="10"/>
      <dgm:spPr/>
      <dgm:t>
        <a:bodyPr/>
        <a:lstStyle/>
        <a:p>
          <a:endParaRPr lang="es-MX"/>
        </a:p>
      </dgm:t>
    </dgm:pt>
    <dgm:pt modelId="{CCD234D2-44C7-4ADB-AC0D-A64C921B050A}" type="pres">
      <dgm:prSet presAssocID="{AFC08E4A-E33B-4EFF-9642-573210D1E6D3}" presName="connectorText" presStyleLbl="sibTrans2D1" presStyleIdx="8" presStyleCnt="10"/>
      <dgm:spPr/>
      <dgm:t>
        <a:bodyPr/>
        <a:lstStyle/>
        <a:p>
          <a:endParaRPr lang="es-MX"/>
        </a:p>
      </dgm:t>
    </dgm:pt>
    <dgm:pt modelId="{BCA3EF13-932E-43D9-912D-A9C553369BDF}" type="pres">
      <dgm:prSet presAssocID="{98A8A769-69A8-45A4-A91D-55EC2B5BD024}" presName="node" presStyleLbl="node1" presStyleIdx="9" presStyleCnt="11" custScaleX="274381" custScaleY="16285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8E4876D-F6DB-4224-93FA-94BE664AC65B}" type="pres">
      <dgm:prSet presAssocID="{26C36372-A24D-4F71-922A-D9FA36CB7924}" presName="sibTrans" presStyleLbl="sibTrans2D1" presStyleIdx="9" presStyleCnt="10"/>
      <dgm:spPr/>
      <dgm:t>
        <a:bodyPr/>
        <a:lstStyle/>
        <a:p>
          <a:endParaRPr lang="es-ES"/>
        </a:p>
      </dgm:t>
    </dgm:pt>
    <dgm:pt modelId="{E7CEC1B7-A074-47D5-80B7-FFF7A32ED971}" type="pres">
      <dgm:prSet presAssocID="{26C36372-A24D-4F71-922A-D9FA36CB7924}" presName="connectorText" presStyleLbl="sibTrans2D1" presStyleIdx="9" presStyleCnt="10"/>
      <dgm:spPr/>
      <dgm:t>
        <a:bodyPr/>
        <a:lstStyle/>
        <a:p>
          <a:endParaRPr lang="es-ES"/>
        </a:p>
      </dgm:t>
    </dgm:pt>
    <dgm:pt modelId="{65CBE09C-F400-41C1-B152-CB013976D68A}" type="pres">
      <dgm:prSet presAssocID="{A24816F1-F500-49D1-AA4A-509ED35B1927}" presName="node" presStyleLbl="node1" presStyleIdx="10" presStyleCnt="11" custScaleX="238640" custScaleY="8325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E2E17770-EB65-4F4E-BF09-6DA90B0873AB}" type="presOf" srcId="{A6F57DE2-F1B0-49F0-AB06-2F224C3B6CFE}" destId="{42115581-EAC8-4255-B660-C5E92F933CF9}" srcOrd="1" destOrd="0" presId="urn:microsoft.com/office/officeart/2005/8/layout/process5"/>
    <dgm:cxn modelId="{C9B91CAF-A87D-4BD7-85DF-681A293A029D}" type="presOf" srcId="{AFC08E4A-E33B-4EFF-9642-573210D1E6D3}" destId="{22D3141E-0C8B-4C68-9834-0E2B31DA5EE5}" srcOrd="0" destOrd="0" presId="urn:microsoft.com/office/officeart/2005/8/layout/process5"/>
    <dgm:cxn modelId="{A6F3F621-4662-4865-8513-0B43EDEA19FB}" type="presOf" srcId="{AFC08E4A-E33B-4EFF-9642-573210D1E6D3}" destId="{CCD234D2-44C7-4ADB-AC0D-A64C921B050A}" srcOrd="1" destOrd="0" presId="urn:microsoft.com/office/officeart/2005/8/layout/process5"/>
    <dgm:cxn modelId="{97BBCC14-9E8A-44F7-A92D-7197531B24D2}" srcId="{820704D1-802A-4BE9-A292-8A1BAC19E8FB}" destId="{A24816F1-F500-49D1-AA4A-509ED35B1927}" srcOrd="10" destOrd="0" parTransId="{8B04B38A-20BF-4811-9E8D-CCA76E63F21F}" sibTransId="{3A604644-F49F-48B5-9925-9F7EF8108C5E}"/>
    <dgm:cxn modelId="{16FAFD94-B377-4474-959B-88EC1C754EF0}" srcId="{820704D1-802A-4BE9-A292-8A1BAC19E8FB}" destId="{DE1A888F-6923-4FB9-B213-1552422CD71F}" srcOrd="4" destOrd="0" parTransId="{E0A2D328-6685-431B-A348-C60331E7E5EA}" sibTransId="{D64F0341-6ED0-41AA-8321-E20C6ADE5736}"/>
    <dgm:cxn modelId="{5E646165-D4CE-4CAC-A475-D458AA725145}" type="presOf" srcId="{050AC6D9-3E71-449D-A923-3CC35A7FFDC5}" destId="{19D1AE32-312C-4EBC-9625-0E538F60EFDF}" srcOrd="0" destOrd="0" presId="urn:microsoft.com/office/officeart/2005/8/layout/process5"/>
    <dgm:cxn modelId="{23C686E5-7C54-43F1-BBD6-D8755C0A1406}" srcId="{820704D1-802A-4BE9-A292-8A1BAC19E8FB}" destId="{DF24547C-887A-42A7-A4C9-5EFC4748E125}" srcOrd="7" destOrd="0" parTransId="{731CAFD8-D7E6-4CBE-9B19-91717992B378}" sibTransId="{050AC6D9-3E71-449D-A923-3CC35A7FFDC5}"/>
    <dgm:cxn modelId="{E2B51582-6786-420B-B051-135D37906B3F}" type="presOf" srcId="{7CEF6E19-2300-443F-95BB-E12114B3835F}" destId="{029575EA-4D24-4A0C-8516-A23778E30168}" srcOrd="0" destOrd="0" presId="urn:microsoft.com/office/officeart/2005/8/layout/process5"/>
    <dgm:cxn modelId="{C53FFB83-0C40-481E-BA7A-EB1CDF66DA93}" type="presOf" srcId="{050AC6D9-3E71-449D-A923-3CC35A7FFDC5}" destId="{FF7F42C0-DCFA-4F14-8E86-563EDCE8E69C}" srcOrd="1" destOrd="0" presId="urn:microsoft.com/office/officeart/2005/8/layout/process5"/>
    <dgm:cxn modelId="{5AC3123A-3879-4B8A-A452-1D9211AEA517}" srcId="{820704D1-802A-4BE9-A292-8A1BAC19E8FB}" destId="{F5B96960-7847-4EA6-B2CA-CD80046FCBAC}" srcOrd="0" destOrd="0" parTransId="{4335A838-E904-4E12-83D0-45FA071C21A4}" sibTransId="{7CEF6E19-2300-443F-95BB-E12114B3835F}"/>
    <dgm:cxn modelId="{7C6136DE-AD8F-426D-BD34-6C4E73B8E0A0}" type="presOf" srcId="{ED2547D0-B87C-4C54-BDD3-53352DB067C1}" destId="{68254FD8-BE8B-4820-B70F-E9F8EAD871CE}" srcOrd="0" destOrd="0" presId="urn:microsoft.com/office/officeart/2005/8/layout/process5"/>
    <dgm:cxn modelId="{4671733C-35D7-47A0-9C14-812A1264B63F}" type="presOf" srcId="{ED2547D0-B87C-4C54-BDD3-53352DB067C1}" destId="{A285EE2A-BD10-4C78-AD56-E732BE543A74}" srcOrd="1" destOrd="0" presId="urn:microsoft.com/office/officeart/2005/8/layout/process5"/>
    <dgm:cxn modelId="{441339C6-57B9-4B7B-A389-D88E9EC3935A}" type="presOf" srcId="{AF61D4D7-0D69-4B22-AE9C-5B056B6A4D6D}" destId="{9FA10C04-6953-4742-AC4D-BCB2E70142DF}" srcOrd="0" destOrd="0" presId="urn:microsoft.com/office/officeart/2005/8/layout/process5"/>
    <dgm:cxn modelId="{3F5F6623-22D4-43C9-A574-6E34DF0C0C84}" type="presOf" srcId="{F5B96960-7847-4EA6-B2CA-CD80046FCBAC}" destId="{F62DCA06-CF55-410A-9EFA-30E32C97C2A9}" srcOrd="0" destOrd="0" presId="urn:microsoft.com/office/officeart/2005/8/layout/process5"/>
    <dgm:cxn modelId="{B43F4912-813D-47B3-BE7B-AD01EC949834}" type="presOf" srcId="{7CEF6E19-2300-443F-95BB-E12114B3835F}" destId="{40499400-2B65-44D4-9E18-AE386D8F5139}" srcOrd="1" destOrd="0" presId="urn:microsoft.com/office/officeart/2005/8/layout/process5"/>
    <dgm:cxn modelId="{A3CE7601-53B8-441D-A62A-5DB8C7BAF577}" type="presOf" srcId="{A24816F1-F500-49D1-AA4A-509ED35B1927}" destId="{65CBE09C-F400-41C1-B152-CB013976D68A}" srcOrd="0" destOrd="0" presId="urn:microsoft.com/office/officeart/2005/8/layout/process5"/>
    <dgm:cxn modelId="{229BD895-CC1F-40D8-B412-A779658DC4E1}" srcId="{820704D1-802A-4BE9-A292-8A1BAC19E8FB}" destId="{98A8A769-69A8-45A4-A91D-55EC2B5BD024}" srcOrd="9" destOrd="0" parTransId="{5B0E9D86-7C9A-4D79-A930-9FBE2D8B30A4}" sibTransId="{26C36372-A24D-4F71-922A-D9FA36CB7924}"/>
    <dgm:cxn modelId="{A8855DF5-7C1C-4B54-9B0F-9790FB6467F0}" type="presOf" srcId="{43F1572A-CCCB-4C3B-BDBE-3410244F2947}" destId="{7991EE39-9A67-46AA-848C-6A4F5882A6B4}" srcOrd="0" destOrd="0" presId="urn:microsoft.com/office/officeart/2005/8/layout/process5"/>
    <dgm:cxn modelId="{00BE7874-C759-425A-86BE-2E1BE8004883}" type="presOf" srcId="{DE1A888F-6923-4FB9-B213-1552422CD71F}" destId="{E6648A72-88F5-4C20-A517-76285CF80DBD}" srcOrd="0" destOrd="0" presId="urn:microsoft.com/office/officeart/2005/8/layout/process5"/>
    <dgm:cxn modelId="{E1D1408C-2B82-41D6-825D-2E63752DF340}" type="presOf" srcId="{D64F0341-6ED0-41AA-8321-E20C6ADE5736}" destId="{0C16618F-CBF2-4CB4-BF2F-8C5FD2CCC7E9}" srcOrd="0" destOrd="0" presId="urn:microsoft.com/office/officeart/2005/8/layout/process5"/>
    <dgm:cxn modelId="{F1F314A0-DC1F-4B54-BEE1-2765C2D3C547}" type="presOf" srcId="{AF61D4D7-0D69-4B22-AE9C-5B056B6A4D6D}" destId="{022A47C8-D497-43B5-9F09-AC14FDF0AC8C}" srcOrd="1" destOrd="0" presId="urn:microsoft.com/office/officeart/2005/8/layout/process5"/>
    <dgm:cxn modelId="{289F944F-D51A-438A-8314-0CCEB2B5D3DB}" type="presOf" srcId="{9EB93A6C-DB69-4312-BCF2-845E78F52A82}" destId="{BC553F90-1016-4308-A6FF-59DBDA97F888}" srcOrd="0" destOrd="0" presId="urn:microsoft.com/office/officeart/2005/8/layout/process5"/>
    <dgm:cxn modelId="{A682707E-AB0E-4353-8275-2FDB6C43F59F}" type="presOf" srcId="{26C36372-A24D-4F71-922A-D9FA36CB7924}" destId="{E8E4876D-F6DB-4224-93FA-94BE664AC65B}" srcOrd="0" destOrd="0" presId="urn:microsoft.com/office/officeart/2005/8/layout/process5"/>
    <dgm:cxn modelId="{1E8F5743-07F1-4D35-A813-07F4E01FC21C}" type="presOf" srcId="{A6F57DE2-F1B0-49F0-AB06-2F224C3B6CFE}" destId="{0C0E9B95-3A99-4724-B985-D98E4B710851}" srcOrd="0" destOrd="0" presId="urn:microsoft.com/office/officeart/2005/8/layout/process5"/>
    <dgm:cxn modelId="{4AE5B205-A9D1-412D-AD87-99885D5B0E48}" type="presOf" srcId="{820704D1-802A-4BE9-A292-8A1BAC19E8FB}" destId="{F27A116E-DA8A-4ED3-91EE-8164AC903F19}" srcOrd="0" destOrd="0" presId="urn:microsoft.com/office/officeart/2005/8/layout/process5"/>
    <dgm:cxn modelId="{E48D58C4-A96D-4B6A-9F19-9C9C4950B222}" type="presOf" srcId="{98A8A769-69A8-45A4-A91D-55EC2B5BD024}" destId="{BCA3EF13-932E-43D9-912D-A9C553369BDF}" srcOrd="0" destOrd="0" presId="urn:microsoft.com/office/officeart/2005/8/layout/process5"/>
    <dgm:cxn modelId="{076D628F-6D40-4741-B08E-6D9AF8E16B53}" type="presOf" srcId="{DF24547C-887A-42A7-A4C9-5EFC4748E125}" destId="{51386305-32C0-4300-8C6F-4D424D8F3BEA}" srcOrd="0" destOrd="0" presId="urn:microsoft.com/office/officeart/2005/8/layout/process5"/>
    <dgm:cxn modelId="{CCBD1E81-432C-431A-9771-0F5B179B8E69}" type="presOf" srcId="{D64F0341-6ED0-41AA-8321-E20C6ADE5736}" destId="{55DE5D15-5CFE-4CEF-B278-10142A80E59C}" srcOrd="1" destOrd="0" presId="urn:microsoft.com/office/officeart/2005/8/layout/process5"/>
    <dgm:cxn modelId="{13DEE28C-35B0-48E6-9ABC-9BD9D6041903}" type="presOf" srcId="{90F9F050-5299-44EE-BA29-19528D3E5374}" destId="{BF0F367C-4368-4F5A-A64E-76231F6B128F}" srcOrd="1" destOrd="0" presId="urn:microsoft.com/office/officeart/2005/8/layout/process5"/>
    <dgm:cxn modelId="{2B2FEB68-F186-41E9-9040-6F2430CF0E22}" type="presOf" srcId="{C5A55ABC-8424-4524-9DF6-67F5EBCE3E65}" destId="{31549AD3-517A-4F93-9CBB-9B49F9F16D3E}" srcOrd="0" destOrd="0" presId="urn:microsoft.com/office/officeart/2005/8/layout/process5"/>
    <dgm:cxn modelId="{A1F189B0-FAEB-44AA-969E-DE941FE9B9D4}" type="presOf" srcId="{2EF0C47C-2F61-4590-9109-2AAFB855A4F6}" destId="{771DC43E-259A-4678-8400-57C9C918C4B6}" srcOrd="0" destOrd="0" presId="urn:microsoft.com/office/officeart/2005/8/layout/process5"/>
    <dgm:cxn modelId="{0A28CFD1-D38E-42A1-895A-E3BD9E6B5C52}" type="presOf" srcId="{76FB307C-366F-41EF-BE61-3C306AB077FD}" destId="{D28CDFFD-51DF-4C11-8E78-1977927CF134}" srcOrd="0" destOrd="0" presId="urn:microsoft.com/office/officeart/2005/8/layout/process5"/>
    <dgm:cxn modelId="{15037D42-DC4A-4E37-83A0-2E80869CA968}" srcId="{820704D1-802A-4BE9-A292-8A1BAC19E8FB}" destId="{635D2AFE-C05E-4B6D-B91B-11516EB21AC7}" srcOrd="6" destOrd="0" parTransId="{06458ED6-2C2D-4783-8275-E2A96E060609}" sibTransId="{90F9F050-5299-44EE-BA29-19528D3E5374}"/>
    <dgm:cxn modelId="{D746D0BA-4388-4C89-B2A8-08FACF53174C}" type="presOf" srcId="{90F9F050-5299-44EE-BA29-19528D3E5374}" destId="{C7CA3297-F799-4FC2-9D5E-1E73103167C0}" srcOrd="0" destOrd="0" presId="urn:microsoft.com/office/officeart/2005/8/layout/process5"/>
    <dgm:cxn modelId="{2582FBCC-A2DA-4A87-AF4A-E0C6A9014FE1}" type="presOf" srcId="{26C36372-A24D-4F71-922A-D9FA36CB7924}" destId="{E7CEC1B7-A074-47D5-80B7-FFF7A32ED971}" srcOrd="1" destOrd="0" presId="urn:microsoft.com/office/officeart/2005/8/layout/process5"/>
    <dgm:cxn modelId="{433D12A9-D69E-4E79-80FB-EF04406353A2}" srcId="{820704D1-802A-4BE9-A292-8A1BAC19E8FB}" destId="{C5A55ABC-8424-4524-9DF6-67F5EBCE3E65}" srcOrd="3" destOrd="0" parTransId="{CDB5379F-0545-45CA-BC96-6F3DEDD16CB1}" sibTransId="{A6F57DE2-F1B0-49F0-AB06-2F224C3B6CFE}"/>
    <dgm:cxn modelId="{B8EDB4FB-FDC2-45DA-B25D-E6B6EBAF44D9}" type="presOf" srcId="{64D91D06-8351-4A8B-8B54-B30E05FB1EB9}" destId="{A7131DB1-5B21-4D47-A654-1CF1C38F314C}" srcOrd="0" destOrd="0" presId="urn:microsoft.com/office/officeart/2005/8/layout/process5"/>
    <dgm:cxn modelId="{61D74C48-062D-4769-8AE3-383D1EB1D7C6}" srcId="{820704D1-802A-4BE9-A292-8A1BAC19E8FB}" destId="{2EF0C47C-2F61-4590-9109-2AAFB855A4F6}" srcOrd="1" destOrd="0" parTransId="{BA831292-4E89-48E7-A19E-5FF992BE4A33}" sibTransId="{64D91D06-8351-4A8B-8B54-B30E05FB1EB9}"/>
    <dgm:cxn modelId="{9A61CDD1-BAB9-40EB-B35B-492255E9A7A1}" srcId="{820704D1-802A-4BE9-A292-8A1BAC19E8FB}" destId="{43F1572A-CCCB-4C3B-BDBE-3410244F2947}" srcOrd="8" destOrd="0" parTransId="{BB00DAFA-BA16-470F-A559-34618ECD6BA8}" sibTransId="{AFC08E4A-E33B-4EFF-9642-573210D1E6D3}"/>
    <dgm:cxn modelId="{9786102B-2A19-4839-B85D-8008F9081BAB}" srcId="{820704D1-802A-4BE9-A292-8A1BAC19E8FB}" destId="{9EB93A6C-DB69-4312-BCF2-845E78F52A82}" srcOrd="5" destOrd="0" parTransId="{5A15E078-4A6E-4B22-B4B0-998E055A5748}" sibTransId="{ED2547D0-B87C-4C54-BDD3-53352DB067C1}"/>
    <dgm:cxn modelId="{C5C6B684-2731-43F5-9DE4-CB42DBE42B14}" srcId="{820704D1-802A-4BE9-A292-8A1BAC19E8FB}" destId="{76FB307C-366F-41EF-BE61-3C306AB077FD}" srcOrd="2" destOrd="0" parTransId="{8E24C139-6FCA-4399-95DE-8B694E373F82}" sibTransId="{AF61D4D7-0D69-4B22-AE9C-5B056B6A4D6D}"/>
    <dgm:cxn modelId="{FAAF47EE-94FF-4648-9244-779CEA86BC31}" type="presOf" srcId="{64D91D06-8351-4A8B-8B54-B30E05FB1EB9}" destId="{9AAF95C4-0629-40EE-BE1B-B4AF36B71EFF}" srcOrd="1" destOrd="0" presId="urn:microsoft.com/office/officeart/2005/8/layout/process5"/>
    <dgm:cxn modelId="{7BDADB9F-79F6-4D99-9274-890AB0C91E05}" type="presOf" srcId="{635D2AFE-C05E-4B6D-B91B-11516EB21AC7}" destId="{20B1DEBB-2475-402C-BA99-96A8BB828395}" srcOrd="0" destOrd="0" presId="urn:microsoft.com/office/officeart/2005/8/layout/process5"/>
    <dgm:cxn modelId="{66623281-7BD5-4154-9181-8E839555C175}" type="presParOf" srcId="{F27A116E-DA8A-4ED3-91EE-8164AC903F19}" destId="{F62DCA06-CF55-410A-9EFA-30E32C97C2A9}" srcOrd="0" destOrd="0" presId="urn:microsoft.com/office/officeart/2005/8/layout/process5"/>
    <dgm:cxn modelId="{2B29B21C-E578-4868-A34B-8E098A7F058F}" type="presParOf" srcId="{F27A116E-DA8A-4ED3-91EE-8164AC903F19}" destId="{029575EA-4D24-4A0C-8516-A23778E30168}" srcOrd="1" destOrd="0" presId="urn:microsoft.com/office/officeart/2005/8/layout/process5"/>
    <dgm:cxn modelId="{1A379025-1526-4FBF-82A6-FD2234DC3FF0}" type="presParOf" srcId="{029575EA-4D24-4A0C-8516-A23778E30168}" destId="{40499400-2B65-44D4-9E18-AE386D8F5139}" srcOrd="0" destOrd="0" presId="urn:microsoft.com/office/officeart/2005/8/layout/process5"/>
    <dgm:cxn modelId="{61383795-FD6E-4870-913B-D999B54FEA0B}" type="presParOf" srcId="{F27A116E-DA8A-4ED3-91EE-8164AC903F19}" destId="{771DC43E-259A-4678-8400-57C9C918C4B6}" srcOrd="2" destOrd="0" presId="urn:microsoft.com/office/officeart/2005/8/layout/process5"/>
    <dgm:cxn modelId="{489EF0F7-F420-435E-923A-E657512DB0FF}" type="presParOf" srcId="{F27A116E-DA8A-4ED3-91EE-8164AC903F19}" destId="{A7131DB1-5B21-4D47-A654-1CF1C38F314C}" srcOrd="3" destOrd="0" presId="urn:microsoft.com/office/officeart/2005/8/layout/process5"/>
    <dgm:cxn modelId="{33E4A1E6-FBF9-4D3F-8C74-0BEBF238FAC3}" type="presParOf" srcId="{A7131DB1-5B21-4D47-A654-1CF1C38F314C}" destId="{9AAF95C4-0629-40EE-BE1B-B4AF36B71EFF}" srcOrd="0" destOrd="0" presId="urn:microsoft.com/office/officeart/2005/8/layout/process5"/>
    <dgm:cxn modelId="{97D14F39-AA90-42B4-B2A4-B8847E040556}" type="presParOf" srcId="{F27A116E-DA8A-4ED3-91EE-8164AC903F19}" destId="{D28CDFFD-51DF-4C11-8E78-1977927CF134}" srcOrd="4" destOrd="0" presId="urn:microsoft.com/office/officeart/2005/8/layout/process5"/>
    <dgm:cxn modelId="{CD466293-B51B-4D8E-8AA5-C245D6DAB43D}" type="presParOf" srcId="{F27A116E-DA8A-4ED3-91EE-8164AC903F19}" destId="{9FA10C04-6953-4742-AC4D-BCB2E70142DF}" srcOrd="5" destOrd="0" presId="urn:microsoft.com/office/officeart/2005/8/layout/process5"/>
    <dgm:cxn modelId="{FED28D01-28B5-4024-98D2-78C03FFD0BDC}" type="presParOf" srcId="{9FA10C04-6953-4742-AC4D-BCB2E70142DF}" destId="{022A47C8-D497-43B5-9F09-AC14FDF0AC8C}" srcOrd="0" destOrd="0" presId="urn:microsoft.com/office/officeart/2005/8/layout/process5"/>
    <dgm:cxn modelId="{AC677FF1-7A04-42E7-AE15-A7531E299693}" type="presParOf" srcId="{F27A116E-DA8A-4ED3-91EE-8164AC903F19}" destId="{31549AD3-517A-4F93-9CBB-9B49F9F16D3E}" srcOrd="6" destOrd="0" presId="urn:microsoft.com/office/officeart/2005/8/layout/process5"/>
    <dgm:cxn modelId="{C9C1C296-A0B5-45DA-8171-0CB1A2A14011}" type="presParOf" srcId="{F27A116E-DA8A-4ED3-91EE-8164AC903F19}" destId="{0C0E9B95-3A99-4724-B985-D98E4B710851}" srcOrd="7" destOrd="0" presId="urn:microsoft.com/office/officeart/2005/8/layout/process5"/>
    <dgm:cxn modelId="{48C353CE-9000-46E4-AF60-5B24BA4E14B8}" type="presParOf" srcId="{0C0E9B95-3A99-4724-B985-D98E4B710851}" destId="{42115581-EAC8-4255-B660-C5E92F933CF9}" srcOrd="0" destOrd="0" presId="urn:microsoft.com/office/officeart/2005/8/layout/process5"/>
    <dgm:cxn modelId="{E6E337D5-292C-4D56-A8F4-EFBFF6860F58}" type="presParOf" srcId="{F27A116E-DA8A-4ED3-91EE-8164AC903F19}" destId="{E6648A72-88F5-4C20-A517-76285CF80DBD}" srcOrd="8" destOrd="0" presId="urn:microsoft.com/office/officeart/2005/8/layout/process5"/>
    <dgm:cxn modelId="{7007C2B9-BEB2-40CB-8660-F79ED4198846}" type="presParOf" srcId="{F27A116E-DA8A-4ED3-91EE-8164AC903F19}" destId="{0C16618F-CBF2-4CB4-BF2F-8C5FD2CCC7E9}" srcOrd="9" destOrd="0" presId="urn:microsoft.com/office/officeart/2005/8/layout/process5"/>
    <dgm:cxn modelId="{C84957AD-DB54-41D0-8F7E-D4AE8F307CCA}" type="presParOf" srcId="{0C16618F-CBF2-4CB4-BF2F-8C5FD2CCC7E9}" destId="{55DE5D15-5CFE-4CEF-B278-10142A80E59C}" srcOrd="0" destOrd="0" presId="urn:microsoft.com/office/officeart/2005/8/layout/process5"/>
    <dgm:cxn modelId="{570E39B2-857B-44BF-A9A4-B1A655FCB749}" type="presParOf" srcId="{F27A116E-DA8A-4ED3-91EE-8164AC903F19}" destId="{BC553F90-1016-4308-A6FF-59DBDA97F888}" srcOrd="10" destOrd="0" presId="urn:microsoft.com/office/officeart/2005/8/layout/process5"/>
    <dgm:cxn modelId="{467A8B69-D3B0-4D1B-90ED-BB4725F830FE}" type="presParOf" srcId="{F27A116E-DA8A-4ED3-91EE-8164AC903F19}" destId="{68254FD8-BE8B-4820-B70F-E9F8EAD871CE}" srcOrd="11" destOrd="0" presId="urn:microsoft.com/office/officeart/2005/8/layout/process5"/>
    <dgm:cxn modelId="{B44104B6-FB3A-4A8A-AFC1-24930D1C54E9}" type="presParOf" srcId="{68254FD8-BE8B-4820-B70F-E9F8EAD871CE}" destId="{A285EE2A-BD10-4C78-AD56-E732BE543A74}" srcOrd="0" destOrd="0" presId="urn:microsoft.com/office/officeart/2005/8/layout/process5"/>
    <dgm:cxn modelId="{57ADC51E-92FB-478A-85B7-B55D99DE2964}" type="presParOf" srcId="{F27A116E-DA8A-4ED3-91EE-8164AC903F19}" destId="{20B1DEBB-2475-402C-BA99-96A8BB828395}" srcOrd="12" destOrd="0" presId="urn:microsoft.com/office/officeart/2005/8/layout/process5"/>
    <dgm:cxn modelId="{417FC9CB-772C-4F19-B763-6DAC56454CF3}" type="presParOf" srcId="{F27A116E-DA8A-4ED3-91EE-8164AC903F19}" destId="{C7CA3297-F799-4FC2-9D5E-1E73103167C0}" srcOrd="13" destOrd="0" presId="urn:microsoft.com/office/officeart/2005/8/layout/process5"/>
    <dgm:cxn modelId="{54F984EE-8AD1-408B-BD2D-E66A726DBC4E}" type="presParOf" srcId="{C7CA3297-F799-4FC2-9D5E-1E73103167C0}" destId="{BF0F367C-4368-4F5A-A64E-76231F6B128F}" srcOrd="0" destOrd="0" presId="urn:microsoft.com/office/officeart/2005/8/layout/process5"/>
    <dgm:cxn modelId="{AF74F937-905F-4425-ADBE-5D693C5D8997}" type="presParOf" srcId="{F27A116E-DA8A-4ED3-91EE-8164AC903F19}" destId="{51386305-32C0-4300-8C6F-4D424D8F3BEA}" srcOrd="14" destOrd="0" presId="urn:microsoft.com/office/officeart/2005/8/layout/process5"/>
    <dgm:cxn modelId="{CD70B18B-1316-471E-9352-11C8D0C72795}" type="presParOf" srcId="{F27A116E-DA8A-4ED3-91EE-8164AC903F19}" destId="{19D1AE32-312C-4EBC-9625-0E538F60EFDF}" srcOrd="15" destOrd="0" presId="urn:microsoft.com/office/officeart/2005/8/layout/process5"/>
    <dgm:cxn modelId="{DE3D7B4C-5298-4372-A230-6BE3569F6F2A}" type="presParOf" srcId="{19D1AE32-312C-4EBC-9625-0E538F60EFDF}" destId="{FF7F42C0-DCFA-4F14-8E86-563EDCE8E69C}" srcOrd="0" destOrd="0" presId="urn:microsoft.com/office/officeart/2005/8/layout/process5"/>
    <dgm:cxn modelId="{E7AC3056-53C6-4DD7-8D50-94994F4E80B6}" type="presParOf" srcId="{F27A116E-DA8A-4ED3-91EE-8164AC903F19}" destId="{7991EE39-9A67-46AA-848C-6A4F5882A6B4}" srcOrd="16" destOrd="0" presId="urn:microsoft.com/office/officeart/2005/8/layout/process5"/>
    <dgm:cxn modelId="{6E3ADA35-0904-4213-ACF1-CD32A4E72910}" type="presParOf" srcId="{F27A116E-DA8A-4ED3-91EE-8164AC903F19}" destId="{22D3141E-0C8B-4C68-9834-0E2B31DA5EE5}" srcOrd="17" destOrd="0" presId="urn:microsoft.com/office/officeart/2005/8/layout/process5"/>
    <dgm:cxn modelId="{61D779C8-171E-4F17-AD13-B078B0E0330E}" type="presParOf" srcId="{22D3141E-0C8B-4C68-9834-0E2B31DA5EE5}" destId="{CCD234D2-44C7-4ADB-AC0D-A64C921B050A}" srcOrd="0" destOrd="0" presId="urn:microsoft.com/office/officeart/2005/8/layout/process5"/>
    <dgm:cxn modelId="{1CB999E6-ABF3-4DFA-8E28-9EEBD2B1DFC9}" type="presParOf" srcId="{F27A116E-DA8A-4ED3-91EE-8164AC903F19}" destId="{BCA3EF13-932E-43D9-912D-A9C553369BDF}" srcOrd="18" destOrd="0" presId="urn:microsoft.com/office/officeart/2005/8/layout/process5"/>
    <dgm:cxn modelId="{4A7AD4BC-2BAD-495D-98AC-44B9AB91169E}" type="presParOf" srcId="{F27A116E-DA8A-4ED3-91EE-8164AC903F19}" destId="{E8E4876D-F6DB-4224-93FA-94BE664AC65B}" srcOrd="19" destOrd="0" presId="urn:microsoft.com/office/officeart/2005/8/layout/process5"/>
    <dgm:cxn modelId="{D2634DAA-3CF9-4DB6-96D1-8A536B7A48A4}" type="presParOf" srcId="{E8E4876D-F6DB-4224-93FA-94BE664AC65B}" destId="{E7CEC1B7-A074-47D5-80B7-FFF7A32ED971}" srcOrd="0" destOrd="0" presId="urn:microsoft.com/office/officeart/2005/8/layout/process5"/>
    <dgm:cxn modelId="{EF83BF37-82FC-4CD9-BC26-50561912ADD3}" type="presParOf" srcId="{F27A116E-DA8A-4ED3-91EE-8164AC903F19}" destId="{65CBE09C-F400-41C1-B152-CB013976D68A}" srcOrd="2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6690B42-54D7-424F-82C1-AEA1068563CE}" type="doc">
      <dgm:prSet loTypeId="urn:microsoft.com/office/officeart/2005/8/layout/chevron1" loCatId="process" qsTypeId="urn:microsoft.com/office/officeart/2005/8/quickstyle/simple1" qsCatId="simple" csTypeId="urn:microsoft.com/office/officeart/2005/8/colors/colorful2" csCatId="colorful" phldr="1"/>
      <dgm:spPr/>
    </dgm:pt>
    <dgm:pt modelId="{FE6CE5B3-D5A5-4DA0-A19B-FD38D697BE2A}">
      <dgm:prSet phldrT="[Texto]"/>
      <dgm:spPr/>
      <dgm:t>
        <a:bodyPr/>
        <a:lstStyle/>
        <a:p>
          <a:r>
            <a:rPr lang="es-MX" dirty="0" smtClean="0"/>
            <a:t>Primer nivel de atención</a:t>
          </a:r>
          <a:endParaRPr lang="es-MX" dirty="0"/>
        </a:p>
      </dgm:t>
    </dgm:pt>
    <dgm:pt modelId="{65876758-2006-4AE0-A44B-D5AD0B7F8B1F}" type="parTrans" cxnId="{1C92B0CA-AFC5-421C-B9CF-465F8DD4950B}">
      <dgm:prSet/>
      <dgm:spPr/>
      <dgm:t>
        <a:bodyPr/>
        <a:lstStyle/>
        <a:p>
          <a:endParaRPr lang="es-MX"/>
        </a:p>
      </dgm:t>
    </dgm:pt>
    <dgm:pt modelId="{C1F5B535-23FE-47AF-8CA0-48D06F844132}" type="sibTrans" cxnId="{1C92B0CA-AFC5-421C-B9CF-465F8DD4950B}">
      <dgm:prSet/>
      <dgm:spPr/>
      <dgm:t>
        <a:bodyPr/>
        <a:lstStyle/>
        <a:p>
          <a:endParaRPr lang="es-MX"/>
        </a:p>
      </dgm:t>
    </dgm:pt>
    <dgm:pt modelId="{E19D2409-990C-47A8-B255-DB4E56BC0516}">
      <dgm:prSet phldrT="[Texto]"/>
      <dgm:spPr/>
      <dgm:t>
        <a:bodyPr/>
        <a:lstStyle/>
        <a:p>
          <a:r>
            <a:rPr lang="es-MX" dirty="0" smtClean="0"/>
            <a:t>Segundo nivel de atención</a:t>
          </a:r>
          <a:endParaRPr lang="es-MX" dirty="0"/>
        </a:p>
      </dgm:t>
    </dgm:pt>
    <dgm:pt modelId="{3DCD807F-C2AA-4297-AD35-E8F4EC150765}" type="parTrans" cxnId="{FBBF2E11-63ED-4551-B981-AAB35A3D0169}">
      <dgm:prSet/>
      <dgm:spPr/>
      <dgm:t>
        <a:bodyPr/>
        <a:lstStyle/>
        <a:p>
          <a:endParaRPr lang="es-MX"/>
        </a:p>
      </dgm:t>
    </dgm:pt>
    <dgm:pt modelId="{1166E6D4-0414-45BA-9237-BCF23BC9EB07}" type="sibTrans" cxnId="{FBBF2E11-63ED-4551-B981-AAB35A3D0169}">
      <dgm:prSet/>
      <dgm:spPr/>
      <dgm:t>
        <a:bodyPr/>
        <a:lstStyle/>
        <a:p>
          <a:endParaRPr lang="es-MX"/>
        </a:p>
      </dgm:t>
    </dgm:pt>
    <dgm:pt modelId="{B7532342-E1A9-4565-812D-7905B970EF55}">
      <dgm:prSet phldrT="[Texto]"/>
      <dgm:spPr/>
      <dgm:t>
        <a:bodyPr/>
        <a:lstStyle/>
        <a:p>
          <a:r>
            <a:rPr lang="es-MX" dirty="0" smtClean="0"/>
            <a:t>Todos los niveles</a:t>
          </a:r>
          <a:endParaRPr lang="es-MX" dirty="0"/>
        </a:p>
      </dgm:t>
    </dgm:pt>
    <dgm:pt modelId="{16F956C6-E31B-4089-8C18-E3FEFE85261B}" type="parTrans" cxnId="{B45C5141-C71C-44C9-B9C1-AC17A24A1633}">
      <dgm:prSet/>
      <dgm:spPr/>
      <dgm:t>
        <a:bodyPr/>
        <a:lstStyle/>
        <a:p>
          <a:endParaRPr lang="es-MX"/>
        </a:p>
      </dgm:t>
    </dgm:pt>
    <dgm:pt modelId="{3D29561D-5538-466C-9FE4-11170E2DA740}" type="sibTrans" cxnId="{B45C5141-C71C-44C9-B9C1-AC17A24A1633}">
      <dgm:prSet/>
      <dgm:spPr/>
      <dgm:t>
        <a:bodyPr/>
        <a:lstStyle/>
        <a:p>
          <a:endParaRPr lang="es-MX"/>
        </a:p>
      </dgm:t>
    </dgm:pt>
    <dgm:pt modelId="{6A471A59-E3DF-4B50-B785-3DBD038050BE}" type="pres">
      <dgm:prSet presAssocID="{26690B42-54D7-424F-82C1-AEA1068563CE}" presName="Name0" presStyleCnt="0">
        <dgm:presLayoutVars>
          <dgm:dir/>
          <dgm:animLvl val="lvl"/>
          <dgm:resizeHandles val="exact"/>
        </dgm:presLayoutVars>
      </dgm:prSet>
      <dgm:spPr/>
    </dgm:pt>
    <dgm:pt modelId="{9EB3836D-5F0B-47F3-AD53-B66BE296E8FF}" type="pres">
      <dgm:prSet presAssocID="{FE6CE5B3-D5A5-4DA0-A19B-FD38D697BE2A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7E06EE5-A62C-4A94-910D-B026E857C445}" type="pres">
      <dgm:prSet presAssocID="{C1F5B535-23FE-47AF-8CA0-48D06F844132}" presName="parTxOnlySpace" presStyleCnt="0"/>
      <dgm:spPr/>
    </dgm:pt>
    <dgm:pt modelId="{6C2183F2-F114-43F8-AB63-119C9878E0E6}" type="pres">
      <dgm:prSet presAssocID="{E19D2409-990C-47A8-B255-DB4E56BC0516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14F3E36-325D-42AA-B63F-1BD67DCB42B2}" type="pres">
      <dgm:prSet presAssocID="{1166E6D4-0414-45BA-9237-BCF23BC9EB07}" presName="parTxOnlySpace" presStyleCnt="0"/>
      <dgm:spPr/>
    </dgm:pt>
    <dgm:pt modelId="{4A3E5311-CDCE-49D1-B81D-80CC8C7ADF5B}" type="pres">
      <dgm:prSet presAssocID="{B7532342-E1A9-4565-812D-7905B970EF55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C4208F90-DD07-4B17-8ECF-B76C5934332E}" type="presOf" srcId="{FE6CE5B3-D5A5-4DA0-A19B-FD38D697BE2A}" destId="{9EB3836D-5F0B-47F3-AD53-B66BE296E8FF}" srcOrd="0" destOrd="0" presId="urn:microsoft.com/office/officeart/2005/8/layout/chevron1"/>
    <dgm:cxn modelId="{5F040DF7-C115-48FC-80A1-FC1A87946751}" type="presOf" srcId="{26690B42-54D7-424F-82C1-AEA1068563CE}" destId="{6A471A59-E3DF-4B50-B785-3DBD038050BE}" srcOrd="0" destOrd="0" presId="urn:microsoft.com/office/officeart/2005/8/layout/chevron1"/>
    <dgm:cxn modelId="{FBBF2E11-63ED-4551-B981-AAB35A3D0169}" srcId="{26690B42-54D7-424F-82C1-AEA1068563CE}" destId="{E19D2409-990C-47A8-B255-DB4E56BC0516}" srcOrd="1" destOrd="0" parTransId="{3DCD807F-C2AA-4297-AD35-E8F4EC150765}" sibTransId="{1166E6D4-0414-45BA-9237-BCF23BC9EB07}"/>
    <dgm:cxn modelId="{4A588FB9-A6D4-4D8F-B192-8DE3AF51BD1C}" type="presOf" srcId="{E19D2409-990C-47A8-B255-DB4E56BC0516}" destId="{6C2183F2-F114-43F8-AB63-119C9878E0E6}" srcOrd="0" destOrd="0" presId="urn:microsoft.com/office/officeart/2005/8/layout/chevron1"/>
    <dgm:cxn modelId="{B45C5141-C71C-44C9-B9C1-AC17A24A1633}" srcId="{26690B42-54D7-424F-82C1-AEA1068563CE}" destId="{B7532342-E1A9-4565-812D-7905B970EF55}" srcOrd="2" destOrd="0" parTransId="{16F956C6-E31B-4089-8C18-E3FEFE85261B}" sibTransId="{3D29561D-5538-466C-9FE4-11170E2DA740}"/>
    <dgm:cxn modelId="{1C92B0CA-AFC5-421C-B9CF-465F8DD4950B}" srcId="{26690B42-54D7-424F-82C1-AEA1068563CE}" destId="{FE6CE5B3-D5A5-4DA0-A19B-FD38D697BE2A}" srcOrd="0" destOrd="0" parTransId="{65876758-2006-4AE0-A44B-D5AD0B7F8B1F}" sibTransId="{C1F5B535-23FE-47AF-8CA0-48D06F844132}"/>
    <dgm:cxn modelId="{9CA5AB0F-4B35-4B07-833E-B8AA5ECF69EA}" type="presOf" srcId="{B7532342-E1A9-4565-812D-7905B970EF55}" destId="{4A3E5311-CDCE-49D1-B81D-80CC8C7ADF5B}" srcOrd="0" destOrd="0" presId="urn:microsoft.com/office/officeart/2005/8/layout/chevron1"/>
    <dgm:cxn modelId="{96937E2E-DCC3-4DB5-A445-ABEC9BFE9E13}" type="presParOf" srcId="{6A471A59-E3DF-4B50-B785-3DBD038050BE}" destId="{9EB3836D-5F0B-47F3-AD53-B66BE296E8FF}" srcOrd="0" destOrd="0" presId="urn:microsoft.com/office/officeart/2005/8/layout/chevron1"/>
    <dgm:cxn modelId="{8C1D707D-3A46-489E-A54A-29D20A27B957}" type="presParOf" srcId="{6A471A59-E3DF-4B50-B785-3DBD038050BE}" destId="{67E06EE5-A62C-4A94-910D-B026E857C445}" srcOrd="1" destOrd="0" presId="urn:microsoft.com/office/officeart/2005/8/layout/chevron1"/>
    <dgm:cxn modelId="{8682417D-10ED-4D4C-853C-4F9D82A83E00}" type="presParOf" srcId="{6A471A59-E3DF-4B50-B785-3DBD038050BE}" destId="{6C2183F2-F114-43F8-AB63-119C9878E0E6}" srcOrd="2" destOrd="0" presId="urn:microsoft.com/office/officeart/2005/8/layout/chevron1"/>
    <dgm:cxn modelId="{5405215D-D60F-42C7-A138-A7F6A935DCC7}" type="presParOf" srcId="{6A471A59-E3DF-4B50-B785-3DBD038050BE}" destId="{414F3E36-325D-42AA-B63F-1BD67DCB42B2}" srcOrd="3" destOrd="0" presId="urn:microsoft.com/office/officeart/2005/8/layout/chevron1"/>
    <dgm:cxn modelId="{21DAF439-FF02-4C63-A3C2-EAB96C745896}" type="presParOf" srcId="{6A471A59-E3DF-4B50-B785-3DBD038050BE}" destId="{4A3E5311-CDCE-49D1-B81D-80CC8C7ADF5B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F5919F-4DE3-4223-889E-7CC9BF51A604}">
      <dsp:nvSpPr>
        <dsp:cNvPr id="0" name=""/>
        <dsp:cNvSpPr/>
      </dsp:nvSpPr>
      <dsp:spPr>
        <a:xfrm rot="16200000">
          <a:off x="328" y="728955"/>
          <a:ext cx="3761038" cy="3761038"/>
        </a:xfrm>
        <a:prstGeom prst="upArrow">
          <a:avLst>
            <a:gd name="adj1" fmla="val 50000"/>
            <a:gd name="adj2" fmla="val 35000"/>
          </a:avLst>
        </a:prstGeom>
        <a:solidFill>
          <a:srgbClr val="0C546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RVOE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158 a diciembre 2018</a:t>
          </a:r>
          <a:endParaRPr lang="es-ES" sz="2400" kern="1200" dirty="0"/>
        </a:p>
      </dsp:txBody>
      <dsp:txXfrm rot="5400000">
        <a:off x="658511" y="1669213"/>
        <a:ext cx="3102856" cy="1880519"/>
      </dsp:txXfrm>
    </dsp:sp>
    <dsp:sp modelId="{FF3ECAE2-4153-4F54-8377-433673C6BDD0}">
      <dsp:nvSpPr>
        <dsp:cNvPr id="0" name=""/>
        <dsp:cNvSpPr/>
      </dsp:nvSpPr>
      <dsp:spPr>
        <a:xfrm rot="5400000">
          <a:off x="4138742" y="728955"/>
          <a:ext cx="3761038" cy="3761038"/>
        </a:xfrm>
        <a:prstGeom prst="upArrow">
          <a:avLst>
            <a:gd name="adj1" fmla="val 50000"/>
            <a:gd name="adj2" fmla="val 35000"/>
          </a:avLst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Acreditadas por COMAEM 83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Afiliadas a AMFEM 108</a:t>
          </a:r>
          <a:endParaRPr lang="es-ES" sz="2400" kern="1200" dirty="0"/>
        </a:p>
      </dsp:txBody>
      <dsp:txXfrm rot="-5400000">
        <a:off x="4138743" y="1669215"/>
        <a:ext cx="3102856" cy="188051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B3836D-5F0B-47F3-AD53-B66BE296E8FF}">
      <dsp:nvSpPr>
        <dsp:cNvPr id="0" name=""/>
        <dsp:cNvSpPr/>
      </dsp:nvSpPr>
      <dsp:spPr>
        <a:xfrm>
          <a:off x="1902" y="0"/>
          <a:ext cx="2318162" cy="693839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/>
            <a:t>65%</a:t>
          </a:r>
          <a:endParaRPr lang="es-MX" sz="1600" kern="1200" dirty="0"/>
        </a:p>
      </dsp:txBody>
      <dsp:txXfrm>
        <a:off x="348822" y="0"/>
        <a:ext cx="1624323" cy="693839"/>
      </dsp:txXfrm>
    </dsp:sp>
    <dsp:sp modelId="{6C2183F2-F114-43F8-AB63-119C9878E0E6}">
      <dsp:nvSpPr>
        <dsp:cNvPr id="0" name=""/>
        <dsp:cNvSpPr/>
      </dsp:nvSpPr>
      <dsp:spPr>
        <a:xfrm>
          <a:off x="2088249" y="0"/>
          <a:ext cx="2318162" cy="693839"/>
        </a:xfrm>
        <a:prstGeom prst="chevron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/>
            <a:t>4%</a:t>
          </a:r>
          <a:endParaRPr lang="es-MX" sz="1600" kern="1200" dirty="0"/>
        </a:p>
      </dsp:txBody>
      <dsp:txXfrm>
        <a:off x="2435169" y="0"/>
        <a:ext cx="1624323" cy="693839"/>
      </dsp:txXfrm>
    </dsp:sp>
    <dsp:sp modelId="{23796C95-B597-47D7-B344-4AAEA3982AEB}">
      <dsp:nvSpPr>
        <dsp:cNvPr id="0" name=""/>
        <dsp:cNvSpPr/>
      </dsp:nvSpPr>
      <dsp:spPr>
        <a:xfrm>
          <a:off x="4174595" y="0"/>
          <a:ext cx="2318162" cy="693839"/>
        </a:xfrm>
        <a:prstGeom prst="chevron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/>
            <a:t>31%</a:t>
          </a:r>
          <a:endParaRPr lang="es-MX" sz="1600" kern="1200" dirty="0"/>
        </a:p>
      </dsp:txBody>
      <dsp:txXfrm>
        <a:off x="4521515" y="0"/>
        <a:ext cx="1624323" cy="6938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201A6B-CAEC-434A-A63A-FB16657C7726}">
      <dsp:nvSpPr>
        <dsp:cNvPr id="0" name=""/>
        <dsp:cNvSpPr/>
      </dsp:nvSpPr>
      <dsp:spPr>
        <a:xfrm rot="16200000">
          <a:off x="225" y="195025"/>
          <a:ext cx="2578447" cy="2578447"/>
        </a:xfrm>
        <a:prstGeom prst="upArrow">
          <a:avLst>
            <a:gd name="adj1" fmla="val 50000"/>
            <a:gd name="adj2" fmla="val 35000"/>
          </a:avLst>
        </a:prstGeom>
        <a:solidFill>
          <a:schemeClr val="accent2"/>
        </a:solidFill>
        <a:ln w="25400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/>
            <a:t>Práctica real interdisciplinar</a:t>
          </a:r>
          <a:endParaRPr lang="es-ES" sz="2200" kern="1200" dirty="0"/>
        </a:p>
      </dsp:txBody>
      <dsp:txXfrm rot="5400000">
        <a:off x="451453" y="839637"/>
        <a:ext cx="2127219" cy="1289223"/>
      </dsp:txXfrm>
    </dsp:sp>
    <dsp:sp modelId="{FD096E7C-5932-478C-B394-299B92DD3E4E}">
      <dsp:nvSpPr>
        <dsp:cNvPr id="0" name=""/>
        <dsp:cNvSpPr/>
      </dsp:nvSpPr>
      <dsp:spPr>
        <a:xfrm rot="5400000">
          <a:off x="2837389" y="195025"/>
          <a:ext cx="2578447" cy="2578447"/>
        </a:xfrm>
        <a:prstGeom prst="upArrow">
          <a:avLst>
            <a:gd name="adj1" fmla="val 50000"/>
            <a:gd name="adj2" fmla="val 35000"/>
          </a:avLst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accent5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/>
            <a:t>Enfoque escolar disciplinar</a:t>
          </a:r>
          <a:endParaRPr lang="es-ES" sz="2200" kern="1200" dirty="0"/>
        </a:p>
      </dsp:txBody>
      <dsp:txXfrm rot="-5400000">
        <a:off x="2837389" y="839637"/>
        <a:ext cx="2127219" cy="128922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201A6B-CAEC-434A-A63A-FB16657C7726}">
      <dsp:nvSpPr>
        <dsp:cNvPr id="0" name=""/>
        <dsp:cNvSpPr/>
      </dsp:nvSpPr>
      <dsp:spPr>
        <a:xfrm rot="16200000">
          <a:off x="111" y="177316"/>
          <a:ext cx="1277239" cy="1277239"/>
        </a:xfrm>
        <a:prstGeom prst="upArrow">
          <a:avLst>
            <a:gd name="adj1" fmla="val 50000"/>
            <a:gd name="adj2" fmla="val 35000"/>
          </a:avLst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/>
            <a:t>Enciclopedismo</a:t>
          </a:r>
          <a:endParaRPr lang="es-ES" sz="1100" kern="1200" dirty="0"/>
        </a:p>
      </dsp:txBody>
      <dsp:txXfrm rot="5400000">
        <a:off x="223629" y="496625"/>
        <a:ext cx="1053722" cy="638619"/>
      </dsp:txXfrm>
    </dsp:sp>
    <dsp:sp modelId="{FD096E7C-5932-478C-B394-299B92DD3E4E}">
      <dsp:nvSpPr>
        <dsp:cNvPr id="0" name=""/>
        <dsp:cNvSpPr/>
      </dsp:nvSpPr>
      <dsp:spPr>
        <a:xfrm rot="5400000">
          <a:off x="1405506" y="177316"/>
          <a:ext cx="1277239" cy="1277239"/>
        </a:xfrm>
        <a:prstGeom prst="upArrow">
          <a:avLst>
            <a:gd name="adj1" fmla="val 50000"/>
            <a:gd name="adj2" fmla="val 35000"/>
          </a:avLst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accent4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/>
            <a:t>Conocimiento aplicado</a:t>
          </a:r>
          <a:endParaRPr lang="es-ES" sz="1100" kern="1200" dirty="0"/>
        </a:p>
      </dsp:txBody>
      <dsp:txXfrm rot="-5400000">
        <a:off x="1405507" y="496626"/>
        <a:ext cx="1053722" cy="63861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201A6B-CAEC-434A-A63A-FB16657C7726}">
      <dsp:nvSpPr>
        <dsp:cNvPr id="0" name=""/>
        <dsp:cNvSpPr/>
      </dsp:nvSpPr>
      <dsp:spPr>
        <a:xfrm rot="16200000">
          <a:off x="83" y="563"/>
          <a:ext cx="1343021" cy="1343021"/>
        </a:xfrm>
        <a:prstGeom prst="upArrow">
          <a:avLst>
            <a:gd name="adj1" fmla="val 50000"/>
            <a:gd name="adj2" fmla="val 35000"/>
          </a:avLst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/>
            <a:t>Certidumbre (libro, aula)</a:t>
          </a:r>
          <a:endParaRPr lang="es-ES" sz="1100" kern="1200" dirty="0"/>
        </a:p>
      </dsp:txBody>
      <dsp:txXfrm rot="5400000">
        <a:off x="235113" y="336317"/>
        <a:ext cx="1107992" cy="671511"/>
      </dsp:txXfrm>
    </dsp:sp>
    <dsp:sp modelId="{FD096E7C-5932-478C-B394-299B92DD3E4E}">
      <dsp:nvSpPr>
        <dsp:cNvPr id="0" name=""/>
        <dsp:cNvSpPr/>
      </dsp:nvSpPr>
      <dsp:spPr>
        <a:xfrm rot="5400000">
          <a:off x="1480825" y="563"/>
          <a:ext cx="1343021" cy="1343021"/>
        </a:xfrm>
        <a:prstGeom prst="upArrow">
          <a:avLst>
            <a:gd name="adj1" fmla="val 50000"/>
            <a:gd name="adj2" fmla="val 35000"/>
          </a:avLst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accent4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/>
            <a:t>Incertidumbre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/>
            <a:t>(escenario real)</a:t>
          </a:r>
          <a:endParaRPr lang="es-ES" sz="1100" kern="1200" dirty="0"/>
        </a:p>
      </dsp:txBody>
      <dsp:txXfrm rot="-5400000">
        <a:off x="1480826" y="336318"/>
        <a:ext cx="1107992" cy="67151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BB34AD-03C8-496F-8869-91F93806102A}">
      <dsp:nvSpPr>
        <dsp:cNvPr id="0" name=""/>
        <dsp:cNvSpPr/>
      </dsp:nvSpPr>
      <dsp:spPr>
        <a:xfrm>
          <a:off x="618823" y="200652"/>
          <a:ext cx="2593043" cy="2593043"/>
        </a:xfrm>
        <a:prstGeom prst="pie">
          <a:avLst>
            <a:gd name="adj1" fmla="val 16200000"/>
            <a:gd name="adj2" fmla="val 1800000"/>
          </a:avLst>
        </a:prstGeom>
        <a:solidFill>
          <a:schemeClr val="accent3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Unidad rural</a:t>
          </a:r>
          <a:endParaRPr lang="es-ES" sz="1500" kern="1200" dirty="0"/>
        </a:p>
      </dsp:txBody>
      <dsp:txXfrm>
        <a:off x="1985419" y="750130"/>
        <a:ext cx="926087" cy="771739"/>
      </dsp:txXfrm>
    </dsp:sp>
    <dsp:sp modelId="{F996BC70-314B-49BB-9EDF-CD24CB89D087}">
      <dsp:nvSpPr>
        <dsp:cNvPr id="0" name=""/>
        <dsp:cNvSpPr/>
      </dsp:nvSpPr>
      <dsp:spPr>
        <a:xfrm>
          <a:off x="565419" y="293260"/>
          <a:ext cx="2593043" cy="2593043"/>
        </a:xfrm>
        <a:prstGeom prst="pie">
          <a:avLst>
            <a:gd name="adj1" fmla="val 1800000"/>
            <a:gd name="adj2" fmla="val 9000000"/>
          </a:avLst>
        </a:prstGeom>
        <a:solidFill>
          <a:schemeClr val="accent3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Unidad de Medicina Familiar</a:t>
          </a:r>
          <a:endParaRPr lang="es-ES" sz="1500" kern="1200" dirty="0"/>
        </a:p>
      </dsp:txBody>
      <dsp:txXfrm>
        <a:off x="1182810" y="1975652"/>
        <a:ext cx="1389130" cy="679130"/>
      </dsp:txXfrm>
    </dsp:sp>
    <dsp:sp modelId="{52095C6F-9EC4-46AC-B68F-A1B3CFAF4676}">
      <dsp:nvSpPr>
        <dsp:cNvPr id="0" name=""/>
        <dsp:cNvSpPr/>
      </dsp:nvSpPr>
      <dsp:spPr>
        <a:xfrm>
          <a:off x="512014" y="200652"/>
          <a:ext cx="2593043" cy="2593043"/>
        </a:xfrm>
        <a:prstGeom prst="pie">
          <a:avLst>
            <a:gd name="adj1" fmla="val 9000000"/>
            <a:gd name="adj2" fmla="val 16200000"/>
          </a:avLst>
        </a:prstGeom>
        <a:solidFill>
          <a:schemeClr val="accent3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Hospital Rural</a:t>
          </a:r>
          <a:endParaRPr lang="es-ES" sz="1500" kern="1200" dirty="0"/>
        </a:p>
      </dsp:txBody>
      <dsp:txXfrm>
        <a:off x="812375" y="750130"/>
        <a:ext cx="926087" cy="771739"/>
      </dsp:txXfrm>
    </dsp:sp>
    <dsp:sp modelId="{82A70186-5F52-410E-BD7A-FBB78A5D671F}">
      <dsp:nvSpPr>
        <dsp:cNvPr id="0" name=""/>
        <dsp:cNvSpPr/>
      </dsp:nvSpPr>
      <dsp:spPr>
        <a:xfrm>
          <a:off x="458515" y="40130"/>
          <a:ext cx="2914087" cy="2914087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3">
            <a:lumMod val="40000"/>
            <a:lumOff val="60000"/>
          </a:schemeClr>
        </a:solidFill>
        <a:ln>
          <a:solidFill>
            <a:schemeClr val="accent3">
              <a:lumMod val="5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C3D88A-03E2-49A3-BA06-999AABEEF65B}">
      <dsp:nvSpPr>
        <dsp:cNvPr id="0" name=""/>
        <dsp:cNvSpPr/>
      </dsp:nvSpPr>
      <dsp:spPr>
        <a:xfrm>
          <a:off x="404897" y="132575"/>
          <a:ext cx="2914087" cy="2914087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3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010397-1A91-4C67-8EAC-A466F68D94A4}">
      <dsp:nvSpPr>
        <dsp:cNvPr id="0" name=""/>
        <dsp:cNvSpPr/>
      </dsp:nvSpPr>
      <dsp:spPr>
        <a:xfrm>
          <a:off x="351278" y="40130"/>
          <a:ext cx="2914087" cy="2914087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3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201A6B-CAEC-434A-A63A-FB16657C7726}">
      <dsp:nvSpPr>
        <dsp:cNvPr id="0" name=""/>
        <dsp:cNvSpPr/>
      </dsp:nvSpPr>
      <dsp:spPr>
        <a:xfrm rot="16200000">
          <a:off x="115" y="8892"/>
          <a:ext cx="1327561" cy="1327561"/>
        </a:xfrm>
        <a:prstGeom prst="upArrow">
          <a:avLst>
            <a:gd name="adj1" fmla="val 50000"/>
            <a:gd name="adj2" fmla="val 35000"/>
          </a:avLst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¿Alumno?</a:t>
          </a:r>
          <a:endParaRPr lang="es-ES" sz="1300" kern="1200" dirty="0"/>
        </a:p>
      </dsp:txBody>
      <dsp:txXfrm rot="5400000">
        <a:off x="232439" y="340781"/>
        <a:ext cx="1095238" cy="663781"/>
      </dsp:txXfrm>
    </dsp:sp>
    <dsp:sp modelId="{FD096E7C-5932-478C-B394-299B92DD3E4E}">
      <dsp:nvSpPr>
        <dsp:cNvPr id="0" name=""/>
        <dsp:cNvSpPr/>
      </dsp:nvSpPr>
      <dsp:spPr>
        <a:xfrm rot="5400000">
          <a:off x="1460882" y="8892"/>
          <a:ext cx="1327561" cy="1327561"/>
        </a:xfrm>
        <a:prstGeom prst="upArrow">
          <a:avLst>
            <a:gd name="adj1" fmla="val 50000"/>
            <a:gd name="adj2" fmla="val 35000"/>
          </a:avLst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accent4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¿Trabajador?</a:t>
          </a:r>
          <a:endParaRPr lang="es-ES" sz="1300" kern="1200" dirty="0"/>
        </a:p>
      </dsp:txBody>
      <dsp:txXfrm rot="-5400000">
        <a:off x="1460883" y="340782"/>
        <a:ext cx="1095238" cy="66378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8E78BC-9C43-400A-8843-731E10562105}">
      <dsp:nvSpPr>
        <dsp:cNvPr id="0" name=""/>
        <dsp:cNvSpPr/>
      </dsp:nvSpPr>
      <dsp:spPr>
        <a:xfrm>
          <a:off x="1912785" y="242883"/>
          <a:ext cx="1015050" cy="973498"/>
        </a:xfrm>
        <a:prstGeom prst="ellipse">
          <a:avLst/>
        </a:prstGeom>
        <a:solidFill>
          <a:srgbClr val="4E784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01600" prst="ribl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/>
            <a:t>Jubilaciones</a:t>
          </a:r>
          <a:endParaRPr lang="es-ES" sz="1100" kern="1200" dirty="0"/>
        </a:p>
      </dsp:txBody>
      <dsp:txXfrm>
        <a:off x="2061436" y="385448"/>
        <a:ext cx="717748" cy="688368"/>
      </dsp:txXfrm>
    </dsp:sp>
    <dsp:sp modelId="{835203B7-464C-4EF1-8C5E-1CE03F6C52F0}">
      <dsp:nvSpPr>
        <dsp:cNvPr id="0" name=""/>
        <dsp:cNvSpPr/>
      </dsp:nvSpPr>
      <dsp:spPr>
        <a:xfrm rot="1597908">
          <a:off x="2964250" y="894099"/>
          <a:ext cx="296164" cy="365106"/>
        </a:xfrm>
        <a:prstGeom prst="rightArrow">
          <a:avLst>
            <a:gd name="adj1" fmla="val 60000"/>
            <a:gd name="adj2" fmla="val 50000"/>
          </a:avLst>
        </a:prstGeom>
        <a:solidFill>
          <a:schemeClr val="bg2">
            <a:lumMod val="5000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 w="101600" prst="ribl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000" kern="1200"/>
        </a:p>
      </dsp:txBody>
      <dsp:txXfrm>
        <a:off x="2968963" y="947206"/>
        <a:ext cx="207315" cy="219064"/>
      </dsp:txXfrm>
    </dsp:sp>
    <dsp:sp modelId="{DE3619B3-38DA-4009-91CD-40EBACB9DA91}">
      <dsp:nvSpPr>
        <dsp:cNvPr id="0" name=""/>
        <dsp:cNvSpPr/>
      </dsp:nvSpPr>
      <dsp:spPr>
        <a:xfrm>
          <a:off x="3309604" y="984435"/>
          <a:ext cx="953107" cy="860223"/>
        </a:xfrm>
        <a:prstGeom prst="ellipse">
          <a:avLst/>
        </a:prstGeom>
        <a:solidFill>
          <a:srgbClr val="4E784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01600" prst="ribl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Plazas vacantes</a:t>
          </a:r>
          <a:endParaRPr lang="es-ES" sz="1200" kern="1200" dirty="0"/>
        </a:p>
      </dsp:txBody>
      <dsp:txXfrm>
        <a:off x="3449183" y="1110412"/>
        <a:ext cx="673949" cy="608269"/>
      </dsp:txXfrm>
    </dsp:sp>
    <dsp:sp modelId="{539A1AD0-6294-4FC2-A909-7DA4390AA086}">
      <dsp:nvSpPr>
        <dsp:cNvPr id="0" name=""/>
        <dsp:cNvSpPr/>
      </dsp:nvSpPr>
      <dsp:spPr>
        <a:xfrm rot="4725765">
          <a:off x="3790023" y="1879267"/>
          <a:ext cx="249472" cy="365106"/>
        </a:xfrm>
        <a:prstGeom prst="rightArrow">
          <a:avLst>
            <a:gd name="adj1" fmla="val 60000"/>
            <a:gd name="adj2" fmla="val 50000"/>
          </a:avLst>
        </a:prstGeom>
        <a:solidFill>
          <a:schemeClr val="bg2">
            <a:lumMod val="5000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 w="101600" prst="ribl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000" kern="1200"/>
        </a:p>
      </dsp:txBody>
      <dsp:txXfrm>
        <a:off x="3820152" y="1915584"/>
        <a:ext cx="174630" cy="219064"/>
      </dsp:txXfrm>
    </dsp:sp>
    <dsp:sp modelId="{3982A6C7-CE32-4B3A-B8B4-A21ADE1E55D2}">
      <dsp:nvSpPr>
        <dsp:cNvPr id="0" name=""/>
        <dsp:cNvSpPr/>
      </dsp:nvSpPr>
      <dsp:spPr>
        <a:xfrm>
          <a:off x="3613217" y="2289641"/>
          <a:ext cx="878268" cy="929415"/>
        </a:xfrm>
        <a:prstGeom prst="ellipse">
          <a:avLst/>
        </a:prstGeom>
        <a:solidFill>
          <a:srgbClr val="4E784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01600" prst="ribl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Obra nueva</a:t>
          </a:r>
          <a:endParaRPr lang="es-ES" sz="1200" kern="1200" dirty="0"/>
        </a:p>
      </dsp:txBody>
      <dsp:txXfrm>
        <a:off x="3741836" y="2425751"/>
        <a:ext cx="621030" cy="657195"/>
      </dsp:txXfrm>
    </dsp:sp>
    <dsp:sp modelId="{58491A55-FE4A-4D26-8FED-A0ADCD611534}">
      <dsp:nvSpPr>
        <dsp:cNvPr id="0" name=""/>
        <dsp:cNvSpPr/>
      </dsp:nvSpPr>
      <dsp:spPr>
        <a:xfrm rot="7683760">
          <a:off x="3439404" y="3154905"/>
          <a:ext cx="312688" cy="365106"/>
        </a:xfrm>
        <a:prstGeom prst="rightArrow">
          <a:avLst>
            <a:gd name="adj1" fmla="val 60000"/>
            <a:gd name="adj2" fmla="val 50000"/>
          </a:avLst>
        </a:prstGeom>
        <a:solidFill>
          <a:schemeClr val="bg2">
            <a:lumMod val="5000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 w="101600" prst="ribl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000" kern="1200"/>
        </a:p>
      </dsp:txBody>
      <dsp:txXfrm rot="10800000">
        <a:off x="3515224" y="3190998"/>
        <a:ext cx="218882" cy="219064"/>
      </dsp:txXfrm>
    </dsp:sp>
    <dsp:sp modelId="{45CC611D-DE7A-414D-BB51-A15A343B0D66}">
      <dsp:nvSpPr>
        <dsp:cNvPr id="0" name=""/>
        <dsp:cNvSpPr/>
      </dsp:nvSpPr>
      <dsp:spPr>
        <a:xfrm>
          <a:off x="2532274" y="3462083"/>
          <a:ext cx="1084675" cy="1081797"/>
        </a:xfrm>
        <a:prstGeom prst="ellipse">
          <a:avLst/>
        </a:prstGeom>
        <a:solidFill>
          <a:srgbClr val="4E784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01600" prst="ribl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Transformación de plazas</a:t>
          </a:r>
          <a:endParaRPr lang="es-ES" sz="1200" kern="1200" dirty="0"/>
        </a:p>
      </dsp:txBody>
      <dsp:txXfrm>
        <a:off x="2691121" y="3620509"/>
        <a:ext cx="766981" cy="764945"/>
      </dsp:txXfrm>
    </dsp:sp>
    <dsp:sp modelId="{9230179B-6CB5-43E9-B2C1-4540EC6238C6}">
      <dsp:nvSpPr>
        <dsp:cNvPr id="0" name=""/>
        <dsp:cNvSpPr/>
      </dsp:nvSpPr>
      <dsp:spPr>
        <a:xfrm rot="10619685">
          <a:off x="2164677" y="3861361"/>
          <a:ext cx="260529" cy="365106"/>
        </a:xfrm>
        <a:prstGeom prst="rightArrow">
          <a:avLst>
            <a:gd name="adj1" fmla="val 60000"/>
            <a:gd name="adj2" fmla="val 50000"/>
          </a:avLst>
        </a:prstGeom>
        <a:solidFill>
          <a:schemeClr val="bg2">
            <a:lumMod val="5000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 w="101600" prst="ribl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000" kern="1200"/>
        </a:p>
      </dsp:txBody>
      <dsp:txXfrm rot="10800000">
        <a:off x="2242782" y="3932333"/>
        <a:ext cx="182370" cy="219064"/>
      </dsp:txXfrm>
    </dsp:sp>
    <dsp:sp modelId="{3F64F16B-836A-4B45-8659-AF8ACFB8A732}">
      <dsp:nvSpPr>
        <dsp:cNvPr id="0" name=""/>
        <dsp:cNvSpPr/>
      </dsp:nvSpPr>
      <dsp:spPr>
        <a:xfrm>
          <a:off x="958616" y="3509170"/>
          <a:ext cx="1084177" cy="1152882"/>
        </a:xfrm>
        <a:prstGeom prst="ellipse">
          <a:avLst/>
        </a:prstGeom>
        <a:solidFill>
          <a:srgbClr val="4E784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01600" prst="ribl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Perfil epidemiológico</a:t>
          </a:r>
          <a:endParaRPr lang="es-ES" sz="1200" kern="1200" dirty="0"/>
        </a:p>
      </dsp:txBody>
      <dsp:txXfrm>
        <a:off x="1117390" y="3678006"/>
        <a:ext cx="766629" cy="815210"/>
      </dsp:txXfrm>
    </dsp:sp>
    <dsp:sp modelId="{65487DD5-072B-4449-B563-21030429142A}">
      <dsp:nvSpPr>
        <dsp:cNvPr id="0" name=""/>
        <dsp:cNvSpPr/>
      </dsp:nvSpPr>
      <dsp:spPr>
        <a:xfrm rot="14238855">
          <a:off x="1021688" y="3292490"/>
          <a:ext cx="174507" cy="365106"/>
        </a:xfrm>
        <a:prstGeom prst="rightArrow">
          <a:avLst>
            <a:gd name="adj1" fmla="val 60000"/>
            <a:gd name="adj2" fmla="val 50000"/>
          </a:avLst>
        </a:prstGeom>
        <a:solidFill>
          <a:schemeClr val="bg2">
            <a:lumMod val="5000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 w="101600" prst="ribl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000" kern="1200"/>
        </a:p>
      </dsp:txBody>
      <dsp:txXfrm rot="10800000">
        <a:off x="1062000" y="3387542"/>
        <a:ext cx="122155" cy="219064"/>
      </dsp:txXfrm>
    </dsp:sp>
    <dsp:sp modelId="{3B87FBDA-353E-4D8E-8003-9E91962A884D}">
      <dsp:nvSpPr>
        <dsp:cNvPr id="0" name=""/>
        <dsp:cNvSpPr/>
      </dsp:nvSpPr>
      <dsp:spPr>
        <a:xfrm>
          <a:off x="178778" y="2335007"/>
          <a:ext cx="1091469" cy="1081797"/>
        </a:xfrm>
        <a:prstGeom prst="ellipse">
          <a:avLst/>
        </a:prstGeom>
        <a:solidFill>
          <a:srgbClr val="4E784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01600" prst="ribl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Transición demográfica</a:t>
          </a:r>
          <a:endParaRPr lang="es-ES" sz="1200" kern="1200" dirty="0"/>
        </a:p>
      </dsp:txBody>
      <dsp:txXfrm>
        <a:off x="338620" y="2493433"/>
        <a:ext cx="771785" cy="764945"/>
      </dsp:txXfrm>
    </dsp:sp>
    <dsp:sp modelId="{A44A4499-E9C9-4A4E-BDFF-D6350596BFE6}">
      <dsp:nvSpPr>
        <dsp:cNvPr id="0" name=""/>
        <dsp:cNvSpPr/>
      </dsp:nvSpPr>
      <dsp:spPr>
        <a:xfrm rot="16708831">
          <a:off x="700469" y="1900840"/>
          <a:ext cx="284419" cy="365106"/>
        </a:xfrm>
        <a:prstGeom prst="rightArrow">
          <a:avLst>
            <a:gd name="adj1" fmla="val 60000"/>
            <a:gd name="adj2" fmla="val 50000"/>
          </a:avLst>
        </a:prstGeom>
        <a:solidFill>
          <a:schemeClr val="bg2">
            <a:lumMod val="5000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 w="101600" prst="ribl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000" kern="1200"/>
        </a:p>
      </dsp:txBody>
      <dsp:txXfrm>
        <a:off x="736840" y="2016058"/>
        <a:ext cx="199093" cy="219064"/>
      </dsp:txXfrm>
    </dsp:sp>
    <dsp:sp modelId="{9C4ED97E-4C39-4C7E-83D3-5AABAA33FDD6}">
      <dsp:nvSpPr>
        <dsp:cNvPr id="0" name=""/>
        <dsp:cNvSpPr/>
      </dsp:nvSpPr>
      <dsp:spPr>
        <a:xfrm>
          <a:off x="429775" y="819157"/>
          <a:ext cx="1054341" cy="995751"/>
        </a:xfrm>
        <a:prstGeom prst="ellipse">
          <a:avLst/>
        </a:prstGeom>
        <a:solidFill>
          <a:srgbClr val="4E784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01600" prst="ribl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Políticas de salud</a:t>
          </a:r>
          <a:endParaRPr lang="es-ES" sz="1200" kern="1200" dirty="0"/>
        </a:p>
      </dsp:txBody>
      <dsp:txXfrm>
        <a:off x="584180" y="964981"/>
        <a:ext cx="745531" cy="704103"/>
      </dsp:txXfrm>
    </dsp:sp>
    <dsp:sp modelId="{C5D091BB-8131-4084-A307-4FCD5CFEE835}">
      <dsp:nvSpPr>
        <dsp:cNvPr id="0" name=""/>
        <dsp:cNvSpPr/>
      </dsp:nvSpPr>
      <dsp:spPr>
        <a:xfrm rot="20287757">
          <a:off x="1543836" y="840440"/>
          <a:ext cx="291276" cy="365106"/>
        </a:xfrm>
        <a:prstGeom prst="rightArrow">
          <a:avLst>
            <a:gd name="adj1" fmla="val 60000"/>
            <a:gd name="adj2" fmla="val 50000"/>
          </a:avLst>
        </a:prstGeom>
        <a:solidFill>
          <a:schemeClr val="bg2">
            <a:lumMod val="5000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 w="101600" prst="ribl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000" kern="1200"/>
        </a:p>
      </dsp:txBody>
      <dsp:txXfrm>
        <a:off x="1546981" y="929737"/>
        <a:ext cx="203893" cy="21906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2DCA06-CF55-410A-9EFA-30E32C97C2A9}">
      <dsp:nvSpPr>
        <dsp:cNvPr id="0" name=""/>
        <dsp:cNvSpPr/>
      </dsp:nvSpPr>
      <dsp:spPr>
        <a:xfrm>
          <a:off x="3763" y="186696"/>
          <a:ext cx="1028746" cy="748177"/>
        </a:xfrm>
        <a:prstGeom prst="roundRect">
          <a:avLst>
            <a:gd name="adj" fmla="val 10000"/>
          </a:avLst>
        </a:prstGeom>
        <a:gradFill flip="none" rotWithShape="1">
          <a:gsLst>
            <a:gs pos="0">
              <a:schemeClr val="accent5">
                <a:tint val="66000"/>
                <a:satMod val="160000"/>
              </a:schemeClr>
            </a:gs>
            <a:gs pos="50000">
              <a:schemeClr val="accent5">
                <a:tint val="44500"/>
                <a:satMod val="160000"/>
              </a:schemeClr>
            </a:gs>
            <a:gs pos="100000">
              <a:schemeClr val="accent5">
                <a:tint val="23500"/>
                <a:satMod val="160000"/>
              </a:schemeClr>
            </a:gs>
          </a:gsLst>
          <a:lin ang="2700000" scaled="1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Liderazgo y trabajo en equipo</a:t>
          </a:r>
          <a:endParaRPr lang="es-MX" sz="14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5676" y="208609"/>
        <a:ext cx="984920" cy="704351"/>
      </dsp:txXfrm>
    </dsp:sp>
    <dsp:sp modelId="{029575EA-4D24-4A0C-8516-A23778E30168}">
      <dsp:nvSpPr>
        <dsp:cNvPr id="0" name=""/>
        <dsp:cNvSpPr/>
      </dsp:nvSpPr>
      <dsp:spPr>
        <a:xfrm>
          <a:off x="1075799" y="499787"/>
          <a:ext cx="104287" cy="12199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4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075799" y="524186"/>
        <a:ext cx="73001" cy="73198"/>
      </dsp:txXfrm>
    </dsp:sp>
    <dsp:sp modelId="{771DC43E-259A-4678-8400-57C9C918C4B6}">
      <dsp:nvSpPr>
        <dsp:cNvPr id="0" name=""/>
        <dsp:cNvSpPr/>
      </dsp:nvSpPr>
      <dsp:spPr>
        <a:xfrm>
          <a:off x="1229279" y="101705"/>
          <a:ext cx="1068975" cy="918159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Práctica basada en economía de la salud</a:t>
          </a:r>
          <a:endParaRPr lang="es-MX" sz="14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256171" y="128597"/>
        <a:ext cx="1015191" cy="864375"/>
      </dsp:txXfrm>
    </dsp:sp>
    <dsp:sp modelId="{A7131DB1-5B21-4D47-A654-1CF1C38F314C}">
      <dsp:nvSpPr>
        <dsp:cNvPr id="0" name=""/>
        <dsp:cNvSpPr/>
      </dsp:nvSpPr>
      <dsp:spPr>
        <a:xfrm>
          <a:off x="2341544" y="499787"/>
          <a:ext cx="104287" cy="12199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4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341544" y="524186"/>
        <a:ext cx="73001" cy="73198"/>
      </dsp:txXfrm>
    </dsp:sp>
    <dsp:sp modelId="{D28CDFFD-51DF-4C11-8E78-1977927CF134}">
      <dsp:nvSpPr>
        <dsp:cNvPr id="0" name=""/>
        <dsp:cNvSpPr/>
      </dsp:nvSpPr>
      <dsp:spPr>
        <a:xfrm>
          <a:off x="2495023" y="116292"/>
          <a:ext cx="942842" cy="888986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chemeClr val="accent6">
                <a:tint val="66000"/>
                <a:satMod val="160000"/>
              </a:schemeClr>
            </a:gs>
            <a:gs pos="50000">
              <a:schemeClr val="accent6">
                <a:tint val="44500"/>
                <a:satMod val="160000"/>
              </a:schemeClr>
            </a:gs>
            <a:gs pos="100000">
              <a:schemeClr val="accent6">
                <a:tint val="23500"/>
                <a:satMod val="160000"/>
              </a:schemeClr>
            </a:gs>
          </a:gsLst>
          <a:lin ang="2700000" scaled="1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Práctica basada en el marco legal</a:t>
          </a:r>
          <a:endParaRPr lang="es-MX" sz="14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521061" y="142330"/>
        <a:ext cx="890766" cy="836910"/>
      </dsp:txXfrm>
    </dsp:sp>
    <dsp:sp modelId="{9FA10C04-6953-4742-AC4D-BCB2E70142DF}">
      <dsp:nvSpPr>
        <dsp:cNvPr id="0" name=""/>
        <dsp:cNvSpPr/>
      </dsp:nvSpPr>
      <dsp:spPr>
        <a:xfrm>
          <a:off x="3481155" y="499787"/>
          <a:ext cx="104287" cy="121996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4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481155" y="524186"/>
        <a:ext cx="73001" cy="73198"/>
      </dsp:txXfrm>
    </dsp:sp>
    <dsp:sp modelId="{31549AD3-517A-4F93-9CBB-9B49F9F16D3E}">
      <dsp:nvSpPr>
        <dsp:cNvPr id="0" name=""/>
        <dsp:cNvSpPr/>
      </dsp:nvSpPr>
      <dsp:spPr>
        <a:xfrm>
          <a:off x="3634634" y="322331"/>
          <a:ext cx="1233951" cy="476908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chemeClr val="bg2">
                <a:lumMod val="75000"/>
                <a:tint val="66000"/>
                <a:satMod val="160000"/>
              </a:schemeClr>
            </a:gs>
            <a:gs pos="50000">
              <a:schemeClr val="bg2">
                <a:lumMod val="75000"/>
                <a:tint val="44500"/>
                <a:satMod val="160000"/>
              </a:schemeClr>
            </a:gs>
            <a:gs pos="100000">
              <a:schemeClr val="bg2">
                <a:lumMod val="75000"/>
                <a:tint val="23500"/>
                <a:satMod val="160000"/>
              </a:schemeClr>
            </a:gs>
          </a:gsLst>
          <a:lin ang="2700000" scaled="1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Genómica</a:t>
          </a:r>
          <a:endParaRPr lang="es-MX" sz="14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648602" y="336299"/>
        <a:ext cx="1206015" cy="448972"/>
      </dsp:txXfrm>
    </dsp:sp>
    <dsp:sp modelId="{0C0E9B95-3A99-4724-B985-D98E4B710851}">
      <dsp:nvSpPr>
        <dsp:cNvPr id="0" name=""/>
        <dsp:cNvSpPr/>
      </dsp:nvSpPr>
      <dsp:spPr>
        <a:xfrm>
          <a:off x="4911875" y="499787"/>
          <a:ext cx="104287" cy="12199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4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911875" y="524186"/>
        <a:ext cx="73001" cy="73198"/>
      </dsp:txXfrm>
    </dsp:sp>
    <dsp:sp modelId="{E6648A72-88F5-4C20-A517-76285CF80DBD}">
      <dsp:nvSpPr>
        <dsp:cNvPr id="0" name=""/>
        <dsp:cNvSpPr/>
      </dsp:nvSpPr>
      <dsp:spPr>
        <a:xfrm>
          <a:off x="5065355" y="284548"/>
          <a:ext cx="1430597" cy="552473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chemeClr val="accent2">
                <a:lumMod val="60000"/>
                <a:lumOff val="40000"/>
                <a:tint val="66000"/>
                <a:satMod val="160000"/>
              </a:schemeClr>
            </a:gs>
            <a:gs pos="50000">
              <a:schemeClr val="accent2">
                <a:lumMod val="60000"/>
                <a:lumOff val="40000"/>
                <a:tint val="44500"/>
                <a:satMod val="160000"/>
              </a:schemeClr>
            </a:gs>
            <a:gs pos="100000">
              <a:schemeClr val="accent2">
                <a:lumMod val="60000"/>
                <a:lumOff val="40000"/>
                <a:tint val="23500"/>
                <a:satMod val="160000"/>
              </a:schemeClr>
            </a:gs>
          </a:gsLst>
          <a:lin ang="2700000" scaled="1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Actitud indagadora (investigación)</a:t>
          </a:r>
          <a:endParaRPr lang="es-MX" sz="14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081536" y="300729"/>
        <a:ext cx="1398235" cy="520111"/>
      </dsp:txXfrm>
    </dsp:sp>
    <dsp:sp modelId="{0C16618F-CBF2-4CB4-BF2F-8C5FD2CCC7E9}">
      <dsp:nvSpPr>
        <dsp:cNvPr id="0" name=""/>
        <dsp:cNvSpPr/>
      </dsp:nvSpPr>
      <dsp:spPr>
        <a:xfrm rot="5625284">
          <a:off x="5542754" y="1134427"/>
          <a:ext cx="392500" cy="121996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4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5703603" y="999215"/>
        <a:ext cx="73198" cy="355901"/>
      </dsp:txXfrm>
    </dsp:sp>
    <dsp:sp modelId="{BC553F90-1016-4308-A6FF-59DBDA97F888}">
      <dsp:nvSpPr>
        <dsp:cNvPr id="0" name=""/>
        <dsp:cNvSpPr/>
      </dsp:nvSpPr>
      <dsp:spPr>
        <a:xfrm>
          <a:off x="4900723" y="1575999"/>
          <a:ext cx="1595229" cy="478183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chemeClr val="accent3">
                <a:tint val="66000"/>
                <a:satMod val="160000"/>
              </a:schemeClr>
            </a:gs>
            <a:gs pos="50000">
              <a:schemeClr val="accent3">
                <a:tint val="44500"/>
                <a:satMod val="160000"/>
              </a:schemeClr>
            </a:gs>
            <a:gs pos="100000">
              <a:schemeClr val="accent3">
                <a:tint val="23500"/>
                <a:satMod val="160000"/>
              </a:schemeClr>
            </a:gs>
          </a:gsLst>
          <a:lin ang="2700000" scaled="1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Comunicación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(inglés)</a:t>
          </a:r>
          <a:endParaRPr lang="es-MX" sz="14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914729" y="1590005"/>
        <a:ext cx="1567217" cy="450171"/>
      </dsp:txXfrm>
    </dsp:sp>
    <dsp:sp modelId="{68254FD8-BE8B-4820-B70F-E9F8EAD871CE}">
      <dsp:nvSpPr>
        <dsp:cNvPr id="0" name=""/>
        <dsp:cNvSpPr/>
      </dsp:nvSpPr>
      <dsp:spPr>
        <a:xfrm rot="10800000">
          <a:off x="4753147" y="1754092"/>
          <a:ext cx="104287" cy="12199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4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4784433" y="1778491"/>
        <a:ext cx="73001" cy="73198"/>
      </dsp:txXfrm>
    </dsp:sp>
    <dsp:sp modelId="{20B1DEBB-2475-402C-BA99-96A8BB828395}">
      <dsp:nvSpPr>
        <dsp:cNvPr id="0" name=""/>
        <dsp:cNvSpPr/>
      </dsp:nvSpPr>
      <dsp:spPr>
        <a:xfrm>
          <a:off x="3260488" y="1216634"/>
          <a:ext cx="1443466" cy="1196913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chemeClr val="accent2">
                <a:tint val="66000"/>
                <a:satMod val="160000"/>
              </a:schemeClr>
            </a:gs>
            <a:gs pos="50000">
              <a:schemeClr val="accent2">
                <a:tint val="44500"/>
                <a:satMod val="160000"/>
              </a:schemeClr>
            </a:gs>
            <a:gs pos="100000">
              <a:schemeClr val="accent2">
                <a:tint val="23500"/>
                <a:satMod val="160000"/>
              </a:schemeClr>
            </a:gs>
          </a:gsLst>
          <a:lin ang="2700000" scaled="1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Resolución de problemas y toma de decisiones</a:t>
          </a:r>
          <a:endParaRPr lang="es-MX" sz="14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295544" y="1251690"/>
        <a:ext cx="1373354" cy="1126801"/>
      </dsp:txXfrm>
    </dsp:sp>
    <dsp:sp modelId="{C7CA3297-F799-4FC2-9D5E-1E73103167C0}">
      <dsp:nvSpPr>
        <dsp:cNvPr id="0" name=""/>
        <dsp:cNvSpPr/>
      </dsp:nvSpPr>
      <dsp:spPr>
        <a:xfrm rot="10800000">
          <a:off x="3112912" y="1754092"/>
          <a:ext cx="104287" cy="12199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4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3144198" y="1778491"/>
        <a:ext cx="73001" cy="73198"/>
      </dsp:txXfrm>
    </dsp:sp>
    <dsp:sp modelId="{51386305-32C0-4300-8C6F-4D424D8F3BEA}">
      <dsp:nvSpPr>
        <dsp:cNvPr id="0" name=""/>
        <dsp:cNvSpPr/>
      </dsp:nvSpPr>
      <dsp:spPr>
        <a:xfrm>
          <a:off x="2103488" y="1392840"/>
          <a:ext cx="960231" cy="844501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chemeClr val="bg2">
                <a:lumMod val="50000"/>
                <a:tint val="66000"/>
                <a:satMod val="160000"/>
              </a:schemeClr>
            </a:gs>
            <a:gs pos="50000">
              <a:schemeClr val="bg2">
                <a:lumMod val="50000"/>
                <a:tint val="44500"/>
                <a:satMod val="160000"/>
              </a:schemeClr>
            </a:gs>
            <a:gs pos="100000">
              <a:schemeClr val="bg2">
                <a:lumMod val="50000"/>
                <a:tint val="23500"/>
                <a:satMod val="160000"/>
              </a:schemeClr>
            </a:gs>
          </a:gsLst>
          <a:lin ang="2700000" scaled="1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Ética en el trabajo</a:t>
          </a:r>
          <a:endParaRPr lang="es-MX" sz="14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28223" y="1417575"/>
        <a:ext cx="910761" cy="795031"/>
      </dsp:txXfrm>
    </dsp:sp>
    <dsp:sp modelId="{19D1AE32-312C-4EBC-9625-0E538F60EFDF}">
      <dsp:nvSpPr>
        <dsp:cNvPr id="0" name=""/>
        <dsp:cNvSpPr/>
      </dsp:nvSpPr>
      <dsp:spPr>
        <a:xfrm rot="10800000">
          <a:off x="1955911" y="1754092"/>
          <a:ext cx="104287" cy="121996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4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1987197" y="1778491"/>
        <a:ext cx="73001" cy="73198"/>
      </dsp:txXfrm>
    </dsp:sp>
    <dsp:sp modelId="{7991EE39-9A67-46AA-848C-6A4F5882A6B4}">
      <dsp:nvSpPr>
        <dsp:cNvPr id="0" name=""/>
        <dsp:cNvSpPr/>
      </dsp:nvSpPr>
      <dsp:spPr>
        <a:xfrm>
          <a:off x="631121" y="1433627"/>
          <a:ext cx="1275597" cy="762926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chemeClr val="accent4">
                <a:tint val="66000"/>
                <a:satMod val="160000"/>
              </a:schemeClr>
            </a:gs>
            <a:gs pos="50000">
              <a:schemeClr val="accent4">
                <a:tint val="44500"/>
                <a:satMod val="160000"/>
              </a:schemeClr>
            </a:gs>
            <a:gs pos="100000">
              <a:schemeClr val="accent4">
                <a:tint val="23500"/>
                <a:satMod val="160000"/>
              </a:schemeClr>
            </a:gs>
          </a:gsLst>
          <a:lin ang="2700000" scaled="1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Práctica profesional humanista</a:t>
          </a:r>
          <a:endParaRPr lang="es-MX" sz="14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53466" y="1455972"/>
        <a:ext cx="1230907" cy="718236"/>
      </dsp:txXfrm>
    </dsp:sp>
    <dsp:sp modelId="{22D3141E-0C8B-4C68-9834-0E2B31DA5EE5}">
      <dsp:nvSpPr>
        <dsp:cNvPr id="0" name=""/>
        <dsp:cNvSpPr/>
      </dsp:nvSpPr>
      <dsp:spPr>
        <a:xfrm rot="5276988">
          <a:off x="1180042" y="2336230"/>
          <a:ext cx="219434" cy="12199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4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252505" y="2287523"/>
        <a:ext cx="73198" cy="182835"/>
      </dsp:txXfrm>
    </dsp:sp>
    <dsp:sp modelId="{BCA3EF13-932E-43D9-912D-A9C553369BDF}">
      <dsp:nvSpPr>
        <dsp:cNvPr id="0" name=""/>
        <dsp:cNvSpPr/>
      </dsp:nvSpPr>
      <dsp:spPr>
        <a:xfrm>
          <a:off x="631121" y="2610316"/>
          <a:ext cx="1349740" cy="480680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Calidad de la atención </a:t>
          </a:r>
          <a:endParaRPr lang="es-ES" sz="14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45200" y="2624395"/>
        <a:ext cx="1321582" cy="452522"/>
      </dsp:txXfrm>
    </dsp:sp>
    <dsp:sp modelId="{E8E4876D-F6DB-4224-93FA-94BE664AC65B}">
      <dsp:nvSpPr>
        <dsp:cNvPr id="0" name=""/>
        <dsp:cNvSpPr/>
      </dsp:nvSpPr>
      <dsp:spPr>
        <a:xfrm>
          <a:off x="2024151" y="2789658"/>
          <a:ext cx="104287" cy="121996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kern="1200"/>
        </a:p>
      </dsp:txBody>
      <dsp:txXfrm>
        <a:off x="2024151" y="2814057"/>
        <a:ext cx="73001" cy="73198"/>
      </dsp:txXfrm>
    </dsp:sp>
    <dsp:sp modelId="{65CBE09C-F400-41C1-B152-CB013976D68A}">
      <dsp:nvSpPr>
        <dsp:cNvPr id="0" name=""/>
        <dsp:cNvSpPr/>
      </dsp:nvSpPr>
      <dsp:spPr>
        <a:xfrm>
          <a:off x="2177631" y="2727792"/>
          <a:ext cx="1173922" cy="245729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chemeClr val="accent4">
                <a:lumMod val="75000"/>
                <a:tint val="66000"/>
                <a:satMod val="160000"/>
              </a:schemeClr>
            </a:gs>
            <a:gs pos="50000">
              <a:schemeClr val="accent4">
                <a:lumMod val="75000"/>
                <a:tint val="44500"/>
                <a:satMod val="160000"/>
              </a:schemeClr>
            </a:gs>
            <a:gs pos="100000">
              <a:schemeClr val="accent4">
                <a:lumMod val="75000"/>
                <a:tint val="23500"/>
                <a:satMod val="160000"/>
              </a:schemeClr>
            </a:gs>
          </a:gsLst>
          <a:lin ang="2700000" scaled="1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Resiliencia</a:t>
          </a:r>
          <a:endParaRPr lang="es-MX" sz="14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84828" y="2734989"/>
        <a:ext cx="1159528" cy="23133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B3836D-5F0B-47F3-AD53-B66BE296E8FF}">
      <dsp:nvSpPr>
        <dsp:cNvPr id="0" name=""/>
        <dsp:cNvSpPr/>
      </dsp:nvSpPr>
      <dsp:spPr>
        <a:xfrm>
          <a:off x="1902" y="0"/>
          <a:ext cx="2318162" cy="755950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/>
            <a:t>Primer nivel de atención</a:t>
          </a:r>
          <a:endParaRPr lang="es-MX" sz="2000" kern="1200" dirty="0"/>
        </a:p>
      </dsp:txBody>
      <dsp:txXfrm>
        <a:off x="379877" y="0"/>
        <a:ext cx="1562212" cy="755950"/>
      </dsp:txXfrm>
    </dsp:sp>
    <dsp:sp modelId="{6C2183F2-F114-43F8-AB63-119C9878E0E6}">
      <dsp:nvSpPr>
        <dsp:cNvPr id="0" name=""/>
        <dsp:cNvSpPr/>
      </dsp:nvSpPr>
      <dsp:spPr>
        <a:xfrm>
          <a:off x="2088249" y="0"/>
          <a:ext cx="2318162" cy="755950"/>
        </a:xfrm>
        <a:prstGeom prst="chevron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/>
            <a:t>Segundo nivel de atención</a:t>
          </a:r>
          <a:endParaRPr lang="es-MX" sz="2000" kern="1200" dirty="0"/>
        </a:p>
      </dsp:txBody>
      <dsp:txXfrm>
        <a:off x="2466224" y="0"/>
        <a:ext cx="1562212" cy="755950"/>
      </dsp:txXfrm>
    </dsp:sp>
    <dsp:sp modelId="{4A3E5311-CDCE-49D1-B81D-80CC8C7ADF5B}">
      <dsp:nvSpPr>
        <dsp:cNvPr id="0" name=""/>
        <dsp:cNvSpPr/>
      </dsp:nvSpPr>
      <dsp:spPr>
        <a:xfrm>
          <a:off x="4174595" y="0"/>
          <a:ext cx="2318162" cy="755950"/>
        </a:xfrm>
        <a:prstGeom prst="chevron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/>
            <a:t>Todos los niveles</a:t>
          </a:r>
          <a:endParaRPr lang="es-MX" sz="2000" kern="1200" dirty="0"/>
        </a:p>
      </dsp:txBody>
      <dsp:txXfrm>
        <a:off x="4552570" y="0"/>
        <a:ext cx="1562212" cy="7559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B97240-612B-4790-9A57-9C34F32463F2}" type="datetimeFigureOut">
              <a:rPr lang="es-MX" smtClean="0"/>
              <a:t>11/09/2019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812800" y="696913"/>
            <a:ext cx="53848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E4082C-83CB-4F06-8C11-626F57640A2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23118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65860" y="3124624"/>
            <a:ext cx="13213080" cy="2156037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331720" y="5699760"/>
            <a:ext cx="1088136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31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630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26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120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52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3E838-D2B0-8441-9B56-211628F3B96C}" type="datetimeFigureOut">
              <a:rPr lang="es-ES" smtClean="0"/>
              <a:t>11/09/2019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1803A-0F20-2943-8B69-AF53BA8D5E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21846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3E838-D2B0-8441-9B56-211628F3B96C}" type="datetimeFigureOut">
              <a:rPr lang="es-ES" smtClean="0"/>
              <a:t>11/09/2019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1803A-0F20-2943-8B69-AF53BA8D5E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5904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19158427" y="591397"/>
            <a:ext cx="5945345" cy="12586970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1322387" y="591397"/>
            <a:ext cx="17576960" cy="12586970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3E838-D2B0-8441-9B56-211628F3B96C}" type="datetimeFigureOut">
              <a:rPr lang="es-ES" smtClean="0"/>
              <a:t>11/09/2019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1803A-0F20-2943-8B69-AF53BA8D5E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821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3E838-D2B0-8441-9B56-211628F3B96C}" type="datetimeFigureOut">
              <a:rPr lang="es-ES" smtClean="0"/>
              <a:t>11/09/2019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1803A-0F20-2943-8B69-AF53BA8D5E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189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27932" y="6463454"/>
            <a:ext cx="13213080" cy="199771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227932" y="4263180"/>
            <a:ext cx="13213080" cy="2200274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3152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6304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3pPr>
            <a:lvl4pPr marL="21945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2608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576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891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12064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521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3E838-D2B0-8441-9B56-211628F3B96C}" type="datetimeFigureOut">
              <a:rPr lang="es-ES" smtClean="0"/>
              <a:t>11/09/2019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1803A-0F20-2943-8B69-AF53BA8D5E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4103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1322388" y="3441277"/>
            <a:ext cx="11761153" cy="9737090"/>
          </a:xfrm>
        </p:spPr>
        <p:txBody>
          <a:bodyPr/>
          <a:lstStyle>
            <a:lvl1pPr>
              <a:defRPr sz="45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13342621" y="3441277"/>
            <a:ext cx="11761153" cy="9737090"/>
          </a:xfrm>
        </p:spPr>
        <p:txBody>
          <a:bodyPr/>
          <a:lstStyle>
            <a:lvl1pPr>
              <a:defRPr sz="45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3E838-D2B0-8441-9B56-211628F3B96C}" type="datetimeFigureOut">
              <a:rPr lang="es-ES" smtClean="0"/>
              <a:t>11/09/2019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1803A-0F20-2943-8B69-AF53BA8D5E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6599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77240" y="402802"/>
            <a:ext cx="13990320" cy="167640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77240" y="2251499"/>
            <a:ext cx="6868320" cy="938318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31520" indent="0">
              <a:buNone/>
              <a:defRPr sz="3200" b="1"/>
            </a:lvl2pPr>
            <a:lvl3pPr marL="1463040" indent="0">
              <a:buNone/>
              <a:defRPr sz="2900" b="1"/>
            </a:lvl3pPr>
            <a:lvl4pPr marL="2194560" indent="0">
              <a:buNone/>
              <a:defRPr sz="2600" b="1"/>
            </a:lvl4pPr>
            <a:lvl5pPr marL="2926080" indent="0">
              <a:buNone/>
              <a:defRPr sz="2600" b="1"/>
            </a:lvl5pPr>
            <a:lvl6pPr marL="3657600" indent="0">
              <a:buNone/>
              <a:defRPr sz="2600" b="1"/>
            </a:lvl6pPr>
            <a:lvl7pPr marL="4389120" indent="0">
              <a:buNone/>
              <a:defRPr sz="2600" b="1"/>
            </a:lvl7pPr>
            <a:lvl8pPr marL="5120640" indent="0">
              <a:buNone/>
              <a:defRPr sz="2600" b="1"/>
            </a:lvl8pPr>
            <a:lvl9pPr marL="5852160" indent="0">
              <a:buNone/>
              <a:defRPr sz="2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777240" y="3189817"/>
            <a:ext cx="6868320" cy="5795222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7896543" y="2251499"/>
            <a:ext cx="6871018" cy="938318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31520" indent="0">
              <a:buNone/>
              <a:defRPr sz="3200" b="1"/>
            </a:lvl2pPr>
            <a:lvl3pPr marL="1463040" indent="0">
              <a:buNone/>
              <a:defRPr sz="2900" b="1"/>
            </a:lvl3pPr>
            <a:lvl4pPr marL="2194560" indent="0">
              <a:buNone/>
              <a:defRPr sz="2600" b="1"/>
            </a:lvl4pPr>
            <a:lvl5pPr marL="2926080" indent="0">
              <a:buNone/>
              <a:defRPr sz="2600" b="1"/>
            </a:lvl5pPr>
            <a:lvl6pPr marL="3657600" indent="0">
              <a:buNone/>
              <a:defRPr sz="2600" b="1"/>
            </a:lvl6pPr>
            <a:lvl7pPr marL="4389120" indent="0">
              <a:buNone/>
              <a:defRPr sz="2600" b="1"/>
            </a:lvl7pPr>
            <a:lvl8pPr marL="5120640" indent="0">
              <a:buNone/>
              <a:defRPr sz="2600" b="1"/>
            </a:lvl8pPr>
            <a:lvl9pPr marL="5852160" indent="0">
              <a:buNone/>
              <a:defRPr sz="2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7896543" y="3189817"/>
            <a:ext cx="6871018" cy="5795222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3E838-D2B0-8441-9B56-211628F3B96C}" type="datetimeFigureOut">
              <a:rPr lang="es-ES" smtClean="0"/>
              <a:t>11/09/2019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1803A-0F20-2943-8B69-AF53BA8D5E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1368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3E838-D2B0-8441-9B56-211628F3B96C}" type="datetimeFigureOut">
              <a:rPr lang="es-ES" smtClean="0"/>
              <a:t>11/09/2019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1803A-0F20-2943-8B69-AF53BA8D5E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9615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3E838-D2B0-8441-9B56-211628F3B96C}" type="datetimeFigureOut">
              <a:rPr lang="es-ES" smtClean="0"/>
              <a:t>11/09/2019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1803A-0F20-2943-8B69-AF53BA8D5E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12067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77241" y="400473"/>
            <a:ext cx="5114132" cy="170434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077585" y="400474"/>
            <a:ext cx="8689975" cy="8584566"/>
          </a:xfrm>
        </p:spPr>
        <p:txBody>
          <a:bodyPr/>
          <a:lstStyle>
            <a:lvl1pPr>
              <a:defRPr sz="5100"/>
            </a:lvl1pPr>
            <a:lvl2pPr>
              <a:defRPr sz="45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777241" y="2104814"/>
            <a:ext cx="5114132" cy="6880226"/>
          </a:xfrm>
        </p:spPr>
        <p:txBody>
          <a:bodyPr/>
          <a:lstStyle>
            <a:lvl1pPr marL="0" indent="0">
              <a:buNone/>
              <a:defRPr sz="2200"/>
            </a:lvl1pPr>
            <a:lvl2pPr marL="731520" indent="0">
              <a:buNone/>
              <a:defRPr sz="1900"/>
            </a:lvl2pPr>
            <a:lvl3pPr marL="1463040" indent="0">
              <a:buNone/>
              <a:defRPr sz="1600"/>
            </a:lvl3pPr>
            <a:lvl4pPr marL="2194560" indent="0">
              <a:buNone/>
              <a:defRPr sz="1400"/>
            </a:lvl4pPr>
            <a:lvl5pPr marL="2926080" indent="0">
              <a:buNone/>
              <a:defRPr sz="1400"/>
            </a:lvl5pPr>
            <a:lvl6pPr marL="3657600" indent="0">
              <a:buNone/>
              <a:defRPr sz="1400"/>
            </a:lvl6pPr>
            <a:lvl7pPr marL="4389120" indent="0">
              <a:buNone/>
              <a:defRPr sz="1400"/>
            </a:lvl7pPr>
            <a:lvl8pPr marL="5120640" indent="0">
              <a:buNone/>
              <a:defRPr sz="1400"/>
            </a:lvl8pPr>
            <a:lvl9pPr marL="5852160" indent="0">
              <a:buNone/>
              <a:defRPr sz="14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3E838-D2B0-8441-9B56-211628F3B96C}" type="datetimeFigureOut">
              <a:rPr lang="es-ES" smtClean="0"/>
              <a:t>11/09/2019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1803A-0F20-2943-8B69-AF53BA8D5E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3946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46890" y="7040880"/>
            <a:ext cx="9326880" cy="831216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046890" y="898737"/>
            <a:ext cx="9326880" cy="6035040"/>
          </a:xfrm>
        </p:spPr>
        <p:txBody>
          <a:bodyPr/>
          <a:lstStyle>
            <a:lvl1pPr marL="0" indent="0">
              <a:buNone/>
              <a:defRPr sz="5100"/>
            </a:lvl1pPr>
            <a:lvl2pPr marL="731520" indent="0">
              <a:buNone/>
              <a:defRPr sz="4500"/>
            </a:lvl2pPr>
            <a:lvl3pPr marL="1463040" indent="0">
              <a:buNone/>
              <a:defRPr sz="3800"/>
            </a:lvl3pPr>
            <a:lvl4pPr marL="2194560" indent="0">
              <a:buNone/>
              <a:defRPr sz="3200"/>
            </a:lvl4pPr>
            <a:lvl5pPr marL="2926080" indent="0">
              <a:buNone/>
              <a:defRPr sz="3200"/>
            </a:lvl5pPr>
            <a:lvl6pPr marL="3657600" indent="0">
              <a:buNone/>
              <a:defRPr sz="3200"/>
            </a:lvl6pPr>
            <a:lvl7pPr marL="4389120" indent="0">
              <a:buNone/>
              <a:defRPr sz="3200"/>
            </a:lvl7pPr>
            <a:lvl8pPr marL="5120640" indent="0">
              <a:buNone/>
              <a:defRPr sz="3200"/>
            </a:lvl8pPr>
            <a:lvl9pPr marL="5852160" indent="0">
              <a:buNone/>
              <a:defRPr sz="32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3046890" y="7872096"/>
            <a:ext cx="9326880" cy="1180464"/>
          </a:xfrm>
        </p:spPr>
        <p:txBody>
          <a:bodyPr/>
          <a:lstStyle>
            <a:lvl1pPr marL="0" indent="0">
              <a:buNone/>
              <a:defRPr sz="2200"/>
            </a:lvl1pPr>
            <a:lvl2pPr marL="731520" indent="0">
              <a:buNone/>
              <a:defRPr sz="1900"/>
            </a:lvl2pPr>
            <a:lvl3pPr marL="1463040" indent="0">
              <a:buNone/>
              <a:defRPr sz="1600"/>
            </a:lvl3pPr>
            <a:lvl4pPr marL="2194560" indent="0">
              <a:buNone/>
              <a:defRPr sz="1400"/>
            </a:lvl4pPr>
            <a:lvl5pPr marL="2926080" indent="0">
              <a:buNone/>
              <a:defRPr sz="1400"/>
            </a:lvl5pPr>
            <a:lvl6pPr marL="3657600" indent="0">
              <a:buNone/>
              <a:defRPr sz="1400"/>
            </a:lvl6pPr>
            <a:lvl7pPr marL="4389120" indent="0">
              <a:buNone/>
              <a:defRPr sz="1400"/>
            </a:lvl7pPr>
            <a:lvl8pPr marL="5120640" indent="0">
              <a:buNone/>
              <a:defRPr sz="1400"/>
            </a:lvl8pPr>
            <a:lvl9pPr marL="5852160" indent="0">
              <a:buNone/>
              <a:defRPr sz="14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3E838-D2B0-8441-9B56-211628F3B96C}" type="datetimeFigureOut">
              <a:rPr lang="es-ES" smtClean="0"/>
              <a:t>11/09/2019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1803A-0F20-2943-8B69-AF53BA8D5E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7629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777240" y="402802"/>
            <a:ext cx="13990320" cy="1676400"/>
          </a:xfrm>
          <a:prstGeom prst="rect">
            <a:avLst/>
          </a:prstGeom>
        </p:spPr>
        <p:txBody>
          <a:bodyPr vert="horz" lIns="146304" tIns="73152" rIns="146304" bIns="73152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77240" y="2346961"/>
            <a:ext cx="13990320" cy="6638079"/>
          </a:xfrm>
          <a:prstGeom prst="rect">
            <a:avLst/>
          </a:prstGeom>
        </p:spPr>
        <p:txBody>
          <a:bodyPr vert="horz" lIns="146304" tIns="73152" rIns="146304" bIns="73152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777240" y="9322647"/>
            <a:ext cx="3627120" cy="535517"/>
          </a:xfrm>
          <a:prstGeom prst="rect">
            <a:avLst/>
          </a:prstGeom>
        </p:spPr>
        <p:txBody>
          <a:bodyPr vert="horz" lIns="146304" tIns="73152" rIns="146304" bIns="73152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3E838-D2B0-8441-9B56-211628F3B96C}" type="datetimeFigureOut">
              <a:rPr lang="es-ES" smtClean="0"/>
              <a:t>11/09/2019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5311140" y="9322647"/>
            <a:ext cx="4922520" cy="535517"/>
          </a:xfrm>
          <a:prstGeom prst="rect">
            <a:avLst/>
          </a:prstGeom>
        </p:spPr>
        <p:txBody>
          <a:bodyPr vert="horz" lIns="146304" tIns="73152" rIns="146304" bIns="73152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1140440" y="9322647"/>
            <a:ext cx="3627120" cy="535517"/>
          </a:xfrm>
          <a:prstGeom prst="rect">
            <a:avLst/>
          </a:prstGeom>
        </p:spPr>
        <p:txBody>
          <a:bodyPr vert="horz" lIns="146304" tIns="73152" rIns="146304" bIns="73152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1803A-0F20-2943-8B69-AF53BA8D5E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2841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731520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8640" indent="-548640" algn="l" defTabSz="731520" rtl="0" eaLnBrk="1" latinLnBrk="0" hangingPunct="1">
        <a:spcBef>
          <a:spcPct val="20000"/>
        </a:spcBef>
        <a:buFont typeface="Arial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8720" indent="-457200" algn="l" defTabSz="731520" rtl="0" eaLnBrk="1" latinLnBrk="0" hangingPunct="1">
        <a:spcBef>
          <a:spcPct val="20000"/>
        </a:spcBef>
        <a:buFont typeface="Arial"/>
        <a:buChar char="–"/>
        <a:defRPr sz="45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indent="-365760" algn="l" defTabSz="731520" rtl="0" eaLnBrk="1" latinLnBrk="0" hangingPunct="1">
        <a:spcBef>
          <a:spcPct val="20000"/>
        </a:spcBef>
        <a:buFont typeface="Arial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60320" indent="-365760" algn="l" defTabSz="731520" rtl="0" eaLnBrk="1" latinLnBrk="0" hangingPunct="1">
        <a:spcBef>
          <a:spcPct val="20000"/>
        </a:spcBef>
        <a:buFont typeface="Arial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91840" indent="-365760" algn="l" defTabSz="731520" rtl="0" eaLnBrk="1" latinLnBrk="0" hangingPunct="1">
        <a:spcBef>
          <a:spcPct val="20000"/>
        </a:spcBef>
        <a:buFont typeface="Arial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23360" indent="-365760" algn="l" defTabSz="73152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54880" indent="-365760" algn="l" defTabSz="73152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86400" indent="-365760" algn="l" defTabSz="73152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217920" indent="-365760" algn="l" defTabSz="73152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73152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algn="l" defTabSz="73152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63040" algn="l" defTabSz="73152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94560" algn="l" defTabSz="73152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26080" algn="l" defTabSz="73152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57600" algn="l" defTabSz="73152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89120" algn="l" defTabSz="73152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120640" algn="l" defTabSz="73152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52160" algn="l" defTabSz="73152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na.sepulvedav@imss.gob.mx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hyperlink" Target="http://www.google.com.mx/url?sa=i&amp;rct=j&amp;q=&amp;esrc=s&amp;source=images&amp;cd=&amp;cad=rja&amp;uact=8&amp;ved=0CAcQjRxqFQoTCLTj0tmJw8gCFcXRgAodB6cDgg&amp;url=http://www.educacionyculturaaz.com/tag/academia-nacional-de-medicina&amp;bvm=bv.105039540,d.eXY&amp;psig=AFQjCNFhkUV9g8JwwCbVzJUthVLP3N2Pow&amp;ust=1444950358599457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mx/url?sa=i&amp;rct=j&amp;q=&amp;esrc=s&amp;source=images&amp;cd=&amp;cad=rja&amp;uact=8&amp;ved=0CAcQjRxqFQoTCLTj0tmJw8gCFcXRgAodB6cDgg&amp;url=http://www.educacionyculturaaz.com/tag/academia-nacional-de-medicina&amp;bvm=bv.105039540,d.eXY&amp;psig=AFQjCNFhkUV9g8JwwCbVzJUthVLP3N2Pow&amp;ust=1444950358599457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6.xml"/><Relationship Id="rId5" Type="http://schemas.openxmlformats.org/officeDocument/2006/relationships/image" Target="../media/image12.png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8.xml"/><Relationship Id="rId3" Type="http://schemas.openxmlformats.org/officeDocument/2006/relationships/hyperlink" Target="http://www.google.com.mx/url?sa=i&amp;rct=j&amp;q=&amp;esrc=s&amp;source=images&amp;cd=&amp;cad=rja&amp;uact=8&amp;ved=0CAcQjRxqFQoTCLTj0tmJw8gCFcXRgAodB6cDgg&amp;url=http://www.educacionyculturaaz.com/tag/academia-nacional-de-medicina&amp;bvm=bv.105039540,d.eXY&amp;psig=AFQjCNFhkUV9g8JwwCbVzJUthVLP3N2Pow&amp;ust=1444950358599457" TargetMode="External"/><Relationship Id="rId7" Type="http://schemas.openxmlformats.org/officeDocument/2006/relationships/diagramQuickStyle" Target="../diagrams/quickStyle8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8.xml"/><Relationship Id="rId5" Type="http://schemas.openxmlformats.org/officeDocument/2006/relationships/diagramData" Target="../diagrams/data8.xml"/><Relationship Id="rId4" Type="http://schemas.openxmlformats.org/officeDocument/2006/relationships/image" Target="../media/image2.jpeg"/><Relationship Id="rId9" Type="http://schemas.microsoft.com/office/2007/relationships/diagramDrawing" Target="../diagrams/drawing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9.xml"/><Relationship Id="rId13" Type="http://schemas.openxmlformats.org/officeDocument/2006/relationships/diagramQuickStyle" Target="../diagrams/quickStyle10.xml"/><Relationship Id="rId3" Type="http://schemas.openxmlformats.org/officeDocument/2006/relationships/hyperlink" Target="http://www.google.com.mx/url?sa=i&amp;rct=j&amp;q=&amp;esrc=s&amp;source=images&amp;cd=&amp;cad=rja&amp;uact=8&amp;ved=0CAcQjRxqFQoTCLTj0tmJw8gCFcXRgAodB6cDgg&amp;url=http://www.educacionyculturaaz.com/tag/academia-nacional-de-medicina&amp;bvm=bv.105039540,d.eXY&amp;psig=AFQjCNFhkUV9g8JwwCbVzJUthVLP3N2Pow&amp;ust=1444950358599457" TargetMode="External"/><Relationship Id="rId7" Type="http://schemas.openxmlformats.org/officeDocument/2006/relationships/diagramLayout" Target="../diagrams/layout9.xml"/><Relationship Id="rId12" Type="http://schemas.openxmlformats.org/officeDocument/2006/relationships/diagramLayout" Target="../diagrams/layout10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9.xml"/><Relationship Id="rId11" Type="http://schemas.openxmlformats.org/officeDocument/2006/relationships/diagramData" Target="../diagrams/data10.xml"/><Relationship Id="rId5" Type="http://schemas.openxmlformats.org/officeDocument/2006/relationships/chart" Target="../charts/chart7.xml"/><Relationship Id="rId15" Type="http://schemas.microsoft.com/office/2007/relationships/diagramDrawing" Target="../diagrams/drawing10.xml"/><Relationship Id="rId10" Type="http://schemas.microsoft.com/office/2007/relationships/diagramDrawing" Target="../diagrams/drawing9.xml"/><Relationship Id="rId4" Type="http://schemas.openxmlformats.org/officeDocument/2006/relationships/image" Target="../media/image2.jpeg"/><Relationship Id="rId9" Type="http://schemas.openxmlformats.org/officeDocument/2006/relationships/diagramColors" Target="../diagrams/colors9.xml"/><Relationship Id="rId14" Type="http://schemas.openxmlformats.org/officeDocument/2006/relationships/diagramColors" Target="../diagrams/colors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mx/url?sa=i&amp;rct=j&amp;q=&amp;esrc=s&amp;source=images&amp;cd=&amp;cad=rja&amp;uact=8&amp;ved=0CAcQjRxqFQoTCLTj0tmJw8gCFcXRgAodB6cDgg&amp;url=http://www.educacionyculturaaz.com/tag/academia-nacional-de-medicina&amp;bvm=bv.105039540,d.eXY&amp;psig=AFQjCNFhkUV9g8JwwCbVzJUthVLP3N2Pow&amp;ust=1444950358599457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mx/url?sa=i&amp;rct=j&amp;q=&amp;esrc=s&amp;source=images&amp;cd=&amp;cad=rja&amp;uact=8&amp;ved=0CAcQjRxqFQoTCLTj0tmJw8gCFcXRgAodB6cDgg&amp;url=http://www.educacionyculturaaz.com/tag/academia-nacional-de-medicina&amp;bvm=bv.105039540,d.eXY&amp;psig=AFQjCNFhkUV9g8JwwCbVzJUthVLP3N2Pow&amp;ust=1444950358599457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3" Type="http://schemas.openxmlformats.org/officeDocument/2006/relationships/hyperlink" Target="http://www.amfem.edu.mx/index.php/directorio" TargetMode="External"/><Relationship Id="rId7" Type="http://schemas.openxmlformats.org/officeDocument/2006/relationships/chart" Target="../charts/chart1.xml"/><Relationship Id="rId12" Type="http://schemas.microsoft.com/office/2007/relationships/diagramDrawing" Target="../diagrams/drawing1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11" Type="http://schemas.openxmlformats.org/officeDocument/2006/relationships/diagramColors" Target="../diagrams/colors1.xml"/><Relationship Id="rId5" Type="http://schemas.openxmlformats.org/officeDocument/2006/relationships/hyperlink" Target="http://www.google.com.mx/url?sa=i&amp;rct=j&amp;q=&amp;esrc=s&amp;source=images&amp;cd=&amp;cad=rja&amp;uact=8&amp;ved=0CAcQjRxqFQoTCLTj0tmJw8gCFcXRgAodB6cDgg&amp;url=http://www.educacionyculturaaz.com/tag/academia-nacional-de-medicina&amp;bvm=bv.105039540,d.eXY&amp;psig=AFQjCNFhkUV9g8JwwCbVzJUthVLP3N2Pow&amp;ust=1444950358599457" TargetMode="External"/><Relationship Id="rId10" Type="http://schemas.openxmlformats.org/officeDocument/2006/relationships/diagramQuickStyle" Target="../diagrams/quickStyle1.xml"/><Relationship Id="rId4" Type="http://schemas.openxmlformats.org/officeDocument/2006/relationships/hyperlink" Target="http://www.comaem.org.mx/wp-content/uploads/2018/12/Estado-Global-de-acreditacion-.htm" TargetMode="External"/><Relationship Id="rId9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2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.mx/url?sa=i&amp;rct=j&amp;q=&amp;esrc=s&amp;source=images&amp;cd=&amp;cad=rja&amp;uact=8&amp;ved=0CAcQjRxqFQoTCLTj0tmJw8gCFcXRgAodB6cDgg&amp;url=http://www.educacionyculturaaz.com/tag/academia-nacional-de-medicina&amp;bvm=bv.105039540,d.eXY&amp;psig=AFQjCNFhkUV9g8JwwCbVzJUthVLP3N2Pow&amp;ust=1444950358599457" TargetMode="External"/><Relationship Id="rId5" Type="http://schemas.openxmlformats.org/officeDocument/2006/relationships/hyperlink" Target="https://doi.org/10.1787/9789264306035-es" TargetMode="Externa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doi.org/10.1787/9789264306035-es" TargetMode="External"/><Relationship Id="rId3" Type="http://schemas.openxmlformats.org/officeDocument/2006/relationships/image" Target="../media/image7.jpeg"/><Relationship Id="rId7" Type="http://schemas.openxmlformats.org/officeDocument/2006/relationships/image" Target="../media/image2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.mx/url?sa=i&amp;rct=j&amp;q=&amp;esrc=s&amp;source=images&amp;cd=&amp;cad=rja&amp;uact=8&amp;ved=0CAcQjRxqFQoTCLTj0tmJw8gCFcXRgAodB6cDgg&amp;url=http://www.educacionyculturaaz.com/tag/academia-nacional-de-medicina&amp;bvm=bv.105039540,d.eXY&amp;psig=AFQjCNFhkUV9g8JwwCbVzJUthVLP3N2Pow&amp;ust=1444950358599457" TargetMode="Externa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hyperlink" Target="http://www.google.com.mx/url?sa=i&amp;rct=j&amp;q=&amp;esrc=s&amp;source=images&amp;cd=&amp;cad=rja&amp;uact=8&amp;ved=0CAcQjRxqFQoTCLTj0tmJw8gCFcXRgAodB6cDgg&amp;url=http://www.educacionyculturaaz.com/tag/academia-nacional-de-medicina&amp;bvm=bv.105039540,d.eXY&amp;psig=AFQjCNFhkUV9g8JwwCbVzJUthVLP3N2Pow&amp;ust=1444950358599457" TargetMode="External"/><Relationship Id="rId4" Type="http://schemas.openxmlformats.org/officeDocument/2006/relationships/hyperlink" Target="https://www.gob.mx/cms/uploads/attachment/file/239410/ISSM_2016.pdf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10.png"/><Relationship Id="rId7" Type="http://schemas.openxmlformats.org/officeDocument/2006/relationships/diagramLayout" Target="../diagrams/layout2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.xml"/><Relationship Id="rId5" Type="http://schemas.openxmlformats.org/officeDocument/2006/relationships/image" Target="../media/image2.jpeg"/><Relationship Id="rId10" Type="http://schemas.microsoft.com/office/2007/relationships/diagramDrawing" Target="../diagrams/drawing2.xml"/><Relationship Id="rId4" Type="http://schemas.openxmlformats.org/officeDocument/2006/relationships/hyperlink" Target="http://www.google.com.mx/url?sa=i&amp;rct=j&amp;q=&amp;esrc=s&amp;source=images&amp;cd=&amp;cad=rja&amp;uact=8&amp;ved=0CAcQjRxqFQoTCLTj0tmJw8gCFcXRgAodB6cDgg&amp;url=http://www.educacionyculturaaz.com/tag/academia-nacional-de-medicina&amp;bvm=bv.105039540,d.eXY&amp;psig=AFQjCNFhkUV9g8JwwCbVzJUthVLP3N2Pow&amp;ust=1444950358599457" TargetMode="External"/><Relationship Id="rId9" Type="http://schemas.openxmlformats.org/officeDocument/2006/relationships/diagramColors" Target="../diagrams/colors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13" Type="http://schemas.openxmlformats.org/officeDocument/2006/relationships/diagramColors" Target="../diagrams/colors4.xml"/><Relationship Id="rId18" Type="http://schemas.openxmlformats.org/officeDocument/2006/relationships/diagramColors" Target="../diagrams/colors5.xml"/><Relationship Id="rId3" Type="http://schemas.openxmlformats.org/officeDocument/2006/relationships/hyperlink" Target="http://www.google.com.mx/url?sa=i&amp;rct=j&amp;q=&amp;esrc=s&amp;source=images&amp;cd=&amp;cad=rja&amp;uact=8&amp;ved=0CAcQjRxqFQoTCLTj0tmJw8gCFcXRgAodB6cDgg&amp;url=http://www.educacionyculturaaz.com/tag/academia-nacional-de-medicina&amp;bvm=bv.105039540,d.eXY&amp;psig=AFQjCNFhkUV9g8JwwCbVzJUthVLP3N2Pow&amp;ust=1444950358599457" TargetMode="External"/><Relationship Id="rId21" Type="http://schemas.openxmlformats.org/officeDocument/2006/relationships/diagramData" Target="../diagrams/data6.xml"/><Relationship Id="rId7" Type="http://schemas.openxmlformats.org/officeDocument/2006/relationships/diagramQuickStyle" Target="../diagrams/quickStyle3.xml"/><Relationship Id="rId12" Type="http://schemas.openxmlformats.org/officeDocument/2006/relationships/diagramQuickStyle" Target="../diagrams/quickStyle4.xml"/><Relationship Id="rId17" Type="http://schemas.openxmlformats.org/officeDocument/2006/relationships/diagramQuickStyle" Target="../diagrams/quickStyle5.xml"/><Relationship Id="rId25" Type="http://schemas.microsoft.com/office/2007/relationships/diagramDrawing" Target="../diagrams/drawing6.xml"/><Relationship Id="rId2" Type="http://schemas.openxmlformats.org/officeDocument/2006/relationships/image" Target="../media/image4.jpg"/><Relationship Id="rId16" Type="http://schemas.openxmlformats.org/officeDocument/2006/relationships/diagramLayout" Target="../diagrams/layout5.xml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11" Type="http://schemas.openxmlformats.org/officeDocument/2006/relationships/diagramLayout" Target="../diagrams/layout4.xml"/><Relationship Id="rId24" Type="http://schemas.openxmlformats.org/officeDocument/2006/relationships/diagramColors" Target="../diagrams/colors6.xml"/><Relationship Id="rId5" Type="http://schemas.openxmlformats.org/officeDocument/2006/relationships/diagramData" Target="../diagrams/data3.xml"/><Relationship Id="rId15" Type="http://schemas.openxmlformats.org/officeDocument/2006/relationships/diagramData" Target="../diagrams/data5.xml"/><Relationship Id="rId23" Type="http://schemas.openxmlformats.org/officeDocument/2006/relationships/diagramQuickStyle" Target="../diagrams/quickStyle6.xml"/><Relationship Id="rId10" Type="http://schemas.openxmlformats.org/officeDocument/2006/relationships/diagramData" Target="../diagrams/data4.xml"/><Relationship Id="rId19" Type="http://schemas.microsoft.com/office/2007/relationships/diagramDrawing" Target="../diagrams/drawing5.xml"/><Relationship Id="rId4" Type="http://schemas.openxmlformats.org/officeDocument/2006/relationships/image" Target="../media/image2.jpeg"/><Relationship Id="rId9" Type="http://schemas.microsoft.com/office/2007/relationships/diagramDrawing" Target="../diagrams/drawing3.xml"/><Relationship Id="rId14" Type="http://schemas.microsoft.com/office/2007/relationships/diagramDrawing" Target="../diagrams/drawing4.xml"/><Relationship Id="rId22" Type="http://schemas.openxmlformats.org/officeDocument/2006/relationships/diagramLayout" Target="../diagrams/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12" Type="http://schemas.openxmlformats.org/officeDocument/2006/relationships/chart" Target="../charts/chart5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11" Type="http://schemas.openxmlformats.org/officeDocument/2006/relationships/chart" Target="../charts/chart4.xml"/><Relationship Id="rId5" Type="http://schemas.openxmlformats.org/officeDocument/2006/relationships/diagramQuickStyle" Target="../diagrams/quickStyle7.xml"/><Relationship Id="rId10" Type="http://schemas.openxmlformats.org/officeDocument/2006/relationships/image" Target="../media/image2.jpeg"/><Relationship Id="rId4" Type="http://schemas.openxmlformats.org/officeDocument/2006/relationships/diagramLayout" Target="../diagrams/layout7.xml"/><Relationship Id="rId9" Type="http://schemas.openxmlformats.org/officeDocument/2006/relationships/hyperlink" Target="http://www.google.com.mx/url?sa=i&amp;rct=j&amp;q=&amp;esrc=s&amp;source=images&amp;cd=&amp;cad=rja&amp;uact=8&amp;ved=0CAcQjRxqFQoTCLTj0tmJw8gCFcXRgAodB6cDgg&amp;url=http://www.educacionyculturaaz.com/tag/academia-nacional-de-medicina&amp;bvm=bv.105039540,d.eXY&amp;psig=AFQjCNFhkUV9g8JwwCbVzJUthVLP3N2Pow&amp;ust=1444950358599457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5936566" y="2284576"/>
            <a:ext cx="801927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dirty="0" smtClean="0">
                <a:solidFill>
                  <a:srgbClr val="1E4236"/>
                </a:solidFill>
                <a:latin typeface="Montserrat SemiBold"/>
                <a:cs typeface="Montserrat SemiBold"/>
              </a:rPr>
              <a:t>Encuentros y desencuentros</a:t>
            </a:r>
          </a:p>
          <a:p>
            <a:pPr algn="ctr"/>
            <a:r>
              <a:rPr lang="es-ES" sz="3200" dirty="0" smtClean="0">
                <a:solidFill>
                  <a:srgbClr val="1E4236"/>
                </a:solidFill>
                <a:latin typeface="Montserrat SemiBold"/>
                <a:cs typeface="Montserrat SemiBold"/>
              </a:rPr>
              <a:t>Sistema de salud- educación médica</a:t>
            </a:r>
            <a:endParaRPr lang="es-ES" sz="3200" dirty="0">
              <a:solidFill>
                <a:srgbClr val="1E4236"/>
              </a:solidFill>
              <a:latin typeface="Montserrat SemiBold"/>
              <a:cs typeface="Montserrat SemiBold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1737300" y="8675344"/>
            <a:ext cx="40769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>
                <a:solidFill>
                  <a:schemeClr val="bg1"/>
                </a:solidFill>
                <a:latin typeface="Montserrat Bold"/>
                <a:cs typeface="Montserrat Bold"/>
              </a:rPr>
              <a:t>Ciudad de México </a:t>
            </a:r>
            <a:r>
              <a:rPr lang="es-ES" sz="2000" dirty="0" smtClean="0">
                <a:solidFill>
                  <a:schemeClr val="bg1"/>
                </a:solidFill>
                <a:latin typeface="Montserrat Bold"/>
                <a:cs typeface="Montserrat Bold"/>
              </a:rPr>
              <a:t>09/2019</a:t>
            </a:r>
            <a:endParaRPr lang="es-ES" sz="2000" dirty="0">
              <a:solidFill>
                <a:schemeClr val="bg1"/>
              </a:solidFill>
              <a:latin typeface="Montserrat Bold"/>
              <a:cs typeface="Montserrat Bold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8525022" y="6625883"/>
            <a:ext cx="583809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>
                <a:solidFill>
                  <a:srgbClr val="A17C46"/>
                </a:solidFill>
              </a:rPr>
              <a:t>Dra. Ana Carolina Sepúlveda Vildósola</a:t>
            </a:r>
          </a:p>
          <a:p>
            <a:r>
              <a:rPr lang="es-MX" sz="1600" dirty="0" smtClean="0"/>
              <a:t>Académica </a:t>
            </a:r>
          </a:p>
          <a:p>
            <a:r>
              <a:rPr lang="es-MX" sz="1600" dirty="0" smtClean="0"/>
              <a:t>Titular de la Unidad de Educación, Investigación y Políticas de Salud</a:t>
            </a:r>
          </a:p>
          <a:p>
            <a:r>
              <a:rPr lang="es-MX" sz="1600" dirty="0" smtClean="0"/>
              <a:t>IMSS</a:t>
            </a:r>
          </a:p>
          <a:p>
            <a:r>
              <a:rPr lang="es-MX" sz="2000" dirty="0">
                <a:hlinkClick r:id="rId3"/>
              </a:rPr>
              <a:t>a</a:t>
            </a:r>
            <a:r>
              <a:rPr lang="es-MX" sz="2000" dirty="0" smtClean="0">
                <a:hlinkClick r:id="rId3"/>
              </a:rPr>
              <a:t>na.sepulvedav@imss.gob.mx</a:t>
            </a:r>
            <a:r>
              <a:rPr lang="es-MX" sz="2000" dirty="0" smtClean="0"/>
              <a:t> </a:t>
            </a:r>
            <a:endParaRPr lang="es-MX" sz="2000" dirty="0"/>
          </a:p>
        </p:txBody>
      </p:sp>
      <p:pic>
        <p:nvPicPr>
          <p:cNvPr id="5" name="Picture 4" descr="http://www.educacionyculturaaz.com/wp-content/uploads/2013/02/logo_anm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7203" y="526267"/>
            <a:ext cx="877163" cy="877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Resultado de imagen para LOGOSIMBOLO IMS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26683" y="526267"/>
            <a:ext cx="760348" cy="94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017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/>
          <p:cNvSpPr/>
          <p:nvPr/>
        </p:nvSpPr>
        <p:spPr>
          <a:xfrm>
            <a:off x="1225809" y="804567"/>
            <a:ext cx="5479867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550" dirty="0" smtClean="0">
                <a:solidFill>
                  <a:srgbClr val="1E4236"/>
                </a:solidFill>
                <a:latin typeface="Montserrat ExtraBold"/>
                <a:cs typeface="Montserrat ExtraBold"/>
              </a:rPr>
              <a:t>Encuentros y desencuentros</a:t>
            </a:r>
          </a:p>
          <a:p>
            <a:r>
              <a:rPr lang="es-ES" sz="2550" dirty="0" smtClean="0">
                <a:solidFill>
                  <a:srgbClr val="1E4236"/>
                </a:solidFill>
                <a:latin typeface="Montserrat ExtraBold"/>
                <a:cs typeface="Montserrat ExtraBold"/>
              </a:rPr>
              <a:t>Especializaciones médicas </a:t>
            </a:r>
            <a:endParaRPr lang="es-ES" sz="2550" dirty="0">
              <a:solidFill>
                <a:srgbClr val="1E4236"/>
              </a:solidFill>
              <a:latin typeface="Montserrat ExtraBold"/>
              <a:cs typeface="Montserrat ExtraBold"/>
            </a:endParaRP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9160450"/>
              </p:ext>
            </p:extLst>
          </p:nvPr>
        </p:nvGraphicFramePr>
        <p:xfrm>
          <a:off x="369277" y="1965989"/>
          <a:ext cx="14911754" cy="153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22302">
                  <a:extLst>
                    <a:ext uri="{9D8B030D-6E8A-4147-A177-3AD203B41FA5}">
                      <a16:colId xmlns:a16="http://schemas.microsoft.com/office/drawing/2014/main" val="2696043274"/>
                    </a:ext>
                  </a:extLst>
                </a:gridCol>
                <a:gridCol w="4241277">
                  <a:extLst>
                    <a:ext uri="{9D8B030D-6E8A-4147-A177-3AD203B41FA5}">
                      <a16:colId xmlns:a16="http://schemas.microsoft.com/office/drawing/2014/main" val="2978245163"/>
                    </a:ext>
                  </a:extLst>
                </a:gridCol>
                <a:gridCol w="6948175">
                  <a:extLst>
                    <a:ext uri="{9D8B030D-6E8A-4147-A177-3AD203B41FA5}">
                      <a16:colId xmlns:a16="http://schemas.microsoft.com/office/drawing/2014/main" val="1028732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A FAVOR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EN CONTRA</a:t>
                      </a:r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27359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sz="2000" b="1" dirty="0" smtClean="0">
                          <a:solidFill>
                            <a:srgbClr val="39471D"/>
                          </a:solidFill>
                          <a:latin typeface="Montserrat" panose="00000500000000000000" pitchFamily="2" charset="0"/>
                        </a:rPr>
                        <a:t>Número</a:t>
                      </a:r>
                      <a:r>
                        <a:rPr lang="es-MX" sz="2000" dirty="0" smtClean="0">
                          <a:latin typeface="Montserrat" panose="00000500000000000000" pitchFamily="2" charset="0"/>
                        </a:rPr>
                        <a:t> de especialistas</a:t>
                      </a:r>
                      <a:endParaRPr lang="es-MX" sz="2000" dirty="0">
                        <a:latin typeface="Montserrat" panose="00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000" b="1" dirty="0" smtClean="0">
                          <a:latin typeface="Montserrat" panose="00000500000000000000" pitchFamily="2" charset="0"/>
                        </a:rPr>
                        <a:t>Incremento</a:t>
                      </a:r>
                      <a:r>
                        <a:rPr lang="es-MX" sz="2000" dirty="0" smtClean="0">
                          <a:latin typeface="Montserrat" panose="00000500000000000000" pitchFamily="2" charset="0"/>
                        </a:rPr>
                        <a:t> de especialistas</a:t>
                      </a:r>
                      <a:endParaRPr lang="es-MX" sz="2000" dirty="0">
                        <a:latin typeface="Montserrat" panose="00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indent="-342900" algn="l" defTabSz="7315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2000" dirty="0" smtClean="0">
                          <a:latin typeface="Montserrat" panose="00000500000000000000" pitchFamily="2" charset="0"/>
                        </a:rPr>
                        <a:t>Poca </a:t>
                      </a:r>
                      <a:r>
                        <a:rPr lang="es-MX" sz="2000" b="1" dirty="0" smtClean="0">
                          <a:latin typeface="Montserrat" panose="00000500000000000000" pitchFamily="2" charset="0"/>
                        </a:rPr>
                        <a:t>oferta laboral </a:t>
                      </a:r>
                      <a:r>
                        <a:rPr lang="es-MX" sz="2000" dirty="0" smtClean="0">
                          <a:latin typeface="Montserrat" panose="00000500000000000000" pitchFamily="2" charset="0"/>
                        </a:rPr>
                        <a:t>para egresados</a:t>
                      </a:r>
                    </a:p>
                    <a:p>
                      <a:pPr marL="342900" marR="0" indent="-342900" algn="l" defTabSz="7315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2000" dirty="0" smtClean="0">
                          <a:latin typeface="Montserrat" panose="00000500000000000000" pitchFamily="2" charset="0"/>
                        </a:rPr>
                        <a:t>Egresados no desean ocupar posiciones laborales en </a:t>
                      </a:r>
                      <a:r>
                        <a:rPr lang="es-MX" sz="2000" b="1" dirty="0" smtClean="0">
                          <a:latin typeface="Montserrat" panose="00000500000000000000" pitchFamily="2" charset="0"/>
                        </a:rPr>
                        <a:t>zonas rurales o áreas inseguras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1817142"/>
                  </a:ext>
                </a:extLst>
              </a:tr>
            </a:tbl>
          </a:graphicData>
        </a:graphic>
      </p:graphicFrame>
      <p:pic>
        <p:nvPicPr>
          <p:cNvPr id="11" name="Picture 4" descr="http://www.educacionyculturaaz.com/wp-content/uploads/2013/02/logo_anm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7203" y="526267"/>
            <a:ext cx="877163" cy="877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5"/>
          <a:srcRect l="23205" t="26303" r="50548" b="9653"/>
          <a:stretch/>
        </p:blipFill>
        <p:spPr>
          <a:xfrm>
            <a:off x="-14734" y="3537763"/>
            <a:ext cx="4519245" cy="6599484"/>
          </a:xfrm>
          <a:prstGeom prst="rect">
            <a:avLst/>
          </a:prstGeom>
        </p:spPr>
      </p:pic>
      <p:grpSp>
        <p:nvGrpSpPr>
          <p:cNvPr id="14" name="2 Grupo"/>
          <p:cNvGrpSpPr/>
          <p:nvPr/>
        </p:nvGrpSpPr>
        <p:grpSpPr>
          <a:xfrm>
            <a:off x="8772814" y="3625689"/>
            <a:ext cx="6717887" cy="2335500"/>
            <a:chOff x="4372962" y="3822796"/>
            <a:chExt cx="4359718" cy="2323744"/>
          </a:xfrm>
        </p:grpSpPr>
        <p:graphicFrame>
          <p:nvGraphicFramePr>
            <p:cNvPr id="15" name="Gráfico 14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614413193"/>
                </p:ext>
              </p:extLst>
            </p:nvPr>
          </p:nvGraphicFramePr>
          <p:xfrm>
            <a:off x="4657725" y="4357800"/>
            <a:ext cx="3755407" cy="178874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16" name="CuadroTexto 15"/>
            <p:cNvSpPr txBox="1"/>
            <p:nvPr/>
          </p:nvSpPr>
          <p:spPr>
            <a:xfrm>
              <a:off x="4372962" y="3822796"/>
              <a:ext cx="4359718" cy="704323"/>
            </a:xfrm>
            <a:prstGeom prst="rect">
              <a:avLst/>
            </a:prstGeom>
            <a:noFill/>
          </p:spPr>
          <p:txBody>
            <a:bodyPr wrap="square" numCol="1" rtlCol="0">
              <a:spAutoFit/>
            </a:bodyPr>
            <a:lstStyle/>
            <a:p>
              <a:pPr algn="ctr"/>
              <a:r>
                <a:rPr lang="es-MX" sz="2000" b="1" dirty="0" smtClean="0">
                  <a:ea typeface="Verdana" panose="020B0604030504040204" pitchFamily="34" charset="0"/>
                  <a:cs typeface="Shruti" panose="020B0502040204020203" pitchFamily="34" charset="0"/>
                </a:rPr>
                <a:t>Porcentaje de alumnos IMSS contratados al egreso, todas las especialidades </a:t>
              </a:r>
            </a:p>
          </p:txBody>
        </p:sp>
      </p:grpSp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5"/>
          <a:srcRect l="50309" t="26219" r="24231" b="43000"/>
          <a:stretch/>
        </p:blipFill>
        <p:spPr>
          <a:xfrm>
            <a:off x="4479882" y="3537763"/>
            <a:ext cx="4292932" cy="3430285"/>
          </a:xfrm>
          <a:prstGeom prst="rect">
            <a:avLst/>
          </a:prstGeom>
        </p:spPr>
      </p:pic>
      <p:graphicFrame>
        <p:nvGraphicFramePr>
          <p:cNvPr id="18" name="Tabla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9509037"/>
              </p:ext>
            </p:extLst>
          </p:nvPr>
        </p:nvGraphicFramePr>
        <p:xfrm>
          <a:off x="8772814" y="5977905"/>
          <a:ext cx="6717887" cy="40302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53518">
                  <a:extLst>
                    <a:ext uri="{9D8B030D-6E8A-4147-A177-3AD203B41FA5}">
                      <a16:colId xmlns:a16="http://schemas.microsoft.com/office/drawing/2014/main" val="3196734602"/>
                    </a:ext>
                  </a:extLst>
                </a:gridCol>
                <a:gridCol w="1846384">
                  <a:extLst>
                    <a:ext uri="{9D8B030D-6E8A-4147-A177-3AD203B41FA5}">
                      <a16:colId xmlns:a16="http://schemas.microsoft.com/office/drawing/2014/main" val="3641918152"/>
                    </a:ext>
                  </a:extLst>
                </a:gridCol>
                <a:gridCol w="2366333">
                  <a:extLst>
                    <a:ext uri="{9D8B030D-6E8A-4147-A177-3AD203B41FA5}">
                      <a16:colId xmlns:a16="http://schemas.microsoft.com/office/drawing/2014/main" val="1507740130"/>
                    </a:ext>
                  </a:extLst>
                </a:gridCol>
                <a:gridCol w="851652">
                  <a:extLst>
                    <a:ext uri="{9D8B030D-6E8A-4147-A177-3AD203B41FA5}">
                      <a16:colId xmlns:a16="http://schemas.microsoft.com/office/drawing/2014/main" val="3854622445"/>
                    </a:ext>
                  </a:extLst>
                </a:gridCol>
              </a:tblGrid>
              <a:tr h="234599">
                <a:tc>
                  <a:txBody>
                    <a:bodyPr/>
                    <a:lstStyle/>
                    <a:p>
                      <a:pPr algn="ctr" fontAlgn="b"/>
                      <a:r>
                        <a:rPr lang="es-MX" sz="13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Delegación </a:t>
                      </a:r>
                      <a:endParaRPr lang="es-MX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3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Zona</a:t>
                      </a:r>
                      <a:endParaRPr lang="es-MX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3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Comentario</a:t>
                      </a:r>
                      <a:endParaRPr lang="es-MX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3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Vacancia</a:t>
                      </a:r>
                      <a:endParaRPr lang="es-MX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7033280"/>
                  </a:ext>
                </a:extLst>
              </a:tr>
              <a:tr h="201181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 dirty="0">
                          <a:effectLst/>
                        </a:rPr>
                        <a:t>Baja California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300" u="none" strike="noStrike">
                          <a:effectLst/>
                        </a:rPr>
                        <a:t>San Luis Río Col. Son</a:t>
                      </a:r>
                      <a:endParaRPr lang="es-MX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300" u="none" strike="noStrike" dirty="0">
                          <a:effectLst/>
                        </a:rPr>
                        <a:t>Zona de acceso </a:t>
                      </a:r>
                      <a:r>
                        <a:rPr lang="es-MX" sz="1300" u="none" strike="noStrike" dirty="0" smtClean="0">
                          <a:effectLst/>
                        </a:rPr>
                        <a:t>difícil</a:t>
                      </a:r>
                      <a:endParaRPr lang="es-MX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300" u="none" strike="noStrike" dirty="0">
                          <a:effectLst/>
                        </a:rPr>
                        <a:t>8</a:t>
                      </a:r>
                      <a:endParaRPr lang="es-MX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93368252"/>
                  </a:ext>
                </a:extLst>
              </a:tr>
              <a:tr h="201181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 dirty="0">
                          <a:effectLst/>
                        </a:rPr>
                        <a:t>Baja California Sur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300" u="none" strike="noStrike" dirty="0">
                          <a:effectLst/>
                        </a:rPr>
                        <a:t>Guerrero Negro</a:t>
                      </a:r>
                      <a:endParaRPr lang="es-MX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300" u="none" strike="noStrike" dirty="0">
                          <a:effectLst/>
                        </a:rPr>
                        <a:t>Zona de acceso </a:t>
                      </a:r>
                      <a:r>
                        <a:rPr lang="es-MX" sz="1300" u="none" strike="noStrike" dirty="0" smtClean="0">
                          <a:effectLst/>
                        </a:rPr>
                        <a:t>difícil</a:t>
                      </a:r>
                      <a:endParaRPr lang="es-MX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300" u="none" strike="noStrike" dirty="0">
                          <a:effectLst/>
                        </a:rPr>
                        <a:t>9</a:t>
                      </a:r>
                      <a:endParaRPr lang="es-MX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1062586"/>
                  </a:ext>
                </a:extLst>
              </a:tr>
              <a:tr h="216318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 dirty="0">
                          <a:effectLst/>
                        </a:rPr>
                        <a:t> 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300" u="none" strike="noStrike">
                          <a:effectLst/>
                        </a:rPr>
                        <a:t>Constitución</a:t>
                      </a:r>
                      <a:endParaRPr lang="es-MX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300" u="none" strike="noStrike">
                          <a:effectLst/>
                        </a:rPr>
                        <a:t>Zona de acceso dificil</a:t>
                      </a:r>
                      <a:endParaRPr lang="es-MX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300" u="none" strike="noStrike" dirty="0">
                          <a:effectLst/>
                        </a:rPr>
                        <a:t>4</a:t>
                      </a:r>
                      <a:endParaRPr lang="es-MX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27666377"/>
                  </a:ext>
                </a:extLst>
              </a:tr>
              <a:tr h="201181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 dirty="0">
                          <a:effectLst/>
                        </a:rPr>
                        <a:t>Chiapas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300" u="none" strike="noStrike">
                          <a:effectLst/>
                        </a:rPr>
                        <a:t>Todas</a:t>
                      </a:r>
                      <a:endParaRPr lang="es-MX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300" u="none" strike="noStrike" dirty="0">
                          <a:effectLst/>
                        </a:rPr>
                        <a:t>Médicos no interesados</a:t>
                      </a:r>
                      <a:endParaRPr lang="es-MX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300" u="none" strike="noStrike" dirty="0">
                          <a:effectLst/>
                        </a:rPr>
                        <a:t>35</a:t>
                      </a:r>
                      <a:endParaRPr lang="es-MX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09399408"/>
                  </a:ext>
                </a:extLst>
              </a:tr>
              <a:tr h="203025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 dirty="0">
                          <a:effectLst/>
                        </a:rPr>
                        <a:t>Chihuahua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300" u="none" strike="noStrike" dirty="0">
                          <a:effectLst/>
                        </a:rPr>
                        <a:t>Nuevo Casas Grandes</a:t>
                      </a:r>
                      <a:endParaRPr lang="es-MX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300" u="none" strike="noStrike" dirty="0">
                          <a:effectLst/>
                        </a:rPr>
                        <a:t>Zona alejada</a:t>
                      </a:r>
                      <a:endParaRPr lang="es-MX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300" u="none" strike="noStrike" dirty="0">
                          <a:effectLst/>
                        </a:rPr>
                        <a:t>12</a:t>
                      </a:r>
                      <a:endParaRPr lang="es-MX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6305630"/>
                  </a:ext>
                </a:extLst>
              </a:tr>
              <a:tr h="201181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 dirty="0">
                          <a:effectLst/>
                        </a:rPr>
                        <a:t>Guerrero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300" u="none" strike="noStrike">
                          <a:effectLst/>
                        </a:rPr>
                        <a:t>Chilpancingo</a:t>
                      </a:r>
                      <a:endParaRPr lang="es-MX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300" u="none" strike="noStrike">
                          <a:effectLst/>
                        </a:rPr>
                        <a:t>Zona alta inicencia delictiva</a:t>
                      </a:r>
                      <a:endParaRPr lang="es-MX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300" u="none" strike="noStrike" dirty="0">
                          <a:effectLst/>
                        </a:rPr>
                        <a:t>3</a:t>
                      </a:r>
                      <a:endParaRPr lang="es-MX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66845748"/>
                  </a:ext>
                </a:extLst>
              </a:tr>
              <a:tr h="588415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 dirty="0">
                          <a:effectLst/>
                        </a:rPr>
                        <a:t>San Luis Potosí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300" u="none" strike="noStrike" dirty="0">
                          <a:effectLst/>
                        </a:rPr>
                        <a:t> Cd. Valles</a:t>
                      </a:r>
                      <a:endParaRPr lang="es-MX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300" u="none" strike="noStrike" dirty="0">
                          <a:effectLst/>
                        </a:rPr>
                        <a:t>Los candidatos no aceptan reubicarse a zona no metropolitana</a:t>
                      </a:r>
                      <a:endParaRPr lang="es-MX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300" u="none" strike="noStrike" dirty="0">
                          <a:effectLst/>
                        </a:rPr>
                        <a:t>27</a:t>
                      </a:r>
                      <a:endParaRPr lang="es-MX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6933454"/>
                  </a:ext>
                </a:extLst>
              </a:tr>
              <a:tr h="394798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 dirty="0">
                          <a:effectLst/>
                        </a:rPr>
                        <a:t>Sonora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300" u="none" strike="noStrike">
                          <a:effectLst/>
                        </a:rPr>
                        <a:t>Cd. Obregón</a:t>
                      </a:r>
                      <a:endParaRPr lang="es-MX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300" u="none" strike="noStrike">
                          <a:effectLst/>
                        </a:rPr>
                        <a:t>Candidatos no aceptan zona alejada de Hermosillo</a:t>
                      </a:r>
                      <a:endParaRPr lang="es-MX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300" u="none" strike="noStrike" dirty="0">
                          <a:effectLst/>
                        </a:rPr>
                        <a:t>117</a:t>
                      </a:r>
                      <a:endParaRPr lang="es-MX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45937499"/>
                  </a:ext>
                </a:extLst>
              </a:tr>
              <a:tr h="394798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 dirty="0">
                          <a:effectLst/>
                        </a:rPr>
                        <a:t> 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300" u="none" strike="noStrike" dirty="0">
                          <a:effectLst/>
                        </a:rPr>
                        <a:t>Caborca</a:t>
                      </a:r>
                      <a:endParaRPr lang="es-MX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300" u="none" strike="noStrike">
                          <a:effectLst/>
                        </a:rPr>
                        <a:t>Candidatos no aceptan zona alejada de Hermosillo</a:t>
                      </a:r>
                      <a:endParaRPr lang="es-MX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300" u="none" strike="noStrike" dirty="0">
                          <a:effectLst/>
                        </a:rPr>
                        <a:t>15</a:t>
                      </a:r>
                      <a:endParaRPr lang="es-MX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59202746"/>
                  </a:ext>
                </a:extLst>
              </a:tr>
              <a:tr h="394798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 dirty="0">
                          <a:effectLst/>
                        </a:rPr>
                        <a:t> 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300" u="none" strike="noStrike">
                          <a:effectLst/>
                        </a:rPr>
                        <a:t> Nogales</a:t>
                      </a:r>
                      <a:endParaRPr lang="es-MX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300" u="none" strike="noStrike">
                          <a:effectLst/>
                        </a:rPr>
                        <a:t>Candidatos no aceptan zona alejada de Hermosillo</a:t>
                      </a:r>
                      <a:endParaRPr lang="es-MX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300" u="none" strike="noStrike" dirty="0">
                          <a:effectLst/>
                        </a:rPr>
                        <a:t>76</a:t>
                      </a:r>
                      <a:endParaRPr lang="es-MX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76248092"/>
                  </a:ext>
                </a:extLst>
              </a:tr>
              <a:tr h="394798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 dirty="0">
                          <a:effectLst/>
                        </a:rPr>
                        <a:t>Tamaulipas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300" u="none" strike="noStrike" dirty="0">
                          <a:effectLst/>
                        </a:rPr>
                        <a:t>Todas </a:t>
                      </a:r>
                      <a:endParaRPr lang="es-MX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300" u="none" strike="noStrike" dirty="0">
                          <a:effectLst/>
                        </a:rPr>
                        <a:t>Zona de alta incidencia delictiva</a:t>
                      </a:r>
                      <a:endParaRPr lang="es-MX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300" u="none" strike="noStrike" dirty="0">
                          <a:effectLst/>
                        </a:rPr>
                        <a:t>359</a:t>
                      </a:r>
                      <a:endParaRPr lang="es-MX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7248585"/>
                  </a:ext>
                </a:extLst>
              </a:tr>
              <a:tr h="242342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MX" sz="1300" b="1" u="none" strike="noStrike" dirty="0">
                          <a:effectLst/>
                        </a:rPr>
                        <a:t>Total</a:t>
                      </a:r>
                      <a:endParaRPr lang="es-MX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300" b="1" u="none" strike="noStrike" dirty="0">
                          <a:effectLst/>
                        </a:rPr>
                        <a:t>665</a:t>
                      </a:r>
                      <a:endParaRPr lang="es-MX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904666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7312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1225809" y="804567"/>
            <a:ext cx="5479867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550" dirty="0" smtClean="0">
                <a:solidFill>
                  <a:srgbClr val="1E4236"/>
                </a:solidFill>
                <a:latin typeface="Montserrat ExtraBold"/>
                <a:cs typeface="Montserrat ExtraBold"/>
              </a:rPr>
              <a:t>Encuentros y desencuentros</a:t>
            </a:r>
          </a:p>
          <a:p>
            <a:r>
              <a:rPr lang="es-ES" sz="2550" dirty="0" smtClean="0">
                <a:solidFill>
                  <a:srgbClr val="1E4236"/>
                </a:solidFill>
                <a:latin typeface="Montserrat ExtraBold"/>
                <a:cs typeface="Montserrat ExtraBold"/>
              </a:rPr>
              <a:t>Especializaciones médicas </a:t>
            </a:r>
            <a:endParaRPr lang="es-ES" sz="2550" dirty="0">
              <a:solidFill>
                <a:srgbClr val="1E4236"/>
              </a:solidFill>
              <a:latin typeface="Montserrat ExtraBold"/>
              <a:cs typeface="Montserrat ExtraBold"/>
            </a:endParaRPr>
          </a:p>
        </p:txBody>
      </p:sp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09861"/>
              </p:ext>
            </p:extLst>
          </p:nvPr>
        </p:nvGraphicFramePr>
        <p:xfrm>
          <a:off x="258930" y="1785016"/>
          <a:ext cx="14869551" cy="4892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1562">
                  <a:extLst>
                    <a:ext uri="{9D8B030D-6E8A-4147-A177-3AD203B41FA5}">
                      <a16:colId xmlns:a16="http://schemas.microsoft.com/office/drawing/2014/main" val="2696043274"/>
                    </a:ext>
                  </a:extLst>
                </a:gridCol>
                <a:gridCol w="8071339">
                  <a:extLst>
                    <a:ext uri="{9D8B030D-6E8A-4147-A177-3AD203B41FA5}">
                      <a16:colId xmlns:a16="http://schemas.microsoft.com/office/drawing/2014/main" val="2978245163"/>
                    </a:ext>
                  </a:extLst>
                </a:gridCol>
                <a:gridCol w="4876650">
                  <a:extLst>
                    <a:ext uri="{9D8B030D-6E8A-4147-A177-3AD203B41FA5}">
                      <a16:colId xmlns:a16="http://schemas.microsoft.com/office/drawing/2014/main" val="102873260"/>
                    </a:ext>
                  </a:extLst>
                </a:gridCol>
              </a:tblGrid>
              <a:tr h="470596">
                <a:tc>
                  <a:txBody>
                    <a:bodyPr/>
                    <a:lstStyle/>
                    <a:p>
                      <a:r>
                        <a:rPr lang="es-MX" dirty="0" smtClean="0"/>
                        <a:t> 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SISTEMA DE SALUD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INSTITUCIONES EDUCATIVAS</a:t>
                      </a:r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2735930"/>
                  </a:ext>
                </a:extLst>
              </a:tr>
              <a:tr h="3296509">
                <a:tc>
                  <a:txBody>
                    <a:bodyPr/>
                    <a:lstStyle/>
                    <a:p>
                      <a:r>
                        <a:rPr lang="es-MX" sz="2000" b="1" dirty="0" smtClean="0">
                          <a:solidFill>
                            <a:srgbClr val="39471D"/>
                          </a:solidFill>
                          <a:latin typeface="Montserrat" panose="00000500000000000000" pitchFamily="2" charset="0"/>
                        </a:rPr>
                        <a:t>Programas académicos</a:t>
                      </a:r>
                      <a:endParaRPr lang="es-MX" sz="2000" b="1" dirty="0">
                        <a:solidFill>
                          <a:srgbClr val="39471D"/>
                        </a:solidFill>
                        <a:latin typeface="Montserrat" panose="00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s-MX" sz="2000" b="1" dirty="0" smtClean="0">
                          <a:latin typeface="Montserrat" panose="00000500000000000000" pitchFamily="2" charset="0"/>
                        </a:rPr>
                        <a:t>35</a:t>
                      </a:r>
                      <a:r>
                        <a:rPr lang="es-MX" sz="2000" b="1" baseline="0" dirty="0" smtClean="0">
                          <a:latin typeface="Montserrat" panose="00000500000000000000" pitchFamily="2" charset="0"/>
                        </a:rPr>
                        <a:t> universidades </a:t>
                      </a:r>
                      <a:r>
                        <a:rPr lang="es-MX" sz="2000" b="0" baseline="0" dirty="0" smtClean="0">
                          <a:latin typeface="Montserrat" panose="00000500000000000000" pitchFamily="2" charset="0"/>
                        </a:rPr>
                        <a:t>avalan cursos en el IMSS: 24 entrada directa y 47 de rama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s-MX" sz="2000" b="1" baseline="0" dirty="0" smtClean="0">
                          <a:latin typeface="Montserrat" panose="00000500000000000000" pitchFamily="2" charset="0"/>
                        </a:rPr>
                        <a:t>Saturación de campos clínicos </a:t>
                      </a:r>
                      <a:r>
                        <a:rPr lang="es-MX" sz="2000" b="0" baseline="0" dirty="0" smtClean="0">
                          <a:latin typeface="Montserrat" panose="00000500000000000000" pitchFamily="2" charset="0"/>
                        </a:rPr>
                        <a:t>para algunas especialidades</a:t>
                      </a:r>
                      <a:endParaRPr lang="es-MX" sz="2000" b="1" dirty="0" smtClean="0">
                        <a:latin typeface="Montserrat" panose="00000500000000000000" pitchFamily="2" charset="0"/>
                      </a:endParaRP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s-MX" sz="2000" b="1" dirty="0" smtClean="0">
                          <a:latin typeface="Montserrat" panose="00000500000000000000" pitchFamily="2" charset="0"/>
                        </a:rPr>
                        <a:t>Sobrecarga</a:t>
                      </a:r>
                      <a:r>
                        <a:rPr lang="es-MX" sz="2000" b="1" baseline="0" dirty="0" smtClean="0">
                          <a:latin typeface="Montserrat" panose="00000500000000000000" pitchFamily="2" charset="0"/>
                        </a:rPr>
                        <a:t> asistencial </a:t>
                      </a:r>
                      <a:r>
                        <a:rPr lang="es-MX" sz="2000" baseline="0" dirty="0" smtClean="0">
                          <a:latin typeface="Montserrat" panose="00000500000000000000" pitchFamily="2" charset="0"/>
                        </a:rPr>
                        <a:t>dificulta cumplimiento de programas</a:t>
                      </a:r>
                      <a:endParaRPr lang="es-MX" sz="2000" dirty="0" smtClean="0">
                        <a:latin typeface="Montserrat" panose="00000500000000000000" pitchFamily="2" charset="0"/>
                      </a:endParaRP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s-MX" sz="2000" b="1" dirty="0" smtClean="0">
                          <a:latin typeface="Montserrat" panose="00000500000000000000" pitchFamily="2" charset="0"/>
                        </a:rPr>
                        <a:t>Profesionalización docente </a:t>
                      </a:r>
                      <a:r>
                        <a:rPr lang="es-MX" sz="2000" dirty="0" smtClean="0">
                          <a:latin typeface="Montserrat" panose="00000500000000000000" pitchFamily="2" charset="0"/>
                        </a:rPr>
                        <a:t>insuficiente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s-MX" sz="2000" b="1" dirty="0" smtClean="0">
                          <a:latin typeface="Montserrat" panose="00000500000000000000" pitchFamily="2" charset="0"/>
                        </a:rPr>
                        <a:t>Modernización tecnológica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s-MX" sz="2000" dirty="0" smtClean="0">
                          <a:latin typeface="Montserrat" panose="00000500000000000000" pitchFamily="2" charset="0"/>
                        </a:rPr>
                        <a:t>Medicina</a:t>
                      </a:r>
                      <a:r>
                        <a:rPr lang="es-MX" sz="2000" baseline="0" dirty="0" smtClean="0">
                          <a:latin typeface="Montserrat" panose="00000500000000000000" pitchFamily="2" charset="0"/>
                        </a:rPr>
                        <a:t> deshumanizada, con tendencia a la </a:t>
                      </a:r>
                      <a:r>
                        <a:rPr lang="es-MX" sz="2000" b="1" baseline="0" dirty="0" smtClean="0">
                          <a:latin typeface="Montserrat" panose="00000500000000000000" pitchFamily="2" charset="0"/>
                        </a:rPr>
                        <a:t>ultra especialización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s-MX" sz="2000" b="1" baseline="0" dirty="0" smtClean="0">
                          <a:latin typeface="Montserrat" panose="00000500000000000000" pitchFamily="2" charset="0"/>
                        </a:rPr>
                        <a:t>Prestaciones laborales </a:t>
                      </a:r>
                      <a:r>
                        <a:rPr lang="es-MX" sz="2000" b="0" baseline="0" dirty="0" smtClean="0">
                          <a:latin typeface="Montserrat" panose="00000500000000000000" pitchFamily="2" charset="0"/>
                        </a:rPr>
                        <a:t>de residentes no homogéneas de acuerdo a la Institución</a:t>
                      </a:r>
                      <a:endParaRPr lang="es-MX" sz="2000" b="1" baseline="0" dirty="0" smtClean="0">
                        <a:latin typeface="Montserrat" panose="00000500000000000000" pitchFamily="2" charset="0"/>
                      </a:endParaRP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s-MX" sz="2000" b="0" baseline="0" dirty="0" smtClean="0">
                          <a:latin typeface="Montserrat" panose="00000500000000000000" pitchFamily="2" charset="0"/>
                        </a:rPr>
                        <a:t>Especializaciones</a:t>
                      </a:r>
                      <a:r>
                        <a:rPr lang="es-MX" sz="2000" b="1" baseline="0" dirty="0" smtClean="0">
                          <a:latin typeface="Montserrat" panose="00000500000000000000" pitchFamily="2" charset="0"/>
                        </a:rPr>
                        <a:t> sin área de responsabilidad laboral </a:t>
                      </a:r>
                      <a:r>
                        <a:rPr lang="es-MX" sz="2000" b="0" baseline="0" dirty="0" smtClean="0">
                          <a:latin typeface="Montserrat" panose="00000500000000000000" pitchFamily="2" charset="0"/>
                        </a:rPr>
                        <a:t>(13 en el IMSS)</a:t>
                      </a:r>
                      <a:endParaRPr lang="es-MX" sz="2000" b="0" dirty="0">
                        <a:latin typeface="Montserrat" panose="00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indent="-342900" algn="l" defTabSz="7315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2000" dirty="0" smtClean="0">
                          <a:latin typeface="Montserrat" panose="00000500000000000000" pitchFamily="2" charset="0"/>
                        </a:rPr>
                        <a:t>Oferta</a:t>
                      </a:r>
                      <a:r>
                        <a:rPr lang="es-MX" sz="2000" baseline="0" dirty="0" smtClean="0"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s-MX" sz="2000" b="1" baseline="0" dirty="0" smtClean="0">
                          <a:latin typeface="Montserrat" panose="00000500000000000000" pitchFamily="2" charset="0"/>
                        </a:rPr>
                        <a:t>inercial</a:t>
                      </a:r>
                      <a:r>
                        <a:rPr lang="es-MX" sz="2000" baseline="0" dirty="0" smtClean="0">
                          <a:latin typeface="Montserrat" panose="00000500000000000000" pitchFamily="2" charset="0"/>
                        </a:rPr>
                        <a:t>. Pocas especialidades que preparen para necesidades del </a:t>
                      </a:r>
                      <a:r>
                        <a:rPr lang="es-MX" sz="2000" b="1" baseline="0" dirty="0" smtClean="0">
                          <a:latin typeface="Montserrat" panose="00000500000000000000" pitchFamily="2" charset="0"/>
                        </a:rPr>
                        <a:t>futuro</a:t>
                      </a:r>
                      <a:endParaRPr lang="es-MX" sz="2000" b="1" dirty="0" smtClean="0">
                        <a:latin typeface="Montserrat" panose="00000500000000000000" pitchFamily="2" charset="0"/>
                      </a:endParaRPr>
                    </a:p>
                    <a:p>
                      <a:pPr marL="342900" marR="0" indent="-342900" algn="l" defTabSz="7315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2000" b="1" dirty="0" smtClean="0">
                          <a:latin typeface="Montserrat" panose="00000500000000000000" pitchFamily="2" charset="0"/>
                        </a:rPr>
                        <a:t>Prerrequisitos</a:t>
                      </a:r>
                      <a:r>
                        <a:rPr lang="es-MX" sz="2000" dirty="0" smtClean="0">
                          <a:latin typeface="Montserrat" panose="00000500000000000000" pitchFamily="2" charset="0"/>
                        </a:rPr>
                        <a:t> diferentes </a:t>
                      </a:r>
                    </a:p>
                    <a:p>
                      <a:pPr marL="342900" marR="0" indent="-342900" algn="l" defTabSz="7315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2000" b="1" dirty="0" smtClean="0">
                          <a:latin typeface="Montserrat" panose="00000500000000000000" pitchFamily="2" charset="0"/>
                        </a:rPr>
                        <a:t>Duración</a:t>
                      </a:r>
                      <a:r>
                        <a:rPr lang="es-MX" sz="2000" dirty="0" smtClean="0">
                          <a:latin typeface="Montserrat" panose="00000500000000000000" pitchFamily="2" charset="0"/>
                        </a:rPr>
                        <a:t> de las especialidades</a:t>
                      </a:r>
                    </a:p>
                    <a:p>
                      <a:pPr marL="342900" marR="0" indent="-342900" algn="l" defTabSz="7315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2000" b="1" dirty="0" smtClean="0">
                          <a:latin typeface="Montserrat" panose="00000500000000000000" pitchFamily="2" charset="0"/>
                        </a:rPr>
                        <a:t>Nombre</a:t>
                      </a:r>
                      <a:r>
                        <a:rPr lang="es-MX" sz="2000" baseline="0" dirty="0" smtClean="0">
                          <a:latin typeface="Montserrat" panose="00000500000000000000" pitchFamily="2" charset="0"/>
                        </a:rPr>
                        <a:t> de las especialidades</a:t>
                      </a:r>
                    </a:p>
                    <a:p>
                      <a:pPr marL="342900" marR="0" indent="-342900" algn="l" defTabSz="7315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2000" b="1" baseline="0" dirty="0" smtClean="0">
                          <a:latin typeface="Montserrat" panose="00000500000000000000" pitchFamily="2" charset="0"/>
                        </a:rPr>
                        <a:t>Modelos </a:t>
                      </a:r>
                      <a:r>
                        <a:rPr lang="es-MX" sz="2000" baseline="0" dirty="0" smtClean="0">
                          <a:latin typeface="Montserrat" panose="00000500000000000000" pitchFamily="2" charset="0"/>
                        </a:rPr>
                        <a:t>educativos</a:t>
                      </a:r>
                    </a:p>
                    <a:p>
                      <a:pPr marL="342900" marR="0" indent="-342900" algn="l" defTabSz="7315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2000" baseline="0" dirty="0" smtClean="0">
                          <a:latin typeface="Montserrat" panose="00000500000000000000" pitchFamily="2" charset="0"/>
                        </a:rPr>
                        <a:t>Poca </a:t>
                      </a:r>
                      <a:r>
                        <a:rPr lang="es-MX" sz="2000" b="1" baseline="0" dirty="0" smtClean="0">
                          <a:latin typeface="Montserrat" panose="00000500000000000000" pitchFamily="2" charset="0"/>
                        </a:rPr>
                        <a:t>supervisión</a:t>
                      </a:r>
                      <a:r>
                        <a:rPr lang="es-MX" sz="2000" baseline="0" dirty="0" smtClean="0">
                          <a:latin typeface="Montserrat" panose="00000500000000000000" pitchFamily="2" charset="0"/>
                        </a:rPr>
                        <a:t> a sedes</a:t>
                      </a:r>
                    </a:p>
                    <a:p>
                      <a:pPr marL="342900" marR="0" indent="-342900" algn="l" defTabSz="7315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2000" b="1" baseline="0" dirty="0" smtClean="0">
                          <a:latin typeface="Montserrat" panose="00000500000000000000" pitchFamily="2" charset="0"/>
                        </a:rPr>
                        <a:t>Competencias genéricas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1817142"/>
                  </a:ext>
                </a:extLst>
              </a:tr>
            </a:tbl>
          </a:graphicData>
        </a:graphic>
      </p:graphicFrame>
      <p:pic>
        <p:nvPicPr>
          <p:cNvPr id="11" name="Picture 4" descr="http://www.educacionyculturaaz.com/wp-content/uploads/2013/02/logo_anm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7203" y="526267"/>
            <a:ext cx="877163" cy="877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ángulo 9"/>
          <p:cNvSpPr/>
          <p:nvPr/>
        </p:nvSpPr>
        <p:spPr>
          <a:xfrm>
            <a:off x="7232834" y="6617576"/>
            <a:ext cx="6728318" cy="3460049"/>
          </a:xfrm>
          <a:prstGeom prst="rect">
            <a:avLst/>
          </a:prstGeom>
          <a:gradFill>
            <a:gsLst>
              <a:gs pos="96000">
                <a:schemeClr val="accent3">
                  <a:lumMod val="5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16200000" scaled="0"/>
          </a:gra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bg1"/>
              </a:solidFill>
            </a:endParaRPr>
          </a:p>
        </p:txBody>
      </p:sp>
      <p:graphicFrame>
        <p:nvGraphicFramePr>
          <p:cNvPr id="15" name="11 Diagrama">
            <a:extLst>
              <a:ext uri="{FF2B5EF4-FFF2-40B4-BE49-F238E27FC236}">
                <a16:creationId xmlns:a16="http://schemas.microsoft.com/office/drawing/2014/main" id="{C74F97D3-B805-48DA-BB50-338C7FCC8B6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61345913"/>
              </p:ext>
            </p:extLst>
          </p:nvPr>
        </p:nvGraphicFramePr>
        <p:xfrm>
          <a:off x="7461437" y="6800044"/>
          <a:ext cx="6499717" cy="31927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" name="Rectángulo 6"/>
          <p:cNvSpPr/>
          <p:nvPr/>
        </p:nvSpPr>
        <p:spPr>
          <a:xfrm>
            <a:off x="1310493" y="6886567"/>
            <a:ext cx="5310498" cy="2853089"/>
          </a:xfrm>
          <a:prstGeom prst="rect">
            <a:avLst/>
          </a:prstGeom>
          <a:pattFill prst="pct20">
            <a:fgClr>
              <a:schemeClr val="accent3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MX" sz="1300" b="1" dirty="0">
                <a:latin typeface="Montserrat SemiBold" panose="000007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Neurocirugía Pediátrica </a:t>
            </a:r>
            <a:r>
              <a:rPr lang="es-MX" sz="1300" b="1" dirty="0" smtClean="0">
                <a:latin typeface="Montserrat SemiBold" panose="000007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Otorrinolaringología </a:t>
            </a:r>
            <a:r>
              <a:rPr lang="es-MX" sz="1300" b="1" dirty="0">
                <a:latin typeface="Montserrat SemiBold" panose="000007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pediátrica</a:t>
            </a:r>
            <a:endParaRPr lang="es-MX" sz="1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MX" sz="1300" b="1" dirty="0">
                <a:latin typeface="Montserrat SemiBold" panose="000007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Patología Pediátrica</a:t>
            </a:r>
            <a:endParaRPr lang="es-MX" sz="1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MX" sz="1300" b="1" dirty="0">
                <a:latin typeface="Montserrat SemiBold" panose="000007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Ginecología Urológica</a:t>
            </a:r>
            <a:endParaRPr lang="es-MX" sz="1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MX" sz="1300" b="1" dirty="0">
                <a:latin typeface="Montserrat SemiBold" panose="000007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Alergia e Inmunología Clínica Pediátrica</a:t>
            </a:r>
            <a:endParaRPr lang="es-MX" sz="1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MX" sz="1300" b="1" dirty="0">
                <a:latin typeface="Montserrat SemiBold" panose="000007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Neurología pediátrica</a:t>
            </a:r>
            <a:endParaRPr lang="es-MX" sz="1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MX" sz="1300" b="1" dirty="0">
                <a:latin typeface="Montserrat SemiBold" panose="000007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Cardiología pediátrica</a:t>
            </a:r>
            <a:endParaRPr lang="es-MX" sz="1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MX" sz="1300" b="1" dirty="0">
                <a:latin typeface="Montserrat SemiBold" panose="000007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Gastroenterología pediátrica y nutrición clínica</a:t>
            </a:r>
            <a:endParaRPr lang="es-MX" sz="1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MX" sz="1300" b="1" dirty="0">
                <a:latin typeface="Montserrat SemiBold" panose="000007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Medicina Materno </a:t>
            </a:r>
            <a:r>
              <a:rPr lang="es-MX" sz="1300" b="1" dirty="0" smtClean="0">
                <a:latin typeface="Montserrat SemiBold" panose="000007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Fetal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MX" sz="1300" b="1" dirty="0" smtClean="0">
                <a:latin typeface="Montserrat SemiBold" panose="000007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Medicina paliativa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MX" sz="1300" b="1" dirty="0" smtClean="0">
                <a:latin typeface="Montserrat SemiBold" panose="000007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Calidad de la atención </a:t>
            </a:r>
            <a:endParaRPr lang="es-MX" sz="1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MX" sz="1300" b="1" dirty="0">
                <a:latin typeface="Montserrat SemiBold" panose="000007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Biología de la Reproducción </a:t>
            </a:r>
            <a:r>
              <a:rPr lang="es-MX" sz="1300" b="1" dirty="0" smtClean="0">
                <a:latin typeface="Montserrat SemiBold" panose="000007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Humana</a:t>
            </a:r>
            <a:endParaRPr lang="es-MX" sz="13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MX" sz="1300" b="1" dirty="0" smtClean="0">
                <a:latin typeface="Montserrat SemiBold" panose="000007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Neurofisiología</a:t>
            </a:r>
            <a:endParaRPr lang="es-MX" sz="1300" dirty="0"/>
          </a:p>
        </p:txBody>
      </p:sp>
      <p:sp>
        <p:nvSpPr>
          <p:cNvPr id="17" name="Flecha abajo 16"/>
          <p:cNvSpPr/>
          <p:nvPr/>
        </p:nvSpPr>
        <p:spPr>
          <a:xfrm rot="2764386" flipH="1">
            <a:off x="4376968" y="6261369"/>
            <a:ext cx="369236" cy="712412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06638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/>
          <p:cNvSpPr/>
          <p:nvPr/>
        </p:nvSpPr>
        <p:spPr>
          <a:xfrm>
            <a:off x="1225809" y="804567"/>
            <a:ext cx="5479867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550" dirty="0" smtClean="0">
                <a:solidFill>
                  <a:srgbClr val="1E4236"/>
                </a:solidFill>
                <a:latin typeface="Montserrat ExtraBold"/>
                <a:cs typeface="Montserrat ExtraBold"/>
              </a:rPr>
              <a:t>Encuentros y desencuentros</a:t>
            </a:r>
          </a:p>
          <a:p>
            <a:r>
              <a:rPr lang="es-ES" sz="2550" dirty="0" smtClean="0">
                <a:solidFill>
                  <a:srgbClr val="1E4236"/>
                </a:solidFill>
                <a:latin typeface="Montserrat ExtraBold"/>
                <a:cs typeface="Montserrat ExtraBold"/>
              </a:rPr>
              <a:t>Educación médica continua </a:t>
            </a:r>
            <a:endParaRPr lang="es-ES" sz="2550" dirty="0">
              <a:solidFill>
                <a:srgbClr val="1E4236"/>
              </a:solidFill>
              <a:latin typeface="Montserrat ExtraBold"/>
              <a:cs typeface="Montserrat ExtraBold"/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2089095"/>
              </p:ext>
            </p:extLst>
          </p:nvPr>
        </p:nvGraphicFramePr>
        <p:xfrm>
          <a:off x="675249" y="1851615"/>
          <a:ext cx="14869551" cy="4069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7566">
                  <a:extLst>
                    <a:ext uri="{9D8B030D-6E8A-4147-A177-3AD203B41FA5}">
                      <a16:colId xmlns:a16="http://schemas.microsoft.com/office/drawing/2014/main" val="2696043274"/>
                    </a:ext>
                  </a:extLst>
                </a:gridCol>
                <a:gridCol w="6910754">
                  <a:extLst>
                    <a:ext uri="{9D8B030D-6E8A-4147-A177-3AD203B41FA5}">
                      <a16:colId xmlns:a16="http://schemas.microsoft.com/office/drawing/2014/main" val="2978245163"/>
                    </a:ext>
                  </a:extLst>
                </a:gridCol>
                <a:gridCol w="5451231">
                  <a:extLst>
                    <a:ext uri="{9D8B030D-6E8A-4147-A177-3AD203B41FA5}">
                      <a16:colId xmlns:a16="http://schemas.microsoft.com/office/drawing/2014/main" val="1028732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SISTEMA DE SALUD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INSTITUCIONES EDUCATIVAS</a:t>
                      </a:r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27359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sz="2000" b="1" dirty="0" smtClean="0">
                          <a:solidFill>
                            <a:srgbClr val="1E4236"/>
                          </a:solidFill>
                          <a:latin typeface="Montserrat" panose="00000500000000000000" pitchFamily="2" charset="0"/>
                        </a:rPr>
                        <a:t>Programas académicos</a:t>
                      </a:r>
                      <a:endParaRPr lang="es-MX" sz="2000" b="1" dirty="0">
                        <a:solidFill>
                          <a:srgbClr val="1E4236"/>
                        </a:solidFill>
                        <a:latin typeface="Montserrat" panose="00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s-MX" sz="2000" dirty="0" smtClean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</a:rPr>
                        <a:t>Planeación de acuerdo a </a:t>
                      </a:r>
                      <a:r>
                        <a:rPr lang="es-MX" sz="2000" b="1" dirty="0" smtClean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</a:rPr>
                        <a:t>necesidades</a:t>
                      </a:r>
                      <a:r>
                        <a:rPr lang="es-MX" sz="2000" baseline="0" dirty="0" smtClean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</a:rPr>
                        <a:t> y </a:t>
                      </a:r>
                      <a:r>
                        <a:rPr lang="es-MX" sz="2000" b="1" baseline="0" dirty="0" smtClean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</a:rPr>
                        <a:t>práctica real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s-MX" sz="2000" b="1" baseline="0" dirty="0" smtClean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</a:rPr>
                        <a:t>Tantos</a:t>
                      </a:r>
                      <a:r>
                        <a:rPr lang="es-MX" sz="2000" baseline="0" dirty="0" smtClean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</a:rPr>
                        <a:t> programas </a:t>
                      </a:r>
                      <a:r>
                        <a:rPr lang="es-MX" sz="2000" b="1" baseline="0" dirty="0" smtClean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</a:rPr>
                        <a:t>como</a:t>
                      </a:r>
                      <a:r>
                        <a:rPr lang="es-MX" sz="2000" baseline="0" dirty="0" smtClean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</a:rPr>
                        <a:t> cursos presenciales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s-MX" sz="2000" baseline="0" dirty="0" smtClean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</a:rPr>
                        <a:t>Pocos cuentan con </a:t>
                      </a:r>
                      <a:r>
                        <a:rPr lang="es-MX" sz="2000" b="1" baseline="0" dirty="0" smtClean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</a:rPr>
                        <a:t>aval académico universitario</a:t>
                      </a:r>
                      <a:r>
                        <a:rPr lang="es-MX" sz="2000" baseline="0" dirty="0" smtClean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</a:rPr>
                        <a:t>; muchos requieren </a:t>
                      </a:r>
                      <a:r>
                        <a:rPr lang="es-MX" sz="2000" b="1" baseline="0" dirty="0" smtClean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</a:rPr>
                        <a:t>beca</a:t>
                      </a:r>
                      <a:r>
                        <a:rPr lang="es-MX" sz="2000" baseline="0" dirty="0" smtClean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</a:rPr>
                        <a:t> por lo que depende de </a:t>
                      </a:r>
                      <a:r>
                        <a:rPr lang="es-MX" sz="2000" b="1" baseline="0" dirty="0" smtClean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</a:rPr>
                        <a:t>disponibilidad</a:t>
                      </a:r>
                      <a:r>
                        <a:rPr lang="es-MX" sz="2000" baseline="0" dirty="0" smtClean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s-MX" sz="2000" b="1" baseline="0" dirty="0" smtClean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</a:rPr>
                        <a:t>presupuestal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s-MX" sz="2000" b="1" baseline="0" dirty="0" smtClean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</a:rPr>
                        <a:t>Profesionalización docente </a:t>
                      </a:r>
                      <a:r>
                        <a:rPr lang="es-MX" sz="2000" b="0" baseline="0" dirty="0" smtClean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</a:rPr>
                        <a:t>insuficiente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s-MX" sz="2000" b="1" baseline="0" dirty="0" smtClean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</a:rPr>
                        <a:t>Reconocimiento</a:t>
                      </a:r>
                      <a:r>
                        <a:rPr lang="es-MX" sz="2000" baseline="0" dirty="0" smtClean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</a:rPr>
                        <a:t> (formales/informales)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s-MX" sz="2000" baseline="0" dirty="0" smtClean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</a:rPr>
                        <a:t>Campos clínicos </a:t>
                      </a:r>
                      <a:r>
                        <a:rPr lang="es-MX" sz="2000" b="1" baseline="0" dirty="0" smtClean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</a:rPr>
                        <a:t>saturados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s-MX" sz="2000" b="1" baseline="0" dirty="0" smtClean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</a:rPr>
                        <a:t>Falta de regulación sectorial</a:t>
                      </a:r>
                      <a:endParaRPr lang="es-MX" sz="2000" b="1" dirty="0">
                        <a:solidFill>
                          <a:schemeClr val="tx1"/>
                        </a:solidFill>
                        <a:latin typeface="Montserrat" panose="00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indent="-342900" algn="l" defTabSz="7315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2000" dirty="0" smtClean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</a:rPr>
                        <a:t>Planeación</a:t>
                      </a:r>
                      <a:r>
                        <a:rPr lang="es-MX" sz="2000" baseline="0" dirty="0" smtClean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</a:rPr>
                        <a:t> por </a:t>
                      </a:r>
                      <a:r>
                        <a:rPr lang="es-MX" sz="2000" b="1" baseline="0" dirty="0" smtClean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</a:rPr>
                        <a:t>demanda</a:t>
                      </a:r>
                      <a:r>
                        <a:rPr lang="es-MX" sz="2000" baseline="0" dirty="0" smtClean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</a:rPr>
                        <a:t> de usuarios o “</a:t>
                      </a:r>
                      <a:r>
                        <a:rPr lang="es-MX" sz="2000" b="1" baseline="0" dirty="0" smtClean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</a:rPr>
                        <a:t>histórico</a:t>
                      </a:r>
                      <a:r>
                        <a:rPr lang="es-MX" sz="2000" baseline="0" dirty="0" smtClean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</a:rPr>
                        <a:t>”</a:t>
                      </a:r>
                    </a:p>
                    <a:p>
                      <a:pPr marL="342900" marR="0" indent="-342900" algn="l" defTabSz="7315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2000" baseline="0" dirty="0" smtClean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</a:rPr>
                        <a:t>Orientado a la </a:t>
                      </a:r>
                      <a:r>
                        <a:rPr lang="es-MX" sz="2000" b="1" baseline="0" dirty="0" err="1" smtClean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</a:rPr>
                        <a:t>super</a:t>
                      </a:r>
                      <a:r>
                        <a:rPr lang="es-MX" sz="2000" b="1" baseline="0" dirty="0" smtClean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</a:rPr>
                        <a:t> especialización</a:t>
                      </a:r>
                      <a:r>
                        <a:rPr lang="es-MX" sz="2000" baseline="0" dirty="0" smtClean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</a:rPr>
                        <a:t> </a:t>
                      </a:r>
                      <a:endParaRPr lang="es-MX" sz="2000" dirty="0" smtClean="0">
                        <a:solidFill>
                          <a:schemeClr val="tx1"/>
                        </a:solidFill>
                        <a:latin typeface="Montserrat" panose="00000500000000000000" pitchFamily="2" charset="0"/>
                      </a:endParaRPr>
                    </a:p>
                    <a:p>
                      <a:pPr marL="342900" marR="0" indent="-342900" algn="l" defTabSz="7315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2000" b="1" dirty="0" smtClean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</a:rPr>
                        <a:t>Nomenclatura y reconocimiento </a:t>
                      </a:r>
                      <a:r>
                        <a:rPr lang="es-MX" sz="2000" dirty="0" smtClean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</a:rPr>
                        <a:t>de actividades</a:t>
                      </a:r>
                      <a:r>
                        <a:rPr lang="es-MX" sz="2000" baseline="0" dirty="0" smtClean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s-MX" sz="2000" b="1" baseline="0" dirty="0" smtClean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</a:rPr>
                        <a:t>no homogéneo </a:t>
                      </a:r>
                      <a:r>
                        <a:rPr lang="es-MX" sz="2000" baseline="0" dirty="0" smtClean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</a:rPr>
                        <a:t>(adiestramiento en servicio vs alta especialidad)</a:t>
                      </a:r>
                    </a:p>
                    <a:p>
                      <a:pPr marL="342900" marR="0" indent="-342900" algn="l" defTabSz="7315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2000" b="1" baseline="0" dirty="0" smtClean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</a:rPr>
                        <a:t>Valor curricular no homologado</a:t>
                      </a:r>
                      <a:endParaRPr lang="es-MX" sz="2000" b="1" dirty="0" smtClean="0">
                        <a:solidFill>
                          <a:schemeClr val="tx1"/>
                        </a:solidFill>
                        <a:latin typeface="Montserrat" panose="000005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18171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MX" sz="2000" dirty="0">
                        <a:latin typeface="Montserrat" panose="00000500000000000000" pitchFamily="2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2000" dirty="0" smtClean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</a:rPr>
                        <a:t>Falta de </a:t>
                      </a:r>
                      <a:r>
                        <a:rPr lang="es-MX" sz="2000" b="1" dirty="0" smtClean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</a:rPr>
                        <a:t>evaluación objetiva </a:t>
                      </a:r>
                      <a:r>
                        <a:rPr lang="es-MX" sz="2000" dirty="0" smtClean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</a:rPr>
                        <a:t>y </a:t>
                      </a:r>
                      <a:r>
                        <a:rPr lang="es-MX" sz="2000" b="1" dirty="0" smtClean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</a:rPr>
                        <a:t>supervisión</a:t>
                      </a:r>
                      <a:endParaRPr lang="es-MX" sz="2000" b="1" dirty="0">
                        <a:solidFill>
                          <a:schemeClr val="tx1"/>
                        </a:solidFill>
                        <a:latin typeface="Montserrat" panose="00000500000000000000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342900" marR="0" indent="-342900" algn="l" defTabSz="7315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s-MX" sz="2000" dirty="0" smtClean="0">
                        <a:latin typeface="Montserrat" panose="000005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7502421"/>
                  </a:ext>
                </a:extLst>
              </a:tr>
            </a:tbl>
          </a:graphicData>
        </a:graphic>
      </p:graphicFrame>
      <p:pic>
        <p:nvPicPr>
          <p:cNvPr id="6" name="Picture 4" descr="http://www.educacionyculturaaz.com/wp-content/uploads/2013/02/logo_anm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7203" y="526267"/>
            <a:ext cx="877163" cy="877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4 Grupo"/>
          <p:cNvGrpSpPr/>
          <p:nvPr/>
        </p:nvGrpSpPr>
        <p:grpSpPr>
          <a:xfrm>
            <a:off x="7854326" y="6064080"/>
            <a:ext cx="7631723" cy="2952739"/>
            <a:chOff x="428290" y="2699419"/>
            <a:chExt cx="3343939" cy="2743421"/>
          </a:xfrm>
        </p:grpSpPr>
        <p:graphicFrame>
          <p:nvGraphicFramePr>
            <p:cNvPr id="7" name="Gráfico 6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552674532"/>
                </p:ext>
              </p:extLst>
            </p:nvPr>
          </p:nvGraphicFramePr>
          <p:xfrm>
            <a:off x="428290" y="2938296"/>
            <a:ext cx="3343939" cy="250454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8" name="CuadroTexto 7"/>
            <p:cNvSpPr txBox="1"/>
            <p:nvPr/>
          </p:nvSpPr>
          <p:spPr>
            <a:xfrm>
              <a:off x="507966" y="2699419"/>
              <a:ext cx="3070733" cy="4289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2400" b="1" dirty="0" smtClean="0"/>
                <a:t>Personal capacitado presencial o a distancia</a:t>
              </a:r>
            </a:p>
          </p:txBody>
        </p:sp>
      </p:grpSp>
      <p:grpSp>
        <p:nvGrpSpPr>
          <p:cNvPr id="9" name="5 Grupo"/>
          <p:cNvGrpSpPr/>
          <p:nvPr/>
        </p:nvGrpSpPr>
        <p:grpSpPr>
          <a:xfrm>
            <a:off x="917980" y="6523133"/>
            <a:ext cx="6494661" cy="2008699"/>
            <a:chOff x="351534" y="5461652"/>
            <a:chExt cx="3822790" cy="1164496"/>
          </a:xfrm>
        </p:grpSpPr>
        <p:graphicFrame>
          <p:nvGraphicFramePr>
            <p:cNvPr id="10" name="7 Diagrama"/>
            <p:cNvGraphicFramePr/>
            <p:nvPr>
              <p:extLst>
                <p:ext uri="{D42A27DB-BD31-4B8C-83A1-F6EECF244321}">
                  <p14:modId xmlns:p14="http://schemas.microsoft.com/office/powerpoint/2010/main" val="108291768"/>
                </p:ext>
              </p:extLst>
            </p:nvPr>
          </p:nvGraphicFramePr>
          <p:xfrm flipV="1">
            <a:off x="351534" y="5785666"/>
            <a:ext cx="3822790" cy="438245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6" r:lo="rId7" r:qs="rId8" r:cs="rId9"/>
            </a:graphicData>
          </a:graphic>
        </p:graphicFrame>
        <p:graphicFrame>
          <p:nvGraphicFramePr>
            <p:cNvPr id="11" name="8 Diagrama"/>
            <p:cNvGraphicFramePr/>
            <p:nvPr>
              <p:extLst>
                <p:ext uri="{D42A27DB-BD31-4B8C-83A1-F6EECF244321}">
                  <p14:modId xmlns:p14="http://schemas.microsoft.com/office/powerpoint/2010/main" val="2784216094"/>
                </p:ext>
              </p:extLst>
            </p:nvPr>
          </p:nvGraphicFramePr>
          <p:xfrm flipV="1">
            <a:off x="351534" y="6223911"/>
            <a:ext cx="3822790" cy="40223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1" r:lo="rId12" r:qs="rId13" r:cs="rId14"/>
            </a:graphicData>
          </a:graphic>
        </p:graphicFrame>
        <p:sp>
          <p:nvSpPr>
            <p:cNvPr id="12" name="CuadroTexto 11"/>
            <p:cNvSpPr txBox="1"/>
            <p:nvPr/>
          </p:nvSpPr>
          <p:spPr>
            <a:xfrm>
              <a:off x="351534" y="5461652"/>
              <a:ext cx="3497452" cy="2319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2000" b="1" dirty="0" smtClean="0"/>
                <a:t>Orientación de la oferta educativa a distancia</a:t>
              </a:r>
            </a:p>
          </p:txBody>
        </p:sp>
      </p:grpSp>
      <p:sp>
        <p:nvSpPr>
          <p:cNvPr id="2" name="Rectángulo 1"/>
          <p:cNvSpPr/>
          <p:nvPr/>
        </p:nvSpPr>
        <p:spPr>
          <a:xfrm>
            <a:off x="9700710" y="9224206"/>
            <a:ext cx="51758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000" dirty="0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Desde 2013 </a:t>
            </a:r>
            <a:r>
              <a:rPr lang="es-MX" sz="2000" b="1" dirty="0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298,072</a:t>
            </a:r>
            <a:r>
              <a:rPr lang="es-MX" sz="2000" dirty="0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personas </a:t>
            </a:r>
            <a:r>
              <a:rPr lang="es-MX" sz="2000" dirty="0" smtClean="0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recibieron </a:t>
            </a:r>
          </a:p>
          <a:p>
            <a:r>
              <a:rPr lang="es-MX" sz="2000" dirty="0" smtClean="0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educación </a:t>
            </a:r>
            <a:r>
              <a:rPr lang="es-MX" sz="2000" dirty="0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continua presencial o a </a:t>
            </a:r>
            <a:r>
              <a:rPr lang="es-MX" sz="2000" dirty="0" smtClean="0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distancia</a:t>
            </a: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105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/>
          <p:cNvSpPr/>
          <p:nvPr/>
        </p:nvSpPr>
        <p:spPr>
          <a:xfrm>
            <a:off x="1225809" y="804567"/>
            <a:ext cx="5479867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550" dirty="0" smtClean="0">
                <a:solidFill>
                  <a:srgbClr val="1E4236"/>
                </a:solidFill>
                <a:latin typeface="Montserrat ExtraBold"/>
                <a:cs typeface="Montserrat ExtraBold"/>
              </a:rPr>
              <a:t>Encuentros y desencuentros</a:t>
            </a:r>
          </a:p>
          <a:p>
            <a:r>
              <a:rPr lang="es-ES" sz="2550" dirty="0" smtClean="0">
                <a:solidFill>
                  <a:srgbClr val="1E4236"/>
                </a:solidFill>
                <a:latin typeface="Montserrat ExtraBold"/>
                <a:cs typeface="Montserrat ExtraBold"/>
              </a:rPr>
              <a:t>Conclusiones</a:t>
            </a:r>
            <a:endParaRPr lang="es-ES" sz="2550" dirty="0">
              <a:solidFill>
                <a:srgbClr val="1E4236"/>
              </a:solidFill>
              <a:latin typeface="Montserrat ExtraBold"/>
              <a:cs typeface="Montserrat ExtraBold"/>
            </a:endParaRPr>
          </a:p>
        </p:txBody>
      </p:sp>
      <p:pic>
        <p:nvPicPr>
          <p:cNvPr id="6" name="Picture 4" descr="http://www.educacionyculturaaz.com/wp-content/uploads/2013/02/logo_anm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7203" y="526267"/>
            <a:ext cx="877163" cy="877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574432" y="2716646"/>
            <a:ext cx="8975187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800" dirty="0" smtClean="0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 embargo: </a:t>
            </a:r>
          </a:p>
          <a:p>
            <a:r>
              <a:rPr lang="es-MX" sz="1800" dirty="0" smtClean="0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Se requiere un </a:t>
            </a:r>
            <a:r>
              <a:rPr lang="es-MX" sz="1800" b="1" dirty="0" smtClean="0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planeación conjunta </a:t>
            </a:r>
            <a:r>
              <a:rPr lang="es-MX" sz="1800" dirty="0" smtClean="0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(SEP-Sector Salud-Universidades) en la formación de recursos humanos para la salud, tanto de pregrado como especialización, de acuerdo a:</a:t>
            </a:r>
          </a:p>
          <a:p>
            <a:pPr marL="1793875" indent="-457200">
              <a:buAutoNum type="alphaLcParenR"/>
            </a:pPr>
            <a:r>
              <a:rPr lang="es-MX" sz="1800" dirty="0" smtClean="0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Modelo de atención del Gobierno Federal</a:t>
            </a:r>
          </a:p>
          <a:p>
            <a:pPr marL="1793875" indent="-457200">
              <a:buAutoNum type="alphaLcParenR"/>
            </a:pPr>
            <a:r>
              <a:rPr lang="es-MX" sz="1800" dirty="0" smtClean="0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Crecimiento de la población</a:t>
            </a:r>
          </a:p>
          <a:p>
            <a:pPr marL="1793875" indent="-457200">
              <a:buAutoNum type="alphaLcParenR"/>
            </a:pPr>
            <a:r>
              <a:rPr lang="es-MX" sz="1800" dirty="0" smtClean="0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Transición epidemiológica</a:t>
            </a:r>
          </a:p>
          <a:p>
            <a:pPr marL="1793875" indent="-457200">
              <a:buAutoNum type="alphaLcParenR"/>
            </a:pPr>
            <a:r>
              <a:rPr lang="es-MX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Transición demográfica</a:t>
            </a:r>
          </a:p>
          <a:p>
            <a:pPr marL="1793875" indent="-457200">
              <a:buAutoNum type="alphaLcParenR"/>
            </a:pPr>
            <a:r>
              <a:rPr lang="es-MX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Distribución geográfica</a:t>
            </a:r>
          </a:p>
          <a:p>
            <a:pPr marL="1793875" indent="-457200">
              <a:buAutoNum type="alphaLcParenR"/>
            </a:pPr>
            <a:r>
              <a:rPr lang="es-MX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Avances tecnológicos</a:t>
            </a:r>
          </a:p>
          <a:p>
            <a:pPr marL="457200" indent="-457200">
              <a:buAutoNum type="alphaLcParenR"/>
            </a:pPr>
            <a:endParaRPr lang="es-MX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2. Se requiere una </a:t>
            </a:r>
            <a:r>
              <a:rPr lang="es-MX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rectoría sectorial</a:t>
            </a:r>
            <a:r>
              <a:rPr lang="es-MX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, y una </a:t>
            </a:r>
            <a:r>
              <a:rPr lang="es-MX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mayor comunicación entre las instituciones educativas e instituciones de salud </a:t>
            </a:r>
            <a:r>
              <a:rPr lang="es-MX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públicas y privadas, en el diseño de programas académicos de pregrado y especialización, en la evaluación de la competencias de los egresados, en la formación docente y en la planeación, calidad y acceso de la educación continua para el profesional de la salud.  </a:t>
            </a:r>
          </a:p>
          <a:p>
            <a:endParaRPr lang="es-MX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3. Es necesario </a:t>
            </a:r>
            <a:r>
              <a:rPr lang="es-MX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rediseñar el modelo de formación </a:t>
            </a:r>
            <a:r>
              <a:rPr lang="es-MX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de pregrado y especialización, aprovechando toda la capacidad del sistema de salud (programas interinstitucionales), e incorporar nuevos campos clínicos (guarderías, escuelas, centros de día para la tercera edad, empresas, </a:t>
            </a:r>
            <a:r>
              <a:rPr lang="es-MX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es-MX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es-MX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4. Es necesario ofrecer </a:t>
            </a:r>
            <a:r>
              <a:rPr lang="es-MX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prestaciones y oportunidades laborales </a:t>
            </a:r>
            <a:r>
              <a:rPr lang="es-MX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dignas durante el internado, servicio social, especialización y al egreso. </a:t>
            </a:r>
          </a:p>
        </p:txBody>
      </p:sp>
      <p:sp>
        <p:nvSpPr>
          <p:cNvPr id="7" name="Rectángulo 6"/>
          <p:cNvSpPr/>
          <p:nvPr/>
        </p:nvSpPr>
        <p:spPr>
          <a:xfrm>
            <a:off x="574432" y="1781862"/>
            <a:ext cx="1478866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300" b="1" dirty="0" smtClean="0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Todos estamos trabajando para el mismo objetivo: suficiencia y calidad médicos generales y  especialistas</a:t>
            </a:r>
            <a:endParaRPr lang="es-MX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Resultado de imagen para el futuro depende de lo que hagas hoy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12"/>
          <a:stretch/>
        </p:blipFill>
        <p:spPr bwMode="auto">
          <a:xfrm>
            <a:off x="10432122" y="4149969"/>
            <a:ext cx="4930970" cy="3893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290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6088966" y="4300945"/>
            <a:ext cx="801927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>
              <a:buAutoNum type="arabicPeriod"/>
            </a:pPr>
            <a:r>
              <a:rPr lang="es-ES" sz="3200" dirty="0" smtClean="0">
                <a:solidFill>
                  <a:srgbClr val="1E4236"/>
                </a:solidFill>
                <a:latin typeface="Montserrat SemiBold"/>
                <a:cs typeface="Montserrat SemiBold"/>
              </a:rPr>
              <a:t>Pregrado</a:t>
            </a:r>
          </a:p>
          <a:p>
            <a:pPr marL="514350" indent="-514350" algn="ctr">
              <a:buAutoNum type="arabicPeriod"/>
            </a:pPr>
            <a:r>
              <a:rPr lang="es-ES" sz="3200" dirty="0" smtClean="0">
                <a:solidFill>
                  <a:srgbClr val="1E4236"/>
                </a:solidFill>
                <a:latin typeface="Montserrat SemiBold"/>
                <a:cs typeface="Montserrat SemiBold"/>
              </a:rPr>
              <a:t>Especialización médica</a:t>
            </a:r>
          </a:p>
          <a:p>
            <a:pPr marL="514350" indent="-514350" algn="ctr">
              <a:buAutoNum type="arabicPeriod"/>
            </a:pPr>
            <a:r>
              <a:rPr lang="es-ES" sz="3200" dirty="0" smtClean="0">
                <a:solidFill>
                  <a:srgbClr val="1E4236"/>
                </a:solidFill>
                <a:latin typeface="Montserrat SemiBold"/>
                <a:cs typeface="Montserrat SemiBold"/>
              </a:rPr>
              <a:t>Educación continua</a:t>
            </a:r>
            <a:endParaRPr lang="es-ES" sz="3200" dirty="0">
              <a:solidFill>
                <a:srgbClr val="1E4236"/>
              </a:solidFill>
              <a:latin typeface="Montserrat SemiBold"/>
              <a:cs typeface="Montserrat SemiBold"/>
            </a:endParaRPr>
          </a:p>
        </p:txBody>
      </p:sp>
      <p:pic>
        <p:nvPicPr>
          <p:cNvPr id="3" name="Picture 4" descr="http://www.educacionyculturaaz.com/wp-content/uploads/2013/02/logo_anm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7203" y="526267"/>
            <a:ext cx="877163" cy="877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Resultado de imagen para LOGOSIMBOLO IMS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26683" y="526267"/>
            <a:ext cx="760348" cy="94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245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/>
          <p:cNvSpPr/>
          <p:nvPr/>
        </p:nvSpPr>
        <p:spPr>
          <a:xfrm>
            <a:off x="1225809" y="804567"/>
            <a:ext cx="5479867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550" dirty="0" smtClean="0">
                <a:solidFill>
                  <a:srgbClr val="1E4236"/>
                </a:solidFill>
                <a:latin typeface="Montserrat ExtraBold"/>
                <a:cs typeface="Montserrat ExtraBold"/>
              </a:rPr>
              <a:t>Encuentros y desencuentros </a:t>
            </a:r>
          </a:p>
          <a:p>
            <a:r>
              <a:rPr lang="es-ES" sz="2550" dirty="0" smtClean="0">
                <a:solidFill>
                  <a:srgbClr val="1E4236"/>
                </a:solidFill>
                <a:latin typeface="Montserrat ExtraBold"/>
                <a:cs typeface="Montserrat ExtraBold"/>
              </a:rPr>
              <a:t>Pregrado</a:t>
            </a:r>
            <a:endParaRPr lang="es-ES" sz="2550" dirty="0">
              <a:solidFill>
                <a:srgbClr val="1E4236"/>
              </a:solidFill>
              <a:latin typeface="Montserrat ExtraBold"/>
              <a:cs typeface="Montserrat ExtraBold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7371240" y="9075222"/>
            <a:ext cx="72345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400" dirty="0">
                <a:hlinkClick r:id="rId3"/>
              </a:rPr>
              <a:t>http://</a:t>
            </a:r>
            <a:r>
              <a:rPr lang="es-MX" sz="1400" dirty="0" smtClean="0">
                <a:hlinkClick r:id="rId3"/>
              </a:rPr>
              <a:t>www.amfem.edu.mx/index.php/directorio</a:t>
            </a:r>
            <a:endParaRPr lang="es-MX" sz="1400" dirty="0" smtClean="0"/>
          </a:p>
          <a:p>
            <a:r>
              <a:rPr lang="es-MX" sz="1400" dirty="0">
                <a:hlinkClick r:id="rId4"/>
              </a:rPr>
              <a:t>http://www.comaem.org.mx/wp-content/uploads/2018/12/Estado-Global-de-acreditacion-.</a:t>
            </a:r>
            <a:r>
              <a:rPr lang="es-MX" sz="1400" dirty="0" smtClean="0">
                <a:hlinkClick r:id="rId4"/>
              </a:rPr>
              <a:t>htm</a:t>
            </a:r>
            <a:r>
              <a:rPr lang="es-MX" sz="1400" dirty="0" smtClean="0"/>
              <a:t> </a:t>
            </a:r>
            <a:endParaRPr lang="es-MX" sz="1400" dirty="0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6865168"/>
              </p:ext>
            </p:extLst>
          </p:nvPr>
        </p:nvGraphicFramePr>
        <p:xfrm>
          <a:off x="436098" y="1878201"/>
          <a:ext cx="14869550" cy="2240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46585">
                  <a:extLst>
                    <a:ext uri="{9D8B030D-6E8A-4147-A177-3AD203B41FA5}">
                      <a16:colId xmlns:a16="http://schemas.microsoft.com/office/drawing/2014/main" val="2696043274"/>
                    </a:ext>
                  </a:extLst>
                </a:gridCol>
                <a:gridCol w="4023360">
                  <a:extLst>
                    <a:ext uri="{9D8B030D-6E8A-4147-A177-3AD203B41FA5}">
                      <a16:colId xmlns:a16="http://schemas.microsoft.com/office/drawing/2014/main" val="2978245163"/>
                    </a:ext>
                  </a:extLst>
                </a:gridCol>
                <a:gridCol w="7399605">
                  <a:extLst>
                    <a:ext uri="{9D8B030D-6E8A-4147-A177-3AD203B41FA5}">
                      <a16:colId xmlns:a16="http://schemas.microsoft.com/office/drawing/2014/main" val="1028732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A FAVOR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EN CONTRA</a:t>
                      </a:r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2735930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r>
                        <a:rPr lang="es-MX" sz="2000" b="1" dirty="0" smtClean="0">
                          <a:solidFill>
                            <a:srgbClr val="39471D"/>
                          </a:solidFill>
                          <a:latin typeface="Montserrat" panose="00000500000000000000" pitchFamily="2" charset="0"/>
                        </a:rPr>
                        <a:t>Necesidades de médicos generales</a:t>
                      </a:r>
                      <a:endParaRPr lang="es-MX" sz="2000" b="1" dirty="0">
                        <a:solidFill>
                          <a:srgbClr val="39471D"/>
                        </a:solidFill>
                        <a:latin typeface="Montserrat" panose="00000500000000000000" pitchFamily="2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s-MX" sz="2000" b="1" dirty="0" smtClean="0">
                          <a:latin typeface="Montserrat" panose="00000500000000000000" pitchFamily="2" charset="0"/>
                        </a:rPr>
                        <a:t>Creciente número </a:t>
                      </a:r>
                      <a:r>
                        <a:rPr lang="es-MX" sz="2000" b="0" dirty="0" smtClean="0">
                          <a:latin typeface="Montserrat" panose="00000500000000000000" pitchFamily="2" charset="0"/>
                        </a:rPr>
                        <a:t>de</a:t>
                      </a:r>
                      <a:r>
                        <a:rPr lang="es-MX" sz="2000" b="1" dirty="0" smtClean="0"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s-MX" sz="2000" b="0" dirty="0" smtClean="0">
                          <a:latin typeface="Montserrat" panose="00000500000000000000" pitchFamily="2" charset="0"/>
                        </a:rPr>
                        <a:t>facultades y escuelas de medicina</a:t>
                      </a:r>
                      <a:endParaRPr lang="es-MX" sz="2000" b="0" dirty="0">
                        <a:latin typeface="Montserrat" panose="00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000" b="1" dirty="0" smtClean="0">
                          <a:latin typeface="Montserrat" panose="00000500000000000000" pitchFamily="2" charset="0"/>
                        </a:rPr>
                        <a:t>Desvinculación entre la SEP y la SS </a:t>
                      </a:r>
                      <a:r>
                        <a:rPr lang="es-MX" sz="2000" b="0" dirty="0" smtClean="0">
                          <a:latin typeface="Montserrat" panose="00000500000000000000" pitchFamily="2" charset="0"/>
                        </a:rPr>
                        <a:t>para apertura de nuevas facultades y escuelas de medicina de acuerdo a una </a:t>
                      </a:r>
                      <a:r>
                        <a:rPr lang="es-MX" sz="2000" b="1" dirty="0" smtClean="0">
                          <a:latin typeface="Montserrat" panose="00000500000000000000" pitchFamily="2" charset="0"/>
                        </a:rPr>
                        <a:t>planeación de necesidades. </a:t>
                      </a:r>
                      <a:endParaRPr lang="es-MX" sz="2000" b="1" dirty="0">
                        <a:latin typeface="Montserrat" panose="000005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181714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MX" sz="2000" b="0" dirty="0">
                        <a:latin typeface="Montserrat" panose="00000500000000000000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 sz="2000" b="0" dirty="0">
                        <a:latin typeface="Montserrat" panose="00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000" b="1" dirty="0" smtClean="0">
                          <a:latin typeface="Montserrat" panose="00000500000000000000" pitchFamily="2" charset="0"/>
                        </a:rPr>
                        <a:t>Calidad heterogénea</a:t>
                      </a:r>
                      <a:r>
                        <a:rPr lang="es-MX" sz="2000" b="1" baseline="0" dirty="0" smtClean="0"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s-MX" sz="2000" b="0" dirty="0" smtClean="0">
                          <a:latin typeface="Montserrat" panose="00000500000000000000" pitchFamily="2" charset="0"/>
                        </a:rPr>
                        <a:t>de programas</a:t>
                      </a:r>
                      <a:r>
                        <a:rPr lang="es-MX" sz="2000" b="0" baseline="0" dirty="0" smtClean="0">
                          <a:latin typeface="Montserrat" panose="00000500000000000000" pitchFamily="2" charset="0"/>
                        </a:rPr>
                        <a:t> de las escuelas y facultades de medicina </a:t>
                      </a:r>
                      <a:endParaRPr lang="es-MX" sz="2000" b="0" dirty="0">
                        <a:latin typeface="Montserrat" panose="000005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8347940"/>
                  </a:ext>
                </a:extLst>
              </a:tr>
            </a:tbl>
          </a:graphicData>
        </a:graphic>
      </p:graphicFrame>
      <p:pic>
        <p:nvPicPr>
          <p:cNvPr id="6" name="Picture 4" descr="http://www.educacionyculturaaz.com/wp-content/uploads/2013/02/logo_anm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7203" y="526267"/>
            <a:ext cx="877163" cy="877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0228766"/>
              </p:ext>
            </p:extLst>
          </p:nvPr>
        </p:nvGraphicFramePr>
        <p:xfrm>
          <a:off x="436097" y="4670474"/>
          <a:ext cx="6091311" cy="41146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085773341"/>
              </p:ext>
            </p:extLst>
          </p:nvPr>
        </p:nvGraphicFramePr>
        <p:xfrm>
          <a:off x="6705676" y="4118481"/>
          <a:ext cx="7900109" cy="5218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70688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/>
        </p:nvGrpSpPr>
        <p:grpSpPr>
          <a:xfrm>
            <a:off x="196421" y="4358155"/>
            <a:ext cx="7538640" cy="4505092"/>
            <a:chOff x="196422" y="3687649"/>
            <a:chExt cx="7538640" cy="4263183"/>
          </a:xfrm>
        </p:grpSpPr>
        <p:pic>
          <p:nvPicPr>
            <p:cNvPr id="9" name="Picture 2" descr="https://asset.keepeek-cache.com/medias/domain21/_pdf/media4104/628162-3yqy1qo95n/large/152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99" t="12919" r="5263" b="45356"/>
            <a:stretch/>
          </p:blipFill>
          <p:spPr bwMode="auto">
            <a:xfrm>
              <a:off x="196422" y="3687649"/>
              <a:ext cx="7538640" cy="42631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Flecha abajo 6"/>
            <p:cNvSpPr/>
            <p:nvPr/>
          </p:nvSpPr>
          <p:spPr>
            <a:xfrm>
              <a:off x="5649122" y="4656413"/>
              <a:ext cx="182880" cy="689317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9048114"/>
              </p:ext>
            </p:extLst>
          </p:nvPr>
        </p:nvGraphicFramePr>
        <p:xfrm>
          <a:off x="525480" y="1882868"/>
          <a:ext cx="14841414" cy="153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04714">
                  <a:extLst>
                    <a:ext uri="{9D8B030D-6E8A-4147-A177-3AD203B41FA5}">
                      <a16:colId xmlns:a16="http://schemas.microsoft.com/office/drawing/2014/main" val="2696043274"/>
                    </a:ext>
                  </a:extLst>
                </a:gridCol>
                <a:gridCol w="5317587">
                  <a:extLst>
                    <a:ext uri="{9D8B030D-6E8A-4147-A177-3AD203B41FA5}">
                      <a16:colId xmlns:a16="http://schemas.microsoft.com/office/drawing/2014/main" val="2978245163"/>
                    </a:ext>
                  </a:extLst>
                </a:gridCol>
                <a:gridCol w="5219113">
                  <a:extLst>
                    <a:ext uri="{9D8B030D-6E8A-4147-A177-3AD203B41FA5}">
                      <a16:colId xmlns:a16="http://schemas.microsoft.com/office/drawing/2014/main" val="1028732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A FAVOR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EN CONTRA</a:t>
                      </a:r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27359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sz="2000" b="1" dirty="0" smtClean="0">
                          <a:solidFill>
                            <a:srgbClr val="39471D"/>
                          </a:solidFill>
                          <a:latin typeface="Montserrat" panose="00000500000000000000" pitchFamily="2" charset="0"/>
                        </a:rPr>
                        <a:t>Necesidades de médicos generales</a:t>
                      </a:r>
                      <a:endParaRPr lang="es-MX" sz="2000" b="1" dirty="0">
                        <a:solidFill>
                          <a:srgbClr val="39471D"/>
                        </a:solidFill>
                        <a:latin typeface="Montserrat" panose="00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000" b="1" dirty="0" smtClean="0">
                          <a:latin typeface="Montserrat" panose="00000500000000000000" pitchFamily="2" charset="0"/>
                        </a:rPr>
                        <a:t>Creciente número</a:t>
                      </a:r>
                      <a:r>
                        <a:rPr lang="es-MX" sz="2000" b="1" baseline="0" dirty="0" smtClean="0"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s-MX" sz="2000" b="0" baseline="0" dirty="0" smtClean="0">
                          <a:latin typeface="Montserrat" panose="00000500000000000000" pitchFamily="2" charset="0"/>
                        </a:rPr>
                        <a:t>de </a:t>
                      </a:r>
                      <a:r>
                        <a:rPr lang="es-MX" sz="2000" baseline="0" dirty="0" smtClean="0">
                          <a:latin typeface="Montserrat" panose="00000500000000000000" pitchFamily="2" charset="0"/>
                        </a:rPr>
                        <a:t>alumnos egresados</a:t>
                      </a:r>
                      <a:endParaRPr lang="es-MX" sz="2000" dirty="0">
                        <a:latin typeface="Montserrat" panose="00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7315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000" dirty="0" smtClean="0">
                          <a:latin typeface="Montserrat" panose="00000500000000000000" pitchFamily="2" charset="0"/>
                        </a:rPr>
                        <a:t>No hay </a:t>
                      </a:r>
                      <a:r>
                        <a:rPr lang="es-MX" sz="2000" b="1" dirty="0" smtClean="0">
                          <a:latin typeface="Montserrat" panose="00000500000000000000" pitchFamily="2" charset="0"/>
                        </a:rPr>
                        <a:t>criterio homogéneo </a:t>
                      </a:r>
                      <a:r>
                        <a:rPr lang="es-MX" sz="2000" dirty="0" smtClean="0">
                          <a:latin typeface="Montserrat" panose="00000500000000000000" pitchFamily="2" charset="0"/>
                        </a:rPr>
                        <a:t>de egreso</a:t>
                      </a:r>
                    </a:p>
                    <a:p>
                      <a:pPr marL="0" marR="0" indent="0" algn="l" defTabSz="7315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000" b="1" dirty="0" smtClean="0">
                          <a:latin typeface="Montserrat" panose="00000500000000000000" pitchFamily="2" charset="0"/>
                        </a:rPr>
                        <a:t>Ingreso inercial</a:t>
                      </a:r>
                      <a:r>
                        <a:rPr lang="es-MX" sz="2000" b="1" baseline="0" dirty="0" smtClean="0"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s-MX" sz="2000" baseline="0" dirty="0" smtClean="0">
                          <a:latin typeface="Montserrat" panose="00000500000000000000" pitchFamily="2" charset="0"/>
                        </a:rPr>
                        <a:t>o por demanda del mercado escolar</a:t>
                      </a:r>
                      <a:r>
                        <a:rPr lang="es-MX" sz="2000" dirty="0" smtClean="0">
                          <a:latin typeface="Montserrat" panose="00000500000000000000" pitchFamily="2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1817142"/>
                  </a:ext>
                </a:extLst>
              </a:tr>
            </a:tbl>
          </a:graphicData>
        </a:graphic>
      </p:graphicFrame>
      <p:grpSp>
        <p:nvGrpSpPr>
          <p:cNvPr id="4" name="Grupo 3"/>
          <p:cNvGrpSpPr/>
          <p:nvPr/>
        </p:nvGrpSpPr>
        <p:grpSpPr>
          <a:xfrm>
            <a:off x="7244862" y="4198653"/>
            <a:ext cx="8223618" cy="4263877"/>
            <a:chOff x="7244862" y="3851030"/>
            <a:chExt cx="8223618" cy="4263877"/>
          </a:xfrm>
        </p:grpSpPr>
        <p:pic>
          <p:nvPicPr>
            <p:cNvPr id="8" name="Picture 4" descr="https://asset.keepeek-cache.com/medias/domain21/_pdf/media4104/628162-3yqy1qo95n/large/156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80" t="13275" r="4707" b="51278"/>
            <a:stretch/>
          </p:blipFill>
          <p:spPr bwMode="auto">
            <a:xfrm>
              <a:off x="7244862" y="3851030"/>
              <a:ext cx="8223618" cy="42638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Flecha abajo 10"/>
            <p:cNvSpPr/>
            <p:nvPr/>
          </p:nvSpPr>
          <p:spPr>
            <a:xfrm>
              <a:off x="12088836" y="4842805"/>
              <a:ext cx="182880" cy="689317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sp>
        <p:nvSpPr>
          <p:cNvPr id="12" name="Rectángulo 11"/>
          <p:cNvSpPr/>
          <p:nvPr/>
        </p:nvSpPr>
        <p:spPr>
          <a:xfrm>
            <a:off x="8060788" y="9611588"/>
            <a:ext cx="720265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200" b="1" dirty="0">
                <a:solidFill>
                  <a:srgbClr val="505050"/>
                </a:solidFill>
                <a:latin typeface="arial" panose="020B0604020202020204" pitchFamily="34" charset="0"/>
              </a:rPr>
              <a:t>Panorama de la Salud </a:t>
            </a:r>
            <a:r>
              <a:rPr lang="es-MX" sz="1200" b="1" dirty="0" smtClean="0">
                <a:solidFill>
                  <a:srgbClr val="505050"/>
                </a:solidFill>
                <a:latin typeface="arial" panose="020B0604020202020204" pitchFamily="34" charset="0"/>
              </a:rPr>
              <a:t>2017 </a:t>
            </a:r>
            <a:r>
              <a:rPr lang="es-MX" sz="1200" b="1" i="1" dirty="0" smtClean="0">
                <a:solidFill>
                  <a:srgbClr val="505050"/>
                </a:solidFill>
                <a:latin typeface="arial" panose="020B0604020202020204" pitchFamily="34" charset="0"/>
              </a:rPr>
              <a:t>Indicadores </a:t>
            </a:r>
            <a:r>
              <a:rPr lang="es-MX" sz="1200" b="1" i="1" dirty="0">
                <a:solidFill>
                  <a:srgbClr val="505050"/>
                </a:solidFill>
                <a:latin typeface="arial" panose="020B0604020202020204" pitchFamily="34" charset="0"/>
              </a:rPr>
              <a:t>de la </a:t>
            </a:r>
            <a:r>
              <a:rPr lang="es-MX" sz="1200" b="1" i="1" dirty="0" smtClean="0">
                <a:solidFill>
                  <a:srgbClr val="505050"/>
                </a:solidFill>
                <a:latin typeface="arial" panose="020B0604020202020204" pitchFamily="34" charset="0"/>
              </a:rPr>
              <a:t>OCDE </a:t>
            </a:r>
            <a:r>
              <a:rPr lang="es-MX" sz="1200" dirty="0" err="1" smtClean="0">
                <a:solidFill>
                  <a:srgbClr val="666666"/>
                </a:solidFill>
                <a:latin typeface="arial" panose="020B0604020202020204" pitchFamily="34" charset="0"/>
              </a:rPr>
              <a:t>DOI:</a:t>
            </a:r>
            <a:r>
              <a:rPr lang="es-MX" sz="1200" dirty="0" err="1" smtClean="0">
                <a:solidFill>
                  <a:srgbClr val="2882C1"/>
                </a:solidFill>
                <a:latin typeface="arial" panose="020B0604020202020204" pitchFamily="34" charset="0"/>
                <a:hlinkClick r:id="rId5" tooltip="Panorama de la Salud 2017"/>
              </a:rPr>
              <a:t>https</a:t>
            </a:r>
            <a:r>
              <a:rPr lang="es-MX" sz="1200" dirty="0">
                <a:solidFill>
                  <a:srgbClr val="2882C1"/>
                </a:solidFill>
                <a:latin typeface="arial" panose="020B0604020202020204" pitchFamily="34" charset="0"/>
                <a:hlinkClick r:id="rId5" tooltip="Panorama de la Salud 2017"/>
              </a:rPr>
              <a:t>://doi.org/10.1787/9789264306035-es</a:t>
            </a:r>
            <a:endParaRPr lang="es-MX" sz="1200" b="0" i="0" dirty="0">
              <a:solidFill>
                <a:srgbClr val="6666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907980" y="8902929"/>
            <a:ext cx="528983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000" b="1" dirty="0">
                <a:latin typeface="Montserrat" panose="00000500000000000000" pitchFamily="2" charset="0"/>
              </a:rPr>
              <a:t>OCDE:</a:t>
            </a:r>
            <a:r>
              <a:rPr lang="es-MX" sz="2000" dirty="0">
                <a:latin typeface="Montserrat" panose="00000500000000000000" pitchFamily="2" charset="0"/>
              </a:rPr>
              <a:t> 3.4 médicos por 1000 habitantes</a:t>
            </a:r>
          </a:p>
          <a:p>
            <a:pPr algn="just"/>
            <a:r>
              <a:rPr lang="es-MX" sz="2000" b="1" dirty="0">
                <a:latin typeface="Montserrat" panose="00000500000000000000" pitchFamily="2" charset="0"/>
              </a:rPr>
              <a:t>México</a:t>
            </a:r>
            <a:r>
              <a:rPr lang="es-MX" sz="2000" dirty="0">
                <a:latin typeface="Montserrat" panose="00000500000000000000" pitchFamily="2" charset="0"/>
              </a:rPr>
              <a:t>: 2.4 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10628195" y="8509304"/>
            <a:ext cx="19472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000" b="1" dirty="0">
                <a:latin typeface="Montserrat" panose="00000500000000000000" pitchFamily="2" charset="0"/>
              </a:rPr>
              <a:t>OCDE</a:t>
            </a:r>
            <a:r>
              <a:rPr lang="es-MX" sz="2000" dirty="0">
                <a:latin typeface="Montserrat" panose="00000500000000000000" pitchFamily="2" charset="0"/>
              </a:rPr>
              <a:t>: 12.1</a:t>
            </a:r>
          </a:p>
          <a:p>
            <a:r>
              <a:rPr lang="es-MX" sz="2000" b="1" dirty="0">
                <a:latin typeface="Montserrat" panose="00000500000000000000" pitchFamily="2" charset="0"/>
              </a:rPr>
              <a:t>México</a:t>
            </a:r>
            <a:r>
              <a:rPr lang="es-MX" sz="2000" dirty="0">
                <a:latin typeface="Montserrat" panose="00000500000000000000" pitchFamily="2" charset="0"/>
              </a:rPr>
              <a:t> 10.7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1225809" y="804567"/>
            <a:ext cx="5479867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550" dirty="0" smtClean="0">
                <a:solidFill>
                  <a:srgbClr val="1E4236"/>
                </a:solidFill>
                <a:latin typeface="Montserrat ExtraBold"/>
                <a:cs typeface="Montserrat ExtraBold"/>
              </a:rPr>
              <a:t>Encuentros y desencuentros </a:t>
            </a:r>
          </a:p>
          <a:p>
            <a:r>
              <a:rPr lang="es-ES" sz="2550" dirty="0" smtClean="0">
                <a:solidFill>
                  <a:srgbClr val="1E4236"/>
                </a:solidFill>
                <a:latin typeface="Montserrat ExtraBold"/>
                <a:cs typeface="Montserrat ExtraBold"/>
              </a:rPr>
              <a:t>Pregrado</a:t>
            </a:r>
            <a:endParaRPr lang="es-ES" sz="2550" dirty="0">
              <a:solidFill>
                <a:srgbClr val="1E4236"/>
              </a:solidFill>
              <a:latin typeface="Montserrat ExtraBold"/>
              <a:cs typeface="Montserrat ExtraBold"/>
            </a:endParaRPr>
          </a:p>
        </p:txBody>
      </p:sp>
      <p:pic>
        <p:nvPicPr>
          <p:cNvPr id="15" name="Picture 4" descr="http://www.educacionyculturaaz.com/wp-content/uploads/2013/02/logo_anm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7203" y="526267"/>
            <a:ext cx="877163" cy="877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2 Marcador de contenido"/>
          <p:cNvSpPr txBox="1">
            <a:spLocks/>
          </p:cNvSpPr>
          <p:nvPr/>
        </p:nvSpPr>
        <p:spPr>
          <a:xfrm>
            <a:off x="8060788" y="3755968"/>
            <a:ext cx="6115523" cy="419298"/>
          </a:xfrm>
          <a:prstGeom prst="rect">
            <a:avLst/>
          </a:prstGeom>
        </p:spPr>
        <p:txBody>
          <a:bodyPr vert="horz" lIns="146304" tIns="73152" rIns="146304" bIns="73152" rtlCol="0">
            <a:noAutofit/>
          </a:bodyPr>
          <a:lstStyle>
            <a:lvl1pPr marL="548640" indent="-548640" algn="l" defTabSz="731520" rtl="0" eaLnBrk="1" latinLnBrk="0" hangingPunct="1">
              <a:spcBef>
                <a:spcPct val="20000"/>
              </a:spcBef>
              <a:buFont typeface="Arial"/>
              <a:buChar char="•"/>
              <a:defRPr sz="5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88720" indent="-457200" algn="l" defTabSz="731520" rtl="0" eaLnBrk="1" latinLnBrk="0" hangingPunct="1">
              <a:spcBef>
                <a:spcPct val="20000"/>
              </a:spcBef>
              <a:buFont typeface="Arial"/>
              <a:buChar char="–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indent="-365760" algn="l" defTabSz="731520" rtl="0" eaLnBrk="1" latinLnBrk="0" hangingPunct="1">
              <a:spcBef>
                <a:spcPct val="20000"/>
              </a:spcBef>
              <a:buFont typeface="Arial"/>
              <a:buChar char="•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60320" indent="-365760" algn="l" defTabSz="731520" rtl="0" eaLnBrk="1" latinLnBrk="0" hangingPunct="1">
              <a:spcBef>
                <a:spcPct val="20000"/>
              </a:spcBef>
              <a:buFont typeface="Arial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91840" indent="-365760" algn="l" defTabSz="731520" rtl="0" eaLnBrk="1" latinLnBrk="0" hangingPunct="1">
              <a:spcBef>
                <a:spcPct val="20000"/>
              </a:spcBef>
              <a:buFont typeface="Arial"/>
              <a:buChar char="»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23360" indent="-365760" algn="l" defTabSz="73152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54880" indent="-365760" algn="l" defTabSz="73152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86400" indent="-365760" algn="l" defTabSz="73152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217920" indent="-365760" algn="l" defTabSz="73152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/>
              <a:buNone/>
            </a:pPr>
            <a:r>
              <a:rPr lang="es-MX" sz="1800" b="1" dirty="0" smtClean="0">
                <a:latin typeface="Montserrat" panose="00000500000000000000" pitchFamily="2" charset="0"/>
              </a:rPr>
              <a:t>Graduados de Medicina 2015 o año mas cercano</a:t>
            </a:r>
            <a:endParaRPr lang="es-MX" sz="1800" b="1" dirty="0">
              <a:latin typeface="Montserrat" panose="00000500000000000000" pitchFamily="2" charset="0"/>
            </a:endParaRPr>
          </a:p>
        </p:txBody>
      </p:sp>
      <p:sp>
        <p:nvSpPr>
          <p:cNvPr id="17" name="2 Marcador de contenido"/>
          <p:cNvSpPr txBox="1">
            <a:spLocks/>
          </p:cNvSpPr>
          <p:nvPr/>
        </p:nvSpPr>
        <p:spPr>
          <a:xfrm>
            <a:off x="907979" y="3514456"/>
            <a:ext cx="6115523" cy="763948"/>
          </a:xfrm>
          <a:prstGeom prst="rect">
            <a:avLst/>
          </a:prstGeom>
        </p:spPr>
        <p:txBody>
          <a:bodyPr vert="horz" lIns="146304" tIns="73152" rIns="146304" bIns="73152" rtlCol="0">
            <a:noAutofit/>
          </a:bodyPr>
          <a:lstStyle>
            <a:lvl1pPr marL="548640" indent="-548640" algn="l" defTabSz="731520" rtl="0" eaLnBrk="1" latinLnBrk="0" hangingPunct="1">
              <a:spcBef>
                <a:spcPct val="20000"/>
              </a:spcBef>
              <a:buFont typeface="Arial"/>
              <a:buChar char="•"/>
              <a:defRPr sz="5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88720" indent="-457200" algn="l" defTabSz="731520" rtl="0" eaLnBrk="1" latinLnBrk="0" hangingPunct="1">
              <a:spcBef>
                <a:spcPct val="20000"/>
              </a:spcBef>
              <a:buFont typeface="Arial"/>
              <a:buChar char="–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indent="-365760" algn="l" defTabSz="731520" rtl="0" eaLnBrk="1" latinLnBrk="0" hangingPunct="1">
              <a:spcBef>
                <a:spcPct val="20000"/>
              </a:spcBef>
              <a:buFont typeface="Arial"/>
              <a:buChar char="•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60320" indent="-365760" algn="l" defTabSz="731520" rtl="0" eaLnBrk="1" latinLnBrk="0" hangingPunct="1">
              <a:spcBef>
                <a:spcPct val="20000"/>
              </a:spcBef>
              <a:buFont typeface="Arial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91840" indent="-365760" algn="l" defTabSz="731520" rtl="0" eaLnBrk="1" latinLnBrk="0" hangingPunct="1">
              <a:spcBef>
                <a:spcPct val="20000"/>
              </a:spcBef>
              <a:buFont typeface="Arial"/>
              <a:buChar char="»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23360" indent="-365760" algn="l" defTabSz="73152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54880" indent="-365760" algn="l" defTabSz="73152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86400" indent="-365760" algn="l" defTabSz="73152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217920" indent="-365760" algn="l" defTabSz="73152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/>
              <a:buNone/>
            </a:pPr>
            <a:r>
              <a:rPr lang="es-MX" sz="1800" b="1" dirty="0" smtClean="0">
                <a:latin typeface="Montserrat" panose="00000500000000000000" pitchFamily="2" charset="0"/>
              </a:rPr>
              <a:t>Médicos en servicio por cada 1000 habitantes</a:t>
            </a:r>
          </a:p>
          <a:p>
            <a:pPr marL="0" indent="0" algn="just">
              <a:buFont typeface="Arial"/>
              <a:buNone/>
            </a:pPr>
            <a:r>
              <a:rPr lang="es-MX" sz="1800" b="1" dirty="0" smtClean="0">
                <a:latin typeface="Montserrat" panose="00000500000000000000" pitchFamily="2" charset="0"/>
              </a:rPr>
              <a:t>2000 y 2015 o año mas cercano</a:t>
            </a:r>
            <a:endParaRPr lang="es-MX" sz="1800" b="1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9788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8242125"/>
              </p:ext>
            </p:extLst>
          </p:nvPr>
        </p:nvGraphicFramePr>
        <p:xfrm>
          <a:off x="365760" y="1921504"/>
          <a:ext cx="14841414" cy="153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21834">
                  <a:extLst>
                    <a:ext uri="{9D8B030D-6E8A-4147-A177-3AD203B41FA5}">
                      <a16:colId xmlns:a16="http://schemas.microsoft.com/office/drawing/2014/main" val="2696043274"/>
                    </a:ext>
                  </a:extLst>
                </a:gridCol>
                <a:gridCol w="5289452">
                  <a:extLst>
                    <a:ext uri="{9D8B030D-6E8A-4147-A177-3AD203B41FA5}">
                      <a16:colId xmlns:a16="http://schemas.microsoft.com/office/drawing/2014/main" val="2978245163"/>
                    </a:ext>
                  </a:extLst>
                </a:gridCol>
                <a:gridCol w="5430128">
                  <a:extLst>
                    <a:ext uri="{9D8B030D-6E8A-4147-A177-3AD203B41FA5}">
                      <a16:colId xmlns:a16="http://schemas.microsoft.com/office/drawing/2014/main" val="1028732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A FAVOR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EN CONTRA</a:t>
                      </a:r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27359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sz="2000" b="1" dirty="0" smtClean="0">
                          <a:solidFill>
                            <a:srgbClr val="39471D"/>
                          </a:solidFill>
                          <a:latin typeface="Montserrat" panose="00000500000000000000" pitchFamily="2" charset="0"/>
                        </a:rPr>
                        <a:t>Distribución de médicos formados</a:t>
                      </a:r>
                      <a:endParaRPr lang="es-MX" sz="2000" b="1" dirty="0">
                        <a:solidFill>
                          <a:srgbClr val="39471D"/>
                        </a:solidFill>
                        <a:latin typeface="Montserrat" panose="00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000" dirty="0" smtClean="0">
                          <a:latin typeface="Montserrat" panose="00000500000000000000" pitchFamily="2" charset="0"/>
                        </a:rPr>
                        <a:t>La </a:t>
                      </a:r>
                      <a:r>
                        <a:rPr lang="es-MX" sz="2000" b="1" dirty="0" smtClean="0">
                          <a:latin typeface="Montserrat" panose="00000500000000000000" pitchFamily="2" charset="0"/>
                        </a:rPr>
                        <a:t>proporción</a:t>
                      </a:r>
                      <a:r>
                        <a:rPr lang="es-MX" sz="2000" dirty="0" smtClean="0">
                          <a:latin typeface="Montserrat" panose="00000500000000000000" pitchFamily="2" charset="0"/>
                        </a:rPr>
                        <a:t> de médicos generales es mayor que la de especialistas</a:t>
                      </a:r>
                      <a:endParaRPr lang="es-MX" sz="2000" dirty="0">
                        <a:latin typeface="Montserrat" panose="00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7315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000" dirty="0" smtClean="0">
                          <a:latin typeface="Montserrat" panose="00000500000000000000" pitchFamily="2" charset="0"/>
                        </a:rPr>
                        <a:t>Las instituciones de salud </a:t>
                      </a:r>
                      <a:r>
                        <a:rPr lang="es-MX" sz="2000" b="1" dirty="0" smtClean="0">
                          <a:latin typeface="Montserrat" panose="00000500000000000000" pitchFamily="2" charset="0"/>
                        </a:rPr>
                        <a:t>contratan una mayor proporción de</a:t>
                      </a:r>
                      <a:r>
                        <a:rPr lang="es-MX" sz="2000" b="1" baseline="0" dirty="0" smtClean="0">
                          <a:latin typeface="Montserrat" panose="00000500000000000000" pitchFamily="2" charset="0"/>
                        </a:rPr>
                        <a:t> médicos especialistas </a:t>
                      </a:r>
                      <a:endParaRPr lang="es-MX" sz="2000" b="1" dirty="0" smtClean="0">
                        <a:latin typeface="Montserrat" panose="000005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1817142"/>
                  </a:ext>
                </a:extLst>
              </a:tr>
            </a:tbl>
          </a:graphicData>
        </a:graphic>
      </p:graphicFrame>
      <p:grpSp>
        <p:nvGrpSpPr>
          <p:cNvPr id="2" name="Grupo 1"/>
          <p:cNvGrpSpPr/>
          <p:nvPr/>
        </p:nvGrpSpPr>
        <p:grpSpPr>
          <a:xfrm>
            <a:off x="193431" y="4521322"/>
            <a:ext cx="7561384" cy="5076083"/>
            <a:chOff x="727441" y="4471995"/>
            <a:chExt cx="7944985" cy="4299447"/>
          </a:xfrm>
        </p:grpSpPr>
        <p:pic>
          <p:nvPicPr>
            <p:cNvPr id="10" name="Picture 2" descr="https://asset.keepeek-cache.com/medias/domain21/_pdf/media4104/628162-3yqy1qo95n/large/154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64" t="67435" r="6239" b="3380"/>
            <a:stretch/>
          </p:blipFill>
          <p:spPr bwMode="auto">
            <a:xfrm>
              <a:off x="727441" y="4482240"/>
              <a:ext cx="7944985" cy="4289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Flecha abajo 13"/>
            <p:cNvSpPr/>
            <p:nvPr/>
          </p:nvSpPr>
          <p:spPr>
            <a:xfrm>
              <a:off x="3483157" y="4471995"/>
              <a:ext cx="182880" cy="689317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sp>
        <p:nvSpPr>
          <p:cNvPr id="15" name="2 Marcador de contenido"/>
          <p:cNvSpPr>
            <a:spLocks noGrp="1"/>
          </p:cNvSpPr>
          <p:nvPr>
            <p:ph idx="1"/>
          </p:nvPr>
        </p:nvSpPr>
        <p:spPr>
          <a:xfrm>
            <a:off x="13272465" y="4204950"/>
            <a:ext cx="1771901" cy="226041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MX" sz="1600" dirty="0" smtClean="0">
                <a:latin typeface="Montserrat" panose="00000500000000000000" pitchFamily="2" charset="0"/>
              </a:rPr>
              <a:t>18,169 Médicos no familiares</a:t>
            </a:r>
          </a:p>
          <a:p>
            <a:pPr marL="0" indent="0" algn="ctr">
              <a:buNone/>
            </a:pPr>
            <a:endParaRPr lang="es-MX" sz="1600" dirty="0" smtClean="0">
              <a:latin typeface="Montserrat" panose="00000500000000000000" pitchFamily="2" charset="0"/>
            </a:endParaRPr>
          </a:p>
          <a:p>
            <a:pPr marL="0" indent="0" algn="ctr">
              <a:buNone/>
            </a:pPr>
            <a:r>
              <a:rPr lang="es-MX" sz="1600" dirty="0" smtClean="0">
                <a:latin typeface="Montserrat" panose="00000500000000000000" pitchFamily="2" charset="0"/>
              </a:rPr>
              <a:t>8,089 Médicos familiares</a:t>
            </a:r>
          </a:p>
          <a:p>
            <a:pPr marL="0" indent="0" algn="ctr">
              <a:buNone/>
            </a:pPr>
            <a:endParaRPr lang="es-MX" sz="1600" dirty="0" smtClean="0">
              <a:latin typeface="Montserrat" panose="00000500000000000000" pitchFamily="2" charset="0"/>
            </a:endParaRPr>
          </a:p>
          <a:p>
            <a:pPr marL="0" indent="0" algn="ctr">
              <a:buNone/>
            </a:pPr>
            <a:r>
              <a:rPr lang="es-MX" sz="1600" b="1" dirty="0" smtClean="0">
                <a:solidFill>
                  <a:srgbClr val="C00000"/>
                </a:solidFill>
                <a:latin typeface="Montserrat" panose="00000500000000000000" pitchFamily="2" charset="0"/>
              </a:rPr>
              <a:t>1,217 Médicos generales</a:t>
            </a:r>
            <a:endParaRPr lang="es-MX" sz="1600" b="1" dirty="0">
              <a:solidFill>
                <a:srgbClr val="FF0000"/>
              </a:solidFill>
              <a:latin typeface="Montserrat" panose="00000500000000000000" pitchFamily="2" charset="0"/>
            </a:endParaRPr>
          </a:p>
        </p:txBody>
      </p:sp>
      <p:graphicFrame>
        <p:nvGraphicFramePr>
          <p:cNvPr id="16" name="Gráfico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705746"/>
              </p:ext>
            </p:extLst>
          </p:nvPr>
        </p:nvGraphicFramePr>
        <p:xfrm>
          <a:off x="7828903" y="3460745"/>
          <a:ext cx="5097151" cy="32471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Gráfico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5594887"/>
              </p:ext>
            </p:extLst>
          </p:nvPr>
        </p:nvGraphicFramePr>
        <p:xfrm>
          <a:off x="7828903" y="6606972"/>
          <a:ext cx="5097151" cy="27480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8" name="2 Marcador de contenido"/>
          <p:cNvSpPr txBox="1">
            <a:spLocks/>
          </p:cNvSpPr>
          <p:nvPr/>
        </p:nvSpPr>
        <p:spPr>
          <a:xfrm>
            <a:off x="13388767" y="7521243"/>
            <a:ext cx="1821207" cy="1534834"/>
          </a:xfrm>
          <a:prstGeom prst="rect">
            <a:avLst/>
          </a:prstGeom>
        </p:spPr>
        <p:txBody>
          <a:bodyPr vert="horz" lIns="146304" tIns="73152" rIns="146304" bIns="73152" rtlCol="0">
            <a:noAutofit/>
          </a:bodyPr>
          <a:lstStyle>
            <a:lvl1pPr marL="548640" indent="-548640" algn="l" defTabSz="731520" rtl="0" eaLnBrk="1" latinLnBrk="0" hangingPunct="1">
              <a:spcBef>
                <a:spcPct val="20000"/>
              </a:spcBef>
              <a:buFont typeface="Arial"/>
              <a:buChar char="•"/>
              <a:defRPr sz="5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88720" indent="-457200" algn="l" defTabSz="731520" rtl="0" eaLnBrk="1" latinLnBrk="0" hangingPunct="1">
              <a:spcBef>
                <a:spcPct val="20000"/>
              </a:spcBef>
              <a:buFont typeface="Arial"/>
              <a:buChar char="–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indent="-365760" algn="l" defTabSz="731520" rtl="0" eaLnBrk="1" latinLnBrk="0" hangingPunct="1">
              <a:spcBef>
                <a:spcPct val="20000"/>
              </a:spcBef>
              <a:buFont typeface="Arial"/>
              <a:buChar char="•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60320" indent="-365760" algn="l" defTabSz="731520" rtl="0" eaLnBrk="1" latinLnBrk="0" hangingPunct="1">
              <a:spcBef>
                <a:spcPct val="20000"/>
              </a:spcBef>
              <a:buFont typeface="Arial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91840" indent="-365760" algn="l" defTabSz="731520" rtl="0" eaLnBrk="1" latinLnBrk="0" hangingPunct="1">
              <a:spcBef>
                <a:spcPct val="20000"/>
              </a:spcBef>
              <a:buFont typeface="Arial"/>
              <a:buChar char="»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23360" indent="-365760" algn="l" defTabSz="73152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54880" indent="-365760" algn="l" defTabSz="73152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86400" indent="-365760" algn="l" defTabSz="73152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217920" indent="-365760" algn="l" defTabSz="73152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/>
              <a:buNone/>
            </a:pPr>
            <a:r>
              <a:rPr lang="es-MX" sz="1600" dirty="0" smtClean="0">
                <a:latin typeface="Montserrat" panose="00000500000000000000" pitchFamily="2" charset="0"/>
              </a:rPr>
              <a:t>630 Médicos no familiares</a:t>
            </a:r>
          </a:p>
          <a:p>
            <a:pPr marL="0" indent="0" algn="just">
              <a:buFont typeface="Arial"/>
              <a:buNone/>
            </a:pPr>
            <a:endParaRPr lang="es-MX" sz="1600" dirty="0" smtClean="0">
              <a:latin typeface="Montserrat" panose="00000500000000000000" pitchFamily="2" charset="0"/>
            </a:endParaRPr>
          </a:p>
          <a:p>
            <a:pPr marL="0" indent="0" algn="just">
              <a:buFont typeface="Arial"/>
              <a:buNone/>
            </a:pPr>
            <a:r>
              <a:rPr lang="es-MX" sz="1600" b="1" dirty="0" smtClean="0">
                <a:solidFill>
                  <a:srgbClr val="C00000"/>
                </a:solidFill>
                <a:latin typeface="Montserrat" panose="00000500000000000000" pitchFamily="2" charset="0"/>
              </a:rPr>
              <a:t>494 Médicos generales</a:t>
            </a:r>
            <a:endParaRPr lang="es-MX" sz="1600" b="1" dirty="0">
              <a:solidFill>
                <a:srgbClr val="C00000"/>
              </a:solidFill>
              <a:latin typeface="Montserrat" panose="00000500000000000000" pitchFamily="2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1225809" y="804567"/>
            <a:ext cx="5479867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550" dirty="0" smtClean="0">
                <a:solidFill>
                  <a:srgbClr val="1E4236"/>
                </a:solidFill>
                <a:latin typeface="Montserrat ExtraBold"/>
                <a:cs typeface="Montserrat ExtraBold"/>
              </a:rPr>
              <a:t>Encuentros y desencuentros </a:t>
            </a:r>
          </a:p>
          <a:p>
            <a:r>
              <a:rPr lang="es-ES" sz="2550" dirty="0" smtClean="0">
                <a:solidFill>
                  <a:srgbClr val="1E4236"/>
                </a:solidFill>
                <a:latin typeface="Montserrat ExtraBold"/>
                <a:cs typeface="Montserrat ExtraBold"/>
              </a:rPr>
              <a:t>Pregrado</a:t>
            </a:r>
            <a:endParaRPr lang="es-ES" sz="2550" dirty="0">
              <a:solidFill>
                <a:srgbClr val="1E4236"/>
              </a:solidFill>
              <a:latin typeface="Montserrat ExtraBold"/>
              <a:cs typeface="Montserrat ExtraBold"/>
            </a:endParaRPr>
          </a:p>
        </p:txBody>
      </p:sp>
      <p:pic>
        <p:nvPicPr>
          <p:cNvPr id="12" name="Picture 4" descr="http://www.educacionyculturaaz.com/wp-content/uploads/2013/02/logo_anm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7203" y="526267"/>
            <a:ext cx="877163" cy="877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2 Marcador de contenido"/>
          <p:cNvSpPr txBox="1">
            <a:spLocks/>
          </p:cNvSpPr>
          <p:nvPr/>
        </p:nvSpPr>
        <p:spPr>
          <a:xfrm>
            <a:off x="1027338" y="3609059"/>
            <a:ext cx="6115523" cy="763948"/>
          </a:xfrm>
          <a:prstGeom prst="rect">
            <a:avLst/>
          </a:prstGeom>
        </p:spPr>
        <p:txBody>
          <a:bodyPr vert="horz" lIns="146304" tIns="73152" rIns="146304" bIns="73152" rtlCol="0">
            <a:noAutofit/>
          </a:bodyPr>
          <a:lstStyle>
            <a:lvl1pPr marL="548640" indent="-548640" algn="l" defTabSz="731520" rtl="0" eaLnBrk="1" latinLnBrk="0" hangingPunct="1">
              <a:spcBef>
                <a:spcPct val="20000"/>
              </a:spcBef>
              <a:buFont typeface="Arial"/>
              <a:buChar char="•"/>
              <a:defRPr sz="5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88720" indent="-457200" algn="l" defTabSz="731520" rtl="0" eaLnBrk="1" latinLnBrk="0" hangingPunct="1">
              <a:spcBef>
                <a:spcPct val="20000"/>
              </a:spcBef>
              <a:buFont typeface="Arial"/>
              <a:buChar char="–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indent="-365760" algn="l" defTabSz="731520" rtl="0" eaLnBrk="1" latinLnBrk="0" hangingPunct="1">
              <a:spcBef>
                <a:spcPct val="20000"/>
              </a:spcBef>
              <a:buFont typeface="Arial"/>
              <a:buChar char="•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60320" indent="-365760" algn="l" defTabSz="731520" rtl="0" eaLnBrk="1" latinLnBrk="0" hangingPunct="1">
              <a:spcBef>
                <a:spcPct val="20000"/>
              </a:spcBef>
              <a:buFont typeface="Arial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91840" indent="-365760" algn="l" defTabSz="731520" rtl="0" eaLnBrk="1" latinLnBrk="0" hangingPunct="1">
              <a:spcBef>
                <a:spcPct val="20000"/>
              </a:spcBef>
              <a:buFont typeface="Arial"/>
              <a:buChar char="»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23360" indent="-365760" algn="l" defTabSz="73152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54880" indent="-365760" algn="l" defTabSz="73152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86400" indent="-365760" algn="l" defTabSz="73152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217920" indent="-365760" algn="l" defTabSz="73152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/>
              <a:buNone/>
            </a:pPr>
            <a:r>
              <a:rPr lang="es-MX" sz="1800" b="1" dirty="0" smtClean="0">
                <a:latin typeface="Montserrat" panose="00000500000000000000" pitchFamily="2" charset="0"/>
              </a:rPr>
              <a:t>Médicos generales y especialistas como proporción del total. 2015 o año mas cercano</a:t>
            </a:r>
            <a:endParaRPr lang="es-MX" sz="1800" b="1" dirty="0">
              <a:latin typeface="Montserrat" panose="00000500000000000000" pitchFamily="2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8060788" y="9611588"/>
            <a:ext cx="720265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200" b="1" dirty="0">
                <a:solidFill>
                  <a:srgbClr val="505050"/>
                </a:solidFill>
                <a:latin typeface="arial" panose="020B0604020202020204" pitchFamily="34" charset="0"/>
              </a:rPr>
              <a:t>Panorama de la Salud </a:t>
            </a:r>
            <a:r>
              <a:rPr lang="es-MX" sz="1200" b="1" dirty="0" smtClean="0">
                <a:solidFill>
                  <a:srgbClr val="505050"/>
                </a:solidFill>
                <a:latin typeface="arial" panose="020B0604020202020204" pitchFamily="34" charset="0"/>
              </a:rPr>
              <a:t>2017 </a:t>
            </a:r>
            <a:r>
              <a:rPr lang="es-MX" sz="1200" b="1" i="1" dirty="0" smtClean="0">
                <a:solidFill>
                  <a:srgbClr val="505050"/>
                </a:solidFill>
                <a:latin typeface="arial" panose="020B0604020202020204" pitchFamily="34" charset="0"/>
              </a:rPr>
              <a:t>Indicadores </a:t>
            </a:r>
            <a:r>
              <a:rPr lang="es-MX" sz="1200" b="1" i="1" dirty="0">
                <a:solidFill>
                  <a:srgbClr val="505050"/>
                </a:solidFill>
                <a:latin typeface="arial" panose="020B0604020202020204" pitchFamily="34" charset="0"/>
              </a:rPr>
              <a:t>de la </a:t>
            </a:r>
            <a:r>
              <a:rPr lang="es-MX" sz="1200" b="1" i="1" dirty="0" smtClean="0">
                <a:solidFill>
                  <a:srgbClr val="505050"/>
                </a:solidFill>
                <a:latin typeface="arial" panose="020B0604020202020204" pitchFamily="34" charset="0"/>
              </a:rPr>
              <a:t>OCDE </a:t>
            </a:r>
            <a:r>
              <a:rPr lang="es-MX" sz="1200" dirty="0" err="1" smtClean="0">
                <a:solidFill>
                  <a:srgbClr val="666666"/>
                </a:solidFill>
                <a:latin typeface="arial" panose="020B0604020202020204" pitchFamily="34" charset="0"/>
              </a:rPr>
              <a:t>DOI:</a:t>
            </a:r>
            <a:r>
              <a:rPr lang="es-MX" sz="1200" dirty="0" err="1" smtClean="0">
                <a:solidFill>
                  <a:srgbClr val="2882C1"/>
                </a:solidFill>
                <a:latin typeface="arial" panose="020B0604020202020204" pitchFamily="34" charset="0"/>
                <a:hlinkClick r:id="rId8" tooltip="Panorama de la Salud 2017"/>
              </a:rPr>
              <a:t>https</a:t>
            </a:r>
            <a:r>
              <a:rPr lang="es-MX" sz="1200" dirty="0">
                <a:solidFill>
                  <a:srgbClr val="2882C1"/>
                </a:solidFill>
                <a:latin typeface="arial" panose="020B0604020202020204" pitchFamily="34" charset="0"/>
                <a:hlinkClick r:id="rId8" tooltip="Panorama de la Salud 2017"/>
              </a:rPr>
              <a:t>://doi.org/10.1787/9789264306035-es</a:t>
            </a:r>
            <a:endParaRPr lang="es-MX" sz="1200" b="0" i="0" dirty="0">
              <a:solidFill>
                <a:srgbClr val="666666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935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1566764"/>
              </p:ext>
            </p:extLst>
          </p:nvPr>
        </p:nvGraphicFramePr>
        <p:xfrm>
          <a:off x="618979" y="1921724"/>
          <a:ext cx="14419383" cy="153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06461">
                  <a:extLst>
                    <a:ext uri="{9D8B030D-6E8A-4147-A177-3AD203B41FA5}">
                      <a16:colId xmlns:a16="http://schemas.microsoft.com/office/drawing/2014/main" val="2696043274"/>
                    </a:ext>
                  </a:extLst>
                </a:gridCol>
                <a:gridCol w="4806461">
                  <a:extLst>
                    <a:ext uri="{9D8B030D-6E8A-4147-A177-3AD203B41FA5}">
                      <a16:colId xmlns:a16="http://schemas.microsoft.com/office/drawing/2014/main" val="2978245163"/>
                    </a:ext>
                  </a:extLst>
                </a:gridCol>
                <a:gridCol w="4806461">
                  <a:extLst>
                    <a:ext uri="{9D8B030D-6E8A-4147-A177-3AD203B41FA5}">
                      <a16:colId xmlns:a16="http://schemas.microsoft.com/office/drawing/2014/main" val="1028732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A FAVOR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EN CONTRA</a:t>
                      </a:r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27359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sz="2000" b="1" dirty="0" smtClean="0">
                          <a:solidFill>
                            <a:srgbClr val="39471D"/>
                          </a:solidFill>
                          <a:latin typeface="Montserrat" panose="00000500000000000000" pitchFamily="2" charset="0"/>
                        </a:rPr>
                        <a:t>Distribución de médicos formados</a:t>
                      </a:r>
                      <a:endParaRPr lang="es-MX" sz="2000" b="1" dirty="0">
                        <a:solidFill>
                          <a:srgbClr val="39471D"/>
                        </a:solidFill>
                        <a:latin typeface="Montserrat" panose="00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000" b="1" dirty="0" smtClean="0">
                          <a:latin typeface="Montserrat" panose="00000500000000000000" pitchFamily="2" charset="0"/>
                        </a:rPr>
                        <a:t>Aumento</a:t>
                      </a:r>
                      <a:r>
                        <a:rPr lang="es-MX" sz="2000" baseline="0" dirty="0" smtClean="0">
                          <a:latin typeface="Montserrat" panose="00000500000000000000" pitchFamily="2" charset="0"/>
                        </a:rPr>
                        <a:t> de médicos generales en todas las entidades del país</a:t>
                      </a:r>
                      <a:endParaRPr lang="es-MX" sz="2000" dirty="0">
                        <a:latin typeface="Montserrat" panose="00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7315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000" dirty="0" smtClean="0">
                          <a:latin typeface="Montserrat" panose="00000500000000000000" pitchFamily="2" charset="0"/>
                        </a:rPr>
                        <a:t>Egresados</a:t>
                      </a:r>
                      <a:r>
                        <a:rPr lang="es-MX" sz="2000" baseline="0" dirty="0" smtClean="0"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s-MX" sz="2000" b="1" baseline="0" dirty="0" smtClean="0">
                          <a:latin typeface="Montserrat" panose="00000500000000000000" pitchFamily="2" charset="0"/>
                        </a:rPr>
                        <a:t>no desean ocupar posiciones laborales </a:t>
                      </a:r>
                      <a:r>
                        <a:rPr lang="es-MX" sz="2000" baseline="0" dirty="0" smtClean="0">
                          <a:latin typeface="Montserrat" panose="00000500000000000000" pitchFamily="2" charset="0"/>
                        </a:rPr>
                        <a:t>en zonas rurales o áreas inseguras</a:t>
                      </a:r>
                      <a:endParaRPr lang="es-MX" sz="2000" dirty="0" smtClean="0">
                        <a:latin typeface="Montserrat" panose="000005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1817142"/>
                  </a:ext>
                </a:extLst>
              </a:tr>
            </a:tbl>
          </a:graphicData>
        </a:graphic>
      </p:graphicFrame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23589" t="34616" r="24103" b="29897"/>
          <a:stretch/>
        </p:blipFill>
        <p:spPr>
          <a:xfrm>
            <a:off x="8225570" y="3791286"/>
            <a:ext cx="7160942" cy="4109341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8110025" y="9697204"/>
            <a:ext cx="77724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sz="1800" dirty="0">
                <a:hlinkClick r:id="rId4"/>
              </a:rPr>
              <a:t>https://www.gob.mx/cms/uploads/attachment/file/239410/ISSM_2016.pdf</a:t>
            </a:r>
            <a:endParaRPr lang="es-MX" sz="1800" dirty="0"/>
          </a:p>
        </p:txBody>
      </p:sp>
      <p:sp>
        <p:nvSpPr>
          <p:cNvPr id="6" name="Rectángulo 5"/>
          <p:cNvSpPr/>
          <p:nvPr/>
        </p:nvSpPr>
        <p:spPr>
          <a:xfrm>
            <a:off x="1225809" y="804567"/>
            <a:ext cx="5479867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550" dirty="0" smtClean="0">
                <a:solidFill>
                  <a:srgbClr val="1E4236"/>
                </a:solidFill>
                <a:latin typeface="Montserrat ExtraBold"/>
                <a:cs typeface="Montserrat ExtraBold"/>
              </a:rPr>
              <a:t>Encuentros y desencuentros </a:t>
            </a:r>
          </a:p>
          <a:p>
            <a:r>
              <a:rPr lang="es-ES" sz="2550" dirty="0" smtClean="0">
                <a:solidFill>
                  <a:srgbClr val="1E4236"/>
                </a:solidFill>
                <a:latin typeface="Montserrat ExtraBold"/>
                <a:cs typeface="Montserrat ExtraBold"/>
              </a:rPr>
              <a:t>Pregrado</a:t>
            </a:r>
            <a:endParaRPr lang="es-ES" sz="2550" dirty="0">
              <a:solidFill>
                <a:srgbClr val="1E4236"/>
              </a:solidFill>
              <a:latin typeface="Montserrat ExtraBold"/>
              <a:cs typeface="Montserrat ExtraBold"/>
            </a:endParaRPr>
          </a:p>
        </p:txBody>
      </p:sp>
      <p:pic>
        <p:nvPicPr>
          <p:cNvPr id="7" name="Picture 4" descr="http://www.educacionyculturaaz.com/wp-content/uploads/2013/02/logo_anm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7203" y="526267"/>
            <a:ext cx="877163" cy="877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7"/>
          <a:srcRect l="23077" t="43026" r="49616" b="23744"/>
          <a:stretch/>
        </p:blipFill>
        <p:spPr>
          <a:xfrm>
            <a:off x="0" y="3460964"/>
            <a:ext cx="4444878" cy="3380612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7"/>
          <a:srcRect l="49743" t="9384" r="25257" b="54308"/>
          <a:stretch/>
        </p:blipFill>
        <p:spPr>
          <a:xfrm>
            <a:off x="3780692" y="5848820"/>
            <a:ext cx="4617545" cy="4191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48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4084006"/>
              </p:ext>
            </p:extLst>
          </p:nvPr>
        </p:nvGraphicFramePr>
        <p:xfrm>
          <a:off x="5629228" y="1921724"/>
          <a:ext cx="9757310" cy="307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9064">
                  <a:extLst>
                    <a:ext uri="{9D8B030D-6E8A-4147-A177-3AD203B41FA5}">
                      <a16:colId xmlns:a16="http://schemas.microsoft.com/office/drawing/2014/main" val="2696043274"/>
                    </a:ext>
                  </a:extLst>
                </a:gridCol>
                <a:gridCol w="4044462">
                  <a:extLst>
                    <a:ext uri="{9D8B030D-6E8A-4147-A177-3AD203B41FA5}">
                      <a16:colId xmlns:a16="http://schemas.microsoft.com/office/drawing/2014/main" val="2978245163"/>
                    </a:ext>
                  </a:extLst>
                </a:gridCol>
                <a:gridCol w="3903784">
                  <a:extLst>
                    <a:ext uri="{9D8B030D-6E8A-4147-A177-3AD203B41FA5}">
                      <a16:colId xmlns:a16="http://schemas.microsoft.com/office/drawing/2014/main" val="1028732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s-MX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 smtClean="0"/>
                        <a:t>SISTEMA DE SALUD</a:t>
                      </a:r>
                      <a:endParaRPr lang="es-MX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 smtClean="0"/>
                        <a:t>INSTITUCIONES EDUCATIVAS</a:t>
                      </a:r>
                      <a:endParaRPr lang="es-MX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2735930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r>
                        <a:rPr lang="es-MX" sz="2000" b="1" dirty="0" smtClean="0">
                          <a:solidFill>
                            <a:srgbClr val="39471D"/>
                          </a:solidFill>
                          <a:latin typeface="Montserrat" panose="00000500000000000000" pitchFamily="2" charset="0"/>
                        </a:rPr>
                        <a:t>Orientación</a:t>
                      </a:r>
                      <a:r>
                        <a:rPr lang="es-MX" sz="2000" baseline="0" dirty="0" smtClean="0">
                          <a:latin typeface="Montserrat" panose="00000500000000000000" pitchFamily="2" charset="0"/>
                        </a:rPr>
                        <a:t> de la formación </a:t>
                      </a:r>
                      <a:endParaRPr lang="es-MX" sz="2000" dirty="0">
                        <a:latin typeface="Montserrat" panose="00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000" dirty="0" smtClean="0">
                          <a:latin typeface="Montserrat" panose="00000500000000000000" pitchFamily="2" charset="0"/>
                        </a:rPr>
                        <a:t>Modelo de atención </a:t>
                      </a:r>
                      <a:r>
                        <a:rPr lang="es-MX" sz="2000" b="1" dirty="0" smtClean="0">
                          <a:latin typeface="Montserrat" panose="00000500000000000000" pitchFamily="2" charset="0"/>
                        </a:rPr>
                        <a:t>curativo</a:t>
                      </a:r>
                      <a:r>
                        <a:rPr lang="es-MX" sz="2000" dirty="0" smtClean="0">
                          <a:latin typeface="Montserrat" panose="00000500000000000000" pitchFamily="2" charset="0"/>
                        </a:rPr>
                        <a:t> y </a:t>
                      </a:r>
                      <a:r>
                        <a:rPr lang="es-MX" sz="2000" b="1" dirty="0" smtClean="0">
                          <a:latin typeface="Montserrat" panose="00000500000000000000" pitchFamily="2" charset="0"/>
                        </a:rPr>
                        <a:t>centrado en el hospital “en transición” hacia</a:t>
                      </a:r>
                      <a:r>
                        <a:rPr lang="es-MX" sz="2000" b="1" baseline="0" dirty="0" smtClean="0">
                          <a:latin typeface="Montserrat" panose="00000500000000000000" pitchFamily="2" charset="0"/>
                        </a:rPr>
                        <a:t> la atención primaria </a:t>
                      </a:r>
                      <a:endParaRPr lang="es-MX" sz="2000" b="1" dirty="0">
                        <a:latin typeface="Montserrat" panose="00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7315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000" dirty="0" smtClean="0">
                          <a:latin typeface="Montserrat" panose="00000500000000000000" pitchFamily="2" charset="0"/>
                        </a:rPr>
                        <a:t>Forman a sus alumnos en </a:t>
                      </a:r>
                      <a:r>
                        <a:rPr lang="es-MX" sz="2000" b="1" dirty="0" smtClean="0">
                          <a:latin typeface="Montserrat" panose="00000500000000000000" pitchFamily="2" charset="0"/>
                        </a:rPr>
                        <a:t>segundo</a:t>
                      </a:r>
                      <a:r>
                        <a:rPr lang="es-MX" sz="2000" dirty="0" smtClean="0">
                          <a:latin typeface="Montserrat" panose="00000500000000000000" pitchFamily="2" charset="0"/>
                        </a:rPr>
                        <a:t> y </a:t>
                      </a:r>
                      <a:r>
                        <a:rPr lang="es-MX" sz="2000" b="1" dirty="0" smtClean="0">
                          <a:latin typeface="Montserrat" panose="00000500000000000000" pitchFamily="2" charset="0"/>
                        </a:rPr>
                        <a:t>tercer</a:t>
                      </a:r>
                      <a:r>
                        <a:rPr lang="es-MX" sz="2000" dirty="0" smtClean="0">
                          <a:latin typeface="Montserrat" panose="00000500000000000000" pitchFamily="2" charset="0"/>
                        </a:rPr>
                        <a:t> nivel de atención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181714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MX" sz="2000" dirty="0">
                        <a:latin typeface="Montserrat" panose="00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7315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000" dirty="0" smtClean="0">
                          <a:latin typeface="Montserrat" panose="00000500000000000000" pitchFamily="2" charset="0"/>
                        </a:rPr>
                        <a:t>1er nivel de atención no cuenta con </a:t>
                      </a:r>
                      <a:r>
                        <a:rPr lang="es-MX" sz="2000" b="1" dirty="0" smtClean="0">
                          <a:latin typeface="Montserrat" panose="00000500000000000000" pitchFamily="2" charset="0"/>
                        </a:rPr>
                        <a:t>infraestructura</a:t>
                      </a:r>
                      <a:r>
                        <a:rPr lang="es-MX" sz="2000" dirty="0" smtClean="0">
                          <a:latin typeface="Montserrat" panose="00000500000000000000" pitchFamily="2" charset="0"/>
                        </a:rPr>
                        <a:t> física ni de profesorado idóneos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7315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000" dirty="0" smtClean="0">
                          <a:latin typeface="Montserrat" panose="00000500000000000000" pitchFamily="2" charset="0"/>
                        </a:rPr>
                        <a:t>Profesores</a:t>
                      </a:r>
                      <a:r>
                        <a:rPr lang="es-MX" sz="2000" baseline="0" dirty="0" smtClean="0">
                          <a:latin typeface="Montserrat" panose="00000500000000000000" pitchFamily="2" charset="0"/>
                        </a:rPr>
                        <a:t> generalmente son </a:t>
                      </a:r>
                      <a:r>
                        <a:rPr lang="es-MX" sz="2000" b="1" baseline="0" dirty="0" smtClean="0">
                          <a:latin typeface="Montserrat" panose="00000500000000000000" pitchFamily="2" charset="0"/>
                        </a:rPr>
                        <a:t>especialistas y médicos</a:t>
                      </a:r>
                      <a:endParaRPr lang="es-MX" sz="2000" b="1" dirty="0" smtClean="0">
                        <a:latin typeface="Montserrat" panose="000005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1736231"/>
                  </a:ext>
                </a:extLst>
              </a:tr>
            </a:tbl>
          </a:graphicData>
        </a:graphic>
      </p:graphicFrame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066286"/>
              </p:ext>
            </p:extLst>
          </p:nvPr>
        </p:nvGraphicFramePr>
        <p:xfrm>
          <a:off x="6705676" y="8599547"/>
          <a:ext cx="8286362" cy="10515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20733">
                  <a:extLst>
                    <a:ext uri="{9D8B030D-6E8A-4147-A177-3AD203B41FA5}">
                      <a16:colId xmlns:a16="http://schemas.microsoft.com/office/drawing/2014/main" val="3053858427"/>
                    </a:ext>
                  </a:extLst>
                </a:gridCol>
                <a:gridCol w="841148">
                  <a:extLst>
                    <a:ext uri="{9D8B030D-6E8A-4147-A177-3AD203B41FA5}">
                      <a16:colId xmlns:a16="http://schemas.microsoft.com/office/drawing/2014/main" val="3682563728"/>
                    </a:ext>
                  </a:extLst>
                </a:gridCol>
                <a:gridCol w="801858">
                  <a:extLst>
                    <a:ext uri="{9D8B030D-6E8A-4147-A177-3AD203B41FA5}">
                      <a16:colId xmlns:a16="http://schemas.microsoft.com/office/drawing/2014/main" val="425164480"/>
                    </a:ext>
                  </a:extLst>
                </a:gridCol>
                <a:gridCol w="971780">
                  <a:extLst>
                    <a:ext uri="{9D8B030D-6E8A-4147-A177-3AD203B41FA5}">
                      <a16:colId xmlns:a16="http://schemas.microsoft.com/office/drawing/2014/main" val="2012910247"/>
                    </a:ext>
                  </a:extLst>
                </a:gridCol>
                <a:gridCol w="846339">
                  <a:extLst>
                    <a:ext uri="{9D8B030D-6E8A-4147-A177-3AD203B41FA5}">
                      <a16:colId xmlns:a16="http://schemas.microsoft.com/office/drawing/2014/main" val="2046487982"/>
                    </a:ext>
                  </a:extLst>
                </a:gridCol>
                <a:gridCol w="767974">
                  <a:extLst>
                    <a:ext uri="{9D8B030D-6E8A-4147-A177-3AD203B41FA5}">
                      <a16:colId xmlns:a16="http://schemas.microsoft.com/office/drawing/2014/main" val="4063812271"/>
                    </a:ext>
                  </a:extLst>
                </a:gridCol>
                <a:gridCol w="720955">
                  <a:extLst>
                    <a:ext uri="{9D8B030D-6E8A-4147-A177-3AD203B41FA5}">
                      <a16:colId xmlns:a16="http://schemas.microsoft.com/office/drawing/2014/main" val="2850381063"/>
                    </a:ext>
                  </a:extLst>
                </a:gridCol>
                <a:gridCol w="1415575">
                  <a:extLst>
                    <a:ext uri="{9D8B030D-6E8A-4147-A177-3AD203B41FA5}">
                      <a16:colId xmlns:a16="http://schemas.microsoft.com/office/drawing/2014/main" val="125816806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2000" dirty="0">
                          <a:effectLst/>
                        </a:rPr>
                        <a:t> </a:t>
                      </a:r>
                      <a:endParaRPr lang="es-MX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000" dirty="0">
                          <a:effectLst/>
                        </a:rPr>
                        <a:t>1er NIVEL</a:t>
                      </a:r>
                      <a:endParaRPr lang="es-MX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000">
                          <a:effectLst/>
                        </a:rPr>
                        <a:t>2º’ NIVEL</a:t>
                      </a:r>
                      <a:endParaRPr lang="es-MX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000">
                          <a:effectLst/>
                        </a:rPr>
                        <a:t>3er NIVEL</a:t>
                      </a:r>
                      <a:endParaRPr lang="es-MX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000">
                          <a:effectLst/>
                        </a:rPr>
                        <a:t>TOTAL</a:t>
                      </a:r>
                      <a:endParaRPr lang="es-MX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146509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000" dirty="0">
                          <a:effectLst/>
                        </a:rPr>
                        <a:t>LICENCIATURA</a:t>
                      </a:r>
                      <a:endParaRPr lang="es-MX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000" dirty="0">
                          <a:effectLst/>
                        </a:rPr>
                        <a:t>Núm.</a:t>
                      </a:r>
                      <a:endParaRPr lang="es-MX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000">
                          <a:effectLst/>
                        </a:rPr>
                        <a:t>%</a:t>
                      </a:r>
                      <a:endParaRPr lang="es-MX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000">
                          <a:effectLst/>
                        </a:rPr>
                        <a:t>Núm.</a:t>
                      </a:r>
                      <a:endParaRPr lang="es-MX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000">
                          <a:effectLst/>
                        </a:rPr>
                        <a:t>%</a:t>
                      </a:r>
                      <a:endParaRPr lang="es-MX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000">
                          <a:effectLst/>
                        </a:rPr>
                        <a:t>Núm.</a:t>
                      </a:r>
                      <a:endParaRPr lang="es-MX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000">
                          <a:effectLst/>
                        </a:rPr>
                        <a:t>%</a:t>
                      </a:r>
                      <a:endParaRPr lang="es-MX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000">
                          <a:effectLst/>
                        </a:rPr>
                        <a:t>Núm.    </a:t>
                      </a:r>
                      <a:endParaRPr lang="es-MX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969451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000" dirty="0">
                          <a:effectLst/>
                        </a:rPr>
                        <a:t> </a:t>
                      </a:r>
                      <a:r>
                        <a:rPr lang="es-MX" sz="2000" dirty="0" smtClean="0">
                          <a:effectLst/>
                        </a:rPr>
                        <a:t>MEDICINA</a:t>
                      </a:r>
                      <a:endParaRPr lang="es-MX" sz="20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000" dirty="0" smtClean="0">
                          <a:effectLst/>
                        </a:rPr>
                        <a:t>3,059</a:t>
                      </a:r>
                      <a:endParaRPr lang="es-MX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000" dirty="0" smtClean="0">
                          <a:effectLst/>
                        </a:rPr>
                        <a:t>14.37</a:t>
                      </a:r>
                      <a:endParaRPr lang="es-MX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000" dirty="0">
                          <a:effectLst/>
                        </a:rPr>
                        <a:t> </a:t>
                      </a:r>
                      <a:r>
                        <a:rPr lang="es-MX" sz="2000" dirty="0" smtClean="0">
                          <a:effectLst/>
                        </a:rPr>
                        <a:t>16,203</a:t>
                      </a:r>
                      <a:endParaRPr lang="es-MX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000" dirty="0">
                          <a:effectLst/>
                        </a:rPr>
                        <a:t> </a:t>
                      </a:r>
                      <a:r>
                        <a:rPr lang="es-MX" sz="2000" b="1" dirty="0" smtClean="0">
                          <a:effectLst/>
                        </a:rPr>
                        <a:t>76.04</a:t>
                      </a:r>
                      <a:endParaRPr lang="es-MX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000" dirty="0" smtClean="0">
                          <a:effectLst/>
                        </a:rPr>
                        <a:t>2,045</a:t>
                      </a:r>
                      <a:endParaRPr lang="es-MX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000" b="1" dirty="0" smtClean="0">
                          <a:effectLst/>
                        </a:rPr>
                        <a:t>9.59</a:t>
                      </a:r>
                      <a:endParaRPr lang="es-MX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000" dirty="0" smtClean="0">
                          <a:effectLst/>
                        </a:rPr>
                        <a:t>21,307</a:t>
                      </a:r>
                      <a:endParaRPr lang="es-MX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50406944"/>
                  </a:ext>
                </a:extLst>
              </a:tr>
            </a:tbl>
          </a:graphicData>
        </a:graphic>
      </p:graphicFrame>
      <p:sp>
        <p:nvSpPr>
          <p:cNvPr id="7" name="Rectángulo 6"/>
          <p:cNvSpPr/>
          <p:nvPr/>
        </p:nvSpPr>
        <p:spPr>
          <a:xfrm>
            <a:off x="6049107" y="8078684"/>
            <a:ext cx="9337431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MX" sz="18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Alumnos de medicina en ciclos clínicos en el IMSS de acuerdo a nivel de atención</a:t>
            </a:r>
            <a:endParaRPr lang="es-MX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20227" t="14512" r="45327" b="5488"/>
          <a:stretch/>
        </p:blipFill>
        <p:spPr>
          <a:xfrm>
            <a:off x="0" y="1921724"/>
            <a:ext cx="5629229" cy="7737254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1225809" y="804567"/>
            <a:ext cx="5479867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550" dirty="0" smtClean="0">
                <a:solidFill>
                  <a:srgbClr val="1E4236"/>
                </a:solidFill>
                <a:latin typeface="Montserrat ExtraBold"/>
                <a:cs typeface="Montserrat ExtraBold"/>
              </a:rPr>
              <a:t>Encuentros y desencuentros </a:t>
            </a:r>
          </a:p>
          <a:p>
            <a:r>
              <a:rPr lang="es-ES" sz="2550" dirty="0" smtClean="0">
                <a:solidFill>
                  <a:srgbClr val="1E4236"/>
                </a:solidFill>
                <a:latin typeface="Montserrat ExtraBold"/>
                <a:cs typeface="Montserrat ExtraBold"/>
              </a:rPr>
              <a:t>Pregrado</a:t>
            </a:r>
            <a:endParaRPr lang="es-ES" sz="2550" dirty="0">
              <a:solidFill>
                <a:srgbClr val="1E4236"/>
              </a:solidFill>
              <a:latin typeface="Montserrat ExtraBold"/>
              <a:cs typeface="Montserrat ExtraBold"/>
            </a:endParaRPr>
          </a:p>
        </p:txBody>
      </p:sp>
      <p:pic>
        <p:nvPicPr>
          <p:cNvPr id="9" name="Picture 4" descr="http://www.educacionyculturaaz.com/wp-content/uploads/2013/02/logo_anm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7203" y="526267"/>
            <a:ext cx="877163" cy="877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Diagrama 12"/>
          <p:cNvGraphicFramePr/>
          <p:nvPr>
            <p:extLst>
              <p:ext uri="{D42A27DB-BD31-4B8C-83A1-F6EECF244321}">
                <p14:modId xmlns:p14="http://schemas.microsoft.com/office/powerpoint/2010/main" val="2060759932"/>
              </p:ext>
            </p:extLst>
          </p:nvPr>
        </p:nvGraphicFramePr>
        <p:xfrm>
          <a:off x="7684478" y="5110185"/>
          <a:ext cx="5416062" cy="29684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56585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/>
          <p:cNvSpPr/>
          <p:nvPr/>
        </p:nvSpPr>
        <p:spPr>
          <a:xfrm>
            <a:off x="3523507" y="5912246"/>
            <a:ext cx="12021293" cy="3935799"/>
          </a:xfrm>
          <a:prstGeom prst="rect">
            <a:avLst/>
          </a:prstGeom>
          <a:gradFill>
            <a:gsLst>
              <a:gs pos="96000">
                <a:schemeClr val="accent3">
                  <a:lumMod val="5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16200000" scaled="0"/>
          </a:gra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bg1"/>
              </a:solidFill>
            </a:endParaRP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5468372"/>
              </p:ext>
            </p:extLst>
          </p:nvPr>
        </p:nvGraphicFramePr>
        <p:xfrm>
          <a:off x="295421" y="1742357"/>
          <a:ext cx="15080568" cy="3977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0194">
                  <a:extLst>
                    <a:ext uri="{9D8B030D-6E8A-4147-A177-3AD203B41FA5}">
                      <a16:colId xmlns:a16="http://schemas.microsoft.com/office/drawing/2014/main" val="2696043274"/>
                    </a:ext>
                  </a:extLst>
                </a:gridCol>
                <a:gridCol w="8001000">
                  <a:extLst>
                    <a:ext uri="{9D8B030D-6E8A-4147-A177-3AD203B41FA5}">
                      <a16:colId xmlns:a16="http://schemas.microsoft.com/office/drawing/2014/main" val="2978245163"/>
                    </a:ext>
                  </a:extLst>
                </a:gridCol>
                <a:gridCol w="4649374">
                  <a:extLst>
                    <a:ext uri="{9D8B030D-6E8A-4147-A177-3AD203B41FA5}">
                      <a16:colId xmlns:a16="http://schemas.microsoft.com/office/drawing/2014/main" val="1028732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INSTITUCIONES EDUCATIVAS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SISTEMA DE SALUD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27359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sz="2000" b="1" dirty="0" smtClean="0">
                          <a:solidFill>
                            <a:srgbClr val="39471D"/>
                          </a:solidFill>
                          <a:latin typeface="Montserrat" panose="00000500000000000000" pitchFamily="2" charset="0"/>
                        </a:rPr>
                        <a:t>Programas  académicos y profesores para ciclos clínicos,</a:t>
                      </a:r>
                      <a:r>
                        <a:rPr lang="es-MX" sz="2000" b="1" baseline="0" dirty="0" smtClean="0">
                          <a:solidFill>
                            <a:srgbClr val="39471D"/>
                          </a:solidFill>
                          <a:latin typeface="Montserrat" panose="00000500000000000000" pitchFamily="2" charset="0"/>
                        </a:rPr>
                        <a:t>  internado médico y servicio social</a:t>
                      </a:r>
                      <a:endParaRPr lang="es-MX" sz="2000" b="1" dirty="0">
                        <a:solidFill>
                          <a:srgbClr val="39471D"/>
                        </a:solidFill>
                        <a:latin typeface="Montserrat" panose="00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s-MX" sz="2000" b="1" dirty="0" smtClean="0">
                          <a:latin typeface="Montserrat" panose="00000500000000000000" pitchFamily="2" charset="0"/>
                        </a:rPr>
                        <a:t>Modelos educativos diferentes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s-MX" sz="2000" b="1" dirty="0" smtClean="0">
                          <a:latin typeface="Montserrat" panose="00000500000000000000" pitchFamily="2" charset="0"/>
                        </a:rPr>
                        <a:t>Tantos</a:t>
                      </a:r>
                      <a:r>
                        <a:rPr lang="es-MX" sz="2000" dirty="0" smtClean="0">
                          <a:latin typeface="Montserrat" panose="00000500000000000000" pitchFamily="2" charset="0"/>
                        </a:rPr>
                        <a:t> programas </a:t>
                      </a:r>
                      <a:r>
                        <a:rPr lang="es-MX" sz="2000" b="1" dirty="0" smtClean="0">
                          <a:latin typeface="Montserrat" panose="00000500000000000000" pitchFamily="2" charset="0"/>
                        </a:rPr>
                        <a:t>como</a:t>
                      </a:r>
                      <a:r>
                        <a:rPr lang="es-MX" sz="2000" dirty="0" smtClean="0">
                          <a:latin typeface="Montserrat" panose="00000500000000000000" pitchFamily="2" charset="0"/>
                        </a:rPr>
                        <a:t> escuelas acreditadas (IMSS 56 convenios generales y 112 específicos)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s-MX" sz="2000" dirty="0" smtClean="0">
                          <a:latin typeface="Montserrat" panose="00000500000000000000" pitchFamily="2" charset="0"/>
                        </a:rPr>
                        <a:t>Programas diseñados desde las universidades </a:t>
                      </a:r>
                      <a:r>
                        <a:rPr lang="es-MX" sz="2000" b="1" dirty="0" smtClean="0">
                          <a:latin typeface="Montserrat" panose="00000500000000000000" pitchFamily="2" charset="0"/>
                        </a:rPr>
                        <a:t>desvinculados</a:t>
                      </a:r>
                      <a:r>
                        <a:rPr lang="es-MX" sz="2000" dirty="0" smtClean="0">
                          <a:latin typeface="Montserrat" panose="00000500000000000000" pitchFamily="2" charset="0"/>
                        </a:rPr>
                        <a:t> de las necesidades de los empleadores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s-MX" sz="2000" dirty="0" smtClean="0">
                          <a:latin typeface="Montserrat" panose="00000500000000000000" pitchFamily="2" charset="0"/>
                        </a:rPr>
                        <a:t>Programas </a:t>
                      </a:r>
                      <a:r>
                        <a:rPr lang="es-MX" sz="2000" b="1" dirty="0" smtClean="0">
                          <a:latin typeface="Montserrat" panose="00000500000000000000" pitchFamily="2" charset="0"/>
                        </a:rPr>
                        <a:t>desactualizados</a:t>
                      </a:r>
                      <a:r>
                        <a:rPr lang="es-MX" sz="2000" dirty="0" smtClean="0">
                          <a:latin typeface="Montserrat" panose="00000500000000000000" pitchFamily="2" charset="0"/>
                        </a:rPr>
                        <a:t>, orientados a solucionar problemas del </a:t>
                      </a:r>
                      <a:r>
                        <a:rPr lang="es-MX" sz="2000" b="1" dirty="0" smtClean="0">
                          <a:latin typeface="Montserrat" panose="00000500000000000000" pitchFamily="2" charset="0"/>
                        </a:rPr>
                        <a:t>presente y pasado; </a:t>
                      </a:r>
                      <a:r>
                        <a:rPr lang="es-MX" sz="2000" b="0" dirty="0" smtClean="0">
                          <a:latin typeface="Montserrat" panose="00000500000000000000" pitchFamily="2" charset="0"/>
                        </a:rPr>
                        <a:t>p</a:t>
                      </a:r>
                      <a:r>
                        <a:rPr lang="es-MX" sz="2000" dirty="0" smtClean="0">
                          <a:latin typeface="Montserrat" panose="00000500000000000000" pitchFamily="2" charset="0"/>
                        </a:rPr>
                        <a:t>ocas competencias del médico del </a:t>
                      </a:r>
                      <a:r>
                        <a:rPr lang="es-MX" sz="2000" b="1" dirty="0" smtClean="0">
                          <a:latin typeface="Montserrat" panose="00000500000000000000" pitchFamily="2" charset="0"/>
                        </a:rPr>
                        <a:t>futuro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s-MX" sz="2000" dirty="0" smtClean="0">
                          <a:latin typeface="Montserrat" panose="00000500000000000000" pitchFamily="2" charset="0"/>
                        </a:rPr>
                        <a:t>No consideran formación para práctica </a:t>
                      </a:r>
                      <a:r>
                        <a:rPr lang="es-MX" sz="2000" b="1" dirty="0" smtClean="0">
                          <a:latin typeface="Montserrat" panose="00000500000000000000" pitchFamily="2" charset="0"/>
                        </a:rPr>
                        <a:t>privada</a:t>
                      </a:r>
                      <a:r>
                        <a:rPr lang="es-MX" sz="2000" dirty="0" smtClean="0">
                          <a:latin typeface="Montserrat" panose="00000500000000000000" pitchFamily="2" charset="0"/>
                        </a:rPr>
                        <a:t> ni </a:t>
                      </a:r>
                      <a:r>
                        <a:rPr lang="es-MX" sz="2000" b="1" dirty="0" smtClean="0">
                          <a:latin typeface="Montserrat" panose="00000500000000000000" pitchFamily="2" charset="0"/>
                        </a:rPr>
                        <a:t>diferencias geográficas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s-MX" sz="2000" b="1" baseline="0" dirty="0" smtClean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</a:rPr>
                        <a:t>Poca supervisión </a:t>
                      </a:r>
                      <a:r>
                        <a:rPr lang="es-MX" sz="2000" baseline="0" dirty="0" smtClean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</a:rPr>
                        <a:t>a sedes clínicas</a:t>
                      </a:r>
                      <a:endParaRPr lang="es-MX" sz="2000" dirty="0">
                        <a:solidFill>
                          <a:schemeClr val="tx1"/>
                        </a:solidFill>
                        <a:latin typeface="Montserrat" panose="00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indent="-342900" algn="l" defTabSz="7315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2000" dirty="0" smtClean="0">
                          <a:latin typeface="Montserrat" panose="00000500000000000000" pitchFamily="2" charset="0"/>
                        </a:rPr>
                        <a:t>Campos clínicos </a:t>
                      </a:r>
                      <a:r>
                        <a:rPr lang="es-MX" sz="2000" b="1" dirty="0" smtClean="0">
                          <a:latin typeface="Montserrat" panose="00000500000000000000" pitchFamily="2" charset="0"/>
                        </a:rPr>
                        <a:t>saturados</a:t>
                      </a:r>
                    </a:p>
                    <a:p>
                      <a:pPr marL="342900" marR="0" indent="-342900" algn="l" defTabSz="7315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2000" b="1" dirty="0" smtClean="0">
                          <a:latin typeface="Montserrat" panose="00000500000000000000" pitchFamily="2" charset="0"/>
                        </a:rPr>
                        <a:t>Mismo campo </a:t>
                      </a:r>
                      <a:r>
                        <a:rPr lang="es-MX" sz="2000" dirty="0" smtClean="0">
                          <a:latin typeface="Montserrat" panose="00000500000000000000" pitchFamily="2" charset="0"/>
                        </a:rPr>
                        <a:t>clínico para diferentes programas dificulta su cumplimiento y</a:t>
                      </a:r>
                      <a:r>
                        <a:rPr lang="es-MX" sz="2000" baseline="0" dirty="0" smtClean="0"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s-MX" sz="2000" baseline="0" dirty="0" err="1" smtClean="0">
                          <a:latin typeface="Montserrat" panose="00000500000000000000" pitchFamily="2" charset="0"/>
                        </a:rPr>
                        <a:t>mentoraje</a:t>
                      </a:r>
                      <a:endParaRPr lang="es-MX" sz="2000" dirty="0" smtClean="0">
                        <a:latin typeface="Montserrat" panose="00000500000000000000" pitchFamily="2" charset="0"/>
                      </a:endParaRPr>
                    </a:p>
                    <a:p>
                      <a:pPr marL="342900" marR="0" indent="-342900" algn="l" defTabSz="7315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2000" b="1" dirty="0" smtClean="0">
                          <a:latin typeface="Montserrat" panose="00000500000000000000" pitchFamily="2" charset="0"/>
                        </a:rPr>
                        <a:t>Profesionalización docente </a:t>
                      </a:r>
                      <a:r>
                        <a:rPr lang="es-MX" sz="2000" b="0" dirty="0" smtClean="0">
                          <a:latin typeface="Montserrat" panose="00000500000000000000" pitchFamily="2" charset="0"/>
                        </a:rPr>
                        <a:t>insuficiente</a:t>
                      </a:r>
                    </a:p>
                    <a:p>
                      <a:pPr marL="342900" marR="0" indent="-342900" algn="l" defTabSz="7315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2000" dirty="0" smtClean="0">
                          <a:latin typeface="Montserrat" panose="00000500000000000000" pitchFamily="2" charset="0"/>
                        </a:rPr>
                        <a:t>Internado y servicio social predominantemente </a:t>
                      </a:r>
                      <a:r>
                        <a:rPr lang="es-MX" sz="2000" b="1" baseline="0" dirty="0" smtClean="0">
                          <a:latin typeface="Montserrat" panose="00000500000000000000" pitchFamily="2" charset="0"/>
                        </a:rPr>
                        <a:t>laborales</a:t>
                      </a:r>
                      <a:r>
                        <a:rPr lang="es-MX" sz="2000" baseline="0" dirty="0" smtClean="0">
                          <a:latin typeface="Montserrat" panose="00000500000000000000" pitchFamily="2" charset="0"/>
                        </a:rPr>
                        <a:t>; poca o nula academia; sin prestaciones</a:t>
                      </a:r>
                      <a:endParaRPr lang="es-MX" sz="2000" dirty="0" smtClean="0">
                        <a:latin typeface="Montserrat" panose="000005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1817142"/>
                  </a:ext>
                </a:extLst>
              </a:tr>
            </a:tbl>
          </a:graphicData>
        </a:graphic>
      </p:graphicFrame>
      <p:sp>
        <p:nvSpPr>
          <p:cNvPr id="4" name="Rectángulo 3"/>
          <p:cNvSpPr/>
          <p:nvPr/>
        </p:nvSpPr>
        <p:spPr>
          <a:xfrm>
            <a:off x="1225809" y="804567"/>
            <a:ext cx="5479867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550" dirty="0" smtClean="0">
                <a:solidFill>
                  <a:srgbClr val="1E4236"/>
                </a:solidFill>
                <a:latin typeface="Montserrat ExtraBold"/>
                <a:cs typeface="Montserrat ExtraBold"/>
              </a:rPr>
              <a:t>Encuentros y desencuentros </a:t>
            </a:r>
          </a:p>
          <a:p>
            <a:r>
              <a:rPr lang="es-ES" sz="2550" dirty="0" smtClean="0">
                <a:solidFill>
                  <a:srgbClr val="1E4236"/>
                </a:solidFill>
                <a:latin typeface="Montserrat ExtraBold"/>
                <a:cs typeface="Montserrat ExtraBold"/>
              </a:rPr>
              <a:t>Pregrado</a:t>
            </a:r>
            <a:endParaRPr lang="es-ES" sz="2550" dirty="0">
              <a:solidFill>
                <a:srgbClr val="1E4236"/>
              </a:solidFill>
              <a:latin typeface="Montserrat ExtraBold"/>
              <a:cs typeface="Montserrat ExtraBold"/>
            </a:endParaRPr>
          </a:p>
        </p:txBody>
      </p:sp>
      <p:pic>
        <p:nvPicPr>
          <p:cNvPr id="6" name="Picture 4" descr="http://www.educacionyculturaaz.com/wp-content/uploads/2013/02/logo_anm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7203" y="526267"/>
            <a:ext cx="877163" cy="877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36687038"/>
              </p:ext>
            </p:extLst>
          </p:nvPr>
        </p:nvGraphicFramePr>
        <p:xfrm>
          <a:off x="95081" y="5691703"/>
          <a:ext cx="2682858" cy="1631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1444835886"/>
              </p:ext>
            </p:extLst>
          </p:nvPr>
        </p:nvGraphicFramePr>
        <p:xfrm>
          <a:off x="413054" y="7021318"/>
          <a:ext cx="2823931" cy="13441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130234106"/>
              </p:ext>
            </p:extLst>
          </p:nvPr>
        </p:nvGraphicFramePr>
        <p:xfrm>
          <a:off x="12150449" y="6551352"/>
          <a:ext cx="3723882" cy="30869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12102290" y="6037513"/>
            <a:ext cx="34425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>
                <a:solidFill>
                  <a:schemeClr val="bg1"/>
                </a:solidFill>
              </a:rPr>
              <a:t>Servicio Social rotatorio</a:t>
            </a:r>
            <a:endParaRPr lang="es-MX" sz="2400" b="1" dirty="0">
              <a:solidFill>
                <a:schemeClr val="bg1"/>
              </a:solidFill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847369" y="7467323"/>
            <a:ext cx="1901088" cy="1176434"/>
          </a:xfrm>
          <a:prstGeom prst="rect">
            <a:avLst/>
          </a:prstGeom>
        </p:spPr>
      </p:pic>
      <p:sp>
        <p:nvSpPr>
          <p:cNvPr id="13" name="Cruz 12"/>
          <p:cNvSpPr/>
          <p:nvPr/>
        </p:nvSpPr>
        <p:spPr>
          <a:xfrm>
            <a:off x="11864519" y="7675124"/>
            <a:ext cx="615461" cy="654813"/>
          </a:xfrm>
          <a:prstGeom prst="plus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CuadroTexto 14"/>
          <p:cNvSpPr txBox="1"/>
          <p:nvPr/>
        </p:nvSpPr>
        <p:spPr>
          <a:xfrm>
            <a:off x="9885706" y="6492578"/>
            <a:ext cx="17129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>
                <a:solidFill>
                  <a:schemeClr val="bg1"/>
                </a:solidFill>
              </a:rPr>
              <a:t>Educación</a:t>
            </a:r>
          </a:p>
          <a:p>
            <a:pPr algn="ctr"/>
            <a:r>
              <a:rPr lang="es-MX" sz="2400" b="1" dirty="0" smtClean="0">
                <a:solidFill>
                  <a:schemeClr val="bg1"/>
                </a:solidFill>
              </a:rPr>
              <a:t> a distancia</a:t>
            </a:r>
            <a:endParaRPr lang="es-MX" sz="2400" b="1" dirty="0">
              <a:solidFill>
                <a:schemeClr val="bg1"/>
              </a:solidFill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4155192" y="6025257"/>
            <a:ext cx="4063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>
                <a:solidFill>
                  <a:schemeClr val="bg1"/>
                </a:solidFill>
              </a:rPr>
              <a:t>Internado con enfoque en APS</a:t>
            </a:r>
            <a:endParaRPr lang="es-MX" sz="2400" b="1" dirty="0">
              <a:solidFill>
                <a:schemeClr val="bg1"/>
              </a:solidFill>
            </a:endParaRPr>
          </a:p>
        </p:txBody>
      </p:sp>
      <p:sp>
        <p:nvSpPr>
          <p:cNvPr id="20" name="CuadroTexto 1"/>
          <p:cNvSpPr txBox="1"/>
          <p:nvPr/>
        </p:nvSpPr>
        <p:spPr>
          <a:xfrm>
            <a:off x="3107470" y="6371522"/>
            <a:ext cx="5361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s-MX" sz="16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Duplica el tiempo en primer nivel de atención</a:t>
            </a:r>
            <a:endParaRPr lang="es-MX" sz="1600" b="1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graphicFrame>
        <p:nvGraphicFramePr>
          <p:cNvPr id="21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7285880"/>
              </p:ext>
            </p:extLst>
          </p:nvPr>
        </p:nvGraphicFramePr>
        <p:xfrm>
          <a:off x="3627578" y="6983204"/>
          <a:ext cx="5253472" cy="2523954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903313">
                  <a:extLst>
                    <a:ext uri="{9D8B030D-6E8A-4147-A177-3AD203B41FA5}">
                      <a16:colId xmlns:a16="http://schemas.microsoft.com/office/drawing/2014/main" val="3005879533"/>
                    </a:ext>
                  </a:extLst>
                </a:gridCol>
                <a:gridCol w="552730">
                  <a:extLst>
                    <a:ext uri="{9D8B030D-6E8A-4147-A177-3AD203B41FA5}">
                      <a16:colId xmlns:a16="http://schemas.microsoft.com/office/drawing/2014/main" val="3225475178"/>
                    </a:ext>
                  </a:extLst>
                </a:gridCol>
                <a:gridCol w="862743">
                  <a:extLst>
                    <a:ext uri="{9D8B030D-6E8A-4147-A177-3AD203B41FA5}">
                      <a16:colId xmlns:a16="http://schemas.microsoft.com/office/drawing/2014/main" val="2327419779"/>
                    </a:ext>
                  </a:extLst>
                </a:gridCol>
                <a:gridCol w="690197">
                  <a:extLst>
                    <a:ext uri="{9D8B030D-6E8A-4147-A177-3AD203B41FA5}">
                      <a16:colId xmlns:a16="http://schemas.microsoft.com/office/drawing/2014/main" val="1490006195"/>
                    </a:ext>
                  </a:extLst>
                </a:gridCol>
                <a:gridCol w="650376">
                  <a:extLst>
                    <a:ext uri="{9D8B030D-6E8A-4147-A177-3AD203B41FA5}">
                      <a16:colId xmlns:a16="http://schemas.microsoft.com/office/drawing/2014/main" val="1087090138"/>
                    </a:ext>
                  </a:extLst>
                </a:gridCol>
                <a:gridCol w="672785">
                  <a:extLst>
                    <a:ext uri="{9D8B030D-6E8A-4147-A177-3AD203B41FA5}">
                      <a16:colId xmlns:a16="http://schemas.microsoft.com/office/drawing/2014/main" val="1218752210"/>
                    </a:ext>
                  </a:extLst>
                </a:gridCol>
                <a:gridCol w="921328">
                  <a:extLst>
                    <a:ext uri="{9D8B030D-6E8A-4147-A177-3AD203B41FA5}">
                      <a16:colId xmlns:a16="http://schemas.microsoft.com/office/drawing/2014/main" val="1463862829"/>
                    </a:ext>
                  </a:extLst>
                </a:gridCol>
              </a:tblGrid>
              <a:tr h="436138">
                <a:tc gridSpan="2">
                  <a:txBody>
                    <a:bodyPr/>
                    <a:lstStyle/>
                    <a:p>
                      <a:endParaRPr lang="es-MX" sz="1100" b="1" dirty="0">
                        <a:latin typeface="+mn-lt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3">
                            <a:lumMod val="50000"/>
                          </a:schemeClr>
                        </a:gs>
                        <a:gs pos="87000">
                          <a:schemeClr val="accent3">
                            <a:lumMod val="20000"/>
                            <a:lumOff val="80000"/>
                          </a:schemeClr>
                        </a:gs>
                      </a:gsLst>
                      <a:lin ang="162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s-MX" sz="800" dirty="0"/>
                    </a:p>
                  </a:txBody>
                  <a:tcPr>
                    <a:pattFill prst="pct90">
                      <a:fgClr>
                        <a:schemeClr val="accent6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smtClean="0"/>
                        <a:t>GO</a:t>
                      </a:r>
                      <a:endParaRPr lang="es-MX" sz="1600" b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3">
                            <a:lumMod val="50000"/>
                          </a:schemeClr>
                        </a:gs>
                        <a:gs pos="87000">
                          <a:schemeClr val="accent3">
                            <a:lumMod val="20000"/>
                            <a:lumOff val="80000"/>
                          </a:schemeClr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 smtClean="0"/>
                        <a:t>MI</a:t>
                      </a:r>
                      <a:endParaRPr lang="es-MX" sz="16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3">
                            <a:lumMod val="50000"/>
                          </a:schemeClr>
                        </a:gs>
                        <a:gs pos="87000">
                          <a:schemeClr val="accent3">
                            <a:lumMod val="20000"/>
                            <a:lumOff val="80000"/>
                          </a:schemeClr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 smtClean="0"/>
                        <a:t>QX</a:t>
                      </a:r>
                      <a:endParaRPr lang="es-MX" sz="16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3">
                            <a:lumMod val="50000"/>
                          </a:schemeClr>
                        </a:gs>
                        <a:gs pos="87000">
                          <a:schemeClr val="accent3">
                            <a:lumMod val="20000"/>
                            <a:lumOff val="80000"/>
                          </a:schemeClr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 err="1" smtClean="0"/>
                        <a:t>Ped</a:t>
                      </a:r>
                      <a:endParaRPr lang="es-MX" sz="16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3">
                            <a:lumMod val="50000"/>
                          </a:schemeClr>
                        </a:gs>
                        <a:gs pos="87000">
                          <a:schemeClr val="accent3">
                            <a:lumMod val="20000"/>
                            <a:lumOff val="80000"/>
                          </a:schemeClr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 smtClean="0"/>
                        <a:t>UMQ</a:t>
                      </a:r>
                      <a:endParaRPr lang="es-MX" sz="16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3">
                            <a:lumMod val="50000"/>
                          </a:schemeClr>
                        </a:gs>
                        <a:gs pos="87000">
                          <a:schemeClr val="accent3">
                            <a:lumMod val="20000"/>
                            <a:lumOff val="80000"/>
                          </a:schemeClr>
                        </a:gs>
                      </a:gsLst>
                      <a:lin ang="162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810547548"/>
                  </a:ext>
                </a:extLst>
              </a:tr>
              <a:tr h="1179206">
                <a:tc gridSpan="2">
                  <a:txBody>
                    <a:bodyPr/>
                    <a:lstStyle/>
                    <a:p>
                      <a:endParaRPr lang="es-MX" sz="1100" dirty="0">
                        <a:latin typeface="+mn-lt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3">
                            <a:lumMod val="50000"/>
                          </a:schemeClr>
                        </a:gs>
                        <a:gs pos="87000">
                          <a:schemeClr val="accent3">
                            <a:lumMod val="20000"/>
                            <a:lumOff val="80000"/>
                          </a:schemeClr>
                        </a:gs>
                      </a:gsLst>
                      <a:lin ang="162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s-MX" sz="800" dirty="0"/>
                    </a:p>
                  </a:txBody>
                  <a:tcPr>
                    <a:pattFill prst="pct90">
                      <a:fgClr>
                        <a:schemeClr val="accent6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/>
                        <a:t>6 </a:t>
                      </a:r>
                    </a:p>
                  </a:txBody>
                  <a:tcPr anchor="ctr">
                    <a:gradFill>
                      <a:gsLst>
                        <a:gs pos="0">
                          <a:schemeClr val="accent3">
                            <a:lumMod val="50000"/>
                          </a:schemeClr>
                        </a:gs>
                        <a:gs pos="87000">
                          <a:schemeClr val="accent3">
                            <a:lumMod val="20000"/>
                            <a:lumOff val="80000"/>
                          </a:schemeClr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/>
                        <a:t>6 </a:t>
                      </a:r>
                      <a:endParaRPr lang="es-MX" sz="1800" dirty="0">
                        <a:latin typeface="+mn-lt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3">
                            <a:lumMod val="50000"/>
                          </a:schemeClr>
                        </a:gs>
                        <a:gs pos="87000">
                          <a:schemeClr val="accent3">
                            <a:lumMod val="20000"/>
                            <a:lumOff val="80000"/>
                          </a:schemeClr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/>
                        <a:t>6</a:t>
                      </a:r>
                      <a:endParaRPr lang="es-MX" sz="1800" dirty="0">
                        <a:latin typeface="+mn-lt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3">
                            <a:lumMod val="50000"/>
                          </a:schemeClr>
                        </a:gs>
                        <a:gs pos="87000">
                          <a:schemeClr val="accent3">
                            <a:lumMod val="20000"/>
                            <a:lumOff val="80000"/>
                          </a:schemeClr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/>
                        <a:t>6</a:t>
                      </a:r>
                      <a:endParaRPr lang="es-MX" sz="1800" dirty="0">
                        <a:latin typeface="+mn-lt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3">
                            <a:lumMod val="50000"/>
                          </a:schemeClr>
                        </a:gs>
                        <a:gs pos="87000">
                          <a:schemeClr val="accent3">
                            <a:lumMod val="20000"/>
                            <a:lumOff val="80000"/>
                          </a:schemeClr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000" dirty="0" smtClean="0">
                          <a:effectLst/>
                        </a:rPr>
                        <a:t> 4 </a:t>
                      </a:r>
                      <a:r>
                        <a:rPr lang="es-MX" sz="1100" dirty="0" smtClean="0">
                          <a:effectLst/>
                        </a:rPr>
                        <a:t>observación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100" dirty="0" smtClean="0"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000" dirty="0" smtClean="0"/>
                        <a:t>4 </a:t>
                      </a:r>
                      <a:r>
                        <a:rPr lang="es-MX" sz="1100" dirty="0" smtClean="0"/>
                        <a:t>en 1er contacto</a:t>
                      </a:r>
                      <a:endParaRPr lang="es-MX" sz="1100" dirty="0" smtClean="0">
                        <a:latin typeface="+mn-lt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3">
                            <a:lumMod val="50000"/>
                          </a:schemeClr>
                        </a:gs>
                        <a:gs pos="87000">
                          <a:schemeClr val="accent3">
                            <a:lumMod val="20000"/>
                            <a:lumOff val="80000"/>
                          </a:schemeClr>
                        </a:gs>
                      </a:gsLst>
                      <a:lin ang="162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898094528"/>
                  </a:ext>
                </a:extLst>
              </a:tr>
              <a:tr h="716978">
                <a:tc>
                  <a:txBody>
                    <a:bodyPr/>
                    <a:lstStyle/>
                    <a:p>
                      <a:r>
                        <a:rPr lang="es-MX" sz="1600" b="1" dirty="0" smtClean="0"/>
                        <a:t>MF</a:t>
                      </a:r>
                      <a:endParaRPr lang="es-MX" sz="1600" b="1" dirty="0"/>
                    </a:p>
                  </a:txBody>
                  <a:tcPr>
                    <a:gradFill>
                      <a:gsLst>
                        <a:gs pos="0">
                          <a:schemeClr val="accent3">
                            <a:lumMod val="50000"/>
                          </a:schemeClr>
                        </a:gs>
                        <a:gs pos="87000">
                          <a:schemeClr val="accent3">
                            <a:lumMod val="20000"/>
                            <a:lumOff val="80000"/>
                          </a:schemeClr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/>
                        <a:t>8</a:t>
                      </a:r>
                      <a:endParaRPr lang="es-MX" sz="2000" dirty="0">
                        <a:latin typeface="+mn-lt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3">
                            <a:lumMod val="50000"/>
                          </a:schemeClr>
                        </a:gs>
                        <a:gs pos="87000">
                          <a:schemeClr val="accent3">
                            <a:lumMod val="20000"/>
                            <a:lumOff val="80000"/>
                          </a:schemeClr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/>
                        <a:t>2 </a:t>
                      </a:r>
                    </a:p>
                  </a:txBody>
                  <a:tcPr>
                    <a:gradFill>
                      <a:gsLst>
                        <a:gs pos="0">
                          <a:schemeClr val="accent3">
                            <a:lumMod val="50000"/>
                          </a:schemeClr>
                        </a:gs>
                        <a:gs pos="87000">
                          <a:schemeClr val="accent3">
                            <a:lumMod val="20000"/>
                            <a:lumOff val="80000"/>
                          </a:schemeClr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/>
                        <a:t>2</a:t>
                      </a:r>
                      <a:endParaRPr lang="es-MX" sz="2000" dirty="0">
                        <a:latin typeface="+mn-lt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3">
                            <a:lumMod val="50000"/>
                          </a:schemeClr>
                        </a:gs>
                        <a:gs pos="87000">
                          <a:schemeClr val="accent3">
                            <a:lumMod val="20000"/>
                            <a:lumOff val="80000"/>
                          </a:schemeClr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/>
                        <a:t>2</a:t>
                      </a:r>
                      <a:endParaRPr lang="es-MX" sz="2000" dirty="0">
                        <a:latin typeface="+mn-lt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3">
                            <a:lumMod val="50000"/>
                          </a:schemeClr>
                        </a:gs>
                        <a:gs pos="87000">
                          <a:schemeClr val="accent3">
                            <a:lumMod val="20000"/>
                            <a:lumOff val="80000"/>
                          </a:schemeClr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/>
                        <a:t>2</a:t>
                      </a:r>
                      <a:endParaRPr lang="es-MX" sz="2000" dirty="0">
                        <a:latin typeface="+mn-lt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3">
                            <a:lumMod val="50000"/>
                          </a:schemeClr>
                        </a:gs>
                        <a:gs pos="87000">
                          <a:schemeClr val="accent3">
                            <a:lumMod val="20000"/>
                            <a:lumOff val="80000"/>
                          </a:schemeClr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100" dirty="0">
                        <a:latin typeface="+mn-lt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3">
                            <a:lumMod val="50000"/>
                          </a:schemeClr>
                        </a:gs>
                        <a:gs pos="87000">
                          <a:schemeClr val="accent3">
                            <a:lumMod val="20000"/>
                            <a:lumOff val="80000"/>
                          </a:schemeClr>
                        </a:gs>
                      </a:gsLst>
                      <a:lin ang="162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034338045"/>
                  </a:ext>
                </a:extLst>
              </a:tr>
            </a:tbl>
          </a:graphicData>
        </a:graphic>
      </p:graphicFrame>
      <p:sp>
        <p:nvSpPr>
          <p:cNvPr id="22" name="Cruz 21"/>
          <p:cNvSpPr/>
          <p:nvPr/>
        </p:nvSpPr>
        <p:spPr>
          <a:xfrm>
            <a:off x="8985120" y="7694343"/>
            <a:ext cx="615461" cy="654813"/>
          </a:xfrm>
          <a:prstGeom prst="plus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aphicFrame>
        <p:nvGraphicFramePr>
          <p:cNvPr id="17" name="Diagrama 16"/>
          <p:cNvGraphicFramePr/>
          <p:nvPr>
            <p:extLst>
              <p:ext uri="{D42A27DB-BD31-4B8C-83A1-F6EECF244321}">
                <p14:modId xmlns:p14="http://schemas.microsoft.com/office/powerpoint/2010/main" val="2013946202"/>
              </p:ext>
            </p:extLst>
          </p:nvPr>
        </p:nvGraphicFramePr>
        <p:xfrm>
          <a:off x="696054" y="8323996"/>
          <a:ext cx="2788559" cy="1345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1" r:lo="rId22" r:qs="rId23" r:cs="rId24"/>
          </a:graphicData>
        </a:graphic>
      </p:graphicFrame>
    </p:spTree>
    <p:extLst>
      <p:ext uri="{BB962C8B-B14F-4D97-AF65-F5344CB8AC3E}">
        <p14:creationId xmlns:p14="http://schemas.microsoft.com/office/powerpoint/2010/main" val="119697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/>
          <p:cNvSpPr/>
          <p:nvPr/>
        </p:nvSpPr>
        <p:spPr>
          <a:xfrm>
            <a:off x="1225809" y="804567"/>
            <a:ext cx="5479867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550" dirty="0" smtClean="0">
                <a:solidFill>
                  <a:srgbClr val="1E4236"/>
                </a:solidFill>
                <a:latin typeface="Montserrat ExtraBold"/>
                <a:cs typeface="Montserrat ExtraBold"/>
              </a:rPr>
              <a:t>Encuentros y desencuentros</a:t>
            </a:r>
          </a:p>
          <a:p>
            <a:r>
              <a:rPr lang="es-ES" sz="2550" dirty="0" smtClean="0">
                <a:solidFill>
                  <a:srgbClr val="1E4236"/>
                </a:solidFill>
                <a:latin typeface="Montserrat ExtraBold"/>
                <a:cs typeface="Montserrat ExtraBold"/>
              </a:rPr>
              <a:t>Especializaciones médicas </a:t>
            </a:r>
            <a:endParaRPr lang="es-ES" sz="2550" dirty="0">
              <a:solidFill>
                <a:srgbClr val="1E4236"/>
              </a:solidFill>
              <a:latin typeface="Montserrat ExtraBold"/>
              <a:cs typeface="Montserrat ExtraBold"/>
            </a:endParaRP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2554979"/>
              </p:ext>
            </p:extLst>
          </p:nvPr>
        </p:nvGraphicFramePr>
        <p:xfrm>
          <a:off x="633045" y="1965989"/>
          <a:ext cx="14388786" cy="153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22432">
                  <a:extLst>
                    <a:ext uri="{9D8B030D-6E8A-4147-A177-3AD203B41FA5}">
                      <a16:colId xmlns:a16="http://schemas.microsoft.com/office/drawing/2014/main" val="2696043274"/>
                    </a:ext>
                  </a:extLst>
                </a:gridCol>
                <a:gridCol w="5310554">
                  <a:extLst>
                    <a:ext uri="{9D8B030D-6E8A-4147-A177-3AD203B41FA5}">
                      <a16:colId xmlns:a16="http://schemas.microsoft.com/office/drawing/2014/main" val="2978245163"/>
                    </a:ext>
                  </a:extLst>
                </a:gridCol>
                <a:gridCol w="5455800">
                  <a:extLst>
                    <a:ext uri="{9D8B030D-6E8A-4147-A177-3AD203B41FA5}">
                      <a16:colId xmlns:a16="http://schemas.microsoft.com/office/drawing/2014/main" val="102873260"/>
                    </a:ext>
                  </a:extLst>
                </a:gridCol>
              </a:tblGrid>
              <a:tr h="464358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SISTEMA DE SALUD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INSTITUCIONES EDUCATIVAS</a:t>
                      </a:r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2735930"/>
                  </a:ext>
                </a:extLst>
              </a:tr>
              <a:tr h="932447">
                <a:tc>
                  <a:txBody>
                    <a:bodyPr/>
                    <a:lstStyle/>
                    <a:p>
                      <a:r>
                        <a:rPr lang="es-MX" sz="2000" b="1" dirty="0" smtClean="0">
                          <a:solidFill>
                            <a:srgbClr val="39471D"/>
                          </a:solidFill>
                          <a:latin typeface="Montserrat" panose="00000500000000000000" pitchFamily="2" charset="0"/>
                        </a:rPr>
                        <a:t>Número</a:t>
                      </a:r>
                      <a:r>
                        <a:rPr lang="es-MX" sz="2000" dirty="0" smtClean="0">
                          <a:latin typeface="Montserrat" panose="00000500000000000000" pitchFamily="2" charset="0"/>
                        </a:rPr>
                        <a:t> de especialistas</a:t>
                      </a:r>
                      <a:endParaRPr lang="es-MX" sz="2000" dirty="0">
                        <a:latin typeface="Montserrat" panose="00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000" b="1" dirty="0" smtClean="0">
                          <a:latin typeface="Montserrat" panose="00000500000000000000" pitchFamily="2" charset="0"/>
                        </a:rPr>
                        <a:t>Sin planeación </a:t>
                      </a:r>
                      <a:r>
                        <a:rPr lang="es-MX" sz="2000" dirty="0" smtClean="0">
                          <a:latin typeface="Montserrat" panose="00000500000000000000" pitchFamily="2" charset="0"/>
                        </a:rPr>
                        <a:t>de requerimientos</a:t>
                      </a:r>
                    </a:p>
                    <a:p>
                      <a:r>
                        <a:rPr lang="es-MX" sz="2000" dirty="0" smtClean="0">
                          <a:latin typeface="Montserrat" panose="00000500000000000000" pitchFamily="2" charset="0"/>
                        </a:rPr>
                        <a:t>En su mayoría </a:t>
                      </a:r>
                      <a:r>
                        <a:rPr lang="es-MX" sz="2000" b="1" dirty="0" smtClean="0">
                          <a:latin typeface="Montserrat" panose="00000500000000000000" pitchFamily="2" charset="0"/>
                        </a:rPr>
                        <a:t>ingreso</a:t>
                      </a:r>
                      <a:r>
                        <a:rPr lang="es-MX" sz="2000" b="1" baseline="0" dirty="0" smtClean="0">
                          <a:latin typeface="Montserrat" panose="00000500000000000000" pitchFamily="2" charset="0"/>
                        </a:rPr>
                        <a:t> inercial</a:t>
                      </a:r>
                      <a:endParaRPr lang="es-MX" sz="2000" b="1" dirty="0">
                        <a:latin typeface="Montserrat" panose="00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7315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000" dirty="0" smtClean="0">
                          <a:latin typeface="Montserrat" panose="00000500000000000000" pitchFamily="2" charset="0"/>
                        </a:rPr>
                        <a:t>No</a:t>
                      </a:r>
                      <a:r>
                        <a:rPr lang="es-MX" sz="2000" baseline="0" dirty="0" smtClean="0">
                          <a:latin typeface="Montserrat" panose="00000500000000000000" pitchFamily="2" charset="0"/>
                        </a:rPr>
                        <a:t> participan en la planeación de número y tipo de especialistas requeridos</a:t>
                      </a:r>
                      <a:endParaRPr lang="es-MX" sz="2000" dirty="0" smtClean="0">
                        <a:latin typeface="Montserrat" panose="000005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1817142"/>
                  </a:ext>
                </a:extLst>
              </a:tr>
            </a:tbl>
          </a:graphicData>
        </a:graphic>
      </p:graphicFrame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2256753847"/>
              </p:ext>
            </p:extLst>
          </p:nvPr>
        </p:nvGraphicFramePr>
        <p:xfrm>
          <a:off x="4870938" y="3991651"/>
          <a:ext cx="4734021" cy="48182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Picture 2" descr="Resultado de imagen para LOGOSIMBOLO IMS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1912" y="5832287"/>
            <a:ext cx="913575" cy="1136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www.educacionyculturaaz.com/wp-content/uploads/2013/02/logo_anm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7203" y="526267"/>
            <a:ext cx="877163" cy="877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2 Marcador de contenido"/>
          <p:cNvSpPr txBox="1">
            <a:spLocks/>
          </p:cNvSpPr>
          <p:nvPr/>
        </p:nvSpPr>
        <p:spPr>
          <a:xfrm>
            <a:off x="10485793" y="3713133"/>
            <a:ext cx="4305022" cy="709309"/>
          </a:xfrm>
          <a:prstGeom prst="rect">
            <a:avLst/>
          </a:prstGeom>
        </p:spPr>
        <p:txBody>
          <a:bodyPr vert="horz" lIns="146304" tIns="73152" rIns="146304" bIns="73152" rtlCol="0">
            <a:noAutofit/>
          </a:bodyPr>
          <a:lstStyle>
            <a:lvl1pPr marL="548640" indent="-548640" algn="l" defTabSz="731520" rtl="0" eaLnBrk="1" latinLnBrk="0" hangingPunct="1">
              <a:spcBef>
                <a:spcPct val="20000"/>
              </a:spcBef>
              <a:buFont typeface="Arial"/>
              <a:buChar char="•"/>
              <a:defRPr sz="5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88720" indent="-457200" algn="l" defTabSz="731520" rtl="0" eaLnBrk="1" latinLnBrk="0" hangingPunct="1">
              <a:spcBef>
                <a:spcPct val="20000"/>
              </a:spcBef>
              <a:buFont typeface="Arial"/>
              <a:buChar char="–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indent="-365760" algn="l" defTabSz="731520" rtl="0" eaLnBrk="1" latinLnBrk="0" hangingPunct="1">
              <a:spcBef>
                <a:spcPct val="20000"/>
              </a:spcBef>
              <a:buFont typeface="Arial"/>
              <a:buChar char="•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60320" indent="-365760" algn="l" defTabSz="731520" rtl="0" eaLnBrk="1" latinLnBrk="0" hangingPunct="1">
              <a:spcBef>
                <a:spcPct val="20000"/>
              </a:spcBef>
              <a:buFont typeface="Arial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91840" indent="-365760" algn="l" defTabSz="731520" rtl="0" eaLnBrk="1" latinLnBrk="0" hangingPunct="1">
              <a:spcBef>
                <a:spcPct val="20000"/>
              </a:spcBef>
              <a:buFont typeface="Arial"/>
              <a:buChar char="»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23360" indent="-365760" algn="l" defTabSz="73152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54880" indent="-365760" algn="l" defTabSz="73152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86400" indent="-365760" algn="l" defTabSz="73152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217920" indent="-365760" algn="l" defTabSz="73152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s-MX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</a:rPr>
              <a:t>Ingreso de residentes en cursos </a:t>
            </a:r>
          </a:p>
          <a:p>
            <a:pPr marL="0" indent="0" algn="ctr">
              <a:buFont typeface="Arial"/>
              <a:buNone/>
            </a:pPr>
            <a:r>
              <a:rPr lang="es-MX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</a:rPr>
              <a:t>de especialización IMSS </a:t>
            </a:r>
            <a:endParaRPr lang="es-MX" sz="1600" b="1" dirty="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2" charset="0"/>
            </a:endParaRPr>
          </a:p>
        </p:txBody>
      </p:sp>
      <p:graphicFrame>
        <p:nvGraphicFramePr>
          <p:cNvPr id="14" name="Gráfico 13"/>
          <p:cNvGraphicFramePr/>
          <p:nvPr>
            <p:extLst>
              <p:ext uri="{D42A27DB-BD31-4B8C-83A1-F6EECF244321}">
                <p14:modId xmlns:p14="http://schemas.microsoft.com/office/powerpoint/2010/main" val="790080283"/>
              </p:ext>
            </p:extLst>
          </p:nvPr>
        </p:nvGraphicFramePr>
        <p:xfrm>
          <a:off x="136918" y="3431837"/>
          <a:ext cx="5789098" cy="66265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5850630"/>
              </p:ext>
            </p:extLst>
          </p:nvPr>
        </p:nvGraphicFramePr>
        <p:xfrm>
          <a:off x="9731809" y="4422442"/>
          <a:ext cx="5812991" cy="55663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</p:spTree>
    <p:extLst>
      <p:ext uri="{BB962C8B-B14F-4D97-AF65-F5344CB8AC3E}">
        <p14:creationId xmlns:p14="http://schemas.microsoft.com/office/powerpoint/2010/main" val="3769198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46FD03E494956F4E9A1D342D76580B0A" ma:contentTypeVersion="1" ma:contentTypeDescription="Crear nuevo documento." ma:contentTypeScope="" ma:versionID="3d3e1c2ac676938f0249d38581db97c6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0fa58ab6bdef439119b64b6b50b7cac5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Fecha de inicio programada" ma:description="Fecha de inicio programada es una columna del sitio que crea la característica Publicación. Se usa para especificar la fecha y la hora a la que esta página se presentará por primera vez a los visitantes del sitio." ma:hidden="true" ma:internalName="PublishingStartDate">
      <xsd:simpleType>
        <xsd:restriction base="dms:Unknown"/>
      </xsd:simpleType>
    </xsd:element>
    <xsd:element name="PublishingExpirationDate" ma:index="9" nillable="true" ma:displayName="Fecha de finalización programada" ma:description="Fecha de finalización programada es una columna del sitio que crea la característica Publicación. Se usa para especificar la fecha y la hora a la que esta página dejará de presentarse a los visitantes del sitio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EF3F76C-674F-48E1-98F6-057BB405857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BC6B823-DAA9-44AE-B455-81E10A653E5E}">
  <ds:schemaRefs>
    <ds:schemaRef ds:uri="http://schemas.microsoft.com/sharepoint/v3"/>
    <ds:schemaRef ds:uri="http://purl.org/dc/terms/"/>
    <ds:schemaRef ds:uri="http://www.w3.org/XML/1998/namespace"/>
    <ds:schemaRef ds:uri="http://purl.org/dc/elements/1.1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BB3B0C91-1350-4F6F-BB16-532397A5E95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13126</TotalTime>
  <Words>1363</Words>
  <Application>Microsoft Office PowerPoint</Application>
  <PresentationFormat>Personalizado</PresentationFormat>
  <Paragraphs>316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25" baseType="lpstr">
      <vt:lpstr>Arial</vt:lpstr>
      <vt:lpstr>Arial</vt:lpstr>
      <vt:lpstr>Calibri</vt:lpstr>
      <vt:lpstr>Montserrat</vt:lpstr>
      <vt:lpstr>Montserrat Bold</vt:lpstr>
      <vt:lpstr>Montserrat ExtraBold</vt:lpstr>
      <vt:lpstr>Montserrat SemiBold</vt:lpstr>
      <vt:lpstr>Shruti</vt:lpstr>
      <vt:lpstr>Symbol</vt:lpstr>
      <vt:lpstr>Times New Roman</vt:lpstr>
      <vt:lpstr>Verdana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x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x x</dc:creator>
  <cp:lastModifiedBy>Ana Carolina Sepulveda Vildosola</cp:lastModifiedBy>
  <cp:revision>319</cp:revision>
  <cp:lastPrinted>2019-08-02T16:46:04Z</cp:lastPrinted>
  <dcterms:created xsi:type="dcterms:W3CDTF">2018-12-21T20:52:22Z</dcterms:created>
  <dcterms:modified xsi:type="dcterms:W3CDTF">2019-09-11T18:24:26Z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0x01010046FD03E494956F4E9A1D342D76580B0A</vt:lpwstr>
  </property>
</Properties>
</file>