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5" r:id="rId2"/>
    <p:sldId id="386" r:id="rId3"/>
    <p:sldId id="389" r:id="rId4"/>
    <p:sldId id="396" r:id="rId5"/>
    <p:sldId id="398" r:id="rId6"/>
    <p:sldId id="399" r:id="rId7"/>
    <p:sldId id="384" r:id="rId8"/>
    <p:sldId id="405" r:id="rId9"/>
    <p:sldId id="415" r:id="rId10"/>
    <p:sldId id="411" r:id="rId11"/>
    <p:sldId id="414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pos="756" userDrawn="1">
          <p15:clr>
            <a:srgbClr val="A4A3A4"/>
          </p15:clr>
        </p15:guide>
        <p15:guide id="7" pos="7265" userDrawn="1">
          <p15:clr>
            <a:srgbClr val="A4A3A4"/>
          </p15:clr>
        </p15:guide>
        <p15:guide id="11" orient="horz" pos="1389" userDrawn="1">
          <p15:clr>
            <a:srgbClr val="A4A3A4"/>
          </p15:clr>
        </p15:guide>
        <p15:guide id="12" pos="4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3DA"/>
    <a:srgbClr val="EEEEEE"/>
    <a:srgbClr val="000000"/>
    <a:srgbClr val="74B0BA"/>
    <a:srgbClr val="1CB09C"/>
    <a:srgbClr val="001D58"/>
    <a:srgbClr val="3A3C41"/>
    <a:srgbClr val="519977"/>
    <a:srgbClr val="1AA692"/>
    <a:srgbClr val="B4D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78"/>
      </p:cViewPr>
      <p:guideLst>
        <p:guide orient="horz" pos="3861"/>
        <p:guide pos="3840"/>
        <p:guide orient="horz" pos="504"/>
        <p:guide orient="horz" pos="618"/>
        <p:guide pos="756"/>
        <p:guide pos="7265"/>
        <p:guide orient="horz" pos="1389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78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\Desktop\GRAFICA-SPYO-TENDENCIA-mujeresyhombres2016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nia\Documents\INSP%202\An&#225;lisis%20ENSANUT\Grupos%20Alim\Salidas\Correcci&#243;n\adol%20y%20adultos%20por%20subgrup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'tendencia NACIONAL'!$A$5</c:f>
              <c:strCache>
                <c:ptCount val="1"/>
                <c:pt idx="0">
                  <c:v>Sobrepeso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'tendencia NACIONAL'!$B$3:$O$4</c:f>
              <c:multiLvlStrCache>
                <c:ptCount val="14"/>
                <c:lvl>
                  <c:pt idx="0">
                    <c:v>1999</c:v>
                  </c:pt>
                  <c:pt idx="1">
                    <c:v>2006</c:v>
                  </c:pt>
                  <c:pt idx="2">
                    <c:v>2012</c:v>
                  </c:pt>
                  <c:pt idx="3">
                    <c:v>2016</c:v>
                  </c:pt>
                  <c:pt idx="4">
                    <c:v>1988</c:v>
                  </c:pt>
                  <c:pt idx="5">
                    <c:v>1999</c:v>
                  </c:pt>
                  <c:pt idx="6">
                    <c:v>2006</c:v>
                  </c:pt>
                  <c:pt idx="7">
                    <c:v>2012</c:v>
                  </c:pt>
                  <c:pt idx="8">
                    <c:v>2016</c:v>
                  </c:pt>
                  <c:pt idx="9">
                    <c:v>1988</c:v>
                  </c:pt>
                  <c:pt idx="10">
                    <c:v>1999</c:v>
                  </c:pt>
                  <c:pt idx="11">
                    <c:v>2006</c:v>
                  </c:pt>
                  <c:pt idx="12">
                    <c:v>2012</c:v>
                  </c:pt>
                  <c:pt idx="13">
                    <c:v>2016</c:v>
                  </c:pt>
                </c:lvl>
                <c:lvl>
                  <c:pt idx="0">
                    <c:v>Niñas escolares (5 a 11 años)</c:v>
                  </c:pt>
                  <c:pt idx="4">
                    <c:v>Mujeres Adolescentes (12 a 19 años)</c:v>
                  </c:pt>
                  <c:pt idx="9">
                    <c:v>Mujeres Adultas (20 a 49 años)</c:v>
                  </c:pt>
                </c:lvl>
              </c:multiLvlStrCache>
            </c:multiLvlStrRef>
          </c:cat>
          <c:val>
            <c:numRef>
              <c:f>'tendencia NACIONAL'!$B$5:$O$5</c:f>
              <c:numCache>
                <c:formatCode>General</c:formatCode>
                <c:ptCount val="14"/>
                <c:pt idx="0" formatCode="0.0">
                  <c:v>17.2</c:v>
                </c:pt>
                <c:pt idx="1">
                  <c:v>19.7</c:v>
                </c:pt>
                <c:pt idx="2" formatCode="0.0">
                  <c:v>20.2</c:v>
                </c:pt>
                <c:pt idx="3" formatCode="0.0">
                  <c:v>20.6</c:v>
                </c:pt>
                <c:pt idx="4" formatCode="0.0">
                  <c:v>9</c:v>
                </c:pt>
                <c:pt idx="5" formatCode="0.0">
                  <c:v>21.9</c:v>
                </c:pt>
                <c:pt idx="6">
                  <c:v>22.5</c:v>
                </c:pt>
                <c:pt idx="7" formatCode="0.0">
                  <c:v>23.7</c:v>
                </c:pt>
                <c:pt idx="8" formatCode="0.0">
                  <c:v>26.4</c:v>
                </c:pt>
                <c:pt idx="9" formatCode="0.0">
                  <c:v>25.1</c:v>
                </c:pt>
                <c:pt idx="10">
                  <c:v>36.300000000000004</c:v>
                </c:pt>
                <c:pt idx="11" formatCode="0.0">
                  <c:v>37</c:v>
                </c:pt>
                <c:pt idx="12">
                  <c:v>35.300000000000004</c:v>
                </c:pt>
                <c:pt idx="13" formatCode="0.0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8-4E30-9C61-9BDD3863A7C2}"/>
            </c:ext>
          </c:extLst>
        </c:ser>
        <c:ser>
          <c:idx val="1"/>
          <c:order val="1"/>
          <c:tx>
            <c:strRef>
              <c:f>'tendencia NACIONAL'!$A$6</c:f>
              <c:strCache>
                <c:ptCount val="1"/>
                <c:pt idx="0">
                  <c:v>Obesidad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'tendencia NACIONAL'!$B$13:$O$13</c:f>
                <c:numCache>
                  <c:formatCode>General</c:formatCode>
                  <c:ptCount val="14"/>
                  <c:pt idx="0">
                    <c:v>1.3999999999999975</c:v>
                  </c:pt>
                  <c:pt idx="1">
                    <c:v>1.9000000000000057</c:v>
                  </c:pt>
                  <c:pt idx="2">
                    <c:v>1.5</c:v>
                  </c:pt>
                  <c:pt idx="3">
                    <c:v>5.3000000000000043</c:v>
                  </c:pt>
                  <c:pt idx="4">
                    <c:v>1.2000000000000011</c:v>
                  </c:pt>
                  <c:pt idx="5">
                    <c:v>1.4000000000000019</c:v>
                  </c:pt>
                  <c:pt idx="6">
                    <c:v>1.8999999999999975</c:v>
                  </c:pt>
                  <c:pt idx="7">
                    <c:v>1.8000000000000043</c:v>
                  </c:pt>
                  <c:pt idx="8">
                    <c:v>5.6999999999999957</c:v>
                  </c:pt>
                  <c:pt idx="9">
                    <c:v>1.3999999999999975</c:v>
                  </c:pt>
                  <c:pt idx="10">
                    <c:v>1.2999999999999956</c:v>
                  </c:pt>
                  <c:pt idx="11">
                    <c:v>1.4000000000000057</c:v>
                  </c:pt>
                  <c:pt idx="12">
                    <c:v>1.2999999999999956</c:v>
                  </c:pt>
                  <c:pt idx="13">
                    <c:v>2.5999999999999943</c:v>
                  </c:pt>
                </c:numCache>
              </c:numRef>
            </c:plus>
            <c:minus>
              <c:numRef>
                <c:f>'tendencia NACIONAL'!$B$12:$O$12</c:f>
                <c:numCache>
                  <c:formatCode>General</c:formatCode>
                  <c:ptCount val="14"/>
                  <c:pt idx="0">
                    <c:v>1.1999999999999984</c:v>
                  </c:pt>
                  <c:pt idx="1">
                    <c:v>1.7999999999999972</c:v>
                  </c:pt>
                  <c:pt idx="2">
                    <c:v>1.5</c:v>
                  </c:pt>
                  <c:pt idx="3">
                    <c:v>4.9999999999999964</c:v>
                  </c:pt>
                  <c:pt idx="4">
                    <c:v>1.0999999999999988</c:v>
                  </c:pt>
                  <c:pt idx="5">
                    <c:v>1.4999999999999949</c:v>
                  </c:pt>
                  <c:pt idx="6">
                    <c:v>1.8999999999999975</c:v>
                  </c:pt>
                  <c:pt idx="7">
                    <c:v>1.7999999999999972</c:v>
                  </c:pt>
                  <c:pt idx="8">
                    <c:v>5.6000000000000005</c:v>
                  </c:pt>
                  <c:pt idx="9">
                    <c:v>1.3999999999999975</c:v>
                  </c:pt>
                  <c:pt idx="10">
                    <c:v>1.2000000000000028</c:v>
                  </c:pt>
                  <c:pt idx="11">
                    <c:v>1.3999999999999906</c:v>
                  </c:pt>
                  <c:pt idx="12">
                    <c:v>1.2999999999999956</c:v>
                  </c:pt>
                  <c:pt idx="13">
                    <c:v>2.7000000000000042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'tendencia NACIONAL'!$B$3:$O$4</c:f>
              <c:multiLvlStrCache>
                <c:ptCount val="14"/>
                <c:lvl>
                  <c:pt idx="0">
                    <c:v>1999</c:v>
                  </c:pt>
                  <c:pt idx="1">
                    <c:v>2006</c:v>
                  </c:pt>
                  <c:pt idx="2">
                    <c:v>2012</c:v>
                  </c:pt>
                  <c:pt idx="3">
                    <c:v>2016</c:v>
                  </c:pt>
                  <c:pt idx="4">
                    <c:v>1988</c:v>
                  </c:pt>
                  <c:pt idx="5">
                    <c:v>1999</c:v>
                  </c:pt>
                  <c:pt idx="6">
                    <c:v>2006</c:v>
                  </c:pt>
                  <c:pt idx="7">
                    <c:v>2012</c:v>
                  </c:pt>
                  <c:pt idx="8">
                    <c:v>2016</c:v>
                  </c:pt>
                  <c:pt idx="9">
                    <c:v>1988</c:v>
                  </c:pt>
                  <c:pt idx="10">
                    <c:v>1999</c:v>
                  </c:pt>
                  <c:pt idx="11">
                    <c:v>2006</c:v>
                  </c:pt>
                  <c:pt idx="12">
                    <c:v>2012</c:v>
                  </c:pt>
                  <c:pt idx="13">
                    <c:v>2016</c:v>
                  </c:pt>
                </c:lvl>
                <c:lvl>
                  <c:pt idx="0">
                    <c:v>Niñas escolares (5 a 11 años)</c:v>
                  </c:pt>
                  <c:pt idx="4">
                    <c:v>Mujeres Adolescentes (12 a 19 años)</c:v>
                  </c:pt>
                  <c:pt idx="9">
                    <c:v>Mujeres Adultas (20 a 49 años)</c:v>
                  </c:pt>
                </c:lvl>
              </c:multiLvlStrCache>
            </c:multiLvlStrRef>
          </c:cat>
          <c:val>
            <c:numRef>
              <c:f>'tendencia NACIONAL'!$B$6:$O$6</c:f>
              <c:numCache>
                <c:formatCode>General</c:formatCode>
                <c:ptCount val="14"/>
                <c:pt idx="0" formatCode="0.0">
                  <c:v>8.3000000000000007</c:v>
                </c:pt>
                <c:pt idx="1">
                  <c:v>12.6</c:v>
                </c:pt>
                <c:pt idx="2" formatCode="0.0">
                  <c:v>11.8</c:v>
                </c:pt>
                <c:pt idx="3" formatCode="0.0">
                  <c:v>12.2</c:v>
                </c:pt>
                <c:pt idx="4">
                  <c:v>2.1</c:v>
                </c:pt>
                <c:pt idx="5" formatCode="0.0">
                  <c:v>6.4</c:v>
                </c:pt>
                <c:pt idx="6">
                  <c:v>10.9</c:v>
                </c:pt>
                <c:pt idx="7" formatCode="0.0">
                  <c:v>12.1</c:v>
                </c:pt>
                <c:pt idx="8" formatCode="0.0">
                  <c:v>12.8</c:v>
                </c:pt>
                <c:pt idx="9">
                  <c:v>9.5</c:v>
                </c:pt>
                <c:pt idx="10">
                  <c:v>24.7</c:v>
                </c:pt>
                <c:pt idx="11">
                  <c:v>32.6</c:v>
                </c:pt>
                <c:pt idx="12">
                  <c:v>35.200000000000003</c:v>
                </c:pt>
                <c:pt idx="13">
                  <c:v>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38-4E30-9C61-9BDD3863A7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90782000"/>
        <c:axId val="590784744"/>
      </c:barChart>
      <c:catAx>
        <c:axId val="59078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s-MX"/>
          </a:p>
        </c:txPr>
        <c:crossAx val="590784744"/>
        <c:crosses val="autoZero"/>
        <c:auto val="1"/>
        <c:lblAlgn val="ctr"/>
        <c:lblOffset val="100"/>
        <c:noMultiLvlLbl val="0"/>
      </c:catAx>
      <c:valAx>
        <c:axId val="59078474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s-MX"/>
          </a:p>
        </c:txPr>
        <c:crossAx val="59078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Franklin Gothic Medium Cond" panose="020B060603040202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Medium Cond" panose="020B0606030402020204" pitchFamily="34" charset="0"/>
        </a:defRPr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25501465601463E-2"/>
          <c:y val="4.0854588727290093E-2"/>
          <c:w val="0.92662778320593142"/>
          <c:h val="0.7879705653947358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Cereales </a:t>
                    </a:r>
                  </a:p>
                  <a:p>
                    <a:r>
                      <a:rPr lang="en-US"/>
                      <a:t>Integrales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52-47BE-9A71-7402DBA4F16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Derivados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52-47BE-9A71-7402DBA4F167}"/>
                </c:ext>
              </c:extLst>
            </c:dLbl>
            <c:dLbl>
              <c:idx val="3"/>
              <c:layout>
                <c:manualLayout>
                  <c:x val="1.5432098765432664E-3"/>
                  <c:y val="5.61206532178897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Huevo</a:t>
                    </a:r>
                  </a:p>
                  <a:p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52-47BE-9A71-7402DBA4F16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Frutas 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52-47BE-9A71-7402DBA4F16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Grasas </a:t>
                    </a:r>
                  </a:p>
                  <a:p>
                    <a:r>
                      <a:rPr lang="en-US"/>
                      <a:t>y </a:t>
                    </a:r>
                  </a:p>
                  <a:p>
                    <a:r>
                      <a:rPr lang="en-US"/>
                      <a:t>aceites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52-47BE-9A71-7402DBA4F167}"/>
                </c:ext>
              </c:extLst>
            </c:dLbl>
            <c:dLbl>
              <c:idx val="6"/>
              <c:layout>
                <c:manualLayout>
                  <c:x val="0"/>
                  <c:y val="2.24482612871560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Industrializadas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C52-47BE-9A71-7402DBA4F16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Cereales </a:t>
                    </a:r>
                  </a:p>
                  <a:p>
                    <a:r>
                      <a:rPr lang="en-US"/>
                      <a:t>con azúcar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C52-47BE-9A71-7402DBA4F1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'[adol y adultos por subgrupos2.xlsx]Adol'!$A$2:$A$9</c:f>
              <c:strCache>
                <c:ptCount val="8"/>
                <c:pt idx="0">
                  <c:v>Cereales</c:v>
                </c:pt>
                <c:pt idx="1">
                  <c:v>Leguminosas</c:v>
                </c:pt>
                <c:pt idx="2">
                  <c:v>Leche y derivados</c:v>
                </c:pt>
                <c:pt idx="3">
                  <c:v>Alimentos de origen animal</c:v>
                </c:pt>
                <c:pt idx="4">
                  <c:v>Frutas y verduras</c:v>
                </c:pt>
                <c:pt idx="5">
                  <c:v>Grasas y aceites</c:v>
                </c:pt>
                <c:pt idx="6">
                  <c:v>Bebidas azucaradas y azúcar</c:v>
                </c:pt>
                <c:pt idx="7">
                  <c:v>Alimentos altos en grasa y/o azúcar y alta densidad energética</c:v>
                </c:pt>
              </c:strCache>
            </c:strRef>
          </c:cat>
          <c:val>
            <c:numRef>
              <c:f>'[adol y adultos por subgrupos2.xlsx]Adol'!$F$2:$F$9</c:f>
              <c:numCache>
                <c:formatCode>General</c:formatCode>
                <c:ptCount val="8"/>
                <c:pt idx="0">
                  <c:v>18.3781</c:v>
                </c:pt>
                <c:pt idx="1">
                  <c:v>2.5346000000000002</c:v>
                </c:pt>
                <c:pt idx="2">
                  <c:v>4.1715999999999998</c:v>
                </c:pt>
                <c:pt idx="3">
                  <c:v>1.9436</c:v>
                </c:pt>
                <c:pt idx="4">
                  <c:v>2.3052999999999999</c:v>
                </c:pt>
                <c:pt idx="5">
                  <c:v>8.7035999999999998</c:v>
                </c:pt>
                <c:pt idx="6">
                  <c:v>6.4936999999999996</c:v>
                </c:pt>
                <c:pt idx="7">
                  <c:v>10.7562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52-47BE-9A71-7402DBA4F16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Cereales </a:t>
                    </a:r>
                  </a:p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Refinados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52-47BE-9A71-7402DBA4F167}"/>
                </c:ext>
              </c:extLst>
            </c:dLbl>
            <c:dLbl>
              <c:idx val="1"/>
              <c:layout>
                <c:manualLayout>
                  <c:x val="1.5432098765432098E-3"/>
                  <c:y val="-1.964222862626141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000000"/>
                        </a:solidFill>
                      </a:rPr>
                      <a:t>Oleaginosas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rgbClr val="000000"/>
                      </a:solidFill>
                      <a:latin typeface="Franklin Gothic Medium Cond" panose="020B06060304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52-47BE-9A71-7402DBA4F16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Leche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52-47BE-9A71-7402DBA4F16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Carnes </a:t>
                    </a:r>
                  </a:p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Rojas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52-47BE-9A71-7402DBA4F16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Verduras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C52-47BE-9A71-7402DBA4F16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s-MX">
                        <a:solidFill>
                          <a:schemeClr val="bg1"/>
                        </a:solidFill>
                      </a:rPr>
                      <a:t>Azúcares</a:t>
                    </a:r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C52-47BE-9A71-7402DBA4F16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Caseras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C52-47BE-9A71-7402DBA4F16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Postres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C52-47BE-9A71-7402DBA4F1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'[adol y adultos por subgrupos2.xlsx]Adol'!$A$2:$A$9</c:f>
              <c:strCache>
                <c:ptCount val="8"/>
                <c:pt idx="0">
                  <c:v>Cereales</c:v>
                </c:pt>
                <c:pt idx="1">
                  <c:v>Leguminosas</c:v>
                </c:pt>
                <c:pt idx="2">
                  <c:v>Leche y derivados</c:v>
                </c:pt>
                <c:pt idx="3">
                  <c:v>Alimentos de origen animal</c:v>
                </c:pt>
                <c:pt idx="4">
                  <c:v>Frutas y verduras</c:v>
                </c:pt>
                <c:pt idx="5">
                  <c:v>Grasas y aceites</c:v>
                </c:pt>
                <c:pt idx="6">
                  <c:v>Bebidas azucaradas y azúcar</c:v>
                </c:pt>
                <c:pt idx="7">
                  <c:v>Alimentos altos en grasa y/o azúcar y alta densidad energética</c:v>
                </c:pt>
              </c:strCache>
            </c:strRef>
          </c:cat>
          <c:val>
            <c:numRef>
              <c:f>'[adol y adultos por subgrupos2.xlsx]Adol'!$H$2:$H$9</c:f>
              <c:numCache>
                <c:formatCode>General</c:formatCode>
                <c:ptCount val="8"/>
                <c:pt idx="0">
                  <c:v>11.853300000000001</c:v>
                </c:pt>
                <c:pt idx="1">
                  <c:v>0.1802</c:v>
                </c:pt>
                <c:pt idx="2">
                  <c:v>4.8068999999999997</c:v>
                </c:pt>
                <c:pt idx="3">
                  <c:v>5.8356000000000003</c:v>
                </c:pt>
                <c:pt idx="4">
                  <c:v>2.1909999999999998</c:v>
                </c:pt>
                <c:pt idx="6">
                  <c:v>2.6815000000000002</c:v>
                </c:pt>
                <c:pt idx="7">
                  <c:v>2.7902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C52-47BE-9A71-7402DBA4F167}"/>
            </c:ext>
          </c:extLst>
        </c:ser>
        <c:ser>
          <c:idx val="2"/>
          <c:order val="2"/>
          <c:spPr>
            <a:solidFill>
              <a:srgbClr val="74B0BA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C52-47BE-9A71-7402DBA4F16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Pollo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C52-47BE-9A71-7402DBA4F167}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000000"/>
                        </a:solidFill>
                      </a:rPr>
                      <a:t>Jugos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rgbClr val="000000"/>
                      </a:solidFill>
                      <a:latin typeface="Franklin Gothic Medium Cond" panose="020B06060304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C52-47BE-9A71-7402DBA4F167}"/>
                </c:ext>
              </c:extLst>
            </c:dLbl>
            <c:dLbl>
              <c:idx val="6"/>
              <c:layout>
                <c:manualLayout>
                  <c:x val="3.0864197530864196E-3"/>
                  <c:y val="-1.40301633044724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000000"/>
                        </a:solidFill>
                      </a:rPr>
                      <a:t>Alcohol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rgbClr val="000000"/>
                      </a:solidFill>
                      <a:latin typeface="Franklin Gothic Medium Cond" panose="020B06060304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C52-47BE-9A71-7402DBA4F167}"/>
                </c:ext>
              </c:extLst>
            </c:dLbl>
            <c:dLbl>
              <c:idx val="7"/>
              <c:layout>
                <c:manualLayout>
                  <c:x val="1.6396632077906312E-3"/>
                  <c:y val="-2.630153781156708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Frituras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C52-47BE-9A71-7402DBA4F1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'[adol y adultos por subgrupos2.xlsx]Adol'!$A$2:$A$9</c:f>
              <c:strCache>
                <c:ptCount val="8"/>
                <c:pt idx="0">
                  <c:v>Cereales</c:v>
                </c:pt>
                <c:pt idx="1">
                  <c:v>Leguminosas</c:v>
                </c:pt>
                <c:pt idx="2">
                  <c:v>Leche y derivados</c:v>
                </c:pt>
                <c:pt idx="3">
                  <c:v>Alimentos de origen animal</c:v>
                </c:pt>
                <c:pt idx="4">
                  <c:v>Frutas y verduras</c:v>
                </c:pt>
                <c:pt idx="5">
                  <c:v>Grasas y aceites</c:v>
                </c:pt>
                <c:pt idx="6">
                  <c:v>Bebidas azucaradas y azúcar</c:v>
                </c:pt>
                <c:pt idx="7">
                  <c:v>Alimentos altos en grasa y/o azúcar y alta densidad energética</c:v>
                </c:pt>
              </c:strCache>
            </c:strRef>
          </c:cat>
          <c:val>
            <c:numRef>
              <c:f>'[adol y adultos por subgrupos2.xlsx]Adol'!$J$2:$J$9</c:f>
              <c:numCache>
                <c:formatCode>General</c:formatCode>
                <c:ptCount val="8"/>
                <c:pt idx="2">
                  <c:v>0.16220000000000001</c:v>
                </c:pt>
                <c:pt idx="3">
                  <c:v>3.4386000000000001</c:v>
                </c:pt>
                <c:pt idx="4">
                  <c:v>0.35439999999999999</c:v>
                </c:pt>
                <c:pt idx="6">
                  <c:v>0.33360000000000001</c:v>
                </c:pt>
                <c:pt idx="7">
                  <c:v>4.5705999999999998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C52-47BE-9A71-7402DBA4F167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Leche </a:t>
                    </a:r>
                  </a:p>
                  <a:p>
                    <a:r>
                      <a:rPr lang="en-US"/>
                      <a:t>sin azúcar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C52-47BE-9A71-7402DBA4F16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Pescado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FC52-47BE-9A71-7402DBA4F16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s-MX"/>
                      <a:t>Azúcar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C52-47BE-9A71-7402DBA4F16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Azúcar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FC52-47BE-9A71-7402DBA4F1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'[adol y adultos por subgrupos2.xlsx]Adol'!$A$2:$A$9</c:f>
              <c:strCache>
                <c:ptCount val="8"/>
                <c:pt idx="0">
                  <c:v>Cereales</c:v>
                </c:pt>
                <c:pt idx="1">
                  <c:v>Leguminosas</c:v>
                </c:pt>
                <c:pt idx="2">
                  <c:v>Leche y derivados</c:v>
                </c:pt>
                <c:pt idx="3">
                  <c:v>Alimentos de origen animal</c:v>
                </c:pt>
                <c:pt idx="4">
                  <c:v>Frutas y verduras</c:v>
                </c:pt>
                <c:pt idx="5">
                  <c:v>Grasas y aceites</c:v>
                </c:pt>
                <c:pt idx="6">
                  <c:v>Bebidas azucaradas y azúcar</c:v>
                </c:pt>
                <c:pt idx="7">
                  <c:v>Alimentos altos en grasa y/o azúcar y alta densidad energética</c:v>
                </c:pt>
              </c:strCache>
            </c:strRef>
          </c:cat>
          <c:val>
            <c:numRef>
              <c:f>'[adol y adultos por subgrupos2.xlsx]Adol'!$L$2:$L$9</c:f>
              <c:numCache>
                <c:formatCode>General</c:formatCode>
                <c:ptCount val="8"/>
                <c:pt idx="3">
                  <c:v>0.77869999999999995</c:v>
                </c:pt>
                <c:pt idx="7">
                  <c:v>2.1395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FC52-47BE-9A71-7402DBA4F167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3.0532329444220934E-3"/>
                  <c:y val="-4.282996438794769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Embutidos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FC52-47BE-9A71-7402DBA4F1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'[adol y adultos por subgrupos2.xlsx]Adol'!$A$2:$A$9</c:f>
              <c:strCache>
                <c:ptCount val="8"/>
                <c:pt idx="0">
                  <c:v>Cereales</c:v>
                </c:pt>
                <c:pt idx="1">
                  <c:v>Leguminosas</c:v>
                </c:pt>
                <c:pt idx="2">
                  <c:v>Leche y derivados</c:v>
                </c:pt>
                <c:pt idx="3">
                  <c:v>Alimentos de origen animal</c:v>
                </c:pt>
                <c:pt idx="4">
                  <c:v>Frutas y verduras</c:v>
                </c:pt>
                <c:pt idx="5">
                  <c:v>Grasas y aceites</c:v>
                </c:pt>
                <c:pt idx="6">
                  <c:v>Bebidas azucaradas y azúcar</c:v>
                </c:pt>
                <c:pt idx="7">
                  <c:v>Alimentos altos en grasa y/o azúcar y alta densidad energética</c:v>
                </c:pt>
              </c:strCache>
            </c:strRef>
          </c:cat>
          <c:val>
            <c:numRef>
              <c:f>'[adol y adultos por subgrupos2.xlsx]Adol'!$N$2:$N$9</c:f>
              <c:numCache>
                <c:formatCode>General</c:formatCode>
                <c:ptCount val="8"/>
                <c:pt idx="3">
                  <c:v>1.8942000000000001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FC52-47BE-9A71-7402DBA4F1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590786312"/>
        <c:axId val="590788272"/>
      </c:barChart>
      <c:catAx>
        <c:axId val="590786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s-MX"/>
          </a:p>
        </c:txPr>
        <c:crossAx val="590788272"/>
        <c:crosses val="autoZero"/>
        <c:auto val="1"/>
        <c:lblAlgn val="ctr"/>
        <c:lblOffset val="100"/>
        <c:noMultiLvlLbl val="0"/>
      </c:catAx>
      <c:valAx>
        <c:axId val="590788272"/>
        <c:scaling>
          <c:orientation val="minMax"/>
          <c:max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r>
                  <a:rPr lang="en-US"/>
                  <a:t>Porcentaje de Contribución (%)</a:t>
                </a:r>
              </a:p>
            </c:rich>
          </c:tx>
          <c:layout>
            <c:manualLayout>
              <c:xMode val="edge"/>
              <c:yMode val="edge"/>
              <c:x val="4.5799076685805714E-3"/>
              <c:y val="0.223779370942711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Franklin Gothic Medium Cond" panose="020B0606030402020204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s-MX"/>
          </a:p>
        </c:txPr>
        <c:crossAx val="590786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0" i="0">
          <a:solidFill>
            <a:schemeClr val="tx1"/>
          </a:solidFill>
          <a:latin typeface="Franklin Gothic Medium Cond" panose="020B0606030402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#_Actualizar_y_fortalecer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FCDB7-A7DC-4188-A33D-389357376BFC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78488961-C04A-4C55-8E3A-2EFCFD4EEE4E}">
      <dgm:prSet phldrT="[Texto]" custT="1"/>
      <dgm:spPr/>
      <dgm:t>
        <a:bodyPr/>
        <a:lstStyle/>
        <a:p>
          <a:r>
            <a:rPr lang="es-MX" sz="1200" b="0" i="0" dirty="0">
              <a:solidFill>
                <a:schemeClr val="bg1"/>
              </a:solidFill>
              <a:latin typeface="Franklin Gothic Medium Cond" panose="020B0606030402020204" pitchFamily="34" charset="0"/>
            </a:rPr>
            <a:t>Sistema alimentario </a:t>
          </a:r>
        </a:p>
      </dgm:t>
    </dgm:pt>
    <dgm:pt modelId="{A260435B-7188-4EE2-AE48-7E231C79D682}" type="parTrans" cxnId="{827763E7-D7AE-4DA4-B79F-355368125F1A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7615E7FD-A76A-4B6F-B4B8-5B4CEA73372F}" type="sibTrans" cxnId="{827763E7-D7AE-4DA4-B79F-355368125F1A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DEFB839C-70BE-4A44-8780-17517500A4D4}">
      <dgm:prSet phldrT="[Texto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s-MX" sz="1400" b="0" i="0" dirty="0">
              <a:solidFill>
                <a:srgbClr val="000000"/>
              </a:solidFill>
              <a:latin typeface="Franklin Gothic Medium Cond" panose="020B0606030402020204" pitchFamily="34" charset="0"/>
            </a:rPr>
            <a:t>Promover un sistema alimentario que favorezca el consumo de dietas saludables y que minimice los impactos ambientales</a:t>
          </a:r>
        </a:p>
      </dgm:t>
    </dgm:pt>
    <dgm:pt modelId="{A8090FA8-48CF-45C9-A043-B00028D6E193}" type="parTrans" cxnId="{295B9A8E-99A2-4F55-93ED-C94B54D3FCB3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A2C9480E-242C-4CD5-8CE6-510096D61523}" type="sibTrans" cxnId="{295B9A8E-99A2-4F55-93ED-C94B54D3FCB3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CF77EC12-4A60-4936-BAFE-E1568B302D7A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MX" sz="1200" b="0" i="0">
              <a:solidFill>
                <a:schemeClr val="bg1"/>
              </a:solidFill>
              <a:latin typeface="Franklin Gothic Medium Cond" panose="020B0606030402020204" pitchFamily="34" charset="0"/>
            </a:rPr>
            <a:t>Entornos alimentario y de actividad física </a:t>
          </a:r>
        </a:p>
      </dgm:t>
    </dgm:pt>
    <dgm:pt modelId="{E229E655-1A1F-475D-802D-9028D7E8BF82}" type="parTrans" cxnId="{89635E81-D50D-4EAC-ACAF-E5F6C78A8884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C9C96549-5A6A-4930-8734-9AFB8A702E5A}" type="sibTrans" cxnId="{89635E81-D50D-4EAC-ACAF-E5F6C78A8884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03678BC6-4A4D-4089-99F8-7AF933DD598B}">
      <dgm:prSet phldrT="[Texto]" custT="1"/>
      <dgm:spPr/>
      <dgm:t>
        <a:bodyPr/>
        <a:lstStyle/>
        <a:p>
          <a:pPr algn="l">
            <a:buFont typeface="Wingdings" pitchFamily="2" charset="2"/>
            <a:buChar char="ü"/>
          </a:pPr>
          <a:r>
            <a:rPr lang="es-MX" sz="1300" b="0" i="0" dirty="0">
              <a:solidFill>
                <a:srgbClr val="000000"/>
              </a:solidFill>
              <a:latin typeface="Franklin Gothic Medium Cond" panose="020B0606030402020204" pitchFamily="34" charset="0"/>
            </a:rPr>
            <a:t>Mantener y fortalecer las medidas fiscales (impuestos/subsidios) para aumentar el costo de alimentos y bebidas no saludables y reducir el costo de alimentos saludables.</a:t>
          </a:r>
        </a:p>
      </dgm:t>
    </dgm:pt>
    <dgm:pt modelId="{2C8FFFFE-7B64-4473-A790-420A95056964}" type="parTrans" cxnId="{5FE624BF-C962-421E-B219-335CDE3B1EB8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E1D33CDA-9AB8-4E4A-A68E-670768E18816}" type="sibTrans" cxnId="{5FE624BF-C962-421E-B219-335CDE3B1EB8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B97C3A38-0118-4B89-BBA8-8A70847E3CCD}">
      <dgm:prSet phldrT="[Texto]" custT="1"/>
      <dgm:spPr/>
      <dgm:t>
        <a:bodyPr/>
        <a:lstStyle/>
        <a:p>
          <a:r>
            <a:rPr lang="es-MX" sz="1200" b="0" i="0">
              <a:solidFill>
                <a:schemeClr val="bg1"/>
              </a:solidFill>
              <a:latin typeface="Franklin Gothic Medium Cond" panose="020B0606030402020204" pitchFamily="34" charset="0"/>
            </a:rPr>
            <a:t>Cambios de comportamiento individual</a:t>
          </a:r>
        </a:p>
      </dgm:t>
    </dgm:pt>
    <dgm:pt modelId="{3E50E9E5-063B-461F-8D54-700311BB2ACC}" type="parTrans" cxnId="{8DE1775D-552F-49C5-8F3C-745EACBB318C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34263226-5165-4091-A7BD-C4EA4AF57A4F}" type="sibTrans" cxnId="{8DE1775D-552F-49C5-8F3C-745EACBB318C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4A165259-30F2-4F43-9039-8A24D25836E2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MX" sz="1200" b="0" i="0">
              <a:solidFill>
                <a:schemeClr val="bg1"/>
              </a:solidFill>
              <a:latin typeface="Franklin Gothic Medium Cond" panose="020B0606030402020204" pitchFamily="34" charset="0"/>
            </a:rPr>
            <a:t>Atención primaria en salud</a:t>
          </a:r>
        </a:p>
      </dgm:t>
    </dgm:pt>
    <dgm:pt modelId="{4FD9A76B-F1EE-4CD2-A654-1A2BC5539AAA}" type="parTrans" cxnId="{27D6C696-592D-4D55-88D1-273BB7CC8A0F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092CBEF9-2C3F-49EC-8D3F-EA4B9CF9B5B4}" type="sibTrans" cxnId="{27D6C696-592D-4D55-88D1-273BB7CC8A0F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C9927AF9-4B75-4D70-AA91-BA982FA0C89C}">
      <dgm:prSet phldrT="[Texto]" custT="1"/>
      <dgm:spPr/>
      <dgm:t>
        <a:bodyPr/>
        <a:lstStyle/>
        <a:p>
          <a:pPr algn="l">
            <a:buFont typeface="Wingdings" pitchFamily="2" charset="2"/>
            <a:buChar char="ü"/>
          </a:pPr>
          <a:r>
            <a:rPr lang="es-MX" sz="1300" b="0" i="0" dirty="0">
              <a:solidFill>
                <a:srgbClr val="000000"/>
              </a:solidFill>
              <a:latin typeface="Franklin Gothic Medium Cond" panose="020B0606030402020204" pitchFamily="34" charset="0"/>
            </a:rPr>
            <a:t>Facilitar y promover </a:t>
          </a:r>
          <a:r>
            <a:rPr lang="es-ES" sz="1300" b="0" i="0" dirty="0">
              <a:solidFill>
                <a:srgbClr val="000000"/>
              </a:solidFill>
              <a:latin typeface="Franklin Gothic Medium Cond" panose="020B0606030402020204" pitchFamily="34" charset="0"/>
            </a:rPr>
            <a:t>estilos de vida activos y mejorar los espacios públicos y el transporte para fomentar la actividad física.</a:t>
          </a:r>
          <a:endParaRPr lang="es-MX" sz="1300" b="0" i="0" dirty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42619ABC-C0C8-4CF7-82D7-B777FBFF3F7A}" type="parTrans" cxnId="{D220C640-ADD4-47CD-B1BD-DDB05ECD38A5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E52FB3BC-F9B8-4B4D-BF8C-79B6A7F4B646}" type="sibTrans" cxnId="{D220C640-ADD4-47CD-B1BD-DDB05ECD38A5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B3079C82-9BFE-4C8F-A205-9DBF2F1C590C}">
      <dgm:prSet phldrT="[Texto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s-MX" sz="1400" b="0" i="0" dirty="0">
              <a:solidFill>
                <a:srgbClr val="000000"/>
              </a:solidFill>
              <a:latin typeface="Franklin Gothic Medium Cond" panose="020B0606030402020204" pitchFamily="34" charset="0"/>
            </a:rPr>
            <a:t>Desarrollar un plan de comunicación para cambio de comportamientos relacionados con sobrepeso y la obesidad, basado en evidencia, con enfoque en curso de vida y con alcance nacional</a:t>
          </a:r>
          <a:r>
            <a:rPr lang="es-MX" sz="1200" b="0" i="0" dirty="0">
              <a:solidFill>
                <a:srgbClr val="000000"/>
              </a:solidFill>
              <a:latin typeface="Franklin Gothic Medium Cond" panose="020B0606030402020204" pitchFamily="34" charset="0"/>
            </a:rPr>
            <a:t>.</a:t>
          </a:r>
          <a:endParaRPr lang="es-MX" sz="1400" b="0" i="0" dirty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DB58F814-E9F1-4F16-A16B-DC40A976D557}" type="parTrans" cxnId="{16C272EA-4063-4750-ABCA-8C96315F210F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3CC971B9-FF6E-4C4C-9A65-F00E0B6B6098}" type="sibTrans" cxnId="{16C272EA-4063-4750-ABCA-8C96315F210F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E2B8D275-5FD7-444F-85D0-9ECDB472EBC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MX" sz="1200" b="0" i="0" dirty="0">
              <a:solidFill>
                <a:schemeClr val="bg1"/>
              </a:solidFill>
              <a:latin typeface="Franklin Gothic Medium Cond" panose="020B0606030402020204" pitchFamily="34" charset="0"/>
            </a:rPr>
            <a:t>Marco legal para la implementación de las politicas</a:t>
          </a:r>
        </a:p>
      </dgm:t>
    </dgm:pt>
    <dgm:pt modelId="{E8F08769-1B7E-4D38-8A56-6FAA77094982}" type="parTrans" cxnId="{45A9421D-BE10-45CB-9983-132DD580AA0D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5B149D47-DEF9-4DC2-8973-5FB4946C0E27}" type="sibTrans" cxnId="{45A9421D-BE10-45CB-9983-132DD580AA0D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96D3E94F-39F1-48B4-8DD2-B611AACFCF04}">
      <dgm:prSet phldrT="[Texto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s-ES" sz="1400" b="0" i="0" dirty="0">
              <a:solidFill>
                <a:srgbClr val="000000"/>
              </a:solidFill>
              <a:latin typeface="Franklin Gothic Medium Cond" panose="020B0606030402020204" pitchFamily="34" charset="0"/>
            </a:rPr>
            <a:t>Actualizar y fortalecer el marco legal para la implementación de las políticas y programas de prevención y control de obesidad y para evitar conflictos de interés.</a:t>
          </a:r>
          <a:endParaRPr lang="es-MX" sz="1400" b="0" i="0" dirty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  <dgm:extLst/>
    </dgm:pt>
    <dgm:pt modelId="{D8EB0A33-EEBC-44D0-AED1-32A3FD38635D}" type="parTrans" cxnId="{D6C1EE69-DF65-4464-B5F6-929B38E54854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EB5EAA78-7E43-4077-8D93-74BAAA09E139}" type="sibTrans" cxnId="{D6C1EE69-DF65-4464-B5F6-929B38E54854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78B86D7E-E0C8-4451-9592-2E055D2D8CE5}">
      <dgm:prSet phldrT="[Texto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s-MX" sz="1400" b="0" i="0" dirty="0">
              <a:solidFill>
                <a:srgbClr val="000000"/>
              </a:solidFill>
              <a:latin typeface="Franklin Gothic Medium Cond" panose="020B0606030402020204" pitchFamily="34" charset="0"/>
            </a:rPr>
            <a:t>Aumentar la detección y mejorar la calidad de la atención del paciente con obesidad y sus comorbilidades.</a:t>
          </a:r>
        </a:p>
      </dgm:t>
    </dgm:pt>
    <dgm:pt modelId="{F0D7D538-5943-42B5-A6AD-8819B8790F4D}" type="parTrans" cxnId="{D6954EE4-E9B2-4F07-8D9D-8E8B57913204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0216E39F-D5A6-410E-B31F-5019B244215F}" type="sibTrans" cxnId="{D6954EE4-E9B2-4F07-8D9D-8E8B57913204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D4CCF7ED-64FB-463F-855B-C110D35B032F}">
      <dgm:prSet phldrT="[Texto]" custT="1"/>
      <dgm:spPr/>
      <dgm:t>
        <a:bodyPr/>
        <a:lstStyle/>
        <a:p>
          <a:pPr algn="l">
            <a:buFont typeface="Wingdings" pitchFamily="2" charset="2"/>
            <a:buChar char="ü"/>
          </a:pPr>
          <a:r>
            <a:rPr lang="es-MX" sz="1300" b="0" i="0" dirty="0">
              <a:solidFill>
                <a:srgbClr val="000000"/>
              </a:solidFill>
              <a:latin typeface="Franklin Gothic Medium Cond" panose="020B0606030402020204" pitchFamily="34" charset="0"/>
            </a:rPr>
            <a:t>Incluir y reforzar las intervenciones para la prevención de la obesidad en etapas tempranas de la vida.</a:t>
          </a:r>
        </a:p>
      </dgm:t>
    </dgm:pt>
    <dgm:pt modelId="{48FAE935-DCE4-44CD-9BE1-2481C78D13F5}" type="parTrans" cxnId="{DA8B39E5-E48D-4849-96DE-01D0226B8075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D1271BBD-C46E-4D93-A879-B6AF1B107A34}" type="sibTrans" cxnId="{DA8B39E5-E48D-4849-96DE-01D0226B8075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71A67D33-8843-4C04-9923-AFCE6FAF33BA}">
      <dgm:prSet phldrT="[Texto]" custT="1"/>
      <dgm:spPr/>
      <dgm:t>
        <a:bodyPr/>
        <a:lstStyle/>
        <a:p>
          <a:pPr algn="l">
            <a:buFont typeface="Wingdings" pitchFamily="2" charset="2"/>
            <a:buChar char="ü"/>
          </a:pPr>
          <a:r>
            <a:rPr lang="es-MX" sz="1300" b="0" i="0" dirty="0">
              <a:solidFill>
                <a:srgbClr val="000000"/>
              </a:solidFill>
              <a:latin typeface="Franklin Gothic Medium Cond" panose="020B0606030402020204" pitchFamily="34" charset="0"/>
            </a:rPr>
            <a:t>Fortalecer la regulación de la promoción y publicidad de alimentos y bebidas dirigida a niñas y niños.</a:t>
          </a:r>
        </a:p>
      </dgm:t>
    </dgm:pt>
    <dgm:pt modelId="{68252C56-7CFC-48A1-9518-6FDE0B76B8E9}" type="parTrans" cxnId="{CC076D3C-9322-491E-A46E-7B47DE31228E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09A4B811-22C5-4C58-810B-402AB51B5326}" type="sibTrans" cxnId="{CC076D3C-9322-491E-A46E-7B47DE31228E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832568CD-EAB2-4276-AEF1-F44763AE3226}">
      <dgm:prSet phldrT="[Texto]" custT="1"/>
      <dgm:spPr/>
      <dgm:t>
        <a:bodyPr/>
        <a:lstStyle/>
        <a:p>
          <a:pPr algn="l">
            <a:buFont typeface="Wingdings" pitchFamily="2" charset="2"/>
            <a:buChar char="ü"/>
          </a:pPr>
          <a:r>
            <a:rPr lang="es-MX" sz="1300" b="0" i="0" dirty="0">
              <a:solidFill>
                <a:srgbClr val="000000"/>
              </a:solidFill>
              <a:latin typeface="Franklin Gothic Medium Cond" panose="020B0606030402020204" pitchFamily="34" charset="0"/>
            </a:rPr>
            <a:t>Modificar el actual etiquetado frontal de alimentos y bebidas con base en las recomendaciones de expertos en nutrición y salud.</a:t>
          </a:r>
        </a:p>
      </dgm:t>
    </dgm:pt>
    <dgm:pt modelId="{D6BECDE2-BD16-48AE-94C2-7D9E8219FC8E}" type="parTrans" cxnId="{542B95E8-91CD-48AB-825F-F67B8E31D3D2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66141516-572F-4208-AA92-7C53DF98493F}" type="sibTrans" cxnId="{542B95E8-91CD-48AB-825F-F67B8E31D3D2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B7F3AC61-D213-4DD1-AFB0-16F3B4491C49}">
      <dgm:prSet phldrT="[Texto]" custT="1"/>
      <dgm:spPr/>
      <dgm:t>
        <a:bodyPr/>
        <a:lstStyle/>
        <a:p>
          <a:pPr algn="l">
            <a:buFont typeface="Wingdings" pitchFamily="2" charset="2"/>
            <a:buChar char="ü"/>
          </a:pPr>
          <a:r>
            <a:rPr lang="es-MX" sz="1300" b="0" i="0" dirty="0">
              <a:solidFill>
                <a:srgbClr val="000000"/>
              </a:solidFill>
              <a:latin typeface="Franklin Gothic Medium Cond" panose="020B0606030402020204" pitchFamily="34" charset="0"/>
            </a:rPr>
            <a:t>Implementar intervenciones para garantizar entornos alimentarios saludables, espacios recreativos seguros y educación alimentaria en las escuelas.</a:t>
          </a:r>
        </a:p>
      </dgm:t>
    </dgm:pt>
    <dgm:pt modelId="{5BBD0394-850F-4BBE-8E62-5DF0AEE00F62}" type="parTrans" cxnId="{A051D4AA-70CF-457D-BA9B-624CA2D3DA06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BA6DC7F2-2701-4548-A645-B4514B5C8E97}" type="sibTrans" cxnId="{A051D4AA-70CF-457D-BA9B-624CA2D3DA06}">
      <dgm:prSet/>
      <dgm:spPr/>
      <dgm:t>
        <a:bodyPr/>
        <a:lstStyle/>
        <a:p>
          <a:endParaRPr lang="es-MX" b="0" i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</dgm:pt>
    <dgm:pt modelId="{28F13AD7-1D43-4258-91B3-CC18219713F1}">
      <dgm:prSet phldrT="[Texto]" custT="1"/>
      <dgm:spPr/>
      <dgm:t>
        <a:bodyPr/>
        <a:lstStyle/>
        <a:p>
          <a:pPr>
            <a:buFont typeface="Wingdings" pitchFamily="2" charset="2"/>
            <a:buChar char="ü"/>
          </a:pPr>
          <a:endParaRPr lang="es-MX" sz="1400" b="0" i="0" dirty="0">
            <a:solidFill>
              <a:srgbClr val="000000"/>
            </a:solidFill>
            <a:latin typeface="Franklin Gothic Medium Cond" panose="020B06060304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A88AA453-C969-496B-B234-2E83C5F97380}" type="parTrans" cxnId="{2425C96A-855B-495C-8A5C-5728665B7233}">
      <dgm:prSet/>
      <dgm:spPr/>
      <dgm:t>
        <a:bodyPr/>
        <a:lstStyle/>
        <a:p>
          <a:endParaRPr lang="es-ES"/>
        </a:p>
      </dgm:t>
    </dgm:pt>
    <dgm:pt modelId="{4BC7A8E0-F283-4A5B-AAB2-870E4A6352C2}" type="sibTrans" cxnId="{2425C96A-855B-495C-8A5C-5728665B7233}">
      <dgm:prSet/>
      <dgm:spPr/>
      <dgm:t>
        <a:bodyPr/>
        <a:lstStyle/>
        <a:p>
          <a:endParaRPr lang="es-ES"/>
        </a:p>
      </dgm:t>
    </dgm:pt>
    <dgm:pt modelId="{264AB4D1-C0A6-4403-942E-533CF83F5891}" type="pres">
      <dgm:prSet presAssocID="{D95FCDB7-A7DC-4188-A33D-389357376B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E8748EE-E9AC-4F94-89C2-D96C4066E5DC}" type="pres">
      <dgm:prSet presAssocID="{E2B8D275-5FD7-444F-85D0-9ECDB472EBCF}" presName="parentLin" presStyleCnt="0"/>
      <dgm:spPr/>
    </dgm:pt>
    <dgm:pt modelId="{5AE30836-561E-4B80-AEF9-50C26EE1E8AA}" type="pres">
      <dgm:prSet presAssocID="{E2B8D275-5FD7-444F-85D0-9ECDB472EBCF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0FF3D27C-2631-4068-A910-324F7CE2D509}" type="pres">
      <dgm:prSet presAssocID="{E2B8D275-5FD7-444F-85D0-9ECDB472EBCF}" presName="parentText" presStyleLbl="node1" presStyleIdx="0" presStyleCnt="5" custScaleX="105582" custScaleY="60488" custLinFactNeighborX="10596" custLinFactNeighborY="215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AB4783-A596-4444-8676-06F7AAD940E1}" type="pres">
      <dgm:prSet presAssocID="{E2B8D275-5FD7-444F-85D0-9ECDB472EBCF}" presName="negativeSpace" presStyleCnt="0"/>
      <dgm:spPr/>
    </dgm:pt>
    <dgm:pt modelId="{6CD9AB6A-6A6A-4D52-AACC-65048FAD8C3A}" type="pres">
      <dgm:prSet presAssocID="{E2B8D275-5FD7-444F-85D0-9ECDB472EBCF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807655-330F-411F-9FE3-C9D8697EA59A}" type="pres">
      <dgm:prSet presAssocID="{5B149D47-DEF9-4DC2-8973-5FB4946C0E27}" presName="spaceBetweenRectangles" presStyleCnt="0"/>
      <dgm:spPr/>
    </dgm:pt>
    <dgm:pt modelId="{825CC813-775A-4C53-B980-551BFB5394FB}" type="pres">
      <dgm:prSet presAssocID="{78488961-C04A-4C55-8E3A-2EFCFD4EEE4E}" presName="parentLin" presStyleCnt="0"/>
      <dgm:spPr/>
    </dgm:pt>
    <dgm:pt modelId="{D18CD1B6-5FAF-4CF6-BB06-D2C32B5E14DC}" type="pres">
      <dgm:prSet presAssocID="{78488961-C04A-4C55-8E3A-2EFCFD4EEE4E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A1F78046-8711-44BD-AC91-7C38C06B2F0E}" type="pres">
      <dgm:prSet presAssocID="{78488961-C04A-4C55-8E3A-2EFCFD4EEE4E}" presName="parentText" presStyleLbl="node1" presStyleIdx="1" presStyleCnt="5" custScaleX="106055" custScaleY="63377" custLinFactNeighborX="794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9C00B8-E92B-4B7F-B03C-C971F72092F3}" type="pres">
      <dgm:prSet presAssocID="{78488961-C04A-4C55-8E3A-2EFCFD4EEE4E}" presName="negativeSpace" presStyleCnt="0"/>
      <dgm:spPr/>
    </dgm:pt>
    <dgm:pt modelId="{38025280-4388-4659-A58A-114D127D87EA}" type="pres">
      <dgm:prSet presAssocID="{78488961-C04A-4C55-8E3A-2EFCFD4EEE4E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BD6DC4-7BB1-4FA1-BF98-843C01285CDA}" type="pres">
      <dgm:prSet presAssocID="{7615E7FD-A76A-4B6F-B4B8-5B4CEA73372F}" presName="spaceBetweenRectangles" presStyleCnt="0"/>
      <dgm:spPr/>
    </dgm:pt>
    <dgm:pt modelId="{5F30CDC7-6BE4-4780-A86E-DC7C33C9EC2D}" type="pres">
      <dgm:prSet presAssocID="{CF77EC12-4A60-4936-BAFE-E1568B302D7A}" presName="parentLin" presStyleCnt="0"/>
      <dgm:spPr/>
    </dgm:pt>
    <dgm:pt modelId="{12CD1006-47F2-496D-AF5C-C4B229A73096}" type="pres">
      <dgm:prSet presAssocID="{CF77EC12-4A60-4936-BAFE-E1568B302D7A}" presName="parentLeftMargin" presStyleLbl="node1" presStyleIdx="1" presStyleCnt="5"/>
      <dgm:spPr/>
      <dgm:t>
        <a:bodyPr/>
        <a:lstStyle/>
        <a:p>
          <a:endParaRPr lang="es-MX"/>
        </a:p>
      </dgm:t>
    </dgm:pt>
    <dgm:pt modelId="{656F3F70-07F3-4634-9E7A-74E800440A15}" type="pres">
      <dgm:prSet presAssocID="{CF77EC12-4A60-4936-BAFE-E1568B302D7A}" presName="parentText" presStyleLbl="node1" presStyleIdx="2" presStyleCnt="5" custScaleX="106433" custScaleY="51798" custLinFactNeighborX="9795" custLinFactNeighborY="-3126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A84974-ECD9-4890-AD10-34A58AC4E94D}" type="pres">
      <dgm:prSet presAssocID="{CF77EC12-4A60-4936-BAFE-E1568B302D7A}" presName="negativeSpace" presStyleCnt="0"/>
      <dgm:spPr/>
    </dgm:pt>
    <dgm:pt modelId="{2A5D8C68-6C2B-4A1A-A068-E4861B836BF5}" type="pres">
      <dgm:prSet presAssocID="{CF77EC12-4A60-4936-BAFE-E1568B302D7A}" presName="childText" presStyleLbl="conFgAcc1" presStyleIdx="2" presStyleCnt="5" custScaleY="94867" custLinFactY="-638" custLinFactNeighborX="388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81A7B1-88CA-406B-B4E4-2B2E51A628C9}" type="pres">
      <dgm:prSet presAssocID="{C9C96549-5A6A-4930-8734-9AFB8A702E5A}" presName="spaceBetweenRectangles" presStyleCnt="0"/>
      <dgm:spPr/>
    </dgm:pt>
    <dgm:pt modelId="{C240C3C2-0704-4612-BC47-70CE31263188}" type="pres">
      <dgm:prSet presAssocID="{4A165259-30F2-4F43-9039-8A24D25836E2}" presName="parentLin" presStyleCnt="0"/>
      <dgm:spPr/>
    </dgm:pt>
    <dgm:pt modelId="{1154619A-681A-4ECA-B500-97D7DFAEF6DE}" type="pres">
      <dgm:prSet presAssocID="{4A165259-30F2-4F43-9039-8A24D25836E2}" presName="parentLeftMargin" presStyleLbl="node1" presStyleIdx="2" presStyleCnt="5"/>
      <dgm:spPr/>
      <dgm:t>
        <a:bodyPr/>
        <a:lstStyle/>
        <a:p>
          <a:endParaRPr lang="es-MX"/>
        </a:p>
      </dgm:t>
    </dgm:pt>
    <dgm:pt modelId="{8AD433E6-EB53-4368-8BD8-FB627BF83587}" type="pres">
      <dgm:prSet presAssocID="{4A165259-30F2-4F43-9039-8A24D25836E2}" presName="parentText" presStyleLbl="node1" presStyleIdx="3" presStyleCnt="5" custScaleX="109839" custScaleY="52903" custLinFactNeighborX="7554" custLinFactNeighborY="-1998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524651-F0C8-4687-B262-3337677943B1}" type="pres">
      <dgm:prSet presAssocID="{4A165259-30F2-4F43-9039-8A24D25836E2}" presName="negativeSpace" presStyleCnt="0"/>
      <dgm:spPr/>
    </dgm:pt>
    <dgm:pt modelId="{70F16B9E-9F3A-410E-8B55-AB7B6BE780CF}" type="pres">
      <dgm:prSet presAssocID="{4A165259-30F2-4F43-9039-8A24D25836E2}" presName="childText" presStyleLbl="conFgAcc1" presStyleIdx="3" presStyleCnt="5" custScaleY="839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BCC982-5D51-44A4-BF58-A6EE6374223A}" type="pres">
      <dgm:prSet presAssocID="{092CBEF9-2C3F-49EC-8D3F-EA4B9CF9B5B4}" presName="spaceBetweenRectangles" presStyleCnt="0"/>
      <dgm:spPr/>
    </dgm:pt>
    <dgm:pt modelId="{A74FAEEE-B5E2-4188-AA95-D4E47D44A9F7}" type="pres">
      <dgm:prSet presAssocID="{B97C3A38-0118-4B89-BBA8-8A70847E3CCD}" presName="parentLin" presStyleCnt="0"/>
      <dgm:spPr/>
    </dgm:pt>
    <dgm:pt modelId="{92EFDED2-58E6-4618-B373-B8BB844E1BFB}" type="pres">
      <dgm:prSet presAssocID="{B97C3A38-0118-4B89-BBA8-8A70847E3CCD}" presName="parentLeftMargin" presStyleLbl="node1" presStyleIdx="3" presStyleCnt="5"/>
      <dgm:spPr/>
      <dgm:t>
        <a:bodyPr/>
        <a:lstStyle/>
        <a:p>
          <a:endParaRPr lang="es-MX"/>
        </a:p>
      </dgm:t>
    </dgm:pt>
    <dgm:pt modelId="{3ED8D206-8C62-4CB3-9CF4-DA70CB4BA8B3}" type="pres">
      <dgm:prSet presAssocID="{B97C3A38-0118-4B89-BBA8-8A70847E3CCD}" presName="parentText" presStyleLbl="node1" presStyleIdx="4" presStyleCnt="5" custScaleX="109839" custScaleY="44866" custLinFactNeighborX="1848" custLinFactNeighborY="-1769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9405CF-6B8F-463C-994A-153EE10C775F}" type="pres">
      <dgm:prSet presAssocID="{B97C3A38-0118-4B89-BBA8-8A70847E3CCD}" presName="negativeSpace" presStyleCnt="0"/>
      <dgm:spPr/>
    </dgm:pt>
    <dgm:pt modelId="{01A45330-29C7-4F6C-BD69-FAA402CC4F87}" type="pres">
      <dgm:prSet presAssocID="{B97C3A38-0118-4B89-BBA8-8A70847E3CC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F53A060-05E4-4041-B16D-AF0E74F1549E}" type="presOf" srcId="{71A67D33-8843-4C04-9923-AFCE6FAF33BA}" destId="{2A5D8C68-6C2B-4A1A-A068-E4861B836BF5}" srcOrd="0" destOrd="2" presId="urn:microsoft.com/office/officeart/2005/8/layout/list1"/>
    <dgm:cxn modelId="{8DE1775D-552F-49C5-8F3C-745EACBB318C}" srcId="{D95FCDB7-A7DC-4188-A33D-389357376BFC}" destId="{B97C3A38-0118-4B89-BBA8-8A70847E3CCD}" srcOrd="4" destOrd="0" parTransId="{3E50E9E5-063B-461F-8D54-700311BB2ACC}" sibTransId="{34263226-5165-4091-A7BD-C4EA4AF57A4F}"/>
    <dgm:cxn modelId="{9915CEF5-30E9-436B-A78C-7AD7F874A4F9}" type="presOf" srcId="{28F13AD7-1D43-4258-91B3-CC18219713F1}" destId="{6CD9AB6A-6A6A-4D52-AACC-65048FAD8C3A}" srcOrd="0" destOrd="0" presId="urn:microsoft.com/office/officeart/2005/8/layout/list1"/>
    <dgm:cxn modelId="{093EF651-027D-4EB0-A065-74FBAA000727}" type="presOf" srcId="{B7F3AC61-D213-4DD1-AFB0-16F3B4491C49}" destId="{2A5D8C68-6C2B-4A1A-A068-E4861B836BF5}" srcOrd="0" destOrd="1" presId="urn:microsoft.com/office/officeart/2005/8/layout/list1"/>
    <dgm:cxn modelId="{8784A17C-25CF-437A-8FC6-3A87BFCD93FF}" type="presOf" srcId="{96D3E94F-39F1-48B4-8DD2-B611AACFCF04}" destId="{6CD9AB6A-6A6A-4D52-AACC-65048FAD8C3A}" srcOrd="0" destOrd="1" presId="urn:microsoft.com/office/officeart/2005/8/layout/list1"/>
    <dgm:cxn modelId="{6442F9C9-98D4-4A25-A2D7-2FEAF04482F6}" type="presOf" srcId="{C9927AF9-4B75-4D70-AA91-BA982FA0C89C}" destId="{2A5D8C68-6C2B-4A1A-A068-E4861B836BF5}" srcOrd="0" destOrd="5" presId="urn:microsoft.com/office/officeart/2005/8/layout/list1"/>
    <dgm:cxn modelId="{2425C96A-855B-495C-8A5C-5728665B7233}" srcId="{E2B8D275-5FD7-444F-85D0-9ECDB472EBCF}" destId="{28F13AD7-1D43-4258-91B3-CC18219713F1}" srcOrd="0" destOrd="0" parTransId="{A88AA453-C969-496B-B234-2E83C5F97380}" sibTransId="{4BC7A8E0-F283-4A5B-AAB2-870E4A6352C2}"/>
    <dgm:cxn modelId="{1B254928-B221-46E3-8900-50FF78DE93CE}" type="presOf" srcId="{78488961-C04A-4C55-8E3A-2EFCFD4EEE4E}" destId="{A1F78046-8711-44BD-AC91-7C38C06B2F0E}" srcOrd="1" destOrd="0" presId="urn:microsoft.com/office/officeart/2005/8/layout/list1"/>
    <dgm:cxn modelId="{3C1F8AB4-D272-4E05-AB85-5AE04523DC28}" type="presOf" srcId="{CF77EC12-4A60-4936-BAFE-E1568B302D7A}" destId="{656F3F70-07F3-4634-9E7A-74E800440A15}" srcOrd="1" destOrd="0" presId="urn:microsoft.com/office/officeart/2005/8/layout/list1"/>
    <dgm:cxn modelId="{827763E7-D7AE-4DA4-B79F-355368125F1A}" srcId="{D95FCDB7-A7DC-4188-A33D-389357376BFC}" destId="{78488961-C04A-4C55-8E3A-2EFCFD4EEE4E}" srcOrd="1" destOrd="0" parTransId="{A260435B-7188-4EE2-AE48-7E231C79D682}" sibTransId="{7615E7FD-A76A-4B6F-B4B8-5B4CEA73372F}"/>
    <dgm:cxn modelId="{EC58D27D-C2BE-4743-A09F-CE1CFA89ECEA}" type="presOf" srcId="{4A165259-30F2-4F43-9039-8A24D25836E2}" destId="{8AD433E6-EB53-4368-8BD8-FB627BF83587}" srcOrd="1" destOrd="0" presId="urn:microsoft.com/office/officeart/2005/8/layout/list1"/>
    <dgm:cxn modelId="{16C272EA-4063-4750-ABCA-8C96315F210F}" srcId="{B97C3A38-0118-4B89-BBA8-8A70847E3CCD}" destId="{B3079C82-9BFE-4C8F-A205-9DBF2F1C590C}" srcOrd="0" destOrd="0" parTransId="{DB58F814-E9F1-4F16-A16B-DC40A976D557}" sibTransId="{3CC971B9-FF6E-4C4C-9A65-F00E0B6B6098}"/>
    <dgm:cxn modelId="{D6954EE4-E9B2-4F07-8D9D-8E8B57913204}" srcId="{4A165259-30F2-4F43-9039-8A24D25836E2}" destId="{78B86D7E-E0C8-4451-9592-2E055D2D8CE5}" srcOrd="0" destOrd="0" parTransId="{F0D7D538-5943-42B5-A6AD-8819B8790F4D}" sibTransId="{0216E39F-D5A6-410E-B31F-5019B244215F}"/>
    <dgm:cxn modelId="{D6C1EE69-DF65-4464-B5F6-929B38E54854}" srcId="{E2B8D275-5FD7-444F-85D0-9ECDB472EBCF}" destId="{96D3E94F-39F1-48B4-8DD2-B611AACFCF04}" srcOrd="1" destOrd="0" parTransId="{D8EB0A33-EEBC-44D0-AED1-32A3FD38635D}" sibTransId="{EB5EAA78-7E43-4077-8D93-74BAAA09E139}"/>
    <dgm:cxn modelId="{F41663F1-93FA-4EB6-A2A6-E08E67D851F4}" type="presOf" srcId="{E2B8D275-5FD7-444F-85D0-9ECDB472EBCF}" destId="{5AE30836-561E-4B80-AEF9-50C26EE1E8AA}" srcOrd="0" destOrd="0" presId="urn:microsoft.com/office/officeart/2005/8/layout/list1"/>
    <dgm:cxn modelId="{295B9A8E-99A2-4F55-93ED-C94B54D3FCB3}" srcId="{78488961-C04A-4C55-8E3A-2EFCFD4EEE4E}" destId="{DEFB839C-70BE-4A44-8780-17517500A4D4}" srcOrd="0" destOrd="0" parTransId="{A8090FA8-48CF-45C9-A043-B00028D6E193}" sibTransId="{A2C9480E-242C-4CD5-8CE6-510096D61523}"/>
    <dgm:cxn modelId="{2E44E2A3-37B4-4096-A75F-287582398E02}" type="presOf" srcId="{03678BC6-4A4D-4089-99F8-7AF933DD598B}" destId="{2A5D8C68-6C2B-4A1A-A068-E4861B836BF5}" srcOrd="0" destOrd="4" presId="urn:microsoft.com/office/officeart/2005/8/layout/list1"/>
    <dgm:cxn modelId="{FC07AEDF-5335-4EBA-A9AD-F60B43E95204}" type="presOf" srcId="{78B86D7E-E0C8-4451-9592-2E055D2D8CE5}" destId="{70F16B9E-9F3A-410E-8B55-AB7B6BE780CF}" srcOrd="0" destOrd="0" presId="urn:microsoft.com/office/officeart/2005/8/layout/list1"/>
    <dgm:cxn modelId="{A82A130C-5D57-42B1-93FE-00DDAE422D11}" type="presOf" srcId="{4A165259-30F2-4F43-9039-8A24D25836E2}" destId="{1154619A-681A-4ECA-B500-97D7DFAEF6DE}" srcOrd="0" destOrd="0" presId="urn:microsoft.com/office/officeart/2005/8/layout/list1"/>
    <dgm:cxn modelId="{DA8B39E5-E48D-4849-96DE-01D0226B8075}" srcId="{CF77EC12-4A60-4936-BAFE-E1568B302D7A}" destId="{D4CCF7ED-64FB-463F-855B-C110D35B032F}" srcOrd="0" destOrd="0" parTransId="{48FAE935-DCE4-44CD-9BE1-2481C78D13F5}" sibTransId="{D1271BBD-C46E-4D93-A879-B6AF1B107A34}"/>
    <dgm:cxn modelId="{797095CD-11DC-4477-BF9B-EA2CCAB8C689}" type="presOf" srcId="{D95FCDB7-A7DC-4188-A33D-389357376BFC}" destId="{264AB4D1-C0A6-4403-942E-533CF83F5891}" srcOrd="0" destOrd="0" presId="urn:microsoft.com/office/officeart/2005/8/layout/list1"/>
    <dgm:cxn modelId="{D220C640-ADD4-47CD-B1BD-DDB05ECD38A5}" srcId="{CF77EC12-4A60-4936-BAFE-E1568B302D7A}" destId="{C9927AF9-4B75-4D70-AA91-BA982FA0C89C}" srcOrd="5" destOrd="0" parTransId="{42619ABC-C0C8-4CF7-82D7-B777FBFF3F7A}" sibTransId="{E52FB3BC-F9B8-4B4D-BF8C-79B6A7F4B646}"/>
    <dgm:cxn modelId="{E1F68B1A-0BA9-47B6-8C88-937B6AF046E1}" type="presOf" srcId="{E2B8D275-5FD7-444F-85D0-9ECDB472EBCF}" destId="{0FF3D27C-2631-4068-A910-324F7CE2D509}" srcOrd="1" destOrd="0" presId="urn:microsoft.com/office/officeart/2005/8/layout/list1"/>
    <dgm:cxn modelId="{6B036857-7AD6-4E4F-8FFD-6B86EFC1DD8F}" type="presOf" srcId="{D4CCF7ED-64FB-463F-855B-C110D35B032F}" destId="{2A5D8C68-6C2B-4A1A-A068-E4861B836BF5}" srcOrd="0" destOrd="0" presId="urn:microsoft.com/office/officeart/2005/8/layout/list1"/>
    <dgm:cxn modelId="{49C47D0B-2D54-46EF-A25C-CD5EAE6C923E}" type="presOf" srcId="{B3079C82-9BFE-4C8F-A205-9DBF2F1C590C}" destId="{01A45330-29C7-4F6C-BD69-FAA402CC4F87}" srcOrd="0" destOrd="0" presId="urn:microsoft.com/office/officeart/2005/8/layout/list1"/>
    <dgm:cxn modelId="{7C32C1B0-2E2D-4507-97FA-4276C6393700}" type="presOf" srcId="{CF77EC12-4A60-4936-BAFE-E1568B302D7A}" destId="{12CD1006-47F2-496D-AF5C-C4B229A73096}" srcOrd="0" destOrd="0" presId="urn:microsoft.com/office/officeart/2005/8/layout/list1"/>
    <dgm:cxn modelId="{CC076D3C-9322-491E-A46E-7B47DE31228E}" srcId="{CF77EC12-4A60-4936-BAFE-E1568B302D7A}" destId="{71A67D33-8843-4C04-9923-AFCE6FAF33BA}" srcOrd="2" destOrd="0" parTransId="{68252C56-7CFC-48A1-9518-6FDE0B76B8E9}" sibTransId="{09A4B811-22C5-4C58-810B-402AB51B5326}"/>
    <dgm:cxn modelId="{5FE624BF-C962-421E-B219-335CDE3B1EB8}" srcId="{CF77EC12-4A60-4936-BAFE-E1568B302D7A}" destId="{03678BC6-4A4D-4089-99F8-7AF933DD598B}" srcOrd="4" destOrd="0" parTransId="{2C8FFFFE-7B64-4473-A790-420A95056964}" sibTransId="{E1D33CDA-9AB8-4E4A-A68E-670768E18816}"/>
    <dgm:cxn modelId="{53C3C8BC-BC6E-40F3-A039-A501C52755A8}" type="presOf" srcId="{DEFB839C-70BE-4A44-8780-17517500A4D4}" destId="{38025280-4388-4659-A58A-114D127D87EA}" srcOrd="0" destOrd="0" presId="urn:microsoft.com/office/officeart/2005/8/layout/list1"/>
    <dgm:cxn modelId="{89635E81-D50D-4EAC-ACAF-E5F6C78A8884}" srcId="{D95FCDB7-A7DC-4188-A33D-389357376BFC}" destId="{CF77EC12-4A60-4936-BAFE-E1568B302D7A}" srcOrd="2" destOrd="0" parTransId="{E229E655-1A1F-475D-802D-9028D7E8BF82}" sibTransId="{C9C96549-5A6A-4930-8734-9AFB8A702E5A}"/>
    <dgm:cxn modelId="{45A9421D-BE10-45CB-9983-132DD580AA0D}" srcId="{D95FCDB7-A7DC-4188-A33D-389357376BFC}" destId="{E2B8D275-5FD7-444F-85D0-9ECDB472EBCF}" srcOrd="0" destOrd="0" parTransId="{E8F08769-1B7E-4D38-8A56-6FAA77094982}" sibTransId="{5B149D47-DEF9-4DC2-8973-5FB4946C0E27}"/>
    <dgm:cxn modelId="{6B5DEB57-5CEE-4654-A614-3CD3BD31676C}" type="presOf" srcId="{78488961-C04A-4C55-8E3A-2EFCFD4EEE4E}" destId="{D18CD1B6-5FAF-4CF6-BB06-D2C32B5E14DC}" srcOrd="0" destOrd="0" presId="urn:microsoft.com/office/officeart/2005/8/layout/list1"/>
    <dgm:cxn modelId="{A051D4AA-70CF-457D-BA9B-624CA2D3DA06}" srcId="{CF77EC12-4A60-4936-BAFE-E1568B302D7A}" destId="{B7F3AC61-D213-4DD1-AFB0-16F3B4491C49}" srcOrd="1" destOrd="0" parTransId="{5BBD0394-850F-4BBE-8E62-5DF0AEE00F62}" sibTransId="{BA6DC7F2-2701-4548-A645-B4514B5C8E97}"/>
    <dgm:cxn modelId="{27D6C696-592D-4D55-88D1-273BB7CC8A0F}" srcId="{D95FCDB7-A7DC-4188-A33D-389357376BFC}" destId="{4A165259-30F2-4F43-9039-8A24D25836E2}" srcOrd="3" destOrd="0" parTransId="{4FD9A76B-F1EE-4CD2-A654-1A2BC5539AAA}" sibTransId="{092CBEF9-2C3F-49EC-8D3F-EA4B9CF9B5B4}"/>
    <dgm:cxn modelId="{542B95E8-91CD-48AB-825F-F67B8E31D3D2}" srcId="{CF77EC12-4A60-4936-BAFE-E1568B302D7A}" destId="{832568CD-EAB2-4276-AEF1-F44763AE3226}" srcOrd="3" destOrd="0" parTransId="{D6BECDE2-BD16-48AE-94C2-7D9E8219FC8E}" sibTransId="{66141516-572F-4208-AA92-7C53DF98493F}"/>
    <dgm:cxn modelId="{A91CEA00-38BC-41E9-9463-AB8A4784FF51}" type="presOf" srcId="{B97C3A38-0118-4B89-BBA8-8A70847E3CCD}" destId="{3ED8D206-8C62-4CB3-9CF4-DA70CB4BA8B3}" srcOrd="1" destOrd="0" presId="urn:microsoft.com/office/officeart/2005/8/layout/list1"/>
    <dgm:cxn modelId="{DE394020-E604-4425-B468-FDA5E8EB4B6F}" type="presOf" srcId="{B97C3A38-0118-4B89-BBA8-8A70847E3CCD}" destId="{92EFDED2-58E6-4618-B373-B8BB844E1BFB}" srcOrd="0" destOrd="0" presId="urn:microsoft.com/office/officeart/2005/8/layout/list1"/>
    <dgm:cxn modelId="{1F4498C2-E09B-4269-8DCA-ECEB2868FBFD}" type="presOf" srcId="{832568CD-EAB2-4276-AEF1-F44763AE3226}" destId="{2A5D8C68-6C2B-4A1A-A068-E4861B836BF5}" srcOrd="0" destOrd="3" presId="urn:microsoft.com/office/officeart/2005/8/layout/list1"/>
    <dgm:cxn modelId="{A792BA4E-F5DF-479E-B573-4A122ADBDEE1}" type="presParOf" srcId="{264AB4D1-C0A6-4403-942E-533CF83F5891}" destId="{4E8748EE-E9AC-4F94-89C2-D96C4066E5DC}" srcOrd="0" destOrd="0" presId="urn:microsoft.com/office/officeart/2005/8/layout/list1"/>
    <dgm:cxn modelId="{1B593D8A-88FE-40BF-B863-707D8A753C16}" type="presParOf" srcId="{4E8748EE-E9AC-4F94-89C2-D96C4066E5DC}" destId="{5AE30836-561E-4B80-AEF9-50C26EE1E8AA}" srcOrd="0" destOrd="0" presId="urn:microsoft.com/office/officeart/2005/8/layout/list1"/>
    <dgm:cxn modelId="{BF0C74C0-BD44-439E-84D4-8BE38A307963}" type="presParOf" srcId="{4E8748EE-E9AC-4F94-89C2-D96C4066E5DC}" destId="{0FF3D27C-2631-4068-A910-324F7CE2D509}" srcOrd="1" destOrd="0" presId="urn:microsoft.com/office/officeart/2005/8/layout/list1"/>
    <dgm:cxn modelId="{50251A64-FDFC-4687-A071-9A1B5764417E}" type="presParOf" srcId="{264AB4D1-C0A6-4403-942E-533CF83F5891}" destId="{FFAB4783-A596-4444-8676-06F7AAD940E1}" srcOrd="1" destOrd="0" presId="urn:microsoft.com/office/officeart/2005/8/layout/list1"/>
    <dgm:cxn modelId="{6BC0CB6B-AFDB-4E7D-91C7-F9E8CBD2F86D}" type="presParOf" srcId="{264AB4D1-C0A6-4403-942E-533CF83F5891}" destId="{6CD9AB6A-6A6A-4D52-AACC-65048FAD8C3A}" srcOrd="2" destOrd="0" presId="urn:microsoft.com/office/officeart/2005/8/layout/list1"/>
    <dgm:cxn modelId="{693C9840-BB1F-4A7B-A9F9-584B9B120CDB}" type="presParOf" srcId="{264AB4D1-C0A6-4403-942E-533CF83F5891}" destId="{93807655-330F-411F-9FE3-C9D8697EA59A}" srcOrd="3" destOrd="0" presId="urn:microsoft.com/office/officeart/2005/8/layout/list1"/>
    <dgm:cxn modelId="{DD98FB10-B6AE-48A4-831F-DE004BFAA098}" type="presParOf" srcId="{264AB4D1-C0A6-4403-942E-533CF83F5891}" destId="{825CC813-775A-4C53-B980-551BFB5394FB}" srcOrd="4" destOrd="0" presId="urn:microsoft.com/office/officeart/2005/8/layout/list1"/>
    <dgm:cxn modelId="{870023D6-A473-4084-A07D-9F50403ECB32}" type="presParOf" srcId="{825CC813-775A-4C53-B980-551BFB5394FB}" destId="{D18CD1B6-5FAF-4CF6-BB06-D2C32B5E14DC}" srcOrd="0" destOrd="0" presId="urn:microsoft.com/office/officeart/2005/8/layout/list1"/>
    <dgm:cxn modelId="{4884413F-5BCF-48E0-A616-3A1391A893E9}" type="presParOf" srcId="{825CC813-775A-4C53-B980-551BFB5394FB}" destId="{A1F78046-8711-44BD-AC91-7C38C06B2F0E}" srcOrd="1" destOrd="0" presId="urn:microsoft.com/office/officeart/2005/8/layout/list1"/>
    <dgm:cxn modelId="{95DEE5CE-EAF7-4A62-94B8-1D71B68EF990}" type="presParOf" srcId="{264AB4D1-C0A6-4403-942E-533CF83F5891}" destId="{789C00B8-E92B-4B7F-B03C-C971F72092F3}" srcOrd="5" destOrd="0" presId="urn:microsoft.com/office/officeart/2005/8/layout/list1"/>
    <dgm:cxn modelId="{6E9341D4-1B25-4BEA-9A03-002E00D2A5D8}" type="presParOf" srcId="{264AB4D1-C0A6-4403-942E-533CF83F5891}" destId="{38025280-4388-4659-A58A-114D127D87EA}" srcOrd="6" destOrd="0" presId="urn:microsoft.com/office/officeart/2005/8/layout/list1"/>
    <dgm:cxn modelId="{6A69C081-DB20-4D50-AFEB-E1E265C13ED6}" type="presParOf" srcId="{264AB4D1-C0A6-4403-942E-533CF83F5891}" destId="{70BD6DC4-7BB1-4FA1-BF98-843C01285CDA}" srcOrd="7" destOrd="0" presId="urn:microsoft.com/office/officeart/2005/8/layout/list1"/>
    <dgm:cxn modelId="{CD05B5BB-130B-4F12-BDFA-04E22B9BCAEC}" type="presParOf" srcId="{264AB4D1-C0A6-4403-942E-533CF83F5891}" destId="{5F30CDC7-6BE4-4780-A86E-DC7C33C9EC2D}" srcOrd="8" destOrd="0" presId="urn:microsoft.com/office/officeart/2005/8/layout/list1"/>
    <dgm:cxn modelId="{14C405A9-8428-4E9F-8267-8FD296018A71}" type="presParOf" srcId="{5F30CDC7-6BE4-4780-A86E-DC7C33C9EC2D}" destId="{12CD1006-47F2-496D-AF5C-C4B229A73096}" srcOrd="0" destOrd="0" presId="urn:microsoft.com/office/officeart/2005/8/layout/list1"/>
    <dgm:cxn modelId="{8AB8A457-7279-469F-8CCA-32523EE56D90}" type="presParOf" srcId="{5F30CDC7-6BE4-4780-A86E-DC7C33C9EC2D}" destId="{656F3F70-07F3-4634-9E7A-74E800440A15}" srcOrd="1" destOrd="0" presId="urn:microsoft.com/office/officeart/2005/8/layout/list1"/>
    <dgm:cxn modelId="{FDEC6120-DBB8-4F51-9108-12ED3B8E1067}" type="presParOf" srcId="{264AB4D1-C0A6-4403-942E-533CF83F5891}" destId="{FAA84974-ECD9-4890-AD10-34A58AC4E94D}" srcOrd="9" destOrd="0" presId="urn:microsoft.com/office/officeart/2005/8/layout/list1"/>
    <dgm:cxn modelId="{F2E421C3-BAAF-4820-B5F4-16BD3DA91172}" type="presParOf" srcId="{264AB4D1-C0A6-4403-942E-533CF83F5891}" destId="{2A5D8C68-6C2B-4A1A-A068-E4861B836BF5}" srcOrd="10" destOrd="0" presId="urn:microsoft.com/office/officeart/2005/8/layout/list1"/>
    <dgm:cxn modelId="{B46FF2E1-4CBC-465C-A319-1340411718D6}" type="presParOf" srcId="{264AB4D1-C0A6-4403-942E-533CF83F5891}" destId="{1F81A7B1-88CA-406B-B4E4-2B2E51A628C9}" srcOrd="11" destOrd="0" presId="urn:microsoft.com/office/officeart/2005/8/layout/list1"/>
    <dgm:cxn modelId="{FB8602ED-739D-46E0-B687-CA875DD0F763}" type="presParOf" srcId="{264AB4D1-C0A6-4403-942E-533CF83F5891}" destId="{C240C3C2-0704-4612-BC47-70CE31263188}" srcOrd="12" destOrd="0" presId="urn:microsoft.com/office/officeart/2005/8/layout/list1"/>
    <dgm:cxn modelId="{438FC16E-FF12-4A04-953D-0481BB42AB76}" type="presParOf" srcId="{C240C3C2-0704-4612-BC47-70CE31263188}" destId="{1154619A-681A-4ECA-B500-97D7DFAEF6DE}" srcOrd="0" destOrd="0" presId="urn:microsoft.com/office/officeart/2005/8/layout/list1"/>
    <dgm:cxn modelId="{65862AEA-B578-4936-A446-9BC55C111CB3}" type="presParOf" srcId="{C240C3C2-0704-4612-BC47-70CE31263188}" destId="{8AD433E6-EB53-4368-8BD8-FB627BF83587}" srcOrd="1" destOrd="0" presId="urn:microsoft.com/office/officeart/2005/8/layout/list1"/>
    <dgm:cxn modelId="{AFF21B3C-6706-465F-B74A-49F8466CAD34}" type="presParOf" srcId="{264AB4D1-C0A6-4403-942E-533CF83F5891}" destId="{B3524651-F0C8-4687-B262-3337677943B1}" srcOrd="13" destOrd="0" presId="urn:microsoft.com/office/officeart/2005/8/layout/list1"/>
    <dgm:cxn modelId="{1374D65D-D396-426B-BBAC-AD75F4014EA1}" type="presParOf" srcId="{264AB4D1-C0A6-4403-942E-533CF83F5891}" destId="{70F16B9E-9F3A-410E-8B55-AB7B6BE780CF}" srcOrd="14" destOrd="0" presId="urn:microsoft.com/office/officeart/2005/8/layout/list1"/>
    <dgm:cxn modelId="{96D0BBD5-08A2-458B-9CCA-26AAF60BFAA9}" type="presParOf" srcId="{264AB4D1-C0A6-4403-942E-533CF83F5891}" destId="{89BCC982-5D51-44A4-BF58-A6EE6374223A}" srcOrd="15" destOrd="0" presId="urn:microsoft.com/office/officeart/2005/8/layout/list1"/>
    <dgm:cxn modelId="{43DAD831-E0CB-4313-87D4-B83BA4F5DC6D}" type="presParOf" srcId="{264AB4D1-C0A6-4403-942E-533CF83F5891}" destId="{A74FAEEE-B5E2-4188-AA95-D4E47D44A9F7}" srcOrd="16" destOrd="0" presId="urn:microsoft.com/office/officeart/2005/8/layout/list1"/>
    <dgm:cxn modelId="{B3F1E8EB-A619-421E-8DC6-36D1FD7FCD3D}" type="presParOf" srcId="{A74FAEEE-B5E2-4188-AA95-D4E47D44A9F7}" destId="{92EFDED2-58E6-4618-B373-B8BB844E1BFB}" srcOrd="0" destOrd="0" presId="urn:microsoft.com/office/officeart/2005/8/layout/list1"/>
    <dgm:cxn modelId="{B1B5B4DD-B21D-4567-9C90-FC902B12063D}" type="presParOf" srcId="{A74FAEEE-B5E2-4188-AA95-D4E47D44A9F7}" destId="{3ED8D206-8C62-4CB3-9CF4-DA70CB4BA8B3}" srcOrd="1" destOrd="0" presId="urn:microsoft.com/office/officeart/2005/8/layout/list1"/>
    <dgm:cxn modelId="{C66A0066-15B6-4EFF-A28B-CBB861927B44}" type="presParOf" srcId="{264AB4D1-C0A6-4403-942E-533CF83F5891}" destId="{CB9405CF-6B8F-463C-994A-153EE10C775F}" srcOrd="17" destOrd="0" presId="urn:microsoft.com/office/officeart/2005/8/layout/list1"/>
    <dgm:cxn modelId="{EC544D4F-E85D-4C74-84B3-4E1309513FC7}" type="presParOf" srcId="{264AB4D1-C0A6-4403-942E-533CF83F5891}" destId="{01A45330-29C7-4F6C-BD69-FAA402CC4F8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9AB6A-6A6A-4D52-AACC-65048FAD8C3A}">
      <dsp:nvSpPr>
        <dsp:cNvPr id="0" name=""/>
        <dsp:cNvSpPr/>
      </dsp:nvSpPr>
      <dsp:spPr>
        <a:xfrm>
          <a:off x="0" y="63421"/>
          <a:ext cx="8223930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268" tIns="270764" rIns="6382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endParaRPr lang="es-MX" sz="1400" b="0" i="0" kern="1200" dirty="0">
            <a:solidFill>
              <a:srgbClr val="000000"/>
            </a:solidFill>
            <a:latin typeface="Franklin Gothic Medium Cond" panose="020B06060304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s-ES" sz="1400" b="0" i="0" kern="1200" dirty="0">
              <a:solidFill>
                <a:srgbClr val="000000"/>
              </a:solidFill>
              <a:latin typeface="Franklin Gothic Medium Cond" panose="020B0606030402020204" pitchFamily="34" charset="0"/>
            </a:rPr>
            <a:t>Actualizar y fortalecer el marco legal para la implementación de las políticas y programas de prevención y control de obesidad y para evitar conflictos de interés.</a:t>
          </a:r>
          <a:endParaRPr lang="es-MX" sz="1400" b="0" i="0" kern="1200" dirty="0">
            <a:solidFill>
              <a:srgbClr val="000000"/>
            </a:solidFill>
            <a:latin typeface="Franklin Gothic Medium Cond" panose="020B0606030402020204" pitchFamily="34" charset="0"/>
          </a:endParaRPr>
        </a:p>
      </dsp:txBody>
      <dsp:txXfrm>
        <a:off x="0" y="63421"/>
        <a:ext cx="8223930" cy="1102500"/>
      </dsp:txXfrm>
    </dsp:sp>
    <dsp:sp modelId="{0FF3D27C-2631-4068-A910-324F7CE2D509}">
      <dsp:nvSpPr>
        <dsp:cNvPr id="0" name=""/>
        <dsp:cNvSpPr/>
      </dsp:nvSpPr>
      <dsp:spPr>
        <a:xfrm>
          <a:off x="454766" y="14200"/>
          <a:ext cx="6078092" cy="357121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591" tIns="0" rIns="21759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  <a:t>Marco legal para la implementación de las politicas</a:t>
          </a:r>
        </a:p>
      </dsp:txBody>
      <dsp:txXfrm>
        <a:off x="472199" y="31633"/>
        <a:ext cx="6043226" cy="322255"/>
      </dsp:txXfrm>
    </dsp:sp>
    <dsp:sp modelId="{38025280-4388-4659-A58A-114D127D87EA}">
      <dsp:nvSpPr>
        <dsp:cNvPr id="0" name=""/>
        <dsp:cNvSpPr/>
      </dsp:nvSpPr>
      <dsp:spPr>
        <a:xfrm>
          <a:off x="0" y="1352899"/>
          <a:ext cx="822393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27540"/>
              <a:satOff val="-18838"/>
              <a:lumOff val="201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268" tIns="270764" rIns="6382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s-MX" sz="1400" b="0" i="0" kern="1200" dirty="0">
              <a:solidFill>
                <a:srgbClr val="000000"/>
              </a:solidFill>
              <a:latin typeface="Franklin Gothic Medium Cond" panose="020B0606030402020204" pitchFamily="34" charset="0"/>
            </a:rPr>
            <a:t>Promover un sistema alimentario que favorezca el consumo de dietas saludables y que minimice los impactos ambientales</a:t>
          </a:r>
        </a:p>
      </dsp:txBody>
      <dsp:txXfrm>
        <a:off x="0" y="1352899"/>
        <a:ext cx="8223930" cy="882000"/>
      </dsp:txXfrm>
    </dsp:sp>
    <dsp:sp modelId="{A1F78046-8711-44BD-AC91-7C38C06B2F0E}">
      <dsp:nvSpPr>
        <dsp:cNvPr id="0" name=""/>
        <dsp:cNvSpPr/>
      </dsp:nvSpPr>
      <dsp:spPr>
        <a:xfrm>
          <a:off x="443874" y="1273921"/>
          <a:ext cx="6105322" cy="374177"/>
        </a:xfrm>
        <a:prstGeom prst="roundRect">
          <a:avLst/>
        </a:prstGeom>
        <a:solidFill>
          <a:schemeClr val="accent1">
            <a:shade val="50000"/>
            <a:hueOff val="327540"/>
            <a:satOff val="-18838"/>
            <a:lumOff val="201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591" tIns="0" rIns="21759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  <a:t>Sistema alimentario </a:t>
          </a:r>
        </a:p>
      </dsp:txBody>
      <dsp:txXfrm>
        <a:off x="462140" y="1292187"/>
        <a:ext cx="6068790" cy="337645"/>
      </dsp:txXfrm>
    </dsp:sp>
    <dsp:sp modelId="{2A5D8C68-6C2B-4A1A-A068-E4861B836BF5}">
      <dsp:nvSpPr>
        <dsp:cNvPr id="0" name=""/>
        <dsp:cNvSpPr/>
      </dsp:nvSpPr>
      <dsp:spPr>
        <a:xfrm>
          <a:off x="0" y="2230241"/>
          <a:ext cx="8223930" cy="22711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655080"/>
              <a:satOff val="-37676"/>
              <a:lumOff val="402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268" tIns="270764" rIns="63826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s-MX" sz="1300" b="0" i="0" kern="1200" dirty="0">
              <a:solidFill>
                <a:srgbClr val="000000"/>
              </a:solidFill>
              <a:latin typeface="Franklin Gothic Medium Cond" panose="020B0606030402020204" pitchFamily="34" charset="0"/>
            </a:rPr>
            <a:t>Incluir y reforzar las intervenciones para la prevención de la obesidad en etapas tempranas de la vida.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s-MX" sz="1300" b="0" i="0" kern="1200" dirty="0">
              <a:solidFill>
                <a:srgbClr val="000000"/>
              </a:solidFill>
              <a:latin typeface="Franklin Gothic Medium Cond" panose="020B0606030402020204" pitchFamily="34" charset="0"/>
            </a:rPr>
            <a:t>Implementar intervenciones para garantizar entornos alimentarios saludables, espacios recreativos seguros y educación alimentaria en las escuelas.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s-MX" sz="1300" b="0" i="0" kern="1200" dirty="0">
              <a:solidFill>
                <a:srgbClr val="000000"/>
              </a:solidFill>
              <a:latin typeface="Franklin Gothic Medium Cond" panose="020B0606030402020204" pitchFamily="34" charset="0"/>
            </a:rPr>
            <a:t>Fortalecer la regulación de la promoción y publicidad de alimentos y bebidas dirigida a niñas y niños.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s-MX" sz="1300" b="0" i="0" kern="1200" dirty="0">
              <a:solidFill>
                <a:srgbClr val="000000"/>
              </a:solidFill>
              <a:latin typeface="Franklin Gothic Medium Cond" panose="020B0606030402020204" pitchFamily="34" charset="0"/>
            </a:rPr>
            <a:t>Modificar el actual etiquetado frontal de alimentos y bebidas con base en las recomendaciones de expertos en nutrición y salud.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s-MX" sz="1300" b="0" i="0" kern="1200" dirty="0">
              <a:solidFill>
                <a:srgbClr val="000000"/>
              </a:solidFill>
              <a:latin typeface="Franklin Gothic Medium Cond" panose="020B0606030402020204" pitchFamily="34" charset="0"/>
            </a:rPr>
            <a:t>Mantener y fortalecer las medidas fiscales (impuestos/subsidios) para aumentar el costo de alimentos y bebidas no saludables y reducir el costo de alimentos saludables.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s-MX" sz="1300" b="0" i="0" kern="1200" dirty="0">
              <a:solidFill>
                <a:srgbClr val="000000"/>
              </a:solidFill>
              <a:latin typeface="Franklin Gothic Medium Cond" panose="020B0606030402020204" pitchFamily="34" charset="0"/>
            </a:rPr>
            <a:t>Facilitar y promover </a:t>
          </a:r>
          <a:r>
            <a:rPr lang="es-ES" sz="1300" b="0" i="0" kern="1200" dirty="0">
              <a:solidFill>
                <a:srgbClr val="000000"/>
              </a:solidFill>
              <a:latin typeface="Franklin Gothic Medium Cond" panose="020B0606030402020204" pitchFamily="34" charset="0"/>
            </a:rPr>
            <a:t>estilos de vida activos y mejorar los espacios públicos y el transporte para fomentar la actividad física.</a:t>
          </a:r>
          <a:endParaRPr lang="es-MX" sz="1300" b="0" i="0" kern="1200" dirty="0">
            <a:solidFill>
              <a:srgbClr val="000000"/>
            </a:solidFill>
            <a:latin typeface="Franklin Gothic Medium Cond" panose="020B0606030402020204" pitchFamily="34" charset="0"/>
          </a:endParaRPr>
        </a:p>
      </dsp:txBody>
      <dsp:txXfrm>
        <a:off x="0" y="2230241"/>
        <a:ext cx="8223930" cy="2271115"/>
      </dsp:txXfrm>
    </dsp:sp>
    <dsp:sp modelId="{656F3F70-07F3-4634-9E7A-74E800440A15}">
      <dsp:nvSpPr>
        <dsp:cNvPr id="0" name=""/>
        <dsp:cNvSpPr/>
      </dsp:nvSpPr>
      <dsp:spPr>
        <a:xfrm>
          <a:off x="451473" y="2158310"/>
          <a:ext cx="6127082" cy="30581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591" tIns="0" rIns="21759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>
              <a:solidFill>
                <a:schemeClr val="bg1"/>
              </a:solidFill>
              <a:latin typeface="Franklin Gothic Medium Cond" panose="020B0606030402020204" pitchFamily="34" charset="0"/>
            </a:rPr>
            <a:t>Entornos alimentario y de actividad física </a:t>
          </a:r>
        </a:p>
      </dsp:txBody>
      <dsp:txXfrm>
        <a:off x="466402" y="2173239"/>
        <a:ext cx="6097224" cy="275957"/>
      </dsp:txXfrm>
    </dsp:sp>
    <dsp:sp modelId="{70F16B9E-9F3A-410E-8B55-AB7B6BE780CF}">
      <dsp:nvSpPr>
        <dsp:cNvPr id="0" name=""/>
        <dsp:cNvSpPr/>
      </dsp:nvSpPr>
      <dsp:spPr>
        <a:xfrm>
          <a:off x="0" y="4749770"/>
          <a:ext cx="8223930" cy="740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655080"/>
              <a:satOff val="-37676"/>
              <a:lumOff val="402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268" tIns="270764" rIns="6382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s-MX" sz="1400" b="0" i="0" kern="1200" dirty="0">
              <a:solidFill>
                <a:srgbClr val="000000"/>
              </a:solidFill>
              <a:latin typeface="Franklin Gothic Medium Cond" panose="020B0606030402020204" pitchFamily="34" charset="0"/>
            </a:rPr>
            <a:t>Aumentar la detección y mejorar la calidad de la atención del paciente con obesidad y sus comorbilidades.</a:t>
          </a:r>
        </a:p>
      </dsp:txBody>
      <dsp:txXfrm>
        <a:off x="0" y="4749770"/>
        <a:ext cx="8223930" cy="740562"/>
      </dsp:txXfrm>
    </dsp:sp>
    <dsp:sp modelId="{8AD433E6-EB53-4368-8BD8-FB627BF83587}">
      <dsp:nvSpPr>
        <dsp:cNvPr id="0" name=""/>
        <dsp:cNvSpPr/>
      </dsp:nvSpPr>
      <dsp:spPr>
        <a:xfrm>
          <a:off x="442258" y="4614663"/>
          <a:ext cx="6323157" cy="312339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591" tIns="0" rIns="21759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>
              <a:solidFill>
                <a:schemeClr val="bg1"/>
              </a:solidFill>
              <a:latin typeface="Franklin Gothic Medium Cond" panose="020B0606030402020204" pitchFamily="34" charset="0"/>
            </a:rPr>
            <a:t>Atención primaria en salud</a:t>
          </a:r>
        </a:p>
      </dsp:txBody>
      <dsp:txXfrm>
        <a:off x="457505" y="4629910"/>
        <a:ext cx="6292663" cy="281845"/>
      </dsp:txXfrm>
    </dsp:sp>
    <dsp:sp modelId="{01A45330-29C7-4F6C-BD69-FAA402CC4F87}">
      <dsp:nvSpPr>
        <dsp:cNvPr id="0" name=""/>
        <dsp:cNvSpPr/>
      </dsp:nvSpPr>
      <dsp:spPr>
        <a:xfrm>
          <a:off x="0" y="5568021"/>
          <a:ext cx="822393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27540"/>
              <a:satOff val="-18838"/>
              <a:lumOff val="201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268" tIns="270764" rIns="6382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s-MX" sz="1400" b="0" i="0" kern="1200" dirty="0">
              <a:solidFill>
                <a:srgbClr val="000000"/>
              </a:solidFill>
              <a:latin typeface="Franklin Gothic Medium Cond" panose="020B0606030402020204" pitchFamily="34" charset="0"/>
            </a:rPr>
            <a:t>Desarrollar un plan de comunicación para cambio de comportamientos relacionados con sobrepeso y la obesidad, basado en evidencia, con enfoque en curso de vida y con alcance nacional</a:t>
          </a:r>
          <a:r>
            <a:rPr lang="es-MX" sz="1200" b="0" i="0" kern="1200" dirty="0">
              <a:solidFill>
                <a:srgbClr val="000000"/>
              </a:solidFill>
              <a:latin typeface="Franklin Gothic Medium Cond" panose="020B0606030402020204" pitchFamily="34" charset="0"/>
            </a:rPr>
            <a:t>.</a:t>
          </a:r>
          <a:endParaRPr lang="es-MX" sz="1400" b="0" i="0" kern="1200" dirty="0">
            <a:solidFill>
              <a:srgbClr val="000000"/>
            </a:solidFill>
            <a:latin typeface="Franklin Gothic Medium Cond" panose="020B0606030402020204" pitchFamily="34" charset="0"/>
          </a:endParaRPr>
        </a:p>
      </dsp:txBody>
      <dsp:txXfrm>
        <a:off x="0" y="5568021"/>
        <a:ext cx="8223930" cy="882000"/>
      </dsp:txXfrm>
    </dsp:sp>
    <dsp:sp modelId="{3ED8D206-8C62-4CB3-9CF4-DA70CB4BA8B3}">
      <dsp:nvSpPr>
        <dsp:cNvPr id="0" name=""/>
        <dsp:cNvSpPr/>
      </dsp:nvSpPr>
      <dsp:spPr>
        <a:xfrm>
          <a:off x="418795" y="5493890"/>
          <a:ext cx="6323157" cy="264888"/>
        </a:xfrm>
        <a:prstGeom prst="roundRect">
          <a:avLst/>
        </a:prstGeom>
        <a:solidFill>
          <a:schemeClr val="accent1">
            <a:shade val="50000"/>
            <a:hueOff val="327540"/>
            <a:satOff val="-18838"/>
            <a:lumOff val="201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591" tIns="0" rIns="21759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>
              <a:solidFill>
                <a:schemeClr val="bg1"/>
              </a:solidFill>
              <a:latin typeface="Franklin Gothic Medium Cond" panose="020B0606030402020204" pitchFamily="34" charset="0"/>
            </a:rPr>
            <a:t>Cambios de comportamiento individual</a:t>
          </a:r>
        </a:p>
      </dsp:txBody>
      <dsp:txXfrm>
        <a:off x="431726" y="5506821"/>
        <a:ext cx="6297295" cy="239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0.12434</cdr:x>
      <cdr:y>0.37232</cdr:y>
    </cdr:from>
    <cdr:to>
      <cdr:x>0.17314</cdr:x>
      <cdr:y>0.44847</cdr:y>
    </cdr:to>
    <cdr:sp macro="" textlink="">
      <cdr:nvSpPr>
        <cdr:cNvPr id="2" name="3 CuadroTexto"/>
        <cdr:cNvSpPr txBox="1"/>
      </cdr:nvSpPr>
      <cdr:spPr>
        <a:xfrm xmlns:a="http://schemas.openxmlformats.org/drawingml/2006/main">
          <a:off x="1129795" y="1576915"/>
          <a:ext cx="443416" cy="3225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MX" sz="1100" b="0" i="0" dirty="0">
              <a:solidFill>
                <a:schemeClr val="bg2">
                  <a:lumMod val="10000"/>
                </a:schemeClr>
              </a:solidFill>
              <a:latin typeface="Franklin Gothic Medium Cond" panose="020B0606030402020204" pitchFamily="34" charset="0"/>
            </a:rPr>
            <a:t>32.3</a:t>
          </a:r>
        </a:p>
      </cdr:txBody>
    </cdr:sp>
  </cdr:relSizeAnchor>
  <cdr:relSizeAnchor xmlns:cdr="http://schemas.openxmlformats.org/drawingml/2006/chartDrawing">
    <cdr:from>
      <cdr:x>0.19832</cdr:x>
      <cdr:y>0.37918</cdr:y>
    </cdr:from>
    <cdr:to>
      <cdr:x>0.24712</cdr:x>
      <cdr:y>0.45533</cdr:y>
    </cdr:to>
    <cdr:sp macro="" textlink="">
      <cdr:nvSpPr>
        <cdr:cNvPr id="3" name="3 CuadroTexto"/>
        <cdr:cNvSpPr txBox="1"/>
      </cdr:nvSpPr>
      <cdr:spPr>
        <a:xfrm xmlns:a="http://schemas.openxmlformats.org/drawingml/2006/main">
          <a:off x="1802015" y="1605966"/>
          <a:ext cx="443416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bg2">
                  <a:lumMod val="10000"/>
                </a:schemeClr>
              </a:solidFill>
              <a:latin typeface="Franklin Gothic Medium Cond" panose="020B0606030402020204" pitchFamily="34" charset="0"/>
            </a:rPr>
            <a:t>32.0</a:t>
          </a:r>
        </a:p>
      </cdr:txBody>
    </cdr:sp>
  </cdr:relSizeAnchor>
  <cdr:relSizeAnchor xmlns:cdr="http://schemas.openxmlformats.org/drawingml/2006/chartDrawing">
    <cdr:from>
      <cdr:x>0.25977</cdr:x>
      <cdr:y>0.34189</cdr:y>
    </cdr:from>
    <cdr:to>
      <cdr:x>0.30856</cdr:x>
      <cdr:y>0.41804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360370" y="1448013"/>
          <a:ext cx="443325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bg2">
                  <a:lumMod val="10000"/>
                </a:schemeClr>
              </a:solidFill>
              <a:latin typeface="Franklin Gothic Medium Cond" panose="020B0606030402020204" pitchFamily="34" charset="0"/>
            </a:rPr>
            <a:t>32.8</a:t>
          </a:r>
        </a:p>
      </cdr:txBody>
    </cdr:sp>
  </cdr:relSizeAnchor>
  <cdr:relSizeAnchor xmlns:cdr="http://schemas.openxmlformats.org/drawingml/2006/chartDrawing">
    <cdr:from>
      <cdr:x>0.32346</cdr:x>
      <cdr:y>0.54616</cdr:y>
    </cdr:from>
    <cdr:to>
      <cdr:x>0.37226</cdr:x>
      <cdr:y>0.62231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2939056" y="2313206"/>
          <a:ext cx="443416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bg2">
                  <a:lumMod val="10000"/>
                </a:schemeClr>
              </a:solidFill>
              <a:latin typeface="Franklin Gothic Medium Cond" panose="020B0606030402020204" pitchFamily="34" charset="0"/>
            </a:rPr>
            <a:t>11.1</a:t>
          </a:r>
        </a:p>
      </cdr:txBody>
    </cdr:sp>
  </cdr:relSizeAnchor>
  <cdr:relSizeAnchor xmlns:cdr="http://schemas.openxmlformats.org/drawingml/2006/chartDrawing">
    <cdr:from>
      <cdr:x>0.39378</cdr:x>
      <cdr:y>0.39874</cdr:y>
    </cdr:from>
    <cdr:to>
      <cdr:x>0.44257</cdr:x>
      <cdr:y>0.47489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3578067" y="1688820"/>
          <a:ext cx="443325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bg2">
                  <a:lumMod val="10000"/>
                </a:schemeClr>
              </a:solidFill>
              <a:latin typeface="Franklin Gothic Medium Cond" panose="020B0606030402020204" pitchFamily="34" charset="0"/>
            </a:rPr>
            <a:t>28.3</a:t>
          </a:r>
        </a:p>
      </cdr:txBody>
    </cdr:sp>
  </cdr:relSizeAnchor>
  <cdr:relSizeAnchor xmlns:cdr="http://schemas.openxmlformats.org/drawingml/2006/chartDrawing">
    <cdr:from>
      <cdr:x>0.45718</cdr:x>
      <cdr:y>0.3663</cdr:y>
    </cdr:from>
    <cdr:to>
      <cdr:x>0.50598</cdr:x>
      <cdr:y>0.44245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4154131" y="1551394"/>
          <a:ext cx="443417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bg2">
                  <a:lumMod val="10000"/>
                </a:schemeClr>
              </a:solidFill>
              <a:latin typeface="Franklin Gothic Medium Cond" panose="020B0606030402020204" pitchFamily="34" charset="0"/>
            </a:rPr>
            <a:t>33.4</a:t>
          </a:r>
        </a:p>
      </cdr:txBody>
    </cdr:sp>
  </cdr:relSizeAnchor>
  <cdr:relSizeAnchor xmlns:cdr="http://schemas.openxmlformats.org/drawingml/2006/chartDrawing">
    <cdr:from>
      <cdr:x>0.53191</cdr:x>
      <cdr:y>0.3502</cdr:y>
    </cdr:from>
    <cdr:to>
      <cdr:x>0.5807</cdr:x>
      <cdr:y>0.42635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4833136" y="1483204"/>
          <a:ext cx="443325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bg2">
                  <a:lumMod val="10000"/>
                </a:schemeClr>
              </a:solidFill>
              <a:latin typeface="Franklin Gothic Medium Cond" panose="020B0606030402020204" pitchFamily="34" charset="0"/>
            </a:rPr>
            <a:t>35.8</a:t>
          </a:r>
        </a:p>
      </cdr:txBody>
    </cdr:sp>
  </cdr:relSizeAnchor>
  <cdr:relSizeAnchor xmlns:cdr="http://schemas.openxmlformats.org/drawingml/2006/chartDrawing">
    <cdr:from>
      <cdr:x>0.5919</cdr:x>
      <cdr:y>0.27596</cdr:y>
    </cdr:from>
    <cdr:to>
      <cdr:x>0.64069</cdr:x>
      <cdr:y>0.35211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5378267" y="1168773"/>
          <a:ext cx="443325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bg2">
                  <a:lumMod val="10000"/>
                </a:schemeClr>
              </a:solidFill>
              <a:latin typeface="Franklin Gothic Medium Cond" panose="020B0606030402020204" pitchFamily="34" charset="0"/>
            </a:rPr>
            <a:t>39.2</a:t>
          </a:r>
        </a:p>
      </cdr:txBody>
    </cdr:sp>
  </cdr:relSizeAnchor>
  <cdr:relSizeAnchor xmlns:cdr="http://schemas.openxmlformats.org/drawingml/2006/chartDrawing">
    <cdr:from>
      <cdr:x>0.66323</cdr:x>
      <cdr:y>0.3502</cdr:y>
    </cdr:from>
    <cdr:to>
      <cdr:x>0.71203</cdr:x>
      <cdr:y>0.42635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6026339" y="1483204"/>
          <a:ext cx="443417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bg2">
                  <a:lumMod val="10000"/>
                </a:schemeClr>
              </a:solidFill>
              <a:latin typeface="Franklin Gothic Medium Cond" panose="020B0606030402020204" pitchFamily="34" charset="0"/>
            </a:rPr>
            <a:t>34.6</a:t>
          </a:r>
        </a:p>
      </cdr:txBody>
    </cdr:sp>
  </cdr:relSizeAnchor>
  <cdr:relSizeAnchor xmlns:cdr="http://schemas.openxmlformats.org/drawingml/2006/chartDrawing">
    <cdr:from>
      <cdr:x>0.72662</cdr:x>
      <cdr:y>0.1223</cdr:y>
    </cdr:from>
    <cdr:to>
      <cdr:x>0.77542</cdr:x>
      <cdr:y>0.19844</cdr:y>
    </cdr:to>
    <cdr:sp macro="" textlink="">
      <cdr:nvSpPr>
        <cdr:cNvPr id="11" name="1 CuadroTexto"/>
        <cdr:cNvSpPr txBox="1"/>
      </cdr:nvSpPr>
      <cdr:spPr>
        <a:xfrm xmlns:a="http://schemas.openxmlformats.org/drawingml/2006/main">
          <a:off x="6602403" y="517964"/>
          <a:ext cx="443416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bg2">
                  <a:lumMod val="10000"/>
                </a:schemeClr>
              </a:solidFill>
              <a:latin typeface="Franklin Gothic Medium Cond" panose="020B0606030402020204" pitchFamily="34" charset="0"/>
            </a:rPr>
            <a:t>61.0</a:t>
          </a:r>
        </a:p>
      </cdr:txBody>
    </cdr:sp>
  </cdr:relSizeAnchor>
  <cdr:relSizeAnchor xmlns:cdr="http://schemas.openxmlformats.org/drawingml/2006/chartDrawing">
    <cdr:from>
      <cdr:x>0.79795</cdr:x>
      <cdr:y>0.0529</cdr:y>
    </cdr:from>
    <cdr:to>
      <cdr:x>0.84675</cdr:x>
      <cdr:y>0.12905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7250475" y="224056"/>
          <a:ext cx="443416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bg2">
                  <a:lumMod val="10000"/>
                </a:schemeClr>
              </a:solidFill>
              <a:latin typeface="Franklin Gothic Medium Cond" panose="020B0606030402020204" pitchFamily="34" charset="0"/>
            </a:rPr>
            <a:t>69.9</a:t>
          </a:r>
        </a:p>
      </cdr:txBody>
    </cdr:sp>
  </cdr:relSizeAnchor>
  <cdr:relSizeAnchor xmlns:cdr="http://schemas.openxmlformats.org/drawingml/2006/chartDrawing">
    <cdr:from>
      <cdr:x>0.85983</cdr:x>
      <cdr:y>0.01813</cdr:y>
    </cdr:from>
    <cdr:to>
      <cdr:x>0.90863</cdr:x>
      <cdr:y>0.09428</cdr:y>
    </cdr:to>
    <cdr:sp macro="" textlink="">
      <cdr:nvSpPr>
        <cdr:cNvPr id="13" name="1 CuadroTexto"/>
        <cdr:cNvSpPr txBox="1"/>
      </cdr:nvSpPr>
      <cdr:spPr>
        <a:xfrm xmlns:a="http://schemas.openxmlformats.org/drawingml/2006/main">
          <a:off x="7762875" y="59531"/>
          <a:ext cx="440531" cy="250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bg2">
                  <a:lumMod val="10000"/>
                </a:schemeClr>
              </a:solidFill>
              <a:latin typeface="Franklin Gothic Medium Cond" panose="020B0606030402020204" pitchFamily="34" charset="0"/>
            </a:rPr>
            <a:t>70.5</a:t>
          </a:r>
        </a:p>
      </cdr:txBody>
    </cdr:sp>
  </cdr:relSizeAnchor>
  <cdr:relSizeAnchor xmlns:cdr="http://schemas.openxmlformats.org/drawingml/2006/chartDrawing">
    <cdr:from>
      <cdr:x>0.92577</cdr:x>
      <cdr:y>0</cdr:y>
    </cdr:from>
    <cdr:to>
      <cdr:x>0.97457</cdr:x>
      <cdr:y>0.07615</cdr:y>
    </cdr:to>
    <cdr:sp macro="" textlink="">
      <cdr:nvSpPr>
        <cdr:cNvPr id="14" name="1 CuadroTexto"/>
        <cdr:cNvSpPr txBox="1"/>
      </cdr:nvSpPr>
      <cdr:spPr>
        <a:xfrm xmlns:a="http://schemas.openxmlformats.org/drawingml/2006/main">
          <a:off x="8358187" y="0"/>
          <a:ext cx="440531" cy="250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bg2">
                  <a:lumMod val="10000"/>
                </a:schemeClr>
              </a:solidFill>
              <a:latin typeface="Franklin Gothic Medium Cond" panose="020B0606030402020204" pitchFamily="34" charset="0"/>
            </a:rPr>
            <a:t>72.7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B19C-1D2F-4676-8BEA-7957BD0A4AE4}" type="datetimeFigureOut">
              <a:rPr lang="es-MX" smtClean="0"/>
              <a:t>09/10/2019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F6566-A019-47EA-8726-B431E04799F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679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5B3854-B7AD-4055-A5FD-9E585D0D64A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altLang="en-US" dirty="0"/>
              <a:t>Probables no por que no tengan realmente efecto si no porque no hay evidencia, suficientes estudios.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31404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dirty="0"/>
          </a:p>
        </p:txBody>
      </p:sp>
      <p:sp>
        <p:nvSpPr>
          <p:cNvPr id="4301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7364B6-E633-4970-A47A-A195702BFFF2}" type="slidenum">
              <a:rPr lang="es-MX" altLang="es-MX" smtClean="0">
                <a:solidFill>
                  <a:srgbClr val="000000"/>
                </a:solidFill>
              </a:rPr>
              <a:pPr/>
              <a:t>6</a:t>
            </a:fld>
            <a:endParaRPr lang="es-MX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6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8DFF-4B6C-4308-ACE2-23CC2E37AB9B}" type="datetime1">
              <a:rPr lang="es-MX" smtClean="0"/>
              <a:t>09/10/2019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D8B6F0-F8BC-4359-9868-3C357771A29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85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4AC9-9800-424C-8D79-EF37435D359E}" type="datetime1">
              <a:rPr lang="es-MX" smtClean="0"/>
              <a:t>09/10/2019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833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0F0-D0BD-4CB7-B211-788AA43A37FD}" type="datetime1">
              <a:rPr lang="es-MX" smtClean="0"/>
              <a:t>09/10/2019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0685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B445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BC182A-AEFD-46CD-BDA2-0808F69C530A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890180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70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0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1365-A421-4491-962A-395019AFD34D}" type="datetime1">
              <a:rPr lang="es-MX" smtClean="0"/>
              <a:t>09/10/2019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276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FECF-243C-47D0-940A-76108609DA10}" type="datetime1">
              <a:rPr lang="es-MX" smtClean="0"/>
              <a:t>09/10/2019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949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8248-B6D3-4FC1-9E73-73617FBEE169}" type="datetime1">
              <a:rPr lang="es-MX" smtClean="0"/>
              <a:t>09/10/2019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066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36E-BC49-485E-86AA-A4BD3561B63C}" type="datetime1">
              <a:rPr lang="es-MX" smtClean="0"/>
              <a:t>09/10/2019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80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CD6F-0AFF-4E77-846A-C7A5D8AA18AC}" type="datetime1">
              <a:rPr lang="es-MX" smtClean="0"/>
              <a:t>09/10/2019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775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0B23-12AF-4F13-BC83-ED6069059354}" type="datetime1">
              <a:rPr lang="es-MX" smtClean="0"/>
              <a:t>09/10/2019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202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6C83-B3E1-4FEE-ACF7-6C35F32ACEF3}" type="datetime1">
              <a:rPr lang="es-MX" smtClean="0"/>
              <a:t>09/10/2019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147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9FD8-FE5B-44AF-826E-FC058BA2B069}" type="datetime1">
              <a:rPr lang="es-MX" smtClean="0"/>
              <a:t>09/10/2019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B6F0-F8BC-4359-9868-3C357771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397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0000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146BD9-AEF6-6F45-8242-74252E3A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64521" y="4992608"/>
            <a:ext cx="5997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Franklin Gothic Demi Cond" panose="020B0706030402020204" pitchFamily="34" charset="0"/>
              </a:rPr>
              <a:t>Dr. Juan Ángel Rivera Dommarco</a:t>
            </a:r>
          </a:p>
          <a:p>
            <a:pPr algn="ctr"/>
            <a:r>
              <a:rPr lang="es-MX" dirty="0">
                <a:latin typeface="Franklin Gothic Demi Cond" panose="020B0706030402020204" pitchFamily="34" charset="0"/>
              </a:rPr>
              <a:t>Director General del Instituto Nacional de Salud Pública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912871-33B4-4243-A42B-F2CA4A6E5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04" y="408033"/>
            <a:ext cx="3280598" cy="11325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1B4BD8C-CC38-D249-91C7-01FE421CF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90" y="551454"/>
            <a:ext cx="8264728" cy="57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50792" y="357438"/>
            <a:ext cx="10446805" cy="111601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40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La prevención y control de obesidad requiere de un paquete integral de acciones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42771" y="1816184"/>
            <a:ext cx="10882396" cy="4474074"/>
          </a:xfrm>
        </p:spPr>
        <p:txBody>
          <a:bodyPr>
            <a:noAutofit/>
          </a:bodyPr>
          <a:lstStyle/>
          <a:p>
            <a:pPr marL="449263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bg2">
                    <a:lumMod val="25000"/>
                  </a:schemeClr>
                </a:solidFill>
              </a:rPr>
              <a:t>Dada su naturaleza multifactorial, la prevención de obesidad requiere de intervenciones múltiples, en diversos sectores y órdenes de gobierno</a:t>
            </a:r>
          </a:p>
          <a:p>
            <a:pPr marL="449263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rgbClr val="0070C0"/>
                </a:solidFill>
              </a:rPr>
              <a:t>Dirigidas a modificar el sistema y ambiente alimentarios y el entorno construido, mediante regulaciones, normas, lineamientos y leyes</a:t>
            </a:r>
          </a:p>
          <a:p>
            <a:pPr marL="449263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rgbClr val="0070C0"/>
                </a:solidFill>
              </a:rPr>
              <a:t>Convertir ambientes obesogénicos en promotores de alimentación saludable y la actividad física regular</a:t>
            </a:r>
          </a:p>
          <a:p>
            <a:pPr marL="449263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bg2">
                    <a:lumMod val="25000"/>
                  </a:schemeClr>
                </a:solidFill>
              </a:rPr>
              <a:t>Ninguna acción aislada, por si sola es suficiente para resolver el problema; es la suma de varios efectos lo que dará resultados</a:t>
            </a:r>
          </a:p>
          <a:p>
            <a:pPr marL="449263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La evaluación de las acciones aisladas, en el corto plazo, debe enfocarse a la adopción de conductas alimentarias o de actividad física</a:t>
            </a:r>
          </a:p>
          <a:p>
            <a:pPr marL="449263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Una vez implementados diversos paquetes de acciones, pueden evaluarse sus efectos en composición corporal, biomarcadores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</a:rPr>
              <a:t>cardiometabólicos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 y salud. </a:t>
            </a:r>
          </a:p>
          <a:p>
            <a:pPr marL="449263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La imposibilidad de que una acción aislada resuelva el problema ha sido utilizado por </a:t>
            </a:r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</a:rPr>
              <a:t>los detractores de estas políticas para 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socavar los esfuerzos </a:t>
            </a:r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</a:rPr>
              <a:t>del gobierno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49263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146BD9-AEF6-6F45-8242-74252E3A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64521" y="4992608"/>
            <a:ext cx="5997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Franklin Gothic Demi Cond" panose="020B0706030402020204" pitchFamily="34" charset="0"/>
              </a:rPr>
              <a:t>Dr. Juan Ángel Rivera Dommarco</a:t>
            </a:r>
          </a:p>
          <a:p>
            <a:pPr algn="ctr"/>
            <a:r>
              <a:rPr lang="es-MX" dirty="0">
                <a:latin typeface="Franklin Gothic Demi Cond" panose="020B0706030402020204" pitchFamily="34" charset="0"/>
              </a:rPr>
              <a:t>Director General del Instituto Nacional de Salud Pública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051814" y="1868856"/>
            <a:ext cx="6422569" cy="17430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100"/>
              </a:lnSpc>
            </a:pPr>
            <a:endParaRPr lang="es-GT" sz="4000" b="1" dirty="0">
              <a:latin typeface="Franklin Gothic Medium" panose="020B0603020102020204" pitchFamily="34" charset="0"/>
            </a:endParaRPr>
          </a:p>
          <a:p>
            <a:pPr algn="ctr">
              <a:lnSpc>
                <a:spcPts val="4100"/>
              </a:lnSpc>
            </a:pPr>
            <a:endParaRPr lang="es-GT" sz="4000" b="1" dirty="0">
              <a:latin typeface="Franklin Gothic Medium" panose="020B0603020102020204" pitchFamily="34" charset="0"/>
            </a:endParaRPr>
          </a:p>
          <a:p>
            <a:pPr algn="ctr">
              <a:lnSpc>
                <a:spcPts val="4100"/>
              </a:lnSpc>
            </a:pPr>
            <a:r>
              <a:rPr lang="es-GT" sz="4000" b="1" dirty="0">
                <a:latin typeface="Franklin Gothic Medium" panose="020B0603020102020204" pitchFamily="34" charset="0"/>
              </a:rPr>
              <a:t>¡Gracias!</a:t>
            </a:r>
            <a:endParaRPr lang="es-MX" sz="3200" b="1" dirty="0"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912871-33B4-4243-A42B-F2CA4A6E5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35" y="630101"/>
            <a:ext cx="2373223" cy="8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8 Grupo"/>
          <p:cNvGrpSpPr/>
          <p:nvPr/>
        </p:nvGrpSpPr>
        <p:grpSpPr>
          <a:xfrm>
            <a:off x="1552800" y="1664572"/>
            <a:ext cx="9086400" cy="4235365"/>
            <a:chOff x="57829" y="1787298"/>
            <a:chExt cx="9086400" cy="3427420"/>
          </a:xfrm>
        </p:grpSpPr>
        <p:graphicFrame>
          <p:nvGraphicFramePr>
            <p:cNvPr id="5" name="1 Gráfico"/>
            <p:cNvGraphicFramePr/>
            <p:nvPr>
              <p:extLst>
                <p:ext uri="{D42A27DB-BD31-4B8C-83A1-F6EECF244321}">
                  <p14:modId xmlns:p14="http://schemas.microsoft.com/office/powerpoint/2010/main" val="2038143017"/>
                </p:ext>
              </p:extLst>
            </p:nvPr>
          </p:nvGraphicFramePr>
          <p:xfrm>
            <a:off x="57829" y="1787298"/>
            <a:ext cx="9086400" cy="34274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3 CuadroTexto"/>
            <p:cNvSpPr txBox="1"/>
            <p:nvPr/>
          </p:nvSpPr>
          <p:spPr>
            <a:xfrm>
              <a:off x="611560" y="3278861"/>
              <a:ext cx="443364" cy="25003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dirty="0">
                  <a:solidFill>
                    <a:schemeClr val="bg2">
                      <a:lumMod val="10000"/>
                    </a:schemeClr>
                  </a:solidFill>
                  <a:latin typeface="Franklin Gothic Medium Cond" panose="020B0606030402020204" pitchFamily="34" charset="0"/>
                </a:rPr>
                <a:t>25.5</a:t>
              </a: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006680" y="5850953"/>
            <a:ext cx="4532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ln w="0"/>
                <a:solidFill>
                  <a:srgbClr val="000000"/>
                </a:solidFill>
                <a:latin typeface="Franklin Gothic Medium Cond" panose="020B0606030402020204" pitchFamily="34" charset="0"/>
                <a:ea typeface="Times New Roman" pitchFamily="18" charset="0"/>
                <a:cs typeface="Arial" pitchFamily="34" charset="0"/>
              </a:rPr>
              <a:t>Fuente: ENN 88 y 99, ENSANUT 2006 Y 2012, ENSANUT Medio Camino, 2016</a:t>
            </a:r>
            <a:endParaRPr lang="es-MX" sz="1200" dirty="0">
              <a:ln w="0"/>
              <a:solidFill>
                <a:srgbClr val="000000"/>
              </a:solidFill>
              <a:latin typeface="Franklin Gothic Medium Cond" panose="020B0606030402020204" pitchFamily="34" charset="0"/>
              <a:cs typeface="Arial" pitchFamily="34" charset="0"/>
            </a:endParaRPr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671034" y="5856272"/>
            <a:ext cx="27893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 dirty="0">
                <a:ln w="0"/>
                <a:solidFill>
                  <a:srgbClr val="000000"/>
                </a:solidFill>
                <a:latin typeface="Franklin Gothic Medium Cond" panose="020B0606030402020204" pitchFamily="34" charset="0"/>
              </a:rPr>
              <a:t>* Sistema de clasificación propuesto por OMS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57E4904-DE1E-BF44-8643-1AC1ABD308AE}"/>
              </a:ext>
            </a:extLst>
          </p:cNvPr>
          <p:cNvSpPr txBox="1"/>
          <p:nvPr/>
        </p:nvSpPr>
        <p:spPr>
          <a:xfrm>
            <a:off x="650792" y="317333"/>
            <a:ext cx="1087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spc="-1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La prevalencia de sobrepeso y obesidad* en niñas y mujeres  es muy alta y continúa en aumento</a:t>
            </a:r>
          </a:p>
        </p:txBody>
      </p:sp>
    </p:spTree>
    <p:extLst>
      <p:ext uri="{BB962C8B-B14F-4D97-AF65-F5344CB8AC3E}">
        <p14:creationId xmlns:p14="http://schemas.microsoft.com/office/powerpoint/2010/main" val="3895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8813" y="545979"/>
            <a:ext cx="10874375" cy="590931"/>
          </a:xfrm>
        </p:spPr>
        <p:txBody>
          <a:bodyPr wrap="square">
            <a:spAutoFit/>
          </a:bodyPr>
          <a:lstStyle/>
          <a:p>
            <a:r>
              <a:rPr lang="es-MX" sz="3600" spc="-1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La obesidad aumenta el riesgo de las siguientes enfermedades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826936" y="2079322"/>
            <a:ext cx="5001369" cy="3088808"/>
          </a:xfrm>
          <a:prstGeom prst="roundRect">
            <a:avLst>
              <a:gd name="adj" fmla="val 228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34988" indent="-354013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s-MX" sz="3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Diabetes </a:t>
            </a:r>
          </a:p>
          <a:p>
            <a:pPr marL="534988" indent="-354013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s-MX" sz="3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Hipertensión </a:t>
            </a:r>
          </a:p>
          <a:p>
            <a:pPr marL="534988" indent="-354013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s-MX" sz="3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Dislipidemias  </a:t>
            </a:r>
          </a:p>
          <a:p>
            <a:pPr marL="534988" indent="-354013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s-MX" sz="3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Quince tipos de Cáncer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endParaRPr lang="es-MX" sz="3200" dirty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pPr/>
              <a:t>3</a:t>
            </a:fld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355139" y="2079321"/>
            <a:ext cx="4935713" cy="3045381"/>
          </a:xfrm>
          <a:prstGeom prst="roundRect">
            <a:avLst>
              <a:gd name="adj" fmla="val 2246"/>
            </a:avLst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582613" indent="-401638">
              <a:buClr>
                <a:schemeClr val="accent2"/>
              </a:buClr>
              <a:buFont typeface="Wingdings" pitchFamily="2" charset="2"/>
              <a:buChar char="ü"/>
            </a:pPr>
            <a:r>
              <a:rPr lang="es-MX" sz="30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Discapacidad</a:t>
            </a:r>
          </a:p>
          <a:p>
            <a:pPr marL="582613" indent="-401638">
              <a:buClr>
                <a:schemeClr val="accent2"/>
              </a:buClr>
              <a:buFont typeface="Wingdings" pitchFamily="2" charset="2"/>
              <a:buChar char="ü"/>
            </a:pPr>
            <a:r>
              <a:rPr lang="es-MX" sz="30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Mortalidad Temprana</a:t>
            </a:r>
          </a:p>
          <a:p>
            <a:pPr marL="582613" indent="-401638">
              <a:buClr>
                <a:schemeClr val="accent2"/>
              </a:buClr>
              <a:buFont typeface="Wingdings" pitchFamily="2" charset="2"/>
              <a:buChar char="ü"/>
            </a:pPr>
            <a:r>
              <a:rPr lang="es-MX" sz="30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Reducción de calidad de Vida</a:t>
            </a:r>
          </a:p>
          <a:p>
            <a:pPr marL="582613" indent="-401638">
              <a:buClr>
                <a:schemeClr val="accent2"/>
              </a:buClr>
              <a:buFont typeface="Wingdings" pitchFamily="2" charset="2"/>
              <a:buChar char="ü"/>
            </a:pPr>
            <a:r>
              <a:rPr lang="es-MX" sz="30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Altos costos</a:t>
            </a:r>
          </a:p>
          <a:p>
            <a:pPr marL="977900" lvl="1" indent="-355600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MX" sz="30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Sistemas de Salud</a:t>
            </a:r>
          </a:p>
          <a:p>
            <a:pPr marL="977900" lvl="1" indent="-355600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MX" sz="30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Familias</a:t>
            </a:r>
          </a:p>
          <a:p>
            <a:pPr marL="977900" lvl="1" indent="-355600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endParaRPr lang="es-MX" sz="1000" dirty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5201481" y="3052263"/>
            <a:ext cx="1445809" cy="850605"/>
          </a:xfrm>
          <a:prstGeom prst="rightArrow">
            <a:avLst>
              <a:gd name="adj1" fmla="val 42591"/>
              <a:gd name="adj2" fmla="val 54193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44" y="320732"/>
            <a:ext cx="9070975" cy="6463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n-US" sz="4000" spc="-1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Factores de riesgo de obesidad</a:t>
            </a:r>
          </a:p>
        </p:txBody>
      </p:sp>
      <p:grpSp>
        <p:nvGrpSpPr>
          <p:cNvPr id="7" name="132 Grupo"/>
          <p:cNvGrpSpPr>
            <a:grpSpLocks/>
          </p:cNvGrpSpPr>
          <p:nvPr/>
        </p:nvGrpSpPr>
        <p:grpSpPr bwMode="auto">
          <a:xfrm>
            <a:off x="544500" y="643358"/>
            <a:ext cx="10807988" cy="5620118"/>
            <a:chOff x="-48256" y="-143799"/>
            <a:chExt cx="9276918" cy="55144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3616075" y="610523"/>
              <a:ext cx="3325382" cy="56625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2225">
              <a:noFill/>
              <a:prstDash val="dash"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Factores genéticos y </a:t>
              </a:r>
              <a:r>
                <a:rPr lang="es-MX" sz="1600" dirty="0" err="1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epigenéticos</a:t>
              </a:r>
              <a:endParaRPr lang="es-ES" sz="1600" dirty="0">
                <a:solidFill>
                  <a:srgbClr val="000000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8" name="80 CuadroTexto"/>
            <p:cNvSpPr txBox="1">
              <a:spLocks noChangeArrowheads="1"/>
            </p:cNvSpPr>
            <p:nvPr/>
          </p:nvSpPr>
          <p:spPr bwMode="auto">
            <a:xfrm>
              <a:off x="2502850" y="3667197"/>
              <a:ext cx="2026321" cy="1579647"/>
            </a:xfrm>
            <a:prstGeom prst="rect">
              <a:avLst/>
            </a:prstGeom>
            <a:grpFill/>
            <a:ln w="22225"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50" dirty="0">
                  <a:solidFill>
                    <a:srgbClr val="000000"/>
                  </a:solidFill>
                  <a:latin typeface="Franklin Gothic Medium Cond" panose="020B0606030402020204" pitchFamily="34" charset="0"/>
                  <a:cs typeface="Times New Roman" pitchFamily="18" charset="0"/>
                </a:rPr>
                <a:t>↓ precios de alimentos con alta densidad energética  y bajo valor nutritivo y bebidas azucaradas y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5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↑ precio por caloría de alimentos saludables</a:t>
              </a:r>
              <a:r>
                <a:rPr lang="es-MX" sz="1450" dirty="0">
                  <a:solidFill>
                    <a:srgbClr val="000000"/>
                  </a:solidFill>
                  <a:latin typeface="Franklin Gothic Medium Cond" panose="020B0606030402020204" pitchFamily="34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607793" y="4118001"/>
              <a:ext cx="1377683" cy="866790"/>
            </a:xfrm>
            <a:prstGeom prst="rect">
              <a:avLst/>
            </a:prstGeom>
            <a:grpFill/>
            <a:ln w="22225"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50" dirty="0">
                  <a:solidFill>
                    <a:srgbClr val="000000"/>
                  </a:solidFill>
                  <a:latin typeface="Franklin Gothic Medium Cond" panose="020B0606030402020204" pitchFamily="34" charset="0"/>
                  <a:cs typeface="Times New Roman" pitchFamily="18" charset="0"/>
                </a:rPr>
                <a:t>↓Tiempo para cocinar y consumir alimentos</a:t>
              </a:r>
            </a:p>
          </p:txBody>
        </p:sp>
        <p:sp>
          <p:nvSpPr>
            <p:cNvPr id="10" name="80 CuadroTexto"/>
            <p:cNvSpPr txBox="1">
              <a:spLocks noChangeArrowheads="1"/>
            </p:cNvSpPr>
            <p:nvPr/>
          </p:nvSpPr>
          <p:spPr bwMode="auto">
            <a:xfrm>
              <a:off x="6067673" y="4150987"/>
              <a:ext cx="1620700" cy="1178321"/>
            </a:xfrm>
            <a:prstGeom prst="rect">
              <a:avLst/>
            </a:prstGeom>
            <a:grpFill/>
            <a:ln w="22225"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50" dirty="0">
                  <a:solidFill>
                    <a:srgbClr val="000000"/>
                  </a:solidFill>
                  <a:latin typeface="Franklin Gothic Medium Cond" panose="020B0606030402020204" pitchFamily="34" charset="0"/>
                  <a:cs typeface="Times New Roman" pitchFamily="18" charset="0"/>
                </a:rPr>
                <a:t>Ambiente sedentario/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50" dirty="0">
                  <a:solidFill>
                    <a:srgbClr val="000000"/>
                  </a:solidFill>
                  <a:latin typeface="Franklin Gothic Medium Cond" panose="020B0606030402020204" pitchFamily="34" charset="0"/>
                  <a:cs typeface="Times New Roman" pitchFamily="18" charset="0"/>
                </a:rPr>
                <a:t>Comunidad/escuela/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50" dirty="0">
                  <a:solidFill>
                    <a:srgbClr val="000000"/>
                  </a:solidFill>
                  <a:latin typeface="Franklin Gothic Medium Cond" panose="020B0606030402020204" pitchFamily="34" charset="0"/>
                  <a:cs typeface="Times New Roman" pitchFamily="18" charset="0"/>
                </a:rPr>
                <a:t>trabajo/hogar</a:t>
              </a: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755283" y="2958981"/>
              <a:ext cx="1665371" cy="2411620"/>
            </a:xfrm>
            <a:prstGeom prst="rect">
              <a:avLst/>
            </a:prstGeom>
            <a:grpFill/>
            <a:ln w="22225"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s-MX" sz="1450" b="1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↑</a:t>
              </a:r>
              <a:r>
                <a:rPr lang="es-MX" sz="145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 disponibilidad y accesibilidad de alimentos procesados​​, con alta densidad energética y bebidas con aporte calórico 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s-MX" sz="145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 ↓ disponibilidad  y acceso a  agua potable y alimentos saludables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852595" y="3170579"/>
              <a:ext cx="1928043" cy="646886"/>
            </a:xfrm>
            <a:prstGeom prst="rect">
              <a:avLst/>
            </a:prstGeom>
            <a:grpFill/>
            <a:ln w="22225"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dirty="0">
                  <a:solidFill>
                    <a:srgbClr val="000000"/>
                  </a:solidFill>
                  <a:latin typeface="Franklin Gothic Medium Cond" panose="020B0606030402020204" pitchFamily="34" charset="0"/>
                  <a:cs typeface="Times New Roman" pitchFamily="18" charset="0"/>
                </a:rPr>
                <a:t>Pobre infraestructura de mercados de alimentos y agua potable</a:t>
              </a:r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2663669" y="2886536"/>
              <a:ext cx="1584961" cy="580914"/>
            </a:xfrm>
            <a:prstGeom prst="rect">
              <a:avLst/>
            </a:prstGeom>
            <a:grpFill/>
            <a:ln w="22225"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5000"/>
                <a:buFont typeface="Wingdings" pitchFamily="2" charset="2"/>
                <a:buNone/>
                <a:defRPr/>
              </a:pPr>
              <a:r>
                <a:rPr lang="es-MX" sz="140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Pérdida de cultura alimentaria</a:t>
              </a:r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7364947" y="2963502"/>
              <a:ext cx="1863715" cy="870455"/>
            </a:xfrm>
            <a:prstGeom prst="rect">
              <a:avLst/>
            </a:prstGeom>
            <a:grpFill/>
            <a:ln w="22225"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5000"/>
                <a:buFont typeface="Wingdings" pitchFamily="2" charset="2"/>
                <a:buNone/>
                <a:defRPr/>
              </a:pPr>
              <a:r>
                <a:rPr lang="es-MX" sz="140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Falta de estrategia efectiva de orientación alimentaria y de actividad física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850978" y="4147322"/>
              <a:ext cx="1215078" cy="1099523"/>
            </a:xfrm>
            <a:prstGeom prst="rect">
              <a:avLst/>
            </a:prstGeom>
            <a:grpFill/>
            <a:ln w="22225"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dirty="0">
                  <a:solidFill>
                    <a:srgbClr val="000000"/>
                  </a:solidFill>
                  <a:latin typeface="Franklin Gothic Medium Cond" panose="020B0606030402020204" pitchFamily="34" charset="0"/>
                  <a:cs typeface="Times New Roman" pitchFamily="18" charset="0"/>
                </a:rPr>
                <a:t>Baja calidad y acceso a Servicios de Salud y sanidad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852596" y="1920787"/>
              <a:ext cx="1535824" cy="446682"/>
            </a:xfrm>
            <a:prstGeom prst="rect">
              <a:avLst/>
            </a:prstGeom>
            <a:grpFill/>
            <a:ln w="22225"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n-US" sz="1600" dirty="0" err="1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Factores</a:t>
              </a:r>
              <a:r>
                <a:rPr lang="en-US" sz="160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psicosociales</a:t>
              </a:r>
              <a:endParaRPr lang="en-US" sz="1600" dirty="0">
                <a:solidFill>
                  <a:srgbClr val="000000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755283" y="1448909"/>
              <a:ext cx="2953709" cy="1190233"/>
            </a:xfrm>
            <a:prstGeom prst="rect">
              <a:avLst/>
            </a:prstGeom>
            <a:grpFill/>
            <a:ln w="22225"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s-MX" sz="160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↑ densidad energética de la dieta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s-MX" sz="160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↑ bebidas azucaradas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s-MX" sz="160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↑ frecuencia de alimentación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s-MX" sz="160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↑ tamaños de porción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endParaRPr lang="en-US" sz="1200" b="1" dirty="0">
                <a:solidFill>
                  <a:srgbClr val="000000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6972730" y="1920788"/>
              <a:ext cx="2255932" cy="868623"/>
            </a:xfrm>
            <a:prstGeom prst="rect">
              <a:avLst/>
            </a:prstGeom>
            <a:grpFill/>
            <a:ln w="22225"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↓ </a:t>
              </a:r>
              <a:r>
                <a:rPr lang="es-MX" sz="1400" u="sng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Actividad Física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 trabajo, transporte, recreación (sedentarismo)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000000"/>
                </a:solidFill>
                <a:latin typeface="Franklin Gothic Medium Cond" panose="020B0606030402020204" pitchFamily="34" charset="0"/>
              </a:endParaRPr>
            </a:p>
          </p:txBody>
        </p:sp>
        <p:cxnSp>
          <p:nvCxnSpPr>
            <p:cNvPr id="19" name="59 Conector recto"/>
            <p:cNvCxnSpPr/>
            <p:nvPr/>
          </p:nvCxnSpPr>
          <p:spPr bwMode="auto">
            <a:xfrm flipV="1">
              <a:off x="3203307" y="1110806"/>
              <a:ext cx="620046" cy="86130"/>
            </a:xfrm>
            <a:prstGeom prst="line">
              <a:avLst/>
            </a:prstGeom>
            <a:grpFill/>
            <a:ln>
              <a:noFill/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159 Conector recto de flecha"/>
            <p:cNvCxnSpPr>
              <a:stCxn id="26" idx="0"/>
              <a:endCxn id="21" idx="4"/>
            </p:cNvCxnSpPr>
            <p:nvPr/>
          </p:nvCxnSpPr>
          <p:spPr bwMode="auto">
            <a:xfrm flipH="1" flipV="1">
              <a:off x="5190206" y="550050"/>
              <a:ext cx="30486" cy="736680"/>
            </a:xfrm>
            <a:prstGeom prst="straightConnector1">
              <a:avLst/>
            </a:prstGeom>
            <a:grpFill/>
            <a:ln w="28575">
              <a:noFill/>
              <a:prstDash val="soli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3965546" y="108408"/>
              <a:ext cx="2449320" cy="441642"/>
            </a:xfrm>
            <a:prstGeom prst="ellipse">
              <a:avLst/>
            </a:prstGeom>
            <a:grpFill/>
            <a:ln w="25400"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OBESIDAD</a:t>
              </a: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1359714" y="550050"/>
              <a:ext cx="1802961" cy="463038"/>
            </a:xfrm>
            <a:prstGeom prst="rect">
              <a:avLst/>
            </a:prstGeom>
            <a:grpFill/>
            <a:ln w="22225"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↑ </a:t>
              </a:r>
              <a:r>
                <a:rPr lang="en-US" sz="1600" b="1" dirty="0" err="1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Ingestión</a:t>
              </a:r>
              <a:r>
                <a:rPr lang="en-US" sz="1600" b="1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 de </a:t>
              </a:r>
              <a:r>
                <a:rPr lang="en-US" sz="1600" b="1" dirty="0" err="1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Energia</a:t>
              </a:r>
              <a:endParaRPr lang="en-US" sz="1600" b="1" dirty="0">
                <a:solidFill>
                  <a:srgbClr val="000000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7217738" y="-143799"/>
              <a:ext cx="1829763" cy="674370"/>
            </a:xfrm>
            <a:prstGeom prst="rect">
              <a:avLst/>
            </a:prstGeom>
            <a:grpFill/>
            <a:ln w="22225"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5000"/>
                <a:buFont typeface="Wingdings" pitchFamily="2" charset="2"/>
                <a:buNone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↑ </a:t>
              </a:r>
              <a:r>
                <a:rPr lang="en-US" sz="1600" b="1" dirty="0" err="1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Enfermedades</a:t>
              </a:r>
              <a:r>
                <a:rPr lang="en-US" sz="1600" b="1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Crónicas</a:t>
              </a:r>
              <a:endParaRPr lang="en-US" sz="1600" b="1" dirty="0">
                <a:solidFill>
                  <a:srgbClr val="000000"/>
                </a:solidFill>
                <a:latin typeface="Franklin Gothic Medium Cond" panose="020B0606030402020204" pitchFamily="34" charset="0"/>
              </a:endParaRPr>
            </a:p>
          </p:txBody>
        </p:sp>
        <p:cxnSp>
          <p:nvCxnSpPr>
            <p:cNvPr id="25" name="130 Conector recto de flecha"/>
            <p:cNvCxnSpPr>
              <a:stCxn id="17" idx="0"/>
              <a:endCxn id="22" idx="2"/>
            </p:cNvCxnSpPr>
            <p:nvPr/>
          </p:nvCxnSpPr>
          <p:spPr bwMode="auto">
            <a:xfrm flipV="1">
              <a:off x="2232138" y="1013088"/>
              <a:ext cx="29056" cy="435821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4141417" y="1286730"/>
              <a:ext cx="2158550" cy="324360"/>
            </a:xfrm>
            <a:prstGeom prst="rect">
              <a:avLst/>
            </a:prstGeom>
            <a:grpFill/>
            <a:ln w="22225"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5000"/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Balance positivo de energía</a:t>
              </a: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7236292" y="927555"/>
              <a:ext cx="1829763" cy="579080"/>
            </a:xfrm>
            <a:prstGeom prst="rect">
              <a:avLst/>
            </a:prstGeom>
            <a:grpFill/>
            <a:ln w="22225"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↓ </a:t>
              </a:r>
              <a:r>
                <a:rPr lang="en-US" sz="1600" b="1" dirty="0" err="1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Gasto</a:t>
              </a:r>
              <a:r>
                <a:rPr lang="en-US" sz="1600" b="1" dirty="0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 de </a:t>
              </a:r>
              <a:r>
                <a:rPr lang="en-US" sz="1600" b="1" dirty="0" err="1">
                  <a:solidFill>
                    <a:srgbClr val="000000"/>
                  </a:solidFill>
                  <a:latin typeface="Franklin Gothic Medium Cond" panose="020B0606030402020204" pitchFamily="34" charset="0"/>
                </a:rPr>
                <a:t>energía</a:t>
              </a:r>
              <a:endParaRPr lang="en-US" sz="1600" b="1" dirty="0">
                <a:solidFill>
                  <a:srgbClr val="000000"/>
                </a:solidFill>
                <a:latin typeface="Franklin Gothic Medium Cond" panose="020B0606030402020204" pitchFamily="34" charset="0"/>
              </a:endParaRPr>
            </a:p>
          </p:txBody>
        </p:sp>
        <p:cxnSp>
          <p:nvCxnSpPr>
            <p:cNvPr id="28" name="175 Conector recto de flecha"/>
            <p:cNvCxnSpPr>
              <a:endCxn id="26" idx="3"/>
            </p:cNvCxnSpPr>
            <p:nvPr/>
          </p:nvCxnSpPr>
          <p:spPr bwMode="auto">
            <a:xfrm flipH="1">
              <a:off x="6299967" y="1196936"/>
              <a:ext cx="938113" cy="251974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50 Conector recto de flecha"/>
            <p:cNvCxnSpPr>
              <a:stCxn id="18" idx="0"/>
              <a:endCxn id="27" idx="2"/>
            </p:cNvCxnSpPr>
            <p:nvPr/>
          </p:nvCxnSpPr>
          <p:spPr bwMode="auto">
            <a:xfrm flipV="1">
              <a:off x="8100696" y="1506636"/>
              <a:ext cx="50478" cy="414152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175 Conector recto de flecha"/>
            <p:cNvCxnSpPr>
              <a:stCxn id="22" idx="3"/>
              <a:endCxn id="26" idx="1"/>
            </p:cNvCxnSpPr>
            <p:nvPr/>
          </p:nvCxnSpPr>
          <p:spPr bwMode="auto">
            <a:xfrm>
              <a:off x="3162674" y="781570"/>
              <a:ext cx="978743" cy="667340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58 Conector recto"/>
            <p:cNvCxnSpPr/>
            <p:nvPr/>
          </p:nvCxnSpPr>
          <p:spPr bwMode="auto">
            <a:xfrm rot="16200000" flipH="1">
              <a:off x="6852713" y="811569"/>
              <a:ext cx="95292" cy="675440"/>
            </a:xfrm>
            <a:prstGeom prst="line">
              <a:avLst/>
            </a:prstGeom>
            <a:grpFill/>
            <a:ln>
              <a:noFill/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47 Conector recto de flecha"/>
            <p:cNvCxnSpPr/>
            <p:nvPr/>
          </p:nvCxnSpPr>
          <p:spPr bwMode="auto">
            <a:xfrm rot="5400000" flipH="1" flipV="1">
              <a:off x="6561712" y="3463807"/>
              <a:ext cx="1365241" cy="1787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398 Conector recto de flecha"/>
            <p:cNvCxnSpPr/>
            <p:nvPr/>
          </p:nvCxnSpPr>
          <p:spPr bwMode="auto">
            <a:xfrm flipH="1" flipV="1">
              <a:off x="8499615" y="3916422"/>
              <a:ext cx="10721" cy="230900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398 Conector recto de flecha"/>
            <p:cNvCxnSpPr>
              <a:stCxn id="14" idx="0"/>
              <a:endCxn id="18" idx="2"/>
            </p:cNvCxnSpPr>
            <p:nvPr/>
          </p:nvCxnSpPr>
          <p:spPr bwMode="auto">
            <a:xfrm flipH="1" flipV="1">
              <a:off x="8100696" y="2789411"/>
              <a:ext cx="196108" cy="174090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345 Conector recto de flecha"/>
            <p:cNvCxnSpPr>
              <a:stCxn id="13" idx="0"/>
            </p:cNvCxnSpPr>
            <p:nvPr/>
          </p:nvCxnSpPr>
          <p:spPr bwMode="auto">
            <a:xfrm flipV="1">
              <a:off x="3457043" y="2639143"/>
              <a:ext cx="251949" cy="247393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145 Conector recto de flecha"/>
            <p:cNvCxnSpPr/>
            <p:nvPr/>
          </p:nvCxnSpPr>
          <p:spPr bwMode="auto">
            <a:xfrm flipH="1" flipV="1">
              <a:off x="4296874" y="3383017"/>
              <a:ext cx="745129" cy="683947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446 Conector recto de flecha"/>
            <p:cNvCxnSpPr>
              <a:stCxn id="18" idx="1"/>
              <a:endCxn id="16" idx="3"/>
            </p:cNvCxnSpPr>
            <p:nvPr/>
          </p:nvCxnSpPr>
          <p:spPr bwMode="auto">
            <a:xfrm flipH="1" flipV="1">
              <a:off x="6388421" y="2144128"/>
              <a:ext cx="584309" cy="210971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446 Conector recto de flecha"/>
            <p:cNvCxnSpPr>
              <a:stCxn id="16" idx="1"/>
              <a:endCxn id="17" idx="3"/>
            </p:cNvCxnSpPr>
            <p:nvPr/>
          </p:nvCxnSpPr>
          <p:spPr bwMode="auto">
            <a:xfrm flipH="1" flipV="1">
              <a:off x="3708993" y="2044026"/>
              <a:ext cx="1143603" cy="100102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446 Conector recto de flecha"/>
            <p:cNvCxnSpPr/>
            <p:nvPr/>
          </p:nvCxnSpPr>
          <p:spPr bwMode="auto">
            <a:xfrm flipH="1" flipV="1">
              <a:off x="3775111" y="2155626"/>
              <a:ext cx="3670247" cy="928824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145 Conector recto de flecha"/>
            <p:cNvCxnSpPr>
              <a:stCxn id="11" idx="0"/>
              <a:endCxn id="17" idx="2"/>
            </p:cNvCxnSpPr>
            <p:nvPr/>
          </p:nvCxnSpPr>
          <p:spPr bwMode="auto">
            <a:xfrm flipV="1">
              <a:off x="1587969" y="2639142"/>
              <a:ext cx="644169" cy="319839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145 Conector recto de flecha"/>
            <p:cNvCxnSpPr>
              <a:stCxn id="8" idx="0"/>
              <a:endCxn id="13" idx="2"/>
            </p:cNvCxnSpPr>
            <p:nvPr/>
          </p:nvCxnSpPr>
          <p:spPr bwMode="auto">
            <a:xfrm flipH="1" flipV="1">
              <a:off x="3457043" y="3467450"/>
              <a:ext cx="58966" cy="199747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145 Conector recto de flecha"/>
            <p:cNvCxnSpPr>
              <a:stCxn id="21" idx="6"/>
              <a:endCxn id="24" idx="1"/>
            </p:cNvCxnSpPr>
            <p:nvPr/>
          </p:nvCxnSpPr>
          <p:spPr bwMode="auto">
            <a:xfrm flipV="1">
              <a:off x="6414866" y="193387"/>
              <a:ext cx="802871" cy="135843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-48256" y="293656"/>
              <a:ext cx="468693" cy="141164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vert27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Causas Inmediatas</a:t>
              </a: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13559" y="2375878"/>
              <a:ext cx="468693" cy="154054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vert27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Causas Subyacentes</a:t>
              </a:r>
            </a:p>
          </p:txBody>
        </p:sp>
        <p:sp>
          <p:nvSpPr>
            <p:cNvPr id="45" name="207 Abrir llave"/>
            <p:cNvSpPr/>
            <p:nvPr/>
          </p:nvSpPr>
          <p:spPr bwMode="auto">
            <a:xfrm>
              <a:off x="539069" y="1506636"/>
              <a:ext cx="150095" cy="3696228"/>
            </a:xfrm>
            <a:prstGeom prst="leftBrac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solidFill>
                  <a:srgbClr val="000000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46" name="208 Abrir llave"/>
            <p:cNvSpPr/>
            <p:nvPr/>
          </p:nvSpPr>
          <p:spPr bwMode="auto">
            <a:xfrm>
              <a:off x="556842" y="550050"/>
              <a:ext cx="116241" cy="898859"/>
            </a:xfrm>
            <a:prstGeom prst="leftBrac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solidFill>
                  <a:srgbClr val="000000"/>
                </a:solidFill>
                <a:latin typeface="Franklin Gothic Medium Cond" panose="020B0606030402020204" pitchFamily="34" charset="0"/>
              </a:endParaRPr>
            </a:p>
          </p:txBody>
        </p:sp>
        <p:cxnSp>
          <p:nvCxnSpPr>
            <p:cNvPr id="47" name="345 Conector recto de flecha"/>
            <p:cNvCxnSpPr/>
            <p:nvPr/>
          </p:nvCxnSpPr>
          <p:spPr bwMode="auto">
            <a:xfrm flipH="1" flipV="1">
              <a:off x="3744009" y="2155626"/>
              <a:ext cx="1692897" cy="985631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345 Conector recto de flecha"/>
            <p:cNvCxnSpPr>
              <a:stCxn id="12" idx="1"/>
              <a:endCxn id="13" idx="3"/>
            </p:cNvCxnSpPr>
            <p:nvPr/>
          </p:nvCxnSpPr>
          <p:spPr bwMode="auto">
            <a:xfrm flipH="1" flipV="1">
              <a:off x="4248630" y="3177909"/>
              <a:ext cx="603965" cy="317030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" name="Conector recto de flecha 2"/>
          <p:cNvCxnSpPr>
            <a:stCxn id="22" idx="3"/>
            <a:endCxn id="26" idx="1"/>
          </p:cNvCxnSpPr>
          <p:nvPr/>
        </p:nvCxnSpPr>
        <p:spPr>
          <a:xfrm>
            <a:off x="4285365" y="1586467"/>
            <a:ext cx="1140275" cy="680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>
            <a:stCxn id="27" idx="1"/>
            <a:endCxn id="26" idx="3"/>
          </p:cNvCxnSpPr>
          <p:nvPr/>
        </p:nvCxnSpPr>
        <p:spPr>
          <a:xfrm flipH="1">
            <a:off x="7940439" y="2030342"/>
            <a:ext cx="1090857" cy="236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stCxn id="26" idx="0"/>
            <a:endCxn id="21" idx="4"/>
          </p:cNvCxnSpPr>
          <p:nvPr/>
        </p:nvCxnSpPr>
        <p:spPr>
          <a:xfrm flipH="1" flipV="1">
            <a:off x="6647522" y="1350509"/>
            <a:ext cx="35518" cy="750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21" idx="6"/>
            <a:endCxn id="24" idx="1"/>
          </p:cNvCxnSpPr>
          <p:nvPr/>
        </p:nvCxnSpPr>
        <p:spPr>
          <a:xfrm flipV="1">
            <a:off x="8074301" y="987008"/>
            <a:ext cx="935378" cy="138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>
            <a:stCxn id="17" idx="0"/>
            <a:endCxn id="22" idx="2"/>
          </p:cNvCxnSpPr>
          <p:nvPr/>
        </p:nvCxnSpPr>
        <p:spPr>
          <a:xfrm flipV="1">
            <a:off x="3201252" y="1822424"/>
            <a:ext cx="33852" cy="44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>
            <a:stCxn id="18" idx="0"/>
            <a:endCxn id="27" idx="2"/>
          </p:cNvCxnSpPr>
          <p:nvPr/>
        </p:nvCxnSpPr>
        <p:spPr>
          <a:xfrm flipV="1">
            <a:off x="10038362" y="2325433"/>
            <a:ext cx="58809" cy="422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>
            <a:stCxn id="16" idx="3"/>
            <a:endCxn id="18" idx="1"/>
          </p:cNvCxnSpPr>
          <p:nvPr/>
        </p:nvCxnSpPr>
        <p:spPr>
          <a:xfrm>
            <a:off x="8043491" y="2975148"/>
            <a:ext cx="680744" cy="21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>
            <a:stCxn id="16" idx="1"/>
            <a:endCxn id="17" idx="3"/>
          </p:cNvCxnSpPr>
          <p:nvPr/>
        </p:nvCxnSpPr>
        <p:spPr>
          <a:xfrm flipH="1" flipV="1">
            <a:off x="4921848" y="2873126"/>
            <a:ext cx="1332345" cy="102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>
            <a:stCxn id="11" idx="0"/>
            <a:endCxn id="17" idx="2"/>
          </p:cNvCxnSpPr>
          <p:nvPr/>
        </p:nvCxnSpPr>
        <p:spPr>
          <a:xfrm flipV="1">
            <a:off x="2450769" y="3479651"/>
            <a:ext cx="750483" cy="325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16" name="Conector recto de flecha 137215"/>
          <p:cNvCxnSpPr>
            <a:stCxn id="8" idx="0"/>
            <a:endCxn id="17" idx="2"/>
          </p:cNvCxnSpPr>
          <p:nvPr/>
        </p:nvCxnSpPr>
        <p:spPr>
          <a:xfrm flipH="1" flipV="1">
            <a:off x="3201252" y="3479651"/>
            <a:ext cx="1495765" cy="1047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18" name="Conector recto de flecha 137217"/>
          <p:cNvCxnSpPr>
            <a:stCxn id="13" idx="0"/>
            <a:endCxn id="17" idx="2"/>
          </p:cNvCxnSpPr>
          <p:nvPr/>
        </p:nvCxnSpPr>
        <p:spPr>
          <a:xfrm flipH="1" flipV="1">
            <a:off x="3201252" y="3479651"/>
            <a:ext cx="1426023" cy="252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20" name="Conector recto de flecha 137219"/>
          <p:cNvCxnSpPr>
            <a:stCxn id="8" idx="0"/>
            <a:endCxn id="13" idx="2"/>
          </p:cNvCxnSpPr>
          <p:nvPr/>
        </p:nvCxnSpPr>
        <p:spPr>
          <a:xfrm flipH="1" flipV="1">
            <a:off x="4627275" y="4323839"/>
            <a:ext cx="69742" cy="203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22" name="Conector recto de flecha 137221"/>
          <p:cNvCxnSpPr>
            <a:stCxn id="9" idx="0"/>
            <a:endCxn id="13" idx="3"/>
          </p:cNvCxnSpPr>
          <p:nvPr/>
        </p:nvCxnSpPr>
        <p:spPr>
          <a:xfrm flipH="1" flipV="1">
            <a:off x="5550547" y="4027814"/>
            <a:ext cx="1220969" cy="95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24" name="Conector recto de flecha 137223"/>
          <p:cNvCxnSpPr>
            <a:stCxn id="12" idx="1"/>
            <a:endCxn id="17" idx="2"/>
          </p:cNvCxnSpPr>
          <p:nvPr/>
        </p:nvCxnSpPr>
        <p:spPr>
          <a:xfrm flipH="1" flipV="1">
            <a:off x="3201252" y="3479651"/>
            <a:ext cx="3052939" cy="871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28" name="Conector recto de flecha 137227"/>
          <p:cNvCxnSpPr>
            <a:stCxn id="14" idx="0"/>
            <a:endCxn id="18" idx="2"/>
          </p:cNvCxnSpPr>
          <p:nvPr/>
        </p:nvCxnSpPr>
        <p:spPr>
          <a:xfrm flipH="1" flipV="1">
            <a:off x="10038362" y="3632802"/>
            <a:ext cx="228474" cy="177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30" name="Conector recto de flecha 137229"/>
          <p:cNvCxnSpPr>
            <a:stCxn id="14" idx="1"/>
            <a:endCxn id="17" idx="2"/>
          </p:cNvCxnSpPr>
          <p:nvPr/>
        </p:nvCxnSpPr>
        <p:spPr>
          <a:xfrm flipH="1" flipV="1">
            <a:off x="3201252" y="3479651"/>
            <a:ext cx="5979932" cy="77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32" name="Conector recto de flecha 137231"/>
          <p:cNvCxnSpPr>
            <a:stCxn id="10" idx="0"/>
            <a:endCxn id="14" idx="2"/>
          </p:cNvCxnSpPr>
          <p:nvPr/>
        </p:nvCxnSpPr>
        <p:spPr>
          <a:xfrm flipV="1">
            <a:off x="8613898" y="4697373"/>
            <a:ext cx="1652938" cy="323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34" name="Conector recto de flecha 137233"/>
          <p:cNvCxnSpPr>
            <a:stCxn id="15" idx="0"/>
          </p:cNvCxnSpPr>
          <p:nvPr/>
        </p:nvCxnSpPr>
        <p:spPr>
          <a:xfrm flipH="1" flipV="1">
            <a:off x="10266836" y="4781418"/>
            <a:ext cx="188402" cy="235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240" name="Elipse 137239"/>
          <p:cNvSpPr/>
          <p:nvPr/>
        </p:nvSpPr>
        <p:spPr>
          <a:xfrm>
            <a:off x="1353972" y="2996086"/>
            <a:ext cx="5415424" cy="34500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Sistema y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ambiente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alimentarios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en los que la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alimentacion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y la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hidratacion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no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saludables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son las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opciones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por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defecto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 (</a:t>
            </a:r>
            <a:r>
              <a:rPr lang="en-US" sz="2000" i="1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the default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) y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ambiente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construido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que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dificulta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actividad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fisica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moderada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vigorosa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cotidiana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 y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fomenta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el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sedentarismo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.</a:t>
            </a:r>
          </a:p>
        </p:txBody>
      </p:sp>
      <p:sp>
        <p:nvSpPr>
          <p:cNvPr id="137241" name="Elipse 137240"/>
          <p:cNvSpPr/>
          <p:nvPr/>
        </p:nvSpPr>
        <p:spPr>
          <a:xfrm>
            <a:off x="7835070" y="2873885"/>
            <a:ext cx="3517418" cy="36585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Falta de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una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estrategia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integral de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comunicacion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educativa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orientacion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alimentaria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nutricional</a:t>
            </a:r>
            <a:r>
              <a:rPr lang="en-US" sz="20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8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40" grpId="0" animBg="1"/>
      <p:bldP spid="1372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Título"/>
          <p:cNvSpPr>
            <a:spLocks noGrp="1"/>
          </p:cNvSpPr>
          <p:nvPr>
            <p:ph type="title" idx="4294967295"/>
          </p:nvPr>
        </p:nvSpPr>
        <p:spPr>
          <a:xfrm>
            <a:off x="658813" y="349417"/>
            <a:ext cx="10874375" cy="11160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MX" altLang="en-US" sz="3600" dirty="0">
                <a:solidFill>
                  <a:schemeClr val="tx2">
                    <a:lumMod val="75000"/>
                  </a:schemeClr>
                </a:solidFill>
              </a:rPr>
              <a:t>Porcentaje de contribución de grupos de alimentos básicos  y discrecionales al total de calorías consumidas por adolescentes</a:t>
            </a:r>
          </a:p>
        </p:txBody>
      </p:sp>
      <p:graphicFrame>
        <p:nvGraphicFramePr>
          <p:cNvPr id="8" name="1 Gráfico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0837155"/>
              </p:ext>
            </p:extLst>
          </p:nvPr>
        </p:nvGraphicFramePr>
        <p:xfrm>
          <a:off x="658812" y="1745949"/>
          <a:ext cx="10874375" cy="397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3 Conector recto"/>
          <p:cNvCxnSpPr/>
          <p:nvPr/>
        </p:nvCxnSpPr>
        <p:spPr>
          <a:xfrm flipV="1">
            <a:off x="8868508" y="1586923"/>
            <a:ext cx="0" cy="3602037"/>
          </a:xfrm>
          <a:prstGeom prst="line">
            <a:avLst/>
          </a:prstGeom>
          <a:ln w="15875" cap="rnd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7" name="1 CuadroTexto"/>
          <p:cNvSpPr txBox="1">
            <a:spLocks noChangeArrowheads="1"/>
          </p:cNvSpPr>
          <p:nvPr/>
        </p:nvSpPr>
        <p:spPr bwMode="auto">
          <a:xfrm>
            <a:off x="8868508" y="1919011"/>
            <a:ext cx="2025650" cy="936625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18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Calorías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18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Discrecionales: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18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30%</a:t>
            </a:r>
            <a:endParaRPr lang="en-US" altLang="en-US" sz="1800" dirty="0">
              <a:solidFill>
                <a:srgbClr val="C0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58812" y="5828308"/>
            <a:ext cx="5035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MX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Aburto T, Pedraza L, Sánchez T, Batis C, Rivera JA.</a:t>
            </a:r>
            <a:r>
              <a:rPr lang="en-US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J </a:t>
            </a:r>
            <a:r>
              <a:rPr lang="en-US" sz="12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Nutr</a:t>
            </a:r>
            <a:r>
              <a:rPr lang="en-US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2016; 146 </a:t>
            </a:r>
            <a:r>
              <a:rPr lang="en-US" sz="12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Suppl</a:t>
            </a:r>
            <a:r>
              <a:rPr lang="en-US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: 1881-1887.</a:t>
            </a:r>
            <a:endParaRPr lang="es-MX" sz="1200" dirty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  <a:p>
            <a:endParaRPr lang="en-US" sz="1200" dirty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Marcador de contenido 2"/>
          <p:cNvSpPr>
            <a:spLocks noGrp="1"/>
          </p:cNvSpPr>
          <p:nvPr>
            <p:ph idx="4294967295"/>
          </p:nvPr>
        </p:nvSpPr>
        <p:spPr>
          <a:xfrm>
            <a:off x="695325" y="1710892"/>
            <a:ext cx="7086013" cy="3242771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marL="342900" lvl="1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ü"/>
              <a:defRPr/>
            </a:pPr>
            <a:r>
              <a:rPr lang="es-MX" altLang="es-MX" dirty="0">
                <a:latin typeface="Franklin Gothic Medium Cond" panose="020B0606030402020204" pitchFamily="34" charset="0"/>
              </a:rPr>
              <a:t>Recomendación de la OMS: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s-MX" altLang="es-MX" sz="2000" dirty="0">
                <a:latin typeface="Franklin Gothic Medium Cond" panose="020B0606030402020204" pitchFamily="34" charset="0"/>
              </a:rPr>
              <a:t>Azúcares añadidos &lt;10% del total de energía de la dieta. 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s-MX" altLang="es-MX" sz="2000" dirty="0">
                <a:latin typeface="Franklin Gothic Medium Cond" panose="020B0606030402020204" pitchFamily="34" charset="0"/>
              </a:rPr>
              <a:t>Beneficios adicionales a la salud con una reducción &lt;5%.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ü"/>
              <a:defRPr/>
            </a:pPr>
            <a:r>
              <a:rPr lang="es-MX" altLang="es-MX" dirty="0">
                <a:latin typeface="Franklin Gothic Medium Cond" panose="020B0606030402020204" pitchFamily="34" charset="0"/>
              </a:rPr>
              <a:t>Entre el 58%-85% de la población consume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90000"/>
                  <a:lumOff val="10000"/>
                </a:schemeClr>
              </a:buClr>
              <a:buSzPct val="80000"/>
              <a:buNone/>
              <a:defRPr/>
            </a:pPr>
            <a:r>
              <a:rPr lang="es-MX" altLang="es-MX" dirty="0">
                <a:latin typeface="Franklin Gothic Medium Cond" panose="020B0606030402020204" pitchFamily="34" charset="0"/>
              </a:rPr>
              <a:t>&gt; 10% del total de energía de azúcares añadidos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ü"/>
              <a:defRPr/>
            </a:pPr>
            <a:r>
              <a:rPr lang="es-MX" altLang="es-MX" dirty="0">
                <a:latin typeface="Franklin Gothic Medium Cond" panose="020B0606030402020204" pitchFamily="34" charset="0"/>
              </a:rPr>
              <a:t>Las bebidas azucaradas son la principal fuente de azúcares adicionadas (70.3%) en la dieta.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67692"/>
              </p:ext>
            </p:extLst>
          </p:nvPr>
        </p:nvGraphicFramePr>
        <p:xfrm>
          <a:off x="7013050" y="1710892"/>
          <a:ext cx="4621902" cy="418496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3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1716">
                <a:tc gridSpan="3">
                  <a:txBody>
                    <a:bodyPr/>
                    <a:lstStyle/>
                    <a:p>
                      <a:pPr algn="ctr"/>
                      <a:r>
                        <a:rPr lang="es-MX" sz="200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% de la población mexicana que</a:t>
                      </a:r>
                      <a:r>
                        <a:rPr lang="es-MX" sz="2000" baseline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 consume &gt;10% del total de energía de azúcares añadidos</a:t>
                      </a:r>
                      <a:endParaRPr lang="es-MX" sz="2000" b="0" i="0" noProof="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51416" marR="51416" marT="25724" marB="25724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791">
                <a:tc>
                  <a:txBody>
                    <a:bodyPr/>
                    <a:lstStyle/>
                    <a:p>
                      <a:pPr algn="ctr"/>
                      <a:r>
                        <a:rPr lang="es-MX" sz="2000" noProof="0" dirty="0">
                          <a:solidFill>
                            <a:schemeClr val="accent1"/>
                          </a:solidFill>
                          <a:latin typeface="Franklin Gothic Medium Cond" panose="020B0606030402020204" pitchFamily="34" charset="0"/>
                        </a:rPr>
                        <a:t>Edad (años)</a:t>
                      </a:r>
                      <a:endParaRPr lang="es-MX" sz="2000" b="0" i="0" noProof="0" dirty="0">
                        <a:solidFill>
                          <a:schemeClr val="accent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51416" marR="51416" marT="25724" marB="25724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noProof="0" dirty="0">
                          <a:solidFill>
                            <a:schemeClr val="accent1"/>
                          </a:solidFill>
                          <a:latin typeface="Franklin Gothic Medium Cond" panose="020B0606030402020204" pitchFamily="34" charset="0"/>
                        </a:rPr>
                        <a:t>Hombres</a:t>
                      </a:r>
                      <a:endParaRPr lang="es-MX" sz="2000" b="0" i="0" noProof="0" dirty="0">
                        <a:solidFill>
                          <a:schemeClr val="accent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51416" marR="51416" marT="25724" marB="2572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noProof="0" dirty="0">
                          <a:solidFill>
                            <a:schemeClr val="accent1"/>
                          </a:solidFill>
                          <a:latin typeface="Franklin Gothic Medium Cond" panose="020B0606030402020204" pitchFamily="34" charset="0"/>
                        </a:rPr>
                        <a:t>Mujeres</a:t>
                      </a:r>
                      <a:endParaRPr lang="es-MX" sz="2000" b="0" i="0" noProof="0" dirty="0">
                        <a:solidFill>
                          <a:schemeClr val="accent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51416" marR="51416" marT="25724" marB="25724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950">
                <a:tc>
                  <a:txBody>
                    <a:bodyPr/>
                    <a:lstStyle/>
                    <a:p>
                      <a:pPr algn="ctr"/>
                      <a:r>
                        <a:rPr lang="es-MX" sz="2000" noProof="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1-4</a:t>
                      </a:r>
                      <a:endParaRPr lang="es-MX" sz="2000" b="0" i="0" noProof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51416" marR="51416" marT="25724" marB="25724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noProof="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60.2%</a:t>
                      </a:r>
                      <a:endParaRPr lang="es-MX" sz="2000" b="0" i="0" noProof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51416" marR="51416" marT="25724" marB="25724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03">
                <a:tc>
                  <a:txBody>
                    <a:bodyPr/>
                    <a:lstStyle/>
                    <a:p>
                      <a:pPr algn="ctr"/>
                      <a:r>
                        <a:rPr lang="es-MX" sz="2000" noProof="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5-11</a:t>
                      </a:r>
                      <a:endParaRPr lang="es-MX" sz="2000" b="0" i="0" noProof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51416" marR="51416" marT="25724" marB="25724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noProof="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57.8%</a:t>
                      </a:r>
                      <a:endParaRPr lang="es-MX" sz="2000" b="0" i="0" noProof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51416" marR="51416" marT="25724" marB="257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noProof="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65.9%</a:t>
                      </a:r>
                      <a:endParaRPr lang="es-MX" sz="2000" b="0" i="0" noProof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51416" marR="51416" marT="25724" marB="25724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503">
                <a:tc>
                  <a:txBody>
                    <a:bodyPr/>
                    <a:lstStyle/>
                    <a:p>
                      <a:pPr algn="ctr"/>
                      <a:r>
                        <a:rPr lang="es-MX" sz="2000" noProof="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12-19</a:t>
                      </a:r>
                      <a:endParaRPr lang="es-MX" sz="2000" b="0" i="0" noProof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51416" marR="51416" marT="25724" marB="25724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noProof="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70.8%</a:t>
                      </a:r>
                      <a:endParaRPr lang="es-MX" sz="2000" b="0" i="0" noProof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51416" marR="51416" marT="25724" marB="257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noProof="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84.6%</a:t>
                      </a:r>
                      <a:endParaRPr lang="es-MX" sz="2000" b="0" i="0" noProof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51416" marR="51416" marT="25724" marB="25724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503">
                <a:tc>
                  <a:txBody>
                    <a:bodyPr/>
                    <a:lstStyle/>
                    <a:p>
                      <a:pPr algn="ctr"/>
                      <a:r>
                        <a:rPr lang="es-MX" sz="2000" noProof="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≥ 20</a:t>
                      </a:r>
                      <a:endParaRPr lang="es-MX" sz="2000" b="0" i="0" noProof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51416" marR="51416" marT="25724" marB="25724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noProof="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63.8%</a:t>
                      </a:r>
                      <a:endParaRPr lang="es-MX" sz="2000" b="0" i="0" noProof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51416" marR="51416" marT="25724" marB="257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noProof="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64.1%</a:t>
                      </a:r>
                      <a:endParaRPr lang="es-MX" sz="2000" b="0" i="0" noProof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51416" marR="51416" marT="25724" marB="25724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016" name="CuadroTexto 1"/>
          <p:cNvSpPr txBox="1">
            <a:spLocks noChangeArrowheads="1"/>
          </p:cNvSpPr>
          <p:nvPr/>
        </p:nvSpPr>
        <p:spPr bwMode="auto">
          <a:xfrm>
            <a:off x="7294961" y="-314326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350">
              <a:solidFill>
                <a:srgbClr val="000000"/>
              </a:solidFill>
            </a:endParaRPr>
          </a:p>
        </p:txBody>
      </p:sp>
      <p:sp>
        <p:nvSpPr>
          <p:cNvPr id="42017" name="CuadroTexto 7"/>
          <p:cNvSpPr txBox="1">
            <a:spLocks noChangeArrowheads="1"/>
          </p:cNvSpPr>
          <p:nvPr/>
        </p:nvSpPr>
        <p:spPr bwMode="auto">
          <a:xfrm>
            <a:off x="658813" y="5483007"/>
            <a:ext cx="467657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es-MX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Sánchez-Pimienta TG. </a:t>
            </a:r>
            <a:r>
              <a:rPr lang="en-US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J </a:t>
            </a:r>
            <a:r>
              <a:rPr lang="en-US" sz="12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Nutr</a:t>
            </a:r>
            <a:r>
              <a:rPr lang="en-US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. 2016 146 (</a:t>
            </a:r>
            <a:r>
              <a:rPr lang="en-US" sz="12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suppl</a:t>
            </a:r>
            <a:r>
              <a:rPr lang="en-US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)1888-1896; 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López Olmedo N, </a:t>
            </a:r>
            <a:r>
              <a:rPr lang="en-US" altLang="es-MX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y Col. </a:t>
            </a:r>
            <a:r>
              <a:rPr lang="en-US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J </a:t>
            </a:r>
            <a:r>
              <a:rPr lang="en-US" sz="12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Nutr</a:t>
            </a:r>
            <a:r>
              <a:rPr lang="en-US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. 2016 146 (</a:t>
            </a:r>
            <a:r>
              <a:rPr lang="en-US" sz="12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suppl</a:t>
            </a:r>
            <a:r>
              <a:rPr lang="en-US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)1856-1865; </a:t>
            </a:r>
          </a:p>
          <a:p>
            <a:pPr>
              <a:spcBef>
                <a:spcPct val="0"/>
              </a:spcBef>
              <a:buNone/>
            </a:pPr>
            <a:r>
              <a:rPr lang="es-MX" altLang="es-MX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Rodríguez-Ramírez S. y Col. </a:t>
            </a:r>
            <a:r>
              <a:rPr lang="en-US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J </a:t>
            </a:r>
            <a:r>
              <a:rPr lang="en-US" sz="12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Nutr</a:t>
            </a:r>
            <a:r>
              <a:rPr lang="en-US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. 2016 146 (</a:t>
            </a:r>
            <a:r>
              <a:rPr lang="en-US" sz="12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suppl</a:t>
            </a:r>
            <a:r>
              <a:rPr lang="en-US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) 1916-1926</a:t>
            </a:r>
            <a:endParaRPr lang="es-MX" altLang="es-MX" sz="1200" dirty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3DCEC3F-15DE-3147-AFAB-B617615E1A04}"/>
              </a:ext>
            </a:extLst>
          </p:cNvPr>
          <p:cNvSpPr txBox="1"/>
          <p:nvPr/>
        </p:nvSpPr>
        <p:spPr>
          <a:xfrm>
            <a:off x="658813" y="317333"/>
            <a:ext cx="10723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s-MX" sz="36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Arial" pitchFamily="34" charset="0"/>
              </a:rPr>
              <a:t>Los mexicanos consumen cantidades muy elevadas de azúcares añadidos en su dieta, lo que pone en riesgo su salud</a:t>
            </a:r>
            <a:endParaRPr lang="es-MX" sz="36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B605CDF-80B6-41FC-B784-0F1A161264EC}"/>
              </a:ext>
            </a:extLst>
          </p:cNvPr>
          <p:cNvSpPr txBox="1">
            <a:spLocks/>
          </p:cNvSpPr>
          <p:nvPr/>
        </p:nvSpPr>
        <p:spPr>
          <a:xfrm>
            <a:off x="647090" y="867507"/>
            <a:ext cx="5437187" cy="599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Aporta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evidencia sobre las causas de la obesidad y estrategias para abordarla.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Las recomendaciones surgen de las conclusiones y análisis de cada capítulo y de algunas recomendaciones del libro anterior.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Se basa en la mejor evidencia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disponible sobre: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Franklin Gothic Medium Cond" panose="020B0606030402020204" pitchFamily="34" charset="0"/>
            </a:endParaRPr>
          </a:p>
          <a:p>
            <a:pPr marL="914400" lvl="1" indent="-457200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Determinantes de la obesidad</a:t>
            </a:r>
          </a:p>
          <a:p>
            <a:pPr marL="914400" lvl="1" indent="-457200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La eficacia o efectividad de diversas intervenciones nacionales e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internacionales</a:t>
            </a:r>
          </a:p>
          <a:p>
            <a:pPr marL="914400" lvl="1" indent="-457200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La evaluación de diseño o resultado de las políticas implementadas en 2012-2018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Franklin Gothic Medium Cond" panose="020B0606030402020204" pitchFamily="34" charset="0"/>
            </a:endParaRPr>
          </a:p>
          <a:p>
            <a:pPr marL="914400" lvl="1" indent="-457200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Las acciones promisorias y las recomendaciones internacionales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Dirigida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a autoridades de dependencias del gobierno con la finalidad de que se diseñen y apliquen políticas multisectoriales para la prevención de obesidad 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B4BD8C-CC38-D249-91C7-01FE421CF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30" y="1395651"/>
            <a:ext cx="7074719" cy="53099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585" y="1"/>
            <a:ext cx="11072446" cy="7805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Postura de la Academia Nacional de Medicina, la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UNAM y el INSP</a:t>
            </a:r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4F13-8D3E-5847-AD45-80116FC5E3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0791" y="598324"/>
            <a:ext cx="10874376" cy="111601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Políticas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 en México: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Evaluación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 de las acciones estratégicas para la prevención de la obesidad en México</a:t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endParaRPr lang="en-US" sz="3600" dirty="0">
              <a:solidFill>
                <a:schemeClr val="tx2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0F8638-3EDE-084C-802E-24C5815799A8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58813" y="1665099"/>
          <a:ext cx="10984676" cy="476075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492338">
                  <a:extLst>
                    <a:ext uri="{9D8B030D-6E8A-4147-A177-3AD203B41FA5}">
                      <a16:colId xmlns:a16="http://schemas.microsoft.com/office/drawing/2014/main" val="367633875"/>
                    </a:ext>
                  </a:extLst>
                </a:gridCol>
                <a:gridCol w="5492338">
                  <a:extLst>
                    <a:ext uri="{9D8B030D-6E8A-4147-A177-3AD203B41FA5}">
                      <a16:colId xmlns:a16="http://schemas.microsoft.com/office/drawing/2014/main" val="417767963"/>
                    </a:ext>
                  </a:extLst>
                </a:gridCol>
              </a:tblGrid>
              <a:tr h="319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POLÍTICA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EVALUACIÓN (DISEÑO/IMPLEMENTACIÓN/IMPACTO)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861963"/>
                  </a:ext>
                </a:extLst>
              </a:tr>
              <a:tr h="7983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Etiquetado frontal (Sistema GDA)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noProof="0" dirty="0" err="1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Poco</a:t>
                      </a:r>
                      <a:r>
                        <a:rPr lang="en-US" sz="1600" u="sng" noProof="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 probable </a:t>
                      </a:r>
                      <a:r>
                        <a:rPr lang="en-US" sz="1600" u="none" noProof="1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que afecte las decisiones al momento de la compra o que logre la reformulación de productos. Valor de ingesta adecuada de azúcar muy elevado (18%).</a:t>
                      </a:r>
                      <a:endParaRPr lang="en-US" sz="1600" b="0" noProof="1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670271"/>
                  </a:ext>
                </a:extLst>
              </a:tr>
              <a:tr h="798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Regulaciones en alimentos y bebidas en escuelas</a:t>
                      </a:r>
                    </a:p>
                    <a:p>
                      <a:endParaRPr lang="en-US" sz="1600" b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noProof="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Problemas de implementación</a:t>
                      </a:r>
                      <a:r>
                        <a:rPr lang="en-US" sz="1600" baseline="0" noProof="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: capacitación a profesores, directivos y padres de familia, falta de mecanismos  para rendición de cuentas</a:t>
                      </a:r>
                      <a:endParaRPr lang="en-US" sz="1600" b="0" noProof="0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048727"/>
                  </a:ext>
                </a:extLst>
              </a:tr>
              <a:tr h="798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Impuestos a bebidas azucaradas (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  <a:sym typeface="Symbol" pitchFamily="2" charset="2"/>
                        </a:rPr>
                        <a:t>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 10%) y comida chatarra (8%)</a:t>
                      </a:r>
                    </a:p>
                    <a:p>
                      <a:endParaRPr lang="en-US" sz="1600" b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noProof="0" dirty="0" err="1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Efectivo</a:t>
                      </a: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: Reducción en la compra de BAs </a:t>
                      </a:r>
                      <a:r>
                        <a:rPr lang="en-US" sz="1600" baseline="0" noProof="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(7.6%  en promedio) y comida chatarra  (5.1% en promedio). Mayor efecto en poblaciones de bajos ingresos.</a:t>
                      </a:r>
                      <a:endParaRPr lang="en-US" sz="1600" b="0" noProof="0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8100873"/>
                  </a:ext>
                </a:extLst>
              </a:tr>
              <a:tr h="798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Regulación en la publicidad dirigida a niños en cine y TV</a:t>
                      </a:r>
                    </a:p>
                    <a:p>
                      <a:endParaRPr lang="en-US" sz="1600" b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Algunas mejoras, pero </a:t>
                      </a:r>
                      <a:r>
                        <a:rPr lang="en-US" sz="1600" u="sng" noProof="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problemas de diseño</a:t>
                      </a: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: Las restricciones no aplican a momentos de alta audiencia infantil (7-10 pm)</a:t>
                      </a:r>
                      <a:r>
                        <a:rPr lang="en-US" sz="1600" baseline="0" noProof="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 y programas populares de TV (deportes/telenovelas).</a:t>
                      </a:r>
                      <a:endParaRPr lang="en-US" sz="1600" b="0" noProof="0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0656935"/>
                  </a:ext>
                </a:extLst>
              </a:tr>
              <a:tr h="558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Campaña de promoción de hábitos saludables: alimentación adecuada, ejercicio y atención en salud</a:t>
                      </a:r>
                      <a:endParaRPr lang="es-MX" sz="1600" b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No ha sido evaluada.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321278"/>
                  </a:ext>
                </a:extLst>
              </a:tr>
              <a:tr h="558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Guías alimentarias en atención primaria a la salud y consejería en lactancia y alimentación complementaria (EsIAN)</a:t>
                      </a:r>
                      <a:endParaRPr lang="es-MX" sz="1600" b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latin typeface="Franklin Gothic Medium Cond" panose="020B0606030402020204" pitchFamily="34" charset="0"/>
                        </a:rPr>
                        <a:t>No han sido evaluadas.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4717327"/>
                  </a:ext>
                </a:extLst>
              </a:tr>
            </a:tbl>
          </a:graphicData>
        </a:graphic>
      </p:graphicFrame>
      <p:pic>
        <p:nvPicPr>
          <p:cNvPr id="5" name="Picture 7">
            <a:extLst>
              <a:ext uri="{FF2B5EF4-FFF2-40B4-BE49-F238E27FC236}">
                <a16:creationId xmlns:a16="http://schemas.microsoft.com/office/drawing/2014/main" id="{7C54B92C-CD1C-4543-92DB-B73A445DA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151" y="2058214"/>
            <a:ext cx="3394132" cy="7565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545283" y="2104118"/>
            <a:ext cx="20982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Franklin Gothic Medium Cond" panose="020B0606030402020204" pitchFamily="34" charset="0"/>
              </a:rPr>
              <a:t>Sistema de advertencia en Chile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ED7FDC-238C-7441-9B12-61DCC9C30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72" y="2009414"/>
            <a:ext cx="2214270" cy="81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0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53466167"/>
              </p:ext>
            </p:extLst>
          </p:nvPr>
        </p:nvGraphicFramePr>
        <p:xfrm>
          <a:off x="658813" y="198783"/>
          <a:ext cx="8223930" cy="645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redondeado 13"/>
          <p:cNvSpPr/>
          <p:nvPr/>
        </p:nvSpPr>
        <p:spPr>
          <a:xfrm>
            <a:off x="9091750" y="4950823"/>
            <a:ext cx="2816467" cy="1639113"/>
          </a:xfrm>
          <a:prstGeom prst="roundRect">
            <a:avLst>
              <a:gd name="adj" fmla="val 4474"/>
            </a:avLst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accent4">
                    <a:lumMod val="75000"/>
                  </a:schemeClr>
                </a:solidFill>
                <a:latin typeface="Franklin Gothic Medium Cond" panose="020B0606030402020204" pitchFamily="34" charset="0"/>
              </a:rPr>
              <a:t>Comunicación educativa (información y motivación) para generar la voluntad de adopción de las Opciones Saludables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9091750" y="326571"/>
            <a:ext cx="2816467" cy="4153989"/>
          </a:xfrm>
          <a:prstGeom prst="roundRect">
            <a:avLst>
              <a:gd name="adj" fmla="val 4818"/>
            </a:avLst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accent4">
                    <a:lumMod val="75000"/>
                  </a:schemeClr>
                </a:solidFill>
                <a:latin typeface="Franklin Gothic Medium Cond" panose="020B0606030402020204" pitchFamily="34" charset="0"/>
              </a:rPr>
              <a:t>Modificación del Entorno para que las Opciones Saludables sean las más </a:t>
            </a:r>
          </a:p>
          <a:p>
            <a:pPr algn="ctr"/>
            <a:r>
              <a:rPr lang="es-MX" sz="2000" dirty="0">
                <a:solidFill>
                  <a:schemeClr val="accent4">
                    <a:lumMod val="75000"/>
                  </a:schemeClr>
                </a:solidFill>
                <a:latin typeface="Franklin Gothic Medium Cond" panose="020B0606030402020204" pitchFamily="34" charset="0"/>
              </a:rPr>
              <a:t>Disponibles y Acequibles </a:t>
            </a:r>
          </a:p>
        </p:txBody>
      </p:sp>
    </p:spTree>
    <p:extLst>
      <p:ext uri="{BB962C8B-B14F-4D97-AF65-F5344CB8AC3E}">
        <p14:creationId xmlns:p14="http://schemas.microsoft.com/office/powerpoint/2010/main" val="20145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027CD0"/>
      </a:accent1>
      <a:accent2>
        <a:srgbClr val="754DD0"/>
      </a:accent2>
      <a:accent3>
        <a:srgbClr val="0B5CD0"/>
      </a:accent3>
      <a:accent4>
        <a:srgbClr val="A80000"/>
      </a:accent4>
      <a:accent5>
        <a:srgbClr val="01406B"/>
      </a:accent5>
      <a:accent6>
        <a:srgbClr val="7F7F7F"/>
      </a:accent6>
      <a:hlink>
        <a:srgbClr val="0563C1"/>
      </a:hlink>
      <a:folHlink>
        <a:srgbClr val="954F72"/>
      </a:folHlink>
    </a:clrScheme>
    <a:fontScheme name="Personalizado 20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1367</Words>
  <Application>Microsoft Office PowerPoint</Application>
  <PresentationFormat>Panorámica</PresentationFormat>
  <Paragraphs>182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Calibri</vt:lpstr>
      <vt:lpstr>Franklin Gothic Demi Cond</vt:lpstr>
      <vt:lpstr>Franklin Gothic Medium</vt:lpstr>
      <vt:lpstr>Franklin Gothic Medium Cond</vt:lpstr>
      <vt:lpstr>MS Mincho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La obesidad aumenta el riesgo de las siguientes enfermedades</vt:lpstr>
      <vt:lpstr>Factores de riesgo de obesidad</vt:lpstr>
      <vt:lpstr>Porcentaje de contribución de grupos de alimentos básicos  y discrecionales al total de calorías consumidas por adolescentes</vt:lpstr>
      <vt:lpstr>Presentación de PowerPoint</vt:lpstr>
      <vt:lpstr>Postura de la Academia Nacional de Medicina, la UNAM y el INSP</vt:lpstr>
      <vt:lpstr>Políticas en México: Evaluación de las acciones estratégicas para la prevención de la obesidad en México </vt:lpstr>
      <vt:lpstr>Presentación de PowerPoint</vt:lpstr>
      <vt:lpstr>La prevención y control de obesidad requiere de un paquete integral de acciones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Lazcano Ponce</dc:creator>
  <cp:lastModifiedBy>Juan Rivera Dommarco</cp:lastModifiedBy>
  <cp:revision>318</cp:revision>
  <dcterms:created xsi:type="dcterms:W3CDTF">2017-05-21T14:46:30Z</dcterms:created>
  <dcterms:modified xsi:type="dcterms:W3CDTF">2019-10-09T22:53:50Z</dcterms:modified>
</cp:coreProperties>
</file>