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311" r:id="rId3"/>
    <p:sldId id="303" r:id="rId4"/>
    <p:sldId id="314" r:id="rId5"/>
    <p:sldId id="290" r:id="rId6"/>
    <p:sldId id="291" r:id="rId7"/>
    <p:sldId id="269" r:id="rId8"/>
    <p:sldId id="316" r:id="rId9"/>
    <p:sldId id="315" r:id="rId10"/>
    <p:sldId id="295" r:id="rId11"/>
    <p:sldId id="297" r:id="rId12"/>
    <p:sldId id="298" r:id="rId13"/>
    <p:sldId id="313" r:id="rId14"/>
    <p:sldId id="317" r:id="rId15"/>
    <p:sldId id="318" r:id="rId16"/>
    <p:sldId id="31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belle Bonvecchio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E8B"/>
    <a:srgbClr val="CA325A"/>
    <a:srgbClr val="2A2D57"/>
    <a:srgbClr val="A30303"/>
    <a:srgbClr val="FFFFFF"/>
    <a:srgbClr val="242852"/>
    <a:srgbClr val="992443"/>
    <a:srgbClr val="DFAAC2"/>
    <a:srgbClr val="F7B643"/>
    <a:srgbClr val="90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5DAED83-FA04-48FB-9210-552F7AAA1A94}">
  <a:tblStyle styleId="{55DAED83-FA04-48FB-9210-552F7AAA1A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3"/>
    <p:restoredTop sz="81891" autoAdjust="0"/>
  </p:normalViewPr>
  <p:slideViewPr>
    <p:cSldViewPr snapToGrid="0" snapToObjects="1">
      <p:cViewPr>
        <p:scale>
          <a:sx n="90" d="100"/>
          <a:sy n="90" d="100"/>
        </p:scale>
        <p:origin x="-2088" y="-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nys20\Desktop\ppt%20salud%20muje%20ANM_2019\Libro1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nys20\Desktop\ppt%20salud%20muje%20ANM_2019\Libro1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solidFill>
                  <a:schemeClr val="accent5">
                    <a:lumMod val="50000"/>
                  </a:schemeClr>
                </a:solidFill>
                <a:effectLst/>
              </a:rPr>
              <a:t>Prevalencia nacional de sobrepeso y obesidad en población de 5 a 11 años de edad, ENSANUT 2012 y ENSANUT MC, 2016, por sexo. </a:t>
            </a:r>
            <a:endParaRPr lang="es-MX" sz="1400">
              <a:solidFill>
                <a:schemeClr val="accent5">
                  <a:lumMod val="50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Hoja2!$C$105</c:f>
              <c:strCache>
                <c:ptCount val="1"/>
                <c:pt idx="0">
                  <c:v>Sobrepeso</c:v>
                </c:pt>
              </c:strCache>
            </c:strRef>
          </c:tx>
          <c:spPr>
            <a:solidFill>
              <a:srgbClr val="CA32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Hoja2!$A$106:$B$111</c:f>
              <c:multiLvlStrCache>
                <c:ptCount val="6"/>
                <c:lvl>
                  <c:pt idx="0">
                    <c:v>2012</c:v>
                  </c:pt>
                  <c:pt idx="1">
                    <c:v>2016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2012</c:v>
                  </c:pt>
                  <c:pt idx="5">
                    <c:v>2016</c:v>
                  </c:pt>
                </c:lvl>
                <c:lvl>
                  <c:pt idx="0">
                    <c:v>Nacional</c:v>
                  </c:pt>
                  <c:pt idx="2">
                    <c:v>Niños escolares (5 a 11 años)</c:v>
                  </c:pt>
                  <c:pt idx="4">
                    <c:v>Niñas escolares (5 a 11 años)</c:v>
                  </c:pt>
                </c:lvl>
              </c:multiLvlStrCache>
            </c:multiLvlStrRef>
          </c:cat>
          <c:val>
            <c:numRef>
              <c:f>Hoja2!$C$106:$C$111</c:f>
              <c:numCache>
                <c:formatCode>General</c:formatCode>
                <c:ptCount val="6"/>
                <c:pt idx="0">
                  <c:v>19.8</c:v>
                </c:pt>
                <c:pt idx="1">
                  <c:v>17.9</c:v>
                </c:pt>
                <c:pt idx="2">
                  <c:v>19.5</c:v>
                </c:pt>
                <c:pt idx="3">
                  <c:v>17.4</c:v>
                </c:pt>
                <c:pt idx="4">
                  <c:v>20.2</c:v>
                </c:pt>
                <c:pt idx="5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Hoja2!$D$105</c:f>
              <c:strCache>
                <c:ptCount val="1"/>
                <c:pt idx="0">
                  <c:v>Obesidad</c:v>
                </c:pt>
              </c:strCache>
            </c:strRef>
          </c:tx>
          <c:spPr>
            <a:solidFill>
              <a:srgbClr val="374E8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Hoja2!$A$106:$B$111</c:f>
              <c:multiLvlStrCache>
                <c:ptCount val="6"/>
                <c:lvl>
                  <c:pt idx="0">
                    <c:v>2012</c:v>
                  </c:pt>
                  <c:pt idx="1">
                    <c:v>2016</c:v>
                  </c:pt>
                  <c:pt idx="2">
                    <c:v>2012</c:v>
                  </c:pt>
                  <c:pt idx="3">
                    <c:v>2016</c:v>
                  </c:pt>
                  <c:pt idx="4">
                    <c:v>2012</c:v>
                  </c:pt>
                  <c:pt idx="5">
                    <c:v>2016</c:v>
                  </c:pt>
                </c:lvl>
                <c:lvl>
                  <c:pt idx="0">
                    <c:v>Nacional</c:v>
                  </c:pt>
                  <c:pt idx="2">
                    <c:v>Niños escolares (5 a 11 años)</c:v>
                  </c:pt>
                  <c:pt idx="4">
                    <c:v>Niñas escolares (5 a 11 años)</c:v>
                  </c:pt>
                </c:lvl>
              </c:multiLvlStrCache>
            </c:multiLvlStrRef>
          </c:cat>
          <c:val>
            <c:numRef>
              <c:f>Hoja2!$D$106:$D$111</c:f>
              <c:numCache>
                <c:formatCode>General</c:formatCode>
                <c:ptCount val="6"/>
                <c:pt idx="0">
                  <c:v>14.6</c:v>
                </c:pt>
                <c:pt idx="1">
                  <c:v>15.3</c:v>
                </c:pt>
                <c:pt idx="2">
                  <c:v>20.0</c:v>
                </c:pt>
                <c:pt idx="3">
                  <c:v>13.0</c:v>
                </c:pt>
                <c:pt idx="4">
                  <c:v>11.8</c:v>
                </c:pt>
                <c:pt idx="5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41358328"/>
        <c:axId val="2141354824"/>
      </c:barChart>
      <c:catAx>
        <c:axId val="2141358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1354824"/>
        <c:crosses val="autoZero"/>
        <c:auto val="1"/>
        <c:lblAlgn val="ctr"/>
        <c:lblOffset val="100"/>
        <c:noMultiLvlLbl val="0"/>
      </c:catAx>
      <c:valAx>
        <c:axId val="214135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135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MX" sz="1600" b="0" i="0" u="none" strike="noStrike" kern="1200" cap="none" baseline="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Roboto"/>
              </a:defRPr>
            </a:pPr>
            <a:r>
              <a:rPr lang="es-MX" sz="16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Prevalencia de actividad física y tiempo frente a pantalla en escolares de 5 a 11 años de edad, ENSANUT 2012 y ENSANUT MC, 2016, por sexo.  </a:t>
            </a:r>
            <a:endParaRPr lang="es-MX" sz="1600" b="0" i="0" u="none" strike="noStrike" cap="none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Hoja2!$C$110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2428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Hoja2!$A$111:$B$118</c:f>
              <c:multiLvlStrCache>
                <c:ptCount val="8"/>
                <c:lvl>
                  <c:pt idx="0">
                    <c:v>Activas</c:v>
                  </c:pt>
                  <c:pt idx="1">
                    <c:v>Inactivas</c:v>
                  </c:pt>
                  <c:pt idx="2">
                    <c:v>Activos</c:v>
                  </c:pt>
                  <c:pt idx="3">
                    <c:v>Inactivos</c:v>
                  </c:pt>
                  <c:pt idx="4">
                    <c:v> ≤2hr/día frente pantalla</c:v>
                  </c:pt>
                  <c:pt idx="5">
                    <c:v>  &gt;2 hr/día frente pantalla</c:v>
                  </c:pt>
                  <c:pt idx="6">
                    <c:v>≤2hr/día frente pantalla</c:v>
                  </c:pt>
                  <c:pt idx="7">
                    <c:v> &gt;2 hr/día frente pantalla</c:v>
                  </c:pt>
                </c:lvl>
                <c:lvl>
                  <c:pt idx="0">
                    <c:v>Escolares</c:v>
                  </c:pt>
                  <c:pt idx="4">
                    <c:v>Escolares Hombres</c:v>
                  </c:pt>
                  <c:pt idx="6">
                    <c:v>Escolares Mujeres</c:v>
                  </c:pt>
                </c:lvl>
              </c:multiLvlStrCache>
            </c:multiLvlStrRef>
          </c:cat>
          <c:val>
            <c:numRef>
              <c:f>Hoja2!$C$111:$C$118</c:f>
              <c:numCache>
                <c:formatCode>General</c:formatCode>
                <c:ptCount val="8"/>
                <c:pt idx="4">
                  <c:v>25.7</c:v>
                </c:pt>
                <c:pt idx="5">
                  <c:v>74.3</c:v>
                </c:pt>
                <c:pt idx="6">
                  <c:v>28.6</c:v>
                </c:pt>
                <c:pt idx="7">
                  <c:v>71.4</c:v>
                </c:pt>
              </c:numCache>
            </c:numRef>
          </c:val>
        </c:ser>
        <c:ser>
          <c:idx val="1"/>
          <c:order val="1"/>
          <c:tx>
            <c:strRef>
              <c:f>Hoja2!$D$110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A32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Hoja2!$A$111:$B$118</c:f>
              <c:multiLvlStrCache>
                <c:ptCount val="8"/>
                <c:lvl>
                  <c:pt idx="0">
                    <c:v>Activas</c:v>
                  </c:pt>
                  <c:pt idx="1">
                    <c:v>Inactivas</c:v>
                  </c:pt>
                  <c:pt idx="2">
                    <c:v>Activos</c:v>
                  </c:pt>
                  <c:pt idx="3">
                    <c:v>Inactivos</c:v>
                  </c:pt>
                  <c:pt idx="4">
                    <c:v> ≤2hr/día frente pantalla</c:v>
                  </c:pt>
                  <c:pt idx="5">
                    <c:v>  &gt;2 hr/día frente pantalla</c:v>
                  </c:pt>
                  <c:pt idx="6">
                    <c:v>≤2hr/día frente pantalla</c:v>
                  </c:pt>
                  <c:pt idx="7">
                    <c:v> &gt;2 hr/día frente pantalla</c:v>
                  </c:pt>
                </c:lvl>
                <c:lvl>
                  <c:pt idx="0">
                    <c:v>Escolares</c:v>
                  </c:pt>
                  <c:pt idx="4">
                    <c:v>Escolares Hombres</c:v>
                  </c:pt>
                  <c:pt idx="6">
                    <c:v>Escolares Mujeres</c:v>
                  </c:pt>
                </c:lvl>
              </c:multiLvlStrCache>
            </c:multiLvlStrRef>
          </c:cat>
          <c:val>
            <c:numRef>
              <c:f>Hoja2!$D$111:$D$118</c:f>
              <c:numCache>
                <c:formatCode>General</c:formatCode>
                <c:ptCount val="8"/>
                <c:pt idx="0">
                  <c:v>12.7</c:v>
                </c:pt>
                <c:pt idx="1">
                  <c:v>87.3</c:v>
                </c:pt>
                <c:pt idx="2">
                  <c:v>21.8</c:v>
                </c:pt>
                <c:pt idx="3">
                  <c:v>78.2</c:v>
                </c:pt>
                <c:pt idx="4">
                  <c:v>25.3</c:v>
                </c:pt>
                <c:pt idx="5">
                  <c:v>74.7</c:v>
                </c:pt>
                <c:pt idx="6">
                  <c:v>17.4</c:v>
                </c:pt>
                <c:pt idx="7">
                  <c:v>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142624504"/>
        <c:axId val="2140815240"/>
      </c:barChart>
      <c:catAx>
        <c:axId val="21426245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0815240"/>
        <c:crosses val="autoZero"/>
        <c:auto val="1"/>
        <c:lblAlgn val="ctr"/>
        <c:lblOffset val="100"/>
        <c:noMultiLvlLbl val="0"/>
      </c:catAx>
      <c:valAx>
        <c:axId val="2140815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262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3AB98-8FBE-B349-A1FC-B6B52B3BC8A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0AAD5E48-4BF9-BC4C-B801-CCC2FA2D69B6}">
      <dgm:prSet custT="1"/>
      <dgm:spPr>
        <a:solidFill>
          <a:srgbClr val="CA325A"/>
        </a:solidFill>
      </dgm:spPr>
      <dgm:t>
        <a:bodyPr/>
        <a:lstStyle/>
        <a:p>
          <a:pPr algn="ctr" rtl="0"/>
          <a:r>
            <a:rPr lang="es-ES" sz="1400" b="0" i="0" dirty="0" smtClean="0"/>
            <a:t>Reforzar la </a:t>
          </a:r>
          <a:r>
            <a:rPr lang="es-ES" sz="1400" b="0" i="0" dirty="0" err="1" smtClean="0"/>
            <a:t>aplicación</a:t>
          </a:r>
          <a:r>
            <a:rPr lang="es-ES" sz="1400" b="0" i="0" dirty="0" smtClean="0"/>
            <a:t> de los Lineamientos </a:t>
          </a:r>
          <a:endParaRPr lang="es-ES" sz="1400" dirty="0"/>
        </a:p>
      </dgm:t>
    </dgm:pt>
    <dgm:pt modelId="{2B565314-8BFF-7C4A-9F5B-2643FFB1048E}" type="parTrans" cxnId="{6B98EF5A-5995-C842-A070-37C9CC1F3AFF}">
      <dgm:prSet/>
      <dgm:spPr/>
      <dgm:t>
        <a:bodyPr/>
        <a:lstStyle/>
        <a:p>
          <a:pPr algn="ctr"/>
          <a:endParaRPr lang="es-ES_tradnl" sz="1800"/>
        </a:p>
      </dgm:t>
    </dgm:pt>
    <dgm:pt modelId="{051E7B86-EDEC-AD40-B123-F23A3E0BE3EA}" type="sibTrans" cxnId="{6B98EF5A-5995-C842-A070-37C9CC1F3AFF}">
      <dgm:prSet/>
      <dgm:spPr/>
      <dgm:t>
        <a:bodyPr/>
        <a:lstStyle/>
        <a:p>
          <a:pPr algn="ctr"/>
          <a:endParaRPr lang="es-ES_tradnl" sz="1800"/>
        </a:p>
      </dgm:t>
    </dgm:pt>
    <dgm:pt modelId="{F212F060-D5DB-F942-BEA2-9B1568003A2B}">
      <dgm:prSet custT="1"/>
      <dgm:spPr>
        <a:solidFill>
          <a:srgbClr val="374E8B"/>
        </a:solidFill>
      </dgm:spPr>
      <dgm:t>
        <a:bodyPr/>
        <a:lstStyle/>
        <a:p>
          <a:pPr algn="ctr" rtl="0"/>
          <a:r>
            <a:rPr lang="es-ES" sz="1400" b="0" i="0" dirty="0" smtClean="0"/>
            <a:t>Propiciar la venta de alimentos sanos alrededor de las escuelas.</a:t>
          </a:r>
          <a:endParaRPr lang="es-ES" sz="1400" dirty="0"/>
        </a:p>
      </dgm:t>
    </dgm:pt>
    <dgm:pt modelId="{801F5DF8-8FEB-104A-8624-2A3CE6067B3B}" type="parTrans" cxnId="{A53EA6D7-7BBD-6D46-A93A-D2A8941D6189}">
      <dgm:prSet/>
      <dgm:spPr/>
      <dgm:t>
        <a:bodyPr/>
        <a:lstStyle/>
        <a:p>
          <a:pPr algn="ctr"/>
          <a:endParaRPr lang="es-ES_tradnl" sz="1800"/>
        </a:p>
      </dgm:t>
    </dgm:pt>
    <dgm:pt modelId="{C3E8ABAA-011C-254D-AFBB-A18653B0397C}" type="sibTrans" cxnId="{A53EA6D7-7BBD-6D46-A93A-D2A8941D6189}">
      <dgm:prSet/>
      <dgm:spPr/>
      <dgm:t>
        <a:bodyPr/>
        <a:lstStyle/>
        <a:p>
          <a:pPr algn="ctr"/>
          <a:endParaRPr lang="es-ES_tradnl" sz="1800"/>
        </a:p>
      </dgm:t>
    </dgm:pt>
    <dgm:pt modelId="{5D1DA318-AFC3-BE43-9354-D100466008A0}">
      <dgm:prSet custT="1"/>
      <dgm:spPr>
        <a:solidFill>
          <a:srgbClr val="CA325A"/>
        </a:solidFill>
      </dgm:spPr>
      <dgm:t>
        <a:bodyPr/>
        <a:lstStyle/>
        <a:p>
          <a:pPr algn="ctr" rtl="0"/>
          <a:r>
            <a:rPr lang="es-ES" sz="1400" b="0" i="0" smtClean="0"/>
            <a:t>Asegurar que las escuelas sean un espacio libre de publicidad </a:t>
          </a:r>
          <a:endParaRPr lang="es-ES" sz="1400"/>
        </a:p>
      </dgm:t>
    </dgm:pt>
    <dgm:pt modelId="{C7F5BB45-ABDF-EB43-93DB-B652E1E05A80}" type="parTrans" cxnId="{D6F7E9DE-1C34-B84C-A5D4-85EA0315A45F}">
      <dgm:prSet/>
      <dgm:spPr/>
      <dgm:t>
        <a:bodyPr/>
        <a:lstStyle/>
        <a:p>
          <a:pPr algn="ctr"/>
          <a:endParaRPr lang="es-ES_tradnl" sz="1800"/>
        </a:p>
      </dgm:t>
    </dgm:pt>
    <dgm:pt modelId="{E5C44CCA-31BC-FF48-8C3C-77417F4AF320}" type="sibTrans" cxnId="{D6F7E9DE-1C34-B84C-A5D4-85EA0315A45F}">
      <dgm:prSet/>
      <dgm:spPr/>
      <dgm:t>
        <a:bodyPr/>
        <a:lstStyle/>
        <a:p>
          <a:pPr algn="ctr"/>
          <a:endParaRPr lang="es-ES_tradnl" sz="1800"/>
        </a:p>
      </dgm:t>
    </dgm:pt>
    <dgm:pt modelId="{5753379B-3DC9-C348-802D-5FC0370F2694}">
      <dgm:prSet custT="1"/>
      <dgm:spPr>
        <a:solidFill>
          <a:srgbClr val="374E8B"/>
        </a:solidFill>
      </dgm:spPr>
      <dgm:t>
        <a:bodyPr/>
        <a:lstStyle/>
        <a:p>
          <a:pPr algn="ctr" rtl="0"/>
          <a:r>
            <a:rPr lang="es-ES" sz="1400" b="0" i="0" smtClean="0"/>
            <a:t>Fortalecer la educación en salud y alimentación (libros de texto) </a:t>
          </a:r>
          <a:endParaRPr lang="es-ES" sz="1400"/>
        </a:p>
      </dgm:t>
    </dgm:pt>
    <dgm:pt modelId="{C86D60B4-5851-C449-A446-96C2A4F70932}" type="parTrans" cxnId="{168E1DFD-CB18-B44F-9DB0-2B24B5E7248B}">
      <dgm:prSet/>
      <dgm:spPr/>
      <dgm:t>
        <a:bodyPr/>
        <a:lstStyle/>
        <a:p>
          <a:pPr algn="ctr"/>
          <a:endParaRPr lang="es-ES_tradnl" sz="1800"/>
        </a:p>
      </dgm:t>
    </dgm:pt>
    <dgm:pt modelId="{7E55F0E6-A4C8-AF4F-B896-33AEF1A13137}" type="sibTrans" cxnId="{168E1DFD-CB18-B44F-9DB0-2B24B5E7248B}">
      <dgm:prSet/>
      <dgm:spPr/>
      <dgm:t>
        <a:bodyPr/>
        <a:lstStyle/>
        <a:p>
          <a:pPr algn="ctr"/>
          <a:endParaRPr lang="es-ES_tradnl" sz="1800"/>
        </a:p>
      </dgm:t>
    </dgm:pt>
    <dgm:pt modelId="{B6EE4813-4CDD-1E46-8E27-8B259E59601F}" type="pres">
      <dgm:prSet presAssocID="{FD83AB98-8FBE-B349-A1FC-B6B52B3BC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0B173C-B3EB-CB4E-A128-63B3B67275A5}" type="pres">
      <dgm:prSet presAssocID="{0AAD5E48-4BF9-BC4C-B801-CCC2FA2D69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BB97C9-7C8F-9643-967F-0619818D15FE}" type="pres">
      <dgm:prSet presAssocID="{051E7B86-EDEC-AD40-B123-F23A3E0BE3EA}" presName="spacer" presStyleCnt="0"/>
      <dgm:spPr/>
    </dgm:pt>
    <dgm:pt modelId="{8321BCCA-2057-8F49-A210-D1D2473BB770}" type="pres">
      <dgm:prSet presAssocID="{F212F060-D5DB-F942-BEA2-9B1568003A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1D1E76-DA47-F34F-8C28-B671F65F8827}" type="pres">
      <dgm:prSet presAssocID="{C3E8ABAA-011C-254D-AFBB-A18653B0397C}" presName="spacer" presStyleCnt="0"/>
      <dgm:spPr/>
    </dgm:pt>
    <dgm:pt modelId="{2280EF58-7102-2A4D-8EF9-DF90EB2624E8}" type="pres">
      <dgm:prSet presAssocID="{5D1DA318-AFC3-BE43-9354-D100466008A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BB0BCB-ED4C-DD4B-8DEB-940142A6F0CF}" type="pres">
      <dgm:prSet presAssocID="{E5C44CCA-31BC-FF48-8C3C-77417F4AF320}" presName="spacer" presStyleCnt="0"/>
      <dgm:spPr/>
    </dgm:pt>
    <dgm:pt modelId="{CBEB8C06-A576-3046-9A83-1C1E060F6B91}" type="pres">
      <dgm:prSet presAssocID="{5753379B-3DC9-C348-802D-5FC0370F26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F7E9DE-1C34-B84C-A5D4-85EA0315A45F}" srcId="{FD83AB98-8FBE-B349-A1FC-B6B52B3BC8A6}" destId="{5D1DA318-AFC3-BE43-9354-D100466008A0}" srcOrd="2" destOrd="0" parTransId="{C7F5BB45-ABDF-EB43-93DB-B652E1E05A80}" sibTransId="{E5C44CCA-31BC-FF48-8C3C-77417F4AF320}"/>
    <dgm:cxn modelId="{A53EA6D7-7BBD-6D46-A93A-D2A8941D6189}" srcId="{FD83AB98-8FBE-B349-A1FC-B6B52B3BC8A6}" destId="{F212F060-D5DB-F942-BEA2-9B1568003A2B}" srcOrd="1" destOrd="0" parTransId="{801F5DF8-8FEB-104A-8624-2A3CE6067B3B}" sibTransId="{C3E8ABAA-011C-254D-AFBB-A18653B0397C}"/>
    <dgm:cxn modelId="{2F14F635-0B40-A346-8E14-4630931B5C36}" type="presOf" srcId="{5753379B-3DC9-C348-802D-5FC0370F2694}" destId="{CBEB8C06-A576-3046-9A83-1C1E060F6B91}" srcOrd="0" destOrd="0" presId="urn:microsoft.com/office/officeart/2005/8/layout/vList2"/>
    <dgm:cxn modelId="{168E1DFD-CB18-B44F-9DB0-2B24B5E7248B}" srcId="{FD83AB98-8FBE-B349-A1FC-B6B52B3BC8A6}" destId="{5753379B-3DC9-C348-802D-5FC0370F2694}" srcOrd="3" destOrd="0" parTransId="{C86D60B4-5851-C449-A446-96C2A4F70932}" sibTransId="{7E55F0E6-A4C8-AF4F-B896-33AEF1A13137}"/>
    <dgm:cxn modelId="{AE130AAE-286A-C94D-BF99-81147C858D1B}" type="presOf" srcId="{0AAD5E48-4BF9-BC4C-B801-CCC2FA2D69B6}" destId="{AB0B173C-B3EB-CB4E-A128-63B3B67275A5}" srcOrd="0" destOrd="0" presId="urn:microsoft.com/office/officeart/2005/8/layout/vList2"/>
    <dgm:cxn modelId="{6B98EF5A-5995-C842-A070-37C9CC1F3AFF}" srcId="{FD83AB98-8FBE-B349-A1FC-B6B52B3BC8A6}" destId="{0AAD5E48-4BF9-BC4C-B801-CCC2FA2D69B6}" srcOrd="0" destOrd="0" parTransId="{2B565314-8BFF-7C4A-9F5B-2643FFB1048E}" sibTransId="{051E7B86-EDEC-AD40-B123-F23A3E0BE3EA}"/>
    <dgm:cxn modelId="{41877AF9-8B5B-A749-A6F5-B239D4B8245A}" type="presOf" srcId="{F212F060-D5DB-F942-BEA2-9B1568003A2B}" destId="{8321BCCA-2057-8F49-A210-D1D2473BB770}" srcOrd="0" destOrd="0" presId="urn:microsoft.com/office/officeart/2005/8/layout/vList2"/>
    <dgm:cxn modelId="{DA37D4A2-22F8-1940-B451-C690B8219417}" type="presOf" srcId="{5D1DA318-AFC3-BE43-9354-D100466008A0}" destId="{2280EF58-7102-2A4D-8EF9-DF90EB2624E8}" srcOrd="0" destOrd="0" presId="urn:microsoft.com/office/officeart/2005/8/layout/vList2"/>
    <dgm:cxn modelId="{24FCCA32-8522-234C-BDA5-F37917C3B3E4}" type="presOf" srcId="{FD83AB98-8FBE-B349-A1FC-B6B52B3BC8A6}" destId="{B6EE4813-4CDD-1E46-8E27-8B259E59601F}" srcOrd="0" destOrd="0" presId="urn:microsoft.com/office/officeart/2005/8/layout/vList2"/>
    <dgm:cxn modelId="{476F369F-BC39-754F-8039-5F5962069A52}" type="presParOf" srcId="{B6EE4813-4CDD-1E46-8E27-8B259E59601F}" destId="{AB0B173C-B3EB-CB4E-A128-63B3B67275A5}" srcOrd="0" destOrd="0" presId="urn:microsoft.com/office/officeart/2005/8/layout/vList2"/>
    <dgm:cxn modelId="{9AE4FEB1-B1A5-2B47-82B6-9E800FA77312}" type="presParOf" srcId="{B6EE4813-4CDD-1E46-8E27-8B259E59601F}" destId="{BEBB97C9-7C8F-9643-967F-0619818D15FE}" srcOrd="1" destOrd="0" presId="urn:microsoft.com/office/officeart/2005/8/layout/vList2"/>
    <dgm:cxn modelId="{A4FDA813-9150-8C4A-B82C-182C9ABBE36F}" type="presParOf" srcId="{B6EE4813-4CDD-1E46-8E27-8B259E59601F}" destId="{8321BCCA-2057-8F49-A210-D1D2473BB770}" srcOrd="2" destOrd="0" presId="urn:microsoft.com/office/officeart/2005/8/layout/vList2"/>
    <dgm:cxn modelId="{B6D65CBB-68EC-9E40-8A43-5567EB19504B}" type="presParOf" srcId="{B6EE4813-4CDD-1E46-8E27-8B259E59601F}" destId="{051D1E76-DA47-F34F-8C28-B671F65F8827}" srcOrd="3" destOrd="0" presId="urn:microsoft.com/office/officeart/2005/8/layout/vList2"/>
    <dgm:cxn modelId="{F93A61CF-D810-D84B-AEF8-7CE2AE472A1B}" type="presParOf" srcId="{B6EE4813-4CDD-1E46-8E27-8B259E59601F}" destId="{2280EF58-7102-2A4D-8EF9-DF90EB2624E8}" srcOrd="4" destOrd="0" presId="urn:microsoft.com/office/officeart/2005/8/layout/vList2"/>
    <dgm:cxn modelId="{79731729-3270-164B-9E9B-641B335C3D1C}" type="presParOf" srcId="{B6EE4813-4CDD-1E46-8E27-8B259E59601F}" destId="{97BB0BCB-ED4C-DD4B-8DEB-940142A6F0CF}" srcOrd="5" destOrd="0" presId="urn:microsoft.com/office/officeart/2005/8/layout/vList2"/>
    <dgm:cxn modelId="{22A11C0A-F16D-1C49-BD3B-F501BB036EE9}" type="presParOf" srcId="{B6EE4813-4CDD-1E46-8E27-8B259E59601F}" destId="{CBEB8C06-A576-3046-9A83-1C1E060F6B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8565B-593C-134F-80D4-D0AD8764F7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FCCAA05-725F-FA4E-8BF8-44ABB39DABA2}">
      <dgm:prSet custT="1"/>
      <dgm:spPr>
        <a:solidFill>
          <a:srgbClr val="374E8B"/>
        </a:solidFill>
      </dgm:spPr>
      <dgm:t>
        <a:bodyPr/>
        <a:lstStyle/>
        <a:p>
          <a:pPr algn="ctr" rtl="0"/>
          <a:r>
            <a:rPr lang="es-ES" sz="1600" b="0" i="0" dirty="0" smtClean="0"/>
            <a:t>Asegurar la disponibilidad de agua simple potable. </a:t>
          </a:r>
          <a:endParaRPr lang="es-ES" sz="1600" dirty="0"/>
        </a:p>
      </dgm:t>
    </dgm:pt>
    <dgm:pt modelId="{74881E65-6721-F749-8D50-1A058A977E06}" type="parTrans" cxnId="{CEDF54F9-E3A3-1546-8B44-A5D59A607754}">
      <dgm:prSet/>
      <dgm:spPr/>
      <dgm:t>
        <a:bodyPr/>
        <a:lstStyle/>
        <a:p>
          <a:pPr algn="ctr"/>
          <a:endParaRPr lang="es-ES_tradnl" sz="2400"/>
        </a:p>
      </dgm:t>
    </dgm:pt>
    <dgm:pt modelId="{BA72C56D-6846-F84B-B8B9-20F18BF529FA}" type="sibTrans" cxnId="{CEDF54F9-E3A3-1546-8B44-A5D59A607754}">
      <dgm:prSet/>
      <dgm:spPr/>
      <dgm:t>
        <a:bodyPr/>
        <a:lstStyle/>
        <a:p>
          <a:pPr algn="ctr"/>
          <a:endParaRPr lang="es-ES_tradnl" sz="2400"/>
        </a:p>
      </dgm:t>
    </dgm:pt>
    <dgm:pt modelId="{31EA4741-8DC4-0747-9BE6-4BF08812899F}">
      <dgm:prSet custT="1"/>
      <dgm:spPr>
        <a:solidFill>
          <a:srgbClr val="CA325A"/>
        </a:solidFill>
      </dgm:spPr>
      <dgm:t>
        <a:bodyPr/>
        <a:lstStyle/>
        <a:p>
          <a:pPr algn="ctr" rtl="0"/>
          <a:r>
            <a:rPr lang="es-ES" sz="1400" b="0" i="0" dirty="0" smtClean="0"/>
            <a:t>Cumplir los Lineamientos generales para la </a:t>
          </a:r>
          <a:r>
            <a:rPr lang="es-ES" sz="1400" b="0" i="0" dirty="0" err="1" smtClean="0"/>
            <a:t>instalación</a:t>
          </a:r>
          <a:r>
            <a:rPr lang="es-ES" sz="1400" b="0" i="0" dirty="0" smtClean="0"/>
            <a:t> y mantenimiento de bebederos</a:t>
          </a:r>
          <a:endParaRPr lang="es-ES" sz="1400" dirty="0"/>
        </a:p>
      </dgm:t>
    </dgm:pt>
    <dgm:pt modelId="{6DF0A31B-5518-294C-B08B-9DADB54AA1E1}" type="parTrans" cxnId="{9A867472-F394-484F-9194-154A075FB971}">
      <dgm:prSet/>
      <dgm:spPr/>
      <dgm:t>
        <a:bodyPr/>
        <a:lstStyle/>
        <a:p>
          <a:pPr algn="ctr"/>
          <a:endParaRPr lang="es-ES_tradnl" sz="2400"/>
        </a:p>
      </dgm:t>
    </dgm:pt>
    <dgm:pt modelId="{E3B201DE-836E-F441-A838-61180D341CDE}" type="sibTrans" cxnId="{9A867472-F394-484F-9194-154A075FB971}">
      <dgm:prSet/>
      <dgm:spPr/>
      <dgm:t>
        <a:bodyPr/>
        <a:lstStyle/>
        <a:p>
          <a:pPr algn="ctr"/>
          <a:endParaRPr lang="es-ES_tradnl" sz="2400"/>
        </a:p>
      </dgm:t>
    </dgm:pt>
    <dgm:pt modelId="{22E5527A-B86B-A847-AB75-5C6334872E35}">
      <dgm:prSet custT="1"/>
      <dgm:spPr>
        <a:solidFill>
          <a:srgbClr val="374E8B"/>
        </a:solidFill>
      </dgm:spPr>
      <dgm:t>
        <a:bodyPr/>
        <a:lstStyle/>
        <a:p>
          <a:pPr algn="ctr" rtl="0"/>
          <a:r>
            <a:rPr lang="es-ES" sz="1600" b="0" i="0" dirty="0" smtClean="0"/>
            <a:t>Fortalecer la </a:t>
          </a:r>
          <a:r>
            <a:rPr lang="es-ES" sz="1600" b="0" i="0" dirty="0" err="1" smtClean="0"/>
            <a:t>educación</a:t>
          </a:r>
          <a:r>
            <a:rPr lang="es-ES" sz="1600" b="0" i="0" dirty="0" smtClean="0"/>
            <a:t> en </a:t>
          </a:r>
          <a:r>
            <a:rPr lang="es-ES" sz="1600" b="0" i="0" dirty="0" err="1" smtClean="0"/>
            <a:t>hidratación</a:t>
          </a:r>
          <a:r>
            <a:rPr lang="es-ES" sz="1600" b="0" i="0" dirty="0" smtClean="0"/>
            <a:t> adecuada (libros de texto) </a:t>
          </a:r>
          <a:endParaRPr lang="es-ES" sz="1600" dirty="0"/>
        </a:p>
      </dgm:t>
    </dgm:pt>
    <dgm:pt modelId="{F9D42083-6CEC-754C-B272-FFD508F459CE}" type="parTrans" cxnId="{C21A792E-A4D7-4343-89DE-81C66CB09618}">
      <dgm:prSet/>
      <dgm:spPr/>
      <dgm:t>
        <a:bodyPr/>
        <a:lstStyle/>
        <a:p>
          <a:pPr algn="ctr"/>
          <a:endParaRPr lang="es-ES_tradnl" sz="2400"/>
        </a:p>
      </dgm:t>
    </dgm:pt>
    <dgm:pt modelId="{3816D7C1-DFC6-A44E-A8B3-4CD9392A05A2}" type="sibTrans" cxnId="{C21A792E-A4D7-4343-89DE-81C66CB09618}">
      <dgm:prSet/>
      <dgm:spPr/>
      <dgm:t>
        <a:bodyPr/>
        <a:lstStyle/>
        <a:p>
          <a:pPr algn="ctr"/>
          <a:endParaRPr lang="es-ES_tradnl" sz="2400"/>
        </a:p>
      </dgm:t>
    </dgm:pt>
    <dgm:pt modelId="{A035ED41-710A-314B-9A8E-711EC77E881A}" type="pres">
      <dgm:prSet presAssocID="{4B58565B-593C-134F-80D4-D0AD8764F7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3E928A-7CD9-294B-A9AA-C02AAB20E4BB}" type="pres">
      <dgm:prSet presAssocID="{AFCCAA05-725F-FA4E-8BF8-44ABB39DAB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2A4C65-BB2B-7A4B-812E-8B16C6AC8A43}" type="pres">
      <dgm:prSet presAssocID="{BA72C56D-6846-F84B-B8B9-20F18BF529FA}" presName="spacer" presStyleCnt="0"/>
      <dgm:spPr/>
    </dgm:pt>
    <dgm:pt modelId="{D548954E-0AF2-F44E-A0CB-DD5D627A6DEA}" type="pres">
      <dgm:prSet presAssocID="{31EA4741-8DC4-0747-9BE6-4BF0881289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55945D-0C27-774E-A531-B776DE0BE951}" type="pres">
      <dgm:prSet presAssocID="{E3B201DE-836E-F441-A838-61180D341CDE}" presName="spacer" presStyleCnt="0"/>
      <dgm:spPr/>
    </dgm:pt>
    <dgm:pt modelId="{3F7B8401-5685-2442-82B4-EACBC1463DF3}" type="pres">
      <dgm:prSet presAssocID="{22E5527A-B86B-A847-AB75-5C6334872E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433E71-0247-A140-8451-9BBCA43F7814}" type="presOf" srcId="{31EA4741-8DC4-0747-9BE6-4BF08812899F}" destId="{D548954E-0AF2-F44E-A0CB-DD5D627A6DEA}" srcOrd="0" destOrd="0" presId="urn:microsoft.com/office/officeart/2005/8/layout/vList2"/>
    <dgm:cxn modelId="{CEDF54F9-E3A3-1546-8B44-A5D59A607754}" srcId="{4B58565B-593C-134F-80D4-D0AD8764F73B}" destId="{AFCCAA05-725F-FA4E-8BF8-44ABB39DABA2}" srcOrd="0" destOrd="0" parTransId="{74881E65-6721-F749-8D50-1A058A977E06}" sibTransId="{BA72C56D-6846-F84B-B8B9-20F18BF529FA}"/>
    <dgm:cxn modelId="{9A867472-F394-484F-9194-154A075FB971}" srcId="{4B58565B-593C-134F-80D4-D0AD8764F73B}" destId="{31EA4741-8DC4-0747-9BE6-4BF08812899F}" srcOrd="1" destOrd="0" parTransId="{6DF0A31B-5518-294C-B08B-9DADB54AA1E1}" sibTransId="{E3B201DE-836E-F441-A838-61180D341CDE}"/>
    <dgm:cxn modelId="{E12603F1-FD87-624A-A61B-4F102F5E3AFB}" type="presOf" srcId="{22E5527A-B86B-A847-AB75-5C6334872E35}" destId="{3F7B8401-5685-2442-82B4-EACBC1463DF3}" srcOrd="0" destOrd="0" presId="urn:microsoft.com/office/officeart/2005/8/layout/vList2"/>
    <dgm:cxn modelId="{1576BF48-DCE6-BB4B-BC62-E5F65B9B660A}" type="presOf" srcId="{AFCCAA05-725F-FA4E-8BF8-44ABB39DABA2}" destId="{473E928A-7CD9-294B-A9AA-C02AAB20E4BB}" srcOrd="0" destOrd="0" presId="urn:microsoft.com/office/officeart/2005/8/layout/vList2"/>
    <dgm:cxn modelId="{CABE2F6F-74B0-5848-B9F5-CADC2BFB00B0}" type="presOf" srcId="{4B58565B-593C-134F-80D4-D0AD8764F73B}" destId="{A035ED41-710A-314B-9A8E-711EC77E881A}" srcOrd="0" destOrd="0" presId="urn:microsoft.com/office/officeart/2005/8/layout/vList2"/>
    <dgm:cxn modelId="{C21A792E-A4D7-4343-89DE-81C66CB09618}" srcId="{4B58565B-593C-134F-80D4-D0AD8764F73B}" destId="{22E5527A-B86B-A847-AB75-5C6334872E35}" srcOrd="2" destOrd="0" parTransId="{F9D42083-6CEC-754C-B272-FFD508F459CE}" sibTransId="{3816D7C1-DFC6-A44E-A8B3-4CD9392A05A2}"/>
    <dgm:cxn modelId="{08BC2741-2AE3-F343-A783-49A2C8B72628}" type="presParOf" srcId="{A035ED41-710A-314B-9A8E-711EC77E881A}" destId="{473E928A-7CD9-294B-A9AA-C02AAB20E4BB}" srcOrd="0" destOrd="0" presId="urn:microsoft.com/office/officeart/2005/8/layout/vList2"/>
    <dgm:cxn modelId="{B4D2696A-842A-A249-A0A7-6142DB1BC0F4}" type="presParOf" srcId="{A035ED41-710A-314B-9A8E-711EC77E881A}" destId="{E22A4C65-BB2B-7A4B-812E-8B16C6AC8A43}" srcOrd="1" destOrd="0" presId="urn:microsoft.com/office/officeart/2005/8/layout/vList2"/>
    <dgm:cxn modelId="{FFA845AD-CA43-334C-A1DA-C724776320C7}" type="presParOf" srcId="{A035ED41-710A-314B-9A8E-711EC77E881A}" destId="{D548954E-0AF2-F44E-A0CB-DD5D627A6DEA}" srcOrd="2" destOrd="0" presId="urn:microsoft.com/office/officeart/2005/8/layout/vList2"/>
    <dgm:cxn modelId="{C132DD51-B21B-3B43-AF05-4EDD61DA04E9}" type="presParOf" srcId="{A035ED41-710A-314B-9A8E-711EC77E881A}" destId="{6755945D-0C27-774E-A531-B776DE0BE951}" srcOrd="3" destOrd="0" presId="urn:microsoft.com/office/officeart/2005/8/layout/vList2"/>
    <dgm:cxn modelId="{B1FEA60F-A627-5B44-879C-9085DFE6BD75}" type="presParOf" srcId="{A035ED41-710A-314B-9A8E-711EC77E881A}" destId="{3F7B8401-5685-2442-82B4-EACBC1463D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769B9-8154-BD4A-89B8-EF1CE0442A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46305C9-779A-4B42-B34D-184C94BA48B1}">
      <dgm:prSet custT="1"/>
      <dgm:spPr>
        <a:solidFill>
          <a:srgbClr val="CA325A"/>
        </a:solidFill>
      </dgm:spPr>
      <dgm:t>
        <a:bodyPr/>
        <a:lstStyle/>
        <a:p>
          <a:pPr algn="ctr" rtl="0"/>
          <a:r>
            <a:rPr lang="es-ES" sz="1600" b="0" i="0" smtClean="0"/>
            <a:t>SUMA MINUTOS </a:t>
          </a:r>
          <a:endParaRPr lang="es-ES" sz="1600"/>
        </a:p>
      </dgm:t>
    </dgm:pt>
    <dgm:pt modelId="{F2B2FB4F-13EA-624B-A84A-84005A562B27}" type="parTrans" cxnId="{C3FDAC45-15BD-CF44-A588-E2BFED33993F}">
      <dgm:prSet/>
      <dgm:spPr/>
      <dgm:t>
        <a:bodyPr/>
        <a:lstStyle/>
        <a:p>
          <a:pPr algn="ctr"/>
          <a:endParaRPr lang="es-ES_tradnl" sz="2000"/>
        </a:p>
      </dgm:t>
    </dgm:pt>
    <dgm:pt modelId="{A447685B-FA21-BF40-A032-92219A41E31B}" type="sibTrans" cxnId="{C3FDAC45-15BD-CF44-A588-E2BFED33993F}">
      <dgm:prSet/>
      <dgm:spPr/>
      <dgm:t>
        <a:bodyPr/>
        <a:lstStyle/>
        <a:p>
          <a:pPr algn="ctr"/>
          <a:endParaRPr lang="es-ES_tradnl" sz="2000"/>
        </a:p>
      </dgm:t>
    </dgm:pt>
    <dgm:pt modelId="{05D8BC96-626A-9741-8492-A019EFCF647F}">
      <dgm:prSet custT="1"/>
      <dgm:spPr>
        <a:solidFill>
          <a:srgbClr val="374E8B"/>
        </a:solidFill>
      </dgm:spPr>
      <dgm:t>
        <a:bodyPr/>
        <a:lstStyle/>
        <a:p>
          <a:pPr algn="ctr" rtl="0"/>
          <a:r>
            <a:rPr lang="es-ES" sz="1400" b="0" i="0" smtClean="0"/>
            <a:t>Pausas activas Toma 5. </a:t>
          </a:r>
          <a:endParaRPr lang="es-ES" sz="1400"/>
        </a:p>
      </dgm:t>
    </dgm:pt>
    <dgm:pt modelId="{0998C4A0-4ADF-B447-85CF-DF6AF50BAC01}" type="parTrans" cxnId="{882EEDE8-8341-AD44-8FCC-71CE601DD70A}">
      <dgm:prSet/>
      <dgm:spPr/>
      <dgm:t>
        <a:bodyPr/>
        <a:lstStyle/>
        <a:p>
          <a:pPr algn="ctr"/>
          <a:endParaRPr lang="es-ES_tradnl" sz="2000"/>
        </a:p>
      </dgm:t>
    </dgm:pt>
    <dgm:pt modelId="{678417DF-C4AB-274C-942B-1A2C4A762D1F}" type="sibTrans" cxnId="{882EEDE8-8341-AD44-8FCC-71CE601DD70A}">
      <dgm:prSet/>
      <dgm:spPr/>
      <dgm:t>
        <a:bodyPr/>
        <a:lstStyle/>
        <a:p>
          <a:pPr algn="ctr"/>
          <a:endParaRPr lang="es-ES_tradnl" sz="2000"/>
        </a:p>
      </dgm:t>
    </dgm:pt>
    <dgm:pt modelId="{1242CC20-FCF4-C54C-8C66-650DEFF81A5D}">
      <dgm:prSet custT="1"/>
      <dgm:spPr>
        <a:solidFill>
          <a:srgbClr val="CA325A"/>
        </a:solidFill>
      </dgm:spPr>
      <dgm:t>
        <a:bodyPr/>
        <a:lstStyle/>
        <a:p>
          <a:pPr algn="ctr" rtl="0"/>
          <a:r>
            <a:rPr lang="es-ES" sz="1400" b="0" i="0" smtClean="0"/>
            <a:t>Implementar sesiones de Educación Física de Calidad</a:t>
          </a:r>
          <a:endParaRPr lang="es-ES" sz="1400"/>
        </a:p>
      </dgm:t>
    </dgm:pt>
    <dgm:pt modelId="{367EAE22-7AA2-C74C-8D9C-F114DC758F95}" type="parTrans" cxnId="{A5997BF6-909E-D941-B4AA-E1B28B098C4C}">
      <dgm:prSet/>
      <dgm:spPr/>
      <dgm:t>
        <a:bodyPr/>
        <a:lstStyle/>
        <a:p>
          <a:pPr algn="ctr"/>
          <a:endParaRPr lang="es-ES_tradnl" sz="2000"/>
        </a:p>
      </dgm:t>
    </dgm:pt>
    <dgm:pt modelId="{1CEA9F3D-18A9-D346-AF3A-91A9B42ECF9E}" type="sibTrans" cxnId="{A5997BF6-909E-D941-B4AA-E1B28B098C4C}">
      <dgm:prSet/>
      <dgm:spPr/>
      <dgm:t>
        <a:bodyPr/>
        <a:lstStyle/>
        <a:p>
          <a:pPr algn="ctr"/>
          <a:endParaRPr lang="es-ES_tradnl" sz="2000"/>
        </a:p>
      </dgm:t>
    </dgm:pt>
    <dgm:pt modelId="{B2086654-2494-4E49-BEE9-819A849DE460}" type="pres">
      <dgm:prSet presAssocID="{D58769B9-8154-BD4A-89B8-EF1CE0442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25E85B-1772-C84B-94EE-487E561C20F3}" type="pres">
      <dgm:prSet presAssocID="{B46305C9-779A-4B42-B34D-184C94BA48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870B3A-1C70-DE47-B233-57325D9A3FC0}" type="pres">
      <dgm:prSet presAssocID="{A447685B-FA21-BF40-A032-92219A41E31B}" presName="spacer" presStyleCnt="0"/>
      <dgm:spPr/>
    </dgm:pt>
    <dgm:pt modelId="{2B5DA12D-A7D8-9B4C-884F-F301F84E6964}" type="pres">
      <dgm:prSet presAssocID="{05D8BC96-626A-9741-8492-A019EFCF64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914386-A7D5-8443-AC98-3E1FE9EE8953}" type="pres">
      <dgm:prSet presAssocID="{678417DF-C4AB-274C-942B-1A2C4A762D1F}" presName="spacer" presStyleCnt="0"/>
      <dgm:spPr/>
    </dgm:pt>
    <dgm:pt modelId="{5B9D71C5-91C7-4743-B33F-E80323392D44}" type="pres">
      <dgm:prSet presAssocID="{1242CC20-FCF4-C54C-8C66-650DEFF81A5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FDAC45-15BD-CF44-A588-E2BFED33993F}" srcId="{D58769B9-8154-BD4A-89B8-EF1CE0442A8B}" destId="{B46305C9-779A-4B42-B34D-184C94BA48B1}" srcOrd="0" destOrd="0" parTransId="{F2B2FB4F-13EA-624B-A84A-84005A562B27}" sibTransId="{A447685B-FA21-BF40-A032-92219A41E31B}"/>
    <dgm:cxn modelId="{4793BBEB-2294-FA4B-AA9D-516EA466712D}" type="presOf" srcId="{B46305C9-779A-4B42-B34D-184C94BA48B1}" destId="{C425E85B-1772-C84B-94EE-487E561C20F3}" srcOrd="0" destOrd="0" presId="urn:microsoft.com/office/officeart/2005/8/layout/vList2"/>
    <dgm:cxn modelId="{882EEDE8-8341-AD44-8FCC-71CE601DD70A}" srcId="{D58769B9-8154-BD4A-89B8-EF1CE0442A8B}" destId="{05D8BC96-626A-9741-8492-A019EFCF647F}" srcOrd="1" destOrd="0" parTransId="{0998C4A0-4ADF-B447-85CF-DF6AF50BAC01}" sibTransId="{678417DF-C4AB-274C-942B-1A2C4A762D1F}"/>
    <dgm:cxn modelId="{AFC4774E-4BFB-4045-8BE3-DE6D60C6ECFB}" type="presOf" srcId="{1242CC20-FCF4-C54C-8C66-650DEFF81A5D}" destId="{5B9D71C5-91C7-4743-B33F-E80323392D44}" srcOrd="0" destOrd="0" presId="urn:microsoft.com/office/officeart/2005/8/layout/vList2"/>
    <dgm:cxn modelId="{1D4F071C-E5AC-5C4D-8EFF-58AC882908A6}" type="presOf" srcId="{05D8BC96-626A-9741-8492-A019EFCF647F}" destId="{2B5DA12D-A7D8-9B4C-884F-F301F84E6964}" srcOrd="0" destOrd="0" presId="urn:microsoft.com/office/officeart/2005/8/layout/vList2"/>
    <dgm:cxn modelId="{DF9A49AC-22C7-9044-A5AA-3C5B79670A50}" type="presOf" srcId="{D58769B9-8154-BD4A-89B8-EF1CE0442A8B}" destId="{B2086654-2494-4E49-BEE9-819A849DE460}" srcOrd="0" destOrd="0" presId="urn:microsoft.com/office/officeart/2005/8/layout/vList2"/>
    <dgm:cxn modelId="{A5997BF6-909E-D941-B4AA-E1B28B098C4C}" srcId="{D58769B9-8154-BD4A-89B8-EF1CE0442A8B}" destId="{1242CC20-FCF4-C54C-8C66-650DEFF81A5D}" srcOrd="2" destOrd="0" parTransId="{367EAE22-7AA2-C74C-8D9C-F114DC758F95}" sibTransId="{1CEA9F3D-18A9-D346-AF3A-91A9B42ECF9E}"/>
    <dgm:cxn modelId="{29BB5AAB-6785-7243-AE40-B1A5D97015B3}" type="presParOf" srcId="{B2086654-2494-4E49-BEE9-819A849DE460}" destId="{C425E85B-1772-C84B-94EE-487E561C20F3}" srcOrd="0" destOrd="0" presId="urn:microsoft.com/office/officeart/2005/8/layout/vList2"/>
    <dgm:cxn modelId="{D540A602-8F56-C648-80CF-B3A75D1BF0EA}" type="presParOf" srcId="{B2086654-2494-4E49-BEE9-819A849DE460}" destId="{0D870B3A-1C70-DE47-B233-57325D9A3FC0}" srcOrd="1" destOrd="0" presId="urn:microsoft.com/office/officeart/2005/8/layout/vList2"/>
    <dgm:cxn modelId="{BFF5D10E-639F-A949-A037-32D74379D5E3}" type="presParOf" srcId="{B2086654-2494-4E49-BEE9-819A849DE460}" destId="{2B5DA12D-A7D8-9B4C-884F-F301F84E6964}" srcOrd="2" destOrd="0" presId="urn:microsoft.com/office/officeart/2005/8/layout/vList2"/>
    <dgm:cxn modelId="{297DF3C6-DD20-6F4C-ACC5-962924DE7B3D}" type="presParOf" srcId="{B2086654-2494-4E49-BEE9-819A849DE460}" destId="{F7914386-A7D5-8443-AC98-3E1FE9EE8953}" srcOrd="3" destOrd="0" presId="urn:microsoft.com/office/officeart/2005/8/layout/vList2"/>
    <dgm:cxn modelId="{E2D2E23A-8D24-0640-B5F0-FB1534D389F0}" type="presParOf" srcId="{B2086654-2494-4E49-BEE9-819A849DE460}" destId="{5B9D71C5-91C7-4743-B33F-E80323392D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B173C-B3EB-CB4E-A128-63B3B67275A5}">
      <dsp:nvSpPr>
        <dsp:cNvPr id="0" name=""/>
        <dsp:cNvSpPr/>
      </dsp:nvSpPr>
      <dsp:spPr>
        <a:xfrm>
          <a:off x="0" y="6753"/>
          <a:ext cx="3083257" cy="636480"/>
        </a:xfrm>
        <a:prstGeom prst="roundRect">
          <a:avLst/>
        </a:prstGeom>
        <a:solidFill>
          <a:srgbClr val="CA32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Reforzar la </a:t>
          </a:r>
          <a:r>
            <a:rPr lang="es-ES" sz="1400" b="0" i="0" kern="1200" dirty="0" err="1" smtClean="0"/>
            <a:t>aplicación</a:t>
          </a:r>
          <a:r>
            <a:rPr lang="es-ES" sz="1400" b="0" i="0" kern="1200" dirty="0" smtClean="0"/>
            <a:t> de los Lineamientos </a:t>
          </a:r>
          <a:endParaRPr lang="es-ES" sz="1400" kern="1200" dirty="0"/>
        </a:p>
      </dsp:txBody>
      <dsp:txXfrm>
        <a:off x="31070" y="37823"/>
        <a:ext cx="3021117" cy="574340"/>
      </dsp:txXfrm>
    </dsp:sp>
    <dsp:sp modelId="{8321BCCA-2057-8F49-A210-D1D2473BB770}">
      <dsp:nvSpPr>
        <dsp:cNvPr id="0" name=""/>
        <dsp:cNvSpPr/>
      </dsp:nvSpPr>
      <dsp:spPr>
        <a:xfrm>
          <a:off x="0" y="741153"/>
          <a:ext cx="3083257" cy="636480"/>
        </a:xfrm>
        <a:prstGeom prst="roundRect">
          <a:avLst/>
        </a:prstGeom>
        <a:solidFill>
          <a:srgbClr val="374E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Propiciar la venta de alimentos sanos alrededor de las escuelas.</a:t>
          </a:r>
          <a:endParaRPr lang="es-ES" sz="1400" kern="1200" dirty="0"/>
        </a:p>
      </dsp:txBody>
      <dsp:txXfrm>
        <a:off x="31070" y="772223"/>
        <a:ext cx="3021117" cy="574340"/>
      </dsp:txXfrm>
    </dsp:sp>
    <dsp:sp modelId="{2280EF58-7102-2A4D-8EF9-DF90EB2624E8}">
      <dsp:nvSpPr>
        <dsp:cNvPr id="0" name=""/>
        <dsp:cNvSpPr/>
      </dsp:nvSpPr>
      <dsp:spPr>
        <a:xfrm>
          <a:off x="0" y="1475553"/>
          <a:ext cx="3083257" cy="636480"/>
        </a:xfrm>
        <a:prstGeom prst="roundRect">
          <a:avLst/>
        </a:prstGeom>
        <a:solidFill>
          <a:srgbClr val="CA32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smtClean="0"/>
            <a:t>Asegurar que las escuelas sean un espacio libre de publicidad </a:t>
          </a:r>
          <a:endParaRPr lang="es-ES" sz="1400" kern="1200"/>
        </a:p>
      </dsp:txBody>
      <dsp:txXfrm>
        <a:off x="31070" y="1506623"/>
        <a:ext cx="3021117" cy="574340"/>
      </dsp:txXfrm>
    </dsp:sp>
    <dsp:sp modelId="{CBEB8C06-A576-3046-9A83-1C1E060F6B91}">
      <dsp:nvSpPr>
        <dsp:cNvPr id="0" name=""/>
        <dsp:cNvSpPr/>
      </dsp:nvSpPr>
      <dsp:spPr>
        <a:xfrm>
          <a:off x="0" y="2209953"/>
          <a:ext cx="3083257" cy="636480"/>
        </a:xfrm>
        <a:prstGeom prst="roundRect">
          <a:avLst/>
        </a:prstGeom>
        <a:solidFill>
          <a:srgbClr val="374E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smtClean="0"/>
            <a:t>Fortalecer la educación en salud y alimentación (libros de texto) </a:t>
          </a:r>
          <a:endParaRPr lang="es-ES" sz="1400" kern="1200"/>
        </a:p>
      </dsp:txBody>
      <dsp:txXfrm>
        <a:off x="31070" y="2241023"/>
        <a:ext cx="3021117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E928A-7CD9-294B-A9AA-C02AAB20E4BB}">
      <dsp:nvSpPr>
        <dsp:cNvPr id="0" name=""/>
        <dsp:cNvSpPr/>
      </dsp:nvSpPr>
      <dsp:spPr>
        <a:xfrm>
          <a:off x="0" y="5262"/>
          <a:ext cx="2638312" cy="872673"/>
        </a:xfrm>
        <a:prstGeom prst="roundRect">
          <a:avLst/>
        </a:prstGeom>
        <a:solidFill>
          <a:srgbClr val="374E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Asegurar la disponibilidad de agua simple potable. </a:t>
          </a:r>
          <a:endParaRPr lang="es-ES" sz="1600" kern="1200" dirty="0"/>
        </a:p>
      </dsp:txBody>
      <dsp:txXfrm>
        <a:off x="42600" y="47862"/>
        <a:ext cx="2553112" cy="787473"/>
      </dsp:txXfrm>
    </dsp:sp>
    <dsp:sp modelId="{D548954E-0AF2-F44E-A0CB-DD5D627A6DEA}">
      <dsp:nvSpPr>
        <dsp:cNvPr id="0" name=""/>
        <dsp:cNvSpPr/>
      </dsp:nvSpPr>
      <dsp:spPr>
        <a:xfrm>
          <a:off x="0" y="990256"/>
          <a:ext cx="2638312" cy="872673"/>
        </a:xfrm>
        <a:prstGeom prst="roundRect">
          <a:avLst/>
        </a:prstGeom>
        <a:solidFill>
          <a:srgbClr val="CA32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Cumplir los Lineamientos generales para la </a:t>
          </a:r>
          <a:r>
            <a:rPr lang="es-ES" sz="1400" b="0" i="0" kern="1200" dirty="0" err="1" smtClean="0"/>
            <a:t>instalación</a:t>
          </a:r>
          <a:r>
            <a:rPr lang="es-ES" sz="1400" b="0" i="0" kern="1200" dirty="0" smtClean="0"/>
            <a:t> y mantenimiento de bebederos</a:t>
          </a:r>
          <a:endParaRPr lang="es-ES" sz="1400" kern="1200" dirty="0"/>
        </a:p>
      </dsp:txBody>
      <dsp:txXfrm>
        <a:off x="42600" y="1032856"/>
        <a:ext cx="2553112" cy="787473"/>
      </dsp:txXfrm>
    </dsp:sp>
    <dsp:sp modelId="{3F7B8401-5685-2442-82B4-EACBC1463DF3}">
      <dsp:nvSpPr>
        <dsp:cNvPr id="0" name=""/>
        <dsp:cNvSpPr/>
      </dsp:nvSpPr>
      <dsp:spPr>
        <a:xfrm>
          <a:off x="0" y="1975250"/>
          <a:ext cx="2638312" cy="872673"/>
        </a:xfrm>
        <a:prstGeom prst="roundRect">
          <a:avLst/>
        </a:prstGeom>
        <a:solidFill>
          <a:srgbClr val="374E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Fortalecer la </a:t>
          </a:r>
          <a:r>
            <a:rPr lang="es-ES" sz="1600" b="0" i="0" kern="1200" dirty="0" err="1" smtClean="0"/>
            <a:t>educación</a:t>
          </a:r>
          <a:r>
            <a:rPr lang="es-ES" sz="1600" b="0" i="0" kern="1200" dirty="0" smtClean="0"/>
            <a:t> en </a:t>
          </a:r>
          <a:r>
            <a:rPr lang="es-ES" sz="1600" b="0" i="0" kern="1200" dirty="0" err="1" smtClean="0"/>
            <a:t>hidratación</a:t>
          </a:r>
          <a:r>
            <a:rPr lang="es-ES" sz="1600" b="0" i="0" kern="1200" dirty="0" smtClean="0"/>
            <a:t> adecuada (libros de texto) </a:t>
          </a:r>
          <a:endParaRPr lang="es-ES" sz="1600" kern="1200" dirty="0"/>
        </a:p>
      </dsp:txBody>
      <dsp:txXfrm>
        <a:off x="42600" y="2017850"/>
        <a:ext cx="2553112" cy="78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5E85B-1772-C84B-94EE-487E561C20F3}">
      <dsp:nvSpPr>
        <dsp:cNvPr id="0" name=""/>
        <dsp:cNvSpPr/>
      </dsp:nvSpPr>
      <dsp:spPr>
        <a:xfrm>
          <a:off x="0" y="510"/>
          <a:ext cx="2293875" cy="679445"/>
        </a:xfrm>
        <a:prstGeom prst="roundRect">
          <a:avLst/>
        </a:prstGeom>
        <a:solidFill>
          <a:srgbClr val="CA32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smtClean="0"/>
            <a:t>SUMA MINUTOS </a:t>
          </a:r>
          <a:endParaRPr lang="es-ES" sz="1600" kern="1200"/>
        </a:p>
      </dsp:txBody>
      <dsp:txXfrm>
        <a:off x="33168" y="33678"/>
        <a:ext cx="2227539" cy="613109"/>
      </dsp:txXfrm>
    </dsp:sp>
    <dsp:sp modelId="{2B5DA12D-A7D8-9B4C-884F-F301F84E6964}">
      <dsp:nvSpPr>
        <dsp:cNvPr id="0" name=""/>
        <dsp:cNvSpPr/>
      </dsp:nvSpPr>
      <dsp:spPr>
        <a:xfrm>
          <a:off x="0" y="692626"/>
          <a:ext cx="2293875" cy="679445"/>
        </a:xfrm>
        <a:prstGeom prst="roundRect">
          <a:avLst/>
        </a:prstGeom>
        <a:solidFill>
          <a:srgbClr val="374E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smtClean="0"/>
            <a:t>Pausas activas Toma 5. </a:t>
          </a:r>
          <a:endParaRPr lang="es-ES" sz="1400" kern="1200"/>
        </a:p>
      </dsp:txBody>
      <dsp:txXfrm>
        <a:off x="33168" y="725794"/>
        <a:ext cx="2227539" cy="613109"/>
      </dsp:txXfrm>
    </dsp:sp>
    <dsp:sp modelId="{5B9D71C5-91C7-4743-B33F-E80323392D44}">
      <dsp:nvSpPr>
        <dsp:cNvPr id="0" name=""/>
        <dsp:cNvSpPr/>
      </dsp:nvSpPr>
      <dsp:spPr>
        <a:xfrm>
          <a:off x="0" y="1384742"/>
          <a:ext cx="2293875" cy="679445"/>
        </a:xfrm>
        <a:prstGeom prst="roundRect">
          <a:avLst/>
        </a:prstGeom>
        <a:solidFill>
          <a:srgbClr val="CA32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smtClean="0"/>
            <a:t>Implementar sesiones de Educación Física de Calidad</a:t>
          </a:r>
          <a:endParaRPr lang="es-ES" sz="1400" kern="1200"/>
        </a:p>
      </dsp:txBody>
      <dsp:txXfrm>
        <a:off x="33168" y="1417910"/>
        <a:ext cx="2227539" cy="613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486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527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s-ES_tradnl" sz="11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Desarrollar una estrategia de </a:t>
            </a:r>
            <a:r>
              <a:rPr lang="es-ES_tradnl" sz="11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comunicación para cambios de comportamientos </a:t>
            </a:r>
            <a:r>
              <a:rPr lang="es-ES_tradnl" sz="11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que incluya cursos y talleres atractivos a los escolares sobre consumo saludable y cocina y el uso de estrategias </a:t>
            </a:r>
            <a:r>
              <a:rPr lang="es-ES_tradnl" sz="11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tecnológicas innovadoras</a:t>
            </a:r>
            <a:r>
              <a:rPr lang="es-ES_tradnl" sz="11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388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Esfuerzo coordinado entre la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Secretaría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Salud, la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Secretaría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Educación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Pública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el Sistema Nacional para el Desarrollo Integral de la Familia SNDIF y el Instituto Mexicano del Seguro Social (IMSS), por medio del cual se busca abordar temas de salud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púbica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importantes para el desarrollo de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NNyA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 el nivel de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educación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básica</a:t>
            </a:r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 términos prácticos, el programa propone la creación de un entorno escolar saludable mediante: </a:t>
            </a:r>
            <a:endParaRPr lang="es-MX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implementación de una política pública de alimentación correcta, hidratación adecuada y activación física de calidad, en un ámbito escolar libre de conflictos de interés con la industria fabricante de alimentos poco saludables; </a:t>
            </a:r>
            <a:endParaRPr lang="es-MX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actualización y el cumplimiento de los lineamientos para el expendio de alimentos y bebidas dentro de las escuelas;  </a:t>
            </a:r>
            <a:endParaRPr lang="es-MX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 fortalecimiento de los contenidos curriculares sobre alimentación y salud, y el incremento de la actividad física y el deporte.  </a:t>
            </a:r>
            <a:endParaRPr lang="es-ES" dirty="0" smtClean="0"/>
          </a:p>
          <a:p>
            <a:pPr marL="1397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88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829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2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54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98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59" indent="-298424" defTabSz="914319">
              <a:defRPr/>
            </a:pPr>
            <a:r>
              <a:rPr lang="es-ES" dirty="0"/>
              <a:t>México experimenta un incremento dramático en las cifras de obesidad particularmente en mujeres. La prevalencia combinada de sobrepeso y obesidad en escolares disminuyó de 34.4% en 2012 para 33.2% en 2016, diferencia no significativa. </a:t>
            </a:r>
            <a:endParaRPr lang="es-E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192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68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MX" sz="1100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Contemplar</a:t>
            </a:r>
            <a:r>
              <a:rPr lang="es-MX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ámbitos </a:t>
            </a:r>
            <a:r>
              <a:rPr lang="es-MX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individual, familiar y comunitario.</a:t>
            </a: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MX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Considerar factores</a:t>
            </a:r>
            <a:r>
              <a:rPr lang="es-MX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inmediatos, intermedios y estructurales</a:t>
            </a:r>
            <a: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obesidad.</a:t>
            </a: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E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Diseñadas con base a resultados de </a:t>
            </a:r>
            <a:r>
              <a:rPr lang="es-ES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formativa y  teorías de cambios de comportamientos </a:t>
            </a: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ES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Dirigirse a superar barreras </a:t>
            </a:r>
            <a:r>
              <a:rPr lang="es-ES" sz="1100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dificultan la adopción de estilos de vida saludables.</a:t>
            </a: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ES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canales de comunicación innovadores</a:t>
            </a: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MX" sz="1100" dirty="0" smtClean="0">
                <a:solidFill>
                  <a:srgbClr val="2A2D57"/>
                </a:solidFill>
                <a:latin typeface="Arial" charset="0"/>
              </a:rPr>
              <a:t>Contemplar </a:t>
            </a:r>
            <a:r>
              <a:rPr lang="es-MX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atractivas </a:t>
            </a:r>
            <a:r>
              <a:rPr lang="es-MX" sz="1100" dirty="0" smtClean="0">
                <a:solidFill>
                  <a:srgbClr val="2A2D57"/>
                </a:solidFill>
                <a:latin typeface="Arial" charset="0"/>
              </a:rPr>
              <a:t>para todos los actores escolares y en particular para los niños </a:t>
            </a:r>
            <a:endParaRPr lang="es-ES" sz="1100" dirty="0" smtClean="0">
              <a:solidFill>
                <a:srgbClr val="2A2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MX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Contemplar guías</a:t>
            </a:r>
            <a:r>
              <a:rPr lang="es-MX" sz="1100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alimentarias y de actividad física para la población mexicana</a:t>
            </a:r>
            <a:endParaRPr lang="es-ES" sz="1100" b="1" dirty="0" smtClean="0">
              <a:solidFill>
                <a:srgbClr val="2A2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MX" sz="11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Alineadas </a:t>
            </a:r>
            <a:r>
              <a:rPr lang="es-MX" sz="1100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MX" sz="1100" b="1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smtClean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estrategias y  otras áreas de política</a:t>
            </a:r>
            <a:endParaRPr lang="es-MX" sz="1100" dirty="0" smtClean="0">
              <a:solidFill>
                <a:srgbClr val="2A2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328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 las intervenciones nutricionales se encuentran los lineamientos para la venta de alimentos y bebidas en las escuelas que han sido un paso fundamental para la transformación del entorno escolar. </a:t>
            </a:r>
            <a:endParaRPr lang="es-MX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9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s-E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necesaria la capacitación a los responsables de la implementación y vigilancia del cumplimiento de los lineamientos (comités de participación social, autoridades de salud, maestros, padres de familia y responsables de expendios escolares), generar mecanismos de supervisión y reforzar la implementación de acciones tales como los lineamientos de expendio y distribución de alimentos y bebidas dentro del Sistema Educativo Nacional.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71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3150" y="1284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5E0B05-7A66-4502-92E9-A594DD4B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E3634E-27D9-4B07-8D89-283F3E67A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49925A-4F08-4588-B9C3-2F902B2A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F5D3-A706-47DB-9611-93977D8A15BA}" type="datetimeFigureOut">
              <a:rPr lang="es-MX" smtClean="0"/>
              <a:t>09/10/19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EB6F9F1-0A44-4A26-940C-599DCB06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5072A7-309A-4AD5-BB25-4E46D7BC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E2F1-AD14-4A74-826C-3133A1A3882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43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5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60" r:id="rId5"/>
    <p:sldLayoutId id="2147483661" r:id="rId6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diagramData" Target="../diagrams/data3.xml"/><Relationship Id="rId15" Type="http://schemas.openxmlformats.org/officeDocument/2006/relationships/diagramLayout" Target="../diagrams/layout3.xml"/><Relationship Id="rId16" Type="http://schemas.openxmlformats.org/officeDocument/2006/relationships/diagramQuickStyle" Target="../diagrams/quickStyle3.xml"/><Relationship Id="rId17" Type="http://schemas.openxmlformats.org/officeDocument/2006/relationships/diagramColors" Target="../diagrams/colors3.xml"/><Relationship Id="rId18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1602147"/>
            <a:ext cx="9144000" cy="1343934"/>
          </a:xfrm>
          <a:prstGeom prst="rect">
            <a:avLst/>
          </a:prstGeom>
          <a:solidFill>
            <a:srgbClr val="596A85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ectángulo 29"/>
          <p:cNvSpPr/>
          <p:nvPr/>
        </p:nvSpPr>
        <p:spPr>
          <a:xfrm>
            <a:off x="0" y="3823276"/>
            <a:ext cx="9144000" cy="285752"/>
          </a:xfrm>
          <a:prstGeom prst="rect">
            <a:avLst/>
          </a:prstGeom>
          <a:solidFill>
            <a:srgbClr val="ACC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0" y="4103244"/>
            <a:ext cx="9144000" cy="1025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1025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014421"/>
            <a:ext cx="9144000" cy="285752"/>
          </a:xfrm>
          <a:prstGeom prst="rect">
            <a:avLst/>
          </a:prstGeom>
          <a:solidFill>
            <a:srgbClr val="ACC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AB912871-33B4-4243-A42B-F2CA4A6E5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8" y="149113"/>
            <a:ext cx="2076655" cy="716905"/>
          </a:xfrm>
          <a:prstGeom prst="rect">
            <a:avLst/>
          </a:prstGeom>
        </p:spPr>
      </p:pic>
      <p:pic>
        <p:nvPicPr>
          <p:cNvPr id="18" name="Picture 4" descr="fotos escuela fundacion Mexico ILSI 2006 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05" y="1580141"/>
            <a:ext cx="3488549" cy="310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CuadroTexto 23"/>
          <p:cNvSpPr txBox="1"/>
          <p:nvPr/>
        </p:nvSpPr>
        <p:spPr>
          <a:xfrm>
            <a:off x="3810517" y="4216199"/>
            <a:ext cx="5333483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Dra. Anabelle Bonvecchio A</a:t>
            </a:r>
            <a:endParaRPr lang="es-MX" sz="1800" b="1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Directora de Políticas y Programas de Nutrición</a:t>
            </a:r>
          </a:p>
          <a:p>
            <a:pPr algn="ctr"/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CINyS</a:t>
            </a:r>
            <a:endParaRPr lang="es-MX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810517" y="3010389"/>
            <a:ext cx="533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El entorno escolar y </a:t>
            </a:r>
            <a:r>
              <a:rPr lang="es-E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 </a:t>
            </a:r>
            <a:r>
              <a:rPr lang="es-E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endParaRPr lang="es-ES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comportamientos </a:t>
            </a:r>
            <a:endParaRPr lang="es-ES" sz="1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810517" y="353322"/>
            <a:ext cx="5126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2A3990"/>
                </a:solidFill>
                <a:latin typeface="Arial" charset="0"/>
                <a:ea typeface="Arial" charset="0"/>
                <a:cs typeface="Arial" charset="0"/>
              </a:rPr>
              <a:t>Academia Nacional de Medicina, </a:t>
            </a:r>
            <a:r>
              <a:rPr lang="es-MX" dirty="0" smtClean="0">
                <a:solidFill>
                  <a:srgbClr val="2A3990"/>
                </a:solidFill>
                <a:latin typeface="Arial" charset="0"/>
                <a:ea typeface="Arial" charset="0"/>
                <a:cs typeface="Arial" charset="0"/>
              </a:rPr>
              <a:t>CDMX Octubre </a:t>
            </a:r>
            <a:r>
              <a:rPr lang="es-MX" dirty="0">
                <a:solidFill>
                  <a:srgbClr val="2A3990"/>
                </a:solidFill>
                <a:latin typeface="Arial" charset="0"/>
                <a:ea typeface="Arial" charset="0"/>
                <a:cs typeface="Arial" charset="0"/>
              </a:rPr>
              <a:t>9, 2019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69780" y="1723244"/>
            <a:ext cx="52532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</a:rPr>
              <a:t>La epidemia de obesidad en México: </a:t>
            </a:r>
            <a:endParaRPr lang="es-ES_tradnl" sz="2200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2200" dirty="0" smtClean="0">
                <a:solidFill>
                  <a:schemeClr val="bg1"/>
                </a:solidFill>
              </a:rPr>
              <a:t>actualización </a:t>
            </a:r>
            <a:r>
              <a:rPr lang="es-ES_tradnl" sz="2200" dirty="0">
                <a:solidFill>
                  <a:schemeClr val="bg1"/>
                </a:solidFill>
              </a:rPr>
              <a:t>de </a:t>
            </a:r>
            <a:r>
              <a:rPr lang="es-ES_tradnl" sz="2200" dirty="0" smtClean="0">
                <a:solidFill>
                  <a:schemeClr val="bg1"/>
                </a:solidFill>
              </a:rPr>
              <a:t>las recomendaciones </a:t>
            </a:r>
          </a:p>
          <a:p>
            <a:pPr algn="ctr"/>
            <a:r>
              <a:rPr lang="es-ES_tradnl" sz="2200" dirty="0" smtClean="0">
                <a:solidFill>
                  <a:schemeClr val="bg1"/>
                </a:solidFill>
              </a:rPr>
              <a:t>para </a:t>
            </a:r>
            <a:r>
              <a:rPr lang="es-ES_tradnl" sz="2200" dirty="0">
                <a:solidFill>
                  <a:schemeClr val="bg1"/>
                </a:solidFill>
              </a:rPr>
              <a:t>su prevención y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1025839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982522"/>
            <a:ext cx="9144000" cy="117748"/>
          </a:xfrm>
          <a:prstGeom prst="rect">
            <a:avLst/>
          </a:prstGeom>
          <a:solidFill>
            <a:srgbClr val="ACC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27" y="134303"/>
            <a:ext cx="8908644" cy="870160"/>
          </a:xfrm>
        </p:spPr>
        <p:txBody>
          <a:bodyPr anchor="ctr"/>
          <a:lstStyle/>
          <a:p>
            <a:pPr algn="ctr"/>
            <a:r>
              <a:rPr lang="es-E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Evaluación de lineamientos generales para el expendio y distribución</a:t>
            </a:r>
            <a:br>
              <a:rPr lang="es-E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alimentos y bebidas preparados y procesados en escuelas </a:t>
            </a:r>
            <a:br>
              <a:rPr lang="es-E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del sistema educativo nacional </a:t>
            </a:r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(DOF-2011,  actualizados 2014)</a:t>
            </a:r>
            <a:b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s-E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8364" y="1100270"/>
            <a:ext cx="8504129" cy="4043230"/>
          </a:xfrm>
        </p:spPr>
        <p:txBody>
          <a:bodyPr anchor="ctr"/>
          <a:lstStyle/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99 escuelas primarias, únicamente 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27%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de los alimentos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venta en las escuelas 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cumple con los estándar nutricionales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 sólo 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18% de los escolares consumieron un </a:t>
            </a:r>
            <a:r>
              <a:rPr lang="es-ES" sz="1600" b="1" dirty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refrigerio 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saludable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E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Pérez-Ferrer, 2018)</a:t>
            </a:r>
            <a:endParaRPr lang="es-E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endParaRPr lang="es-ES" sz="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Existe evidencia de un </a:t>
            </a:r>
            <a:r>
              <a:rPr lang="es-ES" sz="1600" b="1" dirty="0" smtClean="0">
                <a:solidFill>
                  <a:srgbClr val="DB5E55"/>
                </a:solidFill>
                <a:latin typeface="Arial" charset="0"/>
                <a:ea typeface="Arial" charset="0"/>
                <a:cs typeface="Arial" charset="0"/>
              </a:rPr>
              <a:t>incremento del consumo de refrigerio saludable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sobre el tiempo* 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(n=645) (OR 3.89; IC95% 1.47-10.3) </a:t>
            </a:r>
            <a:r>
              <a:rPr lang="es-ES" sz="1600" b="1" dirty="0" smtClean="0">
                <a:solidFill>
                  <a:srgbClr val="DB5E55"/>
                </a:solidFill>
                <a:latin typeface="Arial" charset="0"/>
                <a:ea typeface="Arial" charset="0"/>
                <a:cs typeface="Arial" charset="0"/>
              </a:rPr>
              <a:t>en escuelas donde el apego a los lineamientos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 mejorado, en comparación con aquellas escuelas donde el apego se ha mantenido constante o ha disminuido </a:t>
            </a:r>
            <a:r>
              <a:rPr lang="es-E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(Pérez-Ferrer, 2018)</a:t>
            </a:r>
          </a:p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endParaRPr lang="es-ES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aumento del cumplimiento en los lineamientos del 10%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asoció con un 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aumento de 32% de probabilidad de consumir un alimento saludable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comprado en la escuela 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(OR </a:t>
            </a:r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1.32 IC95% 1.09-1.26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s-E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(Pérez-Ferrer, 2018)</a:t>
            </a:r>
          </a:p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endParaRPr lang="es-ES" sz="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endParaRPr lang="es-E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Bef>
                <a:spcPts val="0"/>
              </a:spcBef>
              <a:buClr>
                <a:schemeClr val="bg1"/>
              </a:buClr>
              <a:buSzPct val="150000"/>
              <a:buFont typeface="Arial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la etapa III de aplicación de los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lineamientos, </a:t>
            </a:r>
            <a:r>
              <a:rPr lang="es-E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detectó que </a:t>
            </a:r>
            <a:r>
              <a:rPr lang="es-ES" sz="1600" b="1" dirty="0">
                <a:solidFill>
                  <a:srgbClr val="DB5E55"/>
                </a:solidFill>
                <a:latin typeface="Arial" charset="0"/>
                <a:ea typeface="Arial" charset="0"/>
                <a:cs typeface="Arial" charset="0"/>
              </a:rPr>
              <a:t>los alimentos adquiridos en las escuelas contienen menor energía que los procedentes del </a:t>
            </a:r>
            <a:r>
              <a:rPr lang="es-ES" sz="1600" b="1" dirty="0" smtClean="0">
                <a:solidFill>
                  <a:srgbClr val="DB5E55"/>
                </a:solidFill>
                <a:latin typeface="Arial" charset="0"/>
                <a:ea typeface="Arial" charset="0"/>
                <a:cs typeface="Arial" charset="0"/>
              </a:rPr>
              <a:t>hogar</a:t>
            </a:r>
            <a:r>
              <a:rPr lang="es-ES" sz="1600" b="1" dirty="0" smtClean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(n=563 niños/as) 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(Lopez-Olmedo N, et al 2018). </a:t>
            </a:r>
            <a:endParaRPr lang="es-E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10" y="3253564"/>
            <a:ext cx="9138289" cy="871869"/>
          </a:xfrm>
          <a:prstGeom prst="rect">
            <a:avLst/>
          </a:prstGeom>
          <a:solidFill>
            <a:srgbClr val="FFFFFF">
              <a:alpha val="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CuadroTexto"/>
          <p:cNvSpPr txBox="1"/>
          <p:nvPr/>
        </p:nvSpPr>
        <p:spPr>
          <a:xfrm>
            <a:off x="6453212" y="4826867"/>
            <a:ext cx="2529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 Encuestas en 2012, 2013 </a:t>
            </a:r>
            <a:r>
              <a:rPr lang="es-MX" sz="1200">
                <a:solidFill>
                  <a:schemeClr val="accent4">
                    <a:lumMod val="60000"/>
                    <a:lumOff val="40000"/>
                  </a:schemeClr>
                </a:solidFill>
              </a:rPr>
              <a:t>y </a:t>
            </a:r>
            <a:r>
              <a:rPr lang="es-MX" sz="12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2015</a:t>
            </a:r>
            <a:endParaRPr lang="es-MX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248" y="1226227"/>
            <a:ext cx="9124981" cy="877831"/>
          </a:xfrm>
          <a:prstGeom prst="rect">
            <a:avLst/>
          </a:prstGeom>
          <a:solidFill>
            <a:srgbClr val="FFFFFF">
              <a:alpha val="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20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BB7A54A-9A88-4412-B6FA-D10A28AB6B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7562" y="143355"/>
            <a:ext cx="7729871" cy="608012"/>
          </a:xfrm>
          <a:solidFill>
            <a:srgbClr val="242852"/>
          </a:solidFill>
        </p:spPr>
        <p:txBody>
          <a:bodyPr/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Recomendaciones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4C77D43-CFDB-4E55-8207-758E751045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6809" y="893069"/>
            <a:ext cx="8041648" cy="992372"/>
          </a:xfrm>
        </p:spPr>
        <p:txBody>
          <a:bodyPr/>
          <a:lstStyle/>
          <a:p>
            <a:pPr indent="-342900" algn="just">
              <a:spcBef>
                <a:spcPts val="0"/>
              </a:spcBef>
              <a:buClr>
                <a:srgbClr val="A30303"/>
              </a:buClr>
              <a:buFont typeface="Source Sans Pro"/>
              <a:buAutoNum type="arabicPeriod"/>
            </a:pPr>
            <a:r>
              <a:rPr lang="es-ES_tradnl" sz="18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Garantizar </a:t>
            </a:r>
            <a:r>
              <a:rPr lang="es-ES_tradnl" sz="18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el derecho a alimentos saludables, </a:t>
            </a:r>
            <a:r>
              <a:rPr lang="es-ES_tradnl" sz="1800" b="1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agua </a:t>
            </a:r>
            <a:r>
              <a:rPr lang="es-ES_tradnl" sz="1800" b="1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potable e </a:t>
            </a:r>
            <a:r>
              <a:rPr lang="es-ES_tradnl" sz="1800" b="1" dirty="0" err="1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información</a:t>
            </a:r>
            <a:r>
              <a:rPr lang="es-ES_tradnl" sz="18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8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no engañosa </a:t>
            </a:r>
            <a:r>
              <a:rPr lang="es-ES_tradnl" sz="18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de los </a:t>
            </a:r>
            <a:r>
              <a:rPr lang="es-ES_tradnl" sz="1800" dirty="0" err="1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niños</a:t>
            </a:r>
            <a:r>
              <a:rPr lang="es-ES_tradnl" sz="18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 y adolescentes frente al ambiente </a:t>
            </a:r>
            <a:r>
              <a:rPr lang="es-ES_tradnl" sz="1800" dirty="0" err="1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obesogénico</a:t>
            </a:r>
            <a:r>
              <a:rPr lang="es-ES_tradnl" sz="18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" sz="1800" b="1" dirty="0" smtClean="0">
              <a:solidFill>
                <a:srgbClr val="A30303"/>
              </a:solidFill>
              <a:latin typeface="Arial" charset="0"/>
              <a:ea typeface="Arial" charset="0"/>
              <a:cs typeface="Arial" charset="0"/>
            </a:endParaRPr>
          </a:p>
          <a:p>
            <a:pPr indent="-342900" algn="just">
              <a:spcBef>
                <a:spcPts val="0"/>
              </a:spcBef>
              <a:buClr>
                <a:srgbClr val="A30303"/>
              </a:buClr>
              <a:buAutoNum type="arabicPeriod"/>
            </a:pPr>
            <a:r>
              <a:rPr lang="es-ES" sz="1800" b="1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 Fortalecer </a:t>
            </a:r>
            <a:r>
              <a:rPr lang="es-ES" sz="1800" b="1" dirty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" sz="1800" b="1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Lineamientos:</a:t>
            </a:r>
            <a:endParaRPr lang="es-ES" sz="1400" dirty="0">
              <a:latin typeface="Arial" charset="0"/>
              <a:ea typeface="Arial" charset="0"/>
              <a:cs typeface="Arial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es-ES" sz="14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7562" y="2074660"/>
            <a:ext cx="7860895" cy="290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Font typeface="Arial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s-E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eforzar </a:t>
            </a:r>
            <a:r>
              <a:rPr lang="es-E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implementación</a:t>
            </a:r>
            <a:r>
              <a:rPr lang="es-E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s-ES" sz="16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buSzPct val="150000"/>
              <a:buFont typeface="Arial" charset="0"/>
              <a:buChar char="•"/>
            </a:pPr>
            <a:r>
              <a:rPr lang="es-ES" sz="16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Capacitar </a:t>
            </a:r>
            <a:r>
              <a:rPr lang="es-ES" sz="16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a los responsables de la </a:t>
            </a:r>
            <a:r>
              <a:rPr lang="es-ES" sz="16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implementación y </a:t>
            </a:r>
            <a:r>
              <a:rPr lang="es-ES" sz="16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vigilancia</a:t>
            </a:r>
            <a:r>
              <a:rPr lang="es-E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 algn="just">
              <a:buSzPct val="150000"/>
              <a:buFont typeface="Arial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Generar mecanismos de </a:t>
            </a:r>
            <a:r>
              <a:rPr lang="es-ES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supervisión, rendición </a:t>
            </a:r>
            <a:r>
              <a:rPr lang="es-E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 cuentas </a:t>
            </a:r>
            <a:r>
              <a:rPr lang="es-E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E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sanciones.</a:t>
            </a:r>
            <a:endParaRPr lang="es-ES" sz="7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buSzPct val="150000"/>
              <a:buFont typeface="Arial" charset="0"/>
              <a:buChar char="•"/>
            </a:pPr>
            <a:r>
              <a:rPr lang="es-ES" sz="16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Fomentar la </a:t>
            </a:r>
            <a:r>
              <a:rPr lang="es-ES" sz="16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participación activa y comprometida</a:t>
            </a:r>
            <a:r>
              <a:rPr lang="es-ES" sz="16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 de las autoridades educativas y de salud junto con los Consejos Escolares.</a:t>
            </a:r>
          </a:p>
          <a:p>
            <a:pPr marL="285750" indent="-285750" algn="just">
              <a:buSzPct val="150000"/>
              <a:buFont typeface="Arial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Eliminar </a:t>
            </a:r>
            <a:r>
              <a:rPr lang="es-E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 venta de </a:t>
            </a:r>
            <a:r>
              <a:rPr lang="es-E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alimentos y </a:t>
            </a:r>
            <a:r>
              <a:rPr lang="es-ES" sz="16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bebidas</a:t>
            </a:r>
            <a:r>
              <a:rPr lang="es-ES" sz="16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6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ultra procesadas </a:t>
            </a:r>
            <a:r>
              <a:rPr lang="es-ES" sz="16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" sz="16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días </a:t>
            </a:r>
            <a:r>
              <a:rPr lang="es-ES" sz="16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viernes. Actualizar criterios nutricionales según la nueva ley de etiquetado (de ser aprobada)</a:t>
            </a:r>
            <a:r>
              <a:rPr lang="es-ES" sz="7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" sz="16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Aplicar </a:t>
            </a:r>
            <a:r>
              <a:rPr lang="es-ES" sz="16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criterios nutricionales para la </a:t>
            </a:r>
            <a:r>
              <a:rPr lang="es-ES" sz="16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venta de productos alrededor de las escuelas</a:t>
            </a:r>
            <a:endParaRPr lang="es-ES" sz="700" b="1" dirty="0">
              <a:solidFill>
                <a:srgbClr val="2A2D57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buSzPct val="150000"/>
              <a:buFont typeface="Arial" charset="0"/>
              <a:buChar char="•"/>
            </a:pPr>
            <a:r>
              <a:rPr lang="es-ES" sz="16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Campañas </a:t>
            </a:r>
            <a:r>
              <a:rPr lang="es-ES" sz="16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de comunicación dentro de la escuela: </a:t>
            </a:r>
            <a:r>
              <a:rPr lang="es-ES" sz="16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Diseminar el objetivo de la regulación en la venta de alimentos y bebidas y los criterios </a:t>
            </a:r>
            <a:r>
              <a:rPr lang="es-ES" sz="16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nutricionales</a:t>
            </a:r>
            <a:endParaRPr lang="es-ES" sz="1600" dirty="0">
              <a:solidFill>
                <a:srgbClr val="2A2D5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1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A5021D-BFC1-4A40-BBFB-7D2B172BBE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6176" y="751367"/>
            <a:ext cx="8233033" cy="4392132"/>
          </a:xfrm>
        </p:spPr>
        <p:txBody>
          <a:bodyPr anchor="ctr"/>
          <a:lstStyle/>
          <a:p>
            <a:pPr marL="38100" indent="0">
              <a:buClr>
                <a:srgbClr val="A30303"/>
              </a:buClr>
              <a:buSzPct val="200000"/>
              <a:buNone/>
            </a:pPr>
            <a:endParaRPr lang="es-ES_tradnl" sz="1400" b="1" dirty="0" smtClean="0">
              <a:solidFill>
                <a:srgbClr val="A3030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30303"/>
              </a:buClr>
              <a:buSzPct val="200000"/>
              <a:buFont typeface="+mj-lt"/>
              <a:buAutoNum type="arabicPeriod" startAt="2"/>
            </a:pPr>
            <a:r>
              <a:rPr lang="es-ES_tradnl" sz="14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Garantizar la existencia y mantenimiento de bebederos </a:t>
            </a:r>
            <a:r>
              <a:rPr lang="es-ES_tradnl" sz="14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o disposición de agua potable gratuita.</a:t>
            </a:r>
          </a:p>
          <a:p>
            <a:pPr>
              <a:buClr>
                <a:srgbClr val="A30303"/>
              </a:buClr>
              <a:buSzPct val="200000"/>
              <a:buFont typeface="+mj-lt"/>
              <a:buAutoNum type="arabicPeriod" startAt="2"/>
            </a:pPr>
            <a:r>
              <a:rPr lang="es-ES_tradnl" sz="1400" b="1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Garantizar  </a:t>
            </a:r>
            <a:r>
              <a:rPr lang="es-ES_tradnl" sz="1400" b="1" dirty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estrategias efectivas para incrementar la actividad física, dentro y fuera de la </a:t>
            </a:r>
            <a:r>
              <a:rPr lang="es-ES_tradnl" sz="1400" b="1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escuela.</a:t>
            </a:r>
          </a:p>
          <a:p>
            <a:pPr>
              <a:buSzPct val="200000"/>
              <a:buFont typeface="+mj-lt"/>
              <a:buAutoNum type="arabicPeriod" startAt="2"/>
            </a:pPr>
            <a:r>
              <a:rPr lang="es-ES_tradnl" sz="14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Dotar a las escuelas de suficiente presupuesto</a:t>
            </a:r>
            <a:r>
              <a:rPr lang="es-ES_tradnl" sz="14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 para el mantenimiento de sus instalaciones.</a:t>
            </a:r>
          </a:p>
          <a:p>
            <a:pPr>
              <a:buClr>
                <a:srgbClr val="A30303"/>
              </a:buClr>
              <a:buSzPct val="200000"/>
              <a:buFont typeface="+mj-lt"/>
              <a:buAutoNum type="arabicPeriod" startAt="2"/>
            </a:pPr>
            <a:r>
              <a:rPr lang="es-ES_tradnl" sz="1400" b="1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s-ES_tradnl" sz="1400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ontemplar las </a:t>
            </a:r>
            <a:r>
              <a:rPr lang="es-ES_tradnl" sz="1400" b="1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lecciones aprendidas </a:t>
            </a:r>
            <a:r>
              <a:rPr lang="es-ES_tradnl" sz="1400" dirty="0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para el nuevo programa de salud escolar, garantizar su implementación y evaluación.</a:t>
            </a:r>
          </a:p>
          <a:p>
            <a:pPr>
              <a:buSzPct val="200000"/>
              <a:buFont typeface="+mj-lt"/>
              <a:buAutoNum type="arabicPeriod" startAt="2"/>
            </a:pPr>
            <a:r>
              <a:rPr lang="es-ES_tradnl" sz="14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Desarrollar un sistema de compras de verduras y frutas locales </a:t>
            </a:r>
            <a:r>
              <a:rPr lang="es-ES_tradnl" sz="14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para abastecer las escuelas.</a:t>
            </a:r>
            <a:endParaRPr lang="es-ES_tradnl" sz="1400" dirty="0">
              <a:solidFill>
                <a:srgbClr val="2A2D57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30303"/>
              </a:buClr>
              <a:buSzPct val="200000"/>
              <a:buFont typeface="+mj-lt"/>
              <a:buAutoNum type="arabicPeriod" startAt="2"/>
            </a:pPr>
            <a:r>
              <a:rPr lang="es-ES_tradnl" sz="1400" dirty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Desarrollar </a:t>
            </a:r>
            <a:r>
              <a:rPr lang="es-ES_tradnl" sz="1400" b="1" dirty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estrategias de comunicación para cambios de comportamientos </a:t>
            </a:r>
            <a:r>
              <a:rPr lang="es-ES_tradnl" sz="1400" dirty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que incluya el uso </a:t>
            </a:r>
            <a:r>
              <a:rPr lang="es-ES_tradnl" sz="140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ES_tradnl" sz="1400" b="1" smtClean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tecnologías </a:t>
            </a:r>
            <a:r>
              <a:rPr lang="es-ES_tradnl" sz="1400" b="1" dirty="0">
                <a:solidFill>
                  <a:srgbClr val="A30303"/>
                </a:solidFill>
                <a:latin typeface="Arial" charset="0"/>
                <a:ea typeface="Arial" charset="0"/>
                <a:cs typeface="Arial" charset="0"/>
              </a:rPr>
              <a:t>innovadoras.</a:t>
            </a:r>
          </a:p>
          <a:p>
            <a:pPr>
              <a:buClr>
                <a:srgbClr val="A30303"/>
              </a:buClr>
              <a:buSzPct val="200000"/>
              <a:buFont typeface="+mj-lt"/>
              <a:buAutoNum type="arabicPeriod" startAt="2"/>
            </a:pPr>
            <a:r>
              <a:rPr lang="es-ES_tradnl" sz="1400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Estandarizar </a:t>
            </a:r>
            <a:r>
              <a:rPr lang="es-ES_tradnl" sz="14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los procesos</a:t>
            </a:r>
            <a:r>
              <a:rPr lang="es-ES_tradnl" sz="14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, crear manuales de capacitación, operación y </a:t>
            </a:r>
            <a:r>
              <a:rPr lang="es-ES_tradnl" sz="14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monitoreo</a:t>
            </a:r>
            <a:endParaRPr lang="es-ES_tradnl" sz="1400" b="1" dirty="0">
              <a:solidFill>
                <a:srgbClr val="2A2D57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A30303"/>
              </a:buClr>
              <a:buSzPct val="200000"/>
              <a:buFont typeface="+mj-lt"/>
              <a:buAutoNum type="arabicPeriod" startAt="2"/>
            </a:pPr>
            <a:endParaRPr lang="es-ES_tradnl" sz="1400" b="1" dirty="0">
              <a:solidFill>
                <a:srgbClr val="2A2D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BBB7A54A-9A88-4412-B6FA-D10A28AB6BB7}"/>
              </a:ext>
            </a:extLst>
          </p:cNvPr>
          <p:cNvSpPr txBox="1">
            <a:spLocks/>
          </p:cNvSpPr>
          <p:nvPr/>
        </p:nvSpPr>
        <p:spPr>
          <a:xfrm>
            <a:off x="967562" y="143355"/>
            <a:ext cx="7729871" cy="608012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28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Recomendaciones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7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-1" y="0"/>
            <a:ext cx="6343649" cy="5156364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endParaRPr lang="es-MX" sz="12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Programa </a:t>
            </a:r>
            <a:r>
              <a:rPr lang="es-E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Salud Escolar:  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Escuelas Saludables y Activas (2019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MX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256492"/>
            <a:ext cx="6343648" cy="885825"/>
          </a:xfrm>
          <a:prstGeom prst="rect">
            <a:avLst/>
          </a:prstGeom>
          <a:solidFill>
            <a:srgbClr val="FFFFFF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58634" y="1243013"/>
            <a:ext cx="3014661" cy="681576"/>
          </a:xfrm>
        </p:spPr>
        <p:txBody>
          <a:bodyPr anchor="ctr">
            <a:noAutofit/>
          </a:bodyPr>
          <a:lstStyle/>
          <a:p>
            <a:pPr marL="76200" indent="0" algn="ctr">
              <a:buNone/>
            </a:pPr>
            <a:r>
              <a:rPr lang="es-E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Promoción </a:t>
            </a:r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la alimentación </a:t>
            </a:r>
            <a:r>
              <a:rPr lang="es-ES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correcta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 bwMode="auto">
          <a:xfrm>
            <a:off x="6416546" y="77285"/>
            <a:ext cx="2656014" cy="1508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370466" y="1385858"/>
            <a:ext cx="2841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Hidratación </a:t>
            </a:r>
            <a:r>
              <a:rPr lang="es-ES" sz="2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adecuada</a:t>
            </a:r>
            <a:endParaRPr lang="es-ES" sz="7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16546" y="1757392"/>
            <a:ext cx="2637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Incremento de actividad física</a:t>
            </a:r>
            <a:r>
              <a:rPr lang="es-ES" sz="2000" dirty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000" b="1" dirty="0" smtClean="0">
                <a:solidFill>
                  <a:srgbClr val="2A2D57"/>
                </a:solidFill>
                <a:latin typeface="Arial" charset="0"/>
                <a:ea typeface="Arial" charset="0"/>
                <a:cs typeface="Arial" charset="0"/>
              </a:rPr>
              <a:t>moderada-vigorosa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863870742"/>
              </p:ext>
            </p:extLst>
          </p:nvPr>
        </p:nvGraphicFramePr>
        <p:xfrm>
          <a:off x="190038" y="2013143"/>
          <a:ext cx="3083257" cy="285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054215881"/>
              </p:ext>
            </p:extLst>
          </p:nvPr>
        </p:nvGraphicFramePr>
        <p:xfrm>
          <a:off x="3459607" y="2013143"/>
          <a:ext cx="2638312" cy="285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93809219"/>
              </p:ext>
            </p:extLst>
          </p:nvPr>
        </p:nvGraphicFramePr>
        <p:xfrm>
          <a:off x="6597615" y="2801631"/>
          <a:ext cx="2293875" cy="206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8751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798" y="1168394"/>
            <a:ext cx="9089130" cy="1172638"/>
          </a:xfrm>
          <a:prstGeom prst="rect">
            <a:avLst/>
          </a:prstGeom>
          <a:solidFill>
            <a:srgbClr val="FFFFFF">
              <a:alpha val="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C694B0-C30D-4E70-ACDE-B5EF4986F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50" y="303020"/>
            <a:ext cx="5309700" cy="813398"/>
          </a:xfrm>
        </p:spPr>
        <p:txBody>
          <a:bodyPr anchor="ctr"/>
          <a:lstStyle/>
          <a:p>
            <a:r>
              <a:rPr lang="es-MX" sz="3600" b="1" dirty="0" smtClean="0">
                <a:latin typeface="Arial" charset="0"/>
                <a:ea typeface="Arial" charset="0"/>
                <a:cs typeface="Arial" charset="0"/>
              </a:rPr>
              <a:t>Conclusiones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4294967295"/>
          </p:nvPr>
        </p:nvSpPr>
        <p:spPr>
          <a:xfrm>
            <a:off x="421898" y="1168394"/>
            <a:ext cx="8275535" cy="1924493"/>
          </a:xfrm>
        </p:spPr>
        <p:txBody>
          <a:bodyPr/>
          <a:lstStyle/>
          <a:p>
            <a:pPr algn="just">
              <a:buClr>
                <a:schemeClr val="bg1"/>
              </a:buClr>
              <a:buSzPct val="160000"/>
              <a:buFont typeface="Arial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epidemia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o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besidad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infantil es muy compleja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necesaria la transformación del sistema alimentario y entorno escolar para la adopción de dietas saludables y fomento a la actividad 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física.</a:t>
            </a:r>
          </a:p>
          <a:p>
            <a:pPr marL="38100" indent="0" algn="just">
              <a:buClr>
                <a:schemeClr val="bg1"/>
              </a:buClr>
              <a:buSzPct val="160000"/>
              <a:buNone/>
            </a:pPr>
            <a:endParaRPr lang="es-E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bg1"/>
              </a:buClr>
              <a:buSzPct val="160000"/>
              <a:buFont typeface="Arial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difícil revertir el problema sin políticas y programas escolares 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sólidos,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incluyendo estrategias para promover dichos comportamientos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38100" indent="0" algn="just">
              <a:buClr>
                <a:schemeClr val="bg1"/>
              </a:buClr>
              <a:buSzPct val="160000"/>
              <a:buNone/>
            </a:pPr>
            <a:endParaRPr lang="es-ES" sz="2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" sz="2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ES" sz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042988" y="3836175"/>
            <a:ext cx="6782908" cy="919401"/>
          </a:xfrm>
          <a:prstGeom prst="roundRect">
            <a:avLst/>
          </a:prstGeom>
          <a:solidFill>
            <a:srgbClr val="CA325A"/>
          </a:solidFill>
        </p:spPr>
        <p:txBody>
          <a:bodyPr wrap="square" anchor="ctr">
            <a:spAutoFit/>
          </a:bodyPr>
          <a:lstStyle/>
          <a:p>
            <a:pPr algn="ctr">
              <a:buClr>
                <a:schemeClr val="bg1"/>
              </a:buClr>
              <a:buSzPct val="160000"/>
            </a:pPr>
            <a:r>
              <a:rPr lang="es-E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¡</a:t>
            </a:r>
            <a:r>
              <a:rPr lang="es-E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 escuelas son parte del problema, </a:t>
            </a:r>
            <a:endParaRPr lang="es-ES" sz="2400" i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buClr>
                <a:schemeClr val="bg1"/>
              </a:buClr>
              <a:buSzPct val="160000"/>
            </a:pPr>
            <a:r>
              <a:rPr lang="es-ES" sz="24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deben </a:t>
            </a:r>
            <a:r>
              <a:rPr lang="es-E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ser parte de la solución</a:t>
            </a:r>
            <a:r>
              <a:rPr lang="es-ES" sz="24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2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D7C694B0-C30D-4E70-ACDE-B5EF4986F264}"/>
              </a:ext>
            </a:extLst>
          </p:cNvPr>
          <p:cNvSpPr txBox="1">
            <a:spLocks/>
          </p:cNvSpPr>
          <p:nvPr/>
        </p:nvSpPr>
        <p:spPr>
          <a:xfrm>
            <a:off x="321771" y="478516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4400" b="1" dirty="0" smtClean="0">
                <a:latin typeface="Arial" charset="0"/>
                <a:ea typeface="Arial" charset="0"/>
                <a:cs typeface="Arial" charset="0"/>
              </a:rPr>
              <a:t>Conclusiones</a:t>
            </a:r>
            <a:endParaRPr lang="en-US" sz="4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contenido 3"/>
          <p:cNvSpPr txBox="1">
            <a:spLocks/>
          </p:cNvSpPr>
          <p:nvPr/>
        </p:nvSpPr>
        <p:spPr>
          <a:xfrm>
            <a:off x="269319" y="1267384"/>
            <a:ext cx="5409054" cy="27721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1700" dirty="0">
                <a:solidFill>
                  <a:schemeClr val="bg1"/>
                </a:solidFill>
                <a:latin typeface="Arial" charset="0"/>
              </a:rPr>
              <a:t>Ninguna intervención única es </a:t>
            </a:r>
            <a:r>
              <a:rPr lang="es-MX" sz="1700" dirty="0" smtClean="0">
                <a:solidFill>
                  <a:schemeClr val="bg1"/>
                </a:solidFill>
                <a:latin typeface="Arial" charset="0"/>
              </a:rPr>
              <a:t>suficiente,  no </a:t>
            </a:r>
            <a:r>
              <a:rPr lang="es-ES" sz="1700" dirty="0" smtClean="0">
                <a:solidFill>
                  <a:schemeClr val="bg1"/>
                </a:solidFill>
              </a:rPr>
              <a:t>es factible lograr un cambio significativo con la sola modificación de factores ambientales, individuales e interpersonales asociados con la alimentación escolar.  </a:t>
            </a:r>
          </a:p>
          <a:p>
            <a:pPr marL="114300" algn="just"/>
            <a:endParaRPr lang="es-ES" sz="1700" dirty="0" smtClean="0">
              <a:solidFill>
                <a:schemeClr val="bg1"/>
              </a:solidFill>
            </a:endParaRPr>
          </a:p>
          <a:p>
            <a:pPr algn="just"/>
            <a:r>
              <a:rPr lang="es-ES" sz="1700" dirty="0" smtClean="0">
                <a:solidFill>
                  <a:schemeClr val="bg1"/>
                </a:solidFill>
              </a:rPr>
              <a:t>Se requieren </a:t>
            </a:r>
            <a:r>
              <a:rPr lang="es-ES" sz="1700" b="1" dirty="0" smtClean="0">
                <a:solidFill>
                  <a:srgbClr val="F7B643"/>
                </a:solidFill>
              </a:rPr>
              <a:t>múltiples intervenciones</a:t>
            </a:r>
            <a:r>
              <a:rPr lang="es-ES" sz="1700" dirty="0" smtClean="0">
                <a:solidFill>
                  <a:srgbClr val="F7B643"/>
                </a:solidFill>
              </a:rPr>
              <a:t>, </a:t>
            </a:r>
            <a:r>
              <a:rPr lang="es-ES" sz="1700" dirty="0" smtClean="0">
                <a:solidFill>
                  <a:schemeClr val="bg1"/>
                </a:solidFill>
              </a:rPr>
              <a:t>en</a:t>
            </a:r>
            <a:r>
              <a:rPr lang="es-ES" sz="1700" dirty="0" smtClean="0">
                <a:solidFill>
                  <a:srgbClr val="F7B643"/>
                </a:solidFill>
              </a:rPr>
              <a:t> </a:t>
            </a:r>
            <a:r>
              <a:rPr lang="es-ES" sz="1700" b="1" dirty="0" smtClean="0">
                <a:solidFill>
                  <a:srgbClr val="F7B643"/>
                </a:solidFill>
              </a:rPr>
              <a:t>diversos sectores y ordenes de gobierno</a:t>
            </a:r>
            <a:r>
              <a:rPr lang="es-ES" sz="1700" dirty="0" smtClean="0">
                <a:solidFill>
                  <a:schemeClr val="bg1"/>
                </a:solidFill>
              </a:rPr>
              <a:t>,</a:t>
            </a:r>
            <a:r>
              <a:rPr lang="es-ES" sz="1700" dirty="0" smtClean="0">
                <a:solidFill>
                  <a:srgbClr val="F7B643"/>
                </a:solidFill>
              </a:rPr>
              <a:t> </a:t>
            </a:r>
            <a:r>
              <a:rPr lang="es-ES" sz="1700" dirty="0" smtClean="0">
                <a:solidFill>
                  <a:schemeClr val="bg1"/>
                </a:solidFill>
              </a:rPr>
              <a:t>para también modificar los otros factores como los económicos y sociales que afectan las elecciones saludables.</a:t>
            </a:r>
          </a:p>
        </p:txBody>
      </p:sp>
      <p:pic>
        <p:nvPicPr>
          <p:cNvPr id="5" name="Picture 7" descr="1b5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9" r="-1"/>
          <a:stretch/>
        </p:blipFill>
        <p:spPr bwMode="auto">
          <a:xfrm>
            <a:off x="5856789" y="871538"/>
            <a:ext cx="3142941" cy="38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0144" y="1225215"/>
            <a:ext cx="9123855" cy="1529563"/>
          </a:xfrm>
          <a:prstGeom prst="rect">
            <a:avLst/>
          </a:prstGeom>
          <a:solidFill>
            <a:srgbClr val="FFFFFF">
              <a:alpha val="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6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4778" y="3862700"/>
            <a:ext cx="9144075" cy="12808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bonvecchio@insp.mx</a:t>
            </a:r>
            <a:endParaRPr lang="es-MX" sz="2000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Dra</a:t>
            </a:r>
            <a:r>
              <a:rPr lang="es-MX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Anabelle Bonvecchio A</a:t>
            </a:r>
          </a:p>
          <a:p>
            <a:pPr algn="ctr"/>
            <a:r>
              <a:rPr lang="es-MX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Directora </a:t>
            </a:r>
            <a:r>
              <a:rPr lang="es-MX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Políticas y Programas de Nutrición - CINyS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192" y="2978434"/>
            <a:ext cx="9144075" cy="884266"/>
          </a:xfrm>
          <a:prstGeom prst="rect">
            <a:avLst/>
          </a:prstGeom>
          <a:solidFill>
            <a:srgbClr val="ACC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_tradnl" sz="5400" b="1" dirty="0" smtClean="0">
                <a:solidFill>
                  <a:srgbClr val="242852"/>
                </a:solidFill>
              </a:rPr>
              <a:t>¡Gracias!</a:t>
            </a:r>
            <a:endParaRPr lang="es-ES_tradnl" sz="5400" b="1" dirty="0">
              <a:solidFill>
                <a:srgbClr val="242852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ES" b="1" dirty="0">
                <a:solidFill>
                  <a:schemeClr val="tx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¡</a:t>
            </a:r>
            <a:r>
              <a:rPr lang="es-ES" b="1" dirty="0" smtClean="0">
                <a:solidFill>
                  <a:schemeClr val="tx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Gracias!</a:t>
            </a:r>
            <a:endParaRPr lang="es-ES" b="1" dirty="0">
              <a:solidFill>
                <a:schemeClr val="tx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3" descr="C:\Users\bonvecchio\Contacts\Documents\Documents\Bebidas CONACYT\Fotos\liberal primer dia de garrafone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1" y="154835"/>
            <a:ext cx="2953404" cy="267436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escuela fundación M 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154835"/>
            <a:ext cx="2531687" cy="2674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154835"/>
            <a:ext cx="3523488" cy="267436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6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260316" y="185737"/>
            <a:ext cx="5236888" cy="3617693"/>
          </a:xfrm>
          <a:prstGeom prst="rect">
            <a:avLst/>
          </a:prstGeom>
        </p:spPr>
      </p:pic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357187" y="14950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3600" b="1" dirty="0">
                <a:latin typeface="Arial" charset="0"/>
                <a:ea typeface="Arial" charset="0"/>
                <a:cs typeface="Arial" charset="0"/>
              </a:rPr>
              <a:t>Introducción</a:t>
            </a:r>
            <a:endParaRPr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294967295"/>
          </p:nvPr>
        </p:nvSpPr>
        <p:spPr>
          <a:xfrm>
            <a:off x="528644" y="1246189"/>
            <a:ext cx="3731672" cy="2225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s-E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riesgo de </a:t>
            </a:r>
            <a:r>
              <a:rPr lang="es-ES" sz="1800" b="1" dirty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sobrepeso,  obesidad y otras enfermedades crónicas</a:t>
            </a:r>
            <a:r>
              <a:rPr lang="es-ES" sz="1800" dirty="0">
                <a:solidFill>
                  <a:srgbClr val="CA30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está  determinado por la exposición </a:t>
            </a:r>
            <a:r>
              <a:rPr lang="es-E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diversos  </a:t>
            </a:r>
            <a:r>
              <a:rPr lang="es-E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factores a lo largo del curso de vida. Su prevención debe considerar este enfoque</a:t>
            </a:r>
            <a:r>
              <a:rPr lang="es-E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548515" y="763134"/>
            <a:ext cx="2657793" cy="235154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79206" y="3803430"/>
            <a:ext cx="7775836" cy="1021556"/>
          </a:xfrm>
          <a:prstGeom prst="roundRect">
            <a:avLst/>
          </a:prstGeom>
          <a:solidFill>
            <a:srgbClr val="CA3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 escuelas son un ambiente propicio para la </a:t>
            </a:r>
            <a:r>
              <a:rPr lang="es-ES" sz="1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promoción de comportamientos saludables</a:t>
            </a:r>
            <a:r>
              <a:rPr lang="es-E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Las intervenciones en el entorno escolar son efectivas en las reducción de la obesidad infantil </a:t>
            </a:r>
            <a:r>
              <a:rPr lang="es-E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E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Springer</a:t>
            </a:r>
            <a:r>
              <a:rPr lang="es-E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2013).</a:t>
            </a:r>
          </a:p>
        </p:txBody>
      </p:sp>
    </p:spTree>
    <p:extLst>
      <p:ext uri="{BB962C8B-B14F-4D97-AF65-F5344CB8AC3E}">
        <p14:creationId xmlns:p14="http://schemas.microsoft.com/office/powerpoint/2010/main" val="130508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55126" y="3535863"/>
            <a:ext cx="5388874" cy="146193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38100" indent="0" algn="ctr"/>
            <a:endParaRPr lang="es-MX" sz="7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indent="0" algn="ctr"/>
            <a:r>
              <a:rPr lang="es-MX" sz="1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combinación de intervenciones de Nutrición</a:t>
            </a:r>
            <a:r>
              <a:rPr lang="es-MX" sz="1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38100" indent="0" algn="ctr"/>
            <a:r>
              <a:rPr lang="es-MX" sz="1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AF y participación de los padres o familiares tienen mayor efecto en reducción de peso </a:t>
            </a:r>
            <a:endParaRPr lang="es-MX" sz="18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indent="0" algn="ctr"/>
            <a:r>
              <a:rPr lang="es-MX" sz="18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Katz et al 2008</a:t>
            </a: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38100" indent="0" algn="ctr"/>
            <a:endParaRPr lang="es-ES" sz="7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fotos escuela fundacion Mexico ILSI 2006 0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/>
          <a:stretch/>
        </p:blipFill>
        <p:spPr>
          <a:xfrm>
            <a:off x="-1" y="1227224"/>
            <a:ext cx="3755127" cy="391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394151" y="0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4000" b="1">
                <a:latin typeface="Arial" charset="0"/>
                <a:ea typeface="Arial" charset="0"/>
                <a:cs typeface="Arial" charset="0"/>
              </a:rPr>
              <a:t>Introducción</a:t>
            </a:r>
            <a:endParaRPr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3755126" y="1070056"/>
            <a:ext cx="5388873" cy="2314575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38100" indent="0" algn="ctr"/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MX" sz="2000" b="1" dirty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programas de escuelas saludables </a:t>
            </a:r>
            <a:r>
              <a:rPr lang="es-MX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proporcionan un entorno que apoya y </a:t>
            </a:r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promueve</a:t>
            </a:r>
          </a:p>
          <a:p>
            <a:pPr marL="38100" indent="0" algn="ctr"/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los estilos de vida saludables, y capacita </a:t>
            </a:r>
            <a:endParaRPr lang="es-MX" sz="1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indent="0" algn="ctr"/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s-MX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los estudiantes y a los maestros para </a:t>
            </a:r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tomar</a:t>
            </a:r>
          </a:p>
          <a:p>
            <a:pPr marL="38100" indent="0" algn="ctr"/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acción para una comunidad y condiciones </a:t>
            </a:r>
            <a:endParaRPr lang="es-MX" sz="1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indent="0" algn="ctr"/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MX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vida más sanas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E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Frisvold</a:t>
            </a:r>
            <a:r>
              <a:rPr lang="es-E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et al.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2015</a:t>
            </a:r>
            <a:r>
              <a:rPr lang="es-MX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14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" y="187834"/>
            <a:ext cx="9144000" cy="2909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0" y="2588901"/>
            <a:ext cx="9159667" cy="3277820"/>
          </a:xfrm>
          <a:prstGeom prst="rect">
            <a:avLst/>
          </a:prstGeom>
          <a:solidFill>
            <a:srgbClr val="242852"/>
          </a:solidFill>
        </p:spPr>
        <p:txBody>
          <a:bodyPr wrap="square" anchor="ctr">
            <a:spAutoFit/>
          </a:bodyPr>
          <a:lstStyle/>
          <a:p>
            <a:pPr marL="38100" indent="0" algn="ctr"/>
            <a:endParaRPr lang="es-ES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indent="0" algn="ctr"/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recomendaciones formuladas 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basan en la </a:t>
            </a:r>
            <a:r>
              <a:rPr lang="es-ES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mejor evidencia disponible 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sobre la eficacia o efectividad de diversas intervenciones nacionales e internacionales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8100" indent="0" algn="ctr"/>
            <a:endParaRPr lang="es-ES" sz="2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lvl="0" algn="ctr"/>
            <a:r>
              <a:rPr lang="es-ES_tradnl" sz="2400" b="1" kern="12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Implementar </a:t>
            </a:r>
            <a:r>
              <a:rPr lang="es-ES_tradnl" sz="2400" b="1" kern="1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intervenciones para garantizar </a:t>
            </a:r>
            <a:r>
              <a:rPr lang="es-ES_tradnl" sz="2400" b="1" dirty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entornos alimentarios saludables, espacios recreativos seguros y </a:t>
            </a:r>
            <a:r>
              <a:rPr lang="es-ES_tradnl" sz="2400" b="1" dirty="0" err="1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educaci</a:t>
            </a:r>
            <a:r>
              <a:rPr lang="es-ES" sz="2400" b="1" dirty="0" err="1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ón</a:t>
            </a:r>
            <a:r>
              <a:rPr lang="es-ES" sz="2400" b="1" dirty="0">
                <a:solidFill>
                  <a:srgbClr val="F7B643"/>
                </a:solidFill>
                <a:latin typeface="Arial" charset="0"/>
                <a:ea typeface="Arial" charset="0"/>
                <a:cs typeface="Arial" charset="0"/>
              </a:rPr>
              <a:t> alimentaria en las escuelas</a:t>
            </a:r>
            <a:endParaRPr lang="es-ES_tradnl" sz="2400" b="1" dirty="0">
              <a:solidFill>
                <a:srgbClr val="F7B643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indent="0" algn="ctr"/>
            <a:endParaRPr lang="es-ES" sz="2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8100" indent="0" algn="ctr"/>
            <a:endParaRPr lang="es-ES" sz="2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7132">
            <a:off x="1651075" y="7078"/>
            <a:ext cx="2268698" cy="267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32833" y="10583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1B4BD8C-CC38-D249-91C7-01FE421CF0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9"/>
          <a:stretch/>
        </p:blipFill>
        <p:spPr>
          <a:xfrm>
            <a:off x="3526186" y="-98348"/>
            <a:ext cx="5397895" cy="29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9833" y="1130300"/>
            <a:ext cx="2478014" cy="4013199"/>
          </a:xfrm>
          <a:prstGeom prst="rect">
            <a:avLst/>
          </a:prstGeom>
          <a:solidFill>
            <a:srgbClr val="ACC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" y="1"/>
            <a:ext cx="2476500" cy="11303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0723" y="50801"/>
            <a:ext cx="2665921" cy="1036637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Situación Actual</a:t>
            </a: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456146"/>
              </p:ext>
            </p:extLst>
          </p:nvPr>
        </p:nvGraphicFramePr>
        <p:xfrm>
          <a:off x="2841667" y="12701"/>
          <a:ext cx="6099133" cy="501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352801" y="948938"/>
            <a:ext cx="452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kern="0" dirty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34.4         33.2            36.9             33.7            32.0             32.8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059344" y="4533782"/>
            <a:ext cx="72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p&gt;0.05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97445" y="3133399"/>
            <a:ext cx="167905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" sz="1600" dirty="0" smtClean="0">
                <a:solidFill>
                  <a:srgbClr val="242852"/>
                </a:solidFill>
              </a:rPr>
              <a:t>  </a:t>
            </a:r>
            <a:r>
              <a:rPr lang="es-ES" sz="1600" b="1" dirty="0" smtClean="0">
                <a:solidFill>
                  <a:srgbClr val="242852"/>
                </a:solidFill>
              </a:rPr>
              <a:t>En </a:t>
            </a:r>
            <a:r>
              <a:rPr lang="es-ES" sz="1600" b="1" dirty="0">
                <a:solidFill>
                  <a:srgbClr val="242852"/>
                </a:solidFill>
              </a:rPr>
              <a:t>niñas </a:t>
            </a:r>
            <a:r>
              <a:rPr lang="es-ES" sz="1600" dirty="0">
                <a:solidFill>
                  <a:srgbClr val="242852"/>
                </a:solidFill>
              </a:rPr>
              <a:t>aumentó de 32.0% a 32.8</a:t>
            </a:r>
            <a:r>
              <a:rPr lang="es-ES" sz="1600" dirty="0" smtClean="0">
                <a:solidFill>
                  <a:srgbClr val="242852"/>
                </a:solidFill>
              </a:rPr>
              <a:t>%</a:t>
            </a:r>
          </a:p>
          <a:p>
            <a:pPr lvl="1">
              <a:buFont typeface="Arial" charset="0"/>
              <a:buChar char="•"/>
            </a:pPr>
            <a:endParaRPr lang="es-ES" sz="600" dirty="0">
              <a:solidFill>
                <a:srgbClr val="242852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s-ES" sz="1600" dirty="0" smtClean="0">
                <a:solidFill>
                  <a:srgbClr val="242852"/>
                </a:solidFill>
              </a:rPr>
              <a:t>  </a:t>
            </a:r>
            <a:r>
              <a:rPr lang="es-ES" sz="1600" b="1" dirty="0" smtClean="0">
                <a:solidFill>
                  <a:srgbClr val="242852"/>
                </a:solidFill>
              </a:rPr>
              <a:t>Mayor </a:t>
            </a:r>
            <a:r>
              <a:rPr lang="es-ES" sz="1600" b="1" dirty="0">
                <a:solidFill>
                  <a:srgbClr val="242852"/>
                </a:solidFill>
              </a:rPr>
              <a:t>en zonas urbanas </a:t>
            </a:r>
            <a:r>
              <a:rPr lang="es-ES" sz="1600" dirty="0">
                <a:solidFill>
                  <a:srgbClr val="242852"/>
                </a:solidFill>
              </a:rPr>
              <a:t>34.2% vs 29%</a:t>
            </a:r>
          </a:p>
        </p:txBody>
      </p:sp>
      <p:sp>
        <p:nvSpPr>
          <p:cNvPr id="10" name="Flecha curva 9"/>
          <p:cNvSpPr/>
          <p:nvPr/>
        </p:nvSpPr>
        <p:spPr>
          <a:xfrm flipV="1">
            <a:off x="247604" y="2984934"/>
            <a:ext cx="538494" cy="1119934"/>
          </a:xfrm>
          <a:prstGeom prst="bentArrow">
            <a:avLst>
              <a:gd name="adj1" fmla="val 33551"/>
              <a:gd name="adj2" fmla="val 29276"/>
              <a:gd name="adj3" fmla="val 25000"/>
              <a:gd name="adj4" fmla="val 43750"/>
            </a:avLst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1" y="1294636"/>
            <a:ext cx="2486918" cy="1690299"/>
          </a:xfrm>
          <a:solidFill>
            <a:srgbClr val="FFFFFF">
              <a:alpha val="30980"/>
            </a:srgbClr>
          </a:solidFill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s-ES" sz="1600" b="1" dirty="0" smtClean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En 2016, la </a:t>
            </a:r>
          </a:p>
          <a:p>
            <a:pPr marL="0" indent="0" algn="ctr">
              <a:spcBef>
                <a:spcPts val="0"/>
              </a:spcBef>
            </a:pPr>
            <a:r>
              <a:rPr lang="es-ES" sz="1600" b="1" dirty="0" smtClean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prevalencia combinada</a:t>
            </a:r>
          </a:p>
          <a:p>
            <a:pPr marL="0" indent="0" algn="ctr">
              <a:spcBef>
                <a:spcPts val="0"/>
              </a:spcBef>
            </a:pPr>
            <a:r>
              <a:rPr lang="es-ES" sz="1600" b="1" dirty="0" smtClean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 de sobrepeso y obesidad en niños/as de 5 a 11 años alcanzó el 33.2%</a:t>
            </a:r>
          </a:p>
        </p:txBody>
      </p:sp>
    </p:spTree>
    <p:extLst>
      <p:ext uri="{BB962C8B-B14F-4D97-AF65-F5344CB8AC3E}">
        <p14:creationId xmlns:p14="http://schemas.microsoft.com/office/powerpoint/2010/main" val="49890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460684"/>
              </p:ext>
            </p:extLst>
          </p:nvPr>
        </p:nvGraphicFramePr>
        <p:xfrm>
          <a:off x="304800" y="208699"/>
          <a:ext cx="85471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04801" y="4663320"/>
            <a:ext cx="834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charset="0"/>
                <a:ea typeface="Arial" charset="0"/>
                <a:cs typeface="Arial" charset="0"/>
              </a:rPr>
              <a:t>*Valor p&lt;0.05. </a:t>
            </a:r>
            <a:r>
              <a:rPr lang="pt-BR" sz="1050" dirty="0" err="1" smtClean="0">
                <a:latin typeface="Arial" charset="0"/>
                <a:ea typeface="Arial" charset="0"/>
                <a:cs typeface="Arial" charset="0"/>
              </a:rPr>
              <a:t>Activos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: 60 minutos de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actividad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fisica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moderada-vigorosa, 7 dias por semana</a:t>
            </a:r>
            <a:r>
              <a:rPr lang="pt-BR" sz="105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MX" sz="1050" b="1" dirty="0" smtClean="0">
                <a:latin typeface="Arial" charset="0"/>
                <a:ea typeface="Arial" charset="0"/>
                <a:cs typeface="Arial" charset="0"/>
              </a:rPr>
              <a:t>Recomendaci</a:t>
            </a:r>
            <a:r>
              <a:rPr lang="es-ES" sz="1050" b="1" dirty="0" err="1" smtClean="0">
                <a:latin typeface="Arial" charset="0"/>
                <a:ea typeface="Arial" charset="0"/>
                <a:cs typeface="Arial" charset="0"/>
              </a:rPr>
              <a:t>ó</a:t>
            </a:r>
            <a:r>
              <a:rPr lang="es-MX" sz="1050" b="1" dirty="0" smtClean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s-MX" sz="1050" dirty="0">
                <a:latin typeface="Arial" charset="0"/>
                <a:ea typeface="Arial" charset="0"/>
                <a:cs typeface="Arial" charset="0"/>
              </a:rPr>
              <a:t>: hasta 2 horas por dia de pantalla</a:t>
            </a:r>
            <a:r>
              <a:rPr lang="es-MX" sz="105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Escolares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activos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inactivos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sólo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estimación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para 2016 y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tiempo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frente a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pantalla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50" dirty="0" err="1">
                <a:latin typeface="Arial" charset="0"/>
                <a:ea typeface="Arial" charset="0"/>
                <a:cs typeface="Arial" charset="0"/>
              </a:rPr>
              <a:t>datos</a:t>
            </a:r>
            <a:r>
              <a:rPr lang="pt-BR" sz="1050" dirty="0">
                <a:latin typeface="Arial" charset="0"/>
                <a:ea typeface="Arial" charset="0"/>
                <a:cs typeface="Arial" charset="0"/>
              </a:rPr>
              <a:t> de 2006 y 2016 </a:t>
            </a:r>
            <a:endParaRPr lang="es-MX" sz="105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8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74E8B"/>
            </a:gs>
            <a:gs pos="23000">
              <a:srgbClr val="2A2D57"/>
            </a:gs>
            <a:gs pos="69000">
              <a:srgbClr val="2B3D69"/>
            </a:gs>
            <a:gs pos="97000">
              <a:srgbClr val="24285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/>
          <p:cNvSpPr/>
          <p:nvPr/>
        </p:nvSpPr>
        <p:spPr>
          <a:xfrm>
            <a:off x="0" y="3493562"/>
            <a:ext cx="9144000" cy="1649937"/>
          </a:xfrm>
          <a:prstGeom prst="rect">
            <a:avLst/>
          </a:prstGeom>
          <a:solidFill>
            <a:srgbClr val="00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00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3236021" y="1242406"/>
            <a:ext cx="2977840" cy="2726591"/>
          </a:xfrm>
          <a:prstGeom prst="ellipse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2400" b="1" dirty="0" smtClean="0"/>
          </a:p>
          <a:p>
            <a:pPr algn="ctr"/>
            <a:r>
              <a:rPr lang="es-ES_tradnl" sz="2400" b="1" dirty="0" smtClean="0">
                <a:solidFill>
                  <a:schemeClr val="bg2"/>
                </a:solidFill>
              </a:rPr>
              <a:t>Ambiente </a:t>
            </a:r>
            <a:r>
              <a:rPr lang="es-ES_tradnl" sz="2400" b="1" dirty="0" err="1" smtClean="0">
                <a:solidFill>
                  <a:schemeClr val="bg2"/>
                </a:solidFill>
              </a:rPr>
              <a:t>obesog</a:t>
            </a:r>
            <a:r>
              <a:rPr lang="es-ES" sz="2400" b="1" dirty="0" err="1" smtClean="0">
                <a:solidFill>
                  <a:schemeClr val="bg2"/>
                </a:solidFill>
              </a:rPr>
              <a:t>énico</a:t>
            </a:r>
            <a:r>
              <a:rPr lang="es-ES" sz="24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s-ES" sz="2400" b="1" dirty="0" smtClean="0">
                <a:solidFill>
                  <a:schemeClr val="bg2"/>
                </a:solidFill>
              </a:rPr>
              <a:t>en escuelas</a:t>
            </a:r>
          </a:p>
          <a:p>
            <a:pPr algn="ctr"/>
            <a:endParaRPr lang="es-ES_tradnl" sz="2400" b="1" dirty="0" smtClean="0"/>
          </a:p>
        </p:txBody>
      </p:sp>
      <p:sp>
        <p:nvSpPr>
          <p:cNvPr id="14" name="6 CuadroTexto"/>
          <p:cNvSpPr txBox="1"/>
          <p:nvPr/>
        </p:nvSpPr>
        <p:spPr>
          <a:xfrm>
            <a:off x="141566" y="3613617"/>
            <a:ext cx="2618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recha </a:t>
            </a:r>
            <a:r>
              <a:rPr lang="es-MX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entre la 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implementación </a:t>
            </a:r>
            <a:r>
              <a:rPr lang="es-MX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y el diseño de </a:t>
            </a:r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políticas, por parte de los Comités de alimentación y AF en escuelas primarias públicas </a:t>
            </a:r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é</a:t>
            </a:r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odore </a:t>
            </a:r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et al, 2018) </a:t>
            </a:r>
            <a:endParaRPr lang="es-MX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6375428" y="3644395"/>
            <a:ext cx="27252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85% alimentos fuera de la escuela son no saludables. En  promedio se encontró 34.7±14.5 establecimientos de alimentos por escuela </a:t>
            </a:r>
            <a:r>
              <a:rPr lang="es-MX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Barquera, 2018).</a:t>
            </a:r>
            <a:endParaRPr lang="es-MX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7041" y="193913"/>
            <a:ext cx="2762193" cy="20824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l" defTabSz="488950">
              <a:spcBef>
                <a:spcPct val="0"/>
              </a:spcBef>
            </a:pPr>
            <a:r>
              <a:rPr lang="es-MX" b="1" kern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</a:t>
            </a:r>
            <a:r>
              <a:rPr lang="es-MX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mplia disponibilidad de alimentos densos en energía</a:t>
            </a:r>
          </a:p>
          <a:p>
            <a:pPr defTabSz="488950">
              <a:spcBef>
                <a:spcPct val="0"/>
              </a:spcBef>
            </a:pPr>
            <a:r>
              <a:rPr lang="es-MX" sz="1200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(Bonvecchio </a:t>
            </a:r>
            <a:r>
              <a:rPr lang="es-MX" sz="1200" kern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et al, 2010, 2014)</a:t>
            </a:r>
          </a:p>
          <a:p>
            <a:pPr lvl="0" algn="l" defTabSz="488950">
              <a:spcBef>
                <a:spcPct val="0"/>
              </a:spcBef>
            </a:pPr>
            <a:endParaRPr lang="es-MX" b="1" kern="1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 algn="l" defTabSz="488950">
              <a:spcBef>
                <a:spcPct val="0"/>
              </a:spcBef>
            </a:pPr>
            <a:endParaRPr lang="es-MX" sz="1200" b="1" kern="1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 algn="l" defTabSz="488950">
              <a:spcBef>
                <a:spcPct val="0"/>
              </a:spcBef>
            </a:pPr>
            <a:endParaRPr lang="es-MX" sz="1200" b="1" kern="1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 algn="l" defTabSz="488950">
              <a:spcBef>
                <a:spcPct val="0"/>
              </a:spcBef>
            </a:pPr>
            <a:r>
              <a:rPr lang="es-MX" sz="12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Vegetales, frutas y agua </a:t>
            </a:r>
          </a:p>
          <a:p>
            <a:pPr lvl="0" algn="l" defTabSz="488950">
              <a:spcBef>
                <a:spcPct val="0"/>
              </a:spcBef>
            </a:pPr>
            <a:r>
              <a:rPr lang="es-MX" sz="12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simple estuvieron en &lt;7%</a:t>
            </a:r>
          </a:p>
          <a:p>
            <a:pPr lvl="0" algn="l" defTabSz="488950">
              <a:spcBef>
                <a:spcPct val="0"/>
              </a:spcBef>
            </a:pPr>
            <a:r>
              <a:rPr lang="es-MX" sz="12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de disponibilidad en el</a:t>
            </a:r>
          </a:p>
          <a:p>
            <a:pPr lvl="0" algn="l" defTabSz="488950">
              <a:spcBef>
                <a:spcPct val="0"/>
              </a:spcBef>
            </a:pPr>
            <a:r>
              <a:rPr lang="es-MX" sz="12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entorno escolar. </a:t>
            </a:r>
          </a:p>
          <a:p>
            <a:pPr lvl="0" algn="l" defTabSz="488950">
              <a:spcBef>
                <a:spcPct val="0"/>
              </a:spcBef>
            </a:pPr>
            <a:r>
              <a:rPr lang="es-MX" sz="1100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(Jimenez-Aguilar A, Théodore F; </a:t>
            </a:r>
          </a:p>
          <a:p>
            <a:pPr lvl="0" algn="l" defTabSz="488950">
              <a:spcBef>
                <a:spcPct val="0"/>
              </a:spcBef>
            </a:pPr>
            <a:r>
              <a:rPr lang="es-MX" sz="1100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2018; Bonvecchio et al, 2010, 2014)</a:t>
            </a:r>
            <a:endParaRPr lang="es-MX" sz="1100" kern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343467" y="1619870"/>
            <a:ext cx="1689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1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Duración  promedio de las clases de educación física de 39.8±10.6 min; Actividades moderadas-vigorosas 29.2% de las clases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4804" y="2324783"/>
            <a:ext cx="1829743" cy="9837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-Saturación del patio  en el recreo </a:t>
            </a:r>
          </a:p>
          <a:p>
            <a:pPr lvl="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(Jenning-Aburto N, et al, 2009  &amp; 2011)</a:t>
            </a:r>
            <a:endParaRPr lang="es-MX" sz="1200" kern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6 CuadroTexto"/>
          <p:cNvSpPr txBox="1"/>
          <p:nvPr/>
        </p:nvSpPr>
        <p:spPr>
          <a:xfrm>
            <a:off x="6359491" y="79613"/>
            <a:ext cx="2640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Falta de disponibilidad de  agua potable y alta disponibilidad de</a:t>
            </a:r>
          </a:p>
          <a:p>
            <a:pPr algn="r"/>
            <a:r>
              <a:rPr lang="es-MX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bebidas azucaradas </a:t>
            </a:r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(Bonvecchio et al, 2014, </a:t>
            </a:r>
          </a:p>
          <a:p>
            <a:pPr algn="r"/>
            <a:r>
              <a:rPr lang="es-MX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Theodore et al, 2018) </a:t>
            </a:r>
            <a:endParaRPr lang="es-MX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7" name="Agrupar 26"/>
          <p:cNvGrpSpPr/>
          <p:nvPr/>
        </p:nvGrpSpPr>
        <p:grpSpPr>
          <a:xfrm rot="3813733">
            <a:off x="5518889" y="423943"/>
            <a:ext cx="1426844" cy="1613260"/>
            <a:chOff x="3602121" y="1739"/>
            <a:chExt cx="1426412" cy="1639554"/>
          </a:xfrm>
          <a:solidFill>
            <a:srgbClr val="992443"/>
          </a:solidFill>
        </p:grpSpPr>
        <p:sp>
          <p:nvSpPr>
            <p:cNvPr id="43" name="Hexágono 42"/>
            <p:cNvSpPr/>
            <p:nvPr/>
          </p:nvSpPr>
          <p:spPr>
            <a:xfrm rot="5400000">
              <a:off x="3495550" y="108310"/>
              <a:ext cx="1639554" cy="14264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ágono 4"/>
            <p:cNvSpPr/>
            <p:nvPr/>
          </p:nvSpPr>
          <p:spPr>
            <a:xfrm rot="17786267">
              <a:off x="3816252" y="266454"/>
              <a:ext cx="998151" cy="11101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smtClean="0"/>
                <a:t>Limitado acceso a agua </a:t>
              </a:r>
              <a:r>
                <a:rPr lang="es-MX" sz="1400" kern="1200" dirty="0" smtClean="0"/>
                <a:t>simple potable</a:t>
              </a:r>
              <a:endParaRPr lang="es-MX" sz="1400" kern="1200" dirty="0"/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3968840" y="66783"/>
            <a:ext cx="1426412" cy="1639554"/>
            <a:chOff x="2061595" y="0"/>
            <a:chExt cx="1426412" cy="1639554"/>
          </a:xfrm>
          <a:solidFill>
            <a:schemeClr val="bg2"/>
          </a:solidFill>
        </p:grpSpPr>
        <p:sp>
          <p:nvSpPr>
            <p:cNvPr id="41" name="Hexágono 40"/>
            <p:cNvSpPr/>
            <p:nvPr/>
          </p:nvSpPr>
          <p:spPr>
            <a:xfrm rot="5400000">
              <a:off x="1955024" y="106571"/>
              <a:ext cx="1639554" cy="14264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ágono 6"/>
            <p:cNvSpPr/>
            <p:nvPr/>
          </p:nvSpPr>
          <p:spPr>
            <a:xfrm>
              <a:off x="2283878" y="255497"/>
              <a:ext cx="981846" cy="11285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kern="1200" dirty="0" smtClean="0"/>
                <a:t>Omnipresencia de bebidas azucaradas y alimentos no saludables (dentro y fuera de la escuela)</a:t>
              </a:r>
              <a:endParaRPr lang="es-MX" sz="1100" kern="1200" dirty="0"/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2218356" y="2149203"/>
            <a:ext cx="1426412" cy="1639554"/>
            <a:chOff x="927185" y="1027116"/>
            <a:chExt cx="1426412" cy="1639554"/>
          </a:xfrm>
          <a:solidFill>
            <a:srgbClr val="992443"/>
          </a:solidFill>
        </p:grpSpPr>
        <p:sp>
          <p:nvSpPr>
            <p:cNvPr id="39" name="Hexágono 38"/>
            <p:cNvSpPr/>
            <p:nvPr/>
          </p:nvSpPr>
          <p:spPr>
            <a:xfrm rot="5400000">
              <a:off x="820614" y="1133687"/>
              <a:ext cx="1639554" cy="14264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ágono 8"/>
            <p:cNvSpPr/>
            <p:nvPr/>
          </p:nvSpPr>
          <p:spPr>
            <a:xfrm>
              <a:off x="1149468" y="1282613"/>
              <a:ext cx="981846" cy="11285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kern="1200" dirty="0" smtClean="0"/>
                <a:t>Falta de espacios, oportunidades y personal docente para actividad física </a:t>
              </a:r>
              <a:endParaRPr lang="es-MX" sz="1100" kern="1200" dirty="0"/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5790744" y="1996872"/>
            <a:ext cx="1426412" cy="1639554"/>
            <a:chOff x="4369432" y="1393393"/>
            <a:chExt cx="1426412" cy="1639554"/>
          </a:xfrm>
          <a:solidFill>
            <a:srgbClr val="002060"/>
          </a:solidFill>
        </p:grpSpPr>
        <p:sp>
          <p:nvSpPr>
            <p:cNvPr id="37" name="Hexágono 36"/>
            <p:cNvSpPr/>
            <p:nvPr/>
          </p:nvSpPr>
          <p:spPr>
            <a:xfrm rot="5400000">
              <a:off x="4262861" y="1499964"/>
              <a:ext cx="1639554" cy="14264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ágono 10"/>
            <p:cNvSpPr/>
            <p:nvPr/>
          </p:nvSpPr>
          <p:spPr>
            <a:xfrm>
              <a:off x="4591715" y="1648890"/>
              <a:ext cx="981846" cy="11285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kern="1200" dirty="0" smtClean="0"/>
                <a:t>Niveles de actividad física insuficientes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kern="1200" dirty="0" smtClean="0"/>
                <a:t>Gasto de energía bajo </a:t>
              </a:r>
              <a:endParaRPr lang="es-MX" sz="1300" kern="1200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855255" y="3327489"/>
            <a:ext cx="1426412" cy="1639554"/>
            <a:chOff x="2906735" y="2736565"/>
            <a:chExt cx="1426412" cy="1639554"/>
          </a:xfrm>
          <a:solidFill>
            <a:srgbClr val="992443"/>
          </a:solidFill>
        </p:grpSpPr>
        <p:sp>
          <p:nvSpPr>
            <p:cNvPr id="35" name="Hexágono 34"/>
            <p:cNvSpPr/>
            <p:nvPr/>
          </p:nvSpPr>
          <p:spPr>
            <a:xfrm rot="5400000">
              <a:off x="2800164" y="2843136"/>
              <a:ext cx="1639554" cy="14264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ágono 12"/>
            <p:cNvSpPr/>
            <p:nvPr/>
          </p:nvSpPr>
          <p:spPr>
            <a:xfrm>
              <a:off x="3129018" y="2992062"/>
              <a:ext cx="981846" cy="11285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smtClean="0"/>
                <a:t>Publicidad engañosa</a:t>
              </a:r>
              <a:endParaRPr lang="es-MX" kern="1200" dirty="0"/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3276780" y="3327489"/>
            <a:ext cx="1426412" cy="1639554"/>
            <a:chOff x="1288655" y="2629912"/>
            <a:chExt cx="1426412" cy="1639554"/>
          </a:xfrm>
          <a:solidFill>
            <a:srgbClr val="242852"/>
          </a:solidFill>
        </p:grpSpPr>
        <p:sp>
          <p:nvSpPr>
            <p:cNvPr id="33" name="Hexágono 32"/>
            <p:cNvSpPr/>
            <p:nvPr/>
          </p:nvSpPr>
          <p:spPr>
            <a:xfrm rot="5400000">
              <a:off x="1182084" y="2736483"/>
              <a:ext cx="1639554" cy="14264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ágono 14"/>
            <p:cNvSpPr/>
            <p:nvPr/>
          </p:nvSpPr>
          <p:spPr>
            <a:xfrm>
              <a:off x="1510938" y="2885409"/>
              <a:ext cx="981846" cy="11285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es-MX" sz="1200" kern="1200" dirty="0" smtClean="0"/>
                <a:t>Alto y frecuente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es-MX" sz="1200" kern="1200" dirty="0" smtClean="0"/>
                <a:t>consumo de energía </a:t>
              </a:r>
              <a:r>
                <a:rPr lang="es-MX" sz="1100" kern="1200" dirty="0" smtClean="0"/>
                <a:t>(hasta 5 veces por jornada escolar)</a:t>
              </a:r>
              <a:endParaRPr lang="es-MX" sz="1100" kern="1200" dirty="0"/>
            </a:p>
          </p:txBody>
        </p:sp>
      </p:grpSp>
      <p:grpSp>
        <p:nvGrpSpPr>
          <p:cNvPr id="45" name="Agrupar 44"/>
          <p:cNvGrpSpPr/>
          <p:nvPr/>
        </p:nvGrpSpPr>
        <p:grpSpPr>
          <a:xfrm rot="17743424">
            <a:off x="2466870" y="533072"/>
            <a:ext cx="1426412" cy="1639554"/>
            <a:chOff x="2061595" y="0"/>
            <a:chExt cx="1426412" cy="1639554"/>
          </a:xfrm>
          <a:solidFill>
            <a:srgbClr val="002060"/>
          </a:solidFill>
        </p:grpSpPr>
        <p:sp>
          <p:nvSpPr>
            <p:cNvPr id="46" name="Hexágono 45"/>
            <p:cNvSpPr/>
            <p:nvPr/>
          </p:nvSpPr>
          <p:spPr>
            <a:xfrm rot="5400000">
              <a:off x="1955024" y="106571"/>
              <a:ext cx="1639554" cy="142641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Hexágono 6"/>
            <p:cNvSpPr/>
            <p:nvPr/>
          </p:nvSpPr>
          <p:spPr>
            <a:xfrm rot="3856576">
              <a:off x="2136557" y="255497"/>
              <a:ext cx="1200051" cy="1128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100" kern="1200" dirty="0" smtClean="0"/>
                <a:t>Falta de estrategias para promoci</a:t>
              </a:r>
              <a:r>
                <a:rPr lang="es-ES" sz="1100" kern="1200" dirty="0" err="1" smtClean="0"/>
                <a:t>ón</a:t>
              </a:r>
              <a:r>
                <a:rPr lang="es-ES" sz="1100" kern="1200" dirty="0" smtClean="0"/>
                <a:t> de comportamientos saludables</a:t>
              </a:r>
              <a:endParaRPr lang="es-MX" sz="1100" kern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7441" y="1844137"/>
            <a:ext cx="6717784" cy="3151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0484" y="114299"/>
            <a:ext cx="8463516" cy="909084"/>
          </a:xfrm>
        </p:spPr>
        <p:txBody>
          <a:bodyPr anchor="ctr"/>
          <a:lstStyle/>
          <a:p>
            <a:pPr algn="ctr"/>
            <a:r>
              <a:rPr lang="es-MX" sz="2800" b="1" dirty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s-MX" sz="2800" b="1" dirty="0" smtClean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strategias de cambios de</a:t>
            </a:r>
            <a:r>
              <a:rPr lang="es-MX" sz="2800" b="1" dirty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2800" b="1" dirty="0" smtClean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comportamientos</a:t>
            </a:r>
            <a:br>
              <a:rPr lang="es-MX" sz="2800" b="1" dirty="0" smtClean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MX" sz="2800" b="1" dirty="0" smtClean="0">
                <a:solidFill>
                  <a:srgbClr val="242852"/>
                </a:solidFill>
                <a:latin typeface="Arial" charset="0"/>
                <a:ea typeface="Arial" charset="0"/>
                <a:cs typeface="Arial" charset="0"/>
              </a:rPr>
              <a:t> en el entorno escolar</a:t>
            </a:r>
            <a:endParaRPr lang="es-MX" sz="2800" b="1" dirty="0">
              <a:solidFill>
                <a:srgbClr val="2428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type="body" idx="1"/>
          </p:nvPr>
        </p:nvSpPr>
        <p:spPr>
          <a:xfrm>
            <a:off x="797441" y="1844138"/>
            <a:ext cx="4897303" cy="3151494"/>
          </a:xfrm>
        </p:spPr>
        <p:txBody>
          <a:bodyPr>
            <a:noAutofit/>
          </a:bodyPr>
          <a:lstStyle/>
          <a:p>
            <a:pPr marL="360000" algn="just">
              <a:spcBef>
                <a:spcPts val="0"/>
              </a:spcBef>
              <a:buFont typeface="Arial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Ámbitos </a:t>
            </a:r>
            <a:r>
              <a:rPr lang="es-MX" sz="16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individual, familiar y comunitario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>
              <a:spcBef>
                <a:spcPts val="0"/>
              </a:spcBef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</a:t>
            </a:r>
            <a:r>
              <a:rPr lang="es-MX" sz="16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inmediatos, intermedios y estructurales</a:t>
            </a:r>
            <a:r>
              <a:rPr lang="es-MX" sz="1600" b="1" dirty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obesidad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>
              <a:spcBef>
                <a:spcPts val="0"/>
              </a:spcBef>
              <a:buFont typeface="Arial" charset="0"/>
              <a:buChar char="•"/>
            </a:pPr>
            <a:r>
              <a:rPr lang="es-ES" sz="16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600" b="1" dirty="0" smtClean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nvestigación formativa</a:t>
            </a:r>
            <a:r>
              <a:rPr lang="es-ES" sz="1600" b="1" dirty="0" smtClean="0">
                <a:solidFill>
                  <a:srgbClr val="992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es-ES" sz="1600" b="1" dirty="0" smtClean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teorías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cambios de comportamientos </a:t>
            </a:r>
          </a:p>
          <a:p>
            <a:pPr marL="360000" algn="just">
              <a:spcBef>
                <a:spcPts val="0"/>
              </a:spcBef>
              <a:buFont typeface="Arial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Superar </a:t>
            </a:r>
            <a:r>
              <a:rPr lang="es-ES" sz="1600" b="1" dirty="0" smtClean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dificultan 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adopción.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>
              <a:spcBef>
                <a:spcPts val="0"/>
              </a:spcBef>
              <a:buFont typeface="Arial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anales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comunicación </a:t>
            </a:r>
            <a:r>
              <a:rPr lang="es-ES" sz="1600" b="1" dirty="0" smtClean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innovadores</a:t>
            </a:r>
            <a:endParaRPr lang="es-ES" sz="1600" b="1" dirty="0">
              <a:solidFill>
                <a:srgbClr val="2428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>
              <a:spcBef>
                <a:spcPts val="0"/>
              </a:spcBef>
              <a:buFont typeface="Arial" charset="0"/>
              <a:buChar char="•"/>
            </a:pPr>
            <a:r>
              <a:rPr lang="es-MX" sz="1600" b="1" dirty="0">
                <a:solidFill>
                  <a:srgbClr val="242852"/>
                </a:solidFill>
                <a:latin typeface="Arial" charset="0"/>
              </a:rPr>
              <a:t>A</a:t>
            </a:r>
            <a:r>
              <a:rPr lang="es-MX" sz="1600" b="1" dirty="0" smtClean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ctividades </a:t>
            </a:r>
            <a:r>
              <a:rPr lang="es-MX" sz="16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atractivas </a:t>
            </a:r>
            <a:r>
              <a:rPr lang="es-MX" sz="1600" dirty="0">
                <a:solidFill>
                  <a:srgbClr val="000000"/>
                </a:solidFill>
                <a:latin typeface="Arial" charset="0"/>
              </a:rPr>
              <a:t>para todos los actores escolares y en particular para los </a:t>
            </a:r>
            <a:r>
              <a:rPr lang="es-MX" sz="1600" b="1" dirty="0">
                <a:solidFill>
                  <a:srgbClr val="242852"/>
                </a:solidFill>
                <a:latin typeface="Arial" charset="0"/>
              </a:rPr>
              <a:t>niños </a:t>
            </a:r>
            <a:endParaRPr lang="es-ES" sz="1600" b="1" dirty="0" smtClean="0">
              <a:solidFill>
                <a:srgbClr val="2428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>
              <a:spcBef>
                <a:spcPts val="0"/>
              </a:spcBef>
              <a:buFont typeface="Arial" charset="0"/>
              <a:buChar char="•"/>
            </a:pPr>
            <a:r>
              <a:rPr lang="es-MX" sz="16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Guías alimentarias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actividad física para la población mexicana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>
              <a:spcBef>
                <a:spcPts val="0"/>
              </a:spcBef>
              <a:buFont typeface="Arial" charset="0"/>
              <a:buChar char="•"/>
            </a:pPr>
            <a:r>
              <a:rPr lang="es-MX" sz="1600" b="1" dirty="0">
                <a:solidFill>
                  <a:srgbClr val="242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Alineadas</a:t>
            </a:r>
            <a:r>
              <a:rPr lang="es-MX" sz="1600" dirty="0">
                <a:solidFill>
                  <a:srgbClr val="2A2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estrategias y políticas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Logo Nutridinám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44" y="1775316"/>
            <a:ext cx="3368980" cy="32631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1614489" y="1085300"/>
            <a:ext cx="6629400" cy="646986"/>
          </a:xfrm>
          <a:prstGeom prst="roundRect">
            <a:avLst/>
          </a:prstGeom>
          <a:solidFill>
            <a:srgbClr val="CA3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 smtClean="0"/>
              <a:t>Sistema </a:t>
            </a:r>
            <a:r>
              <a:rPr lang="es-ES" sz="1600" dirty="0"/>
              <a:t>Educativo </a:t>
            </a:r>
            <a:r>
              <a:rPr lang="es-ES" sz="1600" dirty="0" smtClean="0"/>
              <a:t>Nacional: 250 </a:t>
            </a:r>
            <a:r>
              <a:rPr lang="es-ES" sz="1600" dirty="0"/>
              <a:t>mil escuelas, 2 millones de docentes, 36 millones de estudiantes y sus respectivas </a:t>
            </a:r>
            <a:r>
              <a:rPr lang="es-ES" sz="1600" dirty="0" smtClean="0"/>
              <a:t>familias.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7769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rot="10800000">
            <a:off x="6550926" y="-2"/>
            <a:ext cx="2593074" cy="515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75" y="-2"/>
            <a:ext cx="1759017" cy="5151271"/>
          </a:xfrm>
          <a:solidFill>
            <a:srgbClr val="242852"/>
          </a:solidFill>
        </p:spPr>
        <p:txBody>
          <a:bodyPr anchor="ctr"/>
          <a:lstStyle/>
          <a:p>
            <a:pPr algn="ctr"/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Intervenciones de </a:t>
            </a:r>
            <a:r>
              <a:rPr lang="es-MX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prevención de la obesidad </a:t>
            </a:r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el </a:t>
            </a:r>
            <a:r>
              <a:rPr lang="es-MX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entorno escolar </a:t>
            </a:r>
            <a:br>
              <a:rPr lang="es-MX" sz="1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MX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(2006-2010)</a:t>
            </a:r>
            <a:endParaRPr lang="es-MX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50926" y="1171576"/>
            <a:ext cx="2593074" cy="398720"/>
          </a:xfrm>
          <a:prstGeom prst="rect">
            <a:avLst/>
          </a:prstGeom>
          <a:solidFill>
            <a:srgbClr val="DAE0E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6550926" y="1910053"/>
            <a:ext cx="2593074" cy="361506"/>
          </a:xfrm>
          <a:prstGeom prst="rect">
            <a:avLst/>
          </a:prstGeom>
          <a:solidFill>
            <a:srgbClr val="DAE0E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6550926" y="3371174"/>
            <a:ext cx="2593074" cy="361506"/>
          </a:xfrm>
          <a:prstGeom prst="rect">
            <a:avLst/>
          </a:prstGeom>
          <a:solidFill>
            <a:srgbClr val="DAE0E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6550926" y="4292521"/>
            <a:ext cx="2593074" cy="361506"/>
          </a:xfrm>
          <a:prstGeom prst="rect">
            <a:avLst/>
          </a:prstGeom>
          <a:solidFill>
            <a:srgbClr val="DAE0E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CuadroTexto"/>
          <p:cNvSpPr txBox="1"/>
          <p:nvPr/>
        </p:nvSpPr>
        <p:spPr>
          <a:xfrm>
            <a:off x="6691763" y="450375"/>
            <a:ext cx="231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242852"/>
                </a:solidFill>
              </a:rPr>
              <a:t>Algunos resultados alcanzados</a:t>
            </a:r>
          </a:p>
          <a:p>
            <a:endParaRPr lang="es-MX" sz="1200" dirty="0" smtClean="0">
              <a:solidFill>
                <a:srgbClr val="242852"/>
              </a:solidFill>
            </a:endParaRPr>
          </a:p>
          <a:p>
            <a:pPr marL="171450" indent="-171450">
              <a:buClr>
                <a:schemeClr val="accent4">
                  <a:lumMod val="40000"/>
                  <a:lumOff val="60000"/>
                </a:schemeClr>
              </a:buClr>
              <a:buFont typeface="Arial" charset="0"/>
              <a:buChar char="•"/>
            </a:pPr>
            <a:r>
              <a:rPr lang="es-MX" sz="1200" dirty="0" smtClean="0">
                <a:solidFill>
                  <a:srgbClr val="242852"/>
                </a:solidFill>
              </a:rPr>
              <a:t>Aumento de disponibilidad de </a:t>
            </a:r>
            <a:r>
              <a:rPr lang="es-MX" sz="1200" b="1" dirty="0" smtClean="0">
                <a:solidFill>
                  <a:srgbClr val="242852"/>
                </a:solidFill>
              </a:rPr>
              <a:t>alimentos saludables</a:t>
            </a:r>
            <a:r>
              <a:rPr lang="es-MX" sz="1200" dirty="0" smtClean="0">
                <a:solidFill>
                  <a:srgbClr val="242852"/>
                </a:solidFill>
              </a:rPr>
              <a:t>.</a:t>
            </a:r>
          </a:p>
          <a:p>
            <a:pPr marL="171450" indent="-171450">
              <a:buClr>
                <a:schemeClr val="accent4">
                  <a:lumMod val="40000"/>
                  <a:lumOff val="60000"/>
                </a:schemeClr>
              </a:buClr>
              <a:buFont typeface="Arial" charset="0"/>
              <a:buChar char="•"/>
            </a:pPr>
            <a:r>
              <a:rPr lang="es-MX" sz="1200" dirty="0" smtClean="0">
                <a:solidFill>
                  <a:srgbClr val="242852"/>
                </a:solidFill>
              </a:rPr>
              <a:t>Aumento en el </a:t>
            </a:r>
            <a:r>
              <a:rPr lang="es-MX" sz="1200" b="1" dirty="0" smtClean="0">
                <a:solidFill>
                  <a:srgbClr val="242852"/>
                </a:solidFill>
              </a:rPr>
              <a:t>consumo de agua.</a:t>
            </a:r>
          </a:p>
          <a:p>
            <a:pPr marL="171450" indent="-171450">
              <a:buClr>
                <a:schemeClr val="accent4">
                  <a:lumMod val="40000"/>
                  <a:lumOff val="60000"/>
                </a:schemeClr>
              </a:buClr>
              <a:buFont typeface="Arial" charset="0"/>
              <a:buChar char="•"/>
            </a:pPr>
            <a:r>
              <a:rPr lang="es-MX" sz="1200" dirty="0">
                <a:solidFill>
                  <a:srgbClr val="242852"/>
                </a:solidFill>
              </a:rPr>
              <a:t>I</a:t>
            </a:r>
            <a:r>
              <a:rPr lang="es-MX" sz="1200" dirty="0" smtClean="0">
                <a:solidFill>
                  <a:srgbClr val="242852"/>
                </a:solidFill>
              </a:rPr>
              <a:t>mpacto en la AF moderada-vigorosa</a:t>
            </a:r>
          </a:p>
          <a:p>
            <a:pPr marL="171450" indent="-171450">
              <a:buClr>
                <a:schemeClr val="accent4">
                  <a:lumMod val="40000"/>
                  <a:lumOff val="60000"/>
                </a:schemeClr>
              </a:buClr>
              <a:buFont typeface="Arial" charset="0"/>
              <a:buChar char="•"/>
            </a:pPr>
            <a:r>
              <a:rPr lang="es-MX" sz="1200" dirty="0" smtClean="0">
                <a:solidFill>
                  <a:srgbClr val="242852"/>
                </a:solidFill>
              </a:rPr>
              <a:t>Después de 6 meses de intervención </a:t>
            </a:r>
            <a:r>
              <a:rPr lang="es-MX" sz="1200" b="1" dirty="0" smtClean="0">
                <a:solidFill>
                  <a:srgbClr val="242852"/>
                </a:solidFill>
              </a:rPr>
              <a:t>reducción de probabilidad de cambio de sobrepeso a obesidad y de la categoría normal a sobrepeso</a:t>
            </a:r>
          </a:p>
          <a:p>
            <a:pPr marL="171450" indent="-171450">
              <a:buClr>
                <a:schemeClr val="accent4">
                  <a:lumMod val="40000"/>
                  <a:lumOff val="60000"/>
                </a:schemeClr>
              </a:buClr>
              <a:buFont typeface="Arial" charset="0"/>
              <a:buChar char="•"/>
            </a:pPr>
            <a:r>
              <a:rPr lang="es-MX" sz="1200" dirty="0" smtClean="0">
                <a:solidFill>
                  <a:srgbClr val="242852"/>
                </a:solidFill>
              </a:rPr>
              <a:t>No se encontró efecto en la autoeficacia para realizar AF</a:t>
            </a:r>
          </a:p>
          <a:p>
            <a:pPr marL="171450" indent="-171450">
              <a:buClr>
                <a:schemeClr val="accent4">
                  <a:lumMod val="40000"/>
                  <a:lumOff val="60000"/>
                </a:schemeClr>
              </a:buClr>
              <a:buFont typeface="Arial" charset="0"/>
              <a:buChar char="•"/>
            </a:pPr>
            <a:r>
              <a:rPr lang="es-MX" sz="1200" dirty="0" smtClean="0">
                <a:solidFill>
                  <a:srgbClr val="242852"/>
                </a:solidFill>
              </a:rPr>
              <a:t>Mayor </a:t>
            </a:r>
            <a:r>
              <a:rPr lang="es-MX" sz="1200" b="1" dirty="0" smtClean="0">
                <a:solidFill>
                  <a:srgbClr val="242852"/>
                </a:solidFill>
              </a:rPr>
              <a:t>consumo de F y V en escuelas donde los maestros participaron.</a:t>
            </a:r>
            <a:endParaRPr lang="es-MX" sz="1200" b="1" dirty="0">
              <a:solidFill>
                <a:srgbClr val="242852"/>
              </a:solidFill>
            </a:endParaRPr>
          </a:p>
          <a:p>
            <a:pPr marL="171450" indent="-171450">
              <a:buClr>
                <a:schemeClr val="accent4">
                  <a:lumMod val="40000"/>
                  <a:lumOff val="60000"/>
                </a:schemeClr>
              </a:buClr>
              <a:buFont typeface="Arial" charset="0"/>
              <a:buChar char="•"/>
            </a:pPr>
            <a:r>
              <a:rPr lang="es-MX" sz="1200" dirty="0" smtClean="0">
                <a:solidFill>
                  <a:srgbClr val="242852"/>
                </a:solidFill>
              </a:rPr>
              <a:t>Aumento de </a:t>
            </a:r>
            <a:r>
              <a:rPr lang="es-MX" sz="1200" b="1" dirty="0" smtClean="0">
                <a:solidFill>
                  <a:srgbClr val="242852"/>
                </a:solidFill>
              </a:rPr>
              <a:t>conocimientos en nutrición.</a:t>
            </a:r>
            <a:endParaRPr lang="es-MX" sz="1200" b="1" dirty="0">
              <a:solidFill>
                <a:srgbClr val="242852"/>
              </a:solidFill>
            </a:endParaRPr>
          </a:p>
        </p:txBody>
      </p:sp>
      <p:pic>
        <p:nvPicPr>
          <p:cNvPr id="12" name="Picture 6" descr="Cartel Nutridinám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29" y="209372"/>
            <a:ext cx="1515483" cy="22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artel Sana y Fru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93" y="209371"/>
            <a:ext cx="1453772" cy="22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artel Aquaspl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29" y="2660179"/>
            <a:ext cx="1494736" cy="22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artel Lunalon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38" y="209372"/>
            <a:ext cx="1512679" cy="22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La Lonchera del Buen Com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2277" r="4281" b="2867"/>
          <a:stretch/>
        </p:blipFill>
        <p:spPr bwMode="auto">
          <a:xfrm>
            <a:off x="5123645" y="2660180"/>
            <a:ext cx="1478864" cy="22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ONSEJOS PARA VENDEDOR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2649" r="3981" b="2558"/>
          <a:stretch/>
        </p:blipFill>
        <p:spPr bwMode="auto">
          <a:xfrm>
            <a:off x="3526809" y="2660179"/>
            <a:ext cx="1454356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6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1947</Words>
  <Application>Microsoft Macintosh PowerPoint</Application>
  <PresentationFormat>Presentación en pantalla (16:9)</PresentationFormat>
  <Paragraphs>166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Cerimon template</vt:lpstr>
      <vt:lpstr>Presentación de PowerPoint</vt:lpstr>
      <vt:lpstr>Introducción</vt:lpstr>
      <vt:lpstr>Introducción</vt:lpstr>
      <vt:lpstr>Presentación de PowerPoint</vt:lpstr>
      <vt:lpstr>Situación Actual</vt:lpstr>
      <vt:lpstr>Presentación de PowerPoint</vt:lpstr>
      <vt:lpstr>Presentación de PowerPoint</vt:lpstr>
      <vt:lpstr>Estrategias de cambios de comportamientos  en el entorno escolar</vt:lpstr>
      <vt:lpstr>Intervenciones de prevención de la obesidad en el entorno escolar  (2006-2010)</vt:lpstr>
      <vt:lpstr>Evaluación de lineamientos generales para el expendio y distribución  de alimentos y bebidas preparados y procesados en escuelas  del sistema educativo nacional (DOF-2011,  actualizados 2014) </vt:lpstr>
      <vt:lpstr>Recomendaciones</vt:lpstr>
      <vt:lpstr>Presentación de PowerPoint</vt:lpstr>
      <vt:lpstr>Presentación de PowerPoint</vt:lpstr>
      <vt:lpstr>Conclusiones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Anabelle Bonvecchio</cp:lastModifiedBy>
  <cp:revision>74</cp:revision>
  <dcterms:modified xsi:type="dcterms:W3CDTF">2019-10-09T23:26:02Z</dcterms:modified>
</cp:coreProperties>
</file>