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7" r:id="rId3"/>
    <p:sldId id="260" r:id="rId4"/>
    <p:sldId id="259" r:id="rId5"/>
    <p:sldId id="265" r:id="rId6"/>
    <p:sldId id="294" r:id="rId7"/>
    <p:sldId id="308" r:id="rId8"/>
    <p:sldId id="298" r:id="rId9"/>
    <p:sldId id="264" r:id="rId10"/>
    <p:sldId id="267" r:id="rId11"/>
    <p:sldId id="302" r:id="rId12"/>
    <p:sldId id="303" r:id="rId13"/>
    <p:sldId id="299" r:id="rId14"/>
    <p:sldId id="304" r:id="rId15"/>
    <p:sldId id="270" r:id="rId16"/>
    <p:sldId id="272" r:id="rId17"/>
    <p:sldId id="276" r:id="rId18"/>
    <p:sldId id="277" r:id="rId19"/>
    <p:sldId id="278" r:id="rId20"/>
    <p:sldId id="295" r:id="rId21"/>
    <p:sldId id="306" r:id="rId22"/>
    <p:sldId id="310" r:id="rId23"/>
    <p:sldId id="279" r:id="rId24"/>
    <p:sldId id="305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86" r:id="rId33"/>
    <p:sldId id="290" r:id="rId34"/>
    <p:sldId id="311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C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8" autoAdjust="0"/>
    <p:restoredTop sz="94660"/>
  </p:normalViewPr>
  <p:slideViewPr>
    <p:cSldViewPr snapToGrid="0">
      <p:cViewPr varScale="1">
        <p:scale>
          <a:sx n="62" d="100"/>
          <a:sy n="62" d="100"/>
        </p:scale>
        <p:origin x="20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006882900381"/>
          <c:y val="0.031184506368565"/>
          <c:w val="0.667922369213736"/>
          <c:h val="0.576500258991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GRUPO 1</c:v>
                </c:pt>
                <c:pt idx="1">
                  <c:v>GRUPO 2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0.365</c:v>
                </c:pt>
                <c:pt idx="1">
                  <c:v>0.436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FINAL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GRUPO 1</c:v>
                </c:pt>
                <c:pt idx="1">
                  <c:v>GRUPO 2</c:v>
                </c:pt>
              </c:strCache>
            </c:strRef>
          </c:cat>
          <c:val>
            <c:numRef>
              <c:f>Hoja1!$C$2:$C$3</c:f>
              <c:numCache>
                <c:formatCode>0.00%</c:formatCode>
                <c:ptCount val="2"/>
                <c:pt idx="0">
                  <c:v>0.619</c:v>
                </c:pt>
                <c:pt idx="1">
                  <c:v>0.745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8499584"/>
        <c:axId val="-2138597856"/>
      </c:barChart>
      <c:catAx>
        <c:axId val="-21384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2138597856"/>
        <c:crosses val="autoZero"/>
        <c:auto val="1"/>
        <c:lblAlgn val="ctr"/>
        <c:lblOffset val="100"/>
        <c:noMultiLvlLbl val="0"/>
      </c:catAx>
      <c:valAx>
        <c:axId val="-213859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213849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178159594464"/>
          <c:y val="0.780305431624775"/>
          <c:w val="0.352687284909363"/>
          <c:h val="0.0982708115361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FEDC-27F7-458B-978C-64D52AC4B312}" type="datetimeFigureOut">
              <a:rPr lang="es-MX" smtClean="0"/>
              <a:t>15/05/19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9E6F9-2719-4B98-9DCD-03AC2BC58F7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661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s-MX" smtClean="0">
              <a:ea typeface="ＭＳ Ｐゴシック" panose="020B0600070205080204" pitchFamily="34" charset="-128"/>
            </a:endParaRPr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AF5922-EF43-4603-B563-E33981464BA5}" type="slidenum">
              <a:rPr lang="es-ES" altLang="es-MX" smtClean="0"/>
              <a:pPr/>
              <a:t>9</a:t>
            </a:fld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152906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s-MX" smtClean="0">
              <a:ea typeface="ＭＳ Ｐゴシック" panose="020B0600070205080204" pitchFamily="34" charset="-128"/>
            </a:endParaRPr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B41FEB-995B-4FE0-AB42-6B2C2F6FA27A}" type="slidenum">
              <a:rPr lang="es-ES" altLang="es-MX" smtClean="0"/>
              <a:pPr/>
              <a:t>10</a:t>
            </a:fld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1534105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s-ES_tradnl"/>
          </a:p>
        </p:txBody>
      </p:sp>
      <p:sp>
        <p:nvSpPr>
          <p:cNvPr id="962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6E9A5F-D4BE-0741-B5F4-4F0E4CF94032}" type="slidenum">
              <a:rPr lang="es-ES" altLang="es-ES_tradnl" sz="1200"/>
              <a:pPr/>
              <a:t>13</a:t>
            </a:fld>
            <a:endParaRPr lang="es-ES" altLang="es-ES_tradnl" sz="1200"/>
          </a:p>
        </p:txBody>
      </p:sp>
    </p:spTree>
    <p:extLst>
      <p:ext uri="{BB962C8B-B14F-4D97-AF65-F5344CB8AC3E}">
        <p14:creationId xmlns:p14="http://schemas.microsoft.com/office/powerpoint/2010/main" val="112224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FC45-0209-4DDD-B919-B31F9271F8A3}" type="datetimeFigureOut">
              <a:rPr lang="es-MX" smtClean="0"/>
              <a:t>15/05/19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2D98-2A8C-4BB7-8717-E90556EAB7F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461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FC45-0209-4DDD-B919-B31F9271F8A3}" type="datetimeFigureOut">
              <a:rPr lang="es-MX" smtClean="0"/>
              <a:t>15/05/19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2D98-2A8C-4BB7-8717-E90556EAB7F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2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FC45-0209-4DDD-B919-B31F9271F8A3}" type="datetimeFigureOut">
              <a:rPr lang="es-MX" smtClean="0"/>
              <a:t>15/05/19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2D98-2A8C-4BB7-8717-E90556EAB7F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12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FC45-0209-4DDD-B919-B31F9271F8A3}" type="datetimeFigureOut">
              <a:rPr lang="es-MX" smtClean="0"/>
              <a:t>15/05/19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2D98-2A8C-4BB7-8717-E90556EAB7F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74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FC45-0209-4DDD-B919-B31F9271F8A3}" type="datetimeFigureOut">
              <a:rPr lang="es-MX" smtClean="0"/>
              <a:t>15/05/19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2D98-2A8C-4BB7-8717-E90556EAB7F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85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FC45-0209-4DDD-B919-B31F9271F8A3}" type="datetimeFigureOut">
              <a:rPr lang="es-MX" smtClean="0"/>
              <a:t>15/05/19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2D98-2A8C-4BB7-8717-E90556EAB7F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647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FC45-0209-4DDD-B919-B31F9271F8A3}" type="datetimeFigureOut">
              <a:rPr lang="es-MX" smtClean="0"/>
              <a:t>15/05/19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2D98-2A8C-4BB7-8717-E90556EAB7F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72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FC45-0209-4DDD-B919-B31F9271F8A3}" type="datetimeFigureOut">
              <a:rPr lang="es-MX" smtClean="0"/>
              <a:t>15/05/19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2D98-2A8C-4BB7-8717-E90556EAB7F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92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FC45-0209-4DDD-B919-B31F9271F8A3}" type="datetimeFigureOut">
              <a:rPr lang="es-MX" smtClean="0"/>
              <a:t>15/05/19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2D98-2A8C-4BB7-8717-E90556EAB7F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005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FC45-0209-4DDD-B919-B31F9271F8A3}" type="datetimeFigureOut">
              <a:rPr lang="es-MX" smtClean="0"/>
              <a:t>15/05/19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2D98-2A8C-4BB7-8717-E90556EAB7F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143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FC45-0209-4DDD-B919-B31F9271F8A3}" type="datetimeFigureOut">
              <a:rPr lang="es-MX" smtClean="0"/>
              <a:t>15/05/19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2D98-2A8C-4BB7-8717-E90556EAB7F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948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DFC45-0209-4DDD-B919-B31F9271F8A3}" type="datetimeFigureOut">
              <a:rPr lang="es-MX" smtClean="0"/>
              <a:t>15/05/19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2D98-2A8C-4BB7-8717-E90556EAB7F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49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image" Target="../media/image2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google.com.mx/url?sa=i&amp;rct=j&amp;q=&amp;esrc=s&amp;frm=1&amp;source=images&amp;cd=&amp;cad=rja&amp;docid=8eBvAdR9AHRL6M&amp;tbnid=wQuOlmPEBn0rJM:&amp;ved=0CAUQjRw&amp;url=http://blogs.lainformacion.com/zoomboomcrash/2013/09/13/twitter-otro-ejemplo-que-rompe-los-viejos-esquemas-de-negocio/&amp;ei=i396UtH4C8zIkAec7IDoCw&amp;bvm=bv.55980276,d.cWc&amp;psig=AFQjCNHbyrfSUUpq3eXBwrz2iP34ZA9e9A&amp;ust=1383846149859482" TargetMode="External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4751" y="2380406"/>
            <a:ext cx="9144000" cy="2387600"/>
          </a:xfrm>
        </p:spPr>
        <p:txBody>
          <a:bodyPr>
            <a:normAutofit/>
          </a:bodyPr>
          <a:lstStyle/>
          <a:p>
            <a:r>
              <a:rPr lang="es-MX" sz="4400" b="1" dirty="0" smtClean="0"/>
              <a:t>Menopausia y Obesidad</a:t>
            </a:r>
            <a:endParaRPr lang="es-MX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4751" y="5016081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 smtClean="0"/>
              <a:t>Dra. Otilia </a:t>
            </a:r>
            <a:r>
              <a:rPr lang="es-MX" b="1" dirty="0" err="1" smtClean="0"/>
              <a:t>Perichart</a:t>
            </a:r>
            <a:r>
              <a:rPr lang="es-MX" b="1" dirty="0" smtClean="0"/>
              <a:t> Perera, PhD, RDN</a:t>
            </a:r>
          </a:p>
          <a:p>
            <a:r>
              <a:rPr lang="es-MX" dirty="0" smtClean="0"/>
              <a:t>Nutrióloga, Investigadora Nacional SNI 2-Conacyt</a:t>
            </a:r>
          </a:p>
          <a:p>
            <a:r>
              <a:rPr lang="es-MX" dirty="0" smtClean="0"/>
              <a:t>Coord. Maestría en Nutrición Clínica (INSP-</a:t>
            </a:r>
            <a:r>
              <a:rPr lang="es-MX" dirty="0" err="1" smtClean="0"/>
              <a:t>INPer</a:t>
            </a:r>
            <a:r>
              <a:rPr lang="es-MX" dirty="0" smtClean="0"/>
              <a:t>)</a:t>
            </a:r>
          </a:p>
          <a:p>
            <a:r>
              <a:rPr lang="es-MX" dirty="0" smtClean="0"/>
              <a:t>Jefa del Depto. de Nutrición y </a:t>
            </a:r>
            <a:r>
              <a:rPr lang="es-MX" dirty="0" err="1" smtClean="0"/>
              <a:t>Bioprogramación</a:t>
            </a:r>
            <a:endParaRPr lang="es-MX" dirty="0" smtClean="0"/>
          </a:p>
          <a:p>
            <a:r>
              <a:rPr lang="es-MX" dirty="0" smtClean="0"/>
              <a:t>Instituto Nacional de Perinatología</a:t>
            </a:r>
          </a:p>
          <a:p>
            <a:endParaRPr lang="es-MX" dirty="0"/>
          </a:p>
        </p:txBody>
      </p:sp>
      <p:pic>
        <p:nvPicPr>
          <p:cNvPr id="4" name="Picture 4" descr="bot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75" y="1172633"/>
            <a:ext cx="4241762" cy="28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0305.nccdn.net/4_2/000/000/07e/d68/logo-inper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92" y="5016081"/>
            <a:ext cx="1594573" cy="172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8" y="91216"/>
            <a:ext cx="801763" cy="8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instituto nacional de salud publ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19" y="70279"/>
            <a:ext cx="1718287" cy="8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434499" y="162959"/>
            <a:ext cx="875750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OBESIDAD EN LA MUJER- Retos de Salud a lo largo del Ciclo de la Vida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552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" y="100065"/>
            <a:ext cx="3899283" cy="649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3 CuadroTexto"/>
          <p:cNvSpPr txBox="1">
            <a:spLocks noChangeArrowheads="1"/>
          </p:cNvSpPr>
          <p:nvPr/>
        </p:nvSpPr>
        <p:spPr bwMode="auto">
          <a:xfrm>
            <a:off x="4986779" y="0"/>
            <a:ext cx="59425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00" b="1" dirty="0" smtClean="0"/>
              <a:t>PATRÓN  </a:t>
            </a:r>
            <a:r>
              <a:rPr lang="es-MX" altLang="es-MX" sz="2800" b="1" dirty="0"/>
              <a:t>DE ALIMENTACIÓN DASH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00" dirty="0"/>
              <a:t> </a:t>
            </a:r>
          </a:p>
        </p:txBody>
      </p:sp>
      <p:pic>
        <p:nvPicPr>
          <p:cNvPr id="3074" name="Picture 2" descr="Resultado de imagen para dash 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79" y="1366887"/>
            <a:ext cx="6234257" cy="46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455084" y="1366887"/>
            <a:ext cx="220587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FRUTAS Y VERDURAS</a:t>
            </a:r>
          </a:p>
          <a:p>
            <a:r>
              <a:rPr lang="es-MX" dirty="0" smtClean="0"/>
              <a:t>9-12 raciones/d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9520317" y="5025272"/>
            <a:ext cx="267168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LÁCTEOS BAJOS EN GRASA</a:t>
            </a:r>
          </a:p>
          <a:p>
            <a:r>
              <a:rPr lang="es-MX" dirty="0" smtClean="0"/>
              <a:t>2-3 raciones/d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4313954" y="905222"/>
            <a:ext cx="254789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GRANOS Y CEREALES (integrales, bajos grasa)</a:t>
            </a:r>
          </a:p>
          <a:p>
            <a:r>
              <a:rPr lang="es-MX" dirty="0" smtClean="0"/>
              <a:t>6-8 raciones/d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10888" y="4425108"/>
            <a:ext cx="220587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CARNES MAGRAS (40g) Y HUEVO</a:t>
            </a:r>
          </a:p>
          <a:p>
            <a:r>
              <a:rPr lang="es-MX" dirty="0" smtClean="0"/>
              <a:t>&lt;6 raciones/d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55973" y="5439115"/>
            <a:ext cx="220587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LEGUMINOSAS, NUECES, SEMILLAS</a:t>
            </a:r>
          </a:p>
          <a:p>
            <a:r>
              <a:rPr lang="es-MX" dirty="0" smtClean="0"/>
              <a:t>4-5 raciones/Semana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88145" y="5953192"/>
            <a:ext cx="220587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AZÚCARES Y GRASAS</a:t>
            </a:r>
          </a:p>
          <a:p>
            <a:r>
              <a:rPr lang="es-MX" dirty="0" smtClean="0"/>
              <a:t>LIMITAR</a:t>
            </a:r>
          </a:p>
        </p:txBody>
      </p:sp>
    </p:spTree>
    <p:extLst>
      <p:ext uri="{BB962C8B-B14F-4D97-AF65-F5344CB8AC3E}">
        <p14:creationId xmlns:p14="http://schemas.microsoft.com/office/powerpoint/2010/main" val="33012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Título"/>
          <p:cNvSpPr txBox="1">
            <a:spLocks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MX" altLang="es-ES_tradnl" sz="3200" b="1">
                <a:latin typeface="Calibri" charset="0"/>
              </a:rPr>
              <a:t>HIPERTENSIÓN: RCT-DASH</a:t>
            </a:r>
            <a:endParaRPr lang="es-ES" altLang="es-ES_tradnl" sz="3200" b="1">
              <a:latin typeface="Calibri" charset="0"/>
            </a:endParaRP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67" y="1093852"/>
            <a:ext cx="3900488" cy="55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3 Rectángulo"/>
          <p:cNvSpPr>
            <a:spLocks noChangeArrowheads="1"/>
          </p:cNvSpPr>
          <p:nvPr/>
        </p:nvSpPr>
        <p:spPr bwMode="auto">
          <a:xfrm>
            <a:off x="195262" y="6550025"/>
            <a:ext cx="357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altLang="es-ES_tradnl" sz="1400" b="1" smtClean="0">
                <a:latin typeface="Calibri" charset="0"/>
              </a:rPr>
              <a:t>Appel</a:t>
            </a:r>
            <a:r>
              <a:rPr lang="es-ES" altLang="es-ES_tradnl" sz="1400" b="1" dirty="0">
                <a:latin typeface="Calibri" charset="0"/>
              </a:rPr>
              <a:t>, N </a:t>
            </a:r>
            <a:r>
              <a:rPr lang="es-ES" altLang="es-ES_tradnl" sz="1400" b="1" dirty="0" err="1">
                <a:latin typeface="Calibri" charset="0"/>
              </a:rPr>
              <a:t>Engl</a:t>
            </a:r>
            <a:r>
              <a:rPr lang="es-ES" altLang="es-ES_tradnl" sz="1400" b="1" dirty="0">
                <a:latin typeface="Calibri" charset="0"/>
              </a:rPr>
              <a:t> J </a:t>
            </a:r>
            <a:r>
              <a:rPr lang="es-ES" altLang="es-ES_tradnl" sz="1400" b="1" dirty="0" err="1">
                <a:latin typeface="Calibri" charset="0"/>
              </a:rPr>
              <a:t>Med</a:t>
            </a:r>
            <a:r>
              <a:rPr lang="es-ES" altLang="es-ES_tradnl" sz="1400" b="1" dirty="0">
                <a:latin typeface="Calibri" charset="0"/>
              </a:rPr>
              <a:t> 1997;336:1117-24.)</a:t>
            </a:r>
          </a:p>
        </p:txBody>
      </p:sp>
      <p:sp>
        <p:nvSpPr>
          <p:cNvPr id="81925" name="4 CuadroTexto"/>
          <p:cNvSpPr txBox="1">
            <a:spLocks noChangeArrowheads="1"/>
          </p:cNvSpPr>
          <p:nvPr/>
        </p:nvSpPr>
        <p:spPr bwMode="auto">
          <a:xfrm>
            <a:off x="242982" y="773041"/>
            <a:ext cx="2627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1800" dirty="0">
                <a:latin typeface="Calibri" charset="0"/>
              </a:rPr>
              <a:t>ESTUDIO DE DIETA CONTROLADO</a:t>
            </a:r>
          </a:p>
          <a:p>
            <a:pPr eaLnBrk="1" hangingPunct="1"/>
            <a:r>
              <a:rPr lang="es-MX" altLang="es-ES_tradnl" sz="1800" dirty="0">
                <a:latin typeface="Calibri" charset="0"/>
              </a:rPr>
              <a:t>N=379 </a:t>
            </a:r>
            <a:endParaRPr lang="es-ES" altLang="es-ES_tradnl" sz="1800" dirty="0">
              <a:latin typeface="Calibri" charset="0"/>
            </a:endParaRPr>
          </a:p>
        </p:txBody>
      </p:sp>
      <p:sp>
        <p:nvSpPr>
          <p:cNvPr id="81926" name="5 CuadroTexto"/>
          <p:cNvSpPr txBox="1">
            <a:spLocks noChangeArrowheads="1"/>
          </p:cNvSpPr>
          <p:nvPr/>
        </p:nvSpPr>
        <p:spPr bwMode="auto">
          <a:xfrm>
            <a:off x="5259763" y="2236852"/>
            <a:ext cx="1071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1800">
                <a:latin typeface="Calibri" charset="0"/>
              </a:rPr>
              <a:t>Psist:</a:t>
            </a:r>
          </a:p>
          <a:p>
            <a:pPr eaLnBrk="1" hangingPunct="1"/>
            <a:r>
              <a:rPr lang="es-MX" altLang="es-ES_tradnl" sz="1800" dirty="0">
                <a:latin typeface="Calibri" charset="0"/>
              </a:rPr>
              <a:t>PATRÓN DASH</a:t>
            </a:r>
            <a:endParaRPr lang="es-ES" altLang="es-ES_tradnl" sz="1800" dirty="0">
              <a:latin typeface="Calibri" charset="0"/>
            </a:endParaRPr>
          </a:p>
        </p:txBody>
      </p:sp>
      <p:sp>
        <p:nvSpPr>
          <p:cNvPr id="81927" name="6 CuadroTexto"/>
          <p:cNvSpPr txBox="1">
            <a:spLocks noChangeArrowheads="1"/>
          </p:cNvSpPr>
          <p:nvPr/>
        </p:nvSpPr>
        <p:spPr bwMode="auto">
          <a:xfrm>
            <a:off x="5259763" y="4418012"/>
            <a:ext cx="1071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1800">
                <a:latin typeface="Calibri" charset="0"/>
              </a:rPr>
              <a:t>Pdiast:</a:t>
            </a:r>
          </a:p>
          <a:p>
            <a:pPr eaLnBrk="1" hangingPunct="1"/>
            <a:r>
              <a:rPr lang="es-MX" altLang="es-ES_tradnl" sz="1800" dirty="0">
                <a:latin typeface="Calibri" charset="0"/>
              </a:rPr>
              <a:t>PATRÓN DASH</a:t>
            </a:r>
            <a:endParaRPr lang="es-ES" altLang="es-ES_tradnl" sz="1800" dirty="0">
              <a:latin typeface="Calibri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01" y="1918461"/>
            <a:ext cx="46863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6817101" y="6458790"/>
            <a:ext cx="5072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altLang="es-ES_tradnl" sz="1400" b="1" dirty="0" err="1">
                <a:latin typeface="Calibri" charset="0"/>
              </a:rPr>
              <a:t>Obarzanek</a:t>
            </a:r>
            <a:r>
              <a:rPr lang="es-ES" altLang="es-ES_tradnl" sz="1400" b="1" dirty="0">
                <a:latin typeface="Calibri" charset="0"/>
              </a:rPr>
              <a:t> . Et al. Am J </a:t>
            </a:r>
            <a:r>
              <a:rPr lang="es-ES" altLang="es-ES_tradnl" sz="1400" b="1" dirty="0" err="1">
                <a:latin typeface="Calibri" charset="0"/>
              </a:rPr>
              <a:t>ClinNutr</a:t>
            </a:r>
            <a:r>
              <a:rPr lang="es-ES" altLang="es-ES_tradnl" sz="1400" b="1" dirty="0">
                <a:latin typeface="Calibri" charset="0"/>
              </a:rPr>
              <a:t> 2001;74:80–9.</a:t>
            </a:r>
          </a:p>
        </p:txBody>
      </p:sp>
    </p:spTree>
    <p:extLst>
      <p:ext uri="{BB962C8B-B14F-4D97-AF65-F5344CB8AC3E}">
        <p14:creationId xmlns:p14="http://schemas.microsoft.com/office/powerpoint/2010/main" val="17017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0037" y="-800100"/>
            <a:ext cx="10645134" cy="160020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/>
              <a:t>Patrones de Alimentación Saludable- Mediterráneo</a:t>
            </a:r>
            <a:endParaRPr lang="es-MX" sz="3600" b="1" dirty="0"/>
          </a:p>
        </p:txBody>
      </p:sp>
      <p:pic>
        <p:nvPicPr>
          <p:cNvPr id="2050" name="Picture 2" descr="http://d18smxb8cfeurn.cloudfront.net/wp-content/uploads/2015/09/diet-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20" y="800100"/>
            <a:ext cx="5394367" cy="580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432758" y="1289957"/>
            <a:ext cx="2759241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00B050"/>
                </a:solidFill>
              </a:rPr>
              <a:t>✔</a:t>
            </a:r>
            <a:r>
              <a:rPr lang="es-ES_tradnl" sz="2000" dirty="0" smtClean="0"/>
              <a:t>LOCAL</a:t>
            </a:r>
          </a:p>
          <a:p>
            <a:r>
              <a:rPr lang="es-ES_tradnl" sz="2000" dirty="0">
                <a:solidFill>
                  <a:srgbClr val="00B050"/>
                </a:solidFill>
              </a:rPr>
              <a:t>✔</a:t>
            </a:r>
            <a:r>
              <a:rPr lang="es-ES_tradnl" sz="2000" dirty="0"/>
              <a:t> </a:t>
            </a:r>
            <a:r>
              <a:rPr lang="es-ES_tradnl" sz="2000" dirty="0" smtClean="0"/>
              <a:t>FRESCO</a:t>
            </a:r>
          </a:p>
          <a:p>
            <a:r>
              <a:rPr lang="es-ES_tradnl" sz="2000" dirty="0">
                <a:solidFill>
                  <a:srgbClr val="00B050"/>
                </a:solidFill>
              </a:rPr>
              <a:t>✔</a:t>
            </a:r>
            <a:r>
              <a:rPr lang="es-ES_tradnl" sz="2000" dirty="0"/>
              <a:t> </a:t>
            </a:r>
            <a:r>
              <a:rPr lang="es-ES_tradnl" sz="2000" dirty="0" smtClean="0"/>
              <a:t>NO PROCESADOS</a:t>
            </a:r>
            <a:endParaRPr lang="es-ES_tradnl" sz="2000" dirty="0"/>
          </a:p>
        </p:txBody>
      </p:sp>
      <p:sp>
        <p:nvSpPr>
          <p:cNvPr id="4" name="Rectángulo 3"/>
          <p:cNvSpPr/>
          <p:nvPr/>
        </p:nvSpPr>
        <p:spPr>
          <a:xfrm>
            <a:off x="3048000" y="2413338"/>
            <a:ext cx="6096000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s-ES_tradnl" sz="2400" b="1" dirty="0" smtClean="0">
                <a:solidFill>
                  <a:prstClr val="black"/>
                </a:solidFill>
                <a:latin typeface="ArialMT" charset="0"/>
              </a:rPr>
              <a:t>MAYOR ADHERENCIA: </a:t>
            </a:r>
          </a:p>
          <a:p>
            <a:r>
              <a:rPr lang="es-ES_tradnl" sz="2400" b="1" dirty="0" smtClean="0">
                <a:solidFill>
                  <a:prstClr val="black"/>
                </a:solidFill>
                <a:latin typeface="ArialMT" charset="0"/>
              </a:rPr>
              <a:t>Reducción de riesgo mortalidad en general, ECV, </a:t>
            </a:r>
            <a:r>
              <a:rPr lang="es-ES_tradnl" sz="2400" b="1" dirty="0" err="1" smtClean="0">
                <a:solidFill>
                  <a:prstClr val="black"/>
                </a:solidFill>
                <a:latin typeface="ArialMT" charset="0"/>
              </a:rPr>
              <a:t>Enf</a:t>
            </a:r>
            <a:r>
              <a:rPr lang="es-ES_tradnl" sz="2400" b="1" dirty="0" smtClean="0">
                <a:solidFill>
                  <a:prstClr val="black"/>
                </a:solidFill>
                <a:latin typeface="ArialMT" charset="0"/>
              </a:rPr>
              <a:t> coronaria, infarto al miocardio, incidencia de </a:t>
            </a:r>
            <a:r>
              <a:rPr lang="es-ES_tradnl" sz="2400" b="1" dirty="0" err="1" smtClean="0">
                <a:solidFill>
                  <a:prstClr val="black"/>
                </a:solidFill>
                <a:latin typeface="ArialMT" charset="0"/>
              </a:rPr>
              <a:t>cancer</a:t>
            </a:r>
            <a:r>
              <a:rPr lang="es-ES_tradnl" sz="2400" b="1" dirty="0" smtClean="0">
                <a:solidFill>
                  <a:prstClr val="black"/>
                </a:solidFill>
                <a:latin typeface="ArialMT" charset="0"/>
              </a:rPr>
              <a:t>, enfermedades neurodegenerativas y DM</a:t>
            </a:r>
          </a:p>
          <a:p>
            <a:endParaRPr lang="es-ES_tradnl" sz="2400" b="1" dirty="0" smtClean="0">
              <a:solidFill>
                <a:prstClr val="black"/>
              </a:solidFill>
              <a:latin typeface="ArialMT" charset="0"/>
            </a:endParaRPr>
          </a:p>
          <a:p>
            <a:r>
              <a:rPr lang="es-ES_tradnl" sz="2400" b="1" dirty="0" smtClean="0">
                <a:solidFill>
                  <a:prstClr val="black"/>
                </a:solidFill>
                <a:latin typeface="ArialMT" charset="0"/>
              </a:rPr>
              <a:t>EVIDENCIA ROBUSTA (p&lt;0.001, tamaño de muestra muy grande, no heterogeneidad considerable)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87" y="6422767"/>
            <a:ext cx="4013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smtClean="0">
                <a:solidFill>
                  <a:srgbClr val="262626"/>
                </a:solidFill>
                <a:latin typeface="ArialMT" charset="0"/>
              </a:rPr>
              <a:t>DINU M. </a:t>
            </a:r>
            <a:r>
              <a:rPr lang="de-DE" sz="1400" b="1" dirty="0" err="1" smtClean="0">
                <a:solidFill>
                  <a:srgbClr val="262626"/>
                </a:solidFill>
                <a:latin typeface="ArialMT" charset="0"/>
              </a:rPr>
              <a:t>Eur</a:t>
            </a:r>
            <a:r>
              <a:rPr lang="de-DE" sz="1400" b="1" dirty="0" smtClean="0">
                <a:solidFill>
                  <a:srgbClr val="262626"/>
                </a:solidFill>
                <a:latin typeface="ArialMT" charset="0"/>
              </a:rPr>
              <a:t> </a:t>
            </a:r>
            <a:r>
              <a:rPr lang="de-DE" sz="1400" b="1" dirty="0">
                <a:solidFill>
                  <a:srgbClr val="262626"/>
                </a:solidFill>
                <a:latin typeface="ArialMT" charset="0"/>
              </a:rPr>
              <a:t>J </a:t>
            </a:r>
            <a:r>
              <a:rPr lang="de-DE" sz="1400" b="1" dirty="0" err="1">
                <a:solidFill>
                  <a:srgbClr val="262626"/>
                </a:solidFill>
                <a:latin typeface="ArialMT" charset="0"/>
              </a:rPr>
              <a:t>Clin</a:t>
            </a:r>
            <a:r>
              <a:rPr lang="de-DE" sz="1400" b="1" dirty="0">
                <a:solidFill>
                  <a:srgbClr val="262626"/>
                </a:solidFill>
                <a:latin typeface="ArialMT" charset="0"/>
              </a:rPr>
              <a:t> </a:t>
            </a:r>
            <a:r>
              <a:rPr lang="de-DE" sz="1400" b="1" dirty="0" err="1">
                <a:solidFill>
                  <a:srgbClr val="262626"/>
                </a:solidFill>
                <a:latin typeface="ArialMT" charset="0"/>
              </a:rPr>
              <a:t>Nutr</a:t>
            </a:r>
            <a:r>
              <a:rPr lang="de-DE" sz="1400" b="1" dirty="0">
                <a:solidFill>
                  <a:srgbClr val="262626"/>
                </a:solidFill>
                <a:latin typeface="ArialMT" charset="0"/>
              </a:rPr>
              <a:t>.</a:t>
            </a:r>
            <a:r>
              <a:rPr lang="de-DE" sz="1400" b="1" dirty="0">
                <a:solidFill>
                  <a:prstClr val="black"/>
                </a:solidFill>
                <a:latin typeface="ArialMT" charset="0"/>
              </a:rPr>
              <a:t> 2018 Jan;72(1):30-43</a:t>
            </a:r>
            <a:endParaRPr lang="es-ES_tradnl" sz="1400" b="1" dirty="0"/>
          </a:p>
        </p:txBody>
      </p:sp>
      <p:sp>
        <p:nvSpPr>
          <p:cNvPr id="6" name="Rectángulo 5"/>
          <p:cNvSpPr/>
          <p:nvPr/>
        </p:nvSpPr>
        <p:spPr>
          <a:xfrm>
            <a:off x="215863" y="1289957"/>
            <a:ext cx="38266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MT" charset="0"/>
              </a:rPr>
              <a:t>12 800 000 subjects</a:t>
            </a:r>
            <a:r>
              <a:rPr lang="en-US" b="1" dirty="0" smtClean="0">
                <a:solidFill>
                  <a:prstClr val="black"/>
                </a:solidFill>
                <a:latin typeface="ArialMT" charset="0"/>
              </a:rPr>
              <a:t>,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ArialMT" charset="0"/>
              </a:rPr>
              <a:t>13 meta </a:t>
            </a:r>
            <a:r>
              <a:rPr lang="en-US" b="1" dirty="0" err="1" smtClean="0">
                <a:solidFill>
                  <a:prstClr val="black"/>
                </a:solidFill>
                <a:latin typeface="ArialMT" charset="0"/>
              </a:rPr>
              <a:t>análisis</a:t>
            </a:r>
            <a:r>
              <a:rPr lang="en-US" b="1" dirty="0" smtClean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MT" charset="0"/>
              </a:rPr>
              <a:t>observacionales</a:t>
            </a:r>
            <a:endParaRPr lang="en-US" b="1" dirty="0" smtClean="0">
              <a:solidFill>
                <a:prstClr val="black"/>
              </a:solidFill>
              <a:latin typeface="ArialMT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ArialMT" charset="0"/>
              </a:rPr>
              <a:t>16 meta </a:t>
            </a:r>
            <a:r>
              <a:rPr lang="en-US" b="1" dirty="0" err="1" smtClean="0">
                <a:solidFill>
                  <a:prstClr val="black"/>
                </a:solidFill>
                <a:latin typeface="ArialMT" charset="0"/>
              </a:rPr>
              <a:t>análisis</a:t>
            </a:r>
            <a:r>
              <a:rPr lang="en-US" b="1" dirty="0" smtClean="0">
                <a:solidFill>
                  <a:prstClr val="black"/>
                </a:solidFill>
                <a:latin typeface="ArialMT" charset="0"/>
              </a:rPr>
              <a:t> ECA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0416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138363"/>
            <a:ext cx="56007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2 Título"/>
          <p:cNvSpPr>
            <a:spLocks noGrp="1"/>
          </p:cNvSpPr>
          <p:nvPr>
            <p:ph type="title"/>
          </p:nvPr>
        </p:nvSpPr>
        <p:spPr>
          <a:xfrm>
            <a:off x="1952625" y="-14287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MX" altLang="es-ES_tradnl" sz="3600" b="1"/>
              <a:t>Patrón Mediterráneo y Sx Metabólico</a:t>
            </a:r>
            <a:endParaRPr lang="es-ES" altLang="es-ES_tradnl" sz="3600" b="1" dirty="0"/>
          </a:p>
        </p:txBody>
      </p:sp>
      <p:sp>
        <p:nvSpPr>
          <p:cNvPr id="95236" name="4 Rectángulo"/>
          <p:cNvSpPr>
            <a:spLocks noChangeArrowheads="1"/>
          </p:cNvSpPr>
          <p:nvPr/>
        </p:nvSpPr>
        <p:spPr bwMode="auto">
          <a:xfrm>
            <a:off x="80962" y="6510338"/>
            <a:ext cx="4960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altLang="es-ES_tradnl" sz="1400" b="1">
                <a:latin typeface="Calibri" charset="0"/>
              </a:rPr>
              <a:t>Salas-</a:t>
            </a:r>
            <a:r>
              <a:rPr lang="es-ES" altLang="es-ES_tradnl" sz="1400" b="1" dirty="0" err="1">
                <a:latin typeface="Calibri" charset="0"/>
              </a:rPr>
              <a:t>Salvadó</a:t>
            </a:r>
            <a:r>
              <a:rPr lang="es-ES" altLang="es-ES_tradnl" sz="1400" b="1" dirty="0">
                <a:latin typeface="Calibri" charset="0"/>
              </a:rPr>
              <a:t> J. et. al. </a:t>
            </a:r>
            <a:r>
              <a:rPr lang="es-ES" altLang="es-ES_tradnl" sz="1400" b="1" i="1" dirty="0" err="1">
                <a:latin typeface="Calibri" charset="0"/>
              </a:rPr>
              <a:t>Arch</a:t>
            </a:r>
            <a:r>
              <a:rPr lang="es-ES" altLang="es-ES_tradnl" sz="1400" b="1" i="1" dirty="0">
                <a:latin typeface="Calibri" charset="0"/>
              </a:rPr>
              <a:t> </a:t>
            </a:r>
            <a:r>
              <a:rPr lang="es-ES" altLang="es-ES_tradnl" sz="1400" b="1" i="1" dirty="0" err="1">
                <a:latin typeface="Calibri" charset="0"/>
              </a:rPr>
              <a:t>Intern</a:t>
            </a:r>
            <a:r>
              <a:rPr lang="es-ES" altLang="es-ES_tradnl" sz="1400" b="1" i="1" dirty="0">
                <a:latin typeface="Calibri" charset="0"/>
              </a:rPr>
              <a:t> </a:t>
            </a:r>
            <a:r>
              <a:rPr lang="es-ES" altLang="es-ES_tradnl" sz="1400" b="1" i="1" dirty="0" err="1">
                <a:latin typeface="Calibri" charset="0"/>
              </a:rPr>
              <a:t>Med</a:t>
            </a:r>
            <a:r>
              <a:rPr lang="es-ES" altLang="es-ES_tradnl" sz="1400" b="1" i="1" dirty="0">
                <a:latin typeface="Calibri" charset="0"/>
              </a:rPr>
              <a:t>.</a:t>
            </a:r>
            <a:r>
              <a:rPr lang="es-ES" altLang="es-ES_tradnl" sz="1400" b="1" dirty="0">
                <a:latin typeface="Calibri" charset="0"/>
              </a:rPr>
              <a:t> 2008;168(22):2449-2458</a:t>
            </a:r>
          </a:p>
        </p:txBody>
      </p:sp>
      <p:sp>
        <p:nvSpPr>
          <p:cNvPr id="95237" name="4 CuadroTexto"/>
          <p:cNvSpPr txBox="1">
            <a:spLocks noChangeArrowheads="1"/>
          </p:cNvSpPr>
          <p:nvPr/>
        </p:nvSpPr>
        <p:spPr bwMode="auto">
          <a:xfrm>
            <a:off x="4452939" y="2286001"/>
            <a:ext cx="1785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1800">
                <a:latin typeface="Calibri" charset="0"/>
              </a:rPr>
              <a:t>MED+</a:t>
            </a:r>
          </a:p>
          <a:p>
            <a:pPr eaLnBrk="1" hangingPunct="1"/>
            <a:r>
              <a:rPr lang="es-MX" altLang="es-ES_tradnl" sz="1800">
                <a:latin typeface="Calibri" charset="0"/>
              </a:rPr>
              <a:t>1 L aceite oliva/sem</a:t>
            </a:r>
            <a:endParaRPr lang="es-ES" altLang="es-ES_tradnl" sz="1800">
              <a:latin typeface="Calibri" charset="0"/>
            </a:endParaRPr>
          </a:p>
        </p:txBody>
      </p:sp>
      <p:sp>
        <p:nvSpPr>
          <p:cNvPr id="95238" name="5 CuadroTexto"/>
          <p:cNvSpPr txBox="1">
            <a:spLocks noChangeArrowheads="1"/>
          </p:cNvSpPr>
          <p:nvPr/>
        </p:nvSpPr>
        <p:spPr bwMode="auto">
          <a:xfrm>
            <a:off x="6172200" y="2209801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1800">
                <a:latin typeface="Calibri" charset="0"/>
              </a:rPr>
              <a:t>MED+ 30g/día nueces</a:t>
            </a:r>
            <a:endParaRPr lang="es-ES" altLang="es-ES_tradnl" sz="1800">
              <a:latin typeface="Calibri" charset="0"/>
            </a:endParaRPr>
          </a:p>
        </p:txBody>
      </p:sp>
      <p:sp>
        <p:nvSpPr>
          <p:cNvPr id="95239" name="7 Rectángulo"/>
          <p:cNvSpPr>
            <a:spLocks noChangeArrowheads="1"/>
          </p:cNvSpPr>
          <p:nvPr/>
        </p:nvSpPr>
        <p:spPr bwMode="auto">
          <a:xfrm>
            <a:off x="280987" y="1000125"/>
            <a:ext cx="9786839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s-ES_tradnl" b="1" dirty="0">
                <a:latin typeface="Calibri" charset="0"/>
              </a:rPr>
              <a:t>ESTUDIO PREDIMED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s-ES_tradnl" dirty="0" smtClean="0">
                <a:latin typeface="Calibri" charset="0"/>
              </a:rPr>
              <a:t>N=1,224 </a:t>
            </a:r>
            <a:r>
              <a:rPr lang="en-US" altLang="es-ES_tradnl" dirty="0" err="1" smtClean="0">
                <a:latin typeface="Calibri" charset="0"/>
              </a:rPr>
              <a:t>adultos</a:t>
            </a:r>
            <a:r>
              <a:rPr lang="en-US" altLang="es-ES_tradnl" dirty="0" smtClean="0">
                <a:latin typeface="Calibri" charset="0"/>
              </a:rPr>
              <a:t> con </a:t>
            </a:r>
            <a:r>
              <a:rPr lang="en-US" altLang="es-ES_tradnl" dirty="0" err="1">
                <a:latin typeface="Calibri" charset="0"/>
              </a:rPr>
              <a:t>riesgo</a:t>
            </a:r>
            <a:r>
              <a:rPr lang="en-US" altLang="es-ES_tradnl" dirty="0">
                <a:latin typeface="Calibri" charset="0"/>
              </a:rPr>
              <a:t> cardiovascular </a:t>
            </a:r>
            <a:r>
              <a:rPr lang="en-US" altLang="es-ES_tradnl" dirty="0" err="1">
                <a:latin typeface="Calibri" charset="0"/>
              </a:rPr>
              <a:t>elevado</a:t>
            </a:r>
            <a:r>
              <a:rPr lang="en-US" altLang="es-ES_tradnl" dirty="0">
                <a:latin typeface="Calibri" charset="0"/>
              </a:rPr>
              <a:t>. </a:t>
            </a:r>
            <a:endParaRPr lang="en-US" altLang="es-ES_tradnl" dirty="0" smtClean="0">
              <a:latin typeface="Calibri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s-ES_tradnl" dirty="0" smtClean="0">
                <a:latin typeface="Calibri" charset="0"/>
              </a:rPr>
              <a:t>Basal</a:t>
            </a:r>
            <a:r>
              <a:rPr lang="en-US" altLang="es-ES_tradnl" dirty="0">
                <a:latin typeface="Calibri" charset="0"/>
              </a:rPr>
              <a:t>: </a:t>
            </a:r>
            <a:r>
              <a:rPr lang="en-US" altLang="es-ES_tradnl" b="1" dirty="0">
                <a:latin typeface="Calibri" charset="0"/>
              </a:rPr>
              <a:t>61% con </a:t>
            </a:r>
            <a:r>
              <a:rPr lang="en-US" altLang="es-ES_tradnl" b="1" dirty="0" err="1">
                <a:latin typeface="Calibri" charset="0"/>
              </a:rPr>
              <a:t>sx</a:t>
            </a:r>
            <a:r>
              <a:rPr lang="en-US" altLang="es-ES_tradnl" b="1" dirty="0">
                <a:latin typeface="Calibri" charset="0"/>
              </a:rPr>
              <a:t> </a:t>
            </a:r>
            <a:r>
              <a:rPr lang="en-US" altLang="es-ES_tradnl" b="1" dirty="0" err="1">
                <a:latin typeface="Calibri" charset="0"/>
              </a:rPr>
              <a:t>metabólico</a:t>
            </a:r>
            <a:endParaRPr lang="en-US" altLang="es-ES_tradnl" b="1" dirty="0">
              <a:latin typeface="Calibri" charset="0"/>
            </a:endParaRPr>
          </a:p>
        </p:txBody>
      </p:sp>
      <p:sp>
        <p:nvSpPr>
          <p:cNvPr id="95240" name="8 CuadroTexto"/>
          <p:cNvSpPr txBox="1">
            <a:spLocks noChangeArrowheads="1"/>
          </p:cNvSpPr>
          <p:nvPr/>
        </p:nvSpPr>
        <p:spPr bwMode="auto">
          <a:xfrm>
            <a:off x="6310313" y="342900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1800" b="1">
                <a:latin typeface="Calibri" charset="0"/>
              </a:rPr>
              <a:t>-13.7%</a:t>
            </a:r>
            <a:endParaRPr lang="es-ES" altLang="es-ES_tradnl" sz="1800" b="1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4" t="21115" r="19977" b="8002"/>
          <a:stretch>
            <a:fillRect/>
          </a:stretch>
        </p:blipFill>
        <p:spPr bwMode="auto">
          <a:xfrm>
            <a:off x="3608294" y="783572"/>
            <a:ext cx="79121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ítulo 2"/>
          <p:cNvSpPr>
            <a:spLocks noGrp="1"/>
          </p:cNvSpPr>
          <p:nvPr>
            <p:ph type="title"/>
          </p:nvPr>
        </p:nvSpPr>
        <p:spPr>
          <a:xfrm>
            <a:off x="1643636" y="-282988"/>
            <a:ext cx="10045602" cy="1143000"/>
          </a:xfrm>
        </p:spPr>
        <p:txBody>
          <a:bodyPr>
            <a:normAutofit/>
          </a:bodyPr>
          <a:lstStyle/>
          <a:p>
            <a:r>
              <a:rPr lang="es-MX" altLang="es-ES_tradnl" sz="3600" b="1" dirty="0" smtClean="0"/>
              <a:t>Intervenciones Estilo de Vida: </a:t>
            </a:r>
            <a:r>
              <a:rPr lang="es-MX" altLang="es-ES_tradnl" sz="3600" b="1" dirty="0" err="1" smtClean="0"/>
              <a:t>Sx</a:t>
            </a:r>
            <a:r>
              <a:rPr lang="es-MX" altLang="es-ES_tradnl" sz="3600" b="1" dirty="0" smtClean="0"/>
              <a:t> </a:t>
            </a:r>
            <a:r>
              <a:rPr lang="es-MX" altLang="es-ES_tradnl" sz="3600" b="1" dirty="0"/>
              <a:t>metabólico resuelto</a:t>
            </a: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07950" y="6467475"/>
            <a:ext cx="602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1400" b="1">
                <a:latin typeface="AdvOT46dcae81" charset="0"/>
              </a:rPr>
              <a:t>Yamaoka and Tango </a:t>
            </a:r>
            <a:r>
              <a:rPr lang="es-MX" altLang="es-ES_tradnl" sz="1400" b="1">
                <a:latin typeface="AdvOT65f8a23b.I" charset="0"/>
              </a:rPr>
              <a:t>BMC Medicine </a:t>
            </a:r>
            <a:r>
              <a:rPr lang="es-MX" altLang="es-ES_tradnl" sz="1400" b="1">
                <a:latin typeface="AdvOT46dcae81" charset="0"/>
              </a:rPr>
              <a:t>2012, </a:t>
            </a:r>
            <a:r>
              <a:rPr lang="es-MX" altLang="es-ES_tradnl" sz="1400" b="1">
                <a:latin typeface="AdvOT3b30f6db.B" charset="0"/>
              </a:rPr>
              <a:t>10</a:t>
            </a:r>
            <a:r>
              <a:rPr lang="es-MX" altLang="es-ES_tradnl" sz="1400" b="1">
                <a:latin typeface="AdvOT46dcae81" charset="0"/>
              </a:rPr>
              <a:t>:138</a:t>
            </a:r>
            <a:endParaRPr lang="es-MX" altLang="es-ES_tradnl" sz="1400" b="1"/>
          </a:p>
        </p:txBody>
      </p:sp>
      <p:sp>
        <p:nvSpPr>
          <p:cNvPr id="2" name="Rectángulo 1"/>
          <p:cNvSpPr/>
          <p:nvPr/>
        </p:nvSpPr>
        <p:spPr>
          <a:xfrm>
            <a:off x="333933" y="1175497"/>
            <a:ext cx="30009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ES_tradnl" sz="2000" b="1" dirty="0" smtClean="0"/>
              <a:t>8 </a:t>
            </a:r>
            <a:r>
              <a:rPr lang="es-MX" altLang="es-ES_tradnl" sz="2000" b="1" dirty="0" err="1" smtClean="0"/>
              <a:t>RCTs</a:t>
            </a:r>
            <a:r>
              <a:rPr lang="es-MX" altLang="es-ES_tradnl" sz="2000" b="1" dirty="0" smtClean="0"/>
              <a:t> </a:t>
            </a:r>
            <a:r>
              <a:rPr lang="es-MX" altLang="es-ES_tradnl" sz="2000" b="1" dirty="0"/>
              <a:t>(hasta 2011</a:t>
            </a:r>
            <a:r>
              <a:rPr lang="es-MX" altLang="es-ES_tradnl" sz="2000" b="1" dirty="0" smtClean="0"/>
              <a:t>)    </a:t>
            </a:r>
            <a:r>
              <a:rPr lang="es-MX" altLang="es-ES_tradnl" sz="2000" dirty="0" smtClean="0"/>
              <a:t>&gt;6m</a:t>
            </a:r>
            <a:endParaRPr lang="es-MX" altLang="es-ES_tradnl" sz="2000" dirty="0"/>
          </a:p>
          <a:p>
            <a:r>
              <a:rPr lang="es-MX" altLang="es-ES_tradnl" sz="2000" b="1" dirty="0"/>
              <a:t>Intervención estilo de vida (nutrición, AF y/o educación en nutrición</a:t>
            </a:r>
            <a:r>
              <a:rPr lang="es-MX" altLang="es-ES_tradnl" sz="2000" b="1" dirty="0" smtClean="0"/>
              <a:t>)</a:t>
            </a:r>
            <a:endParaRPr lang="es-MX" altLang="es-ES_tradnl" sz="2000" b="1" dirty="0"/>
          </a:p>
          <a:p>
            <a:endParaRPr lang="es-MX" altLang="es-ES_tradnl" sz="2000" dirty="0" smtClean="0"/>
          </a:p>
          <a:p>
            <a:r>
              <a:rPr lang="es-MX" altLang="es-ES_tradnl" sz="2000" dirty="0" smtClean="0"/>
              <a:t>Outcome</a:t>
            </a:r>
            <a:r>
              <a:rPr lang="es-MX" altLang="es-ES_tradnl" sz="2000" dirty="0"/>
              <a:t>: Resolución de sx metabólico o efecto sobre sus componentes.</a:t>
            </a:r>
          </a:p>
        </p:txBody>
      </p:sp>
    </p:spTree>
    <p:extLst>
      <p:ext uri="{BB962C8B-B14F-4D97-AF65-F5344CB8AC3E}">
        <p14:creationId xmlns:p14="http://schemas.microsoft.com/office/powerpoint/2010/main" val="17363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55721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MX" sz="4400" dirty="0">
                <a:latin typeface="+mj-lt"/>
                <a:ea typeface="+mj-ea"/>
                <a:cs typeface="+mj-cs"/>
              </a:rPr>
              <a:t>Urge MODIFICAR el estilo de </a:t>
            </a:r>
            <a:r>
              <a:rPr lang="es-MX" sz="4400" dirty="0" smtClean="0">
                <a:latin typeface="+mj-lt"/>
                <a:ea typeface="+mj-ea"/>
                <a:cs typeface="+mj-cs"/>
              </a:rPr>
              <a:t>vida </a:t>
            </a:r>
          </a:p>
          <a:p>
            <a:pPr algn="ctr">
              <a:defRPr/>
            </a:pPr>
            <a:r>
              <a:rPr lang="es-MX" sz="4400" dirty="0" smtClean="0">
                <a:latin typeface="+mj-lt"/>
                <a:ea typeface="+mj-ea"/>
                <a:cs typeface="+mj-cs"/>
              </a:rPr>
              <a:t>a lo largo del ciclo de vida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2" descr="http://us.123rf.com/400wm/400/400/tan4ikk/tan4ikk0902/tan4ikk090200038/4314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1"/>
            <a:ext cx="5580063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6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defRPr/>
            </a:pPr>
            <a:r>
              <a:rPr lang="es-MX" sz="4400" b="1" dirty="0" smtClean="0">
                <a:latin typeface="+mj-lt"/>
                <a:ea typeface="+mj-ea"/>
                <a:cs typeface="+mj-cs"/>
              </a:rPr>
              <a:t>Estrategias Conductuales</a:t>
            </a:r>
            <a:endParaRPr lang="es-E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9459" name="2 Marcador de contenido"/>
          <p:cNvSpPr txBox="1">
            <a:spLocks/>
          </p:cNvSpPr>
          <p:nvPr/>
        </p:nvSpPr>
        <p:spPr bwMode="auto">
          <a:xfrm>
            <a:off x="491067" y="1785938"/>
            <a:ext cx="1053253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3200" b="1" dirty="0">
                <a:latin typeface="Calibri" panose="020F0502020204030204" pitchFamily="34" charset="0"/>
              </a:rPr>
              <a:t>¿Cómo lograr el cambio?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3200" dirty="0">
                <a:latin typeface="Calibri" panose="020F0502020204030204" pitchFamily="34" charset="0"/>
              </a:rPr>
              <a:t>-Equipo multidisciplinario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3200" dirty="0">
                <a:latin typeface="Calibri" panose="020F0502020204030204" pitchFamily="34" charset="0"/>
              </a:rPr>
              <a:t>-Cambios pequeños y </a:t>
            </a:r>
            <a:r>
              <a:rPr lang="es-MX" altLang="es-MX" sz="3200" dirty="0" smtClean="0">
                <a:latin typeface="Calibri" panose="020F0502020204030204" pitchFamily="34" charset="0"/>
              </a:rPr>
              <a:t>graduales  (permanecen más)</a:t>
            </a:r>
            <a:endParaRPr lang="es-MX" altLang="es-MX" sz="32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MX" altLang="es-MX" sz="3200" dirty="0">
                <a:latin typeface="Calibri" panose="020F0502020204030204" pitchFamily="34" charset="0"/>
              </a:rPr>
              <a:t>-Estrategias </a:t>
            </a:r>
            <a:r>
              <a:rPr lang="es-MX" altLang="es-MX" sz="3200" dirty="0" smtClean="0">
                <a:latin typeface="Calibri" panose="020F0502020204030204" pitchFamily="34" charset="0"/>
              </a:rPr>
              <a:t>conductuales (basadas en teórias del cambio de conducta):</a:t>
            </a:r>
            <a:endParaRPr lang="es-MX" altLang="es-MX" sz="32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MX" altLang="es-MX" sz="3200" dirty="0">
                <a:latin typeface="Calibri" panose="020F0502020204030204" pitchFamily="34" charset="0"/>
              </a:rPr>
              <a:t>	</a:t>
            </a:r>
            <a:r>
              <a:rPr lang="es-MX" altLang="es-MX" sz="2000" dirty="0">
                <a:latin typeface="Calibri" panose="020F0502020204030204" pitchFamily="34" charset="0"/>
              </a:rPr>
              <a:t>Control de porciones, Metas personales, Control de estímulos, Entrevista motivacional, Manejo de estrés…..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3200" dirty="0">
                <a:latin typeface="Calibri" panose="020F0502020204030204" pitchFamily="34" charset="0"/>
              </a:rPr>
              <a:t>      </a:t>
            </a:r>
            <a:r>
              <a:rPr lang="es-MX" altLang="es-MX" sz="3200" b="1" dirty="0">
                <a:latin typeface="Calibri" panose="020F0502020204030204" pitchFamily="34" charset="0"/>
              </a:rPr>
              <a:t>Ha mostrado ser útiles como parte de la asesoría nutricia en muchas enfermedades.</a:t>
            </a:r>
          </a:p>
          <a:p>
            <a:pPr eaLnBrk="1" hangingPunct="1">
              <a:spcBef>
                <a:spcPct val="20000"/>
              </a:spcBef>
            </a:pPr>
            <a:endParaRPr lang="es-MX" altLang="es-MX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MX" altLang="es-MX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" y="0"/>
            <a:ext cx="11731698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36503" y="0"/>
            <a:ext cx="4264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RCT </a:t>
            </a:r>
            <a:r>
              <a:rPr lang="es-MX" sz="3200" b="1" dirty="0" err="1" smtClean="0"/>
              <a:t>INPer</a:t>
            </a:r>
            <a:r>
              <a:rPr lang="es-MX" sz="3200" b="1" dirty="0" smtClean="0"/>
              <a:t> (2006-2009)</a:t>
            </a:r>
            <a:endParaRPr lang="es-MX" sz="3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5854046" y="3429000"/>
            <a:ext cx="584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rgbClr val="FF0000"/>
                </a:solidFill>
              </a:rPr>
              <a:t>Perichart</a:t>
            </a:r>
            <a:r>
              <a:rPr lang="es-MX" dirty="0" smtClean="0">
                <a:solidFill>
                  <a:srgbClr val="FF0000"/>
                </a:solidFill>
              </a:rPr>
              <a:t>-Perera O, </a:t>
            </a:r>
            <a:r>
              <a:rPr lang="es-MX" dirty="0" err="1" smtClean="0">
                <a:solidFill>
                  <a:srgbClr val="FF0000"/>
                </a:solidFill>
              </a:rPr>
              <a:t>et.al</a:t>
            </a:r>
            <a:r>
              <a:rPr lang="es-MX" dirty="0" smtClean="0">
                <a:solidFill>
                  <a:srgbClr val="FF0000"/>
                </a:solidFill>
              </a:rPr>
              <a:t>. </a:t>
            </a:r>
            <a:r>
              <a:rPr lang="es-MX" dirty="0" err="1" smtClean="0">
                <a:solidFill>
                  <a:srgbClr val="FF0000"/>
                </a:solidFill>
              </a:rPr>
              <a:t>Menopause</a:t>
            </a:r>
            <a:r>
              <a:rPr lang="es-MX" dirty="0" smtClean="0">
                <a:solidFill>
                  <a:srgbClr val="FF0000"/>
                </a:solidFill>
              </a:rPr>
              <a:t>. 2013;21(7):711-720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656968" y="68563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MX" altLang="es-MX" sz="3600" b="1" dirty="0" smtClean="0"/>
              <a:t>Objetivo General</a:t>
            </a: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altLang="es-MX" dirty="0" smtClean="0"/>
              <a:t>Comparar el efecto de una intervención con enfoque conductual y de una dieta hipocalórica estructurada sobre el síndrome metabólico en mujeres cursando la posmenopausia.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347382" y="6550223"/>
            <a:ext cx="5844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 err="1" smtClean="0"/>
              <a:t>Perichart</a:t>
            </a:r>
            <a:r>
              <a:rPr lang="es-MX" sz="1400" b="1" dirty="0" smtClean="0"/>
              <a:t>-Perera O, </a:t>
            </a:r>
            <a:r>
              <a:rPr lang="es-MX" sz="1400" b="1" dirty="0" err="1" smtClean="0"/>
              <a:t>et.al</a:t>
            </a:r>
            <a:r>
              <a:rPr lang="es-MX" sz="1400" b="1" dirty="0" smtClean="0"/>
              <a:t>. </a:t>
            </a:r>
            <a:r>
              <a:rPr lang="es-MX" sz="1400" b="1" dirty="0" err="1" smtClean="0"/>
              <a:t>Menopause</a:t>
            </a:r>
            <a:r>
              <a:rPr lang="es-MX" sz="1400" b="1" dirty="0" smtClean="0"/>
              <a:t>. 2013;21(7):711-720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41026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643" y="-1950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/>
              <a:t>Métodos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07308"/>
            <a:ext cx="12191999" cy="63554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MX" altLang="es-MX" sz="2600" b="1" dirty="0"/>
              <a:t>TIPO DE ESTUDIO Y DISEÑO</a:t>
            </a:r>
          </a:p>
          <a:p>
            <a:pPr>
              <a:buNone/>
            </a:pPr>
            <a:r>
              <a:rPr lang="es-MX" altLang="es-MX" sz="2600" dirty="0"/>
              <a:t>Experimental. Longitudinal (Prospectivo</a:t>
            </a:r>
            <a:r>
              <a:rPr lang="es-MX" altLang="es-MX" sz="2600" dirty="0" smtClean="0"/>
              <a:t>)  </a:t>
            </a:r>
            <a:endParaRPr lang="es-MX" altLang="es-MX" sz="2600" dirty="0"/>
          </a:p>
          <a:p>
            <a:pPr>
              <a:buNone/>
            </a:pPr>
            <a:r>
              <a:rPr lang="es-MX" altLang="es-MX" sz="2600" b="1" dirty="0"/>
              <a:t>Ensayo clínico aleatorizado</a:t>
            </a:r>
            <a:r>
              <a:rPr lang="es-MX" altLang="es-MX" sz="2600" dirty="0"/>
              <a:t>.</a:t>
            </a:r>
          </a:p>
          <a:p>
            <a:pPr>
              <a:buNone/>
            </a:pPr>
            <a:endParaRPr lang="es-MX" altLang="es-MX" sz="2600" dirty="0" smtClean="0"/>
          </a:p>
          <a:p>
            <a:pPr>
              <a:buNone/>
              <a:defRPr/>
            </a:pPr>
            <a:r>
              <a:rPr lang="en-US" sz="2600" b="1" dirty="0" smtClean="0"/>
              <a:t>CRITERIOS DE INCLUSIÓN</a:t>
            </a:r>
            <a:endParaRPr lang="en-US" sz="2600" b="1" dirty="0"/>
          </a:p>
          <a:p>
            <a:pPr>
              <a:defRPr/>
            </a:pPr>
            <a:r>
              <a:rPr lang="en-US" sz="2600" dirty="0" err="1"/>
              <a:t>Tener</a:t>
            </a:r>
            <a:r>
              <a:rPr lang="en-US" sz="2600" dirty="0"/>
              <a:t> </a:t>
            </a:r>
            <a:r>
              <a:rPr lang="en-US" sz="2600" b="1" dirty="0" err="1"/>
              <a:t>sobrepeso</a:t>
            </a:r>
            <a:r>
              <a:rPr lang="en-US" sz="2600" b="1" dirty="0"/>
              <a:t> u </a:t>
            </a:r>
            <a:r>
              <a:rPr lang="en-US" sz="2600" b="1" dirty="0" err="1"/>
              <a:t>obesidad</a:t>
            </a:r>
            <a:r>
              <a:rPr lang="en-US" sz="2600" b="1" dirty="0"/>
              <a:t> </a:t>
            </a:r>
            <a:r>
              <a:rPr lang="en-US" sz="2600" dirty="0"/>
              <a:t>(IMC≥25)</a:t>
            </a:r>
          </a:p>
          <a:p>
            <a:pPr>
              <a:defRPr/>
            </a:pPr>
            <a:r>
              <a:rPr lang="en-US" sz="2600" dirty="0" err="1"/>
              <a:t>Tener</a:t>
            </a:r>
            <a:r>
              <a:rPr lang="en-US" sz="2600" dirty="0"/>
              <a:t> </a:t>
            </a:r>
            <a:r>
              <a:rPr lang="en-US" sz="2600" b="1" dirty="0" err="1"/>
              <a:t>síndrome</a:t>
            </a:r>
            <a:r>
              <a:rPr lang="en-US" sz="2600" b="1" dirty="0"/>
              <a:t> </a:t>
            </a:r>
            <a:r>
              <a:rPr lang="en-US" sz="2600" b="1" dirty="0" err="1"/>
              <a:t>metabólico</a:t>
            </a:r>
            <a:r>
              <a:rPr lang="en-US" sz="2600" b="1" dirty="0"/>
              <a:t> </a:t>
            </a:r>
            <a:r>
              <a:rPr lang="en-US" sz="2600" dirty="0"/>
              <a:t>(3 de 5 </a:t>
            </a:r>
            <a:r>
              <a:rPr lang="en-US" sz="2600" dirty="0" err="1"/>
              <a:t>criterios</a:t>
            </a:r>
            <a:r>
              <a:rPr lang="en-US" sz="2600" dirty="0"/>
              <a:t>) (ATPIII)</a:t>
            </a:r>
          </a:p>
          <a:p>
            <a:pPr>
              <a:defRPr/>
            </a:pPr>
            <a:r>
              <a:rPr lang="en-US" sz="2600" dirty="0" err="1"/>
              <a:t>Ser</a:t>
            </a:r>
            <a:r>
              <a:rPr lang="en-US" sz="2600" dirty="0"/>
              <a:t> </a:t>
            </a:r>
            <a:r>
              <a:rPr lang="en-US" sz="2600" dirty="0" err="1"/>
              <a:t>atendida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la </a:t>
            </a:r>
            <a:r>
              <a:rPr lang="en-US" sz="2600" dirty="0" err="1"/>
              <a:t>Clínica</a:t>
            </a:r>
            <a:r>
              <a:rPr lang="en-US" sz="2600" dirty="0"/>
              <a:t> de </a:t>
            </a:r>
            <a:r>
              <a:rPr lang="en-US" sz="2600" dirty="0" err="1"/>
              <a:t>Perimenopausia</a:t>
            </a:r>
            <a:r>
              <a:rPr lang="en-US" sz="2600" dirty="0"/>
              <a:t> del </a:t>
            </a:r>
            <a:r>
              <a:rPr lang="en-US" sz="2600" dirty="0" err="1"/>
              <a:t>INPer</a:t>
            </a:r>
            <a:r>
              <a:rPr lang="en-US" sz="2600" dirty="0"/>
              <a:t>.</a:t>
            </a:r>
          </a:p>
          <a:p>
            <a:pPr>
              <a:defRPr/>
            </a:pPr>
            <a:endParaRPr lang="en-US" sz="2600" dirty="0"/>
          </a:p>
          <a:p>
            <a:pPr>
              <a:buNone/>
              <a:defRPr/>
            </a:pPr>
            <a:r>
              <a:rPr lang="en-US" sz="2600" b="1" dirty="0" smtClean="0"/>
              <a:t>CRITERIOS DE EXCLUSIÓN</a:t>
            </a:r>
            <a:endParaRPr lang="es-MX" sz="2600" b="1" dirty="0"/>
          </a:p>
          <a:p>
            <a:pPr>
              <a:defRPr/>
            </a:pPr>
            <a:r>
              <a:rPr lang="en-US" sz="2600" dirty="0" smtClean="0"/>
              <a:t>DM, </a:t>
            </a:r>
            <a:r>
              <a:rPr lang="en-US" sz="2600" dirty="0" err="1" smtClean="0"/>
              <a:t>problemas</a:t>
            </a:r>
            <a:r>
              <a:rPr lang="en-US" sz="2600" dirty="0" smtClean="0"/>
              <a:t> </a:t>
            </a:r>
            <a:r>
              <a:rPr lang="en-US" sz="2600" dirty="0" err="1" smtClean="0"/>
              <a:t>tiroides</a:t>
            </a:r>
            <a:r>
              <a:rPr lang="en-US" sz="2600" dirty="0" smtClean="0"/>
              <a:t> </a:t>
            </a:r>
            <a:endParaRPr lang="en-US" sz="2600" dirty="0"/>
          </a:p>
          <a:p>
            <a:pPr>
              <a:defRPr/>
            </a:pPr>
            <a:r>
              <a:rPr lang="en-US" sz="2600" dirty="0" err="1"/>
              <a:t>Glucosa</a:t>
            </a:r>
            <a:r>
              <a:rPr lang="en-US" sz="2600" dirty="0"/>
              <a:t> &gt;126 </a:t>
            </a:r>
            <a:r>
              <a:rPr lang="en-US" sz="2600" dirty="0" smtClean="0"/>
              <a:t>mg/</a:t>
            </a:r>
            <a:r>
              <a:rPr lang="en-US" sz="2600" dirty="0" err="1" smtClean="0"/>
              <a:t>dL</a:t>
            </a:r>
            <a:endParaRPr lang="en-US" sz="2600" dirty="0"/>
          </a:p>
          <a:p>
            <a:pPr>
              <a:defRPr/>
            </a:pPr>
            <a:r>
              <a:rPr lang="en-US" sz="2600" dirty="0" err="1"/>
              <a:t>Medicamentos</a:t>
            </a:r>
            <a:r>
              <a:rPr lang="en-US" sz="2600" dirty="0"/>
              <a:t> que </a:t>
            </a:r>
            <a:r>
              <a:rPr lang="en-US" sz="2600" dirty="0" err="1"/>
              <a:t>afectan</a:t>
            </a:r>
            <a:r>
              <a:rPr lang="en-US" sz="2600" dirty="0"/>
              <a:t> </a:t>
            </a:r>
            <a:r>
              <a:rPr lang="en-US" sz="2600" dirty="0" err="1"/>
              <a:t>metabolismo</a:t>
            </a:r>
            <a:r>
              <a:rPr lang="en-US" sz="2600" dirty="0"/>
              <a:t> o </a:t>
            </a:r>
            <a:r>
              <a:rPr lang="en-US" sz="2600" dirty="0" err="1"/>
              <a:t>absorción</a:t>
            </a:r>
            <a:r>
              <a:rPr lang="en-US" sz="2600" dirty="0"/>
              <a:t> de </a:t>
            </a:r>
            <a:r>
              <a:rPr lang="en-US" sz="2600" dirty="0" err="1"/>
              <a:t>nutrimentos</a:t>
            </a:r>
            <a:r>
              <a:rPr lang="en-US" sz="2600" dirty="0"/>
              <a:t> (</a:t>
            </a:r>
            <a:r>
              <a:rPr lang="en-US" sz="2600" dirty="0" err="1"/>
              <a:t>glucocorticoides</a:t>
            </a:r>
            <a:r>
              <a:rPr lang="en-US" sz="2600" dirty="0"/>
              <a:t>, </a:t>
            </a:r>
            <a:r>
              <a:rPr lang="en-US" sz="2600" dirty="0" err="1"/>
              <a:t>sibutramina</a:t>
            </a:r>
            <a:r>
              <a:rPr lang="en-US" sz="2600" dirty="0"/>
              <a:t>, orlistat, </a:t>
            </a:r>
            <a:r>
              <a:rPr lang="en-US" sz="2600" dirty="0" err="1"/>
              <a:t>supresores</a:t>
            </a:r>
            <a:r>
              <a:rPr lang="en-US" sz="2600" dirty="0"/>
              <a:t> del </a:t>
            </a:r>
            <a:r>
              <a:rPr lang="en-US" sz="2600" dirty="0" err="1"/>
              <a:t>apetito</a:t>
            </a:r>
            <a:r>
              <a:rPr lang="en-US" sz="2600" dirty="0"/>
              <a:t>, </a:t>
            </a:r>
            <a:r>
              <a:rPr lang="en-US" sz="2600" dirty="0" err="1"/>
              <a:t>hipolipemiantes</a:t>
            </a:r>
            <a:r>
              <a:rPr lang="en-US" sz="2600" dirty="0"/>
              <a:t>). </a:t>
            </a:r>
            <a:endParaRPr lang="en-US" sz="2600" dirty="0" smtClean="0"/>
          </a:p>
          <a:p>
            <a:pPr>
              <a:defRPr/>
            </a:pPr>
            <a:endParaRPr lang="en-US" sz="2600" dirty="0" smtClean="0"/>
          </a:p>
          <a:p>
            <a:pPr marL="0" indent="0">
              <a:buNone/>
              <a:defRPr/>
            </a:pPr>
            <a:r>
              <a:rPr lang="en-US" sz="2600" b="1" dirty="0" smtClean="0"/>
              <a:t>ELIMINACIÓN</a:t>
            </a:r>
          </a:p>
          <a:p>
            <a:pPr>
              <a:defRPr/>
            </a:pPr>
            <a:r>
              <a:rPr lang="en-US" sz="2600" dirty="0" err="1" smtClean="0"/>
              <a:t>Desarrollar</a:t>
            </a:r>
            <a:r>
              <a:rPr lang="en-US" sz="2600" dirty="0" smtClean="0"/>
              <a:t> DM </a:t>
            </a:r>
            <a:r>
              <a:rPr lang="en-US" sz="2600" dirty="0" err="1" smtClean="0"/>
              <a:t>tipo</a:t>
            </a:r>
            <a:r>
              <a:rPr lang="en-US" sz="2600" dirty="0" smtClean="0"/>
              <a:t> 2 o </a:t>
            </a:r>
            <a:r>
              <a:rPr lang="en-US" sz="2600" dirty="0" err="1" smtClean="0"/>
              <a:t>iniciar</a:t>
            </a:r>
            <a:r>
              <a:rPr lang="en-US" sz="2600" dirty="0" smtClean="0"/>
              <a:t> </a:t>
            </a:r>
            <a:r>
              <a:rPr lang="en-US" sz="2600" dirty="0" err="1" smtClean="0"/>
              <a:t>tratamiento</a:t>
            </a:r>
            <a:r>
              <a:rPr lang="en-US" sz="2600" dirty="0" smtClean="0"/>
              <a:t> con </a:t>
            </a:r>
            <a:r>
              <a:rPr lang="en-US" sz="2600" dirty="0" err="1" smtClean="0"/>
              <a:t>hipolipemiantes</a:t>
            </a:r>
            <a:r>
              <a:rPr lang="en-US" sz="2600" dirty="0" smtClean="0"/>
              <a:t>.</a:t>
            </a:r>
            <a:endParaRPr lang="es-MX" sz="2600" dirty="0"/>
          </a:p>
          <a:p>
            <a:pPr>
              <a:buNone/>
            </a:pPr>
            <a:endParaRPr lang="es-MX" altLang="es-MX" sz="2400" dirty="0"/>
          </a:p>
          <a:p>
            <a:endParaRPr lang="es-MX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347382" y="6550223"/>
            <a:ext cx="5844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 err="1" smtClean="0"/>
              <a:t>Perichart</a:t>
            </a:r>
            <a:r>
              <a:rPr lang="es-MX" sz="1400" b="1" dirty="0" smtClean="0"/>
              <a:t>-Perera O, </a:t>
            </a:r>
            <a:r>
              <a:rPr lang="es-MX" sz="1400" b="1" dirty="0" err="1" smtClean="0"/>
              <a:t>et.al</a:t>
            </a:r>
            <a:r>
              <a:rPr lang="es-MX" sz="1400" b="1" dirty="0" smtClean="0"/>
              <a:t>. </a:t>
            </a:r>
            <a:r>
              <a:rPr lang="es-MX" sz="1400" b="1" dirty="0" err="1" smtClean="0"/>
              <a:t>Menopause</a:t>
            </a:r>
            <a:r>
              <a:rPr lang="es-MX" sz="1400" b="1" dirty="0" smtClean="0"/>
              <a:t>. 2013;21(7):711-720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12535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MX" sz="3600" b="1" dirty="0" smtClean="0">
                <a:latin typeface="+mj-lt"/>
                <a:ea typeface="+mj-ea"/>
                <a:cs typeface="+mj-cs"/>
              </a:rPr>
              <a:t>MENOPAUSIA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5599" y="1600201"/>
            <a:ext cx="11413067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s-MX" sz="28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MX" sz="2800" dirty="0"/>
              <a:t>Menopausia: Ausencia de menstruación por 12 meses consecutivos, en ausencia de otras causas biológicas o psicológicas.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s-MX" sz="28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s-MX" sz="2800" dirty="0"/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800" b="1" dirty="0"/>
              <a:t>Disminución de estrógenos y FSH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s-MX" sz="28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4841" y="6495068"/>
            <a:ext cx="3412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ACOG. 2018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19197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 smtClean="0"/>
              <a:t>Métodos: Intervenciones Nutricias  (Nutriólogo Clínico)</a:t>
            </a:r>
            <a:endParaRPr lang="es-ES_tradnl" sz="3600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268053" y="1521577"/>
            <a:ext cx="5174025" cy="4655386"/>
          </a:xfrm>
        </p:spPr>
        <p:txBody>
          <a:bodyPr>
            <a:normAutofit fontScale="92500" lnSpcReduction="20000"/>
          </a:bodyPr>
          <a:lstStyle/>
          <a:p>
            <a:r>
              <a:rPr lang="es-ES_tradnl" b="1" dirty="0" smtClean="0"/>
              <a:t>GRUPO 1</a:t>
            </a:r>
          </a:p>
          <a:p>
            <a:r>
              <a:rPr lang="es-ES_tradnl" b="1" dirty="0" smtClean="0"/>
              <a:t>Dieta hipocalórica estructurada</a:t>
            </a:r>
          </a:p>
          <a:p>
            <a:pPr marL="0" indent="0">
              <a:buNone/>
            </a:pPr>
            <a:r>
              <a:rPr lang="es-ES_tradnl" dirty="0" smtClean="0"/>
              <a:t>- 300 kcal (sobrepeso) (FAO/OMS)</a:t>
            </a:r>
          </a:p>
          <a:p>
            <a:pPr marL="0" indent="0">
              <a:buNone/>
            </a:pPr>
            <a:r>
              <a:rPr lang="es-ES_tradnl" dirty="0" smtClean="0"/>
              <a:t>-500 kcal (obesidad) (FAO/OMS)</a:t>
            </a:r>
          </a:p>
          <a:p>
            <a:r>
              <a:rPr lang="es-ES_tradnl" dirty="0" smtClean="0"/>
              <a:t>Grasas 25-35% VET, </a:t>
            </a:r>
            <a:r>
              <a:rPr lang="es-ES_tradnl" dirty="0" err="1" smtClean="0"/>
              <a:t>Sat</a:t>
            </a:r>
            <a:r>
              <a:rPr lang="es-ES_tradnl" dirty="0" smtClean="0"/>
              <a:t> &lt;7%</a:t>
            </a:r>
          </a:p>
          <a:p>
            <a:r>
              <a:rPr lang="es-ES_tradnl" dirty="0" smtClean="0"/>
              <a:t>Patrón </a:t>
            </a:r>
            <a:r>
              <a:rPr lang="es-ES_tradnl" dirty="0" err="1" smtClean="0"/>
              <a:t>cardioprotector</a:t>
            </a:r>
            <a:r>
              <a:rPr lang="es-ES_tradnl" dirty="0" smtClean="0"/>
              <a:t> (DASH,TLC)</a:t>
            </a:r>
          </a:p>
          <a:p>
            <a:pPr marL="0" indent="0" algn="ctr">
              <a:buNone/>
            </a:pPr>
            <a:r>
              <a:rPr lang="es-ES_tradnl" i="1" dirty="0" smtClean="0"/>
              <a:t>Más F, V,  lácteos bajos en grasa, granos enteros, disminución de cereales densos, disminución azúcares, disminución carnes rojas procesadas y grasas animales.</a:t>
            </a:r>
          </a:p>
          <a:p>
            <a:r>
              <a:rPr lang="es-ES_tradnl" i="1" dirty="0" smtClean="0"/>
              <a:t>Meta AF: 30 minutos 3 v/</a:t>
            </a:r>
            <a:r>
              <a:rPr lang="es-ES_tradnl" i="1" dirty="0" err="1" smtClean="0"/>
              <a:t>sem</a:t>
            </a:r>
            <a:endParaRPr lang="es-ES_tradnl" i="1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72200" y="1521577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s-ES_tradnl" b="1" dirty="0" smtClean="0"/>
              <a:t>GRUPO 2</a:t>
            </a:r>
          </a:p>
          <a:p>
            <a:r>
              <a:rPr lang="es-ES_tradnl" b="1" dirty="0" smtClean="0"/>
              <a:t>Enfoque Conductual-Semáforo</a:t>
            </a:r>
          </a:p>
          <a:p>
            <a:pPr marL="0" indent="0">
              <a:buNone/>
            </a:pPr>
            <a:r>
              <a:rPr lang="es-ES_tradnl" dirty="0"/>
              <a:t>-Intervención gradual </a:t>
            </a:r>
            <a:r>
              <a:rPr lang="es-ES_tradnl" dirty="0" smtClean="0"/>
              <a:t>personalizada</a:t>
            </a:r>
          </a:p>
          <a:p>
            <a:pPr marL="0" indent="0">
              <a:buNone/>
            </a:pPr>
            <a:r>
              <a:rPr lang="es-ES_tradnl" dirty="0" smtClean="0"/>
              <a:t>-Evaluación de conductas estilo de vida con semáforo: Rojo-amarillo-verde</a:t>
            </a: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-No plan de alimentación</a:t>
            </a:r>
          </a:p>
          <a:p>
            <a:pPr marL="0" indent="0">
              <a:buNone/>
            </a:pPr>
            <a:r>
              <a:rPr lang="es-ES_tradnl" dirty="0" smtClean="0"/>
              <a:t>--</a:t>
            </a:r>
            <a:r>
              <a:rPr lang="es-ES_tradnl" b="1" dirty="0" smtClean="0"/>
              <a:t>Metas personales</a:t>
            </a:r>
            <a:r>
              <a:rPr lang="es-ES_tradnl" dirty="0" smtClean="0"/>
              <a:t>---lograr “verdes” </a:t>
            </a:r>
          </a:p>
          <a:p>
            <a:pPr marL="0" indent="0">
              <a:buNone/>
            </a:pPr>
            <a:r>
              <a:rPr lang="es-ES_tradnl" dirty="0" smtClean="0"/>
              <a:t>-Estrategias de resolución de problemas y control de estímulos</a:t>
            </a:r>
          </a:p>
          <a:p>
            <a:r>
              <a:rPr lang="es-ES_tradnl" dirty="0" smtClean="0"/>
              <a:t>Entrevista empática- colaborativa. </a:t>
            </a:r>
            <a:r>
              <a:rPr lang="es-ES_tradnl" dirty="0"/>
              <a:t>N</a:t>
            </a:r>
            <a:r>
              <a:rPr lang="es-ES_tradnl" dirty="0" smtClean="0"/>
              <a:t>o juicio; retroalimentación.</a:t>
            </a:r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1892968" y="6176963"/>
            <a:ext cx="737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+ EDUCACIÓN INTENSIVA</a:t>
            </a:r>
            <a:endParaRPr lang="es-ES_tradnl" sz="28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347382" y="6550223"/>
            <a:ext cx="5844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 err="1" smtClean="0"/>
              <a:t>Perichart</a:t>
            </a:r>
            <a:r>
              <a:rPr lang="es-MX" sz="1400" b="1" dirty="0" smtClean="0"/>
              <a:t>-Perera O, </a:t>
            </a:r>
            <a:r>
              <a:rPr lang="es-MX" sz="1400" b="1" dirty="0" err="1" smtClean="0"/>
              <a:t>et.al</a:t>
            </a:r>
            <a:r>
              <a:rPr lang="es-MX" sz="1400" b="1" dirty="0" smtClean="0"/>
              <a:t>. </a:t>
            </a:r>
            <a:r>
              <a:rPr lang="es-MX" sz="1400" b="1" dirty="0" err="1" smtClean="0"/>
              <a:t>Menopause</a:t>
            </a:r>
            <a:r>
              <a:rPr lang="es-MX" sz="1400" b="1" dirty="0" smtClean="0"/>
              <a:t>. 2013;21(7):711-720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6190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2088" y="-384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 smtClean="0"/>
              <a:t>Evaluación de  “SEMÁFORO” (basal)</a:t>
            </a:r>
            <a:endParaRPr lang="es-ES_tradnl" sz="3600" b="1" dirty="0"/>
          </a:p>
        </p:txBody>
      </p:sp>
      <p:pic>
        <p:nvPicPr>
          <p:cNvPr id="3" name="Picture 2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r="57921" b="28204"/>
          <a:stretch/>
        </p:blipFill>
        <p:spPr bwMode="auto">
          <a:xfrm>
            <a:off x="268664" y="278091"/>
            <a:ext cx="5651370" cy="65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347382" y="6550223"/>
            <a:ext cx="5844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 err="1" smtClean="0"/>
              <a:t>Perichart</a:t>
            </a:r>
            <a:r>
              <a:rPr lang="es-MX" sz="1400" b="1" dirty="0" smtClean="0"/>
              <a:t>-Perera O, </a:t>
            </a:r>
            <a:r>
              <a:rPr lang="es-MX" sz="1400" b="1" dirty="0" err="1" smtClean="0"/>
              <a:t>et.al</a:t>
            </a:r>
            <a:r>
              <a:rPr lang="es-MX" sz="1400" b="1" dirty="0" smtClean="0"/>
              <a:t>. </a:t>
            </a:r>
            <a:r>
              <a:rPr lang="es-MX" sz="1400" b="1" dirty="0" err="1" smtClean="0"/>
              <a:t>Menopause</a:t>
            </a:r>
            <a:r>
              <a:rPr lang="es-MX" sz="1400" b="1" dirty="0" smtClean="0"/>
              <a:t>. 2013;21(7):711-720</a:t>
            </a:r>
            <a:endParaRPr lang="es-MX" sz="1400" b="1" dirty="0"/>
          </a:p>
        </p:txBody>
      </p:sp>
      <p:pic>
        <p:nvPicPr>
          <p:cNvPr id="5" name="Picture 2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70539" r="47482" b="-4961"/>
          <a:stretch/>
        </p:blipFill>
        <p:spPr bwMode="auto">
          <a:xfrm>
            <a:off x="6113281" y="1847654"/>
            <a:ext cx="7055964" cy="327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3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52" y="0"/>
            <a:ext cx="9125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527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/>
              <a:t>Métodos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74887"/>
            <a:ext cx="11749217" cy="517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100" dirty="0" smtClean="0"/>
              <a:t>SEGUIMIENTO: Basal, 2, 4 y 6 meses</a:t>
            </a:r>
          </a:p>
          <a:p>
            <a:pPr marL="0" indent="0">
              <a:buNone/>
            </a:pPr>
            <a:endParaRPr lang="es-MX" sz="2100" dirty="0" smtClean="0"/>
          </a:p>
          <a:p>
            <a:pPr>
              <a:defRPr/>
            </a:pPr>
            <a:r>
              <a:rPr lang="en-US" sz="2100" b="1" dirty="0" smtClean="0"/>
              <a:t>DEPENDIENTES</a:t>
            </a:r>
          </a:p>
          <a:p>
            <a:pPr marL="0" indent="0">
              <a:buNone/>
              <a:defRPr/>
            </a:pPr>
            <a:r>
              <a:rPr lang="en-US" sz="2100" b="1" dirty="0" err="1" smtClean="0"/>
              <a:t>Síndrome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Metabólico</a:t>
            </a:r>
            <a:r>
              <a:rPr lang="en-US" sz="2100" b="1" dirty="0" smtClean="0"/>
              <a:t> (ATPIII-3 o </a:t>
            </a:r>
            <a:r>
              <a:rPr lang="en-US" sz="2100" b="1" dirty="0" err="1" smtClean="0"/>
              <a:t>más</a:t>
            </a:r>
            <a:r>
              <a:rPr lang="en-US" sz="2100" b="1" dirty="0" smtClean="0"/>
              <a:t>):</a:t>
            </a:r>
            <a:endParaRPr lang="en-US" sz="2100" b="1" dirty="0"/>
          </a:p>
          <a:p>
            <a:pPr>
              <a:buNone/>
              <a:defRPr/>
            </a:pPr>
            <a:r>
              <a:rPr lang="en-US" sz="2100" dirty="0" err="1" smtClean="0"/>
              <a:t>Circunferencia</a:t>
            </a:r>
            <a:r>
              <a:rPr lang="en-US" sz="2100" dirty="0" smtClean="0"/>
              <a:t> de </a:t>
            </a:r>
            <a:r>
              <a:rPr lang="en-US" sz="2100" dirty="0" err="1" smtClean="0"/>
              <a:t>cintura</a:t>
            </a:r>
            <a:r>
              <a:rPr lang="en-US" sz="2100" dirty="0" smtClean="0"/>
              <a:t> (&gt;88cm), </a:t>
            </a:r>
            <a:r>
              <a:rPr lang="en-US" sz="2100" dirty="0" err="1" smtClean="0"/>
              <a:t>Presión</a:t>
            </a:r>
            <a:r>
              <a:rPr lang="en-US" sz="2100" dirty="0" smtClean="0"/>
              <a:t> </a:t>
            </a:r>
            <a:r>
              <a:rPr lang="en-US" sz="2100" dirty="0"/>
              <a:t>arterial </a:t>
            </a:r>
            <a:r>
              <a:rPr lang="en-US" sz="2100" dirty="0" err="1"/>
              <a:t>sistólica</a:t>
            </a:r>
            <a:r>
              <a:rPr lang="en-US" sz="2100" dirty="0"/>
              <a:t>: </a:t>
            </a:r>
            <a:r>
              <a:rPr lang="en-US" sz="2100" dirty="0" smtClean="0"/>
              <a:t>&gt;130 mmHg, </a:t>
            </a:r>
            <a:r>
              <a:rPr lang="en-US" sz="2100" dirty="0" err="1" smtClean="0"/>
              <a:t>Presión</a:t>
            </a:r>
            <a:r>
              <a:rPr lang="en-US" sz="2100" dirty="0" smtClean="0"/>
              <a:t> </a:t>
            </a:r>
            <a:r>
              <a:rPr lang="en-US" sz="2100" dirty="0"/>
              <a:t>arterial </a:t>
            </a:r>
            <a:r>
              <a:rPr lang="en-US" sz="2100" dirty="0" err="1"/>
              <a:t>diastólica</a:t>
            </a:r>
            <a:r>
              <a:rPr lang="en-US" sz="2100" dirty="0"/>
              <a:t>: </a:t>
            </a:r>
            <a:r>
              <a:rPr lang="en-US" sz="2100" dirty="0" smtClean="0"/>
              <a:t>&gt;80 </a:t>
            </a:r>
            <a:r>
              <a:rPr lang="en-US" sz="2100" dirty="0"/>
              <a:t>mmHg</a:t>
            </a:r>
          </a:p>
          <a:p>
            <a:pPr>
              <a:buNone/>
              <a:defRPr/>
            </a:pPr>
            <a:r>
              <a:rPr lang="en-US" sz="2100" dirty="0" err="1"/>
              <a:t>Glucosa</a:t>
            </a:r>
            <a:r>
              <a:rPr lang="en-US" sz="2100" dirty="0"/>
              <a:t> </a:t>
            </a:r>
            <a:r>
              <a:rPr lang="en-US" sz="2100" dirty="0" smtClean="0"/>
              <a:t>&gt;100 mg/</a:t>
            </a:r>
            <a:r>
              <a:rPr lang="en-US" sz="2100" dirty="0" err="1" smtClean="0"/>
              <a:t>dL</a:t>
            </a:r>
            <a:r>
              <a:rPr lang="en-US" sz="2100" dirty="0" smtClean="0"/>
              <a:t>, </a:t>
            </a:r>
            <a:r>
              <a:rPr lang="en-US" sz="2100" dirty="0" err="1" smtClean="0"/>
              <a:t>Colesterol</a:t>
            </a:r>
            <a:r>
              <a:rPr lang="en-US" sz="2100" dirty="0" smtClean="0"/>
              <a:t>-HDL &lt;50 </a:t>
            </a:r>
            <a:r>
              <a:rPr lang="en-US" sz="2100" dirty="0"/>
              <a:t>mg/</a:t>
            </a:r>
            <a:r>
              <a:rPr lang="en-US" sz="2100" dirty="0" err="1"/>
              <a:t>dL</a:t>
            </a:r>
            <a:r>
              <a:rPr lang="en-US" sz="2100" dirty="0"/>
              <a:t> </a:t>
            </a:r>
            <a:r>
              <a:rPr lang="en-US" sz="2100" dirty="0" smtClean="0"/>
              <a:t>, </a:t>
            </a:r>
            <a:r>
              <a:rPr lang="en-US" sz="2100" dirty="0" err="1" smtClean="0"/>
              <a:t>Triacilgicéridos</a:t>
            </a:r>
            <a:r>
              <a:rPr lang="en-US" sz="2100" dirty="0" smtClean="0"/>
              <a:t> </a:t>
            </a:r>
            <a:r>
              <a:rPr lang="en-US" sz="2100" dirty="0"/>
              <a:t>&gt;</a:t>
            </a:r>
            <a:r>
              <a:rPr lang="en-US" sz="2100" dirty="0" smtClean="0"/>
              <a:t>150 </a:t>
            </a:r>
            <a:r>
              <a:rPr lang="en-US" sz="2100" dirty="0"/>
              <a:t>mg/</a:t>
            </a:r>
            <a:r>
              <a:rPr lang="en-US" sz="2100" dirty="0" err="1"/>
              <a:t>dL</a:t>
            </a:r>
            <a:r>
              <a:rPr lang="en-US" sz="2100" dirty="0"/>
              <a:t> </a:t>
            </a:r>
          </a:p>
          <a:p>
            <a:pPr>
              <a:buNone/>
              <a:defRPr/>
            </a:pPr>
            <a:r>
              <a:rPr lang="en-US" sz="2100" b="1" dirty="0" err="1" smtClean="0"/>
              <a:t>Otros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factores</a:t>
            </a:r>
            <a:r>
              <a:rPr lang="en-US" sz="2100" b="1" dirty="0" smtClean="0"/>
              <a:t> de </a:t>
            </a:r>
            <a:r>
              <a:rPr lang="en-US" sz="2100" b="1" dirty="0" err="1" smtClean="0"/>
              <a:t>riesgo</a:t>
            </a:r>
            <a:r>
              <a:rPr lang="en-US" sz="2100" dirty="0" smtClean="0"/>
              <a:t>:</a:t>
            </a:r>
          </a:p>
          <a:p>
            <a:pPr>
              <a:buNone/>
              <a:defRPr/>
            </a:pPr>
            <a:r>
              <a:rPr lang="en-US" sz="2100" dirty="0" smtClean="0"/>
              <a:t>Peso (kg), IMC (kg/m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)</a:t>
            </a:r>
          </a:p>
          <a:p>
            <a:pPr>
              <a:buNone/>
              <a:defRPr/>
            </a:pPr>
            <a:r>
              <a:rPr lang="en-US" sz="2100" dirty="0" err="1" smtClean="0"/>
              <a:t>Colesterol</a:t>
            </a:r>
            <a:r>
              <a:rPr lang="en-US" sz="2100" dirty="0" smtClean="0"/>
              <a:t> LDL &gt; 130 mg/</a:t>
            </a:r>
            <a:r>
              <a:rPr lang="en-US" sz="2100" dirty="0" err="1" smtClean="0"/>
              <a:t>dL</a:t>
            </a:r>
            <a:endParaRPr lang="en-US" sz="2100" dirty="0" smtClean="0"/>
          </a:p>
          <a:p>
            <a:pPr>
              <a:buNone/>
              <a:defRPr/>
            </a:pPr>
            <a:r>
              <a:rPr lang="en-US" sz="2100" dirty="0" err="1" smtClean="0"/>
              <a:t>Colesterol</a:t>
            </a:r>
            <a:r>
              <a:rPr lang="en-US" sz="2100" dirty="0" smtClean="0"/>
              <a:t> total &gt; 200 mg/</a:t>
            </a:r>
            <a:r>
              <a:rPr lang="en-US" sz="2100" dirty="0" err="1" smtClean="0"/>
              <a:t>dL</a:t>
            </a:r>
            <a:endParaRPr lang="en-US" sz="2100" dirty="0" smtClean="0"/>
          </a:p>
          <a:p>
            <a:pPr>
              <a:buNone/>
              <a:defRPr/>
            </a:pPr>
            <a:endParaRPr lang="en-US" sz="2100" dirty="0" smtClean="0"/>
          </a:p>
          <a:p>
            <a:pPr>
              <a:buNone/>
              <a:defRPr/>
            </a:pPr>
            <a:r>
              <a:rPr lang="en-US" sz="2100" b="1" dirty="0" smtClean="0"/>
              <a:t>CAMBIOS EN LA DIETA  (R24 </a:t>
            </a:r>
            <a:r>
              <a:rPr lang="en-US" sz="2100" b="1" dirty="0" err="1" smtClean="0"/>
              <a:t>pasos</a:t>
            </a:r>
            <a:r>
              <a:rPr lang="en-US" sz="2100" b="1" dirty="0" smtClean="0"/>
              <a:t> multiples; Food Processor):  </a:t>
            </a:r>
            <a:r>
              <a:rPr lang="en-US" sz="2100" dirty="0" err="1" smtClean="0"/>
              <a:t>Energía</a:t>
            </a:r>
            <a:r>
              <a:rPr lang="en-US" sz="2100" dirty="0" smtClean="0"/>
              <a:t>, HCO, </a:t>
            </a:r>
            <a:r>
              <a:rPr lang="en-US" sz="2100" dirty="0" err="1" smtClean="0"/>
              <a:t>Lípidos</a:t>
            </a:r>
            <a:r>
              <a:rPr lang="en-US" sz="2100" dirty="0" smtClean="0"/>
              <a:t>, </a:t>
            </a:r>
            <a:r>
              <a:rPr lang="en-US" sz="2100" dirty="0" err="1" smtClean="0"/>
              <a:t>Proteínas</a:t>
            </a:r>
            <a:r>
              <a:rPr lang="en-US" sz="2100" dirty="0" smtClean="0"/>
              <a:t>, </a:t>
            </a:r>
            <a:r>
              <a:rPr lang="en-US" sz="2100" dirty="0" err="1" smtClean="0"/>
              <a:t>Saturados</a:t>
            </a:r>
            <a:r>
              <a:rPr lang="en-US" sz="2100" dirty="0" smtClean="0"/>
              <a:t> (%VET), </a:t>
            </a:r>
            <a:r>
              <a:rPr lang="en-US" sz="2100" dirty="0" err="1" smtClean="0"/>
              <a:t>Fibra</a:t>
            </a:r>
            <a:r>
              <a:rPr lang="en-US" sz="2100" dirty="0" smtClean="0"/>
              <a:t> (g/d), </a:t>
            </a:r>
            <a:r>
              <a:rPr lang="en-US" sz="2100" dirty="0" err="1" smtClean="0"/>
              <a:t>Colesterol</a:t>
            </a:r>
            <a:r>
              <a:rPr lang="en-US" sz="2100" dirty="0" smtClean="0"/>
              <a:t> (mg/d). CONSUMO CIERTOS ALIMENTOS (F, V, </a:t>
            </a:r>
            <a:r>
              <a:rPr lang="en-US" sz="2100" dirty="0" err="1" smtClean="0"/>
              <a:t>lácteos</a:t>
            </a:r>
            <a:r>
              <a:rPr lang="en-US" sz="2100" dirty="0" smtClean="0"/>
              <a:t>, </a:t>
            </a:r>
            <a:r>
              <a:rPr lang="en-US" sz="2100" dirty="0" err="1" smtClean="0"/>
              <a:t>cereales</a:t>
            </a:r>
            <a:r>
              <a:rPr lang="en-US" sz="2100" dirty="0" smtClean="0"/>
              <a:t> </a:t>
            </a:r>
            <a:r>
              <a:rPr lang="en-US" sz="2100" dirty="0" err="1" smtClean="0"/>
              <a:t>densos</a:t>
            </a:r>
            <a:r>
              <a:rPr lang="en-US" sz="2100" dirty="0" smtClean="0"/>
              <a:t> E, </a:t>
            </a:r>
            <a:r>
              <a:rPr lang="en-US" sz="2100" dirty="0" err="1" smtClean="0"/>
              <a:t>azúcares</a:t>
            </a:r>
            <a:r>
              <a:rPr lang="en-US" sz="2100" dirty="0" smtClean="0"/>
              <a:t> </a:t>
            </a:r>
            <a:r>
              <a:rPr lang="en-US" sz="2100" dirty="0" err="1" smtClean="0"/>
              <a:t>añadidos</a:t>
            </a:r>
            <a:r>
              <a:rPr lang="en-US" sz="2100" dirty="0" smtClean="0"/>
              <a:t>….)</a:t>
            </a:r>
          </a:p>
          <a:p>
            <a:pPr>
              <a:buNone/>
              <a:defRPr/>
            </a:pPr>
            <a:endParaRPr lang="en-US" sz="2100" dirty="0" smtClean="0"/>
          </a:p>
          <a:p>
            <a:pPr>
              <a:buNone/>
              <a:defRPr/>
            </a:pPr>
            <a:endParaRPr lang="en-US" sz="2100" dirty="0" smtClean="0"/>
          </a:p>
          <a:p>
            <a:endParaRPr lang="es-MX" sz="2100" dirty="0"/>
          </a:p>
        </p:txBody>
      </p:sp>
    </p:spTree>
    <p:extLst>
      <p:ext uri="{BB962C8B-B14F-4D97-AF65-F5344CB8AC3E}">
        <p14:creationId xmlns:p14="http://schemas.microsoft.com/office/powerpoint/2010/main" val="8164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55773" y="361950"/>
            <a:ext cx="2338086" cy="3385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smtClean="0"/>
              <a:t>EVALUADAS (n=528)</a:t>
            </a:r>
            <a:endParaRPr lang="es-ES_tradnl" sz="1600"/>
          </a:p>
        </p:txBody>
      </p:sp>
      <p:sp>
        <p:nvSpPr>
          <p:cNvPr id="3" name="CuadroTexto 2"/>
          <p:cNvSpPr txBox="1"/>
          <p:nvPr/>
        </p:nvSpPr>
        <p:spPr>
          <a:xfrm>
            <a:off x="7436734" y="778815"/>
            <a:ext cx="3064726" cy="13234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NO INCLUSIÓN (n=72)</a:t>
            </a:r>
          </a:p>
          <a:p>
            <a:r>
              <a:rPr lang="es-ES_tradnl" sz="1600" dirty="0" smtClean="0"/>
              <a:t>EXCLUIDAS (n=285)</a:t>
            </a:r>
          </a:p>
          <a:p>
            <a:r>
              <a:rPr lang="es-ES_tradnl" sz="1600" dirty="0" smtClean="0"/>
              <a:t>-DM (n=180)</a:t>
            </a:r>
          </a:p>
          <a:p>
            <a:r>
              <a:rPr lang="es-ES_tradnl" sz="1600" dirty="0" smtClean="0"/>
              <a:t>-Otras razones</a:t>
            </a:r>
          </a:p>
          <a:p>
            <a:r>
              <a:rPr lang="es-ES_tradnl" sz="1600" dirty="0" smtClean="0"/>
              <a:t>NO ACEPTÓ PARTICIPAR (n=53)</a:t>
            </a:r>
            <a:endParaRPr lang="es-ES_tradnl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799344" y="2107136"/>
            <a:ext cx="2650943" cy="3385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smtClean="0"/>
              <a:t>ALEATORIZADAS (n=118)</a:t>
            </a:r>
            <a:endParaRPr lang="es-ES_tradnl" sz="1600"/>
          </a:p>
        </p:txBody>
      </p:sp>
      <p:sp>
        <p:nvSpPr>
          <p:cNvPr id="5" name="CuadroTexto 4"/>
          <p:cNvSpPr txBox="1"/>
          <p:nvPr/>
        </p:nvSpPr>
        <p:spPr>
          <a:xfrm>
            <a:off x="2208177" y="3044120"/>
            <a:ext cx="2760733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/>
              <a:t>GRUPO 1: </a:t>
            </a:r>
          </a:p>
          <a:p>
            <a:r>
              <a:rPr lang="es-ES_tradnl" sz="1600" dirty="0" smtClean="0"/>
              <a:t>DIETA HIPOCALÓRICA ESTRUCTURADA (n=63)</a:t>
            </a:r>
            <a:endParaRPr lang="es-ES_tradnl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792912" y="3020848"/>
            <a:ext cx="2760733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/>
              <a:t>GRUPO 2: </a:t>
            </a:r>
          </a:p>
          <a:p>
            <a:r>
              <a:rPr lang="es-ES_tradnl" sz="1600" dirty="0" smtClean="0"/>
              <a:t>INTERVENCIÓN ENFOQUE CONDUCTUAL (n=55)</a:t>
            </a:r>
            <a:endParaRPr lang="es-ES_tradnl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208177" y="4199155"/>
            <a:ext cx="2760733" cy="15696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PÉRDIDAS</a:t>
            </a:r>
            <a:r>
              <a:rPr lang="es-ES_tradnl" sz="1600" dirty="0">
                <a:sym typeface="Wingdings"/>
              </a:rPr>
              <a:t> </a:t>
            </a:r>
            <a:r>
              <a:rPr lang="es-ES_tradnl" sz="1600" dirty="0" smtClean="0">
                <a:sym typeface="Wingdings"/>
              </a:rPr>
              <a:t>(n=6)</a:t>
            </a:r>
          </a:p>
          <a:p>
            <a:r>
              <a:rPr lang="es-ES_tradnl" sz="1600" dirty="0" smtClean="0">
                <a:sym typeface="Wingdings"/>
              </a:rPr>
              <a:t>NO QUISIERON PARTICIPAR (n=3)</a:t>
            </a:r>
          </a:p>
          <a:p>
            <a:r>
              <a:rPr lang="es-ES_tradnl" sz="1600" dirty="0" smtClean="0">
                <a:sym typeface="Wingdings"/>
              </a:rPr>
              <a:t>ELIMINADAS </a:t>
            </a:r>
          </a:p>
          <a:p>
            <a:r>
              <a:rPr lang="es-ES_tradnl" sz="1600" dirty="0" smtClean="0">
                <a:sym typeface="Wingdings"/>
              </a:rPr>
              <a:t>  -DESARROLLARON DM (n=2)</a:t>
            </a:r>
            <a:r>
              <a:rPr lang="es-ES_tradnl" sz="1600" b="1" dirty="0" smtClean="0"/>
              <a:t> </a:t>
            </a:r>
            <a:endParaRPr lang="es-ES_tradnl" sz="1600" dirty="0" smtClean="0"/>
          </a:p>
          <a:p>
            <a:r>
              <a:rPr lang="es-ES_tradnl" sz="1600" dirty="0" smtClean="0"/>
              <a:t>  -HIPOLIPEMIANTES (n=1)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792912" y="4180435"/>
            <a:ext cx="2760733" cy="15696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PÉRDIDAS</a:t>
            </a:r>
            <a:r>
              <a:rPr lang="es-ES_tradnl" sz="1600" dirty="0">
                <a:sym typeface="Wingdings"/>
              </a:rPr>
              <a:t> </a:t>
            </a:r>
            <a:r>
              <a:rPr lang="es-ES_tradnl" sz="1600" dirty="0" smtClean="0">
                <a:sym typeface="Wingdings"/>
              </a:rPr>
              <a:t>(n=6)</a:t>
            </a:r>
          </a:p>
          <a:p>
            <a:r>
              <a:rPr lang="es-ES_tradnl" sz="1600" dirty="0" smtClean="0">
                <a:sym typeface="Wingdings"/>
              </a:rPr>
              <a:t>NO QUISIERON PARTICIPAR MÁS (n=5)</a:t>
            </a:r>
          </a:p>
          <a:p>
            <a:r>
              <a:rPr lang="es-ES_tradnl" sz="1600" dirty="0" smtClean="0">
                <a:sym typeface="Wingdings"/>
              </a:rPr>
              <a:t>ELIMINADAS</a:t>
            </a:r>
          </a:p>
          <a:p>
            <a:r>
              <a:rPr lang="es-ES_tradnl" sz="1600" dirty="0" smtClean="0">
                <a:sym typeface="Wingdings"/>
              </a:rPr>
              <a:t> -DESARROLLARON DM (n=2)</a:t>
            </a:r>
            <a:r>
              <a:rPr lang="es-ES_tradnl" sz="1600" b="1" dirty="0" smtClean="0"/>
              <a:t> </a:t>
            </a:r>
            <a:endParaRPr lang="es-ES_tradnl" sz="1600" dirty="0" smtClean="0"/>
          </a:p>
          <a:p>
            <a:r>
              <a:rPr lang="es-ES_tradnl" sz="1600" dirty="0" smtClean="0"/>
              <a:t>  -HIPOLIPEMIANTES (n=3)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08177" y="5998611"/>
            <a:ext cx="2996567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ANALIZADAS (n=63)</a:t>
            </a:r>
          </a:p>
          <a:p>
            <a:r>
              <a:rPr lang="es-ES_tradnl" sz="1600" dirty="0" smtClean="0"/>
              <a:t>EXCLUIDAS DEL ANÁLISIS (n=0)</a:t>
            </a:r>
            <a:endParaRPr lang="es-ES_tradnl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792912" y="5998611"/>
            <a:ext cx="2996567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ANALIZADAS (n=55)</a:t>
            </a:r>
          </a:p>
          <a:p>
            <a:r>
              <a:rPr lang="es-ES_tradnl" sz="1600" dirty="0" smtClean="0"/>
              <a:t>EXCLUIDAS DEL ANÁLISIS (n=0)</a:t>
            </a:r>
            <a:endParaRPr lang="es-ES_tradnl" sz="1600" dirty="0"/>
          </a:p>
        </p:txBody>
      </p:sp>
      <p:cxnSp>
        <p:nvCxnSpPr>
          <p:cNvPr id="13" name="Conector recto 12"/>
          <p:cNvCxnSpPr/>
          <p:nvPr/>
        </p:nvCxnSpPr>
        <p:spPr>
          <a:xfrm>
            <a:off x="5772150" y="778815"/>
            <a:ext cx="0" cy="13283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3" idx="1"/>
          </p:cNvCxnSpPr>
          <p:nvPr/>
        </p:nvCxnSpPr>
        <p:spPr>
          <a:xfrm flipH="1" flipV="1">
            <a:off x="5772150" y="1317425"/>
            <a:ext cx="1664584" cy="1231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760244" y="2423988"/>
            <a:ext cx="11906" cy="45560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5760244" y="2879590"/>
            <a:ext cx="1032668" cy="3922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endCxn id="5" idx="3"/>
          </p:cNvCxnSpPr>
          <p:nvPr/>
        </p:nvCxnSpPr>
        <p:spPr>
          <a:xfrm flipH="1">
            <a:off x="4968910" y="2886489"/>
            <a:ext cx="763914" cy="5731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>
            <a:stCxn id="5" idx="2"/>
          </p:cNvCxnSpPr>
          <p:nvPr/>
        </p:nvCxnSpPr>
        <p:spPr>
          <a:xfrm flipH="1">
            <a:off x="3588543" y="3875117"/>
            <a:ext cx="1" cy="3053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H="1">
            <a:off x="8173277" y="3871766"/>
            <a:ext cx="1" cy="3053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3586162" y="5607263"/>
            <a:ext cx="2381" cy="3913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stCxn id="8" idx="2"/>
          </p:cNvCxnSpPr>
          <p:nvPr/>
        </p:nvCxnSpPr>
        <p:spPr>
          <a:xfrm flipH="1">
            <a:off x="8173277" y="5750095"/>
            <a:ext cx="2" cy="2485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 rot="16200000">
            <a:off x="593356" y="858247"/>
            <a:ext cx="1678897" cy="338554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smtClean="0"/>
              <a:t>RECLUTAMIENTO</a:t>
            </a:r>
            <a:endParaRPr lang="es-ES_tradnl" sz="1600" b="1" dirty="0"/>
          </a:p>
        </p:txBody>
      </p:sp>
      <p:sp>
        <p:nvSpPr>
          <p:cNvPr id="38" name="CuadroTexto 37"/>
          <p:cNvSpPr txBox="1"/>
          <p:nvPr/>
        </p:nvSpPr>
        <p:spPr>
          <a:xfrm rot="16200000">
            <a:off x="733015" y="2851570"/>
            <a:ext cx="1409813" cy="338554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smtClean="0"/>
              <a:t>ASIGNACIÓN</a:t>
            </a:r>
            <a:endParaRPr lang="es-ES_tradnl" sz="1600" b="1" dirty="0"/>
          </a:p>
        </p:txBody>
      </p:sp>
      <p:sp>
        <p:nvSpPr>
          <p:cNvPr id="39" name="CuadroTexto 38"/>
          <p:cNvSpPr txBox="1"/>
          <p:nvPr/>
        </p:nvSpPr>
        <p:spPr>
          <a:xfrm rot="16200000">
            <a:off x="685797" y="4686700"/>
            <a:ext cx="1498293" cy="34283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smtClean="0"/>
              <a:t>SEGUIMIENTO</a:t>
            </a:r>
            <a:endParaRPr lang="es-ES_tradnl" sz="1600" b="1" dirty="0"/>
          </a:p>
        </p:txBody>
      </p:sp>
      <p:sp>
        <p:nvSpPr>
          <p:cNvPr id="40" name="CuadroTexto 39"/>
          <p:cNvSpPr txBox="1"/>
          <p:nvPr/>
        </p:nvSpPr>
        <p:spPr>
          <a:xfrm rot="16200000">
            <a:off x="926762" y="6114040"/>
            <a:ext cx="1064150" cy="338554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smtClean="0"/>
              <a:t>ANÁLISIS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14640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695453"/>
              </p:ext>
            </p:extLst>
          </p:nvPr>
        </p:nvGraphicFramePr>
        <p:xfrm>
          <a:off x="409732" y="0"/>
          <a:ext cx="9681883" cy="6754185"/>
        </p:xfrm>
        <a:graphic>
          <a:graphicData uri="http://schemas.openxmlformats.org/drawingml/2006/table">
            <a:tbl>
              <a:tblPr/>
              <a:tblGrid>
                <a:gridCol w="3980031"/>
                <a:gridCol w="2458351"/>
                <a:gridCol w="2458351"/>
                <a:gridCol w="785150"/>
              </a:tblGrid>
              <a:tr h="4015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Grupo 1 (n=63)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Grupo </a:t>
                      </a: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 (n=55)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Helvetica"/>
                          <a:ea typeface="Calibri"/>
                          <a:cs typeface="Times New Roman"/>
                        </a:rPr>
                        <a:t>p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Edad (años) </a:t>
                      </a:r>
                      <a:r>
                        <a:rPr lang="es-MX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54.81±6.38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52.65±6.35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0.069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Duración</a:t>
                      </a:r>
                      <a:r>
                        <a:rPr lang="es-MX" sz="1600" b="1" baseline="0" dirty="0" smtClean="0">
                          <a:latin typeface="Helvetica"/>
                          <a:ea typeface="Calibri"/>
                          <a:cs typeface="Times New Roman"/>
                        </a:rPr>
                        <a:t> Menopausia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 (años)</a:t>
                      </a:r>
                      <a:r>
                        <a:rPr lang="es-MX" sz="1600" b="1" baseline="30000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7.68±6.0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6.36±4.35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0.190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Helvetica"/>
                          <a:ea typeface="Calibri"/>
                          <a:cs typeface="Times New Roman"/>
                        </a:rPr>
                        <a:t>Uso</a:t>
                      </a:r>
                      <a:r>
                        <a:rPr lang="en-US" sz="1600" b="1" baseline="0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Helvetica"/>
                          <a:ea typeface="Calibri"/>
                          <a:cs typeface="Times New Roman"/>
                        </a:rPr>
                        <a:t>antihipertensivos</a:t>
                      </a:r>
                      <a:r>
                        <a:rPr lang="en-US" sz="1600" b="1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(%)</a:t>
                      </a:r>
                      <a:r>
                        <a:rPr lang="en-US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 b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12/63 (20.6)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13/55 (25)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0.377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Helvetica"/>
                          <a:ea typeface="Calibri"/>
                          <a:cs typeface="Times New Roman"/>
                        </a:rPr>
                        <a:t>Uso</a:t>
                      </a:r>
                      <a:r>
                        <a:rPr lang="en-US" sz="1600" b="1" baseline="0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Helvetica"/>
                          <a:ea typeface="Calibri"/>
                          <a:cs typeface="Times New Roman"/>
                        </a:rPr>
                        <a:t>Terapia</a:t>
                      </a:r>
                      <a:r>
                        <a:rPr lang="en-US" sz="1600" b="1" baseline="0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Helvetica"/>
                          <a:ea typeface="Calibri"/>
                          <a:cs typeface="Times New Roman"/>
                        </a:rPr>
                        <a:t>Reemplazo</a:t>
                      </a:r>
                      <a:r>
                        <a:rPr lang="en-US" sz="1600" b="1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(%) </a:t>
                      </a:r>
                      <a:r>
                        <a:rPr lang="en-US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b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20/63 (34.4)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19/55 (36.5) 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0.489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Peso </a:t>
                      </a: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(kg)</a:t>
                      </a:r>
                      <a:r>
                        <a:rPr lang="es-MX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 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72.87±10.51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75.01±12.64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0.319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IMC </a:t>
                      </a: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(kg/m</a:t>
                      </a:r>
                      <a:r>
                        <a:rPr lang="es-MX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s-MX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31.43±4.17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31.62±4.27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0.614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Grasa</a:t>
                      </a:r>
                      <a:r>
                        <a:rPr lang="es-MX" sz="1600" b="1" baseline="0" dirty="0" smtClean="0">
                          <a:latin typeface="Helvetica"/>
                          <a:ea typeface="Calibri"/>
                          <a:cs typeface="Times New Roman"/>
                        </a:rPr>
                        <a:t> Corporal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(%) </a:t>
                      </a:r>
                      <a:r>
                        <a:rPr lang="es-MX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44.80±3.93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44.85±4.52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0.959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Circunferencia</a:t>
                      </a:r>
                      <a:r>
                        <a:rPr lang="es-MX" sz="1600" b="1" baseline="0" dirty="0" smtClean="0">
                          <a:latin typeface="Helvetica"/>
                          <a:ea typeface="Calibri"/>
                          <a:cs typeface="Times New Roman"/>
                        </a:rPr>
                        <a:t> de Cintura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(cm)</a:t>
                      </a:r>
                      <a:r>
                        <a:rPr lang="es-MX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 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103.00±10.22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103.80±10.19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0.677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2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Helvetica"/>
                          <a:ea typeface="Calibri"/>
                          <a:cs typeface="Times New Roman"/>
                        </a:rPr>
                        <a:t>PAS 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(mmHg)</a:t>
                      </a:r>
                      <a:r>
                        <a:rPr lang="en-US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 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124.82±18.55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126.74±16.64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0.570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Helvetica"/>
                          <a:ea typeface="Calibri"/>
                          <a:cs typeface="Times New Roman"/>
                        </a:rPr>
                        <a:t>PAD 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(mmHg)</a:t>
                      </a:r>
                      <a:r>
                        <a:rPr lang="en-US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 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82.78±10.72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82.27±8.08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0.780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Helvetica"/>
                          <a:ea typeface="Calibri"/>
                          <a:cs typeface="Times New Roman"/>
                        </a:rPr>
                        <a:t>Glucosa</a:t>
                      </a:r>
                      <a:r>
                        <a:rPr lang="en-US" sz="1600" b="1" baseline="30000" dirty="0" err="1" smtClean="0">
                          <a:latin typeface="Helvetica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600" b="1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(mg/</a:t>
                      </a:r>
                      <a:r>
                        <a:rPr lang="en-US" sz="1600" b="1" dirty="0" err="1">
                          <a:latin typeface="Helvetica"/>
                          <a:ea typeface="Calibri"/>
                          <a:cs typeface="Times New Roman"/>
                        </a:rPr>
                        <a:t>dL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 c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102.88±25.40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103.20±13.35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0.484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3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err="1" smtClean="0">
                          <a:latin typeface="Helvetica"/>
                          <a:ea typeface="Calibri"/>
                          <a:cs typeface="Times New Roman"/>
                        </a:rPr>
                        <a:t>Colesterol</a:t>
                      </a:r>
                      <a:r>
                        <a:rPr lang="en-US" sz="1600" b="1" baseline="0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Helvetica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US" sz="1600" b="1" baseline="30000" dirty="0" err="1" smtClean="0">
                          <a:latin typeface="Helvetica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600" b="1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(mg/</a:t>
                      </a:r>
                      <a:r>
                        <a:rPr lang="en-US" sz="1600" b="1" dirty="0" err="1">
                          <a:latin typeface="Helvetica"/>
                          <a:ea typeface="Calibri"/>
                          <a:cs typeface="Times New Roman"/>
                        </a:rPr>
                        <a:t>dL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 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219.81±38.35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222.62±33.52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0.675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Helvetica"/>
                          <a:ea typeface="Calibri"/>
                          <a:cs typeface="Times New Roman"/>
                        </a:rPr>
                        <a:t>Colesterol-HDL</a:t>
                      </a:r>
                      <a:r>
                        <a:rPr lang="en-US" sz="1600" b="1" baseline="30000" dirty="0" err="1" smtClean="0">
                          <a:latin typeface="Helvetica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600" b="1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(mg/</a:t>
                      </a:r>
                      <a:r>
                        <a:rPr lang="en-US" sz="1600" b="1" dirty="0" err="1">
                          <a:latin typeface="Helvetica"/>
                          <a:ea typeface="Calibri"/>
                          <a:cs typeface="Times New Roman"/>
                        </a:rPr>
                        <a:t>dL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 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39.27±10.12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40.18±7.25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0.580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2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Helvetica"/>
                          <a:ea typeface="Calibri"/>
                          <a:cs typeface="Times New Roman"/>
                        </a:rPr>
                        <a:t>Colesterol-LDL</a:t>
                      </a:r>
                      <a:r>
                        <a:rPr lang="en-US" sz="1600" b="1" baseline="30000" dirty="0" err="1" smtClean="0">
                          <a:latin typeface="Helvetica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600" b="1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(mg/</a:t>
                      </a:r>
                      <a:r>
                        <a:rPr lang="en-US" sz="1600" b="1" dirty="0" err="1">
                          <a:latin typeface="Helvetica"/>
                          <a:ea typeface="Calibri"/>
                          <a:cs typeface="Times New Roman"/>
                        </a:rPr>
                        <a:t>dL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 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143.21±33.02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143.39±32.46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0.976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Helvetica"/>
                          <a:ea typeface="Calibri"/>
                          <a:cs typeface="Times New Roman"/>
                        </a:rPr>
                        <a:t>Triacilglicéridos</a:t>
                      </a:r>
                      <a:r>
                        <a:rPr lang="en-US" sz="1600" b="1" dirty="0" smtClean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(mg/</a:t>
                      </a:r>
                      <a:r>
                        <a:rPr lang="en-US" sz="1600" b="1" dirty="0" err="1">
                          <a:latin typeface="Helvetica"/>
                          <a:ea typeface="Calibri"/>
                          <a:cs typeface="Times New Roman"/>
                        </a:rPr>
                        <a:t>dL</a:t>
                      </a:r>
                      <a:r>
                        <a:rPr lang="en-US" sz="1600" b="1" dirty="0">
                          <a:latin typeface="Helvetica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b="1" baseline="30000" dirty="0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30000" dirty="0" smtClean="0">
                          <a:latin typeface="Helvetica"/>
                          <a:ea typeface="Calibri"/>
                          <a:cs typeface="Times New Roman"/>
                        </a:rPr>
                        <a:t>c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195.87±93.55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195.22±59.91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0.574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20" marR="448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151" name="5 CuadroTexto"/>
          <p:cNvSpPr txBox="1">
            <a:spLocks noChangeArrowheads="1"/>
          </p:cNvSpPr>
          <p:nvPr/>
        </p:nvSpPr>
        <p:spPr bwMode="auto">
          <a:xfrm>
            <a:off x="10452100" y="6180138"/>
            <a:ext cx="10795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dirty="0">
                <a:latin typeface="Calibri" panose="020F0502020204030204" pitchFamily="34" charset="0"/>
              </a:rPr>
              <a:t>a-T-student</a:t>
            </a:r>
          </a:p>
          <a:p>
            <a:pPr eaLnBrk="1" hangingPunct="1"/>
            <a:r>
              <a:rPr lang="es-MX" altLang="es-MX" sz="1200" dirty="0">
                <a:latin typeface="Calibri" panose="020F0502020204030204" pitchFamily="34" charset="0"/>
              </a:rPr>
              <a:t>b-Ji-cuadrada</a:t>
            </a:r>
          </a:p>
          <a:p>
            <a:pPr eaLnBrk="1" hangingPunct="1"/>
            <a:r>
              <a:rPr lang="es-MX" altLang="es-MX" sz="1200" dirty="0">
                <a:latin typeface="Calibri" panose="020F0502020204030204" pitchFamily="34" charset="0"/>
              </a:rPr>
              <a:t>c-U-MannW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315576" y="0"/>
            <a:ext cx="187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smtClean="0"/>
              <a:t>DESCRIPTIVOS</a:t>
            </a:r>
          </a:p>
          <a:p>
            <a:pPr algn="ctr"/>
            <a:r>
              <a:rPr lang="es-ES_tradnl" sz="2200" b="1" dirty="0" smtClean="0"/>
              <a:t>BASALES</a:t>
            </a:r>
            <a:endParaRPr lang="es-ES_tradnl" sz="2200" b="1" dirty="0"/>
          </a:p>
        </p:txBody>
      </p:sp>
    </p:spTree>
    <p:extLst>
      <p:ext uri="{BB962C8B-B14F-4D97-AF65-F5344CB8AC3E}">
        <p14:creationId xmlns:p14="http://schemas.microsoft.com/office/powerpoint/2010/main" val="30271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768" y="-138112"/>
            <a:ext cx="10515600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s-MX" sz="3600" b="1" dirty="0" smtClean="0"/>
              <a:t>Disminución en prevalencia de </a:t>
            </a:r>
            <a:r>
              <a:rPr lang="es-MX" sz="3600" b="1" dirty="0" err="1" smtClean="0"/>
              <a:t>Sx</a:t>
            </a:r>
            <a:r>
              <a:rPr lang="es-MX" sz="3600" b="1" dirty="0" smtClean="0"/>
              <a:t> metabólico (6m)</a:t>
            </a:r>
            <a:endParaRPr lang="es-MX" sz="3600" b="1" dirty="0"/>
          </a:p>
        </p:txBody>
      </p:sp>
      <p:graphicFrame>
        <p:nvGraphicFramePr>
          <p:cNvPr id="102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972470"/>
              </p:ext>
            </p:extLst>
          </p:nvPr>
        </p:nvGraphicFramePr>
        <p:xfrm>
          <a:off x="2265405" y="1852655"/>
          <a:ext cx="7472964" cy="350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405" y="1852655"/>
                        <a:ext cx="7472964" cy="3503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4 CuadroTexto"/>
          <p:cNvSpPr txBox="1">
            <a:spLocks noChangeArrowheads="1"/>
          </p:cNvSpPr>
          <p:nvPr/>
        </p:nvSpPr>
        <p:spPr bwMode="auto">
          <a:xfrm>
            <a:off x="6456364" y="4652964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>
                <a:latin typeface="Calibri" panose="020F0502020204030204" pitchFamily="34" charset="0"/>
              </a:rPr>
              <a:t>p&lt;0.01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55914" y="6237289"/>
            <a:ext cx="5616575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RR: 0.237, 95% CI, 0.092 to 0.608, p=0.003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688389" y="5949951"/>
            <a:ext cx="1800225" cy="646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/>
              <a:t>Protección Grupo 1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40014" y="5485007"/>
            <a:ext cx="5832475" cy="646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RR </a:t>
            </a:r>
            <a:r>
              <a:rPr lang="en-US" b="1" dirty="0" err="1"/>
              <a:t>ajustado</a:t>
            </a:r>
            <a:r>
              <a:rPr lang="en-US" b="1" dirty="0"/>
              <a:t>: 0.195, 95CI%: 0.071 to 0.542, p=0.002</a:t>
            </a:r>
          </a:p>
          <a:p>
            <a:pPr algn="ctr">
              <a:defRPr/>
            </a:pPr>
            <a:r>
              <a:rPr lang="en-US" b="1" dirty="0"/>
              <a:t>*</a:t>
            </a:r>
            <a:r>
              <a:rPr lang="en-US" b="1" dirty="0" err="1"/>
              <a:t>edad</a:t>
            </a:r>
            <a:r>
              <a:rPr lang="en-US" b="1" dirty="0"/>
              <a:t>, </a:t>
            </a:r>
            <a:r>
              <a:rPr lang="en-US" b="1" dirty="0" err="1"/>
              <a:t>antihipertensivo</a:t>
            </a:r>
            <a:r>
              <a:rPr lang="en-US" b="1" dirty="0"/>
              <a:t>, TRH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37572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992313" y="2420938"/>
            <a:ext cx="82296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s-MX" dirty="0" smtClean="0"/>
              <a:t>¿Cuántas mujeres lograron metas metabólicas a los 6m?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03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416497"/>
              </p:ext>
            </p:extLst>
          </p:nvPr>
        </p:nvGraphicFramePr>
        <p:xfrm>
          <a:off x="266292" y="429817"/>
          <a:ext cx="6612526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r:id="rId3" imgW="6663506" imgH="3590855" progId="Excel.Chart.8">
                  <p:embed/>
                </p:oleObj>
              </mc:Choice>
              <mc:Fallback>
                <p:oleObj r:id="rId3" imgW="6663506" imgH="35908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92" y="429817"/>
                        <a:ext cx="6612526" cy="3387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4 CuadroTexto"/>
          <p:cNvSpPr txBox="1">
            <a:spLocks noChangeArrowheads="1"/>
          </p:cNvSpPr>
          <p:nvPr/>
        </p:nvSpPr>
        <p:spPr bwMode="auto">
          <a:xfrm>
            <a:off x="2061065" y="715545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dirty="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2053" name="5 CuadroTexto"/>
          <p:cNvSpPr txBox="1">
            <a:spLocks noChangeArrowheads="1"/>
          </p:cNvSpPr>
          <p:nvPr/>
        </p:nvSpPr>
        <p:spPr bwMode="auto">
          <a:xfrm>
            <a:off x="2617183" y="726322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dirty="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2054" name="6 CuadroTexto"/>
          <p:cNvSpPr txBox="1">
            <a:spLocks noChangeArrowheads="1"/>
          </p:cNvSpPr>
          <p:nvPr/>
        </p:nvSpPr>
        <p:spPr bwMode="auto">
          <a:xfrm>
            <a:off x="5143752" y="108543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dirty="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66292" y="30801"/>
            <a:ext cx="1511300" cy="3603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GRUPO 1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687663" y="36026"/>
            <a:ext cx="1511300" cy="3603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GRUPO 2</a:t>
            </a:r>
          </a:p>
        </p:txBody>
      </p:sp>
      <p:sp>
        <p:nvSpPr>
          <p:cNvPr id="2058" name="10 CuadroTexto"/>
          <p:cNvSpPr txBox="1">
            <a:spLocks noChangeArrowheads="1"/>
          </p:cNvSpPr>
          <p:nvPr/>
        </p:nvSpPr>
        <p:spPr bwMode="auto">
          <a:xfrm>
            <a:off x="8663532" y="1455320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dirty="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2059" name="11 CuadroTexto"/>
          <p:cNvSpPr txBox="1">
            <a:spLocks noChangeArrowheads="1"/>
          </p:cNvSpPr>
          <p:nvPr/>
        </p:nvSpPr>
        <p:spPr bwMode="auto">
          <a:xfrm>
            <a:off x="8146952" y="624479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dirty="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2060" name="12 CuadroTexto"/>
          <p:cNvSpPr txBox="1">
            <a:spLocks noChangeArrowheads="1"/>
          </p:cNvSpPr>
          <p:nvPr/>
        </p:nvSpPr>
        <p:spPr bwMode="auto">
          <a:xfrm>
            <a:off x="7658043" y="624479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dirty="0">
                <a:latin typeface="Calibri" panose="020F0502020204030204" pitchFamily="34" charset="0"/>
              </a:rPr>
              <a:t>*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796" y="3539649"/>
            <a:ext cx="8443847" cy="332049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844619" y="1640264"/>
            <a:ext cx="1376313" cy="8955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1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441553"/>
              </p:ext>
            </p:extLst>
          </p:nvPr>
        </p:nvGraphicFramePr>
        <p:xfrm>
          <a:off x="5844619" y="381407"/>
          <a:ext cx="6521450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r:id="rId6" imgW="6523285" imgH="3389670" progId="Excel.Chart.8">
                  <p:embed/>
                </p:oleObj>
              </mc:Choice>
              <mc:Fallback>
                <p:oleObj r:id="rId6" imgW="6523285" imgH="338967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619" y="381407"/>
                        <a:ext cx="6521450" cy="338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9 CuadroTexto"/>
          <p:cNvSpPr txBox="1">
            <a:spLocks noChangeArrowheads="1"/>
          </p:cNvSpPr>
          <p:nvPr/>
        </p:nvSpPr>
        <p:spPr bwMode="auto">
          <a:xfrm>
            <a:off x="10106132" y="1455321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dirty="0">
                <a:latin typeface="Calibri" panose="020F0502020204030204" pitchFamily="34" charset="0"/>
              </a:rPr>
              <a:t>*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9360816" y="6513922"/>
            <a:ext cx="348792" cy="942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9360816" y="5651989"/>
            <a:ext cx="348792" cy="942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59" y="0"/>
            <a:ext cx="11343081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36503" y="0"/>
            <a:ext cx="4264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RCT </a:t>
            </a:r>
            <a:r>
              <a:rPr lang="es-MX" sz="3200" b="1" dirty="0" err="1" smtClean="0"/>
              <a:t>INPer</a:t>
            </a:r>
            <a:r>
              <a:rPr lang="es-MX" sz="3200" b="1" dirty="0" smtClean="0"/>
              <a:t> (2006-2009)</a:t>
            </a:r>
            <a:endParaRPr lang="es-MX" sz="3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289196" y="978031"/>
            <a:ext cx="584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Rodríguez-Cano A, </a:t>
            </a:r>
            <a:r>
              <a:rPr lang="es-MX" dirty="0" err="1" smtClean="0">
                <a:solidFill>
                  <a:srgbClr val="FF0000"/>
                </a:solidFill>
              </a:rPr>
              <a:t>et.al</a:t>
            </a:r>
            <a:r>
              <a:rPr lang="es-MX" dirty="0" smtClean="0">
                <a:solidFill>
                  <a:srgbClr val="FF0000"/>
                </a:solidFill>
              </a:rPr>
              <a:t>. </a:t>
            </a:r>
            <a:r>
              <a:rPr lang="es-MX" dirty="0" err="1" smtClean="0">
                <a:solidFill>
                  <a:srgbClr val="FF0000"/>
                </a:solidFill>
              </a:rPr>
              <a:t>Menopause</a:t>
            </a:r>
            <a:r>
              <a:rPr lang="es-MX" dirty="0" smtClean="0">
                <a:solidFill>
                  <a:srgbClr val="FF0000"/>
                </a:solidFill>
              </a:rPr>
              <a:t>. 2013;21(7):1-11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4543" y="-3237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/>
              <a:t>Obesidad México- </a:t>
            </a:r>
            <a:r>
              <a:rPr lang="es-MX" sz="3600" b="1" dirty="0" err="1" smtClean="0"/>
              <a:t>perimenopausia</a:t>
            </a:r>
            <a:endParaRPr lang="es-MX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8" y="1750034"/>
            <a:ext cx="10058400" cy="46228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66875" y="4065713"/>
            <a:ext cx="9001125" cy="523220"/>
          </a:xfrm>
          <a:prstGeom prst="rect">
            <a:avLst/>
          </a:prstGeom>
          <a:noFill/>
          <a:ln w="47625">
            <a:solidFill>
              <a:srgbClr val="FF0000">
                <a:alpha val="82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s-ES_tradnl" sz="2800"/>
          </a:p>
        </p:txBody>
      </p:sp>
      <p:sp>
        <p:nvSpPr>
          <p:cNvPr id="6" name="Elipse 5"/>
          <p:cNvSpPr/>
          <p:nvPr/>
        </p:nvSpPr>
        <p:spPr>
          <a:xfrm>
            <a:off x="4862856" y="4061434"/>
            <a:ext cx="643466" cy="67733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Elipse 6"/>
          <p:cNvSpPr/>
          <p:nvPr/>
        </p:nvSpPr>
        <p:spPr>
          <a:xfrm>
            <a:off x="9046384" y="4000251"/>
            <a:ext cx="643466" cy="67733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203198" y="1042148"/>
            <a:ext cx="521721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SOBREPESO+OBESIDAD: 75.6%</a:t>
            </a:r>
          </a:p>
          <a:p>
            <a:r>
              <a:rPr lang="es-ES_tradnl" sz="2400" b="1" dirty="0" smtClean="0"/>
              <a:t>OBESIDAD: 38.6%</a:t>
            </a:r>
            <a:endParaRPr lang="es-ES_tradnl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03198" y="6453516"/>
            <a:ext cx="4834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/>
              <a:t>ENSANUT MEDIO CAMINO 2016. INSP.</a:t>
            </a:r>
            <a:endParaRPr lang="es-ES_tradnl" sz="16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522509" y="1194083"/>
            <a:ext cx="757203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Mujeres de 40-69 años: &gt;43% de obesidad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6041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3 Título"/>
          <p:cNvSpPr>
            <a:spLocks noGrp="1"/>
          </p:cNvSpPr>
          <p:nvPr>
            <p:ph type="title"/>
          </p:nvPr>
        </p:nvSpPr>
        <p:spPr>
          <a:xfrm>
            <a:off x="1478692" y="0"/>
            <a:ext cx="8884508" cy="7064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MX" sz="3600" b="1" dirty="0"/>
              <a:t>Cambios en </a:t>
            </a:r>
            <a:r>
              <a:rPr lang="es-MX" altLang="es-MX" sz="3600" b="1"/>
              <a:t>el </a:t>
            </a:r>
            <a:r>
              <a:rPr lang="es-MX" altLang="es-MX" sz="3600" b="1" smtClean="0"/>
              <a:t>consumo de energía y nutrimentos</a:t>
            </a:r>
            <a:endParaRPr lang="es-MX" altLang="es-MX" sz="36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2578"/>
              </p:ext>
            </p:extLst>
          </p:nvPr>
        </p:nvGraphicFramePr>
        <p:xfrm>
          <a:off x="770965" y="751757"/>
          <a:ext cx="10112187" cy="5425534"/>
        </p:xfrm>
        <a:graphic>
          <a:graphicData uri="http://schemas.openxmlformats.org/drawingml/2006/table">
            <a:tbl>
              <a:tblPr/>
              <a:tblGrid>
                <a:gridCol w="1359142"/>
                <a:gridCol w="1477819"/>
                <a:gridCol w="1477819"/>
                <a:gridCol w="1477819"/>
                <a:gridCol w="1477819"/>
                <a:gridCol w="1477819"/>
                <a:gridCol w="682376"/>
                <a:gridCol w="681574"/>
              </a:tblGrid>
              <a:tr h="396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Helvetica"/>
                          <a:ea typeface="Calibri"/>
                          <a:cs typeface="Times New Roman"/>
                        </a:rPr>
                        <a:t>Group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Helvetica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MX" sz="1600" b="1" baseline="-25000">
                          <a:latin typeface="Helvetica"/>
                          <a:ea typeface="Calibri"/>
                          <a:cs typeface="Times New Roman"/>
                        </a:rPr>
                        <a:t>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Helvetica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MX" sz="1600" b="1" baseline="-2500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Helvetica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MX" sz="1600" b="1" baseline="-2500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Helvetica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MX" sz="1600" b="1" baseline="-25000">
                          <a:latin typeface="Helvetica"/>
                          <a:ea typeface="Calibri"/>
                          <a:cs typeface="Times New Roman"/>
                        </a:rPr>
                        <a:t>3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Helvetica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MX" sz="1600" b="1" baseline="30000">
                          <a:latin typeface="Helvetica"/>
                          <a:ea typeface="Calibri"/>
                          <a:cs typeface="Times New Roman"/>
                        </a:rPr>
                        <a:t>a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Helvetica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MX" sz="1600" b="1" baseline="30000">
                          <a:latin typeface="Helvetica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s-MX" sz="1600" b="1">
                          <a:latin typeface="Helvetica"/>
                          <a:ea typeface="Calibri"/>
                          <a:cs typeface="Times New Roman"/>
                        </a:rPr>
                        <a:t> 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8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Energía </a:t>
                      </a: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kcal/d)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1794±619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1410±376</a:t>
                      </a:r>
                      <a:endParaRPr lang="es-MX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1386±397</a:t>
                      </a:r>
                      <a:endParaRPr lang="es-MX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1390±347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0.000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0.941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1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1829±752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1513±561</a:t>
                      </a:r>
                      <a:endParaRPr lang="es-MX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1485±462</a:t>
                      </a:r>
                      <a:endParaRPr lang="es-MX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1416±456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0.000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81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Proteína  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(%VET)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16.57±4.55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19.53±4.49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20.31±4.83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20.46±4.41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0.000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0.765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15.86±4.53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17.93±5.09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19.61±5.04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19.84±4.67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0.000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81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CHO   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(% 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VET)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53.36±8.73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54.64±6.32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53.55±7.66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54.56±6.84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0.577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0.943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52.45±9.97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55.61±9.86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53.91±7.87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54.01±8.03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0.538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81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Fibra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g/d)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22.44±8.66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21.99±7.34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23.10±8.58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22.23±8.51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0.927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0.760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24.52±12.63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24.91±10.23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24.35±11.59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25.70±13.14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0.641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81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Sugars 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g/d)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86.90±40.90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73.07±29.20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67.98±29.21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70.98±28.66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0.008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0.614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88.52±52.96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79.89±33.58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73.89±32.78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67.85±27.75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0.005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81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Grasas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(%VET)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29.51±8.06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25.74±6.43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25.88±8.08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24.54±6.27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0.000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0.827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31.20±9.86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26.35±9.24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26.18±7.65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25.89±7.34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0.002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81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Grasa</a:t>
                      </a:r>
                      <a:r>
                        <a:rPr lang="es-MX" sz="1600" b="1" baseline="0" dirty="0" smtClean="0">
                          <a:latin typeface="Helvetica"/>
                          <a:ea typeface="Calibri"/>
                          <a:cs typeface="Times New Roman"/>
                        </a:rPr>
                        <a:t>s Sat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             (%VET)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8.03±3.13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7.03±2.35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7.14±2.40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6.67±2.05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0.008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0.727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8.10±2.95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6.95±2.65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6.80±2.75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7.06±2.79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0.033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81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Grasas</a:t>
                      </a:r>
                      <a:r>
                        <a:rPr lang="es-MX" sz="1600" b="1" baseline="0" dirty="0" smtClean="0">
                          <a:latin typeface="Helvetica"/>
                          <a:ea typeface="Calibri"/>
                          <a:cs typeface="Times New Roman"/>
                        </a:rPr>
                        <a:t> Mono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(% 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VET)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8.72±3.65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7.67±2.85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8.16±3.36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7.82±2.85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0.206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0.352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9.60±4.56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8.11±3.83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7.93±3.35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8.08±3.34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0.053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81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Grasas</a:t>
                      </a:r>
                      <a:r>
                        <a:rPr lang="es-MX" sz="1600" b="1" baseline="0" dirty="0" smtClean="0">
                          <a:latin typeface="Helvetica"/>
                          <a:ea typeface="Calibri"/>
                          <a:cs typeface="Times New Roman"/>
                        </a:rPr>
                        <a:t> Poli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(% 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VET)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6.09±3.31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5.29±2.22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5.75±2.70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5.44±2.29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0.278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0.039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7.84±5.15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5.69±4.53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5.68±3.29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5.50±2.52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0.045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81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Colesterol </a:t>
                      </a:r>
                      <a:r>
                        <a:rPr lang="es-MX" sz="1600" b="1" dirty="0">
                          <a:latin typeface="Helvetic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MX" sz="1600" b="1" dirty="0" smtClean="0">
                          <a:latin typeface="Helvetica"/>
                          <a:ea typeface="Calibri"/>
                          <a:cs typeface="Times New Roman"/>
                        </a:rPr>
                        <a:t>mg/d)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203.21±134.62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214.07±183.81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207.07±131.00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195.76±127.94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0.697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0.251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234.10±117.32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latin typeface="Helvetica"/>
                          <a:ea typeface="Calibri"/>
                          <a:cs typeface="Times New Roman"/>
                        </a:rPr>
                        <a:t>183.18±115.82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216.84±149.46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168.71±102.10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Helvetica"/>
                          <a:ea typeface="Calibri"/>
                          <a:cs typeface="Times New Roman"/>
                        </a:rPr>
                        <a:t>0.073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0" marR="15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367" name="5 CuadroTexto"/>
          <p:cNvSpPr txBox="1">
            <a:spLocks noChangeArrowheads="1"/>
          </p:cNvSpPr>
          <p:nvPr/>
        </p:nvSpPr>
        <p:spPr bwMode="auto">
          <a:xfrm>
            <a:off x="9798580" y="6451611"/>
            <a:ext cx="2951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>
                <a:latin typeface="Calibri" panose="020F0502020204030204" pitchFamily="34" charset="0"/>
              </a:rPr>
              <a:t>*ANOVA medidas repetidas.</a:t>
            </a:r>
          </a:p>
        </p:txBody>
      </p:sp>
    </p:spTree>
    <p:extLst>
      <p:ext uri="{BB962C8B-B14F-4D97-AF65-F5344CB8AC3E}">
        <p14:creationId xmlns:p14="http://schemas.microsoft.com/office/powerpoint/2010/main" val="2738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0" y="-147903"/>
            <a:ext cx="10519719" cy="1143000"/>
          </a:xfrm>
        </p:spPr>
        <p:txBody>
          <a:bodyPr/>
          <a:lstStyle/>
          <a:p>
            <a:pPr algn="ctr"/>
            <a:r>
              <a:rPr lang="es-MX" altLang="es-MX" sz="3600" b="1" dirty="0" smtClean="0"/>
              <a:t>Cambios en consumo de ciertos alimentos (CALIDAD)</a:t>
            </a:r>
            <a:endParaRPr lang="es-MX" altLang="es-MX" sz="36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75004"/>
              </p:ext>
            </p:extLst>
          </p:nvPr>
        </p:nvGraphicFramePr>
        <p:xfrm>
          <a:off x="374394" y="860612"/>
          <a:ext cx="8019962" cy="5796513"/>
        </p:xfrm>
        <a:graphic>
          <a:graphicData uri="http://schemas.openxmlformats.org/drawingml/2006/table">
            <a:tbl>
              <a:tblPr/>
              <a:tblGrid>
                <a:gridCol w="1090171"/>
                <a:gridCol w="693748"/>
                <a:gridCol w="1334530"/>
                <a:gridCol w="1112108"/>
                <a:gridCol w="1161535"/>
                <a:gridCol w="1145059"/>
                <a:gridCol w="909957"/>
                <a:gridCol w="572854"/>
              </a:tblGrid>
              <a:tr h="983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basal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1 2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3 4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5 6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Valor p intra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Valor p inter grupo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Frutas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2.03±2.00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2.25±1.58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2.50±1.62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2.78±1.48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0.005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0.593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1.93±1.72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2.89±1.73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2.69±1.60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2.60±1.50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0.048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55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verduras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 smtClean="0">
                          <a:latin typeface="Calibri"/>
                          <a:ea typeface="Calibri"/>
                          <a:cs typeface="Times New Roman"/>
                        </a:rPr>
                        <a:t>1.60±1.98*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2.12±1.43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2.23±1.41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2.21±1.48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0.045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0.084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2.25±2.12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2.76±2.15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3.01±2.37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3.75±3.10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55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Lacteos altos en grasa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1.01±1.41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0.57±0.66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0.56±0.59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0.45±0.58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0.002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0.546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1.23±1.38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0.95±0.98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1.06±1.24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0.78±0.86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0.086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55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Lacteos bajos en grasa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0.68±0.83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1.27±0.84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1.27±0.91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1.24±0.91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0.248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0.64±0.91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0.94±0.84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0.89±0.80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0.90±0.86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0.139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55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Azucares concentrados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1.60±2.15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1.20±1.64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0.85±1.06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0.98±1.36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0.011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0.463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1.88±2.63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1.18±1.20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0.95±1.06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0.89±1.28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55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Refrescos, jugos y bebidas (ml)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235.47±309.19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96.36±206.35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97.77±196.60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92.34±241.68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0.005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0.316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104.90±295.01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98.00±185.66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68.90±145.42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53.00±56.73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55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Cereales densos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2.43±2.77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0.81±1.33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0.55±0.89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0.62±1.04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0.000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0.013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1.53±2.08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0.81±1.38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0.82±1.43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0.94±1.52</a:t>
                      </a:r>
                      <a:endParaRPr lang="es-MX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0.057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8" marR="43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444158048"/>
              </p:ext>
            </p:extLst>
          </p:nvPr>
        </p:nvGraphicFramePr>
        <p:xfrm>
          <a:off x="8394356" y="2272582"/>
          <a:ext cx="3764692" cy="264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547812" y="1264108"/>
            <a:ext cx="3644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Mujeres que consumían &lt;100 kcal/d azúcares añadidos y bebidas azucaradas</a:t>
            </a:r>
            <a:endParaRPr lang="es-MX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8394356" y="6618359"/>
            <a:ext cx="2714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ANOVA medidas repetidas</a:t>
            </a:r>
            <a:endParaRPr lang="es-MX" sz="1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527900" y="6618359"/>
            <a:ext cx="1913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*p&lt;0.05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683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title"/>
          </p:nvPr>
        </p:nvSpPr>
        <p:spPr>
          <a:xfrm>
            <a:off x="1847850" y="-242888"/>
            <a:ext cx="8229600" cy="11430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MX" altLang="es-MX" sz="3600" b="1" dirty="0" smtClean="0"/>
              <a:t>Conclusiones Estudio</a:t>
            </a:r>
          </a:p>
        </p:txBody>
      </p:sp>
      <p:sp>
        <p:nvSpPr>
          <p:cNvPr id="57347" name="2 Marcador de contenido"/>
          <p:cNvSpPr>
            <a:spLocks noGrp="1"/>
          </p:cNvSpPr>
          <p:nvPr>
            <p:ph idx="1"/>
          </p:nvPr>
        </p:nvSpPr>
        <p:spPr>
          <a:xfrm>
            <a:off x="527222" y="900113"/>
            <a:ext cx="10766853" cy="568191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altLang="es-MX" sz="2400" dirty="0" smtClean="0"/>
          </a:p>
          <a:p>
            <a:r>
              <a:rPr lang="en-US" altLang="es-MX" sz="2400" b="1" dirty="0"/>
              <a:t>Ambas </a:t>
            </a:r>
            <a:r>
              <a:rPr lang="en-US" altLang="es-MX" sz="2400" b="1" dirty="0" err="1"/>
              <a:t>intervenciones</a:t>
            </a:r>
            <a:r>
              <a:rPr lang="en-US" altLang="es-MX" sz="2400" b="1" dirty="0"/>
              <a:t> </a:t>
            </a:r>
            <a:r>
              <a:rPr lang="en-US" altLang="es-MX" sz="2400" dirty="0" err="1"/>
              <a:t>fueron</a:t>
            </a:r>
            <a:r>
              <a:rPr lang="en-US" altLang="es-MX" sz="2400" dirty="0"/>
              <a:t> </a:t>
            </a:r>
            <a:r>
              <a:rPr lang="en-US" altLang="es-MX" sz="2400" dirty="0" err="1"/>
              <a:t>efectivas</a:t>
            </a:r>
            <a:r>
              <a:rPr lang="en-US" altLang="es-MX" sz="2400" dirty="0"/>
              <a:t> </a:t>
            </a:r>
            <a:r>
              <a:rPr lang="en-US" altLang="es-MX" sz="2400" dirty="0" err="1"/>
              <a:t>en</a:t>
            </a:r>
            <a:r>
              <a:rPr lang="en-US" altLang="es-MX" sz="2400" dirty="0"/>
              <a:t> </a:t>
            </a:r>
            <a:r>
              <a:rPr lang="en-US" altLang="es-MX" sz="2400" b="1" dirty="0" err="1"/>
              <a:t>reducir</a:t>
            </a:r>
            <a:r>
              <a:rPr lang="en-US" altLang="es-MX" sz="2400" b="1" dirty="0"/>
              <a:t> el </a:t>
            </a:r>
            <a:r>
              <a:rPr lang="en-US" altLang="es-MX" sz="2400" b="1" dirty="0" err="1"/>
              <a:t>síndrome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metabólico</a:t>
            </a:r>
            <a:r>
              <a:rPr lang="en-US" altLang="es-MX" sz="2400" dirty="0"/>
              <a:t>, </a:t>
            </a:r>
            <a:r>
              <a:rPr lang="en-US" altLang="es-MX" sz="2400" dirty="0" err="1"/>
              <a:t>así</a:t>
            </a:r>
            <a:r>
              <a:rPr lang="en-US" altLang="es-MX" sz="2400" dirty="0"/>
              <a:t> </a:t>
            </a:r>
            <a:r>
              <a:rPr lang="en-US" altLang="es-MX" sz="2400" dirty="0" err="1"/>
              <a:t>como</a:t>
            </a:r>
            <a:r>
              <a:rPr lang="en-US" altLang="es-MX" sz="2400" dirty="0"/>
              <a:t> el</a:t>
            </a:r>
            <a:r>
              <a:rPr lang="en-US" altLang="es-MX" sz="2400" b="1" dirty="0"/>
              <a:t> peso </a:t>
            </a:r>
            <a:r>
              <a:rPr lang="en-US" altLang="es-MX" sz="2400" dirty="0"/>
              <a:t>corporal, </a:t>
            </a:r>
            <a:r>
              <a:rPr lang="en-US" altLang="es-MX" sz="2400" dirty="0" err="1"/>
              <a:t>circunferencia</a:t>
            </a:r>
            <a:r>
              <a:rPr lang="en-US" altLang="es-MX" sz="2400" dirty="0"/>
              <a:t> de </a:t>
            </a:r>
            <a:r>
              <a:rPr lang="en-US" altLang="es-MX" sz="2400" b="1" dirty="0" err="1"/>
              <a:t>cintura</a:t>
            </a:r>
            <a:r>
              <a:rPr lang="en-US" altLang="es-MX" sz="2400" dirty="0"/>
              <a:t> y </a:t>
            </a:r>
            <a:r>
              <a:rPr lang="en-US" altLang="es-MX" sz="2400" b="1" dirty="0" err="1"/>
              <a:t>presión</a:t>
            </a:r>
            <a:r>
              <a:rPr lang="en-US" altLang="es-MX" sz="2400" b="1" dirty="0"/>
              <a:t> arterial </a:t>
            </a:r>
            <a:r>
              <a:rPr lang="en-US" altLang="es-MX" sz="2400" b="1" dirty="0" err="1"/>
              <a:t>sistólica</a:t>
            </a:r>
            <a:r>
              <a:rPr lang="en-US" altLang="es-MX" sz="2400" dirty="0"/>
              <a:t>, con </a:t>
            </a:r>
            <a:r>
              <a:rPr lang="en-US" altLang="es-MX" sz="2400" dirty="0" err="1"/>
              <a:t>una</a:t>
            </a:r>
            <a:r>
              <a:rPr lang="en-US" altLang="es-MX" sz="2400" dirty="0"/>
              <a:t> </a:t>
            </a:r>
            <a:r>
              <a:rPr lang="en-US" altLang="es-MX" sz="2400" dirty="0" err="1"/>
              <a:t>reducción</a:t>
            </a:r>
            <a:r>
              <a:rPr lang="en-US" altLang="es-MX" sz="2400" dirty="0"/>
              <a:t> </a:t>
            </a:r>
            <a:r>
              <a:rPr lang="en-US" altLang="es-MX" sz="2400" dirty="0" err="1"/>
              <a:t>significativa</a:t>
            </a:r>
            <a:r>
              <a:rPr lang="en-US" altLang="es-MX" sz="2400" dirty="0"/>
              <a:t> </a:t>
            </a:r>
            <a:r>
              <a:rPr lang="en-US" altLang="es-MX" sz="2400" dirty="0" err="1"/>
              <a:t>en</a:t>
            </a:r>
            <a:r>
              <a:rPr lang="en-US" altLang="es-MX" sz="2400" dirty="0"/>
              <a:t> el </a:t>
            </a:r>
            <a:r>
              <a:rPr lang="en-US" altLang="es-MX" sz="2400" b="1" dirty="0" err="1"/>
              <a:t>consumo</a:t>
            </a:r>
            <a:r>
              <a:rPr lang="en-US" altLang="es-MX" sz="2400" b="1" dirty="0"/>
              <a:t> de </a:t>
            </a:r>
            <a:r>
              <a:rPr lang="en-US" altLang="es-MX" sz="2400" b="1" dirty="0" err="1" smtClean="0"/>
              <a:t>energía</a:t>
            </a:r>
            <a:r>
              <a:rPr lang="en-US" altLang="es-MX" sz="2400" dirty="0"/>
              <a:t> </a:t>
            </a:r>
            <a:r>
              <a:rPr lang="en-US" altLang="es-MX" sz="2400" dirty="0" err="1" smtClean="0"/>
              <a:t>en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mujeres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cursando</a:t>
            </a:r>
            <a:r>
              <a:rPr lang="en-US" altLang="es-MX" sz="2400" dirty="0" smtClean="0"/>
              <a:t> la </a:t>
            </a:r>
            <a:r>
              <a:rPr lang="en-US" altLang="es-MX" sz="2400" dirty="0" err="1" smtClean="0"/>
              <a:t>posmenopausia</a:t>
            </a:r>
            <a:r>
              <a:rPr lang="en-US" altLang="es-MX" sz="2400" dirty="0" smtClean="0"/>
              <a:t>.</a:t>
            </a:r>
            <a:endParaRPr lang="en-US" altLang="es-MX" sz="2400" dirty="0"/>
          </a:p>
          <a:p>
            <a:pPr eaLnBrk="1" hangingPunct="1"/>
            <a:endParaRPr lang="en-US" altLang="es-MX" sz="2400" dirty="0"/>
          </a:p>
          <a:p>
            <a:pPr eaLnBrk="1" hangingPunct="1"/>
            <a:r>
              <a:rPr lang="en-US" altLang="es-MX" sz="2400" dirty="0" smtClean="0"/>
              <a:t>Una </a:t>
            </a:r>
            <a:r>
              <a:rPr lang="en-US" altLang="es-MX" sz="2400" b="1" dirty="0" err="1"/>
              <a:t>dieta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hipocalórica</a:t>
            </a:r>
            <a:r>
              <a:rPr lang="en-US" altLang="es-MX" sz="2400" b="1" dirty="0"/>
              <a:t> </a:t>
            </a:r>
            <a:r>
              <a:rPr lang="en-US" altLang="es-MX" sz="2400" b="1" dirty="0" err="1" smtClean="0"/>
              <a:t>estructurada</a:t>
            </a:r>
            <a:r>
              <a:rPr lang="en-US" altLang="es-MX" sz="2400" b="1" dirty="0" smtClean="0"/>
              <a:t> </a:t>
            </a:r>
            <a:r>
              <a:rPr lang="en-US" altLang="es-MX" sz="2400" b="1" dirty="0" err="1" smtClean="0"/>
              <a:t>dentro</a:t>
            </a:r>
            <a:r>
              <a:rPr lang="en-US" altLang="es-MX" sz="2400" b="1" dirty="0" smtClean="0"/>
              <a:t> de un patron </a:t>
            </a:r>
            <a:r>
              <a:rPr lang="en-US" altLang="es-MX" sz="2400" b="1" dirty="0" err="1" smtClean="0"/>
              <a:t>cardioprotector</a:t>
            </a:r>
            <a:r>
              <a:rPr lang="en-US" altLang="es-MX" sz="2400" b="1" dirty="0" smtClean="0"/>
              <a:t> </a:t>
            </a:r>
            <a:r>
              <a:rPr lang="en-US" altLang="es-MX" sz="2400" dirty="0" err="1"/>
              <a:t>fue</a:t>
            </a:r>
            <a:r>
              <a:rPr lang="en-US" altLang="es-MX" sz="2400" dirty="0"/>
              <a:t> </a:t>
            </a:r>
            <a:r>
              <a:rPr lang="en-US" altLang="es-MX" sz="2400" b="1" dirty="0" err="1"/>
              <a:t>más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efectiva</a:t>
            </a:r>
            <a:r>
              <a:rPr lang="en-US" altLang="es-MX" sz="2400" b="1" dirty="0"/>
              <a:t> </a:t>
            </a:r>
            <a:r>
              <a:rPr lang="en-US" altLang="es-MX" sz="2400" dirty="0" err="1"/>
              <a:t>en</a:t>
            </a:r>
            <a:r>
              <a:rPr lang="en-US" altLang="es-MX" sz="2400" dirty="0"/>
              <a:t> </a:t>
            </a:r>
            <a:r>
              <a:rPr lang="en-US" altLang="es-MX" sz="2400" b="1" dirty="0" err="1"/>
              <a:t>reducir</a:t>
            </a:r>
            <a:r>
              <a:rPr lang="en-US" altLang="es-MX" sz="2400" b="1" dirty="0"/>
              <a:t> SM </a:t>
            </a:r>
            <a:r>
              <a:rPr lang="en-US" altLang="es-MX" sz="2400" dirty="0" err="1"/>
              <a:t>después</a:t>
            </a:r>
            <a:r>
              <a:rPr lang="en-US" altLang="es-MX" sz="2400" dirty="0"/>
              <a:t> de </a:t>
            </a:r>
            <a:r>
              <a:rPr lang="en-US" altLang="es-MX" sz="2400" b="1" dirty="0"/>
              <a:t>6 </a:t>
            </a:r>
            <a:r>
              <a:rPr lang="en-US" altLang="es-MX" sz="2400" b="1" dirty="0" err="1" smtClean="0"/>
              <a:t>meses</a:t>
            </a:r>
            <a:r>
              <a:rPr lang="en-US" altLang="es-MX" sz="2400" b="1" dirty="0" smtClean="0"/>
              <a:t>. </a:t>
            </a:r>
          </a:p>
          <a:p>
            <a:pPr eaLnBrk="1" hangingPunct="1"/>
            <a:endParaRPr lang="en-US" altLang="es-MX" sz="2400" dirty="0"/>
          </a:p>
          <a:p>
            <a:pPr eaLnBrk="1" hangingPunct="1"/>
            <a:r>
              <a:rPr lang="en-US" altLang="es-MX" sz="2400" dirty="0" err="1"/>
              <a:t>Cada</a:t>
            </a:r>
            <a:r>
              <a:rPr lang="en-US" altLang="es-MX" sz="2400" dirty="0"/>
              <a:t> </a:t>
            </a:r>
            <a:r>
              <a:rPr lang="en-US" altLang="es-MX" sz="2400" dirty="0" err="1"/>
              <a:t>intervención</a:t>
            </a:r>
            <a:r>
              <a:rPr lang="en-US" altLang="es-MX" sz="2400" dirty="0"/>
              <a:t> </a:t>
            </a:r>
            <a:r>
              <a:rPr lang="en-US" altLang="es-MX" sz="2400" dirty="0" err="1"/>
              <a:t>mostró</a:t>
            </a:r>
            <a:r>
              <a:rPr lang="en-US" altLang="es-MX" sz="2400" dirty="0"/>
              <a:t> </a:t>
            </a:r>
            <a:r>
              <a:rPr lang="en-US" altLang="es-MX" sz="2400" b="1" dirty="0" err="1"/>
              <a:t>efectos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diferentes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sobre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los</a:t>
            </a:r>
            <a:r>
              <a:rPr lang="en-US" altLang="es-MX" sz="2400" b="1" dirty="0"/>
              <a:t> </a:t>
            </a:r>
            <a:r>
              <a:rPr lang="en-US" altLang="es-MX" sz="2400" b="1" dirty="0" err="1"/>
              <a:t>factores</a:t>
            </a:r>
            <a:r>
              <a:rPr lang="en-US" altLang="es-MX" sz="2400" b="1" dirty="0"/>
              <a:t> de </a:t>
            </a:r>
            <a:r>
              <a:rPr lang="en-US" altLang="es-MX" sz="2400" b="1" dirty="0" err="1"/>
              <a:t>riesgo</a:t>
            </a:r>
            <a:r>
              <a:rPr lang="en-US" altLang="es-MX" sz="2400" b="1" dirty="0"/>
              <a:t> </a:t>
            </a:r>
            <a:r>
              <a:rPr lang="en-US" altLang="es-MX" sz="2400" dirty="0"/>
              <a:t>cardiovascular: </a:t>
            </a:r>
            <a:r>
              <a:rPr lang="en-US" altLang="es-MX" sz="2400" b="1" dirty="0"/>
              <a:t>INDIVIDUALIZAR</a:t>
            </a:r>
            <a:r>
              <a:rPr lang="en-US" altLang="es-MX" sz="2400" dirty="0"/>
              <a:t> las </a:t>
            </a:r>
            <a:r>
              <a:rPr lang="en-US" altLang="es-MX" sz="2400" dirty="0" err="1"/>
              <a:t>estrategias</a:t>
            </a:r>
            <a:r>
              <a:rPr lang="en-US" altLang="es-MX" sz="2400" dirty="0"/>
              <a:t> </a:t>
            </a:r>
            <a:r>
              <a:rPr lang="en-US" altLang="es-MX" sz="2400" dirty="0" err="1"/>
              <a:t>dietéticas</a:t>
            </a:r>
            <a:r>
              <a:rPr lang="en-US" altLang="es-MX" sz="2400" dirty="0"/>
              <a:t> de </a:t>
            </a:r>
            <a:r>
              <a:rPr lang="en-US" altLang="es-MX" sz="2400" dirty="0" err="1"/>
              <a:t>acuerdo</a:t>
            </a:r>
            <a:r>
              <a:rPr lang="en-US" altLang="es-MX" sz="2400" dirty="0"/>
              <a:t> al </a:t>
            </a:r>
            <a:r>
              <a:rPr lang="en-US" altLang="es-MX" sz="2400" dirty="0" err="1"/>
              <a:t>perfil</a:t>
            </a:r>
            <a:r>
              <a:rPr lang="en-US" altLang="es-MX" sz="2400" dirty="0"/>
              <a:t> </a:t>
            </a:r>
            <a:r>
              <a:rPr lang="en-US" altLang="es-MX" sz="2400" dirty="0" err="1"/>
              <a:t>metabólico</a:t>
            </a:r>
            <a:r>
              <a:rPr lang="en-US" altLang="es-MX" sz="2400" dirty="0"/>
              <a:t> individual del </a:t>
            </a:r>
            <a:r>
              <a:rPr lang="en-US" altLang="es-MX" sz="2400" dirty="0" err="1"/>
              <a:t>paciente</a:t>
            </a:r>
            <a:r>
              <a:rPr lang="en-US" altLang="es-MX" sz="2400" dirty="0" smtClean="0"/>
              <a:t>.</a:t>
            </a:r>
          </a:p>
          <a:p>
            <a:pPr eaLnBrk="1" hangingPunct="1"/>
            <a:endParaRPr lang="en-US" altLang="es-MX" sz="2400" dirty="0"/>
          </a:p>
          <a:p>
            <a:pPr eaLnBrk="1" hangingPunct="1"/>
            <a:r>
              <a:rPr lang="en-US" altLang="es-MX" sz="2400" b="1" dirty="0" smtClean="0"/>
              <a:t>Ambas </a:t>
            </a:r>
            <a:r>
              <a:rPr lang="en-US" altLang="es-MX" sz="2400" b="1" dirty="0" err="1" smtClean="0"/>
              <a:t>intervenciones</a:t>
            </a:r>
            <a:r>
              <a:rPr lang="en-US" altLang="es-MX" sz="2400" b="1" dirty="0" smtClean="0"/>
              <a:t> </a:t>
            </a:r>
            <a:r>
              <a:rPr lang="en-US" altLang="es-MX" sz="2400" dirty="0" err="1" smtClean="0"/>
              <a:t>fueron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exitosas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en</a:t>
            </a:r>
            <a:r>
              <a:rPr lang="en-US" altLang="es-MX" sz="2400" dirty="0" smtClean="0"/>
              <a:t> </a:t>
            </a:r>
            <a:r>
              <a:rPr lang="en-US" altLang="es-MX" sz="2400" b="1" dirty="0" err="1" smtClean="0"/>
              <a:t>reducir</a:t>
            </a:r>
            <a:r>
              <a:rPr lang="en-US" altLang="es-MX" sz="2400" b="1" dirty="0" smtClean="0"/>
              <a:t> </a:t>
            </a:r>
            <a:r>
              <a:rPr lang="en-US" altLang="es-MX" sz="2400" dirty="0" smtClean="0"/>
              <a:t>de </a:t>
            </a:r>
            <a:r>
              <a:rPr lang="en-US" altLang="es-MX" sz="2400" dirty="0" err="1" smtClean="0"/>
              <a:t>manera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importante</a:t>
            </a:r>
            <a:r>
              <a:rPr lang="en-US" altLang="es-MX" sz="2400" dirty="0" smtClean="0"/>
              <a:t> el </a:t>
            </a:r>
            <a:r>
              <a:rPr lang="en-US" altLang="es-MX" sz="2400" dirty="0" err="1" smtClean="0"/>
              <a:t>consumo</a:t>
            </a:r>
            <a:r>
              <a:rPr lang="en-US" altLang="es-MX" sz="2400" dirty="0" smtClean="0"/>
              <a:t> de </a:t>
            </a:r>
            <a:r>
              <a:rPr lang="en-US" altLang="es-MX" sz="2400" b="1" dirty="0" err="1" smtClean="0"/>
              <a:t>azúcares</a:t>
            </a:r>
            <a:r>
              <a:rPr lang="en-US" altLang="es-MX" sz="2400" b="1" dirty="0" smtClean="0"/>
              <a:t> </a:t>
            </a:r>
            <a:r>
              <a:rPr lang="en-US" altLang="es-MX" sz="2400" b="1" dirty="0" err="1" smtClean="0"/>
              <a:t>añadidos</a:t>
            </a:r>
            <a:r>
              <a:rPr lang="en-US" altLang="es-MX" sz="2400" b="1" dirty="0" smtClean="0"/>
              <a:t>, </a:t>
            </a:r>
            <a:r>
              <a:rPr lang="en-US" altLang="es-MX" sz="2400" b="1" dirty="0" err="1" smtClean="0"/>
              <a:t>bebidas</a:t>
            </a:r>
            <a:r>
              <a:rPr lang="en-US" altLang="es-MX" sz="2400" b="1" dirty="0" smtClean="0"/>
              <a:t> </a:t>
            </a:r>
            <a:r>
              <a:rPr lang="en-US" altLang="es-MX" sz="2400" b="1" dirty="0" err="1" smtClean="0"/>
              <a:t>azucaradas</a:t>
            </a:r>
            <a:r>
              <a:rPr lang="en-US" altLang="es-MX" sz="2400" b="1" dirty="0" smtClean="0"/>
              <a:t> y </a:t>
            </a:r>
            <a:r>
              <a:rPr lang="en-US" altLang="es-MX" sz="2400" b="1" dirty="0" err="1" smtClean="0"/>
              <a:t>cereales</a:t>
            </a:r>
            <a:r>
              <a:rPr lang="en-US" altLang="es-MX" sz="2400" b="1" dirty="0" smtClean="0"/>
              <a:t> de </a:t>
            </a:r>
            <a:r>
              <a:rPr lang="en-US" altLang="es-MX" sz="2400" b="1" dirty="0" err="1" smtClean="0"/>
              <a:t>alta</a:t>
            </a:r>
            <a:r>
              <a:rPr lang="en-US" altLang="es-MX" sz="2400" b="1" dirty="0" smtClean="0"/>
              <a:t> </a:t>
            </a:r>
            <a:r>
              <a:rPr lang="en-US" altLang="es-MX" sz="2400" b="1" dirty="0" err="1" smtClean="0"/>
              <a:t>densidad</a:t>
            </a:r>
            <a:r>
              <a:rPr lang="en-US" altLang="es-MX" sz="2400" b="1" dirty="0" smtClean="0"/>
              <a:t> </a:t>
            </a:r>
            <a:r>
              <a:rPr lang="en-US" altLang="es-MX" sz="2400" b="1" dirty="0" err="1" smtClean="0"/>
              <a:t>energética</a:t>
            </a:r>
            <a:r>
              <a:rPr lang="en-US" altLang="es-MX" sz="2400" b="1" dirty="0" smtClean="0"/>
              <a:t>; y </a:t>
            </a:r>
            <a:r>
              <a:rPr lang="en-US" altLang="es-MX" sz="2400" b="1" dirty="0" err="1" smtClean="0"/>
              <a:t>aumentar</a:t>
            </a:r>
            <a:r>
              <a:rPr lang="en-US" altLang="es-MX" sz="2400" b="1" dirty="0" smtClean="0"/>
              <a:t> </a:t>
            </a:r>
            <a:r>
              <a:rPr lang="en-US" altLang="es-MX" sz="2400" b="1" dirty="0" err="1" smtClean="0"/>
              <a:t>consumo</a:t>
            </a:r>
            <a:r>
              <a:rPr lang="en-US" altLang="es-MX" sz="2400" b="1" dirty="0" smtClean="0"/>
              <a:t> de </a:t>
            </a:r>
            <a:r>
              <a:rPr lang="en-US" altLang="es-MX" sz="2400" b="1" dirty="0" err="1" smtClean="0"/>
              <a:t>frutas</a:t>
            </a:r>
            <a:r>
              <a:rPr lang="en-US" altLang="es-MX" sz="2400" b="1" dirty="0" smtClean="0"/>
              <a:t> y </a:t>
            </a:r>
            <a:r>
              <a:rPr lang="en-US" altLang="es-MX" sz="2400" b="1" dirty="0" err="1" smtClean="0"/>
              <a:t>verduras</a:t>
            </a:r>
            <a:r>
              <a:rPr lang="en-US" altLang="es-MX" sz="2400" dirty="0" smtClean="0"/>
              <a:t>.</a:t>
            </a:r>
            <a:endParaRPr lang="en-US" altLang="es-MX" sz="2400" dirty="0"/>
          </a:p>
          <a:p>
            <a:pPr eaLnBrk="1" hangingPunct="1"/>
            <a:endParaRPr lang="en-US" altLang="es-MX" sz="2400" dirty="0"/>
          </a:p>
          <a:p>
            <a:pPr eaLnBrk="1" hangingPunct="1"/>
            <a:r>
              <a:rPr lang="en-US" altLang="es-MX" sz="2400" dirty="0" smtClean="0"/>
              <a:t>No </a:t>
            </a:r>
            <a:r>
              <a:rPr lang="en-US" altLang="es-MX" sz="2400" dirty="0" err="1" smtClean="0"/>
              <a:t>sabemos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si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los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cambios</a:t>
            </a:r>
            <a:r>
              <a:rPr lang="en-US" altLang="es-MX" sz="2400" dirty="0" smtClean="0"/>
              <a:t> del </a:t>
            </a:r>
            <a:r>
              <a:rPr lang="en-US" altLang="es-MX" sz="2400" dirty="0" err="1" smtClean="0"/>
              <a:t>grupo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conductual</a:t>
            </a:r>
            <a:r>
              <a:rPr lang="en-US" altLang="es-MX" sz="2400" dirty="0" smtClean="0"/>
              <a:t> se </a:t>
            </a:r>
            <a:r>
              <a:rPr lang="en-US" altLang="es-MX" sz="2400" dirty="0" err="1" smtClean="0"/>
              <a:t>mantuvieron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más</a:t>
            </a:r>
            <a:r>
              <a:rPr lang="en-US" altLang="es-MX" sz="2400" dirty="0" smtClean="0"/>
              <a:t> a largo </a:t>
            </a:r>
            <a:r>
              <a:rPr lang="en-US" altLang="es-MX" sz="2400" dirty="0" err="1" smtClean="0"/>
              <a:t>plazo</a:t>
            </a:r>
            <a:r>
              <a:rPr lang="en-US" altLang="es-MX" sz="2400" dirty="0" smtClean="0"/>
              <a:t>. Se </a:t>
            </a:r>
            <a:r>
              <a:rPr lang="en-US" altLang="es-MX" sz="2400" dirty="0" err="1" smtClean="0"/>
              <a:t>requieren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más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estudios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evaluando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este</a:t>
            </a:r>
            <a:r>
              <a:rPr lang="en-US" altLang="es-MX" sz="2400" dirty="0" smtClean="0"/>
              <a:t> </a:t>
            </a:r>
            <a:r>
              <a:rPr lang="en-US" altLang="es-MX" sz="2400" dirty="0" err="1" smtClean="0"/>
              <a:t>tipo</a:t>
            </a:r>
            <a:r>
              <a:rPr lang="en-US" altLang="es-MX" sz="2400" dirty="0" smtClean="0"/>
              <a:t> de </a:t>
            </a:r>
            <a:r>
              <a:rPr lang="en-US" altLang="es-MX" sz="2400" dirty="0" err="1" smtClean="0"/>
              <a:t>intervenciones</a:t>
            </a:r>
            <a:r>
              <a:rPr lang="en-US" altLang="es-MX" sz="2400" dirty="0" smtClean="0"/>
              <a:t>.</a:t>
            </a:r>
            <a:endParaRPr lang="es-MX" altLang="es-MX" sz="2400" dirty="0"/>
          </a:p>
        </p:txBody>
      </p:sp>
    </p:spTree>
    <p:extLst>
      <p:ext uri="{BB962C8B-B14F-4D97-AF65-F5344CB8AC3E}">
        <p14:creationId xmlns:p14="http://schemas.microsoft.com/office/powerpoint/2010/main" val="12702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-177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/>
              <a:t>Reflexión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8219" y="1042988"/>
            <a:ext cx="11214655" cy="5133975"/>
          </a:xfrm>
        </p:spPr>
        <p:txBody>
          <a:bodyPr>
            <a:normAutofit/>
          </a:bodyPr>
          <a:lstStyle/>
          <a:p>
            <a:r>
              <a:rPr lang="es-ES_tradnl" sz="2600" dirty="0" smtClean="0"/>
              <a:t>La </a:t>
            </a:r>
            <a:r>
              <a:rPr lang="es-ES_tradnl" sz="2600" dirty="0" err="1"/>
              <a:t>p</a:t>
            </a:r>
            <a:r>
              <a:rPr lang="es-ES_tradnl" sz="2600" dirty="0" err="1" smtClean="0"/>
              <a:t>erimenopausia</a:t>
            </a:r>
            <a:r>
              <a:rPr lang="es-ES_tradnl" sz="2600" dirty="0" smtClean="0"/>
              <a:t> representa una etapa de aumento del riesgo de obesidad y síndrome metabólico, ECV y DM. </a:t>
            </a:r>
          </a:p>
          <a:p>
            <a:endParaRPr lang="es-ES_tradnl" sz="2600" dirty="0"/>
          </a:p>
          <a:p>
            <a:r>
              <a:rPr lang="es-ES_tradnl" altLang="es-ES_tradnl" sz="2600" dirty="0"/>
              <a:t>Establecer un </a:t>
            </a:r>
            <a:r>
              <a:rPr lang="es-ES_tradnl" altLang="es-ES_tradnl" sz="2600" b="1" dirty="0"/>
              <a:t>proceso de atención nutricia </a:t>
            </a:r>
            <a:r>
              <a:rPr lang="es-ES_tradnl" altLang="es-ES_tradnl" sz="2600" dirty="0"/>
              <a:t>puede disminuir </a:t>
            </a:r>
            <a:r>
              <a:rPr lang="es-ES_tradnl" altLang="es-ES_tradnl" sz="2600" dirty="0" smtClean="0"/>
              <a:t>la obesidad y el </a:t>
            </a:r>
            <a:r>
              <a:rPr lang="es-ES_tradnl" altLang="es-ES_tradnl" sz="2600" dirty="0"/>
              <a:t>riesgo metabólico. </a:t>
            </a:r>
            <a:endParaRPr lang="es-ES_tradnl" altLang="es-ES_tradnl" sz="2600" dirty="0" smtClean="0"/>
          </a:p>
          <a:p>
            <a:endParaRPr lang="es-ES_tradnl" altLang="es-ES_tradnl" sz="2600" dirty="0"/>
          </a:p>
          <a:p>
            <a:r>
              <a:rPr lang="es-ES_tradnl" altLang="es-ES_tradnl" sz="2600" dirty="0"/>
              <a:t>Es importante evaluar CONDUCTAS riesgo (alimentación, actividad física) para </a:t>
            </a:r>
            <a:r>
              <a:rPr lang="es-ES_tradnl" altLang="es-ES_tradnl" sz="2600" dirty="0" smtClean="0"/>
              <a:t>establecer estrategias dietéticas individuales y educar para modificarlas.</a:t>
            </a:r>
          </a:p>
          <a:p>
            <a:endParaRPr lang="es-ES_tradnl" altLang="es-ES_tradnl" sz="2600" dirty="0"/>
          </a:p>
          <a:p>
            <a:r>
              <a:rPr lang="es-ES_tradnl" altLang="es-ES_tradnl" sz="2600" dirty="0"/>
              <a:t>INDIVIDUALIZAR estrategias de tratamiento a etapa de enfermedad metabólica y alteraciones individuales: Diferentes efectos</a:t>
            </a:r>
            <a:r>
              <a:rPr lang="es-ES_tradnl" altLang="es-ES_tradnl" sz="2600" dirty="0" smtClean="0"/>
              <a:t>.</a:t>
            </a:r>
          </a:p>
          <a:p>
            <a:endParaRPr lang="es-ES_tradnl" altLang="es-ES_tradnl" sz="2600" dirty="0"/>
          </a:p>
          <a:p>
            <a:endParaRPr lang="es-ES_tradnl" sz="2600" dirty="0"/>
          </a:p>
        </p:txBody>
      </p:sp>
    </p:spTree>
    <p:extLst>
      <p:ext uri="{BB962C8B-B14F-4D97-AF65-F5344CB8AC3E}">
        <p14:creationId xmlns:p14="http://schemas.microsoft.com/office/powerpoint/2010/main" val="15627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627" y="2467303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Gracias por su atención.</a:t>
            </a:r>
            <a:endParaRPr lang="es-MX" b="1" dirty="0"/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4094965" y="4469337"/>
            <a:ext cx="3887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dirty="0" smtClean="0"/>
              <a:t>otiliaperichart@inper.gob.mx</a:t>
            </a:r>
            <a:endParaRPr lang="es-ES_tradnl" dirty="0"/>
          </a:p>
          <a:p>
            <a:pPr algn="ctr" eaLnBrk="1" hangingPunct="1"/>
            <a:endParaRPr lang="es-ES_tradnl" dirty="0"/>
          </a:p>
          <a:p>
            <a:pPr algn="ctr" eaLnBrk="1" hangingPunct="1"/>
            <a:r>
              <a:rPr lang="es-ES_tradnl" dirty="0"/>
              <a:t>@</a:t>
            </a:r>
            <a:r>
              <a:rPr lang="es-ES_tradnl" dirty="0" err="1"/>
              <a:t>operichart</a:t>
            </a:r>
            <a:endParaRPr lang="es-MX" dirty="0"/>
          </a:p>
        </p:txBody>
      </p:sp>
      <p:pic>
        <p:nvPicPr>
          <p:cNvPr id="4" name="Picture 6" descr="http://blogs.lainformacion.com/zoomboomcrash/files/2013/09/twitter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90" y="5045599"/>
            <a:ext cx="288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7866" y="12328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MX" altLang="es-MX" sz="3600" dirty="0" smtClean="0">
                <a:sym typeface="Wingdings 3" panose="05040102010807070707" pitchFamily="18" charset="2"/>
              </a:rPr>
              <a:t> ESTRÓGENOS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393" y="1125538"/>
            <a:ext cx="9660695" cy="55165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s-MX" altLang="es-MX" sz="2400" dirty="0"/>
          </a:p>
          <a:p>
            <a:pPr eaLnBrk="1" hangingPunct="1"/>
            <a:r>
              <a:rPr lang="es-MX" altLang="es-MX" sz="2400" dirty="0"/>
              <a:t>Ganancia de peso (grasa)</a:t>
            </a:r>
          </a:p>
          <a:p>
            <a:pPr eaLnBrk="1" hangingPunct="1"/>
            <a:endParaRPr lang="es-MX" altLang="es-MX" sz="2400" dirty="0"/>
          </a:p>
          <a:p>
            <a:pPr eaLnBrk="1" hangingPunct="1"/>
            <a:r>
              <a:rPr lang="es-MX" altLang="es-MX" sz="2400" dirty="0"/>
              <a:t>Aumento de adiposidad abdominal</a:t>
            </a:r>
          </a:p>
          <a:p>
            <a:pPr marL="0" indent="0" eaLnBrk="1" hangingPunct="1">
              <a:buNone/>
            </a:pPr>
            <a:endParaRPr lang="es-MX" altLang="es-MX" sz="1600" dirty="0"/>
          </a:p>
          <a:p>
            <a:pPr eaLnBrk="1" hangingPunct="1"/>
            <a:r>
              <a:rPr lang="es-MX" altLang="es-MX" sz="2400" dirty="0"/>
              <a:t>Resistencia a la insulina- intolerancia a la glucosa</a:t>
            </a:r>
          </a:p>
          <a:p>
            <a:pPr eaLnBrk="1" hangingPunct="1"/>
            <a:endParaRPr lang="es-MX" altLang="es-MX" sz="2400" dirty="0"/>
          </a:p>
          <a:p>
            <a:pPr eaLnBrk="1" hangingPunct="1"/>
            <a:r>
              <a:rPr lang="es-MX" altLang="es-MX" sz="2400" dirty="0" err="1"/>
              <a:t>Dislipidemia</a:t>
            </a:r>
            <a:endParaRPr lang="es-MX" altLang="es-MX" sz="2400" dirty="0"/>
          </a:p>
          <a:p>
            <a:pPr eaLnBrk="1" hangingPunct="1"/>
            <a:endParaRPr lang="es-MX" altLang="es-MX" sz="2400" dirty="0"/>
          </a:p>
          <a:p>
            <a:pPr eaLnBrk="1" hangingPunct="1"/>
            <a:r>
              <a:rPr lang="es-MX" altLang="es-MX" sz="2400" dirty="0"/>
              <a:t>Aumento LDL-col y TAG; disminución HDL-col</a:t>
            </a:r>
          </a:p>
          <a:p>
            <a:pPr eaLnBrk="1" hangingPunct="1"/>
            <a:endParaRPr lang="es-MX" altLang="es-MX" sz="2400" dirty="0"/>
          </a:p>
          <a:p>
            <a:pPr eaLnBrk="1" hangingPunct="1"/>
            <a:r>
              <a:rPr lang="es-MX" altLang="es-MX" sz="2400" dirty="0"/>
              <a:t>Aumento en la resorción ósea</a:t>
            </a:r>
          </a:p>
          <a:p>
            <a:pPr eaLnBrk="1" hangingPunct="1"/>
            <a:endParaRPr lang="es-MX" altLang="es-MX" sz="2400" dirty="0"/>
          </a:p>
          <a:p>
            <a:pPr eaLnBrk="1" hangingPunct="1"/>
            <a:endParaRPr lang="en-US" altLang="es-MX" sz="2400" dirty="0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996112" y="1433141"/>
            <a:ext cx="2016125" cy="863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>
              <a:latin typeface="Calibri" panose="020F0502020204030204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175500" y="1700213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b="1">
                <a:latin typeface="Calibri" panose="020F0502020204030204" pitchFamily="34" charset="0"/>
              </a:rPr>
              <a:t>OBESIDAD</a:t>
            </a:r>
            <a:endParaRPr lang="en-US" altLang="es-MX" b="1">
              <a:latin typeface="Calibri" panose="020F0502020204030204" pitchFamily="34" charset="0"/>
            </a:endParaRP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5826066" y="3925516"/>
            <a:ext cx="1944688" cy="863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>
              <a:latin typeface="Calibri" panose="020F0502020204030204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950918" y="4188039"/>
            <a:ext cx="1657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1600" b="1" dirty="0">
                <a:latin typeface="Calibri" panose="020F0502020204030204" pitchFamily="34" charset="0"/>
              </a:rPr>
              <a:t>SX METABÓLICO</a:t>
            </a:r>
            <a:endParaRPr lang="en-US" altLang="es-MX" sz="1600" b="1" dirty="0">
              <a:latin typeface="Calibri" panose="020F0502020204030204" pitchFamily="34" charset="0"/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7658895" y="5705475"/>
            <a:ext cx="20161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>
              <a:latin typeface="Calibri" panose="020F0502020204030204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878367" y="6004298"/>
            <a:ext cx="1944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sz="1600" b="1" dirty="0">
                <a:latin typeface="Calibri" panose="020F0502020204030204" pitchFamily="34" charset="0"/>
              </a:rPr>
              <a:t>OSTEOPOROSIS</a:t>
            </a:r>
            <a:endParaRPr lang="en-US" altLang="es-MX" sz="1600" b="1" dirty="0">
              <a:latin typeface="Calibri" panose="020F0502020204030204" pitchFamily="34" charset="0"/>
            </a:endParaRP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8401051" y="2349500"/>
            <a:ext cx="2016125" cy="863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>
              <a:latin typeface="Calibri" panose="020F0502020204030204" pitchFamily="34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543925" y="2565401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b="1">
                <a:latin typeface="Calibri" panose="020F0502020204030204" pitchFamily="34" charset="0"/>
              </a:rPr>
              <a:t>ECV</a:t>
            </a:r>
            <a:endParaRPr lang="en-US" altLang="es-MX" b="1">
              <a:latin typeface="Calibri" panose="020F0502020204030204" pitchFamily="34" charset="0"/>
            </a:endParaRPr>
          </a:p>
        </p:txBody>
      </p:sp>
      <p:sp>
        <p:nvSpPr>
          <p:cNvPr id="7180" name="Oval 13"/>
          <p:cNvSpPr>
            <a:spLocks noChangeArrowheads="1"/>
          </p:cNvSpPr>
          <p:nvPr/>
        </p:nvSpPr>
        <p:spPr bwMode="auto">
          <a:xfrm>
            <a:off x="8472489" y="4365625"/>
            <a:ext cx="1944687" cy="863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>
              <a:latin typeface="Calibri" panose="020F0502020204030204" pitchFamily="34" charset="0"/>
            </a:endParaRP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8616950" y="4581525"/>
            <a:ext cx="165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1600" b="1">
                <a:latin typeface="Calibri" panose="020F0502020204030204" pitchFamily="34" charset="0"/>
              </a:rPr>
              <a:t>DM 2</a:t>
            </a:r>
            <a:endParaRPr lang="en-US" altLang="es-MX" sz="16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 txBox="1">
            <a:spLocks/>
          </p:cNvSpPr>
          <p:nvPr/>
        </p:nvSpPr>
        <p:spPr bwMode="auto">
          <a:xfrm>
            <a:off x="191928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/>
              <a:t>Tx  Nutricio: Obesidad</a:t>
            </a:r>
            <a:endParaRPr lang="es-ES" altLang="es-MX" b="1"/>
          </a:p>
        </p:txBody>
      </p:sp>
      <p:sp>
        <p:nvSpPr>
          <p:cNvPr id="50179" name="2 Marcador de contenido"/>
          <p:cNvSpPr txBox="1">
            <a:spLocks/>
          </p:cNvSpPr>
          <p:nvPr/>
        </p:nvSpPr>
        <p:spPr bwMode="auto">
          <a:xfrm>
            <a:off x="1774825" y="12684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MX" altLang="es-MX" sz="2800" dirty="0"/>
              <a:t>Obesidad= Balance positivo E</a:t>
            </a:r>
          </a:p>
          <a:p>
            <a:endParaRPr lang="es-MX" altLang="es-MX" sz="2800" dirty="0"/>
          </a:p>
          <a:p>
            <a:r>
              <a:rPr lang="es-MX" altLang="es-MX" sz="2800" dirty="0"/>
              <a:t>PROGRAMA INTEGRAL DE MANEJO DEL PESO:</a:t>
            </a:r>
          </a:p>
          <a:p>
            <a:pPr>
              <a:buFontTx/>
              <a:buNone/>
            </a:pPr>
            <a:r>
              <a:rPr lang="es-MX" altLang="es-MX" sz="2800" dirty="0"/>
              <a:t>Plan de alimentación individual (basado en hábitos y preferencias</a:t>
            </a:r>
            <a:r>
              <a:rPr lang="es-MX" altLang="es-MX" sz="2800" dirty="0" smtClean="0"/>
              <a:t>)-restricción energética</a:t>
            </a:r>
            <a:endParaRPr lang="es-MX" altLang="es-MX" sz="2800" dirty="0"/>
          </a:p>
          <a:p>
            <a:pPr>
              <a:buFontTx/>
              <a:buNone/>
            </a:pPr>
            <a:r>
              <a:rPr lang="es-MX" altLang="es-MX" sz="2800" dirty="0"/>
              <a:t>Actividad física</a:t>
            </a:r>
          </a:p>
          <a:p>
            <a:pPr>
              <a:buFontTx/>
              <a:buNone/>
            </a:pPr>
            <a:r>
              <a:rPr lang="es-MX" altLang="es-MX" sz="2800" dirty="0"/>
              <a:t>Terapia conductual</a:t>
            </a:r>
          </a:p>
          <a:p>
            <a:pPr>
              <a:buFontTx/>
              <a:buNone/>
            </a:pPr>
            <a:endParaRPr lang="es-MX" altLang="es-MX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608622" y="3029607"/>
            <a:ext cx="7056438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sz="1800" b="1"/>
              <a:t>MÚLTIPLES COMPONENTES: MÁS PÉRDIDA DE PESO Y MÁS MANTENIMIENTO DE PESO</a:t>
            </a:r>
          </a:p>
        </p:txBody>
      </p:sp>
      <p:sp>
        <p:nvSpPr>
          <p:cNvPr id="50181" name="CuadroTexto 1"/>
          <p:cNvSpPr txBox="1">
            <a:spLocks noChangeArrowheads="1"/>
          </p:cNvSpPr>
          <p:nvPr/>
        </p:nvSpPr>
        <p:spPr bwMode="auto">
          <a:xfrm>
            <a:off x="0" y="6493284"/>
            <a:ext cx="68405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400" b="1" dirty="0" err="1">
                <a:latin typeface="Arial" panose="020B0604020202020204" pitchFamily="34" charset="0"/>
              </a:rPr>
              <a:t>Academy</a:t>
            </a:r>
            <a:r>
              <a:rPr lang="es-MX" altLang="es-MX" sz="1400" b="1" dirty="0">
                <a:latin typeface="Arial" panose="020B0604020202020204" pitchFamily="34" charset="0"/>
              </a:rPr>
              <a:t> of </a:t>
            </a:r>
            <a:r>
              <a:rPr lang="es-MX" altLang="es-MX" sz="1400" b="1" dirty="0" err="1">
                <a:latin typeface="Arial" panose="020B0604020202020204" pitchFamily="34" charset="0"/>
              </a:rPr>
              <a:t>Nutrition</a:t>
            </a:r>
            <a:r>
              <a:rPr lang="es-MX" altLang="es-MX" sz="1400" b="1" dirty="0">
                <a:latin typeface="Arial" panose="020B0604020202020204" pitchFamily="34" charset="0"/>
              </a:rPr>
              <a:t> and </a:t>
            </a:r>
            <a:r>
              <a:rPr lang="es-MX" altLang="es-MX" sz="1400" b="1" dirty="0" err="1">
                <a:latin typeface="Arial" panose="020B0604020202020204" pitchFamily="34" charset="0"/>
              </a:rPr>
              <a:t>Dietetics</a:t>
            </a:r>
            <a:r>
              <a:rPr lang="es-MX" altLang="es-MX" sz="1400" b="1" dirty="0">
                <a:latin typeface="Arial" panose="020B0604020202020204" pitchFamily="34" charset="0"/>
              </a:rPr>
              <a:t>. Position Statement. 2016.</a:t>
            </a:r>
          </a:p>
        </p:txBody>
      </p:sp>
    </p:spTree>
    <p:extLst>
      <p:ext uri="{BB962C8B-B14F-4D97-AF65-F5344CB8AC3E}">
        <p14:creationId xmlns:p14="http://schemas.microsoft.com/office/powerpoint/2010/main" val="310897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712" y="-3417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 smtClean="0"/>
              <a:t>Intervenciones Estilo de vida en Obesidad y Menopausia </a:t>
            </a:r>
            <a:endParaRPr lang="es-ES_tradnl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101" y="778270"/>
            <a:ext cx="6159731" cy="571039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724101" y="6442502"/>
            <a:ext cx="7714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A. Dieta vs Control        B. Ejercicio vs Control         C. </a:t>
            </a:r>
            <a:r>
              <a:rPr lang="es-MX" sz="1600" dirty="0" err="1" smtClean="0"/>
              <a:t>Dieta+Ejercicio</a:t>
            </a:r>
            <a:r>
              <a:rPr lang="es-MX" sz="1600" dirty="0" smtClean="0"/>
              <a:t> vs solo Dieta</a:t>
            </a:r>
            <a:endParaRPr lang="es-MX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40622" y="881149"/>
            <a:ext cx="3908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INTERVENCIONES DIETA Y/O EJERCICIO</a:t>
            </a:r>
          </a:p>
          <a:p>
            <a:r>
              <a:rPr lang="es-MX" sz="1600" b="1" dirty="0" err="1" smtClean="0"/>
              <a:t>ECAs</a:t>
            </a:r>
            <a:r>
              <a:rPr lang="es-MX" sz="1600" b="1" dirty="0" smtClean="0"/>
              <a:t> o estudios prospectivos (hasta 2016)</a:t>
            </a:r>
          </a:p>
          <a:p>
            <a:r>
              <a:rPr lang="es-MX" sz="1600" b="1" dirty="0" smtClean="0"/>
              <a:t>Mujeres peri o posmenopausia</a:t>
            </a:r>
          </a:p>
          <a:p>
            <a:r>
              <a:rPr lang="es-MX" sz="1600" b="1" dirty="0" smtClean="0"/>
              <a:t>C sobrepeso u obesidad</a:t>
            </a:r>
          </a:p>
          <a:p>
            <a:r>
              <a:rPr lang="es-MX" sz="1600" b="1" dirty="0"/>
              <a:t>n</a:t>
            </a:r>
            <a:r>
              <a:rPr lang="es-MX" sz="1600" b="1" dirty="0" smtClean="0"/>
              <a:t>=11 estudios</a:t>
            </a:r>
            <a:endParaRPr lang="es-MX" sz="1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376756" y="856211"/>
            <a:ext cx="2136371" cy="646331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Diferencia en el peso corporal</a:t>
            </a:r>
            <a:endParaRPr lang="es-MX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380807" y="2310938"/>
            <a:ext cx="2036619" cy="307777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-6.553 (-9.512, -3.594)</a:t>
            </a:r>
            <a:endParaRPr lang="es-MX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80806" y="3647002"/>
            <a:ext cx="2036619" cy="307777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-3.490 (-6.963, -0.016)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08763" y="5846618"/>
            <a:ext cx="2036619" cy="307777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-1.219 (-2.141, -0.297)</a:t>
            </a:r>
            <a:endParaRPr lang="es-MX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0" y="6555170"/>
            <a:ext cx="3583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err="1" smtClean="0"/>
              <a:t>Cheng</a:t>
            </a:r>
            <a:r>
              <a:rPr lang="es-MX" sz="1300" b="1" dirty="0" smtClean="0"/>
              <a:t> C.C. </a:t>
            </a:r>
            <a:r>
              <a:rPr lang="es-MX" sz="1300" b="1" dirty="0" err="1" smtClean="0"/>
              <a:t>et.al</a:t>
            </a:r>
            <a:r>
              <a:rPr lang="es-MX" sz="1300" b="1" dirty="0" smtClean="0"/>
              <a:t>. </a:t>
            </a:r>
            <a:r>
              <a:rPr lang="es-MX" sz="1300" b="1" dirty="0" err="1" smtClean="0"/>
              <a:t>Menopause</a:t>
            </a:r>
            <a:r>
              <a:rPr lang="es-MX" sz="1300" b="1" dirty="0" smtClean="0"/>
              <a:t>. 2018; 25(7):1-11 </a:t>
            </a:r>
            <a:endParaRPr lang="es-MX" sz="1300" b="1" dirty="0"/>
          </a:p>
        </p:txBody>
      </p:sp>
    </p:spTree>
    <p:extLst>
      <p:ext uri="{BB962C8B-B14F-4D97-AF65-F5344CB8AC3E}">
        <p14:creationId xmlns:p14="http://schemas.microsoft.com/office/powerpoint/2010/main" val="20481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807" y="-2500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 smtClean="0"/>
              <a:t>Obesidad y Menopausia </a:t>
            </a:r>
            <a:endParaRPr lang="es-ES_tradnl" sz="36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724101" y="6442502"/>
            <a:ext cx="7714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A. Dieta vs Control        B. Ejercicio vs Control         C. </a:t>
            </a:r>
            <a:r>
              <a:rPr lang="es-MX" sz="1600" dirty="0" err="1" smtClean="0"/>
              <a:t>Dieta+Ejercicio</a:t>
            </a:r>
            <a:r>
              <a:rPr lang="es-MX" sz="1600" dirty="0" smtClean="0"/>
              <a:t> vs solo Dieta</a:t>
            </a:r>
            <a:endParaRPr lang="es-MX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40622" y="881149"/>
            <a:ext cx="3908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INTERVENCIONES DIETA Y/O EJERCICIO</a:t>
            </a:r>
          </a:p>
          <a:p>
            <a:r>
              <a:rPr lang="es-MX" sz="1600" b="1" dirty="0" err="1" smtClean="0"/>
              <a:t>ECAs</a:t>
            </a:r>
            <a:r>
              <a:rPr lang="es-MX" sz="1600" b="1" dirty="0" smtClean="0"/>
              <a:t> o estudios prospectivos (hasta 2016)</a:t>
            </a:r>
          </a:p>
          <a:p>
            <a:r>
              <a:rPr lang="es-MX" sz="1600" b="1" dirty="0" smtClean="0"/>
              <a:t>Mujeres peri o posmenopausia</a:t>
            </a:r>
          </a:p>
          <a:p>
            <a:r>
              <a:rPr lang="es-MX" sz="1600" b="1" dirty="0" smtClean="0"/>
              <a:t>C sobrepeso u obesidad</a:t>
            </a:r>
          </a:p>
          <a:p>
            <a:r>
              <a:rPr lang="es-MX" sz="1600" b="1" dirty="0"/>
              <a:t>n</a:t>
            </a:r>
            <a:r>
              <a:rPr lang="es-MX" sz="1600" b="1" dirty="0" smtClean="0"/>
              <a:t>=11 estudios</a:t>
            </a:r>
            <a:endParaRPr lang="es-MX" sz="1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211473" y="1165384"/>
            <a:ext cx="2136371" cy="646331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Diferencia en grasa corporal</a:t>
            </a:r>
            <a:endParaRPr lang="es-MX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0" y="6555170"/>
            <a:ext cx="3583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err="1" smtClean="0"/>
              <a:t>Cheng</a:t>
            </a:r>
            <a:r>
              <a:rPr lang="es-MX" sz="1300" b="1" dirty="0" smtClean="0"/>
              <a:t> C.C. </a:t>
            </a:r>
            <a:r>
              <a:rPr lang="es-MX" sz="1300" b="1" dirty="0" err="1" smtClean="0"/>
              <a:t>et.al</a:t>
            </a:r>
            <a:r>
              <a:rPr lang="es-MX" sz="1300" b="1" dirty="0" smtClean="0"/>
              <a:t>. </a:t>
            </a:r>
            <a:r>
              <a:rPr lang="es-MX" sz="1300" b="1" dirty="0" err="1" smtClean="0"/>
              <a:t>Menopause</a:t>
            </a:r>
            <a:r>
              <a:rPr lang="es-MX" sz="1300" b="1" dirty="0" smtClean="0"/>
              <a:t>. 2018; 25(7):1-11 </a:t>
            </a:r>
            <a:endParaRPr lang="es-MX" sz="13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274" r="6096"/>
          <a:stretch/>
        </p:blipFill>
        <p:spPr>
          <a:xfrm>
            <a:off x="3891048" y="1367890"/>
            <a:ext cx="5162483" cy="518728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229728" y="2773373"/>
            <a:ext cx="2036619" cy="307777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-5.542 (-8.479, -2.605)</a:t>
            </a:r>
            <a:endParaRPr lang="es-MX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229727" y="4015768"/>
            <a:ext cx="2036619" cy="307777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-2.847 (-6.092, 0.399)</a:t>
            </a:r>
            <a:endParaRPr lang="es-MX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229726" y="5834665"/>
            <a:ext cx="2036619" cy="307777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-0.437 (-0.669, -0.205)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3300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-1585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 smtClean="0"/>
              <a:t>Tipo Intervenciones Estilo de Vida Estudiadas</a:t>
            </a:r>
            <a:endParaRPr lang="es-ES_tradnl" sz="32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407527" y="857251"/>
            <a:ext cx="5157787" cy="823912"/>
          </a:xfrm>
        </p:spPr>
        <p:txBody>
          <a:bodyPr/>
          <a:lstStyle/>
          <a:p>
            <a:pPr algn="ctr"/>
            <a:r>
              <a:rPr lang="es-MX" dirty="0" smtClean="0"/>
              <a:t>INTERVENCIONES DIETA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540530" y="2011680"/>
            <a:ext cx="5236816" cy="4314305"/>
          </a:xfrm>
        </p:spPr>
        <p:txBody>
          <a:bodyPr>
            <a:normAutofit fontScale="92500" lnSpcReduction="20000"/>
          </a:bodyPr>
          <a:lstStyle/>
          <a:p>
            <a:r>
              <a:rPr lang="es-MX" sz="2000" b="1" dirty="0" smtClean="0"/>
              <a:t>-500 kcal/d </a:t>
            </a:r>
            <a:r>
              <a:rPr lang="es-MX" sz="2000" dirty="0" smtClean="0"/>
              <a:t>(</a:t>
            </a:r>
            <a:r>
              <a:rPr lang="es-MX" sz="2000" dirty="0" err="1" smtClean="0"/>
              <a:t>req</a:t>
            </a:r>
            <a:r>
              <a:rPr lang="es-MX" sz="2000" dirty="0" smtClean="0"/>
              <a:t> y/o dieta habitual):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Nutriólogo</a:t>
            </a:r>
            <a:r>
              <a:rPr lang="es-MX" sz="2000" dirty="0" smtClean="0"/>
              <a:t> 2 visitas; teléfono c 2 semanas </a:t>
            </a:r>
            <a:r>
              <a:rPr lang="es-MX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motivación</a:t>
            </a:r>
            <a:r>
              <a:rPr lang="es-MX" sz="2000" dirty="0" smtClean="0"/>
              <a:t>)</a:t>
            </a:r>
          </a:p>
          <a:p>
            <a:r>
              <a:rPr lang="es-MX" sz="2000" b="1" dirty="0" smtClean="0"/>
              <a:t>-250-300 kcal/d</a:t>
            </a:r>
            <a:r>
              <a:rPr lang="es-MX" sz="2000" dirty="0" smtClean="0"/>
              <a:t>: Patrón alimentación </a:t>
            </a:r>
            <a:r>
              <a:rPr lang="es-MX" sz="2000" dirty="0" err="1" smtClean="0"/>
              <a:t>cardioprotector</a:t>
            </a:r>
            <a:r>
              <a:rPr lang="es-MX" sz="2000" dirty="0" smtClean="0"/>
              <a:t>  (meta: </a:t>
            </a:r>
            <a:r>
              <a:rPr lang="es-MX" sz="2000" dirty="0" smtClean="0">
                <a:sym typeface="Symbol" panose="05050102010706020507" pitchFamily="18" charset="2"/>
              </a:rPr>
              <a:t>peso 5-10%)</a:t>
            </a:r>
          </a:p>
          <a:p>
            <a:r>
              <a:rPr lang="es-MX" sz="2000" dirty="0" smtClean="0">
                <a:sym typeface="Symbol" panose="05050102010706020507" pitchFamily="18" charset="2"/>
              </a:rPr>
              <a:t>Dieta TLC: Nutriólogo 1 v/</a:t>
            </a:r>
            <a:r>
              <a:rPr lang="es-MX" sz="2000" dirty="0" err="1" smtClean="0">
                <a:sym typeface="Symbol" panose="05050102010706020507" pitchFamily="18" charset="2"/>
              </a:rPr>
              <a:t>sem</a:t>
            </a:r>
            <a:r>
              <a:rPr lang="es-MX" sz="2000" dirty="0" smtClean="0">
                <a:sym typeface="Symbol" panose="05050102010706020507" pitchFamily="18" charset="2"/>
              </a:rPr>
              <a:t>  (meta: peso estable; 6-8 semanas)</a:t>
            </a:r>
          </a:p>
          <a:p>
            <a:r>
              <a:rPr lang="es-MX" sz="2000" b="1" dirty="0" err="1">
                <a:sym typeface="Symbol" panose="05050102010706020507" pitchFamily="18" charset="2"/>
              </a:rPr>
              <a:t>aprox</a:t>
            </a:r>
            <a:r>
              <a:rPr lang="es-MX" sz="2000" b="1" dirty="0">
                <a:sym typeface="Symbol" panose="05050102010706020507" pitchFamily="18" charset="2"/>
              </a:rPr>
              <a:t> 1250 </a:t>
            </a:r>
            <a:r>
              <a:rPr lang="es-MX" sz="2000" b="1" dirty="0" smtClean="0">
                <a:sym typeface="Symbol" panose="05050102010706020507" pitchFamily="18" charset="2"/>
              </a:rPr>
              <a:t>kcal/d. </a:t>
            </a:r>
            <a:r>
              <a:rPr lang="es-MX" sz="2000" dirty="0" smtClean="0">
                <a:sym typeface="Symbol" panose="05050102010706020507" pitchFamily="18" charset="2"/>
              </a:rPr>
              <a:t>Programa comercial pérdida peso (</a:t>
            </a:r>
            <a:r>
              <a:rPr lang="es-MX" sz="2000" dirty="0" err="1" smtClean="0">
                <a:sym typeface="Symbol" panose="05050102010706020507" pitchFamily="18" charset="2"/>
              </a:rPr>
              <a:t>F,V,Lacteos</a:t>
            </a:r>
            <a:r>
              <a:rPr lang="es-MX" sz="2000" dirty="0" smtClean="0">
                <a:sym typeface="Symbol" panose="05050102010706020507" pitchFamily="18" charset="2"/>
              </a:rPr>
              <a:t>)</a:t>
            </a:r>
            <a:endParaRPr lang="es-MX" sz="2000" b="1" dirty="0" smtClean="0">
              <a:sym typeface="Symbol" panose="05050102010706020507" pitchFamily="18" charset="2"/>
            </a:endParaRPr>
          </a:p>
          <a:p>
            <a:r>
              <a:rPr lang="es-MX" sz="2000" b="1" dirty="0" smtClean="0">
                <a:sym typeface="Symbol" panose="05050102010706020507" pitchFamily="18" charset="2"/>
              </a:rPr>
              <a:t>1200-2000 kcal/d </a:t>
            </a:r>
            <a:r>
              <a:rPr lang="es-MX" sz="2000" dirty="0" smtClean="0">
                <a:sym typeface="Symbol" panose="05050102010706020507" pitchFamily="18" charset="2"/>
              </a:rPr>
              <a:t>(de acuerdo peso basal): &lt;30% grasas  (meta: </a:t>
            </a:r>
            <a:r>
              <a:rPr lang="es-MX" sz="2000" dirty="0"/>
              <a:t>meta: </a:t>
            </a:r>
            <a:r>
              <a:rPr lang="es-MX" sz="2000" dirty="0">
                <a:sym typeface="Symbol" panose="05050102010706020507" pitchFamily="18" charset="2"/>
              </a:rPr>
              <a:t>peso </a:t>
            </a:r>
            <a:r>
              <a:rPr lang="es-MX" sz="2000" dirty="0" smtClean="0">
                <a:sym typeface="Symbol" panose="05050102010706020507" pitchFamily="18" charset="2"/>
              </a:rPr>
              <a:t>10% 6m y mantenimiento 12m).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Nutriólogo-terapia conductual</a:t>
            </a:r>
          </a:p>
          <a:p>
            <a:r>
              <a:rPr lang="es-MX" sz="2000" b="1" dirty="0" smtClean="0">
                <a:sym typeface="Symbol" panose="05050102010706020507" pitchFamily="18" charset="2"/>
              </a:rPr>
              <a:t>-500 kcal/d</a:t>
            </a:r>
            <a:r>
              <a:rPr lang="es-MX" sz="2000" dirty="0" smtClean="0">
                <a:sym typeface="Symbol" panose="05050102010706020507" pitchFamily="18" charset="2"/>
              </a:rPr>
              <a:t>, 55% HCO, 30% </a:t>
            </a:r>
            <a:r>
              <a:rPr lang="es-MX" sz="2000" dirty="0" err="1" smtClean="0">
                <a:sym typeface="Symbol" panose="05050102010706020507" pitchFamily="18" charset="2"/>
              </a:rPr>
              <a:t>Lip</a:t>
            </a:r>
            <a:r>
              <a:rPr lang="es-MX" sz="2000" dirty="0" smtClean="0">
                <a:sym typeface="Symbol" panose="05050102010706020507" pitchFamily="18" charset="2"/>
              </a:rPr>
              <a:t>, 15% </a:t>
            </a:r>
            <a:r>
              <a:rPr lang="es-MX" sz="2000" dirty="0" err="1" smtClean="0">
                <a:sym typeface="Symbol" panose="05050102010706020507" pitchFamily="18" charset="2"/>
              </a:rPr>
              <a:t>Prot</a:t>
            </a:r>
            <a:r>
              <a:rPr lang="es-MX" sz="2000" dirty="0" smtClean="0">
                <a:sym typeface="Symbol" panose="05050102010706020507" pitchFamily="18" charset="2"/>
              </a:rPr>
              <a:t> (AHA): </a:t>
            </a:r>
          </a:p>
          <a:p>
            <a:pPr marL="0" indent="0">
              <a:buNone/>
            </a:pPr>
            <a:r>
              <a:rPr lang="es-MX" sz="2000" dirty="0" smtClean="0">
                <a:sym typeface="Symbol" panose="05050102010706020507" pitchFamily="18" charset="2"/>
              </a:rPr>
              <a:t>16 semanas</a:t>
            </a:r>
          </a:p>
          <a:p>
            <a:r>
              <a:rPr lang="es-MX" sz="2000" dirty="0" smtClean="0">
                <a:sym typeface="Symbol" panose="05050102010706020507" pitchFamily="18" charset="2"/>
              </a:rPr>
              <a:t>Programa supervisado pérdida peso: 55% HCO, 30% </a:t>
            </a:r>
            <a:r>
              <a:rPr lang="es-MX" sz="2000" dirty="0" err="1" smtClean="0">
                <a:sym typeface="Symbol" panose="05050102010706020507" pitchFamily="18" charset="2"/>
              </a:rPr>
              <a:t>Lip</a:t>
            </a:r>
            <a:r>
              <a:rPr lang="es-MX" sz="2000" dirty="0" smtClean="0">
                <a:sym typeface="Symbol" panose="05050102010706020507" pitchFamily="18" charset="2"/>
              </a:rPr>
              <a:t>, 15% </a:t>
            </a:r>
            <a:r>
              <a:rPr lang="es-MX" sz="2000" dirty="0" err="1" smtClean="0">
                <a:sym typeface="Symbol" panose="05050102010706020507" pitchFamily="18" charset="2"/>
              </a:rPr>
              <a:t>Prot</a:t>
            </a:r>
            <a:r>
              <a:rPr lang="es-MX" sz="2000" dirty="0" smtClean="0">
                <a:sym typeface="Symbol" panose="05050102010706020507" pitchFamily="18" charset="2"/>
              </a:rPr>
              <a:t>.  12 semanas (AHA)</a:t>
            </a:r>
          </a:p>
          <a:p>
            <a:endParaRPr lang="es-MX" sz="2000" dirty="0" smtClean="0">
              <a:sym typeface="Symbol" panose="05050102010706020507" pitchFamily="18" charset="2"/>
            </a:endParaRPr>
          </a:p>
          <a:p>
            <a:endParaRPr lang="es-MX" sz="2000" dirty="0" smtClean="0">
              <a:sym typeface="Symbol" panose="05050102010706020507" pitchFamily="18" charset="2"/>
            </a:endParaRPr>
          </a:p>
          <a:p>
            <a:endParaRPr lang="es-MX" sz="2000" dirty="0" smtClean="0"/>
          </a:p>
          <a:p>
            <a:endParaRPr lang="es-MX" sz="20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5997575" y="835257"/>
            <a:ext cx="5183188" cy="823912"/>
          </a:xfrm>
        </p:spPr>
        <p:txBody>
          <a:bodyPr/>
          <a:lstStyle/>
          <a:p>
            <a:pPr algn="ctr"/>
            <a:r>
              <a:rPr lang="es-MX" dirty="0" smtClean="0"/>
              <a:t>INTERVENCIONES EJERCICIO/AF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097588" y="2011680"/>
            <a:ext cx="5357350" cy="4170045"/>
          </a:xfrm>
        </p:spPr>
        <p:txBody>
          <a:bodyPr>
            <a:normAutofit fontScale="92500" lnSpcReduction="20000"/>
          </a:bodyPr>
          <a:lstStyle/>
          <a:p>
            <a:r>
              <a:rPr lang="es-MX" sz="2000" b="1" dirty="0" smtClean="0"/>
              <a:t>Aeróbico + Fuerza</a:t>
            </a:r>
            <a:r>
              <a:rPr lang="es-MX" sz="2000" dirty="0" smtClean="0"/>
              <a:t>; 4 </a:t>
            </a:r>
            <a:r>
              <a:rPr lang="es-MX" sz="2000" dirty="0" err="1" smtClean="0"/>
              <a:t>hrs</a:t>
            </a:r>
            <a:r>
              <a:rPr lang="es-MX" sz="2000" dirty="0" smtClean="0"/>
              <a:t>/</a:t>
            </a:r>
            <a:r>
              <a:rPr lang="es-MX" sz="2000" dirty="0" err="1" smtClean="0"/>
              <a:t>sem</a:t>
            </a:r>
            <a:r>
              <a:rPr lang="es-MX" sz="2000" dirty="0" smtClean="0"/>
              <a:t> </a:t>
            </a:r>
            <a:r>
              <a:rPr lang="es-MX" sz="2000" dirty="0" err="1" smtClean="0"/>
              <a:t>mod</a:t>
            </a:r>
            <a:r>
              <a:rPr lang="es-MX" sz="2000" dirty="0" smtClean="0"/>
              <a:t>-intensa</a:t>
            </a:r>
          </a:p>
          <a:p>
            <a:pPr marL="0" indent="0">
              <a:buNone/>
            </a:pPr>
            <a:r>
              <a:rPr lang="es-MX" sz="2000" dirty="0" smtClean="0"/>
              <a:t>+ 1 </a:t>
            </a:r>
            <a:r>
              <a:rPr lang="es-MX" sz="2000" dirty="0" err="1" smtClean="0"/>
              <a:t>hr</a:t>
            </a:r>
            <a:r>
              <a:rPr lang="es-MX" sz="2000" dirty="0" smtClean="0"/>
              <a:t>/</a:t>
            </a:r>
            <a:r>
              <a:rPr lang="es-MX" sz="2000" dirty="0" err="1" smtClean="0"/>
              <a:t>sem</a:t>
            </a:r>
            <a:r>
              <a:rPr lang="es-MX" sz="2000" dirty="0" smtClean="0"/>
              <a:t> sesión grupal acondicionamiento (60-95%HRR)  + 2hrs/</a:t>
            </a:r>
            <a:r>
              <a:rPr lang="es-MX" sz="2000" dirty="0" err="1" smtClean="0"/>
              <a:t>sem</a:t>
            </a:r>
            <a:r>
              <a:rPr lang="es-MX" sz="2000" dirty="0" smtClean="0"/>
              <a:t> caminata (60-65% HRR)</a:t>
            </a:r>
          </a:p>
          <a:p>
            <a:r>
              <a:rPr lang="es-MX" sz="2000" b="1" dirty="0" smtClean="0"/>
              <a:t>Caminata, escaladora</a:t>
            </a:r>
            <a:r>
              <a:rPr lang="es-MX" sz="2000" dirty="0" smtClean="0"/>
              <a:t>; 3v/</a:t>
            </a:r>
            <a:r>
              <a:rPr lang="es-MX" sz="2000" dirty="0" err="1" smtClean="0"/>
              <a:t>sem</a:t>
            </a:r>
            <a:r>
              <a:rPr lang="es-MX" sz="2000" dirty="0" smtClean="0"/>
              <a:t> por 6 meses</a:t>
            </a:r>
          </a:p>
          <a:p>
            <a:pPr marL="0" indent="0">
              <a:buNone/>
            </a:pPr>
            <a:r>
              <a:rPr lang="es-MX" sz="2000" dirty="0" smtClean="0"/>
              <a:t>50-60% HRR hasta llegar a 85% HRR</a:t>
            </a:r>
          </a:p>
          <a:p>
            <a:r>
              <a:rPr lang="es-MX" sz="2000" b="1" dirty="0" smtClean="0"/>
              <a:t>Entrenamiento progresivo en caminadora</a:t>
            </a:r>
          </a:p>
          <a:p>
            <a:pPr marL="0" indent="0">
              <a:buNone/>
            </a:pPr>
            <a:r>
              <a:rPr lang="es-MX" sz="2000" dirty="0" smtClean="0"/>
              <a:t>50-60% HRR (30 min) hasta llegar a 85% HRR (50 min)</a:t>
            </a:r>
          </a:p>
          <a:p>
            <a:r>
              <a:rPr lang="es-MX" sz="2000" dirty="0" smtClean="0"/>
              <a:t>Ejercicios de </a:t>
            </a:r>
            <a:r>
              <a:rPr lang="es-MX" sz="2000" b="1" dirty="0" smtClean="0"/>
              <a:t>resistencia de baja intensidad</a:t>
            </a:r>
            <a:r>
              <a:rPr lang="es-MX" sz="2000" dirty="0" smtClean="0"/>
              <a:t>: 2 sets a 3 sets</a:t>
            </a:r>
          </a:p>
          <a:p>
            <a:r>
              <a:rPr lang="es-MX" sz="2000" b="1" dirty="0" smtClean="0"/>
              <a:t>Caminar, Bici </a:t>
            </a:r>
            <a:r>
              <a:rPr lang="es-MX" sz="2000" dirty="0" smtClean="0"/>
              <a:t>&gt;45 minutos </a:t>
            </a:r>
            <a:r>
              <a:rPr lang="es-MX" sz="2000" dirty="0" err="1" smtClean="0"/>
              <a:t>mod</a:t>
            </a:r>
            <a:r>
              <a:rPr lang="es-MX" sz="2000" dirty="0" smtClean="0"/>
              <a:t>-intensa. 5v/</a:t>
            </a:r>
            <a:r>
              <a:rPr lang="es-MX" sz="2000" dirty="0" err="1" smtClean="0"/>
              <a:t>sem</a:t>
            </a:r>
            <a:r>
              <a:rPr lang="es-MX" sz="2000" dirty="0" smtClean="0"/>
              <a:t> (12 meses) (iniciando 15 min)</a:t>
            </a:r>
          </a:p>
          <a:p>
            <a:r>
              <a:rPr lang="es-MX" sz="2000" b="1" dirty="0" smtClean="0"/>
              <a:t>Entrenamiento de resistencia</a:t>
            </a:r>
            <a:r>
              <a:rPr lang="es-MX" sz="2000" dirty="0" smtClean="0"/>
              <a:t>: 2 0 3 v/</a:t>
            </a:r>
            <a:r>
              <a:rPr lang="es-MX" sz="2000" dirty="0" err="1" smtClean="0"/>
              <a:t>sem</a:t>
            </a:r>
            <a:r>
              <a:rPr lang="es-MX" sz="2000" dirty="0" smtClean="0"/>
              <a:t>; 45 a 60 min</a:t>
            </a:r>
          </a:p>
          <a:p>
            <a:endParaRPr lang="es-MX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470248" y="6349570"/>
            <a:ext cx="574644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b="1" dirty="0" smtClean="0"/>
              <a:t>Algunos estudios con combinaciones de DIETA y EJERCICIO</a:t>
            </a:r>
            <a:endParaRPr lang="es-MX" b="1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839788" y="2975957"/>
            <a:ext cx="1479463" cy="83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839787" y="3306474"/>
            <a:ext cx="964075" cy="83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1499264" y="4024139"/>
            <a:ext cx="964075" cy="83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4400">
              <a:solidFill>
                <a:schemeClr val="tx2"/>
              </a:solidFill>
            </a:endParaRP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904235" y="1600201"/>
            <a:ext cx="8956588" cy="542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endParaRPr lang="es-MX" altLang="es-MX" sz="2800" dirty="0"/>
          </a:p>
          <a:p>
            <a:pPr algn="ctr" eaLnBrk="1" hangingPunct="1">
              <a:buFontTx/>
              <a:buNone/>
            </a:pPr>
            <a:r>
              <a:rPr lang="es-MX" altLang="es-MX" sz="2800" dirty="0"/>
              <a:t>ALIMENTACIÓN </a:t>
            </a:r>
            <a:r>
              <a:rPr lang="es-MX" altLang="es-MX" sz="2800" dirty="0" smtClean="0"/>
              <a:t>ÓPTIMA </a:t>
            </a:r>
          </a:p>
          <a:p>
            <a:pPr algn="ctr" eaLnBrk="1" hangingPunct="1">
              <a:buFontTx/>
              <a:buNone/>
            </a:pPr>
            <a:r>
              <a:rPr lang="es-MX" altLang="es-MX" sz="2800" dirty="0" smtClean="0"/>
              <a:t>(</a:t>
            </a:r>
            <a:r>
              <a:rPr lang="es-MX" altLang="es-MX" sz="2800" dirty="0" err="1" smtClean="0"/>
              <a:t>cardioprotector</a:t>
            </a:r>
            <a:r>
              <a:rPr lang="es-MX" altLang="es-MX" sz="2800" dirty="0" smtClean="0"/>
              <a:t>; control metabólico)</a:t>
            </a:r>
          </a:p>
          <a:p>
            <a:pPr algn="ctr" eaLnBrk="1" hangingPunct="1">
              <a:buFontTx/>
              <a:buNone/>
            </a:pPr>
            <a:endParaRPr lang="es-MX" altLang="es-MX" sz="2800" dirty="0"/>
          </a:p>
          <a:p>
            <a:pPr algn="ctr" eaLnBrk="1" hangingPunct="1">
              <a:buFontTx/>
              <a:buNone/>
            </a:pPr>
            <a:endParaRPr lang="es-MX" altLang="es-MX" sz="2800" dirty="0"/>
          </a:p>
          <a:p>
            <a:pPr algn="ctr" eaLnBrk="1" hangingPunct="1">
              <a:buFontTx/>
              <a:buNone/>
            </a:pPr>
            <a:endParaRPr lang="es-MX" altLang="es-MX" sz="2800" dirty="0"/>
          </a:p>
          <a:p>
            <a:pPr algn="ctr" eaLnBrk="1" hangingPunct="1">
              <a:buFontTx/>
              <a:buNone/>
            </a:pPr>
            <a:r>
              <a:rPr lang="es-MX" altLang="es-MX" sz="2800" dirty="0"/>
              <a:t>REALIZAR ACTIVIDAD FÍSICA</a:t>
            </a:r>
            <a:endParaRPr lang="en-US" altLang="es-MX" sz="2800" dirty="0"/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878497" y="3389184"/>
            <a:ext cx="1008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MX" sz="5400" dirty="0">
                <a:solidFill>
                  <a:srgbClr val="FF0000"/>
                </a:solidFill>
                <a:latin typeface="Verdana" panose="020B0604030504040204" pitchFamily="34" charset="0"/>
              </a:rPr>
              <a:t>+</a:t>
            </a:r>
          </a:p>
        </p:txBody>
      </p:sp>
      <p:pic>
        <p:nvPicPr>
          <p:cNvPr id="48133" name="Picture 7" descr="pulgar b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25" y="2158314"/>
            <a:ext cx="2275072" cy="15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440949" y="5450383"/>
            <a:ext cx="834506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sz="1800" b="1" dirty="0">
                <a:latin typeface="Calibri" panose="020F0502020204030204" pitchFamily="34" charset="0"/>
              </a:rPr>
              <a:t>ÉNFASIS EN REDUCCIÓN DE PESO Y AUMENTO EN ACTIVIDAD FÍSICA:</a:t>
            </a:r>
          </a:p>
          <a:p>
            <a:pPr algn="ctr" eaLnBrk="1" hangingPunct="1">
              <a:defRPr/>
            </a:pPr>
            <a:r>
              <a:rPr lang="es-MX" sz="1800" b="1" dirty="0">
                <a:latin typeface="Calibri" panose="020F0502020204030204" pitchFamily="34" charset="0"/>
              </a:rPr>
              <a:t>REDUCE RIESGO DE DESARROLLAR DM2</a:t>
            </a:r>
            <a:endParaRPr lang="es-ES" sz="1800" b="1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065" y="-787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/>
              <a:t>Intervención Nutricia: </a:t>
            </a:r>
            <a:r>
              <a:rPr lang="es-MX" sz="3600" b="1" dirty="0" err="1" smtClean="0"/>
              <a:t>Sx</a:t>
            </a:r>
            <a:r>
              <a:rPr lang="es-MX" sz="3600" b="1" dirty="0" smtClean="0"/>
              <a:t> metabólico</a:t>
            </a:r>
            <a:endParaRPr lang="es-MX" sz="36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3127" y="6583680"/>
            <a:ext cx="247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AND. 2011.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50829" y="1364467"/>
            <a:ext cx="360104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ym typeface="Symbol" panose="05050102010706020507" pitchFamily="18" charset="2"/>
              </a:rPr>
              <a:t>60% riesgo en posmenopausia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42191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2326</Words>
  <Application>Microsoft Macintosh PowerPoint</Application>
  <PresentationFormat>Panorámica</PresentationFormat>
  <Paragraphs>627</Paragraphs>
  <Slides>34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50" baseType="lpstr">
      <vt:lpstr>AdvOT3b30f6db.B</vt:lpstr>
      <vt:lpstr>AdvOT46dcae81</vt:lpstr>
      <vt:lpstr>AdvOT65f8a23b.I</vt:lpstr>
      <vt:lpstr>Arial</vt:lpstr>
      <vt:lpstr>ArialMT</vt:lpstr>
      <vt:lpstr>Calibri</vt:lpstr>
      <vt:lpstr>Calibri Light</vt:lpstr>
      <vt:lpstr>Helvetica</vt:lpstr>
      <vt:lpstr>ＭＳ Ｐゴシック</vt:lpstr>
      <vt:lpstr>Symbol</vt:lpstr>
      <vt:lpstr>Times New Roman</vt:lpstr>
      <vt:lpstr>Verdana</vt:lpstr>
      <vt:lpstr>Wingdings</vt:lpstr>
      <vt:lpstr>Wingdings 3</vt:lpstr>
      <vt:lpstr>Tema de Office</vt:lpstr>
      <vt:lpstr>Excel.Chart.8</vt:lpstr>
      <vt:lpstr>Menopausia y Obesidad</vt:lpstr>
      <vt:lpstr>Presentación de PowerPoint</vt:lpstr>
      <vt:lpstr>Obesidad México- perimenopausia</vt:lpstr>
      <vt:lpstr> ESTRÓGENOS</vt:lpstr>
      <vt:lpstr>Presentación de PowerPoint</vt:lpstr>
      <vt:lpstr>Intervenciones Estilo de vida en Obesidad y Menopausia </vt:lpstr>
      <vt:lpstr>Obesidad y Menopausia </vt:lpstr>
      <vt:lpstr>Tipo Intervenciones Estilo de Vida Estudiadas</vt:lpstr>
      <vt:lpstr>Intervención Nutricia: Sx metabólico</vt:lpstr>
      <vt:lpstr>Presentación de PowerPoint</vt:lpstr>
      <vt:lpstr>Presentación de PowerPoint</vt:lpstr>
      <vt:lpstr>Patrones de Alimentación Saludable- Mediterráneo</vt:lpstr>
      <vt:lpstr>Patrón Mediterráneo y Sx Metabólico</vt:lpstr>
      <vt:lpstr>Intervenciones Estilo de Vida: Sx metabólico resuelto</vt:lpstr>
      <vt:lpstr>Presentación de PowerPoint</vt:lpstr>
      <vt:lpstr>Presentación de PowerPoint</vt:lpstr>
      <vt:lpstr>Presentación de PowerPoint</vt:lpstr>
      <vt:lpstr>Objetivo General</vt:lpstr>
      <vt:lpstr>Métodos</vt:lpstr>
      <vt:lpstr>Métodos: Intervenciones Nutricias  (Nutriólogo Clínico)</vt:lpstr>
      <vt:lpstr>Evaluación de  “SEMÁFORO” (basal)</vt:lpstr>
      <vt:lpstr>Presentación de PowerPoint</vt:lpstr>
      <vt:lpstr>Métodos</vt:lpstr>
      <vt:lpstr>Presentación de PowerPoint</vt:lpstr>
      <vt:lpstr>Presentación de PowerPoint</vt:lpstr>
      <vt:lpstr>Disminución en prevalencia de Sx metabólico (6m)</vt:lpstr>
      <vt:lpstr>¿Cuántas mujeres lograron metas metabólicas a los 6m?</vt:lpstr>
      <vt:lpstr>Presentación de PowerPoint</vt:lpstr>
      <vt:lpstr>Presentación de PowerPoint</vt:lpstr>
      <vt:lpstr>Cambios en el consumo de energía y nutrimentos</vt:lpstr>
      <vt:lpstr>Cambios en consumo de ciertos alimentos (CALIDAD)</vt:lpstr>
      <vt:lpstr>Conclusiones Estudio</vt:lpstr>
      <vt:lpstr>Reflexión</vt:lpstr>
      <vt:lpstr>Gracias por su atención.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Estación Trabajo Dirección de Investigación</dc:creator>
  <cp:lastModifiedBy>BC</cp:lastModifiedBy>
  <cp:revision>55</cp:revision>
  <dcterms:created xsi:type="dcterms:W3CDTF">2019-04-17T15:31:07Z</dcterms:created>
  <dcterms:modified xsi:type="dcterms:W3CDTF">2019-05-15T14:29:32Z</dcterms:modified>
</cp:coreProperties>
</file>