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26" r:id="rId3"/>
    <p:sldId id="446" r:id="rId4"/>
    <p:sldId id="450" r:id="rId5"/>
    <p:sldId id="275" r:id="rId6"/>
    <p:sldId id="301" r:id="rId7"/>
    <p:sldId id="273" r:id="rId8"/>
    <p:sldId id="404" r:id="rId9"/>
    <p:sldId id="456" r:id="rId10"/>
    <p:sldId id="459" r:id="rId11"/>
    <p:sldId id="458" r:id="rId12"/>
    <p:sldId id="402" r:id="rId13"/>
    <p:sldId id="461" r:id="rId14"/>
    <p:sldId id="462" r:id="rId15"/>
    <p:sldId id="390" r:id="rId16"/>
    <p:sldId id="463" r:id="rId17"/>
    <p:sldId id="464" r:id="rId18"/>
    <p:sldId id="397" r:id="rId19"/>
    <p:sldId id="432" r:id="rId20"/>
    <p:sldId id="435" r:id="rId21"/>
    <p:sldId id="467" r:id="rId22"/>
    <p:sldId id="466" r:id="rId23"/>
    <p:sldId id="405" r:id="rId24"/>
    <p:sldId id="385" r:id="rId25"/>
    <p:sldId id="368" r:id="rId26"/>
    <p:sldId id="403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8" r:id="rId35"/>
    <p:sldId id="469" r:id="rId36"/>
    <p:sldId id="438" r:id="rId37"/>
    <p:sldId id="472" r:id="rId38"/>
    <p:sldId id="474" r:id="rId3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belle Bonvecchio" initials="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91023" autoAdjust="0"/>
  </p:normalViewPr>
  <p:slideViewPr>
    <p:cSldViewPr>
      <p:cViewPr varScale="1">
        <p:scale>
          <a:sx n="81" d="100"/>
          <a:sy n="81" d="100"/>
        </p:scale>
        <p:origin x="-228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inys20\Desktop\ppt%20salud%20muje%20ANM_2019\Libro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sz="2000" b="1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Prevalencia de sobrepeso y obesidad en niñas y mujeres en México (Rivera J, eds. </a:t>
            </a:r>
            <a:r>
              <a:rPr lang="es-MX" sz="2000" b="1" kern="12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2018)</a:t>
            </a:r>
            <a:endParaRPr lang="es-MX" sz="2400" dirty="0"/>
          </a:p>
        </c:rich>
      </c:tx>
      <c:layout>
        <c:manualLayout>
          <c:xMode val="edge"/>
          <c:yMode val="edge"/>
          <c:x val="0.124531962013403"/>
          <c:y val="0.0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Hoja2!$C$82</c:f>
              <c:strCache>
                <c:ptCount val="1"/>
                <c:pt idx="0">
                  <c:v>Sobrepeso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Hoja2!$A$83:$B$102</c:f>
              <c:multiLvlStrCache>
                <c:ptCount val="20"/>
                <c:lvl>
                  <c:pt idx="0">
                    <c:v>1988</c:v>
                  </c:pt>
                  <c:pt idx="1">
                    <c:v>1999</c:v>
                  </c:pt>
                  <c:pt idx="2">
                    <c:v>2006</c:v>
                  </c:pt>
                  <c:pt idx="3">
                    <c:v>2012</c:v>
                  </c:pt>
                  <c:pt idx="4">
                    <c:v>2016</c:v>
                  </c:pt>
                  <c:pt idx="5">
                    <c:v>1988</c:v>
                  </c:pt>
                  <c:pt idx="6">
                    <c:v>1999</c:v>
                  </c:pt>
                  <c:pt idx="7">
                    <c:v>2006</c:v>
                  </c:pt>
                  <c:pt idx="8">
                    <c:v>2012</c:v>
                  </c:pt>
                  <c:pt idx="9">
                    <c:v>2016</c:v>
                  </c:pt>
                  <c:pt idx="10">
                    <c:v>1988</c:v>
                  </c:pt>
                  <c:pt idx="11">
                    <c:v>1999</c:v>
                  </c:pt>
                  <c:pt idx="12">
                    <c:v>2006</c:v>
                  </c:pt>
                  <c:pt idx="13">
                    <c:v>2012</c:v>
                  </c:pt>
                  <c:pt idx="14">
                    <c:v>2016</c:v>
                  </c:pt>
                  <c:pt idx="15">
                    <c:v>1988</c:v>
                  </c:pt>
                  <c:pt idx="16">
                    <c:v>1999</c:v>
                  </c:pt>
                  <c:pt idx="17">
                    <c:v>2006</c:v>
                  </c:pt>
                  <c:pt idx="18">
                    <c:v>2012</c:v>
                  </c:pt>
                  <c:pt idx="19">
                    <c:v>2016</c:v>
                  </c:pt>
                </c:lvl>
                <c:lvl>
                  <c:pt idx="0">
                    <c:v>Niñas preescolares (0 a 4 años)</c:v>
                  </c:pt>
                  <c:pt idx="5">
                    <c:v>Niñas escolares (5 a 11 años)</c:v>
                  </c:pt>
                  <c:pt idx="10">
                    <c:v>Mujeres adolescentes (12 a 19 años)</c:v>
                  </c:pt>
                  <c:pt idx="15">
                    <c:v>Mujeres adultas (20 a 49 años)</c:v>
                  </c:pt>
                </c:lvl>
              </c:multiLvlStrCache>
            </c:multiLvlStrRef>
          </c:cat>
          <c:val>
            <c:numRef>
              <c:f>Hoja2!$C$83:$C$102</c:f>
              <c:numCache>
                <c:formatCode>General</c:formatCode>
                <c:ptCount val="20"/>
                <c:pt idx="0">
                  <c:v>18.5</c:v>
                </c:pt>
                <c:pt idx="1">
                  <c:v>25.2</c:v>
                </c:pt>
                <c:pt idx="2">
                  <c:v>20.7</c:v>
                </c:pt>
                <c:pt idx="3">
                  <c:v>22.3</c:v>
                </c:pt>
                <c:pt idx="4">
                  <c:v>18.4</c:v>
                </c:pt>
                <c:pt idx="6">
                  <c:v>17.2</c:v>
                </c:pt>
                <c:pt idx="7">
                  <c:v>19.7</c:v>
                </c:pt>
                <c:pt idx="8">
                  <c:v>20.2</c:v>
                </c:pt>
                <c:pt idx="9">
                  <c:v>20.6</c:v>
                </c:pt>
                <c:pt idx="10">
                  <c:v>9.0</c:v>
                </c:pt>
                <c:pt idx="11">
                  <c:v>21.9</c:v>
                </c:pt>
                <c:pt idx="12">
                  <c:v>22.5</c:v>
                </c:pt>
                <c:pt idx="13">
                  <c:v>23.7</c:v>
                </c:pt>
                <c:pt idx="14">
                  <c:v>26.4</c:v>
                </c:pt>
                <c:pt idx="15">
                  <c:v>25.1</c:v>
                </c:pt>
                <c:pt idx="16">
                  <c:v>36.3</c:v>
                </c:pt>
                <c:pt idx="17">
                  <c:v>37.0</c:v>
                </c:pt>
                <c:pt idx="18">
                  <c:v>35.3</c:v>
                </c:pt>
                <c:pt idx="19">
                  <c:v>37.0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09-E54D-96C7-B8B6759E540F}"/>
            </c:ext>
          </c:extLst>
        </c:ser>
        <c:ser>
          <c:idx val="1"/>
          <c:order val="1"/>
          <c:tx>
            <c:strRef>
              <c:f>Hoja2!$D$82</c:f>
              <c:strCache>
                <c:ptCount val="1"/>
                <c:pt idx="0">
                  <c:v>Obesidad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Hoja2!$A$83:$B$102</c:f>
              <c:multiLvlStrCache>
                <c:ptCount val="20"/>
                <c:lvl>
                  <c:pt idx="0">
                    <c:v>1988</c:v>
                  </c:pt>
                  <c:pt idx="1">
                    <c:v>1999</c:v>
                  </c:pt>
                  <c:pt idx="2">
                    <c:v>2006</c:v>
                  </c:pt>
                  <c:pt idx="3">
                    <c:v>2012</c:v>
                  </c:pt>
                  <c:pt idx="4">
                    <c:v>2016</c:v>
                  </c:pt>
                  <c:pt idx="5">
                    <c:v>1988</c:v>
                  </c:pt>
                  <c:pt idx="6">
                    <c:v>1999</c:v>
                  </c:pt>
                  <c:pt idx="7">
                    <c:v>2006</c:v>
                  </c:pt>
                  <c:pt idx="8">
                    <c:v>2012</c:v>
                  </c:pt>
                  <c:pt idx="9">
                    <c:v>2016</c:v>
                  </c:pt>
                  <c:pt idx="10">
                    <c:v>1988</c:v>
                  </c:pt>
                  <c:pt idx="11">
                    <c:v>1999</c:v>
                  </c:pt>
                  <c:pt idx="12">
                    <c:v>2006</c:v>
                  </c:pt>
                  <c:pt idx="13">
                    <c:v>2012</c:v>
                  </c:pt>
                  <c:pt idx="14">
                    <c:v>2016</c:v>
                  </c:pt>
                  <c:pt idx="15">
                    <c:v>1988</c:v>
                  </c:pt>
                  <c:pt idx="16">
                    <c:v>1999</c:v>
                  </c:pt>
                  <c:pt idx="17">
                    <c:v>2006</c:v>
                  </c:pt>
                  <c:pt idx="18">
                    <c:v>2012</c:v>
                  </c:pt>
                  <c:pt idx="19">
                    <c:v>2016</c:v>
                  </c:pt>
                </c:lvl>
                <c:lvl>
                  <c:pt idx="0">
                    <c:v>Niñas preescolares (0 a 4 años)</c:v>
                  </c:pt>
                  <c:pt idx="5">
                    <c:v>Niñas escolares (5 a 11 años)</c:v>
                  </c:pt>
                  <c:pt idx="10">
                    <c:v>Mujeres adolescentes (12 a 19 años)</c:v>
                  </c:pt>
                  <c:pt idx="15">
                    <c:v>Mujeres adultas (20 a 49 años)</c:v>
                  </c:pt>
                </c:lvl>
              </c:multiLvlStrCache>
            </c:multiLvlStrRef>
          </c:cat>
          <c:val>
            <c:numRef>
              <c:f>Hoja2!$D$83:$D$102</c:f>
              <c:numCache>
                <c:formatCode>General</c:formatCode>
                <c:ptCount val="20"/>
                <c:pt idx="0">
                  <c:v>7.0</c:v>
                </c:pt>
                <c:pt idx="1">
                  <c:v>8.700000000000001</c:v>
                </c:pt>
                <c:pt idx="2">
                  <c:v>7.2</c:v>
                </c:pt>
                <c:pt idx="3">
                  <c:v>9.5</c:v>
                </c:pt>
                <c:pt idx="4">
                  <c:v>5.1</c:v>
                </c:pt>
                <c:pt idx="6">
                  <c:v>8.3</c:v>
                </c:pt>
                <c:pt idx="7">
                  <c:v>12.6</c:v>
                </c:pt>
                <c:pt idx="8">
                  <c:v>11.8</c:v>
                </c:pt>
                <c:pt idx="9">
                  <c:v>12.2</c:v>
                </c:pt>
                <c:pt idx="10">
                  <c:v>2.1</c:v>
                </c:pt>
                <c:pt idx="11">
                  <c:v>6.4</c:v>
                </c:pt>
                <c:pt idx="12">
                  <c:v>10.9</c:v>
                </c:pt>
                <c:pt idx="13">
                  <c:v>12.1</c:v>
                </c:pt>
                <c:pt idx="14">
                  <c:v>12.8</c:v>
                </c:pt>
                <c:pt idx="15">
                  <c:v>9.5</c:v>
                </c:pt>
                <c:pt idx="16">
                  <c:v>24.7</c:v>
                </c:pt>
                <c:pt idx="17">
                  <c:v>32.6</c:v>
                </c:pt>
                <c:pt idx="18">
                  <c:v>35.2</c:v>
                </c:pt>
                <c:pt idx="19">
                  <c:v>38.6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09-E54D-96C7-B8B6759E5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133039976"/>
        <c:axId val="-585396216"/>
      </c:barChart>
      <c:catAx>
        <c:axId val="-2133039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585396216"/>
        <c:crosses val="autoZero"/>
        <c:auto val="1"/>
        <c:lblAlgn val="ctr"/>
        <c:lblOffset val="100"/>
        <c:noMultiLvlLbl val="0"/>
      </c:catAx>
      <c:valAx>
        <c:axId val="-5853962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21330399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4343551991491"/>
          <c:y val="0.013923891497436"/>
          <c:w val="0.659879548902581"/>
          <c:h val="0.916336781293306"/>
        </c:manualLayout>
      </c:layout>
      <c:barChart>
        <c:barDir val="bar"/>
        <c:grouping val="clustered"/>
        <c:varyColors val="0"/>
        <c:ser>
          <c:idx val="0"/>
          <c:order val="0"/>
          <c:tx>
            <c:v>2012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10"/>
              <c:layout>
                <c:manualLayout>
                  <c:x val="-0.00867389962135355"/>
                  <c:y val="0.013923891497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2C-3149-9DE3-FF7605978F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Hoja2!$A$58:$B$74</c:f>
              <c:multiLvlStrCache>
                <c:ptCount val="17"/>
                <c:lvl>
                  <c:pt idx="0">
                    <c:v>&lt;150 min/sem</c:v>
                  </c:pt>
                  <c:pt idx="1">
                    <c:v>&lt;420 min/sem</c:v>
                  </c:pt>
                  <c:pt idx="2">
                    <c:v>&lt;840 min/sem</c:v>
                  </c:pt>
                  <c:pt idx="3">
                    <c:v>&lt;1680 min/sem</c:v>
                  </c:pt>
                  <c:pt idx="4">
                    <c:v>1680 o más min/sem</c:v>
                  </c:pt>
                  <c:pt idx="6">
                    <c:v>&lt;150 min/sem</c:v>
                  </c:pt>
                  <c:pt idx="7">
                    <c:v>&lt;420 min/sem</c:v>
                  </c:pt>
                  <c:pt idx="8">
                    <c:v>&lt;840 min/sem</c:v>
                  </c:pt>
                  <c:pt idx="9">
                    <c:v>&lt;1680 min/sem</c:v>
                  </c:pt>
                  <c:pt idx="10">
                    <c:v>1680 o más min/sem</c:v>
                  </c:pt>
                  <c:pt idx="12">
                    <c:v>≤2hr/día frente pantalla</c:v>
                  </c:pt>
                  <c:pt idx="13">
                    <c:v>&gt;2 hr/día frente pantalla</c:v>
                  </c:pt>
                  <c:pt idx="15">
                    <c:v>≤2hr/día frente pantalla</c:v>
                  </c:pt>
                  <c:pt idx="16">
                    <c:v>&gt;2 hr/día frente pantalla</c:v>
                  </c:pt>
                </c:lvl>
                <c:lvl>
                  <c:pt idx="0">
                    <c:v>Mujeres</c:v>
                  </c:pt>
                  <c:pt idx="6">
                    <c:v>Hombres</c:v>
                  </c:pt>
                  <c:pt idx="12">
                    <c:v>Mujeres</c:v>
                  </c:pt>
                  <c:pt idx="15">
                    <c:v>Hombres</c:v>
                  </c:pt>
                </c:lvl>
              </c:multiLvlStrCache>
            </c:multiLvlStrRef>
          </c:cat>
          <c:val>
            <c:numRef>
              <c:f>Hoja2!$C$58:$C$74</c:f>
              <c:numCache>
                <c:formatCode>General</c:formatCode>
                <c:ptCount val="17"/>
                <c:pt idx="0">
                  <c:v>16.7</c:v>
                </c:pt>
                <c:pt idx="1">
                  <c:v>18.2</c:v>
                </c:pt>
                <c:pt idx="2">
                  <c:v>19.8</c:v>
                </c:pt>
                <c:pt idx="3">
                  <c:v>30.6</c:v>
                </c:pt>
                <c:pt idx="4">
                  <c:v>14.7</c:v>
                </c:pt>
                <c:pt idx="6">
                  <c:v>15.2</c:v>
                </c:pt>
                <c:pt idx="7">
                  <c:v>15.0</c:v>
                </c:pt>
                <c:pt idx="8">
                  <c:v>15.4</c:v>
                </c:pt>
                <c:pt idx="9">
                  <c:v>25.3</c:v>
                </c:pt>
                <c:pt idx="10">
                  <c:v>29.1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2C-3149-9DE3-FF7605978F91}"/>
            </c:ext>
          </c:extLst>
        </c:ser>
        <c:ser>
          <c:idx val="1"/>
          <c:order val="1"/>
          <c:tx>
            <c:v>2016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Hoja2!$A$58:$B$74</c:f>
              <c:multiLvlStrCache>
                <c:ptCount val="17"/>
                <c:lvl>
                  <c:pt idx="0">
                    <c:v>&lt;150 min/sem</c:v>
                  </c:pt>
                  <c:pt idx="1">
                    <c:v>&lt;420 min/sem</c:v>
                  </c:pt>
                  <c:pt idx="2">
                    <c:v>&lt;840 min/sem</c:v>
                  </c:pt>
                  <c:pt idx="3">
                    <c:v>&lt;1680 min/sem</c:v>
                  </c:pt>
                  <c:pt idx="4">
                    <c:v>1680 o más min/sem</c:v>
                  </c:pt>
                  <c:pt idx="6">
                    <c:v>&lt;150 min/sem</c:v>
                  </c:pt>
                  <c:pt idx="7">
                    <c:v>&lt;420 min/sem</c:v>
                  </c:pt>
                  <c:pt idx="8">
                    <c:v>&lt;840 min/sem</c:v>
                  </c:pt>
                  <c:pt idx="9">
                    <c:v>&lt;1680 min/sem</c:v>
                  </c:pt>
                  <c:pt idx="10">
                    <c:v>1680 o más min/sem</c:v>
                  </c:pt>
                  <c:pt idx="12">
                    <c:v>≤2hr/día frente pantalla</c:v>
                  </c:pt>
                  <c:pt idx="13">
                    <c:v>&gt;2 hr/día frente pantalla</c:v>
                  </c:pt>
                  <c:pt idx="15">
                    <c:v>≤2hr/día frente pantalla</c:v>
                  </c:pt>
                  <c:pt idx="16">
                    <c:v>&gt;2 hr/día frente pantalla</c:v>
                  </c:pt>
                </c:lvl>
                <c:lvl>
                  <c:pt idx="0">
                    <c:v>Mujeres</c:v>
                  </c:pt>
                  <c:pt idx="6">
                    <c:v>Hombres</c:v>
                  </c:pt>
                  <c:pt idx="12">
                    <c:v>Mujeres</c:v>
                  </c:pt>
                  <c:pt idx="15">
                    <c:v>Hombres</c:v>
                  </c:pt>
                </c:lvl>
              </c:multiLvlStrCache>
            </c:multiLvlStrRef>
          </c:cat>
          <c:val>
            <c:numRef>
              <c:f>Hoja2!$D$58:$D$74</c:f>
              <c:numCache>
                <c:formatCode>General</c:formatCode>
                <c:ptCount val="17"/>
                <c:pt idx="0">
                  <c:v>15.0</c:v>
                </c:pt>
                <c:pt idx="1">
                  <c:v>17.2</c:v>
                </c:pt>
                <c:pt idx="2">
                  <c:v>18.2</c:v>
                </c:pt>
                <c:pt idx="3">
                  <c:v>35.7</c:v>
                </c:pt>
                <c:pt idx="4">
                  <c:v>13.8</c:v>
                </c:pt>
                <c:pt idx="6">
                  <c:v>13.7</c:v>
                </c:pt>
                <c:pt idx="7">
                  <c:v>13.3</c:v>
                </c:pt>
                <c:pt idx="8">
                  <c:v>16.3</c:v>
                </c:pt>
                <c:pt idx="9">
                  <c:v>24.9</c:v>
                </c:pt>
                <c:pt idx="10">
                  <c:v>31.7</c:v>
                </c:pt>
                <c:pt idx="12">
                  <c:v>49.9</c:v>
                </c:pt>
                <c:pt idx="13">
                  <c:v>50.1</c:v>
                </c:pt>
                <c:pt idx="15">
                  <c:v>38.5</c:v>
                </c:pt>
                <c:pt idx="16">
                  <c:v>61.5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12C-3149-9DE3-FF7605978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337400"/>
        <c:axId val="-2077343416"/>
      </c:barChart>
      <c:catAx>
        <c:axId val="-21383374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77343416"/>
        <c:crosses val="autoZero"/>
        <c:auto val="1"/>
        <c:lblAlgn val="ctr"/>
        <c:lblOffset val="100"/>
        <c:noMultiLvlLbl val="0"/>
      </c:catAx>
      <c:valAx>
        <c:axId val="-20773434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383374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Hoja2!$C$2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Hoja2!$B$3:$B$21</c:f>
              <c:strCache>
                <c:ptCount val="19"/>
                <c:pt idx="0">
                  <c:v>Activas</c:v>
                </c:pt>
                <c:pt idx="1">
                  <c:v>Inactivas</c:v>
                </c:pt>
                <c:pt idx="2">
                  <c:v>Activos</c:v>
                </c:pt>
                <c:pt idx="3">
                  <c:v>Inactivos</c:v>
                </c:pt>
                <c:pt idx="5">
                  <c:v>Activas</c:v>
                </c:pt>
                <c:pt idx="6">
                  <c:v>Inactivas</c:v>
                </c:pt>
                <c:pt idx="7">
                  <c:v>Activos</c:v>
                </c:pt>
                <c:pt idx="8">
                  <c:v>Inactivos</c:v>
                </c:pt>
                <c:pt idx="10">
                  <c:v> ≤2hr/día frente pantalla</c:v>
                </c:pt>
                <c:pt idx="11">
                  <c:v> &gt;2 hr/día frente pantalla</c:v>
                </c:pt>
                <c:pt idx="12">
                  <c:v>≤2hr/día frente pantalla</c:v>
                </c:pt>
                <c:pt idx="13">
                  <c:v> &gt;2 hr/día frente pantalla</c:v>
                </c:pt>
                <c:pt idx="15">
                  <c:v> ≤2hr/día frente pantalla</c:v>
                </c:pt>
                <c:pt idx="16">
                  <c:v>  &gt;2 hr/día frente pantalla</c:v>
                </c:pt>
                <c:pt idx="17">
                  <c:v>≤2hr/día frente pantalla</c:v>
                </c:pt>
                <c:pt idx="18">
                  <c:v> &gt;2 hr/día frente pantalla</c:v>
                </c:pt>
              </c:strCache>
            </c:strRef>
          </c:cat>
          <c:val>
            <c:numRef>
              <c:f>Hoja2!$C$3:$C$21</c:f>
              <c:numCache>
                <c:formatCode>General</c:formatCode>
                <c:ptCount val="19"/>
                <c:pt idx="0">
                  <c:v>50.7</c:v>
                </c:pt>
                <c:pt idx="1">
                  <c:v>49.3</c:v>
                </c:pt>
                <c:pt idx="2">
                  <c:v>62.5</c:v>
                </c:pt>
                <c:pt idx="3">
                  <c:v>37.5</c:v>
                </c:pt>
                <c:pt idx="10">
                  <c:v>31.1</c:v>
                </c:pt>
                <c:pt idx="11">
                  <c:v>68.9</c:v>
                </c:pt>
                <c:pt idx="12">
                  <c:v>25.7</c:v>
                </c:pt>
                <c:pt idx="13">
                  <c:v>74.3</c:v>
                </c:pt>
                <c:pt idx="15">
                  <c:v>25.7</c:v>
                </c:pt>
                <c:pt idx="16">
                  <c:v>74.3</c:v>
                </c:pt>
                <c:pt idx="17">
                  <c:v>28.6</c:v>
                </c:pt>
                <c:pt idx="18">
                  <c:v>71.4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17-9D46-BEB0-8C2A6364E39A}"/>
            </c:ext>
          </c:extLst>
        </c:ser>
        <c:ser>
          <c:idx val="1"/>
          <c:order val="1"/>
          <c:tx>
            <c:strRef>
              <c:f>Hoja2!$D$2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dLbl>
              <c:idx val="16"/>
              <c:layout>
                <c:manualLayout>
                  <c:x val="-0.003504488988247"/>
                  <c:y val="-0.0100818515360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Hoja2!$B$3:$B$21</c:f>
              <c:strCache>
                <c:ptCount val="19"/>
                <c:pt idx="0">
                  <c:v>Activas</c:v>
                </c:pt>
                <c:pt idx="1">
                  <c:v>Inactivas</c:v>
                </c:pt>
                <c:pt idx="2">
                  <c:v>Activos</c:v>
                </c:pt>
                <c:pt idx="3">
                  <c:v>Inactivos</c:v>
                </c:pt>
                <c:pt idx="5">
                  <c:v>Activas</c:v>
                </c:pt>
                <c:pt idx="6">
                  <c:v>Inactivas</c:v>
                </c:pt>
                <c:pt idx="7">
                  <c:v>Activos</c:v>
                </c:pt>
                <c:pt idx="8">
                  <c:v>Inactivos</c:v>
                </c:pt>
                <c:pt idx="10">
                  <c:v> ≤2hr/día frente pantalla</c:v>
                </c:pt>
                <c:pt idx="11">
                  <c:v> &gt;2 hr/día frente pantalla</c:v>
                </c:pt>
                <c:pt idx="12">
                  <c:v>≤2hr/día frente pantalla</c:v>
                </c:pt>
                <c:pt idx="13">
                  <c:v> &gt;2 hr/día frente pantalla</c:v>
                </c:pt>
                <c:pt idx="15">
                  <c:v> ≤2hr/día frente pantalla</c:v>
                </c:pt>
                <c:pt idx="16">
                  <c:v>  &gt;2 hr/día frente pantalla</c:v>
                </c:pt>
                <c:pt idx="17">
                  <c:v>≤2hr/día frente pantalla</c:v>
                </c:pt>
                <c:pt idx="18">
                  <c:v> &gt;2 hr/día frente pantalla</c:v>
                </c:pt>
              </c:strCache>
            </c:strRef>
          </c:cat>
          <c:val>
            <c:numRef>
              <c:f>Hoja2!$D$3:$D$21</c:f>
              <c:numCache>
                <c:formatCode>General</c:formatCode>
                <c:ptCount val="19"/>
                <c:pt idx="0">
                  <c:v>51.2</c:v>
                </c:pt>
                <c:pt idx="1">
                  <c:v>48.8</c:v>
                </c:pt>
                <c:pt idx="2">
                  <c:v>69.9</c:v>
                </c:pt>
                <c:pt idx="3">
                  <c:v>30.1</c:v>
                </c:pt>
                <c:pt idx="5">
                  <c:v>12.7</c:v>
                </c:pt>
                <c:pt idx="6">
                  <c:v>87.3</c:v>
                </c:pt>
                <c:pt idx="7">
                  <c:v>21.8</c:v>
                </c:pt>
                <c:pt idx="8">
                  <c:v>78.2</c:v>
                </c:pt>
                <c:pt idx="10">
                  <c:v>24.4</c:v>
                </c:pt>
                <c:pt idx="11">
                  <c:v>75.6</c:v>
                </c:pt>
                <c:pt idx="12">
                  <c:v>21.0</c:v>
                </c:pt>
                <c:pt idx="13">
                  <c:v>79.0</c:v>
                </c:pt>
                <c:pt idx="15">
                  <c:v>25.3</c:v>
                </c:pt>
                <c:pt idx="16">
                  <c:v>74.7</c:v>
                </c:pt>
                <c:pt idx="17">
                  <c:v>17.4</c:v>
                </c:pt>
                <c:pt idx="18">
                  <c:v>82.6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17-9D46-BEB0-8C2A6364E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2352872"/>
        <c:axId val="-2009591128"/>
      </c:barChart>
      <c:catAx>
        <c:axId val="-2032352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09591128"/>
        <c:crosses val="autoZero"/>
        <c:auto val="1"/>
        <c:lblAlgn val="ctr"/>
        <c:lblOffset val="100"/>
        <c:noMultiLvlLbl val="0"/>
      </c:catAx>
      <c:valAx>
        <c:axId val="-200959112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32352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075D18-B4AF-4368-92C1-1D748503429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69B9895-A2E2-46BE-A388-09915AB79034}">
      <dgm:prSet phldrT="[Texto]" custT="1"/>
      <dgm:spPr/>
      <dgm:t>
        <a:bodyPr/>
        <a:lstStyle/>
        <a:p>
          <a:r>
            <a:rPr lang="es-MX" sz="2000" dirty="0" smtClean="0"/>
            <a:t>Identificar y medir </a:t>
          </a:r>
          <a:r>
            <a:rPr lang="es-MX" sz="2000" dirty="0"/>
            <a:t>el problema</a:t>
          </a:r>
        </a:p>
      </dgm:t>
    </dgm:pt>
    <dgm:pt modelId="{28DEBB7A-78E0-475D-9991-D966DBE2DC3D}" type="parTrans" cxnId="{04DADB2E-F894-48C1-8DC9-7F45C498FD46}">
      <dgm:prSet/>
      <dgm:spPr/>
      <dgm:t>
        <a:bodyPr/>
        <a:lstStyle/>
        <a:p>
          <a:endParaRPr lang="es-MX" sz="1400"/>
        </a:p>
      </dgm:t>
    </dgm:pt>
    <dgm:pt modelId="{4EEF296A-9A06-4286-B7EF-2AAF0A70E653}" type="sibTrans" cxnId="{04DADB2E-F894-48C1-8DC9-7F45C498FD46}">
      <dgm:prSet/>
      <dgm:spPr/>
      <dgm:t>
        <a:bodyPr/>
        <a:lstStyle/>
        <a:p>
          <a:endParaRPr lang="es-MX" sz="1400"/>
        </a:p>
      </dgm:t>
    </dgm:pt>
    <dgm:pt modelId="{A6F9892B-E0A8-47AD-9621-6238150E97D1}">
      <dgm:prSet phldrT="[Texto]" custT="1"/>
      <dgm:spPr/>
      <dgm:t>
        <a:bodyPr/>
        <a:lstStyle/>
        <a:p>
          <a:r>
            <a:rPr lang="es-MX" sz="1600" dirty="0"/>
            <a:t>Determinar prevalencias</a:t>
          </a:r>
        </a:p>
      </dgm:t>
    </dgm:pt>
    <dgm:pt modelId="{44172280-48E7-4421-A215-77D0DBB7C6A2}" type="parTrans" cxnId="{BB1BD1C5-0724-4FED-B833-83AFBF0EC9FD}">
      <dgm:prSet/>
      <dgm:spPr/>
      <dgm:t>
        <a:bodyPr/>
        <a:lstStyle/>
        <a:p>
          <a:endParaRPr lang="es-MX" sz="1400"/>
        </a:p>
      </dgm:t>
    </dgm:pt>
    <dgm:pt modelId="{65F5F817-9A85-4372-BF2F-245639617E30}" type="sibTrans" cxnId="{BB1BD1C5-0724-4FED-B833-83AFBF0EC9FD}">
      <dgm:prSet/>
      <dgm:spPr/>
      <dgm:t>
        <a:bodyPr/>
        <a:lstStyle/>
        <a:p>
          <a:endParaRPr lang="es-MX" sz="1400"/>
        </a:p>
      </dgm:t>
    </dgm:pt>
    <dgm:pt modelId="{2B494AA9-6A45-4A22-AFD7-C35E6ACD4DF3}">
      <dgm:prSet phldrT="[Texto]" custT="1"/>
      <dgm:spPr/>
      <dgm:t>
        <a:bodyPr/>
        <a:lstStyle/>
        <a:p>
          <a:r>
            <a:rPr lang="es-MX" sz="1600" dirty="0"/>
            <a:t>Determinar factores dietéticos y de estilos de vida</a:t>
          </a:r>
        </a:p>
      </dgm:t>
    </dgm:pt>
    <dgm:pt modelId="{4C59AF2C-1DC1-44E8-96E2-832624385F6E}" type="parTrans" cxnId="{8B1B0BC2-9C4A-4BC2-B96C-8B83227A5CB2}">
      <dgm:prSet/>
      <dgm:spPr/>
      <dgm:t>
        <a:bodyPr/>
        <a:lstStyle/>
        <a:p>
          <a:endParaRPr lang="es-MX" sz="1400"/>
        </a:p>
      </dgm:t>
    </dgm:pt>
    <dgm:pt modelId="{BE8ADBB4-7BC9-4047-9F56-FA220EF54231}" type="sibTrans" cxnId="{8B1B0BC2-9C4A-4BC2-B96C-8B83227A5CB2}">
      <dgm:prSet/>
      <dgm:spPr/>
      <dgm:t>
        <a:bodyPr/>
        <a:lstStyle/>
        <a:p>
          <a:endParaRPr lang="es-MX" sz="1400"/>
        </a:p>
      </dgm:t>
    </dgm:pt>
    <dgm:pt modelId="{AF3A0BE1-11E3-4A0A-90F1-756BD32AE5A2}">
      <dgm:prSet phldrT="[Texto]" custT="1"/>
      <dgm:spPr/>
      <dgm:t>
        <a:bodyPr/>
        <a:lstStyle/>
        <a:p>
          <a:r>
            <a:rPr lang="es-MX" sz="1800" dirty="0" smtClean="0"/>
            <a:t>Concientizar y coalición </a:t>
          </a:r>
          <a:r>
            <a:rPr lang="es-MX" sz="1800" dirty="0"/>
            <a:t>multisectorial</a:t>
          </a:r>
        </a:p>
      </dgm:t>
    </dgm:pt>
    <dgm:pt modelId="{1E1BDAE1-5734-42F3-BDE7-9D0E3E8ABBAA}" type="parTrans" cxnId="{888686F7-C92C-4640-90D4-22AB8C698858}">
      <dgm:prSet/>
      <dgm:spPr/>
      <dgm:t>
        <a:bodyPr/>
        <a:lstStyle/>
        <a:p>
          <a:endParaRPr lang="es-MX" sz="1400"/>
        </a:p>
      </dgm:t>
    </dgm:pt>
    <dgm:pt modelId="{0C63AC23-67CD-406A-985B-2B1F494E7E94}" type="sibTrans" cxnId="{888686F7-C92C-4640-90D4-22AB8C698858}">
      <dgm:prSet/>
      <dgm:spPr/>
      <dgm:t>
        <a:bodyPr/>
        <a:lstStyle/>
        <a:p>
          <a:endParaRPr lang="es-MX" sz="1400"/>
        </a:p>
      </dgm:t>
    </dgm:pt>
    <dgm:pt modelId="{234817AE-3C7E-4BA9-9345-22BD46EBFDFB}">
      <dgm:prSet phldrT="[Texto]" custT="1"/>
      <dgm:spPr/>
      <dgm:t>
        <a:bodyPr/>
        <a:lstStyle/>
        <a:p>
          <a:r>
            <a:rPr lang="es-MX" sz="1600" dirty="0"/>
            <a:t>Conocer el impacto </a:t>
          </a:r>
          <a:r>
            <a:rPr lang="es-MX" sz="1600" dirty="0" smtClean="0"/>
            <a:t>de </a:t>
          </a:r>
          <a:r>
            <a:rPr lang="es-MX" sz="1600" dirty="0"/>
            <a:t>no atender el sobrepeso/</a:t>
          </a:r>
          <a:r>
            <a:rPr lang="es-MX" sz="1600" dirty="0" smtClean="0"/>
            <a:t>obesidad (económico)</a:t>
          </a:r>
          <a:endParaRPr lang="es-MX" sz="1600" dirty="0"/>
        </a:p>
      </dgm:t>
    </dgm:pt>
    <dgm:pt modelId="{CE43484E-9CA9-4ADA-8084-CDCC3183A250}" type="parTrans" cxnId="{61184EBC-C4B3-480A-AABE-8755E27C9056}">
      <dgm:prSet/>
      <dgm:spPr/>
      <dgm:t>
        <a:bodyPr/>
        <a:lstStyle/>
        <a:p>
          <a:endParaRPr lang="es-MX" sz="1400"/>
        </a:p>
      </dgm:t>
    </dgm:pt>
    <dgm:pt modelId="{FA95F471-3F2A-4328-B9F8-51EC54B79452}" type="sibTrans" cxnId="{61184EBC-C4B3-480A-AABE-8755E27C9056}">
      <dgm:prSet/>
      <dgm:spPr/>
      <dgm:t>
        <a:bodyPr/>
        <a:lstStyle/>
        <a:p>
          <a:endParaRPr lang="es-MX" sz="1400"/>
        </a:p>
      </dgm:t>
    </dgm:pt>
    <dgm:pt modelId="{836AFAF9-3EDA-4282-868F-DDDF4BEF0660}">
      <dgm:prSet phldrT="[Texto]" custT="1"/>
      <dgm:spPr/>
      <dgm:t>
        <a:bodyPr/>
        <a:lstStyle/>
        <a:p>
          <a:r>
            <a:rPr lang="es-MX" sz="1600" dirty="0"/>
            <a:t>Construir coalición multisectorial contra el sobrepeso/obesidad </a:t>
          </a:r>
        </a:p>
      </dgm:t>
    </dgm:pt>
    <dgm:pt modelId="{C804B6DD-70E3-449D-B282-55E68CA4BFB8}" type="parTrans" cxnId="{5F04FAFC-8700-4D9F-94E0-FC90B77838C2}">
      <dgm:prSet/>
      <dgm:spPr/>
      <dgm:t>
        <a:bodyPr/>
        <a:lstStyle/>
        <a:p>
          <a:endParaRPr lang="es-MX" sz="1400"/>
        </a:p>
      </dgm:t>
    </dgm:pt>
    <dgm:pt modelId="{F4B5C717-DB1A-4ECF-BA34-0B84CC43433F}" type="sibTrans" cxnId="{5F04FAFC-8700-4D9F-94E0-FC90B77838C2}">
      <dgm:prSet/>
      <dgm:spPr/>
      <dgm:t>
        <a:bodyPr/>
        <a:lstStyle/>
        <a:p>
          <a:endParaRPr lang="es-MX" sz="1400"/>
        </a:p>
      </dgm:t>
    </dgm:pt>
    <dgm:pt modelId="{B693EC9D-5C97-4DF2-8165-0401A06CE961}">
      <dgm:prSet phldrT="[Texto]" custT="1"/>
      <dgm:spPr/>
      <dgm:t>
        <a:bodyPr/>
        <a:lstStyle/>
        <a:p>
          <a:r>
            <a:rPr lang="es-MX" sz="2000" dirty="0"/>
            <a:t>Comprender como atacar el problema</a:t>
          </a:r>
        </a:p>
      </dgm:t>
    </dgm:pt>
    <dgm:pt modelId="{1F5DA1A6-9943-46B9-A157-70E968CFBA8E}" type="parTrans" cxnId="{61842B71-A2AC-4259-980F-AD0F189B0AB7}">
      <dgm:prSet/>
      <dgm:spPr/>
      <dgm:t>
        <a:bodyPr/>
        <a:lstStyle/>
        <a:p>
          <a:endParaRPr lang="es-MX" sz="1400"/>
        </a:p>
      </dgm:t>
    </dgm:pt>
    <dgm:pt modelId="{93077CA4-412A-4FC6-B03A-1F9856B8EF63}" type="sibTrans" cxnId="{61842B71-A2AC-4259-980F-AD0F189B0AB7}">
      <dgm:prSet/>
      <dgm:spPr/>
      <dgm:t>
        <a:bodyPr/>
        <a:lstStyle/>
        <a:p>
          <a:endParaRPr lang="es-MX" sz="1400"/>
        </a:p>
      </dgm:t>
    </dgm:pt>
    <dgm:pt modelId="{CBF5A061-94B6-4D16-946F-347B30AE9A81}">
      <dgm:prSet phldrT="[Texto]" custT="1"/>
      <dgm:spPr/>
      <dgm:t>
        <a:bodyPr/>
        <a:lstStyle/>
        <a:p>
          <a:r>
            <a:rPr lang="es-MX" sz="1600" dirty="0" smtClean="0"/>
            <a:t>Estrategias de cambio  de comportamientos</a:t>
          </a:r>
          <a:endParaRPr lang="es-MX" sz="1600" dirty="0"/>
        </a:p>
      </dgm:t>
    </dgm:pt>
    <dgm:pt modelId="{3D61E5D4-1323-4D54-ABCD-242B1B3AEDC3}" type="parTrans" cxnId="{BB1F4672-9C69-4AD8-99DB-DAB9D8AD2436}">
      <dgm:prSet/>
      <dgm:spPr/>
      <dgm:t>
        <a:bodyPr/>
        <a:lstStyle/>
        <a:p>
          <a:endParaRPr lang="es-MX" sz="1400"/>
        </a:p>
      </dgm:t>
    </dgm:pt>
    <dgm:pt modelId="{E4B3A095-59B7-4CE3-89F4-21DA48612C09}" type="sibTrans" cxnId="{BB1F4672-9C69-4AD8-99DB-DAB9D8AD2436}">
      <dgm:prSet/>
      <dgm:spPr/>
      <dgm:t>
        <a:bodyPr/>
        <a:lstStyle/>
        <a:p>
          <a:endParaRPr lang="es-MX" sz="1400"/>
        </a:p>
      </dgm:t>
    </dgm:pt>
    <dgm:pt modelId="{A1A30CC7-7320-4FA2-9E43-2CB0FDE6E842}">
      <dgm:prSet phldrT="[Texto]" custT="1"/>
      <dgm:spPr/>
      <dgm:t>
        <a:bodyPr/>
        <a:lstStyle/>
        <a:p>
          <a:r>
            <a:rPr lang="es-MX" sz="1600" dirty="0" smtClean="0"/>
            <a:t>Creencias culturales y norma social</a:t>
          </a:r>
          <a:endParaRPr lang="es-MX" sz="1600" dirty="0"/>
        </a:p>
      </dgm:t>
    </dgm:pt>
    <dgm:pt modelId="{0C998857-D461-4885-86CE-C07FA7D4A54A}" type="parTrans" cxnId="{9A14114D-B1F3-4A89-AB60-5E74DA49D7BB}">
      <dgm:prSet/>
      <dgm:spPr/>
      <dgm:t>
        <a:bodyPr/>
        <a:lstStyle/>
        <a:p>
          <a:endParaRPr lang="es-MX" sz="1400"/>
        </a:p>
      </dgm:t>
    </dgm:pt>
    <dgm:pt modelId="{752CC217-E7C9-49D4-A051-99C6BC61F8EF}" type="sibTrans" cxnId="{9A14114D-B1F3-4A89-AB60-5E74DA49D7BB}">
      <dgm:prSet/>
      <dgm:spPr/>
      <dgm:t>
        <a:bodyPr/>
        <a:lstStyle/>
        <a:p>
          <a:endParaRPr lang="es-MX" sz="1400"/>
        </a:p>
      </dgm:t>
    </dgm:pt>
    <dgm:pt modelId="{4B687129-68C0-459B-93A8-4C29B461BB6F}">
      <dgm:prSet custT="1"/>
      <dgm:spPr/>
      <dgm:t>
        <a:bodyPr/>
        <a:lstStyle/>
        <a:p>
          <a:r>
            <a:rPr lang="es-MX" sz="1600" dirty="0" smtClean="0"/>
            <a:t>Comunicación para  </a:t>
          </a:r>
          <a:r>
            <a:rPr lang="es-MX" sz="1600" dirty="0"/>
            <a:t>cambios de comportamiento y norma social </a:t>
          </a:r>
        </a:p>
      </dgm:t>
    </dgm:pt>
    <dgm:pt modelId="{08354278-085F-47CC-84B2-E0748BD0B471}" type="parTrans" cxnId="{498BC82A-386F-442A-8C0C-A28DA2D7E4E8}">
      <dgm:prSet/>
      <dgm:spPr/>
      <dgm:t>
        <a:bodyPr/>
        <a:lstStyle/>
        <a:p>
          <a:endParaRPr lang="es-MX" sz="1400"/>
        </a:p>
      </dgm:t>
    </dgm:pt>
    <dgm:pt modelId="{56ABF600-2304-456C-A66A-743BBCE8CE75}" type="sibTrans" cxnId="{498BC82A-386F-442A-8C0C-A28DA2D7E4E8}">
      <dgm:prSet/>
      <dgm:spPr/>
      <dgm:t>
        <a:bodyPr/>
        <a:lstStyle/>
        <a:p>
          <a:endParaRPr lang="es-MX" sz="1400"/>
        </a:p>
      </dgm:t>
    </dgm:pt>
    <dgm:pt modelId="{98AA2CBA-60A3-4BFA-A355-818B2F6C7329}">
      <dgm:prSet custT="1"/>
      <dgm:spPr/>
      <dgm:t>
        <a:bodyPr/>
        <a:lstStyle/>
        <a:p>
          <a:endParaRPr lang="es-MX" sz="1400" dirty="0"/>
        </a:p>
      </dgm:t>
    </dgm:pt>
    <dgm:pt modelId="{71C8B539-89F2-496D-9631-05EB3B043269}" type="parTrans" cxnId="{95C95939-B5CF-42D0-BE89-AEDE3C89A6C2}">
      <dgm:prSet/>
      <dgm:spPr/>
      <dgm:t>
        <a:bodyPr/>
        <a:lstStyle/>
        <a:p>
          <a:endParaRPr lang="es-MX" sz="1400"/>
        </a:p>
      </dgm:t>
    </dgm:pt>
    <dgm:pt modelId="{B9FC9FA9-2411-4F83-A8AA-BDF42FBDB207}" type="sibTrans" cxnId="{95C95939-B5CF-42D0-BE89-AEDE3C89A6C2}">
      <dgm:prSet/>
      <dgm:spPr/>
      <dgm:t>
        <a:bodyPr/>
        <a:lstStyle/>
        <a:p>
          <a:endParaRPr lang="es-MX" sz="1400"/>
        </a:p>
      </dgm:t>
    </dgm:pt>
    <dgm:pt modelId="{1508123E-D87A-4267-8AC5-8F583149BBED}">
      <dgm:prSet custT="1"/>
      <dgm:spPr/>
      <dgm:t>
        <a:bodyPr/>
        <a:lstStyle/>
        <a:p>
          <a:r>
            <a:rPr lang="es-MX" sz="1400" dirty="0" smtClean="0"/>
            <a:t>Consejería prenatal/ </a:t>
          </a:r>
          <a:r>
            <a:rPr lang="es-MX" sz="1400" dirty="0"/>
            <a:t>ganancia de </a:t>
          </a:r>
          <a:r>
            <a:rPr lang="es-MX" sz="1400" dirty="0" smtClean="0"/>
            <a:t>peso</a:t>
          </a:r>
          <a:endParaRPr lang="es-MX" sz="1400" dirty="0"/>
        </a:p>
      </dgm:t>
    </dgm:pt>
    <dgm:pt modelId="{A4FBD2D4-B641-498A-AF03-8C3627CAA657}" type="parTrans" cxnId="{74D0B689-5353-4FF7-955F-8E40D12040B3}">
      <dgm:prSet/>
      <dgm:spPr/>
      <dgm:t>
        <a:bodyPr/>
        <a:lstStyle/>
        <a:p>
          <a:endParaRPr lang="es-MX" sz="1400"/>
        </a:p>
      </dgm:t>
    </dgm:pt>
    <dgm:pt modelId="{D79CD8B9-74F5-4C79-9664-ED2B31F11667}" type="sibTrans" cxnId="{74D0B689-5353-4FF7-955F-8E40D12040B3}">
      <dgm:prSet/>
      <dgm:spPr/>
      <dgm:t>
        <a:bodyPr/>
        <a:lstStyle/>
        <a:p>
          <a:endParaRPr lang="es-MX" sz="1400"/>
        </a:p>
      </dgm:t>
    </dgm:pt>
    <dgm:pt modelId="{4DD631BC-89CA-4468-923A-AA6C77CEC749}">
      <dgm:prSet custT="1"/>
      <dgm:spPr/>
      <dgm:t>
        <a:bodyPr/>
        <a:lstStyle/>
        <a:p>
          <a:r>
            <a:rPr lang="es-MX" sz="1400" dirty="0" smtClean="0"/>
            <a:t>Prioridades </a:t>
          </a:r>
          <a:r>
            <a:rPr lang="es-MX" sz="1400" dirty="0"/>
            <a:t>e intervenciones clave</a:t>
          </a:r>
        </a:p>
      </dgm:t>
    </dgm:pt>
    <dgm:pt modelId="{62D4C671-7E7C-4BE4-AFE5-A6461EAD2559}" type="parTrans" cxnId="{12FD1756-94C8-4041-8FEF-B53ECED39758}">
      <dgm:prSet/>
      <dgm:spPr/>
      <dgm:t>
        <a:bodyPr/>
        <a:lstStyle/>
        <a:p>
          <a:endParaRPr lang="es-MX" sz="1400"/>
        </a:p>
      </dgm:t>
    </dgm:pt>
    <dgm:pt modelId="{D8702CCF-568B-4F33-8BCB-172365EA0DF9}" type="sibTrans" cxnId="{12FD1756-94C8-4041-8FEF-B53ECED39758}">
      <dgm:prSet/>
      <dgm:spPr/>
      <dgm:t>
        <a:bodyPr/>
        <a:lstStyle/>
        <a:p>
          <a:endParaRPr lang="es-MX" sz="1400"/>
        </a:p>
      </dgm:t>
    </dgm:pt>
    <dgm:pt modelId="{F0C851F7-C3C4-46D5-AC9F-51460D8AFFE0}">
      <dgm:prSet custT="1"/>
      <dgm:spPr/>
      <dgm:t>
        <a:bodyPr/>
        <a:lstStyle/>
        <a:p>
          <a:r>
            <a:rPr lang="es-MX" sz="1400" dirty="0" smtClean="0"/>
            <a:t>Financiamiento </a:t>
          </a:r>
          <a:r>
            <a:rPr lang="es-MX" sz="1400" dirty="0"/>
            <a:t>y recursos </a:t>
          </a:r>
          <a:r>
            <a:rPr lang="es-MX" sz="1400" dirty="0" smtClean="0"/>
            <a:t>humanosPlan de monitoreo y evaluación </a:t>
          </a:r>
          <a:endParaRPr lang="es-MX" sz="1400" dirty="0"/>
        </a:p>
      </dgm:t>
    </dgm:pt>
    <dgm:pt modelId="{107860A7-7F66-4357-B6EB-C859595853DE}" type="parTrans" cxnId="{B1B5FAB3-704F-44E5-A00B-89E1C646CE1A}">
      <dgm:prSet/>
      <dgm:spPr/>
      <dgm:t>
        <a:bodyPr/>
        <a:lstStyle/>
        <a:p>
          <a:endParaRPr lang="es-MX" sz="1400"/>
        </a:p>
      </dgm:t>
    </dgm:pt>
    <dgm:pt modelId="{AE9CAEF3-25A1-4207-97E2-C60071ABB6F8}" type="sibTrans" cxnId="{B1B5FAB3-704F-44E5-A00B-89E1C646CE1A}">
      <dgm:prSet/>
      <dgm:spPr/>
      <dgm:t>
        <a:bodyPr/>
        <a:lstStyle/>
        <a:p>
          <a:endParaRPr lang="es-MX" sz="1400"/>
        </a:p>
      </dgm:t>
    </dgm:pt>
    <dgm:pt modelId="{CD9F27CE-37FE-6F48-871E-B355CC925A92}">
      <dgm:prSet phldrT="[Texto]" custT="1"/>
      <dgm:spPr/>
      <dgm:t>
        <a:bodyPr/>
        <a:lstStyle/>
        <a:p>
          <a:r>
            <a:rPr lang="es-MX" sz="1600" dirty="0" smtClean="0"/>
            <a:t>Comunicación con informantes claves y tomadores de decisiones </a:t>
          </a:r>
          <a:endParaRPr lang="es-MX" sz="1600" dirty="0"/>
        </a:p>
      </dgm:t>
    </dgm:pt>
    <dgm:pt modelId="{421E7E78-EC47-D046-AB08-625C4F52DC91}" type="parTrans" cxnId="{E2751ECA-0443-D843-9D82-190A514AFA28}">
      <dgm:prSet/>
      <dgm:spPr/>
      <dgm:t>
        <a:bodyPr/>
        <a:lstStyle/>
        <a:p>
          <a:endParaRPr lang="es-ES"/>
        </a:p>
      </dgm:t>
    </dgm:pt>
    <dgm:pt modelId="{B1305C01-43F5-5A4E-872A-C755E8E1004C}" type="sibTrans" cxnId="{E2751ECA-0443-D843-9D82-190A514AFA28}">
      <dgm:prSet/>
      <dgm:spPr/>
      <dgm:t>
        <a:bodyPr/>
        <a:lstStyle/>
        <a:p>
          <a:endParaRPr lang="es-ES"/>
        </a:p>
      </dgm:t>
    </dgm:pt>
    <dgm:pt modelId="{16BFA727-294A-1F41-9025-0705361998AE}">
      <dgm:prSet custT="1"/>
      <dgm:spPr/>
      <dgm:t>
        <a:bodyPr/>
        <a:lstStyle/>
        <a:p>
          <a:r>
            <a:rPr lang="es-MX" sz="1400" dirty="0" smtClean="0"/>
            <a:t>Culturalmente pertinente y factible</a:t>
          </a:r>
          <a:endParaRPr lang="es-MX" sz="1400" dirty="0"/>
        </a:p>
      </dgm:t>
    </dgm:pt>
    <dgm:pt modelId="{77DD4A08-EA43-F648-8789-5D961A045C65}" type="parTrans" cxnId="{3889CA52-E8B8-6A43-AA1A-03E5ACAC559C}">
      <dgm:prSet/>
      <dgm:spPr/>
      <dgm:t>
        <a:bodyPr/>
        <a:lstStyle/>
        <a:p>
          <a:endParaRPr lang="es-ES"/>
        </a:p>
      </dgm:t>
    </dgm:pt>
    <dgm:pt modelId="{64B6D56B-B99C-5140-8B42-7F9F44B4D287}" type="sibTrans" cxnId="{3889CA52-E8B8-6A43-AA1A-03E5ACAC559C}">
      <dgm:prSet/>
      <dgm:spPr/>
      <dgm:t>
        <a:bodyPr/>
        <a:lstStyle/>
        <a:p>
          <a:endParaRPr lang="es-ES"/>
        </a:p>
      </dgm:t>
    </dgm:pt>
    <dgm:pt modelId="{132832AF-CB80-4E75-81A1-F7B1A76D3723}" type="pres">
      <dgm:prSet presAssocID="{33075D18-B4AF-4368-92C1-1D748503429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E98002C-AB99-4F37-A50C-DBF29685A8D6}" type="pres">
      <dgm:prSet presAssocID="{569B9895-A2E2-46BE-A388-09915AB79034}" presName="composite" presStyleCnt="0"/>
      <dgm:spPr/>
    </dgm:pt>
    <dgm:pt modelId="{83FB8570-DA8C-41FA-B1B0-8032F923E385}" type="pres">
      <dgm:prSet presAssocID="{569B9895-A2E2-46BE-A388-09915AB79034}" presName="bentUpArrow1" presStyleLbl="alignImgPlace1" presStyleIdx="0" presStyleCnt="3" custScaleX="65277" custLinFactNeighborX="-37174" custLinFactNeighborY="191"/>
      <dgm:spPr/>
    </dgm:pt>
    <dgm:pt modelId="{B3A984C5-EF0F-4F75-9550-E3625F32E783}" type="pres">
      <dgm:prSet presAssocID="{569B9895-A2E2-46BE-A388-09915AB79034}" presName="ParentText" presStyleLbl="node1" presStyleIdx="0" presStyleCnt="4" custLinFactNeighborX="-352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E88A34-984E-4ADD-8C80-6F02B0B8F778}" type="pres">
      <dgm:prSet presAssocID="{569B9895-A2E2-46BE-A388-09915AB79034}" presName="ChildText" presStyleLbl="revTx" presStyleIdx="0" presStyleCnt="4" custScaleX="260486" custLinFactNeighborX="90732" custLinFactNeighborY="7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2EF993-3454-42BB-859A-D9F4F6F012DD}" type="pres">
      <dgm:prSet presAssocID="{4EEF296A-9A06-4286-B7EF-2AAF0A70E653}" presName="sibTrans" presStyleCnt="0"/>
      <dgm:spPr/>
    </dgm:pt>
    <dgm:pt modelId="{8F6F315B-C571-43FC-B28D-A5F48B68B8F8}" type="pres">
      <dgm:prSet presAssocID="{AF3A0BE1-11E3-4A0A-90F1-756BD32AE5A2}" presName="composite" presStyleCnt="0"/>
      <dgm:spPr/>
    </dgm:pt>
    <dgm:pt modelId="{1F16C92D-AE3F-4237-8020-3F37EE8FE7C8}" type="pres">
      <dgm:prSet presAssocID="{AF3A0BE1-11E3-4A0A-90F1-756BD32AE5A2}" presName="bentUpArrow1" presStyleLbl="alignImgPlace1" presStyleIdx="1" presStyleCnt="3" custLinFactNeighborX="-97944" custLinFactNeighborY="23606"/>
      <dgm:spPr/>
    </dgm:pt>
    <dgm:pt modelId="{7D5E7F31-1085-493E-8624-6833DDCA5E92}" type="pres">
      <dgm:prSet presAssocID="{AF3A0BE1-11E3-4A0A-90F1-756BD32AE5A2}" presName="ParentText" presStyleLbl="node1" presStyleIdx="1" presStyleCnt="4" custScaleX="127751" custScaleY="126349" custLinFactNeighborX="-70313" custLinFactNeighborY="16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337A3A-4351-4223-96AA-C6E91CDF5D40}" type="pres">
      <dgm:prSet presAssocID="{AF3A0BE1-11E3-4A0A-90F1-756BD32AE5A2}" presName="ChildText" presStyleLbl="revTx" presStyleIdx="1" presStyleCnt="4" custScaleX="343815" custLinFactNeighborX="44309" custLinFactNeighborY="-89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D7D782-F829-4778-9F01-BDE0AFE74D83}" type="pres">
      <dgm:prSet presAssocID="{0C63AC23-67CD-406A-985B-2B1F494E7E94}" presName="sibTrans" presStyleCnt="0"/>
      <dgm:spPr/>
    </dgm:pt>
    <dgm:pt modelId="{6A9AE506-26ED-4D7A-98CA-F7616FA3EB0C}" type="pres">
      <dgm:prSet presAssocID="{B693EC9D-5C97-4DF2-8165-0401A06CE961}" presName="composite" presStyleCnt="0"/>
      <dgm:spPr/>
    </dgm:pt>
    <dgm:pt modelId="{D4253629-4B9D-4DF7-A8F4-9DDB5761F24D}" type="pres">
      <dgm:prSet presAssocID="{B693EC9D-5C97-4DF2-8165-0401A06CE961}" presName="bentUpArrow1" presStyleLbl="alignImgPlace1" presStyleIdx="2" presStyleCnt="3" custLinFactX="-38743" custLinFactNeighborX="-100000" custLinFactNeighborY="38073"/>
      <dgm:spPr/>
    </dgm:pt>
    <dgm:pt modelId="{2719B450-0EE8-4E1A-BCA4-0D874F0B0B37}" type="pres">
      <dgm:prSet presAssocID="{B693EC9D-5C97-4DF2-8165-0401A06CE961}" presName="ParentText" presStyleLbl="node1" presStyleIdx="2" presStyleCnt="4" custScaleX="138053" custLinFactNeighborX="-82561" custLinFactNeighborY="214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2DFAB9-8593-4A8B-A6EA-8A15C551C695}" type="pres">
      <dgm:prSet presAssocID="{B693EC9D-5C97-4DF2-8165-0401A06CE961}" presName="ChildText" presStyleLbl="revTx" presStyleIdx="2" presStyleCnt="4" custScaleX="404781" custLinFactNeighborX="81760" custLinFactNeighborY="234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0F60AF-6C87-4258-BF6E-E4E9C13EA25A}" type="pres">
      <dgm:prSet presAssocID="{93077CA4-412A-4FC6-B03A-1F9856B8EF63}" presName="sibTrans" presStyleCnt="0"/>
      <dgm:spPr/>
    </dgm:pt>
    <dgm:pt modelId="{BF10CF75-7CD3-4910-AB24-97B9565B3430}" type="pres">
      <dgm:prSet presAssocID="{4B687129-68C0-459B-93A8-4C29B461BB6F}" presName="composite" presStyleCnt="0"/>
      <dgm:spPr/>
    </dgm:pt>
    <dgm:pt modelId="{30AB2287-1070-43F4-8ECF-DE6F4F4011FE}" type="pres">
      <dgm:prSet presAssocID="{4B687129-68C0-459B-93A8-4C29B461BB6F}" presName="ParentText" presStyleLbl="node1" presStyleIdx="3" presStyleCnt="4" custScaleX="161100" custScaleY="110505" custLinFactX="-6262" custLinFactNeighborX="-100000" custLinFactNeighborY="19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C52477-26EC-47C0-A758-B6CB89D4450F}" type="pres">
      <dgm:prSet presAssocID="{4B687129-68C0-459B-93A8-4C29B461BB6F}" presName="FinalChildText" presStyleLbl="revTx" presStyleIdx="3" presStyleCnt="4" custScaleX="311051" custScaleY="198181" custLinFactNeighborX="127" custLinFactNeighborY="-3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14114D-B1F3-4A89-AB60-5E74DA49D7BB}" srcId="{B693EC9D-5C97-4DF2-8165-0401A06CE961}" destId="{A1A30CC7-7320-4FA2-9E43-2CB0FDE6E842}" srcOrd="1" destOrd="0" parTransId="{0C998857-D461-4885-86CE-C07FA7D4A54A}" sibTransId="{752CC217-E7C9-49D4-A051-99C6BC61F8EF}"/>
    <dgm:cxn modelId="{3889CA52-E8B8-6A43-AA1A-03E5ACAC559C}" srcId="{4B687129-68C0-459B-93A8-4C29B461BB6F}" destId="{16BFA727-294A-1F41-9025-0705361998AE}" srcOrd="2" destOrd="0" parTransId="{77DD4A08-EA43-F648-8789-5D961A045C65}" sibTransId="{64B6D56B-B99C-5140-8B42-7F9F44B4D287}"/>
    <dgm:cxn modelId="{01DF3ABE-B290-7D4D-AEAF-9D2BD68B1B0F}" type="presOf" srcId="{F0C851F7-C3C4-46D5-AC9F-51460D8AFFE0}" destId="{2EC52477-26EC-47C0-A758-B6CB89D4450F}" srcOrd="0" destOrd="4" presId="urn:microsoft.com/office/officeart/2005/8/layout/StepDownProcess"/>
    <dgm:cxn modelId="{BB1F4672-9C69-4AD8-99DB-DAB9D8AD2436}" srcId="{B693EC9D-5C97-4DF2-8165-0401A06CE961}" destId="{CBF5A061-94B6-4D16-946F-347B30AE9A81}" srcOrd="0" destOrd="0" parTransId="{3D61E5D4-1323-4D54-ABCD-242B1B3AEDC3}" sibTransId="{E4B3A095-59B7-4CE3-89F4-21DA48612C09}"/>
    <dgm:cxn modelId="{F3DFFEA4-B164-7A4E-8059-EB512BC234E0}" type="presOf" srcId="{98AA2CBA-60A3-4BFA-A355-818B2F6C7329}" destId="{2EC52477-26EC-47C0-A758-B6CB89D4450F}" srcOrd="0" destOrd="0" presId="urn:microsoft.com/office/officeart/2005/8/layout/StepDownProcess"/>
    <dgm:cxn modelId="{8B1B0BC2-9C4A-4BC2-B96C-8B83227A5CB2}" srcId="{569B9895-A2E2-46BE-A388-09915AB79034}" destId="{2B494AA9-6A45-4A22-AFD7-C35E6ACD4DF3}" srcOrd="1" destOrd="0" parTransId="{4C59AF2C-1DC1-44E8-96E2-832624385F6E}" sibTransId="{BE8ADBB4-7BC9-4047-9F56-FA220EF54231}"/>
    <dgm:cxn modelId="{61184EBC-C4B3-480A-AABE-8755E27C9056}" srcId="{AF3A0BE1-11E3-4A0A-90F1-756BD32AE5A2}" destId="{234817AE-3C7E-4BA9-9345-22BD46EBFDFB}" srcOrd="0" destOrd="0" parTransId="{CE43484E-9CA9-4ADA-8084-CDCC3183A250}" sibTransId="{FA95F471-3F2A-4328-B9F8-51EC54B79452}"/>
    <dgm:cxn modelId="{B1B5FAB3-704F-44E5-A00B-89E1C646CE1A}" srcId="{4B687129-68C0-459B-93A8-4C29B461BB6F}" destId="{F0C851F7-C3C4-46D5-AC9F-51460D8AFFE0}" srcOrd="4" destOrd="0" parTransId="{107860A7-7F66-4357-B6EB-C859595853DE}" sibTransId="{AE9CAEF3-25A1-4207-97E2-C60071ABB6F8}"/>
    <dgm:cxn modelId="{498BC82A-386F-442A-8C0C-A28DA2D7E4E8}" srcId="{33075D18-B4AF-4368-92C1-1D748503429F}" destId="{4B687129-68C0-459B-93A8-4C29B461BB6F}" srcOrd="3" destOrd="0" parTransId="{08354278-085F-47CC-84B2-E0748BD0B471}" sibTransId="{56ABF600-2304-456C-A66A-743BBCE8CE75}"/>
    <dgm:cxn modelId="{C266DF1C-E69A-CF4E-9CB5-E2E25B89D80A}" type="presOf" srcId="{836AFAF9-3EDA-4282-868F-DDDF4BEF0660}" destId="{10337A3A-4351-4223-96AA-C6E91CDF5D40}" srcOrd="0" destOrd="1" presId="urn:microsoft.com/office/officeart/2005/8/layout/StepDownProcess"/>
    <dgm:cxn modelId="{BB1BD1C5-0724-4FED-B833-83AFBF0EC9FD}" srcId="{569B9895-A2E2-46BE-A388-09915AB79034}" destId="{A6F9892B-E0A8-47AD-9621-6238150E97D1}" srcOrd="0" destOrd="0" parTransId="{44172280-48E7-4421-A215-77D0DBB7C6A2}" sibTransId="{65F5F817-9A85-4372-BF2F-245639617E30}"/>
    <dgm:cxn modelId="{AD33BDA7-CA87-D549-AD01-622BAC83595E}" type="presOf" srcId="{16BFA727-294A-1F41-9025-0705361998AE}" destId="{2EC52477-26EC-47C0-A758-B6CB89D4450F}" srcOrd="0" destOrd="2" presId="urn:microsoft.com/office/officeart/2005/8/layout/StepDownProcess"/>
    <dgm:cxn modelId="{389FAA86-CDC2-7C41-82CB-35F98DE57392}" type="presOf" srcId="{CD9F27CE-37FE-6F48-871E-B355CC925A92}" destId="{092DFAB9-8593-4A8B-A6EA-8A15C551C695}" srcOrd="0" destOrd="2" presId="urn:microsoft.com/office/officeart/2005/8/layout/StepDownProcess"/>
    <dgm:cxn modelId="{D37CCDB6-6628-3741-B3DE-2A40BC0F2667}" type="presOf" srcId="{234817AE-3C7E-4BA9-9345-22BD46EBFDFB}" destId="{10337A3A-4351-4223-96AA-C6E91CDF5D40}" srcOrd="0" destOrd="0" presId="urn:microsoft.com/office/officeart/2005/8/layout/StepDownProcess"/>
    <dgm:cxn modelId="{888686F7-C92C-4640-90D4-22AB8C698858}" srcId="{33075D18-B4AF-4368-92C1-1D748503429F}" destId="{AF3A0BE1-11E3-4A0A-90F1-756BD32AE5A2}" srcOrd="1" destOrd="0" parTransId="{1E1BDAE1-5734-42F3-BDE7-9D0E3E8ABBAA}" sibTransId="{0C63AC23-67CD-406A-985B-2B1F494E7E94}"/>
    <dgm:cxn modelId="{7E7346E5-C8DD-A641-A7D8-39D99B3D02D4}" type="presOf" srcId="{A6F9892B-E0A8-47AD-9621-6238150E97D1}" destId="{74E88A34-984E-4ADD-8C80-6F02B0B8F778}" srcOrd="0" destOrd="0" presId="urn:microsoft.com/office/officeart/2005/8/layout/StepDownProcess"/>
    <dgm:cxn modelId="{0C8F491A-02B7-E942-A627-13F8EB4CDA93}" type="presOf" srcId="{A1A30CC7-7320-4FA2-9E43-2CB0FDE6E842}" destId="{092DFAB9-8593-4A8B-A6EA-8A15C551C695}" srcOrd="0" destOrd="1" presId="urn:microsoft.com/office/officeart/2005/8/layout/StepDownProcess"/>
    <dgm:cxn modelId="{61842B71-A2AC-4259-980F-AD0F189B0AB7}" srcId="{33075D18-B4AF-4368-92C1-1D748503429F}" destId="{B693EC9D-5C97-4DF2-8165-0401A06CE961}" srcOrd="2" destOrd="0" parTransId="{1F5DA1A6-9943-46B9-A157-70E968CFBA8E}" sibTransId="{93077CA4-412A-4FC6-B03A-1F9856B8EF63}"/>
    <dgm:cxn modelId="{138B69F9-373E-CC49-80A2-30277D783BC5}" type="presOf" srcId="{AF3A0BE1-11E3-4A0A-90F1-756BD32AE5A2}" destId="{7D5E7F31-1085-493E-8624-6833DDCA5E92}" srcOrd="0" destOrd="0" presId="urn:microsoft.com/office/officeart/2005/8/layout/StepDownProcess"/>
    <dgm:cxn modelId="{0B0CE36D-3A6D-A141-BFE4-7214BCC386DC}" type="presOf" srcId="{CBF5A061-94B6-4D16-946F-347B30AE9A81}" destId="{092DFAB9-8593-4A8B-A6EA-8A15C551C695}" srcOrd="0" destOrd="0" presId="urn:microsoft.com/office/officeart/2005/8/layout/StepDownProcess"/>
    <dgm:cxn modelId="{2CB17D1B-2344-424C-8289-95E7C55B62FC}" type="presOf" srcId="{1508123E-D87A-4267-8AC5-8F583149BBED}" destId="{2EC52477-26EC-47C0-A758-B6CB89D4450F}" srcOrd="0" destOrd="1" presId="urn:microsoft.com/office/officeart/2005/8/layout/StepDownProcess"/>
    <dgm:cxn modelId="{7641678E-00BE-9341-AFB1-6B71B22C61F1}" type="presOf" srcId="{B693EC9D-5C97-4DF2-8165-0401A06CE961}" destId="{2719B450-0EE8-4E1A-BCA4-0D874F0B0B37}" srcOrd="0" destOrd="0" presId="urn:microsoft.com/office/officeart/2005/8/layout/StepDownProcess"/>
    <dgm:cxn modelId="{12FD1756-94C8-4041-8FEF-B53ECED39758}" srcId="{4B687129-68C0-459B-93A8-4C29B461BB6F}" destId="{4DD631BC-89CA-4468-923A-AA6C77CEC749}" srcOrd="3" destOrd="0" parTransId="{62D4C671-7E7C-4BE4-AFE5-A6461EAD2559}" sibTransId="{D8702CCF-568B-4F33-8BCB-172365EA0DF9}"/>
    <dgm:cxn modelId="{C42AF24D-265B-6D41-8E4D-D8A5817CBEC9}" type="presOf" srcId="{4DD631BC-89CA-4468-923A-AA6C77CEC749}" destId="{2EC52477-26EC-47C0-A758-B6CB89D4450F}" srcOrd="0" destOrd="3" presId="urn:microsoft.com/office/officeart/2005/8/layout/StepDownProcess"/>
    <dgm:cxn modelId="{17D94963-DDAB-8649-B1E2-B2CA3944BEDD}" type="presOf" srcId="{569B9895-A2E2-46BE-A388-09915AB79034}" destId="{B3A984C5-EF0F-4F75-9550-E3625F32E783}" srcOrd="0" destOrd="0" presId="urn:microsoft.com/office/officeart/2005/8/layout/StepDownProcess"/>
    <dgm:cxn modelId="{BB8A2A26-2DC8-9F4F-AC92-FAD9062FF8B4}" type="presOf" srcId="{2B494AA9-6A45-4A22-AFD7-C35E6ACD4DF3}" destId="{74E88A34-984E-4ADD-8C80-6F02B0B8F778}" srcOrd="0" destOrd="1" presId="urn:microsoft.com/office/officeart/2005/8/layout/StepDownProcess"/>
    <dgm:cxn modelId="{E2751ECA-0443-D843-9D82-190A514AFA28}" srcId="{B693EC9D-5C97-4DF2-8165-0401A06CE961}" destId="{CD9F27CE-37FE-6F48-871E-B355CC925A92}" srcOrd="2" destOrd="0" parTransId="{421E7E78-EC47-D046-AB08-625C4F52DC91}" sibTransId="{B1305C01-43F5-5A4E-872A-C755E8E1004C}"/>
    <dgm:cxn modelId="{B4067521-FECA-FF44-9849-77EC4E68C5BF}" type="presOf" srcId="{4B687129-68C0-459B-93A8-4C29B461BB6F}" destId="{30AB2287-1070-43F4-8ECF-DE6F4F4011FE}" srcOrd="0" destOrd="0" presId="urn:microsoft.com/office/officeart/2005/8/layout/StepDownProcess"/>
    <dgm:cxn modelId="{74D0B689-5353-4FF7-955F-8E40D12040B3}" srcId="{4B687129-68C0-459B-93A8-4C29B461BB6F}" destId="{1508123E-D87A-4267-8AC5-8F583149BBED}" srcOrd="1" destOrd="0" parTransId="{A4FBD2D4-B641-498A-AF03-8C3627CAA657}" sibTransId="{D79CD8B9-74F5-4C79-9664-ED2B31F11667}"/>
    <dgm:cxn modelId="{5F04FAFC-8700-4D9F-94E0-FC90B77838C2}" srcId="{AF3A0BE1-11E3-4A0A-90F1-756BD32AE5A2}" destId="{836AFAF9-3EDA-4282-868F-DDDF4BEF0660}" srcOrd="1" destOrd="0" parTransId="{C804B6DD-70E3-449D-B282-55E68CA4BFB8}" sibTransId="{F4B5C717-DB1A-4ECF-BA34-0B84CC43433F}"/>
    <dgm:cxn modelId="{04DADB2E-F894-48C1-8DC9-7F45C498FD46}" srcId="{33075D18-B4AF-4368-92C1-1D748503429F}" destId="{569B9895-A2E2-46BE-A388-09915AB79034}" srcOrd="0" destOrd="0" parTransId="{28DEBB7A-78E0-475D-9991-D966DBE2DC3D}" sibTransId="{4EEF296A-9A06-4286-B7EF-2AAF0A70E653}"/>
    <dgm:cxn modelId="{CA9A0A12-98FA-CA4B-8379-B44D3C477053}" type="presOf" srcId="{33075D18-B4AF-4368-92C1-1D748503429F}" destId="{132832AF-CB80-4E75-81A1-F7B1A76D3723}" srcOrd="0" destOrd="0" presId="urn:microsoft.com/office/officeart/2005/8/layout/StepDownProcess"/>
    <dgm:cxn modelId="{95C95939-B5CF-42D0-BE89-AEDE3C89A6C2}" srcId="{4B687129-68C0-459B-93A8-4C29B461BB6F}" destId="{98AA2CBA-60A3-4BFA-A355-818B2F6C7329}" srcOrd="0" destOrd="0" parTransId="{71C8B539-89F2-496D-9631-05EB3B043269}" sibTransId="{B9FC9FA9-2411-4F83-A8AA-BDF42FBDB207}"/>
    <dgm:cxn modelId="{66C69AAD-8F27-5048-A5A2-89FDECB735CB}" type="presParOf" srcId="{132832AF-CB80-4E75-81A1-F7B1A76D3723}" destId="{2E98002C-AB99-4F37-A50C-DBF29685A8D6}" srcOrd="0" destOrd="0" presId="urn:microsoft.com/office/officeart/2005/8/layout/StepDownProcess"/>
    <dgm:cxn modelId="{957757D7-3956-484D-B1BA-330914E72A32}" type="presParOf" srcId="{2E98002C-AB99-4F37-A50C-DBF29685A8D6}" destId="{83FB8570-DA8C-41FA-B1B0-8032F923E385}" srcOrd="0" destOrd="0" presId="urn:microsoft.com/office/officeart/2005/8/layout/StepDownProcess"/>
    <dgm:cxn modelId="{E418C4BE-10E1-FF48-837D-D70767039B3B}" type="presParOf" srcId="{2E98002C-AB99-4F37-A50C-DBF29685A8D6}" destId="{B3A984C5-EF0F-4F75-9550-E3625F32E783}" srcOrd="1" destOrd="0" presId="urn:microsoft.com/office/officeart/2005/8/layout/StepDownProcess"/>
    <dgm:cxn modelId="{D91BAE63-453D-674B-BC9E-97DDC8EF74E4}" type="presParOf" srcId="{2E98002C-AB99-4F37-A50C-DBF29685A8D6}" destId="{74E88A34-984E-4ADD-8C80-6F02B0B8F778}" srcOrd="2" destOrd="0" presId="urn:microsoft.com/office/officeart/2005/8/layout/StepDownProcess"/>
    <dgm:cxn modelId="{0627D83F-08E5-D549-A2D7-402B740E969E}" type="presParOf" srcId="{132832AF-CB80-4E75-81A1-F7B1A76D3723}" destId="{E22EF993-3454-42BB-859A-D9F4F6F012DD}" srcOrd="1" destOrd="0" presId="urn:microsoft.com/office/officeart/2005/8/layout/StepDownProcess"/>
    <dgm:cxn modelId="{92509D83-5A0B-2847-8E3F-82D4058F1220}" type="presParOf" srcId="{132832AF-CB80-4E75-81A1-F7B1A76D3723}" destId="{8F6F315B-C571-43FC-B28D-A5F48B68B8F8}" srcOrd="2" destOrd="0" presId="urn:microsoft.com/office/officeart/2005/8/layout/StepDownProcess"/>
    <dgm:cxn modelId="{412EE353-B18E-F741-9B11-E4A7C918248D}" type="presParOf" srcId="{8F6F315B-C571-43FC-B28D-A5F48B68B8F8}" destId="{1F16C92D-AE3F-4237-8020-3F37EE8FE7C8}" srcOrd="0" destOrd="0" presId="urn:microsoft.com/office/officeart/2005/8/layout/StepDownProcess"/>
    <dgm:cxn modelId="{96A452DF-1CA9-DD4C-9681-E599F2A0AE21}" type="presParOf" srcId="{8F6F315B-C571-43FC-B28D-A5F48B68B8F8}" destId="{7D5E7F31-1085-493E-8624-6833DDCA5E92}" srcOrd="1" destOrd="0" presId="urn:microsoft.com/office/officeart/2005/8/layout/StepDownProcess"/>
    <dgm:cxn modelId="{ACE1A293-6856-8445-BB39-BB57727D3DF9}" type="presParOf" srcId="{8F6F315B-C571-43FC-B28D-A5F48B68B8F8}" destId="{10337A3A-4351-4223-96AA-C6E91CDF5D40}" srcOrd="2" destOrd="0" presId="urn:microsoft.com/office/officeart/2005/8/layout/StepDownProcess"/>
    <dgm:cxn modelId="{B25929BC-5382-5444-B602-AE6738B24D10}" type="presParOf" srcId="{132832AF-CB80-4E75-81A1-F7B1A76D3723}" destId="{B9D7D782-F829-4778-9F01-BDE0AFE74D83}" srcOrd="3" destOrd="0" presId="urn:microsoft.com/office/officeart/2005/8/layout/StepDownProcess"/>
    <dgm:cxn modelId="{6654E2E7-AA0E-8645-BE9E-9F1066B65A44}" type="presParOf" srcId="{132832AF-CB80-4E75-81A1-F7B1A76D3723}" destId="{6A9AE506-26ED-4D7A-98CA-F7616FA3EB0C}" srcOrd="4" destOrd="0" presId="urn:microsoft.com/office/officeart/2005/8/layout/StepDownProcess"/>
    <dgm:cxn modelId="{07138DF3-3BE8-E14C-AF5F-908104A14645}" type="presParOf" srcId="{6A9AE506-26ED-4D7A-98CA-F7616FA3EB0C}" destId="{D4253629-4B9D-4DF7-A8F4-9DDB5761F24D}" srcOrd="0" destOrd="0" presId="urn:microsoft.com/office/officeart/2005/8/layout/StepDownProcess"/>
    <dgm:cxn modelId="{0B3316C0-DFA9-0248-9600-82FE2FAE28CD}" type="presParOf" srcId="{6A9AE506-26ED-4D7A-98CA-F7616FA3EB0C}" destId="{2719B450-0EE8-4E1A-BCA4-0D874F0B0B37}" srcOrd="1" destOrd="0" presId="urn:microsoft.com/office/officeart/2005/8/layout/StepDownProcess"/>
    <dgm:cxn modelId="{09FC2641-1401-3946-8A32-16044EA13144}" type="presParOf" srcId="{6A9AE506-26ED-4D7A-98CA-F7616FA3EB0C}" destId="{092DFAB9-8593-4A8B-A6EA-8A15C551C695}" srcOrd="2" destOrd="0" presId="urn:microsoft.com/office/officeart/2005/8/layout/StepDownProcess"/>
    <dgm:cxn modelId="{15D59724-D79C-8847-AA9D-B101A7325C92}" type="presParOf" srcId="{132832AF-CB80-4E75-81A1-F7B1A76D3723}" destId="{D90F60AF-6C87-4258-BF6E-E4E9C13EA25A}" srcOrd="5" destOrd="0" presId="urn:microsoft.com/office/officeart/2005/8/layout/StepDownProcess"/>
    <dgm:cxn modelId="{91AFAA00-A9DA-6245-BAF1-9A5BEB2C0F2C}" type="presParOf" srcId="{132832AF-CB80-4E75-81A1-F7B1A76D3723}" destId="{BF10CF75-7CD3-4910-AB24-97B9565B3430}" srcOrd="6" destOrd="0" presId="urn:microsoft.com/office/officeart/2005/8/layout/StepDownProcess"/>
    <dgm:cxn modelId="{93FC0CC3-8A30-2548-9C38-2091BD51B2CF}" type="presParOf" srcId="{BF10CF75-7CD3-4910-AB24-97B9565B3430}" destId="{30AB2287-1070-43F4-8ECF-DE6F4F4011FE}" srcOrd="0" destOrd="0" presId="urn:microsoft.com/office/officeart/2005/8/layout/StepDownProcess"/>
    <dgm:cxn modelId="{DEFAD90F-1AE7-6246-B303-3E15B8DB2963}" type="presParOf" srcId="{BF10CF75-7CD3-4910-AB24-97B9565B3430}" destId="{2EC52477-26EC-47C0-A758-B6CB89D4450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B8570-DA8C-41FA-B1B0-8032F923E385}">
      <dsp:nvSpPr>
        <dsp:cNvPr id="0" name=""/>
        <dsp:cNvSpPr/>
      </dsp:nvSpPr>
      <dsp:spPr>
        <a:xfrm rot="5400000">
          <a:off x="-112657" y="1189991"/>
          <a:ext cx="877240" cy="65192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984C5-EF0F-4F75-9550-E3625F32E783}">
      <dsp:nvSpPr>
        <dsp:cNvPr id="0" name=""/>
        <dsp:cNvSpPr/>
      </dsp:nvSpPr>
      <dsp:spPr>
        <a:xfrm>
          <a:off x="0" y="42487"/>
          <a:ext cx="1476755" cy="103368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Identificar y medir </a:t>
          </a:r>
          <a:r>
            <a:rPr lang="es-MX" sz="2000" kern="1200" dirty="0"/>
            <a:t>el problema</a:t>
          </a:r>
        </a:p>
      </dsp:txBody>
      <dsp:txXfrm>
        <a:off x="50469" y="92956"/>
        <a:ext cx="1375817" cy="932743"/>
      </dsp:txXfrm>
    </dsp:sp>
    <dsp:sp modelId="{74E88A34-984E-4ADD-8C80-6F02B0B8F778}">
      <dsp:nvSpPr>
        <dsp:cNvPr id="0" name=""/>
        <dsp:cNvSpPr/>
      </dsp:nvSpPr>
      <dsp:spPr>
        <a:xfrm>
          <a:off x="1590779" y="147062"/>
          <a:ext cx="2797753" cy="835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/>
            <a:t>Determinar prevalencias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/>
            <a:t>Determinar factores dietéticos y de estilos de vida</a:t>
          </a:r>
        </a:p>
      </dsp:txBody>
      <dsp:txXfrm>
        <a:off x="1590779" y="147062"/>
        <a:ext cx="2797753" cy="835466"/>
      </dsp:txXfrm>
    </dsp:sp>
    <dsp:sp modelId="{1F16C92D-AE3F-4237-8020-3F37EE8FE7C8}">
      <dsp:nvSpPr>
        <dsp:cNvPr id="0" name=""/>
        <dsp:cNvSpPr/>
      </dsp:nvSpPr>
      <dsp:spPr>
        <a:xfrm rot="5400000">
          <a:off x="1098591" y="2519353"/>
          <a:ext cx="877240" cy="9987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E7F31-1085-493E-8624-6833DDCA5E92}">
      <dsp:nvSpPr>
        <dsp:cNvPr id="0" name=""/>
        <dsp:cNvSpPr/>
      </dsp:nvSpPr>
      <dsp:spPr>
        <a:xfrm>
          <a:off x="601091" y="1220449"/>
          <a:ext cx="1886570" cy="130604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Concientizar y coalición </a:t>
          </a:r>
          <a:r>
            <a:rPr lang="es-MX" sz="1800" kern="1200" dirty="0"/>
            <a:t>multisectorial</a:t>
          </a:r>
        </a:p>
      </dsp:txBody>
      <dsp:txXfrm>
        <a:off x="664858" y="1284216"/>
        <a:ext cx="1759036" cy="1178511"/>
      </dsp:txXfrm>
    </dsp:sp>
    <dsp:sp modelId="{10337A3A-4351-4223-96AA-C6E91CDF5D40}">
      <dsp:nvSpPr>
        <dsp:cNvPr id="0" name=""/>
        <dsp:cNvSpPr/>
      </dsp:nvSpPr>
      <dsp:spPr>
        <a:xfrm>
          <a:off x="2487657" y="1363570"/>
          <a:ext cx="3692750" cy="835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/>
            <a:t>Conocer el impacto </a:t>
          </a:r>
          <a:r>
            <a:rPr lang="es-MX" sz="1600" kern="1200" dirty="0" smtClean="0"/>
            <a:t>de </a:t>
          </a:r>
          <a:r>
            <a:rPr lang="es-MX" sz="1600" kern="1200" dirty="0"/>
            <a:t>no atender el sobrepeso/</a:t>
          </a:r>
          <a:r>
            <a:rPr lang="es-MX" sz="1600" kern="1200" dirty="0" smtClean="0"/>
            <a:t>obesidad (económico)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/>
            <a:t>Construir coalición multisectorial contra el sobrepeso/obesidad </a:t>
          </a:r>
        </a:p>
      </dsp:txBody>
      <dsp:txXfrm>
        <a:off x="2487657" y="1363570"/>
        <a:ext cx="3692750" cy="835466"/>
      </dsp:txXfrm>
    </dsp:sp>
    <dsp:sp modelId="{D4253629-4B9D-4DF7-A8F4-9DDB5761F24D}">
      <dsp:nvSpPr>
        <dsp:cNvPr id="0" name=""/>
        <dsp:cNvSpPr/>
      </dsp:nvSpPr>
      <dsp:spPr>
        <a:xfrm rot="5400000">
          <a:off x="2405273" y="3807429"/>
          <a:ext cx="877240" cy="9987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9B450-0EE8-4E1A-BCA4-0D874F0B0B37}">
      <dsp:nvSpPr>
        <dsp:cNvPr id="0" name=""/>
        <dsp:cNvSpPr/>
      </dsp:nvSpPr>
      <dsp:spPr>
        <a:xfrm>
          <a:off x="2058294" y="2723209"/>
          <a:ext cx="2038705" cy="103368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/>
            <a:t>Comprender como atacar el problema</a:t>
          </a:r>
        </a:p>
      </dsp:txBody>
      <dsp:txXfrm>
        <a:off x="2108763" y="2773678"/>
        <a:ext cx="1937767" cy="932743"/>
      </dsp:txXfrm>
    </dsp:sp>
    <dsp:sp modelId="{092DFAB9-8593-4A8B-A6EA-8A15C551C695}">
      <dsp:nvSpPr>
        <dsp:cNvPr id="0" name=""/>
        <dsp:cNvSpPr/>
      </dsp:nvSpPr>
      <dsp:spPr>
        <a:xfrm>
          <a:off x="4276641" y="2795484"/>
          <a:ext cx="4347556" cy="835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Estrategias de cambio  de comportamientos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Creencias culturales y norma social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Comunicación con informantes claves y tomadores de decisiones </a:t>
          </a:r>
          <a:endParaRPr lang="es-MX" sz="1600" kern="1200" dirty="0"/>
        </a:p>
      </dsp:txBody>
      <dsp:txXfrm>
        <a:off x="4276641" y="2795484"/>
        <a:ext cx="4347556" cy="835466"/>
      </dsp:txXfrm>
    </dsp:sp>
    <dsp:sp modelId="{30AB2287-1070-43F4-8ECF-DE6F4F4011FE}">
      <dsp:nvSpPr>
        <dsp:cNvPr id="0" name=""/>
        <dsp:cNvSpPr/>
      </dsp:nvSpPr>
      <dsp:spPr>
        <a:xfrm>
          <a:off x="3346364" y="3939721"/>
          <a:ext cx="2379053" cy="11422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Comunicación para  </a:t>
          </a:r>
          <a:r>
            <a:rPr lang="es-MX" sz="1600" kern="1200" dirty="0"/>
            <a:t>cambios de comportamiento y norma social </a:t>
          </a:r>
        </a:p>
      </dsp:txBody>
      <dsp:txXfrm>
        <a:off x="3402135" y="3995492"/>
        <a:ext cx="2267511" cy="1030727"/>
      </dsp:txXfrm>
    </dsp:sp>
    <dsp:sp modelId="{2EC52477-26EC-47C0-A758-B6CB89D4450F}">
      <dsp:nvSpPr>
        <dsp:cNvPr id="0" name=""/>
        <dsp:cNvSpPr/>
      </dsp:nvSpPr>
      <dsp:spPr>
        <a:xfrm>
          <a:off x="5711465" y="3659583"/>
          <a:ext cx="3340847" cy="16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Consejería prenatal/ </a:t>
          </a:r>
          <a:r>
            <a:rPr lang="es-MX" sz="1400" kern="1200" dirty="0"/>
            <a:t>ganancia de </a:t>
          </a:r>
          <a:r>
            <a:rPr lang="es-MX" sz="1400" kern="1200" dirty="0" smtClean="0"/>
            <a:t>peso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Culturalmente pertinente y factible</a:t>
          </a: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Prioridades </a:t>
          </a:r>
          <a:r>
            <a:rPr lang="es-MX" sz="1400" kern="1200" dirty="0"/>
            <a:t>e intervenciones clave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Financiamiento </a:t>
          </a:r>
          <a:r>
            <a:rPr lang="es-MX" sz="1400" kern="1200" dirty="0"/>
            <a:t>y recursos </a:t>
          </a:r>
          <a:r>
            <a:rPr lang="es-MX" sz="1400" kern="1200" dirty="0" smtClean="0"/>
            <a:t>humanosPlan de monitoreo y evaluación </a:t>
          </a:r>
          <a:endParaRPr lang="es-MX" sz="1400" kern="1200" dirty="0"/>
        </a:p>
      </dsp:txBody>
      <dsp:txXfrm>
        <a:off x="5711465" y="3659583"/>
        <a:ext cx="3340847" cy="1655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0.09091</cdr:x>
      <cdr:y>0.50366</cdr:y>
    </cdr:from>
    <cdr:to>
      <cdr:x>0.1405</cdr:x>
      <cdr:y>0.53902</cdr:y>
    </cdr:to>
    <cdr:sp macro="" textlink="">
      <cdr:nvSpPr>
        <cdr:cNvPr id="2" name="4 CuadroTexto"/>
        <cdr:cNvSpPr txBox="1"/>
      </cdr:nvSpPr>
      <cdr:spPr>
        <a:xfrm xmlns:a="http://schemas.openxmlformats.org/drawingml/2006/main">
          <a:off x="792088" y="3068960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33.9</a:t>
          </a:r>
        </a:p>
      </cdr:txBody>
    </cdr:sp>
  </cdr:relSizeAnchor>
  <cdr:relSizeAnchor xmlns:cdr="http://schemas.openxmlformats.org/drawingml/2006/chartDrawing">
    <cdr:from>
      <cdr:x>0.13223</cdr:x>
      <cdr:y>0.55689</cdr:y>
    </cdr:from>
    <cdr:to>
      <cdr:x>0.18182</cdr:x>
      <cdr:y>0.59225</cdr:y>
    </cdr:to>
    <cdr:sp macro="" textlink="">
      <cdr:nvSpPr>
        <cdr:cNvPr id="3" name="4 CuadroTexto"/>
        <cdr:cNvSpPr txBox="1"/>
      </cdr:nvSpPr>
      <cdr:spPr>
        <a:xfrm xmlns:a="http://schemas.openxmlformats.org/drawingml/2006/main">
          <a:off x="1152128" y="3393286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27.8</a:t>
          </a:r>
        </a:p>
      </cdr:txBody>
    </cdr:sp>
  </cdr:relSizeAnchor>
  <cdr:relSizeAnchor xmlns:cdr="http://schemas.openxmlformats.org/drawingml/2006/chartDrawing">
    <cdr:from>
      <cdr:x>0.18182</cdr:x>
      <cdr:y>0.53921</cdr:y>
    </cdr:from>
    <cdr:to>
      <cdr:x>0.2314</cdr:x>
      <cdr:y>0.57457</cdr:y>
    </cdr:to>
    <cdr:sp macro="" textlink="">
      <cdr:nvSpPr>
        <cdr:cNvPr id="4" name="4 CuadroTexto"/>
        <cdr:cNvSpPr txBox="1"/>
      </cdr:nvSpPr>
      <cdr:spPr>
        <a:xfrm xmlns:a="http://schemas.openxmlformats.org/drawingml/2006/main">
          <a:off x="1584176" y="3285564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35.2</a:t>
          </a:r>
        </a:p>
      </cdr:txBody>
    </cdr:sp>
  </cdr:relSizeAnchor>
  <cdr:relSizeAnchor xmlns:cdr="http://schemas.openxmlformats.org/drawingml/2006/chartDrawing">
    <cdr:from>
      <cdr:x>0.22314</cdr:x>
      <cdr:y>0.60342</cdr:y>
    </cdr:from>
    <cdr:to>
      <cdr:x>0.27273</cdr:x>
      <cdr:y>0.63878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1944216" y="3676818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23.5</a:t>
          </a:r>
        </a:p>
      </cdr:txBody>
    </cdr:sp>
  </cdr:relSizeAnchor>
  <cdr:relSizeAnchor xmlns:cdr="http://schemas.openxmlformats.org/drawingml/2006/chartDrawing">
    <cdr:from>
      <cdr:x>0.32231</cdr:x>
      <cdr:y>0.59098</cdr:y>
    </cdr:from>
    <cdr:to>
      <cdr:x>0.3719</cdr:x>
      <cdr:y>0.62633</cdr:y>
    </cdr:to>
    <cdr:sp macro="" textlink="">
      <cdr:nvSpPr>
        <cdr:cNvPr id="6" name="4 CuadroTexto"/>
        <cdr:cNvSpPr txBox="1"/>
      </cdr:nvSpPr>
      <cdr:spPr>
        <a:xfrm xmlns:a="http://schemas.openxmlformats.org/drawingml/2006/main">
          <a:off x="2808312" y="3600994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25.5</a:t>
          </a:r>
        </a:p>
      </cdr:txBody>
    </cdr:sp>
  </cdr:relSizeAnchor>
  <cdr:relSizeAnchor xmlns:cdr="http://schemas.openxmlformats.org/drawingml/2006/chartDrawing">
    <cdr:from>
      <cdr:x>0.36364</cdr:x>
      <cdr:y>0.53271</cdr:y>
    </cdr:from>
    <cdr:to>
      <cdr:x>0.41322</cdr:x>
      <cdr:y>0.56806</cdr:y>
    </cdr:to>
    <cdr:sp macro="" textlink="">
      <cdr:nvSpPr>
        <cdr:cNvPr id="7" name="4 CuadroTexto"/>
        <cdr:cNvSpPr txBox="1"/>
      </cdr:nvSpPr>
      <cdr:spPr>
        <a:xfrm xmlns:a="http://schemas.openxmlformats.org/drawingml/2006/main">
          <a:off x="3168352" y="3245930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32.3</a:t>
          </a:r>
        </a:p>
      </cdr:txBody>
    </cdr:sp>
  </cdr:relSizeAnchor>
  <cdr:relSizeAnchor xmlns:cdr="http://schemas.openxmlformats.org/drawingml/2006/chartDrawing">
    <cdr:from>
      <cdr:x>0.42149</cdr:x>
      <cdr:y>0.51548</cdr:y>
    </cdr:from>
    <cdr:to>
      <cdr:x>0.47107</cdr:x>
      <cdr:y>0.55084</cdr:y>
    </cdr:to>
    <cdr:sp macro="" textlink="">
      <cdr:nvSpPr>
        <cdr:cNvPr id="8" name="4 CuadroTexto"/>
        <cdr:cNvSpPr txBox="1"/>
      </cdr:nvSpPr>
      <cdr:spPr>
        <a:xfrm xmlns:a="http://schemas.openxmlformats.org/drawingml/2006/main">
          <a:off x="3672408" y="3140968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32.0</a:t>
          </a:r>
        </a:p>
      </cdr:txBody>
    </cdr:sp>
  </cdr:relSizeAnchor>
  <cdr:relSizeAnchor xmlns:cdr="http://schemas.openxmlformats.org/drawingml/2006/chartDrawing">
    <cdr:from>
      <cdr:x>0.46281</cdr:x>
      <cdr:y>0.51548</cdr:y>
    </cdr:from>
    <cdr:to>
      <cdr:x>0.5124</cdr:x>
      <cdr:y>0.55084</cdr:y>
    </cdr:to>
    <cdr:sp macro="" textlink="">
      <cdr:nvSpPr>
        <cdr:cNvPr id="9" name="4 CuadroTexto"/>
        <cdr:cNvSpPr txBox="1"/>
      </cdr:nvSpPr>
      <cdr:spPr>
        <a:xfrm xmlns:a="http://schemas.openxmlformats.org/drawingml/2006/main">
          <a:off x="4032448" y="3140968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32.8</a:t>
          </a:r>
        </a:p>
      </cdr:txBody>
    </cdr:sp>
  </cdr:relSizeAnchor>
  <cdr:relSizeAnchor xmlns:cdr="http://schemas.openxmlformats.org/drawingml/2006/chartDrawing">
    <cdr:from>
      <cdr:x>0.5124</cdr:x>
      <cdr:y>0.70456</cdr:y>
    </cdr:from>
    <cdr:to>
      <cdr:x>0.56198</cdr:x>
      <cdr:y>0.73992</cdr:y>
    </cdr:to>
    <cdr:sp macro="" textlink="">
      <cdr:nvSpPr>
        <cdr:cNvPr id="10" name="4 CuadroTexto"/>
        <cdr:cNvSpPr txBox="1"/>
      </cdr:nvSpPr>
      <cdr:spPr>
        <a:xfrm xmlns:a="http://schemas.openxmlformats.org/drawingml/2006/main">
          <a:off x="4464496" y="4293096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11.1</a:t>
          </a:r>
        </a:p>
      </cdr:txBody>
    </cdr:sp>
  </cdr:relSizeAnchor>
  <cdr:relSizeAnchor xmlns:cdr="http://schemas.openxmlformats.org/drawingml/2006/chartDrawing">
    <cdr:from>
      <cdr:x>0.55372</cdr:x>
      <cdr:y>0.54689</cdr:y>
    </cdr:from>
    <cdr:to>
      <cdr:x>0.60331</cdr:x>
      <cdr:y>0.58225</cdr:y>
    </cdr:to>
    <cdr:sp macro="" textlink="">
      <cdr:nvSpPr>
        <cdr:cNvPr id="11" name="4 CuadroTexto"/>
        <cdr:cNvSpPr txBox="1"/>
      </cdr:nvSpPr>
      <cdr:spPr>
        <a:xfrm xmlns:a="http://schemas.openxmlformats.org/drawingml/2006/main">
          <a:off x="4824536" y="3332387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28.3</a:t>
          </a:r>
        </a:p>
      </cdr:txBody>
    </cdr:sp>
  </cdr:relSizeAnchor>
  <cdr:relSizeAnchor xmlns:cdr="http://schemas.openxmlformats.org/drawingml/2006/chartDrawing">
    <cdr:from>
      <cdr:x>0.60331</cdr:x>
      <cdr:y>0.5273</cdr:y>
    </cdr:from>
    <cdr:to>
      <cdr:x>0.65289</cdr:x>
      <cdr:y>0.56265</cdr:y>
    </cdr:to>
    <cdr:sp macro="" textlink="">
      <cdr:nvSpPr>
        <cdr:cNvPr id="12" name="4 CuadroTexto"/>
        <cdr:cNvSpPr txBox="1"/>
      </cdr:nvSpPr>
      <cdr:spPr>
        <a:xfrm xmlns:a="http://schemas.openxmlformats.org/drawingml/2006/main">
          <a:off x="5256584" y="3212976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33.4</a:t>
          </a:r>
        </a:p>
      </cdr:txBody>
    </cdr:sp>
  </cdr:relSizeAnchor>
  <cdr:relSizeAnchor xmlns:cdr="http://schemas.openxmlformats.org/drawingml/2006/chartDrawing">
    <cdr:from>
      <cdr:x>0.64463</cdr:x>
      <cdr:y>0.49184</cdr:y>
    </cdr:from>
    <cdr:to>
      <cdr:x>0.69421</cdr:x>
      <cdr:y>0.5272</cdr:y>
    </cdr:to>
    <cdr:sp macro="" textlink="">
      <cdr:nvSpPr>
        <cdr:cNvPr id="13" name="4 CuadroTexto"/>
        <cdr:cNvSpPr txBox="1"/>
      </cdr:nvSpPr>
      <cdr:spPr>
        <a:xfrm xmlns:a="http://schemas.openxmlformats.org/drawingml/2006/main">
          <a:off x="5616624" y="2996952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35.8</a:t>
          </a:r>
        </a:p>
      </cdr:txBody>
    </cdr:sp>
  </cdr:relSizeAnchor>
  <cdr:relSizeAnchor xmlns:cdr="http://schemas.openxmlformats.org/drawingml/2006/chartDrawing">
    <cdr:from>
      <cdr:x>0.69421</cdr:x>
      <cdr:y>0.46821</cdr:y>
    </cdr:from>
    <cdr:to>
      <cdr:x>0.7438</cdr:x>
      <cdr:y>0.50357</cdr:y>
    </cdr:to>
    <cdr:sp macro="" textlink="">
      <cdr:nvSpPr>
        <cdr:cNvPr id="14" name="4 CuadroTexto"/>
        <cdr:cNvSpPr txBox="1"/>
      </cdr:nvSpPr>
      <cdr:spPr>
        <a:xfrm xmlns:a="http://schemas.openxmlformats.org/drawingml/2006/main">
          <a:off x="6048672" y="2852936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39.2</a:t>
          </a:r>
        </a:p>
      </cdr:txBody>
    </cdr:sp>
  </cdr:relSizeAnchor>
  <cdr:relSizeAnchor xmlns:cdr="http://schemas.openxmlformats.org/drawingml/2006/chartDrawing">
    <cdr:from>
      <cdr:x>0.75207</cdr:x>
      <cdr:y>0.50366</cdr:y>
    </cdr:from>
    <cdr:to>
      <cdr:x>0.80165</cdr:x>
      <cdr:y>0.53902</cdr:y>
    </cdr:to>
    <cdr:sp macro="" textlink="">
      <cdr:nvSpPr>
        <cdr:cNvPr id="15" name="4 CuadroTexto"/>
        <cdr:cNvSpPr txBox="1"/>
      </cdr:nvSpPr>
      <cdr:spPr>
        <a:xfrm xmlns:a="http://schemas.openxmlformats.org/drawingml/2006/main">
          <a:off x="6552728" y="3068960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34.6</a:t>
          </a:r>
        </a:p>
      </cdr:txBody>
    </cdr:sp>
  </cdr:relSizeAnchor>
  <cdr:relSizeAnchor xmlns:cdr="http://schemas.openxmlformats.org/drawingml/2006/chartDrawing">
    <cdr:from>
      <cdr:x>0.79339</cdr:x>
      <cdr:y>0.25549</cdr:y>
    </cdr:from>
    <cdr:to>
      <cdr:x>0.84298</cdr:x>
      <cdr:y>0.29085</cdr:y>
    </cdr:to>
    <cdr:sp macro="" textlink="">
      <cdr:nvSpPr>
        <cdr:cNvPr id="16" name="4 CuadroTexto"/>
        <cdr:cNvSpPr txBox="1"/>
      </cdr:nvSpPr>
      <cdr:spPr>
        <a:xfrm xmlns:a="http://schemas.openxmlformats.org/drawingml/2006/main">
          <a:off x="6912768" y="1556792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61.0</a:t>
          </a:r>
        </a:p>
      </cdr:txBody>
    </cdr:sp>
  </cdr:relSizeAnchor>
  <cdr:relSizeAnchor xmlns:cdr="http://schemas.openxmlformats.org/drawingml/2006/chartDrawing">
    <cdr:from>
      <cdr:x>0.84298</cdr:x>
      <cdr:y>0.1964</cdr:y>
    </cdr:from>
    <cdr:to>
      <cdr:x>0.89256</cdr:x>
      <cdr:y>0.23176</cdr:y>
    </cdr:to>
    <cdr:sp macro="" textlink="">
      <cdr:nvSpPr>
        <cdr:cNvPr id="17" name="4 CuadroTexto"/>
        <cdr:cNvSpPr txBox="1"/>
      </cdr:nvSpPr>
      <cdr:spPr>
        <a:xfrm xmlns:a="http://schemas.openxmlformats.org/drawingml/2006/main">
          <a:off x="7344816" y="1196752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69.6</a:t>
          </a:r>
        </a:p>
      </cdr:txBody>
    </cdr:sp>
  </cdr:relSizeAnchor>
  <cdr:relSizeAnchor xmlns:cdr="http://schemas.openxmlformats.org/drawingml/2006/chartDrawing">
    <cdr:from>
      <cdr:x>0.90083</cdr:x>
      <cdr:y>0.17277</cdr:y>
    </cdr:from>
    <cdr:to>
      <cdr:x>0.95041</cdr:x>
      <cdr:y>0.20813</cdr:y>
    </cdr:to>
    <cdr:sp macro="" textlink="">
      <cdr:nvSpPr>
        <cdr:cNvPr id="18" name="4 CuadroTexto"/>
        <cdr:cNvSpPr txBox="1"/>
      </cdr:nvSpPr>
      <cdr:spPr>
        <a:xfrm xmlns:a="http://schemas.openxmlformats.org/drawingml/2006/main">
          <a:off x="7848872" y="1052736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70.5</a:t>
          </a:r>
        </a:p>
      </cdr:txBody>
    </cdr:sp>
  </cdr:relSizeAnchor>
  <cdr:relSizeAnchor xmlns:cdr="http://schemas.openxmlformats.org/drawingml/2006/chartDrawing">
    <cdr:from>
      <cdr:x>0.94215</cdr:x>
      <cdr:y>0.13732</cdr:y>
    </cdr:from>
    <cdr:to>
      <cdr:x>0.99174</cdr:x>
      <cdr:y>0.17267</cdr:y>
    </cdr:to>
    <cdr:sp macro="" textlink="">
      <cdr:nvSpPr>
        <cdr:cNvPr id="19" name="4 CuadroTexto"/>
        <cdr:cNvSpPr txBox="1"/>
      </cdr:nvSpPr>
      <cdr:spPr>
        <a:xfrm xmlns:a="http://schemas.openxmlformats.org/drawingml/2006/main">
          <a:off x="8208912" y="836712"/>
          <a:ext cx="432048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dirty="0"/>
            <a:t>75.6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0F33C-C642-42D4-BDBD-1C7648FC4C88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E1FAC-D1C3-4F01-AF21-6B5BB70532D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8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443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MX" sz="1200" dirty="0" smtClean="0"/>
          </a:p>
          <a:p>
            <a:pPr lvl="0"/>
            <a:r>
              <a:rPr lang="es-MX" sz="1200" dirty="0" smtClean="0"/>
              <a:t>Cuidado prenatal con consejería/adecuada ganancia de peso gestacional</a:t>
            </a:r>
          </a:p>
          <a:p>
            <a:pPr lvl="0"/>
            <a:r>
              <a:rPr lang="es-MX" sz="1200" dirty="0" smtClean="0"/>
              <a:t>Culturalmente pertinente  y factible</a:t>
            </a:r>
          </a:p>
          <a:p>
            <a:pPr lvl="0"/>
            <a:r>
              <a:rPr lang="es-MX" sz="1200" dirty="0" smtClean="0"/>
              <a:t>BCC: Identificar prioridades e intervenciones clave</a:t>
            </a:r>
          </a:p>
          <a:p>
            <a:pPr lvl="0"/>
            <a:r>
              <a:rPr lang="es-MX" sz="1200" dirty="0" smtClean="0"/>
              <a:t>Determinar financiamiento y recursos humanos disponibles</a:t>
            </a:r>
          </a:p>
          <a:p>
            <a:pPr lvl="0"/>
            <a:r>
              <a:rPr lang="es-MX" sz="1200" dirty="0" smtClean="0"/>
              <a:t>Desarrollar el plan de monitoreo y evaluación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0080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9FCEF-1D67-48E1-A6BA-08B5141F559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7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ACDF-DDF8-4FDA-B71F-AB5EF8C46C39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0123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9FCEF-1D67-48E1-A6BA-08B5141F559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7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Desconocen la importancia y ventajas de AF. Falta de tiempo.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Se restringe el ejercicio durante la lactancia porque la leche se “calienta” y puede hacer daño al bebe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Facilitadores: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Apertura para realizar AF mujeres urbanas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Caminar se asocia con buena salud del bebé y facilidad en el parto y es considerada como la actividad que podría hacer cualquier mujer en su comunidad.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1639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Desconocen la importancia y ventajas de AF. Falta de tiempo.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Se restringe el ejercicio durante la lactancia porque la leche se “calienta” y puede hacer daño al bebe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Facilitadores: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Apertura para realizar AF mujeres urbanas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Caminar se asocia con buena salud del bebé y facilidad en el parto y es considerada como la actividad que podría hacer cualquier mujer en su comunidad.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1639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9285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s-MX" sz="1200" dirty="0"/>
              <a:t> Alrededor de la mitad de las mujeres no perciben el sobrepeso como un problema y no asocia los  embarazos con su ganancia de peso</a:t>
            </a:r>
          </a:p>
          <a:p>
            <a:pPr>
              <a:lnSpc>
                <a:spcPct val="115000"/>
              </a:lnSpc>
            </a:pPr>
            <a:r>
              <a:rPr lang="es-MX" sz="1200" dirty="0"/>
              <a:t>Reconocen malos hábitos alimenticios como causa de ganancia de peso</a:t>
            </a:r>
          </a:p>
          <a:p>
            <a:pPr>
              <a:lnSpc>
                <a:spcPct val="115000"/>
              </a:lnSpc>
            </a:pPr>
            <a:r>
              <a:rPr lang="es-MX" sz="1200" dirty="0"/>
              <a:t>Asocian consumo de vitaminas y del complemento con la ganancia de peso</a:t>
            </a:r>
          </a:p>
          <a:p>
            <a:pPr>
              <a:lnSpc>
                <a:spcPct val="115000"/>
              </a:lnSpc>
            </a:pPr>
            <a:r>
              <a:rPr lang="es-MX" sz="1200" dirty="0"/>
              <a:t>Creencia muy arraigada  que la mujer embarazada debe comer el doble de lo que comía antes de quedar embarazada (Comer por dos).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200" dirty="0"/>
              <a:t>Dificultad en entender indicaciones de médicos y/o enfermeras (tecnicismos, idioma) durante la consulta o las pláticas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200" dirty="0"/>
              <a:t>Recomendaciones en alimentación muy generales o inexistentes en las consultas prenatales.</a:t>
            </a:r>
          </a:p>
          <a:p>
            <a:pPr>
              <a:lnSpc>
                <a:spcPct val="115000"/>
              </a:lnSpc>
            </a:pPr>
            <a:endParaRPr lang="es-MX" sz="1200" dirty="0">
              <a:latin typeface="Arial"/>
              <a:ea typeface="Times New Roman"/>
              <a:cs typeface="Arial Unicode MS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49225" algn="l"/>
              </a:tabLst>
            </a:pPr>
            <a:r>
              <a:rPr lang="es-MX" sz="1200" dirty="0"/>
              <a:t> 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MX" sz="1200" dirty="0"/>
          </a:p>
          <a:p>
            <a:pPr marL="0" indent="0">
              <a:buNone/>
            </a:pPr>
            <a:endParaRPr lang="es-ES" sz="1200" dirty="0"/>
          </a:p>
          <a:p>
            <a:pPr>
              <a:lnSpc>
                <a:spcPct val="115000"/>
              </a:lnSpc>
            </a:pPr>
            <a:r>
              <a:rPr lang="es-MX" sz="1200" dirty="0"/>
              <a:t>Falta de interés en perder peso y falta de tiempo. La mitad no querían bajar de peso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9FCEF-1D67-48E1-A6BA-08B5141F559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7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latin typeface="Arial" panose="020B0604020202020204" pitchFamily="34" charset="0"/>
                <a:cs typeface="Arial" panose="020B0604020202020204" pitchFamily="34" charset="0"/>
              </a:rPr>
              <a:t>Comer verduras, incluyendo las de hojas verdes y comer frutas enteras en lugar de jugos de frutas.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b="0" i="0" dirty="0">
                <a:latin typeface="Arial" panose="020B0604020202020204" pitchFamily="34" charset="0"/>
                <a:cs typeface="Arial" panose="020B0604020202020204" pitchFamily="34" charset="0"/>
              </a:rPr>
              <a:t>Reemplace</a:t>
            </a:r>
            <a:r>
              <a:rPr lang="es-MX" b="0" i="0" dirty="0">
                <a:latin typeface="Arial" panose="020B0604020202020204" pitchFamily="34" charset="0"/>
                <a:cs typeface="Arial" panose="020B0604020202020204" pitchFamily="34" charset="0"/>
              </a:rPr>
              <a:t> las bebidas azucaradas y el refresco por agua simple hervida o clorada</a:t>
            </a:r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146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latin typeface="Arial" panose="020B0604020202020204" pitchFamily="34" charset="0"/>
                <a:cs typeface="Arial" panose="020B0604020202020204" pitchFamily="34" charset="0"/>
              </a:rPr>
              <a:t>Camine diariamente de 20 a 30 minutos a paso rápido para mejorar su salud y la de su bebé. Además, si invita a su familia, es divertido y mejora la salud de todos.</a:t>
            </a:r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698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1946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63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Destinar recursos específicos para el desarrollo de  programas de salud y  promoción de estilos de vida saludable, que contemplen el enfoque de género.</a:t>
            </a:r>
          </a:p>
          <a:p>
            <a:r>
              <a:rPr lang="es-ES" dirty="0" smtClean="0"/>
              <a:t>Garantizar que el personal de salud cuente con las competencias y herramientas necesarias  para implementar intervenciones de estilo de vida. </a:t>
            </a:r>
          </a:p>
          <a:p>
            <a:r>
              <a:rPr lang="es-MX" dirty="0" smtClean="0"/>
              <a:t>Revisar los programas académicos de formación y fortalecer la capacidad de los servicios de salud locales </a:t>
            </a:r>
            <a:r>
              <a:rPr lang="es-ES" dirty="0" smtClean="0"/>
              <a:t>para </a:t>
            </a:r>
            <a:endParaRPr lang="es-MX" dirty="0" smtClean="0"/>
          </a:p>
          <a:p>
            <a:r>
              <a:rPr lang="es-MX" dirty="0" smtClean="0"/>
              <a:t>Desarrollar planes y estrategias de cambios de comportamiento con enfoque de género y curso de vida, alcance nacional y multisectorial. </a:t>
            </a:r>
          </a:p>
          <a:p>
            <a:r>
              <a:rPr lang="es-MX" dirty="0" smtClean="0"/>
              <a:t>Intervenciones con base en la evidencia en investigación formativa, teorias para cambios de comportamientos y enfoque de género. </a:t>
            </a:r>
          </a:p>
          <a:p>
            <a:r>
              <a:rPr lang="es-MX" dirty="0" smtClean="0"/>
              <a:t>Evaluar la implementación y efectividad de los programas</a:t>
            </a:r>
          </a:p>
          <a:p>
            <a:endParaRPr lang="es-MX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675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997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adolescente</a:t>
            </a:r>
            <a:r>
              <a:rPr lang="es-ES" baseline="0" dirty="0"/>
              <a:t> las tendencias son un poco diferente, hay mayor porcentaje de sobrepeso que de obesidad en mujeres vs hombres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857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72E5D-6E65-4126-A1C4-05815373F8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CBA1-E8BC-7446-80A9-1E840573CA2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380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20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4251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E1FAC-D1C3-4F01-AF21-6B5BB70532D0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425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95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18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092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123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781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482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58ED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8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975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61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12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522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4ED5C-8277-4731-B188-39EC4CC67AC2}" type="datetimeFigureOut">
              <a:rPr lang="es-MX" smtClean="0"/>
              <a:t>15/05/19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0D39-2B2F-45B3-8834-37B94072D109}" type="slidenum">
              <a:rPr lang="es-MX" smtClean="0"/>
              <a:t>‹Nr.›</a:t>
            </a:fld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87824" y="-2475654"/>
            <a:ext cx="9144000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5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2.wdp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om.mx/url?sa=i&amp;rct=j&amp;q=&amp;esrc=s&amp;source=images&amp;cd=&amp;cad=rja&amp;uact=8&amp;ved=0ahUKEwik28D1o6nJAhUHYiYKHWKDBU8QjRwIBw&amp;url=http://auxologyxiicong.unam.mx/html/esp.html&amp;psig=AFQjCNHAv1B1_Hpu7S5z3DEO4GLy3ewqxA&amp;ust=144846207947517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ortada-150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02971"/>
            <a:ext cx="9509827" cy="71323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012" y="116635"/>
            <a:ext cx="457976" cy="8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1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116632" y="260648"/>
            <a:ext cx="8229600" cy="1143000"/>
          </a:xfrm>
        </p:spPr>
        <p:txBody>
          <a:bodyPr/>
          <a:lstStyle/>
          <a:p>
            <a:r>
              <a:rPr lang="es-ES" dirty="0" smtClean="0"/>
              <a:t>Obesidad en la mujer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36512" y="1196753"/>
            <a:ext cx="6408712" cy="1368151"/>
          </a:xfrm>
        </p:spPr>
        <p:txBody>
          <a:bodyPr>
            <a:noAutofit/>
          </a:bodyPr>
          <a:lstStyle/>
          <a:p>
            <a:r>
              <a:rPr lang="es-ES" sz="2400" dirty="0" smtClean="0"/>
              <a:t>Además de </a:t>
            </a:r>
            <a:r>
              <a:rPr lang="es-ES" sz="2400" dirty="0"/>
              <a:t>las enfermedades relacionadas </a:t>
            </a:r>
            <a:r>
              <a:rPr lang="es-ES" sz="2400" dirty="0" smtClean="0"/>
              <a:t>con </a:t>
            </a:r>
            <a:r>
              <a:rPr lang="es-ES" sz="2400" dirty="0"/>
              <a:t>estilos de </a:t>
            </a:r>
            <a:r>
              <a:rPr lang="es-ES" sz="2400" dirty="0" smtClean="0"/>
              <a:t>vida, se </a:t>
            </a:r>
            <a:r>
              <a:rPr lang="es-ES" sz="2400" dirty="0"/>
              <a:t>asocia con cáncer de endometrio y de </a:t>
            </a:r>
            <a:r>
              <a:rPr lang="es-ES" sz="2400" dirty="0" smtClean="0"/>
              <a:t>mama. </a:t>
            </a:r>
          </a:p>
          <a:p>
            <a:r>
              <a:rPr lang="es-ES" sz="2400" dirty="0" smtClean="0"/>
              <a:t>En el embarazo </a:t>
            </a:r>
            <a:r>
              <a:rPr lang="es-ES" sz="2400" dirty="0"/>
              <a:t>aumenta el riesgo de resultados adversos maternos, fetales y neonatales.</a:t>
            </a:r>
          </a:p>
          <a:p>
            <a:endParaRPr lang="es-ES" sz="2400" dirty="0" smtClean="0"/>
          </a:p>
          <a:p>
            <a:pPr marL="0" indent="0">
              <a:buNone/>
            </a:pPr>
            <a:endParaRPr lang="es-MX" sz="2400" dirty="0" smtClean="0"/>
          </a:p>
          <a:p>
            <a:pPr marL="0" indent="0">
              <a:buNone/>
            </a:pPr>
            <a:endParaRPr lang="es-MX" sz="2400" dirty="0"/>
          </a:p>
          <a:p>
            <a:pPr marL="0" lvl="0" indent="0">
              <a:buNone/>
            </a:pPr>
            <a:endParaRPr lang="es-MX" sz="1400" dirty="0"/>
          </a:p>
          <a:p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44913"/>
            <a:ext cx="2376264" cy="269605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179512" y="3573016"/>
            <a:ext cx="8712967" cy="315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s-ES" sz="2400" dirty="0"/>
              <a:t>A</a:t>
            </a:r>
            <a:r>
              <a:rPr lang="es-ES" sz="2400" dirty="0" smtClean="0"/>
              <a:t>umento </a:t>
            </a:r>
            <a:r>
              <a:rPr lang="es-ES" sz="2400" dirty="0"/>
              <a:t>excesivo de </a:t>
            </a:r>
            <a:r>
              <a:rPr lang="es-ES" sz="2400" dirty="0" smtClean="0"/>
              <a:t>PG contribuye </a:t>
            </a:r>
            <a:r>
              <a:rPr lang="es-ES" sz="2400" dirty="0"/>
              <a:t>a </a:t>
            </a:r>
            <a:r>
              <a:rPr lang="es-ES" sz="2400" dirty="0" smtClean="0"/>
              <a:t>obesidad intergeneracional y al </a:t>
            </a:r>
            <a:r>
              <a:rPr lang="es-ES" sz="2400" dirty="0"/>
              <a:t>desarrollo de  obesidad en la mujer, a través de la retención del peso ganado durante el embarazo</a:t>
            </a:r>
            <a:r>
              <a:rPr lang="es-ES" sz="2400" dirty="0" smtClean="0"/>
              <a:t>.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s-MX" sz="2400" dirty="0" smtClean="0"/>
              <a:t>40</a:t>
            </a:r>
            <a:r>
              <a:rPr lang="es-MX" sz="2400" dirty="0"/>
              <a:t>% de las mujeres mexicanas presentan </a:t>
            </a:r>
            <a:r>
              <a:rPr lang="es-MX" sz="2400" dirty="0" smtClean="0"/>
              <a:t>ganancia </a:t>
            </a:r>
            <a:r>
              <a:rPr lang="es-MX" sz="2400" dirty="0"/>
              <a:t>de </a:t>
            </a:r>
            <a:r>
              <a:rPr lang="es-MX" sz="2400" dirty="0" smtClean="0"/>
              <a:t>PG mayor a  </a:t>
            </a:r>
            <a:r>
              <a:rPr lang="es-MX" sz="2400" dirty="0"/>
              <a:t>lo recomendado para su IMC </a:t>
            </a:r>
            <a:r>
              <a:rPr lang="es-CR" sz="2400" dirty="0" smtClean="0">
                <a:solidFill>
                  <a:schemeClr val="bg2">
                    <a:lumMod val="10000"/>
                  </a:schemeClr>
                </a:solidFill>
              </a:rPr>
              <a:t>Aumenta </a:t>
            </a:r>
            <a:r>
              <a:rPr lang="es-CR" sz="2400" dirty="0">
                <a:solidFill>
                  <a:schemeClr val="bg2">
                    <a:lumMod val="10000"/>
                  </a:schemeClr>
                </a:solidFill>
              </a:rPr>
              <a:t>el consumo de alimentos (2548 ± 1239 vs 2084 ± 718 kcal </a:t>
            </a:r>
            <a:r>
              <a:rPr lang="es-CR" sz="14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s-CR" sz="1600" dirty="0">
                <a:solidFill>
                  <a:schemeClr val="bg2">
                    <a:lumMod val="10000"/>
                  </a:schemeClr>
                </a:solidFill>
              </a:rPr>
              <a:t>Murrin C, 2013)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endParaRPr lang="es-ES" sz="2400" dirty="0"/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67544" y="6270411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Catalano</a:t>
            </a:r>
            <a:r>
              <a:rPr lang="es-ES" sz="1400" dirty="0"/>
              <a:t>, et al. </a:t>
            </a:r>
            <a:r>
              <a:rPr lang="es-ES" sz="1400" i="1" dirty="0" err="1"/>
              <a:t>Int</a:t>
            </a:r>
            <a:r>
              <a:rPr lang="es-ES" sz="1400" i="1" dirty="0"/>
              <a:t>. J. </a:t>
            </a:r>
            <a:r>
              <a:rPr lang="es-ES" sz="1400" i="1" dirty="0" err="1"/>
              <a:t>Obes</a:t>
            </a:r>
            <a:r>
              <a:rPr lang="es-ES" sz="1400" i="1" dirty="0"/>
              <a:t>. </a:t>
            </a:r>
            <a:r>
              <a:rPr lang="es-ES" sz="1400" b="1" dirty="0"/>
              <a:t>2015</a:t>
            </a:r>
            <a:r>
              <a:rPr lang="es-ES" sz="1400" dirty="0"/>
              <a:t>, </a:t>
            </a:r>
            <a:r>
              <a:rPr lang="es-ES" sz="1400" dirty="0" err="1"/>
              <a:t>Rasmussen</a:t>
            </a:r>
            <a:r>
              <a:rPr lang="es-ES" sz="1400" dirty="0"/>
              <a:t>, K et al.. </a:t>
            </a:r>
            <a:r>
              <a:rPr lang="es-ES" sz="1400" i="1" dirty="0" err="1"/>
              <a:t>Obstet</a:t>
            </a:r>
            <a:r>
              <a:rPr lang="es-ES" sz="1400" i="1" dirty="0"/>
              <a:t>. </a:t>
            </a:r>
            <a:r>
              <a:rPr lang="es-ES" sz="1400" i="1" dirty="0" err="1"/>
              <a:t>Gynecol</a:t>
            </a:r>
            <a:r>
              <a:rPr lang="es-ES" sz="1400" i="1" dirty="0"/>
              <a:t>. </a:t>
            </a:r>
            <a:r>
              <a:rPr lang="es-ES" sz="1400" b="1" dirty="0"/>
              <a:t>2010</a:t>
            </a:r>
            <a:r>
              <a:rPr lang="es-ES" sz="1400" dirty="0"/>
              <a:t>, </a:t>
            </a:r>
            <a:r>
              <a:rPr lang="es-MX" sz="1400" dirty="0"/>
              <a:t> </a:t>
            </a:r>
            <a:r>
              <a:rPr lang="es-ES" sz="1600" dirty="0" err="1"/>
              <a:t>Endres</a:t>
            </a:r>
            <a:r>
              <a:rPr lang="es-ES" sz="1600" dirty="0"/>
              <a:t>, L.K  et al.  </a:t>
            </a:r>
            <a:r>
              <a:rPr lang="es-ES" sz="1600" i="1" dirty="0" err="1"/>
              <a:t>Obstet</a:t>
            </a:r>
            <a:r>
              <a:rPr lang="es-ES" sz="1600" i="1" dirty="0"/>
              <a:t>. </a:t>
            </a:r>
            <a:r>
              <a:rPr lang="es-ES" sz="1600" i="1" dirty="0" err="1"/>
              <a:t>Gynecol</a:t>
            </a:r>
            <a:r>
              <a:rPr lang="es-ES" sz="1600" i="1" dirty="0"/>
              <a:t>. </a:t>
            </a:r>
            <a:r>
              <a:rPr lang="es-ES" sz="1600" b="1" dirty="0"/>
              <a:t>2015</a:t>
            </a:r>
            <a:r>
              <a:rPr lang="es-ES" sz="1600" dirty="0"/>
              <a:t>,</a:t>
            </a:r>
            <a:r>
              <a:rPr lang="es-MX" sz="1600" dirty="0"/>
              <a:t> </a:t>
            </a:r>
            <a:r>
              <a:rPr lang="es-ES" sz="1600" dirty="0"/>
              <a:t>Bello, J.K </a:t>
            </a:r>
            <a:r>
              <a:rPr lang="es-ES" sz="1600" i="1" dirty="0" err="1"/>
              <a:t>Curr</a:t>
            </a:r>
            <a:r>
              <a:rPr lang="es-ES" sz="1600" i="1" dirty="0"/>
              <a:t>. </a:t>
            </a:r>
            <a:r>
              <a:rPr lang="es-ES" sz="1600" i="1" dirty="0" err="1"/>
              <a:t>Cardiovasc</a:t>
            </a:r>
            <a:r>
              <a:rPr lang="es-ES" sz="1600" i="1" dirty="0"/>
              <a:t>. </a:t>
            </a:r>
            <a:r>
              <a:rPr lang="es-ES" sz="1600" i="1" dirty="0" err="1"/>
              <a:t>Risk</a:t>
            </a:r>
            <a:r>
              <a:rPr lang="es-ES" sz="1600" i="1" dirty="0"/>
              <a:t> Rep. </a:t>
            </a:r>
            <a:r>
              <a:rPr lang="es-ES" sz="1600" b="1" dirty="0"/>
              <a:t>2016, </a:t>
            </a:r>
            <a:r>
              <a:rPr lang="es-ES" sz="1400" dirty="0" err="1"/>
              <a:t>Nho</a:t>
            </a:r>
            <a:r>
              <a:rPr lang="es-ES" sz="1400" dirty="0"/>
              <a:t>. J of </a:t>
            </a:r>
            <a:r>
              <a:rPr lang="es-ES" sz="1400" dirty="0" err="1"/>
              <a:t>Lifestyle</a:t>
            </a:r>
            <a:r>
              <a:rPr lang="es-ES" sz="1400" dirty="0"/>
              <a:t> Medicine, 2018.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45506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609600" y="1046264"/>
            <a:ext cx="7962900" cy="5551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s-CR" sz="1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R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Del 50 al 60% de las mujeres embarazadas o en período de lactancia disminuyen su actividad física </a:t>
            </a:r>
            <a:r>
              <a:rPr lang="es-CR" sz="1600" b="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(</a:t>
            </a:r>
            <a:r>
              <a:rPr lang="es-CR" sz="1600" b="0" i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Domingues</a:t>
            </a:r>
            <a:r>
              <a:rPr lang="es-CR" sz="1600" b="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M, 2007; </a:t>
            </a:r>
            <a:r>
              <a:rPr lang="es-CR" sz="1600" b="0" i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Coll</a:t>
            </a:r>
            <a:r>
              <a:rPr lang="es-CR" sz="1600" b="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C, 2016</a:t>
            </a:r>
            <a:r>
              <a:rPr lang="es-CR" sz="1600" b="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)</a:t>
            </a:r>
            <a:r>
              <a:rPr lang="es-CR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s-C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968996" y="1988841"/>
            <a:ext cx="7260609" cy="44218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20" y="404664"/>
            <a:ext cx="8538372" cy="6727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s-CR" sz="2400" b="1" dirty="0"/>
              <a:t>Actividad física </a:t>
            </a:r>
            <a:r>
              <a:rPr lang="es-MX" sz="2400" b="1" dirty="0"/>
              <a:t>en el embarazo</a:t>
            </a:r>
            <a:endParaRPr lang="es-ES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25" y="1841233"/>
            <a:ext cx="6741994" cy="39568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9" name="8 CuadroTexto"/>
          <p:cNvSpPr txBox="1"/>
          <p:nvPr/>
        </p:nvSpPr>
        <p:spPr>
          <a:xfrm>
            <a:off x="6374475" y="3050619"/>
            <a:ext cx="183936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500" b="1" i="1" dirty="0"/>
              <a:t>Algún tipo de AF durante tiempo libre.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388118" y="3830888"/>
            <a:ext cx="163678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500" b="1" i="1" dirty="0"/>
              <a:t>AF durante tiempo libre &gt;=150 min/</a:t>
            </a:r>
            <a:r>
              <a:rPr lang="es-MX" sz="1500" b="1" i="1" dirty="0" err="1"/>
              <a:t>sem</a:t>
            </a:r>
            <a:r>
              <a:rPr lang="es-MX" sz="1500" b="1" i="1" dirty="0"/>
              <a:t>.</a:t>
            </a:r>
          </a:p>
        </p:txBody>
      </p:sp>
      <p:sp>
        <p:nvSpPr>
          <p:cNvPr id="11" name="10 CuadroTexto"/>
          <p:cNvSpPr txBox="1"/>
          <p:nvPr/>
        </p:nvSpPr>
        <p:spPr>
          <a:xfrm rot="16200000">
            <a:off x="-63259" y="3214346"/>
            <a:ext cx="273581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solidFill>
                  <a:srgbClr val="7030A0"/>
                </a:solidFill>
              </a:rPr>
              <a:t>% de AF durante tiempo libre</a:t>
            </a:r>
          </a:p>
        </p:txBody>
      </p:sp>
      <p:sp>
        <p:nvSpPr>
          <p:cNvPr id="12" name="11 CuadroTexto"/>
          <p:cNvSpPr txBox="1"/>
          <p:nvPr/>
        </p:nvSpPr>
        <p:spPr>
          <a:xfrm rot="19060668">
            <a:off x="1123977" y="5180337"/>
            <a:ext cx="15979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Pre-gestacional</a:t>
            </a:r>
          </a:p>
        </p:txBody>
      </p:sp>
      <p:sp>
        <p:nvSpPr>
          <p:cNvPr id="13" name="12 CuadroTexto"/>
          <p:cNvSpPr txBox="1"/>
          <p:nvPr/>
        </p:nvSpPr>
        <p:spPr>
          <a:xfrm rot="18996217">
            <a:off x="1923104" y="5174109"/>
            <a:ext cx="15500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  1er trimestre</a:t>
            </a:r>
          </a:p>
        </p:txBody>
      </p:sp>
      <p:sp>
        <p:nvSpPr>
          <p:cNvPr id="14" name="13 CuadroTexto"/>
          <p:cNvSpPr txBox="1"/>
          <p:nvPr/>
        </p:nvSpPr>
        <p:spPr>
          <a:xfrm rot="18984928">
            <a:off x="2618768" y="5222631"/>
            <a:ext cx="15530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   2do trimestre</a:t>
            </a:r>
          </a:p>
        </p:txBody>
      </p:sp>
      <p:sp>
        <p:nvSpPr>
          <p:cNvPr id="15" name="14 CuadroTexto"/>
          <p:cNvSpPr txBox="1"/>
          <p:nvPr/>
        </p:nvSpPr>
        <p:spPr>
          <a:xfrm rot="18858178">
            <a:off x="3570187" y="5151500"/>
            <a:ext cx="13787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3er trimestre</a:t>
            </a:r>
          </a:p>
        </p:txBody>
      </p:sp>
      <p:sp>
        <p:nvSpPr>
          <p:cNvPr id="16" name="15 CuadroTexto"/>
          <p:cNvSpPr txBox="1"/>
          <p:nvPr/>
        </p:nvSpPr>
        <p:spPr>
          <a:xfrm rot="18737752">
            <a:off x="4512953" y="5116653"/>
            <a:ext cx="11310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/>
              <a:t> Postparto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6137409" y="3924302"/>
            <a:ext cx="91985" cy="919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6" name="25 Conector recto"/>
          <p:cNvCxnSpPr/>
          <p:nvPr/>
        </p:nvCxnSpPr>
        <p:spPr>
          <a:xfrm>
            <a:off x="5983533" y="3970565"/>
            <a:ext cx="385245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3814107" y="3951987"/>
            <a:ext cx="814984" cy="225511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4589337" y="4169546"/>
            <a:ext cx="774689" cy="495415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3033038" y="3666265"/>
            <a:ext cx="819117" cy="293643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2266297" y="2984581"/>
            <a:ext cx="772973" cy="679635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Rectángulo"/>
          <p:cNvSpPr/>
          <p:nvPr/>
        </p:nvSpPr>
        <p:spPr>
          <a:xfrm>
            <a:off x="5311796" y="4618968"/>
            <a:ext cx="91985" cy="919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49 Rectángulo"/>
          <p:cNvSpPr/>
          <p:nvPr/>
        </p:nvSpPr>
        <p:spPr>
          <a:xfrm>
            <a:off x="3768121" y="3913920"/>
            <a:ext cx="91985" cy="919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50 Rectángulo"/>
          <p:cNvSpPr/>
          <p:nvPr/>
        </p:nvSpPr>
        <p:spPr>
          <a:xfrm>
            <a:off x="4537112" y="4123554"/>
            <a:ext cx="91985" cy="919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51 Rectángulo"/>
          <p:cNvSpPr/>
          <p:nvPr/>
        </p:nvSpPr>
        <p:spPr>
          <a:xfrm>
            <a:off x="2994997" y="3618223"/>
            <a:ext cx="91985" cy="919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52 Rectángulo"/>
          <p:cNvSpPr/>
          <p:nvPr/>
        </p:nvSpPr>
        <p:spPr>
          <a:xfrm>
            <a:off x="2222024" y="2930641"/>
            <a:ext cx="91985" cy="919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4323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dice la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evidencia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intervenciones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promover estilos de vida saludables en la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mujer para la prevención y manejo de la obesidad?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376189"/>
            <a:ext cx="4213920" cy="6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3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1058" y="375245"/>
            <a:ext cx="8271382" cy="1325563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latin typeface="+mn-lt"/>
              </a:rPr>
              <a:t>  Enfoque </a:t>
            </a:r>
            <a:r>
              <a:rPr lang="es-ES" sz="3200" b="1" dirty="0">
                <a:latin typeface="+mn-lt"/>
              </a:rPr>
              <a:t>de curso de vida </a:t>
            </a:r>
            <a:r>
              <a:rPr lang="es-MX" sz="3200" b="1" dirty="0">
                <a:latin typeface="+mn-lt"/>
              </a:rPr>
              <a:t>para la promoción, prevención y atención </a:t>
            </a:r>
            <a:r>
              <a:rPr lang="es-MX" sz="3200" b="1" dirty="0" smtClean="0">
                <a:latin typeface="+mn-lt"/>
              </a:rPr>
              <a:t>de obesidad y ECNT </a:t>
            </a:r>
            <a:endParaRPr lang="es-ES" sz="3200" b="1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19872" y="1628800"/>
            <a:ext cx="54006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MX" sz="2800" dirty="0"/>
              <a:t>Basados en la evidencia de los orígenes tempranos de las ECNT, la etapa de desarrollo intrauterino ocupa un lugar </a:t>
            </a:r>
            <a:r>
              <a:rPr lang="es-MX" sz="2800" dirty="0" smtClean="0"/>
              <a:t>central </a:t>
            </a:r>
            <a:r>
              <a:rPr lang="es-MX" sz="2800" dirty="0"/>
              <a:t>para los programas de prevención</a:t>
            </a:r>
            <a:r>
              <a:rPr lang="es-MX" sz="2800" dirty="0" smtClean="0"/>
              <a:t>.</a:t>
            </a:r>
          </a:p>
          <a:p>
            <a:pPr marL="0" lvl="0" indent="0">
              <a:buNone/>
            </a:pPr>
            <a:endParaRPr lang="es-MX" sz="2800" dirty="0"/>
          </a:p>
          <a:p>
            <a:r>
              <a:rPr lang="es-ES" sz="2800" dirty="0" smtClean="0"/>
              <a:t>El ambiente </a:t>
            </a:r>
            <a:r>
              <a:rPr lang="es-ES" sz="2800" dirty="0"/>
              <a:t>adverso </a:t>
            </a:r>
            <a:r>
              <a:rPr lang="es-ES" sz="2800" dirty="0" smtClean="0"/>
              <a:t>en útero y durante la </a:t>
            </a:r>
            <a:r>
              <a:rPr lang="es-ES" sz="2800" dirty="0"/>
              <a:t>primera infancia </a:t>
            </a:r>
            <a:r>
              <a:rPr lang="es-MX" sz="2800" dirty="0" smtClean="0"/>
              <a:t>determinan </a:t>
            </a:r>
            <a:r>
              <a:rPr lang="es-MX" sz="2800" dirty="0"/>
              <a:t>la trayectoria del aumento de peso a lo largo de la </a:t>
            </a:r>
            <a:r>
              <a:rPr lang="es-MX" sz="2800" dirty="0" smtClean="0"/>
              <a:t>vida e </a:t>
            </a:r>
            <a:r>
              <a:rPr lang="es-ES" sz="2800" dirty="0" smtClean="0"/>
              <a:t>implican </a:t>
            </a:r>
            <a:r>
              <a:rPr lang="es-ES" sz="2800" dirty="0"/>
              <a:t>un aumento del riesgo de enfermedades </a:t>
            </a:r>
            <a:r>
              <a:rPr lang="es-ES" sz="2800" dirty="0" smtClean="0"/>
              <a:t>en  </a:t>
            </a:r>
            <a:r>
              <a:rPr lang="es-ES" sz="2800" dirty="0"/>
              <a:t>la vida adulta</a:t>
            </a:r>
            <a:r>
              <a:rPr lang="es-ES" sz="2800" dirty="0" smtClean="0"/>
              <a:t>.</a:t>
            </a:r>
          </a:p>
          <a:p>
            <a:pPr marL="0" lvl="0" indent="0">
              <a:buNone/>
            </a:pPr>
            <a:endParaRPr lang="es-MX" sz="2800" dirty="0"/>
          </a:p>
          <a:p>
            <a:endParaRPr lang="es-MX" sz="2800" dirty="0"/>
          </a:p>
          <a:p>
            <a:pPr lvl="0"/>
            <a:endParaRPr lang="es-MX" sz="2800" dirty="0"/>
          </a:p>
          <a:p>
            <a:endParaRPr lang="es-ES" sz="2800" dirty="0"/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>
            <a:fillRect/>
          </a:stretch>
        </p:blipFill>
        <p:spPr bwMode="auto">
          <a:xfrm>
            <a:off x="7812360" y="5877272"/>
            <a:ext cx="1098771" cy="85660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700808"/>
            <a:ext cx="2952328" cy="4437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55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b="1" dirty="0"/>
              <a:t>Impacto de las intervenciones para la prevención y manejo de </a:t>
            </a:r>
            <a:r>
              <a:rPr lang="es-MX" sz="3200" b="1" dirty="0" smtClean="0"/>
              <a:t>obesidad en mujeres</a:t>
            </a:r>
            <a:endParaRPr lang="es-MX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>
            <a:normAutofit/>
          </a:bodyPr>
          <a:lstStyle/>
          <a:p>
            <a:r>
              <a:rPr lang="es-MX" sz="2400" dirty="0" smtClean="0"/>
              <a:t>Educación </a:t>
            </a:r>
            <a:r>
              <a:rPr lang="es-MX" sz="2400" dirty="0"/>
              <a:t>por pares fue </a:t>
            </a:r>
            <a:r>
              <a:rPr lang="es-MX" sz="2400" dirty="0" smtClean="0"/>
              <a:t>exitosa </a:t>
            </a:r>
            <a:r>
              <a:rPr lang="es-MX" sz="2400" dirty="0"/>
              <a:t>en reducción de peso al considerar preferencia de alimentos, cultura, costos y preocupaciones sobre AF en mujeres de escasos recursos </a:t>
            </a:r>
            <a:r>
              <a:rPr lang="es-MX" sz="1600" dirty="0"/>
              <a:t>(Moderich CA, 2014).</a:t>
            </a:r>
          </a:p>
          <a:p>
            <a:r>
              <a:rPr lang="es-MX" sz="2400" dirty="0" smtClean="0"/>
              <a:t>Intervenciones </a:t>
            </a:r>
            <a:r>
              <a:rPr lang="es-MX" sz="2400" dirty="0"/>
              <a:t>de AF  combinadas con intervención nutricional y terapia de modificación del comportamiento son más efectivas que </a:t>
            </a:r>
            <a:r>
              <a:rPr lang="es-MX" sz="2400" dirty="0" smtClean="0"/>
              <a:t>las de </a:t>
            </a:r>
            <a:r>
              <a:rPr lang="es-MX" sz="2400" dirty="0"/>
              <a:t>actividad física solas.</a:t>
            </a:r>
            <a:r>
              <a:rPr lang="es-MX" sz="1600" dirty="0"/>
              <a:t> (Nho JH, 2017)</a:t>
            </a:r>
          </a:p>
          <a:p>
            <a:r>
              <a:rPr lang="es-MX" sz="2400" dirty="0" smtClean="0"/>
              <a:t>Educación </a:t>
            </a:r>
            <a:r>
              <a:rPr lang="es-MX" sz="2400" dirty="0"/>
              <a:t>nutricional y manejo del estrés  efectivos en mejorar la salud de mujeres con obesidad </a:t>
            </a:r>
            <a:r>
              <a:rPr lang="es-MX" sz="1600" dirty="0" smtClean="0"/>
              <a:t>(Nho </a:t>
            </a:r>
            <a:r>
              <a:rPr lang="es-MX" sz="1600" dirty="0"/>
              <a:t>JH, 2017</a:t>
            </a:r>
            <a:r>
              <a:rPr lang="es-MX" sz="1600" dirty="0" smtClean="0"/>
              <a:t>)</a:t>
            </a:r>
          </a:p>
          <a:p>
            <a:pPr marL="0" indent="0">
              <a:buNone/>
            </a:pPr>
            <a:endParaRPr lang="es-MX" sz="16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6956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6512" y="413792"/>
            <a:ext cx="8892480" cy="926976"/>
          </a:xfrm>
        </p:spPr>
        <p:txBody>
          <a:bodyPr>
            <a:noAutofit/>
          </a:bodyPr>
          <a:lstStyle/>
          <a:p>
            <a:r>
              <a:rPr lang="es-MX" sz="2800" b="1" dirty="0"/>
              <a:t>Impacto de las </a:t>
            </a:r>
            <a:r>
              <a:rPr lang="es-MX" sz="2800" b="1" dirty="0" smtClean="0"/>
              <a:t>intervenciones pre </a:t>
            </a:r>
            <a:r>
              <a:rPr lang="es-MX" sz="2800" b="1" dirty="0"/>
              <a:t>y posnatales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8136904" cy="4896544"/>
          </a:xfrm>
        </p:spPr>
        <p:txBody>
          <a:bodyPr>
            <a:noAutofit/>
          </a:bodyPr>
          <a:lstStyle/>
          <a:p>
            <a:r>
              <a:rPr lang="es-MX" sz="2000" dirty="0"/>
              <a:t>Mayor reducción de peso gestacional en intervenciones entregadas a través de personal de salud (-</a:t>
            </a:r>
            <a:r>
              <a:rPr lang="it-IT" sz="2000" dirty="0"/>
              <a:t>3.88  vs. -0.80 kg; </a:t>
            </a:r>
            <a:r>
              <a:rPr lang="it-IT" sz="2000" dirty="0" err="1"/>
              <a:t>p</a:t>
            </a:r>
            <a:r>
              <a:rPr lang="it-IT" sz="2000" dirty="0"/>
              <a:t> de </a:t>
            </a:r>
            <a:r>
              <a:rPr lang="it-IT" sz="2000" dirty="0" err="1"/>
              <a:t>diferencia</a:t>
            </a:r>
            <a:r>
              <a:rPr lang="it-IT" sz="2000" dirty="0"/>
              <a:t> = 0.005) </a:t>
            </a:r>
            <a:r>
              <a:rPr lang="it-IT" sz="1400" dirty="0"/>
              <a:t>(</a:t>
            </a:r>
            <a:r>
              <a:rPr lang="it-IT" sz="1400" dirty="0" err="1"/>
              <a:t>Yeo</a:t>
            </a:r>
            <a:r>
              <a:rPr lang="it-IT" sz="1400" dirty="0"/>
              <a:t> </a:t>
            </a:r>
            <a:r>
              <a:rPr lang="it-IT" sz="1400" dirty="0" err="1"/>
              <a:t>S</a:t>
            </a:r>
            <a:r>
              <a:rPr lang="it-IT" sz="1400" dirty="0"/>
              <a:t>, et al, 2017)</a:t>
            </a:r>
          </a:p>
          <a:p>
            <a:r>
              <a:rPr lang="es-MX" sz="2000" dirty="0" smtClean="0"/>
              <a:t>Reducción </a:t>
            </a:r>
            <a:r>
              <a:rPr lang="es-MX" sz="2000" dirty="0"/>
              <a:t>de peso corporal después del parto mostró perdida significativa con dieta + actividad física </a:t>
            </a:r>
            <a:r>
              <a:rPr lang="en-US" sz="2000" dirty="0"/>
              <a:t>(–2·89 kg; −4·83 to −0·95</a:t>
            </a:r>
            <a:r>
              <a:rPr lang="en-US" sz="2000" dirty="0" smtClean="0"/>
              <a:t>). </a:t>
            </a:r>
            <a:r>
              <a:rPr lang="es-MX" sz="1400" dirty="0"/>
              <a:t>(Vincze, </a:t>
            </a:r>
            <a:r>
              <a:rPr lang="es-MX" sz="1400" dirty="0" smtClean="0"/>
              <a:t>2019)</a:t>
            </a:r>
            <a:endParaRPr lang="en-US" sz="1400" dirty="0"/>
          </a:p>
          <a:p>
            <a:r>
              <a:rPr lang="en-US" sz="2000" dirty="0" err="1"/>
              <a:t>Manejo</a:t>
            </a:r>
            <a:r>
              <a:rPr lang="en-US" sz="2000" dirty="0"/>
              <a:t> de la </a:t>
            </a:r>
            <a:r>
              <a:rPr lang="en-US" sz="2000" dirty="0" err="1"/>
              <a:t>ganancia</a:t>
            </a:r>
            <a:r>
              <a:rPr lang="en-US" sz="2000" dirty="0"/>
              <a:t> de peso corporal </a:t>
            </a:r>
            <a:r>
              <a:rPr lang="es-MX" sz="2000" dirty="0"/>
              <a:t>(-1.25 kg; 95% CI: -2.10 kg, -0.40 kg; p = 0.004)</a:t>
            </a:r>
            <a:r>
              <a:rPr lang="en-US" sz="2000" dirty="0"/>
              <a:t> y </a:t>
            </a:r>
            <a:r>
              <a:rPr lang="en-US" sz="2000" dirty="0" err="1"/>
              <a:t>retención</a:t>
            </a:r>
            <a:r>
              <a:rPr lang="en-US" sz="2000" dirty="0"/>
              <a:t> </a:t>
            </a:r>
            <a:r>
              <a:rPr lang="en-US" sz="2000" dirty="0" err="1"/>
              <a:t>posparto</a:t>
            </a:r>
            <a:r>
              <a:rPr lang="es-MX" sz="2000" dirty="0"/>
              <a:t> (-3.25 kg; 95% CI: -4.69 kg, -1.82 kg; p &lt; 0.001) a través de componente nutricional. </a:t>
            </a:r>
            <a:r>
              <a:rPr lang="es-MX" sz="1400" dirty="0"/>
              <a:t>(Saronga, 2019)</a:t>
            </a:r>
          </a:p>
          <a:p>
            <a:r>
              <a:rPr lang="es-MX" sz="2000" dirty="0"/>
              <a:t>Meta-análisis de ECA para prevenir exceso de ganancia de peso: efecto sólo dieta: </a:t>
            </a:r>
            <a:r>
              <a:rPr lang="it-IT" sz="2000" dirty="0"/>
              <a:t>-3.27; 95% CI: -4.96, -1.58); AF (-1.02; 95% CI: -1.56, -0.49); dieta + AF (0.84; 95% CI: -1.29, -</a:t>
            </a:r>
            <a:r>
              <a:rPr lang="it-IT" sz="2000" dirty="0" smtClean="0"/>
              <a:t>0.39). </a:t>
            </a:r>
            <a:r>
              <a:rPr lang="it-IT" sz="2000" dirty="0" err="1" smtClean="0"/>
              <a:t>mHealth</a:t>
            </a:r>
            <a:r>
              <a:rPr lang="it-IT" sz="2000" dirty="0" smtClean="0"/>
              <a:t> </a:t>
            </a:r>
            <a:r>
              <a:rPr lang="it-IT" sz="2000" dirty="0"/>
              <a:t>favoreció las tres tipos de intervención (-1.06; </a:t>
            </a:r>
            <a:r>
              <a:rPr lang="it-IT" sz="2000" i="1" dirty="0"/>
              <a:t>p</a:t>
            </a:r>
            <a:r>
              <a:rPr lang="it-IT" sz="2000" dirty="0"/>
              <a:t> = 0.50). </a:t>
            </a:r>
            <a:r>
              <a:rPr lang="it-IT" sz="1400" dirty="0"/>
              <a:t>(</a:t>
            </a:r>
            <a:r>
              <a:rPr lang="it-IT" sz="1400" dirty="0" err="1"/>
              <a:t>Walker</a:t>
            </a:r>
            <a:r>
              <a:rPr lang="it-IT" sz="1400" dirty="0"/>
              <a:t> </a:t>
            </a:r>
            <a:r>
              <a:rPr lang="it-IT" sz="1400" dirty="0" err="1"/>
              <a:t>R</a:t>
            </a:r>
            <a:r>
              <a:rPr lang="it-IT" sz="1400" dirty="0"/>
              <a:t>, 2018</a:t>
            </a:r>
            <a:r>
              <a:rPr lang="it-IT" sz="1400" dirty="0" smtClean="0"/>
              <a:t>)</a:t>
            </a:r>
          </a:p>
          <a:p>
            <a:r>
              <a:rPr lang="es-MX" sz="2000" dirty="0"/>
              <a:t>Las intervenciones de estilos de vida durante el embarazo </a:t>
            </a:r>
            <a:r>
              <a:rPr lang="es-ES" sz="2000" dirty="0"/>
              <a:t>puede reducir la ganancia excesiva de PG; sin embargo </a:t>
            </a:r>
            <a:r>
              <a:rPr lang="es-ES_tradnl" sz="2000" dirty="0"/>
              <a:t>la </a:t>
            </a:r>
            <a:r>
              <a:rPr lang="es-ES" sz="2000" dirty="0"/>
              <a:t>evidencia es escasa para respaldar otros beneficios para la salud infantil o materna (</a:t>
            </a:r>
            <a:r>
              <a:rPr lang="es-ES" sz="2000" dirty="0" err="1"/>
              <a:t>sobrecrecimiento</a:t>
            </a:r>
            <a:r>
              <a:rPr lang="es-ES" sz="2000" dirty="0"/>
              <a:t> fetal, DMG </a:t>
            </a:r>
            <a:r>
              <a:rPr lang="es-ES" sz="2000" dirty="0" err="1" smtClean="0"/>
              <a:t>preeclampsia</a:t>
            </a:r>
            <a:r>
              <a:rPr lang="es-ES" sz="2000" dirty="0" smtClean="0"/>
              <a:t>). </a:t>
            </a:r>
            <a:r>
              <a:rPr lang="es-MX" sz="1400" dirty="0"/>
              <a:t>(</a:t>
            </a:r>
            <a:r>
              <a:rPr lang="es-ES" sz="1400" dirty="0" err="1"/>
              <a:t>Catalano</a:t>
            </a:r>
            <a:r>
              <a:rPr lang="es-ES" sz="1400" dirty="0"/>
              <a:t>, et al. </a:t>
            </a:r>
            <a:r>
              <a:rPr lang="es-ES" sz="1400" dirty="0" err="1"/>
              <a:t>Int</a:t>
            </a:r>
            <a:r>
              <a:rPr lang="es-ES" sz="1400" dirty="0"/>
              <a:t>. J. </a:t>
            </a:r>
            <a:r>
              <a:rPr lang="es-ES" sz="1400" dirty="0" err="1"/>
              <a:t>Obes</a:t>
            </a:r>
            <a:r>
              <a:rPr lang="es-ES" sz="1400" dirty="0"/>
              <a:t>. 2015) </a:t>
            </a:r>
            <a:r>
              <a:rPr lang="es-MX" sz="2000" dirty="0"/>
              <a:t>. </a:t>
            </a:r>
          </a:p>
          <a:p>
            <a:endParaRPr lang="it-IT" sz="1400" dirty="0" smtClean="0"/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987055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40960" cy="1022679"/>
          </a:xfrm>
        </p:spPr>
        <p:txBody>
          <a:bodyPr>
            <a:noAutofit/>
          </a:bodyPr>
          <a:lstStyle/>
          <a:p>
            <a:r>
              <a:rPr lang="es-MX" sz="2800" b="1" dirty="0" smtClean="0"/>
              <a:t>Revisión sistemática de Intervenciones pre </a:t>
            </a:r>
            <a:r>
              <a:rPr lang="es-MX" sz="2800" b="1" dirty="0"/>
              <a:t>y </a:t>
            </a:r>
            <a:r>
              <a:rPr lang="es-MX" sz="2800" b="1" dirty="0" smtClean="0"/>
              <a:t>posnatales </a:t>
            </a:r>
            <a:br>
              <a:rPr lang="es-MX" sz="2800" b="1" dirty="0" smtClean="0"/>
            </a:br>
            <a:r>
              <a:rPr lang="es-MX" sz="2400" b="1" dirty="0" smtClean="0"/>
              <a:t>(</a:t>
            </a:r>
            <a:r>
              <a:rPr lang="es-MX" sz="2400" b="1" dirty="0"/>
              <a:t>Dalrymple K, et al. </a:t>
            </a:r>
            <a:r>
              <a:rPr lang="es-MX" sz="2400" b="1" dirty="0" smtClean="0"/>
              <a:t>2018) </a:t>
            </a:r>
            <a:endParaRPr lang="es-MX" sz="2800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95536" y="1523925"/>
            <a:ext cx="8496944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000" b="1" dirty="0"/>
              <a:t>Descripción de </a:t>
            </a:r>
            <a:r>
              <a:rPr lang="es-MX" sz="2000" b="1" dirty="0" smtClean="0"/>
              <a:t>estudios (</a:t>
            </a:r>
            <a:r>
              <a:rPr lang="es-MX" sz="2000" b="1" dirty="0"/>
              <a:t>EUA, Dinamarca, Suiza, UK, </a:t>
            </a:r>
            <a:r>
              <a:rPr lang="es-MX" sz="2000" b="1" dirty="0" smtClean="0"/>
              <a:t>Australia): </a:t>
            </a:r>
            <a:endParaRPr lang="es-MX" sz="2000" b="1" dirty="0"/>
          </a:p>
          <a:p>
            <a:r>
              <a:rPr lang="es-ES" sz="1800" dirty="0"/>
              <a:t>Ensayos clínicos aleatorizados (</a:t>
            </a:r>
            <a:r>
              <a:rPr lang="es-ES" sz="1800" dirty="0" err="1"/>
              <a:t>ECA´s</a:t>
            </a:r>
            <a:r>
              <a:rPr lang="es-ES" sz="1800" dirty="0" smtClean="0"/>
              <a:t>)</a:t>
            </a:r>
            <a:r>
              <a:rPr lang="es-MX" sz="1800" dirty="0" smtClean="0"/>
              <a:t>            N</a:t>
            </a:r>
            <a:r>
              <a:rPr lang="es-MX" sz="1800" dirty="0"/>
              <a:t>= 18 a 450 mujeres</a:t>
            </a:r>
          </a:p>
          <a:p>
            <a:r>
              <a:rPr lang="es-MX" sz="1800" dirty="0"/>
              <a:t>Duración  </a:t>
            </a:r>
            <a:r>
              <a:rPr lang="es-MX" sz="1800" dirty="0" smtClean="0"/>
              <a:t>~10 </a:t>
            </a:r>
            <a:r>
              <a:rPr lang="es-MX" sz="1800" dirty="0"/>
              <a:t>semanas de embarazo hasta </a:t>
            </a:r>
            <a:r>
              <a:rPr lang="es-MX" sz="1800" dirty="0" smtClean="0"/>
              <a:t>10 meses posparto</a:t>
            </a:r>
          </a:p>
          <a:p>
            <a:pPr marL="0" indent="0">
              <a:buNone/>
            </a:pPr>
            <a:r>
              <a:rPr lang="es-MX" sz="2000" b="1" dirty="0" smtClean="0"/>
              <a:t>Intervención </a:t>
            </a:r>
            <a:r>
              <a:rPr lang="es-MX" sz="2000" b="1" dirty="0"/>
              <a:t>sobre dieta: </a:t>
            </a:r>
          </a:p>
          <a:p>
            <a:r>
              <a:rPr lang="es-MX" sz="1800" dirty="0"/>
              <a:t>Materiales  con gráfica para apropiada ganancia de </a:t>
            </a:r>
            <a:r>
              <a:rPr lang="es-MX" sz="1800" dirty="0" smtClean="0"/>
              <a:t>peso, promoción de LME.</a:t>
            </a:r>
            <a:endParaRPr lang="es-MX" sz="1800" dirty="0"/>
          </a:p>
          <a:p>
            <a:r>
              <a:rPr lang="es-MX" sz="1800" dirty="0"/>
              <a:t>Sesiones de consejería con nutriólogo y Reuniones grupales:</a:t>
            </a:r>
            <a:endParaRPr lang="es-MX" sz="1800" dirty="0" smtClean="0"/>
          </a:p>
          <a:p>
            <a:pPr lvl="1"/>
            <a:r>
              <a:rPr lang="es-MX" sz="1400" dirty="0"/>
              <a:t>Restricción de sodio e ingesta calórica (1200-1500 kcal/d o reducción de 500 kcal/d)</a:t>
            </a:r>
          </a:p>
          <a:p>
            <a:pPr lvl="1"/>
            <a:r>
              <a:rPr lang="es-MX" sz="1400" dirty="0" smtClean="0"/>
              <a:t>Plan individualizado: reducción de porciones</a:t>
            </a:r>
            <a:r>
              <a:rPr lang="es-MX" sz="1400" dirty="0"/>
              <a:t>, </a:t>
            </a:r>
            <a:r>
              <a:rPr lang="es-MX" sz="1400" dirty="0" smtClean="0"/>
              <a:t>azúcares</a:t>
            </a:r>
            <a:r>
              <a:rPr lang="es-MX" sz="1400" dirty="0"/>
              <a:t>, bebidas azucaradas y snacks, </a:t>
            </a:r>
            <a:r>
              <a:rPr lang="es-MX" sz="1400" dirty="0" smtClean="0"/>
              <a:t>aumento de fibra, frutas y verduras</a:t>
            </a:r>
          </a:p>
          <a:p>
            <a:pPr marL="342900" lvl="1" indent="-342900">
              <a:buFont typeface="Arial"/>
              <a:buChar char="•"/>
            </a:pPr>
            <a:r>
              <a:rPr lang="es-MX" sz="1800" dirty="0"/>
              <a:t>S</a:t>
            </a:r>
            <a:r>
              <a:rPr lang="es-MX" sz="1800" dirty="0" smtClean="0"/>
              <a:t>eguimiento </a:t>
            </a:r>
            <a:r>
              <a:rPr lang="es-MX" sz="1800" dirty="0"/>
              <a:t>telefónico</a:t>
            </a:r>
            <a:r>
              <a:rPr lang="es-MX" sz="1800" dirty="0" smtClean="0"/>
              <a:t>, Apoyo </a:t>
            </a:r>
            <a:r>
              <a:rPr lang="es-MX" sz="1800" dirty="0"/>
              <a:t>SMS, Facebook, websites, </a:t>
            </a:r>
            <a:endParaRPr lang="es-MX" sz="1800" dirty="0" smtClean="0"/>
          </a:p>
          <a:p>
            <a:pPr marL="0" lvl="1" indent="0">
              <a:buNone/>
            </a:pPr>
            <a:r>
              <a:rPr lang="es-MX" sz="2000" b="1" dirty="0" smtClean="0"/>
              <a:t>Intervención </a:t>
            </a:r>
            <a:r>
              <a:rPr lang="es-MX" sz="2000" b="1" dirty="0"/>
              <a:t>sobre </a:t>
            </a:r>
            <a:r>
              <a:rPr lang="es-MX" sz="2000" b="1" dirty="0" smtClean="0"/>
              <a:t>AF: </a:t>
            </a:r>
            <a:endParaRPr lang="es-MX" sz="1800" dirty="0" smtClean="0"/>
          </a:p>
          <a:p>
            <a:r>
              <a:rPr lang="es-MX" sz="1800" dirty="0" smtClean="0"/>
              <a:t>Caminata 30 min/día o la </a:t>
            </a:r>
            <a:r>
              <a:rPr lang="es-MX" sz="1800" dirty="0"/>
              <a:t>mayoría de días/</a:t>
            </a:r>
            <a:r>
              <a:rPr lang="es-MX" sz="1800" dirty="0" smtClean="0"/>
              <a:t>semana o </a:t>
            </a:r>
            <a:r>
              <a:rPr lang="es-MX" sz="1800" dirty="0"/>
              <a:t>5,00-10,000 pasos/día </a:t>
            </a:r>
            <a:endParaRPr lang="es-MX" sz="1800" dirty="0" smtClean="0"/>
          </a:p>
          <a:p>
            <a:r>
              <a:rPr lang="es-MX" sz="1800" dirty="0" smtClean="0"/>
              <a:t>45 min, </a:t>
            </a:r>
            <a:r>
              <a:rPr lang="es-MX" sz="1800" dirty="0"/>
              <a:t>4 </a:t>
            </a:r>
            <a:r>
              <a:rPr lang="es-MX" sz="1800" dirty="0" smtClean="0"/>
              <a:t>días/sem de </a:t>
            </a:r>
            <a:r>
              <a:rPr lang="es-MX" sz="1800" dirty="0"/>
              <a:t>caminata </a:t>
            </a:r>
            <a:r>
              <a:rPr lang="es-MX" sz="1800" dirty="0" smtClean="0"/>
              <a:t>intensa, aerobics </a:t>
            </a:r>
            <a:r>
              <a:rPr lang="es-MX" sz="1800" dirty="0"/>
              <a:t>1h/</a:t>
            </a:r>
            <a:r>
              <a:rPr lang="es-MX" sz="1800" dirty="0" smtClean="0"/>
              <a:t>sem,  </a:t>
            </a:r>
            <a:r>
              <a:rPr lang="es-MX" sz="1800" dirty="0"/>
              <a:t>membresía gratuita de </a:t>
            </a:r>
            <a:r>
              <a:rPr lang="es-MX" sz="1800" dirty="0" smtClean="0"/>
              <a:t>gimnasio, 10 </a:t>
            </a:r>
            <a:r>
              <a:rPr lang="es-MX" sz="1800" dirty="0"/>
              <a:t>clases de </a:t>
            </a:r>
            <a:r>
              <a:rPr lang="es-MX" sz="1800" dirty="0" smtClean="0"/>
              <a:t>AF, consejo </a:t>
            </a:r>
            <a:r>
              <a:rPr lang="es-MX" sz="1800" dirty="0"/>
              <a:t>para alcanzar 150/min/sem AF moderada a intensa</a:t>
            </a:r>
          </a:p>
          <a:p>
            <a:r>
              <a:rPr lang="es-MX" sz="1800" dirty="0"/>
              <a:t>Podómetros, acelerómetros, acceso a apps en teléfonos inteligentes</a:t>
            </a:r>
          </a:p>
          <a:p>
            <a:r>
              <a:rPr lang="es-MX" sz="1800" dirty="0"/>
              <a:t>Coaching, tips enviados automáticamente por semana </a:t>
            </a:r>
          </a:p>
          <a:p>
            <a:pPr marL="0" indent="0">
              <a:buNone/>
            </a:pP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150881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496" y="548680"/>
            <a:ext cx="8640960" cy="1022679"/>
          </a:xfrm>
        </p:spPr>
        <p:txBody>
          <a:bodyPr>
            <a:noAutofit/>
          </a:bodyPr>
          <a:lstStyle/>
          <a:p>
            <a:r>
              <a:rPr lang="es-MX" b="1" dirty="0" smtClean="0"/>
              <a:t>Resultados</a:t>
            </a:r>
            <a:endParaRPr lang="es-MX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39544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Dalrymple</a:t>
            </a:r>
            <a:r>
              <a:rPr lang="es-MX" dirty="0"/>
              <a:t> K, et al. </a:t>
            </a:r>
            <a:r>
              <a:rPr lang="es-MX" dirty="0" err="1"/>
              <a:t>Nutrients</a:t>
            </a:r>
            <a:r>
              <a:rPr lang="es-MX" dirty="0"/>
              <a:t>, 2018.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8424936" cy="4525963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Intervenciones intensivas de cambios de estilo de vida (10-16 semanas) son efectivas para controlar la retención de peso </a:t>
            </a:r>
            <a:r>
              <a:rPr lang="es-MX" dirty="0" smtClean="0"/>
              <a:t>posparto.</a:t>
            </a:r>
          </a:p>
          <a:p>
            <a:r>
              <a:rPr lang="es-ES" dirty="0" smtClean="0"/>
              <a:t>El control </a:t>
            </a:r>
            <a:r>
              <a:rPr lang="es-ES" dirty="0"/>
              <a:t>exitoso del peso posparto se puede lograr con intervenciones intensivas </a:t>
            </a:r>
            <a:r>
              <a:rPr lang="es-ES" dirty="0" smtClean="0"/>
              <a:t>que </a:t>
            </a:r>
            <a:r>
              <a:rPr lang="es-ES" dirty="0"/>
              <a:t>comienzan en el período </a:t>
            </a:r>
            <a:r>
              <a:rPr lang="es-ES" dirty="0" smtClean="0"/>
              <a:t>posparto.</a:t>
            </a:r>
          </a:p>
          <a:p>
            <a:r>
              <a:rPr lang="es-ES" dirty="0"/>
              <a:t>N</a:t>
            </a:r>
            <a:r>
              <a:rPr lang="es-ES" dirty="0" smtClean="0"/>
              <a:t>o </a:t>
            </a:r>
            <a:r>
              <a:rPr lang="es-ES" dirty="0"/>
              <a:t>hay pruebas suficientes para concluir si las intervenciones que comienzan en el embarazo son efectivas. </a:t>
            </a:r>
            <a:endParaRPr lang="es-ES" dirty="0" smtClean="0"/>
          </a:p>
          <a:p>
            <a:r>
              <a:rPr lang="es-ES" dirty="0" smtClean="0"/>
              <a:t>Se </a:t>
            </a:r>
            <a:r>
              <a:rPr lang="es-ES" dirty="0"/>
              <a:t>requieren ensayos más amplios que utilicen metodologías comparativas en el embarazo y los períodos posparto para informar el desarrollo de estrategias dirigidas a prevenir la retención de peso </a:t>
            </a:r>
            <a:r>
              <a:rPr lang="es-ES" dirty="0" smtClean="0"/>
              <a:t>postparto.</a:t>
            </a:r>
            <a:r>
              <a:rPr lang="es-MX" dirty="0"/>
              <a:t>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74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888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roceso para el desarrollo de intervenciones 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la promoción de estilos de vida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saludables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376189"/>
            <a:ext cx="4213920" cy="6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864096"/>
          </a:xfrm>
        </p:spPr>
        <p:txBody>
          <a:bodyPr>
            <a:noAutofit/>
          </a:bodyPr>
          <a:lstStyle/>
          <a:p>
            <a:r>
              <a:rPr lang="es-MX" sz="2400" dirty="0"/>
              <a:t>Guía de implementación para combatir el sobrepeso y obesidad en países de bajos y medianos ingresos </a:t>
            </a:r>
            <a:r>
              <a:rPr lang="es-MX" sz="2000" dirty="0"/>
              <a:t>(Jaaks et al, 2017)</a:t>
            </a:r>
            <a:endParaRPr lang="es-MX" sz="24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0851157"/>
              </p:ext>
            </p:extLst>
          </p:nvPr>
        </p:nvGraphicFramePr>
        <p:xfrm>
          <a:off x="200204" y="1497615"/>
          <a:ext cx="9052316" cy="5360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567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899643"/>
          </a:xfrm>
        </p:spPr>
        <p:txBody>
          <a:bodyPr>
            <a:normAutofit fontScale="90000"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de estado de nutrición y de estilos de vida en mujeres mexicanas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17127" y="2739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376189"/>
            <a:ext cx="4213920" cy="6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341784"/>
            <a:ext cx="8856984" cy="1143000"/>
          </a:xfrm>
        </p:spPr>
        <p:txBody>
          <a:bodyPr>
            <a:normAutofit/>
          </a:bodyPr>
          <a:lstStyle/>
          <a:p>
            <a:pPr algn="l"/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Principios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para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el </a:t>
            </a:r>
            <a:r>
              <a:rPr lang="en-GB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desarrollo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intervenciones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para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cambios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de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comportamientos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504" y="1550992"/>
            <a:ext cx="5328592" cy="555041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roceso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sistemático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</a:t>
            </a:r>
            <a:r>
              <a:rPr lang="es-E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eorías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y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modelos: guiar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decisiones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Intervenciones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basadas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evidencia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Análisis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situacional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investigación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formativa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Diseño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teoría del cambio y ruta de impacto del programa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Priorizar conductas, audiencias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clave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Abordaje de barreras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Múltiples canales, actividades y materiales, a diferentes niveles 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Prueba piloto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Implementación, evaluación, retroalimentación. </a:t>
            </a:r>
          </a:p>
          <a:p>
            <a:pPr marL="514350" indent="-514350">
              <a:buFont typeface="+mj-lt"/>
              <a:buAutoNum type="arabicPeriod"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6" name="Imagen 5" descr="Analsis-planeac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39"/>
            <a:ext cx="3851920" cy="29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" y="779552"/>
            <a:ext cx="9116105" cy="632185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36512" y="518983"/>
            <a:ext cx="9180512" cy="3177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algn="ctr"/>
            <a:r>
              <a:rPr lang="es-MX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Proceso sistemático: Estrategia </a:t>
            </a:r>
            <a:r>
              <a:rPr lang="es-MX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mHealth para la </a:t>
            </a:r>
            <a:r>
              <a:rPr lang="es-MX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prevención </a:t>
            </a:r>
            <a:r>
              <a:rPr lang="es-MX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la mala nutrición infantil en </a:t>
            </a:r>
            <a:r>
              <a:rPr lang="es-MX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México</a:t>
            </a:r>
            <a:r>
              <a:rPr kumimoji="0" lang="es-MX" sz="1600" i="0" u="none" strike="noStrike" kern="1200" normalizeH="0" baseline="0" noProof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’</a:t>
            </a:r>
            <a:endParaRPr kumimoji="0" lang="es-ES_tradnl" sz="16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822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Intervención para la promoción de estilos de vida saludables en mujeres en Mexico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376189"/>
            <a:ext cx="4213920" cy="627071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/>
          <a:srcRect t="8753" b="8753"/>
          <a:stretch>
            <a:fillRect/>
          </a:stretch>
        </p:blipFill>
        <p:spPr>
          <a:xfrm>
            <a:off x="-36512" y="2806580"/>
            <a:ext cx="9132817" cy="3718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54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8352928" cy="4824536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Estrategia de nutrición materno infantil para el abordaje de la doble carga de la mala nutrición</a:t>
            </a:r>
          </a:p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Enfoque en ciclo de vida (1,000 días)</a:t>
            </a:r>
          </a:p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Servicios de salud del 1er nivel de atención.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Intervenciones de probada efectividad (marco conceptual de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Lancet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</a:t>
            </a:r>
          </a:p>
          <a:p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Comunicación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 cambios de comportamientos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n 3" descr="Captura de pantalla 2014-11-01 a las 23.03.4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3" b="15350"/>
          <a:stretch/>
        </p:blipFill>
        <p:spPr>
          <a:xfrm>
            <a:off x="5940152" y="-96782"/>
            <a:ext cx="3600400" cy="122152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672" y="3356992"/>
            <a:ext cx="54006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260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701824"/>
            <a:ext cx="8496944" cy="1143000"/>
          </a:xfrm>
        </p:spPr>
        <p:txBody>
          <a:bodyPr>
            <a:noAutofit/>
          </a:bodyPr>
          <a:lstStyle/>
          <a:p>
            <a:pPr algn="l"/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I</a:t>
            </a:r>
            <a:r>
              <a:rPr lang="en-GB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nvestigación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formativa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: m</a:t>
            </a:r>
            <a:r>
              <a:rPr lang="es-E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édicos</a:t>
            </a: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y enfermeras</a:t>
            </a:r>
            <a:b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</a:b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512" y="1052736"/>
            <a:ext cx="8352928" cy="3456384"/>
          </a:xfrm>
          <a:noFill/>
          <a:ln w="1270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identificaban al sobrepeso/obesidad como problema prioritario en el embarazo</a:t>
            </a:r>
          </a:p>
          <a:p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 de conocimientos/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capacitación.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 de recomendaciones homogéneas 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Desconocimiento o mala interpretación del uso del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IMC</a:t>
            </a:r>
          </a:p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Asumen </a:t>
            </a: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la mujer no entiende o no seguirá las recomendaciones</a:t>
            </a:r>
          </a:p>
          <a:p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 de indicaciones específicas sobre AF durante el embarazo y lactancia. Recomiendan limitar AF</a:t>
            </a:r>
          </a:p>
          <a:p>
            <a:pPr>
              <a:spcAft>
                <a:spcPts val="0"/>
              </a:spcAft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 de tiempo para actividades de educación y comunicación</a:t>
            </a:r>
          </a:p>
          <a:p>
            <a:pPr marL="0" indent="0">
              <a:spcAft>
                <a:spcPts val="0"/>
              </a:spcAft>
              <a:buNone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  <a:tabLst>
                <a:tab pos="149225" algn="l"/>
              </a:tabLst>
            </a:pPr>
            <a:r>
              <a:rPr lang="es-MX" sz="2000" dirty="0" smtClean="0"/>
              <a:t>Lozada </a:t>
            </a:r>
            <a:r>
              <a:rPr lang="es-MX" sz="2000" dirty="0"/>
              <a:t>et al 2015</a:t>
            </a:r>
            <a:r>
              <a:rPr lang="es-MX" sz="2000" dirty="0" smtClean="0"/>
              <a:t>;</a:t>
            </a:r>
          </a:p>
          <a:p>
            <a:pPr marL="0" indent="0">
              <a:spcAft>
                <a:spcPts val="0"/>
              </a:spcAft>
              <a:buNone/>
              <a:tabLst>
                <a:tab pos="149225" algn="l"/>
              </a:tabLst>
            </a:pPr>
            <a:r>
              <a:rPr lang="es-MX" sz="2000" dirty="0" smtClean="0"/>
              <a:t> </a:t>
            </a:r>
            <a:r>
              <a:rPr lang="es-MX" sz="2000" dirty="0"/>
              <a:t>EsIAN, Manual de la US. 2012</a:t>
            </a:r>
          </a:p>
          <a:p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AutoShape 8" descr="Resultado de imagen para signo de interrogacio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10" descr="Resultado de imagen para signo de interrogacion"/>
          <p:cNvSpPr>
            <a:spLocks noChangeAspect="1" noChangeArrowheads="1"/>
          </p:cNvSpPr>
          <p:nvPr/>
        </p:nvSpPr>
        <p:spPr bwMode="auto">
          <a:xfrm>
            <a:off x="307975" y="79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13" name="12 Grupo"/>
          <p:cNvGrpSpPr/>
          <p:nvPr/>
        </p:nvGrpSpPr>
        <p:grpSpPr>
          <a:xfrm>
            <a:off x="5508105" y="4077072"/>
            <a:ext cx="3384376" cy="2742288"/>
            <a:chOff x="5778568" y="4365102"/>
            <a:chExt cx="2903331" cy="2592289"/>
          </a:xfrm>
        </p:grpSpPr>
        <p:pic>
          <p:nvPicPr>
            <p:cNvPr id="3078" name="Picture 6" descr="http://3.bp.blogspot.com/-r2IydGRKGws/Udjzdcwn4MI/AAAAAAAAAYc/c2oZY7Od6pM/s1600/cuando-acudir-a-la-consult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68" y="5076858"/>
              <a:ext cx="2903331" cy="18805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  <a:extLst/>
          </p:spPr>
        </p:pic>
        <p:grpSp>
          <p:nvGrpSpPr>
            <p:cNvPr id="6" name="5 Grupo"/>
            <p:cNvGrpSpPr/>
            <p:nvPr/>
          </p:nvGrpSpPr>
          <p:grpSpPr>
            <a:xfrm>
              <a:off x="8218317" y="4503135"/>
              <a:ext cx="319566" cy="222007"/>
              <a:chOff x="7998180" y="4137111"/>
              <a:chExt cx="792087" cy="444016"/>
            </a:xfrm>
          </p:grpSpPr>
          <p:pic>
            <p:nvPicPr>
              <p:cNvPr id="3084" name="Picture 12" descr="Resultado de imagen para signo de interrogacion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6252" y="4137111"/>
                <a:ext cx="444015" cy="444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Resultado de imagen para signo de interrogacion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998180" y="4137111"/>
                <a:ext cx="444015" cy="444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10 Llamada de nube"/>
            <p:cNvSpPr/>
            <p:nvPr/>
          </p:nvSpPr>
          <p:spPr>
            <a:xfrm>
              <a:off x="8105834" y="4365102"/>
              <a:ext cx="576065" cy="504057"/>
            </a:xfrm>
            <a:prstGeom prst="cloudCallout">
              <a:avLst>
                <a:gd name="adj1" fmla="val -32587"/>
                <a:gd name="adj2" fmla="val 91751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897362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</p:spPr>
        <p:txBody>
          <a:bodyPr>
            <a:noAutofit/>
          </a:bodyPr>
          <a:lstStyle/>
          <a:p>
            <a:pPr>
              <a:tabLst>
                <a:tab pos="274638" algn="l"/>
              </a:tabLst>
            </a:pPr>
            <a:r>
              <a:rPr lang="es-MX" sz="2800" b="1" dirty="0">
                <a:latin typeface="+mn-lt"/>
                <a:ea typeface="+mn-ea"/>
                <a:cs typeface="+mn-cs"/>
              </a:rPr>
              <a:t>Factores que limitan y facilitan  la actividad física (AF) en mujeres </a:t>
            </a:r>
            <a:r>
              <a:rPr lang="es-MX" sz="2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embarazadas o en lactancia</a:t>
            </a:r>
            <a:r>
              <a:rPr lang="es-MX" sz="2800" b="1" dirty="0">
                <a:latin typeface="+mn-lt"/>
                <a:ea typeface="+mn-ea"/>
                <a:cs typeface="+mn-cs"/>
              </a:rPr>
              <a:t>.  </a:t>
            </a:r>
          </a:p>
        </p:txBody>
      </p:sp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611560" y="1421085"/>
            <a:ext cx="4040188" cy="639763"/>
          </a:xfrm>
        </p:spPr>
        <p:txBody>
          <a:bodyPr>
            <a:normAutofit/>
          </a:bodyPr>
          <a:lstStyle/>
          <a:p>
            <a:r>
              <a:rPr lang="es-MX" dirty="0"/>
              <a:t>Barreras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67544" y="2070000"/>
            <a:ext cx="4320480" cy="3951288"/>
          </a:xfrm>
        </p:spPr>
        <p:txBody>
          <a:bodyPr>
            <a:noAutofit/>
          </a:bodyPr>
          <a:lstStyle/>
          <a:p>
            <a:r>
              <a:rPr lang="es-MX" sz="1400" dirty="0">
                <a:latin typeface="+mj-lt"/>
              </a:rPr>
              <a:t>Individual: falta de tiempo, apoyo social y desconocimiento de los beneficios</a:t>
            </a:r>
          </a:p>
          <a:p>
            <a:pPr lvl="1"/>
            <a:r>
              <a:rPr lang="es-MX" sz="1400" dirty="0">
                <a:latin typeface="+mj-lt"/>
              </a:rPr>
              <a:t>AF no es segura para el bebé (“calienta la leche materna”,  no es necesaria)</a:t>
            </a:r>
          </a:p>
          <a:p>
            <a:r>
              <a:rPr lang="es-MX" sz="1400" dirty="0">
                <a:latin typeface="+mj-lt"/>
              </a:rPr>
              <a:t>Socioculturales: prejuicios de pares y familiares y falta de instructores</a:t>
            </a:r>
          </a:p>
          <a:p>
            <a:pPr lvl="1"/>
            <a:r>
              <a:rPr lang="es-MX" sz="1400" dirty="0">
                <a:latin typeface="+mj-lt"/>
              </a:rPr>
              <a:t>Las mujeres con sobrepeso son las que necesitan hacer AF</a:t>
            </a:r>
          </a:p>
          <a:p>
            <a:pPr lvl="1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 crítica la AF de mujeres, principalmente si tienen hijos y no son jóvenes</a:t>
            </a:r>
          </a:p>
          <a:p>
            <a:pPr lvl="1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Los quehaceres del hogar son percibidos como suficiente AF en las mujeres</a:t>
            </a:r>
            <a:endParaRPr lang="es-MX" sz="1400" dirty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MX" sz="1400" dirty="0">
                <a:latin typeface="+mj-lt"/>
              </a:rPr>
              <a:t>Ambientales: falta de espacios físicos seguros y apropiados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MX" sz="1400" dirty="0">
                <a:latin typeface="+mj-lt"/>
              </a:rPr>
              <a:t>Solo el 38% recibió consejería de realizar AF durante el </a:t>
            </a:r>
            <a:r>
              <a:rPr lang="es-MX" sz="1400" dirty="0" smtClean="0">
                <a:latin typeface="+mj-lt"/>
              </a:rPr>
              <a:t>embarazo </a:t>
            </a:r>
            <a:r>
              <a:rPr lang="es-MX" sz="1400" dirty="0"/>
              <a:t>(Lozada AL, SPM, 2012)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s-MX" sz="1400" dirty="0">
              <a:latin typeface="+mj-lt"/>
            </a:endParaRPr>
          </a:p>
          <a:p>
            <a:endParaRPr lang="es-MX" sz="1400" dirty="0">
              <a:latin typeface="+mj-lt"/>
            </a:endParaRPr>
          </a:p>
          <a:p>
            <a:endParaRPr lang="es-MX" sz="1400" dirty="0">
              <a:latin typeface="+mj-lt"/>
            </a:endParaRPr>
          </a:p>
          <a:p>
            <a:pPr marL="0" indent="0">
              <a:buNone/>
            </a:pPr>
            <a:endParaRPr lang="es-MX" sz="1400" dirty="0">
              <a:latin typeface="+mj-lt"/>
            </a:endParaRPr>
          </a:p>
          <a:p>
            <a:endParaRPr lang="es-MX" sz="1400" dirty="0">
              <a:latin typeface="+mj-lt"/>
            </a:endParaRPr>
          </a:p>
          <a:p>
            <a:endParaRPr lang="es-MX" sz="1400" dirty="0">
              <a:latin typeface="+mj-lt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"/>
          </p:nvPr>
        </p:nvSpPr>
        <p:spPr>
          <a:xfrm>
            <a:off x="5498783" y="1493093"/>
            <a:ext cx="4041775" cy="639763"/>
          </a:xfrm>
        </p:spPr>
        <p:txBody>
          <a:bodyPr/>
          <a:lstStyle/>
          <a:p>
            <a:r>
              <a:rPr lang="es-ES" dirty="0"/>
              <a:t>Facilitadores 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4994727" y="2214016"/>
            <a:ext cx="4041775" cy="395128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800" dirty="0"/>
              <a:t>Apertura para realizar AF mujeres urbanas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800" dirty="0"/>
              <a:t>Caminar se asocia con buena salud del bebé y facilidad en el parto y es considerada como la actividad que podría hacer cualquier mujer en su comunidad.</a:t>
            </a:r>
          </a:p>
          <a:p>
            <a:pPr marL="3429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800" dirty="0"/>
              <a:t>Caminar es aceptable para que no se pegué el bebé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MX" sz="1800" dirty="0"/>
          </a:p>
          <a:p>
            <a:pPr marL="0" indent="0">
              <a:buNone/>
            </a:pPr>
            <a:endParaRPr lang="es-MX" sz="1800" dirty="0"/>
          </a:p>
          <a:p>
            <a:endParaRPr lang="es-MX" sz="1800" dirty="0"/>
          </a:p>
          <a:p>
            <a:endParaRPr lang="es-MX" sz="1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076056" y="609330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/>
              <a:t>Marquez</a:t>
            </a:r>
            <a:r>
              <a:rPr lang="es-MX" sz="1200" dirty="0"/>
              <a:t> DX, et al. </a:t>
            </a:r>
            <a:r>
              <a:rPr lang="es-MX" sz="1200" dirty="0" err="1"/>
              <a:t>Women</a:t>
            </a:r>
            <a:r>
              <a:rPr lang="es-MX" sz="1200" dirty="0"/>
              <a:t> </a:t>
            </a:r>
            <a:r>
              <a:rPr lang="es-MX" sz="1200" dirty="0" err="1"/>
              <a:t>Health</a:t>
            </a:r>
            <a:r>
              <a:rPr lang="es-MX" sz="1200" dirty="0"/>
              <a:t>, 2009. Lozada Al, et al. SPM, 2012; Bonvecchio, et al. J </a:t>
            </a:r>
            <a:r>
              <a:rPr lang="es-MX" sz="1200" dirty="0" err="1"/>
              <a:t>Nutr</a:t>
            </a:r>
            <a:r>
              <a:rPr lang="es-MX" sz="1200" dirty="0"/>
              <a:t>  2019. In </a:t>
            </a:r>
            <a:r>
              <a:rPr lang="es-MX" sz="1200" dirty="0" err="1"/>
              <a:t>Process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01017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Autofit/>
          </a:bodyPr>
          <a:lstStyle/>
          <a:p>
            <a:pPr>
              <a:tabLst>
                <a:tab pos="274638" algn="l"/>
              </a:tabLst>
            </a:pPr>
            <a:r>
              <a:rPr lang="es-MX" sz="2400" b="1" dirty="0">
                <a:latin typeface="+mn-lt"/>
                <a:ea typeface="+mn-ea"/>
                <a:cs typeface="+mn-cs"/>
              </a:rPr>
              <a:t>Factores que limitan (Barreras)  la alimentación saludable (AS) en mujeres </a:t>
            </a:r>
            <a:r>
              <a:rPr lang="es-MX" sz="2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embarazadas o en lactancia</a:t>
            </a:r>
            <a:r>
              <a:rPr lang="es-MX" sz="2400" b="1" dirty="0">
                <a:latin typeface="+mn-lt"/>
                <a:ea typeface="+mn-ea"/>
                <a:cs typeface="+mn-cs"/>
              </a:rPr>
              <a:t>.  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539552" y="1421928"/>
            <a:ext cx="8352928" cy="3951288"/>
          </a:xfrm>
        </p:spPr>
        <p:txBody>
          <a:bodyPr>
            <a:noAutofit/>
          </a:bodyPr>
          <a:lstStyle/>
          <a:p>
            <a:r>
              <a:rPr lang="es-MX" sz="1800" dirty="0">
                <a:latin typeface="+mj-lt"/>
              </a:rPr>
              <a:t>Sobrepeso no es percibido como problema.</a:t>
            </a:r>
          </a:p>
          <a:p>
            <a:r>
              <a:rPr lang="es-MX" sz="1800" dirty="0"/>
              <a:t>Mujeres no consideran necesario perder peso. Estar “llenita” “gordita” es adecuado para no sentirse débil.</a:t>
            </a:r>
            <a:endParaRPr lang="es-MX" sz="1800" dirty="0">
              <a:latin typeface="+mj-lt"/>
            </a:endParaRPr>
          </a:p>
          <a:p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 asocian embarazos con aumento de peso</a:t>
            </a:r>
          </a:p>
          <a:p>
            <a:r>
              <a:rPr lang="es-MX" sz="1800" dirty="0">
                <a:latin typeface="+mj-lt"/>
              </a:rPr>
              <a:t>Desconocimiento de  ganancia excesiva de peso como factor de riesgo </a:t>
            </a:r>
          </a:p>
          <a:p>
            <a:r>
              <a:rPr lang="es-MX" sz="1800" dirty="0" smtClean="0">
                <a:latin typeface="+mj-lt"/>
              </a:rPr>
              <a:t>Desconocimiento </a:t>
            </a:r>
            <a:r>
              <a:rPr lang="es-MX" sz="1800" dirty="0">
                <a:latin typeface="+mj-lt"/>
              </a:rPr>
              <a:t>de las recomendaciones de aumento de peso durante el embarazo </a:t>
            </a:r>
          </a:p>
          <a:p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Creencia: Embarazada= comer x dos. </a:t>
            </a:r>
            <a:endParaRPr lang="es-MX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s-MX" sz="1800" dirty="0" smtClean="0">
                <a:latin typeface="+mj-lt"/>
              </a:rPr>
              <a:t>Alimentos </a:t>
            </a:r>
            <a:r>
              <a:rPr lang="es-MX" sz="1800" dirty="0">
                <a:latin typeface="+mj-lt"/>
              </a:rPr>
              <a:t>verdes o “fríos” son evitados</a:t>
            </a:r>
          </a:p>
          <a:p>
            <a:r>
              <a:rPr lang="es-MX" sz="1800" dirty="0">
                <a:latin typeface="+mj-lt"/>
              </a:rPr>
              <a:t>Se recomiendan bebidas calóricas – atoles – para producir leche.  </a:t>
            </a:r>
          </a:p>
          <a:p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Recomendaciones en alimentación generales o inexistentes en las consultas prenatales. </a:t>
            </a:r>
            <a:r>
              <a:rPr lang="es-MX" sz="1800" dirty="0">
                <a:latin typeface="+mj-lt"/>
              </a:rPr>
              <a:t>No reciben consejería</a:t>
            </a: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Dificultad para entender indicaciones del PS</a:t>
            </a:r>
          </a:p>
          <a:p>
            <a:r>
              <a:rPr lang="es-MX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Asocian consumo de vitaminas y suplementos con ganancia de peso</a:t>
            </a:r>
          </a:p>
          <a:p>
            <a:pPr marL="0" indent="0">
              <a:buNone/>
            </a:pP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s-MX" sz="1800" dirty="0">
              <a:latin typeface="+mj-lt"/>
            </a:endParaRPr>
          </a:p>
          <a:p>
            <a:pPr marL="0" indent="0">
              <a:buNone/>
            </a:pPr>
            <a:endParaRPr lang="es-MX" sz="1800" dirty="0">
              <a:latin typeface="+mj-lt"/>
            </a:endParaRPr>
          </a:p>
          <a:p>
            <a:pPr marL="0" indent="0">
              <a:buNone/>
            </a:pPr>
            <a:endParaRPr lang="es-MX" sz="1800" dirty="0">
              <a:latin typeface="+mj-lt"/>
            </a:endParaRPr>
          </a:p>
          <a:p>
            <a:endParaRPr lang="es-MX" sz="1800" dirty="0">
              <a:latin typeface="+mj-lt"/>
            </a:endParaRPr>
          </a:p>
          <a:p>
            <a:endParaRPr lang="es-MX" sz="1800" dirty="0"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1560" y="6176337"/>
            <a:ext cx="7272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/>
              <a:t>Marquez</a:t>
            </a:r>
            <a:r>
              <a:rPr lang="es-MX" sz="1200" dirty="0"/>
              <a:t> DX, et al. </a:t>
            </a:r>
            <a:r>
              <a:rPr lang="es-MX" sz="1200" dirty="0" err="1"/>
              <a:t>Women</a:t>
            </a:r>
            <a:r>
              <a:rPr lang="es-MX" sz="1200" dirty="0"/>
              <a:t> </a:t>
            </a:r>
            <a:r>
              <a:rPr lang="es-MX" sz="1200" dirty="0" err="1"/>
              <a:t>Health</a:t>
            </a:r>
            <a:r>
              <a:rPr lang="es-MX" sz="1200" dirty="0"/>
              <a:t>, 2009. Lozada Al, et al. SPM, 2012; Bonvecchio, et al. J </a:t>
            </a:r>
            <a:r>
              <a:rPr lang="es-MX" sz="1200" dirty="0" err="1"/>
              <a:t>Nutr</a:t>
            </a:r>
            <a:r>
              <a:rPr lang="es-MX" sz="1200" dirty="0"/>
              <a:t>  2019. In </a:t>
            </a:r>
            <a:r>
              <a:rPr lang="es-MX" sz="1200" dirty="0" err="1"/>
              <a:t>Process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172886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90" y="692696"/>
            <a:ext cx="8758957" cy="859101"/>
          </a:xfrm>
        </p:spPr>
        <p:txBody>
          <a:bodyPr>
            <a:noAutofit/>
          </a:bodyPr>
          <a:lstStyle/>
          <a:p>
            <a:pPr algn="l"/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Múltiples canales, actividades y </a:t>
            </a:r>
            <a:r>
              <a:rPr lang="es-E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materiales: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Consejería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durante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la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consulta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prenatal</a:t>
            </a:r>
            <a:b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</a:b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6" y="1340768"/>
            <a:ext cx="4806083" cy="52292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Promover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y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vigilar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la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ganancia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de peso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adecuada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durante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el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embarazo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Prevenir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y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diagnosticar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la anemia y diabetes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gestacional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Promover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el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uso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de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suplementos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nutricionales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Promover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los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mensajes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clave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sobre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alimentación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y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actividad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física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Promover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la LME y LM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continuada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Picture 4" descr="18 Agosto_2014_Material de apoyo durante la consulta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b="4216"/>
          <a:stretch/>
        </p:blipFill>
        <p:spPr>
          <a:xfrm>
            <a:off x="5470714" y="1335773"/>
            <a:ext cx="3502373" cy="497354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363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21" y="188640"/>
            <a:ext cx="9227423" cy="157504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latin typeface="Arial" pitchFamily="34" charset="0"/>
                <a:cs typeface="Arial" pitchFamily="34" charset="0"/>
              </a:rPr>
              <a:t>Taller de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actividad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física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y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embarazo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saludable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latin typeface="Arial" pitchFamily="34" charset="0"/>
                <a:cs typeface="Arial" pitchFamily="34" charset="0"/>
              </a:rPr>
            </a:b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4" y="1714741"/>
            <a:ext cx="3848365" cy="501270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2122788"/>
            <a:ext cx="2919877" cy="380503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</p:pic>
      <p:sp>
        <p:nvSpPr>
          <p:cNvPr id="7" name="6 CuadroTexto"/>
          <p:cNvSpPr txBox="1"/>
          <p:nvPr/>
        </p:nvSpPr>
        <p:spPr>
          <a:xfrm>
            <a:off x="289737" y="1844824"/>
            <a:ext cx="677108" cy="474382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NACIONAL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491627" y="5927829"/>
            <a:ext cx="124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Tseltal</a:t>
            </a:r>
            <a:endParaRPr lang="es-MX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4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3" y="1831396"/>
            <a:ext cx="3649607" cy="476595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221428" cy="41960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</p:pic>
      <p:sp>
        <p:nvSpPr>
          <p:cNvPr id="7" name="6 CuadroTexto"/>
          <p:cNvSpPr txBox="1"/>
          <p:nvPr/>
        </p:nvSpPr>
        <p:spPr>
          <a:xfrm>
            <a:off x="178696" y="2276871"/>
            <a:ext cx="646331" cy="410445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NACIONAL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004048" y="5949284"/>
            <a:ext cx="4013516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Chiapas (Tsotsil)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95536" y="260648"/>
            <a:ext cx="7812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17375E"/>
                </a:solidFill>
                <a:latin typeface="Century Gothic" pitchFamily="34" charset="0"/>
                <a:cs typeface="Arial" pitchFamily="34" charset="0"/>
              </a:rPr>
              <a:t>Mensajes claves durante el </a:t>
            </a:r>
            <a:r>
              <a:rPr lang="es-MX" sz="2400" b="1" dirty="0" smtClean="0">
                <a:solidFill>
                  <a:srgbClr val="17375E"/>
                </a:solidFill>
                <a:latin typeface="Century Gothic" pitchFamily="34" charset="0"/>
                <a:cs typeface="Arial" pitchFamily="34" charset="0"/>
              </a:rPr>
              <a:t>embarazo y lactancia</a:t>
            </a:r>
            <a:endParaRPr lang="es-MX" sz="2400" b="1" dirty="0">
              <a:solidFill>
                <a:srgbClr val="17375E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199" y="269776"/>
            <a:ext cx="8229600" cy="1143000"/>
          </a:xfrm>
        </p:spPr>
        <p:txBody>
          <a:bodyPr>
            <a:noAutofit/>
          </a:bodyPr>
          <a:lstStyle/>
          <a:p>
            <a:r>
              <a:rPr lang="es-MX" sz="2000" b="1" dirty="0"/>
              <a:t>Prevalencia de sobrepeso y obesidad en población &gt;20 años. </a:t>
            </a:r>
            <a:r>
              <a:rPr lang="es-MX" sz="2000" b="1" dirty="0" smtClean="0"/>
              <a:t/>
            </a:r>
            <a:br>
              <a:rPr lang="es-MX" sz="2000" b="1" dirty="0" smtClean="0"/>
            </a:br>
            <a:r>
              <a:rPr lang="es-MX" sz="2000" b="1" dirty="0" smtClean="0"/>
              <a:t>ENSANUT </a:t>
            </a:r>
            <a:r>
              <a:rPr lang="es-MX" sz="2000" b="1" dirty="0"/>
              <a:t>2012 y 2016. (ENSANUT MC, 2016</a:t>
            </a:r>
            <a:r>
              <a:rPr lang="es-MX" sz="2000" b="1" dirty="0" smtClean="0"/>
              <a:t>)</a:t>
            </a:r>
            <a:endParaRPr lang="es-MX" sz="2000" b="1" dirty="0">
              <a:solidFill>
                <a:srgbClr val="00009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" y="1412776"/>
            <a:ext cx="914399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77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6024" y="548680"/>
            <a:ext cx="8927976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Mensajes claves durante el </a:t>
            </a:r>
            <a:r>
              <a:rPr lang="es-MX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embarazo y lactancia: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945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10" descr="Captura de pantalla 2014-11-01 a las 23.03.42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6075" r="11005" b="35278"/>
          <a:stretch/>
        </p:blipFill>
        <p:spPr>
          <a:xfrm>
            <a:off x="539552" y="6309321"/>
            <a:ext cx="1047950" cy="372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09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4" y="1218102"/>
            <a:ext cx="4159649" cy="5019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6" y="1204686"/>
            <a:ext cx="4159649" cy="5032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13196" y="260648"/>
            <a:ext cx="8927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Mensajes claves durante el </a:t>
            </a:r>
            <a:r>
              <a:rPr lang="es-MX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embarazo y lactancia  </a:t>
            </a:r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0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2" y="1604212"/>
            <a:ext cx="3563438" cy="464856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31" y="1610057"/>
            <a:ext cx="3545849" cy="462775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/>
        </p:spPr>
      </p:pic>
      <p:sp>
        <p:nvSpPr>
          <p:cNvPr id="7" name="6 CuadroTexto"/>
          <p:cNvSpPr txBox="1"/>
          <p:nvPr/>
        </p:nvSpPr>
        <p:spPr>
          <a:xfrm>
            <a:off x="1316597" y="1086832"/>
            <a:ext cx="210735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NACIONAL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408822" y="1086832"/>
            <a:ext cx="230425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CHIAPAS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16024" y="269776"/>
            <a:ext cx="8927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Mensajes claves durante el </a:t>
            </a:r>
            <a:r>
              <a:rPr lang="es-MX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embarazo y lactancia  </a:t>
            </a:r>
            <a:endParaRPr lang="es-ES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4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" y="1562160"/>
            <a:ext cx="3607728" cy="470634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</p:pic>
      <p:sp>
        <p:nvSpPr>
          <p:cNvPr id="4" name="3 CuadroTexto"/>
          <p:cNvSpPr txBox="1"/>
          <p:nvPr/>
        </p:nvSpPr>
        <p:spPr>
          <a:xfrm>
            <a:off x="159764" y="1576866"/>
            <a:ext cx="646331" cy="473366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MX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NACIONAL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716017" y="5919669"/>
            <a:ext cx="4278389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Chiapas (Chol)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12" y="1607721"/>
            <a:ext cx="3234019" cy="42188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83852" y="413792"/>
            <a:ext cx="8927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Mensajes claves durante el </a:t>
            </a:r>
            <a:r>
              <a:rPr lang="es-MX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embarazo y lactancia 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2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2" y="557808"/>
            <a:ext cx="922742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Reforzamiento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de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mensajes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itchFamily="34" charset="0"/>
              </a:rPr>
              <a:t>claves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5656" y="1340772"/>
            <a:ext cx="6419056" cy="4918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6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357384"/>
            <a:ext cx="8229600" cy="839368"/>
          </a:xfrm>
        </p:spPr>
        <p:txBody>
          <a:bodyPr>
            <a:normAutofit/>
          </a:bodyPr>
          <a:lstStyle/>
          <a:p>
            <a:r>
              <a:rPr lang="es-MX" sz="3600" b="1" dirty="0" smtClean="0"/>
              <a:t>Pertinencia de enfoque de </a:t>
            </a:r>
            <a:r>
              <a:rPr lang="es-MX" sz="3600" b="1" dirty="0"/>
              <a:t>género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Autofit/>
          </a:bodyPr>
          <a:lstStyle/>
          <a:p>
            <a:r>
              <a:rPr lang="es-MX" sz="1800" dirty="0" smtClean="0"/>
              <a:t>La </a:t>
            </a:r>
            <a:r>
              <a:rPr lang="es-MX" sz="1800" dirty="0"/>
              <a:t>mayoría de las intervenciones se enfocan en el ciclo reproductivo de la mujer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Rezago histórico en recibir información y atención oportuna para cuidado de su salud, independiente de su pertenencia social o étnica 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Falta </a:t>
            </a:r>
            <a:r>
              <a:rPr lang="es-MX" sz="1800" dirty="0" smtClean="0"/>
              <a:t>de estudios y </a:t>
            </a:r>
            <a:r>
              <a:rPr lang="es-MX" sz="1800" dirty="0"/>
              <a:t>evaluaciones de intervenciones que detecten desventajas o </a:t>
            </a:r>
            <a:r>
              <a:rPr lang="es-MX" sz="1800" dirty="0" smtClean="0"/>
              <a:t>desigualdades</a:t>
            </a:r>
            <a:r>
              <a:rPr lang="es-MX" sz="1800" dirty="0"/>
              <a:t> </a:t>
            </a:r>
            <a:r>
              <a:rPr lang="es-MX" sz="1800" dirty="0" smtClean="0"/>
              <a:t>de género, </a:t>
            </a:r>
            <a:r>
              <a:rPr lang="es-MX" sz="1800" dirty="0"/>
              <a:t>ej. AF en espacios al aire libre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Falta de capacitación de profesionales en materia de igualdad efectiva entre hombres y </a:t>
            </a:r>
            <a:r>
              <a:rPr lang="es-MX" sz="1800" dirty="0" smtClean="0"/>
              <a:t>mujeres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Previsión de resultados de intervenciones diferenciados por los roles de genero </a:t>
            </a:r>
            <a:r>
              <a:rPr lang="es-MX" sz="1800" dirty="0" smtClean="0"/>
              <a:t>actuales</a:t>
            </a:r>
            <a:endParaRPr lang="es-MX" sz="1800" dirty="0"/>
          </a:p>
          <a:p>
            <a:pPr lvl="1">
              <a:buFont typeface="Wingdings" charset="2"/>
              <a:buChar char="ü"/>
            </a:pPr>
            <a:r>
              <a:rPr lang="es-MX" sz="1800" dirty="0"/>
              <a:t>Condiciones laborales y </a:t>
            </a:r>
            <a:r>
              <a:rPr lang="es-MX" sz="1800" dirty="0" smtClean="0"/>
              <a:t>educativas:  </a:t>
            </a:r>
            <a:r>
              <a:rPr lang="es-MX" sz="1800" dirty="0"/>
              <a:t>cuando se presenta un </a:t>
            </a:r>
            <a:r>
              <a:rPr lang="es-MX" sz="1800" dirty="0" smtClean="0"/>
              <a:t>embarazo</a:t>
            </a:r>
            <a:r>
              <a:rPr lang="es-MX" sz="1800" dirty="0"/>
              <a:t> </a:t>
            </a:r>
            <a:r>
              <a:rPr lang="es-MX" sz="1800" dirty="0" smtClean="0"/>
              <a:t>se abandonan estilos </a:t>
            </a:r>
            <a:r>
              <a:rPr lang="es-MX" sz="1800" dirty="0"/>
              <a:t>de vida saludable por permanecer en el empleo/</a:t>
            </a:r>
            <a:r>
              <a:rPr lang="es-MX" sz="1800" dirty="0" smtClean="0"/>
              <a:t>educación: disminución de la AF, abandono </a:t>
            </a:r>
            <a:r>
              <a:rPr lang="es-MX" sz="1800" dirty="0"/>
              <a:t>de </a:t>
            </a:r>
            <a:r>
              <a:rPr lang="es-MX" sz="1800" dirty="0" smtClean="0"/>
              <a:t>LM.</a:t>
            </a:r>
            <a:endParaRPr lang="es-MX" sz="1800" dirty="0"/>
          </a:p>
          <a:p>
            <a:r>
              <a:rPr lang="es-MX" sz="2000" dirty="0" smtClean="0"/>
              <a:t>Se </a:t>
            </a:r>
            <a:r>
              <a:rPr lang="es-MX" sz="2000" dirty="0"/>
              <a:t>recomienda argumentar o integrar componentes que reduzcan brechas de </a:t>
            </a:r>
            <a:r>
              <a:rPr lang="es-MX" sz="2000" dirty="0" smtClean="0"/>
              <a:t>género </a:t>
            </a:r>
            <a:r>
              <a:rPr lang="es-MX" sz="2000" dirty="0"/>
              <a:t>en las políticas e intervenciones contra la obesidad </a:t>
            </a:r>
          </a:p>
          <a:p>
            <a:pPr lvl="1">
              <a:buFont typeface="Wingdings" charset="2"/>
              <a:buChar char="ü"/>
            </a:pPr>
            <a:r>
              <a:rPr lang="es-MX" sz="1800" dirty="0" smtClean="0"/>
              <a:t>Concientizar </a:t>
            </a:r>
            <a:r>
              <a:rPr lang="es-MX" sz="1800" dirty="0"/>
              <a:t>sobre el reparto de tareas en </a:t>
            </a:r>
            <a:r>
              <a:rPr lang="es-MX" sz="1800" dirty="0" smtClean="0"/>
              <a:t>el hogar</a:t>
            </a:r>
            <a:endParaRPr lang="es-MX" sz="1800" dirty="0"/>
          </a:p>
          <a:p>
            <a:pPr lvl="1">
              <a:buFont typeface="Wingdings" charset="2"/>
              <a:buChar char="ü"/>
            </a:pPr>
            <a:r>
              <a:rPr lang="es-MX" sz="1800" dirty="0" smtClean="0"/>
              <a:t>Desarrollar  </a:t>
            </a:r>
            <a:r>
              <a:rPr lang="es-MX" sz="1800" dirty="0"/>
              <a:t>leyes laborales que permitan equidad en lo público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Empoderar a la mujer</a:t>
            </a:r>
          </a:p>
          <a:p>
            <a:pPr lvl="1">
              <a:buFont typeface="Wingdings" charset="2"/>
              <a:buChar char="ü"/>
            </a:pPr>
            <a:r>
              <a:rPr lang="es-MX" sz="1800" dirty="0" smtClean="0"/>
              <a:t>Uso de lenguaje </a:t>
            </a:r>
            <a:r>
              <a:rPr lang="es-MX" sz="1800" dirty="0"/>
              <a:t>no </a:t>
            </a:r>
            <a:r>
              <a:rPr lang="es-MX" sz="1800" dirty="0" smtClean="0"/>
              <a:t>sexista</a:t>
            </a:r>
          </a:p>
          <a:p>
            <a:pPr marL="457200" lvl="1" indent="0">
              <a:buNone/>
            </a:pP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1025743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9776"/>
            <a:ext cx="8229600" cy="1143000"/>
          </a:xfrm>
        </p:spPr>
        <p:txBody>
          <a:bodyPr/>
          <a:lstStyle/>
          <a:p>
            <a:r>
              <a:rPr lang="es-MX" b="1" dirty="0"/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Ninguna intervención única es suficiente : Necesidad de otras políticas para el combate a la obesidad (ej. etiquetado, medidas fiscales, intervenciones en escuelas).</a:t>
            </a:r>
          </a:p>
          <a:p>
            <a:r>
              <a:rPr lang="es-MX" sz="2000" dirty="0" smtClean="0"/>
              <a:t>Necesidad </a:t>
            </a:r>
            <a:r>
              <a:rPr lang="es-MX" sz="2000" dirty="0"/>
              <a:t>de intervenciones para cambios de comportamientos con enfoque de género </a:t>
            </a:r>
            <a:r>
              <a:rPr lang="es-MX" sz="2000" dirty="0" smtClean="0"/>
              <a:t>para prevención del sobrepeso y la obesidad que incluya:</a:t>
            </a:r>
            <a:endParaRPr lang="es-MX" sz="2000" dirty="0"/>
          </a:p>
          <a:p>
            <a:pPr lvl="1">
              <a:buFont typeface="Wingdings" charset="2"/>
              <a:buChar char="ü"/>
            </a:pPr>
            <a:r>
              <a:rPr lang="es-MX" sz="1800" dirty="0" smtClean="0"/>
              <a:t>Mejoras en la práctica </a:t>
            </a:r>
            <a:r>
              <a:rPr lang="es-MX" sz="1800" dirty="0"/>
              <a:t>de lactancia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 </a:t>
            </a:r>
            <a:r>
              <a:rPr lang="es-MX" sz="1800" dirty="0" smtClean="0"/>
              <a:t>Alimentación saludable y AF en adolescentes mujeres, y antes, durante </a:t>
            </a:r>
            <a:r>
              <a:rPr lang="es-MX" sz="1800" dirty="0"/>
              <a:t>la </a:t>
            </a:r>
            <a:r>
              <a:rPr lang="es-MX" sz="1800" dirty="0" smtClean="0"/>
              <a:t>y </a:t>
            </a:r>
            <a:r>
              <a:rPr lang="es-MX" sz="1800" dirty="0"/>
              <a:t>en los dos años posparto.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AS y AF en adolescentes mujeres .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Población indígena</a:t>
            </a:r>
          </a:p>
          <a:p>
            <a:r>
              <a:rPr lang="es-MX" sz="2000" dirty="0" smtClean="0"/>
              <a:t>Uso de plataformas </a:t>
            </a:r>
            <a:r>
              <a:rPr lang="es-MX" sz="2000" dirty="0"/>
              <a:t>de entrega y estrategias de intervención novedosas para alcanzar a grandes segmentos de la población (mHealth</a:t>
            </a:r>
            <a:r>
              <a:rPr lang="es-MX" sz="2000" dirty="0" smtClean="0"/>
              <a:t>).</a:t>
            </a:r>
          </a:p>
          <a:p>
            <a:r>
              <a:rPr lang="es-MX" sz="2000" dirty="0" smtClean="0"/>
              <a:t>Necesidad de generar </a:t>
            </a:r>
            <a:r>
              <a:rPr lang="es-MX" sz="2000" dirty="0"/>
              <a:t>evidencia cientifica de efectividad y escalamiento de intervenciones de  AF y AS  (evaluaciones rigurosas de impacto y de implementación) </a:t>
            </a:r>
          </a:p>
          <a:p>
            <a:pPr marL="0" indent="0">
              <a:buNone/>
            </a:pP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706212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Autofit/>
          </a:bodyPr>
          <a:lstStyle/>
          <a:p>
            <a:r>
              <a:rPr lang="es-MX" sz="2800" b="1" dirty="0"/>
              <a:t>Recomendaciones para fortalecer las  </a:t>
            </a:r>
            <a:r>
              <a:rPr lang="es-MX" sz="2800" b="1" dirty="0" smtClean="0"/>
              <a:t>intervenciones de estilos de vida en la mujer</a:t>
            </a:r>
            <a:endParaRPr lang="es-MX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 smtClean="0"/>
              <a:t>Reforzar </a:t>
            </a:r>
            <a:r>
              <a:rPr lang="es-ES_tradnl" dirty="0"/>
              <a:t>acciones para garantizar el acceso a servicios preventivos de salud y nutrición de las mujeres,  con enfoque en la prevención del sobrepeso y la obesidad</a:t>
            </a:r>
            <a:r>
              <a:rPr lang="es-ES_tradnl" dirty="0" smtClean="0"/>
              <a:t>.</a:t>
            </a:r>
          </a:p>
          <a:p>
            <a:r>
              <a:rPr lang="es-MX" dirty="0"/>
              <a:t>Destinar recursos específicos para el desarrollo de  programas de salud y  promoción de estilos de vida saludable, que contemplen el enfoque de </a:t>
            </a:r>
            <a:r>
              <a:rPr lang="es-MX" dirty="0" smtClean="0"/>
              <a:t>género </a:t>
            </a:r>
            <a:r>
              <a:rPr lang="es-MX" dirty="0"/>
              <a:t>y curso de vida, alcance nacional y </a:t>
            </a:r>
            <a:r>
              <a:rPr lang="es-MX" dirty="0" smtClean="0"/>
              <a:t>multisectorial.</a:t>
            </a:r>
          </a:p>
          <a:p>
            <a:r>
              <a:rPr lang="es-ES" dirty="0" smtClean="0"/>
              <a:t>Garantizar </a:t>
            </a:r>
            <a:r>
              <a:rPr lang="es-ES" dirty="0"/>
              <a:t>que el personal de salud cuente con las </a:t>
            </a:r>
            <a:r>
              <a:rPr lang="es-ES" dirty="0" smtClean="0"/>
              <a:t>competencias y herramientas necesarias  </a:t>
            </a:r>
            <a:r>
              <a:rPr lang="es-ES" dirty="0"/>
              <a:t>para implementar intervenciones de estilo de vida</a:t>
            </a:r>
            <a:r>
              <a:rPr lang="es-ES" dirty="0" smtClean="0"/>
              <a:t>. </a:t>
            </a:r>
          </a:p>
          <a:p>
            <a:pPr marL="342900" lvl="1" indent="-342900">
              <a:buFont typeface="Arial"/>
              <a:buChar char="•"/>
            </a:pPr>
            <a:r>
              <a:rPr lang="es-MX" sz="3100" dirty="0"/>
              <a:t>Invertir en investigación y generación de evidencia que oriente y retroalimente </a:t>
            </a:r>
            <a:r>
              <a:rPr lang="es-MX" sz="3200" dirty="0"/>
              <a:t>el diseño de pol</a:t>
            </a:r>
            <a:r>
              <a:rPr lang="es-ES" sz="3200" dirty="0"/>
              <a:t>í</a:t>
            </a:r>
            <a:r>
              <a:rPr lang="es-MX" sz="3200" dirty="0"/>
              <a:t>ticas y programas para la prevención de la obesidad con enfoque de género. </a:t>
            </a:r>
          </a:p>
          <a:p>
            <a:r>
              <a:rPr lang="es-MX" dirty="0"/>
              <a:t>Evaluar la implementación y efectividad de los programas</a:t>
            </a:r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2736304" y="6228600"/>
            <a:ext cx="6516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Rivera</a:t>
            </a:r>
            <a:r>
              <a:rPr lang="es-MX" sz="1600" dirty="0"/>
              <a:t>-Dommarco JA eds. La obesidad en México, </a:t>
            </a:r>
            <a:r>
              <a:rPr lang="es-MX" sz="1600" dirty="0" smtClean="0"/>
              <a:t>INSP7ANM, 2018</a:t>
            </a:r>
            <a:endParaRPr lang="es-MX" sz="1600" dirty="0"/>
          </a:p>
          <a:p>
            <a:r>
              <a:rPr lang="es-MX" sz="1600" dirty="0" smtClean="0"/>
              <a:t>Bonvecchio </a:t>
            </a:r>
            <a:r>
              <a:rPr lang="es-MX" sz="1600" dirty="0"/>
              <a:t>A, et al en La </a:t>
            </a:r>
            <a:r>
              <a:rPr lang="es-MX" sz="1600" dirty="0" smtClean="0"/>
              <a:t>obesidad </a:t>
            </a:r>
            <a:r>
              <a:rPr lang="es-MX" sz="1600" dirty="0"/>
              <a:t>en México,  </a:t>
            </a:r>
            <a:r>
              <a:rPr lang="es-MX" sz="1600" dirty="0" smtClean="0"/>
              <a:t>INSP/ANM, </a:t>
            </a:r>
            <a:r>
              <a:rPr lang="es-MX" sz="16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4429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117285" y="2989809"/>
            <a:ext cx="331745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Gracias!</a:t>
            </a:r>
          </a:p>
          <a:p>
            <a:endParaRPr lang="en-US" sz="7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bonvecchio@insp.mx</a:t>
            </a:r>
          </a:p>
        </p:txBody>
      </p:sp>
      <p:pic>
        <p:nvPicPr>
          <p:cNvPr id="5" name="Imagen 4" descr="http://auxologyxiicong.unam.mx/images/firma.gif">
            <a:hlinkClick r:id="rId2"/>
            <a:extLst>
              <a:ext uri="{FF2B5EF4-FFF2-40B4-BE49-F238E27FC236}">
                <a16:creationId xmlns:a16="http://schemas.microsoft.com/office/drawing/2014/main" xmlns="" id="{ACAF10D0-6BDF-48DC-98AA-134C9D4A8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2" y="1179372"/>
            <a:ext cx="191044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WENDY\Dropbox\1 INSP\Comunicacion\Diseño de material\1 Nikhol fotos\Inventario de fotos\6. Niño de 2 a 5 a\Nin¦âos jugando 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72816"/>
            <a:ext cx="4862345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704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775493"/>
              </p:ext>
            </p:extLst>
          </p:nvPr>
        </p:nvGraphicFramePr>
        <p:xfrm>
          <a:off x="179512" y="620688"/>
          <a:ext cx="8712968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39552" y="4149080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25.5</a:t>
            </a:r>
          </a:p>
        </p:txBody>
      </p:sp>
    </p:spTree>
    <p:extLst>
      <p:ext uri="{BB962C8B-B14F-4D97-AF65-F5344CB8AC3E}">
        <p14:creationId xmlns:p14="http://schemas.microsoft.com/office/powerpoint/2010/main" val="198680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432048"/>
            <a:ext cx="8229600" cy="692696"/>
          </a:xfrm>
        </p:spPr>
        <p:txBody>
          <a:bodyPr>
            <a:noAutofit/>
          </a:bodyPr>
          <a:lstStyle/>
          <a:p>
            <a:r>
              <a:rPr lang="es-MX" sz="2000" b="1" dirty="0"/>
              <a:t>Prevalencia de actividad física en adultos 20 a 69 años. </a:t>
            </a:r>
            <a:br>
              <a:rPr lang="es-MX" sz="2000" b="1" dirty="0"/>
            </a:br>
            <a:r>
              <a:rPr lang="es-MX" sz="2000" b="1" dirty="0" smtClean="0"/>
              <a:t> </a:t>
            </a:r>
            <a:r>
              <a:rPr lang="es-MX" sz="2000" dirty="0" smtClean="0"/>
              <a:t>(</a:t>
            </a:r>
            <a:r>
              <a:rPr lang="es-MX" sz="2000" dirty="0"/>
              <a:t>ENSANUT MC, 2016)</a:t>
            </a:r>
            <a:r>
              <a:rPr lang="es-MX" sz="2000" b="1" dirty="0"/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6279708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*Valor p&lt;0.05; &lt;150 min/</a:t>
            </a:r>
            <a:r>
              <a:rPr lang="es-MX" sz="1200" dirty="0" err="1"/>
              <a:t>sem</a:t>
            </a:r>
            <a:r>
              <a:rPr lang="es-MX" sz="1200" dirty="0"/>
              <a:t> (&lt;35 min/día), &lt;420 min/</a:t>
            </a:r>
            <a:r>
              <a:rPr lang="es-MX" sz="1200" dirty="0" err="1"/>
              <a:t>sem</a:t>
            </a:r>
            <a:r>
              <a:rPr lang="es-MX" sz="1200" dirty="0"/>
              <a:t> (&lt;1h/día), &lt;840 min/</a:t>
            </a:r>
            <a:r>
              <a:rPr lang="es-MX" sz="1200" dirty="0" err="1"/>
              <a:t>sem</a:t>
            </a:r>
            <a:r>
              <a:rPr lang="es-MX" sz="1200" dirty="0"/>
              <a:t> (&lt;2h/día), &lt;1680 min/</a:t>
            </a:r>
            <a:r>
              <a:rPr lang="es-MX" sz="1200" dirty="0" err="1"/>
              <a:t>sem</a:t>
            </a:r>
            <a:r>
              <a:rPr lang="es-MX" sz="1200" dirty="0"/>
              <a:t> (&lt;4h/día), 1680 o más min/</a:t>
            </a:r>
            <a:r>
              <a:rPr lang="es-MX" sz="1200" dirty="0" err="1"/>
              <a:t>sem</a:t>
            </a:r>
            <a:r>
              <a:rPr lang="es-MX" sz="1200" dirty="0"/>
              <a:t> (más de 4 horas por </a:t>
            </a:r>
            <a:r>
              <a:rPr lang="es-MX" sz="1200" dirty="0" err="1"/>
              <a:t>dia</a:t>
            </a:r>
            <a:r>
              <a:rPr lang="es-MX" sz="1200" dirty="0"/>
              <a:t>)</a:t>
            </a:r>
          </a:p>
        </p:txBody>
      </p:sp>
      <p:graphicFrame>
        <p:nvGraphicFramePr>
          <p:cNvPr id="7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624186"/>
              </p:ext>
            </p:extLst>
          </p:nvPr>
        </p:nvGraphicFramePr>
        <p:xfrm>
          <a:off x="107504" y="980728"/>
          <a:ext cx="87849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47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848" y="260648"/>
            <a:ext cx="8880648" cy="1143000"/>
          </a:xfrm>
        </p:spPr>
        <p:txBody>
          <a:bodyPr>
            <a:noAutofit/>
          </a:bodyPr>
          <a:lstStyle/>
          <a:p>
            <a:r>
              <a:rPr lang="es-MX" sz="2000" dirty="0"/>
              <a:t>Prevalencia nacional de sobrepeso y obesidad en población </a:t>
            </a:r>
            <a:r>
              <a:rPr lang="es-MX" sz="2000" b="1" dirty="0"/>
              <a:t>adolescente de 12 a 19 </a:t>
            </a:r>
            <a:r>
              <a:rPr lang="es-MX" sz="2000" dirty="0"/>
              <a:t>años de edad ENSANUT 2012 Y ENSANUT 2016, por sexo. (ENSANUT MC, 2016)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5316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00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810" y="620688"/>
            <a:ext cx="8784976" cy="332656"/>
          </a:xfrm>
        </p:spPr>
        <p:txBody>
          <a:bodyPr>
            <a:noAutofit/>
          </a:bodyPr>
          <a:lstStyle/>
          <a:p>
            <a:r>
              <a:rPr lang="es-MX" sz="1800" b="1" dirty="0"/>
              <a:t>Prevalencia de actividad física en escolares y adolescentes mexicanos -15 a 19 años. </a:t>
            </a:r>
            <a:r>
              <a:rPr lang="es-MX" sz="1800" dirty="0"/>
              <a:t>(ENSANUT MC, 2016) </a:t>
            </a:r>
            <a:endParaRPr lang="es-MX" sz="18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5496" y="6237312"/>
            <a:ext cx="8064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*Valor p&lt;0.05. </a:t>
            </a:r>
            <a:r>
              <a:rPr lang="pt-BR" sz="1100" dirty="0" err="1"/>
              <a:t>Activos</a:t>
            </a:r>
            <a:r>
              <a:rPr lang="pt-BR" sz="1100" dirty="0"/>
              <a:t>: 60 minutos de </a:t>
            </a:r>
            <a:r>
              <a:rPr lang="pt-BR" sz="1100" dirty="0" err="1"/>
              <a:t>actividad</a:t>
            </a:r>
            <a:r>
              <a:rPr lang="pt-BR" sz="1100" dirty="0"/>
              <a:t> </a:t>
            </a:r>
            <a:r>
              <a:rPr lang="pt-BR" sz="1100" dirty="0" err="1"/>
              <a:t>fisica</a:t>
            </a:r>
            <a:r>
              <a:rPr lang="pt-BR" sz="1100" dirty="0"/>
              <a:t> moderada-vigorosa, 7 dias por semana</a:t>
            </a:r>
            <a:r>
              <a:rPr lang="pt-BR" sz="1100" dirty="0" smtClean="0"/>
              <a:t>.</a:t>
            </a:r>
          </a:p>
          <a:p>
            <a:r>
              <a:rPr lang="pt-BR" sz="1100" dirty="0" smtClean="0"/>
              <a:t> </a:t>
            </a:r>
            <a:r>
              <a:rPr lang="es-MX" sz="1100" dirty="0"/>
              <a:t>Recomendacion: hasta 2 horas por dia de pantalla</a:t>
            </a:r>
            <a:r>
              <a:rPr lang="es-MX" sz="1100" dirty="0" smtClean="0"/>
              <a:t>.</a:t>
            </a:r>
          </a:p>
          <a:p>
            <a:r>
              <a:rPr lang="pt-BR" sz="1100" dirty="0" smtClean="0"/>
              <a:t> </a:t>
            </a:r>
            <a:r>
              <a:rPr lang="pt-BR" sz="1100" dirty="0"/>
              <a:t>Escolares </a:t>
            </a:r>
            <a:r>
              <a:rPr lang="pt-BR" sz="1100" dirty="0" err="1"/>
              <a:t>activos</a:t>
            </a:r>
            <a:r>
              <a:rPr lang="pt-BR" sz="1100" dirty="0"/>
              <a:t> e </a:t>
            </a:r>
            <a:r>
              <a:rPr lang="pt-BR" sz="1100" dirty="0" err="1"/>
              <a:t>inactivos</a:t>
            </a:r>
            <a:r>
              <a:rPr lang="pt-BR" sz="1100" dirty="0"/>
              <a:t> </a:t>
            </a:r>
            <a:r>
              <a:rPr lang="pt-BR" sz="1100" dirty="0" err="1"/>
              <a:t>sólo</a:t>
            </a:r>
            <a:r>
              <a:rPr lang="pt-BR" sz="1100" dirty="0"/>
              <a:t> </a:t>
            </a:r>
            <a:r>
              <a:rPr lang="pt-BR" sz="1100" dirty="0" err="1"/>
              <a:t>estimación</a:t>
            </a:r>
            <a:r>
              <a:rPr lang="pt-BR" sz="1100" dirty="0"/>
              <a:t> para </a:t>
            </a:r>
            <a:r>
              <a:rPr lang="pt-BR" sz="1100" dirty="0" smtClean="0"/>
              <a:t>2016</a:t>
            </a:r>
            <a:endParaRPr lang="es-MX" sz="11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07504" y="1196752"/>
            <a:ext cx="1513604" cy="507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Escolares*</a:t>
            </a:r>
          </a:p>
          <a:p>
            <a:r>
              <a:rPr lang="es-MX" sz="1200" dirty="0"/>
              <a:t>Hombres</a:t>
            </a:r>
          </a:p>
          <a:p>
            <a:endParaRPr lang="es-MX" sz="1200" dirty="0"/>
          </a:p>
          <a:p>
            <a:r>
              <a:rPr lang="es-MX" sz="1200" dirty="0"/>
              <a:t>Escolares*</a:t>
            </a:r>
          </a:p>
          <a:p>
            <a:r>
              <a:rPr lang="es-MX" sz="1200" dirty="0"/>
              <a:t>Mujeres</a:t>
            </a:r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r>
              <a:rPr lang="es-MX" sz="1200" dirty="0"/>
              <a:t>Adolescentes</a:t>
            </a:r>
          </a:p>
          <a:p>
            <a:r>
              <a:rPr lang="es-MX" sz="1200" dirty="0"/>
              <a:t>Hombres</a:t>
            </a:r>
          </a:p>
          <a:p>
            <a:endParaRPr lang="es-MX" sz="1200" dirty="0"/>
          </a:p>
          <a:p>
            <a:r>
              <a:rPr lang="es-MX" sz="1200" dirty="0"/>
              <a:t>Adolescentes</a:t>
            </a:r>
          </a:p>
          <a:p>
            <a:r>
              <a:rPr lang="es-MX" sz="1200" dirty="0"/>
              <a:t>Mujeres</a:t>
            </a:r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r>
              <a:rPr lang="es-MX" sz="1200" dirty="0"/>
              <a:t>Escolares*</a:t>
            </a:r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endParaRPr lang="es-MX" sz="1200" dirty="0"/>
          </a:p>
          <a:p>
            <a:r>
              <a:rPr lang="es-MX" sz="1200" dirty="0"/>
              <a:t>Adolescentes*</a:t>
            </a:r>
          </a:p>
          <a:p>
            <a:endParaRPr lang="es-MX" sz="1200" dirty="0"/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232601"/>
              </p:ext>
            </p:extLst>
          </p:nvPr>
        </p:nvGraphicFramePr>
        <p:xfrm>
          <a:off x="1619678" y="1124744"/>
          <a:ext cx="7247847" cy="503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923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Autofit/>
          </a:bodyPr>
          <a:lstStyle/>
          <a:p>
            <a:pPr>
              <a:tabLst>
                <a:tab pos="274638" algn="l"/>
              </a:tabLst>
            </a:pPr>
            <a:r>
              <a:rPr lang="es-MX" sz="2200" b="1" dirty="0">
                <a:latin typeface="+mn-lt"/>
                <a:ea typeface="+mn-ea"/>
                <a:cs typeface="+mn-cs"/>
              </a:rPr>
              <a:t>Percepción de factores que limitan la práctica de actividad física (AF) y la alimentación saludable (AS) en la </a:t>
            </a:r>
            <a:r>
              <a:rPr lang="es-MX" sz="22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población mexicana</a:t>
            </a:r>
            <a:r>
              <a:rPr lang="es-MX" sz="2200" b="1" dirty="0">
                <a:latin typeface="+mn-lt"/>
                <a:ea typeface="+mn-ea"/>
                <a:cs typeface="+mn-cs"/>
              </a:rPr>
              <a:t/>
            </a:r>
            <a:br>
              <a:rPr lang="es-MX" sz="2200" b="1" dirty="0">
                <a:latin typeface="+mn-lt"/>
                <a:ea typeface="+mn-ea"/>
                <a:cs typeface="+mn-cs"/>
              </a:rPr>
            </a:br>
            <a:r>
              <a:rPr lang="es-MX" sz="2200" b="1" dirty="0">
                <a:latin typeface="+mn-lt"/>
                <a:ea typeface="+mn-ea"/>
                <a:cs typeface="+mn-cs"/>
              </a:rPr>
              <a:t> </a:t>
            </a:r>
            <a:r>
              <a:rPr lang="es-MX" sz="1400" b="1" dirty="0">
                <a:latin typeface="+mn-lt"/>
                <a:ea typeface="+mn-ea"/>
                <a:cs typeface="+mn-cs"/>
              </a:rPr>
              <a:t>(20 a 59 años) (n=1887; n expandida=18962.6 mil; ENSANUT MC 2016)</a:t>
            </a:r>
            <a:endParaRPr lang="es-MX" sz="2200" b="1" dirty="0"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467544" y="1565101"/>
            <a:ext cx="4040188" cy="639763"/>
          </a:xfrm>
        </p:spPr>
        <p:txBody>
          <a:bodyPr>
            <a:normAutofit/>
          </a:bodyPr>
          <a:lstStyle/>
          <a:p>
            <a:r>
              <a:rPr lang="es-MX" dirty="0"/>
              <a:t>Barreras percibidas para AF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323528" y="2358032"/>
            <a:ext cx="4248472" cy="3951288"/>
          </a:xfrm>
        </p:spPr>
        <p:txBody>
          <a:bodyPr>
            <a:normAutofit/>
          </a:bodyPr>
          <a:lstStyle/>
          <a:p>
            <a:r>
              <a:rPr lang="es-MX" sz="2000" dirty="0"/>
              <a:t>Falta de tiempo (56.8%)</a:t>
            </a:r>
            <a:r>
              <a:rPr lang="es-MX" sz="2000" baseline="30000" dirty="0"/>
              <a:t>§</a:t>
            </a:r>
          </a:p>
          <a:p>
            <a:r>
              <a:rPr lang="es-MX" sz="2000" dirty="0"/>
              <a:t>Falta de espacios adecuados y seguros (37.7%)</a:t>
            </a:r>
          </a:p>
          <a:p>
            <a:r>
              <a:rPr lang="es-MX" sz="2000" dirty="0"/>
              <a:t>Falta de motivación (34%)</a:t>
            </a:r>
          </a:p>
          <a:p>
            <a:r>
              <a:rPr lang="es-MX" sz="2000" dirty="0"/>
              <a:t>Prefiere ver TV o PC (32.1%)*</a:t>
            </a:r>
          </a:p>
          <a:p>
            <a:r>
              <a:rPr lang="es-MX" sz="2000" dirty="0"/>
              <a:t>Falta de actividad física de la familia (31%)*</a:t>
            </a:r>
          </a:p>
          <a:p>
            <a:r>
              <a:rPr lang="es-MX" sz="2000" dirty="0"/>
              <a:t>Problemas de salud (27.5%)</a:t>
            </a:r>
          </a:p>
          <a:p>
            <a:r>
              <a:rPr lang="es-MX" sz="2000" dirty="0"/>
              <a:t>No le gusta la AF (16.5%)</a:t>
            </a:r>
          </a:p>
          <a:p>
            <a:endParaRPr lang="es-MX" sz="2000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>
          <a:xfrm>
            <a:off x="4644014" y="1565101"/>
            <a:ext cx="4041775" cy="639763"/>
          </a:xfrm>
        </p:spPr>
        <p:txBody>
          <a:bodyPr>
            <a:normAutofit/>
          </a:bodyPr>
          <a:lstStyle/>
          <a:p>
            <a:r>
              <a:rPr lang="es-MX" dirty="0"/>
              <a:t>Barreras percibidas para AS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>
          <a:xfrm>
            <a:off x="4645031" y="2240559"/>
            <a:ext cx="4041775" cy="4428801"/>
          </a:xfrm>
        </p:spPr>
        <p:txBody>
          <a:bodyPr>
            <a:normAutofit/>
          </a:bodyPr>
          <a:lstStyle/>
          <a:p>
            <a:r>
              <a:rPr lang="es-MX" sz="2000" dirty="0"/>
              <a:t>Falta de dinero para comprar F y V (50.4%)</a:t>
            </a:r>
          </a:p>
          <a:p>
            <a:r>
              <a:rPr lang="es-MX" sz="2000" dirty="0"/>
              <a:t>Falta de conocimiento para preparar AS (38.4%)</a:t>
            </a:r>
          </a:p>
          <a:p>
            <a:r>
              <a:rPr lang="es-MX" sz="2000" dirty="0"/>
              <a:t>Falta de tiempo para cocinar/consumir AS (34.4%)</a:t>
            </a:r>
          </a:p>
          <a:p>
            <a:r>
              <a:rPr lang="es-MX" sz="2000" dirty="0"/>
              <a:t>Falta de AS en la familia (32.4%)</a:t>
            </a:r>
          </a:p>
          <a:p>
            <a:r>
              <a:rPr lang="es-MX" sz="2000" dirty="0"/>
              <a:t>Prefiere consumir bebidas azucaradas y comida rápida/ultra-procesada (31.6%)</a:t>
            </a:r>
          </a:p>
          <a:p>
            <a:r>
              <a:rPr lang="es-MX" sz="2000" dirty="0"/>
              <a:t>Falta de motivación (28.3%)</a:t>
            </a:r>
          </a:p>
          <a:p>
            <a:r>
              <a:rPr lang="es-MX" sz="2000" dirty="0"/>
              <a:t>Desagrado </a:t>
            </a:r>
            <a:r>
              <a:rPr lang="es-MX" sz="2000" dirty="0" smtClean="0"/>
              <a:t>por </a:t>
            </a:r>
            <a:r>
              <a:rPr lang="es-MX" sz="2000" dirty="0"/>
              <a:t>las verduras (23%)</a:t>
            </a:r>
          </a:p>
          <a:p>
            <a:endParaRPr lang="es-MX" sz="2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23528" y="6326681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*p&lt;0.05 entre regiones del país; </a:t>
            </a:r>
            <a:r>
              <a:rPr lang="es-MX" sz="1200" baseline="30000" dirty="0"/>
              <a:t>§</a:t>
            </a:r>
            <a:r>
              <a:rPr lang="es-MX" sz="1200" dirty="0"/>
              <a:t> p&lt;0.05 entre urbano y rural</a:t>
            </a:r>
            <a:r>
              <a:rPr lang="es-MX" sz="1200" baseline="30000" dirty="0"/>
              <a:t>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05551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899643"/>
          </a:xfrm>
        </p:spPr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Embarazo: </a:t>
            </a:r>
            <a:b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 clave para la prevención 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017127" y="2739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376189"/>
            <a:ext cx="4213920" cy="62707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7744C6DE-50E2-4270-977F-D019B707D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2955002" cy="328729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14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</TotalTime>
  <Words>2960</Words>
  <Application>Microsoft Macintosh PowerPoint</Application>
  <PresentationFormat>Presentación en pantalla (4:3)</PresentationFormat>
  <Paragraphs>342</Paragraphs>
  <Slides>38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Presentación de PowerPoint</vt:lpstr>
      <vt:lpstr>Diagnóstico de estado de nutrición y de estilos de vida en mujeres mexicanas</vt:lpstr>
      <vt:lpstr>Prevalencia de sobrepeso y obesidad en población &gt;20 años.  ENSANUT 2012 y 2016. (ENSANUT MC, 2016)</vt:lpstr>
      <vt:lpstr>Presentación de PowerPoint</vt:lpstr>
      <vt:lpstr>Prevalencia de actividad física en adultos 20 a 69 años.   (ENSANUT MC, 2016) </vt:lpstr>
      <vt:lpstr>Prevalencia nacional de sobrepeso y obesidad en población adolescente de 12 a 19 años de edad ENSANUT 2012 Y ENSANUT 2016, por sexo. (ENSANUT MC, 2016) </vt:lpstr>
      <vt:lpstr>Prevalencia de actividad física en escolares y adolescentes mexicanos -15 a 19 años. (ENSANUT MC, 2016) </vt:lpstr>
      <vt:lpstr>Percepción de factores que limitan la práctica de actividad física (AF) y la alimentación saludable (AS) en la población mexicana  (20 a 59 años) (n=1887; n expandida=18962.6 mil; ENSANUT MC 2016)</vt:lpstr>
      <vt:lpstr>Embarazo:  etapa clave para la prevención </vt:lpstr>
      <vt:lpstr>Obesidad en la mujer</vt:lpstr>
      <vt:lpstr>Actividad física en el embarazo</vt:lpstr>
      <vt:lpstr>¿Qué dice la evidencia sobre intervenciones para promover estilos de vida saludables en la mujer para la prevención y manejo de la obesidad?  </vt:lpstr>
      <vt:lpstr>  Enfoque de curso de vida para la promoción, prevención y atención de obesidad y ECNT </vt:lpstr>
      <vt:lpstr>Impacto de las intervenciones para la prevención y manejo de obesidad en mujeres</vt:lpstr>
      <vt:lpstr>Impacto de las intervenciones pre y posnatales  </vt:lpstr>
      <vt:lpstr>Revisión sistemática de Intervenciones pre y posnatales  (Dalrymple K, et al. 2018) </vt:lpstr>
      <vt:lpstr>Resultados</vt:lpstr>
      <vt:lpstr> Proceso para el desarrollo de intervenciones para la promoción de estilos de vida saludables</vt:lpstr>
      <vt:lpstr>Guía de implementación para combatir el sobrepeso y obesidad en países de bajos y medianos ingresos (Jaaks et al, 2017)</vt:lpstr>
      <vt:lpstr>Principios para el desarrollo  de intervenciones para cambios de comportamientos</vt:lpstr>
      <vt:lpstr>Presentación de PowerPoint</vt:lpstr>
      <vt:lpstr> Intervención para la promoción de estilos de vida saludables en mujeres en Mexico </vt:lpstr>
      <vt:lpstr>Presentación de PowerPoint</vt:lpstr>
      <vt:lpstr>Investigación formativa: médicos y enfermeras </vt:lpstr>
      <vt:lpstr>Factores que limitan y facilitan  la actividad física (AF) en mujeres embarazadas o en lactancia.  </vt:lpstr>
      <vt:lpstr>Factores que limitan (Barreras)  la alimentación saludable (AS) en mujeres embarazadas o en lactancia.  </vt:lpstr>
      <vt:lpstr>Múltiples canales, actividades y materiales: Consejería durante la consulta prenatal </vt:lpstr>
      <vt:lpstr> Taller de actividad física y embarazo saludable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Pertinencia de enfoque de género </vt:lpstr>
      <vt:lpstr>Conclusiones</vt:lpstr>
      <vt:lpstr>Recomendaciones para fortalecer las  intervenciones de estilos de vida en la mujer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Intervenciones para promover estilos de vida saludables en la mujer</dc:title>
  <dc:creator>Ana Lilia Lozada Tequeanes</dc:creator>
  <cp:lastModifiedBy>Anabelle Bonvecchio</cp:lastModifiedBy>
  <cp:revision>266</cp:revision>
  <dcterms:created xsi:type="dcterms:W3CDTF">2019-03-20T16:41:20Z</dcterms:created>
  <dcterms:modified xsi:type="dcterms:W3CDTF">2019-05-15T14:21:04Z</dcterms:modified>
</cp:coreProperties>
</file>