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8"/>
  </p:notesMasterIdLst>
  <p:sldIdLst>
    <p:sldId id="257" r:id="rId2"/>
    <p:sldId id="264" r:id="rId3"/>
    <p:sldId id="303" r:id="rId4"/>
    <p:sldId id="296" r:id="rId5"/>
    <p:sldId id="297" r:id="rId6"/>
    <p:sldId id="287" r:id="rId7"/>
    <p:sldId id="293" r:id="rId8"/>
    <p:sldId id="283" r:id="rId9"/>
    <p:sldId id="299" r:id="rId10"/>
    <p:sldId id="298" r:id="rId11"/>
    <p:sldId id="294" r:id="rId12"/>
    <p:sldId id="314" r:id="rId13"/>
    <p:sldId id="307" r:id="rId14"/>
    <p:sldId id="318" r:id="rId15"/>
    <p:sldId id="316" r:id="rId16"/>
    <p:sldId id="302" r:id="rId1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9900CC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46CC42-8018-4B17-A3D0-45AADB584797}" type="datetimeFigureOut">
              <a:rPr lang="es-MX" smtClean="0"/>
              <a:t>19/11/2019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312F3-05C9-4127-A912-C53F119F8FE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5438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312F3-05C9-4127-A912-C53F119F8FE6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8006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312F3-05C9-4127-A912-C53F119F8FE6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1863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CEF-4F50-4364-959E-CDC701629F2E}" type="datetimeFigureOut">
              <a:rPr lang="es-MX" smtClean="0"/>
              <a:t>19/11/2019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DBC71-8221-432D-BB8A-D15096287578}" type="slidenum">
              <a:rPr lang="es-MX" smtClean="0"/>
              <a:t>‹Nº›</a:t>
            </a:fld>
            <a:endParaRPr lang="es-MX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5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CEF-4F50-4364-959E-CDC701629F2E}" type="datetimeFigureOut">
              <a:rPr lang="es-MX" smtClean="0"/>
              <a:t>19/11/2019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DBC71-8221-432D-BB8A-D1509628757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70920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CEF-4F50-4364-959E-CDC701629F2E}" type="datetimeFigureOut">
              <a:rPr lang="es-MX" smtClean="0"/>
              <a:t>19/11/2019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DBC71-8221-432D-BB8A-D1509628757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49403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CEF-4F50-4364-959E-CDC701629F2E}" type="datetimeFigureOut">
              <a:rPr lang="es-MX" smtClean="0"/>
              <a:t>19/11/2019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DBC71-8221-432D-BB8A-D1509628757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4807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CEF-4F50-4364-959E-CDC701629F2E}" type="datetimeFigureOut">
              <a:rPr lang="es-MX" smtClean="0"/>
              <a:t>19/11/2019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DBC71-8221-432D-BB8A-D15096287578}" type="slidenum">
              <a:rPr lang="es-MX" smtClean="0"/>
              <a:t>‹Nº›</a:t>
            </a:fld>
            <a:endParaRPr lang="es-MX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4592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CEF-4F50-4364-959E-CDC701629F2E}" type="datetimeFigureOut">
              <a:rPr lang="es-MX" smtClean="0"/>
              <a:t>19/11/2019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DBC71-8221-432D-BB8A-D1509628757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8984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CEF-4F50-4364-959E-CDC701629F2E}" type="datetimeFigureOut">
              <a:rPr lang="es-MX" smtClean="0"/>
              <a:t>19/11/2019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DBC71-8221-432D-BB8A-D1509628757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5630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CEF-4F50-4364-959E-CDC701629F2E}" type="datetimeFigureOut">
              <a:rPr lang="es-MX" smtClean="0"/>
              <a:t>19/11/2019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DBC71-8221-432D-BB8A-D1509628757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6732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CEF-4F50-4364-959E-CDC701629F2E}" type="datetimeFigureOut">
              <a:rPr lang="es-MX" smtClean="0"/>
              <a:t>19/11/2019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DBC71-8221-432D-BB8A-D1509628757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7601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1BF0CEF-4F50-4364-959E-CDC701629F2E}" type="datetimeFigureOut">
              <a:rPr lang="es-MX" smtClean="0"/>
              <a:t>19/11/2019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10DBC71-8221-432D-BB8A-D1509628757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93397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0CEF-4F50-4364-959E-CDC701629F2E}" type="datetimeFigureOut">
              <a:rPr lang="es-MX" smtClean="0"/>
              <a:t>19/11/2019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DBC71-8221-432D-BB8A-D1509628757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03699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1BF0CEF-4F50-4364-959E-CDC701629F2E}" type="datetimeFigureOut">
              <a:rPr lang="es-MX" smtClean="0"/>
              <a:t>19/11/2019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10DBC71-8221-432D-BB8A-D15096287578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58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2.tiff"/><Relationship Id="rId4" Type="http://schemas.microsoft.com/office/2007/relationships/hdphoto" Target="../media/hdphoto5.wdp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MX" sz="3600" b="1" dirty="0" smtClean="0"/>
              <a:t>Avances tecnológicos en el diagnóstico y clasificación de gliomas con fines terapéuticos</a:t>
            </a:r>
            <a:endParaRPr lang="es-MX" sz="3600" b="1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es-MX" cap="none" dirty="0">
                <a:solidFill>
                  <a:schemeClr val="tx1"/>
                </a:solidFill>
              </a:rPr>
              <a:t>D</a:t>
            </a:r>
            <a:r>
              <a:rPr lang="es-MX" cap="none" dirty="0" smtClean="0">
                <a:solidFill>
                  <a:schemeClr val="tx1"/>
                </a:solidFill>
              </a:rPr>
              <a:t>ra. </a:t>
            </a:r>
            <a:r>
              <a:rPr lang="es-MX" cap="none" dirty="0">
                <a:solidFill>
                  <a:schemeClr val="tx1"/>
                </a:solidFill>
              </a:rPr>
              <a:t>L</a:t>
            </a:r>
            <a:r>
              <a:rPr lang="es-MX" cap="none" dirty="0" smtClean="0">
                <a:solidFill>
                  <a:schemeClr val="tx1"/>
                </a:solidFill>
              </a:rPr>
              <a:t>eticia </a:t>
            </a:r>
            <a:r>
              <a:rPr lang="es-MX" cap="none" dirty="0">
                <a:solidFill>
                  <a:schemeClr val="tx1"/>
                </a:solidFill>
              </a:rPr>
              <a:t>R</a:t>
            </a:r>
            <a:r>
              <a:rPr lang="es-MX" cap="none" dirty="0" smtClean="0">
                <a:solidFill>
                  <a:schemeClr val="tx1"/>
                </a:solidFill>
              </a:rPr>
              <a:t>odríguez </a:t>
            </a:r>
            <a:r>
              <a:rPr lang="es-MX" cap="none" dirty="0">
                <a:solidFill>
                  <a:schemeClr val="tx1"/>
                </a:solidFill>
              </a:rPr>
              <a:t>M</a:t>
            </a:r>
            <a:r>
              <a:rPr lang="es-MX" cap="none" dirty="0" smtClean="0">
                <a:solidFill>
                  <a:schemeClr val="tx1"/>
                </a:solidFill>
              </a:rPr>
              <a:t>oguel</a:t>
            </a:r>
            <a:endParaRPr lang="es-MX" cap="none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76"/>
          <a:stretch/>
        </p:blipFill>
        <p:spPr>
          <a:xfrm>
            <a:off x="10936418" y="5204637"/>
            <a:ext cx="854237" cy="911656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10834752" y="475861"/>
            <a:ext cx="955903" cy="955902"/>
            <a:chOff x="10269766" y="886408"/>
            <a:chExt cx="955903" cy="955902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69766" y="886408"/>
              <a:ext cx="955902" cy="955902"/>
            </a:xfrm>
            <a:prstGeom prst="rect">
              <a:avLst/>
            </a:prstGeom>
          </p:spPr>
        </p:pic>
        <p:sp>
          <p:nvSpPr>
            <p:cNvPr id="9" name="Elipse 8"/>
            <p:cNvSpPr/>
            <p:nvPr/>
          </p:nvSpPr>
          <p:spPr>
            <a:xfrm>
              <a:off x="10269767" y="886408"/>
              <a:ext cx="955902" cy="95590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</p:grpSp>
    </p:spTree>
    <p:extLst>
      <p:ext uri="{BB962C8B-B14F-4D97-AF65-F5344CB8AC3E}">
        <p14:creationId xmlns:p14="http://schemas.microsoft.com/office/powerpoint/2010/main" val="350854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200" dirty="0" smtClean="0"/>
              <a:t>Gliomas</a:t>
            </a:r>
            <a:br>
              <a:rPr lang="es-MX" sz="3200" dirty="0" smtClean="0"/>
            </a:br>
            <a:r>
              <a:rPr lang="es-MX" sz="3200" dirty="0" smtClean="0"/>
              <a:t>Trabajos posteriores a 2016 </a:t>
            </a:r>
            <a:endParaRPr lang="es-MX" sz="3200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36406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MX" sz="2400" dirty="0" smtClean="0"/>
              <a:t>Astrocitoma difuso grado II o III </a:t>
            </a:r>
            <a:r>
              <a:rPr lang="es-MX" sz="2400" b="1" u="sng" dirty="0" smtClean="0"/>
              <a:t>sin</a:t>
            </a:r>
            <a:r>
              <a:rPr lang="es-MX" sz="2400" dirty="0" smtClean="0"/>
              <a:t> mutación de IDH o anaplásicos: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2400" dirty="0" smtClean="0"/>
              <a:t>Alto nivel de mutación de EGFR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2400" dirty="0" smtClean="0"/>
              <a:t>Ganancia del cromosoma 7 y pérdida </a:t>
            </a:r>
            <a:r>
              <a:rPr lang="es-MX" sz="2400" dirty="0"/>
              <a:t>del cromosoma 10 </a:t>
            </a:r>
            <a:r>
              <a:rPr lang="es-MX" sz="2400" dirty="0" smtClean="0"/>
              <a:t>(+7/-10)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2400" dirty="0" smtClean="0"/>
              <a:t>Mutación del cromosoma TERT</a:t>
            </a:r>
          </a:p>
          <a:p>
            <a:pPr marL="0" indent="0">
              <a:buNone/>
            </a:pPr>
            <a:r>
              <a:rPr lang="es-MX" sz="2400" b="1" dirty="0"/>
              <a:t>c</a:t>
            </a:r>
            <a:r>
              <a:rPr lang="es-MX" sz="2400" b="1" dirty="0" smtClean="0"/>
              <a:t>-IMPACT-NOW 2016/independiente de la OMS:</a:t>
            </a:r>
            <a:endParaRPr lang="es-MX" sz="2800" b="1" dirty="0"/>
          </a:p>
          <a:p>
            <a:pPr marL="0" indent="0">
              <a:buNone/>
            </a:pPr>
            <a:r>
              <a:rPr lang="es-MX" sz="2400" i="1" dirty="0" smtClean="0"/>
              <a:t>“Glioma astrocítico difuso sin mutación de IDH, con características moleculares de glioblastoma grado IV” </a:t>
            </a:r>
          </a:p>
          <a:p>
            <a:pPr marL="0" indent="0">
              <a:buNone/>
            </a:pPr>
            <a:r>
              <a:rPr lang="es-MX" b="1" dirty="0" smtClean="0"/>
              <a:t>Conclusión : Más confiables las características moleculares que las histológicas en el pronóstico</a:t>
            </a:r>
            <a:endParaRPr lang="es-MX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165461" y="5699091"/>
            <a:ext cx="52251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err="1" smtClean="0"/>
              <a:t>Yeaney</a:t>
            </a:r>
            <a:r>
              <a:rPr lang="es-MX" sz="1200" dirty="0" smtClean="0"/>
              <a:t> GA., </a:t>
            </a:r>
            <a:r>
              <a:rPr lang="es-MX" sz="1200" dirty="0" err="1" smtClean="0"/>
              <a:t>Brat</a:t>
            </a:r>
            <a:r>
              <a:rPr lang="es-MX" sz="1200" dirty="0" smtClean="0"/>
              <a:t> DJ., J </a:t>
            </a:r>
            <a:r>
              <a:rPr lang="es-MX" sz="1200" dirty="0" err="1" smtClean="0"/>
              <a:t>Neuropathol</a:t>
            </a:r>
            <a:r>
              <a:rPr lang="es-MX" sz="1200" dirty="0" smtClean="0"/>
              <a:t> </a:t>
            </a:r>
            <a:r>
              <a:rPr lang="es-MX" sz="1200" dirty="0" err="1" smtClean="0"/>
              <a:t>Exp</a:t>
            </a:r>
            <a:r>
              <a:rPr lang="es-MX" sz="1200" dirty="0" smtClean="0"/>
              <a:t> </a:t>
            </a:r>
            <a:r>
              <a:rPr lang="es-MX" sz="1200" dirty="0" err="1" smtClean="0"/>
              <a:t>Neurol</a:t>
            </a:r>
            <a:r>
              <a:rPr lang="es-MX" sz="1200" dirty="0" smtClean="0"/>
              <a:t> 2019; </a:t>
            </a:r>
            <a:r>
              <a:rPr lang="es-MX" sz="1200" dirty="0" err="1" smtClean="0"/>
              <a:t>doi</a:t>
            </a:r>
            <a:r>
              <a:rPr lang="es-MX" sz="1200" dirty="0" smtClean="0"/>
              <a:t>: 10.1093/</a:t>
            </a:r>
            <a:r>
              <a:rPr lang="es-MX" sz="1200" dirty="0" err="1" smtClean="0"/>
              <a:t>jnen</a:t>
            </a:r>
            <a:r>
              <a:rPr lang="es-MX" sz="1200" dirty="0" smtClean="0"/>
              <a:t>/nlz2012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78672" y="5949369"/>
            <a:ext cx="32968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 smtClean="0"/>
              <a:t>EGFR: Receptor del Factor de Crecimiento Epidérmico</a:t>
            </a:r>
          </a:p>
          <a:p>
            <a:r>
              <a:rPr lang="es-MX" sz="1100" dirty="0" smtClean="0"/>
              <a:t>TERT: Telomerasa </a:t>
            </a:r>
            <a:r>
              <a:rPr lang="es-MX" sz="1100" dirty="0"/>
              <a:t>T</a:t>
            </a:r>
            <a:r>
              <a:rPr lang="es-MX" sz="1100" dirty="0" smtClean="0"/>
              <a:t>ranscriptasa </a:t>
            </a:r>
            <a:r>
              <a:rPr lang="es-MX" sz="1100" dirty="0"/>
              <a:t>R</a:t>
            </a:r>
            <a:r>
              <a:rPr lang="es-MX" sz="1100" dirty="0" smtClean="0"/>
              <a:t>eversa</a:t>
            </a:r>
            <a:endParaRPr lang="es-MX" sz="1100" dirty="0"/>
          </a:p>
        </p:txBody>
      </p:sp>
      <p:grpSp>
        <p:nvGrpSpPr>
          <p:cNvPr id="8" name="Grupo 7"/>
          <p:cNvGrpSpPr/>
          <p:nvPr/>
        </p:nvGrpSpPr>
        <p:grpSpPr>
          <a:xfrm>
            <a:off x="9326880" y="2229394"/>
            <a:ext cx="1541418" cy="1497875"/>
            <a:chOff x="9326880" y="2229394"/>
            <a:chExt cx="1541418" cy="1497875"/>
          </a:xfrm>
        </p:grpSpPr>
        <p:sp>
          <p:nvSpPr>
            <p:cNvPr id="6" name="Cerrar corchete 5"/>
            <p:cNvSpPr/>
            <p:nvPr/>
          </p:nvSpPr>
          <p:spPr>
            <a:xfrm>
              <a:off x="9326880" y="2229394"/>
              <a:ext cx="391886" cy="1497875"/>
            </a:xfrm>
            <a:prstGeom prst="rightBracket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9718766" y="2310120"/>
              <a:ext cx="114953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000" dirty="0" smtClean="0"/>
                <a:t>Más agresivos</a:t>
              </a:r>
            </a:p>
            <a:p>
              <a:pPr algn="ctr"/>
              <a:r>
                <a:rPr lang="es-MX" sz="2000" dirty="0" smtClean="0"/>
                <a:t>Grado IV</a:t>
              </a:r>
              <a:endParaRPr lang="es-MX" sz="2000" dirty="0"/>
            </a:p>
          </p:txBody>
        </p:sp>
      </p:grpSp>
      <p:sp>
        <p:nvSpPr>
          <p:cNvPr id="10" name="Rectángulo 9"/>
          <p:cNvSpPr/>
          <p:nvPr/>
        </p:nvSpPr>
        <p:spPr>
          <a:xfrm>
            <a:off x="7759337" y="5886864"/>
            <a:ext cx="435926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sz="1050" b="1" dirty="0">
                <a:solidFill>
                  <a:prstClr val="black"/>
                </a:solidFill>
              </a:rPr>
              <a:t>c-IMPACT: Consorcio para Informar Abordaje Molecular  y Práctico de la Taxonomía de Tumores del </a:t>
            </a:r>
            <a:r>
              <a:rPr lang="es-MX" sz="1050" b="1" dirty="0" smtClean="0">
                <a:solidFill>
                  <a:prstClr val="black"/>
                </a:solidFill>
              </a:rPr>
              <a:t>SNC. S. Internacional de Neuropatología</a:t>
            </a:r>
            <a:endParaRPr lang="es-MX" sz="105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98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8177349" cy="1450757"/>
          </a:xfrm>
        </p:spPr>
        <p:txBody>
          <a:bodyPr>
            <a:normAutofit/>
          </a:bodyPr>
          <a:lstStyle/>
          <a:p>
            <a:r>
              <a:rPr lang="es-MX" sz="3200" dirty="0" smtClean="0"/>
              <a:t>Contribución terapéutica de la Clasificación de Gliomas- OMS 2016</a:t>
            </a:r>
            <a:endParaRPr lang="es-MX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4197" y="1911531"/>
            <a:ext cx="8479607" cy="342682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MX" sz="2400" dirty="0" smtClean="0"/>
              <a:t> Separa entidades definidas más estrictamente</a:t>
            </a:r>
          </a:p>
          <a:p>
            <a:pPr lvl="1"/>
            <a:r>
              <a:rPr lang="es-MX" sz="2400" dirty="0" smtClean="0"/>
              <a:t>Fenotipo y genotipo (</a:t>
            </a:r>
            <a:r>
              <a:rPr lang="es-MX" sz="2400" dirty="0" err="1" smtClean="0"/>
              <a:t>inmunofenotipo</a:t>
            </a:r>
            <a:r>
              <a:rPr lang="es-MX" sz="2400" dirty="0" smtClean="0"/>
              <a:t>)</a:t>
            </a:r>
          </a:p>
          <a:p>
            <a:pPr lvl="2"/>
            <a:r>
              <a:rPr lang="es-MX" sz="2000" dirty="0" smtClean="0"/>
              <a:t>Astrocitomas y oligodendrogliomas en un grupo nosológicamente similar</a:t>
            </a:r>
          </a:p>
          <a:p>
            <a:pPr lvl="2"/>
            <a:r>
              <a:rPr lang="es-MX" sz="2000" dirty="0" smtClean="0"/>
              <a:t>Distingue astrocitomas con mutación de IDH y sin mutación (alelo normal)</a:t>
            </a:r>
          </a:p>
          <a:p>
            <a:pPr lvl="3"/>
            <a:r>
              <a:rPr lang="es-MX" sz="2000" dirty="0" smtClean="0"/>
              <a:t>Mutados con mejor pronóstico que No mutados</a:t>
            </a:r>
          </a:p>
          <a:p>
            <a:pPr lvl="1"/>
            <a:r>
              <a:rPr lang="es-MX" sz="2400" dirty="0" smtClean="0"/>
              <a:t>Es más reproducible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2400" dirty="0" smtClean="0"/>
              <a:t>Entidades nosológicamente similares con marcadores moleculares </a:t>
            </a:r>
          </a:p>
          <a:p>
            <a:pPr lvl="2">
              <a:buClr>
                <a:srgbClr val="E32D91"/>
              </a:buClr>
            </a:pPr>
            <a:r>
              <a:rPr lang="es-MX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Correlacionan mejor con </a:t>
            </a:r>
            <a:r>
              <a:rPr lang="es-MX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el </a:t>
            </a:r>
            <a:r>
              <a:rPr lang="es-MX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pronóstico</a:t>
            </a:r>
            <a:endParaRPr lang="es-MX" sz="2400" dirty="0"/>
          </a:p>
        </p:txBody>
      </p:sp>
      <p:grpSp>
        <p:nvGrpSpPr>
          <p:cNvPr id="6" name="Grupo 5"/>
          <p:cNvGrpSpPr/>
          <p:nvPr/>
        </p:nvGrpSpPr>
        <p:grpSpPr>
          <a:xfrm>
            <a:off x="3796939" y="5338355"/>
            <a:ext cx="3074124" cy="879676"/>
            <a:chOff x="3796939" y="5338355"/>
            <a:chExt cx="3074124" cy="879676"/>
          </a:xfrm>
        </p:grpSpPr>
        <p:sp>
          <p:nvSpPr>
            <p:cNvPr id="7" name="CuadroTexto 6"/>
            <p:cNvSpPr txBox="1"/>
            <p:nvPr/>
          </p:nvSpPr>
          <p:spPr>
            <a:xfrm>
              <a:off x="3796939" y="5756366"/>
              <a:ext cx="30741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01168" lvl="1" indent="0">
                <a:buNone/>
              </a:pPr>
              <a:r>
                <a:rPr lang="es-MX" sz="2400" dirty="0" smtClean="0"/>
                <a:t>Guía </a:t>
              </a:r>
              <a:r>
                <a:rPr lang="es-MX" sz="2400" dirty="0"/>
                <a:t>de </a:t>
              </a:r>
              <a:r>
                <a:rPr lang="es-MX" sz="2400" dirty="0" smtClean="0"/>
                <a:t>tratamiento</a:t>
              </a:r>
              <a:endParaRPr lang="es-MX" dirty="0"/>
            </a:p>
          </p:txBody>
        </p:sp>
        <p:sp>
          <p:nvSpPr>
            <p:cNvPr id="8" name="Flecha abajo 7"/>
            <p:cNvSpPr/>
            <p:nvPr/>
          </p:nvSpPr>
          <p:spPr>
            <a:xfrm>
              <a:off x="4980031" y="5338355"/>
              <a:ext cx="888274" cy="50509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9204960" y="96716"/>
            <a:ext cx="2889440" cy="2611649"/>
            <a:chOff x="9485746" y="59772"/>
            <a:chExt cx="2645600" cy="2423644"/>
          </a:xfrm>
        </p:grpSpPr>
        <p:grpSp>
          <p:nvGrpSpPr>
            <p:cNvPr id="15" name="Grupo 14"/>
            <p:cNvGrpSpPr/>
            <p:nvPr/>
          </p:nvGrpSpPr>
          <p:grpSpPr>
            <a:xfrm>
              <a:off x="9485746" y="131771"/>
              <a:ext cx="2645600" cy="2351645"/>
              <a:chOff x="9485746" y="131771"/>
              <a:chExt cx="2645600" cy="2351645"/>
            </a:xfrm>
          </p:grpSpPr>
          <p:pic>
            <p:nvPicPr>
              <p:cNvPr id="11" name="Imagen 10"/>
              <p:cNvPicPr>
                <a:picLocks noChangeAspect="1"/>
              </p:cNvPicPr>
              <p:nvPr/>
            </p:nvPicPr>
            <p:blipFill rotWithShape="1">
              <a:blip r:embed="rId2"/>
              <a:srcRect l="3729" t="4147" r="4683" b="1474"/>
              <a:stretch/>
            </p:blipFill>
            <p:spPr>
              <a:xfrm>
                <a:off x="9485746" y="131771"/>
                <a:ext cx="2645600" cy="2351645"/>
              </a:xfrm>
              <a:prstGeom prst="rect">
                <a:avLst/>
              </a:prstGeom>
            </p:spPr>
          </p:pic>
          <p:sp>
            <p:nvSpPr>
              <p:cNvPr id="14" name="Forma libre 13"/>
              <p:cNvSpPr/>
              <p:nvPr/>
            </p:nvSpPr>
            <p:spPr>
              <a:xfrm>
                <a:off x="10492509" y="249382"/>
                <a:ext cx="1431636" cy="923636"/>
              </a:xfrm>
              <a:custGeom>
                <a:avLst/>
                <a:gdLst>
                  <a:gd name="connsiteX0" fmla="*/ 1154546 w 1431636"/>
                  <a:gd name="connsiteY0" fmla="*/ 0 h 877454"/>
                  <a:gd name="connsiteX1" fmla="*/ 1108364 w 1431636"/>
                  <a:gd name="connsiteY1" fmla="*/ 27709 h 877454"/>
                  <a:gd name="connsiteX2" fmla="*/ 1062182 w 1431636"/>
                  <a:gd name="connsiteY2" fmla="*/ 36945 h 877454"/>
                  <a:gd name="connsiteX3" fmla="*/ 886691 w 1431636"/>
                  <a:gd name="connsiteY3" fmla="*/ 64654 h 877454"/>
                  <a:gd name="connsiteX4" fmla="*/ 812800 w 1431636"/>
                  <a:gd name="connsiteY4" fmla="*/ 83127 h 877454"/>
                  <a:gd name="connsiteX5" fmla="*/ 720436 w 1431636"/>
                  <a:gd name="connsiteY5" fmla="*/ 110836 h 877454"/>
                  <a:gd name="connsiteX6" fmla="*/ 692727 w 1431636"/>
                  <a:gd name="connsiteY6" fmla="*/ 120073 h 877454"/>
                  <a:gd name="connsiteX7" fmla="*/ 646546 w 1431636"/>
                  <a:gd name="connsiteY7" fmla="*/ 129309 h 877454"/>
                  <a:gd name="connsiteX8" fmla="*/ 618836 w 1431636"/>
                  <a:gd name="connsiteY8" fmla="*/ 138545 h 877454"/>
                  <a:gd name="connsiteX9" fmla="*/ 554182 w 1431636"/>
                  <a:gd name="connsiteY9" fmla="*/ 157018 h 877454"/>
                  <a:gd name="connsiteX10" fmla="*/ 489527 w 1431636"/>
                  <a:gd name="connsiteY10" fmla="*/ 175491 h 877454"/>
                  <a:gd name="connsiteX11" fmla="*/ 452582 w 1431636"/>
                  <a:gd name="connsiteY11" fmla="*/ 193963 h 877454"/>
                  <a:gd name="connsiteX12" fmla="*/ 397164 w 1431636"/>
                  <a:gd name="connsiteY12" fmla="*/ 212436 h 877454"/>
                  <a:gd name="connsiteX13" fmla="*/ 341746 w 1431636"/>
                  <a:gd name="connsiteY13" fmla="*/ 240145 h 877454"/>
                  <a:gd name="connsiteX14" fmla="*/ 286327 w 1431636"/>
                  <a:gd name="connsiteY14" fmla="*/ 286327 h 877454"/>
                  <a:gd name="connsiteX15" fmla="*/ 258618 w 1431636"/>
                  <a:gd name="connsiteY15" fmla="*/ 295563 h 877454"/>
                  <a:gd name="connsiteX16" fmla="*/ 203200 w 1431636"/>
                  <a:gd name="connsiteY16" fmla="*/ 341745 h 877454"/>
                  <a:gd name="connsiteX17" fmla="*/ 175491 w 1431636"/>
                  <a:gd name="connsiteY17" fmla="*/ 360218 h 877454"/>
                  <a:gd name="connsiteX18" fmla="*/ 110836 w 1431636"/>
                  <a:gd name="connsiteY18" fmla="*/ 406400 h 877454"/>
                  <a:gd name="connsiteX19" fmla="*/ 92364 w 1431636"/>
                  <a:gd name="connsiteY19" fmla="*/ 434109 h 877454"/>
                  <a:gd name="connsiteX20" fmla="*/ 64655 w 1431636"/>
                  <a:gd name="connsiteY20" fmla="*/ 461818 h 877454"/>
                  <a:gd name="connsiteX21" fmla="*/ 46182 w 1431636"/>
                  <a:gd name="connsiteY21" fmla="*/ 517236 h 877454"/>
                  <a:gd name="connsiteX22" fmla="*/ 27709 w 1431636"/>
                  <a:gd name="connsiteY22" fmla="*/ 544945 h 877454"/>
                  <a:gd name="connsiteX23" fmla="*/ 9236 w 1431636"/>
                  <a:gd name="connsiteY23" fmla="*/ 628073 h 877454"/>
                  <a:gd name="connsiteX24" fmla="*/ 0 w 1431636"/>
                  <a:gd name="connsiteY24" fmla="*/ 655782 h 877454"/>
                  <a:gd name="connsiteX25" fmla="*/ 9236 w 1431636"/>
                  <a:gd name="connsiteY25" fmla="*/ 831273 h 877454"/>
                  <a:gd name="connsiteX26" fmla="*/ 27709 w 1431636"/>
                  <a:gd name="connsiteY26" fmla="*/ 858982 h 877454"/>
                  <a:gd name="connsiteX27" fmla="*/ 55418 w 1431636"/>
                  <a:gd name="connsiteY27" fmla="*/ 868218 h 877454"/>
                  <a:gd name="connsiteX28" fmla="*/ 101600 w 1431636"/>
                  <a:gd name="connsiteY28" fmla="*/ 877454 h 877454"/>
                  <a:gd name="connsiteX29" fmla="*/ 323273 w 1431636"/>
                  <a:gd name="connsiteY29" fmla="*/ 868218 h 877454"/>
                  <a:gd name="connsiteX30" fmla="*/ 350982 w 1431636"/>
                  <a:gd name="connsiteY30" fmla="*/ 858982 h 877454"/>
                  <a:gd name="connsiteX31" fmla="*/ 415636 w 1431636"/>
                  <a:gd name="connsiteY31" fmla="*/ 849745 h 877454"/>
                  <a:gd name="connsiteX32" fmla="*/ 609600 w 1431636"/>
                  <a:gd name="connsiteY32" fmla="*/ 831273 h 877454"/>
                  <a:gd name="connsiteX33" fmla="*/ 637309 w 1431636"/>
                  <a:gd name="connsiteY33" fmla="*/ 822036 h 877454"/>
                  <a:gd name="connsiteX34" fmla="*/ 711200 w 1431636"/>
                  <a:gd name="connsiteY34" fmla="*/ 803563 h 877454"/>
                  <a:gd name="connsiteX35" fmla="*/ 738909 w 1431636"/>
                  <a:gd name="connsiteY35" fmla="*/ 785091 h 877454"/>
                  <a:gd name="connsiteX36" fmla="*/ 775855 w 1431636"/>
                  <a:gd name="connsiteY36" fmla="*/ 775854 h 877454"/>
                  <a:gd name="connsiteX37" fmla="*/ 803564 w 1431636"/>
                  <a:gd name="connsiteY37" fmla="*/ 766618 h 877454"/>
                  <a:gd name="connsiteX38" fmla="*/ 1089891 w 1431636"/>
                  <a:gd name="connsiteY38" fmla="*/ 748145 h 877454"/>
                  <a:gd name="connsiteX39" fmla="*/ 1117600 w 1431636"/>
                  <a:gd name="connsiteY39" fmla="*/ 729673 h 877454"/>
                  <a:gd name="connsiteX40" fmla="*/ 1154546 w 1431636"/>
                  <a:gd name="connsiteY40" fmla="*/ 711200 h 877454"/>
                  <a:gd name="connsiteX41" fmla="*/ 1200727 w 1431636"/>
                  <a:gd name="connsiteY41" fmla="*/ 674254 h 877454"/>
                  <a:gd name="connsiteX42" fmla="*/ 1256146 w 1431636"/>
                  <a:gd name="connsiteY42" fmla="*/ 618836 h 877454"/>
                  <a:gd name="connsiteX43" fmla="*/ 1293091 w 1431636"/>
                  <a:gd name="connsiteY43" fmla="*/ 563418 h 877454"/>
                  <a:gd name="connsiteX44" fmla="*/ 1320800 w 1431636"/>
                  <a:gd name="connsiteY44" fmla="*/ 498763 h 877454"/>
                  <a:gd name="connsiteX45" fmla="*/ 1339273 w 1431636"/>
                  <a:gd name="connsiteY45" fmla="*/ 471054 h 877454"/>
                  <a:gd name="connsiteX46" fmla="*/ 1366982 w 1431636"/>
                  <a:gd name="connsiteY46" fmla="*/ 452582 h 877454"/>
                  <a:gd name="connsiteX47" fmla="*/ 1394691 w 1431636"/>
                  <a:gd name="connsiteY47" fmla="*/ 397163 h 877454"/>
                  <a:gd name="connsiteX48" fmla="*/ 1413164 w 1431636"/>
                  <a:gd name="connsiteY48" fmla="*/ 341745 h 877454"/>
                  <a:gd name="connsiteX49" fmla="*/ 1431636 w 1431636"/>
                  <a:gd name="connsiteY49" fmla="*/ 258618 h 877454"/>
                  <a:gd name="connsiteX50" fmla="*/ 1422400 w 1431636"/>
                  <a:gd name="connsiteY50" fmla="*/ 101600 h 877454"/>
                  <a:gd name="connsiteX51" fmla="*/ 1394691 w 1431636"/>
                  <a:gd name="connsiteY51" fmla="*/ 73891 h 877454"/>
                  <a:gd name="connsiteX52" fmla="*/ 1302327 w 1431636"/>
                  <a:gd name="connsiteY52" fmla="*/ 27709 h 877454"/>
                  <a:gd name="connsiteX53" fmla="*/ 1209964 w 1431636"/>
                  <a:gd name="connsiteY53" fmla="*/ 18473 h 877454"/>
                  <a:gd name="connsiteX54" fmla="*/ 1154546 w 1431636"/>
                  <a:gd name="connsiteY54" fmla="*/ 0 h 877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1431636" h="877454">
                    <a:moveTo>
                      <a:pt x="1154546" y="0"/>
                    </a:moveTo>
                    <a:cubicBezTo>
                      <a:pt x="1139152" y="9236"/>
                      <a:pt x="1125032" y="21042"/>
                      <a:pt x="1108364" y="27709"/>
                    </a:cubicBezTo>
                    <a:cubicBezTo>
                      <a:pt x="1093788" y="33539"/>
                      <a:pt x="1077479" y="33415"/>
                      <a:pt x="1062182" y="36945"/>
                    </a:cubicBezTo>
                    <a:cubicBezTo>
                      <a:pt x="940600" y="65002"/>
                      <a:pt x="1033264" y="51330"/>
                      <a:pt x="886691" y="64654"/>
                    </a:cubicBezTo>
                    <a:cubicBezTo>
                      <a:pt x="862061" y="70812"/>
                      <a:pt x="836885" y="75098"/>
                      <a:pt x="812800" y="83127"/>
                    </a:cubicBezTo>
                    <a:cubicBezTo>
                      <a:pt x="681080" y="127035"/>
                      <a:pt x="818165" y="82913"/>
                      <a:pt x="720436" y="110836"/>
                    </a:cubicBezTo>
                    <a:cubicBezTo>
                      <a:pt x="711075" y="113511"/>
                      <a:pt x="702172" y="117712"/>
                      <a:pt x="692727" y="120073"/>
                    </a:cubicBezTo>
                    <a:cubicBezTo>
                      <a:pt x="677497" y="123881"/>
                      <a:pt x="661776" y="125502"/>
                      <a:pt x="646546" y="129309"/>
                    </a:cubicBezTo>
                    <a:cubicBezTo>
                      <a:pt x="637100" y="131670"/>
                      <a:pt x="628162" y="135747"/>
                      <a:pt x="618836" y="138545"/>
                    </a:cubicBezTo>
                    <a:cubicBezTo>
                      <a:pt x="597367" y="144986"/>
                      <a:pt x="575806" y="151121"/>
                      <a:pt x="554182" y="157018"/>
                    </a:cubicBezTo>
                    <a:cubicBezTo>
                      <a:pt x="532688" y="162880"/>
                      <a:pt x="510184" y="166638"/>
                      <a:pt x="489527" y="175491"/>
                    </a:cubicBezTo>
                    <a:cubicBezTo>
                      <a:pt x="476872" y="180915"/>
                      <a:pt x="465366" y="188850"/>
                      <a:pt x="452582" y="193963"/>
                    </a:cubicBezTo>
                    <a:cubicBezTo>
                      <a:pt x="434503" y="201195"/>
                      <a:pt x="397164" y="212436"/>
                      <a:pt x="397164" y="212436"/>
                    </a:cubicBezTo>
                    <a:cubicBezTo>
                      <a:pt x="317758" y="265374"/>
                      <a:pt x="418222" y="201908"/>
                      <a:pt x="341746" y="240145"/>
                    </a:cubicBezTo>
                    <a:cubicBezTo>
                      <a:pt x="281305" y="270365"/>
                      <a:pt x="347611" y="245472"/>
                      <a:pt x="286327" y="286327"/>
                    </a:cubicBezTo>
                    <a:cubicBezTo>
                      <a:pt x="278226" y="291727"/>
                      <a:pt x="267854" y="292484"/>
                      <a:pt x="258618" y="295563"/>
                    </a:cubicBezTo>
                    <a:cubicBezTo>
                      <a:pt x="189822" y="341428"/>
                      <a:pt x="274317" y="282481"/>
                      <a:pt x="203200" y="341745"/>
                    </a:cubicBezTo>
                    <a:cubicBezTo>
                      <a:pt x="194672" y="348852"/>
                      <a:pt x="184524" y="353766"/>
                      <a:pt x="175491" y="360218"/>
                    </a:cubicBezTo>
                    <a:cubicBezTo>
                      <a:pt x="95313" y="417489"/>
                      <a:pt x="176127" y="362873"/>
                      <a:pt x="110836" y="406400"/>
                    </a:cubicBezTo>
                    <a:cubicBezTo>
                      <a:pt x="104679" y="415636"/>
                      <a:pt x="99470" y="425581"/>
                      <a:pt x="92364" y="434109"/>
                    </a:cubicBezTo>
                    <a:cubicBezTo>
                      <a:pt x="84002" y="444144"/>
                      <a:pt x="70999" y="450400"/>
                      <a:pt x="64655" y="461818"/>
                    </a:cubicBezTo>
                    <a:cubicBezTo>
                      <a:pt x="55199" y="478840"/>
                      <a:pt x="52340" y="498763"/>
                      <a:pt x="46182" y="517236"/>
                    </a:cubicBezTo>
                    <a:cubicBezTo>
                      <a:pt x="42672" y="527767"/>
                      <a:pt x="33867" y="535709"/>
                      <a:pt x="27709" y="544945"/>
                    </a:cubicBezTo>
                    <a:cubicBezTo>
                      <a:pt x="21358" y="576701"/>
                      <a:pt x="17935" y="597627"/>
                      <a:pt x="9236" y="628073"/>
                    </a:cubicBezTo>
                    <a:cubicBezTo>
                      <a:pt x="6561" y="637434"/>
                      <a:pt x="3079" y="646546"/>
                      <a:pt x="0" y="655782"/>
                    </a:cubicBezTo>
                    <a:cubicBezTo>
                      <a:pt x="3079" y="714279"/>
                      <a:pt x="1321" y="773232"/>
                      <a:pt x="9236" y="831273"/>
                    </a:cubicBezTo>
                    <a:cubicBezTo>
                      <a:pt x="10736" y="842272"/>
                      <a:pt x="19041" y="852047"/>
                      <a:pt x="27709" y="858982"/>
                    </a:cubicBezTo>
                    <a:cubicBezTo>
                      <a:pt x="35312" y="865064"/>
                      <a:pt x="45973" y="865857"/>
                      <a:pt x="55418" y="868218"/>
                    </a:cubicBezTo>
                    <a:cubicBezTo>
                      <a:pt x="70648" y="872025"/>
                      <a:pt x="86206" y="874375"/>
                      <a:pt x="101600" y="877454"/>
                    </a:cubicBezTo>
                    <a:cubicBezTo>
                      <a:pt x="175491" y="874375"/>
                      <a:pt x="249520" y="873681"/>
                      <a:pt x="323273" y="868218"/>
                    </a:cubicBezTo>
                    <a:cubicBezTo>
                      <a:pt x="332982" y="867499"/>
                      <a:pt x="341435" y="860891"/>
                      <a:pt x="350982" y="858982"/>
                    </a:cubicBezTo>
                    <a:cubicBezTo>
                      <a:pt x="372329" y="854712"/>
                      <a:pt x="394085" y="852824"/>
                      <a:pt x="415636" y="849745"/>
                    </a:cubicBezTo>
                    <a:cubicBezTo>
                      <a:pt x="501147" y="821243"/>
                      <a:pt x="404290" y="850827"/>
                      <a:pt x="609600" y="831273"/>
                    </a:cubicBezTo>
                    <a:cubicBezTo>
                      <a:pt x="619292" y="830350"/>
                      <a:pt x="627864" y="824397"/>
                      <a:pt x="637309" y="822036"/>
                    </a:cubicBezTo>
                    <a:cubicBezTo>
                      <a:pt x="658397" y="816764"/>
                      <a:pt x="690081" y="814122"/>
                      <a:pt x="711200" y="803563"/>
                    </a:cubicBezTo>
                    <a:cubicBezTo>
                      <a:pt x="721129" y="798599"/>
                      <a:pt x="728706" y="789464"/>
                      <a:pt x="738909" y="785091"/>
                    </a:cubicBezTo>
                    <a:cubicBezTo>
                      <a:pt x="750577" y="780090"/>
                      <a:pt x="763649" y="779341"/>
                      <a:pt x="775855" y="775854"/>
                    </a:cubicBezTo>
                    <a:cubicBezTo>
                      <a:pt x="785216" y="773179"/>
                      <a:pt x="794060" y="768730"/>
                      <a:pt x="803564" y="766618"/>
                    </a:cubicBezTo>
                    <a:cubicBezTo>
                      <a:pt x="894903" y="746321"/>
                      <a:pt x="1005057" y="751539"/>
                      <a:pt x="1089891" y="748145"/>
                    </a:cubicBezTo>
                    <a:cubicBezTo>
                      <a:pt x="1099127" y="741988"/>
                      <a:pt x="1107962" y="735180"/>
                      <a:pt x="1117600" y="729673"/>
                    </a:cubicBezTo>
                    <a:cubicBezTo>
                      <a:pt x="1129555" y="722842"/>
                      <a:pt x="1143968" y="720015"/>
                      <a:pt x="1154546" y="711200"/>
                    </a:cubicBezTo>
                    <a:cubicBezTo>
                      <a:pt x="1210252" y="664778"/>
                      <a:pt x="1134567" y="696309"/>
                      <a:pt x="1200727" y="674254"/>
                    </a:cubicBezTo>
                    <a:cubicBezTo>
                      <a:pt x="1219200" y="655781"/>
                      <a:pt x="1241655" y="640573"/>
                      <a:pt x="1256146" y="618836"/>
                    </a:cubicBezTo>
                    <a:lnTo>
                      <a:pt x="1293091" y="563418"/>
                    </a:lnTo>
                    <a:cubicBezTo>
                      <a:pt x="1303453" y="532331"/>
                      <a:pt x="1302538" y="530721"/>
                      <a:pt x="1320800" y="498763"/>
                    </a:cubicBezTo>
                    <a:cubicBezTo>
                      <a:pt x="1326308" y="489125"/>
                      <a:pt x="1331423" y="478903"/>
                      <a:pt x="1339273" y="471054"/>
                    </a:cubicBezTo>
                    <a:cubicBezTo>
                      <a:pt x="1347122" y="463205"/>
                      <a:pt x="1357746" y="458739"/>
                      <a:pt x="1366982" y="452582"/>
                    </a:cubicBezTo>
                    <a:cubicBezTo>
                      <a:pt x="1400661" y="351540"/>
                      <a:pt x="1346949" y="504581"/>
                      <a:pt x="1394691" y="397163"/>
                    </a:cubicBezTo>
                    <a:cubicBezTo>
                      <a:pt x="1402599" y="379369"/>
                      <a:pt x="1407006" y="360218"/>
                      <a:pt x="1413164" y="341745"/>
                    </a:cubicBezTo>
                    <a:cubicBezTo>
                      <a:pt x="1428321" y="296273"/>
                      <a:pt x="1420801" y="323633"/>
                      <a:pt x="1431636" y="258618"/>
                    </a:cubicBezTo>
                    <a:cubicBezTo>
                      <a:pt x="1428557" y="206279"/>
                      <a:pt x="1432682" y="153012"/>
                      <a:pt x="1422400" y="101600"/>
                    </a:cubicBezTo>
                    <a:cubicBezTo>
                      <a:pt x="1419838" y="88792"/>
                      <a:pt x="1405002" y="81910"/>
                      <a:pt x="1394691" y="73891"/>
                    </a:cubicBezTo>
                    <a:cubicBezTo>
                      <a:pt x="1357516" y="44977"/>
                      <a:pt x="1344342" y="33711"/>
                      <a:pt x="1302327" y="27709"/>
                    </a:cubicBezTo>
                    <a:cubicBezTo>
                      <a:pt x="1271697" y="23333"/>
                      <a:pt x="1240752" y="21552"/>
                      <a:pt x="1209964" y="18473"/>
                    </a:cubicBezTo>
                    <a:lnTo>
                      <a:pt x="1154546" y="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sp>
          <p:nvSpPr>
            <p:cNvPr id="16" name="CuadroTexto 15"/>
            <p:cNvSpPr txBox="1"/>
            <p:nvPr/>
          </p:nvSpPr>
          <p:spPr>
            <a:xfrm>
              <a:off x="10450946" y="59772"/>
              <a:ext cx="82665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100" b="1" dirty="0" smtClean="0"/>
                <a:t>615 casos*</a:t>
              </a:r>
              <a:endParaRPr lang="es-MX" sz="1100" b="1" dirty="0"/>
            </a:p>
          </p:txBody>
        </p:sp>
      </p:grpSp>
      <p:sp>
        <p:nvSpPr>
          <p:cNvPr id="18" name="CuadroTexto 17"/>
          <p:cNvSpPr txBox="1"/>
          <p:nvPr/>
        </p:nvSpPr>
        <p:spPr>
          <a:xfrm>
            <a:off x="8843950" y="5998393"/>
            <a:ext cx="31400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/>
              <a:t>*</a:t>
            </a:r>
            <a:r>
              <a:rPr lang="es-MX" sz="1200" dirty="0" err="1" smtClean="0"/>
              <a:t>Eckel-Passow</a:t>
            </a:r>
            <a:r>
              <a:rPr lang="es-MX" sz="1200" dirty="0" smtClean="0"/>
              <a:t> JE N </a:t>
            </a:r>
            <a:r>
              <a:rPr lang="es-MX" sz="1200" dirty="0" err="1" smtClean="0"/>
              <a:t>Engl</a:t>
            </a:r>
            <a:r>
              <a:rPr lang="es-MX" sz="1200" dirty="0" smtClean="0"/>
              <a:t> J </a:t>
            </a:r>
            <a:r>
              <a:rPr lang="es-MX" sz="1200" dirty="0" err="1" smtClean="0"/>
              <a:t>Med</a:t>
            </a:r>
            <a:r>
              <a:rPr lang="es-MX" sz="1200" dirty="0" smtClean="0"/>
              <a:t> 2015: 372:2499 </a:t>
            </a:r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400400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9283337" cy="1450757"/>
          </a:xfrm>
        </p:spPr>
        <p:txBody>
          <a:bodyPr/>
          <a:lstStyle/>
          <a:p>
            <a:r>
              <a:rPr lang="es-MX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Contribución del </a:t>
            </a:r>
            <a:r>
              <a:rPr lang="es-MX" sz="32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Dx</a:t>
            </a:r>
            <a:r>
              <a:rPr lang="es-MX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. integrado en decisiones </a:t>
            </a:r>
            <a:r>
              <a:rPr lang="es-MX" sz="32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terapéuticas</a:t>
            </a:r>
            <a:br>
              <a:rPr lang="es-MX" sz="32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es-MX" sz="32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¿Cómo?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1785110"/>
            <a:ext cx="8098971" cy="3868011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MX" sz="2400" b="1" dirty="0" smtClean="0"/>
              <a:t>Cirugía, radioterapia, quimioterapia (temozolamida/PCV)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sz="2200" b="1" dirty="0" smtClean="0"/>
              <a:t>Vigilancia postquirúrgica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s-MX" sz="1700" dirty="0" smtClean="0"/>
              <a:t>Joven con glioma de bajo grado, con IDH1m, codeleción 1p/19q, con cirugía “segura”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sz="2200" dirty="0" smtClean="0"/>
              <a:t>Cirugía y </a:t>
            </a:r>
            <a:r>
              <a:rPr lang="es-MX" sz="2200" dirty="0" err="1" smtClean="0"/>
              <a:t>temozolamida</a:t>
            </a:r>
            <a:endParaRPr lang="es-MX" sz="22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s-MX" sz="2200" dirty="0" smtClean="0"/>
              <a:t>Cirugía, quimioterapia a altas dosis con rescate de células madre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sz="2200" b="1" dirty="0" smtClean="0"/>
              <a:t>Cirugía, RT y temozolamida concurrente y/o adyuvante*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2400" dirty="0" smtClean="0"/>
              <a:t>Temozolamida en tumores con metilación del promotor de O6-metil </a:t>
            </a:r>
            <a:r>
              <a:rPr lang="es-MX" sz="2400" dirty="0" err="1" smtClean="0"/>
              <a:t>guanil</a:t>
            </a:r>
            <a:r>
              <a:rPr lang="es-MX" sz="2400" dirty="0" smtClean="0"/>
              <a:t> DNA </a:t>
            </a:r>
            <a:r>
              <a:rPr lang="es-MX" sz="2400" dirty="0" err="1" smtClean="0"/>
              <a:t>transferasa</a:t>
            </a:r>
            <a:r>
              <a:rPr lang="es-MX" sz="2400" dirty="0" smtClean="0"/>
              <a:t> (Silenciamiento del gen--No hay reparación de apareamientos erróneos: mayor susceptibilidad de </a:t>
            </a:r>
            <a:r>
              <a:rPr lang="es-MX" sz="2400" dirty="0" err="1" smtClean="0"/>
              <a:t>alquilantes</a:t>
            </a:r>
            <a:r>
              <a:rPr lang="es-MX" sz="2400" dirty="0" smtClean="0"/>
              <a:t>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2400" dirty="0"/>
              <a:t>Evaluación de tratamientos </a:t>
            </a:r>
            <a:r>
              <a:rPr lang="es-MX" sz="2400" dirty="0" smtClean="0"/>
              <a:t>blanco: BRAF, EGFR (glioblastoma)</a:t>
            </a:r>
            <a:endParaRPr lang="es-MX" sz="2200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es-MX" sz="2200" dirty="0"/>
          </a:p>
        </p:txBody>
      </p:sp>
      <p:sp>
        <p:nvSpPr>
          <p:cNvPr id="4" name="CuadroTexto 3"/>
          <p:cNvSpPr txBox="1"/>
          <p:nvPr/>
        </p:nvSpPr>
        <p:spPr>
          <a:xfrm>
            <a:off x="235131" y="5894865"/>
            <a:ext cx="2917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err="1"/>
              <a:t>Shih</a:t>
            </a:r>
            <a:r>
              <a:rPr lang="es-MX" sz="1200" dirty="0"/>
              <a:t> H </a:t>
            </a:r>
            <a:r>
              <a:rPr lang="es-MX" sz="1200" dirty="0" err="1"/>
              <a:t>Int</a:t>
            </a:r>
            <a:r>
              <a:rPr lang="es-MX" sz="1200" dirty="0"/>
              <a:t> J </a:t>
            </a:r>
            <a:r>
              <a:rPr lang="es-MX" sz="1200" dirty="0" err="1"/>
              <a:t>Radiat</a:t>
            </a:r>
            <a:r>
              <a:rPr lang="es-MX" sz="1200" dirty="0"/>
              <a:t> </a:t>
            </a:r>
            <a:r>
              <a:rPr lang="es-MX" sz="1200" dirty="0" err="1"/>
              <a:t>Oncology</a:t>
            </a:r>
            <a:r>
              <a:rPr lang="es-MX" sz="1200" dirty="0"/>
              <a:t> 2016; </a:t>
            </a:r>
            <a:r>
              <a:rPr lang="es-MX" sz="1200" dirty="0" smtClean="0"/>
              <a:t>94:425 Perry A, 2019</a:t>
            </a:r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794171" y="5814365"/>
            <a:ext cx="4049485" cy="381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*</a:t>
            </a:r>
            <a:r>
              <a:rPr lang="es-MX" dirty="0" smtClean="0"/>
              <a:t> </a:t>
            </a:r>
            <a:r>
              <a:rPr lang="es-MX" sz="1200" dirty="0" smtClean="0"/>
              <a:t>Glioblastoma sin mutación IDH, EGFR amplificado, -10q</a:t>
            </a:r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7911736" y="6072755"/>
            <a:ext cx="3535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dirty="0" smtClean="0"/>
              <a:t>EGFR: Receptor del Factor de crecimiento epidérmico</a:t>
            </a:r>
            <a:endParaRPr lang="es-MX" sz="1000" dirty="0"/>
          </a:p>
        </p:txBody>
      </p:sp>
      <p:grpSp>
        <p:nvGrpSpPr>
          <p:cNvPr id="8" name="Grupo 7"/>
          <p:cNvGrpSpPr/>
          <p:nvPr/>
        </p:nvGrpSpPr>
        <p:grpSpPr>
          <a:xfrm>
            <a:off x="10755086" y="95369"/>
            <a:ext cx="1290712" cy="1557201"/>
            <a:chOff x="10651255" y="73598"/>
            <a:chExt cx="1455503" cy="1787998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1255" y="73598"/>
              <a:ext cx="1394543" cy="1750363"/>
            </a:xfrm>
            <a:prstGeom prst="rect">
              <a:avLst/>
            </a:prstGeom>
          </p:spPr>
        </p:pic>
        <p:sp>
          <p:nvSpPr>
            <p:cNvPr id="10" name="CuadroTexto 9"/>
            <p:cNvSpPr txBox="1"/>
            <p:nvPr/>
          </p:nvSpPr>
          <p:spPr>
            <a:xfrm>
              <a:off x="11544914" y="1570046"/>
              <a:ext cx="561844" cy="291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050" dirty="0" smtClean="0">
                  <a:solidFill>
                    <a:schemeClr val="bg1"/>
                  </a:solidFill>
                </a:rPr>
                <a:t>2016</a:t>
              </a:r>
              <a:endParaRPr lang="es-MX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8255764" y="1928594"/>
            <a:ext cx="3709812" cy="1737009"/>
            <a:chOff x="8107680" y="2002971"/>
            <a:chExt cx="3709812" cy="1737009"/>
          </a:xfrm>
        </p:grpSpPr>
        <p:sp>
          <p:nvSpPr>
            <p:cNvPr id="5" name="CuadroTexto 4"/>
            <p:cNvSpPr txBox="1"/>
            <p:nvPr/>
          </p:nvSpPr>
          <p:spPr>
            <a:xfrm>
              <a:off x="9048167" y="2255410"/>
              <a:ext cx="27693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r>
                <a:rPr lang="es-ES" b="1" dirty="0" smtClean="0"/>
                <a:t>Momento de la RT con </a:t>
              </a:r>
              <a:r>
                <a:rPr lang="es-ES" b="1" dirty="0"/>
                <a:t>o sin </a:t>
              </a:r>
              <a:r>
                <a:rPr lang="es-ES" b="1" dirty="0" smtClean="0"/>
                <a:t>QT vs. opción </a:t>
              </a:r>
              <a:r>
                <a:rPr lang="es-ES" b="1" dirty="0"/>
                <a:t>de </a:t>
              </a:r>
              <a:r>
                <a:rPr lang="es-ES" b="1" dirty="0" smtClean="0"/>
                <a:t>QT</a:t>
              </a:r>
              <a:endParaRPr lang="es-MX" b="1" dirty="0"/>
            </a:p>
          </p:txBody>
        </p:sp>
        <p:cxnSp>
          <p:nvCxnSpPr>
            <p:cNvPr id="12" name="Conector recto 11"/>
            <p:cNvCxnSpPr/>
            <p:nvPr/>
          </p:nvCxnSpPr>
          <p:spPr>
            <a:xfrm>
              <a:off x="8107680" y="2002971"/>
              <a:ext cx="1358537" cy="70539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/>
            <p:cNvCxnSpPr/>
            <p:nvPr/>
          </p:nvCxnSpPr>
          <p:spPr>
            <a:xfrm flipH="1">
              <a:off x="8334065" y="2725783"/>
              <a:ext cx="1149569" cy="101419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CuadroTexto 15"/>
          <p:cNvSpPr txBox="1"/>
          <p:nvPr/>
        </p:nvSpPr>
        <p:spPr>
          <a:xfrm>
            <a:off x="7911736" y="5510468"/>
            <a:ext cx="3400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 smtClean="0"/>
              <a:t>PCV</a:t>
            </a:r>
            <a:r>
              <a:rPr lang="es-MX" sz="1200" dirty="0" smtClean="0"/>
              <a:t>: </a:t>
            </a:r>
            <a:r>
              <a:rPr lang="es-MX" sz="1200" dirty="0" err="1" smtClean="0"/>
              <a:t>Procarbazina</a:t>
            </a:r>
            <a:r>
              <a:rPr lang="es-MX" sz="1200" dirty="0" smtClean="0"/>
              <a:t>, </a:t>
            </a:r>
            <a:r>
              <a:rPr lang="es-MX" sz="1200" dirty="0" err="1" smtClean="0"/>
              <a:t>lomustina</a:t>
            </a:r>
            <a:r>
              <a:rPr lang="es-MX" sz="1200" dirty="0" smtClean="0"/>
              <a:t>, </a:t>
            </a:r>
            <a:r>
              <a:rPr lang="es-MX" sz="1200" dirty="0" err="1" smtClean="0"/>
              <a:t>vincristina</a:t>
            </a:r>
            <a:endParaRPr lang="es-MX" sz="1200" dirty="0" smtClean="0"/>
          </a:p>
          <a:p>
            <a:r>
              <a:rPr lang="es-MX" sz="1200" dirty="0" smtClean="0"/>
              <a:t>RT: Radioterapia; QT: Quimioterapia</a:t>
            </a:r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270657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6913" y="749775"/>
            <a:ext cx="9257211" cy="974515"/>
          </a:xfrm>
        </p:spPr>
        <p:txBody>
          <a:bodyPr>
            <a:normAutofit fontScale="90000"/>
          </a:bodyPr>
          <a:lstStyle/>
          <a:p>
            <a:r>
              <a:rPr lang="es-MX" sz="3200" dirty="0" smtClean="0"/>
              <a:t/>
            </a:r>
            <a:br>
              <a:rPr lang="es-MX" sz="3200" dirty="0" smtClean="0"/>
            </a:br>
            <a:r>
              <a:rPr lang="es-MX" sz="3600" dirty="0" smtClean="0"/>
              <a:t>Gliomas</a:t>
            </a:r>
            <a:br>
              <a:rPr lang="es-MX" sz="3600" dirty="0" smtClean="0"/>
            </a:br>
            <a:r>
              <a:rPr lang="es-MX" sz="3600" dirty="0" smtClean="0"/>
              <a:t>Cambio en el enfoque diagnóstico-OMS 2016</a:t>
            </a:r>
            <a:endParaRPr lang="es-MX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23404" y="2001289"/>
            <a:ext cx="9144001" cy="3772494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MX" sz="2800" dirty="0" smtClean="0"/>
              <a:t>Reto para especialistas involucrados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sz="2400" dirty="0"/>
              <a:t>Pruebas alternas a las moleculares: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s-MX" sz="2000" dirty="0"/>
              <a:t>Inmunohistoquímica: IDH1, IDH2, ATRX, </a:t>
            </a:r>
            <a:r>
              <a:rPr lang="es-MX" sz="2000" dirty="0" smtClean="0"/>
              <a:t>p53, Oligo2, FOXG1, H3 k27, H3 G34R/v, BRAFV600E</a:t>
            </a:r>
            <a:endParaRPr lang="es-MX" sz="20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s-MX" sz="2400" b="1" dirty="0" smtClean="0"/>
              <a:t>¿Cuándo complementar IHQ con pruebas moleculares?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2600" dirty="0" smtClean="0"/>
              <a:t>Seleccionar pruebas moleculares recomendadas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sz="2400" dirty="0" smtClean="0"/>
              <a:t>Sensibilidad y especificidad adecuadas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2600" b="1" dirty="0" smtClean="0"/>
              <a:t>Accesibilidad de pruebas moleculares </a:t>
            </a:r>
            <a:r>
              <a:rPr lang="es-MX" sz="2600" dirty="0" smtClean="0"/>
              <a:t>(laboratorios</a:t>
            </a:r>
            <a:r>
              <a:rPr lang="es-MX" sz="2600" b="1" dirty="0" smtClean="0"/>
              <a:t> </a:t>
            </a:r>
            <a:r>
              <a:rPr lang="es-MX" sz="2600" dirty="0" smtClean="0"/>
              <a:t>de referencia)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2800" dirty="0" smtClean="0"/>
              <a:t>Costo-beneficio superior</a:t>
            </a:r>
            <a:endParaRPr lang="es-MX" sz="2800" dirty="0"/>
          </a:p>
          <a:p>
            <a:pPr>
              <a:buFont typeface="Wingdings" panose="05000000000000000000" pitchFamily="2" charset="2"/>
              <a:buChar char="Ø"/>
            </a:pPr>
            <a:endParaRPr lang="es-MX" sz="2600" dirty="0" smtClean="0"/>
          </a:p>
        </p:txBody>
      </p:sp>
      <p:sp>
        <p:nvSpPr>
          <p:cNvPr id="4" name="CuadroTexto 3"/>
          <p:cNvSpPr txBox="1"/>
          <p:nvPr/>
        </p:nvSpPr>
        <p:spPr>
          <a:xfrm>
            <a:off x="193771" y="5912576"/>
            <a:ext cx="3492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*</a:t>
            </a:r>
            <a:r>
              <a:rPr lang="es-MX" sz="1200" dirty="0" err="1" smtClean="0"/>
              <a:t>Bienkowski</a:t>
            </a:r>
            <a:r>
              <a:rPr lang="es-MX" sz="1200" dirty="0" smtClean="0"/>
              <a:t> M </a:t>
            </a:r>
            <a:r>
              <a:rPr lang="es-MX" sz="1200" dirty="0" err="1" smtClean="0"/>
              <a:t>Clinical</a:t>
            </a:r>
            <a:r>
              <a:rPr lang="es-MX" sz="1200" dirty="0" smtClean="0"/>
              <a:t> </a:t>
            </a:r>
            <a:r>
              <a:rPr lang="es-MX" sz="1200" dirty="0" err="1" smtClean="0"/>
              <a:t>Neuropathol</a:t>
            </a:r>
            <a:r>
              <a:rPr lang="es-MX" sz="1200" dirty="0" smtClean="0"/>
              <a:t> 2018; 37: 166  Perry A. 2019</a:t>
            </a:r>
            <a:endParaRPr lang="es-MX" sz="1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5971" t="1075" r="6540" b="1"/>
          <a:stretch/>
        </p:blipFill>
        <p:spPr>
          <a:xfrm>
            <a:off x="10633027" y="209005"/>
            <a:ext cx="1262746" cy="519766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0633027" y="5421079"/>
            <a:ext cx="1497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 smtClean="0"/>
              <a:t>FISH</a:t>
            </a:r>
            <a:r>
              <a:rPr lang="es-MX" sz="1200" dirty="0" smtClean="0"/>
              <a:t>: </a:t>
            </a:r>
            <a:r>
              <a:rPr lang="es-MX" sz="1200" b="1" dirty="0" smtClean="0">
                <a:solidFill>
                  <a:srgbClr val="92D050"/>
                </a:solidFill>
              </a:rPr>
              <a:t>Verde</a:t>
            </a:r>
            <a:r>
              <a:rPr lang="es-MX" sz="1200" dirty="0" smtClean="0"/>
              <a:t>/</a:t>
            </a:r>
            <a:r>
              <a:rPr lang="es-MX" sz="1200" b="1" dirty="0" smtClean="0">
                <a:solidFill>
                  <a:srgbClr val="FF9933"/>
                </a:solidFill>
              </a:rPr>
              <a:t>naranja</a:t>
            </a:r>
          </a:p>
          <a:p>
            <a:pPr algn="ctr"/>
            <a:r>
              <a:rPr lang="es-MX" sz="1200" dirty="0" smtClean="0"/>
              <a:t>(PCR –amplificación-múltiples sondas MLPA)</a:t>
            </a:r>
            <a:endParaRPr lang="es-MX" sz="1200" dirty="0"/>
          </a:p>
        </p:txBody>
      </p:sp>
      <p:sp>
        <p:nvSpPr>
          <p:cNvPr id="8" name="CuadroTexto 7"/>
          <p:cNvSpPr txBox="1"/>
          <p:nvPr/>
        </p:nvSpPr>
        <p:spPr>
          <a:xfrm>
            <a:off x="193771" y="6346066"/>
            <a:ext cx="4502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solidFill>
                  <a:schemeClr val="bg1"/>
                </a:solidFill>
              </a:rPr>
              <a:t>Concordancia de IDH-IHQ con secuenciación: Kappa: 0.92 a 0.97</a:t>
            </a:r>
            <a:r>
              <a:rPr lang="es-MX" sz="1200" dirty="0" smtClean="0">
                <a:solidFill>
                  <a:schemeClr val="bg1"/>
                </a:solidFill>
              </a:rPr>
              <a:t>*</a:t>
            </a:r>
            <a:endParaRPr lang="es-MX" dirty="0"/>
          </a:p>
        </p:txBody>
      </p:sp>
      <p:grpSp>
        <p:nvGrpSpPr>
          <p:cNvPr id="10" name="Grupo 9"/>
          <p:cNvGrpSpPr/>
          <p:nvPr/>
        </p:nvGrpSpPr>
        <p:grpSpPr>
          <a:xfrm>
            <a:off x="95927" y="79535"/>
            <a:ext cx="1112212" cy="1165789"/>
            <a:chOff x="117079" y="88245"/>
            <a:chExt cx="1230397" cy="1157072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3"/>
            <a:srcRect l="8290" t="7605" r="6621" b="53399"/>
            <a:stretch/>
          </p:blipFill>
          <p:spPr>
            <a:xfrm>
              <a:off x="117079" y="88245"/>
              <a:ext cx="1230397" cy="1148371"/>
            </a:xfrm>
            <a:prstGeom prst="rect">
              <a:avLst/>
            </a:prstGeom>
          </p:spPr>
        </p:pic>
        <p:sp>
          <p:nvSpPr>
            <p:cNvPr id="7" name="CuadroTexto 6"/>
            <p:cNvSpPr txBox="1"/>
            <p:nvPr/>
          </p:nvSpPr>
          <p:spPr>
            <a:xfrm>
              <a:off x="837029" y="968318"/>
              <a:ext cx="5104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dirty="0" smtClean="0">
                  <a:solidFill>
                    <a:schemeClr val="bg1"/>
                  </a:solidFill>
                </a:rPr>
                <a:t>FISH</a:t>
              </a:r>
              <a:endParaRPr lang="es-MX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214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15971" t="1075" r="6540" b="1"/>
          <a:stretch/>
        </p:blipFill>
        <p:spPr>
          <a:xfrm>
            <a:off x="9404803" y="410391"/>
            <a:ext cx="994889" cy="4095120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5135418" y="1773694"/>
            <a:ext cx="2926945" cy="2731817"/>
            <a:chOff x="5135418" y="1773694"/>
            <a:chExt cx="2926945" cy="2731817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3"/>
            <a:srcRect l="8290" t="7605" r="6621" b="53399"/>
            <a:stretch/>
          </p:blipFill>
          <p:spPr>
            <a:xfrm>
              <a:off x="5135418" y="1773694"/>
              <a:ext cx="2926945" cy="2731817"/>
            </a:xfrm>
            <a:prstGeom prst="rect">
              <a:avLst/>
            </a:prstGeom>
          </p:spPr>
        </p:pic>
        <p:sp>
          <p:nvSpPr>
            <p:cNvPr id="2" name="CuadroTexto 1"/>
            <p:cNvSpPr txBox="1"/>
            <p:nvPr/>
          </p:nvSpPr>
          <p:spPr>
            <a:xfrm>
              <a:off x="7391803" y="4136179"/>
              <a:ext cx="670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 smtClean="0">
                  <a:solidFill>
                    <a:schemeClr val="bg1"/>
                  </a:solidFill>
                </a:rPr>
                <a:t>FISH</a:t>
              </a:r>
              <a:endParaRPr lang="es-MX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554182" y="1773693"/>
            <a:ext cx="3371274" cy="2715794"/>
            <a:chOff x="554182" y="1773693"/>
            <a:chExt cx="3371274" cy="2715794"/>
          </a:xfrm>
        </p:grpSpPr>
        <p:pic>
          <p:nvPicPr>
            <p:cNvPr id="5" name="Imagen 4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60" r="6946" b="65036"/>
            <a:stretch/>
          </p:blipFill>
          <p:spPr>
            <a:xfrm>
              <a:off x="554182" y="1773693"/>
              <a:ext cx="3371274" cy="265976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CuadroTexto 6"/>
            <p:cNvSpPr txBox="1"/>
            <p:nvPr/>
          </p:nvSpPr>
          <p:spPr>
            <a:xfrm>
              <a:off x="554182" y="4120155"/>
              <a:ext cx="6183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 smtClean="0"/>
                <a:t>IHQ</a:t>
              </a:r>
              <a:endParaRPr lang="es-MX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2640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76"/>
          <a:stretch/>
        </p:blipFill>
        <p:spPr>
          <a:xfrm>
            <a:off x="11006743" y="5406341"/>
            <a:ext cx="854237" cy="91165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646337" y="5379011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i="1" dirty="0" smtClean="0"/>
              <a:t>Muchas gracias</a:t>
            </a:r>
            <a:endParaRPr lang="es-MX" sz="3200" i="1" dirty="0"/>
          </a:p>
        </p:txBody>
      </p:sp>
      <p:pic>
        <p:nvPicPr>
          <p:cNvPr id="1026" name="Picture 2" descr="Resultado de imagen para medicos operando en un quirófa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397" y="1778099"/>
            <a:ext cx="2524194" cy="141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738909" y="626822"/>
            <a:ext cx="7208057" cy="3972887"/>
            <a:chOff x="738909" y="626822"/>
            <a:chExt cx="7208057" cy="3972887"/>
          </a:xfrm>
        </p:grpSpPr>
        <p:grpSp>
          <p:nvGrpSpPr>
            <p:cNvPr id="8" name="Grupo 7"/>
            <p:cNvGrpSpPr/>
            <p:nvPr/>
          </p:nvGrpSpPr>
          <p:grpSpPr>
            <a:xfrm>
              <a:off x="738909" y="626822"/>
              <a:ext cx="7208057" cy="3972887"/>
              <a:chOff x="4239491" y="2382982"/>
              <a:chExt cx="7123440" cy="3862151"/>
            </a:xfrm>
          </p:grpSpPr>
          <p:grpSp>
            <p:nvGrpSpPr>
              <p:cNvPr id="9" name="Grupo 8"/>
              <p:cNvGrpSpPr/>
              <p:nvPr/>
            </p:nvGrpSpPr>
            <p:grpSpPr>
              <a:xfrm>
                <a:off x="4239491" y="2382982"/>
                <a:ext cx="7123440" cy="3862151"/>
                <a:chOff x="870857" y="519620"/>
                <a:chExt cx="10492074" cy="5725513"/>
              </a:xfrm>
            </p:grpSpPr>
            <p:pic>
              <p:nvPicPr>
                <p:cNvPr id="11" name="Imagen 10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70857" y="519620"/>
                  <a:ext cx="10492074" cy="5725513"/>
                </a:xfrm>
                <a:prstGeom prst="rect">
                  <a:avLst/>
                </a:prstGeom>
              </p:spPr>
            </p:pic>
            <p:sp>
              <p:nvSpPr>
                <p:cNvPr id="12" name="CuadroTexto 11"/>
                <p:cNvSpPr txBox="1"/>
                <p:nvPr/>
              </p:nvSpPr>
              <p:spPr>
                <a:xfrm>
                  <a:off x="5246036" y="1027611"/>
                  <a:ext cx="1602376" cy="68440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s-MX" sz="1200" b="1" dirty="0" smtClean="0"/>
                    <a:t>Célula preneoplásica</a:t>
                  </a:r>
                  <a:endParaRPr lang="es-MX" sz="1200" b="1" dirty="0"/>
                </a:p>
              </p:txBody>
            </p:sp>
          </p:grpSp>
          <p:sp>
            <p:nvSpPr>
              <p:cNvPr id="10" name="CuadroTexto 9"/>
              <p:cNvSpPr txBox="1"/>
              <p:nvPr/>
            </p:nvSpPr>
            <p:spPr>
              <a:xfrm>
                <a:off x="9720432" y="5445484"/>
                <a:ext cx="855204" cy="3077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MX" sz="1200" b="1" dirty="0" smtClean="0"/>
                  <a:t>Nota</a:t>
                </a:r>
                <a:r>
                  <a:rPr lang="es-MX" sz="1400" b="1" dirty="0" smtClean="0"/>
                  <a:t>: </a:t>
                </a:r>
                <a:r>
                  <a:rPr lang="es-MX" sz="1200" b="1" dirty="0" smtClean="0"/>
                  <a:t>¡No</a:t>
                </a:r>
                <a:endParaRPr lang="es-MX" sz="1200" b="1" dirty="0"/>
              </a:p>
            </p:txBody>
          </p:sp>
        </p:grpSp>
        <p:sp>
          <p:nvSpPr>
            <p:cNvPr id="2" name="CuadroTexto 1"/>
            <p:cNvSpPr txBox="1"/>
            <p:nvPr/>
          </p:nvSpPr>
          <p:spPr>
            <a:xfrm>
              <a:off x="3248297" y="626822"/>
              <a:ext cx="2612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400" dirty="0" smtClean="0"/>
                <a:t>*</a:t>
              </a:r>
              <a:endParaRPr lang="es-MX" sz="2400" dirty="0"/>
            </a:p>
          </p:txBody>
        </p:sp>
      </p:grpSp>
      <p:sp>
        <p:nvSpPr>
          <p:cNvPr id="4" name="CuadroTexto 3"/>
          <p:cNvSpPr txBox="1"/>
          <p:nvPr/>
        </p:nvSpPr>
        <p:spPr>
          <a:xfrm>
            <a:off x="140305" y="5963786"/>
            <a:ext cx="16110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*</a:t>
            </a:r>
            <a:r>
              <a:rPr lang="es-MX" sz="1200" dirty="0" smtClean="0"/>
              <a:t> Cortesía Dr. A. Perry</a:t>
            </a:r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292609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sultado de imagen para planta de henequen meri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677" y="1904682"/>
            <a:ext cx="4762500" cy="39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76"/>
          <a:stretch/>
        </p:blipFill>
        <p:spPr>
          <a:xfrm>
            <a:off x="10936418" y="5204637"/>
            <a:ext cx="854237" cy="91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6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995978" y="3619347"/>
            <a:ext cx="40927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México 1.8%/190 667 tumores malignos</a:t>
            </a:r>
          </a:p>
          <a:p>
            <a:r>
              <a:rPr lang="es-MX" sz="2400" dirty="0" smtClean="0"/>
              <a:t>Casos nuevos: 3451 casos</a:t>
            </a:r>
          </a:p>
          <a:p>
            <a:endParaRPr lang="es-MX" dirty="0"/>
          </a:p>
        </p:txBody>
      </p:sp>
      <p:sp>
        <p:nvSpPr>
          <p:cNvPr id="3" name="CuadroTexto 2"/>
          <p:cNvSpPr txBox="1"/>
          <p:nvPr/>
        </p:nvSpPr>
        <p:spPr>
          <a:xfrm>
            <a:off x="271848" y="6334780"/>
            <a:ext cx="3426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 smtClean="0">
                <a:solidFill>
                  <a:schemeClr val="bg1"/>
                </a:solidFill>
              </a:rPr>
              <a:t>International Agency </a:t>
            </a:r>
            <a:r>
              <a:rPr lang="es-MX" sz="1400" dirty="0" err="1" smtClean="0">
                <a:solidFill>
                  <a:schemeClr val="bg1"/>
                </a:solidFill>
              </a:rPr>
              <a:t>for</a:t>
            </a:r>
            <a:r>
              <a:rPr lang="es-MX" sz="1400" dirty="0" smtClean="0">
                <a:solidFill>
                  <a:schemeClr val="bg1"/>
                </a:solidFill>
              </a:rPr>
              <a:t> </a:t>
            </a:r>
            <a:r>
              <a:rPr lang="es-MX" sz="1400" dirty="0" err="1" smtClean="0">
                <a:solidFill>
                  <a:schemeClr val="bg1"/>
                </a:solidFill>
              </a:rPr>
              <a:t>Research</a:t>
            </a:r>
            <a:r>
              <a:rPr lang="es-MX" sz="1400" dirty="0" smtClean="0">
                <a:solidFill>
                  <a:schemeClr val="bg1"/>
                </a:solidFill>
              </a:rPr>
              <a:t> </a:t>
            </a:r>
            <a:r>
              <a:rPr lang="es-MX" sz="1400" dirty="0" err="1" smtClean="0">
                <a:solidFill>
                  <a:schemeClr val="bg1"/>
                </a:solidFill>
              </a:rPr>
              <a:t>on</a:t>
            </a:r>
            <a:r>
              <a:rPr lang="es-MX" sz="1400" dirty="0" smtClean="0">
                <a:solidFill>
                  <a:schemeClr val="bg1"/>
                </a:solidFill>
              </a:rPr>
              <a:t> </a:t>
            </a:r>
            <a:r>
              <a:rPr lang="es-MX" sz="1400" dirty="0" err="1" smtClean="0">
                <a:solidFill>
                  <a:schemeClr val="bg1"/>
                </a:solidFill>
              </a:rPr>
              <a:t>Cancer</a:t>
            </a:r>
            <a:r>
              <a:rPr lang="es-MX" sz="1400" dirty="0" smtClean="0">
                <a:solidFill>
                  <a:schemeClr val="bg1"/>
                </a:solidFill>
              </a:rPr>
              <a:t> </a:t>
            </a:r>
          </a:p>
          <a:p>
            <a:pPr algn="just"/>
            <a:r>
              <a:rPr lang="es-MX" sz="1400" dirty="0" err="1" smtClean="0">
                <a:solidFill>
                  <a:schemeClr val="bg1"/>
                </a:solidFill>
              </a:rPr>
              <a:t>World</a:t>
            </a:r>
            <a:r>
              <a:rPr lang="es-MX" sz="1400" dirty="0" smtClean="0">
                <a:solidFill>
                  <a:schemeClr val="bg1"/>
                </a:solidFill>
              </a:rPr>
              <a:t> </a:t>
            </a:r>
            <a:r>
              <a:rPr lang="es-MX" sz="1400" dirty="0" err="1" smtClean="0">
                <a:solidFill>
                  <a:schemeClr val="bg1"/>
                </a:solidFill>
              </a:rPr>
              <a:t>Health</a:t>
            </a:r>
            <a:r>
              <a:rPr lang="es-MX" sz="1400" dirty="0" smtClean="0">
                <a:solidFill>
                  <a:schemeClr val="bg1"/>
                </a:solidFill>
              </a:rPr>
              <a:t> </a:t>
            </a:r>
            <a:r>
              <a:rPr lang="es-MX" sz="1400" dirty="0" err="1" smtClean="0">
                <a:solidFill>
                  <a:schemeClr val="bg1"/>
                </a:solidFill>
              </a:rPr>
              <a:t>Organization</a:t>
            </a:r>
            <a:endParaRPr lang="es-MX" sz="1400" dirty="0">
              <a:solidFill>
                <a:schemeClr val="bg1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9779" t="17860" r="7551" b="13575"/>
          <a:stretch/>
        </p:blipFill>
        <p:spPr>
          <a:xfrm>
            <a:off x="1994909" y="77683"/>
            <a:ext cx="8567351" cy="593125"/>
          </a:xfrm>
          <a:prstGeom prst="rect">
            <a:avLst/>
          </a:prstGeom>
        </p:spPr>
      </p:pic>
      <p:grpSp>
        <p:nvGrpSpPr>
          <p:cNvPr id="14" name="Grupo 13"/>
          <p:cNvGrpSpPr/>
          <p:nvPr/>
        </p:nvGrpSpPr>
        <p:grpSpPr>
          <a:xfrm>
            <a:off x="593123" y="711215"/>
            <a:ext cx="7390242" cy="5623565"/>
            <a:chOff x="271848" y="703759"/>
            <a:chExt cx="7390242" cy="5623565"/>
          </a:xfrm>
        </p:grpSpPr>
        <p:sp>
          <p:nvSpPr>
            <p:cNvPr id="5" name="CuadroTexto 4"/>
            <p:cNvSpPr txBox="1"/>
            <p:nvPr/>
          </p:nvSpPr>
          <p:spPr>
            <a:xfrm>
              <a:off x="1647568" y="6019547"/>
              <a:ext cx="10709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dirty="0" smtClean="0"/>
                <a:t>18 </a:t>
              </a:r>
              <a:r>
                <a:rPr lang="es-MX" sz="1400" dirty="0"/>
                <a:t>078 957 </a:t>
              </a:r>
            </a:p>
          </p:txBody>
        </p:sp>
        <p:grpSp>
          <p:nvGrpSpPr>
            <p:cNvPr id="11" name="Grupo 10"/>
            <p:cNvGrpSpPr/>
            <p:nvPr/>
          </p:nvGrpSpPr>
          <p:grpSpPr>
            <a:xfrm>
              <a:off x="271848" y="703759"/>
              <a:ext cx="7390242" cy="5315788"/>
              <a:chOff x="271848" y="703759"/>
              <a:chExt cx="7390242" cy="5315788"/>
            </a:xfrm>
          </p:grpSpPr>
          <p:grpSp>
            <p:nvGrpSpPr>
              <p:cNvPr id="8" name="Grupo 7"/>
              <p:cNvGrpSpPr/>
              <p:nvPr/>
            </p:nvGrpSpPr>
            <p:grpSpPr>
              <a:xfrm>
                <a:off x="271848" y="703759"/>
                <a:ext cx="7390242" cy="5315788"/>
                <a:chOff x="271848" y="703759"/>
                <a:chExt cx="7390242" cy="5315788"/>
              </a:xfrm>
            </p:grpSpPr>
            <p:pic>
              <p:nvPicPr>
                <p:cNvPr id="6" name="Imagen 5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71848" y="703759"/>
                  <a:ext cx="7390242" cy="5315788"/>
                </a:xfrm>
                <a:prstGeom prst="rect">
                  <a:avLst/>
                </a:prstGeom>
              </p:spPr>
            </p:pic>
            <p:sp>
              <p:nvSpPr>
                <p:cNvPr id="7" name="Flecha derecha 6"/>
                <p:cNvSpPr/>
                <p:nvPr/>
              </p:nvSpPr>
              <p:spPr>
                <a:xfrm>
                  <a:off x="337751" y="3385751"/>
                  <a:ext cx="288325" cy="131806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sp>
            <p:nvSpPr>
              <p:cNvPr id="10" name="CuadroTexto 9"/>
              <p:cNvSpPr txBox="1"/>
              <p:nvPr/>
            </p:nvSpPr>
            <p:spPr>
              <a:xfrm>
                <a:off x="3039762" y="3266988"/>
                <a:ext cx="2553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dirty="0" smtClean="0">
                    <a:solidFill>
                      <a:srgbClr val="D17A11"/>
                    </a:solidFill>
                  </a:rPr>
                  <a:t>*</a:t>
                </a:r>
                <a:endParaRPr lang="es-MX" dirty="0">
                  <a:solidFill>
                    <a:srgbClr val="D17A11"/>
                  </a:solidFill>
                </a:endParaRPr>
              </a:p>
            </p:txBody>
          </p:sp>
        </p:grpSp>
        <p:sp>
          <p:nvSpPr>
            <p:cNvPr id="12" name="Flecha derecha 11"/>
            <p:cNvSpPr/>
            <p:nvPr/>
          </p:nvSpPr>
          <p:spPr>
            <a:xfrm>
              <a:off x="1095632" y="6120714"/>
              <a:ext cx="551936" cy="98854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13" name="CuadroTexto 12"/>
          <p:cNvSpPr txBox="1"/>
          <p:nvPr/>
        </p:nvSpPr>
        <p:spPr>
          <a:xfrm>
            <a:off x="7983365" y="1878227"/>
            <a:ext cx="3677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/>
              <a:t>Globocan</a:t>
            </a:r>
            <a:r>
              <a:rPr lang="es-MX" sz="2400" dirty="0" smtClean="0"/>
              <a:t> 2018 </a:t>
            </a:r>
          </a:p>
          <a:p>
            <a:r>
              <a:rPr lang="es-MX" sz="2400" dirty="0" smtClean="0"/>
              <a:t>1.6%/18, 078 957 tumores malignos</a:t>
            </a:r>
            <a:endParaRPr lang="es-MX" sz="24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75905" y="1106951"/>
            <a:ext cx="3918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I</a:t>
            </a:r>
          </a:p>
          <a:p>
            <a:r>
              <a:rPr lang="es-MX" sz="2400" b="1" dirty="0" smtClean="0"/>
              <a:t>N T </a:t>
            </a:r>
          </a:p>
          <a:p>
            <a:r>
              <a:rPr lang="es-MX" sz="2400" b="1" dirty="0" smtClean="0"/>
              <a:t>R</a:t>
            </a:r>
          </a:p>
          <a:p>
            <a:r>
              <a:rPr lang="es-MX" sz="2400" b="1" dirty="0" smtClean="0"/>
              <a:t>O D</a:t>
            </a:r>
          </a:p>
          <a:p>
            <a:r>
              <a:rPr lang="es-MX" sz="2400" b="1" dirty="0" smtClean="0"/>
              <a:t>U</a:t>
            </a:r>
          </a:p>
          <a:p>
            <a:r>
              <a:rPr lang="es-MX" sz="2400" b="1" dirty="0" smtClean="0"/>
              <a:t>CC</a:t>
            </a:r>
          </a:p>
          <a:p>
            <a:r>
              <a:rPr lang="es-MX" sz="2400" b="1" dirty="0" smtClean="0"/>
              <a:t>I</a:t>
            </a:r>
          </a:p>
          <a:p>
            <a:r>
              <a:rPr lang="es-MX" sz="2400" b="1" dirty="0" smtClean="0"/>
              <a:t>O</a:t>
            </a:r>
          </a:p>
          <a:p>
            <a:r>
              <a:rPr lang="es-MX" sz="2400" b="1" dirty="0"/>
              <a:t>N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78575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/>
          <p:cNvSpPr txBox="1"/>
          <p:nvPr/>
        </p:nvSpPr>
        <p:spPr>
          <a:xfrm>
            <a:off x="109671" y="126010"/>
            <a:ext cx="2207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/>
              <a:t>OMS 2016</a:t>
            </a:r>
            <a:endParaRPr lang="es-MX" sz="32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470262" y="2833201"/>
            <a:ext cx="2179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75*-80%** de los tumores malignos primarios</a:t>
            </a:r>
            <a:endParaRPr lang="es-MX" dirty="0"/>
          </a:p>
        </p:txBody>
      </p:sp>
      <p:sp>
        <p:nvSpPr>
          <p:cNvPr id="17" name="CuadroTexto 16"/>
          <p:cNvSpPr txBox="1"/>
          <p:nvPr/>
        </p:nvSpPr>
        <p:spPr>
          <a:xfrm>
            <a:off x="113633" y="5802786"/>
            <a:ext cx="3077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*OMS 2016</a:t>
            </a:r>
          </a:p>
          <a:p>
            <a:r>
              <a:rPr lang="es-MX" sz="1200" dirty="0" smtClean="0"/>
              <a:t>**</a:t>
            </a:r>
            <a:r>
              <a:rPr lang="es-MX" sz="1200" dirty="0" err="1" smtClean="0"/>
              <a:t>Quinn</a:t>
            </a:r>
            <a:r>
              <a:rPr lang="es-MX" sz="1200" dirty="0" smtClean="0"/>
              <a:t> T. </a:t>
            </a:r>
            <a:r>
              <a:rPr lang="es-MX" sz="1200" dirty="0" err="1" smtClean="0"/>
              <a:t>Neuro</a:t>
            </a:r>
            <a:r>
              <a:rPr lang="es-MX" sz="1200" dirty="0" smtClean="0"/>
              <a:t> </a:t>
            </a:r>
            <a:r>
              <a:rPr lang="es-MX" sz="1200" dirty="0" err="1" smtClean="0"/>
              <a:t>Oncol</a:t>
            </a:r>
            <a:r>
              <a:rPr lang="es-MX" sz="1200" dirty="0" smtClean="0"/>
              <a:t> 2015; 17: iv1-iv62</a:t>
            </a:r>
            <a:endParaRPr lang="es-MX" sz="1200" dirty="0"/>
          </a:p>
        </p:txBody>
      </p:sp>
      <p:grpSp>
        <p:nvGrpSpPr>
          <p:cNvPr id="20" name="Grupo 19"/>
          <p:cNvGrpSpPr/>
          <p:nvPr/>
        </p:nvGrpSpPr>
        <p:grpSpPr>
          <a:xfrm>
            <a:off x="2784175" y="357049"/>
            <a:ext cx="5236420" cy="6274743"/>
            <a:chOff x="2784175" y="357049"/>
            <a:chExt cx="5236420" cy="6274743"/>
          </a:xfrm>
        </p:grpSpPr>
        <p:grpSp>
          <p:nvGrpSpPr>
            <p:cNvPr id="2" name="Grupo 1"/>
            <p:cNvGrpSpPr/>
            <p:nvPr/>
          </p:nvGrpSpPr>
          <p:grpSpPr>
            <a:xfrm>
              <a:off x="2784175" y="357049"/>
              <a:ext cx="5236420" cy="6274743"/>
              <a:chOff x="222423" y="322544"/>
              <a:chExt cx="5107458" cy="6073463"/>
            </a:xfrm>
          </p:grpSpPr>
          <p:grpSp>
            <p:nvGrpSpPr>
              <p:cNvPr id="3" name="Grupo 2"/>
              <p:cNvGrpSpPr/>
              <p:nvPr/>
            </p:nvGrpSpPr>
            <p:grpSpPr>
              <a:xfrm>
                <a:off x="1202723" y="322544"/>
                <a:ext cx="4127158" cy="5625175"/>
                <a:chOff x="0" y="284710"/>
                <a:chExt cx="3312368" cy="4732133"/>
              </a:xfrm>
            </p:grpSpPr>
            <p:grpSp>
              <p:nvGrpSpPr>
                <p:cNvPr id="5" name="Grupo 4"/>
                <p:cNvGrpSpPr/>
                <p:nvPr/>
              </p:nvGrpSpPr>
              <p:grpSpPr>
                <a:xfrm>
                  <a:off x="0" y="284710"/>
                  <a:ext cx="3312368" cy="4732133"/>
                  <a:chOff x="0" y="284710"/>
                  <a:chExt cx="3312368" cy="4732133"/>
                </a:xfrm>
              </p:grpSpPr>
              <p:pic>
                <p:nvPicPr>
                  <p:cNvPr id="13" name="Picture 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 cstate="print"/>
                  <a:srcRect t="5144" r="49123" b="33938"/>
                  <a:stretch/>
                </p:blipFill>
                <p:spPr bwMode="auto">
                  <a:xfrm>
                    <a:off x="216024" y="284710"/>
                    <a:ext cx="3096344" cy="473213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4" name="6 Abrir corchete"/>
                  <p:cNvSpPr/>
                  <p:nvPr/>
                </p:nvSpPr>
                <p:spPr>
                  <a:xfrm>
                    <a:off x="0" y="356718"/>
                    <a:ext cx="144016" cy="3672408"/>
                  </a:xfrm>
                  <a:prstGeom prst="leftBracket">
                    <a:avLst/>
                  </a:prstGeom>
                  <a:ln w="38100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6" name="8 Estrella de 5 puntas"/>
                <p:cNvSpPr/>
                <p:nvPr/>
              </p:nvSpPr>
              <p:spPr>
                <a:xfrm>
                  <a:off x="2376264" y="644750"/>
                  <a:ext cx="144016" cy="144016"/>
                </a:xfrm>
                <a:prstGeom prst="star5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7" name="9 Estrella de 5 puntas"/>
                <p:cNvSpPr/>
                <p:nvPr/>
              </p:nvSpPr>
              <p:spPr>
                <a:xfrm>
                  <a:off x="2016224" y="500734"/>
                  <a:ext cx="144016" cy="144016"/>
                </a:xfrm>
                <a:prstGeom prst="star5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8" name="10 Estrella de 5 puntas"/>
                <p:cNvSpPr/>
                <p:nvPr/>
              </p:nvSpPr>
              <p:spPr>
                <a:xfrm>
                  <a:off x="2088232" y="1148806"/>
                  <a:ext cx="144016" cy="144016"/>
                </a:xfrm>
                <a:prstGeom prst="star5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9" name="11 Estrella de 5 puntas"/>
                <p:cNvSpPr/>
                <p:nvPr/>
              </p:nvSpPr>
              <p:spPr>
                <a:xfrm>
                  <a:off x="1584176" y="2156918"/>
                  <a:ext cx="144016" cy="144016"/>
                </a:xfrm>
                <a:prstGeom prst="star5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0" name="12 Estrella de 5 puntas"/>
                <p:cNvSpPr/>
                <p:nvPr/>
              </p:nvSpPr>
              <p:spPr>
                <a:xfrm>
                  <a:off x="2376264" y="3237038"/>
                  <a:ext cx="144016" cy="144016"/>
                </a:xfrm>
                <a:prstGeom prst="star5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1" name="13 Estrella de 5 puntas"/>
                <p:cNvSpPr/>
                <p:nvPr/>
              </p:nvSpPr>
              <p:spPr>
                <a:xfrm>
                  <a:off x="2088232" y="2804990"/>
                  <a:ext cx="144016" cy="144016"/>
                </a:xfrm>
                <a:prstGeom prst="star5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2" name="14 Estrella de 5 puntas"/>
                <p:cNvSpPr/>
                <p:nvPr/>
              </p:nvSpPr>
              <p:spPr>
                <a:xfrm>
                  <a:off x="1584176" y="3381054"/>
                  <a:ext cx="144016" cy="144016"/>
                </a:xfrm>
                <a:prstGeom prst="star5">
                  <a:avLst/>
                </a:prstGeom>
                <a:solidFill>
                  <a:srgbClr val="0066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sp>
            <p:nvSpPr>
              <p:cNvPr id="4" name="CuadroTexto 3"/>
              <p:cNvSpPr txBox="1"/>
              <p:nvPr/>
            </p:nvSpPr>
            <p:spPr>
              <a:xfrm>
                <a:off x="222423" y="408141"/>
                <a:ext cx="262534" cy="5987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2000" b="1" dirty="0" smtClean="0"/>
                  <a:t>G</a:t>
                </a:r>
                <a:endParaRPr lang="es-MX" sz="2000" b="1" dirty="0"/>
              </a:p>
              <a:p>
                <a:endParaRPr lang="es-MX" sz="2000" b="1" dirty="0" smtClean="0"/>
              </a:p>
              <a:p>
                <a:r>
                  <a:rPr lang="es-MX" sz="2000" b="1" dirty="0" smtClean="0"/>
                  <a:t>L</a:t>
                </a:r>
              </a:p>
              <a:p>
                <a:endParaRPr lang="es-MX" sz="2000" b="1" dirty="0"/>
              </a:p>
              <a:p>
                <a:endParaRPr lang="es-MX" sz="2000" b="1" dirty="0" smtClean="0"/>
              </a:p>
              <a:p>
                <a:r>
                  <a:rPr lang="es-MX" sz="2000" b="1" dirty="0" smtClean="0"/>
                  <a:t>I</a:t>
                </a:r>
                <a:endParaRPr lang="es-MX" sz="2000" b="1" dirty="0"/>
              </a:p>
              <a:p>
                <a:endParaRPr lang="es-MX" sz="2000" b="1" dirty="0"/>
              </a:p>
              <a:p>
                <a:r>
                  <a:rPr lang="es-MX" sz="2000" b="1" dirty="0" smtClean="0"/>
                  <a:t>O</a:t>
                </a:r>
              </a:p>
              <a:p>
                <a:endParaRPr lang="es-MX" sz="2000" b="1" dirty="0"/>
              </a:p>
              <a:p>
                <a:endParaRPr lang="es-MX" sz="2000" b="1" dirty="0" smtClean="0"/>
              </a:p>
              <a:p>
                <a:r>
                  <a:rPr lang="es-MX" sz="2000" b="1" dirty="0" smtClean="0"/>
                  <a:t>M</a:t>
                </a:r>
              </a:p>
              <a:p>
                <a:endParaRPr lang="es-MX" sz="2000" b="1" dirty="0" smtClean="0"/>
              </a:p>
              <a:p>
                <a:endParaRPr lang="es-MX" sz="2000" b="1" dirty="0"/>
              </a:p>
              <a:p>
                <a:r>
                  <a:rPr lang="es-MX" sz="2000" b="1" dirty="0" smtClean="0"/>
                  <a:t>A</a:t>
                </a:r>
              </a:p>
              <a:p>
                <a:endParaRPr lang="es-MX" sz="2000" b="1" dirty="0"/>
              </a:p>
              <a:p>
                <a:endParaRPr lang="es-MX" sz="2000" b="1" dirty="0" smtClean="0"/>
              </a:p>
              <a:p>
                <a:endParaRPr lang="es-MX" sz="2000" b="1" dirty="0"/>
              </a:p>
              <a:p>
                <a:r>
                  <a:rPr lang="es-MX" sz="2000" b="1" dirty="0" smtClean="0"/>
                  <a:t>S</a:t>
                </a:r>
              </a:p>
              <a:p>
                <a:endParaRPr lang="es-MX" dirty="0"/>
              </a:p>
              <a:p>
                <a:endParaRPr lang="es-MX" dirty="0"/>
              </a:p>
            </p:txBody>
          </p:sp>
        </p:grpSp>
        <p:sp>
          <p:nvSpPr>
            <p:cNvPr id="19" name="Abrir corchete 18"/>
            <p:cNvSpPr/>
            <p:nvPr/>
          </p:nvSpPr>
          <p:spPr>
            <a:xfrm>
              <a:off x="4153989" y="1976846"/>
              <a:ext cx="191588" cy="1036320"/>
            </a:xfrm>
            <a:prstGeom prst="leftBracket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/>
          <a:srcRect l="2298" t="3101" r="3008" b="8406"/>
          <a:stretch/>
        </p:blipFill>
        <p:spPr>
          <a:xfrm>
            <a:off x="8151817" y="126010"/>
            <a:ext cx="3838827" cy="225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4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6983" y="339032"/>
            <a:ext cx="7019109" cy="1450757"/>
          </a:xfrm>
        </p:spPr>
        <p:txBody>
          <a:bodyPr>
            <a:normAutofit/>
          </a:bodyPr>
          <a:lstStyle/>
          <a:p>
            <a:r>
              <a:rPr lang="es-MX" sz="3200" dirty="0" smtClean="0"/>
              <a:t>Clasificación de gliomas- OMS</a:t>
            </a:r>
            <a:endParaRPr lang="es-MX" sz="32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83770" y="1923006"/>
            <a:ext cx="8098972" cy="3170403"/>
          </a:xfrm>
        </p:spPr>
        <p:txBody>
          <a:bodyPr>
            <a:normAutofit/>
          </a:bodyPr>
          <a:lstStyle/>
          <a:p>
            <a:r>
              <a:rPr lang="es-MX" sz="2400" dirty="0" smtClean="0"/>
              <a:t>OMS 2007</a:t>
            </a:r>
          </a:p>
          <a:p>
            <a:pPr lvl="1"/>
            <a:r>
              <a:rPr lang="es-MX" sz="2400" dirty="0" smtClean="0"/>
              <a:t>Clasificación con bases histológicas</a:t>
            </a:r>
          </a:p>
          <a:p>
            <a:r>
              <a:rPr lang="es-MX" sz="2400" b="1" dirty="0" smtClean="0"/>
              <a:t>OMS 2016</a:t>
            </a:r>
          </a:p>
          <a:p>
            <a:pPr lvl="1"/>
            <a:r>
              <a:rPr lang="es-MX" sz="2400" dirty="0" smtClean="0"/>
              <a:t>Incorporación </a:t>
            </a:r>
            <a:r>
              <a:rPr lang="es-MX" sz="2400" dirty="0"/>
              <a:t>de características moleculares </a:t>
            </a:r>
            <a:r>
              <a:rPr lang="es-MX" sz="2400" dirty="0" smtClean="0"/>
              <a:t>a las histológicas,  </a:t>
            </a:r>
            <a:r>
              <a:rPr lang="es-MX" sz="2400" dirty="0"/>
              <a:t>en la </a:t>
            </a:r>
            <a:r>
              <a:rPr lang="es-MX" sz="2400" dirty="0" smtClean="0"/>
              <a:t>definición y clasificación </a:t>
            </a:r>
            <a:r>
              <a:rPr lang="es-MX" sz="2400" dirty="0"/>
              <a:t>de entidades </a:t>
            </a:r>
            <a:r>
              <a:rPr lang="es-MX" sz="2400" dirty="0" smtClean="0"/>
              <a:t>específicas:</a:t>
            </a:r>
          </a:p>
          <a:p>
            <a:pPr lvl="2"/>
            <a:r>
              <a:rPr lang="es-MX" sz="2400" b="1" i="1" dirty="0" smtClean="0"/>
              <a:t>“Diagnóstico integrado”</a:t>
            </a:r>
            <a:endParaRPr lang="es-MX" sz="2400" b="1" i="1" dirty="0"/>
          </a:p>
        </p:txBody>
      </p:sp>
      <p:sp>
        <p:nvSpPr>
          <p:cNvPr id="5" name="Rectángulo 4"/>
          <p:cNvSpPr/>
          <p:nvPr/>
        </p:nvSpPr>
        <p:spPr>
          <a:xfrm>
            <a:off x="357051" y="5712118"/>
            <a:ext cx="6888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Louis DN, Perry A, Burger P. International </a:t>
            </a:r>
            <a:r>
              <a:rPr lang="es-MX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Society</a:t>
            </a:r>
            <a:r>
              <a:rPr lang="es-MX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s-MX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Neuropathology</a:t>
            </a:r>
            <a:r>
              <a:rPr lang="es-MX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s-MX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Haarlem </a:t>
            </a:r>
            <a:r>
              <a:rPr lang="es-MX" sz="1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consensus</a:t>
            </a:r>
            <a:r>
              <a:rPr lang="es-MX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guidelines</a:t>
            </a:r>
            <a:r>
              <a:rPr lang="es-MX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es-MX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nervous</a:t>
            </a:r>
            <a:r>
              <a:rPr lang="es-MX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system</a:t>
            </a:r>
            <a:r>
              <a:rPr lang="es-MX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tumor </a:t>
            </a:r>
            <a:r>
              <a:rPr lang="es-MX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classification</a:t>
            </a:r>
            <a:r>
              <a:rPr lang="es-MX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s-MX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grading</a:t>
            </a:r>
            <a:r>
              <a:rPr lang="es-MX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MX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Brain</a:t>
            </a:r>
            <a:r>
              <a:rPr lang="es-MX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Pathol</a:t>
            </a:r>
            <a:r>
              <a:rPr lang="es-MX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2014; 24: 429</a:t>
            </a:r>
            <a:endParaRPr lang="es-MX" sz="1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4431" t="4785" r="9200" b="43694"/>
          <a:stretch/>
        </p:blipFill>
        <p:spPr>
          <a:xfrm>
            <a:off x="8995189" y="4223305"/>
            <a:ext cx="3120278" cy="207264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535297" y="4502331"/>
            <a:ext cx="3056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accent1">
                    <a:lumMod val="75000"/>
                  </a:schemeClr>
                </a:solidFill>
              </a:rPr>
              <a:t>Cambio de paradigma</a:t>
            </a:r>
            <a:endParaRPr lang="es-MX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Flecha arriba 7"/>
          <p:cNvSpPr/>
          <p:nvPr/>
        </p:nvSpPr>
        <p:spPr>
          <a:xfrm>
            <a:off x="4750524" y="4963996"/>
            <a:ext cx="400595" cy="679158"/>
          </a:xfrm>
          <a:prstGeom prst="up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12" name="Grupo 11"/>
          <p:cNvGrpSpPr/>
          <p:nvPr/>
        </p:nvGrpSpPr>
        <p:grpSpPr>
          <a:xfrm>
            <a:off x="10276147" y="160684"/>
            <a:ext cx="1716667" cy="2639485"/>
            <a:chOff x="10276147" y="160684"/>
            <a:chExt cx="1716667" cy="2639485"/>
          </a:xfrm>
        </p:grpSpPr>
        <p:grpSp>
          <p:nvGrpSpPr>
            <p:cNvPr id="10" name="Grupo 9"/>
            <p:cNvGrpSpPr/>
            <p:nvPr/>
          </p:nvGrpSpPr>
          <p:grpSpPr>
            <a:xfrm>
              <a:off x="10345085" y="160684"/>
              <a:ext cx="1595445" cy="1993154"/>
              <a:chOff x="10467005" y="73599"/>
              <a:chExt cx="1595445" cy="1993154"/>
            </a:xfrm>
          </p:grpSpPr>
          <p:pic>
            <p:nvPicPr>
              <p:cNvPr id="4" name="Imagen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67005" y="73599"/>
                <a:ext cx="1578793" cy="1981624"/>
              </a:xfrm>
              <a:prstGeom prst="rect">
                <a:avLst/>
              </a:prstGeom>
            </p:spPr>
          </p:pic>
          <p:sp>
            <p:nvSpPr>
              <p:cNvPr id="9" name="CuadroTexto 8"/>
              <p:cNvSpPr txBox="1"/>
              <p:nvPr/>
            </p:nvSpPr>
            <p:spPr>
              <a:xfrm>
                <a:off x="11574770" y="1835921"/>
                <a:ext cx="48768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900" b="1" dirty="0" smtClean="0">
                    <a:solidFill>
                      <a:schemeClr val="bg1"/>
                    </a:solidFill>
                  </a:rPr>
                  <a:t>2016</a:t>
                </a:r>
                <a:endParaRPr lang="es-MX" sz="9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" name="CuadroTexto 10"/>
            <p:cNvSpPr txBox="1"/>
            <p:nvPr/>
          </p:nvSpPr>
          <p:spPr>
            <a:xfrm>
              <a:off x="10276147" y="2153838"/>
              <a:ext cx="17166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200" b="1" dirty="0" smtClean="0"/>
                <a:t>Criterios de diagnóstico </a:t>
              </a:r>
            </a:p>
            <a:p>
              <a:pPr algn="ctr"/>
              <a:r>
                <a:rPr lang="es-MX" sz="1200" b="1" dirty="0" smtClean="0"/>
                <a:t>Nuevas entidades       Grados de agresividad</a:t>
              </a:r>
              <a:endParaRPr lang="es-MX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236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7776754" cy="1450757"/>
          </a:xfrm>
        </p:spPr>
        <p:txBody>
          <a:bodyPr>
            <a:normAutofit/>
          </a:bodyPr>
          <a:lstStyle/>
          <a:p>
            <a:r>
              <a:rPr lang="es-MX" sz="3200" b="1" dirty="0" smtClean="0"/>
              <a:t>OMS 2016</a:t>
            </a:r>
            <a:br>
              <a:rPr lang="es-MX" sz="3200" b="1" dirty="0" smtClean="0"/>
            </a:br>
            <a:r>
              <a:rPr lang="es-MX" sz="3200" b="1" dirty="0" smtClean="0"/>
              <a:t>Gliomas</a:t>
            </a:r>
            <a:endParaRPr lang="es-MX" sz="32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84069" y="1845734"/>
            <a:ext cx="10476411" cy="4337352"/>
          </a:xfrm>
        </p:spPr>
        <p:txBody>
          <a:bodyPr>
            <a:normAutofit/>
          </a:bodyPr>
          <a:lstStyle/>
          <a:p>
            <a:r>
              <a:rPr lang="es-MX" sz="2400" b="1" u="sng" dirty="0" smtClean="0"/>
              <a:t>Cambios más relevantes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2400" dirty="0" smtClean="0"/>
              <a:t>1) Utilizar </a:t>
            </a:r>
            <a:r>
              <a:rPr lang="es-MX" sz="2400" dirty="0"/>
              <a:t>definiciones </a:t>
            </a:r>
            <a:r>
              <a:rPr lang="es-MX" sz="2400" dirty="0" smtClean="0"/>
              <a:t>moleculares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sz="2200" dirty="0" smtClean="0"/>
              <a:t>Mutación </a:t>
            </a:r>
            <a:r>
              <a:rPr lang="es-MX" sz="2200" dirty="0"/>
              <a:t>de </a:t>
            </a:r>
            <a:r>
              <a:rPr lang="es-MX" sz="2200" smtClean="0"/>
              <a:t>genes de isocitrato </a:t>
            </a:r>
            <a:r>
              <a:rPr lang="es-MX" sz="2200" dirty="0" smtClean="0"/>
              <a:t>deshidrogenasa (IDH) </a:t>
            </a:r>
            <a:r>
              <a:rPr lang="es-MX" sz="2200" dirty="0"/>
              <a:t>y la codeleción de </a:t>
            </a:r>
            <a:r>
              <a:rPr lang="es-MX" sz="2200" dirty="0" smtClean="0"/>
              <a:t>1p/19q.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2400" dirty="0" smtClean="0"/>
              <a:t> </a:t>
            </a:r>
            <a:r>
              <a:rPr lang="es-MX" sz="2400" dirty="0"/>
              <a:t>2) La </a:t>
            </a:r>
            <a:r>
              <a:rPr lang="es-MX" sz="2400" dirty="0" smtClean="0"/>
              <a:t>incorporación </a:t>
            </a:r>
            <a:r>
              <a:rPr lang="es-MX" sz="2400" dirty="0"/>
              <a:t>del glioma </a:t>
            </a:r>
            <a:r>
              <a:rPr lang="es-MX" sz="2400" dirty="0" smtClean="0"/>
              <a:t>difuso de </a:t>
            </a:r>
            <a:r>
              <a:rPr lang="es-MX" sz="2400" dirty="0"/>
              <a:t>la línea media con mutación de H3 K27M, que permite no sólo el diagnóstico, sino la asignación </a:t>
            </a:r>
            <a:r>
              <a:rPr lang="es-MX" sz="2400" dirty="0" smtClean="0"/>
              <a:t>del </a:t>
            </a:r>
            <a:r>
              <a:rPr lang="es-MX" sz="2400" dirty="0"/>
              <a:t>grado de agresividad</a:t>
            </a:r>
            <a:r>
              <a:rPr lang="es-MX" dirty="0" smtClean="0"/>
              <a:t>.</a:t>
            </a:r>
          </a:p>
          <a:p>
            <a:pPr marL="0" indent="0">
              <a:buNone/>
            </a:pPr>
            <a:r>
              <a:rPr lang="es-ES" sz="2400" dirty="0" smtClean="0"/>
              <a:t>       </a:t>
            </a:r>
            <a:r>
              <a:rPr lang="es-ES" b="1" dirty="0" smtClean="0"/>
              <a:t>Se conservó el grado histológico como una manera de predecir la conducta biológica del tumor</a:t>
            </a:r>
            <a:endParaRPr lang="es-MX" b="1" dirty="0" smtClean="0"/>
          </a:p>
          <a:p>
            <a:pPr marL="0" indent="0">
              <a:buNone/>
            </a:pPr>
            <a:r>
              <a:rPr lang="es-MX" sz="2400" b="1" u="sng" dirty="0" smtClean="0"/>
              <a:t>Objetivos</a:t>
            </a:r>
            <a:endParaRPr lang="es-MX" sz="2400" b="1" u="sng" dirty="0"/>
          </a:p>
          <a:p>
            <a:pPr>
              <a:buFont typeface="Wingdings" panose="05000000000000000000" pitchFamily="2" charset="2"/>
              <a:buChar char="Ø"/>
            </a:pPr>
            <a:r>
              <a:rPr lang="es-MX" dirty="0"/>
              <a:t> </a:t>
            </a:r>
            <a:r>
              <a:rPr lang="es-MX" sz="2400" dirty="0" smtClean="0"/>
              <a:t>Mayor precisión </a:t>
            </a:r>
            <a:r>
              <a:rPr lang="es-MX" sz="2400" dirty="0"/>
              <a:t>y reproducibilidad diagnóstica</a:t>
            </a:r>
            <a:endParaRPr lang="es-MX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s-MX" sz="2400" dirty="0" smtClean="0"/>
              <a:t>Servir como guía terapéutica</a:t>
            </a:r>
            <a:endParaRPr lang="es-MX" sz="2400" dirty="0"/>
          </a:p>
        </p:txBody>
      </p:sp>
      <p:grpSp>
        <p:nvGrpSpPr>
          <p:cNvPr id="4" name="Grupo 3"/>
          <p:cNvGrpSpPr/>
          <p:nvPr/>
        </p:nvGrpSpPr>
        <p:grpSpPr>
          <a:xfrm>
            <a:off x="10607041" y="106497"/>
            <a:ext cx="1455410" cy="1739237"/>
            <a:chOff x="10467005" y="73599"/>
            <a:chExt cx="1595445" cy="1993154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7005" y="73599"/>
              <a:ext cx="1578793" cy="1981624"/>
            </a:xfrm>
            <a:prstGeom prst="rect">
              <a:avLst/>
            </a:prstGeom>
          </p:spPr>
        </p:pic>
        <p:sp>
          <p:nvSpPr>
            <p:cNvPr id="6" name="CuadroTexto 5"/>
            <p:cNvSpPr txBox="1"/>
            <p:nvPr/>
          </p:nvSpPr>
          <p:spPr>
            <a:xfrm>
              <a:off x="11574770" y="1835921"/>
              <a:ext cx="48768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900" b="1" dirty="0" smtClean="0">
                  <a:solidFill>
                    <a:schemeClr val="bg1"/>
                  </a:solidFill>
                </a:rPr>
                <a:t>2016</a:t>
              </a:r>
              <a:endParaRPr lang="es-MX" sz="9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244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07092" y="5942095"/>
            <a:ext cx="29161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 </a:t>
            </a:r>
            <a:r>
              <a:rPr lang="es-MX" sz="1200" dirty="0" err="1" smtClean="0"/>
              <a:t>Iuchi</a:t>
            </a:r>
            <a:r>
              <a:rPr lang="es-MX" sz="1200" dirty="0" smtClean="0"/>
              <a:t> T </a:t>
            </a:r>
            <a:r>
              <a:rPr lang="es-MX" sz="1200" dirty="0" err="1" smtClean="0"/>
              <a:t>Brain</a:t>
            </a:r>
            <a:r>
              <a:rPr lang="es-MX" sz="1200" dirty="0" smtClean="0"/>
              <a:t> </a:t>
            </a:r>
            <a:r>
              <a:rPr lang="es-MX" sz="1200" dirty="0"/>
              <a:t>Tumor </a:t>
            </a:r>
            <a:r>
              <a:rPr lang="es-MX" sz="1200" dirty="0" err="1" smtClean="0"/>
              <a:t>Pathology</a:t>
            </a:r>
            <a:r>
              <a:rPr lang="es-MX" sz="1200" dirty="0" smtClean="0"/>
              <a:t> 2018; 35:71</a:t>
            </a:r>
            <a:endParaRPr lang="es-MX" sz="1200" dirty="0"/>
          </a:p>
        </p:txBody>
      </p:sp>
      <p:sp>
        <p:nvSpPr>
          <p:cNvPr id="5" name="CuadroTexto 4"/>
          <p:cNvSpPr txBox="1"/>
          <p:nvPr/>
        </p:nvSpPr>
        <p:spPr>
          <a:xfrm>
            <a:off x="122586" y="36350"/>
            <a:ext cx="10632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/>
              <a:t>Reclasificación de 387 gliomas: IDH, codeleción 1p/19q y H3.K27M</a:t>
            </a:r>
            <a:endParaRPr lang="es-MX" sz="2800" dirty="0"/>
          </a:p>
        </p:txBody>
      </p:sp>
      <p:sp>
        <p:nvSpPr>
          <p:cNvPr id="10" name="Flecha arriba 9"/>
          <p:cNvSpPr/>
          <p:nvPr/>
        </p:nvSpPr>
        <p:spPr>
          <a:xfrm>
            <a:off x="7891849" y="5049795"/>
            <a:ext cx="370703" cy="26361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Flecha arriba 10"/>
          <p:cNvSpPr/>
          <p:nvPr/>
        </p:nvSpPr>
        <p:spPr>
          <a:xfrm>
            <a:off x="8534400" y="5049795"/>
            <a:ext cx="370703" cy="26361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Flecha arriba 11"/>
          <p:cNvSpPr/>
          <p:nvPr/>
        </p:nvSpPr>
        <p:spPr>
          <a:xfrm>
            <a:off x="9333470" y="5070389"/>
            <a:ext cx="370703" cy="26361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CuadroTexto 31"/>
          <p:cNvSpPr txBox="1"/>
          <p:nvPr/>
        </p:nvSpPr>
        <p:spPr>
          <a:xfrm>
            <a:off x="5564777" y="5948660"/>
            <a:ext cx="4693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dirty="0" smtClean="0"/>
              <a:t>O: Oligodendroglioma; OA: Oligodendroglioma anaplásico; DA: Astrocitoma difuso; </a:t>
            </a:r>
          </a:p>
          <a:p>
            <a:r>
              <a:rPr lang="es-MX" sz="1000" dirty="0" smtClean="0"/>
              <a:t>AA: Astrocitoma anaplásico; GBM: Glioblastoma; DMG: Glioma Difuso de la línea media </a:t>
            </a:r>
            <a:endParaRPr lang="es-MX" sz="1000" dirty="0"/>
          </a:p>
        </p:txBody>
      </p:sp>
      <p:sp>
        <p:nvSpPr>
          <p:cNvPr id="26" name="CuadroTexto 25"/>
          <p:cNvSpPr txBox="1"/>
          <p:nvPr/>
        </p:nvSpPr>
        <p:spPr>
          <a:xfrm>
            <a:off x="10132540" y="5295764"/>
            <a:ext cx="1924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Diagnósticos más certeros</a:t>
            </a:r>
            <a:endParaRPr lang="es-MX" b="1" dirty="0"/>
          </a:p>
        </p:txBody>
      </p:sp>
      <p:grpSp>
        <p:nvGrpSpPr>
          <p:cNvPr id="45" name="Grupo 44"/>
          <p:cNvGrpSpPr/>
          <p:nvPr/>
        </p:nvGrpSpPr>
        <p:grpSpPr>
          <a:xfrm>
            <a:off x="1373484" y="556773"/>
            <a:ext cx="8737168" cy="5475338"/>
            <a:chOff x="1349830" y="646788"/>
            <a:chExt cx="8737168" cy="5475338"/>
          </a:xfrm>
        </p:grpSpPr>
        <p:grpSp>
          <p:nvGrpSpPr>
            <p:cNvPr id="34" name="Grupo 33"/>
            <p:cNvGrpSpPr/>
            <p:nvPr/>
          </p:nvGrpSpPr>
          <p:grpSpPr>
            <a:xfrm>
              <a:off x="1349830" y="646788"/>
              <a:ext cx="8737168" cy="5475338"/>
              <a:chOff x="1724296" y="646788"/>
              <a:chExt cx="8362701" cy="5177902"/>
            </a:xfrm>
          </p:grpSpPr>
          <p:grpSp>
            <p:nvGrpSpPr>
              <p:cNvPr id="9" name="Grupo 8"/>
              <p:cNvGrpSpPr/>
              <p:nvPr/>
            </p:nvGrpSpPr>
            <p:grpSpPr>
              <a:xfrm>
                <a:off x="1724296" y="646788"/>
                <a:ext cx="8342811" cy="5177902"/>
                <a:chOff x="1724296" y="646788"/>
                <a:chExt cx="8342811" cy="5177902"/>
              </a:xfrm>
            </p:grpSpPr>
            <p:grpSp>
              <p:nvGrpSpPr>
                <p:cNvPr id="31" name="Grupo 30"/>
                <p:cNvGrpSpPr/>
                <p:nvPr/>
              </p:nvGrpSpPr>
              <p:grpSpPr>
                <a:xfrm>
                  <a:off x="1724296" y="646788"/>
                  <a:ext cx="8342811" cy="5129348"/>
                  <a:chOff x="1733005" y="783771"/>
                  <a:chExt cx="8342811" cy="5129348"/>
                </a:xfrm>
              </p:grpSpPr>
              <p:grpSp>
                <p:nvGrpSpPr>
                  <p:cNvPr id="28" name="Grupo 27"/>
                  <p:cNvGrpSpPr/>
                  <p:nvPr/>
                </p:nvGrpSpPr>
                <p:grpSpPr>
                  <a:xfrm>
                    <a:off x="1733005" y="783771"/>
                    <a:ext cx="8342811" cy="5129348"/>
                    <a:chOff x="1733005" y="783771"/>
                    <a:chExt cx="8342811" cy="5129348"/>
                  </a:xfrm>
                </p:grpSpPr>
                <p:grpSp>
                  <p:nvGrpSpPr>
                    <p:cNvPr id="25" name="Grupo 24"/>
                    <p:cNvGrpSpPr/>
                    <p:nvPr/>
                  </p:nvGrpSpPr>
                  <p:grpSpPr>
                    <a:xfrm>
                      <a:off x="1733005" y="783771"/>
                      <a:ext cx="8342811" cy="5129348"/>
                      <a:chOff x="1733005" y="783771"/>
                      <a:chExt cx="8342811" cy="5129348"/>
                    </a:xfrm>
                  </p:grpSpPr>
                  <p:grpSp>
                    <p:nvGrpSpPr>
                      <p:cNvPr id="8" name="Grupo 7"/>
                      <p:cNvGrpSpPr/>
                      <p:nvPr/>
                    </p:nvGrpSpPr>
                    <p:grpSpPr>
                      <a:xfrm>
                        <a:off x="1733005" y="783771"/>
                        <a:ext cx="8342811" cy="5129348"/>
                        <a:chOff x="1733005" y="783771"/>
                        <a:chExt cx="8342811" cy="5129348"/>
                      </a:xfrm>
                    </p:grpSpPr>
                    <p:grpSp>
                      <p:nvGrpSpPr>
                        <p:cNvPr id="24" name="Grupo 23"/>
                        <p:cNvGrpSpPr/>
                        <p:nvPr/>
                      </p:nvGrpSpPr>
                      <p:grpSpPr>
                        <a:xfrm>
                          <a:off x="1733005" y="783771"/>
                          <a:ext cx="8342811" cy="5129348"/>
                          <a:chOff x="1733005" y="783771"/>
                          <a:chExt cx="8342811" cy="5129348"/>
                        </a:xfrm>
                      </p:grpSpPr>
                      <p:grpSp>
                        <p:nvGrpSpPr>
                          <p:cNvPr id="21" name="Grupo 20"/>
                          <p:cNvGrpSpPr/>
                          <p:nvPr/>
                        </p:nvGrpSpPr>
                        <p:grpSpPr>
                          <a:xfrm>
                            <a:off x="1733005" y="783771"/>
                            <a:ext cx="8342811" cy="5129348"/>
                            <a:chOff x="1733005" y="783771"/>
                            <a:chExt cx="8342811" cy="5129348"/>
                          </a:xfrm>
                        </p:grpSpPr>
                        <p:grpSp>
                          <p:nvGrpSpPr>
                            <p:cNvPr id="17" name="Grupo 16"/>
                            <p:cNvGrpSpPr/>
                            <p:nvPr/>
                          </p:nvGrpSpPr>
                          <p:grpSpPr>
                            <a:xfrm>
                              <a:off x="1733005" y="783771"/>
                              <a:ext cx="8342811" cy="5129348"/>
                              <a:chOff x="2084174" y="948053"/>
                              <a:chExt cx="7834184" cy="4731311"/>
                            </a:xfrm>
                          </p:grpSpPr>
                          <p:grpSp>
                            <p:nvGrpSpPr>
                              <p:cNvPr id="14" name="Grupo 13"/>
                              <p:cNvGrpSpPr/>
                              <p:nvPr/>
                            </p:nvGrpSpPr>
                            <p:grpSpPr>
                              <a:xfrm>
                                <a:off x="2084174" y="948053"/>
                                <a:ext cx="7834184" cy="4731311"/>
                                <a:chOff x="2084174" y="948053"/>
                                <a:chExt cx="7834184" cy="4731311"/>
                              </a:xfrm>
                            </p:grpSpPr>
                            <p:pic>
                              <p:nvPicPr>
                                <p:cNvPr id="2" name="Imagen 1"/>
                                <p:cNvPicPr>
                                  <a:picLocks noChangeAspect="1"/>
                                </p:cNvPicPr>
                                <p:nvPr/>
                              </p:nvPicPr>
                              <p:blipFill rotWithShape="1">
                                <a:blip r:embed="rId3"/>
                                <a:srcRect l="10839" r="7805" b="9976"/>
                                <a:stretch/>
                              </p:blipFill>
                              <p:spPr>
                                <a:xfrm>
                                  <a:off x="2084174" y="948053"/>
                                  <a:ext cx="7834184" cy="4731311"/>
                                </a:xfrm>
                                <a:prstGeom prst="rect">
                                  <a:avLst/>
                                </a:prstGeom>
                              </p:spPr>
                            </p:pic>
                            <p:sp>
                              <p:nvSpPr>
                                <p:cNvPr id="3" name="Rectángulo 2"/>
                                <p:cNvSpPr/>
                                <p:nvPr/>
                              </p:nvSpPr>
                              <p:spPr>
                                <a:xfrm>
                                  <a:off x="6740434" y="1837509"/>
                                  <a:ext cx="1619795" cy="304800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es-MX"/>
                                </a:p>
                              </p:txBody>
                            </p:sp>
                            <p:sp>
                              <p:nvSpPr>
                                <p:cNvPr id="13" name="CuadroTexto 12"/>
                                <p:cNvSpPr txBox="1"/>
                                <p:nvPr/>
                              </p:nvSpPr>
                              <p:spPr>
                                <a:xfrm>
                                  <a:off x="7306491" y="1805243"/>
                                  <a:ext cx="487680" cy="369332"/>
                                </a:xfrm>
                                <a:prstGeom prst="rect">
                                  <a:avLst/>
                                </a:prstGeom>
                                <a:noFill/>
                              </p:spPr>
                              <p:txBody>
                                <a:bodyPr wrap="square" rtlCol="0">
                                  <a:spAutoFit/>
                                </a:bodyPr>
                                <a:lstStyle/>
                                <a:p>
                                  <a:r>
                                    <a:rPr lang="es-MX" b="1" dirty="0" smtClean="0"/>
                                    <a:t>47</a:t>
                                  </a:r>
                                  <a:endParaRPr lang="es-MX" b="1" dirty="0"/>
                                </a:p>
                              </p:txBody>
                            </p:sp>
                          </p:grpSp>
                          <p:sp>
                            <p:nvSpPr>
                              <p:cNvPr id="15" name="Rectángulo 14"/>
                              <p:cNvSpPr/>
                              <p:nvPr/>
                            </p:nvSpPr>
                            <p:spPr>
                              <a:xfrm>
                                <a:off x="5101725" y="4585695"/>
                                <a:ext cx="2510539" cy="515309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s-MX"/>
                              </a:p>
                            </p:txBody>
                          </p:sp>
                          <p:sp>
                            <p:nvSpPr>
                              <p:cNvPr id="16" name="CuadroTexto 15"/>
                              <p:cNvSpPr txBox="1"/>
                              <p:nvPr/>
                            </p:nvSpPr>
                            <p:spPr>
                              <a:xfrm>
                                <a:off x="5997751" y="4518168"/>
                                <a:ext cx="922716" cy="295318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pPr algn="ctr"/>
                                <a:r>
                                  <a:rPr lang="es-MX" sz="1400" b="1" dirty="0" smtClean="0"/>
                                  <a:t>79/</a:t>
                                </a:r>
                                <a:r>
                                  <a:rPr lang="es-MX" sz="1200" b="1" dirty="0" smtClean="0"/>
                                  <a:t>40% </a:t>
                                </a:r>
                                <a:r>
                                  <a:rPr lang="es-MX" sz="1600" b="1" dirty="0" smtClean="0"/>
                                  <a:t>+</a:t>
                                </a:r>
                                <a:endParaRPr lang="es-MX" sz="2400" b="1" dirty="0"/>
                              </a:p>
                            </p:txBody>
                          </p:sp>
                        </p:grpSp>
                        <p:sp>
                          <p:nvSpPr>
                            <p:cNvPr id="19" name="Abrir corchete 18"/>
                            <p:cNvSpPr/>
                            <p:nvPr/>
                          </p:nvSpPr>
                          <p:spPr>
                            <a:xfrm>
                              <a:off x="2151017" y="1748055"/>
                              <a:ext cx="4040777" cy="330442"/>
                            </a:xfrm>
                            <a:prstGeom prst="leftBracket">
                              <a:avLst/>
                            </a:prstGeom>
                            <a:ln w="19050"/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s-MX"/>
                            </a:p>
                          </p:txBody>
                        </p:sp>
                        <p:sp>
                          <p:nvSpPr>
                            <p:cNvPr id="20" name="CuadroTexto 19"/>
                            <p:cNvSpPr txBox="1"/>
                            <p:nvPr/>
                          </p:nvSpPr>
                          <p:spPr>
                            <a:xfrm>
                              <a:off x="3802866" y="1719079"/>
                              <a:ext cx="473883" cy="369332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r>
                                <a:rPr lang="es-MX" b="1" dirty="0" smtClean="0">
                                  <a:solidFill>
                                    <a:schemeClr val="accent2"/>
                                  </a:solidFill>
                                </a:rPr>
                                <a:t>80</a:t>
                              </a:r>
                              <a:endParaRPr lang="es-MX" b="1" dirty="0">
                                <a:solidFill>
                                  <a:schemeClr val="accent2"/>
                                </a:solidFill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22" name="Abrir corchete 21"/>
                          <p:cNvSpPr/>
                          <p:nvPr/>
                        </p:nvSpPr>
                        <p:spPr>
                          <a:xfrm>
                            <a:off x="2151017" y="4380410"/>
                            <a:ext cx="2499360" cy="347031"/>
                          </a:xfrm>
                          <a:prstGeom prst="leftBracke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s-MX"/>
                          </a:p>
                        </p:txBody>
                      </p:sp>
                      <p:sp>
                        <p:nvSpPr>
                          <p:cNvPr id="23" name="CuadroTexto 22"/>
                          <p:cNvSpPr txBox="1"/>
                          <p:nvPr/>
                        </p:nvSpPr>
                        <p:spPr>
                          <a:xfrm>
                            <a:off x="3093427" y="4415425"/>
                            <a:ext cx="709439" cy="276999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es-MX" sz="1200" b="1" dirty="0" smtClean="0">
                                <a:solidFill>
                                  <a:schemeClr val="accent2"/>
                                </a:solidFill>
                              </a:rPr>
                              <a:t>42/52%</a:t>
                            </a:r>
                            <a:endParaRPr lang="es-MX" sz="1200" b="1" dirty="0">
                              <a:solidFill>
                                <a:schemeClr val="accent2"/>
                              </a:solidFill>
                            </a:endParaRPr>
                          </a:p>
                        </p:txBody>
                      </p:sp>
                    </p:grpSp>
                    <p:cxnSp>
                      <p:nvCxnSpPr>
                        <p:cNvPr id="7" name="Conector recto de flecha 6"/>
                        <p:cNvCxnSpPr>
                          <a:endCxn id="16" idx="0"/>
                        </p:cNvCxnSpPr>
                        <p:nvPr/>
                      </p:nvCxnSpPr>
                      <p:spPr>
                        <a:xfrm flipH="1">
                          <a:off x="6391980" y="2078498"/>
                          <a:ext cx="1094118" cy="2575736"/>
                        </a:xfrm>
                        <a:prstGeom prst="straightConnector1">
                          <a:avLst/>
                        </a:prstGeom>
                        <a:ln w="57150">
                          <a:solidFill>
                            <a:schemeClr val="tx1"/>
                          </a:solidFill>
                          <a:prstDash val="dash"/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18" name="Conector recto de flecha 17"/>
                      <p:cNvCxnSpPr>
                        <a:endCxn id="23" idx="0"/>
                      </p:cNvCxnSpPr>
                      <p:nvPr/>
                    </p:nvCxnSpPr>
                    <p:spPr>
                      <a:xfrm flipH="1">
                        <a:off x="3448147" y="2113478"/>
                        <a:ext cx="522962" cy="2301947"/>
                      </a:xfrm>
                      <a:prstGeom prst="straightConnector1">
                        <a:avLst/>
                      </a:prstGeom>
                      <a:ln w="57150">
                        <a:prstDash val="dash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27" name="Conector recto de flecha 26"/>
                    <p:cNvCxnSpPr/>
                    <p:nvPr/>
                  </p:nvCxnSpPr>
                  <p:spPr>
                    <a:xfrm flipH="1">
                      <a:off x="8905103" y="2113478"/>
                      <a:ext cx="334691" cy="1927299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prstDash val="dashDot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0" name="Conector recto de flecha 29"/>
                  <p:cNvCxnSpPr/>
                  <p:nvPr/>
                </p:nvCxnSpPr>
                <p:spPr>
                  <a:xfrm flipH="1">
                    <a:off x="9663455" y="4175583"/>
                    <a:ext cx="214890" cy="322217"/>
                  </a:xfrm>
                  <a:prstGeom prst="straightConnector1">
                    <a:avLst/>
                  </a:prstGeom>
                  <a:ln w="76200">
                    <a:solidFill>
                      <a:srgbClr val="9900CC"/>
                    </a:solidFill>
                    <a:prstDash val="sys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" name="CuadroTexto 5"/>
                <p:cNvSpPr txBox="1"/>
                <p:nvPr/>
              </p:nvSpPr>
              <p:spPr>
                <a:xfrm>
                  <a:off x="5282877" y="646788"/>
                  <a:ext cx="1602377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s-MX" sz="2400" b="1" dirty="0" smtClean="0"/>
                    <a:t>OMS 2007</a:t>
                  </a:r>
                  <a:endParaRPr lang="es-MX" sz="2400" b="1" dirty="0"/>
                </a:p>
              </p:txBody>
            </p:sp>
            <p:sp>
              <p:nvSpPr>
                <p:cNvPr id="33" name="CuadroTexto 32"/>
                <p:cNvSpPr txBox="1"/>
                <p:nvPr/>
              </p:nvSpPr>
              <p:spPr>
                <a:xfrm>
                  <a:off x="5282876" y="5363025"/>
                  <a:ext cx="1602377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s-MX" sz="2400" b="1" dirty="0" smtClean="0"/>
                    <a:t>OMS 2016</a:t>
                  </a:r>
                  <a:endParaRPr lang="es-MX" sz="2400" b="1" dirty="0"/>
                </a:p>
              </p:txBody>
            </p:sp>
          </p:grpSp>
          <p:sp>
            <p:nvSpPr>
              <p:cNvPr id="29" name="Flecha derecha 28"/>
              <p:cNvSpPr/>
              <p:nvPr/>
            </p:nvSpPr>
            <p:spPr>
              <a:xfrm>
                <a:off x="6883069" y="5497130"/>
                <a:ext cx="3203928" cy="101549"/>
              </a:xfrm>
              <a:prstGeom prst="right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cxnSp>
          <p:nvCxnSpPr>
            <p:cNvPr id="44" name="Conector recto 43"/>
            <p:cNvCxnSpPr/>
            <p:nvPr/>
          </p:nvCxnSpPr>
          <p:spPr>
            <a:xfrm flipH="1">
              <a:off x="7528916" y="1496002"/>
              <a:ext cx="68907" cy="14901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CuadroTexto 45"/>
          <p:cNvSpPr txBox="1"/>
          <p:nvPr/>
        </p:nvSpPr>
        <p:spPr>
          <a:xfrm>
            <a:off x="8534400" y="4559602"/>
            <a:ext cx="505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/>
              <a:t>88%</a:t>
            </a:r>
            <a:endParaRPr lang="es-MX" sz="1400" b="1" dirty="0"/>
          </a:p>
        </p:txBody>
      </p:sp>
      <p:sp>
        <p:nvSpPr>
          <p:cNvPr id="56" name="Flecha curvada hacia la izquierda 55"/>
          <p:cNvSpPr/>
          <p:nvPr/>
        </p:nvSpPr>
        <p:spPr>
          <a:xfrm>
            <a:off x="8949799" y="3952339"/>
            <a:ext cx="259097" cy="774642"/>
          </a:xfrm>
          <a:prstGeom prst="curved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58" name="CuadroTexto 57"/>
          <p:cNvSpPr txBox="1"/>
          <p:nvPr/>
        </p:nvSpPr>
        <p:spPr>
          <a:xfrm>
            <a:off x="9343677" y="4597083"/>
            <a:ext cx="5324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2.5%</a:t>
            </a:r>
            <a:endParaRPr lang="es-MX" sz="12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6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 Rectángulo"/>
          <p:cNvSpPr/>
          <p:nvPr/>
        </p:nvSpPr>
        <p:spPr>
          <a:xfrm>
            <a:off x="103550" y="6361970"/>
            <a:ext cx="4006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b="1" dirty="0" smtClean="0">
                <a:solidFill>
                  <a:schemeClr val="bg1"/>
                </a:solidFill>
              </a:rPr>
              <a:t>Louis DN y cols. Acta </a:t>
            </a:r>
            <a:r>
              <a:rPr lang="es-MX" sz="1200" b="1" dirty="0" err="1" smtClean="0">
                <a:solidFill>
                  <a:schemeClr val="bg1"/>
                </a:solidFill>
              </a:rPr>
              <a:t>Neuropathol</a:t>
            </a:r>
            <a:r>
              <a:rPr lang="es-MX" sz="1200" b="1" dirty="0" smtClean="0">
                <a:solidFill>
                  <a:schemeClr val="bg1"/>
                </a:solidFill>
              </a:rPr>
              <a:t> 2016 131:803–820</a:t>
            </a:r>
          </a:p>
          <a:p>
            <a:r>
              <a:rPr lang="es-MX" sz="1200" b="1" dirty="0" smtClean="0">
                <a:solidFill>
                  <a:schemeClr val="bg1"/>
                </a:solidFill>
              </a:rPr>
              <a:t>Louis DN y cols. </a:t>
            </a:r>
            <a:r>
              <a:rPr lang="es-MX" sz="1200" b="1" dirty="0" err="1" smtClean="0">
                <a:solidFill>
                  <a:schemeClr val="bg1"/>
                </a:solidFill>
              </a:rPr>
              <a:t>Brain</a:t>
            </a:r>
            <a:r>
              <a:rPr lang="es-MX" sz="1200" b="1" dirty="0" smtClean="0">
                <a:solidFill>
                  <a:schemeClr val="bg1"/>
                </a:solidFill>
              </a:rPr>
              <a:t> </a:t>
            </a:r>
            <a:r>
              <a:rPr lang="es-MX" sz="1200" b="1" dirty="0" err="1" smtClean="0">
                <a:solidFill>
                  <a:schemeClr val="bg1"/>
                </a:solidFill>
              </a:rPr>
              <a:t>Pathol</a:t>
            </a:r>
            <a:r>
              <a:rPr lang="es-MX" sz="1200" b="1" dirty="0" smtClean="0">
                <a:solidFill>
                  <a:schemeClr val="bg1"/>
                </a:solidFill>
              </a:rPr>
              <a:t> 2019; 29: 469</a:t>
            </a:r>
            <a:endParaRPr lang="es-MX" sz="1200" b="1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0960" y="104503"/>
            <a:ext cx="1576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OMS 2016</a:t>
            </a:r>
            <a:endParaRPr lang="es-MX" sz="2400" dirty="0"/>
          </a:p>
        </p:txBody>
      </p:sp>
      <p:grpSp>
        <p:nvGrpSpPr>
          <p:cNvPr id="5" name="Grupo 4"/>
          <p:cNvGrpSpPr/>
          <p:nvPr/>
        </p:nvGrpSpPr>
        <p:grpSpPr>
          <a:xfrm>
            <a:off x="8908869" y="209005"/>
            <a:ext cx="3152503" cy="1793476"/>
            <a:chOff x="209004" y="139337"/>
            <a:chExt cx="4753545" cy="2978332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4" t="11914" r="18405"/>
            <a:stretch/>
          </p:blipFill>
          <p:spPr>
            <a:xfrm>
              <a:off x="209004" y="139337"/>
              <a:ext cx="4753545" cy="2978332"/>
            </a:xfrm>
            <a:prstGeom prst="rect">
              <a:avLst/>
            </a:prstGeom>
          </p:spPr>
        </p:pic>
        <p:sp>
          <p:nvSpPr>
            <p:cNvPr id="7" name="CuadroTexto 6"/>
            <p:cNvSpPr txBox="1"/>
            <p:nvPr/>
          </p:nvSpPr>
          <p:spPr>
            <a:xfrm>
              <a:off x="209004" y="2453227"/>
              <a:ext cx="2297984" cy="664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b="1" dirty="0" smtClean="0"/>
                <a:t>Astrocitoma </a:t>
              </a:r>
              <a:endParaRPr lang="es-MX" sz="2000" b="1" dirty="0"/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8908869" y="4250378"/>
            <a:ext cx="3152503" cy="2087300"/>
            <a:chOff x="8908869" y="4250378"/>
            <a:chExt cx="3152503" cy="2087300"/>
          </a:xfrm>
        </p:grpSpPr>
        <p:grpSp>
          <p:nvGrpSpPr>
            <p:cNvPr id="11" name="Grupo 10"/>
            <p:cNvGrpSpPr/>
            <p:nvPr/>
          </p:nvGrpSpPr>
          <p:grpSpPr>
            <a:xfrm>
              <a:off x="8976990" y="4250378"/>
              <a:ext cx="3084382" cy="2054628"/>
              <a:chOff x="4559962" y="679269"/>
              <a:chExt cx="2588062" cy="1636010"/>
            </a:xfrm>
          </p:grpSpPr>
          <p:pic>
            <p:nvPicPr>
              <p:cNvPr id="12" name="Imagen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154" t="4399" r="16382" b="20975"/>
              <a:stretch/>
            </p:blipFill>
            <p:spPr>
              <a:xfrm>
                <a:off x="4559962" y="679269"/>
                <a:ext cx="2588062" cy="1636010"/>
              </a:xfrm>
              <a:prstGeom prst="rect">
                <a:avLst/>
              </a:prstGeom>
            </p:spPr>
          </p:pic>
          <p:pic>
            <p:nvPicPr>
              <p:cNvPr id="13" name="Imagen 12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100000" l="0" r="100000">
                            <a14:foregroundMark x1="73810" y1="92254" x2="73810" y2="92254"/>
                            <a14:foregroundMark x1="96032" y1="90845" x2="96032" y2="90845"/>
                            <a14:foregroundMark x1="98611" y1="27817" x2="98611" y2="27817"/>
                          </a14:backgroundRemoval>
                        </a14:imgEffect>
                        <a14:imgEffect>
                          <a14:sharpenSoften amount="250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74" t="8233" r="46492" b="13832"/>
              <a:stretch/>
            </p:blipFill>
            <p:spPr>
              <a:xfrm>
                <a:off x="6367663" y="1630242"/>
                <a:ext cx="780361" cy="68503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4" name="Imagen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500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085" t="4570" r="46278" b="80332"/>
              <a:stretch/>
            </p:blipFill>
            <p:spPr>
              <a:xfrm>
                <a:off x="6472122" y="679269"/>
                <a:ext cx="675902" cy="59560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15" name="CuadroTexto 14"/>
            <p:cNvSpPr txBox="1"/>
            <p:nvPr/>
          </p:nvSpPr>
          <p:spPr>
            <a:xfrm>
              <a:off x="8908869" y="5968346"/>
              <a:ext cx="15448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 smtClean="0"/>
                <a:t>Glioblastoma </a:t>
              </a:r>
              <a:endParaRPr lang="es-MX" b="1" dirty="0"/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9054036" y="2069289"/>
            <a:ext cx="2839115" cy="2035545"/>
            <a:chOff x="2957119" y="1911176"/>
            <a:chExt cx="2839115" cy="2035545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13166" y="1911176"/>
              <a:ext cx="2783068" cy="2024050"/>
            </a:xfrm>
            <a:prstGeom prst="rect">
              <a:avLst/>
            </a:prstGeom>
          </p:spPr>
        </p:pic>
        <p:sp>
          <p:nvSpPr>
            <p:cNvPr id="20" name="CuadroTexto 19"/>
            <p:cNvSpPr txBox="1"/>
            <p:nvPr/>
          </p:nvSpPr>
          <p:spPr>
            <a:xfrm>
              <a:off x="2957119" y="3577389"/>
              <a:ext cx="2023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 smtClean="0"/>
                <a:t>Oligodendroglioma </a:t>
              </a:r>
              <a:endParaRPr lang="es-MX" b="1" dirty="0"/>
            </a:p>
          </p:txBody>
        </p:sp>
      </p:grpSp>
      <p:sp>
        <p:nvSpPr>
          <p:cNvPr id="8" name="CuadroTexto 7"/>
          <p:cNvSpPr txBox="1"/>
          <p:nvPr/>
        </p:nvSpPr>
        <p:spPr>
          <a:xfrm>
            <a:off x="103551" y="5906791"/>
            <a:ext cx="87399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NOS</a:t>
            </a:r>
            <a:r>
              <a:rPr lang="es-MX" sz="1100" dirty="0" smtClean="0"/>
              <a:t>: </a:t>
            </a:r>
            <a:r>
              <a:rPr lang="es-MX" sz="1100" dirty="0"/>
              <a:t>T</a:t>
            </a:r>
            <a:r>
              <a:rPr lang="es-MX" sz="1100" dirty="0" smtClean="0"/>
              <a:t>ipo </a:t>
            </a:r>
            <a:r>
              <a:rPr lang="es-MX" sz="1100" dirty="0"/>
              <a:t>no especificado: </a:t>
            </a:r>
            <a:r>
              <a:rPr lang="es-MX" sz="1100" b="1" dirty="0" smtClean="0"/>
              <a:t>NO</a:t>
            </a:r>
            <a:r>
              <a:rPr lang="es-MX" sz="1100" dirty="0" smtClean="0"/>
              <a:t> se realizó estudio molecular completo / </a:t>
            </a:r>
            <a:r>
              <a:rPr lang="es-MX" sz="1100" b="1" dirty="0" smtClean="0"/>
              <a:t>Si </a:t>
            </a:r>
            <a:r>
              <a:rPr lang="es-MX" sz="1100" dirty="0" smtClean="0"/>
              <a:t>se efectuó pero, </a:t>
            </a:r>
            <a:r>
              <a:rPr lang="es-MX" sz="1100" b="1" dirty="0" smtClean="0"/>
              <a:t>NO</a:t>
            </a:r>
            <a:r>
              <a:rPr lang="es-MX" sz="1100" dirty="0" smtClean="0"/>
              <a:t> fueron exitoso</a:t>
            </a:r>
          </a:p>
          <a:p>
            <a:r>
              <a:rPr lang="es-MX" sz="1100" b="1" dirty="0" smtClean="0"/>
              <a:t>NEC: </a:t>
            </a:r>
            <a:r>
              <a:rPr lang="es-MX" sz="1100" dirty="0" smtClean="0"/>
              <a:t>No Clasificable en ninguna categoría con las pruebas moleculares. Puede tratarse de una nueva entidad</a:t>
            </a:r>
            <a:endParaRPr lang="es-MX" sz="1100" dirty="0"/>
          </a:p>
        </p:txBody>
      </p:sp>
      <p:grpSp>
        <p:nvGrpSpPr>
          <p:cNvPr id="10" name="Grupo 9"/>
          <p:cNvGrpSpPr/>
          <p:nvPr/>
        </p:nvGrpSpPr>
        <p:grpSpPr>
          <a:xfrm>
            <a:off x="395574" y="564991"/>
            <a:ext cx="8323848" cy="5096756"/>
            <a:chOff x="395574" y="564991"/>
            <a:chExt cx="8323848" cy="5096756"/>
          </a:xfrm>
        </p:grpSpPr>
        <p:grpSp>
          <p:nvGrpSpPr>
            <p:cNvPr id="17" name="Grupo 16"/>
            <p:cNvGrpSpPr/>
            <p:nvPr/>
          </p:nvGrpSpPr>
          <p:grpSpPr>
            <a:xfrm>
              <a:off x="395574" y="564991"/>
              <a:ext cx="8323848" cy="5096756"/>
              <a:chOff x="395574" y="564991"/>
              <a:chExt cx="8323848" cy="5096756"/>
            </a:xfrm>
          </p:grpSpPr>
          <p:pic>
            <p:nvPicPr>
              <p:cNvPr id="2" name="Picture 2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395574" y="564991"/>
                <a:ext cx="8323848" cy="50967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CuadroTexto 15"/>
              <p:cNvSpPr txBox="1"/>
              <p:nvPr/>
            </p:nvSpPr>
            <p:spPr>
              <a:xfrm>
                <a:off x="7402286" y="2420983"/>
                <a:ext cx="6357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b="1" dirty="0" smtClean="0">
                    <a:solidFill>
                      <a:srgbClr val="FF0000"/>
                    </a:solidFill>
                  </a:rPr>
                  <a:t>90%</a:t>
                </a:r>
                <a:endParaRPr lang="es-MX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9" name="Elipse 8"/>
            <p:cNvSpPr/>
            <p:nvPr/>
          </p:nvSpPr>
          <p:spPr>
            <a:xfrm>
              <a:off x="6130834" y="3124883"/>
              <a:ext cx="2177143" cy="795285"/>
            </a:xfrm>
            <a:prstGeom prst="ellipse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22" name="CuadroTexto 21"/>
          <p:cNvSpPr txBox="1"/>
          <p:nvPr/>
        </p:nvSpPr>
        <p:spPr>
          <a:xfrm>
            <a:off x="395574" y="5031642"/>
            <a:ext cx="2205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ATRX: Alfa Talasemia ligada a X</a:t>
            </a:r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284785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77518" y="158469"/>
            <a:ext cx="10206368" cy="616899"/>
          </a:xfrm>
        </p:spPr>
        <p:txBody>
          <a:bodyPr>
            <a:normAutofit fontScale="90000"/>
          </a:bodyPr>
          <a:lstStyle/>
          <a:p>
            <a:r>
              <a:rPr lang="es-MX" sz="3200" dirty="0" smtClean="0">
                <a:solidFill>
                  <a:schemeClr val="tx1"/>
                </a:solidFill>
              </a:rPr>
              <a:t>¿Por qué iniciar con el </a:t>
            </a:r>
            <a:r>
              <a:rPr lang="es-MX" sz="3200" i="1" dirty="0" smtClean="0">
                <a:solidFill>
                  <a:schemeClr val="tx1"/>
                </a:solidFill>
              </a:rPr>
              <a:t>status</a:t>
            </a:r>
            <a:r>
              <a:rPr lang="es-MX" sz="3200" dirty="0" smtClean="0">
                <a:solidFill>
                  <a:schemeClr val="tx1"/>
                </a:solidFill>
              </a:rPr>
              <a:t> de IDH</a:t>
            </a:r>
            <a:r>
              <a:rPr lang="es-MX" sz="3200" dirty="0" smtClean="0"/>
              <a:t> (</a:t>
            </a:r>
            <a:r>
              <a:rPr lang="es-MX" sz="3200" dirty="0"/>
              <a:t>Isocitrato deshidrogenasas</a:t>
            </a:r>
            <a:r>
              <a:rPr lang="es-MX" sz="3200" dirty="0" smtClean="0"/>
              <a:t>)?</a:t>
            </a:r>
            <a:endParaRPr lang="es-MX" sz="32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4151784" y="5661249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1200" b="1" dirty="0"/>
          </a:p>
        </p:txBody>
      </p:sp>
      <p:grpSp>
        <p:nvGrpSpPr>
          <p:cNvPr id="12" name="Grupo 11"/>
          <p:cNvGrpSpPr/>
          <p:nvPr/>
        </p:nvGrpSpPr>
        <p:grpSpPr>
          <a:xfrm>
            <a:off x="1715722" y="934805"/>
            <a:ext cx="8972933" cy="5253343"/>
            <a:chOff x="1847528" y="1363173"/>
            <a:chExt cx="8972933" cy="5253343"/>
          </a:xfrm>
        </p:grpSpPr>
        <p:grpSp>
          <p:nvGrpSpPr>
            <p:cNvPr id="3" name="48 Grupo"/>
            <p:cNvGrpSpPr/>
            <p:nvPr/>
          </p:nvGrpSpPr>
          <p:grpSpPr>
            <a:xfrm>
              <a:off x="4655840" y="4869160"/>
              <a:ext cx="1080120" cy="864096"/>
              <a:chOff x="2987824" y="4869160"/>
              <a:chExt cx="1224136" cy="1008112"/>
            </a:xfrm>
          </p:grpSpPr>
          <p:sp>
            <p:nvSpPr>
              <p:cNvPr id="37" name="36 Rectángulo redondeado"/>
              <p:cNvSpPr/>
              <p:nvPr/>
            </p:nvSpPr>
            <p:spPr>
              <a:xfrm>
                <a:off x="2987824" y="5157192"/>
                <a:ext cx="1224136" cy="504056"/>
              </a:xfrm>
              <a:prstGeom prst="round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  <p:cxnSp>
            <p:nvCxnSpPr>
              <p:cNvPr id="41" name="40 Conector recto"/>
              <p:cNvCxnSpPr/>
              <p:nvPr/>
            </p:nvCxnSpPr>
            <p:spPr>
              <a:xfrm>
                <a:off x="3131840" y="4869160"/>
                <a:ext cx="792088" cy="1008112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44 Conector recto"/>
              <p:cNvCxnSpPr/>
              <p:nvPr/>
            </p:nvCxnSpPr>
            <p:spPr>
              <a:xfrm flipH="1">
                <a:off x="3203848" y="4941168"/>
                <a:ext cx="720080" cy="864096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5 CuadroTexto"/>
            <p:cNvSpPr txBox="1"/>
            <p:nvPr/>
          </p:nvSpPr>
          <p:spPr>
            <a:xfrm>
              <a:off x="1847528" y="3356992"/>
              <a:ext cx="129614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050" b="1" dirty="0" err="1"/>
                <a:t>Descarboxilación</a:t>
              </a:r>
              <a:r>
                <a:rPr lang="es-MX" sz="1050" b="1" dirty="0"/>
                <a:t> </a:t>
              </a:r>
              <a:r>
                <a:rPr lang="es-MX" sz="1050" b="1" dirty="0" err="1"/>
                <a:t>oxidativa</a:t>
              </a:r>
              <a:endParaRPr lang="es-MX" sz="1050" b="1" dirty="0"/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5766572" y="1363173"/>
              <a:ext cx="3888432" cy="584775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MX" dirty="0" smtClean="0"/>
                <a:t>Efecto del </a:t>
              </a:r>
              <a:r>
                <a:rPr lang="es-MX" dirty="0"/>
                <a:t>gen </a:t>
              </a:r>
              <a:r>
                <a:rPr lang="es-MX" dirty="0" smtClean="0"/>
                <a:t>IDH 1 mutado</a:t>
              </a:r>
              <a:endParaRPr lang="es-MX" dirty="0"/>
            </a:p>
            <a:p>
              <a:pPr algn="ctr"/>
              <a:r>
                <a:rPr lang="es-MX" sz="1400" dirty="0" err="1"/>
                <a:t>Arginina</a:t>
              </a:r>
              <a:r>
                <a:rPr lang="es-MX" sz="1400" dirty="0"/>
                <a:t> por </a:t>
              </a:r>
              <a:r>
                <a:rPr lang="es-MX" sz="1400" dirty="0" err="1"/>
                <a:t>histidina</a:t>
              </a:r>
              <a:r>
                <a:rPr lang="es-MX" sz="1400" dirty="0"/>
                <a:t> en R132</a:t>
              </a:r>
            </a:p>
          </p:txBody>
        </p:sp>
        <p:grpSp>
          <p:nvGrpSpPr>
            <p:cNvPr id="8" name="26 Grupo"/>
            <p:cNvGrpSpPr/>
            <p:nvPr/>
          </p:nvGrpSpPr>
          <p:grpSpPr>
            <a:xfrm>
              <a:off x="3060122" y="2973860"/>
              <a:ext cx="7710443" cy="2597955"/>
              <a:chOff x="1536122" y="2973860"/>
              <a:chExt cx="7710443" cy="2597955"/>
            </a:xfrm>
          </p:grpSpPr>
          <p:sp>
            <p:nvSpPr>
              <p:cNvPr id="17" name="16 Elipse"/>
              <p:cNvSpPr/>
              <p:nvPr/>
            </p:nvSpPr>
            <p:spPr>
              <a:xfrm>
                <a:off x="6996833" y="4176195"/>
                <a:ext cx="1440160" cy="43204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8" name="17 CuadroTexto"/>
              <p:cNvSpPr txBox="1"/>
              <p:nvPr/>
            </p:nvSpPr>
            <p:spPr>
              <a:xfrm>
                <a:off x="8483998" y="4214737"/>
                <a:ext cx="504056" cy="307777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s-MX" sz="1400" b="1" dirty="0"/>
                  <a:t>2HG</a:t>
                </a:r>
              </a:p>
            </p:txBody>
          </p:sp>
          <p:sp>
            <p:nvSpPr>
              <p:cNvPr id="21" name="20 CuadroTexto"/>
              <p:cNvSpPr txBox="1"/>
              <p:nvPr/>
            </p:nvSpPr>
            <p:spPr>
              <a:xfrm>
                <a:off x="5358133" y="4922886"/>
                <a:ext cx="38884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400" b="1" dirty="0"/>
                  <a:t>Activación de </a:t>
                </a:r>
                <a:r>
                  <a:rPr lang="es-MX" sz="1400" b="1" dirty="0" err="1"/>
                  <a:t>Fx</a:t>
                </a:r>
                <a:r>
                  <a:rPr lang="es-MX" sz="1400" b="1" dirty="0"/>
                  <a:t> inducible de hipoxia (HIF-alfa)</a:t>
                </a:r>
              </a:p>
            </p:txBody>
          </p:sp>
          <p:sp>
            <p:nvSpPr>
              <p:cNvPr id="23" name="22 Flecha abajo"/>
              <p:cNvSpPr/>
              <p:nvPr/>
            </p:nvSpPr>
            <p:spPr>
              <a:xfrm>
                <a:off x="7290487" y="5224056"/>
                <a:ext cx="299894" cy="347759"/>
              </a:xfrm>
              <a:prstGeom prst="downArrow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7" name="6 Flecha curvada hacia la derecha"/>
              <p:cNvSpPr/>
              <p:nvPr/>
            </p:nvSpPr>
            <p:spPr>
              <a:xfrm>
                <a:off x="1536122" y="2973860"/>
                <a:ext cx="360040" cy="852934"/>
              </a:xfrm>
              <a:prstGeom prst="curv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4" name="23 CuadroTexto"/>
            <p:cNvSpPr txBox="1"/>
            <p:nvPr/>
          </p:nvSpPr>
          <p:spPr>
            <a:xfrm>
              <a:off x="6388128" y="5895936"/>
              <a:ext cx="1152128" cy="307777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s-MX" sz="1400" dirty="0" smtClean="0"/>
                <a:t>Activa genes</a:t>
              </a:r>
              <a:endParaRPr lang="es-MX" sz="1400" dirty="0"/>
            </a:p>
          </p:txBody>
        </p:sp>
        <p:sp>
          <p:nvSpPr>
            <p:cNvPr id="25" name="24 CuadroTexto"/>
            <p:cNvSpPr txBox="1"/>
            <p:nvPr/>
          </p:nvSpPr>
          <p:spPr>
            <a:xfrm>
              <a:off x="7739974" y="5571817"/>
              <a:ext cx="308048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400" b="1" dirty="0"/>
                <a:t>Activación el gen</a:t>
              </a:r>
              <a:r>
                <a:rPr lang="es-MX" sz="1400" b="1" dirty="0">
                  <a:solidFill>
                    <a:srgbClr val="006600"/>
                  </a:solidFill>
                </a:rPr>
                <a:t> VGER</a:t>
              </a:r>
              <a:r>
                <a:rPr lang="es-MX" sz="1400" b="1" dirty="0"/>
                <a:t>= </a:t>
              </a:r>
              <a:r>
                <a:rPr lang="es-MX" sz="1400" b="1" dirty="0" err="1"/>
                <a:t>Angiogénesis</a:t>
              </a:r>
              <a:endParaRPr lang="es-MX" sz="1400" b="1" dirty="0"/>
            </a:p>
            <a:p>
              <a:r>
                <a:rPr lang="es-MX" sz="1400" b="1" dirty="0" smtClean="0"/>
                <a:t>Induce </a:t>
              </a:r>
              <a:r>
                <a:rPr lang="es-MX" sz="1400" b="1" dirty="0"/>
                <a:t>genes </a:t>
              </a:r>
              <a:r>
                <a:rPr lang="es-MX" sz="1400" b="1" dirty="0">
                  <a:solidFill>
                    <a:srgbClr val="006600"/>
                  </a:solidFill>
                </a:rPr>
                <a:t>MDR</a:t>
              </a:r>
              <a:r>
                <a:rPr lang="es-MX" sz="1400" b="1" dirty="0"/>
                <a:t> (</a:t>
              </a:r>
              <a:r>
                <a:rPr lang="es-MX" sz="1400" b="1" dirty="0" err="1"/>
                <a:t>Multidrug</a:t>
              </a:r>
              <a:r>
                <a:rPr lang="es-MX" sz="1400" b="1" dirty="0"/>
                <a:t> </a:t>
              </a:r>
              <a:r>
                <a:rPr lang="es-MX" sz="1400" b="1" dirty="0" err="1"/>
                <a:t>resistance</a:t>
              </a:r>
              <a:r>
                <a:rPr lang="es-MX" sz="1400" b="1" dirty="0"/>
                <a:t>)</a:t>
              </a:r>
            </a:p>
            <a:p>
              <a:r>
                <a:rPr lang="es-MX" sz="1400" b="1" dirty="0"/>
                <a:t>Favorece la proliferación tumoral</a:t>
              </a:r>
            </a:p>
          </p:txBody>
        </p:sp>
        <p:sp>
          <p:nvSpPr>
            <p:cNvPr id="26" name="25 Abrir llave"/>
            <p:cNvSpPr/>
            <p:nvPr/>
          </p:nvSpPr>
          <p:spPr>
            <a:xfrm>
              <a:off x="7540256" y="5571816"/>
              <a:ext cx="341064" cy="954107"/>
            </a:xfrm>
            <a:prstGeom prst="leftBrace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1" name="30 CuadroTexto"/>
            <p:cNvSpPr txBox="1"/>
            <p:nvPr/>
          </p:nvSpPr>
          <p:spPr>
            <a:xfrm>
              <a:off x="4799856" y="5157193"/>
              <a:ext cx="7920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/>
                <a:t>NADPH</a:t>
              </a:r>
            </a:p>
          </p:txBody>
        </p:sp>
        <p:sp>
          <p:nvSpPr>
            <p:cNvPr id="46" name="45 Flecha abajo"/>
            <p:cNvSpPr/>
            <p:nvPr/>
          </p:nvSpPr>
          <p:spPr>
            <a:xfrm>
              <a:off x="4996819" y="5671535"/>
              <a:ext cx="360040" cy="216024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grpSp>
          <p:nvGrpSpPr>
            <p:cNvPr id="9" name="49 Grupo"/>
            <p:cNvGrpSpPr/>
            <p:nvPr/>
          </p:nvGrpSpPr>
          <p:grpSpPr>
            <a:xfrm>
              <a:off x="4007768" y="6093296"/>
              <a:ext cx="2232248" cy="523220"/>
              <a:chOff x="2483768" y="6093296"/>
              <a:chExt cx="2232248" cy="523220"/>
            </a:xfrm>
          </p:grpSpPr>
          <p:sp>
            <p:nvSpPr>
              <p:cNvPr id="47" name="46 Rectángulo redondeado"/>
              <p:cNvSpPr/>
              <p:nvPr/>
            </p:nvSpPr>
            <p:spPr>
              <a:xfrm>
                <a:off x="2483768" y="6093296"/>
                <a:ext cx="2232248" cy="509736"/>
              </a:xfrm>
              <a:prstGeom prst="round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48" name="47 CuadroTexto"/>
              <p:cNvSpPr txBox="1"/>
              <p:nvPr/>
            </p:nvSpPr>
            <p:spPr>
              <a:xfrm>
                <a:off x="2555776" y="6093296"/>
                <a:ext cx="21602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400" b="1" dirty="0"/>
                  <a:t>Desequilibrio en la energía</a:t>
                </a:r>
              </a:p>
              <a:p>
                <a:r>
                  <a:rPr lang="es-MX" sz="1400" b="1" dirty="0"/>
                  <a:t>Stress </a:t>
                </a:r>
                <a:r>
                  <a:rPr lang="es-MX" sz="1400" b="1" dirty="0" err="1"/>
                  <a:t>oxidativo</a:t>
                </a:r>
                <a:r>
                  <a:rPr lang="es-MX" sz="1400" b="1" dirty="0"/>
                  <a:t>: ROS</a:t>
                </a:r>
              </a:p>
            </p:txBody>
          </p:sp>
        </p:grpSp>
        <p:sp>
          <p:nvSpPr>
            <p:cNvPr id="51" name="50 Flecha izquierda"/>
            <p:cNvSpPr/>
            <p:nvPr/>
          </p:nvSpPr>
          <p:spPr>
            <a:xfrm>
              <a:off x="3415454" y="6285990"/>
              <a:ext cx="504056" cy="203301"/>
            </a:xfrm>
            <a:prstGeom prst="lef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6" name="35 Flecha abajo"/>
            <p:cNvSpPr/>
            <p:nvPr/>
          </p:nvSpPr>
          <p:spPr>
            <a:xfrm rot="2792148">
              <a:off x="5717020" y="4743263"/>
              <a:ext cx="397147" cy="449410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15" name="Elipse 14"/>
          <p:cNvSpPr/>
          <p:nvPr/>
        </p:nvSpPr>
        <p:spPr>
          <a:xfrm>
            <a:off x="8406511" y="3480368"/>
            <a:ext cx="1433143" cy="3749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7" name="CuadroTexto 26"/>
          <p:cNvSpPr txBox="1"/>
          <p:nvPr/>
        </p:nvSpPr>
        <p:spPr>
          <a:xfrm>
            <a:off x="8302785" y="4060676"/>
            <a:ext cx="22811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MX" sz="1400" b="1" dirty="0">
                <a:solidFill>
                  <a:srgbClr val="000000"/>
                </a:solidFill>
              </a:rPr>
              <a:t>Inhibición de </a:t>
            </a:r>
            <a:r>
              <a:rPr lang="es-MX" sz="1400" b="1" dirty="0" err="1" smtClean="0">
                <a:solidFill>
                  <a:srgbClr val="000000"/>
                </a:solidFill>
              </a:rPr>
              <a:t>dioxigenasas</a:t>
            </a:r>
            <a:endParaRPr lang="es-MX" dirty="0"/>
          </a:p>
        </p:txBody>
      </p:sp>
      <p:sp>
        <p:nvSpPr>
          <p:cNvPr id="42" name="17 CuadroTexto"/>
          <p:cNvSpPr txBox="1"/>
          <p:nvPr/>
        </p:nvSpPr>
        <p:spPr>
          <a:xfrm>
            <a:off x="9891665" y="3478592"/>
            <a:ext cx="504056" cy="30777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MX" sz="1400" b="1" dirty="0" smtClean="0"/>
              <a:t>2HG</a:t>
            </a:r>
            <a:endParaRPr lang="es-MX" sz="1400" b="1" dirty="0"/>
          </a:p>
        </p:txBody>
      </p:sp>
      <p:sp>
        <p:nvSpPr>
          <p:cNvPr id="43" name="19 Flecha abajo"/>
          <p:cNvSpPr/>
          <p:nvPr/>
        </p:nvSpPr>
        <p:spPr>
          <a:xfrm>
            <a:off x="9079352" y="3913591"/>
            <a:ext cx="216024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0" name="7 CuadroTexto"/>
          <p:cNvSpPr txBox="1"/>
          <p:nvPr/>
        </p:nvSpPr>
        <p:spPr>
          <a:xfrm>
            <a:off x="112485" y="6321136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</a:rPr>
              <a:t>NAD+= </a:t>
            </a:r>
            <a:r>
              <a:rPr lang="es-MX" sz="1400" b="1" dirty="0" err="1">
                <a:solidFill>
                  <a:schemeClr val="bg1"/>
                </a:solidFill>
              </a:rPr>
              <a:t>Dinucleótido</a:t>
            </a:r>
            <a:r>
              <a:rPr lang="es-MX" sz="1400" b="1" dirty="0">
                <a:solidFill>
                  <a:schemeClr val="bg1"/>
                </a:solidFill>
              </a:rPr>
              <a:t> de </a:t>
            </a:r>
            <a:r>
              <a:rPr lang="es-MX" sz="1400" b="1" dirty="0" err="1">
                <a:solidFill>
                  <a:schemeClr val="bg1"/>
                </a:solidFill>
              </a:rPr>
              <a:t>Nicotinamida</a:t>
            </a:r>
            <a:r>
              <a:rPr lang="es-MX" sz="1400" b="1" dirty="0">
                <a:solidFill>
                  <a:schemeClr val="bg1"/>
                </a:solidFill>
              </a:rPr>
              <a:t> </a:t>
            </a:r>
            <a:r>
              <a:rPr lang="es-MX" sz="1400" b="1" dirty="0" err="1">
                <a:solidFill>
                  <a:schemeClr val="bg1"/>
                </a:solidFill>
              </a:rPr>
              <a:t>adeninfosfato</a:t>
            </a:r>
            <a:r>
              <a:rPr lang="es-MX" sz="1400" b="1" dirty="0">
                <a:solidFill>
                  <a:schemeClr val="bg1"/>
                </a:solidFill>
              </a:rPr>
              <a:t> oxidado</a:t>
            </a:r>
          </a:p>
          <a:p>
            <a:r>
              <a:rPr lang="es-MX" sz="1400" b="1" dirty="0">
                <a:solidFill>
                  <a:schemeClr val="bg1"/>
                </a:solidFill>
              </a:rPr>
              <a:t>NAPH= </a:t>
            </a:r>
            <a:r>
              <a:rPr lang="es-MX" sz="1400" b="1" dirty="0" err="1">
                <a:solidFill>
                  <a:schemeClr val="bg1"/>
                </a:solidFill>
              </a:rPr>
              <a:t>Dinucleótido</a:t>
            </a:r>
            <a:r>
              <a:rPr lang="es-MX" sz="1400" b="1" dirty="0">
                <a:solidFill>
                  <a:schemeClr val="bg1"/>
                </a:solidFill>
              </a:rPr>
              <a:t> de </a:t>
            </a:r>
            <a:r>
              <a:rPr lang="es-MX" sz="1400" b="1" dirty="0" err="1">
                <a:solidFill>
                  <a:schemeClr val="bg1"/>
                </a:solidFill>
              </a:rPr>
              <a:t>Nicotinamida</a:t>
            </a:r>
            <a:r>
              <a:rPr lang="es-MX" sz="1400" b="1" dirty="0">
                <a:solidFill>
                  <a:schemeClr val="bg1"/>
                </a:solidFill>
              </a:rPr>
              <a:t> </a:t>
            </a:r>
            <a:r>
              <a:rPr lang="es-MX" sz="1400" b="1" dirty="0" err="1">
                <a:solidFill>
                  <a:schemeClr val="bg1"/>
                </a:solidFill>
              </a:rPr>
              <a:t>adeninfosfato</a:t>
            </a:r>
            <a:r>
              <a:rPr lang="es-MX" sz="1400" b="1" dirty="0">
                <a:solidFill>
                  <a:schemeClr val="bg1"/>
                </a:solidFill>
              </a:rPr>
              <a:t>  reducido</a:t>
            </a:r>
          </a:p>
        </p:txBody>
      </p:sp>
      <p:sp>
        <p:nvSpPr>
          <p:cNvPr id="52" name="17 CuadroTexto"/>
          <p:cNvSpPr txBox="1"/>
          <p:nvPr/>
        </p:nvSpPr>
        <p:spPr>
          <a:xfrm>
            <a:off x="9915429" y="3503948"/>
            <a:ext cx="504056" cy="27699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MX" sz="1200" b="1" dirty="0" smtClean="0"/>
              <a:t>2HG</a:t>
            </a:r>
            <a:endParaRPr lang="es-MX" sz="1200" b="1" dirty="0"/>
          </a:p>
        </p:txBody>
      </p:sp>
      <p:sp>
        <p:nvSpPr>
          <p:cNvPr id="55" name="18 CuadroTexto"/>
          <p:cNvSpPr txBox="1"/>
          <p:nvPr/>
        </p:nvSpPr>
        <p:spPr>
          <a:xfrm>
            <a:off x="8215256" y="4070425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/>
              <a:t>Inhibición de </a:t>
            </a:r>
            <a:r>
              <a:rPr lang="es-MX" sz="1400" b="1" dirty="0" err="1" smtClean="0"/>
              <a:t>dioxigenasas</a:t>
            </a:r>
            <a:endParaRPr lang="es-MX" sz="1400" b="1" dirty="0"/>
          </a:p>
        </p:txBody>
      </p:sp>
      <p:sp>
        <p:nvSpPr>
          <p:cNvPr id="35" name="Flecha abajo 34"/>
          <p:cNvSpPr/>
          <p:nvPr/>
        </p:nvSpPr>
        <p:spPr>
          <a:xfrm>
            <a:off x="9148411" y="3928032"/>
            <a:ext cx="211761" cy="1606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44" name="Grupo 43"/>
          <p:cNvGrpSpPr/>
          <p:nvPr/>
        </p:nvGrpSpPr>
        <p:grpSpPr>
          <a:xfrm>
            <a:off x="351763" y="1526217"/>
            <a:ext cx="10112035" cy="4586943"/>
            <a:chOff x="351763" y="1526217"/>
            <a:chExt cx="10112035" cy="4586943"/>
          </a:xfrm>
        </p:grpSpPr>
        <p:grpSp>
          <p:nvGrpSpPr>
            <p:cNvPr id="10" name="Grupo 9"/>
            <p:cNvGrpSpPr/>
            <p:nvPr/>
          </p:nvGrpSpPr>
          <p:grpSpPr>
            <a:xfrm>
              <a:off x="351763" y="1526217"/>
              <a:ext cx="10112035" cy="4586943"/>
              <a:chOff x="351763" y="1526217"/>
              <a:chExt cx="10112035" cy="4586943"/>
            </a:xfrm>
          </p:grpSpPr>
          <p:grpSp>
            <p:nvGrpSpPr>
              <p:cNvPr id="33" name="Grupo 32"/>
              <p:cNvGrpSpPr/>
              <p:nvPr/>
            </p:nvGrpSpPr>
            <p:grpSpPr>
              <a:xfrm>
                <a:off x="351763" y="1526217"/>
                <a:ext cx="10112035" cy="4586943"/>
                <a:chOff x="351763" y="1526217"/>
                <a:chExt cx="10112035" cy="4586943"/>
              </a:xfrm>
            </p:grpSpPr>
            <p:grpSp>
              <p:nvGrpSpPr>
                <p:cNvPr id="14" name="Grupo 13"/>
                <p:cNvGrpSpPr/>
                <p:nvPr/>
              </p:nvGrpSpPr>
              <p:grpSpPr>
                <a:xfrm>
                  <a:off x="3011866" y="1526217"/>
                  <a:ext cx="7451932" cy="2894001"/>
                  <a:chOff x="3011866" y="1848642"/>
                  <a:chExt cx="7451932" cy="2894001"/>
                </a:xfrm>
              </p:grpSpPr>
              <p:grpSp>
                <p:nvGrpSpPr>
                  <p:cNvPr id="4" name="29 Grupo"/>
                  <p:cNvGrpSpPr/>
                  <p:nvPr/>
                </p:nvGrpSpPr>
                <p:grpSpPr>
                  <a:xfrm>
                    <a:off x="3011866" y="1848642"/>
                    <a:ext cx="7451932" cy="2894001"/>
                    <a:chOff x="1475656" y="1988840"/>
                    <a:chExt cx="7451932" cy="2894001"/>
                  </a:xfrm>
                </p:grpSpPr>
                <p:pic>
                  <p:nvPicPr>
                    <p:cNvPr id="5" name="Picture 2" descr="http://www.savalnet.cl/medios/2007/CienciayMedicina/ProgresosMedicos/18154pi001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728580" y="1988840"/>
                      <a:ext cx="7199008" cy="2894001"/>
                    </a:xfrm>
                    <a:prstGeom prst="rect">
                      <a:avLst/>
                    </a:prstGeom>
                    <a:noFill/>
                  </p:spPr>
                </p:pic>
                <p:sp>
                  <p:nvSpPr>
                    <p:cNvPr id="28" name="27 CuadroTexto"/>
                    <p:cNvSpPr txBox="1"/>
                    <p:nvPr/>
                  </p:nvSpPr>
                  <p:spPr>
                    <a:xfrm>
                      <a:off x="1475656" y="3140968"/>
                      <a:ext cx="1368152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s-MX" sz="1200" dirty="0"/>
                        <a:t>Forma oxidada</a:t>
                      </a:r>
                    </a:p>
                  </p:txBody>
                </p:sp>
                <p:sp>
                  <p:nvSpPr>
                    <p:cNvPr id="29" name="28 CuadroTexto"/>
                    <p:cNvSpPr txBox="1"/>
                    <p:nvPr/>
                  </p:nvSpPr>
                  <p:spPr>
                    <a:xfrm>
                      <a:off x="1475656" y="3861048"/>
                      <a:ext cx="1224136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s-MX" sz="1200" dirty="0"/>
                        <a:t>Forma reducida</a:t>
                      </a:r>
                    </a:p>
                  </p:txBody>
                </p:sp>
              </p:grpSp>
              <p:sp>
                <p:nvSpPr>
                  <p:cNvPr id="11" name="CuadroTexto 10"/>
                  <p:cNvSpPr txBox="1"/>
                  <p:nvPr/>
                </p:nvSpPr>
                <p:spPr>
                  <a:xfrm>
                    <a:off x="6108210" y="1999839"/>
                    <a:ext cx="3679802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MX" sz="1200" dirty="0" smtClean="0"/>
                      <a:t>Actividad de isocitrato deshidrogenasa/gen  MUTADO</a:t>
                    </a:r>
                    <a:endParaRPr lang="es-MX" sz="1200" dirty="0"/>
                  </a:p>
                </p:txBody>
              </p:sp>
              <p:sp>
                <p:nvSpPr>
                  <p:cNvPr id="38" name="CuadroTexto 37"/>
                  <p:cNvSpPr txBox="1"/>
                  <p:nvPr/>
                </p:nvSpPr>
                <p:spPr>
                  <a:xfrm>
                    <a:off x="3583138" y="1940200"/>
                    <a:ext cx="1766870" cy="46166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MX" sz="1200" dirty="0" smtClean="0"/>
                      <a:t>Actividad de </a:t>
                    </a:r>
                    <a:r>
                      <a:rPr lang="es-MX" sz="1200" dirty="0" err="1" smtClean="0"/>
                      <a:t>isocitrato</a:t>
                    </a:r>
                    <a:r>
                      <a:rPr lang="es-MX" sz="1200" dirty="0" smtClean="0"/>
                      <a:t> deshidrogenasa Normal</a:t>
                    </a:r>
                    <a:endParaRPr lang="es-MX" sz="1200" dirty="0"/>
                  </a:p>
                </p:txBody>
              </p:sp>
            </p:grpSp>
            <p:sp>
              <p:nvSpPr>
                <p:cNvPr id="30" name="CuadroTexto 29"/>
                <p:cNvSpPr txBox="1"/>
                <p:nvPr/>
              </p:nvSpPr>
              <p:spPr>
                <a:xfrm>
                  <a:off x="2055416" y="5805383"/>
                  <a:ext cx="143362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MX" sz="1400" b="1" dirty="0" smtClean="0"/>
                    <a:t>DAÑO AL DNA</a:t>
                  </a:r>
                  <a:endParaRPr lang="es-MX" sz="1400" b="1" dirty="0"/>
                </a:p>
              </p:txBody>
            </p:sp>
            <p:sp>
              <p:nvSpPr>
                <p:cNvPr id="32" name="CuadroTexto 31"/>
                <p:cNvSpPr txBox="1"/>
                <p:nvPr/>
              </p:nvSpPr>
              <p:spPr>
                <a:xfrm>
                  <a:off x="351763" y="5740400"/>
                  <a:ext cx="1431927" cy="338554"/>
                </a:xfrm>
                <a:prstGeom prst="rect">
                  <a:avLst/>
                </a:prstGeom>
                <a:solidFill>
                  <a:schemeClr val="accent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s-MX" sz="1600" b="1" dirty="0" err="1" smtClean="0"/>
                    <a:t>Tumorigénesis</a:t>
                  </a:r>
                  <a:endParaRPr lang="es-MX" sz="1600" b="1" dirty="0"/>
                </a:p>
              </p:txBody>
            </p:sp>
            <p:sp>
              <p:nvSpPr>
                <p:cNvPr id="49" name="50 Flecha izquierda"/>
                <p:cNvSpPr/>
                <p:nvPr/>
              </p:nvSpPr>
              <p:spPr>
                <a:xfrm>
                  <a:off x="1783690" y="5857622"/>
                  <a:ext cx="286464" cy="203301"/>
                </a:xfrm>
                <a:prstGeom prst="leftArrow">
                  <a:avLst/>
                </a:prstGeom>
                <a:solidFill>
                  <a:schemeClr val="accent3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sp>
            <p:nvSpPr>
              <p:cNvPr id="34" name="Elipse 33"/>
              <p:cNvSpPr/>
              <p:nvPr/>
            </p:nvSpPr>
            <p:spPr>
              <a:xfrm>
                <a:off x="8406511" y="3478592"/>
                <a:ext cx="1417077" cy="376716"/>
              </a:xfrm>
              <a:prstGeom prst="ellipse">
                <a:avLst/>
              </a:prstGeom>
              <a:noFill/>
              <a:ln w="38100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cxnSp>
          <p:nvCxnSpPr>
            <p:cNvPr id="20" name="Conector recto 19"/>
            <p:cNvCxnSpPr/>
            <p:nvPr/>
          </p:nvCxnSpPr>
          <p:spPr>
            <a:xfrm>
              <a:off x="6083479" y="3398425"/>
              <a:ext cx="561161" cy="456883"/>
            </a:xfrm>
            <a:prstGeom prst="line">
              <a:avLst/>
            </a:prstGeom>
            <a:ln w="38100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cto 38"/>
            <p:cNvCxnSpPr/>
            <p:nvPr/>
          </p:nvCxnSpPr>
          <p:spPr>
            <a:xfrm flipH="1">
              <a:off x="6108210" y="3344122"/>
              <a:ext cx="536430" cy="569469"/>
            </a:xfrm>
            <a:prstGeom prst="line">
              <a:avLst/>
            </a:prstGeom>
            <a:ln w="38100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7217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o 19"/>
          <p:cNvGrpSpPr/>
          <p:nvPr/>
        </p:nvGrpSpPr>
        <p:grpSpPr>
          <a:xfrm>
            <a:off x="86692" y="620793"/>
            <a:ext cx="3925185" cy="2708464"/>
            <a:chOff x="86692" y="620793"/>
            <a:chExt cx="3925185" cy="2708464"/>
          </a:xfrm>
        </p:grpSpPr>
        <p:pic>
          <p:nvPicPr>
            <p:cNvPr id="2" name="Imagen 1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37" r="-1" b="9566"/>
            <a:stretch/>
          </p:blipFill>
          <p:spPr bwMode="auto">
            <a:xfrm>
              <a:off x="86692" y="620793"/>
              <a:ext cx="3925185" cy="270846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CuadroTexto 4"/>
            <p:cNvSpPr txBox="1"/>
            <p:nvPr/>
          </p:nvSpPr>
          <p:spPr>
            <a:xfrm>
              <a:off x="86692" y="2990703"/>
              <a:ext cx="124241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MX" sz="1600" dirty="0" smtClean="0"/>
                <a:t>IDH1-R132H</a:t>
              </a:r>
              <a:endParaRPr lang="es-MX" sz="1600" dirty="0"/>
            </a:p>
          </p:txBody>
        </p:sp>
      </p:grpSp>
      <p:sp>
        <p:nvSpPr>
          <p:cNvPr id="11" name="CuadroTexto 10"/>
          <p:cNvSpPr txBox="1"/>
          <p:nvPr/>
        </p:nvSpPr>
        <p:spPr>
          <a:xfrm>
            <a:off x="164757" y="82378"/>
            <a:ext cx="2529015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chemeClr val="accent1">
                    <a:lumMod val="75000"/>
                  </a:schemeClr>
                </a:solidFill>
              </a:rPr>
              <a:t>Inmunohistoquímica</a:t>
            </a:r>
            <a:endParaRPr lang="es-MX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4113652" y="632912"/>
            <a:ext cx="3683727" cy="2715125"/>
            <a:chOff x="4113652" y="632912"/>
            <a:chExt cx="3683727" cy="2715125"/>
          </a:xfrm>
        </p:grpSpPr>
        <p:grpSp>
          <p:nvGrpSpPr>
            <p:cNvPr id="17" name="Grupo 16"/>
            <p:cNvGrpSpPr/>
            <p:nvPr/>
          </p:nvGrpSpPr>
          <p:grpSpPr>
            <a:xfrm>
              <a:off x="4113652" y="632912"/>
              <a:ext cx="3683727" cy="2715125"/>
              <a:chOff x="4113652" y="632912"/>
              <a:chExt cx="3683727" cy="2715125"/>
            </a:xfrm>
          </p:grpSpPr>
          <p:pic>
            <p:nvPicPr>
              <p:cNvPr id="3" name="Imagen 2"/>
              <p:cNvPicPr/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25" r="16350"/>
              <a:stretch/>
            </p:blipFill>
            <p:spPr>
              <a:xfrm>
                <a:off x="4113652" y="632912"/>
                <a:ext cx="3683726" cy="2701804"/>
              </a:xfrm>
              <a:prstGeom prst="rect">
                <a:avLst/>
              </a:prstGeom>
            </p:spPr>
          </p:pic>
          <p:sp>
            <p:nvSpPr>
              <p:cNvPr id="6" name="CuadroTexto 5"/>
              <p:cNvSpPr txBox="1"/>
              <p:nvPr/>
            </p:nvSpPr>
            <p:spPr>
              <a:xfrm>
                <a:off x="6698060" y="3009483"/>
                <a:ext cx="1099319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MX" sz="1600" dirty="0" smtClean="0"/>
                  <a:t>IDH2-R172</a:t>
                </a:r>
                <a:endParaRPr lang="es-MX" sz="1600" dirty="0"/>
              </a:p>
            </p:txBody>
          </p:sp>
        </p:grpSp>
        <p:pic>
          <p:nvPicPr>
            <p:cNvPr id="16" name="Imagen 15"/>
            <p:cNvPicPr/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60" r="6946" b="65036"/>
            <a:stretch/>
          </p:blipFill>
          <p:spPr>
            <a:xfrm>
              <a:off x="6471265" y="632912"/>
              <a:ext cx="1326113" cy="94951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76"/>
          <a:stretch/>
        </p:blipFill>
        <p:spPr>
          <a:xfrm>
            <a:off x="11359471" y="164965"/>
            <a:ext cx="677753" cy="723309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2" r="7917" b="18751"/>
          <a:stretch/>
        </p:blipFill>
        <p:spPr>
          <a:xfrm>
            <a:off x="243840" y="3914590"/>
            <a:ext cx="2950087" cy="2021375"/>
          </a:xfrm>
          <a:prstGeom prst="rect">
            <a:avLst/>
          </a:prstGeom>
        </p:spPr>
      </p:pic>
      <p:grpSp>
        <p:nvGrpSpPr>
          <p:cNvPr id="25" name="Grupo 24"/>
          <p:cNvGrpSpPr/>
          <p:nvPr/>
        </p:nvGrpSpPr>
        <p:grpSpPr>
          <a:xfrm>
            <a:off x="5764897" y="4145574"/>
            <a:ext cx="6111239" cy="617226"/>
            <a:chOff x="1809149" y="2584208"/>
            <a:chExt cx="7715851" cy="818017"/>
          </a:xfrm>
        </p:grpSpPr>
        <p:pic>
          <p:nvPicPr>
            <p:cNvPr id="26" name="Picture 2" descr="Resultado de imagen para mgmt pcr real time"/>
            <p:cNvPicPr/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690"/>
            <a:stretch/>
          </p:blipFill>
          <p:spPr bwMode="auto">
            <a:xfrm>
              <a:off x="2421924" y="2584208"/>
              <a:ext cx="7103076" cy="818017"/>
            </a:xfrm>
            <a:prstGeom prst="rect">
              <a:avLst/>
            </a:prstGeom>
            <a:noFill/>
            <a:extLst/>
          </p:spPr>
        </p:pic>
        <p:sp>
          <p:nvSpPr>
            <p:cNvPr id="27" name="Cuadro de texto 6"/>
            <p:cNvSpPr txBox="1"/>
            <p:nvPr/>
          </p:nvSpPr>
          <p:spPr>
            <a:xfrm>
              <a:off x="1809149" y="3145050"/>
              <a:ext cx="612775" cy="25717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s-MX" sz="10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MGMT</a:t>
              </a:r>
              <a:endParaRPr lang="es-MX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4" name="CuadroTexto 23"/>
          <p:cNvSpPr txBox="1"/>
          <p:nvPr/>
        </p:nvSpPr>
        <p:spPr>
          <a:xfrm>
            <a:off x="6357257" y="5050971"/>
            <a:ext cx="54167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1100" dirty="0">
                <a:latin typeface="Tahoma" panose="020B0604030504040204" pitchFamily="34" charset="0"/>
                <a:ea typeface="Times New Roman" panose="02020603050405020304" pitchFamily="18" charset="0"/>
              </a:rPr>
              <a:t>MAPA DE CALOR</a:t>
            </a:r>
          </a:p>
          <a:p>
            <a:pPr algn="ctr"/>
            <a:r>
              <a:rPr lang="es-ES" sz="1100" dirty="0">
                <a:latin typeface="Tahoma" panose="020B0604030504040204" pitchFamily="34" charset="0"/>
                <a:ea typeface="Times New Roman" panose="02020603050405020304" pitchFamily="18" charset="0"/>
              </a:rPr>
              <a:t>Predominio de celdillas de color rojo (escala: 8-10)= </a:t>
            </a:r>
            <a:r>
              <a:rPr lang="es-ES" sz="1100" b="1" dirty="0">
                <a:latin typeface="Tahoma" panose="020B0604030504040204" pitchFamily="34" charset="0"/>
                <a:ea typeface="Times New Roman" panose="02020603050405020304" pitchFamily="18" charset="0"/>
              </a:rPr>
              <a:t>Metilación del gen MGMT</a:t>
            </a:r>
          </a:p>
          <a:p>
            <a:pPr algn="ctr"/>
            <a:r>
              <a:rPr lang="es-ES" sz="1100" b="1" dirty="0"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s-ES" sz="1100" dirty="0">
                <a:latin typeface="Tahoma" panose="020B0604030504040204" pitchFamily="34" charset="0"/>
                <a:ea typeface="Times New Roman" panose="02020603050405020304" pitchFamily="18" charset="0"/>
              </a:rPr>
              <a:t>(Celdillas verdes (escala: &lt;5)= genes no </a:t>
            </a:r>
            <a:r>
              <a:rPr lang="es-ES" sz="1100" dirty="0" err="1">
                <a:latin typeface="Tahoma" panose="020B0604030504040204" pitchFamily="34" charset="0"/>
                <a:ea typeface="Times New Roman" panose="02020603050405020304" pitchFamily="18" charset="0"/>
              </a:rPr>
              <a:t>metiladores</a:t>
            </a:r>
            <a:endParaRPr lang="es-MX" sz="1100" dirty="0"/>
          </a:p>
        </p:txBody>
      </p:sp>
      <p:grpSp>
        <p:nvGrpSpPr>
          <p:cNvPr id="13" name="Grupo 12"/>
          <p:cNvGrpSpPr/>
          <p:nvPr/>
        </p:nvGrpSpPr>
        <p:grpSpPr>
          <a:xfrm>
            <a:off x="3063828" y="3944916"/>
            <a:ext cx="2701069" cy="2621283"/>
            <a:chOff x="3063828" y="3944916"/>
            <a:chExt cx="2701069" cy="2621283"/>
          </a:xfrm>
        </p:grpSpPr>
        <p:sp>
          <p:nvSpPr>
            <p:cNvPr id="18" name="Subtítulo 2"/>
            <p:cNvSpPr txBox="1">
              <a:spLocks/>
            </p:cNvSpPr>
            <p:nvPr/>
          </p:nvSpPr>
          <p:spPr>
            <a:xfrm>
              <a:off x="3063828" y="5835801"/>
              <a:ext cx="2701069" cy="730398"/>
            </a:xfrm>
            <a:prstGeom prst="rect">
              <a:avLst/>
            </a:prstGeom>
          </p:spPr>
          <p:txBody>
            <a:bodyPr/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MX" sz="1600" dirty="0" smtClean="0"/>
                <a:t>(Ausente= Positivo para la mutación del gen</a:t>
              </a:r>
              <a:r>
                <a:rPr lang="es-MX" sz="1800" dirty="0" smtClean="0"/>
                <a:t>)</a:t>
              </a:r>
              <a:endParaRPr lang="es-MX" sz="1800" dirty="0"/>
            </a:p>
          </p:txBody>
        </p:sp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12"/>
            <a:srcRect l="1430" t="9129" r="23215" b="2100"/>
            <a:stretch/>
          </p:blipFill>
          <p:spPr>
            <a:xfrm rot="5400000">
              <a:off x="3448065" y="3894201"/>
              <a:ext cx="1932593" cy="2034023"/>
            </a:xfrm>
            <a:prstGeom prst="rect">
              <a:avLst/>
            </a:prstGeom>
          </p:spPr>
        </p:pic>
      </p:grpSp>
      <p:sp>
        <p:nvSpPr>
          <p:cNvPr id="12" name="CuadroTexto 11"/>
          <p:cNvSpPr txBox="1"/>
          <p:nvPr/>
        </p:nvSpPr>
        <p:spPr>
          <a:xfrm>
            <a:off x="3382132" y="5566633"/>
            <a:ext cx="731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ATRX</a:t>
            </a:r>
            <a:endParaRPr lang="es-MX" sz="1600" dirty="0"/>
          </a:p>
        </p:txBody>
      </p:sp>
      <p:grpSp>
        <p:nvGrpSpPr>
          <p:cNvPr id="15" name="Grupo 14"/>
          <p:cNvGrpSpPr/>
          <p:nvPr/>
        </p:nvGrpSpPr>
        <p:grpSpPr>
          <a:xfrm>
            <a:off x="7895742" y="615372"/>
            <a:ext cx="3188881" cy="2732665"/>
            <a:chOff x="7895742" y="615372"/>
            <a:chExt cx="3188881" cy="2732665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13"/>
            <a:srcRect r="24473" b="25437"/>
            <a:stretch/>
          </p:blipFill>
          <p:spPr>
            <a:xfrm rot="5400000">
              <a:off x="8130530" y="380584"/>
              <a:ext cx="2719305" cy="3188881"/>
            </a:xfrm>
            <a:prstGeom prst="rect">
              <a:avLst/>
            </a:prstGeom>
          </p:spPr>
        </p:pic>
        <p:sp>
          <p:nvSpPr>
            <p:cNvPr id="28" name="CuadroTexto 27"/>
            <p:cNvSpPr txBox="1"/>
            <p:nvPr/>
          </p:nvSpPr>
          <p:spPr>
            <a:xfrm>
              <a:off x="10581925" y="3009483"/>
              <a:ext cx="50269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MX" sz="1600" dirty="0" smtClean="0"/>
                <a:t>p53</a:t>
              </a:r>
              <a:endParaRPr lang="es-MX" sz="1600" dirty="0"/>
            </a:p>
          </p:txBody>
        </p:sp>
      </p:grpSp>
      <p:sp>
        <p:nvSpPr>
          <p:cNvPr id="21" name="CuadroTexto 20"/>
          <p:cNvSpPr txBox="1"/>
          <p:nvPr/>
        </p:nvSpPr>
        <p:spPr>
          <a:xfrm>
            <a:off x="164757" y="6466035"/>
            <a:ext cx="4050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>
                <a:solidFill>
                  <a:schemeClr val="bg1"/>
                </a:solidFill>
              </a:rPr>
              <a:t>Concordancia de IHQ y Secuenciación Kappa: &gt; 0.90</a:t>
            </a:r>
            <a:endParaRPr lang="es-MX" sz="1400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26720" y="3313921"/>
            <a:ext cx="11449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i="1" dirty="0" smtClean="0"/>
              <a:t>Glioma astrocítico difuso con mutación de IDH, grado II, con características IHQ que respaldan mutación de p53 y ATRX con metilación del gen MGMT</a:t>
            </a:r>
            <a:endParaRPr lang="es-MX" b="1" i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8699863" y="6069874"/>
            <a:ext cx="3422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 smtClean="0"/>
              <a:t>MGMT</a:t>
            </a:r>
            <a:r>
              <a:rPr lang="es-MX" sz="1200" dirty="0" smtClean="0"/>
              <a:t>: O6 </a:t>
            </a:r>
            <a:r>
              <a:rPr lang="es-MX" sz="1200" dirty="0" err="1" smtClean="0"/>
              <a:t>metil</a:t>
            </a:r>
            <a:r>
              <a:rPr lang="es-MX" sz="1200" dirty="0" smtClean="0"/>
              <a:t> </a:t>
            </a:r>
            <a:r>
              <a:rPr lang="es-MX" sz="1200" dirty="0" err="1" smtClean="0"/>
              <a:t>guanil</a:t>
            </a:r>
            <a:r>
              <a:rPr lang="es-MX" sz="1200" dirty="0" smtClean="0"/>
              <a:t> </a:t>
            </a:r>
            <a:r>
              <a:rPr lang="es-MX" sz="1200" dirty="0" err="1" smtClean="0"/>
              <a:t>metil</a:t>
            </a:r>
            <a:r>
              <a:rPr lang="es-MX" sz="1200" dirty="0" smtClean="0"/>
              <a:t> DNA </a:t>
            </a:r>
            <a:r>
              <a:rPr lang="es-MX" sz="1200" dirty="0" err="1" smtClean="0"/>
              <a:t>transferasa</a:t>
            </a:r>
            <a:endParaRPr lang="es-MX" sz="1200" dirty="0"/>
          </a:p>
        </p:txBody>
      </p:sp>
      <p:sp>
        <p:nvSpPr>
          <p:cNvPr id="8" name="CuadroTexto 7"/>
          <p:cNvSpPr txBox="1"/>
          <p:nvPr/>
        </p:nvSpPr>
        <p:spPr>
          <a:xfrm>
            <a:off x="6736101" y="6378550"/>
            <a:ext cx="51400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dirty="0" smtClean="0">
                <a:solidFill>
                  <a:schemeClr val="bg1"/>
                </a:solidFill>
              </a:rPr>
              <a:t>Dr. Horacio </a:t>
            </a:r>
            <a:r>
              <a:rPr lang="es-MX" sz="1050" dirty="0" err="1" smtClean="0">
                <a:solidFill>
                  <a:schemeClr val="bg1"/>
                </a:solidFill>
              </a:rPr>
              <a:t>Decanini</a:t>
            </a:r>
            <a:r>
              <a:rPr lang="es-MX" sz="1050" dirty="0" smtClean="0">
                <a:solidFill>
                  <a:schemeClr val="bg1"/>
                </a:solidFill>
              </a:rPr>
              <a:t> </a:t>
            </a:r>
            <a:r>
              <a:rPr lang="es-MX" sz="1050" dirty="0" err="1" smtClean="0">
                <a:solidFill>
                  <a:schemeClr val="bg1"/>
                </a:solidFill>
              </a:rPr>
              <a:t>Arcaute</a:t>
            </a:r>
            <a:r>
              <a:rPr lang="es-MX" sz="1050" dirty="0" smtClean="0">
                <a:solidFill>
                  <a:schemeClr val="bg1"/>
                </a:solidFill>
              </a:rPr>
              <a:t>. H </a:t>
            </a:r>
            <a:r>
              <a:rPr lang="es-MX" sz="1050" dirty="0" err="1" smtClean="0">
                <a:solidFill>
                  <a:schemeClr val="bg1"/>
                </a:solidFill>
              </a:rPr>
              <a:t>Christus</a:t>
            </a:r>
            <a:r>
              <a:rPr lang="es-MX" sz="1050" dirty="0" smtClean="0">
                <a:solidFill>
                  <a:schemeClr val="bg1"/>
                </a:solidFill>
              </a:rPr>
              <a:t> </a:t>
            </a:r>
            <a:r>
              <a:rPr lang="es-MX" sz="1050" dirty="0" err="1">
                <a:solidFill>
                  <a:schemeClr val="bg1"/>
                </a:solidFill>
              </a:rPr>
              <a:t>M</a:t>
            </a:r>
            <a:r>
              <a:rPr lang="es-MX" sz="1050" dirty="0" err="1" smtClean="0">
                <a:solidFill>
                  <a:schemeClr val="bg1"/>
                </a:solidFill>
              </a:rPr>
              <a:t>uguerza</a:t>
            </a:r>
            <a:r>
              <a:rPr lang="es-MX" sz="1050" dirty="0" smtClean="0">
                <a:solidFill>
                  <a:schemeClr val="bg1"/>
                </a:solidFill>
              </a:rPr>
              <a:t> de Alta Especialidad, Monterrey, NL</a:t>
            </a:r>
          </a:p>
          <a:p>
            <a:r>
              <a:rPr lang="es-MX" sz="1050" dirty="0" smtClean="0">
                <a:solidFill>
                  <a:schemeClr val="bg1"/>
                </a:solidFill>
              </a:rPr>
              <a:t>Dr. H </a:t>
            </a:r>
            <a:r>
              <a:rPr lang="es-MX" sz="1050" dirty="0" err="1" smtClean="0">
                <a:solidFill>
                  <a:schemeClr val="bg1"/>
                </a:solidFill>
              </a:rPr>
              <a:t>Yziji</a:t>
            </a:r>
            <a:r>
              <a:rPr lang="es-MX" sz="1050" dirty="0" smtClean="0">
                <a:solidFill>
                  <a:schemeClr val="bg1"/>
                </a:solidFill>
              </a:rPr>
              <a:t> Vitro Molecular, Miami,  EUA</a:t>
            </a:r>
            <a:endParaRPr lang="es-MX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97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Violeta rojo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4522</TotalTime>
  <Words>1091</Words>
  <Application>Microsoft Office PowerPoint</Application>
  <PresentationFormat>Panorámica</PresentationFormat>
  <Paragraphs>190</Paragraphs>
  <Slides>16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Calibri</vt:lpstr>
      <vt:lpstr>Calibri Light</vt:lpstr>
      <vt:lpstr>Tahoma</vt:lpstr>
      <vt:lpstr>Times New Roman</vt:lpstr>
      <vt:lpstr>Wingdings</vt:lpstr>
      <vt:lpstr>Retrospección</vt:lpstr>
      <vt:lpstr>Avances tecnológicos en el diagnóstico y clasificación de gliomas con fines terapéuticos</vt:lpstr>
      <vt:lpstr>Presentación de PowerPoint</vt:lpstr>
      <vt:lpstr>Presentación de PowerPoint</vt:lpstr>
      <vt:lpstr>Clasificación de gliomas- OMS</vt:lpstr>
      <vt:lpstr>OMS 2016 Gliomas</vt:lpstr>
      <vt:lpstr>Presentación de PowerPoint</vt:lpstr>
      <vt:lpstr>Presentación de PowerPoint</vt:lpstr>
      <vt:lpstr>¿Por qué iniciar con el status de IDH (Isocitrato deshidrogenasas)?</vt:lpstr>
      <vt:lpstr>Presentación de PowerPoint</vt:lpstr>
      <vt:lpstr>Gliomas Trabajos posteriores a 2016 </vt:lpstr>
      <vt:lpstr>Contribución terapéutica de la Clasificación de Gliomas- OMS 2016</vt:lpstr>
      <vt:lpstr>Contribución del Dx. integrado en decisiones terapéuticas ¿Cómo?</vt:lpstr>
      <vt:lpstr> Gliomas Cambio en el enfoque diagnóstico-OMS 2016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Dra Leticia</dc:creator>
  <cp:lastModifiedBy>Dra Leticia</cp:lastModifiedBy>
  <cp:revision>375</cp:revision>
  <dcterms:created xsi:type="dcterms:W3CDTF">2019-08-05T02:32:55Z</dcterms:created>
  <dcterms:modified xsi:type="dcterms:W3CDTF">2019-11-19T13:05:33Z</dcterms:modified>
</cp:coreProperties>
</file>