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4"/>
  </p:notesMasterIdLst>
  <p:sldIdLst>
    <p:sldId id="406" r:id="rId2"/>
    <p:sldId id="337" r:id="rId3"/>
    <p:sldId id="259" r:id="rId4"/>
    <p:sldId id="461" r:id="rId5"/>
    <p:sldId id="407" r:id="rId6"/>
    <p:sldId id="307" r:id="rId7"/>
    <p:sldId id="261" r:id="rId8"/>
    <p:sldId id="304" r:id="rId9"/>
    <p:sldId id="455" r:id="rId10"/>
    <p:sldId id="480" r:id="rId11"/>
    <p:sldId id="481" r:id="rId12"/>
    <p:sldId id="456" r:id="rId13"/>
    <p:sldId id="457" r:id="rId14"/>
    <p:sldId id="334" r:id="rId15"/>
    <p:sldId id="362" r:id="rId16"/>
    <p:sldId id="473" r:id="rId17"/>
    <p:sldId id="416" r:id="rId18"/>
    <p:sldId id="425" r:id="rId19"/>
    <p:sldId id="422" r:id="rId20"/>
    <p:sldId id="423" r:id="rId21"/>
    <p:sldId id="424" r:id="rId22"/>
    <p:sldId id="257" r:id="rId23"/>
    <p:sldId id="274" r:id="rId24"/>
    <p:sldId id="275" r:id="rId25"/>
    <p:sldId id="465" r:id="rId26"/>
    <p:sldId id="467" r:id="rId27"/>
    <p:sldId id="454" r:id="rId28"/>
    <p:sldId id="447" r:id="rId29"/>
    <p:sldId id="450" r:id="rId30"/>
    <p:sldId id="412" r:id="rId31"/>
    <p:sldId id="427" r:id="rId32"/>
    <p:sldId id="432" r:id="rId33"/>
    <p:sldId id="478" r:id="rId34"/>
    <p:sldId id="476" r:id="rId35"/>
    <p:sldId id="475" r:id="rId36"/>
    <p:sldId id="479" r:id="rId37"/>
    <p:sldId id="486" r:id="rId38"/>
    <p:sldId id="488" r:id="rId39"/>
    <p:sldId id="482" r:id="rId40"/>
    <p:sldId id="483" r:id="rId41"/>
    <p:sldId id="489" r:id="rId42"/>
    <p:sldId id="471" r:id="rId43"/>
  </p:sldIdLst>
  <p:sldSz cx="9144000" cy="6858000" type="screen4x3"/>
  <p:notesSz cx="6865938" cy="9998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B86"/>
    <a:srgbClr val="FFFFF7"/>
    <a:srgbClr val="FFFFF6"/>
    <a:srgbClr val="FFFFE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49" autoAdjust="0"/>
    <p:restoredTop sz="93409" autoAdjust="0"/>
  </p:normalViewPr>
  <p:slideViewPr>
    <p:cSldViewPr snapToGrid="0" snapToObjects="1">
      <p:cViewPr varScale="1">
        <p:scale>
          <a:sx n="79" d="100"/>
          <a:sy n="79" d="100"/>
        </p:scale>
        <p:origin x="654" y="90"/>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99904"/>
          </a:xfrm>
          <a:prstGeom prst="rect">
            <a:avLst/>
          </a:prstGeom>
        </p:spPr>
        <p:txBody>
          <a:bodyPr vert="horz" lIns="96359" tIns="48180" rIns="96359" bIns="48180" rtlCol="0"/>
          <a:lstStyle>
            <a:lvl1pPr algn="l">
              <a:defRPr sz="1300"/>
            </a:lvl1pPr>
          </a:lstStyle>
          <a:p>
            <a:endParaRPr lang="en-US"/>
          </a:p>
        </p:txBody>
      </p:sp>
      <p:sp>
        <p:nvSpPr>
          <p:cNvPr id="3" name="Date Placeholder 2"/>
          <p:cNvSpPr>
            <a:spLocks noGrp="1"/>
          </p:cNvSpPr>
          <p:nvPr>
            <p:ph type="dt" idx="1"/>
          </p:nvPr>
        </p:nvSpPr>
        <p:spPr>
          <a:xfrm>
            <a:off x="3889109" y="0"/>
            <a:ext cx="2975240" cy="499904"/>
          </a:xfrm>
          <a:prstGeom prst="rect">
            <a:avLst/>
          </a:prstGeom>
        </p:spPr>
        <p:txBody>
          <a:bodyPr vert="horz" lIns="96359" tIns="48180" rIns="96359" bIns="48180" rtlCol="0"/>
          <a:lstStyle>
            <a:lvl1pPr algn="r">
              <a:defRPr sz="1300"/>
            </a:lvl1pPr>
          </a:lstStyle>
          <a:p>
            <a:fld id="{BDA44CF2-2AE1-4845-BF51-57054B60197D}" type="datetimeFigureOut">
              <a:rPr lang="en-US" smtClean="0"/>
              <a:t>2/20/2019</a:t>
            </a:fld>
            <a:endParaRPr lang="en-US"/>
          </a:p>
        </p:txBody>
      </p:sp>
      <p:sp>
        <p:nvSpPr>
          <p:cNvPr id="4" name="Slide Image Placeholder 3"/>
          <p:cNvSpPr>
            <a:spLocks noGrp="1" noRot="1" noChangeAspect="1"/>
          </p:cNvSpPr>
          <p:nvPr>
            <p:ph type="sldImg" idx="2"/>
          </p:nvPr>
        </p:nvSpPr>
        <p:spPr>
          <a:xfrm>
            <a:off x="933450" y="749300"/>
            <a:ext cx="4999038" cy="3749675"/>
          </a:xfrm>
          <a:prstGeom prst="rect">
            <a:avLst/>
          </a:prstGeom>
          <a:noFill/>
          <a:ln w="12700">
            <a:solidFill>
              <a:prstClr val="black"/>
            </a:solidFill>
          </a:ln>
        </p:spPr>
        <p:txBody>
          <a:bodyPr vert="horz" lIns="96359" tIns="48180" rIns="96359" bIns="48180" rtlCol="0" anchor="ctr"/>
          <a:lstStyle/>
          <a:p>
            <a:endParaRPr lang="en-US"/>
          </a:p>
        </p:txBody>
      </p:sp>
      <p:sp>
        <p:nvSpPr>
          <p:cNvPr id="5" name="Notes Placeholder 4"/>
          <p:cNvSpPr>
            <a:spLocks noGrp="1"/>
          </p:cNvSpPr>
          <p:nvPr>
            <p:ph type="body" sz="quarter" idx="3"/>
          </p:nvPr>
        </p:nvSpPr>
        <p:spPr>
          <a:xfrm>
            <a:off x="686594" y="4749086"/>
            <a:ext cx="5492750" cy="4499134"/>
          </a:xfrm>
          <a:prstGeom prst="rect">
            <a:avLst/>
          </a:prstGeom>
        </p:spPr>
        <p:txBody>
          <a:bodyPr vert="horz" lIns="96359" tIns="48180" rIns="96359" bIns="4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6436"/>
            <a:ext cx="2975240" cy="499904"/>
          </a:xfrm>
          <a:prstGeom prst="rect">
            <a:avLst/>
          </a:prstGeom>
        </p:spPr>
        <p:txBody>
          <a:bodyPr vert="horz" lIns="96359" tIns="48180" rIns="96359" bIns="48180" rtlCol="0" anchor="b"/>
          <a:lstStyle>
            <a:lvl1pPr algn="l">
              <a:defRPr sz="1300"/>
            </a:lvl1pPr>
          </a:lstStyle>
          <a:p>
            <a:endParaRPr lang="en-US"/>
          </a:p>
        </p:txBody>
      </p:sp>
      <p:sp>
        <p:nvSpPr>
          <p:cNvPr id="7" name="Slide Number Placeholder 6"/>
          <p:cNvSpPr>
            <a:spLocks noGrp="1"/>
          </p:cNvSpPr>
          <p:nvPr>
            <p:ph type="sldNum" sz="quarter" idx="5"/>
          </p:nvPr>
        </p:nvSpPr>
        <p:spPr>
          <a:xfrm>
            <a:off x="3889109" y="9496436"/>
            <a:ext cx="2975240" cy="499904"/>
          </a:xfrm>
          <a:prstGeom prst="rect">
            <a:avLst/>
          </a:prstGeom>
        </p:spPr>
        <p:txBody>
          <a:bodyPr vert="horz" lIns="96359" tIns="48180" rIns="96359" bIns="48180" rtlCol="0" anchor="b"/>
          <a:lstStyle>
            <a:lvl1pPr algn="r">
              <a:defRPr sz="1300"/>
            </a:lvl1pPr>
          </a:lstStyle>
          <a:p>
            <a:fld id="{277BE578-8FFB-2242-B73D-A2CF0FD28E28}" type="slidenum">
              <a:rPr lang="en-US" smtClean="0"/>
              <a:t>‹Nº›</a:t>
            </a:fld>
            <a:endParaRPr lang="en-US"/>
          </a:p>
        </p:txBody>
      </p:sp>
    </p:spTree>
    <p:extLst>
      <p:ext uri="{BB962C8B-B14F-4D97-AF65-F5344CB8AC3E}">
        <p14:creationId xmlns:p14="http://schemas.microsoft.com/office/powerpoint/2010/main" val="7734786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 of the</a:t>
            </a:r>
            <a:r>
              <a:rPr lang="en-US" baseline="0" dirty="0"/>
              <a:t> PSMF is to connect all the players in the healthcare delivery echo-system from providers, innovators, patients, and technology to confront the broad challenge of preventing more than 200,000 preventable patient deaths in US hospitals alone each year. Let alone the 3 million around the world. </a:t>
            </a:r>
            <a:endParaRPr lang="en-US" dirty="0"/>
          </a:p>
        </p:txBody>
      </p:sp>
      <p:sp>
        <p:nvSpPr>
          <p:cNvPr id="4" name="Slide Number Placeholder 3"/>
          <p:cNvSpPr>
            <a:spLocks noGrp="1"/>
          </p:cNvSpPr>
          <p:nvPr>
            <p:ph type="sldNum" sz="quarter" idx="10"/>
          </p:nvPr>
        </p:nvSpPr>
        <p:spPr/>
        <p:txBody>
          <a:bodyPr/>
          <a:lstStyle/>
          <a:p>
            <a:fld id="{277BE578-8FFB-2242-B73D-A2CF0FD28E28}" type="slidenum">
              <a:rPr lang="en-US" smtClean="0"/>
              <a:t>2</a:t>
            </a:fld>
            <a:endParaRPr lang="en-US"/>
          </a:p>
        </p:txBody>
      </p:sp>
    </p:spTree>
    <p:extLst>
      <p:ext uri="{BB962C8B-B14F-4D97-AF65-F5344CB8AC3E}">
        <p14:creationId xmlns:p14="http://schemas.microsoft.com/office/powerpoint/2010/main" val="4180599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a:t>
            </a:r>
            <a:r>
              <a:rPr lang="en-US" baseline="0" dirty="0"/>
              <a:t> some of the Healthcare Tech companies that have made the Open data pledge</a:t>
            </a:r>
            <a:endParaRPr lang="en-US" dirty="0"/>
          </a:p>
        </p:txBody>
      </p:sp>
      <p:sp>
        <p:nvSpPr>
          <p:cNvPr id="4" name="Slide Number Placeholder 3"/>
          <p:cNvSpPr>
            <a:spLocks noGrp="1"/>
          </p:cNvSpPr>
          <p:nvPr>
            <p:ph type="sldNum" sz="quarter" idx="10"/>
          </p:nvPr>
        </p:nvSpPr>
        <p:spPr/>
        <p:txBody>
          <a:bodyPr/>
          <a:lstStyle/>
          <a:p>
            <a:fld id="{6B47FC4C-1F76-FC4F-8434-DA38BD31F247}" type="slidenum">
              <a:rPr lang="en-US" smtClean="0"/>
              <a:t>14</a:t>
            </a:fld>
            <a:endParaRPr lang="en-US"/>
          </a:p>
        </p:txBody>
      </p:sp>
    </p:spTree>
    <p:extLst>
      <p:ext uri="{BB962C8B-B14F-4D97-AF65-F5344CB8AC3E}">
        <p14:creationId xmlns:p14="http://schemas.microsoft.com/office/powerpoint/2010/main" val="10750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5120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a:p>
        </p:txBody>
      </p:sp>
      <p:sp>
        <p:nvSpPr>
          <p:cNvPr id="5018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937FF2-5B10-49AD-AAFB-02ADB3448924}" type="slidenum">
              <a:rPr lang="es-ES" smtClean="0">
                <a:solidFill>
                  <a:prstClr val="black"/>
                </a:solidFill>
              </a:rPr>
              <a:pPr fontAlgn="base">
                <a:spcBef>
                  <a:spcPct val="0"/>
                </a:spcBef>
                <a:spcAft>
                  <a:spcPct val="0"/>
                </a:spcAft>
                <a:defRPr/>
              </a:pPr>
              <a:t>22</a:t>
            </a:fld>
            <a:endParaRPr lang="es-ES" dirty="0">
              <a:solidFill>
                <a:prstClr val="black"/>
              </a:solidFill>
            </a:endParaRPr>
          </a:p>
        </p:txBody>
      </p:sp>
    </p:spTree>
    <p:extLst>
      <p:ext uri="{BB962C8B-B14F-4D97-AF65-F5344CB8AC3E}">
        <p14:creationId xmlns:p14="http://schemas.microsoft.com/office/powerpoint/2010/main" val="23934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you know, Medical errors come a great cost to the healthcare system. As the 3</a:t>
            </a:r>
            <a:r>
              <a:rPr lang="en-US" baseline="30000" dirty="0"/>
              <a:t>rd</a:t>
            </a:r>
            <a:r>
              <a:rPr lang="en-US" baseline="0" dirty="0"/>
              <a:t> leading cause of death, costs are estimated at $1.26 trillion per year.</a:t>
            </a:r>
            <a:endParaRPr lang="en-US" dirty="0"/>
          </a:p>
        </p:txBody>
      </p:sp>
      <p:sp>
        <p:nvSpPr>
          <p:cNvPr id="4" name="Slide Number Placeholder 3"/>
          <p:cNvSpPr>
            <a:spLocks noGrp="1"/>
          </p:cNvSpPr>
          <p:nvPr>
            <p:ph type="sldNum" sz="quarter" idx="10"/>
          </p:nvPr>
        </p:nvSpPr>
        <p:spPr/>
        <p:txBody>
          <a:bodyPr/>
          <a:lstStyle/>
          <a:p>
            <a:fld id="{277BE578-8FFB-2242-B73D-A2CF0FD28E28}" type="slidenum">
              <a:rPr lang="en-US" smtClean="0"/>
              <a:t>3</a:t>
            </a:fld>
            <a:endParaRPr lang="en-US"/>
          </a:p>
        </p:txBody>
      </p:sp>
    </p:spTree>
    <p:extLst>
      <p:ext uri="{BB962C8B-B14F-4D97-AF65-F5344CB8AC3E}">
        <p14:creationId xmlns:p14="http://schemas.microsoft.com/office/powerpoint/2010/main" val="3922888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mission of the PSMF is to eliminate</a:t>
            </a:r>
            <a:r>
              <a:rPr lang="en-US" baseline="0" dirty="0"/>
              <a:t> Preventable Patient Deaths by 2020. It’s a bold and audacious goal, but the only acceptable goal and one we are passionate about. </a:t>
            </a:r>
            <a:endParaRPr lang="en-US" dirty="0"/>
          </a:p>
        </p:txBody>
      </p:sp>
      <p:sp>
        <p:nvSpPr>
          <p:cNvPr id="4" name="Slide Number Placeholder 3"/>
          <p:cNvSpPr>
            <a:spLocks noGrp="1"/>
          </p:cNvSpPr>
          <p:nvPr>
            <p:ph type="sldNum" sz="quarter" idx="10"/>
          </p:nvPr>
        </p:nvSpPr>
        <p:spPr/>
        <p:txBody>
          <a:bodyPr/>
          <a:lstStyle/>
          <a:p>
            <a:fld id="{277BE578-8FFB-2242-B73D-A2CF0FD28E28}" type="slidenum">
              <a:rPr lang="en-US" smtClean="0"/>
              <a:t>5</a:t>
            </a:fld>
            <a:endParaRPr lang="en-US"/>
          </a:p>
        </p:txBody>
      </p:sp>
    </p:spTree>
    <p:extLst>
      <p:ext uri="{BB962C8B-B14F-4D97-AF65-F5344CB8AC3E}">
        <p14:creationId xmlns:p14="http://schemas.microsoft.com/office/powerpoint/2010/main" val="1047796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PSMF wanted to take a new approach to fostering</a:t>
            </a:r>
            <a:r>
              <a:rPr lang="en-US" baseline="0" dirty="0"/>
              <a:t> and building patient safety programs through a Commitment program.  Through the </a:t>
            </a:r>
            <a:r>
              <a:rPr lang="en-US" baseline="0" dirty="0" err="1"/>
              <a:t>Coommitment</a:t>
            </a:r>
            <a:r>
              <a:rPr lang="en-US" baseline="0" dirty="0"/>
              <a:t> process healthcare providers, systems or collaborative groups post harm reduction goals based on initiatives they are working on. As they post their improvement, they also share a little about the key interventions that are driving improvement. Creating a non-threatening public forum to share and celebrate their success as well as their solutions.</a:t>
            </a:r>
          </a:p>
          <a:p>
            <a:endParaRPr lang="en-US" baseline="0" dirty="0"/>
          </a:p>
          <a:p>
            <a:r>
              <a:rPr lang="en-US" baseline="0" dirty="0"/>
              <a:t>The goal is not necessary to come with something new but share with the broader healthcare community your success and strategies to accelerate progress as others learn from you and don’t need to struggle with reinventing the wheel.</a:t>
            </a:r>
          </a:p>
          <a:p>
            <a:endParaRPr lang="en-US" dirty="0"/>
          </a:p>
          <a:p>
            <a:r>
              <a:rPr lang="en-US" dirty="0"/>
              <a:t>Additionally,</a:t>
            </a:r>
            <a:r>
              <a:rPr lang="en-US" baseline="0" dirty="0"/>
              <a:t> committed organizations join workgroups that develop Actionable Patient Safety Solutions (APSS as we call them) or prescriptive evidence-based plans on how to solve specific safety problems such as HAIs, Critical Congenital Heart Defects, etc. </a:t>
            </a:r>
          </a:p>
          <a:p>
            <a:endParaRPr lang="en-US" baseline="0" dirty="0"/>
          </a:p>
          <a:p>
            <a:r>
              <a:rPr lang="en-US" baseline="0" dirty="0"/>
              <a:t>Instead of talking about it, organizations demonstrate their leadership by publicly committing to act and post their harm reduction goals.</a:t>
            </a:r>
            <a:endParaRPr lang="en-US" dirty="0"/>
          </a:p>
        </p:txBody>
      </p:sp>
      <p:sp>
        <p:nvSpPr>
          <p:cNvPr id="4" name="Slide Number Placeholder 3"/>
          <p:cNvSpPr>
            <a:spLocks noGrp="1"/>
          </p:cNvSpPr>
          <p:nvPr>
            <p:ph type="sldNum" sz="quarter" idx="10"/>
          </p:nvPr>
        </p:nvSpPr>
        <p:spPr/>
        <p:txBody>
          <a:bodyPr/>
          <a:lstStyle/>
          <a:p>
            <a:fld id="{277BE578-8FFB-2242-B73D-A2CF0FD28E28}" type="slidenum">
              <a:rPr lang="en-US" smtClean="0"/>
              <a:t>6</a:t>
            </a:fld>
            <a:endParaRPr lang="en-US"/>
          </a:p>
        </p:txBody>
      </p:sp>
    </p:spTree>
    <p:extLst>
      <p:ext uri="{BB962C8B-B14F-4D97-AF65-F5344CB8AC3E}">
        <p14:creationId xmlns:p14="http://schemas.microsoft.com/office/powerpoint/2010/main" val="53883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Healthcare</a:t>
            </a:r>
            <a:r>
              <a:rPr lang="en-US" baseline="0" dirty="0"/>
              <a:t> partners are engaging in this work by doing the following:</a:t>
            </a:r>
          </a:p>
          <a:p>
            <a:r>
              <a:rPr lang="en-US" baseline="0" dirty="0"/>
              <a:t>Speak to slide</a:t>
            </a:r>
            <a:endParaRPr lang="en-US" dirty="0"/>
          </a:p>
          <a:p>
            <a:r>
              <a:rPr lang="en-US" dirty="0"/>
              <a:t>Many programs</a:t>
            </a:r>
            <a:r>
              <a:rPr lang="en-US" baseline="0" dirty="0"/>
              <a:t> look at the relative avoidance of harm we need them to demonstrate the number of lives saved so that we can demonstrate to regulators and policy makers that these programs should become mandates. </a:t>
            </a:r>
            <a:endParaRPr lang="en-US" dirty="0"/>
          </a:p>
        </p:txBody>
      </p:sp>
      <p:sp>
        <p:nvSpPr>
          <p:cNvPr id="4" name="Slide Number Placeholder 3"/>
          <p:cNvSpPr>
            <a:spLocks noGrp="1"/>
          </p:cNvSpPr>
          <p:nvPr>
            <p:ph type="sldNum" sz="quarter" idx="10"/>
          </p:nvPr>
        </p:nvSpPr>
        <p:spPr/>
        <p:txBody>
          <a:bodyPr/>
          <a:lstStyle/>
          <a:p>
            <a:fld id="{277BE578-8FFB-2242-B73D-A2CF0FD28E28}" type="slidenum">
              <a:rPr lang="en-US" smtClean="0"/>
              <a:t>7</a:t>
            </a:fld>
            <a:endParaRPr lang="en-US"/>
          </a:p>
        </p:txBody>
      </p:sp>
    </p:spTree>
    <p:extLst>
      <p:ext uri="{BB962C8B-B14F-4D97-AF65-F5344CB8AC3E}">
        <p14:creationId xmlns:p14="http://schemas.microsoft.com/office/powerpoint/2010/main" val="369718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content</a:t>
            </a:r>
          </a:p>
          <a:p>
            <a:endParaRPr lang="en-US" dirty="0"/>
          </a:p>
          <a:p>
            <a:r>
              <a:rPr lang="en-US" dirty="0"/>
              <a:t>Many programs</a:t>
            </a:r>
            <a:r>
              <a:rPr lang="en-US" baseline="0" dirty="0"/>
              <a:t> look at the relative avoidance of harm we need them to demonstrate the number of lives saved so that we can demonstrate to regulators and policy makers that these programs should become mandates. </a:t>
            </a:r>
            <a:endParaRPr lang="en-US" dirty="0"/>
          </a:p>
        </p:txBody>
      </p:sp>
      <p:sp>
        <p:nvSpPr>
          <p:cNvPr id="4" name="Slide Number Placeholder 3"/>
          <p:cNvSpPr>
            <a:spLocks noGrp="1"/>
          </p:cNvSpPr>
          <p:nvPr>
            <p:ph type="sldNum" sz="quarter" idx="10"/>
          </p:nvPr>
        </p:nvSpPr>
        <p:spPr/>
        <p:txBody>
          <a:bodyPr/>
          <a:lstStyle/>
          <a:p>
            <a:fld id="{277BE578-8FFB-2242-B73D-A2CF0FD28E28}" type="slidenum">
              <a:rPr lang="en-US" smtClean="0"/>
              <a:t>8</a:t>
            </a:fld>
            <a:endParaRPr lang="en-US"/>
          </a:p>
        </p:txBody>
      </p:sp>
    </p:spTree>
    <p:extLst>
      <p:ext uri="{BB962C8B-B14F-4D97-AF65-F5344CB8AC3E}">
        <p14:creationId xmlns:p14="http://schemas.microsoft.com/office/powerpoint/2010/main" val="3697186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r>
              <a:rPr lang="en-US" dirty="0"/>
              <a:t>Review slide content</a:t>
            </a:r>
          </a:p>
          <a:p>
            <a:endParaRPr lang="en-US" dirty="0"/>
          </a:p>
          <a:p>
            <a:r>
              <a:rPr lang="en-US" dirty="0"/>
              <a:t>Many programs</a:t>
            </a:r>
            <a:r>
              <a:rPr lang="en-US" baseline="0" dirty="0"/>
              <a:t> look at the relative avoidance of harm we need them to demonstrate the number of lives saved so that we can demonstrate to regulators and policy makers that these programs should become mandates. </a:t>
            </a:r>
            <a:endParaRPr lang="en-US" dirty="0"/>
          </a:p>
          <a:p>
            <a:endParaRPr lang="en-US" baseline="0" dirty="0"/>
          </a:p>
        </p:txBody>
      </p:sp>
      <p:sp>
        <p:nvSpPr>
          <p:cNvPr id="4" name="Slide Number Placeholder 3"/>
          <p:cNvSpPr>
            <a:spLocks noGrp="1"/>
          </p:cNvSpPr>
          <p:nvPr>
            <p:ph type="sldNum" sz="quarter" idx="10"/>
          </p:nvPr>
        </p:nvSpPr>
        <p:spPr/>
        <p:txBody>
          <a:bodyPr/>
          <a:lstStyle/>
          <a:p>
            <a:fld id="{277BE578-8FFB-2242-B73D-A2CF0FD28E28}" type="slidenum">
              <a:rPr lang="en-US" smtClean="0"/>
              <a:t>9</a:t>
            </a:fld>
            <a:endParaRPr lang="en-US" dirty="0"/>
          </a:p>
        </p:txBody>
      </p:sp>
    </p:spTree>
    <p:extLst>
      <p:ext uri="{BB962C8B-B14F-4D97-AF65-F5344CB8AC3E}">
        <p14:creationId xmlns:p14="http://schemas.microsoft.com/office/powerpoint/2010/main" val="2447576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r>
              <a:rPr lang="en-US" dirty="0"/>
              <a:t>Here are just a few of the 3500</a:t>
            </a:r>
            <a:r>
              <a:rPr lang="en-US" baseline="0" dirty="0"/>
              <a:t> hospitals around the world that have made a commitment; These hospitals have reported to save over 70k lives through their commitments. </a:t>
            </a:r>
            <a:endParaRPr lang="en-US" dirty="0"/>
          </a:p>
        </p:txBody>
      </p:sp>
      <p:sp>
        <p:nvSpPr>
          <p:cNvPr id="4" name="Slide Number Placeholder 3"/>
          <p:cNvSpPr>
            <a:spLocks noGrp="1"/>
          </p:cNvSpPr>
          <p:nvPr>
            <p:ph type="sldNum" sz="quarter" idx="10"/>
          </p:nvPr>
        </p:nvSpPr>
        <p:spPr/>
        <p:txBody>
          <a:bodyPr/>
          <a:lstStyle/>
          <a:p>
            <a:fld id="{82F34BE9-1425-1648-BE21-5BA55F1E4084}" type="slidenum">
              <a:rPr lang="en-US" smtClean="0"/>
              <a:t>12</a:t>
            </a:fld>
            <a:endParaRPr lang="en-US" dirty="0"/>
          </a:p>
        </p:txBody>
      </p:sp>
    </p:spTree>
    <p:extLst>
      <p:ext uri="{BB962C8B-B14F-4D97-AF65-F5344CB8AC3E}">
        <p14:creationId xmlns:p14="http://schemas.microsoft.com/office/powerpoint/2010/main" val="58670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3450" y="749300"/>
            <a:ext cx="4999038" cy="3749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09D86D-C9FF-F346-9A82-5783CEABCFE1}" type="slidenum">
              <a:rPr lang="en-US" smtClean="0"/>
              <a:t>13</a:t>
            </a:fld>
            <a:endParaRPr lang="en-US" dirty="0"/>
          </a:p>
        </p:txBody>
      </p:sp>
    </p:spTree>
    <p:extLst>
      <p:ext uri="{BB962C8B-B14F-4D97-AF65-F5344CB8AC3E}">
        <p14:creationId xmlns:p14="http://schemas.microsoft.com/office/powerpoint/2010/main" val="3787302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Groups/MKT/%E2%80%A2MarcomTraffic/%E2%80%A2%E2%80%A2%E2%80%A2TEMPLATES%E2%80%A2%E2%80%A2%E2%80%A2/PowerPoint%20Presentations/Patient%20Safety%20Movement/Patient_Safety_Movement_Template_10x7.5/Art/Patient_Safety_Movement_logo_notag.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Volumes/Groups/MKT/%E2%80%A2MarcomTraffic/%E2%80%A2%E2%80%A2%E2%80%A2TEMPLATES%E2%80%A2%E2%80%A2%E2%80%A2/PowerPoint%20Presentations/Patient%20Safety%20Movement/Patient_Safety_Movement_Template_10x7.5/Art/Patient_Safety_Movement_logo_notag.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Volumes/Groups/MKT/%E2%80%A2MarcomTraffic/%E2%80%A2%E2%80%A2%E2%80%A2TEMPLATES%E2%80%A2%E2%80%A2%E2%80%A2/PowerPoint%20Presentations/Patient%20Safety%20Movement/Patient_Safety_Movement_Template_10x7.5/Art/Patient_Safety_Movement_logo_notag.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localhost/Volumes/Groups/MKT/%E2%80%A2MarcomTraffic/%E2%80%A2%E2%80%A2%E2%80%A2TEMPLATES%E2%80%A2%E2%80%A2%E2%80%A2/PowerPoint%20Presentations/Patient%20Safety%20Movement/Patient_Safety_Movement_Template_10x7.5/Art/Patient_Safety_Movement_logo_notag.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pic>
        <p:nvPicPr>
          <p:cNvPr id="5" name="Patient_Safety_Movement_logo_notag.png" descr="/Volumes/Groups/MKT/•MarcomTraffic/•••TEMPLATES•••/PowerPoint Presentations/Patient Safety Movement/Patient_Safety_Movement_Template_10x7.5/Art/Patient_Safety_Movement_logo_notag.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931333" y="2061634"/>
            <a:ext cx="7010400" cy="2057400"/>
          </a:xfrm>
          <a:prstGeom prst="rect">
            <a:avLst/>
          </a:prstGeom>
        </p:spPr>
      </p:pic>
    </p:spTree>
    <p:extLst>
      <p:ext uri="{BB962C8B-B14F-4D97-AF65-F5344CB8AC3E}">
        <p14:creationId xmlns:p14="http://schemas.microsoft.com/office/powerpoint/2010/main" val="293517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En blanco">
    <p:spTree>
      <p:nvGrpSpPr>
        <p:cNvPr id="1" name=""/>
        <p:cNvGrpSpPr/>
        <p:nvPr/>
      </p:nvGrpSpPr>
      <p:grpSpPr>
        <a:xfrm>
          <a:off x="0" y="0"/>
          <a:ext cx="0" cy="0"/>
          <a:chOff x="0" y="0"/>
          <a:chExt cx="0" cy="0"/>
        </a:xfrm>
      </p:grpSpPr>
      <p:sp>
        <p:nvSpPr>
          <p:cNvPr id="7" name="6 Rectángulo redondeado"/>
          <p:cNvSpPr/>
          <p:nvPr/>
        </p:nvSpPr>
        <p:spPr>
          <a:xfrm>
            <a:off x="304801" y="329186"/>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dirty="0"/>
          </a:p>
        </p:txBody>
      </p:sp>
      <p:sp>
        <p:nvSpPr>
          <p:cNvPr id="2" name="1 Marcador de fecha"/>
          <p:cNvSpPr>
            <a:spLocks noGrp="1"/>
          </p:cNvSpPr>
          <p:nvPr>
            <p:ph type="dt" sz="half" idx="10"/>
          </p:nvPr>
        </p:nvSpPr>
        <p:spPr/>
        <p:txBody>
          <a:bodyPr/>
          <a:lstStyle/>
          <a:p>
            <a:fld id="{B26FFB56-5447-49FD-B512-3D438555E00E}" type="datetimeFigureOut">
              <a:rPr lang="es-MX" smtClean="0"/>
              <a:t>20/02/2019</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5A32BC9E-E62A-4F2A-B695-A3DA8470EF6A}" type="slidenum">
              <a:rPr lang="es-MX" smtClean="0"/>
              <a:t>‹Nº›</a:t>
            </a:fld>
            <a:endParaRPr lang="es-MX" dirty="0"/>
          </a:p>
        </p:txBody>
      </p:sp>
    </p:spTree>
    <p:extLst>
      <p:ext uri="{BB962C8B-B14F-4D97-AF65-F5344CB8AC3E}">
        <p14:creationId xmlns:p14="http://schemas.microsoft.com/office/powerpoint/2010/main" val="1698036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1"/>
            <a:ext cx="9144000" cy="3600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pic>
        <p:nvPicPr>
          <p:cNvPr id="4" name="Patient_Safety_Movement_logo_notag.png" descr="/Volumes/Groups/MKT/•MarcomTraffic/•••TEMPLATES•••/PowerPoint Presentations/Patient Safety Movement/Patient_Safety_Movement_Template_10x7.5/Art/Patient_Safety_Movement_logo_notag.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2336800" y="331014"/>
            <a:ext cx="4136136" cy="1213866"/>
          </a:xfrm>
          <a:prstGeom prst="rect">
            <a:avLst/>
          </a:prstGeom>
        </p:spPr>
      </p:pic>
      <p:sp>
        <p:nvSpPr>
          <p:cNvPr id="2" name="Title 1"/>
          <p:cNvSpPr>
            <a:spLocks noGrp="1"/>
          </p:cNvSpPr>
          <p:nvPr>
            <p:ph type="ctrTitle"/>
          </p:nvPr>
        </p:nvSpPr>
        <p:spPr>
          <a:xfrm>
            <a:off x="685800" y="2130425"/>
            <a:ext cx="7772400" cy="1470025"/>
          </a:xfrm>
        </p:spPr>
        <p:txBody>
          <a:bodyPr/>
          <a:lstStyle>
            <a:lvl1pPr algn="ctr">
              <a:defRPr>
                <a:solidFill>
                  <a:srgbClr val="084795"/>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8479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4839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96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1025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035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48490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18231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797833"/>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57200" y="610008"/>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200" y="5364571"/>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30904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pic>
        <p:nvPicPr>
          <p:cNvPr id="2" name="Patient_Safety_Movement_logo_notag.png" descr="/Volumes/Groups/MKT/•MarcomTraffic/•••TEMPLATES•••/PowerPoint Presentations/Patient Safety Movement/Patient_Safety_Movement_Template_10x7.5/Art/Patient_Safety_Movement_logo_notag.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431799" y="2822419"/>
            <a:ext cx="4136136" cy="1213866"/>
          </a:xfrm>
          <a:prstGeom prst="rect">
            <a:avLst/>
          </a:prstGeom>
        </p:spPr>
      </p:pic>
      <p:sp>
        <p:nvSpPr>
          <p:cNvPr id="11" name="Rounded Rectangle 10"/>
          <p:cNvSpPr/>
          <p:nvPr userDrawn="1"/>
        </p:nvSpPr>
        <p:spPr>
          <a:xfrm>
            <a:off x="4981725" y="2381211"/>
            <a:ext cx="82296" cy="208885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userDrawn="1"/>
        </p:nvSpPr>
        <p:spPr>
          <a:xfrm>
            <a:off x="5354530" y="2990811"/>
            <a:ext cx="3160820" cy="830997"/>
          </a:xfrm>
          <a:prstGeom prst="rect">
            <a:avLst/>
          </a:prstGeom>
          <a:noFill/>
        </p:spPr>
        <p:txBody>
          <a:bodyPr wrap="none" rtlCol="0">
            <a:spAutoFit/>
          </a:bodyPr>
          <a:lstStyle/>
          <a:p>
            <a:r>
              <a:rPr lang="en-US" sz="4800" b="0" i="0" dirty="0">
                <a:solidFill>
                  <a:srgbClr val="084795"/>
                </a:solidFill>
                <a:latin typeface="Helvetica Neue Medium"/>
                <a:cs typeface="Helvetica Neue Medium"/>
              </a:rPr>
              <a:t>Thank You</a:t>
            </a:r>
          </a:p>
        </p:txBody>
      </p:sp>
    </p:spTree>
    <p:extLst>
      <p:ext uri="{BB962C8B-B14F-4D97-AF65-F5344CB8AC3E}">
        <p14:creationId xmlns:p14="http://schemas.microsoft.com/office/powerpoint/2010/main" val="107400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v</a:t>
            </a:r>
          </a:p>
        </p:txBody>
      </p:sp>
      <p:pic>
        <p:nvPicPr>
          <p:cNvPr id="5" name="Patient_Safety_Movement_logo_notag.png" descr="/Volumes/Groups/MKT/•MarcomTraffic/•••TEMPLATES•••/PowerPoint Presentations/Patient Safety Movement/Patient_Safety_Movement_Template_10x7.5/Art/Patient_Safety_Movement_logo_notag.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931333" y="2061634"/>
            <a:ext cx="7010400" cy="2057400"/>
          </a:xfrm>
          <a:prstGeom prst="rect">
            <a:avLst/>
          </a:prstGeom>
        </p:spPr>
      </p:pic>
    </p:spTree>
    <p:extLst>
      <p:ext uri="{BB962C8B-B14F-4D97-AF65-F5344CB8AC3E}">
        <p14:creationId xmlns:p14="http://schemas.microsoft.com/office/powerpoint/2010/main" val="2009502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file://localhost/Volumes/Groups/MKT/%E2%80%A2MarcomTraffic/%E2%80%A2%E2%80%A2%E2%80%A2TEMPLATES%E2%80%A2%E2%80%A2%E2%80%A2/PowerPoint%20Presentations/Patient%20Safety%20Movement/Patient_Safety_Movement_Template_10x7.5/Art/Patient_Safety_Movement_logo_notag.pn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5484907"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atient_Safety_Movement_logo_notag.png" descr="/Volumes/Groups/MKT/•MarcomTraffic/•••TEMPLATES•••/PowerPoint Presentations/Patient Safety Movement/Patient_Safety_Movement_Template_10x7.5/Art/Patient_Safety_Movement_logo_notag.png"/>
          <p:cNvPicPr>
            <a:picLocks noChangeAspect="1"/>
          </p:cNvPicPr>
          <p:nvPr userDrawn="1"/>
        </p:nvPicPr>
        <p:blipFill>
          <a:blip r:embed="rId12" r:link="rId13">
            <a:extLst>
              <a:ext uri="{28A0092B-C50C-407E-A947-70E740481C1C}">
                <a14:useLocalDpi xmlns:a14="http://schemas.microsoft.com/office/drawing/2010/main" val="0"/>
              </a:ext>
            </a:extLst>
          </a:blip>
          <a:stretch>
            <a:fillRect/>
          </a:stretch>
        </p:blipFill>
        <p:spPr>
          <a:xfrm>
            <a:off x="6163056" y="440266"/>
            <a:ext cx="2523744" cy="740664"/>
          </a:xfrm>
          <a:prstGeom prst="rect">
            <a:avLst/>
          </a:prstGeom>
        </p:spPr>
      </p:pic>
    </p:spTree>
    <p:extLst>
      <p:ext uri="{BB962C8B-B14F-4D97-AF65-F5344CB8AC3E}">
        <p14:creationId xmlns:p14="http://schemas.microsoft.com/office/powerpoint/2010/main" val="268176370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457200" rtl="0" eaLnBrk="1" latinLnBrk="0" hangingPunct="1">
        <a:spcBef>
          <a:spcPct val="0"/>
        </a:spcBef>
        <a:buNone/>
        <a:defRPr sz="2800" b="1" i="0" kern="1200">
          <a:solidFill>
            <a:srgbClr val="084795"/>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tiff"/><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37.tiff"/><Relationship Id="rId7" Type="http://schemas.openxmlformats.org/officeDocument/2006/relationships/image" Target="../media/image10.jpg"/><Relationship Id="rId12" Type="http://schemas.openxmlformats.org/officeDocument/2006/relationships/image" Target="../media/image15.jpeg"/><Relationship Id="rId17" Type="http://schemas.openxmlformats.org/officeDocument/2006/relationships/image" Target="../media/image20.tiff"/><Relationship Id="rId25" Type="http://schemas.openxmlformats.org/officeDocument/2006/relationships/image" Target="../media/image28.jpeg"/><Relationship Id="rId33" Type="http://schemas.openxmlformats.org/officeDocument/2006/relationships/image" Target="../media/image36.jpeg"/><Relationship Id="rId2" Type="http://schemas.openxmlformats.org/officeDocument/2006/relationships/notesSlide" Target="../notesSlides/notesSlide8.xml"/><Relationship Id="rId16" Type="http://schemas.openxmlformats.org/officeDocument/2006/relationships/image" Target="../media/image19.tiff"/><Relationship Id="rId20" Type="http://schemas.openxmlformats.org/officeDocument/2006/relationships/image" Target="../media/image23.jpeg"/><Relationship Id="rId29" Type="http://schemas.openxmlformats.org/officeDocument/2006/relationships/image" Target="../media/image32.tiff"/><Relationship Id="rId1" Type="http://schemas.openxmlformats.org/officeDocument/2006/relationships/slideLayout" Target="../slideLayouts/slideLayout3.xml"/><Relationship Id="rId6" Type="http://schemas.openxmlformats.org/officeDocument/2006/relationships/image" Target="../media/image9.gif"/><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jpeg"/><Relationship Id="rId15" Type="http://schemas.openxmlformats.org/officeDocument/2006/relationships/image" Target="../media/image18.tiff"/><Relationship Id="rId23" Type="http://schemas.openxmlformats.org/officeDocument/2006/relationships/image" Target="../media/image26.png"/><Relationship Id="rId28" Type="http://schemas.openxmlformats.org/officeDocument/2006/relationships/image" Target="../media/image31.tiff"/><Relationship Id="rId10" Type="http://schemas.openxmlformats.org/officeDocument/2006/relationships/image" Target="../media/image13.gif"/><Relationship Id="rId19" Type="http://schemas.openxmlformats.org/officeDocument/2006/relationships/image" Target="../media/image22.png"/><Relationship Id="rId31" Type="http://schemas.openxmlformats.org/officeDocument/2006/relationships/image" Target="../media/image34.tiff"/><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tiff"/><Relationship Id="rId30" Type="http://schemas.openxmlformats.org/officeDocument/2006/relationships/image" Target="../media/image33.tiff"/></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9.tiff"/></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notesSlide" Target="../notesSlides/notesSlide10.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4033" y="2070100"/>
            <a:ext cx="6998184" cy="2076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526942" y="4813932"/>
            <a:ext cx="8373218" cy="1200329"/>
          </a:xfrm>
          <a:prstGeom prst="rect">
            <a:avLst/>
          </a:prstGeom>
        </p:spPr>
        <p:txBody>
          <a:bodyPr wrap="square">
            <a:spAutoFit/>
          </a:bodyPr>
          <a:lstStyle/>
          <a:p>
            <a:pPr algn="ctr"/>
            <a:r>
              <a:rPr lang="en-US" altLang="en-US" sz="2400" dirty="0"/>
              <a:t>Dr. Javier </a:t>
            </a:r>
            <a:r>
              <a:rPr lang="en-US" altLang="en-US" sz="2400" dirty="0" err="1"/>
              <a:t>Dávila</a:t>
            </a:r>
            <a:r>
              <a:rPr lang="en-US" altLang="en-US" sz="2400" dirty="0"/>
              <a:t> Torres.                  </a:t>
            </a:r>
          </a:p>
          <a:p>
            <a:pPr algn="ctr"/>
            <a:r>
              <a:rPr lang="en-US" sz="2400" dirty="0"/>
              <a:t>Regional Network Chair PSMF</a:t>
            </a:r>
          </a:p>
          <a:p>
            <a:pPr algn="ctr"/>
            <a:endParaRPr lang="en-US" sz="2400" dirty="0"/>
          </a:p>
        </p:txBody>
      </p:sp>
    </p:spTree>
    <p:extLst>
      <p:ext uri="{BB962C8B-B14F-4D97-AF65-F5344CB8AC3E}">
        <p14:creationId xmlns:p14="http://schemas.microsoft.com/office/powerpoint/2010/main" val="1043489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4">
            <a:extLst>
              <a:ext uri="{FF2B5EF4-FFF2-40B4-BE49-F238E27FC236}">
                <a16:creationId xmlns:a16="http://schemas.microsoft.com/office/drawing/2014/main" id="{165EE398-1DDC-4F5A-BB1B-E993F660264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Effect>
                      <a14:brightnessContrast bright="-3000" contrast="34000"/>
                    </a14:imgEffect>
                  </a14:imgLayer>
                </a14:imgProps>
              </a:ext>
            </a:extLst>
          </a:blip>
          <a:srcRect l="16068" r="41413" b="4085"/>
          <a:stretch/>
        </p:blipFill>
        <p:spPr>
          <a:xfrm rot="5400000">
            <a:off x="2014601" y="-268906"/>
            <a:ext cx="5114797" cy="8653527"/>
          </a:xfrm>
          <a:prstGeom prst="rect">
            <a:avLst/>
          </a:prstGeom>
        </p:spPr>
      </p:pic>
    </p:spTree>
    <p:extLst>
      <p:ext uri="{BB962C8B-B14F-4D97-AF65-F5344CB8AC3E}">
        <p14:creationId xmlns:p14="http://schemas.microsoft.com/office/powerpoint/2010/main" val="352527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25141707-050E-4AEF-A5B4-CC19734B7063}"/>
              </a:ext>
            </a:extLst>
          </p:cNvPr>
          <p:cNvPicPr>
            <a:picLocks noGrp="1" noChangeAspect="1"/>
          </p:cNvPicPr>
          <p:nvPr>
            <p:ph idx="1"/>
          </p:nvPr>
        </p:nvPicPr>
        <p:blipFill>
          <a:blip r:embed="rId2"/>
          <a:stretch>
            <a:fillRect/>
          </a:stretch>
        </p:blipFill>
        <p:spPr>
          <a:xfrm rot="5400000">
            <a:off x="-218787" y="960120"/>
            <a:ext cx="6583680" cy="4937760"/>
          </a:xfrm>
        </p:spPr>
      </p:pic>
    </p:spTree>
    <p:extLst>
      <p:ext uri="{BB962C8B-B14F-4D97-AF65-F5344CB8AC3E}">
        <p14:creationId xmlns:p14="http://schemas.microsoft.com/office/powerpoint/2010/main" val="346204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0192" y="5291944"/>
            <a:ext cx="2337573" cy="709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endParaRPr lang="en-US" sz="1400" dirty="0"/>
          </a:p>
        </p:txBody>
      </p:sp>
      <p:pic>
        <p:nvPicPr>
          <p:cNvPr id="13" name="Picture 12" descr="Unknown-2.png"/>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48028" y="2184825"/>
            <a:ext cx="822203" cy="822203"/>
          </a:xfrm>
          <a:prstGeom prst="rect">
            <a:avLst/>
          </a:prstGeom>
        </p:spPr>
      </p:pic>
      <p:pic>
        <p:nvPicPr>
          <p:cNvPr id="28" name="Picture 6" descr="Hospital for Sick Children - Toronto  Health"/>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5429161" y="5200637"/>
            <a:ext cx="833911" cy="32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ucsf_sig_rgb.jpg"/>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72465" y="3372027"/>
            <a:ext cx="1072491" cy="629629"/>
          </a:xfrm>
          <a:prstGeom prst="rect">
            <a:avLst/>
          </a:prstGeom>
        </p:spPr>
      </p:pic>
      <p:pic>
        <p:nvPicPr>
          <p:cNvPr id="17" name="Picture 16" descr="logo.gi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2656" y="3064125"/>
            <a:ext cx="1180760" cy="393587"/>
          </a:xfrm>
          <a:prstGeom prst="rect">
            <a:avLst/>
          </a:prstGeom>
        </p:spPr>
      </p:pic>
      <p:pic>
        <p:nvPicPr>
          <p:cNvPr id="21" name="Picture 20" descr="choc.jp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95511" y="3491504"/>
            <a:ext cx="695051" cy="521288"/>
          </a:xfrm>
          <a:prstGeom prst="rect">
            <a:avLst/>
          </a:prstGeom>
        </p:spPr>
      </p:pic>
      <p:pic>
        <p:nvPicPr>
          <p:cNvPr id="22" name="Picture 21" descr="upmc.jpg"/>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468202" y="3955467"/>
            <a:ext cx="1452863" cy="409151"/>
          </a:xfrm>
          <a:prstGeom prst="rect">
            <a:avLst/>
          </a:prstGeom>
        </p:spPr>
      </p:pic>
      <p:pic>
        <p:nvPicPr>
          <p:cNvPr id="23" name="Picture 22" descr="cchmc_logo.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90614" y="4164227"/>
            <a:ext cx="904845" cy="402707"/>
          </a:xfrm>
          <a:prstGeom prst="rect">
            <a:avLst/>
          </a:prstGeom>
        </p:spPr>
      </p:pic>
      <p:pic>
        <p:nvPicPr>
          <p:cNvPr id="24" name="Picture 23" descr="index_e_01.gif"/>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82225" y="2623452"/>
            <a:ext cx="1036417" cy="344747"/>
          </a:xfrm>
          <a:prstGeom prst="rect">
            <a:avLst/>
          </a:prstGeom>
        </p:spPr>
      </p:pic>
      <p:pic>
        <p:nvPicPr>
          <p:cNvPr id="29" name="Picture 16" descr="http://ts1.mm.bing.net/th?id=H.4757493229028976&amp;pid=1.7&amp;w=143&amp;h=145&amp;c=7&amp;rs=1"/>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844274" y="3367374"/>
            <a:ext cx="1164844" cy="49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922782" y="4821893"/>
            <a:ext cx="1191081" cy="230040"/>
          </a:xfrm>
          <a:prstGeom prst="rect">
            <a:avLst/>
          </a:prstGeom>
        </p:spPr>
      </p:pic>
      <p:pic>
        <p:nvPicPr>
          <p:cNvPr id="32" name="Picture 31"/>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717913" y="1757582"/>
            <a:ext cx="1777575" cy="376551"/>
          </a:xfrm>
          <a:prstGeom prst="rect">
            <a:avLst/>
          </a:prstGeom>
        </p:spPr>
      </p:pic>
      <p:pic>
        <p:nvPicPr>
          <p:cNvPr id="8" name="Picture 7" descr="Unknown-3.png"/>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569078" y="3784467"/>
            <a:ext cx="650828" cy="650829"/>
          </a:xfrm>
          <a:prstGeom prst="rect">
            <a:avLst/>
          </a:prstGeom>
        </p:spPr>
      </p:pic>
      <p:pic>
        <p:nvPicPr>
          <p:cNvPr id="9" name="Picture 8"/>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7116216" y="4118394"/>
            <a:ext cx="1513805" cy="470025"/>
          </a:xfrm>
          <a:prstGeom prst="rect">
            <a:avLst/>
          </a:prstGeom>
        </p:spPr>
      </p:pic>
      <p:pic>
        <p:nvPicPr>
          <p:cNvPr id="33" name="Picture 32"/>
          <p:cNvPicPr>
            <a:picLocks noChangeAspect="1"/>
          </p:cNvPicPr>
          <p:nvPr/>
        </p:nvPicPr>
        <p:blipFill>
          <a:blip r:embed="rId16"/>
          <a:stretch>
            <a:fillRect/>
          </a:stretch>
        </p:blipFill>
        <p:spPr>
          <a:xfrm>
            <a:off x="2962322" y="1521981"/>
            <a:ext cx="1112001" cy="527851"/>
          </a:xfrm>
          <a:prstGeom prst="rect">
            <a:avLst/>
          </a:prstGeom>
        </p:spPr>
      </p:pic>
      <p:pic>
        <p:nvPicPr>
          <p:cNvPr id="34" name="Picture 33"/>
          <p:cNvPicPr>
            <a:picLocks noChangeAspect="1"/>
          </p:cNvPicPr>
          <p:nvPr/>
        </p:nvPicPr>
        <p:blipFill>
          <a:blip r:embed="rId17"/>
          <a:stretch>
            <a:fillRect/>
          </a:stretch>
        </p:blipFill>
        <p:spPr>
          <a:xfrm>
            <a:off x="7401711" y="4821894"/>
            <a:ext cx="979163" cy="315508"/>
          </a:xfrm>
          <a:prstGeom prst="rect">
            <a:avLst/>
          </a:prstGeom>
        </p:spPr>
      </p:pic>
      <p:pic>
        <p:nvPicPr>
          <p:cNvPr id="35" name="Picture 34"/>
          <p:cNvPicPr>
            <a:picLocks noChangeAspect="1"/>
          </p:cNvPicPr>
          <p:nvPr/>
        </p:nvPicPr>
        <p:blipFill rotWithShape="1">
          <a:blip r:embed="rId18" cstate="hqprint">
            <a:extLst>
              <a:ext uri="{28A0092B-C50C-407E-A947-70E740481C1C}">
                <a14:useLocalDpi xmlns:a14="http://schemas.microsoft.com/office/drawing/2010/main"/>
              </a:ext>
            </a:extLst>
          </a:blip>
          <a:srcRect/>
          <a:stretch/>
        </p:blipFill>
        <p:spPr>
          <a:xfrm>
            <a:off x="7530371" y="5299669"/>
            <a:ext cx="880995" cy="397631"/>
          </a:xfrm>
          <a:prstGeom prst="rect">
            <a:avLst/>
          </a:prstGeom>
        </p:spPr>
      </p:pic>
      <p:pic>
        <p:nvPicPr>
          <p:cNvPr id="10" name="Picture 9"/>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6495485" y="4846852"/>
            <a:ext cx="604947" cy="604947"/>
          </a:xfrm>
          <a:prstGeom prst="rect">
            <a:avLst/>
          </a:prstGeom>
        </p:spPr>
      </p:pic>
      <p:pic>
        <p:nvPicPr>
          <p:cNvPr id="16" name="Picture 15"/>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2911276" y="3095268"/>
            <a:ext cx="1214091" cy="644960"/>
          </a:xfrm>
          <a:prstGeom prst="rect">
            <a:avLst/>
          </a:prstGeom>
        </p:spPr>
      </p:pic>
      <p:pic>
        <p:nvPicPr>
          <p:cNvPr id="18" name="Picture 17"/>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665452" y="2521803"/>
            <a:ext cx="1555168" cy="273245"/>
          </a:xfrm>
          <a:prstGeom prst="rect">
            <a:avLst/>
          </a:prstGeom>
        </p:spPr>
      </p:pic>
      <p:pic>
        <p:nvPicPr>
          <p:cNvPr id="19" name="Picture 18"/>
          <p:cNvPicPr>
            <a:picLocks noChangeAspect="1"/>
          </p:cNvPicPr>
          <p:nvPr/>
        </p:nvPicPr>
        <p:blipFill rotWithShape="1">
          <a:blip r:embed="rId22" cstate="hqprint">
            <a:extLst>
              <a:ext uri="{28A0092B-C50C-407E-A947-70E740481C1C}">
                <a14:useLocalDpi xmlns:a14="http://schemas.microsoft.com/office/drawing/2010/main"/>
              </a:ext>
            </a:extLst>
          </a:blip>
          <a:srcRect t="9856" b="3069"/>
          <a:stretch/>
        </p:blipFill>
        <p:spPr>
          <a:xfrm>
            <a:off x="3135945" y="6011766"/>
            <a:ext cx="764752" cy="665903"/>
          </a:xfrm>
          <a:prstGeom prst="rect">
            <a:avLst/>
          </a:prstGeom>
        </p:spPr>
      </p:pic>
      <p:pic>
        <p:nvPicPr>
          <p:cNvPr id="25" name="Picture 24"/>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751354" y="4718369"/>
            <a:ext cx="1383367" cy="243516"/>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394716" y="4515799"/>
            <a:ext cx="830389" cy="493533"/>
          </a:xfrm>
          <a:prstGeom prst="rect">
            <a:avLst/>
          </a:prstGeom>
        </p:spPr>
      </p:pic>
      <p:pic>
        <p:nvPicPr>
          <p:cNvPr id="37" name="Picture 36"/>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4627543" y="4683395"/>
            <a:ext cx="592363" cy="465931"/>
          </a:xfrm>
          <a:prstGeom prst="rect">
            <a:avLst/>
          </a:prstGeom>
        </p:spPr>
      </p:pic>
      <p:pic>
        <p:nvPicPr>
          <p:cNvPr id="39" name="Picture 38"/>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025518" y="1785842"/>
            <a:ext cx="835039" cy="584527"/>
          </a:xfrm>
          <a:prstGeom prst="rect">
            <a:avLst/>
          </a:prstGeom>
        </p:spPr>
      </p:pic>
      <p:sp>
        <p:nvSpPr>
          <p:cNvPr id="15" name="Title 14"/>
          <p:cNvSpPr>
            <a:spLocks noGrp="1"/>
          </p:cNvSpPr>
          <p:nvPr>
            <p:ph type="title"/>
          </p:nvPr>
        </p:nvSpPr>
        <p:spPr/>
        <p:txBody>
          <a:bodyPr/>
          <a:lstStyle/>
          <a:p>
            <a:r>
              <a:rPr lang="en-US" dirty="0"/>
              <a:t>Select Hospital Commitments</a:t>
            </a:r>
          </a:p>
        </p:txBody>
      </p:sp>
      <p:pic>
        <p:nvPicPr>
          <p:cNvPr id="3" name="Picture 2"/>
          <p:cNvPicPr>
            <a:picLocks noChangeAspect="1"/>
          </p:cNvPicPr>
          <p:nvPr/>
        </p:nvPicPr>
        <p:blipFill>
          <a:blip r:embed="rId27"/>
          <a:stretch>
            <a:fillRect/>
          </a:stretch>
        </p:blipFill>
        <p:spPr>
          <a:xfrm>
            <a:off x="878966" y="5113319"/>
            <a:ext cx="1128141" cy="676885"/>
          </a:xfrm>
          <a:prstGeom prst="rect">
            <a:avLst/>
          </a:prstGeom>
        </p:spPr>
      </p:pic>
      <p:pic>
        <p:nvPicPr>
          <p:cNvPr id="4" name="Picture 3"/>
          <p:cNvPicPr>
            <a:picLocks noChangeAspect="1"/>
          </p:cNvPicPr>
          <p:nvPr/>
        </p:nvPicPr>
        <p:blipFill>
          <a:blip r:embed="rId28"/>
          <a:stretch>
            <a:fillRect/>
          </a:stretch>
        </p:blipFill>
        <p:spPr>
          <a:xfrm>
            <a:off x="4479825" y="2466899"/>
            <a:ext cx="926112" cy="764887"/>
          </a:xfrm>
          <a:prstGeom prst="rect">
            <a:avLst/>
          </a:prstGeom>
        </p:spPr>
      </p:pic>
      <p:pic>
        <p:nvPicPr>
          <p:cNvPr id="6" name="Picture 5"/>
          <p:cNvPicPr>
            <a:picLocks noChangeAspect="1"/>
          </p:cNvPicPr>
          <p:nvPr/>
        </p:nvPicPr>
        <p:blipFill>
          <a:blip r:embed="rId29"/>
          <a:stretch>
            <a:fillRect/>
          </a:stretch>
        </p:blipFill>
        <p:spPr>
          <a:xfrm>
            <a:off x="2845399" y="3927234"/>
            <a:ext cx="1345845" cy="707655"/>
          </a:xfrm>
          <a:prstGeom prst="rect">
            <a:avLst/>
          </a:prstGeom>
        </p:spPr>
      </p:pic>
      <p:pic>
        <p:nvPicPr>
          <p:cNvPr id="31" name="Picture 30"/>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4761374" y="5700126"/>
            <a:ext cx="1433260" cy="686351"/>
          </a:xfrm>
          <a:prstGeom prst="rect">
            <a:avLst/>
          </a:prstGeom>
        </p:spPr>
      </p:pic>
      <p:pic>
        <p:nvPicPr>
          <p:cNvPr id="38" name="Picture 37"/>
          <p:cNvPicPr>
            <a:picLocks noChangeAspect="1"/>
          </p:cNvPicPr>
          <p:nvPr/>
        </p:nvPicPr>
        <p:blipFill>
          <a:blip r:embed="rId31" cstate="hqprint">
            <a:extLst>
              <a:ext uri="{28A0092B-C50C-407E-A947-70E740481C1C}">
                <a14:useLocalDpi xmlns:a14="http://schemas.microsoft.com/office/drawing/2010/main"/>
              </a:ext>
            </a:extLst>
          </a:blip>
          <a:stretch>
            <a:fillRect/>
          </a:stretch>
        </p:blipFill>
        <p:spPr>
          <a:xfrm>
            <a:off x="3490031" y="2236838"/>
            <a:ext cx="672623" cy="671425"/>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994308" y="5827589"/>
            <a:ext cx="897456" cy="897456"/>
          </a:xfrm>
          <a:prstGeom prst="rect">
            <a:avLst/>
          </a:prstGeom>
        </p:spPr>
      </p:pic>
      <p:pic>
        <p:nvPicPr>
          <p:cNvPr id="41" name="Picture 40"/>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5651197" y="2244349"/>
            <a:ext cx="775500" cy="1053311"/>
          </a:xfrm>
          <a:prstGeom prst="rect">
            <a:avLst/>
          </a:prstGeom>
        </p:spPr>
      </p:pic>
      <p:pic>
        <p:nvPicPr>
          <p:cNvPr id="5" name="Picture 4"/>
          <p:cNvPicPr>
            <a:picLocks noChangeAspect="1"/>
          </p:cNvPicPr>
          <p:nvPr/>
        </p:nvPicPr>
        <p:blipFill>
          <a:blip r:embed="rId34"/>
          <a:stretch>
            <a:fillRect/>
          </a:stretch>
        </p:blipFill>
        <p:spPr>
          <a:xfrm>
            <a:off x="2880828" y="5238939"/>
            <a:ext cx="1274987" cy="585821"/>
          </a:xfrm>
          <a:prstGeom prst="rect">
            <a:avLst/>
          </a:prstGeom>
        </p:spPr>
      </p:pic>
    </p:spTree>
    <p:extLst>
      <p:ext uri="{BB962C8B-B14F-4D97-AF65-F5344CB8AC3E}">
        <p14:creationId xmlns:p14="http://schemas.microsoft.com/office/powerpoint/2010/main" val="17078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00192" y="5291944"/>
            <a:ext cx="2337573" cy="709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87" tIns="45693" rIns="91387" bIns="45693" rtlCol="0" anchor="ctr"/>
          <a:lstStyle/>
          <a:p>
            <a:pPr algn="ctr"/>
            <a:endParaRPr lang="en-US" sz="1400" dirty="0"/>
          </a:p>
        </p:txBody>
      </p:sp>
      <p:sp>
        <p:nvSpPr>
          <p:cNvPr id="2" name="Title 1"/>
          <p:cNvSpPr>
            <a:spLocks noGrp="1"/>
          </p:cNvSpPr>
          <p:nvPr>
            <p:ph type="title"/>
          </p:nvPr>
        </p:nvSpPr>
        <p:spPr>
          <a:xfrm>
            <a:off x="1676099" y="387162"/>
            <a:ext cx="6172200" cy="622935"/>
          </a:xfrm>
        </p:spPr>
        <p:txBody>
          <a:bodyPr>
            <a:noAutofit/>
          </a:bodyPr>
          <a:lstStyle/>
          <a:p>
            <a:r>
              <a:rPr lang="en-US" dirty="0">
                <a:latin typeface="Arial" charset="0"/>
                <a:ea typeface="Arial" charset="0"/>
                <a:cs typeface="Arial" charset="0"/>
              </a:rPr>
              <a:t>Select Committed Partners</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95295" y="1997401"/>
            <a:ext cx="7733815" cy="3352419"/>
          </a:xfrm>
          <a:prstGeom prst="rect">
            <a:avLst/>
          </a:prstGeom>
        </p:spPr>
      </p:pic>
      <p:pic>
        <p:nvPicPr>
          <p:cNvPr id="3" name="Picture 2"/>
          <p:cNvPicPr>
            <a:picLocks noChangeAspect="1"/>
          </p:cNvPicPr>
          <p:nvPr/>
        </p:nvPicPr>
        <p:blipFill>
          <a:blip r:embed="rId4"/>
          <a:stretch>
            <a:fillRect/>
          </a:stretch>
        </p:blipFill>
        <p:spPr>
          <a:xfrm>
            <a:off x="3738521" y="5311722"/>
            <a:ext cx="1633583" cy="674028"/>
          </a:xfrm>
          <a:prstGeom prst="rect">
            <a:avLst/>
          </a:prstGeom>
        </p:spPr>
      </p:pic>
    </p:spTree>
    <p:extLst>
      <p:ext uri="{BB962C8B-B14F-4D97-AF65-F5344CB8AC3E}">
        <p14:creationId xmlns:p14="http://schemas.microsoft.com/office/powerpoint/2010/main" val="541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930880" y="355807"/>
            <a:ext cx="4958005" cy="1317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880492" y="1355438"/>
            <a:ext cx="1121043" cy="358734"/>
          </a:xfrm>
          <a:prstGeom prst="rect">
            <a:avLst/>
          </a:prstGeom>
        </p:spPr>
      </p:pic>
      <p:pic>
        <p:nvPicPr>
          <p:cNvPr id="5" name="Picture 4"/>
          <p:cNvPicPr>
            <a:picLocks noChangeAspect="1"/>
          </p:cNvPicPr>
          <p:nvPr/>
        </p:nvPicPr>
        <p:blipFill>
          <a:blip r:embed="rId4"/>
          <a:stretch>
            <a:fillRect/>
          </a:stretch>
        </p:blipFill>
        <p:spPr>
          <a:xfrm>
            <a:off x="621003" y="2704504"/>
            <a:ext cx="1760840" cy="517895"/>
          </a:xfrm>
          <a:prstGeom prst="rect">
            <a:avLst/>
          </a:prstGeom>
        </p:spPr>
      </p:pic>
      <p:pic>
        <p:nvPicPr>
          <p:cNvPr id="7" name="Picture 6"/>
          <p:cNvPicPr>
            <a:picLocks noChangeAspect="1"/>
          </p:cNvPicPr>
          <p:nvPr/>
        </p:nvPicPr>
        <p:blipFill>
          <a:blip r:embed="rId5"/>
          <a:stretch>
            <a:fillRect/>
          </a:stretch>
        </p:blipFill>
        <p:spPr>
          <a:xfrm>
            <a:off x="896804" y="3551324"/>
            <a:ext cx="1219595" cy="201233"/>
          </a:xfrm>
          <a:prstGeom prst="rect">
            <a:avLst/>
          </a:prstGeom>
        </p:spPr>
      </p:pic>
      <p:pic>
        <p:nvPicPr>
          <p:cNvPr id="8" name="Picture 7"/>
          <p:cNvPicPr>
            <a:picLocks noChangeAspect="1"/>
          </p:cNvPicPr>
          <p:nvPr/>
        </p:nvPicPr>
        <p:blipFill>
          <a:blip r:embed="rId6"/>
          <a:stretch>
            <a:fillRect/>
          </a:stretch>
        </p:blipFill>
        <p:spPr>
          <a:xfrm>
            <a:off x="886787" y="4153453"/>
            <a:ext cx="1159085" cy="318748"/>
          </a:xfrm>
          <a:prstGeom prst="rect">
            <a:avLst/>
          </a:prstGeom>
        </p:spPr>
      </p:pic>
      <p:pic>
        <p:nvPicPr>
          <p:cNvPr id="9" name="Picture 8"/>
          <p:cNvPicPr>
            <a:picLocks noChangeAspect="1"/>
          </p:cNvPicPr>
          <p:nvPr/>
        </p:nvPicPr>
        <p:blipFill>
          <a:blip r:embed="rId7"/>
          <a:stretch>
            <a:fillRect/>
          </a:stretch>
        </p:blipFill>
        <p:spPr>
          <a:xfrm>
            <a:off x="898858" y="4801126"/>
            <a:ext cx="1232020" cy="363434"/>
          </a:xfrm>
          <a:prstGeom prst="rect">
            <a:avLst/>
          </a:prstGeom>
        </p:spPr>
      </p:pic>
      <p:pic>
        <p:nvPicPr>
          <p:cNvPr id="10" name="Picture 9"/>
          <p:cNvPicPr>
            <a:picLocks noChangeAspect="1"/>
          </p:cNvPicPr>
          <p:nvPr/>
        </p:nvPicPr>
        <p:blipFill>
          <a:blip r:embed="rId8"/>
          <a:stretch>
            <a:fillRect/>
          </a:stretch>
        </p:blipFill>
        <p:spPr>
          <a:xfrm>
            <a:off x="898859" y="5635059"/>
            <a:ext cx="1232020" cy="373185"/>
          </a:xfrm>
          <a:prstGeom prst="rect">
            <a:avLst/>
          </a:prstGeom>
        </p:spPr>
      </p:pic>
      <p:pic>
        <p:nvPicPr>
          <p:cNvPr id="12" name="Picture 11"/>
          <p:cNvPicPr>
            <a:picLocks noChangeAspect="1"/>
          </p:cNvPicPr>
          <p:nvPr/>
        </p:nvPicPr>
        <p:blipFill>
          <a:blip r:embed="rId9"/>
          <a:stretch>
            <a:fillRect/>
          </a:stretch>
        </p:blipFill>
        <p:spPr>
          <a:xfrm>
            <a:off x="891247" y="6315271"/>
            <a:ext cx="1186011" cy="468475"/>
          </a:xfrm>
          <a:prstGeom prst="rect">
            <a:avLst/>
          </a:prstGeom>
        </p:spPr>
      </p:pic>
      <p:pic>
        <p:nvPicPr>
          <p:cNvPr id="13" name="Picture 12"/>
          <p:cNvPicPr>
            <a:picLocks noChangeAspect="1"/>
          </p:cNvPicPr>
          <p:nvPr/>
        </p:nvPicPr>
        <p:blipFill>
          <a:blip r:embed="rId10"/>
          <a:stretch>
            <a:fillRect/>
          </a:stretch>
        </p:blipFill>
        <p:spPr>
          <a:xfrm>
            <a:off x="3162613" y="1467550"/>
            <a:ext cx="1248345" cy="306045"/>
          </a:xfrm>
          <a:prstGeom prst="rect">
            <a:avLst/>
          </a:prstGeom>
        </p:spPr>
      </p:pic>
      <p:pic>
        <p:nvPicPr>
          <p:cNvPr id="14" name="Picture 13"/>
          <p:cNvPicPr>
            <a:picLocks noChangeAspect="1"/>
          </p:cNvPicPr>
          <p:nvPr/>
        </p:nvPicPr>
        <p:blipFill>
          <a:blip r:embed="rId11"/>
          <a:stretch>
            <a:fillRect/>
          </a:stretch>
        </p:blipFill>
        <p:spPr>
          <a:xfrm>
            <a:off x="3162613" y="1997383"/>
            <a:ext cx="1248345" cy="420601"/>
          </a:xfrm>
          <a:prstGeom prst="rect">
            <a:avLst/>
          </a:prstGeom>
        </p:spPr>
      </p:pic>
      <p:pic>
        <p:nvPicPr>
          <p:cNvPr id="15" name="Picture 14"/>
          <p:cNvPicPr>
            <a:picLocks noChangeAspect="1"/>
          </p:cNvPicPr>
          <p:nvPr/>
        </p:nvPicPr>
        <p:blipFill>
          <a:blip r:embed="rId12"/>
          <a:stretch>
            <a:fillRect/>
          </a:stretch>
        </p:blipFill>
        <p:spPr>
          <a:xfrm>
            <a:off x="3249776" y="2686438"/>
            <a:ext cx="982152" cy="849562"/>
          </a:xfrm>
          <a:prstGeom prst="rect">
            <a:avLst/>
          </a:prstGeom>
        </p:spPr>
      </p:pic>
      <p:pic>
        <p:nvPicPr>
          <p:cNvPr id="16" name="Picture 15"/>
          <p:cNvPicPr>
            <a:picLocks noChangeAspect="1"/>
          </p:cNvPicPr>
          <p:nvPr/>
        </p:nvPicPr>
        <p:blipFill>
          <a:blip r:embed="rId13"/>
          <a:stretch>
            <a:fillRect/>
          </a:stretch>
        </p:blipFill>
        <p:spPr>
          <a:xfrm>
            <a:off x="3179250" y="3782970"/>
            <a:ext cx="1248345" cy="227632"/>
          </a:xfrm>
          <a:prstGeom prst="rect">
            <a:avLst/>
          </a:prstGeom>
        </p:spPr>
      </p:pic>
      <p:pic>
        <p:nvPicPr>
          <p:cNvPr id="17" name="Picture 16"/>
          <p:cNvPicPr>
            <a:picLocks noChangeAspect="1"/>
          </p:cNvPicPr>
          <p:nvPr/>
        </p:nvPicPr>
        <p:blipFill>
          <a:blip r:embed="rId14"/>
          <a:stretch>
            <a:fillRect/>
          </a:stretch>
        </p:blipFill>
        <p:spPr>
          <a:xfrm>
            <a:off x="3169890" y="5285305"/>
            <a:ext cx="1144493" cy="494760"/>
          </a:xfrm>
          <a:prstGeom prst="rect">
            <a:avLst/>
          </a:prstGeom>
        </p:spPr>
      </p:pic>
      <p:pic>
        <p:nvPicPr>
          <p:cNvPr id="18" name="Picture 17"/>
          <p:cNvPicPr>
            <a:picLocks noChangeAspect="1"/>
          </p:cNvPicPr>
          <p:nvPr/>
        </p:nvPicPr>
        <p:blipFill>
          <a:blip r:embed="rId15"/>
          <a:stretch>
            <a:fillRect/>
          </a:stretch>
        </p:blipFill>
        <p:spPr>
          <a:xfrm>
            <a:off x="3229343" y="5943606"/>
            <a:ext cx="1002585" cy="759534"/>
          </a:xfrm>
          <a:prstGeom prst="rect">
            <a:avLst/>
          </a:prstGeom>
        </p:spPr>
      </p:pic>
      <p:pic>
        <p:nvPicPr>
          <p:cNvPr id="19" name="Picture 18"/>
          <p:cNvPicPr>
            <a:picLocks noChangeAspect="1"/>
          </p:cNvPicPr>
          <p:nvPr/>
        </p:nvPicPr>
        <p:blipFill>
          <a:blip r:embed="rId16"/>
          <a:stretch>
            <a:fillRect/>
          </a:stretch>
        </p:blipFill>
        <p:spPr>
          <a:xfrm>
            <a:off x="4992563" y="1480202"/>
            <a:ext cx="830817" cy="276315"/>
          </a:xfrm>
          <a:prstGeom prst="rect">
            <a:avLst/>
          </a:prstGeom>
        </p:spPr>
      </p:pic>
      <p:pic>
        <p:nvPicPr>
          <p:cNvPr id="20" name="Picture 19"/>
          <p:cNvPicPr>
            <a:picLocks noChangeAspect="1"/>
          </p:cNvPicPr>
          <p:nvPr/>
        </p:nvPicPr>
        <p:blipFill>
          <a:blip r:embed="rId17"/>
          <a:stretch>
            <a:fillRect/>
          </a:stretch>
        </p:blipFill>
        <p:spPr>
          <a:xfrm>
            <a:off x="5031768" y="2197682"/>
            <a:ext cx="1067713" cy="428580"/>
          </a:xfrm>
          <a:prstGeom prst="rect">
            <a:avLst/>
          </a:prstGeom>
        </p:spPr>
      </p:pic>
      <p:pic>
        <p:nvPicPr>
          <p:cNvPr id="21" name="Picture 20"/>
          <p:cNvPicPr>
            <a:picLocks noChangeAspect="1"/>
          </p:cNvPicPr>
          <p:nvPr/>
        </p:nvPicPr>
        <p:blipFill>
          <a:blip r:embed="rId18"/>
          <a:stretch>
            <a:fillRect/>
          </a:stretch>
        </p:blipFill>
        <p:spPr>
          <a:xfrm>
            <a:off x="5031769" y="3057246"/>
            <a:ext cx="1067713" cy="576565"/>
          </a:xfrm>
          <a:prstGeom prst="rect">
            <a:avLst/>
          </a:prstGeom>
        </p:spPr>
      </p:pic>
      <p:pic>
        <p:nvPicPr>
          <p:cNvPr id="22" name="Picture 21"/>
          <p:cNvPicPr>
            <a:picLocks noChangeAspect="1"/>
          </p:cNvPicPr>
          <p:nvPr/>
        </p:nvPicPr>
        <p:blipFill>
          <a:blip r:embed="rId19"/>
          <a:stretch>
            <a:fillRect/>
          </a:stretch>
        </p:blipFill>
        <p:spPr>
          <a:xfrm>
            <a:off x="5031770" y="4046210"/>
            <a:ext cx="1067712" cy="201999"/>
          </a:xfrm>
          <a:prstGeom prst="rect">
            <a:avLst/>
          </a:prstGeom>
        </p:spPr>
      </p:pic>
      <p:pic>
        <p:nvPicPr>
          <p:cNvPr id="23" name="Picture 22"/>
          <p:cNvPicPr>
            <a:picLocks noChangeAspect="1"/>
          </p:cNvPicPr>
          <p:nvPr/>
        </p:nvPicPr>
        <p:blipFill>
          <a:blip r:embed="rId20"/>
          <a:stretch>
            <a:fillRect/>
          </a:stretch>
        </p:blipFill>
        <p:spPr>
          <a:xfrm>
            <a:off x="5031770" y="5683158"/>
            <a:ext cx="1067713" cy="198557"/>
          </a:xfrm>
          <a:prstGeom prst="rect">
            <a:avLst/>
          </a:prstGeom>
        </p:spPr>
      </p:pic>
      <p:pic>
        <p:nvPicPr>
          <p:cNvPr id="24" name="Picture 23"/>
          <p:cNvPicPr>
            <a:picLocks noChangeAspect="1"/>
          </p:cNvPicPr>
          <p:nvPr/>
        </p:nvPicPr>
        <p:blipFill>
          <a:blip r:embed="rId21"/>
          <a:stretch>
            <a:fillRect/>
          </a:stretch>
        </p:blipFill>
        <p:spPr>
          <a:xfrm>
            <a:off x="5031770" y="6380463"/>
            <a:ext cx="1067713" cy="293742"/>
          </a:xfrm>
          <a:prstGeom prst="rect">
            <a:avLst/>
          </a:prstGeom>
        </p:spPr>
      </p:pic>
      <p:pic>
        <p:nvPicPr>
          <p:cNvPr id="25" name="Picture 24"/>
          <p:cNvPicPr>
            <a:picLocks noChangeAspect="1"/>
          </p:cNvPicPr>
          <p:nvPr/>
        </p:nvPicPr>
        <p:blipFill>
          <a:blip r:embed="rId22"/>
          <a:stretch>
            <a:fillRect/>
          </a:stretch>
        </p:blipFill>
        <p:spPr>
          <a:xfrm>
            <a:off x="7209423" y="1402700"/>
            <a:ext cx="1067711" cy="347207"/>
          </a:xfrm>
          <a:prstGeom prst="rect">
            <a:avLst/>
          </a:prstGeom>
        </p:spPr>
      </p:pic>
      <p:pic>
        <p:nvPicPr>
          <p:cNvPr id="26" name="Picture 25"/>
          <p:cNvPicPr>
            <a:picLocks noChangeAspect="1"/>
          </p:cNvPicPr>
          <p:nvPr/>
        </p:nvPicPr>
        <p:blipFill>
          <a:blip r:embed="rId23"/>
          <a:stretch>
            <a:fillRect/>
          </a:stretch>
        </p:blipFill>
        <p:spPr>
          <a:xfrm>
            <a:off x="7209423" y="2016947"/>
            <a:ext cx="1067712" cy="218881"/>
          </a:xfrm>
          <a:prstGeom prst="rect">
            <a:avLst/>
          </a:prstGeom>
        </p:spPr>
      </p:pic>
      <p:pic>
        <p:nvPicPr>
          <p:cNvPr id="27" name="Picture 26"/>
          <p:cNvPicPr>
            <a:picLocks noChangeAspect="1"/>
          </p:cNvPicPr>
          <p:nvPr/>
        </p:nvPicPr>
        <p:blipFill>
          <a:blip r:embed="rId24"/>
          <a:stretch>
            <a:fillRect/>
          </a:stretch>
        </p:blipFill>
        <p:spPr>
          <a:xfrm>
            <a:off x="7232859" y="2629877"/>
            <a:ext cx="1082105" cy="422021"/>
          </a:xfrm>
          <a:prstGeom prst="rect">
            <a:avLst/>
          </a:prstGeom>
        </p:spPr>
      </p:pic>
      <p:pic>
        <p:nvPicPr>
          <p:cNvPr id="28" name="Picture 27"/>
          <p:cNvPicPr>
            <a:picLocks noChangeAspect="1"/>
          </p:cNvPicPr>
          <p:nvPr/>
        </p:nvPicPr>
        <p:blipFill>
          <a:blip r:embed="rId25"/>
          <a:stretch>
            <a:fillRect/>
          </a:stretch>
        </p:blipFill>
        <p:spPr>
          <a:xfrm>
            <a:off x="7232860" y="4188412"/>
            <a:ext cx="1082105" cy="442370"/>
          </a:xfrm>
          <a:prstGeom prst="rect">
            <a:avLst/>
          </a:prstGeom>
        </p:spPr>
      </p:pic>
      <p:pic>
        <p:nvPicPr>
          <p:cNvPr id="29" name="Picture 28"/>
          <p:cNvPicPr>
            <a:picLocks noChangeAspect="1"/>
          </p:cNvPicPr>
          <p:nvPr/>
        </p:nvPicPr>
        <p:blipFill>
          <a:blip r:embed="rId26"/>
          <a:stretch>
            <a:fillRect/>
          </a:stretch>
        </p:blipFill>
        <p:spPr>
          <a:xfrm>
            <a:off x="7232860" y="3421701"/>
            <a:ext cx="1082105" cy="438252"/>
          </a:xfrm>
          <a:prstGeom prst="rect">
            <a:avLst/>
          </a:prstGeom>
        </p:spPr>
      </p:pic>
      <p:pic>
        <p:nvPicPr>
          <p:cNvPr id="30" name="Picture 29"/>
          <p:cNvPicPr>
            <a:picLocks noChangeAspect="1"/>
          </p:cNvPicPr>
          <p:nvPr/>
        </p:nvPicPr>
        <p:blipFill>
          <a:blip r:embed="rId27"/>
          <a:stretch>
            <a:fillRect/>
          </a:stretch>
        </p:blipFill>
        <p:spPr>
          <a:xfrm>
            <a:off x="7232860" y="6227153"/>
            <a:ext cx="1082105" cy="378737"/>
          </a:xfrm>
          <a:prstGeom prst="rect">
            <a:avLst/>
          </a:prstGeom>
        </p:spPr>
      </p:pic>
      <p:pic>
        <p:nvPicPr>
          <p:cNvPr id="31" name="Picture 30"/>
          <p:cNvPicPr>
            <a:picLocks noChangeAspect="1"/>
          </p:cNvPicPr>
          <p:nvPr/>
        </p:nvPicPr>
        <p:blipFill>
          <a:blip r:embed="rId28"/>
          <a:stretch>
            <a:fillRect/>
          </a:stretch>
        </p:blipFill>
        <p:spPr>
          <a:xfrm>
            <a:off x="7227859" y="5316766"/>
            <a:ext cx="1051894" cy="584152"/>
          </a:xfrm>
          <a:prstGeom prst="rect">
            <a:avLst/>
          </a:prstGeom>
        </p:spPr>
      </p:pic>
      <p:pic>
        <p:nvPicPr>
          <p:cNvPr id="3" name="Picture 2" descr="oracle.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018307" y="4498373"/>
            <a:ext cx="986351" cy="602414"/>
          </a:xfrm>
          <a:prstGeom prst="rect">
            <a:avLst/>
          </a:prstGeom>
        </p:spPr>
      </p:pic>
      <p:pic>
        <p:nvPicPr>
          <p:cNvPr id="6" name="Picture 5" descr="welchallynlogo.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32860" y="4890821"/>
            <a:ext cx="1082105" cy="219541"/>
          </a:xfrm>
          <a:prstGeom prst="rect">
            <a:avLst/>
          </a:prstGeom>
        </p:spPr>
      </p:pic>
      <p:sp>
        <p:nvSpPr>
          <p:cNvPr id="33" name="TextBox 32"/>
          <p:cNvSpPr txBox="1"/>
          <p:nvPr/>
        </p:nvSpPr>
        <p:spPr>
          <a:xfrm>
            <a:off x="474580" y="166821"/>
            <a:ext cx="8467796" cy="1077218"/>
          </a:xfrm>
          <a:prstGeom prst="rect">
            <a:avLst/>
          </a:prstGeom>
          <a:noFill/>
        </p:spPr>
        <p:txBody>
          <a:bodyPr wrap="square" rtlCol="0">
            <a:spAutoFit/>
          </a:bodyPr>
          <a:lstStyle/>
          <a:p>
            <a:r>
              <a:rPr lang="en-US" sz="3200" b="1" dirty="0">
                <a:solidFill>
                  <a:srgbClr val="084795"/>
                </a:solidFill>
                <a:latin typeface="Calibri"/>
                <a:ea typeface="+mj-ea"/>
                <a:cs typeface="Calibri"/>
              </a:rPr>
              <a:t>Select Healthcare Technology Companies Committed to 0X2020</a:t>
            </a:r>
          </a:p>
        </p:txBody>
      </p:sp>
      <p:pic>
        <p:nvPicPr>
          <p:cNvPr id="2" name="Picture 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80492" y="2023683"/>
            <a:ext cx="1089660" cy="411480"/>
          </a:xfrm>
          <a:prstGeom prst="rect">
            <a:avLst/>
          </a:prstGeom>
        </p:spPr>
      </p:pic>
      <p:pic>
        <p:nvPicPr>
          <p:cNvPr id="34" name="Picture 33"/>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352278" y="4151802"/>
            <a:ext cx="777148" cy="766417"/>
          </a:xfrm>
          <a:prstGeom prst="rect">
            <a:avLst/>
          </a:prstGeom>
        </p:spPr>
      </p:pic>
      <p:sp>
        <p:nvSpPr>
          <p:cNvPr id="11" name="TextBox 10"/>
          <p:cNvSpPr txBox="1"/>
          <p:nvPr/>
        </p:nvSpPr>
        <p:spPr>
          <a:xfrm>
            <a:off x="2923168" y="4872005"/>
            <a:ext cx="1635368" cy="307777"/>
          </a:xfrm>
          <a:prstGeom prst="rect">
            <a:avLst/>
          </a:prstGeom>
          <a:noFill/>
        </p:spPr>
        <p:txBody>
          <a:bodyPr wrap="square" rtlCol="0">
            <a:spAutoFit/>
          </a:bodyPr>
          <a:lstStyle/>
          <a:p>
            <a:r>
              <a:rPr lang="en-US" sz="1400" dirty="0"/>
              <a:t>IBM Watson Health</a:t>
            </a:r>
          </a:p>
        </p:txBody>
      </p:sp>
    </p:spTree>
    <p:extLst>
      <p:ext uri="{BB962C8B-B14F-4D97-AF65-F5344CB8AC3E}">
        <p14:creationId xmlns:p14="http://schemas.microsoft.com/office/powerpoint/2010/main" val="3702968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4000" dirty="0"/>
              <a:t>2013 Results</a:t>
            </a:r>
            <a:endParaRPr lang="en-US" sz="3600" b="0" dirty="0"/>
          </a:p>
        </p:txBody>
      </p:sp>
      <p:sp>
        <p:nvSpPr>
          <p:cNvPr id="6" name="TextBox 5"/>
          <p:cNvSpPr txBox="1"/>
          <p:nvPr/>
        </p:nvSpPr>
        <p:spPr>
          <a:xfrm>
            <a:off x="457200" y="1820334"/>
            <a:ext cx="1120820"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7200" b="1" dirty="0">
                <a:latin typeface="Calibri"/>
                <a:cs typeface="Calibri"/>
              </a:rPr>
              <a:t>51</a:t>
            </a:r>
          </a:p>
        </p:txBody>
      </p:sp>
      <p:sp>
        <p:nvSpPr>
          <p:cNvPr id="14" name="TextBox 13"/>
          <p:cNvSpPr txBox="1"/>
          <p:nvPr/>
        </p:nvSpPr>
        <p:spPr>
          <a:xfrm>
            <a:off x="516467" y="3318934"/>
            <a:ext cx="652743"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7200" b="1" dirty="0">
                <a:solidFill>
                  <a:srgbClr val="000000"/>
                </a:solidFill>
                <a:latin typeface="Calibri"/>
                <a:cs typeface="Calibri"/>
              </a:rPr>
              <a:t>9</a:t>
            </a:r>
          </a:p>
        </p:txBody>
      </p:sp>
      <p:sp>
        <p:nvSpPr>
          <p:cNvPr id="15" name="TextBox 14"/>
          <p:cNvSpPr txBox="1"/>
          <p:nvPr/>
        </p:nvSpPr>
        <p:spPr>
          <a:xfrm>
            <a:off x="457200" y="4978400"/>
            <a:ext cx="1120820" cy="1200329"/>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7200" b="1" dirty="0">
                <a:solidFill>
                  <a:srgbClr val="0F4F98"/>
                </a:solidFill>
                <a:latin typeface="Calibri"/>
                <a:cs typeface="Calibri"/>
              </a:rPr>
              <a:t>63</a:t>
            </a:r>
          </a:p>
        </p:txBody>
      </p:sp>
      <p:sp>
        <p:nvSpPr>
          <p:cNvPr id="9" name="TextBox 8"/>
          <p:cNvSpPr txBox="1"/>
          <p:nvPr/>
        </p:nvSpPr>
        <p:spPr>
          <a:xfrm>
            <a:off x="3417888" y="1967670"/>
            <a:ext cx="5726112" cy="1077218"/>
          </a:xfrm>
          <a:prstGeom prst="rect">
            <a:avLst/>
          </a:prstGeom>
          <a:noFill/>
        </p:spPr>
        <p:txBody>
          <a:bodyPr wrap="square" rtlCol="0">
            <a:spAutoFit/>
          </a:bodyPr>
          <a:lstStyle/>
          <a:p>
            <a:r>
              <a:rPr lang="en-US" altLang="en-US" sz="2400" b="1" dirty="0">
                <a:latin typeface="Calibri"/>
                <a:ea typeface="Helvetica Neue Medium" pitchFamily="-1" charset="0"/>
                <a:cs typeface="Calibri"/>
              </a:rPr>
              <a:t>Hospitals and Healthcare Systems</a:t>
            </a:r>
          </a:p>
          <a:p>
            <a:r>
              <a:rPr lang="en-US" altLang="en-US" sz="2000" dirty="0">
                <a:latin typeface="Calibri"/>
                <a:ea typeface="Helvetica Neue Medium" pitchFamily="-1" charset="0"/>
                <a:cs typeface="Calibri"/>
              </a:rPr>
              <a:t>Committed to implement safety solutions to help save lives</a:t>
            </a:r>
          </a:p>
        </p:txBody>
      </p:sp>
      <p:sp>
        <p:nvSpPr>
          <p:cNvPr id="10" name="TextBox 9"/>
          <p:cNvSpPr txBox="1"/>
          <p:nvPr/>
        </p:nvSpPr>
        <p:spPr>
          <a:xfrm>
            <a:off x="3417888" y="3517069"/>
            <a:ext cx="5582786" cy="1077218"/>
          </a:xfrm>
          <a:prstGeom prst="rect">
            <a:avLst/>
          </a:prstGeom>
          <a:noFill/>
        </p:spPr>
        <p:txBody>
          <a:bodyPr wrap="square" rtlCol="0">
            <a:spAutoFit/>
          </a:bodyPr>
          <a:lstStyle/>
          <a:p>
            <a:r>
              <a:rPr lang="en-US" altLang="en-US" sz="2400" b="1" dirty="0">
                <a:latin typeface="Calibri"/>
                <a:ea typeface="Helvetica Neue Medium" pitchFamily="-1" charset="0"/>
                <a:cs typeface="Calibri"/>
              </a:rPr>
              <a:t>Medical Technology Companies</a:t>
            </a:r>
          </a:p>
          <a:p>
            <a:r>
              <a:rPr lang="en-US" altLang="en-US" sz="2000" dirty="0">
                <a:latin typeface="Calibri"/>
                <a:ea typeface="Helvetica Neue Medium" pitchFamily="-1" charset="0"/>
                <a:cs typeface="Calibri"/>
              </a:rPr>
              <a:t>Pledged to freely share data from their devices or systems</a:t>
            </a:r>
            <a:endParaRPr lang="en-US" altLang="en-US" sz="1400" dirty="0">
              <a:latin typeface="Calibri"/>
              <a:ea typeface="Helvetica Neue Medium" pitchFamily="-1" charset="0"/>
              <a:cs typeface="Calibri"/>
            </a:endParaRPr>
          </a:p>
        </p:txBody>
      </p:sp>
      <p:sp>
        <p:nvSpPr>
          <p:cNvPr id="11" name="TextBox 10"/>
          <p:cNvSpPr txBox="1"/>
          <p:nvPr/>
        </p:nvSpPr>
        <p:spPr>
          <a:xfrm>
            <a:off x="3417888" y="5302610"/>
            <a:ext cx="5166714" cy="584775"/>
          </a:xfrm>
          <a:prstGeom prst="rect">
            <a:avLst/>
          </a:prstGeom>
          <a:noFill/>
        </p:spPr>
        <p:txBody>
          <a:bodyPr wrap="square" rtlCol="0">
            <a:spAutoFit/>
          </a:bodyPr>
          <a:lstStyle/>
          <a:p>
            <a:r>
              <a:rPr lang="en-US" altLang="en-US" sz="3200" b="1" dirty="0">
                <a:latin typeface="Calibri"/>
                <a:ea typeface="Helvetica Neue Medium" pitchFamily="-1" charset="0"/>
                <a:cs typeface="Calibri"/>
              </a:rPr>
              <a:t>Patient Lives Saved, Annually</a:t>
            </a:r>
            <a:endParaRPr lang="en-US" altLang="en-US" dirty="0">
              <a:latin typeface="Calibri"/>
              <a:ea typeface="Helvetica Neue Medium" pitchFamily="-1" charset="0"/>
              <a:cs typeface="Calibri"/>
            </a:endParaRPr>
          </a:p>
        </p:txBody>
      </p:sp>
    </p:spTree>
    <p:extLst>
      <p:ext uri="{BB962C8B-B14F-4D97-AF65-F5344CB8AC3E}">
        <p14:creationId xmlns:p14="http://schemas.microsoft.com/office/powerpoint/2010/main" val="326433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2ECEC8B-82EF-4CA4-ABD6-07E8D16186CC}"/>
              </a:ext>
            </a:extLst>
          </p:cNvPr>
          <p:cNvSpPr>
            <a:spLocks noGrp="1"/>
          </p:cNvSpPr>
          <p:nvPr>
            <p:ph idx="1"/>
          </p:nvPr>
        </p:nvSpPr>
        <p:spPr>
          <a:xfrm>
            <a:off x="457200" y="1450428"/>
            <a:ext cx="8229600" cy="5202620"/>
          </a:xfrm>
        </p:spPr>
        <p:txBody>
          <a:bodyPr>
            <a:normAutofit fontScale="77500" lnSpcReduction="20000"/>
          </a:bodyPr>
          <a:lstStyle/>
          <a:p>
            <a:pPr marL="0" indent="0">
              <a:buNone/>
            </a:pPr>
            <a:r>
              <a:rPr lang="en-US" sz="4700" dirty="0"/>
              <a:t>6th Annual World Patient Safety, Science &amp; Technology Summit</a:t>
            </a:r>
          </a:p>
          <a:p>
            <a:pPr marL="0" indent="0">
              <a:buNone/>
            </a:pPr>
            <a:r>
              <a:rPr lang="en-US" dirty="0"/>
              <a:t>	</a:t>
            </a:r>
          </a:p>
          <a:p>
            <a:pPr marL="0" indent="0">
              <a:buNone/>
            </a:pPr>
            <a:r>
              <a:rPr lang="en-US" dirty="0"/>
              <a:t>	</a:t>
            </a:r>
            <a:r>
              <a:rPr lang="en-US" sz="4000" dirty="0"/>
              <a:t>•</a:t>
            </a:r>
            <a:r>
              <a:rPr lang="en-US" sz="4000" b="1" dirty="0"/>
              <a:t>4,598</a:t>
            </a:r>
            <a:r>
              <a:rPr lang="en-US" sz="4000" dirty="0"/>
              <a:t> Hospitals </a:t>
            </a:r>
          </a:p>
          <a:p>
            <a:pPr marL="0" indent="0">
              <a:buNone/>
            </a:pPr>
            <a:r>
              <a:rPr lang="en-US" sz="4000" dirty="0"/>
              <a:t>	•</a:t>
            </a:r>
            <a:r>
              <a:rPr lang="en-US" sz="4000" b="1" dirty="0"/>
              <a:t>49</a:t>
            </a:r>
            <a:r>
              <a:rPr lang="en-US" sz="4000" dirty="0"/>
              <a:t> countries across all groups who have 	joined our 	Movement </a:t>
            </a:r>
          </a:p>
          <a:p>
            <a:pPr marL="0" indent="0">
              <a:buNone/>
            </a:pPr>
            <a:r>
              <a:rPr lang="en-US" sz="4000" dirty="0"/>
              <a:t>	•</a:t>
            </a:r>
            <a:r>
              <a:rPr lang="en-US" sz="4000" b="1" dirty="0"/>
              <a:t>83</a:t>
            </a:r>
            <a:r>
              <a:rPr lang="en-US" sz="4000" dirty="0"/>
              <a:t> Open Data Pledges </a:t>
            </a:r>
          </a:p>
          <a:p>
            <a:pPr marL="0" indent="0">
              <a:buNone/>
            </a:pPr>
            <a:r>
              <a:rPr lang="en-US" sz="4000" dirty="0"/>
              <a:t>	•</a:t>
            </a:r>
            <a:r>
              <a:rPr lang="en-US" sz="4000" b="1" dirty="0"/>
              <a:t>47 </a:t>
            </a:r>
            <a:r>
              <a:rPr lang="en-US" sz="4000" dirty="0"/>
              <a:t>Committed Partners </a:t>
            </a:r>
          </a:p>
          <a:p>
            <a:pPr marL="0" indent="0">
              <a:buNone/>
            </a:pPr>
            <a:r>
              <a:rPr lang="en-US" sz="4000" dirty="0"/>
              <a:t>	•Total Lives Saved: </a:t>
            </a:r>
            <a:r>
              <a:rPr lang="en-US" sz="4000" b="1" dirty="0"/>
              <a:t>81,533</a:t>
            </a:r>
            <a:r>
              <a:rPr lang="en-US" sz="4000" dirty="0"/>
              <a:t> lives saved </a:t>
            </a:r>
          </a:p>
          <a:p>
            <a:pPr marL="0" indent="0">
              <a:buNone/>
            </a:pPr>
            <a:r>
              <a:rPr lang="en-US" dirty="0"/>
              <a:t>		</a:t>
            </a:r>
            <a:r>
              <a:rPr lang="en-US" sz="2800" dirty="0"/>
              <a:t>• US: </a:t>
            </a:r>
            <a:r>
              <a:rPr lang="en-US" sz="2800" b="1" dirty="0"/>
              <a:t>25,095 </a:t>
            </a:r>
          </a:p>
          <a:p>
            <a:pPr marL="0" indent="0">
              <a:buNone/>
            </a:pPr>
            <a:r>
              <a:rPr lang="en-US" sz="2800" dirty="0"/>
              <a:t>		• OUS: </a:t>
            </a:r>
            <a:r>
              <a:rPr lang="en-US" sz="2800" b="1" dirty="0"/>
              <a:t>56,438</a:t>
            </a:r>
          </a:p>
          <a:p>
            <a:pPr marL="0" indent="0">
              <a:buNone/>
            </a:pPr>
            <a:r>
              <a:rPr lang="en-US" dirty="0"/>
              <a:t> </a:t>
            </a:r>
            <a:endParaRPr lang="es-MX" dirty="0"/>
          </a:p>
        </p:txBody>
      </p:sp>
    </p:spTree>
    <p:extLst>
      <p:ext uri="{BB962C8B-B14F-4D97-AF65-F5344CB8AC3E}">
        <p14:creationId xmlns:p14="http://schemas.microsoft.com/office/powerpoint/2010/main" val="2880801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96000"/>
                    </a14:imgEffect>
                    <a14:imgEffect>
                      <a14:brightnessContrast contrast="39000"/>
                    </a14:imgEffect>
                  </a14:imgLayer>
                </a14:imgProps>
              </a:ext>
            </a:extLst>
          </a:blip>
          <a:stretch>
            <a:fillRect/>
          </a:stretch>
        </p:blipFill>
        <p:spPr>
          <a:xfrm>
            <a:off x="1128179" y="-2"/>
            <a:ext cx="5507472" cy="7425095"/>
          </a:xfrm>
        </p:spPr>
      </p:pic>
    </p:spTree>
    <p:extLst>
      <p:ext uri="{BB962C8B-B14F-4D97-AF65-F5344CB8AC3E}">
        <p14:creationId xmlns:p14="http://schemas.microsoft.com/office/powerpoint/2010/main" val="3315184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para instituto nacional de ciencias medicas y nutric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8500" y="1303338"/>
            <a:ext cx="6024563" cy="473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640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48000"/>
                    </a14:imgEffect>
                    <a14:imgEffect>
                      <a14:brightnessContrast contrast="44000"/>
                    </a14:imgEffect>
                  </a14:imgLayer>
                </a14:imgProps>
              </a:ext>
            </a:extLst>
          </a:blip>
          <a:stretch>
            <a:fillRect/>
          </a:stretch>
        </p:blipFill>
        <p:spPr>
          <a:xfrm>
            <a:off x="457200" y="274638"/>
            <a:ext cx="5194036" cy="6522598"/>
          </a:xfrm>
        </p:spPr>
      </p:pic>
    </p:spTree>
    <p:extLst>
      <p:ext uri="{BB962C8B-B14F-4D97-AF65-F5344CB8AC3E}">
        <p14:creationId xmlns:p14="http://schemas.microsoft.com/office/powerpoint/2010/main" val="1503072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3288" y="2324398"/>
            <a:ext cx="7594600" cy="3108543"/>
          </a:xfrm>
          <a:prstGeom prst="rect">
            <a:avLst/>
          </a:prstGeom>
        </p:spPr>
        <p:txBody>
          <a:bodyPr wrap="square" rtlCol="0">
            <a:spAutoFit/>
          </a:bodyPr>
          <a:lstStyle/>
          <a:p>
            <a:pPr>
              <a:spcBef>
                <a:spcPts val="600"/>
              </a:spcBef>
            </a:pPr>
            <a:r>
              <a:rPr lang="en-US" sz="2800" dirty="0"/>
              <a:t>The </a:t>
            </a:r>
            <a:r>
              <a:rPr lang="en-US" sz="2800" b="1" dirty="0"/>
              <a:t>Patient Safety Movement</a:t>
            </a:r>
            <a:r>
              <a:rPr lang="en-US" sz="2800" dirty="0"/>
              <a:t> is connecting people, ideas, and technology to confront the large scale problem of </a:t>
            </a:r>
            <a:r>
              <a:rPr lang="en-US" sz="2800" b="1" dirty="0"/>
              <a:t>more than</a:t>
            </a:r>
          </a:p>
          <a:p>
            <a:pPr marL="457200" indent="-457200">
              <a:buFont typeface="Arial" panose="020B0604020202020204" pitchFamily="34" charset="0"/>
              <a:buChar char="•"/>
            </a:pPr>
            <a:r>
              <a:rPr lang="en-US" sz="2800" b="1" dirty="0"/>
              <a:t>200,000 preventable patient deaths </a:t>
            </a:r>
            <a:r>
              <a:rPr lang="en-US" sz="2800" dirty="0"/>
              <a:t>in US hospitals each year</a:t>
            </a:r>
            <a:endParaRPr lang="en-US" sz="2800" b="1" u="sng" dirty="0">
              <a:solidFill>
                <a:srgbClr val="FF0000"/>
              </a:solidFill>
            </a:endParaRPr>
          </a:p>
          <a:p>
            <a:pPr marL="457200" indent="-457200">
              <a:buFont typeface="Arial" charset="0"/>
              <a:buChar char="•"/>
            </a:pPr>
            <a:r>
              <a:rPr lang="en-US" sz="2800" b="1" dirty="0"/>
              <a:t>3 million preventable patient deaths </a:t>
            </a:r>
            <a:r>
              <a:rPr lang="en-US" sz="2800" dirty="0"/>
              <a:t>across the world each year.</a:t>
            </a:r>
            <a:endParaRPr lang="en-US" sz="2800" dirty="0">
              <a:latin typeface="Source Sans Pro"/>
              <a:cs typeface="Source Sans Pro"/>
            </a:endParaRPr>
          </a:p>
        </p:txBody>
      </p:sp>
    </p:spTree>
    <p:extLst>
      <p:ext uri="{BB962C8B-B14F-4D97-AF65-F5344CB8AC3E}">
        <p14:creationId xmlns:p14="http://schemas.microsoft.com/office/powerpoint/2010/main" val="278634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76000"/>
                    </a14:imgEffect>
                    <a14:imgEffect>
                      <a14:brightnessContrast contrast="27000"/>
                    </a14:imgEffect>
                  </a14:imgLayer>
                </a14:imgProps>
              </a:ext>
            </a:extLst>
          </a:blip>
          <a:stretch>
            <a:fillRect/>
          </a:stretch>
        </p:blipFill>
        <p:spPr>
          <a:xfrm>
            <a:off x="559346" y="1"/>
            <a:ext cx="4948154" cy="6837152"/>
          </a:xfrm>
        </p:spPr>
      </p:pic>
    </p:spTree>
    <p:extLst>
      <p:ext uri="{BB962C8B-B14F-4D97-AF65-F5344CB8AC3E}">
        <p14:creationId xmlns:p14="http://schemas.microsoft.com/office/powerpoint/2010/main" val="329254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81000"/>
                    </a14:imgEffect>
                    <a14:imgEffect>
                      <a14:brightnessContrast contrast="53000"/>
                    </a14:imgEffect>
                  </a14:imgLayer>
                </a14:imgProps>
              </a:ext>
            </a:extLst>
          </a:blip>
          <a:stretch>
            <a:fillRect/>
          </a:stretch>
        </p:blipFill>
        <p:spPr>
          <a:xfrm>
            <a:off x="562050" y="0"/>
            <a:ext cx="4939985" cy="6837152"/>
          </a:xfrm>
        </p:spPr>
      </p:pic>
    </p:spTree>
    <p:extLst>
      <p:ext uri="{BB962C8B-B14F-4D97-AF65-F5344CB8AC3E}">
        <p14:creationId xmlns:p14="http://schemas.microsoft.com/office/powerpoint/2010/main" val="68460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652068" y="2002320"/>
            <a:ext cx="7592095" cy="1200329"/>
          </a:xfrm>
          <a:prstGeom prst="rect">
            <a:avLst/>
          </a:prstGeom>
          <a:noFill/>
          <a:ln w="9525">
            <a:noFill/>
            <a:miter lim="800000"/>
            <a:headEnd/>
            <a:tailEnd/>
          </a:ln>
        </p:spPr>
        <p:txBody>
          <a:bodyPr wrap="square">
            <a:spAutoFit/>
          </a:bodyPr>
          <a:lstStyle/>
          <a:p>
            <a:pPr algn="ctr">
              <a:defRPr/>
            </a:pPr>
            <a:r>
              <a:rPr lang="es-ES" sz="2400" b="1" dirty="0">
                <a:solidFill>
                  <a:schemeClr val="tx2"/>
                </a:solidFill>
                <a:latin typeface="Arial" pitchFamily="34" charset="0"/>
                <a:cs typeface="Arial" pitchFamily="34" charset="0"/>
              </a:rPr>
              <a:t>Experiencia del Hospital Español de México en la Implementación de los Compromisos del Patient Safety Movement (PSM)</a:t>
            </a:r>
          </a:p>
        </p:txBody>
      </p:sp>
      <p:pic>
        <p:nvPicPr>
          <p:cNvPr id="9" name="Imagen 8"/>
          <p:cNvPicPr>
            <a:picLocks noChangeAspect="1"/>
          </p:cNvPicPr>
          <p:nvPr/>
        </p:nvPicPr>
        <p:blipFill>
          <a:blip r:embed="rId3"/>
          <a:stretch>
            <a:fillRect/>
          </a:stretch>
        </p:blipFill>
        <p:spPr>
          <a:xfrm>
            <a:off x="4860367" y="3749872"/>
            <a:ext cx="2604306" cy="1117790"/>
          </a:xfrm>
          <a:prstGeom prst="rect">
            <a:avLst/>
          </a:prstGeom>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413" y="3350617"/>
            <a:ext cx="1916300" cy="191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ángulo 10"/>
          <p:cNvSpPr/>
          <p:nvPr/>
        </p:nvSpPr>
        <p:spPr>
          <a:xfrm>
            <a:off x="0" y="857251"/>
            <a:ext cx="9144000" cy="393326"/>
          </a:xfrm>
          <a:prstGeom prst="rect">
            <a:avLst/>
          </a:prstGeom>
          <a:solidFill>
            <a:srgbClr val="00206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Tree>
    <p:extLst>
      <p:ext uri="{BB962C8B-B14F-4D97-AF65-F5344CB8AC3E}">
        <p14:creationId xmlns:p14="http://schemas.microsoft.com/office/powerpoint/2010/main" val="1998856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idx="1"/>
          </p:nvPr>
        </p:nvSpPr>
        <p:spPr>
          <a:xfrm>
            <a:off x="652990" y="2577806"/>
            <a:ext cx="7838021" cy="2192780"/>
          </a:xfrm>
        </p:spPr>
        <p:txBody>
          <a:bodyPr>
            <a:noAutofit/>
          </a:bodyPr>
          <a:lstStyle/>
          <a:p>
            <a:r>
              <a:rPr lang="es-MX" sz="2025" dirty="0"/>
              <a:t>APSS 1 Desarrollo de un Sistema de Notificación y Análisis de Eventos Adversos asociados con la atención médica.</a:t>
            </a:r>
          </a:p>
          <a:p>
            <a:endParaRPr lang="es-MX" sz="2025" dirty="0"/>
          </a:p>
          <a:p>
            <a:r>
              <a:rPr lang="es-MX" sz="2025" dirty="0"/>
              <a:t>APSS 14 Prevención del riesgo de caídas en pacientes hospitalizados.</a:t>
            </a:r>
          </a:p>
          <a:p>
            <a:endParaRPr lang="es-MX" sz="2025" dirty="0"/>
          </a:p>
          <a:p>
            <a:r>
              <a:rPr lang="es-MX" sz="2025" dirty="0"/>
              <a:t>APSS 16 Prevención de tromboembolismo venoso en pacientes hospitalizados.</a:t>
            </a:r>
          </a:p>
          <a:p>
            <a:endParaRPr lang="es-MX" sz="2025" dirty="0"/>
          </a:p>
          <a:p>
            <a:r>
              <a:rPr lang="es-MX" sz="2025" dirty="0"/>
              <a:t>APSS 6  Mejora en la Comunicación efectiva.</a:t>
            </a:r>
          </a:p>
          <a:p>
            <a:endParaRPr lang="es-MX" dirty="0"/>
          </a:p>
          <a:p>
            <a:pPr marL="0" indent="0">
              <a:buNone/>
            </a:pPr>
            <a:endParaRPr lang="es-MX" dirty="0"/>
          </a:p>
        </p:txBody>
      </p:sp>
      <p:sp>
        <p:nvSpPr>
          <p:cNvPr id="5" name="1 Título"/>
          <p:cNvSpPr txBox="1">
            <a:spLocks/>
          </p:cNvSpPr>
          <p:nvPr/>
        </p:nvSpPr>
        <p:spPr>
          <a:xfrm>
            <a:off x="2859578" y="1572170"/>
            <a:ext cx="5940526" cy="481621"/>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100" b="1" dirty="0">
                <a:solidFill>
                  <a:srgbClr val="C00000"/>
                </a:solidFill>
                <a:effectLst>
                  <a:outerShdw blurRad="38100" dist="38100" dir="2700000" algn="tl">
                    <a:srgbClr val="DDDDDD"/>
                  </a:outerShdw>
                </a:effectLst>
                <a:latin typeface="Calibri" charset="0"/>
                <a:ea typeface="+mn-ea"/>
                <a:cs typeface="+mn-cs"/>
              </a:rPr>
              <a:t>Compromisos realizados con el </a:t>
            </a:r>
          </a:p>
          <a:p>
            <a:pPr algn="ctr"/>
            <a:r>
              <a:rPr lang="es-MX" sz="2100" b="1" dirty="0">
                <a:solidFill>
                  <a:srgbClr val="C00000"/>
                </a:solidFill>
                <a:effectLst>
                  <a:outerShdw blurRad="38100" dist="38100" dir="2700000" algn="tl">
                    <a:srgbClr val="DDDDDD"/>
                  </a:outerShdw>
                </a:effectLst>
                <a:latin typeface="Calibri" charset="0"/>
                <a:ea typeface="+mn-ea"/>
                <a:cs typeface="+mn-cs"/>
              </a:rPr>
              <a:t>Patient Safety Movement</a:t>
            </a:r>
          </a:p>
        </p:txBody>
      </p:sp>
      <p:pic>
        <p:nvPicPr>
          <p:cNvPr id="6" name="Imagen 5"/>
          <p:cNvPicPr>
            <a:picLocks noChangeAspect="1"/>
          </p:cNvPicPr>
          <p:nvPr/>
        </p:nvPicPr>
        <p:blipFill>
          <a:blip r:embed="rId2"/>
          <a:stretch>
            <a:fillRect/>
          </a:stretch>
        </p:blipFill>
        <p:spPr>
          <a:xfrm>
            <a:off x="276984" y="1317796"/>
            <a:ext cx="887206" cy="990369"/>
          </a:xfrm>
          <a:prstGeom prst="rect">
            <a:avLst/>
          </a:prstGeom>
        </p:spPr>
      </p:pic>
      <p:sp>
        <p:nvSpPr>
          <p:cNvPr id="7" name="Rectángulo 6"/>
          <p:cNvSpPr/>
          <p:nvPr/>
        </p:nvSpPr>
        <p:spPr>
          <a:xfrm>
            <a:off x="0" y="857251"/>
            <a:ext cx="9144000" cy="393326"/>
          </a:xfrm>
          <a:prstGeom prst="rect">
            <a:avLst/>
          </a:prstGeom>
          <a:solidFill>
            <a:srgbClr val="00206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Tree>
    <p:extLst>
      <p:ext uri="{BB962C8B-B14F-4D97-AF65-F5344CB8AC3E}">
        <p14:creationId xmlns:p14="http://schemas.microsoft.com/office/powerpoint/2010/main" val="3363949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2382637" y="1572170"/>
            <a:ext cx="6233330" cy="481621"/>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100" b="1" dirty="0">
                <a:solidFill>
                  <a:srgbClr val="C00000"/>
                </a:solidFill>
                <a:effectLst>
                  <a:outerShdw blurRad="38100" dist="38100" dir="2700000" algn="tl">
                    <a:srgbClr val="DDDDDD"/>
                  </a:outerShdw>
                </a:effectLst>
                <a:latin typeface="Calibri" charset="0"/>
                <a:ea typeface="+mn-ea"/>
                <a:cs typeface="+mn-cs"/>
              </a:rPr>
              <a:t>Compromisos en espera de aprobación por parte del Patient Safety Movement</a:t>
            </a:r>
          </a:p>
        </p:txBody>
      </p:sp>
      <p:sp>
        <p:nvSpPr>
          <p:cNvPr id="4" name="2 Marcador de contenido"/>
          <p:cNvSpPr txBox="1">
            <a:spLocks/>
          </p:cNvSpPr>
          <p:nvPr/>
        </p:nvSpPr>
        <p:spPr>
          <a:xfrm>
            <a:off x="491636" y="2789082"/>
            <a:ext cx="3826006" cy="1766437"/>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b="1" dirty="0"/>
              <a:t>APSS 2 Infecciones asociadas a la asistencia sanitaria</a:t>
            </a:r>
          </a:p>
          <a:p>
            <a:pPr marL="0" indent="0">
              <a:buNone/>
            </a:pPr>
            <a:r>
              <a:rPr lang="es-MX" sz="1350" dirty="0"/>
              <a:t>             - Infecciones de tracto urinario asociadas  </a:t>
            </a:r>
          </a:p>
          <a:p>
            <a:pPr marL="0" indent="0">
              <a:buNone/>
            </a:pPr>
            <a:r>
              <a:rPr lang="es-MX" sz="1350" dirty="0"/>
              <a:t>                con catéter</a:t>
            </a:r>
          </a:p>
          <a:p>
            <a:pPr marL="0" indent="0">
              <a:buNone/>
            </a:pPr>
            <a:r>
              <a:rPr lang="es-MX" sz="1350" dirty="0"/>
              <a:t>             - Higiene de Manos</a:t>
            </a:r>
          </a:p>
          <a:p>
            <a:pPr marL="0" indent="0">
              <a:buNone/>
            </a:pPr>
            <a:r>
              <a:rPr lang="es-MX" sz="1350" dirty="0"/>
              <a:t>             - Infecciones de sitio quirúrgico</a:t>
            </a:r>
          </a:p>
          <a:p>
            <a:pPr marL="0" indent="0">
              <a:buNone/>
            </a:pPr>
            <a:r>
              <a:rPr lang="es-MX" sz="1350" dirty="0"/>
              <a:t>             - Neumonía asociada a ventilador </a:t>
            </a:r>
          </a:p>
          <a:p>
            <a:pPr marL="0" indent="0">
              <a:buNone/>
            </a:pPr>
            <a:r>
              <a:rPr lang="es-MX" sz="1350" dirty="0"/>
              <a:t>             - Infecciones asociadas a catéter venoso  </a:t>
            </a:r>
          </a:p>
          <a:p>
            <a:pPr marL="0" indent="0">
              <a:buNone/>
            </a:pPr>
            <a:r>
              <a:rPr lang="es-MX" sz="1350" dirty="0"/>
              <a:t>               central </a:t>
            </a:r>
          </a:p>
        </p:txBody>
      </p:sp>
      <p:sp>
        <p:nvSpPr>
          <p:cNvPr id="6" name="2 Marcador de contenido"/>
          <p:cNvSpPr txBox="1">
            <a:spLocks/>
          </p:cNvSpPr>
          <p:nvPr/>
        </p:nvSpPr>
        <p:spPr>
          <a:xfrm>
            <a:off x="4437935" y="2789082"/>
            <a:ext cx="4387314" cy="1421132"/>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b="1" dirty="0"/>
              <a:t>APSS 4 Depresión respiratoria inducida por opioides</a:t>
            </a:r>
          </a:p>
          <a:p>
            <a:endParaRPr lang="es-MX" sz="1800" b="1" dirty="0"/>
          </a:p>
          <a:p>
            <a:r>
              <a:rPr lang="es-MX" sz="1800" b="1" dirty="0"/>
              <a:t>APSS 8 Seguridad de vías respiratorias</a:t>
            </a:r>
          </a:p>
          <a:p>
            <a:endParaRPr lang="es-MX" sz="1800" b="1" dirty="0"/>
          </a:p>
          <a:p>
            <a:r>
              <a:rPr lang="es-MX" sz="1800" b="1" dirty="0"/>
              <a:t>APSS 10 Prevención y reanimación de paro cardiorespiratorio</a:t>
            </a:r>
          </a:p>
        </p:txBody>
      </p:sp>
      <p:pic>
        <p:nvPicPr>
          <p:cNvPr id="7" name="Imagen 6"/>
          <p:cNvPicPr>
            <a:picLocks noChangeAspect="1"/>
          </p:cNvPicPr>
          <p:nvPr/>
        </p:nvPicPr>
        <p:blipFill>
          <a:blip r:embed="rId2"/>
          <a:stretch>
            <a:fillRect/>
          </a:stretch>
        </p:blipFill>
        <p:spPr>
          <a:xfrm>
            <a:off x="276984" y="1317796"/>
            <a:ext cx="887206" cy="990369"/>
          </a:xfrm>
          <a:prstGeom prst="rect">
            <a:avLst/>
          </a:prstGeom>
        </p:spPr>
      </p:pic>
      <p:sp>
        <p:nvSpPr>
          <p:cNvPr id="8" name="Rectángulo 7"/>
          <p:cNvSpPr/>
          <p:nvPr/>
        </p:nvSpPr>
        <p:spPr>
          <a:xfrm>
            <a:off x="0" y="857251"/>
            <a:ext cx="9144000" cy="393326"/>
          </a:xfrm>
          <a:prstGeom prst="rect">
            <a:avLst/>
          </a:prstGeom>
          <a:solidFill>
            <a:srgbClr val="00206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p>
        </p:txBody>
      </p:sp>
    </p:spTree>
    <p:extLst>
      <p:ext uri="{BB962C8B-B14F-4D97-AF65-F5344CB8AC3E}">
        <p14:creationId xmlns:p14="http://schemas.microsoft.com/office/powerpoint/2010/main" val="3209820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3A011F36-09D2-47B6-9A4D-DA8566870F05}"/>
              </a:ext>
            </a:extLst>
          </p:cNvPr>
          <p:cNvPicPr>
            <a:picLocks noGrp="1" noChangeAspect="1"/>
          </p:cNvPicPr>
          <p:nvPr>
            <p:ph idx="1"/>
          </p:nvPr>
        </p:nvPicPr>
        <p:blipFill>
          <a:blip r:embed="rId2"/>
          <a:stretch>
            <a:fillRect/>
          </a:stretch>
        </p:blipFill>
        <p:spPr>
          <a:xfrm>
            <a:off x="556217" y="1254299"/>
            <a:ext cx="7477760" cy="5608320"/>
          </a:xfrm>
        </p:spPr>
      </p:pic>
    </p:spTree>
    <p:extLst>
      <p:ext uri="{BB962C8B-B14F-4D97-AF65-F5344CB8AC3E}">
        <p14:creationId xmlns:p14="http://schemas.microsoft.com/office/powerpoint/2010/main" val="387346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8BED8F94-B9F2-447B-8889-42BA2475746F}"/>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contrast="10000"/>
                    </a14:imgEffect>
                  </a14:imgLayer>
                </a14:imgProps>
              </a:ext>
            </a:extLst>
          </a:blip>
          <a:stretch>
            <a:fillRect/>
          </a:stretch>
        </p:blipFill>
        <p:spPr>
          <a:xfrm>
            <a:off x="812800" y="1219200"/>
            <a:ext cx="7518400" cy="5638800"/>
          </a:xfrm>
        </p:spPr>
      </p:pic>
    </p:spTree>
    <p:extLst>
      <p:ext uri="{BB962C8B-B14F-4D97-AF65-F5344CB8AC3E}">
        <p14:creationId xmlns:p14="http://schemas.microsoft.com/office/powerpoint/2010/main" val="3224090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FDB788E-7C18-4FDD-86C2-67A44CDD3F21}"/>
              </a:ext>
            </a:extLst>
          </p:cNvPr>
          <p:cNvPicPr>
            <a:picLocks noGrp="1" noChangeAspect="1"/>
          </p:cNvPicPr>
          <p:nvPr>
            <p:ph idx="1"/>
          </p:nvPr>
        </p:nvPicPr>
        <p:blipFill>
          <a:blip r:embed="rId2"/>
          <a:stretch>
            <a:fillRect/>
          </a:stretch>
        </p:blipFill>
        <p:spPr>
          <a:xfrm>
            <a:off x="528320" y="1333119"/>
            <a:ext cx="8128000" cy="5416550"/>
          </a:xfrm>
        </p:spPr>
      </p:pic>
    </p:spTree>
    <p:extLst>
      <p:ext uri="{BB962C8B-B14F-4D97-AF65-F5344CB8AC3E}">
        <p14:creationId xmlns:p14="http://schemas.microsoft.com/office/powerpoint/2010/main" val="1206237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F6261982-E9AB-46E0-A189-D42908CD616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72000"/>
                    </a14:imgEffect>
                    <a14:imgEffect>
                      <a14:brightnessContrast contrast="31000"/>
                    </a14:imgEffect>
                  </a14:imgLayer>
                </a14:imgProps>
              </a:ext>
            </a:extLst>
          </a:blip>
          <a:stretch>
            <a:fillRect/>
          </a:stretch>
        </p:blipFill>
        <p:spPr>
          <a:xfrm>
            <a:off x="1162373" y="87782"/>
            <a:ext cx="4897464" cy="6576489"/>
          </a:xfrm>
          <a:effectLst>
            <a:glow rad="127000">
              <a:schemeClr val="accent1">
                <a:alpha val="73000"/>
              </a:schemeClr>
            </a:glow>
          </a:effectLst>
        </p:spPr>
      </p:pic>
    </p:spTree>
    <p:extLst>
      <p:ext uri="{BB962C8B-B14F-4D97-AF65-F5344CB8AC3E}">
        <p14:creationId xmlns:p14="http://schemas.microsoft.com/office/powerpoint/2010/main" val="4195877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03788DA6-8F9A-4469-8EA6-2283FB44168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67000"/>
                    </a14:imgEffect>
                    <a14:imgEffect>
                      <a14:brightnessContrast contrast="44000"/>
                    </a14:imgEffect>
                  </a14:imgLayer>
                </a14:imgProps>
              </a:ext>
            </a:extLst>
          </a:blip>
          <a:stretch>
            <a:fillRect/>
          </a:stretch>
        </p:blipFill>
        <p:spPr>
          <a:xfrm>
            <a:off x="433953" y="108491"/>
            <a:ext cx="5641383" cy="6617940"/>
          </a:xfrm>
        </p:spPr>
      </p:pic>
    </p:spTree>
    <p:extLst>
      <p:ext uri="{BB962C8B-B14F-4D97-AF65-F5344CB8AC3E}">
        <p14:creationId xmlns:p14="http://schemas.microsoft.com/office/powerpoint/2010/main" val="154392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700" y="1911049"/>
            <a:ext cx="7594600" cy="3908762"/>
          </a:xfrm>
          <a:prstGeom prst="rect">
            <a:avLst/>
          </a:prstGeom>
        </p:spPr>
        <p:txBody>
          <a:bodyPr wrap="square" rtlCol="0">
            <a:spAutoFit/>
          </a:bodyPr>
          <a:lstStyle/>
          <a:p>
            <a:pPr algn="ctr"/>
            <a:r>
              <a:rPr lang="en-US" sz="3200" dirty="0">
                <a:latin typeface="Calibri" charset="0"/>
                <a:ea typeface="Calibri" charset="0"/>
                <a:cs typeface="Calibri" charset="0"/>
              </a:rPr>
              <a:t>Medical Errors…</a:t>
            </a:r>
          </a:p>
          <a:p>
            <a:pPr algn="ctr"/>
            <a:endParaRPr lang="en-US" sz="2400" dirty="0">
              <a:latin typeface="Calibri" charset="0"/>
              <a:ea typeface="Calibri" charset="0"/>
              <a:cs typeface="Calibri" charset="0"/>
            </a:endParaRPr>
          </a:p>
          <a:p>
            <a:pPr marL="457200" indent="-457200">
              <a:buFont typeface="Arial"/>
              <a:buChar char="•"/>
            </a:pPr>
            <a:r>
              <a:rPr lang="en-US" sz="2400" dirty="0">
                <a:latin typeface="Calibri" charset="0"/>
                <a:ea typeface="Calibri" charset="0"/>
                <a:cs typeface="Calibri" charset="0"/>
              </a:rPr>
              <a:t>Cause </a:t>
            </a:r>
            <a:r>
              <a:rPr lang="en-US" sz="2400" b="1" dirty="0">
                <a:latin typeface="Calibri" charset="0"/>
                <a:ea typeface="Calibri" charset="0"/>
                <a:cs typeface="Calibri" charset="0"/>
              </a:rPr>
              <a:t>over 200,000 </a:t>
            </a:r>
            <a:r>
              <a:rPr lang="en-US" sz="2400" dirty="0">
                <a:latin typeface="Calibri" charset="0"/>
                <a:ea typeface="Calibri" charset="0"/>
                <a:cs typeface="Calibri" charset="0"/>
              </a:rPr>
              <a:t>preventable deaths every year;</a:t>
            </a:r>
            <a:br>
              <a:rPr lang="en-US" sz="2400" dirty="0">
                <a:latin typeface="Calibri" charset="0"/>
                <a:ea typeface="Calibri" charset="0"/>
                <a:cs typeface="Calibri" charset="0"/>
              </a:rPr>
            </a:br>
            <a:endParaRPr lang="en-US" sz="2400" dirty="0">
              <a:latin typeface="Calibri" charset="0"/>
              <a:ea typeface="Calibri" charset="0"/>
              <a:cs typeface="Calibri" charset="0"/>
            </a:endParaRPr>
          </a:p>
          <a:p>
            <a:pPr marL="457200" indent="-457200">
              <a:buFont typeface="Arial"/>
              <a:buChar char="•"/>
            </a:pPr>
            <a:r>
              <a:rPr lang="en-US" sz="2400" dirty="0">
                <a:latin typeface="Calibri" charset="0"/>
                <a:ea typeface="Calibri" charset="0"/>
                <a:cs typeface="Calibri" charset="0"/>
              </a:rPr>
              <a:t>Are the </a:t>
            </a:r>
            <a:r>
              <a:rPr lang="en-US" sz="2400" b="1" dirty="0">
                <a:latin typeface="Calibri" charset="0"/>
                <a:ea typeface="Calibri" charset="0"/>
                <a:cs typeface="Calibri" charset="0"/>
              </a:rPr>
              <a:t>third-leading cause of death </a:t>
            </a:r>
            <a:r>
              <a:rPr lang="en-US" sz="2400" dirty="0">
                <a:latin typeface="Calibri" charset="0"/>
                <a:ea typeface="Calibri" charset="0"/>
                <a:cs typeface="Calibri" charset="0"/>
              </a:rPr>
              <a:t>in the US, behind Heart Disease and Cancer;</a:t>
            </a:r>
            <a:br>
              <a:rPr lang="en-US" sz="2400" dirty="0">
                <a:latin typeface="Calibri" charset="0"/>
                <a:ea typeface="Calibri" charset="0"/>
                <a:cs typeface="Calibri" charset="0"/>
              </a:rPr>
            </a:br>
            <a:endParaRPr lang="en-US" sz="2400" dirty="0">
              <a:latin typeface="Calibri" charset="0"/>
              <a:ea typeface="Calibri" charset="0"/>
              <a:cs typeface="Calibri" charset="0"/>
            </a:endParaRPr>
          </a:p>
          <a:p>
            <a:pPr marL="457200" indent="-457200">
              <a:buFont typeface="Arial"/>
              <a:buChar char="•"/>
            </a:pPr>
            <a:r>
              <a:rPr lang="en-US" sz="2400" b="1" dirty="0">
                <a:latin typeface="Calibri" charset="0"/>
                <a:ea typeface="Calibri" charset="0"/>
                <a:cs typeface="Calibri" charset="0"/>
              </a:rPr>
              <a:t>$0.45 of every dollar in healthcare </a:t>
            </a:r>
            <a:r>
              <a:rPr lang="en-US" sz="2400" dirty="0">
                <a:latin typeface="Calibri" charset="0"/>
                <a:ea typeface="Calibri" charset="0"/>
                <a:cs typeface="Calibri" charset="0"/>
              </a:rPr>
              <a:t>($1.26 trillion per year)</a:t>
            </a:r>
            <a:r>
              <a:rPr lang="en-US" sz="2400" b="1" dirty="0">
                <a:latin typeface="Calibri" charset="0"/>
                <a:ea typeface="Calibri" charset="0"/>
                <a:cs typeface="Calibri" charset="0"/>
              </a:rPr>
              <a:t> </a:t>
            </a:r>
            <a:r>
              <a:rPr lang="en-US" sz="2400" dirty="0">
                <a:latin typeface="Calibri" charset="0"/>
                <a:ea typeface="Calibri" charset="0"/>
                <a:cs typeface="Calibri" charset="0"/>
              </a:rPr>
              <a:t>is spent committing and recovering from medical errors, or is the result of a preventable death.</a:t>
            </a:r>
          </a:p>
        </p:txBody>
      </p:sp>
    </p:spTree>
    <p:extLst>
      <p:ext uri="{BB962C8B-B14F-4D97-AF65-F5344CB8AC3E}">
        <p14:creationId xmlns:p14="http://schemas.microsoft.com/office/powerpoint/2010/main" val="3510396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029"/>
            <a:ext cx="5484907" cy="1143000"/>
          </a:xfrm>
        </p:spPr>
        <p:txBody>
          <a:bodyPr/>
          <a:lstStyle/>
          <a:p>
            <a:r>
              <a:rPr lang="en-US" altLang="en-US" sz="3200" dirty="0"/>
              <a:t>World Patient Safety, Science &amp; Technology Summit</a:t>
            </a:r>
            <a:endParaRPr lang="en-US" b="0" dirty="0"/>
          </a:p>
        </p:txBody>
      </p:sp>
      <p:sp>
        <p:nvSpPr>
          <p:cNvPr id="12" name="TextBox 11"/>
          <p:cNvSpPr txBox="1"/>
          <p:nvPr/>
        </p:nvSpPr>
        <p:spPr>
          <a:xfrm>
            <a:off x="871725" y="1405716"/>
            <a:ext cx="3984172" cy="830997"/>
          </a:xfrm>
          <a:prstGeom prst="rect">
            <a:avLst/>
          </a:prstGeom>
          <a:noFill/>
        </p:spPr>
        <p:txBody>
          <a:bodyPr wrap="square" rtlCol="0">
            <a:spAutoFit/>
          </a:bodyPr>
          <a:lstStyle/>
          <a:p>
            <a:pPr algn="r"/>
            <a:r>
              <a:rPr lang="en-US" altLang="en-US" sz="2400" b="1" dirty="0">
                <a:latin typeface="Calibri"/>
                <a:ea typeface="Helvetica Neue Medium" pitchFamily="-1" charset="0"/>
                <a:cs typeface="Calibri"/>
              </a:rPr>
              <a:t>Vice President Joe Biden</a:t>
            </a:r>
          </a:p>
          <a:p>
            <a:pPr algn="r"/>
            <a:r>
              <a:rPr lang="en-US" altLang="en-US" sz="2400" dirty="0">
                <a:ea typeface="Helvetica Neue Medium" pitchFamily="-1" charset="0"/>
                <a:cs typeface="Calibri"/>
              </a:rPr>
              <a:t>Keynote Speaker</a:t>
            </a:r>
          </a:p>
        </p:txBody>
      </p:sp>
      <p:sp>
        <p:nvSpPr>
          <p:cNvPr id="13" name="TextBox 12"/>
          <p:cNvSpPr txBox="1"/>
          <p:nvPr/>
        </p:nvSpPr>
        <p:spPr>
          <a:xfrm>
            <a:off x="409436" y="5752999"/>
            <a:ext cx="4446461" cy="830997"/>
          </a:xfrm>
          <a:prstGeom prst="rect">
            <a:avLst/>
          </a:prstGeom>
          <a:noFill/>
        </p:spPr>
        <p:txBody>
          <a:bodyPr wrap="square" rtlCol="0">
            <a:spAutoFit/>
          </a:bodyPr>
          <a:lstStyle/>
          <a:p>
            <a:pPr algn="r"/>
            <a:r>
              <a:rPr lang="en-US" altLang="en-US" sz="2400" b="1" dirty="0">
                <a:latin typeface="Calibri"/>
                <a:ea typeface="Helvetica Neue Medium" pitchFamily="-1" charset="0"/>
                <a:cs typeface="Calibri"/>
              </a:rPr>
              <a:t>Former President Bill Clinton</a:t>
            </a:r>
          </a:p>
          <a:p>
            <a:pPr algn="r"/>
            <a:r>
              <a:rPr lang="en-US" altLang="en-US" sz="2400" dirty="0">
                <a:latin typeface="Calibri"/>
                <a:ea typeface="Helvetica Neue Medium" pitchFamily="-1" charset="0"/>
                <a:cs typeface="Calibri"/>
              </a:rPr>
              <a:t>Keynote Speaker</a:t>
            </a:r>
            <a:endParaRPr lang="en-US" altLang="en-US" sz="2000" dirty="0">
              <a:latin typeface="Calibri"/>
              <a:ea typeface="Helvetica Neue Medium" pitchFamily="-1" charset="0"/>
              <a:cs typeface="Calibri"/>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112" y="4104421"/>
            <a:ext cx="3557016" cy="2371344"/>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3652" y="3995027"/>
            <a:ext cx="4846469" cy="1754326"/>
          </a:xfrm>
          <a:prstGeom prst="rect">
            <a:avLst/>
          </a:prstGeom>
        </p:spPr>
        <p:txBody>
          <a:bodyPr wrap="square">
            <a:spAutoFit/>
          </a:bodyPr>
          <a:lstStyle/>
          <a:p>
            <a:pPr algn="r"/>
            <a:r>
              <a:rPr lang="en-US" sz="3600" i="1" dirty="0">
                <a:solidFill>
                  <a:prstClr val="black"/>
                </a:solidFill>
                <a:latin typeface="Calibri" charset="0"/>
                <a:ea typeface="Calibri" charset="0"/>
                <a:cs typeface="Calibri" charset="0"/>
              </a:rPr>
              <a:t>“You will move the earth if you keep these numbers going.”</a:t>
            </a:r>
            <a:endParaRPr lang="en-US" sz="3600" i="1" dirty="0">
              <a:latin typeface="Calibri" charset="0"/>
              <a:ea typeface="Calibri" charset="0"/>
              <a:cs typeface="Calibri"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112" y="1405716"/>
            <a:ext cx="3562071" cy="23747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1629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rot="5400000">
            <a:off x="-13606" y="1107687"/>
            <a:ext cx="6258560" cy="4693920"/>
          </a:xfrm>
        </p:spPr>
      </p:pic>
    </p:spTree>
    <p:extLst>
      <p:ext uri="{BB962C8B-B14F-4D97-AF65-F5344CB8AC3E}">
        <p14:creationId xmlns:p14="http://schemas.microsoft.com/office/powerpoint/2010/main" val="3311947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a:off x="656039" y="1308984"/>
            <a:ext cx="7802880" cy="5205984"/>
          </a:xfrm>
        </p:spPr>
      </p:pic>
    </p:spTree>
    <p:extLst>
      <p:ext uri="{BB962C8B-B14F-4D97-AF65-F5344CB8AC3E}">
        <p14:creationId xmlns:p14="http://schemas.microsoft.com/office/powerpoint/2010/main" val="4144238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1574288-9896-4722-B851-48AE11868888}"/>
              </a:ext>
            </a:extLst>
          </p:cNvPr>
          <p:cNvPicPr>
            <a:picLocks noGrp="1" noChangeAspect="1"/>
          </p:cNvPicPr>
          <p:nvPr>
            <p:ph idx="1"/>
          </p:nvPr>
        </p:nvPicPr>
        <p:blipFill>
          <a:blip r:embed="rId2"/>
          <a:stretch>
            <a:fillRect/>
          </a:stretch>
        </p:blipFill>
        <p:spPr>
          <a:xfrm>
            <a:off x="597391" y="81951"/>
            <a:ext cx="5029200" cy="6705600"/>
          </a:xfrm>
        </p:spPr>
      </p:pic>
    </p:spTree>
    <p:extLst>
      <p:ext uri="{BB962C8B-B14F-4D97-AF65-F5344CB8AC3E}">
        <p14:creationId xmlns:p14="http://schemas.microsoft.com/office/powerpoint/2010/main" val="3733062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9CC5A-7332-45AB-909A-1ED374224C2D}"/>
              </a:ext>
            </a:extLst>
          </p:cNvPr>
          <p:cNvSpPr>
            <a:spLocks noGrp="1"/>
          </p:cNvSpPr>
          <p:nvPr>
            <p:ph type="title"/>
          </p:nvPr>
        </p:nvSpPr>
        <p:spPr>
          <a:xfrm>
            <a:off x="5943599" y="1449239"/>
            <a:ext cx="3069570" cy="3815936"/>
          </a:xfrm>
        </p:spPr>
        <p:txBody>
          <a:bodyPr/>
          <a:lstStyle/>
          <a:p>
            <a:pPr algn="just"/>
            <a:r>
              <a:rPr lang="es-MX" sz="3600" dirty="0"/>
              <a:t>6th Summit. London 2018</a:t>
            </a:r>
            <a:br>
              <a:rPr lang="es-MX" dirty="0"/>
            </a:br>
            <a:r>
              <a:rPr lang="es-MX" sz="2400" dirty="0"/>
              <a:t>J. </a:t>
            </a:r>
            <a:r>
              <a:rPr lang="es-MX" sz="2400" dirty="0" err="1"/>
              <a:t>Kiani</a:t>
            </a:r>
            <a:r>
              <a:rPr lang="es-MX" sz="2400" dirty="0"/>
              <a:t>, J. Hunt (</a:t>
            </a:r>
            <a:r>
              <a:rPr lang="es-MX" sz="2400" dirty="0" err="1"/>
              <a:t>Minister</a:t>
            </a:r>
            <a:r>
              <a:rPr lang="es-MX" sz="2400" dirty="0"/>
              <a:t> </a:t>
            </a:r>
            <a:r>
              <a:rPr lang="es-MX" sz="2400" dirty="0" err="1"/>
              <a:t>of</a:t>
            </a:r>
            <a:r>
              <a:rPr lang="es-MX" sz="2400" dirty="0"/>
              <a:t> </a:t>
            </a:r>
            <a:r>
              <a:rPr lang="es-MX" sz="2400" dirty="0" err="1"/>
              <a:t>Health</a:t>
            </a:r>
            <a:r>
              <a:rPr lang="es-MX" sz="2400" dirty="0"/>
              <a:t>), </a:t>
            </a:r>
            <a:r>
              <a:rPr lang="es-MX" sz="2400" dirty="0" err="1"/>
              <a:t>Mexican</a:t>
            </a:r>
            <a:r>
              <a:rPr lang="es-MX" sz="2400" dirty="0"/>
              <a:t> </a:t>
            </a:r>
            <a:r>
              <a:rPr lang="es-MX" sz="2400" dirty="0" err="1"/>
              <a:t>Delegation</a:t>
            </a:r>
            <a:endParaRPr lang="es-MX" sz="2400" dirty="0"/>
          </a:p>
        </p:txBody>
      </p:sp>
      <p:pic>
        <p:nvPicPr>
          <p:cNvPr id="4" name="Marcador de contenido 4">
            <a:extLst>
              <a:ext uri="{FF2B5EF4-FFF2-40B4-BE49-F238E27FC236}">
                <a16:creationId xmlns:a16="http://schemas.microsoft.com/office/drawing/2014/main" id="{091DE6C0-1584-4202-820B-54188BDE513B}"/>
              </a:ext>
            </a:extLst>
          </p:cNvPr>
          <p:cNvPicPr>
            <a:picLocks noGrp="1" noChangeAspect="1"/>
          </p:cNvPicPr>
          <p:nvPr>
            <p:ph idx="1"/>
          </p:nvPr>
        </p:nvPicPr>
        <p:blipFill>
          <a:blip r:embed="rId2"/>
          <a:stretch>
            <a:fillRect/>
          </a:stretch>
        </p:blipFill>
        <p:spPr>
          <a:xfrm>
            <a:off x="239437" y="410718"/>
            <a:ext cx="5544312" cy="6036564"/>
          </a:xfrm>
        </p:spPr>
      </p:pic>
    </p:spTree>
    <p:extLst>
      <p:ext uri="{BB962C8B-B14F-4D97-AF65-F5344CB8AC3E}">
        <p14:creationId xmlns:p14="http://schemas.microsoft.com/office/powerpoint/2010/main" val="8950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4C315F-5CA4-4489-B22C-6E90DF5031A0}"/>
              </a:ext>
            </a:extLst>
          </p:cNvPr>
          <p:cNvSpPr>
            <a:spLocks noGrp="1"/>
          </p:cNvSpPr>
          <p:nvPr>
            <p:ph type="title"/>
          </p:nvPr>
        </p:nvSpPr>
        <p:spPr/>
        <p:txBody>
          <a:bodyPr/>
          <a:lstStyle/>
          <a:p>
            <a:r>
              <a:rPr lang="es-MX" dirty="0"/>
              <a:t>General Director </a:t>
            </a:r>
            <a:r>
              <a:rPr lang="es-MX" dirty="0" err="1"/>
              <a:t>World</a:t>
            </a:r>
            <a:r>
              <a:rPr lang="es-MX" dirty="0"/>
              <a:t> </a:t>
            </a:r>
            <a:r>
              <a:rPr lang="es-MX" dirty="0" err="1"/>
              <a:t>Health</a:t>
            </a:r>
            <a:r>
              <a:rPr lang="es-MX" dirty="0"/>
              <a:t> </a:t>
            </a:r>
            <a:r>
              <a:rPr lang="es-MX" dirty="0" err="1"/>
              <a:t>Org</a:t>
            </a:r>
            <a:r>
              <a:rPr lang="es-MX" dirty="0"/>
              <a:t>. </a:t>
            </a:r>
          </a:p>
        </p:txBody>
      </p:sp>
      <p:pic>
        <p:nvPicPr>
          <p:cNvPr id="5" name="Marcador de contenido 4">
            <a:extLst>
              <a:ext uri="{FF2B5EF4-FFF2-40B4-BE49-F238E27FC236}">
                <a16:creationId xmlns:a16="http://schemas.microsoft.com/office/drawing/2014/main" id="{D5779DE3-67CA-4184-9DE1-4074DC939B2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4000"/>
                    </a14:imgEffect>
                    <a14:imgEffect>
                      <a14:brightnessContrast bright="31000" contrast="22000"/>
                    </a14:imgEffect>
                  </a14:imgLayer>
                </a14:imgProps>
              </a:ext>
            </a:extLst>
          </a:blip>
          <a:stretch>
            <a:fillRect/>
          </a:stretch>
        </p:blipFill>
        <p:spPr>
          <a:xfrm>
            <a:off x="624524" y="1298448"/>
            <a:ext cx="7217664" cy="5413248"/>
          </a:xfrm>
        </p:spPr>
      </p:pic>
      <p:sp>
        <p:nvSpPr>
          <p:cNvPr id="3" name="Flecha: hacia abajo 2">
            <a:extLst>
              <a:ext uri="{FF2B5EF4-FFF2-40B4-BE49-F238E27FC236}">
                <a16:creationId xmlns:a16="http://schemas.microsoft.com/office/drawing/2014/main" id="{06C2278E-7F74-4F7B-9F9C-716BE5D829CA}"/>
              </a:ext>
            </a:extLst>
          </p:cNvPr>
          <p:cNvSpPr/>
          <p:nvPr/>
        </p:nvSpPr>
        <p:spPr>
          <a:xfrm flipH="1">
            <a:off x="4704733" y="2595715"/>
            <a:ext cx="235975" cy="56781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54755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243D63C-63AF-4A14-97C7-BFC079E80C9B}"/>
              </a:ext>
            </a:extLst>
          </p:cNvPr>
          <p:cNvPicPr>
            <a:picLocks noGrp="1" noChangeAspect="1"/>
          </p:cNvPicPr>
          <p:nvPr>
            <p:ph idx="1"/>
          </p:nvPr>
        </p:nvPicPr>
        <p:blipFill>
          <a:blip r:embed="rId2"/>
          <a:stretch>
            <a:fillRect/>
          </a:stretch>
        </p:blipFill>
        <p:spPr>
          <a:xfrm>
            <a:off x="914400" y="1218050"/>
            <a:ext cx="7315200" cy="5486400"/>
          </a:xfrm>
        </p:spPr>
      </p:pic>
    </p:spTree>
    <p:extLst>
      <p:ext uri="{BB962C8B-B14F-4D97-AF65-F5344CB8AC3E}">
        <p14:creationId xmlns:p14="http://schemas.microsoft.com/office/powerpoint/2010/main" val="345985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FD416F-5C3B-4141-B6E1-15385CD58704}"/>
              </a:ext>
            </a:extLst>
          </p:cNvPr>
          <p:cNvSpPr>
            <a:spLocks noGrp="1"/>
          </p:cNvSpPr>
          <p:nvPr>
            <p:ph type="title"/>
          </p:nvPr>
        </p:nvSpPr>
        <p:spPr>
          <a:xfrm>
            <a:off x="6313118" y="1414342"/>
            <a:ext cx="2830882" cy="4897677"/>
          </a:xfrm>
        </p:spPr>
        <p:txBody>
          <a:bodyPr/>
          <a:lstStyle/>
          <a:p>
            <a:r>
              <a:rPr lang="es-MX" sz="4000" dirty="0"/>
              <a:t>7th Summit.  California, EEUU 2019</a:t>
            </a:r>
            <a:br>
              <a:rPr lang="es-MX" dirty="0"/>
            </a:br>
            <a:r>
              <a:rPr lang="es-MX" dirty="0"/>
              <a:t>[J. </a:t>
            </a:r>
            <a:r>
              <a:rPr lang="es-MX" dirty="0" err="1"/>
              <a:t>Kiani</a:t>
            </a:r>
            <a:r>
              <a:rPr lang="es-MX" dirty="0"/>
              <a:t>, J.M. </a:t>
            </a:r>
            <a:r>
              <a:rPr lang="es-MX" dirty="0" err="1"/>
              <a:t>Abdo</a:t>
            </a:r>
            <a:r>
              <a:rPr lang="es-MX" dirty="0"/>
              <a:t> (Presidente de la AMC), R. Anaya (DG Certificación de Hospitales CSG)]</a:t>
            </a:r>
          </a:p>
        </p:txBody>
      </p:sp>
      <p:pic>
        <p:nvPicPr>
          <p:cNvPr id="5" name="Marcador de contenido 4">
            <a:extLst>
              <a:ext uri="{FF2B5EF4-FFF2-40B4-BE49-F238E27FC236}">
                <a16:creationId xmlns:a16="http://schemas.microsoft.com/office/drawing/2014/main" id="{04904A9B-308B-49BA-8E28-842F5D859FAB}"/>
              </a:ext>
            </a:extLst>
          </p:cNvPr>
          <p:cNvPicPr>
            <a:picLocks noGrp="1" noChangeAspect="1"/>
          </p:cNvPicPr>
          <p:nvPr>
            <p:ph idx="1"/>
          </p:nvPr>
        </p:nvPicPr>
        <p:blipFill>
          <a:blip r:embed="rId2"/>
          <a:stretch>
            <a:fillRect/>
          </a:stretch>
        </p:blipFill>
        <p:spPr>
          <a:xfrm>
            <a:off x="150312" y="1600198"/>
            <a:ext cx="6034617" cy="4525963"/>
          </a:xfrm>
        </p:spPr>
      </p:pic>
    </p:spTree>
    <p:extLst>
      <p:ext uri="{BB962C8B-B14F-4D97-AF65-F5344CB8AC3E}">
        <p14:creationId xmlns:p14="http://schemas.microsoft.com/office/powerpoint/2010/main" val="2004105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113FF2-F546-4794-98AD-4C897112261D}"/>
              </a:ext>
            </a:extLst>
          </p:cNvPr>
          <p:cNvSpPr>
            <a:spLocks noGrp="1"/>
          </p:cNvSpPr>
          <p:nvPr>
            <p:ph type="title"/>
          </p:nvPr>
        </p:nvSpPr>
        <p:spPr>
          <a:xfrm>
            <a:off x="6363222" y="1634648"/>
            <a:ext cx="2655517" cy="4587658"/>
          </a:xfrm>
        </p:spPr>
        <p:txBody>
          <a:bodyPr/>
          <a:lstStyle/>
          <a:p>
            <a:r>
              <a:rPr lang="es-MX" dirty="0"/>
              <a:t>Reconocimiento al Hospital Español de México por afiliación en las 16 APSS. Primer Hospital fuera de EEUU en lograrlo.</a:t>
            </a:r>
          </a:p>
        </p:txBody>
      </p:sp>
      <p:pic>
        <p:nvPicPr>
          <p:cNvPr id="4" name="Marcador de contenido 4">
            <a:extLst>
              <a:ext uri="{FF2B5EF4-FFF2-40B4-BE49-F238E27FC236}">
                <a16:creationId xmlns:a16="http://schemas.microsoft.com/office/drawing/2014/main" id="{BC20F660-62D4-403C-98A4-D991DDBC7E46}"/>
              </a:ext>
            </a:extLst>
          </p:cNvPr>
          <p:cNvPicPr>
            <a:picLocks noGrp="1" noChangeAspect="1"/>
          </p:cNvPicPr>
          <p:nvPr>
            <p:ph idx="1"/>
          </p:nvPr>
        </p:nvPicPr>
        <p:blipFill>
          <a:blip r:embed="rId2"/>
          <a:stretch>
            <a:fillRect/>
          </a:stretch>
        </p:blipFill>
        <p:spPr>
          <a:xfrm>
            <a:off x="233224" y="1600200"/>
            <a:ext cx="6034617" cy="4525963"/>
          </a:xfrm>
        </p:spPr>
      </p:pic>
    </p:spTree>
    <p:extLst>
      <p:ext uri="{BB962C8B-B14F-4D97-AF65-F5344CB8AC3E}">
        <p14:creationId xmlns:p14="http://schemas.microsoft.com/office/powerpoint/2010/main" val="4201360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77A505D9-AC6F-4FF1-BD96-07DDF6BF2026}"/>
              </a:ext>
            </a:extLst>
          </p:cNvPr>
          <p:cNvPicPr>
            <a:picLocks noGrp="1" noChangeAspect="1"/>
          </p:cNvPicPr>
          <p:nvPr>
            <p:ph idx="1"/>
          </p:nvPr>
        </p:nvPicPr>
        <p:blipFill>
          <a:blip r:embed="rId2"/>
          <a:stretch>
            <a:fillRect/>
          </a:stretch>
        </p:blipFill>
        <p:spPr>
          <a:xfrm>
            <a:off x="736252" y="1187567"/>
            <a:ext cx="7437120" cy="5577840"/>
          </a:xfrm>
        </p:spPr>
      </p:pic>
    </p:spTree>
    <p:extLst>
      <p:ext uri="{BB962C8B-B14F-4D97-AF65-F5344CB8AC3E}">
        <p14:creationId xmlns:p14="http://schemas.microsoft.com/office/powerpoint/2010/main" val="107281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1E4738-8395-4548-B2AF-A3148221A22D}"/>
              </a:ext>
            </a:extLst>
          </p:cNvPr>
          <p:cNvSpPr>
            <a:spLocks noGrp="1"/>
          </p:cNvSpPr>
          <p:nvPr>
            <p:ph type="title"/>
          </p:nvPr>
        </p:nvSpPr>
        <p:spPr/>
        <p:txBody>
          <a:bodyPr/>
          <a:lstStyle/>
          <a:p>
            <a:r>
              <a:rPr lang="es-MX" sz="3600" dirty="0" err="1"/>
              <a:t>Numbers</a:t>
            </a:r>
            <a:endParaRPr lang="es-MX" sz="3600" dirty="0"/>
          </a:p>
        </p:txBody>
      </p:sp>
      <p:sp>
        <p:nvSpPr>
          <p:cNvPr id="4" name="Marcador de texto 3">
            <a:extLst>
              <a:ext uri="{FF2B5EF4-FFF2-40B4-BE49-F238E27FC236}">
                <a16:creationId xmlns:a16="http://schemas.microsoft.com/office/drawing/2014/main" id="{2F8F653F-E52F-4567-BEE4-383502BAC7A7}"/>
              </a:ext>
            </a:extLst>
          </p:cNvPr>
          <p:cNvSpPr>
            <a:spLocks noGrp="1"/>
          </p:cNvSpPr>
          <p:nvPr>
            <p:ph type="body" sz="half" idx="2"/>
          </p:nvPr>
        </p:nvSpPr>
        <p:spPr>
          <a:xfrm>
            <a:off x="457200" y="1435100"/>
            <a:ext cx="5484907" cy="4691063"/>
          </a:xfrm>
        </p:spPr>
        <p:txBody>
          <a:bodyPr>
            <a:normAutofit lnSpcReduction="10000"/>
          </a:bodyPr>
          <a:lstStyle/>
          <a:p>
            <a:r>
              <a:rPr lang="es-MX" sz="2600" dirty="0" err="1"/>
              <a:t>The</a:t>
            </a:r>
            <a:r>
              <a:rPr lang="es-MX" sz="2600" dirty="0"/>
              <a:t> total </a:t>
            </a:r>
            <a:r>
              <a:rPr lang="es-MX" sz="2600" dirty="0" err="1"/>
              <a:t>number</a:t>
            </a:r>
            <a:r>
              <a:rPr lang="es-MX" sz="2600" dirty="0"/>
              <a:t> </a:t>
            </a:r>
            <a:r>
              <a:rPr lang="es-MX" sz="2600" dirty="0" err="1"/>
              <a:t>of</a:t>
            </a:r>
            <a:r>
              <a:rPr lang="es-MX" sz="2600" dirty="0"/>
              <a:t> </a:t>
            </a:r>
            <a:r>
              <a:rPr lang="es-MX" sz="2600" dirty="0" err="1"/>
              <a:t>Americans</a:t>
            </a:r>
            <a:r>
              <a:rPr lang="es-MX" sz="2600" dirty="0"/>
              <a:t> </a:t>
            </a:r>
            <a:r>
              <a:rPr lang="es-MX" sz="2600" dirty="0" err="1"/>
              <a:t>dying</a:t>
            </a:r>
            <a:r>
              <a:rPr lang="es-MX" sz="2600" dirty="0"/>
              <a:t> </a:t>
            </a:r>
            <a:r>
              <a:rPr lang="es-MX" sz="2600" dirty="0" err="1"/>
              <a:t>prematurely</a:t>
            </a:r>
            <a:r>
              <a:rPr lang="es-MX" sz="2600" dirty="0"/>
              <a:t> </a:t>
            </a:r>
            <a:r>
              <a:rPr lang="es-MX" sz="2600" dirty="0" err="1"/>
              <a:t>from</a:t>
            </a:r>
            <a:r>
              <a:rPr lang="es-MX" sz="2600" dirty="0"/>
              <a:t> medical </a:t>
            </a:r>
            <a:r>
              <a:rPr lang="es-MX" sz="2600" dirty="0" err="1"/>
              <a:t>errors</a:t>
            </a:r>
            <a:r>
              <a:rPr lang="es-MX" sz="2600" dirty="0"/>
              <a:t> </a:t>
            </a:r>
            <a:r>
              <a:rPr lang="es-MX" sz="2600" dirty="0" err="1"/>
              <a:t>was</a:t>
            </a:r>
            <a:r>
              <a:rPr lang="es-MX" sz="2600" dirty="0"/>
              <a:t> </a:t>
            </a:r>
            <a:r>
              <a:rPr lang="es-MX" sz="2600" dirty="0" err="1"/>
              <a:t>about</a:t>
            </a:r>
            <a:r>
              <a:rPr lang="es-MX" sz="2600" dirty="0"/>
              <a:t> 400,000 per </a:t>
            </a:r>
            <a:r>
              <a:rPr lang="es-MX" sz="2600" dirty="0" err="1"/>
              <a:t>year</a:t>
            </a:r>
            <a:r>
              <a:rPr lang="es-MX" sz="2600" dirty="0"/>
              <a:t> *</a:t>
            </a:r>
          </a:p>
          <a:p>
            <a:endParaRPr lang="es-MX" sz="2600" dirty="0"/>
          </a:p>
          <a:p>
            <a:r>
              <a:rPr lang="es-MX" sz="2600" dirty="0" err="1"/>
              <a:t>The</a:t>
            </a:r>
            <a:r>
              <a:rPr lang="es-MX" sz="2600" dirty="0"/>
              <a:t> </a:t>
            </a:r>
            <a:r>
              <a:rPr lang="es-MX" sz="2600" dirty="0" err="1"/>
              <a:t>epidemic</a:t>
            </a:r>
            <a:r>
              <a:rPr lang="es-MX" sz="2600" dirty="0"/>
              <a:t> </a:t>
            </a:r>
            <a:r>
              <a:rPr lang="es-MX" sz="2600" dirty="0" err="1"/>
              <a:t>of</a:t>
            </a:r>
            <a:r>
              <a:rPr lang="es-MX" sz="2600" dirty="0"/>
              <a:t> </a:t>
            </a:r>
            <a:r>
              <a:rPr lang="es-MX" sz="2600" dirty="0" err="1"/>
              <a:t>patients</a:t>
            </a:r>
            <a:r>
              <a:rPr lang="es-MX" sz="2600" dirty="0"/>
              <a:t> </a:t>
            </a:r>
            <a:r>
              <a:rPr lang="es-MX" sz="2600" dirty="0" err="1"/>
              <a:t>harm</a:t>
            </a:r>
            <a:r>
              <a:rPr lang="es-MX" sz="2600" dirty="0"/>
              <a:t> in </a:t>
            </a:r>
            <a:r>
              <a:rPr lang="es-MX" sz="2600" dirty="0" err="1"/>
              <a:t>hospitals</a:t>
            </a:r>
            <a:r>
              <a:rPr lang="es-MX" sz="2600" dirty="0"/>
              <a:t> </a:t>
            </a:r>
            <a:r>
              <a:rPr lang="es-MX" sz="2600" dirty="0" err="1"/>
              <a:t>must</a:t>
            </a:r>
            <a:r>
              <a:rPr lang="es-MX" sz="2600" dirty="0"/>
              <a:t> be </a:t>
            </a:r>
            <a:r>
              <a:rPr lang="es-MX" sz="2600" dirty="0" err="1"/>
              <a:t>taken</a:t>
            </a:r>
            <a:r>
              <a:rPr lang="es-MX" sz="2600" dirty="0"/>
              <a:t> more </a:t>
            </a:r>
            <a:r>
              <a:rPr lang="es-MX" sz="2600" dirty="0" err="1"/>
              <a:t>seriously</a:t>
            </a:r>
            <a:r>
              <a:rPr lang="es-MX" sz="2600" dirty="0"/>
              <a:t> </a:t>
            </a:r>
            <a:r>
              <a:rPr lang="es-MX" sz="2600" dirty="0" err="1"/>
              <a:t>if</a:t>
            </a:r>
            <a:r>
              <a:rPr lang="es-MX" sz="2600" dirty="0"/>
              <a:t> </a:t>
            </a:r>
            <a:r>
              <a:rPr lang="es-MX" sz="2600" dirty="0" err="1"/>
              <a:t>it</a:t>
            </a:r>
            <a:r>
              <a:rPr lang="es-MX" sz="2600" dirty="0"/>
              <a:t> </a:t>
            </a:r>
            <a:r>
              <a:rPr lang="es-MX" sz="2600" dirty="0" err="1"/>
              <a:t>is</a:t>
            </a:r>
            <a:r>
              <a:rPr lang="es-MX" sz="2600" dirty="0"/>
              <a:t> </a:t>
            </a:r>
            <a:r>
              <a:rPr lang="es-MX" sz="2600" dirty="0" err="1"/>
              <a:t>to</a:t>
            </a:r>
            <a:r>
              <a:rPr lang="es-MX" sz="2600" dirty="0"/>
              <a:t> be </a:t>
            </a:r>
            <a:r>
              <a:rPr lang="es-MX" sz="2600" dirty="0" err="1"/>
              <a:t>curtailed</a:t>
            </a:r>
            <a:r>
              <a:rPr lang="es-MX" sz="2600" dirty="0"/>
              <a:t>**</a:t>
            </a:r>
          </a:p>
          <a:p>
            <a:endParaRPr lang="es-MX" sz="2000" dirty="0"/>
          </a:p>
          <a:p>
            <a:endParaRPr lang="es-MX" sz="2000" dirty="0"/>
          </a:p>
          <a:p>
            <a:r>
              <a:rPr lang="es-MX" sz="1600" dirty="0"/>
              <a:t>*Office </a:t>
            </a:r>
            <a:r>
              <a:rPr lang="es-MX" sz="1600" dirty="0" err="1"/>
              <a:t>of</a:t>
            </a:r>
            <a:r>
              <a:rPr lang="es-MX" sz="1600" dirty="0"/>
              <a:t> </a:t>
            </a:r>
            <a:r>
              <a:rPr lang="es-MX" sz="1600" dirty="0" err="1"/>
              <a:t>the</a:t>
            </a:r>
            <a:r>
              <a:rPr lang="es-MX" sz="1600" dirty="0"/>
              <a:t> Inspector General </a:t>
            </a:r>
            <a:r>
              <a:rPr lang="es-MX" sz="1600" dirty="0" err="1"/>
              <a:t>of</a:t>
            </a:r>
            <a:r>
              <a:rPr lang="es-MX" sz="1600" dirty="0"/>
              <a:t> </a:t>
            </a:r>
            <a:r>
              <a:rPr lang="es-MX" sz="1600" dirty="0" err="1"/>
              <a:t>the</a:t>
            </a:r>
            <a:r>
              <a:rPr lang="es-MX" sz="1600" dirty="0"/>
              <a:t> </a:t>
            </a:r>
            <a:r>
              <a:rPr lang="es-MX" sz="1600" dirty="0" err="1"/>
              <a:t>Department</a:t>
            </a:r>
            <a:r>
              <a:rPr lang="es-MX" sz="1600" dirty="0"/>
              <a:t> </a:t>
            </a:r>
            <a:r>
              <a:rPr lang="es-MX" sz="1600" dirty="0" err="1"/>
              <a:t>of</a:t>
            </a:r>
            <a:r>
              <a:rPr lang="es-MX" sz="1600" dirty="0"/>
              <a:t> </a:t>
            </a:r>
            <a:r>
              <a:rPr lang="es-MX" sz="1600" dirty="0" err="1"/>
              <a:t>Health</a:t>
            </a:r>
            <a:r>
              <a:rPr lang="es-MX" sz="1600" dirty="0"/>
              <a:t> and Human </a:t>
            </a:r>
            <a:r>
              <a:rPr lang="es-MX" sz="1600" dirty="0" err="1"/>
              <a:t>Services</a:t>
            </a:r>
            <a:endParaRPr lang="es-MX" sz="1600" dirty="0"/>
          </a:p>
          <a:p>
            <a:r>
              <a:rPr lang="es-MX" sz="1600" dirty="0"/>
              <a:t>**</a:t>
            </a:r>
            <a:r>
              <a:rPr lang="es-MX" sz="1600" dirty="0" err="1"/>
              <a:t>Journal</a:t>
            </a:r>
            <a:r>
              <a:rPr lang="es-MX" sz="1600" dirty="0"/>
              <a:t> </a:t>
            </a:r>
            <a:r>
              <a:rPr lang="es-MX" sz="1600" dirty="0" err="1"/>
              <a:t>of</a:t>
            </a:r>
            <a:r>
              <a:rPr lang="es-MX" sz="1600" dirty="0"/>
              <a:t> </a:t>
            </a:r>
            <a:r>
              <a:rPr lang="es-MX" sz="1600" dirty="0" err="1"/>
              <a:t>Patient</a:t>
            </a:r>
            <a:r>
              <a:rPr lang="es-MX" sz="1600" dirty="0"/>
              <a:t> </a:t>
            </a:r>
            <a:r>
              <a:rPr lang="es-MX" sz="1600" dirty="0" err="1"/>
              <a:t>Safety:September</a:t>
            </a:r>
            <a:r>
              <a:rPr lang="es-MX" sz="1600" dirty="0"/>
              <a:t> 2013-Vol.9-Issue3-p122-128d:10.1097/PTS.0b013e3182948a69.</a:t>
            </a:r>
          </a:p>
        </p:txBody>
      </p:sp>
    </p:spTree>
    <p:extLst>
      <p:ext uri="{BB962C8B-B14F-4D97-AF65-F5344CB8AC3E}">
        <p14:creationId xmlns:p14="http://schemas.microsoft.com/office/powerpoint/2010/main" val="2786191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1CF55-A281-4FB6-B0B5-A87A97DB4953}"/>
              </a:ext>
            </a:extLst>
          </p:cNvPr>
          <p:cNvSpPr>
            <a:spLocks noGrp="1"/>
          </p:cNvSpPr>
          <p:nvPr>
            <p:ph type="title"/>
          </p:nvPr>
        </p:nvSpPr>
        <p:spPr/>
        <p:txBody>
          <a:bodyPr/>
          <a:lstStyle/>
          <a:p>
            <a:r>
              <a:rPr lang="es-MX" dirty="0" err="1"/>
              <a:t>Midyear</a:t>
            </a:r>
            <a:r>
              <a:rPr lang="es-MX" dirty="0"/>
              <a:t> </a:t>
            </a:r>
            <a:r>
              <a:rPr lang="es-MX" dirty="0" err="1"/>
              <a:t>Planning</a:t>
            </a:r>
            <a:r>
              <a:rPr lang="es-MX" dirty="0"/>
              <a:t> Meeting</a:t>
            </a:r>
            <a:br>
              <a:rPr lang="es-MX" dirty="0"/>
            </a:br>
            <a:r>
              <a:rPr lang="es-MX" dirty="0"/>
              <a:t>Sept. 2018</a:t>
            </a:r>
          </a:p>
        </p:txBody>
      </p:sp>
      <p:sp>
        <p:nvSpPr>
          <p:cNvPr id="3" name="Marcador de contenido 2">
            <a:extLst>
              <a:ext uri="{FF2B5EF4-FFF2-40B4-BE49-F238E27FC236}">
                <a16:creationId xmlns:a16="http://schemas.microsoft.com/office/drawing/2014/main" id="{CD38AB06-E927-4588-AEB7-54121B623CC9}"/>
              </a:ext>
            </a:extLst>
          </p:cNvPr>
          <p:cNvSpPr>
            <a:spLocks noGrp="1"/>
          </p:cNvSpPr>
          <p:nvPr>
            <p:ph idx="1"/>
          </p:nvPr>
        </p:nvSpPr>
        <p:spPr>
          <a:xfrm>
            <a:off x="457200" y="1417638"/>
            <a:ext cx="8229600" cy="5165724"/>
          </a:xfrm>
        </p:spPr>
        <p:txBody>
          <a:bodyPr>
            <a:normAutofit/>
          </a:bodyPr>
          <a:lstStyle/>
          <a:p>
            <a:pPr marL="0" indent="0" algn="ctr">
              <a:buNone/>
            </a:pPr>
            <a:r>
              <a:rPr lang="es-MX" sz="4000" b="1" dirty="0">
                <a:solidFill>
                  <a:srgbClr val="0F3B86"/>
                </a:solidFill>
              </a:rPr>
              <a:t>DELIRIUM</a:t>
            </a:r>
          </a:p>
          <a:p>
            <a:r>
              <a:rPr lang="es-MX" sz="2600" b="1" dirty="0">
                <a:solidFill>
                  <a:srgbClr val="0F3B86"/>
                </a:solidFill>
              </a:rPr>
              <a:t>2.6 </a:t>
            </a:r>
            <a:r>
              <a:rPr lang="es-MX" sz="2600" b="1" dirty="0" err="1">
                <a:solidFill>
                  <a:srgbClr val="0F3B86"/>
                </a:solidFill>
              </a:rPr>
              <a:t>million</a:t>
            </a:r>
            <a:endParaRPr lang="es-MX" sz="2600" b="1" dirty="0">
              <a:solidFill>
                <a:srgbClr val="0F3B86"/>
              </a:solidFill>
            </a:endParaRPr>
          </a:p>
          <a:p>
            <a:pPr marL="0" indent="0">
              <a:buNone/>
            </a:pPr>
            <a:r>
              <a:rPr lang="es-MX" sz="2000" dirty="0">
                <a:solidFill>
                  <a:srgbClr val="0F3B86"/>
                </a:solidFill>
              </a:rPr>
              <a:t>    </a:t>
            </a:r>
            <a:r>
              <a:rPr lang="es-MX" sz="2000" dirty="0" err="1"/>
              <a:t>Estimated</a:t>
            </a:r>
            <a:r>
              <a:rPr lang="es-MX" sz="2000" dirty="0"/>
              <a:t> </a:t>
            </a:r>
            <a:r>
              <a:rPr lang="es-MX" sz="2000" dirty="0" err="1"/>
              <a:t>number</a:t>
            </a:r>
            <a:r>
              <a:rPr lang="es-MX" sz="2000" dirty="0"/>
              <a:t> </a:t>
            </a:r>
            <a:r>
              <a:rPr lang="es-MX" sz="2000" dirty="0" err="1"/>
              <a:t>of</a:t>
            </a:r>
            <a:r>
              <a:rPr lang="es-MX" sz="2000" dirty="0"/>
              <a:t> </a:t>
            </a:r>
            <a:r>
              <a:rPr lang="es-MX" sz="2000" dirty="0" err="1"/>
              <a:t>patients</a:t>
            </a:r>
            <a:r>
              <a:rPr lang="es-MX" sz="2000" dirty="0"/>
              <a:t> </a:t>
            </a:r>
            <a:r>
              <a:rPr lang="es-MX" sz="2000" dirty="0" err="1"/>
              <a:t>affected</a:t>
            </a:r>
            <a:r>
              <a:rPr lang="es-MX" sz="2000" dirty="0"/>
              <a:t> </a:t>
            </a:r>
            <a:r>
              <a:rPr lang="es-MX" sz="2000" dirty="0" err="1"/>
              <a:t>by</a:t>
            </a:r>
            <a:r>
              <a:rPr lang="es-MX" sz="2000" dirty="0"/>
              <a:t> delirium in </a:t>
            </a:r>
            <a:r>
              <a:rPr lang="es-MX" sz="2000" dirty="0" err="1"/>
              <a:t>the</a:t>
            </a:r>
            <a:r>
              <a:rPr lang="es-MX" sz="2000" dirty="0"/>
              <a:t> U.S.</a:t>
            </a:r>
          </a:p>
          <a:p>
            <a:r>
              <a:rPr lang="es-MX" sz="2600" b="1" dirty="0">
                <a:solidFill>
                  <a:srgbClr val="0F3B86"/>
                </a:solidFill>
              </a:rPr>
              <a:t>30 </a:t>
            </a:r>
            <a:r>
              <a:rPr lang="es-MX" sz="2600" b="1" dirty="0" err="1">
                <a:solidFill>
                  <a:srgbClr val="0F3B86"/>
                </a:solidFill>
              </a:rPr>
              <a:t>to</a:t>
            </a:r>
            <a:r>
              <a:rPr lang="es-MX" sz="2600" b="1" dirty="0">
                <a:solidFill>
                  <a:srgbClr val="0F3B86"/>
                </a:solidFill>
              </a:rPr>
              <a:t> 40</a:t>
            </a:r>
          </a:p>
          <a:p>
            <a:pPr marL="0" indent="0">
              <a:buNone/>
            </a:pPr>
            <a:r>
              <a:rPr lang="es-MX" sz="1800" dirty="0">
                <a:solidFill>
                  <a:srgbClr val="0F3B86"/>
                </a:solidFill>
              </a:rPr>
              <a:t>    </a:t>
            </a:r>
            <a:r>
              <a:rPr lang="es-MX" sz="2000" dirty="0" err="1"/>
              <a:t>Percent</a:t>
            </a:r>
            <a:r>
              <a:rPr lang="es-MX" sz="2000" dirty="0"/>
              <a:t> </a:t>
            </a:r>
            <a:r>
              <a:rPr lang="es-MX" sz="2000" dirty="0" err="1"/>
              <a:t>of</a:t>
            </a:r>
            <a:r>
              <a:rPr lang="es-MX" sz="2000" dirty="0"/>
              <a:t> delirium </a:t>
            </a:r>
            <a:r>
              <a:rPr lang="es-MX" sz="2000" dirty="0" err="1"/>
              <a:t>estimated</a:t>
            </a:r>
            <a:r>
              <a:rPr lang="es-MX" sz="2000" dirty="0"/>
              <a:t> </a:t>
            </a:r>
            <a:r>
              <a:rPr lang="es-MX" sz="2000" dirty="0" err="1"/>
              <a:t>to</a:t>
            </a:r>
            <a:r>
              <a:rPr lang="es-MX" sz="2000" dirty="0"/>
              <a:t> be </a:t>
            </a:r>
            <a:r>
              <a:rPr lang="es-MX" sz="2000" dirty="0" err="1"/>
              <a:t>preventable</a:t>
            </a:r>
            <a:r>
              <a:rPr lang="es-MX" sz="2000" dirty="0"/>
              <a:t>.</a:t>
            </a:r>
          </a:p>
          <a:p>
            <a:r>
              <a:rPr lang="es-MX" sz="2600" b="1" dirty="0">
                <a:solidFill>
                  <a:srgbClr val="0F3B86"/>
                </a:solidFill>
              </a:rPr>
              <a:t>$164 </a:t>
            </a:r>
            <a:r>
              <a:rPr lang="es-MX" sz="2600" b="1" dirty="0" err="1">
                <a:solidFill>
                  <a:srgbClr val="0F3B86"/>
                </a:solidFill>
              </a:rPr>
              <a:t>billion</a:t>
            </a:r>
            <a:endParaRPr lang="es-MX" sz="2600" b="1" dirty="0">
              <a:solidFill>
                <a:srgbClr val="0F3B86"/>
              </a:solidFill>
            </a:endParaRPr>
          </a:p>
          <a:p>
            <a:pPr marL="0" indent="0">
              <a:buNone/>
            </a:pPr>
            <a:r>
              <a:rPr lang="es-MX" sz="1800" dirty="0">
                <a:solidFill>
                  <a:srgbClr val="0F3B86"/>
                </a:solidFill>
              </a:rPr>
              <a:t>    </a:t>
            </a:r>
            <a:r>
              <a:rPr lang="es-MX" sz="2000" dirty="0"/>
              <a:t>U.S. </a:t>
            </a:r>
            <a:r>
              <a:rPr lang="es-MX" sz="2000" dirty="0" err="1"/>
              <a:t>health</a:t>
            </a:r>
            <a:r>
              <a:rPr lang="es-MX" sz="2000" dirty="0"/>
              <a:t> </a:t>
            </a:r>
            <a:r>
              <a:rPr lang="es-MX" sz="2000" dirty="0" err="1"/>
              <a:t>care</a:t>
            </a:r>
            <a:r>
              <a:rPr lang="es-MX" sz="2000" dirty="0"/>
              <a:t> </a:t>
            </a:r>
            <a:r>
              <a:rPr lang="es-MX" sz="2000" dirty="0" err="1"/>
              <a:t>costs</a:t>
            </a:r>
            <a:r>
              <a:rPr lang="es-MX" sz="2000" dirty="0"/>
              <a:t> </a:t>
            </a:r>
            <a:r>
              <a:rPr lang="es-MX" sz="2000" dirty="0" err="1"/>
              <a:t>attributed</a:t>
            </a:r>
            <a:r>
              <a:rPr lang="es-MX" sz="2000" dirty="0"/>
              <a:t> </a:t>
            </a:r>
            <a:r>
              <a:rPr lang="es-MX" sz="2000" dirty="0" err="1"/>
              <a:t>to</a:t>
            </a:r>
            <a:r>
              <a:rPr lang="es-MX" sz="2000" dirty="0"/>
              <a:t> delirium per </a:t>
            </a:r>
            <a:r>
              <a:rPr lang="es-MX" sz="2000" dirty="0" err="1"/>
              <a:t>year</a:t>
            </a:r>
            <a:r>
              <a:rPr lang="es-MX" sz="2000" dirty="0"/>
              <a:t> in </a:t>
            </a:r>
            <a:r>
              <a:rPr lang="es-MX" sz="2000" dirty="0" err="1"/>
              <a:t>the</a:t>
            </a:r>
            <a:r>
              <a:rPr lang="es-MX" sz="2000" dirty="0"/>
              <a:t> U.S.</a:t>
            </a:r>
          </a:p>
          <a:p>
            <a:r>
              <a:rPr lang="es-MX" sz="2600" b="1" dirty="0">
                <a:solidFill>
                  <a:srgbClr val="0F3B86"/>
                </a:solidFill>
              </a:rPr>
              <a:t>2.6 </a:t>
            </a:r>
            <a:r>
              <a:rPr lang="es-MX" sz="2600" b="1" dirty="0" err="1">
                <a:solidFill>
                  <a:srgbClr val="0F3B86"/>
                </a:solidFill>
              </a:rPr>
              <a:t>million</a:t>
            </a:r>
            <a:endParaRPr lang="es-MX" sz="2600" b="1" dirty="0">
              <a:solidFill>
                <a:srgbClr val="0F3B86"/>
              </a:solidFill>
            </a:endParaRPr>
          </a:p>
          <a:p>
            <a:pPr marL="0" indent="0">
              <a:buNone/>
            </a:pPr>
            <a:r>
              <a:rPr lang="es-MX" sz="1800" dirty="0">
                <a:solidFill>
                  <a:srgbClr val="0F3B86"/>
                </a:solidFill>
              </a:rPr>
              <a:t>    </a:t>
            </a:r>
            <a:r>
              <a:rPr lang="es-MX" sz="2000" dirty="0" err="1"/>
              <a:t>Estimated</a:t>
            </a:r>
            <a:r>
              <a:rPr lang="es-MX" sz="2000" dirty="0"/>
              <a:t> U.S. </a:t>
            </a:r>
            <a:r>
              <a:rPr lang="es-MX" sz="2000" dirty="0" err="1"/>
              <a:t>health</a:t>
            </a:r>
            <a:r>
              <a:rPr lang="es-MX" sz="2000" dirty="0"/>
              <a:t> </a:t>
            </a:r>
            <a:r>
              <a:rPr lang="es-MX" sz="2000" dirty="0" err="1"/>
              <a:t>care</a:t>
            </a:r>
            <a:r>
              <a:rPr lang="es-MX" sz="2000" dirty="0"/>
              <a:t> </a:t>
            </a:r>
            <a:r>
              <a:rPr lang="es-MX" sz="2000" dirty="0" err="1"/>
              <a:t>cost</a:t>
            </a:r>
            <a:r>
              <a:rPr lang="es-MX" sz="2000" dirty="0"/>
              <a:t> </a:t>
            </a:r>
            <a:r>
              <a:rPr lang="es-MX" sz="2000" dirty="0" err="1"/>
              <a:t>saving</a:t>
            </a:r>
            <a:r>
              <a:rPr lang="es-MX" sz="2000" dirty="0"/>
              <a:t> </a:t>
            </a:r>
            <a:r>
              <a:rPr lang="es-MX" sz="2000" dirty="0" err="1"/>
              <a:t>by</a:t>
            </a:r>
            <a:r>
              <a:rPr lang="es-MX" sz="2000" dirty="0"/>
              <a:t> </a:t>
            </a:r>
            <a:r>
              <a:rPr lang="es-MX" sz="2000" dirty="0" err="1"/>
              <a:t>preventing</a:t>
            </a:r>
            <a:r>
              <a:rPr lang="es-MX" sz="2000" dirty="0"/>
              <a:t> delirium.</a:t>
            </a:r>
          </a:p>
          <a:p>
            <a:pPr marL="0" indent="0">
              <a:buNone/>
            </a:pPr>
            <a:endParaRPr lang="es-MX" sz="1600" dirty="0"/>
          </a:p>
          <a:p>
            <a:pPr marL="0" indent="0" algn="r">
              <a:buNone/>
            </a:pPr>
            <a:endParaRPr lang="es-MX" sz="1200" b="1" dirty="0"/>
          </a:p>
          <a:p>
            <a:pPr marL="0" indent="0" algn="r">
              <a:buNone/>
            </a:pPr>
            <a:endParaRPr lang="es-MX" sz="1200" b="1" dirty="0"/>
          </a:p>
          <a:p>
            <a:pPr marL="0" indent="0" algn="r">
              <a:buNone/>
            </a:pPr>
            <a:r>
              <a:rPr lang="es-MX" sz="1200" b="1" dirty="0"/>
              <a:t>2017 AMERICAN SOCIETY OF ANESTHESIOLOGISTS</a:t>
            </a:r>
            <a:r>
              <a:rPr lang="es-MX" sz="1200" dirty="0"/>
              <a:t>. </a:t>
            </a:r>
            <a:r>
              <a:rPr lang="es-MX" sz="1200" b="1" dirty="0">
                <a:solidFill>
                  <a:srgbClr val="0070C0"/>
                </a:solidFill>
              </a:rPr>
              <a:t>BRAIN HEALTH INITIATIVE</a:t>
            </a:r>
          </a:p>
          <a:p>
            <a:pPr marL="0" indent="0">
              <a:buNone/>
            </a:pPr>
            <a:endParaRPr lang="es-MX" sz="1800" dirty="0">
              <a:solidFill>
                <a:srgbClr val="0F3B86"/>
              </a:solidFill>
            </a:endParaRPr>
          </a:p>
        </p:txBody>
      </p:sp>
    </p:spTree>
    <p:extLst>
      <p:ext uri="{BB962C8B-B14F-4D97-AF65-F5344CB8AC3E}">
        <p14:creationId xmlns:p14="http://schemas.microsoft.com/office/powerpoint/2010/main" val="697154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D1CCF-3758-4CCE-ABD2-3E02E8094C5B}"/>
              </a:ext>
            </a:extLst>
          </p:cNvPr>
          <p:cNvSpPr>
            <a:spLocks noGrp="1"/>
          </p:cNvSpPr>
          <p:nvPr>
            <p:ph type="title"/>
          </p:nvPr>
        </p:nvSpPr>
        <p:spPr>
          <a:xfrm>
            <a:off x="6801634" y="2555310"/>
            <a:ext cx="2054268" cy="2768252"/>
          </a:xfrm>
        </p:spPr>
        <p:txBody>
          <a:bodyPr/>
          <a:lstStyle/>
          <a:p>
            <a:r>
              <a:rPr lang="es-MX" dirty="0" err="1"/>
              <a:t>Srio</a:t>
            </a:r>
            <a:r>
              <a:rPr lang="es-MX" dirty="0"/>
              <a:t>. de Salud, Dr. Jorge Alcocer, en la AMC.</a:t>
            </a:r>
          </a:p>
        </p:txBody>
      </p:sp>
      <p:pic>
        <p:nvPicPr>
          <p:cNvPr id="5" name="Marcador de contenido 4">
            <a:extLst>
              <a:ext uri="{FF2B5EF4-FFF2-40B4-BE49-F238E27FC236}">
                <a16:creationId xmlns:a16="http://schemas.microsoft.com/office/drawing/2014/main" id="{EB660BF2-5F26-40B5-AE98-6022C265413A}"/>
              </a:ext>
            </a:extLst>
          </p:cNvPr>
          <p:cNvPicPr>
            <a:picLocks noGrp="1" noChangeAspect="1"/>
          </p:cNvPicPr>
          <p:nvPr>
            <p:ph idx="1"/>
          </p:nvPr>
        </p:nvPicPr>
        <p:blipFill>
          <a:blip r:embed="rId2"/>
          <a:stretch>
            <a:fillRect/>
          </a:stretch>
        </p:blipFill>
        <p:spPr>
          <a:xfrm>
            <a:off x="457200" y="1700408"/>
            <a:ext cx="6034617" cy="4525963"/>
          </a:xfrm>
        </p:spPr>
      </p:pic>
    </p:spTree>
    <p:extLst>
      <p:ext uri="{BB962C8B-B14F-4D97-AF65-F5344CB8AC3E}">
        <p14:creationId xmlns:p14="http://schemas.microsoft.com/office/powerpoint/2010/main" val="298159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6F09FD6A-CFAD-4321-A24B-A853E373247E}"/>
              </a:ext>
            </a:extLst>
          </p:cNvPr>
          <p:cNvPicPr>
            <a:picLocks noGrp="1" noChangeAspect="1"/>
          </p:cNvPicPr>
          <p:nvPr>
            <p:ph idx="1"/>
          </p:nvPr>
        </p:nvPicPr>
        <p:blipFill>
          <a:blip r:embed="rId2"/>
          <a:stretch>
            <a:fillRect/>
          </a:stretch>
        </p:blipFill>
        <p:spPr>
          <a:xfrm>
            <a:off x="855382" y="1129919"/>
            <a:ext cx="6339840" cy="5620004"/>
          </a:xfrm>
        </p:spPr>
      </p:pic>
    </p:spTree>
    <p:extLst>
      <p:ext uri="{BB962C8B-B14F-4D97-AF65-F5344CB8AC3E}">
        <p14:creationId xmlns:p14="http://schemas.microsoft.com/office/powerpoint/2010/main" val="367191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700" y="2736502"/>
            <a:ext cx="7594600" cy="1754327"/>
          </a:xfrm>
          <a:prstGeom prst="rect">
            <a:avLst/>
          </a:prstGeom>
        </p:spPr>
        <p:txBody>
          <a:bodyPr wrap="square" rtlCol="0">
            <a:spAutoFit/>
          </a:bodyPr>
          <a:lstStyle/>
          <a:p>
            <a:pPr algn="ctr"/>
            <a:r>
              <a:rPr lang="en-US" sz="3600" dirty="0"/>
              <a:t>Our mission is </a:t>
            </a:r>
          </a:p>
          <a:p>
            <a:pPr algn="ctr"/>
            <a:r>
              <a:rPr lang="en-US" sz="3600" b="1" dirty="0">
                <a:solidFill>
                  <a:srgbClr val="0F4F98"/>
                </a:solidFill>
              </a:rPr>
              <a:t>ZERO Preventable Patient Deaths </a:t>
            </a:r>
          </a:p>
          <a:p>
            <a:pPr algn="ctr"/>
            <a:r>
              <a:rPr lang="en-US" sz="3600" dirty="0"/>
              <a:t>by 2020</a:t>
            </a:r>
            <a:endParaRPr lang="en-US" sz="3600" dirty="0">
              <a:latin typeface="Source Sans Pro"/>
              <a:cs typeface="Source Sans Pro"/>
            </a:endParaRPr>
          </a:p>
        </p:txBody>
      </p:sp>
    </p:spTree>
    <p:extLst>
      <p:ext uri="{BB962C8B-B14F-4D97-AF65-F5344CB8AC3E}">
        <p14:creationId xmlns:p14="http://schemas.microsoft.com/office/powerpoint/2010/main" val="1783574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A Fresh Approach to an</a:t>
            </a:r>
            <a:br>
              <a:rPr lang="en-US" altLang="en-US" sz="3200" dirty="0"/>
            </a:br>
            <a:r>
              <a:rPr lang="en-US" altLang="en-US" sz="3200" dirty="0"/>
              <a:t>Old Problem</a:t>
            </a:r>
            <a:endParaRPr lang="en-US" b="0" dirty="0"/>
          </a:p>
        </p:txBody>
      </p:sp>
      <p:sp>
        <p:nvSpPr>
          <p:cNvPr id="3" name="Content Placeholder 2"/>
          <p:cNvSpPr>
            <a:spLocks noGrp="1"/>
          </p:cNvSpPr>
          <p:nvPr>
            <p:ph idx="1"/>
          </p:nvPr>
        </p:nvSpPr>
        <p:spPr>
          <a:xfrm>
            <a:off x="457200" y="1828800"/>
            <a:ext cx="8229600" cy="4297363"/>
          </a:xfrm>
        </p:spPr>
        <p:txBody>
          <a:bodyPr>
            <a:normAutofit fontScale="85000" lnSpcReduction="20000"/>
          </a:bodyPr>
          <a:lstStyle/>
          <a:p>
            <a:pPr marL="457200" indent="-457200">
              <a:buFont typeface="Arial" panose="020B0604020202020204" pitchFamily="34" charset="0"/>
              <a:buChar char="•"/>
            </a:pPr>
            <a:r>
              <a:rPr lang="en-US" altLang="en-US" b="1" dirty="0">
                <a:latin typeface="Calibri"/>
                <a:cs typeface="Calibri"/>
              </a:rPr>
              <a:t>Convene</a:t>
            </a:r>
            <a:r>
              <a:rPr lang="en-US" altLang="en-US" dirty="0">
                <a:latin typeface="Calibri"/>
                <a:cs typeface="Calibri"/>
              </a:rPr>
              <a:t> thought-leaders from the patient, hospital, and medical technology communities.</a:t>
            </a:r>
          </a:p>
          <a:p>
            <a:pPr marL="457200" indent="-457200">
              <a:buFont typeface="Arial" panose="020B0604020202020204" pitchFamily="34" charset="0"/>
              <a:buChar char="•"/>
            </a:pPr>
            <a:endParaRPr lang="en-US" altLang="en-US" dirty="0">
              <a:latin typeface="Calibri"/>
              <a:cs typeface="Calibri"/>
            </a:endParaRPr>
          </a:p>
          <a:p>
            <a:pPr marL="457200" indent="-457200">
              <a:buFont typeface="Arial" panose="020B0604020202020204" pitchFamily="34" charset="0"/>
              <a:buChar char="•"/>
            </a:pPr>
            <a:r>
              <a:rPr lang="en-US" altLang="en-US" b="1" dirty="0">
                <a:latin typeface="Calibri"/>
                <a:cs typeface="Calibri"/>
              </a:rPr>
              <a:t>Inspire</a:t>
            </a:r>
            <a:r>
              <a:rPr lang="en-US" altLang="en-US" dirty="0">
                <a:latin typeface="Calibri"/>
                <a:cs typeface="Calibri"/>
              </a:rPr>
              <a:t> stakeholders to focus on real-world problems that can be solved today. </a:t>
            </a:r>
          </a:p>
          <a:p>
            <a:pPr marL="0" indent="0">
              <a:buNone/>
            </a:pPr>
            <a:endParaRPr lang="en-US" altLang="en-US" dirty="0">
              <a:latin typeface="Calibri"/>
              <a:cs typeface="Calibri"/>
            </a:endParaRPr>
          </a:p>
          <a:p>
            <a:pPr marL="457200" indent="-457200">
              <a:buFont typeface="Arial" panose="020B0604020202020204" pitchFamily="34" charset="0"/>
              <a:buChar char="•"/>
            </a:pPr>
            <a:r>
              <a:rPr lang="en-US" altLang="en-US" b="1" dirty="0">
                <a:latin typeface="Calibri"/>
                <a:cs typeface="Calibri"/>
              </a:rPr>
              <a:t>Collaborate</a:t>
            </a:r>
            <a:r>
              <a:rPr lang="en-US" altLang="en-US" dirty="0">
                <a:latin typeface="Calibri"/>
                <a:cs typeface="Calibri"/>
              </a:rPr>
              <a:t> and devise prescriptive plans to solving safety problems.</a:t>
            </a:r>
          </a:p>
          <a:p>
            <a:pPr marL="457200" indent="-457200">
              <a:buFont typeface="Arial" panose="020B0604020202020204" pitchFamily="34" charset="0"/>
              <a:buChar char="•"/>
            </a:pPr>
            <a:endParaRPr lang="en-US" altLang="en-US" dirty="0">
              <a:latin typeface="Calibri"/>
              <a:cs typeface="Calibri"/>
            </a:endParaRPr>
          </a:p>
          <a:p>
            <a:pPr marL="457200" indent="-457200">
              <a:buFont typeface="Arial" panose="020B0604020202020204" pitchFamily="34" charset="0"/>
              <a:buChar char="•"/>
            </a:pPr>
            <a:r>
              <a:rPr lang="en-US" altLang="en-US" b="1" dirty="0">
                <a:latin typeface="Calibri"/>
                <a:cs typeface="Calibri"/>
              </a:rPr>
              <a:t>Demonstrate</a:t>
            </a:r>
            <a:r>
              <a:rPr lang="en-US" altLang="en-US" dirty="0">
                <a:latin typeface="Calibri"/>
                <a:cs typeface="Calibri"/>
              </a:rPr>
              <a:t> leadership through </a:t>
            </a:r>
            <a:r>
              <a:rPr lang="en-US" altLang="en-US" i="1" dirty="0">
                <a:latin typeface="Calibri"/>
                <a:cs typeface="Calibri"/>
              </a:rPr>
              <a:t>commitments to action.</a:t>
            </a:r>
          </a:p>
          <a:p>
            <a:endParaRPr lang="en-US" dirty="0">
              <a:latin typeface="Calibri"/>
              <a:cs typeface="Calibri"/>
            </a:endParaRPr>
          </a:p>
        </p:txBody>
      </p:sp>
    </p:spTree>
    <p:extLst>
      <p:ext uri="{BB962C8B-B14F-4D97-AF65-F5344CB8AC3E}">
        <p14:creationId xmlns:p14="http://schemas.microsoft.com/office/powerpoint/2010/main" val="1068413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50060" cy="1143000"/>
          </a:xfrm>
        </p:spPr>
        <p:txBody>
          <a:bodyPr/>
          <a:lstStyle/>
          <a:p>
            <a:r>
              <a:rPr lang="en-US" altLang="en-US" sz="3200" dirty="0"/>
              <a:t>Who Can Take Action?</a:t>
            </a:r>
            <a:endParaRPr lang="en-US" b="0" dirty="0"/>
          </a:p>
        </p:txBody>
      </p:sp>
      <p:sp>
        <p:nvSpPr>
          <p:cNvPr id="3" name="Content Placeholder 2"/>
          <p:cNvSpPr>
            <a:spLocks noGrp="1"/>
          </p:cNvSpPr>
          <p:nvPr>
            <p:ph idx="1"/>
          </p:nvPr>
        </p:nvSpPr>
        <p:spPr>
          <a:xfrm>
            <a:off x="457200" y="2039221"/>
            <a:ext cx="8229600" cy="4470761"/>
          </a:xfrm>
        </p:spPr>
        <p:txBody>
          <a:bodyPr>
            <a:noAutofit/>
          </a:bodyPr>
          <a:lstStyle/>
          <a:p>
            <a:r>
              <a:rPr lang="en-US" b="1" dirty="0">
                <a:latin typeface="Calibri"/>
                <a:cs typeface="Calibri"/>
              </a:rPr>
              <a:t>Hospitals &amp; Hospital Systems</a:t>
            </a:r>
          </a:p>
          <a:p>
            <a:pPr lvl="1"/>
            <a:r>
              <a:rPr lang="en-US" dirty="0">
                <a:latin typeface="Calibri"/>
                <a:cs typeface="Calibri"/>
              </a:rPr>
              <a:t>Make a Commitment</a:t>
            </a:r>
            <a:br>
              <a:rPr lang="en-US" dirty="0">
                <a:latin typeface="Calibri"/>
                <a:cs typeface="Calibri"/>
              </a:rPr>
            </a:br>
            <a:endParaRPr lang="en-US" dirty="0">
              <a:latin typeface="Calibri"/>
              <a:cs typeface="Calibri"/>
            </a:endParaRPr>
          </a:p>
          <a:p>
            <a:r>
              <a:rPr lang="en-US" b="1" dirty="0">
                <a:latin typeface="Calibri"/>
                <a:cs typeface="Calibri"/>
              </a:rPr>
              <a:t>Healthcare Technology Companies </a:t>
            </a:r>
          </a:p>
          <a:p>
            <a:pPr lvl="1"/>
            <a:r>
              <a:rPr lang="en-US" dirty="0">
                <a:latin typeface="Calibri"/>
                <a:cs typeface="Calibri"/>
              </a:rPr>
              <a:t>Sign the Pledge</a:t>
            </a:r>
            <a:br>
              <a:rPr lang="en-US" dirty="0">
                <a:latin typeface="Calibri"/>
                <a:cs typeface="Calibri"/>
              </a:rPr>
            </a:br>
            <a:endParaRPr lang="en-US" dirty="0">
              <a:latin typeface="Calibri"/>
              <a:cs typeface="Calibri"/>
            </a:endParaRPr>
          </a:p>
          <a:p>
            <a:r>
              <a:rPr lang="en-US" b="1" dirty="0">
                <a:latin typeface="Calibri"/>
                <a:cs typeface="Calibri"/>
              </a:rPr>
              <a:t>Patient &amp; Family Advocates</a:t>
            </a:r>
          </a:p>
          <a:p>
            <a:pPr lvl="1"/>
            <a:r>
              <a:rPr lang="en-US" dirty="0">
                <a:latin typeface="Calibri"/>
                <a:cs typeface="Calibri"/>
              </a:rPr>
              <a:t>Share their Story</a:t>
            </a:r>
          </a:p>
        </p:txBody>
      </p:sp>
    </p:spTree>
    <p:extLst>
      <p:ext uri="{BB962C8B-B14F-4D97-AF65-F5344CB8AC3E}">
        <p14:creationId xmlns:p14="http://schemas.microsoft.com/office/powerpoint/2010/main" val="75277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50060" cy="1143000"/>
          </a:xfrm>
        </p:spPr>
        <p:txBody>
          <a:bodyPr/>
          <a:lstStyle/>
          <a:p>
            <a:r>
              <a:rPr lang="en-US" altLang="en-US" sz="3200" dirty="0"/>
              <a:t>Hospital &amp; Hospital System Commitments</a:t>
            </a:r>
            <a:endParaRPr lang="en-US" b="0" dirty="0"/>
          </a:p>
        </p:txBody>
      </p:sp>
      <p:sp>
        <p:nvSpPr>
          <p:cNvPr id="3" name="Content Placeholder 2"/>
          <p:cNvSpPr>
            <a:spLocks noGrp="1"/>
          </p:cNvSpPr>
          <p:nvPr>
            <p:ph idx="1"/>
          </p:nvPr>
        </p:nvSpPr>
        <p:spPr>
          <a:xfrm>
            <a:off x="457200" y="1828800"/>
            <a:ext cx="8229600" cy="4297363"/>
          </a:xfrm>
        </p:spPr>
        <p:txBody>
          <a:bodyPr>
            <a:noAutofit/>
          </a:bodyPr>
          <a:lstStyle/>
          <a:p>
            <a:pPr marL="514350" indent="-514350">
              <a:buFont typeface="+mj-lt"/>
              <a:buAutoNum type="arabicPeriod"/>
            </a:pPr>
            <a:r>
              <a:rPr lang="en-US" sz="2600" dirty="0">
                <a:latin typeface="Calibri"/>
                <a:cs typeface="Calibri"/>
              </a:rPr>
              <a:t>By implementing </a:t>
            </a:r>
            <a:r>
              <a:rPr lang="en-US" sz="2600" b="1" dirty="0">
                <a:latin typeface="Calibri"/>
                <a:cs typeface="Calibri"/>
              </a:rPr>
              <a:t>A</a:t>
            </a:r>
            <a:r>
              <a:rPr lang="en-US" sz="2600" dirty="0">
                <a:latin typeface="Calibri"/>
                <a:cs typeface="Calibri"/>
              </a:rPr>
              <a:t>ctionable </a:t>
            </a:r>
            <a:r>
              <a:rPr lang="en-US" sz="2600" b="1" dirty="0">
                <a:latin typeface="Calibri"/>
                <a:cs typeface="Calibri"/>
              </a:rPr>
              <a:t>P</a:t>
            </a:r>
            <a:r>
              <a:rPr lang="en-US" sz="2600" dirty="0">
                <a:latin typeface="Calibri"/>
                <a:cs typeface="Calibri"/>
              </a:rPr>
              <a:t>atient </a:t>
            </a:r>
            <a:r>
              <a:rPr lang="en-US" sz="2600" b="1" dirty="0">
                <a:latin typeface="Calibri"/>
                <a:cs typeface="Calibri"/>
              </a:rPr>
              <a:t>S</a:t>
            </a:r>
            <a:r>
              <a:rPr lang="en-US" sz="2600" dirty="0">
                <a:latin typeface="Calibri"/>
                <a:cs typeface="Calibri"/>
              </a:rPr>
              <a:t>afety </a:t>
            </a:r>
            <a:r>
              <a:rPr lang="en-US" sz="2600" b="1" dirty="0">
                <a:latin typeface="Calibri"/>
                <a:cs typeface="Calibri"/>
              </a:rPr>
              <a:t>S</a:t>
            </a:r>
            <a:r>
              <a:rPr lang="en-US" sz="2600" dirty="0">
                <a:latin typeface="Calibri"/>
                <a:cs typeface="Calibri"/>
              </a:rPr>
              <a:t>olutions (APSS) developed collaboratively by workgroups and the PSMF board.</a:t>
            </a:r>
            <a:br>
              <a:rPr lang="en-US" sz="2600" dirty="0">
                <a:latin typeface="Calibri"/>
                <a:cs typeface="Calibri"/>
              </a:rPr>
            </a:br>
            <a:endParaRPr lang="en-US" sz="2600" dirty="0">
              <a:latin typeface="Calibri"/>
              <a:cs typeface="Calibri"/>
            </a:endParaRPr>
          </a:p>
          <a:p>
            <a:pPr marL="514350" indent="-514350">
              <a:buFont typeface="+mj-lt"/>
              <a:buAutoNum type="arabicPeriod"/>
            </a:pPr>
            <a:r>
              <a:rPr lang="en-US" sz="2600" dirty="0">
                <a:latin typeface="Calibri"/>
                <a:cs typeface="Calibri"/>
              </a:rPr>
              <a:t>By implementing well documented and innovative new patient safety action plans developed by the institution.</a:t>
            </a:r>
            <a:br>
              <a:rPr lang="en-US" sz="2600" dirty="0">
                <a:latin typeface="Calibri"/>
                <a:cs typeface="Calibri"/>
              </a:rPr>
            </a:br>
            <a:endParaRPr lang="en-US" sz="2600" dirty="0">
              <a:latin typeface="Calibri"/>
              <a:cs typeface="Calibri"/>
            </a:endParaRPr>
          </a:p>
          <a:p>
            <a:pPr marL="514350" indent="-514350">
              <a:buFont typeface="+mj-lt"/>
              <a:buAutoNum type="arabicPeriod"/>
            </a:pPr>
            <a:r>
              <a:rPr lang="en-US" sz="2600" dirty="0">
                <a:latin typeface="Calibri"/>
                <a:cs typeface="Calibri"/>
              </a:rPr>
              <a:t>By introducing innovative metrics to existing patient safety programs to better measure the number of lives saved.</a:t>
            </a:r>
          </a:p>
        </p:txBody>
      </p:sp>
    </p:spTree>
    <p:extLst>
      <p:ext uri="{BB962C8B-B14F-4D97-AF65-F5344CB8AC3E}">
        <p14:creationId xmlns:p14="http://schemas.microsoft.com/office/powerpoint/2010/main" val="364842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876311" y="1685933"/>
            <a:ext cx="7475403" cy="1117115"/>
            <a:chOff x="518504" y="828682"/>
            <a:chExt cx="8161867" cy="1219700"/>
          </a:xfrm>
        </p:grpSpPr>
        <p:grpSp>
          <p:nvGrpSpPr>
            <p:cNvPr id="6" name="Group 5"/>
            <p:cNvGrpSpPr/>
            <p:nvPr/>
          </p:nvGrpSpPr>
          <p:grpSpPr>
            <a:xfrm>
              <a:off x="518504" y="828686"/>
              <a:ext cx="1745268" cy="971533"/>
              <a:chOff x="364066" y="2277533"/>
              <a:chExt cx="2479162" cy="1380067"/>
            </a:xfrm>
          </p:grpSpPr>
          <p:pic>
            <p:nvPicPr>
              <p:cNvPr id="7" name="Picture 6"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3"/>
                <a:ext cx="2479162" cy="1380067"/>
              </a:xfrm>
              <a:prstGeom prst="rect">
                <a:avLst/>
              </a:prstGeom>
            </p:spPr>
          </p:pic>
          <p:sp>
            <p:nvSpPr>
              <p:cNvPr id="8" name="TextBox 7"/>
              <p:cNvSpPr txBox="1"/>
              <p:nvPr/>
            </p:nvSpPr>
            <p:spPr>
              <a:xfrm>
                <a:off x="419177" y="2630791"/>
                <a:ext cx="2260601" cy="811488"/>
              </a:xfrm>
              <a:prstGeom prst="rect">
                <a:avLst/>
              </a:prstGeom>
              <a:noFill/>
            </p:spPr>
            <p:txBody>
              <a:bodyPr wrap="square" rtlCol="0">
                <a:spAutoFit/>
              </a:bodyPr>
              <a:lstStyle/>
              <a:p>
                <a:pPr algn="ctr"/>
                <a:r>
                  <a:rPr lang="en-US" sz="1400" b="1" dirty="0">
                    <a:latin typeface="Calibri"/>
                    <a:cs typeface="Calibri"/>
                  </a:rPr>
                  <a:t>1. Culture of Safety</a:t>
                </a:r>
              </a:p>
            </p:txBody>
          </p:sp>
        </p:grpSp>
        <p:grpSp>
          <p:nvGrpSpPr>
            <p:cNvPr id="15" name="Group 14"/>
            <p:cNvGrpSpPr/>
            <p:nvPr/>
          </p:nvGrpSpPr>
          <p:grpSpPr>
            <a:xfrm>
              <a:off x="2683235" y="828685"/>
              <a:ext cx="1745268" cy="971533"/>
              <a:chOff x="364067" y="2277532"/>
              <a:chExt cx="2479163" cy="1380067"/>
            </a:xfrm>
          </p:grpSpPr>
          <p:pic>
            <p:nvPicPr>
              <p:cNvPr id="16" name="Picture 15"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7" y="2277532"/>
                <a:ext cx="2479163" cy="1380067"/>
              </a:xfrm>
              <a:prstGeom prst="rect">
                <a:avLst/>
              </a:prstGeom>
            </p:spPr>
          </p:pic>
          <p:sp>
            <p:nvSpPr>
              <p:cNvPr id="17" name="TextBox 16"/>
              <p:cNvSpPr txBox="1"/>
              <p:nvPr/>
            </p:nvSpPr>
            <p:spPr>
              <a:xfrm>
                <a:off x="473349" y="2503197"/>
                <a:ext cx="2260602" cy="1145630"/>
              </a:xfrm>
              <a:prstGeom prst="rect">
                <a:avLst/>
              </a:prstGeom>
              <a:noFill/>
            </p:spPr>
            <p:txBody>
              <a:bodyPr wrap="square" rtlCol="0">
                <a:spAutoFit/>
              </a:bodyPr>
              <a:lstStyle/>
              <a:p>
                <a:pPr algn="ctr"/>
                <a:r>
                  <a:rPr lang="en-US" sz="1400" b="1" dirty="0">
                    <a:highlight>
                      <a:srgbClr val="FFFF00"/>
                    </a:highlight>
                    <a:latin typeface="Calibri"/>
                    <a:cs typeface="Calibri"/>
                  </a:rPr>
                  <a:t>2. Healthcare-associated Infections (HAIs)</a:t>
                </a:r>
                <a:endParaRPr lang="en-US" sz="1400" dirty="0">
                  <a:highlight>
                    <a:srgbClr val="FFFF00"/>
                  </a:highlight>
                  <a:latin typeface="Calibri"/>
                  <a:cs typeface="Calibri"/>
                </a:endParaRPr>
              </a:p>
            </p:txBody>
          </p:sp>
        </p:grpSp>
        <p:grpSp>
          <p:nvGrpSpPr>
            <p:cNvPr id="24" name="Group 23"/>
            <p:cNvGrpSpPr/>
            <p:nvPr/>
          </p:nvGrpSpPr>
          <p:grpSpPr>
            <a:xfrm>
              <a:off x="4716837" y="828685"/>
              <a:ext cx="1745268" cy="971533"/>
              <a:chOff x="364066" y="2277532"/>
              <a:chExt cx="2479162" cy="1380067"/>
            </a:xfrm>
          </p:grpSpPr>
          <p:pic>
            <p:nvPicPr>
              <p:cNvPr id="25" name="Picture 24"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2"/>
                <a:ext cx="2479162" cy="1380067"/>
              </a:xfrm>
              <a:prstGeom prst="rect">
                <a:avLst/>
              </a:prstGeom>
            </p:spPr>
          </p:pic>
          <p:sp>
            <p:nvSpPr>
              <p:cNvPr id="26" name="TextBox 25"/>
              <p:cNvSpPr txBox="1"/>
              <p:nvPr/>
            </p:nvSpPr>
            <p:spPr>
              <a:xfrm>
                <a:off x="440112" y="2726260"/>
                <a:ext cx="2260601" cy="811488"/>
              </a:xfrm>
              <a:prstGeom prst="rect">
                <a:avLst/>
              </a:prstGeom>
              <a:noFill/>
            </p:spPr>
            <p:txBody>
              <a:bodyPr wrap="square" rtlCol="0">
                <a:spAutoFit/>
              </a:bodyPr>
              <a:lstStyle/>
              <a:p>
                <a:pPr algn="ctr">
                  <a:spcBef>
                    <a:spcPts val="600"/>
                  </a:spcBef>
                </a:pPr>
                <a:r>
                  <a:rPr lang="en-US" sz="1400" b="1" dirty="0">
                    <a:highlight>
                      <a:srgbClr val="FFFF00"/>
                    </a:highlight>
                    <a:latin typeface="Calibri"/>
                    <a:cs typeface="Calibri"/>
                  </a:rPr>
                  <a:t>3. Medication Errors</a:t>
                </a:r>
              </a:p>
            </p:txBody>
          </p:sp>
        </p:grpSp>
        <p:grpSp>
          <p:nvGrpSpPr>
            <p:cNvPr id="33" name="Group 32"/>
            <p:cNvGrpSpPr/>
            <p:nvPr/>
          </p:nvGrpSpPr>
          <p:grpSpPr>
            <a:xfrm>
              <a:off x="6935103" y="828682"/>
              <a:ext cx="1745268" cy="1219700"/>
              <a:chOff x="364066" y="2277533"/>
              <a:chExt cx="2479162" cy="1732593"/>
            </a:xfrm>
          </p:grpSpPr>
          <p:pic>
            <p:nvPicPr>
              <p:cNvPr id="34" name="Picture 33"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3"/>
                <a:ext cx="2479162" cy="1380068"/>
              </a:xfrm>
              <a:prstGeom prst="rect">
                <a:avLst/>
              </a:prstGeom>
            </p:spPr>
          </p:pic>
          <p:sp>
            <p:nvSpPr>
              <p:cNvPr id="35" name="TextBox 34"/>
              <p:cNvSpPr txBox="1"/>
              <p:nvPr/>
            </p:nvSpPr>
            <p:spPr>
              <a:xfrm>
                <a:off x="457202" y="2458749"/>
                <a:ext cx="2260601" cy="1551377"/>
              </a:xfrm>
              <a:prstGeom prst="rect">
                <a:avLst/>
              </a:prstGeom>
              <a:noFill/>
            </p:spPr>
            <p:txBody>
              <a:bodyPr wrap="square" rtlCol="0">
                <a:spAutoFit/>
              </a:bodyPr>
              <a:lstStyle/>
              <a:p>
                <a:pPr algn="ctr"/>
                <a:r>
                  <a:rPr lang="en-US" sz="1200" b="1" dirty="0">
                    <a:highlight>
                      <a:srgbClr val="FFFF00"/>
                    </a:highlight>
                    <a:latin typeface="Calibri"/>
                    <a:cs typeface="Calibri"/>
                  </a:rPr>
                  <a:t>4. Failure to Rescue: Monitoring for Opioid Induced Respiratory</a:t>
                </a:r>
                <a:r>
                  <a:rPr lang="en-US" sz="1200" b="1" dirty="0">
                    <a:latin typeface="Calibri"/>
                    <a:cs typeface="Calibri"/>
                  </a:rPr>
                  <a:t> </a:t>
                </a:r>
                <a:r>
                  <a:rPr lang="en-US" sz="1100" b="1" dirty="0">
                    <a:solidFill>
                      <a:schemeClr val="bg1"/>
                    </a:solidFill>
                    <a:latin typeface="Calibri"/>
                    <a:cs typeface="Calibri"/>
                  </a:rPr>
                  <a:t>Depression</a:t>
                </a:r>
              </a:p>
            </p:txBody>
          </p:sp>
        </p:grpSp>
      </p:grpSp>
      <p:grpSp>
        <p:nvGrpSpPr>
          <p:cNvPr id="4" name="Group 3"/>
          <p:cNvGrpSpPr/>
          <p:nvPr/>
        </p:nvGrpSpPr>
        <p:grpSpPr>
          <a:xfrm>
            <a:off x="876311" y="2713060"/>
            <a:ext cx="7475403" cy="889821"/>
            <a:chOff x="518504" y="2386551"/>
            <a:chExt cx="8161867" cy="971533"/>
          </a:xfrm>
        </p:grpSpPr>
        <p:grpSp>
          <p:nvGrpSpPr>
            <p:cNvPr id="9" name="Group 8"/>
            <p:cNvGrpSpPr/>
            <p:nvPr/>
          </p:nvGrpSpPr>
          <p:grpSpPr>
            <a:xfrm>
              <a:off x="518504" y="2386551"/>
              <a:ext cx="1745268" cy="971533"/>
              <a:chOff x="364066" y="2277532"/>
              <a:chExt cx="2479162" cy="1380067"/>
            </a:xfrm>
          </p:grpSpPr>
          <p:pic>
            <p:nvPicPr>
              <p:cNvPr id="10" name="Picture 9"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2"/>
                <a:ext cx="2479162" cy="1380067"/>
              </a:xfrm>
              <a:prstGeom prst="rect">
                <a:avLst/>
              </a:prstGeom>
            </p:spPr>
          </p:pic>
          <p:sp>
            <p:nvSpPr>
              <p:cNvPr id="11" name="TextBox 10"/>
              <p:cNvSpPr txBox="1"/>
              <p:nvPr/>
            </p:nvSpPr>
            <p:spPr>
              <a:xfrm>
                <a:off x="419177" y="2638756"/>
                <a:ext cx="2260601" cy="811488"/>
              </a:xfrm>
              <a:prstGeom prst="rect">
                <a:avLst/>
              </a:prstGeom>
              <a:noFill/>
            </p:spPr>
            <p:txBody>
              <a:bodyPr wrap="square" rtlCol="0">
                <a:spAutoFit/>
              </a:bodyPr>
              <a:lstStyle/>
              <a:p>
                <a:pPr algn="ctr"/>
                <a:r>
                  <a:rPr lang="en-US" sz="1400" b="1" dirty="0">
                    <a:latin typeface="Calibri"/>
                    <a:cs typeface="Calibri"/>
                  </a:rPr>
                  <a:t>5. Anemia and Transfusions</a:t>
                </a:r>
                <a:endParaRPr lang="en-US" sz="1400" dirty="0">
                  <a:latin typeface="Calibri"/>
                  <a:cs typeface="Calibri"/>
                </a:endParaRPr>
              </a:p>
            </p:txBody>
          </p:sp>
        </p:grpSp>
        <p:grpSp>
          <p:nvGrpSpPr>
            <p:cNvPr id="18" name="Group 17"/>
            <p:cNvGrpSpPr/>
            <p:nvPr/>
          </p:nvGrpSpPr>
          <p:grpSpPr>
            <a:xfrm>
              <a:off x="2683235" y="2386551"/>
              <a:ext cx="1745268" cy="971533"/>
              <a:chOff x="364066" y="2277532"/>
              <a:chExt cx="2479162" cy="1380067"/>
            </a:xfrm>
          </p:grpSpPr>
          <p:pic>
            <p:nvPicPr>
              <p:cNvPr id="19" name="Picture 18"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2"/>
                <a:ext cx="2479162" cy="1380067"/>
              </a:xfrm>
              <a:prstGeom prst="rect">
                <a:avLst/>
              </a:prstGeom>
            </p:spPr>
          </p:pic>
          <p:sp>
            <p:nvSpPr>
              <p:cNvPr id="20" name="TextBox 19"/>
              <p:cNvSpPr txBox="1"/>
              <p:nvPr/>
            </p:nvSpPr>
            <p:spPr>
              <a:xfrm>
                <a:off x="391754" y="2587309"/>
                <a:ext cx="2260601" cy="811488"/>
              </a:xfrm>
              <a:prstGeom prst="rect">
                <a:avLst/>
              </a:prstGeom>
              <a:noFill/>
            </p:spPr>
            <p:txBody>
              <a:bodyPr wrap="square" rtlCol="0">
                <a:spAutoFit/>
              </a:bodyPr>
              <a:lstStyle/>
              <a:p>
                <a:pPr algn="ctr"/>
                <a:r>
                  <a:rPr lang="en-US" sz="1400" b="1" dirty="0">
                    <a:highlight>
                      <a:srgbClr val="FFFF00"/>
                    </a:highlight>
                    <a:latin typeface="Calibri"/>
                    <a:cs typeface="Calibri"/>
                  </a:rPr>
                  <a:t>6. Hand-off Communications</a:t>
                </a:r>
                <a:endParaRPr lang="en-US" sz="1400" dirty="0">
                  <a:highlight>
                    <a:srgbClr val="FFFF00"/>
                  </a:highlight>
                  <a:latin typeface="Calibri"/>
                  <a:cs typeface="Calibri"/>
                </a:endParaRPr>
              </a:p>
            </p:txBody>
          </p:sp>
        </p:grpSp>
        <p:grpSp>
          <p:nvGrpSpPr>
            <p:cNvPr id="27" name="Group 26"/>
            <p:cNvGrpSpPr/>
            <p:nvPr/>
          </p:nvGrpSpPr>
          <p:grpSpPr>
            <a:xfrm>
              <a:off x="6935103" y="2386551"/>
              <a:ext cx="1745268" cy="971533"/>
              <a:chOff x="364066" y="2277533"/>
              <a:chExt cx="2479162" cy="1380067"/>
            </a:xfrm>
          </p:grpSpPr>
          <p:pic>
            <p:nvPicPr>
              <p:cNvPr id="28" name="Picture 27"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3"/>
                <a:ext cx="2479162" cy="1380067"/>
              </a:xfrm>
              <a:prstGeom prst="rect">
                <a:avLst/>
              </a:prstGeom>
            </p:spPr>
          </p:pic>
          <p:sp>
            <p:nvSpPr>
              <p:cNvPr id="29" name="TextBox 28"/>
              <p:cNvSpPr txBox="1"/>
              <p:nvPr/>
            </p:nvSpPr>
            <p:spPr>
              <a:xfrm>
                <a:off x="457202" y="2841629"/>
                <a:ext cx="2260601" cy="477346"/>
              </a:xfrm>
              <a:prstGeom prst="rect">
                <a:avLst/>
              </a:prstGeom>
              <a:noFill/>
            </p:spPr>
            <p:txBody>
              <a:bodyPr wrap="square" rtlCol="0">
                <a:spAutoFit/>
              </a:bodyPr>
              <a:lstStyle/>
              <a:p>
                <a:pPr algn="ctr"/>
                <a:r>
                  <a:rPr lang="en-US" sz="1400" b="1" dirty="0">
                    <a:latin typeface="Calibri"/>
                    <a:cs typeface="Calibri"/>
                  </a:rPr>
                  <a:t>8. Airway Safety</a:t>
                </a:r>
                <a:endParaRPr lang="en-US" sz="1400" dirty="0">
                  <a:latin typeface="Calibri"/>
                  <a:cs typeface="Calibri"/>
                </a:endParaRPr>
              </a:p>
            </p:txBody>
          </p:sp>
        </p:grpSp>
        <p:grpSp>
          <p:nvGrpSpPr>
            <p:cNvPr id="36" name="Group 35"/>
            <p:cNvGrpSpPr/>
            <p:nvPr/>
          </p:nvGrpSpPr>
          <p:grpSpPr>
            <a:xfrm>
              <a:off x="4716837" y="2386551"/>
              <a:ext cx="1745268" cy="971533"/>
              <a:chOff x="364066" y="2277532"/>
              <a:chExt cx="2479162" cy="1380067"/>
            </a:xfrm>
          </p:grpSpPr>
          <p:pic>
            <p:nvPicPr>
              <p:cNvPr id="37" name="Picture 36"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2"/>
                <a:ext cx="2479162" cy="1380067"/>
              </a:xfrm>
              <a:prstGeom prst="rect">
                <a:avLst/>
              </a:prstGeom>
            </p:spPr>
          </p:pic>
          <p:sp>
            <p:nvSpPr>
              <p:cNvPr id="38" name="TextBox 37"/>
              <p:cNvSpPr txBox="1"/>
              <p:nvPr/>
            </p:nvSpPr>
            <p:spPr>
              <a:xfrm>
                <a:off x="364071" y="2638756"/>
                <a:ext cx="2260601" cy="811488"/>
              </a:xfrm>
              <a:prstGeom prst="rect">
                <a:avLst/>
              </a:prstGeom>
              <a:noFill/>
            </p:spPr>
            <p:txBody>
              <a:bodyPr wrap="square" rtlCol="0">
                <a:spAutoFit/>
              </a:bodyPr>
              <a:lstStyle/>
              <a:p>
                <a:pPr algn="ctr"/>
                <a:r>
                  <a:rPr lang="en-US" sz="1400" b="1" dirty="0">
                    <a:latin typeface="Calibri"/>
                    <a:cs typeface="Calibri"/>
                  </a:rPr>
                  <a:t>7. Neonatal Safety</a:t>
                </a:r>
              </a:p>
            </p:txBody>
          </p:sp>
        </p:grpSp>
      </p:grpSp>
      <p:grpSp>
        <p:nvGrpSpPr>
          <p:cNvPr id="5" name="Group 4"/>
          <p:cNvGrpSpPr/>
          <p:nvPr/>
        </p:nvGrpSpPr>
        <p:grpSpPr>
          <a:xfrm>
            <a:off x="876314" y="3740185"/>
            <a:ext cx="7481292" cy="973728"/>
            <a:chOff x="518504" y="3099818"/>
            <a:chExt cx="7481292" cy="973727"/>
          </a:xfrm>
        </p:grpSpPr>
        <p:grpSp>
          <p:nvGrpSpPr>
            <p:cNvPr id="12" name="Group 11"/>
            <p:cNvGrpSpPr/>
            <p:nvPr/>
          </p:nvGrpSpPr>
          <p:grpSpPr>
            <a:xfrm>
              <a:off x="518504" y="3105533"/>
              <a:ext cx="1598480" cy="968012"/>
              <a:chOff x="364066" y="2277532"/>
              <a:chExt cx="2479162" cy="1501337"/>
            </a:xfrm>
          </p:grpSpPr>
          <p:pic>
            <p:nvPicPr>
              <p:cNvPr id="13" name="Picture 12"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2"/>
                <a:ext cx="2479162" cy="1380067"/>
              </a:xfrm>
              <a:prstGeom prst="rect">
                <a:avLst/>
              </a:prstGeom>
            </p:spPr>
          </p:pic>
          <p:sp>
            <p:nvSpPr>
              <p:cNvPr id="14" name="TextBox 13"/>
              <p:cNvSpPr txBox="1"/>
              <p:nvPr/>
            </p:nvSpPr>
            <p:spPr>
              <a:xfrm>
                <a:off x="419171" y="2299099"/>
                <a:ext cx="2260601" cy="1479770"/>
              </a:xfrm>
              <a:prstGeom prst="rect">
                <a:avLst/>
              </a:prstGeom>
              <a:noFill/>
            </p:spPr>
            <p:txBody>
              <a:bodyPr wrap="square" rtlCol="0">
                <a:spAutoFit/>
              </a:bodyPr>
              <a:lstStyle/>
              <a:p>
                <a:pPr algn="ctr"/>
                <a:r>
                  <a:rPr lang="en-US" sz="1400" b="1" dirty="0">
                    <a:highlight>
                      <a:srgbClr val="FFFF00"/>
                    </a:highlight>
                    <a:cs typeface="Calibri"/>
                  </a:rPr>
                  <a:t>9. Early Detection  &amp; Treatment of Sepsis</a:t>
                </a:r>
                <a:endParaRPr lang="en-US" sz="1400" dirty="0">
                  <a:highlight>
                    <a:srgbClr val="FFFF00"/>
                  </a:highlight>
                  <a:cs typeface="Calibri"/>
                </a:endParaRPr>
              </a:p>
            </p:txBody>
          </p:sp>
        </p:grpSp>
        <p:grpSp>
          <p:nvGrpSpPr>
            <p:cNvPr id="30" name="Group 29"/>
            <p:cNvGrpSpPr/>
            <p:nvPr/>
          </p:nvGrpSpPr>
          <p:grpSpPr>
            <a:xfrm>
              <a:off x="4363731" y="3105533"/>
              <a:ext cx="1598480" cy="889821"/>
              <a:chOff x="364066" y="2277532"/>
              <a:chExt cx="2479162" cy="1380067"/>
            </a:xfrm>
          </p:grpSpPr>
          <p:pic>
            <p:nvPicPr>
              <p:cNvPr id="31" name="Picture 30"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2"/>
                <a:ext cx="2479162" cy="1380067"/>
              </a:xfrm>
              <a:prstGeom prst="rect">
                <a:avLst/>
              </a:prstGeom>
            </p:spPr>
          </p:pic>
          <p:sp>
            <p:nvSpPr>
              <p:cNvPr id="32" name="TextBox 31"/>
              <p:cNvSpPr txBox="1"/>
              <p:nvPr/>
            </p:nvSpPr>
            <p:spPr>
              <a:xfrm>
                <a:off x="457202" y="2726263"/>
                <a:ext cx="2260601" cy="811487"/>
              </a:xfrm>
              <a:prstGeom prst="rect">
                <a:avLst/>
              </a:prstGeom>
              <a:noFill/>
            </p:spPr>
            <p:txBody>
              <a:bodyPr wrap="square" rtlCol="0">
                <a:spAutoFit/>
              </a:bodyPr>
              <a:lstStyle/>
              <a:p>
                <a:pPr algn="ctr"/>
                <a:r>
                  <a:rPr lang="en-US" sz="1400" b="1" dirty="0">
                    <a:cs typeface="Calibri"/>
                  </a:rPr>
                  <a:t>11. Optimizing Obstetric Safety</a:t>
                </a:r>
                <a:endParaRPr lang="en-US" sz="1400" dirty="0">
                  <a:cs typeface="Calibri"/>
                </a:endParaRPr>
              </a:p>
            </p:txBody>
          </p:sp>
        </p:grpSp>
        <p:grpSp>
          <p:nvGrpSpPr>
            <p:cNvPr id="39" name="Group 38"/>
            <p:cNvGrpSpPr/>
            <p:nvPr/>
          </p:nvGrpSpPr>
          <p:grpSpPr>
            <a:xfrm>
              <a:off x="6385013" y="3102839"/>
              <a:ext cx="1614783" cy="889821"/>
              <a:chOff x="338781" y="2277532"/>
              <a:chExt cx="2504447" cy="1380067"/>
            </a:xfrm>
          </p:grpSpPr>
          <p:pic>
            <p:nvPicPr>
              <p:cNvPr id="40" name="Picture 39"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066" y="2277532"/>
                <a:ext cx="2479162" cy="1380067"/>
              </a:xfrm>
              <a:prstGeom prst="rect">
                <a:avLst/>
              </a:prstGeom>
            </p:spPr>
          </p:pic>
          <p:sp>
            <p:nvSpPr>
              <p:cNvPr id="41" name="TextBox 40"/>
              <p:cNvSpPr txBox="1"/>
              <p:nvPr/>
            </p:nvSpPr>
            <p:spPr>
              <a:xfrm>
                <a:off x="338781" y="2596359"/>
                <a:ext cx="2479162" cy="811487"/>
              </a:xfrm>
              <a:prstGeom prst="rect">
                <a:avLst/>
              </a:prstGeom>
              <a:noFill/>
            </p:spPr>
            <p:txBody>
              <a:bodyPr wrap="square" rtlCol="0">
                <a:spAutoFit/>
              </a:bodyPr>
              <a:lstStyle/>
              <a:p>
                <a:pPr algn="ctr"/>
                <a:r>
                  <a:rPr lang="en-US" sz="1400" b="1" dirty="0">
                    <a:highlight>
                      <a:srgbClr val="FFFF00"/>
                    </a:highlight>
                    <a:latin typeface="Calibri"/>
                    <a:cs typeface="Calibri"/>
                  </a:rPr>
                  <a:t>12. Venous Thromboembolism</a:t>
                </a:r>
                <a:endParaRPr lang="en-US" sz="1400" dirty="0">
                  <a:highlight>
                    <a:srgbClr val="FFFF00"/>
                  </a:highlight>
                  <a:latin typeface="Calibri"/>
                  <a:cs typeface="Calibri"/>
                </a:endParaRPr>
              </a:p>
            </p:txBody>
          </p:sp>
        </p:grpSp>
        <p:grpSp>
          <p:nvGrpSpPr>
            <p:cNvPr id="21" name="Group 20"/>
            <p:cNvGrpSpPr/>
            <p:nvPr/>
          </p:nvGrpSpPr>
          <p:grpSpPr>
            <a:xfrm>
              <a:off x="2519017" y="3099818"/>
              <a:ext cx="1598480" cy="889821"/>
              <a:chOff x="2702724" y="3922509"/>
              <a:chExt cx="1745268" cy="971533"/>
            </a:xfrm>
          </p:grpSpPr>
          <p:pic>
            <p:nvPicPr>
              <p:cNvPr id="43" name="Picture 42"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2724" y="3922509"/>
                <a:ext cx="1745268" cy="971533"/>
              </a:xfrm>
              <a:prstGeom prst="rect">
                <a:avLst/>
              </a:prstGeom>
            </p:spPr>
          </p:pic>
          <p:sp>
            <p:nvSpPr>
              <p:cNvPr id="44" name="TextBox 43"/>
              <p:cNvSpPr txBox="1"/>
              <p:nvPr/>
            </p:nvSpPr>
            <p:spPr>
              <a:xfrm>
                <a:off x="2760164" y="4244641"/>
                <a:ext cx="1591406" cy="571208"/>
              </a:xfrm>
              <a:prstGeom prst="rect">
                <a:avLst/>
              </a:prstGeom>
              <a:noFill/>
            </p:spPr>
            <p:txBody>
              <a:bodyPr wrap="square" lIns="91387" tIns="45693" rIns="91387" bIns="45693" rtlCol="0">
                <a:spAutoFit/>
              </a:bodyPr>
              <a:lstStyle/>
              <a:p>
                <a:pPr algn="ctr"/>
                <a:r>
                  <a:rPr lang="en-US" sz="1400" b="1" dirty="0">
                    <a:cs typeface="Calibri"/>
                  </a:rPr>
                  <a:t>10. Optimal Resuscitation</a:t>
                </a:r>
                <a:endParaRPr lang="en-US" sz="1400" dirty="0">
                  <a:cs typeface="Calibri"/>
                </a:endParaRPr>
              </a:p>
            </p:txBody>
          </p:sp>
        </p:grpSp>
      </p:grpSp>
      <p:sp>
        <p:nvSpPr>
          <p:cNvPr id="51" name="Title 50"/>
          <p:cNvSpPr>
            <a:spLocks noGrp="1"/>
          </p:cNvSpPr>
          <p:nvPr>
            <p:ph type="title"/>
          </p:nvPr>
        </p:nvSpPr>
        <p:spPr/>
        <p:txBody>
          <a:bodyPr/>
          <a:lstStyle/>
          <a:p>
            <a:r>
              <a:rPr lang="en-US" dirty="0"/>
              <a:t>Actionable Patient Solutions (APSS)</a:t>
            </a:r>
          </a:p>
        </p:txBody>
      </p:sp>
      <p:grpSp>
        <p:nvGrpSpPr>
          <p:cNvPr id="3" name="Group 2"/>
          <p:cNvGrpSpPr/>
          <p:nvPr/>
        </p:nvGrpSpPr>
        <p:grpSpPr>
          <a:xfrm>
            <a:off x="876311" y="4773016"/>
            <a:ext cx="1718575" cy="889821"/>
            <a:chOff x="518504" y="4385535"/>
            <a:chExt cx="1718575" cy="889821"/>
          </a:xfrm>
        </p:grpSpPr>
        <p:pic>
          <p:nvPicPr>
            <p:cNvPr id="52" name="Picture 51"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504" y="4385535"/>
              <a:ext cx="1598480" cy="889821"/>
            </a:xfrm>
            <a:prstGeom prst="rect">
              <a:avLst/>
            </a:prstGeom>
          </p:spPr>
        </p:pic>
        <p:sp>
          <p:nvSpPr>
            <p:cNvPr id="53" name="TextBox 52"/>
            <p:cNvSpPr txBox="1"/>
            <p:nvPr/>
          </p:nvSpPr>
          <p:spPr>
            <a:xfrm>
              <a:off x="554038" y="4469379"/>
              <a:ext cx="1683041" cy="738664"/>
            </a:xfrm>
            <a:prstGeom prst="rect">
              <a:avLst/>
            </a:prstGeom>
            <a:noFill/>
          </p:spPr>
          <p:txBody>
            <a:bodyPr wrap="square" rtlCol="0">
              <a:spAutoFit/>
            </a:bodyPr>
            <a:lstStyle/>
            <a:p>
              <a:r>
                <a:rPr lang="en-US" sz="1400" b="1" dirty="0">
                  <a:latin typeface="Calibri"/>
                  <a:cs typeface="Calibri"/>
                </a:rPr>
                <a:t>13. Mental Health: Access to Acute Psychiatric Beds</a:t>
              </a:r>
              <a:endParaRPr lang="en-US" sz="1400" dirty="0">
                <a:latin typeface="Calibri"/>
                <a:cs typeface="Calibri"/>
              </a:endParaRPr>
            </a:p>
          </p:txBody>
        </p:sp>
      </p:grpSp>
      <p:sp>
        <p:nvSpPr>
          <p:cNvPr id="2" name="TextBox 1"/>
          <p:cNvSpPr txBox="1"/>
          <p:nvPr/>
        </p:nvSpPr>
        <p:spPr>
          <a:xfrm>
            <a:off x="3140766" y="8367091"/>
            <a:ext cx="184731" cy="369332"/>
          </a:xfrm>
          <a:prstGeom prst="rect">
            <a:avLst/>
          </a:prstGeom>
          <a:noFill/>
        </p:spPr>
        <p:txBody>
          <a:bodyPr wrap="none" rtlCol="0">
            <a:spAutoFit/>
          </a:bodyPr>
          <a:lstStyle/>
          <a:p>
            <a:endParaRPr lang="en-US"/>
          </a:p>
        </p:txBody>
      </p:sp>
      <p:grpSp>
        <p:nvGrpSpPr>
          <p:cNvPr id="46" name="Group 45"/>
          <p:cNvGrpSpPr/>
          <p:nvPr/>
        </p:nvGrpSpPr>
        <p:grpSpPr>
          <a:xfrm>
            <a:off x="2858972" y="4778216"/>
            <a:ext cx="1598480" cy="889822"/>
            <a:chOff x="518504" y="4385535"/>
            <a:chExt cx="1598480" cy="889821"/>
          </a:xfrm>
        </p:grpSpPr>
        <p:pic>
          <p:nvPicPr>
            <p:cNvPr id="48" name="Picture 47"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504" y="4385535"/>
              <a:ext cx="1598480" cy="889821"/>
            </a:xfrm>
            <a:prstGeom prst="rect">
              <a:avLst/>
            </a:prstGeom>
          </p:spPr>
        </p:pic>
        <p:sp>
          <p:nvSpPr>
            <p:cNvPr id="49" name="TextBox 48"/>
            <p:cNvSpPr txBox="1"/>
            <p:nvPr/>
          </p:nvSpPr>
          <p:spPr>
            <a:xfrm>
              <a:off x="578555" y="4651888"/>
              <a:ext cx="1457559" cy="523219"/>
            </a:xfrm>
            <a:prstGeom prst="rect">
              <a:avLst/>
            </a:prstGeom>
            <a:noFill/>
          </p:spPr>
          <p:txBody>
            <a:bodyPr wrap="square" rtlCol="0">
              <a:spAutoFit/>
            </a:bodyPr>
            <a:lstStyle/>
            <a:p>
              <a:pPr algn="ctr"/>
              <a:r>
                <a:rPr lang="en-US" sz="1400" b="1" dirty="0">
                  <a:latin typeface="Calibri"/>
                  <a:cs typeface="Calibri"/>
                </a:rPr>
                <a:t>14. Falls and Fall Prevention</a:t>
              </a:r>
              <a:endParaRPr lang="en-US" sz="1400" dirty="0">
                <a:latin typeface="Calibri"/>
                <a:cs typeface="Calibri"/>
              </a:endParaRPr>
            </a:p>
          </p:txBody>
        </p:sp>
      </p:grpSp>
      <p:grpSp>
        <p:nvGrpSpPr>
          <p:cNvPr id="50" name="Group 49"/>
          <p:cNvGrpSpPr/>
          <p:nvPr/>
        </p:nvGrpSpPr>
        <p:grpSpPr>
          <a:xfrm>
            <a:off x="4563410" y="4773017"/>
            <a:ext cx="1756607" cy="926706"/>
            <a:chOff x="360377" y="4385535"/>
            <a:chExt cx="1756607" cy="926706"/>
          </a:xfrm>
        </p:grpSpPr>
        <p:pic>
          <p:nvPicPr>
            <p:cNvPr id="54" name="Picture 53"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504" y="4385535"/>
              <a:ext cx="1598480" cy="889821"/>
            </a:xfrm>
            <a:prstGeom prst="rect">
              <a:avLst/>
            </a:prstGeom>
          </p:spPr>
        </p:pic>
        <p:sp>
          <p:nvSpPr>
            <p:cNvPr id="55" name="TextBox 54"/>
            <p:cNvSpPr txBox="1"/>
            <p:nvPr/>
          </p:nvSpPr>
          <p:spPr>
            <a:xfrm>
              <a:off x="360377" y="4419689"/>
              <a:ext cx="1748021" cy="892552"/>
            </a:xfrm>
            <a:prstGeom prst="rect">
              <a:avLst/>
            </a:prstGeom>
            <a:noFill/>
          </p:spPr>
          <p:txBody>
            <a:bodyPr wrap="square" rtlCol="0">
              <a:spAutoFit/>
            </a:bodyPr>
            <a:lstStyle/>
            <a:p>
              <a:pPr algn="ctr"/>
              <a:r>
                <a:rPr lang="en-US" sz="1300" b="1" dirty="0">
                  <a:latin typeface="Calibri"/>
                  <a:cs typeface="Calibri"/>
                </a:rPr>
                <a:t>15. Nasogastric Feeding and Drainage Tube Placement &amp; Verification</a:t>
              </a:r>
              <a:endParaRPr lang="en-US" sz="1300" dirty="0">
                <a:latin typeface="Calibri"/>
                <a:cs typeface="Calibri"/>
              </a:endParaRPr>
            </a:p>
          </p:txBody>
        </p:sp>
      </p:grpSp>
      <p:grpSp>
        <p:nvGrpSpPr>
          <p:cNvPr id="56" name="Group 55"/>
          <p:cNvGrpSpPr/>
          <p:nvPr/>
        </p:nvGrpSpPr>
        <p:grpSpPr>
          <a:xfrm>
            <a:off x="6704198" y="4778216"/>
            <a:ext cx="1637105" cy="889822"/>
            <a:chOff x="479879" y="4385535"/>
            <a:chExt cx="1637105" cy="889821"/>
          </a:xfrm>
        </p:grpSpPr>
        <p:pic>
          <p:nvPicPr>
            <p:cNvPr id="57" name="Picture 56" descr="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504" y="4385535"/>
              <a:ext cx="1598480" cy="889821"/>
            </a:xfrm>
            <a:prstGeom prst="rect">
              <a:avLst/>
            </a:prstGeom>
          </p:spPr>
        </p:pic>
        <p:sp>
          <p:nvSpPr>
            <p:cNvPr id="58" name="TextBox 57"/>
            <p:cNvSpPr txBox="1"/>
            <p:nvPr/>
          </p:nvSpPr>
          <p:spPr>
            <a:xfrm>
              <a:off x="479879" y="4486584"/>
              <a:ext cx="1599144" cy="738663"/>
            </a:xfrm>
            <a:prstGeom prst="rect">
              <a:avLst/>
            </a:prstGeom>
            <a:noFill/>
          </p:spPr>
          <p:txBody>
            <a:bodyPr wrap="square" rtlCol="0">
              <a:spAutoFit/>
            </a:bodyPr>
            <a:lstStyle/>
            <a:p>
              <a:pPr algn="ctr"/>
              <a:r>
                <a:rPr lang="en-US" sz="1400" b="1" dirty="0">
                  <a:latin typeface="Calibri"/>
                  <a:cs typeface="Calibri"/>
                </a:rPr>
                <a:t>16. Person and Family Engagement</a:t>
              </a:r>
              <a:endParaRPr lang="en-US" sz="1400" dirty="0">
                <a:latin typeface="Calibri"/>
                <a:cs typeface="Calibri"/>
              </a:endParaRPr>
            </a:p>
          </p:txBody>
        </p:sp>
      </p:grpSp>
      <p:sp>
        <p:nvSpPr>
          <p:cNvPr id="22" name="TextBox 21"/>
          <p:cNvSpPr txBox="1"/>
          <p:nvPr/>
        </p:nvSpPr>
        <p:spPr>
          <a:xfrm>
            <a:off x="2630420" y="4816639"/>
            <a:ext cx="5847539" cy="923330"/>
          </a:xfrm>
          <a:prstGeom prst="rect">
            <a:avLst/>
          </a:prstGeom>
          <a:noFill/>
          <a:ln w="38100">
            <a:solidFill>
              <a:srgbClr val="35BE22"/>
            </a:solidFill>
          </a:ln>
        </p:spPr>
        <p:txBody>
          <a:bodyPr wrap="square" rtlCol="0">
            <a:spAutoFit/>
          </a:bodyPr>
          <a:lstStyle/>
          <a:p>
            <a:endParaRPr lang="en-US" dirty="0"/>
          </a:p>
          <a:p>
            <a:endParaRPr lang="en-US" dirty="0"/>
          </a:p>
          <a:p>
            <a:endParaRPr lang="en-US" dirty="0"/>
          </a:p>
        </p:txBody>
      </p:sp>
    </p:spTree>
    <p:extLst>
      <p:ext uri="{BB962C8B-B14F-4D97-AF65-F5344CB8AC3E}">
        <p14:creationId xmlns:p14="http://schemas.microsoft.com/office/powerpoint/2010/main" val="66349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12251</TotalTime>
  <Words>1190</Words>
  <Application>Microsoft Office PowerPoint</Application>
  <PresentationFormat>Presentación en pantalla (4:3)</PresentationFormat>
  <Paragraphs>162</Paragraphs>
  <Slides>42</Slides>
  <Notes>11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42</vt:i4>
      </vt:variant>
    </vt:vector>
  </HeadingPairs>
  <TitlesOfParts>
    <vt:vector size="47" baseType="lpstr">
      <vt:lpstr>Arial</vt:lpstr>
      <vt:lpstr>Calibri</vt:lpstr>
      <vt:lpstr>Helvetica Neue Medium</vt:lpstr>
      <vt:lpstr>Source Sans Pro</vt:lpstr>
      <vt:lpstr>1_Office Theme</vt:lpstr>
      <vt:lpstr>Presentación de PowerPoint</vt:lpstr>
      <vt:lpstr>Presentación de PowerPoint</vt:lpstr>
      <vt:lpstr>Presentación de PowerPoint</vt:lpstr>
      <vt:lpstr>Numbers</vt:lpstr>
      <vt:lpstr>Presentación de PowerPoint</vt:lpstr>
      <vt:lpstr>A Fresh Approach to an Old Problem</vt:lpstr>
      <vt:lpstr>Who Can Take Action?</vt:lpstr>
      <vt:lpstr>Hospital &amp; Hospital System Commitments</vt:lpstr>
      <vt:lpstr>Actionable Patient Solutions (APSS)</vt:lpstr>
      <vt:lpstr>Presentación de PowerPoint</vt:lpstr>
      <vt:lpstr>Presentación de PowerPoint</vt:lpstr>
      <vt:lpstr>Select Hospital Commitments</vt:lpstr>
      <vt:lpstr>Select Committed Partners</vt:lpstr>
      <vt:lpstr>Presentación de PowerPoint</vt:lpstr>
      <vt:lpstr>2013 Results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World Patient Safety, Science &amp; Technology Summit</vt:lpstr>
      <vt:lpstr>Presentación de PowerPoint</vt:lpstr>
      <vt:lpstr>Presentación de PowerPoint</vt:lpstr>
      <vt:lpstr>Presentación de PowerPoint</vt:lpstr>
      <vt:lpstr>6th Summit. London 2018 J. Kiani, J. Hunt (Minister of Health), Mexican Delegation</vt:lpstr>
      <vt:lpstr>General Director World Health Org. </vt:lpstr>
      <vt:lpstr>Presentación de PowerPoint</vt:lpstr>
      <vt:lpstr>7th Summit.  California, EEUU 2019 [J. Kiani, J.M. Abdo (Presidente de la AMC), R. Anaya (DG Certificación de Hospitales CSG)]</vt:lpstr>
      <vt:lpstr>Reconocimiento al Hospital Español de México por afiliación en las 16 APSS. Primer Hospital fuera de EEUU en lograrlo.</vt:lpstr>
      <vt:lpstr>Presentación de PowerPoint</vt:lpstr>
      <vt:lpstr>Midyear Planning Meeting Sept. 2018</vt:lpstr>
      <vt:lpstr>Srio. de Salud, Dr. Jorge Alcocer, en la AMC.</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Bialick</dc:creator>
  <cp:lastModifiedBy>JAVIER DAVILA</cp:lastModifiedBy>
  <cp:revision>204</cp:revision>
  <cp:lastPrinted>2017-05-23T18:38:29Z</cp:lastPrinted>
  <dcterms:created xsi:type="dcterms:W3CDTF">2014-09-11T22:27:27Z</dcterms:created>
  <dcterms:modified xsi:type="dcterms:W3CDTF">2019-02-20T16:29:52Z</dcterms:modified>
</cp:coreProperties>
</file>