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71" r:id="rId3"/>
    <p:sldId id="261" r:id="rId4"/>
    <p:sldId id="264" r:id="rId5"/>
    <p:sldId id="256" r:id="rId6"/>
    <p:sldId id="263" r:id="rId7"/>
    <p:sldId id="257" r:id="rId8"/>
    <p:sldId id="258" r:id="rId9"/>
    <p:sldId id="267" r:id="rId10"/>
    <p:sldId id="259" r:id="rId11"/>
    <p:sldId id="266" r:id="rId12"/>
    <p:sldId id="269" r:id="rId13"/>
    <p:sldId id="268" r:id="rId14"/>
    <p:sldId id="270" r:id="rId15"/>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94660"/>
  </p:normalViewPr>
  <p:slideViewPr>
    <p:cSldViewPr snapToGrid="0">
      <p:cViewPr varScale="1">
        <p:scale>
          <a:sx n="133" d="100"/>
          <a:sy n="133" d="100"/>
        </p:scale>
        <p:origin x="-318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92A15D7-EAD1-40E9-B3D3-793BA5AC8E99}" type="datetimeFigureOut">
              <a:rPr lang="es-MX" smtClean="0"/>
              <a:t>23/05/18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CE3C235-8E71-4BA6-AB96-8931285C05F1}" type="slidenum">
              <a:rPr lang="es-MX" smtClean="0"/>
              <a:t>‹Nr.›</a:t>
            </a:fld>
            <a:endParaRPr lang="es-MX"/>
          </a:p>
        </p:txBody>
      </p:sp>
    </p:spTree>
    <p:extLst>
      <p:ext uri="{BB962C8B-B14F-4D97-AF65-F5344CB8AC3E}">
        <p14:creationId xmlns:p14="http://schemas.microsoft.com/office/powerpoint/2010/main" val="398550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2A15D7-EAD1-40E9-B3D3-793BA5AC8E99}" type="datetimeFigureOut">
              <a:rPr lang="es-MX" smtClean="0"/>
              <a:t>23/05/18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CE3C235-8E71-4BA6-AB96-8931285C05F1}" type="slidenum">
              <a:rPr lang="es-MX" smtClean="0"/>
              <a:t>‹Nr.›</a:t>
            </a:fld>
            <a:endParaRPr lang="es-MX"/>
          </a:p>
        </p:txBody>
      </p:sp>
    </p:spTree>
    <p:extLst>
      <p:ext uri="{BB962C8B-B14F-4D97-AF65-F5344CB8AC3E}">
        <p14:creationId xmlns:p14="http://schemas.microsoft.com/office/powerpoint/2010/main" val="9757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2A15D7-EAD1-40E9-B3D3-793BA5AC8E99}" type="datetimeFigureOut">
              <a:rPr lang="es-MX" smtClean="0"/>
              <a:t>23/05/18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CE3C235-8E71-4BA6-AB96-8931285C05F1}" type="slidenum">
              <a:rPr lang="es-MX" smtClean="0"/>
              <a:t>‹Nr.›</a:t>
            </a:fld>
            <a:endParaRPr lang="es-MX"/>
          </a:p>
        </p:txBody>
      </p:sp>
    </p:spTree>
    <p:extLst>
      <p:ext uri="{BB962C8B-B14F-4D97-AF65-F5344CB8AC3E}">
        <p14:creationId xmlns:p14="http://schemas.microsoft.com/office/powerpoint/2010/main" val="230507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92A15D7-EAD1-40E9-B3D3-793BA5AC8E99}" type="datetimeFigureOut">
              <a:rPr lang="es-MX" smtClean="0"/>
              <a:t>23/05/18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CE3C235-8E71-4BA6-AB96-8931285C05F1}" type="slidenum">
              <a:rPr lang="es-MX" smtClean="0"/>
              <a:t>‹Nr.›</a:t>
            </a:fld>
            <a:endParaRPr lang="es-MX"/>
          </a:p>
        </p:txBody>
      </p:sp>
    </p:spTree>
    <p:extLst>
      <p:ext uri="{BB962C8B-B14F-4D97-AF65-F5344CB8AC3E}">
        <p14:creationId xmlns:p14="http://schemas.microsoft.com/office/powerpoint/2010/main" val="152704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92A15D7-EAD1-40E9-B3D3-793BA5AC8E99}" type="datetimeFigureOut">
              <a:rPr lang="es-MX" smtClean="0"/>
              <a:t>23/05/18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CE3C235-8E71-4BA6-AB96-8931285C05F1}" type="slidenum">
              <a:rPr lang="es-MX" smtClean="0"/>
              <a:t>‹Nr.›</a:t>
            </a:fld>
            <a:endParaRPr lang="es-MX"/>
          </a:p>
        </p:txBody>
      </p:sp>
    </p:spTree>
    <p:extLst>
      <p:ext uri="{BB962C8B-B14F-4D97-AF65-F5344CB8AC3E}">
        <p14:creationId xmlns:p14="http://schemas.microsoft.com/office/powerpoint/2010/main" val="2773339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92A15D7-EAD1-40E9-B3D3-793BA5AC8E99}" type="datetimeFigureOut">
              <a:rPr lang="es-MX" smtClean="0"/>
              <a:t>23/05/18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CE3C235-8E71-4BA6-AB96-8931285C05F1}" type="slidenum">
              <a:rPr lang="es-MX" smtClean="0"/>
              <a:t>‹Nr.›</a:t>
            </a:fld>
            <a:endParaRPr lang="es-MX"/>
          </a:p>
        </p:txBody>
      </p:sp>
    </p:spTree>
    <p:extLst>
      <p:ext uri="{BB962C8B-B14F-4D97-AF65-F5344CB8AC3E}">
        <p14:creationId xmlns:p14="http://schemas.microsoft.com/office/powerpoint/2010/main" val="257234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92A15D7-EAD1-40E9-B3D3-793BA5AC8E99}" type="datetimeFigureOut">
              <a:rPr lang="es-MX" smtClean="0"/>
              <a:t>23/05/18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CE3C235-8E71-4BA6-AB96-8931285C05F1}" type="slidenum">
              <a:rPr lang="es-MX" smtClean="0"/>
              <a:t>‹Nr.›</a:t>
            </a:fld>
            <a:endParaRPr lang="es-MX"/>
          </a:p>
        </p:txBody>
      </p:sp>
    </p:spTree>
    <p:extLst>
      <p:ext uri="{BB962C8B-B14F-4D97-AF65-F5344CB8AC3E}">
        <p14:creationId xmlns:p14="http://schemas.microsoft.com/office/powerpoint/2010/main" val="291224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92A15D7-EAD1-40E9-B3D3-793BA5AC8E99}" type="datetimeFigureOut">
              <a:rPr lang="es-MX" smtClean="0"/>
              <a:t>23/05/18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CE3C235-8E71-4BA6-AB96-8931285C05F1}" type="slidenum">
              <a:rPr lang="es-MX" smtClean="0"/>
              <a:t>‹Nr.›</a:t>
            </a:fld>
            <a:endParaRPr lang="es-MX"/>
          </a:p>
        </p:txBody>
      </p:sp>
    </p:spTree>
    <p:extLst>
      <p:ext uri="{BB962C8B-B14F-4D97-AF65-F5344CB8AC3E}">
        <p14:creationId xmlns:p14="http://schemas.microsoft.com/office/powerpoint/2010/main" val="314695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A15D7-EAD1-40E9-B3D3-793BA5AC8E99}" type="datetimeFigureOut">
              <a:rPr lang="es-MX" smtClean="0"/>
              <a:t>23/05/18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CE3C235-8E71-4BA6-AB96-8931285C05F1}" type="slidenum">
              <a:rPr lang="es-MX" smtClean="0"/>
              <a:t>‹Nr.›</a:t>
            </a:fld>
            <a:endParaRPr lang="es-MX"/>
          </a:p>
        </p:txBody>
      </p:sp>
    </p:spTree>
    <p:extLst>
      <p:ext uri="{BB962C8B-B14F-4D97-AF65-F5344CB8AC3E}">
        <p14:creationId xmlns:p14="http://schemas.microsoft.com/office/powerpoint/2010/main" val="258885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92A15D7-EAD1-40E9-B3D3-793BA5AC8E99}" type="datetimeFigureOut">
              <a:rPr lang="es-MX" smtClean="0"/>
              <a:t>23/05/18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CE3C235-8E71-4BA6-AB96-8931285C05F1}" type="slidenum">
              <a:rPr lang="es-MX" smtClean="0"/>
              <a:t>‹Nr.›</a:t>
            </a:fld>
            <a:endParaRPr lang="es-MX"/>
          </a:p>
        </p:txBody>
      </p:sp>
    </p:spTree>
    <p:extLst>
      <p:ext uri="{BB962C8B-B14F-4D97-AF65-F5344CB8AC3E}">
        <p14:creationId xmlns:p14="http://schemas.microsoft.com/office/powerpoint/2010/main" val="20859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92A15D7-EAD1-40E9-B3D3-793BA5AC8E99}" type="datetimeFigureOut">
              <a:rPr lang="es-MX" smtClean="0"/>
              <a:t>23/05/18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CE3C235-8E71-4BA6-AB96-8931285C05F1}" type="slidenum">
              <a:rPr lang="es-MX" smtClean="0"/>
              <a:t>‹Nr.›</a:t>
            </a:fld>
            <a:endParaRPr lang="es-MX"/>
          </a:p>
        </p:txBody>
      </p:sp>
    </p:spTree>
    <p:extLst>
      <p:ext uri="{BB962C8B-B14F-4D97-AF65-F5344CB8AC3E}">
        <p14:creationId xmlns:p14="http://schemas.microsoft.com/office/powerpoint/2010/main" val="15291317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A15D7-EAD1-40E9-B3D3-793BA5AC8E99}" type="datetimeFigureOut">
              <a:rPr lang="es-MX" smtClean="0"/>
              <a:t>23/05/18</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3C235-8E71-4BA6-AB96-8931285C05F1}" type="slidenum">
              <a:rPr lang="es-MX" smtClean="0"/>
              <a:t>‹Nr.›</a:t>
            </a:fld>
            <a:endParaRPr lang="es-MX"/>
          </a:p>
        </p:txBody>
      </p:sp>
    </p:spTree>
    <p:extLst>
      <p:ext uri="{BB962C8B-B14F-4D97-AF65-F5344CB8AC3E}">
        <p14:creationId xmlns:p14="http://schemas.microsoft.com/office/powerpoint/2010/main" val="3946661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Layout" Target="../slideLayouts/slideLayout7.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Layout" Target="../slideLayouts/slideLayout2.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Layout" Target="../slideLayouts/slideLayout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2.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Layout" Target="../slideLayouts/slideLayout1.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jpg"/><Relationship Id="rId1" Type="http://schemas.openxmlformats.org/officeDocument/2006/relationships/themeOverride" Target="../theme/themeOverride5.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2.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1">
                <a:lumMod val="45000"/>
                <a:lumOff val="55000"/>
              </a:schemeClr>
            </a:gs>
            <a:gs pos="29000">
              <a:schemeClr val="accent1">
                <a:lumMod val="45000"/>
                <a:lumOff val="55000"/>
              </a:schemeClr>
            </a:gs>
            <a:gs pos="100000">
              <a:schemeClr val="accent1">
                <a:alpha val="54000"/>
                <a:lumMod val="62000"/>
                <a:lumOff val="38000"/>
              </a:schemeClr>
            </a:gs>
          </a:gsLst>
          <a:lin ang="5400000" scaled="1"/>
        </a:gradFill>
        <a:effectLst/>
      </p:bgPr>
    </p:bg>
    <p:spTree>
      <p:nvGrpSpPr>
        <p:cNvPr id="1" name=""/>
        <p:cNvGrpSpPr/>
        <p:nvPr/>
      </p:nvGrpSpPr>
      <p:grpSpPr>
        <a:xfrm>
          <a:off x="0" y="0"/>
          <a:ext cx="0" cy="0"/>
          <a:chOff x="0" y="0"/>
          <a:chExt cx="0" cy="0"/>
        </a:xfrm>
      </p:grpSpPr>
      <p:pic>
        <p:nvPicPr>
          <p:cNvPr id="1026"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169" y="3726790"/>
            <a:ext cx="5655662" cy="29766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578869"/>
            <a:ext cx="9144000" cy="2985433"/>
          </a:xfrm>
          <a:prstGeom prst="rect">
            <a:avLst/>
          </a:prstGeom>
        </p:spPr>
        <p:txBody>
          <a:bodyPr wrap="square">
            <a:spAutoFit/>
          </a:bodyPr>
          <a:lstStyle/>
          <a:p>
            <a:pPr algn="ctr">
              <a:spcAft>
                <a:spcPts val="750"/>
              </a:spcAft>
            </a:pPr>
            <a:r>
              <a:rPr lang="es-MX" sz="3200" b="1" dirty="0">
                <a:latin typeface="Arial" panose="020B0604020202020204" pitchFamily="34" charset="0"/>
                <a:ea typeface="Calibri" panose="020F0502020204030204" pitchFamily="34" charset="0"/>
                <a:cs typeface="Times New Roman" panose="02020603050405020304" pitchFamily="18" charset="0"/>
              </a:rPr>
              <a:t>EPIDEMIOLOGÍA MOLECULAR DEL CÓLERA</a:t>
            </a:r>
          </a:p>
          <a:p>
            <a:pPr algn="ctr">
              <a:spcAft>
                <a:spcPts val="750"/>
              </a:spcAft>
            </a:pPr>
            <a:r>
              <a:rPr lang="es-MX" sz="3200" b="1" dirty="0">
                <a:latin typeface="Arial" panose="020B0604020202020204" pitchFamily="34" charset="0"/>
                <a:ea typeface="Calibri" panose="020F0502020204030204" pitchFamily="34" charset="0"/>
                <a:cs typeface="Times New Roman" panose="02020603050405020304" pitchFamily="18" charset="0"/>
              </a:rPr>
              <a:t>EN MÉXICO, 2013-2014</a:t>
            </a:r>
          </a:p>
          <a:p>
            <a:pPr algn="ctr">
              <a:spcAft>
                <a:spcPts val="750"/>
              </a:spcAft>
            </a:pPr>
            <a:endParaRPr lang="es-MX" sz="1600" b="1" dirty="0">
              <a:latin typeface="Arial" panose="020B0604020202020204" pitchFamily="34" charset="0"/>
              <a:ea typeface="Calibri" panose="020F0502020204030204" pitchFamily="34" charset="0"/>
              <a:cs typeface="Times New Roman" panose="02020603050405020304" pitchFamily="18" charset="0"/>
            </a:endParaRPr>
          </a:p>
          <a:p>
            <a:pPr algn="ctr">
              <a:spcAft>
                <a:spcPts val="750"/>
              </a:spcAft>
            </a:pPr>
            <a:r>
              <a:rPr lang="es-MX" sz="2000" b="1" dirty="0">
                <a:latin typeface="Arial" panose="020B0604020202020204" pitchFamily="34" charset="0"/>
                <a:ea typeface="Calibri" panose="020F0502020204030204" pitchFamily="34" charset="0"/>
                <a:cs typeface="Times New Roman" panose="02020603050405020304" pitchFamily="18" charset="0"/>
              </a:rPr>
              <a:t>D. en C. José Alberto Díaz Quiñonez</a:t>
            </a:r>
          </a:p>
          <a:p>
            <a:pPr algn="ctr">
              <a:spcAft>
                <a:spcPts val="750"/>
              </a:spcAft>
            </a:pPr>
            <a:r>
              <a:rPr lang="es-MX" sz="1600" b="1" i="1" dirty="0">
                <a:latin typeface="Arial" panose="020B0604020202020204" pitchFamily="34" charset="0"/>
                <a:ea typeface="Calibri" panose="020F0502020204030204" pitchFamily="34" charset="0"/>
                <a:cs typeface="Times New Roman" panose="02020603050405020304" pitchFamily="18" charset="0"/>
              </a:rPr>
              <a:t>Instituto de Diagnóstico y Referencia Epidemiológicos (InDRE)</a:t>
            </a:r>
          </a:p>
          <a:p>
            <a:pPr algn="ctr">
              <a:spcAft>
                <a:spcPts val="750"/>
              </a:spcAft>
            </a:pPr>
            <a:r>
              <a:rPr lang="es-MX" sz="1600" b="1" i="1" dirty="0">
                <a:latin typeface="Arial" panose="020B0604020202020204" pitchFamily="34" charset="0"/>
                <a:ea typeface="Calibri" panose="020F0502020204030204" pitchFamily="34" charset="0"/>
                <a:cs typeface="Times New Roman" panose="02020603050405020304" pitchFamily="18" charset="0"/>
              </a:rPr>
              <a:t>“Dr. Manuel Martínez Báez”</a:t>
            </a:r>
          </a:p>
          <a:p>
            <a:pPr algn="ctr">
              <a:spcAft>
                <a:spcPts val="750"/>
              </a:spcAft>
            </a:pPr>
            <a:r>
              <a:rPr lang="es-MX" sz="1600" b="1" i="1" dirty="0">
                <a:latin typeface="Arial" panose="020B0604020202020204" pitchFamily="34" charset="0"/>
                <a:ea typeface="Calibri" panose="020F0502020204030204" pitchFamily="34" charset="0"/>
                <a:cs typeface="Times New Roman" panose="02020603050405020304" pitchFamily="18" charset="0"/>
              </a:rPr>
              <a:t>Secretaría de Salud</a:t>
            </a:r>
            <a:endParaRPr lang="es-MX" sz="1600"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364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1">
                <a:lumMod val="45000"/>
                <a:lumOff val="55000"/>
              </a:schemeClr>
            </a:gs>
            <a:gs pos="29000">
              <a:schemeClr val="accent1">
                <a:lumMod val="45000"/>
                <a:lumOff val="55000"/>
              </a:schemeClr>
            </a:gs>
            <a:gs pos="100000">
              <a:schemeClr val="accent1">
                <a:alpha val="54000"/>
                <a:lumMod val="62000"/>
                <a:lumOff val="38000"/>
              </a:schemeClr>
            </a:gs>
          </a:gsLst>
          <a:lin ang="5400000" scaled="1"/>
        </a:gradFill>
        <a:effectLst/>
      </p:bgPr>
    </p:bg>
    <p:spTree>
      <p:nvGrpSpPr>
        <p:cNvPr id="1" name=""/>
        <p:cNvGrpSpPr/>
        <p:nvPr/>
      </p:nvGrpSpPr>
      <p:grpSpPr>
        <a:xfrm>
          <a:off x="0" y="0"/>
          <a:ext cx="0" cy="0"/>
          <a:chOff x="0" y="0"/>
          <a:chExt cx="0" cy="0"/>
        </a:xfrm>
      </p:grpSpPr>
      <p:sp>
        <p:nvSpPr>
          <p:cNvPr id="5" name="Rectángulo 4"/>
          <p:cNvSpPr/>
          <p:nvPr/>
        </p:nvSpPr>
        <p:spPr>
          <a:xfrm>
            <a:off x="4993483" y="3507581"/>
            <a:ext cx="835819" cy="1714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ángulo 5"/>
          <p:cNvSpPr/>
          <p:nvPr/>
        </p:nvSpPr>
        <p:spPr>
          <a:xfrm>
            <a:off x="4945399" y="2421733"/>
            <a:ext cx="883903" cy="20716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Imagen 1" descr="D:\jorge.membrillo\Downloads\Árbol general cólera-eng (1).jpg"/>
          <p:cNvPicPr/>
          <p:nvPr/>
        </p:nvPicPr>
        <p:blipFill rotWithShape="1">
          <a:blip r:embed="rId3">
            <a:extLst>
              <a:ext uri="{28A0092B-C50C-407E-A947-70E740481C1C}">
                <a14:useLocalDpi xmlns:a14="http://schemas.microsoft.com/office/drawing/2010/main" val="0"/>
              </a:ext>
            </a:extLst>
          </a:blip>
          <a:srcRect l="2790" t="8770" r="3056" b="17317"/>
          <a:stretch/>
        </p:blipFill>
        <p:spPr bwMode="auto">
          <a:xfrm>
            <a:off x="3438760" y="1493938"/>
            <a:ext cx="5607043" cy="4370185"/>
          </a:xfrm>
          <a:prstGeom prst="rect">
            <a:avLst/>
          </a:prstGeom>
          <a:ln>
            <a:noFill/>
          </a:ln>
          <a:effectLst>
            <a:outerShdw blurRad="292100" dist="139700" dir="2700000" algn="tl" rotWithShape="0">
              <a:srgbClr val="333333">
                <a:alpha val="65000"/>
              </a:srgbClr>
            </a:outerShdw>
          </a:effectLst>
        </p:spPr>
      </p:pic>
      <p:sp>
        <p:nvSpPr>
          <p:cNvPr id="3" name="Rectángulo 2"/>
          <p:cNvSpPr/>
          <p:nvPr/>
        </p:nvSpPr>
        <p:spPr>
          <a:xfrm>
            <a:off x="100258" y="1177978"/>
            <a:ext cx="3150941" cy="5016758"/>
          </a:xfrm>
          <a:prstGeom prst="rect">
            <a:avLst/>
          </a:prstGeom>
        </p:spPr>
        <p:txBody>
          <a:bodyPr wrap="square">
            <a:spAutoFit/>
          </a:bodyPr>
          <a:lstStyle/>
          <a:p>
            <a:pPr marL="285750" indent="-285750" algn="just">
              <a:buFont typeface="Arial" panose="020B0604020202020204" pitchFamily="34" charset="0"/>
              <a:buChar char="•"/>
            </a:pPr>
            <a:r>
              <a:rPr lang="es-MX" sz="1600" dirty="0">
                <a:latin typeface="Arial" panose="020B0604020202020204" pitchFamily="34" charset="0"/>
                <a:cs typeface="Arial" panose="020B0604020202020204" pitchFamily="34" charset="0"/>
              </a:rPr>
              <a:t>Se construyó un árbol filogenómico con los cuatro genomas completos y todos los </a:t>
            </a:r>
            <a:r>
              <a:rPr lang="es-MX" sz="1600" i="1" dirty="0">
                <a:latin typeface="Arial" panose="020B0604020202020204" pitchFamily="34" charset="0"/>
                <a:cs typeface="Arial" panose="020B0604020202020204" pitchFamily="34" charset="0"/>
              </a:rPr>
              <a:t>contigs</a:t>
            </a:r>
            <a:r>
              <a:rPr lang="es-MX" sz="1600" dirty="0">
                <a:latin typeface="Arial" panose="020B0604020202020204" pitchFamily="34" charset="0"/>
                <a:cs typeface="Arial" panose="020B0604020202020204" pitchFamily="34" charset="0"/>
              </a:rPr>
              <a:t> disponibles de 22 cepas de </a:t>
            </a:r>
            <a:r>
              <a:rPr lang="es-MX" sz="1600" i="1" dirty="0">
                <a:latin typeface="Arial" panose="020B0604020202020204" pitchFamily="34" charset="0"/>
                <a:cs typeface="Arial" panose="020B0604020202020204" pitchFamily="34" charset="0"/>
              </a:rPr>
              <a:t>Vibrio cholerae.  </a:t>
            </a:r>
          </a:p>
          <a:p>
            <a:pPr marL="285750" indent="-285750" algn="just">
              <a:buFont typeface="Arial" panose="020B0604020202020204" pitchFamily="34" charset="0"/>
              <a:buChar char="•"/>
            </a:pPr>
            <a:endParaRPr lang="es-MX" sz="1600" i="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600" dirty="0">
                <a:latin typeface="Arial" panose="020B0604020202020204" pitchFamily="34" charset="0"/>
                <a:cs typeface="Arial" panose="020B0604020202020204" pitchFamily="34" charset="0"/>
              </a:rPr>
              <a:t>Las cuatro secuencias aquí descritas están genéticamente relacionadas con las cepas del brote de Haití 2010. </a:t>
            </a:r>
          </a:p>
          <a:p>
            <a:pPr marL="285750" indent="-285750" algn="just">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600" dirty="0">
                <a:latin typeface="Arial" panose="020B0604020202020204" pitchFamily="34" charset="0"/>
                <a:cs typeface="Arial" panose="020B0604020202020204" pitchFamily="34" charset="0"/>
              </a:rPr>
              <a:t>Estos datos confirman la relación genética también inferida por la serotipificación, biotipificación y PFGE, y apoyan la inclusión de las cepas responsables del brote en La Huasteca  en el filogrupo 1.</a:t>
            </a:r>
            <a:endParaRPr lang="en-US" sz="1600" dirty="0">
              <a:latin typeface="Arial" panose="020B0604020202020204" pitchFamily="34" charset="0"/>
              <a:cs typeface="Arial" panose="020B0604020202020204" pitchFamily="34" charset="0"/>
            </a:endParaRPr>
          </a:p>
        </p:txBody>
      </p:sp>
      <p:sp>
        <p:nvSpPr>
          <p:cNvPr id="7" name="CuadroTexto 6"/>
          <p:cNvSpPr txBox="1"/>
          <p:nvPr/>
        </p:nvSpPr>
        <p:spPr>
          <a:xfrm>
            <a:off x="2154294" y="177436"/>
            <a:ext cx="5011308" cy="584775"/>
          </a:xfrm>
          <a:prstGeom prst="rect">
            <a:avLst/>
          </a:prstGeom>
          <a:noFill/>
        </p:spPr>
        <p:txBody>
          <a:bodyPr wrap="none" rtlCol="0">
            <a:spAutoFit/>
          </a:bodyPr>
          <a:lstStyle/>
          <a:p>
            <a:pPr algn="ctr"/>
            <a:r>
              <a:rPr lang="es-MX" sz="3200" b="1" dirty="0">
                <a:latin typeface="Arial" panose="020B0604020202020204" pitchFamily="34" charset="0"/>
                <a:cs typeface="Arial" panose="020B0604020202020204" pitchFamily="34" charset="0"/>
              </a:rPr>
              <a:t>Epidemiología Molecular</a:t>
            </a:r>
            <a:endParaRPr lang="en-US" sz="3200" b="1" dirty="0">
              <a:latin typeface="Arial" panose="020B0604020202020204" pitchFamily="34" charset="0"/>
              <a:cs typeface="Arial" panose="020B0604020202020204" pitchFamily="34" charset="0"/>
            </a:endParaRPr>
          </a:p>
        </p:txBody>
      </p:sp>
      <p:sp>
        <p:nvSpPr>
          <p:cNvPr id="8" name="Rectángulo 7"/>
          <p:cNvSpPr/>
          <p:nvPr/>
        </p:nvSpPr>
        <p:spPr>
          <a:xfrm>
            <a:off x="4993483" y="1428396"/>
            <a:ext cx="2319418" cy="369332"/>
          </a:xfrm>
          <a:prstGeom prst="rect">
            <a:avLst/>
          </a:prstGeom>
        </p:spPr>
        <p:txBody>
          <a:bodyPr wrap="none">
            <a:spAutoFit/>
          </a:bodyPr>
          <a:lstStyle/>
          <a:p>
            <a:r>
              <a:rPr lang="es-MX" b="1" dirty="0"/>
              <a:t>Análisis </a:t>
            </a:r>
            <a:r>
              <a:rPr lang="es-MX" b="1" dirty="0" err="1"/>
              <a:t>filogenómico</a:t>
            </a:r>
            <a:r>
              <a:rPr lang="es-MX" b="1" dirty="0"/>
              <a:t>.</a:t>
            </a:r>
            <a:r>
              <a:rPr lang="es-MX" dirty="0"/>
              <a:t> </a:t>
            </a:r>
          </a:p>
        </p:txBody>
      </p:sp>
      <p:sp>
        <p:nvSpPr>
          <p:cNvPr id="4" name="CuadroTexto 3">
            <a:extLst>
              <a:ext uri="{FF2B5EF4-FFF2-40B4-BE49-F238E27FC236}">
                <a16:creationId xmlns:a16="http://schemas.microsoft.com/office/drawing/2014/main" xmlns="" id="{8C24C5CE-9CC4-084C-9481-9A464149C90D}"/>
              </a:ext>
            </a:extLst>
          </p:cNvPr>
          <p:cNvSpPr txBox="1"/>
          <p:nvPr/>
        </p:nvSpPr>
        <p:spPr>
          <a:xfrm>
            <a:off x="2264804" y="6575765"/>
            <a:ext cx="6882649" cy="246221"/>
          </a:xfrm>
          <a:prstGeom prst="rect">
            <a:avLst/>
          </a:prstGeom>
          <a:noFill/>
        </p:spPr>
        <p:txBody>
          <a:bodyPr wrap="square" rtlCol="0">
            <a:spAutoFit/>
          </a:bodyPr>
          <a:lstStyle/>
          <a:p>
            <a:pPr algn="r"/>
            <a:r>
              <a:rPr lang="es-MX" sz="1000" dirty="0"/>
              <a:t>Diaz-Quiñonez JA </a:t>
            </a:r>
            <a:r>
              <a:rPr lang="es-MX" sz="1000" i="1" dirty="0"/>
              <a:t>et al</a:t>
            </a:r>
            <a:r>
              <a:rPr lang="es-MX" sz="1000" dirty="0"/>
              <a:t>.  </a:t>
            </a:r>
            <a:r>
              <a:rPr lang="es-MX" sz="1000" i="1" dirty="0"/>
              <a:t>Microbes and Infection</a:t>
            </a:r>
            <a:r>
              <a:rPr lang="es-MX" sz="1000" dirty="0"/>
              <a:t>. </a:t>
            </a:r>
            <a:r>
              <a:rPr lang="es-MX" sz="1000" b="1" dirty="0"/>
              <a:t>2016 </a:t>
            </a:r>
            <a:r>
              <a:rPr lang="es-MX" sz="1000" dirty="0"/>
              <a:t>May; 18 (5): 322-8.</a:t>
            </a:r>
          </a:p>
        </p:txBody>
      </p:sp>
    </p:spTree>
    <p:extLst>
      <p:ext uri="{BB962C8B-B14F-4D97-AF65-F5344CB8AC3E}">
        <p14:creationId xmlns:p14="http://schemas.microsoft.com/office/powerpoint/2010/main" val="369432707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1">
                <a:lumMod val="45000"/>
                <a:lumOff val="55000"/>
              </a:schemeClr>
            </a:gs>
            <a:gs pos="29000">
              <a:schemeClr val="accent1">
                <a:lumMod val="45000"/>
                <a:lumOff val="55000"/>
              </a:schemeClr>
            </a:gs>
            <a:gs pos="100000">
              <a:schemeClr val="accent1">
                <a:alpha val="54000"/>
                <a:lumMod val="62000"/>
                <a:lumOff val="38000"/>
              </a:schemeClr>
            </a:gs>
          </a:gsLst>
          <a:lin ang="5400000" scaled="1"/>
        </a:gradFill>
        <a:effectLst/>
      </p:bgPr>
    </p:bg>
    <p:spTree>
      <p:nvGrpSpPr>
        <p:cNvPr id="1" name=""/>
        <p:cNvGrpSpPr/>
        <p:nvPr/>
      </p:nvGrpSpPr>
      <p:grpSpPr>
        <a:xfrm>
          <a:off x="0" y="0"/>
          <a:ext cx="0" cy="0"/>
          <a:chOff x="0" y="0"/>
          <a:chExt cx="0" cy="0"/>
        </a:xfrm>
      </p:grpSpPr>
      <p:graphicFrame>
        <p:nvGraphicFramePr>
          <p:cNvPr id="12" name="Tabla 11"/>
          <p:cNvGraphicFramePr>
            <a:graphicFrameLocks noGrp="1"/>
          </p:cNvGraphicFramePr>
          <p:nvPr>
            <p:extLst>
              <p:ext uri="{D42A27DB-BD31-4B8C-83A1-F6EECF244321}">
                <p14:modId xmlns:p14="http://schemas.microsoft.com/office/powerpoint/2010/main" val="1774772042"/>
              </p:ext>
            </p:extLst>
          </p:nvPr>
        </p:nvGraphicFramePr>
        <p:xfrm>
          <a:off x="3561098" y="1781245"/>
          <a:ext cx="5303502" cy="3739022"/>
        </p:xfrm>
        <a:graphic>
          <a:graphicData uri="http://schemas.openxmlformats.org/drawingml/2006/table">
            <a:tbl>
              <a:tblPr firstRow="1" firstCol="1" bandRow="1">
                <a:tableStyleId>{5C22544A-7EE6-4342-B048-85BDC9FD1C3A}</a:tableStyleId>
              </a:tblPr>
              <a:tblGrid>
                <a:gridCol w="1319059">
                  <a:extLst>
                    <a:ext uri="{9D8B030D-6E8A-4147-A177-3AD203B41FA5}">
                      <a16:colId xmlns:a16="http://schemas.microsoft.com/office/drawing/2014/main" xmlns="" val="20000"/>
                    </a:ext>
                  </a:extLst>
                </a:gridCol>
                <a:gridCol w="1236757">
                  <a:extLst>
                    <a:ext uri="{9D8B030D-6E8A-4147-A177-3AD203B41FA5}">
                      <a16:colId xmlns:a16="http://schemas.microsoft.com/office/drawing/2014/main" xmlns="" val="20001"/>
                    </a:ext>
                  </a:extLst>
                </a:gridCol>
                <a:gridCol w="1421308">
                  <a:extLst>
                    <a:ext uri="{9D8B030D-6E8A-4147-A177-3AD203B41FA5}">
                      <a16:colId xmlns:a16="http://schemas.microsoft.com/office/drawing/2014/main" xmlns="" val="20002"/>
                    </a:ext>
                  </a:extLst>
                </a:gridCol>
                <a:gridCol w="1326378">
                  <a:extLst>
                    <a:ext uri="{9D8B030D-6E8A-4147-A177-3AD203B41FA5}">
                      <a16:colId xmlns:a16="http://schemas.microsoft.com/office/drawing/2014/main" xmlns="" val="20003"/>
                    </a:ext>
                  </a:extLst>
                </a:gridCol>
              </a:tblGrid>
              <a:tr h="860567">
                <a:tc>
                  <a:txBody>
                    <a:bodyPr/>
                    <a:lstStyle/>
                    <a:p>
                      <a:pPr algn="ctr">
                        <a:lnSpc>
                          <a:spcPct val="115000"/>
                        </a:lnSpc>
                        <a:spcAft>
                          <a:spcPts val="0"/>
                        </a:spcAft>
                      </a:pPr>
                      <a:r>
                        <a:rPr lang="es-ES" sz="1400" dirty="0">
                          <a:effectLst/>
                        </a:rPr>
                        <a:t> </a:t>
                      </a:r>
                      <a:endParaRPr lang="es-MX" sz="1400" dirty="0">
                        <a:effectLst/>
                      </a:endParaRPr>
                    </a:p>
                    <a:p>
                      <a:pPr algn="ctr">
                        <a:lnSpc>
                          <a:spcPct val="115000"/>
                        </a:lnSpc>
                        <a:spcAft>
                          <a:spcPts val="0"/>
                        </a:spcAft>
                      </a:pPr>
                      <a:r>
                        <a:rPr lang="es-ES" sz="1400" dirty="0">
                          <a:effectLst/>
                        </a:rPr>
                        <a:t>ANTIBIÓTICO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s-ES" sz="1400" dirty="0">
                          <a:effectLst/>
                        </a:rPr>
                        <a:t>CEPA DEL BROTE EN EL CARIBE</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s-ES" sz="1400" dirty="0">
                          <a:effectLst/>
                        </a:rPr>
                        <a:t> CEPAS </a:t>
                      </a:r>
                    </a:p>
                    <a:p>
                      <a:pPr algn="ctr">
                        <a:lnSpc>
                          <a:spcPct val="115000"/>
                        </a:lnSpc>
                        <a:spcAft>
                          <a:spcPts val="0"/>
                        </a:spcAft>
                      </a:pPr>
                      <a:r>
                        <a:rPr lang="es-ES" sz="1400" dirty="0">
                          <a:effectLst/>
                        </a:rPr>
                        <a:t>AISLADAS EN </a:t>
                      </a:r>
                    </a:p>
                    <a:p>
                      <a:pPr algn="ctr">
                        <a:lnSpc>
                          <a:spcPct val="115000"/>
                        </a:lnSpc>
                        <a:spcAft>
                          <a:spcPts val="0"/>
                        </a:spcAft>
                      </a:pPr>
                      <a:r>
                        <a:rPr lang="es-ES" sz="1400" dirty="0">
                          <a:effectLst/>
                        </a:rPr>
                        <a:t>CDMX</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s-ES" sz="1400" dirty="0">
                          <a:effectLst/>
                        </a:rPr>
                        <a:t> CEPAS AISLADAS EN HIDALGO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0"/>
                  </a:ext>
                </a:extLst>
              </a:tr>
              <a:tr h="573698">
                <a:tc>
                  <a:txBody>
                    <a:bodyPr/>
                    <a:lstStyle/>
                    <a:p>
                      <a:pPr algn="ctr">
                        <a:lnSpc>
                          <a:spcPct val="115000"/>
                        </a:lnSpc>
                        <a:spcAft>
                          <a:spcPts val="0"/>
                        </a:spcAft>
                      </a:pPr>
                      <a:r>
                        <a:rPr lang="es-ES" sz="1400" dirty="0">
                          <a:effectLst/>
                        </a:rPr>
                        <a:t> </a:t>
                      </a:r>
                      <a:r>
                        <a:rPr lang="es-ES" sz="1400" dirty="0" err="1">
                          <a:effectLst/>
                        </a:rPr>
                        <a:t>Trimetropim</a:t>
                      </a:r>
                      <a:r>
                        <a:rPr lang="es-ES" sz="1400" dirty="0">
                          <a:effectLst/>
                        </a:rPr>
                        <a:t>/</a:t>
                      </a:r>
                      <a:endParaRPr lang="es-MX" sz="1400" dirty="0">
                        <a:effectLst/>
                      </a:endParaRPr>
                    </a:p>
                    <a:p>
                      <a:pPr algn="ctr">
                        <a:lnSpc>
                          <a:spcPct val="115000"/>
                        </a:lnSpc>
                        <a:spcAft>
                          <a:spcPts val="0"/>
                        </a:spcAft>
                      </a:pPr>
                      <a:r>
                        <a:rPr lang="es-ES" sz="1400" dirty="0" err="1">
                          <a:effectLst/>
                        </a:rPr>
                        <a:t>Sulfametaxol</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s-ES" sz="1400" dirty="0">
                          <a:effectLst/>
                        </a:rPr>
                        <a:t>  </a:t>
                      </a:r>
                      <a:endParaRPr lang="es-MX" sz="1400" dirty="0">
                        <a:effectLst/>
                      </a:endParaRPr>
                    </a:p>
                    <a:p>
                      <a:pPr algn="ctr">
                        <a:lnSpc>
                          <a:spcPct val="115000"/>
                        </a:lnSpc>
                        <a:spcAft>
                          <a:spcPts val="0"/>
                        </a:spcAft>
                      </a:pPr>
                      <a:r>
                        <a:rPr lang="es-ES" sz="1400" dirty="0">
                          <a:effectLst/>
                        </a:rPr>
                        <a:t>R</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s-ES" sz="1400" dirty="0">
                          <a:effectLst/>
                        </a:rPr>
                        <a:t>  </a:t>
                      </a:r>
                      <a:endParaRPr lang="es-MX" sz="1400" dirty="0">
                        <a:effectLst/>
                      </a:endParaRPr>
                    </a:p>
                    <a:p>
                      <a:pPr algn="ctr">
                        <a:lnSpc>
                          <a:spcPct val="115000"/>
                        </a:lnSpc>
                        <a:spcAft>
                          <a:spcPts val="0"/>
                        </a:spcAft>
                      </a:pPr>
                      <a:r>
                        <a:rPr lang="es-ES" sz="1400" dirty="0">
                          <a:effectLst/>
                        </a:rPr>
                        <a:t>R</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15000"/>
                        </a:lnSpc>
                        <a:spcAft>
                          <a:spcPts val="0"/>
                        </a:spcAft>
                      </a:pPr>
                      <a:r>
                        <a:rPr lang="es-ES" sz="1400" dirty="0">
                          <a:effectLst/>
                        </a:rPr>
                        <a:t> </a:t>
                      </a:r>
                      <a:endParaRPr lang="es-MX" sz="1400" dirty="0">
                        <a:effectLst/>
                      </a:endParaRPr>
                    </a:p>
                    <a:p>
                      <a:pPr algn="ctr">
                        <a:lnSpc>
                          <a:spcPct val="115000"/>
                        </a:lnSpc>
                        <a:spcAft>
                          <a:spcPts val="0"/>
                        </a:spcAft>
                      </a:pPr>
                      <a:r>
                        <a:rPr lang="es-ES" sz="1400" dirty="0">
                          <a:effectLst/>
                        </a:rPr>
                        <a:t>R</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1"/>
                  </a:ext>
                </a:extLst>
              </a:tr>
              <a:tr h="441337">
                <a:tc>
                  <a:txBody>
                    <a:bodyPr/>
                    <a:lstStyle/>
                    <a:p>
                      <a:pPr algn="ctr">
                        <a:lnSpc>
                          <a:spcPct val="150000"/>
                        </a:lnSpc>
                        <a:spcAft>
                          <a:spcPts val="0"/>
                        </a:spcAft>
                      </a:pPr>
                      <a:r>
                        <a:rPr lang="es-ES" sz="1400" dirty="0">
                          <a:effectLst/>
                        </a:rPr>
                        <a:t> </a:t>
                      </a:r>
                      <a:r>
                        <a:rPr lang="es-ES" sz="1400" dirty="0" err="1">
                          <a:effectLst/>
                        </a:rPr>
                        <a:t>Furazolidona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s-ES" sz="1400" dirty="0">
                          <a:effectLst/>
                        </a:rPr>
                        <a:t>R</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s-ES" sz="1400" dirty="0">
                          <a:effectLst/>
                        </a:rPr>
                        <a:t>R</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s-ES" sz="1400" dirty="0">
                          <a:effectLst/>
                        </a:rPr>
                        <a:t>R</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2"/>
                  </a:ext>
                </a:extLst>
              </a:tr>
              <a:tr h="349391">
                <a:tc>
                  <a:txBody>
                    <a:bodyPr/>
                    <a:lstStyle/>
                    <a:p>
                      <a:pPr algn="ctr">
                        <a:lnSpc>
                          <a:spcPct val="150000"/>
                        </a:lnSpc>
                        <a:spcAft>
                          <a:spcPts val="0"/>
                        </a:spcAft>
                      </a:pPr>
                      <a:r>
                        <a:rPr lang="es-ES" sz="1400">
                          <a:effectLst/>
                        </a:rPr>
                        <a:t>Doxiciclina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s-ES" sz="1400">
                          <a:effectLst/>
                        </a:rPr>
                        <a:t>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s-ES" sz="1400" dirty="0">
                          <a:effectLst/>
                        </a:rPr>
                        <a:t>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s-ES" sz="1400">
                          <a:effectLst/>
                        </a:rPr>
                        <a:t>S</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3"/>
                  </a:ext>
                </a:extLst>
              </a:tr>
              <a:tr h="698783">
                <a:tc>
                  <a:txBody>
                    <a:bodyPr/>
                    <a:lstStyle/>
                    <a:p>
                      <a:pPr algn="ctr">
                        <a:lnSpc>
                          <a:spcPct val="150000"/>
                        </a:lnSpc>
                        <a:spcAft>
                          <a:spcPts val="0"/>
                        </a:spcAft>
                      </a:pPr>
                      <a:r>
                        <a:rPr lang="es-ES" sz="1400" dirty="0" err="1">
                          <a:effectLst/>
                        </a:rPr>
                        <a:t>Ciprofloxacina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s-ES" sz="1400" dirty="0">
                          <a:effectLst/>
                        </a:rPr>
                        <a:t>S </a:t>
                      </a:r>
                    </a:p>
                    <a:p>
                      <a:pPr algn="ctr">
                        <a:lnSpc>
                          <a:spcPct val="150000"/>
                        </a:lnSpc>
                        <a:spcAft>
                          <a:spcPts val="0"/>
                        </a:spcAft>
                      </a:pPr>
                      <a:r>
                        <a:rPr lang="es-ES" sz="1400" dirty="0">
                          <a:effectLst/>
                        </a:rPr>
                        <a:t>Disminuida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s-ES" sz="1400" dirty="0">
                          <a:effectLst/>
                        </a:rPr>
                        <a:t>S </a:t>
                      </a:r>
                    </a:p>
                    <a:p>
                      <a:pPr algn="ctr">
                        <a:lnSpc>
                          <a:spcPct val="150000"/>
                        </a:lnSpc>
                        <a:spcAft>
                          <a:spcPts val="0"/>
                        </a:spcAft>
                      </a:pPr>
                      <a:r>
                        <a:rPr lang="es-ES" sz="1400" dirty="0">
                          <a:effectLst/>
                        </a:rPr>
                        <a:t>Disminuida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s-ES" sz="1400" dirty="0">
                          <a:effectLst/>
                        </a:rPr>
                        <a:t>S </a:t>
                      </a:r>
                    </a:p>
                    <a:p>
                      <a:pPr algn="ctr">
                        <a:lnSpc>
                          <a:spcPct val="150000"/>
                        </a:lnSpc>
                        <a:spcAft>
                          <a:spcPts val="0"/>
                        </a:spcAft>
                      </a:pPr>
                      <a:r>
                        <a:rPr lang="es-ES" sz="1400" dirty="0">
                          <a:effectLst/>
                        </a:rPr>
                        <a:t>Disminuida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4"/>
                  </a:ext>
                </a:extLst>
              </a:tr>
              <a:tr h="349391">
                <a:tc>
                  <a:txBody>
                    <a:bodyPr/>
                    <a:lstStyle/>
                    <a:p>
                      <a:pPr algn="ctr">
                        <a:lnSpc>
                          <a:spcPct val="150000"/>
                        </a:lnSpc>
                        <a:spcAft>
                          <a:spcPts val="0"/>
                        </a:spcAft>
                      </a:pPr>
                      <a:r>
                        <a:rPr lang="es-ES" sz="1400">
                          <a:effectLst/>
                        </a:rPr>
                        <a:t>Ampicilina</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s-ES" sz="1400">
                          <a:effectLst/>
                        </a:rPr>
                        <a:t>I</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s-ES" sz="1400" dirty="0">
                          <a:effectLst/>
                        </a:rPr>
                        <a:t>I</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50000"/>
                        </a:lnSpc>
                        <a:spcAft>
                          <a:spcPts val="0"/>
                        </a:spcAft>
                      </a:pPr>
                      <a:r>
                        <a:rPr lang="es-ES" sz="1400" dirty="0">
                          <a:effectLst/>
                        </a:rPr>
                        <a:t>I</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5"/>
                  </a:ext>
                </a:extLst>
              </a:tr>
              <a:tr h="465855">
                <a:tc>
                  <a:txBody>
                    <a:bodyPr/>
                    <a:lstStyle/>
                    <a:p>
                      <a:pPr algn="ctr">
                        <a:lnSpc>
                          <a:spcPct val="200000"/>
                        </a:lnSpc>
                        <a:spcAft>
                          <a:spcPts val="1200"/>
                        </a:spcAft>
                      </a:pPr>
                      <a:r>
                        <a:rPr lang="es-ES" sz="1400" dirty="0" err="1">
                          <a:effectLst/>
                        </a:rPr>
                        <a:t>Cloramfenicol</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1200"/>
                        </a:spcAft>
                      </a:pPr>
                      <a:r>
                        <a:rPr lang="es-ES" sz="1400">
                          <a:effectLst/>
                        </a:rPr>
                        <a:t>I</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1200"/>
                        </a:spcAft>
                      </a:pPr>
                      <a:r>
                        <a:rPr lang="es-ES" sz="1400" dirty="0">
                          <a:effectLst/>
                        </a:rPr>
                        <a:t>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200000"/>
                        </a:lnSpc>
                        <a:spcAft>
                          <a:spcPts val="1200"/>
                        </a:spcAft>
                      </a:pPr>
                      <a:r>
                        <a:rPr lang="es-ES" sz="1400" dirty="0">
                          <a:effectLst/>
                        </a:rPr>
                        <a:t>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6"/>
                  </a:ext>
                </a:extLst>
              </a:tr>
            </a:tbl>
          </a:graphicData>
        </a:graphic>
      </p:graphicFrame>
      <p:sp>
        <p:nvSpPr>
          <p:cNvPr id="4" name="CuadroTexto 3"/>
          <p:cNvSpPr txBox="1"/>
          <p:nvPr/>
        </p:nvSpPr>
        <p:spPr>
          <a:xfrm>
            <a:off x="2017605" y="225684"/>
            <a:ext cx="5078634" cy="1077218"/>
          </a:xfrm>
          <a:prstGeom prst="rect">
            <a:avLst/>
          </a:prstGeom>
          <a:noFill/>
        </p:spPr>
        <p:txBody>
          <a:bodyPr wrap="square" rtlCol="0">
            <a:spAutoFit/>
          </a:bodyPr>
          <a:lstStyle/>
          <a:p>
            <a:pPr algn="ctr"/>
            <a:r>
              <a:rPr lang="es-MX" sz="3200" b="1" dirty="0">
                <a:latin typeface="Arial" panose="020B0604020202020204" pitchFamily="34" charset="0"/>
                <a:cs typeface="Arial" panose="020B0604020202020204" pitchFamily="34" charset="0"/>
              </a:rPr>
              <a:t>Diagnóstico y Referencia</a:t>
            </a:r>
          </a:p>
          <a:p>
            <a:pPr algn="ctr"/>
            <a:r>
              <a:rPr lang="es-MX" sz="3200" b="1" dirty="0">
                <a:latin typeface="Arial" panose="020B0604020202020204" pitchFamily="34" charset="0"/>
                <a:cs typeface="Arial" panose="020B0604020202020204" pitchFamily="34" charset="0"/>
              </a:rPr>
              <a:t>Epidemiológicos</a:t>
            </a:r>
            <a:endParaRPr lang="en-US" sz="3200" b="1" dirty="0">
              <a:latin typeface="Arial" panose="020B0604020202020204" pitchFamily="34" charset="0"/>
              <a:cs typeface="Arial" panose="020B0604020202020204" pitchFamily="34" charset="0"/>
            </a:endParaRPr>
          </a:p>
        </p:txBody>
      </p:sp>
      <p:sp>
        <p:nvSpPr>
          <p:cNvPr id="5" name="Rectángulo 4"/>
          <p:cNvSpPr/>
          <p:nvPr/>
        </p:nvSpPr>
        <p:spPr>
          <a:xfrm>
            <a:off x="283157" y="1609946"/>
            <a:ext cx="3150941" cy="4278094"/>
          </a:xfrm>
          <a:prstGeom prst="rect">
            <a:avLst/>
          </a:prstGeom>
        </p:spPr>
        <p:txBody>
          <a:bodyPr wrap="square">
            <a:spAutoFit/>
          </a:bodyPr>
          <a:lstStyle/>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Las pruebas bioquímicas y moleculares confirmaron la presencia de </a:t>
            </a:r>
            <a:r>
              <a:rPr lang="es-ES" sz="1600" i="1" dirty="0">
                <a:latin typeface="Arial" panose="020B0604020202020204" pitchFamily="34" charset="0"/>
                <a:cs typeface="Arial" panose="020B0604020202020204" pitchFamily="34" charset="0"/>
              </a:rPr>
              <a:t>V. cholerae </a:t>
            </a:r>
            <a:r>
              <a:rPr lang="es-ES" sz="1600" dirty="0">
                <a:latin typeface="Arial" panose="020B0604020202020204" pitchFamily="34" charset="0"/>
                <a:cs typeface="Arial" panose="020B0604020202020204" pitchFamily="34" charset="0"/>
              </a:rPr>
              <a:t>O1 Ogawa, El Tor, toxigénico</a:t>
            </a:r>
            <a:r>
              <a:rPr lang="es-MX" sz="1600" i="1"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endParaRPr lang="es-MX" sz="1600" i="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El </a:t>
            </a:r>
            <a:r>
              <a:rPr lang="es-ES" sz="1600" b="1" dirty="0">
                <a:latin typeface="Arial" panose="020B0604020202020204" pitchFamily="34" charset="0"/>
                <a:cs typeface="Arial" panose="020B0604020202020204" pitchFamily="34" charset="0"/>
              </a:rPr>
              <a:t>perfil de sensibilidad </a:t>
            </a:r>
            <a:r>
              <a:rPr lang="es-ES" sz="1600" dirty="0">
                <a:latin typeface="Arial" panose="020B0604020202020204" pitchFamily="34" charset="0"/>
                <a:cs typeface="Arial" panose="020B0604020202020204" pitchFamily="34" charset="0"/>
              </a:rPr>
              <a:t>a los antibióticos fue similar al observado previamente en las cepas de </a:t>
            </a:r>
            <a:r>
              <a:rPr lang="es-ES" sz="1600" i="1" dirty="0">
                <a:latin typeface="Arial" panose="020B0604020202020204" pitchFamily="34" charset="0"/>
                <a:cs typeface="Arial" panose="020B0604020202020204" pitchFamily="34" charset="0"/>
              </a:rPr>
              <a:t>V. cholerae </a:t>
            </a:r>
            <a:r>
              <a:rPr lang="es-ES" sz="1600" dirty="0">
                <a:latin typeface="Arial" panose="020B0604020202020204" pitchFamily="34" charset="0"/>
                <a:cs typeface="Arial" panose="020B0604020202020204" pitchFamily="34" charset="0"/>
              </a:rPr>
              <a:t>del Caribe.</a:t>
            </a:r>
            <a:r>
              <a:rPr lang="es-MX" sz="1600" dirty="0">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pPr>
            <a:endParaRPr lang="es-MX" sz="16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1600" dirty="0">
                <a:latin typeface="Arial" panose="020B0604020202020204" pitchFamily="34" charset="0"/>
                <a:cs typeface="Arial" panose="020B0604020202020204" pitchFamily="34" charset="0"/>
              </a:rPr>
              <a:t>Estas fueron fundamentales para establecer el diagnóstico final, con el objetivo de establecer  medidas de prevención y control de la epidemia</a:t>
            </a:r>
            <a:r>
              <a:rPr lang="es-MX"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xmlns="" id="{64E552D9-1F25-C64E-8A0F-BA20884A38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93" t="23834" r="8279" b="65493"/>
          <a:stretch/>
        </p:blipFill>
        <p:spPr>
          <a:xfrm>
            <a:off x="1090012" y="6134355"/>
            <a:ext cx="7381812" cy="548943"/>
          </a:xfrm>
          <a:prstGeom prst="rect">
            <a:avLst/>
          </a:prstGeom>
        </p:spPr>
      </p:pic>
      <p:sp>
        <p:nvSpPr>
          <p:cNvPr id="2" name="Rectángulo 1"/>
          <p:cNvSpPr/>
          <p:nvPr/>
        </p:nvSpPr>
        <p:spPr>
          <a:xfrm>
            <a:off x="6156101" y="1781245"/>
            <a:ext cx="2708499" cy="3743792"/>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551165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1">
                <a:lumMod val="45000"/>
                <a:lumOff val="55000"/>
              </a:schemeClr>
            </a:gs>
            <a:gs pos="29000">
              <a:schemeClr val="accent1">
                <a:lumMod val="45000"/>
                <a:lumOff val="55000"/>
              </a:schemeClr>
            </a:gs>
            <a:gs pos="100000">
              <a:schemeClr val="accent1">
                <a:alpha val="54000"/>
                <a:lumMod val="62000"/>
                <a:lumOff val="38000"/>
              </a:schemeClr>
            </a:gs>
          </a:gsLst>
          <a:lin ang="5400000" scaled="1"/>
        </a:gradFill>
        <a:effectLst/>
      </p:bgPr>
    </p:bg>
    <p:spTree>
      <p:nvGrpSpPr>
        <p:cNvPr id="1" name=""/>
        <p:cNvGrpSpPr/>
        <p:nvPr/>
      </p:nvGrpSpPr>
      <p:grpSpPr>
        <a:xfrm>
          <a:off x="0" y="0"/>
          <a:ext cx="0" cy="0"/>
          <a:chOff x="0" y="0"/>
          <a:chExt cx="0" cy="0"/>
        </a:xfrm>
      </p:grpSpPr>
      <p:sp>
        <p:nvSpPr>
          <p:cNvPr id="4" name="Rectángulo 3"/>
          <p:cNvSpPr/>
          <p:nvPr/>
        </p:nvSpPr>
        <p:spPr>
          <a:xfrm>
            <a:off x="376508" y="1239109"/>
            <a:ext cx="8210374" cy="5416868"/>
          </a:xfrm>
          <a:prstGeom prst="rect">
            <a:avLst/>
          </a:prstGeom>
        </p:spPr>
        <p:txBody>
          <a:bodyPr wrap="square">
            <a:spAutoFit/>
          </a:bodyPr>
          <a:lstStyle/>
          <a:p>
            <a:pPr marL="257168" indent="-257168">
              <a:spcAft>
                <a:spcPts val="750"/>
              </a:spcAft>
              <a:buAutoNum type="arabicPeriod"/>
            </a:pPr>
            <a:r>
              <a:rPr lang="es-ES" dirty="0">
                <a:latin typeface="Arial" panose="020B0604020202020204" pitchFamily="34" charset="0"/>
                <a:ea typeface="Calibri" panose="020F0502020204030204" pitchFamily="34" charset="0"/>
                <a:cs typeface="Times New Roman" panose="02020603050405020304" pitchFamily="18" charset="0"/>
              </a:rPr>
              <a:t>El Sistema Nacional de Vigilancia Epidemiológica puede enriquecerse con herramientas moleculares como los campos pulsados, la reacción en cadena de la polimerasa, la secuenciación de siguiente generación y los análisis </a:t>
            </a:r>
            <a:r>
              <a:rPr lang="es-ES" dirty="0" err="1">
                <a:latin typeface="Arial" panose="020B0604020202020204" pitchFamily="34" charset="0"/>
                <a:ea typeface="Calibri" panose="020F0502020204030204" pitchFamily="34" charset="0"/>
                <a:cs typeface="Times New Roman" panose="02020603050405020304" pitchFamily="18" charset="0"/>
              </a:rPr>
              <a:t>filogenómicos</a:t>
            </a:r>
            <a:r>
              <a:rPr lang="es-ES" dirty="0">
                <a:latin typeface="Arial" panose="020B0604020202020204" pitchFamily="34" charset="0"/>
                <a:ea typeface="Calibri" panose="020F0502020204030204" pitchFamily="34" charset="0"/>
                <a:cs typeface="Times New Roman" panose="02020603050405020304" pitchFamily="18" charset="0"/>
              </a:rPr>
              <a:t>.</a:t>
            </a:r>
          </a:p>
          <a:p>
            <a:pPr marL="257168" indent="-257168">
              <a:spcAft>
                <a:spcPts val="750"/>
              </a:spcAft>
              <a:buAutoNum type="arabicPeriod"/>
            </a:pPr>
            <a:endParaRPr lang="es-ES" dirty="0">
              <a:latin typeface="Arial" panose="020B0604020202020204" pitchFamily="34" charset="0"/>
              <a:ea typeface="Calibri" panose="020F0502020204030204" pitchFamily="34" charset="0"/>
              <a:cs typeface="Times New Roman" panose="02020603050405020304" pitchFamily="18" charset="0"/>
            </a:endParaRPr>
          </a:p>
          <a:p>
            <a:pPr marL="257168" indent="-257168">
              <a:spcAft>
                <a:spcPts val="750"/>
              </a:spcAft>
              <a:buAutoNum type="arabicPeriod"/>
            </a:pPr>
            <a:r>
              <a:rPr lang="es-ES" dirty="0">
                <a:latin typeface="Arial" panose="020B0604020202020204" pitchFamily="34" charset="0"/>
                <a:ea typeface="Calibri" panose="020F0502020204030204" pitchFamily="34" charset="0"/>
                <a:cs typeface="Times New Roman" panose="02020603050405020304" pitchFamily="18" charset="0"/>
              </a:rPr>
              <a:t>Contar con profesionales de la salud debidamente entrenados, tecnología de vanguardia y procedimientos estándares son indispensables para ello.</a:t>
            </a:r>
          </a:p>
          <a:p>
            <a:pPr marL="257168" indent="-257168">
              <a:spcAft>
                <a:spcPts val="750"/>
              </a:spcAft>
              <a:buAutoNum type="arabicPeriod"/>
            </a:pPr>
            <a:endParaRPr lang="es-ES" dirty="0">
              <a:latin typeface="Arial" panose="020B0604020202020204" pitchFamily="34" charset="0"/>
              <a:ea typeface="Calibri" panose="020F0502020204030204" pitchFamily="34" charset="0"/>
              <a:cs typeface="Times New Roman" panose="02020603050405020304" pitchFamily="18" charset="0"/>
            </a:endParaRPr>
          </a:p>
          <a:p>
            <a:pPr marL="257168" indent="-257168">
              <a:spcAft>
                <a:spcPts val="750"/>
              </a:spcAft>
              <a:buAutoNum type="arabicPeriod"/>
            </a:pPr>
            <a:r>
              <a:rPr lang="es-ES" dirty="0">
                <a:latin typeface="Arial" panose="020B0604020202020204" pitchFamily="34" charset="0"/>
                <a:ea typeface="Calibri" panose="020F0502020204030204" pitchFamily="34" charset="0"/>
                <a:cs typeface="Times New Roman" panose="02020603050405020304" pitchFamily="18" charset="0"/>
              </a:rPr>
              <a:t>La vigilancia microbiológica permanente de casos de infección y la vigilancia sanitaria de cuerpos de agua, a través de la Red Nacional de Laboratorios de Salud Pública, debe ser permanente para detectar de manera oportuna contaminación por  cepas de </a:t>
            </a:r>
            <a:r>
              <a:rPr lang="es-ES" i="1" dirty="0">
                <a:latin typeface="Arial" panose="020B0604020202020204" pitchFamily="34" charset="0"/>
                <a:ea typeface="Calibri" panose="020F0502020204030204" pitchFamily="34" charset="0"/>
                <a:cs typeface="Times New Roman" panose="02020603050405020304" pitchFamily="18" charset="0"/>
              </a:rPr>
              <a:t>V. </a:t>
            </a:r>
            <a:r>
              <a:rPr lang="es-ES" i="1" dirty="0" err="1">
                <a:latin typeface="Arial" panose="020B0604020202020204" pitchFamily="34" charset="0"/>
                <a:ea typeface="Calibri" panose="020F0502020204030204" pitchFamily="34" charset="0"/>
                <a:cs typeface="Times New Roman" panose="02020603050405020304" pitchFamily="18" charset="0"/>
              </a:rPr>
              <a:t>cholerae</a:t>
            </a:r>
            <a:r>
              <a:rPr lang="es-ES" dirty="0">
                <a:latin typeface="Arial" panose="020B0604020202020204" pitchFamily="34" charset="0"/>
                <a:ea typeface="Calibri" panose="020F0502020204030204" pitchFamily="34" charset="0"/>
                <a:cs typeface="Times New Roman" panose="02020603050405020304" pitchFamily="18" charset="0"/>
              </a:rPr>
              <a:t> con potencial patogénico en México.</a:t>
            </a:r>
          </a:p>
          <a:p>
            <a:pPr marL="257168" indent="-257168">
              <a:spcAft>
                <a:spcPts val="750"/>
              </a:spcAft>
              <a:buAutoNum type="arabicPeriod"/>
            </a:pPr>
            <a:endParaRPr lang="es-ES" dirty="0">
              <a:latin typeface="Arial" panose="020B0604020202020204" pitchFamily="34" charset="0"/>
              <a:ea typeface="Calibri" panose="020F0502020204030204" pitchFamily="34" charset="0"/>
              <a:cs typeface="Times New Roman" panose="02020603050405020304" pitchFamily="18" charset="0"/>
            </a:endParaRPr>
          </a:p>
          <a:p>
            <a:pPr marL="257168" indent="-257168">
              <a:spcAft>
                <a:spcPts val="750"/>
              </a:spcAft>
              <a:buAutoNum type="arabicPeriod"/>
            </a:pPr>
            <a:r>
              <a:rPr lang="es-ES" dirty="0">
                <a:latin typeface="Arial" panose="020B0604020202020204" pitchFamily="34" charset="0"/>
                <a:ea typeface="Calibri" panose="020F0502020204030204" pitchFamily="34" charset="0"/>
                <a:cs typeface="Times New Roman" panose="02020603050405020304" pitchFamily="18" charset="0"/>
              </a:rPr>
              <a:t>La última epidemia de cólera en México requirió de </a:t>
            </a:r>
            <a:r>
              <a:rPr lang="es-ES" b="1" dirty="0">
                <a:latin typeface="Arial" panose="020B0604020202020204" pitchFamily="34" charset="0"/>
                <a:ea typeface="Calibri" panose="020F0502020204030204" pitchFamily="34" charset="0"/>
                <a:cs typeface="Times New Roman" panose="02020603050405020304" pitchFamily="18" charset="0"/>
              </a:rPr>
              <a:t>11 años </a:t>
            </a:r>
            <a:r>
              <a:rPr lang="es-ES" dirty="0">
                <a:latin typeface="Arial" panose="020B0604020202020204" pitchFamily="34" charset="0"/>
                <a:ea typeface="Calibri" panose="020F0502020204030204" pitchFamily="34" charset="0"/>
                <a:cs typeface="Times New Roman" panose="02020603050405020304" pitchFamily="18" charset="0"/>
              </a:rPr>
              <a:t>para ser controlada. En contraste, el brote de la Huasteca en 2013-2014 fue contenido en solo </a:t>
            </a:r>
            <a:r>
              <a:rPr lang="es-ES" b="1" dirty="0">
                <a:latin typeface="Arial" panose="020B0604020202020204" pitchFamily="34" charset="0"/>
                <a:ea typeface="Calibri" panose="020F0502020204030204" pitchFamily="34" charset="0"/>
                <a:cs typeface="Times New Roman" panose="02020603050405020304" pitchFamily="18" charset="0"/>
              </a:rPr>
              <a:t>13 semanas</a:t>
            </a:r>
            <a:r>
              <a:rPr lang="es-ES" dirty="0">
                <a:latin typeface="Arial" panose="020B0604020202020204" pitchFamily="34" charset="0"/>
                <a:ea typeface="Calibri" panose="020F0502020204030204" pitchFamily="34" charset="0"/>
                <a:cs typeface="Times New Roman" panose="02020603050405020304" pitchFamily="18" charset="0"/>
              </a:rPr>
              <a:t>.</a:t>
            </a:r>
          </a:p>
        </p:txBody>
      </p:sp>
      <p:sp>
        <p:nvSpPr>
          <p:cNvPr id="6" name="CuadroTexto 5"/>
          <p:cNvSpPr txBox="1"/>
          <p:nvPr/>
        </p:nvSpPr>
        <p:spPr>
          <a:xfrm>
            <a:off x="2814302" y="474200"/>
            <a:ext cx="3485249" cy="584775"/>
          </a:xfrm>
          <a:prstGeom prst="rect">
            <a:avLst/>
          </a:prstGeom>
          <a:noFill/>
        </p:spPr>
        <p:txBody>
          <a:bodyPr wrap="none" rtlCol="0">
            <a:spAutoFit/>
          </a:bodyPr>
          <a:lstStyle/>
          <a:p>
            <a:pPr algn="ctr"/>
            <a:r>
              <a:rPr lang="es-MX" sz="3200" b="1" dirty="0">
                <a:latin typeface="Arial" panose="020B0604020202020204" pitchFamily="34" charset="0"/>
                <a:cs typeface="Arial" panose="020B0604020202020204" pitchFamily="34" charset="0"/>
              </a:rPr>
              <a:t>Consideraciones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756625"/>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1">
                <a:lumMod val="45000"/>
                <a:lumOff val="55000"/>
              </a:schemeClr>
            </a:gs>
            <a:gs pos="29000">
              <a:schemeClr val="accent1">
                <a:lumMod val="45000"/>
                <a:lumOff val="55000"/>
              </a:schemeClr>
            </a:gs>
            <a:gs pos="100000">
              <a:schemeClr val="accent1">
                <a:alpha val="54000"/>
                <a:lumMod val="62000"/>
                <a:lumOff val="38000"/>
              </a:schemeClr>
            </a:gs>
          </a:gsLst>
          <a:lin ang="5400000" scaled="1"/>
        </a:gra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E181A0BF-B4AE-4B47-8B92-E161AC00DCBB}"/>
              </a:ext>
            </a:extLst>
          </p:cNvPr>
          <p:cNvSpPr/>
          <p:nvPr/>
        </p:nvSpPr>
        <p:spPr>
          <a:xfrm>
            <a:off x="244343" y="1984715"/>
            <a:ext cx="8625152" cy="1631216"/>
          </a:xfrm>
          <a:prstGeom prst="rect">
            <a:avLst/>
          </a:prstGeom>
        </p:spPr>
        <p:txBody>
          <a:bodyPr wrap="square">
            <a:spAutoFit/>
          </a:bodyPr>
          <a:lstStyle/>
          <a:p>
            <a:pPr algn="ctr">
              <a:spcAft>
                <a:spcPts val="750"/>
              </a:spcAft>
            </a:pPr>
            <a:r>
              <a:rPr lang="es-ES" sz="2000" dirty="0">
                <a:latin typeface="Arial" panose="020B0604020202020204" pitchFamily="34" charset="0"/>
                <a:ea typeface="Calibri" panose="020F0502020204030204" pitchFamily="34" charset="0"/>
                <a:cs typeface="Times New Roman" panose="02020603050405020304" pitchFamily="18" charset="0"/>
              </a:rPr>
              <a:t>La evidencia bioquímica, serológica y molecular generada en este estudio confirma que la cepa causante del brote de cólera en la Huasteca fue         la misma que se detectó previamente en la Ciudad de México,                   y es la misma cepa que ha causado una epidemia                         devastadora en Haití desde el 2010. </a:t>
            </a:r>
          </a:p>
        </p:txBody>
      </p:sp>
      <p:sp>
        <p:nvSpPr>
          <p:cNvPr id="6" name="CuadroTexto 5"/>
          <p:cNvSpPr txBox="1"/>
          <p:nvPr/>
        </p:nvSpPr>
        <p:spPr>
          <a:xfrm>
            <a:off x="3349697" y="474200"/>
            <a:ext cx="2414444" cy="584775"/>
          </a:xfrm>
          <a:prstGeom prst="rect">
            <a:avLst/>
          </a:prstGeom>
          <a:noFill/>
        </p:spPr>
        <p:txBody>
          <a:bodyPr wrap="none" rtlCol="0">
            <a:spAutoFit/>
          </a:bodyPr>
          <a:lstStyle/>
          <a:p>
            <a:pPr algn="ctr"/>
            <a:r>
              <a:rPr lang="es-MX" sz="3200" b="1" dirty="0">
                <a:latin typeface="Arial" panose="020B0604020202020204" pitchFamily="34" charset="0"/>
                <a:cs typeface="Arial" panose="020B0604020202020204" pitchFamily="34" charset="0"/>
              </a:rPr>
              <a:t>Conclusión</a:t>
            </a:r>
          </a:p>
        </p:txBody>
      </p:sp>
      <p:sp>
        <p:nvSpPr>
          <p:cNvPr id="4" name="Rectángulo 3">
            <a:extLst>
              <a:ext uri="{FF2B5EF4-FFF2-40B4-BE49-F238E27FC236}">
                <a16:creationId xmlns:a16="http://schemas.microsoft.com/office/drawing/2014/main" xmlns="" id="{0CDFC516-9E2E-0842-B5CC-7EECBEA1299E}"/>
              </a:ext>
            </a:extLst>
          </p:cNvPr>
          <p:cNvSpPr/>
          <p:nvPr/>
        </p:nvSpPr>
        <p:spPr>
          <a:xfrm>
            <a:off x="330131" y="4462479"/>
            <a:ext cx="8625152" cy="707886"/>
          </a:xfrm>
          <a:prstGeom prst="rect">
            <a:avLst/>
          </a:prstGeom>
        </p:spPr>
        <p:txBody>
          <a:bodyPr wrap="square">
            <a:spAutoFit/>
          </a:bodyPr>
          <a:lstStyle/>
          <a:p>
            <a:pPr algn="ctr">
              <a:spcAft>
                <a:spcPts val="750"/>
              </a:spcAft>
            </a:pPr>
            <a:r>
              <a:rPr lang="es-ES" sz="2000" dirty="0">
                <a:latin typeface="Arial" panose="020B0604020202020204" pitchFamily="34" charset="0"/>
                <a:ea typeface="Calibri" panose="020F0502020204030204" pitchFamily="34" charset="0"/>
                <a:cs typeface="Times New Roman" panose="02020603050405020304" pitchFamily="18" charset="0"/>
              </a:rPr>
              <a:t>La epidemiología molecular es una herramienta muy poderosa para resolver problemas de salud pública.</a:t>
            </a:r>
          </a:p>
        </p:txBody>
      </p:sp>
    </p:spTree>
    <p:extLst>
      <p:ext uri="{BB962C8B-B14F-4D97-AF65-F5344CB8AC3E}">
        <p14:creationId xmlns:p14="http://schemas.microsoft.com/office/powerpoint/2010/main" val="204362354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1">
                <a:lumMod val="45000"/>
                <a:lumOff val="55000"/>
              </a:schemeClr>
            </a:gs>
            <a:gs pos="29000">
              <a:schemeClr val="accent1">
                <a:lumMod val="45000"/>
                <a:lumOff val="55000"/>
              </a:schemeClr>
            </a:gs>
            <a:gs pos="100000">
              <a:schemeClr val="accent1">
                <a:alpha val="54000"/>
                <a:lumMod val="62000"/>
                <a:lumOff val="38000"/>
              </a:schemeClr>
            </a:gs>
          </a:gsLst>
          <a:lin ang="5400000" scaled="1"/>
        </a:gra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40148B0A-D7A2-1A4A-A0DC-F0D5B3099905}"/>
              </a:ext>
            </a:extLst>
          </p:cNvPr>
          <p:cNvSpPr/>
          <p:nvPr/>
        </p:nvSpPr>
        <p:spPr>
          <a:xfrm>
            <a:off x="2908610" y="4478755"/>
            <a:ext cx="6096000" cy="1446550"/>
          </a:xfrm>
          <a:prstGeom prst="rect">
            <a:avLst/>
          </a:prstGeom>
        </p:spPr>
        <p:txBody>
          <a:bodyPr>
            <a:spAutoFit/>
          </a:bodyPr>
          <a:lstStyle/>
          <a:p>
            <a:r>
              <a:rPr lang="es-MX" b="0" i="1" u="none" strike="noStrike" dirty="0">
                <a:solidFill>
                  <a:srgbClr val="000000"/>
                </a:solidFill>
                <a:effectLst/>
                <a:latin typeface="georgia" panose="02040502050405020303" pitchFamily="18" charset="0"/>
              </a:rPr>
              <a:t>“Aprovecha ahora que eres joven para sufrir todo lo que puedas, que estas cosas no duran toda la vida”</a:t>
            </a:r>
          </a:p>
          <a:p>
            <a:endParaRPr lang="es-MX" b="0" i="0" u="none" strike="noStrike" dirty="0">
              <a:solidFill>
                <a:srgbClr val="000000"/>
              </a:solidFill>
              <a:effectLst/>
              <a:latin typeface="georgia" panose="02040502050405020303" pitchFamily="18" charset="0"/>
            </a:endParaRPr>
          </a:p>
          <a:p>
            <a:pPr algn="r"/>
            <a:r>
              <a:rPr lang="es-MX" sz="1600" b="0" i="0" u="none" strike="noStrike" dirty="0">
                <a:solidFill>
                  <a:srgbClr val="000000"/>
                </a:solidFill>
                <a:effectLst/>
                <a:latin typeface="georgia" panose="02040502050405020303" pitchFamily="18" charset="0"/>
              </a:rPr>
              <a:t>Tránsito Ariza a su hijo Florentino, cuando desvariaba de amor. </a:t>
            </a:r>
          </a:p>
          <a:p>
            <a:pPr algn="r"/>
            <a:r>
              <a:rPr lang="es-MX" sz="1600" b="1" i="1" u="none" strike="noStrike" dirty="0">
                <a:solidFill>
                  <a:srgbClr val="000000"/>
                </a:solidFill>
                <a:effectLst/>
                <a:latin typeface="georgia" panose="02040502050405020303" pitchFamily="18" charset="0"/>
              </a:rPr>
              <a:t>El amor en los tiempos del cólera</a:t>
            </a:r>
            <a:endParaRPr lang="es-MX" sz="1600" b="1" i="1" dirty="0"/>
          </a:p>
        </p:txBody>
      </p:sp>
    </p:spTree>
    <p:extLst>
      <p:ext uri="{BB962C8B-B14F-4D97-AF65-F5344CB8AC3E}">
        <p14:creationId xmlns:p14="http://schemas.microsoft.com/office/powerpoint/2010/main" val="35931048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1">
                <a:lumMod val="45000"/>
                <a:lumOff val="55000"/>
              </a:schemeClr>
            </a:gs>
            <a:gs pos="29000">
              <a:schemeClr val="accent1">
                <a:lumMod val="45000"/>
                <a:lumOff val="55000"/>
              </a:schemeClr>
            </a:gs>
            <a:gs pos="100000">
              <a:schemeClr val="accent1">
                <a:alpha val="54000"/>
                <a:lumMod val="62000"/>
                <a:lumOff val="38000"/>
              </a:schemeClr>
            </a:gs>
          </a:gsLst>
          <a:lin ang="5400000" scaled="1"/>
        </a:grad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xmlns="" id="{40148B0A-D7A2-1A4A-A0DC-F0D5B3099905}"/>
              </a:ext>
            </a:extLst>
          </p:cNvPr>
          <p:cNvSpPr/>
          <p:nvPr/>
        </p:nvSpPr>
        <p:spPr>
          <a:xfrm>
            <a:off x="1524000" y="1328537"/>
            <a:ext cx="6096000" cy="1938992"/>
          </a:xfrm>
          <a:prstGeom prst="rect">
            <a:avLst/>
          </a:prstGeom>
        </p:spPr>
        <p:txBody>
          <a:bodyPr>
            <a:spAutoFit/>
          </a:bodyPr>
          <a:lstStyle/>
          <a:p>
            <a:pPr algn="ctr"/>
            <a:r>
              <a:rPr lang="es-MX" sz="2400" b="0" i="1" u="none" strike="noStrike" dirty="0">
                <a:solidFill>
                  <a:srgbClr val="000000"/>
                </a:solidFill>
                <a:effectLst/>
                <a:latin typeface="georgia" panose="02040502050405020303" pitchFamily="18" charset="0"/>
              </a:rPr>
              <a:t>In memoriam</a:t>
            </a:r>
          </a:p>
          <a:p>
            <a:pPr algn="ctr"/>
            <a:endParaRPr lang="es-MX" sz="2400" dirty="0">
              <a:solidFill>
                <a:srgbClr val="000000"/>
              </a:solidFill>
              <a:latin typeface="georgia" panose="02040502050405020303" pitchFamily="18" charset="0"/>
            </a:endParaRPr>
          </a:p>
          <a:p>
            <a:pPr algn="ctr"/>
            <a:r>
              <a:rPr lang="es-MX" sz="2400" b="1" dirty="0">
                <a:solidFill>
                  <a:srgbClr val="000000"/>
                </a:solidFill>
                <a:latin typeface="georgia" panose="02040502050405020303" pitchFamily="18" charset="0"/>
              </a:rPr>
              <a:t>Dr Jesús Kumate </a:t>
            </a:r>
            <a:r>
              <a:rPr lang="es-MX" sz="2400" b="1" dirty="0" smtClean="0">
                <a:solidFill>
                  <a:srgbClr val="000000"/>
                </a:solidFill>
                <a:latin typeface="georgia" panose="02040502050405020303" pitchFamily="18" charset="0"/>
              </a:rPr>
              <a:t>Rodr</a:t>
            </a:r>
            <a:r>
              <a:rPr lang="es-MX" sz="2400" b="1" dirty="0" smtClean="0">
                <a:solidFill>
                  <a:srgbClr val="000000"/>
                </a:solidFill>
                <a:latin typeface="georgia" panose="02040502050405020303" pitchFamily="18" charset="0"/>
              </a:rPr>
              <a:t>í</a:t>
            </a:r>
            <a:r>
              <a:rPr lang="es-MX" sz="2400" b="1" dirty="0" smtClean="0">
                <a:solidFill>
                  <a:srgbClr val="000000"/>
                </a:solidFill>
                <a:latin typeface="georgia" panose="02040502050405020303" pitchFamily="18" charset="0"/>
              </a:rPr>
              <a:t>guez</a:t>
            </a:r>
            <a:endParaRPr lang="es-MX" sz="2400" b="1" dirty="0">
              <a:solidFill>
                <a:srgbClr val="000000"/>
              </a:solidFill>
              <a:latin typeface="georgia" panose="02040502050405020303" pitchFamily="18" charset="0"/>
            </a:endParaRPr>
          </a:p>
          <a:p>
            <a:pPr algn="ctr"/>
            <a:endParaRPr lang="es-MX" sz="2400" i="1" dirty="0">
              <a:solidFill>
                <a:srgbClr val="000000"/>
              </a:solidFill>
              <a:latin typeface="georgia" panose="02040502050405020303" pitchFamily="18" charset="0"/>
            </a:endParaRPr>
          </a:p>
          <a:p>
            <a:pPr algn="ctr"/>
            <a:r>
              <a:rPr lang="es-MX" sz="2400" dirty="0">
                <a:solidFill>
                  <a:srgbClr val="000000"/>
                </a:solidFill>
                <a:latin typeface="georgia" panose="02040502050405020303" pitchFamily="18" charset="0"/>
              </a:rPr>
              <a:t>(1924-2018)</a:t>
            </a:r>
            <a:endParaRPr lang="es-MX" sz="2400" b="0" u="none" strike="noStrike" dirty="0">
              <a:solidFill>
                <a:srgbClr val="000000"/>
              </a:solidFill>
              <a:effectLst/>
              <a:latin typeface="georgia" panose="02040502050405020303" pitchFamily="18" charset="0"/>
            </a:endParaRPr>
          </a:p>
        </p:txBody>
      </p:sp>
    </p:spTree>
    <p:extLst>
      <p:ext uri="{BB962C8B-B14F-4D97-AF65-F5344CB8AC3E}">
        <p14:creationId xmlns:p14="http://schemas.microsoft.com/office/powerpoint/2010/main" val="7516833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1">
                <a:lumMod val="45000"/>
                <a:lumOff val="55000"/>
              </a:schemeClr>
            </a:gs>
            <a:gs pos="29000">
              <a:schemeClr val="accent1">
                <a:lumMod val="45000"/>
                <a:lumOff val="55000"/>
              </a:schemeClr>
            </a:gs>
            <a:gs pos="100000">
              <a:schemeClr val="accent1">
                <a:alpha val="54000"/>
                <a:lumMod val="62000"/>
                <a:lumOff val="38000"/>
              </a:schemeClr>
            </a:gs>
          </a:gsLst>
          <a:lin ang="5400000" scaled="1"/>
        </a:gradFill>
        <a:effectLst/>
      </p:bgPr>
    </p:bg>
    <p:spTree>
      <p:nvGrpSpPr>
        <p:cNvPr id="1" name=""/>
        <p:cNvGrpSpPr/>
        <p:nvPr/>
      </p:nvGrpSpPr>
      <p:grpSpPr>
        <a:xfrm>
          <a:off x="0" y="0"/>
          <a:ext cx="0" cy="0"/>
          <a:chOff x="0" y="0"/>
          <a:chExt cx="0" cy="0"/>
        </a:xfrm>
      </p:grpSpPr>
      <p:sp>
        <p:nvSpPr>
          <p:cNvPr id="10" name="Rectángulo 9"/>
          <p:cNvSpPr/>
          <p:nvPr/>
        </p:nvSpPr>
        <p:spPr>
          <a:xfrm>
            <a:off x="296333" y="922926"/>
            <a:ext cx="8525934" cy="2185214"/>
          </a:xfrm>
          <a:prstGeom prst="rect">
            <a:avLst/>
          </a:prstGeom>
        </p:spPr>
        <p:txBody>
          <a:bodyPr wrap="square">
            <a:spAutoFit/>
          </a:bodyPr>
          <a:lstStyle/>
          <a:p>
            <a:pPr marL="285750" indent="-285750" algn="just">
              <a:buFont typeface="Arial" panose="020B0604020202020204" pitchFamily="34" charset="0"/>
              <a:buChar char="•"/>
            </a:pPr>
            <a:r>
              <a:rPr lang="es-MX" sz="1700" dirty="0">
                <a:latin typeface="Arial" panose="020B0604020202020204" pitchFamily="34" charset="0"/>
                <a:ea typeface="Calibri" panose="020F0502020204030204" pitchFamily="34" charset="0"/>
              </a:rPr>
              <a:t>Una enfermedad intestinal aguda causada por la bacteria Gram-negativa </a:t>
            </a:r>
            <a:r>
              <a:rPr lang="es-MX" sz="1700" i="1" dirty="0">
                <a:latin typeface="Arial" panose="020B0604020202020204" pitchFamily="34" charset="0"/>
                <a:ea typeface="Calibri" panose="020F0502020204030204" pitchFamily="34" charset="0"/>
              </a:rPr>
              <a:t>Vibrio cholerae</a:t>
            </a:r>
            <a:r>
              <a:rPr lang="es-MX" sz="1700" dirty="0">
                <a:latin typeface="Arial" panose="020B0604020202020204" pitchFamily="34" charset="0"/>
                <a:ea typeface="Calibri" panose="020F0502020204030204" pitchFamily="34" charset="0"/>
              </a:rPr>
              <a:t>. </a:t>
            </a:r>
          </a:p>
          <a:p>
            <a:pPr marL="285750" indent="-285750" algn="just">
              <a:buFont typeface="Arial" panose="020B0604020202020204" pitchFamily="34" charset="0"/>
              <a:buChar char="•"/>
            </a:pPr>
            <a:endParaRPr lang="es-MX" sz="1700" dirty="0">
              <a:latin typeface="Arial" panose="020B0604020202020204" pitchFamily="34" charset="0"/>
              <a:ea typeface="Calibri" panose="020F0502020204030204" pitchFamily="34" charset="0"/>
            </a:endParaRPr>
          </a:p>
          <a:p>
            <a:pPr marL="285750" indent="-285750" algn="just">
              <a:buFont typeface="Arial" panose="020B0604020202020204" pitchFamily="34" charset="0"/>
              <a:buChar char="•"/>
            </a:pPr>
            <a:r>
              <a:rPr lang="es-MX" sz="1700" dirty="0">
                <a:latin typeface="Arial" panose="020B0604020202020204" pitchFamily="34" charset="0"/>
                <a:ea typeface="Calibri" panose="020F0502020204030204" pitchFamily="34" charset="0"/>
              </a:rPr>
              <a:t>Se caracteriza por diarrea severa y deshidratación que puede conducir a la muerte dentro de 48 horas.  </a:t>
            </a:r>
          </a:p>
          <a:p>
            <a:pPr marL="285750" indent="-285750" algn="just">
              <a:buFont typeface="Arial" panose="020B0604020202020204" pitchFamily="34" charset="0"/>
              <a:buChar char="•"/>
            </a:pPr>
            <a:endParaRPr lang="es-MX" sz="1700" dirty="0">
              <a:latin typeface="Arial" panose="020B0604020202020204" pitchFamily="34" charset="0"/>
              <a:ea typeface="Calibri" panose="020F0502020204030204" pitchFamily="34" charset="0"/>
            </a:endParaRPr>
          </a:p>
          <a:p>
            <a:pPr marL="285750" indent="-285750" algn="just">
              <a:buFont typeface="Arial" panose="020B0604020202020204" pitchFamily="34" charset="0"/>
              <a:buChar char="•"/>
            </a:pPr>
            <a:r>
              <a:rPr lang="es-MX" sz="1700" dirty="0">
                <a:latin typeface="Arial" panose="020B0604020202020204" pitchFamily="34" charset="0"/>
                <a:ea typeface="Calibri" panose="020F0502020204030204" pitchFamily="34" charset="0"/>
              </a:rPr>
              <a:t>El cólera es endémico en más de 50 países y se estima que cada año se producen entre 3 y 5 millones de casos con aproximadamente 120,000 muertes.</a:t>
            </a:r>
            <a:endParaRPr lang="en-US" sz="1700" dirty="0"/>
          </a:p>
        </p:txBody>
      </p:sp>
      <p:sp>
        <p:nvSpPr>
          <p:cNvPr id="12" name="CuadroTexto 11"/>
          <p:cNvSpPr txBox="1"/>
          <p:nvPr/>
        </p:nvSpPr>
        <p:spPr>
          <a:xfrm>
            <a:off x="2526825" y="60041"/>
            <a:ext cx="3895618" cy="584775"/>
          </a:xfrm>
          <a:prstGeom prst="rect">
            <a:avLst/>
          </a:prstGeom>
          <a:noFill/>
        </p:spPr>
        <p:txBody>
          <a:bodyPr wrap="none" rtlCol="0">
            <a:spAutoFit/>
          </a:bodyPr>
          <a:lstStyle/>
          <a:p>
            <a:r>
              <a:rPr lang="en-US" sz="3200" b="1" dirty="0">
                <a:latin typeface="Arial" panose="020B0604020202020204" pitchFamily="34" charset="0"/>
                <a:cs typeface="Arial" panose="020B0604020202020204" pitchFamily="34" charset="0"/>
              </a:rPr>
              <a:t>¿</a:t>
            </a:r>
            <a:r>
              <a:rPr lang="en-US" sz="3200" b="1" dirty="0" err="1">
                <a:latin typeface="Arial" panose="020B0604020202020204" pitchFamily="34" charset="0"/>
                <a:cs typeface="Arial" panose="020B0604020202020204" pitchFamily="34" charset="0"/>
              </a:rPr>
              <a:t>Qué</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es</a:t>
            </a:r>
            <a:r>
              <a:rPr lang="en-US" sz="3200" b="1" dirty="0">
                <a:latin typeface="Arial" panose="020B0604020202020204" pitchFamily="34" charset="0"/>
                <a:cs typeface="Arial" panose="020B0604020202020204" pitchFamily="34" charset="0"/>
              </a:rPr>
              <a:t> el </a:t>
            </a:r>
            <a:r>
              <a:rPr lang="en-US" sz="3200" b="1" dirty="0" err="1">
                <a:latin typeface="Arial" panose="020B0604020202020204" pitchFamily="34" charset="0"/>
                <a:cs typeface="Arial" panose="020B0604020202020204" pitchFamily="34" charset="0"/>
              </a:rPr>
              <a:t>Cólera</a:t>
            </a:r>
            <a:r>
              <a:rPr lang="en-US" sz="3200" b="1" dirty="0">
                <a:latin typeface="Arial" panose="020B0604020202020204" pitchFamily="34" charset="0"/>
                <a:cs typeface="Arial" panose="020B0604020202020204" pitchFamily="34" charset="0"/>
              </a:rPr>
              <a:t>?</a:t>
            </a:r>
          </a:p>
        </p:txBody>
      </p:sp>
      <p:pic>
        <p:nvPicPr>
          <p:cNvPr id="2" name="Imagen 1"/>
          <p:cNvPicPr>
            <a:picLocks noChangeAspect="1"/>
          </p:cNvPicPr>
          <p:nvPr/>
        </p:nvPicPr>
        <p:blipFill rotWithShape="1">
          <a:blip r:embed="rId3"/>
          <a:srcRect l="11723" t="23943" r="12756" b="10368"/>
          <a:stretch/>
        </p:blipFill>
        <p:spPr>
          <a:xfrm>
            <a:off x="1777284" y="3296904"/>
            <a:ext cx="5974724" cy="3011916"/>
          </a:xfrm>
          <a:prstGeom prst="rect">
            <a:avLst/>
          </a:prstGeom>
          <a:ln>
            <a:noFill/>
          </a:ln>
          <a:effectLst>
            <a:outerShdw blurRad="292100" dist="139700" dir="2700000" algn="tl" rotWithShape="0">
              <a:srgbClr val="333333">
                <a:alpha val="65000"/>
              </a:srgbClr>
            </a:outerShdw>
          </a:effectLst>
        </p:spPr>
      </p:pic>
      <p:sp>
        <p:nvSpPr>
          <p:cNvPr id="3" name="CuadroTexto 2"/>
          <p:cNvSpPr txBox="1"/>
          <p:nvPr/>
        </p:nvSpPr>
        <p:spPr>
          <a:xfrm>
            <a:off x="2040467" y="6497584"/>
            <a:ext cx="7103533" cy="369332"/>
          </a:xfrm>
          <a:prstGeom prst="rect">
            <a:avLst/>
          </a:prstGeom>
          <a:noFill/>
        </p:spPr>
        <p:txBody>
          <a:bodyPr wrap="square" rtlCol="0">
            <a:spAutoFit/>
          </a:bodyPr>
          <a:lstStyle/>
          <a:p>
            <a:pPr algn="r"/>
            <a:r>
              <a:rPr lang="es-MX" sz="900" dirty="0"/>
              <a:t>Fuente: </a:t>
            </a:r>
            <a:r>
              <a:rPr lang="en-US" sz="900" dirty="0"/>
              <a:t>Global task force on cholera control. Ending cholera, a global roadmap to 2030.</a:t>
            </a:r>
          </a:p>
          <a:p>
            <a:pPr algn="r"/>
            <a:r>
              <a:rPr lang="es-MX" sz="900" dirty="0"/>
              <a:t>Disponible</a:t>
            </a:r>
            <a:r>
              <a:rPr lang="en-US" sz="900" dirty="0"/>
              <a:t> </a:t>
            </a:r>
            <a:r>
              <a:rPr lang="en-US" sz="900" dirty="0" err="1"/>
              <a:t>en</a:t>
            </a:r>
            <a:r>
              <a:rPr lang="en-US" sz="900" dirty="0"/>
              <a:t> http://www.who.int/cholera/publications/global-roadmap.pdf </a:t>
            </a:r>
            <a:endParaRPr lang="es-MX" sz="900" dirty="0"/>
          </a:p>
        </p:txBody>
      </p:sp>
    </p:spTree>
    <p:extLst>
      <p:ext uri="{BB962C8B-B14F-4D97-AF65-F5344CB8AC3E}">
        <p14:creationId xmlns:p14="http://schemas.microsoft.com/office/powerpoint/2010/main" val="282534163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1">
                <a:lumMod val="45000"/>
                <a:lumOff val="55000"/>
              </a:schemeClr>
            </a:gs>
            <a:gs pos="29000">
              <a:schemeClr val="accent1">
                <a:lumMod val="45000"/>
                <a:lumOff val="55000"/>
              </a:schemeClr>
            </a:gs>
            <a:gs pos="100000">
              <a:schemeClr val="accent1">
                <a:alpha val="54000"/>
                <a:lumMod val="62000"/>
                <a:lumOff val="38000"/>
              </a:schemeClr>
            </a:gs>
          </a:gsLst>
          <a:lin ang="5400000" scaled="1"/>
        </a:gra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3740" y="875020"/>
            <a:ext cx="8652529" cy="3339602"/>
          </a:xfrm>
        </p:spPr>
        <p:txBody>
          <a:bodyPr>
            <a:noAutofit/>
          </a:bodyPr>
          <a:lstStyle/>
          <a:p>
            <a:pPr marL="0" indent="0" algn="just">
              <a:buNone/>
            </a:pPr>
            <a:r>
              <a:rPr lang="es-MX" sz="1700" dirty="0">
                <a:latin typeface="Arial" panose="020B0604020202020204" pitchFamily="34" charset="0"/>
                <a:cs typeface="Arial" panose="020B0604020202020204" pitchFamily="34" charset="0"/>
              </a:rPr>
              <a:t>En 2011, después de diez años sin ocurrencia de casos de cólera, se identificó un caso en el estado de Sinaloa, posteriormente tres casos más fueron confirmados en esta misma entidad. </a:t>
            </a:r>
          </a:p>
        </p:txBody>
      </p:sp>
      <p:grpSp>
        <p:nvGrpSpPr>
          <p:cNvPr id="2" name="Grupo 1"/>
          <p:cNvGrpSpPr/>
          <p:nvPr/>
        </p:nvGrpSpPr>
        <p:grpSpPr>
          <a:xfrm>
            <a:off x="1880315" y="1622738"/>
            <a:ext cx="5962918" cy="3412901"/>
            <a:chOff x="254000" y="1422400"/>
            <a:chExt cx="5767658" cy="381000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2309" t="1802" b="12394"/>
            <a:stretch/>
          </p:blipFill>
          <p:spPr>
            <a:xfrm>
              <a:off x="254000" y="1422400"/>
              <a:ext cx="5767658" cy="3810000"/>
            </a:xfrm>
            <a:prstGeom prst="rect">
              <a:avLst/>
            </a:prstGeom>
            <a:ln>
              <a:noFill/>
            </a:ln>
            <a:effectLst>
              <a:outerShdw blurRad="292100" dist="139700" dir="2700000" algn="tl" rotWithShape="0">
                <a:srgbClr val="333333">
                  <a:alpha val="65000"/>
                </a:srgbClr>
              </a:outerShdw>
            </a:effectLst>
          </p:spPr>
        </p:pic>
        <p:sp>
          <p:nvSpPr>
            <p:cNvPr id="5" name="Rectángulo 4"/>
            <p:cNvSpPr/>
            <p:nvPr/>
          </p:nvSpPr>
          <p:spPr>
            <a:xfrm>
              <a:off x="5017273" y="4002966"/>
              <a:ext cx="351263" cy="6607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ángulo 5"/>
            <p:cNvSpPr/>
            <p:nvPr/>
          </p:nvSpPr>
          <p:spPr>
            <a:xfrm>
              <a:off x="4808963" y="5050601"/>
              <a:ext cx="1012871" cy="1622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 name="CuadroTexto 7"/>
          <p:cNvSpPr txBox="1"/>
          <p:nvPr/>
        </p:nvSpPr>
        <p:spPr>
          <a:xfrm>
            <a:off x="1016540" y="117360"/>
            <a:ext cx="7080785" cy="584775"/>
          </a:xfrm>
          <a:prstGeom prst="rect">
            <a:avLst/>
          </a:prstGeom>
          <a:noFill/>
        </p:spPr>
        <p:txBody>
          <a:bodyPr wrap="none" rtlCol="0">
            <a:spAutoFit/>
          </a:bodyPr>
          <a:lstStyle/>
          <a:p>
            <a:pPr algn="ctr"/>
            <a:r>
              <a:rPr lang="es-MX" sz="3200" b="1" dirty="0">
                <a:latin typeface="Arial" panose="020B0604020202020204" pitchFamily="34" charset="0"/>
                <a:cs typeface="Arial" panose="020B0604020202020204" pitchFamily="34" charset="0"/>
              </a:rPr>
              <a:t>Antecedentes Históricos en México</a:t>
            </a:r>
            <a:endParaRPr lang="en-US" sz="3200" b="1" dirty="0">
              <a:latin typeface="Arial" panose="020B0604020202020204" pitchFamily="34" charset="0"/>
              <a:cs typeface="Arial" panose="020B0604020202020204" pitchFamily="34" charset="0"/>
            </a:endParaRPr>
          </a:p>
        </p:txBody>
      </p:sp>
      <p:sp>
        <p:nvSpPr>
          <p:cNvPr id="9" name="CuadroTexto 8"/>
          <p:cNvSpPr txBox="1"/>
          <p:nvPr/>
        </p:nvSpPr>
        <p:spPr>
          <a:xfrm>
            <a:off x="1016540" y="5083808"/>
            <a:ext cx="7103533" cy="230832"/>
          </a:xfrm>
          <a:prstGeom prst="rect">
            <a:avLst/>
          </a:prstGeom>
          <a:noFill/>
        </p:spPr>
        <p:txBody>
          <a:bodyPr wrap="square" rtlCol="0">
            <a:spAutoFit/>
          </a:bodyPr>
          <a:lstStyle/>
          <a:p>
            <a:pPr algn="r"/>
            <a:r>
              <a:rPr lang="es-MX" sz="900" dirty="0"/>
              <a:t>Fuente: SUIVE/DGE/SS/Sistema de Vigilancia epidemiológica del Cólera</a:t>
            </a:r>
          </a:p>
        </p:txBody>
      </p:sp>
      <p:sp>
        <p:nvSpPr>
          <p:cNvPr id="7" name="Rectángulo 6"/>
          <p:cNvSpPr/>
          <p:nvPr/>
        </p:nvSpPr>
        <p:spPr>
          <a:xfrm>
            <a:off x="143740" y="5395376"/>
            <a:ext cx="8749885" cy="1400383"/>
          </a:xfrm>
          <a:prstGeom prst="rect">
            <a:avLst/>
          </a:prstGeom>
        </p:spPr>
        <p:txBody>
          <a:bodyPr wrap="square">
            <a:spAutoFit/>
          </a:bodyPr>
          <a:lstStyle/>
          <a:p>
            <a:pPr marL="285750" indent="-285750" algn="just">
              <a:buFont typeface="Arial" panose="020B0604020202020204" pitchFamily="34" charset="0"/>
              <a:buChar char="•"/>
            </a:pPr>
            <a:r>
              <a:rPr lang="es-MX" sz="1700" dirty="0">
                <a:latin typeface="Arial" panose="020B0604020202020204" pitchFamily="34" charset="0"/>
                <a:cs typeface="Arial" panose="020B0604020202020204" pitchFamily="34" charset="0"/>
              </a:rPr>
              <a:t>Los días 2 y 6 de septiembre de 2013, el Sistema Nacional de Vigilancia Epidemiológica identificó dos casos de cólera en la Ciudad de México.</a:t>
            </a:r>
          </a:p>
          <a:p>
            <a:pPr marL="285750" indent="-285750" algn="just">
              <a:buFont typeface="Arial" panose="020B0604020202020204" pitchFamily="34" charset="0"/>
              <a:buChar char="•"/>
            </a:pPr>
            <a:endParaRPr lang="es-MX" sz="17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1700" dirty="0">
                <a:latin typeface="Arial" panose="020B0604020202020204" pitchFamily="34" charset="0"/>
                <a:cs typeface="Arial" panose="020B0604020202020204" pitchFamily="34" charset="0"/>
              </a:rPr>
              <a:t>Los cultivos de las muestras de hisopo rectal de ambos pacientes fueron confirmados como </a:t>
            </a:r>
            <a:r>
              <a:rPr lang="es-MX" sz="1700" i="1" dirty="0">
                <a:latin typeface="Arial" panose="020B0604020202020204" pitchFamily="34" charset="0"/>
                <a:cs typeface="Arial" panose="020B0604020202020204" pitchFamily="34" charset="0"/>
              </a:rPr>
              <a:t>V. </a:t>
            </a:r>
            <a:r>
              <a:rPr lang="es-MX" sz="1700" i="1" dirty="0" err="1">
                <a:latin typeface="Arial" panose="020B0604020202020204" pitchFamily="34" charset="0"/>
                <a:cs typeface="Arial" panose="020B0604020202020204" pitchFamily="34" charset="0"/>
              </a:rPr>
              <a:t>cholerae</a:t>
            </a:r>
            <a:r>
              <a:rPr lang="es-MX" sz="1700" i="1" dirty="0">
                <a:latin typeface="Arial" panose="020B0604020202020204" pitchFamily="34" charset="0"/>
                <a:cs typeface="Arial" panose="020B0604020202020204" pitchFamily="34" charset="0"/>
              </a:rPr>
              <a:t> </a:t>
            </a:r>
            <a:r>
              <a:rPr lang="es-MX" sz="1700" dirty="0" err="1">
                <a:latin typeface="Arial" panose="020B0604020202020204" pitchFamily="34" charset="0"/>
                <a:cs typeface="Arial" panose="020B0604020202020204" pitchFamily="34" charset="0"/>
              </a:rPr>
              <a:t>serogrupo</a:t>
            </a:r>
            <a:r>
              <a:rPr lang="es-MX" sz="1700" dirty="0">
                <a:latin typeface="Arial" panose="020B0604020202020204" pitchFamily="34" charset="0"/>
                <a:cs typeface="Arial" panose="020B0604020202020204" pitchFamily="34" charset="0"/>
              </a:rPr>
              <a:t> O1, serotipo </a:t>
            </a:r>
            <a:r>
              <a:rPr lang="es-MX" sz="1700" dirty="0" err="1">
                <a:latin typeface="Arial" panose="020B0604020202020204" pitchFamily="34" charset="0"/>
                <a:cs typeface="Arial" panose="020B0604020202020204" pitchFamily="34" charset="0"/>
              </a:rPr>
              <a:t>Ogawa</a:t>
            </a:r>
            <a:r>
              <a:rPr lang="es-MX" sz="1700" dirty="0">
                <a:latin typeface="Arial" panose="020B0604020202020204" pitchFamily="34" charset="0"/>
                <a:cs typeface="Arial" panose="020B0604020202020204" pitchFamily="34" charset="0"/>
              </a:rPr>
              <a:t>, biotipo El </a:t>
            </a:r>
            <a:r>
              <a:rPr lang="es-MX" sz="1700" dirty="0" err="1">
                <a:latin typeface="Arial" panose="020B0604020202020204" pitchFamily="34" charset="0"/>
                <a:cs typeface="Arial" panose="020B0604020202020204" pitchFamily="34" charset="0"/>
              </a:rPr>
              <a:t>Tor</a:t>
            </a:r>
            <a:r>
              <a:rPr lang="es-MX" sz="1700" dirty="0">
                <a:latin typeface="Arial" panose="020B0604020202020204" pitchFamily="34" charset="0"/>
                <a:cs typeface="Arial" panose="020B0604020202020204" pitchFamily="34" charset="0"/>
              </a:rPr>
              <a:t>, </a:t>
            </a:r>
            <a:r>
              <a:rPr lang="es-MX" sz="1700" dirty="0" err="1">
                <a:latin typeface="Arial" panose="020B0604020202020204" pitchFamily="34" charset="0"/>
                <a:cs typeface="Arial" panose="020B0604020202020204" pitchFamily="34" charset="0"/>
              </a:rPr>
              <a:t>toxigénico</a:t>
            </a:r>
            <a:r>
              <a:rPr lang="es-MX" sz="17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0218456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1">
                <a:lumMod val="45000"/>
                <a:lumOff val="55000"/>
              </a:schemeClr>
            </a:gs>
            <a:gs pos="29000">
              <a:schemeClr val="accent1">
                <a:lumMod val="45000"/>
                <a:lumOff val="55000"/>
              </a:schemeClr>
            </a:gs>
            <a:gs pos="100000">
              <a:schemeClr val="accent1">
                <a:alpha val="54000"/>
                <a:lumMod val="62000"/>
                <a:lumOff val="38000"/>
              </a:schemeClr>
            </a:gs>
          </a:gsLst>
          <a:lin ang="5400000" scaled="1"/>
        </a:gradFill>
        <a:effectLst/>
      </p:bgPr>
    </p:bg>
    <p:spTree>
      <p:nvGrpSpPr>
        <p:cNvPr id="1" name=""/>
        <p:cNvGrpSpPr/>
        <p:nvPr/>
      </p:nvGrpSpPr>
      <p:grpSpPr>
        <a:xfrm>
          <a:off x="0" y="0"/>
          <a:ext cx="0" cy="0"/>
          <a:chOff x="0" y="0"/>
          <a:chExt cx="0" cy="0"/>
        </a:xfrm>
      </p:grpSpPr>
      <p:sp>
        <p:nvSpPr>
          <p:cNvPr id="3" name="Rectángulo 2"/>
          <p:cNvSpPr/>
          <p:nvPr/>
        </p:nvSpPr>
        <p:spPr>
          <a:xfrm>
            <a:off x="185791" y="1125586"/>
            <a:ext cx="8738075" cy="615553"/>
          </a:xfrm>
          <a:prstGeom prst="rect">
            <a:avLst/>
          </a:prstGeom>
        </p:spPr>
        <p:txBody>
          <a:bodyPr wrap="square">
            <a:spAutoFit/>
          </a:bodyPr>
          <a:lstStyle/>
          <a:p>
            <a:pPr algn="just"/>
            <a:r>
              <a:rPr lang="es-ES" sz="1700" dirty="0">
                <a:latin typeface="Arial" panose="020B0604020202020204" pitchFamily="34" charset="0"/>
                <a:ea typeface="Calibri" panose="020F0502020204030204" pitchFamily="34" charset="0"/>
              </a:rPr>
              <a:t>Como parte de la vigilancia microbiológica convencional se determina el patrón de PFGE de las cepas de </a:t>
            </a:r>
            <a:r>
              <a:rPr lang="es-ES" sz="1700" i="1" dirty="0">
                <a:latin typeface="Arial" panose="020B0604020202020204" pitchFamily="34" charset="0"/>
                <a:ea typeface="Calibri" panose="020F0502020204030204" pitchFamily="34" charset="0"/>
              </a:rPr>
              <a:t>V. </a:t>
            </a:r>
            <a:r>
              <a:rPr lang="es-ES" sz="1700" i="1" dirty="0" err="1">
                <a:latin typeface="Arial" panose="020B0604020202020204" pitchFamily="34" charset="0"/>
                <a:ea typeface="Calibri" panose="020F0502020204030204" pitchFamily="34" charset="0"/>
              </a:rPr>
              <a:t>cholerae</a:t>
            </a:r>
            <a:r>
              <a:rPr lang="es-ES" sz="1700" i="1" dirty="0">
                <a:latin typeface="Arial" panose="020B0604020202020204" pitchFamily="34" charset="0"/>
                <a:ea typeface="Calibri" panose="020F0502020204030204" pitchFamily="34" charset="0"/>
              </a:rPr>
              <a:t> </a:t>
            </a:r>
            <a:r>
              <a:rPr lang="es-ES" sz="1700" dirty="0">
                <a:latin typeface="Arial" panose="020B0604020202020204" pitchFamily="34" charset="0"/>
                <a:ea typeface="Calibri" panose="020F0502020204030204" pitchFamily="34" charset="0"/>
              </a:rPr>
              <a:t>circulando</a:t>
            </a:r>
            <a:r>
              <a:rPr lang="es-ES" sz="1700" i="1" dirty="0">
                <a:latin typeface="Arial" panose="020B0604020202020204" pitchFamily="34" charset="0"/>
                <a:ea typeface="Calibri" panose="020F0502020204030204" pitchFamily="34" charset="0"/>
              </a:rPr>
              <a:t> </a:t>
            </a:r>
            <a:r>
              <a:rPr lang="es-ES" sz="1700" dirty="0">
                <a:latin typeface="Arial" panose="020B0604020202020204" pitchFamily="34" charset="0"/>
                <a:ea typeface="Calibri" panose="020F0502020204030204" pitchFamily="34" charset="0"/>
              </a:rPr>
              <a:t>previamente en México.</a:t>
            </a:r>
          </a:p>
        </p:txBody>
      </p:sp>
      <p:sp>
        <p:nvSpPr>
          <p:cNvPr id="54" name="CuadroTexto 53"/>
          <p:cNvSpPr txBox="1"/>
          <p:nvPr/>
        </p:nvSpPr>
        <p:spPr>
          <a:xfrm>
            <a:off x="2049175" y="229524"/>
            <a:ext cx="5011308" cy="584775"/>
          </a:xfrm>
          <a:prstGeom prst="rect">
            <a:avLst/>
          </a:prstGeom>
          <a:noFill/>
        </p:spPr>
        <p:txBody>
          <a:bodyPr wrap="none" rtlCol="0">
            <a:spAutoFit/>
          </a:bodyPr>
          <a:lstStyle/>
          <a:p>
            <a:pPr algn="ctr"/>
            <a:r>
              <a:rPr lang="es-MX" sz="3200" b="1" dirty="0">
                <a:latin typeface="Arial" panose="020B0604020202020204" pitchFamily="34" charset="0"/>
                <a:cs typeface="Arial" panose="020B0604020202020204" pitchFamily="34" charset="0"/>
              </a:rPr>
              <a:t>Epidemiología Molecular</a:t>
            </a:r>
            <a:endParaRPr lang="en-US" sz="3200" b="1" dirty="0">
              <a:latin typeface="Arial" panose="020B0604020202020204" pitchFamily="34" charset="0"/>
              <a:cs typeface="Arial" panose="020B0604020202020204" pitchFamily="34" charset="0"/>
            </a:endParaRPr>
          </a:p>
        </p:txBody>
      </p:sp>
      <p:pic>
        <p:nvPicPr>
          <p:cNvPr id="16" name="Imagen 15"/>
          <p:cNvPicPr>
            <a:picLocks noChangeAspect="1"/>
          </p:cNvPicPr>
          <p:nvPr/>
        </p:nvPicPr>
        <p:blipFill rotWithShape="1">
          <a:blip r:embed="rId3"/>
          <a:srcRect l="25069" t="14269" r="22780" b="24109"/>
          <a:stretch/>
        </p:blipFill>
        <p:spPr>
          <a:xfrm>
            <a:off x="1524637" y="2356835"/>
            <a:ext cx="5841363" cy="4238192"/>
          </a:xfrm>
          <a:prstGeom prst="rect">
            <a:avLst/>
          </a:prstGeom>
          <a:ln>
            <a:noFill/>
          </a:ln>
          <a:effectLst>
            <a:outerShdw blurRad="292100" dist="139700" dir="2700000" algn="tl" rotWithShape="0">
              <a:srgbClr val="333333">
                <a:alpha val="65000"/>
              </a:srgbClr>
            </a:outerShdw>
          </a:effectLst>
        </p:spPr>
      </p:pic>
      <p:sp>
        <p:nvSpPr>
          <p:cNvPr id="58" name="CuadroTexto 57"/>
          <p:cNvSpPr txBox="1"/>
          <p:nvPr/>
        </p:nvSpPr>
        <p:spPr>
          <a:xfrm>
            <a:off x="2040467" y="6642556"/>
            <a:ext cx="7103533" cy="215444"/>
          </a:xfrm>
          <a:prstGeom prst="rect">
            <a:avLst/>
          </a:prstGeom>
          <a:noFill/>
        </p:spPr>
        <p:txBody>
          <a:bodyPr wrap="square" rtlCol="0">
            <a:spAutoFit/>
          </a:bodyPr>
          <a:lstStyle/>
          <a:p>
            <a:pPr algn="r"/>
            <a:r>
              <a:rPr lang="es-MX" sz="800" dirty="0"/>
              <a:t>Fuente: </a:t>
            </a:r>
            <a:r>
              <a:rPr lang="es-MX" sz="800" dirty="0" smtClean="0"/>
              <a:t>InDRE</a:t>
            </a:r>
            <a:r>
              <a:rPr lang="es-MX" sz="800" dirty="0"/>
              <a:t>/ </a:t>
            </a:r>
            <a:r>
              <a:rPr lang="es-MX" sz="800" dirty="0" smtClean="0"/>
              <a:t>Laboratorio de Bacteriolog</a:t>
            </a:r>
            <a:r>
              <a:rPr lang="es-MX" sz="800" dirty="0" smtClean="0"/>
              <a:t>ía </a:t>
            </a:r>
            <a:r>
              <a:rPr lang="es-MX" sz="800" dirty="0" smtClean="0"/>
              <a:t>Molecular</a:t>
            </a:r>
            <a:endParaRPr lang="es-MX" sz="800" dirty="0"/>
          </a:p>
        </p:txBody>
      </p:sp>
      <p:sp>
        <p:nvSpPr>
          <p:cNvPr id="2" name="Rectángulo 1"/>
          <p:cNvSpPr/>
          <p:nvPr/>
        </p:nvSpPr>
        <p:spPr>
          <a:xfrm>
            <a:off x="4829577" y="2910625"/>
            <a:ext cx="1056068" cy="785612"/>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0716911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1">
                <a:lumMod val="45000"/>
                <a:lumOff val="55000"/>
              </a:schemeClr>
            </a:gs>
            <a:gs pos="29000">
              <a:schemeClr val="accent1">
                <a:lumMod val="45000"/>
                <a:lumOff val="55000"/>
              </a:schemeClr>
            </a:gs>
            <a:gs pos="100000">
              <a:schemeClr val="accent1">
                <a:alpha val="54000"/>
                <a:lumMod val="62000"/>
                <a:lumOff val="38000"/>
              </a:schemeClr>
            </a:gs>
          </a:gsLst>
          <a:lin ang="5400000" scaled="1"/>
        </a:gradFill>
        <a:effectLst/>
      </p:bgPr>
    </p:bg>
    <p:spTree>
      <p:nvGrpSpPr>
        <p:cNvPr id="1" name=""/>
        <p:cNvGrpSpPr/>
        <p:nvPr/>
      </p:nvGrpSpPr>
      <p:grpSpPr>
        <a:xfrm>
          <a:off x="0" y="0"/>
          <a:ext cx="0" cy="0"/>
          <a:chOff x="0" y="0"/>
          <a:chExt cx="0" cy="0"/>
        </a:xfrm>
      </p:grpSpPr>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5479841" y="764752"/>
            <a:ext cx="3166533" cy="4058499"/>
          </a:xfrm>
          <a:prstGeom prst="rect">
            <a:avLst/>
          </a:prstGeom>
          <a:solidFill>
            <a:schemeClr val="bg1"/>
          </a:solidFill>
          <a:ln>
            <a:noFill/>
          </a:ln>
        </p:spPr>
      </p:pic>
      <p:pic>
        <p:nvPicPr>
          <p:cNvPr id="5" name="Imagen 4"/>
          <p:cNvPicPr>
            <a:picLocks noChangeAspect="1"/>
          </p:cNvPicPr>
          <p:nvPr/>
        </p:nvPicPr>
        <p:blipFill rotWithShape="1">
          <a:blip r:embed="rId4" cstate="print">
            <a:extLst>
              <a:ext uri="{28A0092B-C50C-407E-A947-70E740481C1C}">
                <a14:useLocalDpi xmlns:a14="http://schemas.microsoft.com/office/drawing/2010/main" val="0"/>
              </a:ext>
            </a:extLst>
          </a:blip>
          <a:srcRect l="7763" t="5204" r="5116"/>
          <a:stretch/>
        </p:blipFill>
        <p:spPr>
          <a:xfrm>
            <a:off x="84629" y="729854"/>
            <a:ext cx="5094087" cy="4157093"/>
          </a:xfrm>
          <a:prstGeom prst="rect">
            <a:avLst/>
          </a:prstGeom>
          <a:ln>
            <a:noFill/>
          </a:ln>
          <a:effectLst>
            <a:outerShdw blurRad="292100" dist="139700" dir="2700000" algn="tl" rotWithShape="0">
              <a:srgbClr val="333333">
                <a:alpha val="65000"/>
              </a:srgbClr>
            </a:outerShdw>
          </a:effectLst>
        </p:spPr>
      </p:pic>
      <p:sp>
        <p:nvSpPr>
          <p:cNvPr id="11" name="Rectángulo 10"/>
          <p:cNvSpPr/>
          <p:nvPr/>
        </p:nvSpPr>
        <p:spPr>
          <a:xfrm>
            <a:off x="84629" y="5077172"/>
            <a:ext cx="8902665" cy="830997"/>
          </a:xfrm>
          <a:prstGeom prst="rect">
            <a:avLst/>
          </a:prstGeom>
        </p:spPr>
        <p:txBody>
          <a:bodyPr wrap="square">
            <a:spAutoFit/>
          </a:bodyPr>
          <a:lstStyle/>
          <a:p>
            <a:pPr marL="171450" indent="-171450" algn="just">
              <a:spcAft>
                <a:spcPts val="900"/>
              </a:spcAft>
              <a:buFont typeface="Arial" panose="020B0604020202020204" pitchFamily="34" charset="0"/>
              <a:buChar char="•"/>
            </a:pPr>
            <a:r>
              <a:rPr lang="es-ES" sz="1600" dirty="0">
                <a:latin typeface="Arial" panose="020B0604020202020204" pitchFamily="34" charset="0"/>
                <a:ea typeface="Calibri" panose="020F0502020204030204" pitchFamily="34" charset="0"/>
                <a:cs typeface="Times New Roman" panose="02020603050405020304" pitchFamily="18" charset="0"/>
              </a:rPr>
              <a:t>Entre el 12 y el 13 de Septiembre, el </a:t>
            </a:r>
            <a:r>
              <a:rPr lang="es-ES" sz="1600" b="1" i="1" dirty="0">
                <a:latin typeface="Arial" panose="020B0604020202020204" pitchFamily="34" charset="0"/>
                <a:ea typeface="Calibri" panose="020F0502020204030204" pitchFamily="34" charset="0"/>
                <a:cs typeface="Times New Roman" panose="02020603050405020304" pitchFamily="18" charset="0"/>
              </a:rPr>
              <a:t>Laboratorio Estatal de Salud Pública </a:t>
            </a:r>
            <a:r>
              <a:rPr lang="es-ES" sz="1600" dirty="0">
                <a:latin typeface="Arial" panose="020B0604020202020204" pitchFamily="34" charset="0"/>
                <a:ea typeface="Calibri" panose="020F0502020204030204" pitchFamily="34" charset="0"/>
                <a:cs typeface="Times New Roman" panose="02020603050405020304" pitchFamily="18" charset="0"/>
              </a:rPr>
              <a:t>del estado de Hidalgo confirmó con pruebas bioquímicas cuatro casos de cólera en residentes de la región de la Huasteca, habitada fundamentalmente por Otomíes y Nahuas. </a:t>
            </a:r>
          </a:p>
        </p:txBody>
      </p:sp>
      <p:sp>
        <p:nvSpPr>
          <p:cNvPr id="6" name="CuadroTexto 5"/>
          <p:cNvSpPr txBox="1"/>
          <p:nvPr/>
        </p:nvSpPr>
        <p:spPr>
          <a:xfrm>
            <a:off x="3236759" y="84445"/>
            <a:ext cx="3052439" cy="584775"/>
          </a:xfrm>
          <a:prstGeom prst="rect">
            <a:avLst/>
          </a:prstGeom>
          <a:noFill/>
        </p:spPr>
        <p:txBody>
          <a:bodyPr wrap="none" rtlCol="0">
            <a:spAutoFit/>
          </a:bodyPr>
          <a:lstStyle/>
          <a:p>
            <a:pPr algn="ctr"/>
            <a:r>
              <a:rPr lang="es-MX" sz="3200" b="1" dirty="0">
                <a:latin typeface="Arial" panose="020B0604020202020204" pitchFamily="34" charset="0"/>
                <a:cs typeface="Arial" panose="020B0604020202020204" pitchFamily="34" charset="0"/>
              </a:rPr>
              <a:t>Situación 2013</a:t>
            </a:r>
            <a:endParaRPr lang="en-US" sz="3200" b="1" dirty="0">
              <a:latin typeface="Arial" panose="020B0604020202020204" pitchFamily="34" charset="0"/>
              <a:cs typeface="Arial" panose="020B0604020202020204" pitchFamily="34" charset="0"/>
            </a:endParaRPr>
          </a:p>
        </p:txBody>
      </p:sp>
      <p:sp>
        <p:nvSpPr>
          <p:cNvPr id="8" name="CuadroTexto 7"/>
          <p:cNvSpPr txBox="1"/>
          <p:nvPr/>
        </p:nvSpPr>
        <p:spPr>
          <a:xfrm>
            <a:off x="2040467" y="6642556"/>
            <a:ext cx="7103533" cy="230832"/>
          </a:xfrm>
          <a:prstGeom prst="rect">
            <a:avLst/>
          </a:prstGeom>
          <a:noFill/>
        </p:spPr>
        <p:txBody>
          <a:bodyPr wrap="square" rtlCol="0">
            <a:spAutoFit/>
          </a:bodyPr>
          <a:lstStyle/>
          <a:p>
            <a:pPr algn="r"/>
            <a:r>
              <a:rPr lang="es-MX" sz="900" dirty="0"/>
              <a:t>Fuente: SUIVE/DGE/SS/Sistema de Vigilancia epidemiológica del Cólera</a:t>
            </a:r>
          </a:p>
        </p:txBody>
      </p:sp>
      <p:sp>
        <p:nvSpPr>
          <p:cNvPr id="2" name="Rectángulo 1"/>
          <p:cNvSpPr/>
          <p:nvPr/>
        </p:nvSpPr>
        <p:spPr>
          <a:xfrm>
            <a:off x="5479841" y="927279"/>
            <a:ext cx="3166533" cy="2704563"/>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5479841" y="3629778"/>
            <a:ext cx="3166533" cy="839191"/>
          </a:xfrm>
          <a:prstGeom prst="rect">
            <a:avLst/>
          </a:prstGeom>
          <a:noFill/>
          <a:ln w="285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p:cNvSpPr/>
          <p:nvPr/>
        </p:nvSpPr>
        <p:spPr>
          <a:xfrm>
            <a:off x="5479840" y="4448649"/>
            <a:ext cx="3166533" cy="210546"/>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12"/>
          <p:cNvSpPr/>
          <p:nvPr/>
        </p:nvSpPr>
        <p:spPr>
          <a:xfrm>
            <a:off x="34522" y="5621334"/>
            <a:ext cx="8902665" cy="946413"/>
          </a:xfrm>
          <a:prstGeom prst="rect">
            <a:avLst/>
          </a:prstGeom>
        </p:spPr>
        <p:txBody>
          <a:bodyPr wrap="square">
            <a:spAutoFit/>
          </a:bodyPr>
          <a:lstStyle/>
          <a:p>
            <a:pPr algn="just">
              <a:spcAft>
                <a:spcPts val="900"/>
              </a:spcAft>
            </a:pPr>
            <a:endParaRPr lang="es-ES" sz="1600" dirty="0">
              <a:latin typeface="Arial" panose="020B0604020202020204" pitchFamily="34" charset="0"/>
              <a:ea typeface="Calibri" panose="020F0502020204030204" pitchFamily="34" charset="0"/>
              <a:cs typeface="Times New Roman" panose="02020603050405020304" pitchFamily="18" charset="0"/>
            </a:endParaRPr>
          </a:p>
          <a:p>
            <a:pPr marL="171450" indent="-171450" algn="just">
              <a:spcAft>
                <a:spcPts val="900"/>
              </a:spcAft>
              <a:buFont typeface="Arial" panose="020B0604020202020204" pitchFamily="34" charset="0"/>
              <a:buChar char="•"/>
            </a:pPr>
            <a:r>
              <a:rPr lang="es-ES" sz="1600" dirty="0">
                <a:latin typeface="Arial" panose="020B0604020202020204" pitchFamily="34" charset="0"/>
                <a:ea typeface="Calibri" panose="020F0502020204030204" pitchFamily="34" charset="0"/>
                <a:cs typeface="Times New Roman" panose="02020603050405020304" pitchFamily="18" charset="0"/>
              </a:rPr>
              <a:t>Entre el 19 de septiembre y el 15 de diciembre de 2013, se confirmaron un total de 175 casos de cólera en La Huasteca (159 en Hidalgo, 14 en Veracruz, y dos en San Luis Potosí)</a:t>
            </a:r>
            <a:endParaRPr lang="es-MX"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750272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1">
                <a:lumMod val="45000"/>
                <a:lumOff val="55000"/>
              </a:schemeClr>
            </a:gs>
            <a:gs pos="29000">
              <a:schemeClr val="accent1">
                <a:lumMod val="45000"/>
                <a:lumOff val="55000"/>
              </a:schemeClr>
            </a:gs>
            <a:gs pos="100000">
              <a:schemeClr val="accent1">
                <a:alpha val="54000"/>
                <a:lumMod val="62000"/>
                <a:lumOff val="38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212107" y="904800"/>
            <a:ext cx="8703293" cy="1400383"/>
          </a:xfrm>
          <a:prstGeom prst="rect">
            <a:avLst/>
          </a:prstGeom>
        </p:spPr>
        <p:txBody>
          <a:bodyPr wrap="square">
            <a:spAutoFit/>
          </a:bodyPr>
          <a:lstStyle/>
          <a:p>
            <a:pPr marL="285750" indent="-285750" algn="just">
              <a:buFont typeface="Arial" panose="020B0604020202020204" pitchFamily="34" charset="0"/>
              <a:buChar char="•"/>
            </a:pPr>
            <a:r>
              <a:rPr lang="es-MX" sz="1700" dirty="0">
                <a:latin typeface="Arial" panose="020B0604020202020204" pitchFamily="34" charset="0"/>
                <a:ea typeface="Calibri" panose="020F0502020204030204" pitchFamily="34" charset="0"/>
              </a:rPr>
              <a:t>Se estudiaron las cepas aisladas por primera vez en la Ciudad de México, mostrando homología con una cepa aislada en Cuba durante el brote del Caribe. </a:t>
            </a:r>
          </a:p>
          <a:p>
            <a:pPr marL="285750" indent="-285750" algn="just">
              <a:buFont typeface="Arial" panose="020B0604020202020204" pitchFamily="34" charset="0"/>
              <a:buChar char="•"/>
            </a:pPr>
            <a:endParaRPr lang="es-MX" sz="1700" dirty="0">
              <a:latin typeface="Arial" panose="020B0604020202020204" pitchFamily="34" charset="0"/>
              <a:ea typeface="Calibri" panose="020F0502020204030204" pitchFamily="34" charset="0"/>
            </a:endParaRPr>
          </a:p>
          <a:p>
            <a:pPr marL="285750" indent="-285750" algn="just">
              <a:buFont typeface="Arial" panose="020B0604020202020204" pitchFamily="34" charset="0"/>
              <a:buChar char="•"/>
            </a:pPr>
            <a:r>
              <a:rPr lang="es-MX" sz="1700" dirty="0">
                <a:latin typeface="Arial" panose="020B0604020202020204" pitchFamily="34" charset="0"/>
                <a:ea typeface="Calibri" panose="020F0502020204030204" pitchFamily="34" charset="0"/>
              </a:rPr>
              <a:t>Esto evidencia que la cepa que causó el brote de 2013 en México fue diferente a las aisladas previamente, pero muy similares a los que causaron el brote en el Caribe.</a:t>
            </a:r>
            <a:endParaRPr lang="en-US" sz="1700" dirty="0">
              <a:latin typeface="Arial" panose="020B0604020202020204" pitchFamily="34" charset="0"/>
              <a:ea typeface="Calibri" panose="020F0502020204030204" pitchFamily="34" charset="0"/>
            </a:endParaRPr>
          </a:p>
        </p:txBody>
      </p:sp>
      <p:sp>
        <p:nvSpPr>
          <p:cNvPr id="14" name="CuadroTexto 13"/>
          <p:cNvSpPr txBox="1"/>
          <p:nvPr/>
        </p:nvSpPr>
        <p:spPr>
          <a:xfrm>
            <a:off x="2143026" y="183197"/>
            <a:ext cx="5011308" cy="584775"/>
          </a:xfrm>
          <a:prstGeom prst="rect">
            <a:avLst/>
          </a:prstGeom>
          <a:noFill/>
        </p:spPr>
        <p:txBody>
          <a:bodyPr wrap="none" rtlCol="0">
            <a:spAutoFit/>
          </a:bodyPr>
          <a:lstStyle/>
          <a:p>
            <a:pPr algn="ctr"/>
            <a:r>
              <a:rPr lang="es-MX" sz="3200" b="1" dirty="0">
                <a:latin typeface="Arial" panose="020B0604020202020204" pitchFamily="34" charset="0"/>
                <a:cs typeface="Arial" panose="020B0604020202020204" pitchFamily="34" charset="0"/>
              </a:rPr>
              <a:t>Epidemiología Molecular</a:t>
            </a:r>
            <a:endParaRPr lang="en-US" sz="3200" b="1"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rotWithShape="1">
          <a:blip r:embed="rId3"/>
          <a:srcRect l="30539" t="18570" r="26844" b="29431"/>
          <a:stretch/>
        </p:blipFill>
        <p:spPr>
          <a:xfrm>
            <a:off x="1573017" y="2675008"/>
            <a:ext cx="5581317" cy="3830720"/>
          </a:xfrm>
          <a:prstGeom prst="rect">
            <a:avLst/>
          </a:prstGeom>
          <a:ln>
            <a:noFill/>
          </a:ln>
          <a:effectLst>
            <a:outerShdw blurRad="292100" dist="139700" dir="2700000" algn="tl" rotWithShape="0">
              <a:srgbClr val="333333">
                <a:alpha val="65000"/>
              </a:srgbClr>
            </a:outerShdw>
          </a:effectLst>
        </p:spPr>
      </p:pic>
      <p:sp>
        <p:nvSpPr>
          <p:cNvPr id="16" name="CuadroTexto 15"/>
          <p:cNvSpPr txBox="1"/>
          <p:nvPr/>
        </p:nvSpPr>
        <p:spPr>
          <a:xfrm>
            <a:off x="2040467" y="6642556"/>
            <a:ext cx="7103533" cy="246221"/>
          </a:xfrm>
          <a:prstGeom prst="rect">
            <a:avLst/>
          </a:prstGeom>
          <a:noFill/>
        </p:spPr>
        <p:txBody>
          <a:bodyPr wrap="square" rtlCol="0">
            <a:spAutoFit/>
          </a:bodyPr>
          <a:lstStyle/>
          <a:p>
            <a:pPr algn="r"/>
            <a:r>
              <a:rPr lang="es-MX" sz="1000" dirty="0"/>
              <a:t>Fuente: </a:t>
            </a:r>
            <a:r>
              <a:rPr lang="es-MX" sz="1000" dirty="0" smtClean="0"/>
              <a:t>InDRE/Laboratorio de Bacteriolog</a:t>
            </a:r>
            <a:r>
              <a:rPr lang="es-MX" sz="1000" dirty="0" smtClean="0"/>
              <a:t>ía </a:t>
            </a:r>
            <a:r>
              <a:rPr lang="es-MX" sz="1000" dirty="0" smtClean="0"/>
              <a:t>Molecular</a:t>
            </a:r>
            <a:endParaRPr lang="es-MX" sz="1000" dirty="0"/>
          </a:p>
        </p:txBody>
      </p:sp>
      <p:sp>
        <p:nvSpPr>
          <p:cNvPr id="7" name="Rectángulo 6"/>
          <p:cNvSpPr/>
          <p:nvPr/>
        </p:nvSpPr>
        <p:spPr>
          <a:xfrm>
            <a:off x="4440949" y="4997003"/>
            <a:ext cx="682580" cy="41212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9697237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1">
                <a:lumMod val="45000"/>
                <a:lumOff val="55000"/>
              </a:schemeClr>
            </a:gs>
            <a:gs pos="29000">
              <a:schemeClr val="accent1">
                <a:lumMod val="45000"/>
                <a:lumOff val="55000"/>
              </a:schemeClr>
            </a:gs>
            <a:gs pos="100000">
              <a:schemeClr val="accent1">
                <a:alpha val="54000"/>
                <a:lumMod val="62000"/>
                <a:lumOff val="38000"/>
              </a:schemeClr>
            </a:gs>
          </a:gsLst>
          <a:lin ang="5400000" scaled="1"/>
        </a:gradFill>
        <a:effectLst/>
      </p:bgPr>
    </p:bg>
    <p:spTree>
      <p:nvGrpSpPr>
        <p:cNvPr id="1" name=""/>
        <p:cNvGrpSpPr/>
        <p:nvPr/>
      </p:nvGrpSpPr>
      <p:grpSpPr>
        <a:xfrm>
          <a:off x="0" y="0"/>
          <a:ext cx="0" cy="0"/>
          <a:chOff x="0" y="0"/>
          <a:chExt cx="0" cy="0"/>
        </a:xfrm>
      </p:grpSpPr>
      <p:sp>
        <p:nvSpPr>
          <p:cNvPr id="3" name="Rectángulo 2"/>
          <p:cNvSpPr/>
          <p:nvPr/>
        </p:nvSpPr>
        <p:spPr>
          <a:xfrm>
            <a:off x="154857" y="922937"/>
            <a:ext cx="8805500" cy="1400383"/>
          </a:xfrm>
          <a:prstGeom prst="rect">
            <a:avLst/>
          </a:prstGeom>
        </p:spPr>
        <p:txBody>
          <a:bodyPr wrap="square">
            <a:spAutoFit/>
          </a:bodyPr>
          <a:lstStyle/>
          <a:p>
            <a:pPr marL="285750" indent="-285750" algn="just">
              <a:buFont typeface="Arial" panose="020B0604020202020204" pitchFamily="34" charset="0"/>
              <a:buChar char="•"/>
            </a:pPr>
            <a:r>
              <a:rPr lang="es-MX" sz="1700" dirty="0">
                <a:solidFill>
                  <a:srgbClr val="000000"/>
                </a:solidFill>
                <a:latin typeface="Arial" panose="020B0604020202020204" pitchFamily="34" charset="0"/>
                <a:ea typeface="Times New Roman" panose="02020603050405020304" pitchFamily="18" charset="0"/>
              </a:rPr>
              <a:t>Se realizó PFGE de 19 diferentes cepas aisladas en </a:t>
            </a:r>
            <a:r>
              <a:rPr lang="es-MX" sz="1700" b="1" dirty="0">
                <a:solidFill>
                  <a:srgbClr val="000000"/>
                </a:solidFill>
                <a:latin typeface="Arial" panose="020B0604020202020204" pitchFamily="34" charset="0"/>
                <a:ea typeface="Times New Roman" panose="02020603050405020304" pitchFamily="18" charset="0"/>
              </a:rPr>
              <a:t>humanos </a:t>
            </a:r>
            <a:r>
              <a:rPr lang="es-MX" sz="1700" dirty="0">
                <a:solidFill>
                  <a:srgbClr val="000000"/>
                </a:solidFill>
                <a:latin typeface="Arial" panose="020B0604020202020204" pitchFamily="34" charset="0"/>
                <a:ea typeface="Times New Roman" panose="02020603050405020304" pitchFamily="18" charset="0"/>
              </a:rPr>
              <a:t>durante este brote y también 2 muestras </a:t>
            </a:r>
            <a:r>
              <a:rPr lang="es-MX" sz="1700" b="1" dirty="0">
                <a:solidFill>
                  <a:srgbClr val="000000"/>
                </a:solidFill>
                <a:latin typeface="Arial" panose="020B0604020202020204" pitchFamily="34" charset="0"/>
                <a:ea typeface="Times New Roman" panose="02020603050405020304" pitchFamily="18" charset="0"/>
              </a:rPr>
              <a:t>ambientales</a:t>
            </a:r>
            <a:r>
              <a:rPr lang="es-MX" sz="1700" dirty="0">
                <a:solidFill>
                  <a:srgbClr val="000000"/>
                </a:solidFill>
                <a:latin typeface="Arial" panose="020B0604020202020204" pitchFamily="34" charset="0"/>
                <a:ea typeface="Times New Roman" panose="02020603050405020304" pitchFamily="18" charset="0"/>
              </a:rPr>
              <a:t> aisladas, todas de la región de La Huasteca.  </a:t>
            </a:r>
          </a:p>
          <a:p>
            <a:pPr marL="285750" indent="-285750" algn="just">
              <a:buFont typeface="Arial" panose="020B0604020202020204" pitchFamily="34" charset="0"/>
              <a:buChar char="•"/>
            </a:pPr>
            <a:endParaRPr lang="es-MX" sz="1700" dirty="0">
              <a:solidFill>
                <a:srgbClr val="000000"/>
              </a:solidFill>
              <a:latin typeface="Arial" panose="020B0604020202020204" pitchFamily="34" charset="0"/>
              <a:ea typeface="Times New Roman" panose="02020603050405020304" pitchFamily="18" charset="0"/>
            </a:endParaRPr>
          </a:p>
          <a:p>
            <a:pPr marL="285750" indent="-285750" algn="just">
              <a:buFont typeface="Arial" panose="020B0604020202020204" pitchFamily="34" charset="0"/>
              <a:buChar char="•"/>
            </a:pPr>
            <a:r>
              <a:rPr lang="es-MX" sz="1700" dirty="0">
                <a:latin typeface="Arial" panose="020B0604020202020204" pitchFamily="34" charset="0"/>
                <a:ea typeface="Times New Roman" panose="02020603050405020304" pitchFamily="18" charset="0"/>
              </a:rPr>
              <a:t>Todas las cepas fueron idénticas </a:t>
            </a:r>
            <a:r>
              <a:rPr lang="es-MX" sz="1700" dirty="0">
                <a:solidFill>
                  <a:srgbClr val="000000"/>
                </a:solidFill>
                <a:latin typeface="Arial" panose="020B0604020202020204" pitchFamily="34" charset="0"/>
                <a:ea typeface="Times New Roman" panose="02020603050405020304" pitchFamily="18" charset="0"/>
              </a:rPr>
              <a:t>entre ellas y también con las cepas aisladas en la Ciudad de México.</a:t>
            </a:r>
          </a:p>
        </p:txBody>
      </p:sp>
      <p:sp>
        <p:nvSpPr>
          <p:cNvPr id="7" name="CuadroTexto 6"/>
          <p:cNvSpPr txBox="1"/>
          <p:nvPr/>
        </p:nvSpPr>
        <p:spPr>
          <a:xfrm>
            <a:off x="2167863" y="84157"/>
            <a:ext cx="5011308" cy="584775"/>
          </a:xfrm>
          <a:prstGeom prst="rect">
            <a:avLst/>
          </a:prstGeom>
          <a:noFill/>
        </p:spPr>
        <p:txBody>
          <a:bodyPr wrap="none" rtlCol="0">
            <a:spAutoFit/>
          </a:bodyPr>
          <a:lstStyle/>
          <a:p>
            <a:pPr algn="ctr"/>
            <a:r>
              <a:rPr lang="es-MX" sz="3200" b="1" dirty="0">
                <a:latin typeface="Arial" panose="020B0604020202020204" pitchFamily="34" charset="0"/>
                <a:cs typeface="Arial" panose="020B0604020202020204" pitchFamily="34" charset="0"/>
              </a:rPr>
              <a:t>Epidemiología Molecular</a:t>
            </a:r>
            <a:endParaRPr lang="en-US" sz="3200" b="1" dirty="0">
              <a:latin typeface="Arial" panose="020B0604020202020204" pitchFamily="34" charset="0"/>
              <a:cs typeface="Arial" panose="020B0604020202020204" pitchFamily="34" charset="0"/>
            </a:endParaRPr>
          </a:p>
        </p:txBody>
      </p:sp>
      <p:sp>
        <p:nvSpPr>
          <p:cNvPr id="10" name="CuadroTexto 9"/>
          <p:cNvSpPr txBox="1"/>
          <p:nvPr/>
        </p:nvSpPr>
        <p:spPr>
          <a:xfrm>
            <a:off x="2040467" y="6642556"/>
            <a:ext cx="7103533" cy="246221"/>
          </a:xfrm>
          <a:prstGeom prst="rect">
            <a:avLst/>
          </a:prstGeom>
          <a:noFill/>
        </p:spPr>
        <p:txBody>
          <a:bodyPr wrap="square" rtlCol="0">
            <a:spAutoFit/>
          </a:bodyPr>
          <a:lstStyle/>
          <a:p>
            <a:pPr algn="r"/>
            <a:r>
              <a:rPr lang="es-MX" sz="1000" dirty="0"/>
              <a:t>Fuente: </a:t>
            </a:r>
            <a:r>
              <a:rPr lang="es-MX" sz="1000" dirty="0" smtClean="0"/>
              <a:t>InDRE</a:t>
            </a:r>
            <a:r>
              <a:rPr lang="es-MX" sz="1000" dirty="0"/>
              <a:t>/ </a:t>
            </a:r>
            <a:r>
              <a:rPr lang="es-MX" sz="1000" dirty="0" smtClean="0"/>
              <a:t>Laboratorio de Bacteriolog</a:t>
            </a:r>
            <a:r>
              <a:rPr lang="es-MX" sz="1000" dirty="0" smtClean="0"/>
              <a:t>ía </a:t>
            </a:r>
            <a:r>
              <a:rPr lang="es-MX" sz="1000" dirty="0" smtClean="0"/>
              <a:t>Molecular</a:t>
            </a:r>
            <a:endParaRPr lang="es-MX" sz="1000" dirty="0"/>
          </a:p>
        </p:txBody>
      </p:sp>
      <p:pic>
        <p:nvPicPr>
          <p:cNvPr id="6" name="Imagen 5"/>
          <p:cNvPicPr>
            <a:picLocks noChangeAspect="1"/>
          </p:cNvPicPr>
          <p:nvPr/>
        </p:nvPicPr>
        <p:blipFill rotWithShape="1">
          <a:blip r:embed="rId3"/>
          <a:srcRect l="33607" t="24366" r="33975" b="34886"/>
          <a:stretch/>
        </p:blipFill>
        <p:spPr>
          <a:xfrm>
            <a:off x="1573797" y="2364726"/>
            <a:ext cx="5998980" cy="4241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332083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8000">
              <a:schemeClr val="accent1">
                <a:lumMod val="45000"/>
                <a:lumOff val="55000"/>
              </a:schemeClr>
            </a:gs>
            <a:gs pos="29000">
              <a:schemeClr val="accent1">
                <a:lumMod val="45000"/>
                <a:lumOff val="55000"/>
              </a:schemeClr>
            </a:gs>
            <a:gs pos="100000">
              <a:schemeClr val="accent1">
                <a:alpha val="54000"/>
                <a:lumMod val="62000"/>
                <a:lumOff val="38000"/>
              </a:schemeClr>
            </a:gs>
          </a:gsLst>
          <a:lin ang="5400000" scaled="1"/>
        </a:gradFill>
        <a:effectLst/>
      </p:bgPr>
    </p:bg>
    <p:spTree>
      <p:nvGrpSpPr>
        <p:cNvPr id="1" name=""/>
        <p:cNvGrpSpPr/>
        <p:nvPr/>
      </p:nvGrpSpPr>
      <p:grpSpPr>
        <a:xfrm>
          <a:off x="0" y="0"/>
          <a:ext cx="0" cy="0"/>
          <a:chOff x="0" y="0"/>
          <a:chExt cx="0" cy="0"/>
        </a:xfrm>
      </p:grpSpPr>
      <p:sp>
        <p:nvSpPr>
          <p:cNvPr id="4" name="Rectángulo 3"/>
          <p:cNvSpPr/>
          <p:nvPr/>
        </p:nvSpPr>
        <p:spPr>
          <a:xfrm>
            <a:off x="189301" y="1102646"/>
            <a:ext cx="8707044" cy="1138773"/>
          </a:xfrm>
          <a:prstGeom prst="rect">
            <a:avLst/>
          </a:prstGeom>
        </p:spPr>
        <p:txBody>
          <a:bodyPr wrap="square">
            <a:spAutoFit/>
          </a:bodyPr>
          <a:lstStyle/>
          <a:p>
            <a:pPr marL="285750" indent="-285750" algn="just">
              <a:buFont typeface="Arial" panose="020B0604020202020204" pitchFamily="34" charset="0"/>
              <a:buChar char="•"/>
            </a:pPr>
            <a:r>
              <a:rPr lang="es-ES" sz="1700" dirty="0">
                <a:latin typeface="Arial" panose="020B0604020202020204" pitchFamily="34" charset="0"/>
                <a:ea typeface="Calibri" panose="020F0502020204030204" pitchFamily="34" charset="0"/>
              </a:rPr>
              <a:t>Se obtuvo la secuencia de los </a:t>
            </a:r>
            <a:r>
              <a:rPr lang="es-ES" sz="1700" b="1" dirty="0">
                <a:latin typeface="Arial" panose="020B0604020202020204" pitchFamily="34" charset="0"/>
                <a:ea typeface="Calibri" panose="020F0502020204030204" pitchFamily="34" charset="0"/>
              </a:rPr>
              <a:t>genomas completos </a:t>
            </a:r>
            <a:r>
              <a:rPr lang="es-ES" sz="1700" dirty="0">
                <a:latin typeface="Arial" panose="020B0604020202020204" pitchFamily="34" charset="0"/>
                <a:ea typeface="Calibri" panose="020F0502020204030204" pitchFamily="34" charset="0"/>
              </a:rPr>
              <a:t>de cuatro cepas identificadas como InDRE3683, InDRE4262, InDRE4354 e InDRE3140, correspondientes a cepas de </a:t>
            </a:r>
            <a:r>
              <a:rPr lang="es-ES" sz="1700" i="1" dirty="0">
                <a:latin typeface="Arial" panose="020B0604020202020204" pitchFamily="34" charset="0"/>
                <a:ea typeface="Calibri" panose="020F0502020204030204" pitchFamily="34" charset="0"/>
              </a:rPr>
              <a:t>V. cholerae </a:t>
            </a:r>
            <a:r>
              <a:rPr lang="es-ES" sz="1700" dirty="0">
                <a:latin typeface="Arial" panose="020B0604020202020204" pitchFamily="34" charset="0"/>
                <a:ea typeface="Calibri" panose="020F0502020204030204" pitchFamily="34" charset="0"/>
              </a:rPr>
              <a:t>aislados en los estados de Hidalgo, México, Veracruz y Ciudad de México, respectivamente, mediante </a:t>
            </a:r>
            <a:r>
              <a:rPr lang="es-ES" sz="1700" i="1" dirty="0" err="1">
                <a:latin typeface="Arial" panose="020B0604020202020204" pitchFamily="34" charset="0"/>
                <a:ea typeface="Calibri" panose="020F0502020204030204" pitchFamily="34" charset="0"/>
              </a:rPr>
              <a:t>Next</a:t>
            </a:r>
            <a:r>
              <a:rPr lang="es-ES" sz="1700" i="1" dirty="0">
                <a:latin typeface="Arial" panose="020B0604020202020204" pitchFamily="34" charset="0"/>
                <a:ea typeface="Calibri" panose="020F0502020204030204" pitchFamily="34" charset="0"/>
              </a:rPr>
              <a:t> </a:t>
            </a:r>
            <a:r>
              <a:rPr lang="es-ES" sz="1700" i="1" dirty="0" err="1">
                <a:latin typeface="Arial" panose="020B0604020202020204" pitchFamily="34" charset="0"/>
                <a:ea typeface="Calibri" panose="020F0502020204030204" pitchFamily="34" charset="0"/>
              </a:rPr>
              <a:t>Generation</a:t>
            </a:r>
            <a:r>
              <a:rPr lang="es-ES" sz="1700" i="1" dirty="0">
                <a:latin typeface="Arial" panose="020B0604020202020204" pitchFamily="34" charset="0"/>
                <a:ea typeface="Calibri" panose="020F0502020204030204" pitchFamily="34" charset="0"/>
              </a:rPr>
              <a:t> </a:t>
            </a:r>
            <a:r>
              <a:rPr lang="es-ES" sz="1700" i="1" dirty="0" err="1">
                <a:latin typeface="Arial" panose="020B0604020202020204" pitchFamily="34" charset="0"/>
                <a:ea typeface="Calibri" panose="020F0502020204030204" pitchFamily="34" charset="0"/>
              </a:rPr>
              <a:t>Sequencing</a:t>
            </a:r>
            <a:r>
              <a:rPr lang="es-ES" sz="1700" dirty="0">
                <a:latin typeface="Arial" panose="020B0604020202020204" pitchFamily="34" charset="0"/>
                <a:ea typeface="Calibri" panose="020F0502020204030204" pitchFamily="34" charset="0"/>
              </a:rPr>
              <a:t>. </a:t>
            </a:r>
            <a:endParaRPr lang="en-US" sz="1700" dirty="0"/>
          </a:p>
        </p:txBody>
      </p:sp>
      <p:graphicFrame>
        <p:nvGraphicFramePr>
          <p:cNvPr id="5" name="Tabla 4"/>
          <p:cNvGraphicFramePr>
            <a:graphicFrameLocks noGrp="1"/>
          </p:cNvGraphicFramePr>
          <p:nvPr>
            <p:extLst>
              <p:ext uri="{D42A27DB-BD31-4B8C-83A1-F6EECF244321}">
                <p14:modId xmlns:p14="http://schemas.microsoft.com/office/powerpoint/2010/main" val="914838444"/>
              </p:ext>
            </p:extLst>
          </p:nvPr>
        </p:nvGraphicFramePr>
        <p:xfrm>
          <a:off x="275467" y="2966178"/>
          <a:ext cx="8576734" cy="2981524"/>
        </p:xfrm>
        <a:graphic>
          <a:graphicData uri="http://schemas.openxmlformats.org/drawingml/2006/table">
            <a:tbl>
              <a:tblPr firstRow="1" firstCol="1" bandRow="1">
                <a:tableStyleId>{5C22544A-7EE6-4342-B048-85BDC9FD1C3A}</a:tableStyleId>
              </a:tblPr>
              <a:tblGrid>
                <a:gridCol w="728134">
                  <a:extLst>
                    <a:ext uri="{9D8B030D-6E8A-4147-A177-3AD203B41FA5}">
                      <a16:colId xmlns:a16="http://schemas.microsoft.com/office/drawing/2014/main" xmlns="" val="20000"/>
                    </a:ext>
                  </a:extLst>
                </a:gridCol>
                <a:gridCol w="1233694">
                  <a:extLst>
                    <a:ext uri="{9D8B030D-6E8A-4147-A177-3AD203B41FA5}">
                      <a16:colId xmlns:a16="http://schemas.microsoft.com/office/drawing/2014/main" xmlns="" val="20001"/>
                    </a:ext>
                  </a:extLst>
                </a:gridCol>
                <a:gridCol w="873037">
                  <a:extLst>
                    <a:ext uri="{9D8B030D-6E8A-4147-A177-3AD203B41FA5}">
                      <a16:colId xmlns:a16="http://schemas.microsoft.com/office/drawing/2014/main" xmlns="" val="20002"/>
                    </a:ext>
                  </a:extLst>
                </a:gridCol>
                <a:gridCol w="915825">
                  <a:extLst>
                    <a:ext uri="{9D8B030D-6E8A-4147-A177-3AD203B41FA5}">
                      <a16:colId xmlns:a16="http://schemas.microsoft.com/office/drawing/2014/main" xmlns="" val="20003"/>
                    </a:ext>
                  </a:extLst>
                </a:gridCol>
                <a:gridCol w="1150695">
                  <a:extLst>
                    <a:ext uri="{9D8B030D-6E8A-4147-A177-3AD203B41FA5}">
                      <a16:colId xmlns:a16="http://schemas.microsoft.com/office/drawing/2014/main" xmlns="" val="20004"/>
                    </a:ext>
                  </a:extLst>
                </a:gridCol>
                <a:gridCol w="1231719">
                  <a:extLst>
                    <a:ext uri="{9D8B030D-6E8A-4147-A177-3AD203B41FA5}">
                      <a16:colId xmlns:a16="http://schemas.microsoft.com/office/drawing/2014/main" xmlns="" val="20005"/>
                    </a:ext>
                  </a:extLst>
                </a:gridCol>
                <a:gridCol w="1046630">
                  <a:extLst>
                    <a:ext uri="{9D8B030D-6E8A-4147-A177-3AD203B41FA5}">
                      <a16:colId xmlns:a16="http://schemas.microsoft.com/office/drawing/2014/main" xmlns="" val="20006"/>
                    </a:ext>
                  </a:extLst>
                </a:gridCol>
                <a:gridCol w="1397000">
                  <a:extLst>
                    <a:ext uri="{9D8B030D-6E8A-4147-A177-3AD203B41FA5}">
                      <a16:colId xmlns:a16="http://schemas.microsoft.com/office/drawing/2014/main" xmlns="" val="20007"/>
                    </a:ext>
                  </a:extLst>
                </a:gridCol>
              </a:tblGrid>
              <a:tr h="585405">
                <a:tc>
                  <a:txBody>
                    <a:bodyPr/>
                    <a:lstStyle/>
                    <a:p>
                      <a:pPr algn="ctr">
                        <a:lnSpc>
                          <a:spcPct val="115000"/>
                        </a:lnSpc>
                        <a:spcAft>
                          <a:spcPts val="0"/>
                        </a:spcAft>
                      </a:pPr>
                      <a:r>
                        <a:rPr lang="es-ES" sz="1600" dirty="0">
                          <a:effectLst/>
                        </a:rPr>
                        <a:t>CEPA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dirty="0">
                          <a:effectLst/>
                        </a:rPr>
                        <a:t>LUGAR</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dirty="0">
                          <a:effectLst/>
                        </a:rPr>
                        <a:t>CONTIGS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dirty="0">
                          <a:effectLst/>
                        </a:rPr>
                        <a:t>READS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dirty="0">
                          <a:effectLst/>
                        </a:rPr>
                        <a:t>COBERTURA</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dirty="0">
                          <a:effectLst/>
                        </a:rPr>
                        <a:t>COBERTURA2</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dirty="0">
                          <a:effectLst/>
                        </a:rPr>
                        <a:t>LONGITUD</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dirty="0">
                          <a:effectLst/>
                        </a:rPr>
                        <a:t>GENBANK ACC#</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0000"/>
                  </a:ext>
                </a:extLst>
              </a:tr>
              <a:tr h="585405">
                <a:tc>
                  <a:txBody>
                    <a:bodyPr/>
                    <a:lstStyle/>
                    <a:p>
                      <a:pPr algn="ctr">
                        <a:lnSpc>
                          <a:spcPct val="115000"/>
                        </a:lnSpc>
                        <a:spcAft>
                          <a:spcPts val="0"/>
                        </a:spcAft>
                      </a:pPr>
                      <a:r>
                        <a:rPr lang="es-ES" sz="1600" dirty="0">
                          <a:effectLst/>
                        </a:rPr>
                        <a:t>3140</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CIUDAD DE MÉXICO</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92</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205226</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a:effectLst/>
                        </a:rPr>
                        <a:t>18X</a:t>
                      </a:r>
                      <a:endParaRPr lang="es-MX" sz="16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a:effectLst/>
                        </a:rPr>
                        <a:t>16X</a:t>
                      </a:r>
                      <a:endParaRPr lang="es-MX" sz="16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a:effectLst/>
                        </a:rPr>
                        <a:t>4017985</a:t>
                      </a:r>
                      <a:endParaRPr lang="es-MX" sz="16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a:effectLst/>
                        </a:rPr>
                        <a:t>JPHJ01000000</a:t>
                      </a:r>
                      <a:endParaRPr lang="es-MX" sz="16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0001"/>
                  </a:ext>
                </a:extLst>
              </a:tr>
              <a:tr h="585405">
                <a:tc>
                  <a:txBody>
                    <a:bodyPr/>
                    <a:lstStyle/>
                    <a:p>
                      <a:pPr algn="ctr">
                        <a:lnSpc>
                          <a:spcPct val="115000"/>
                        </a:lnSpc>
                        <a:spcAft>
                          <a:spcPts val="0"/>
                        </a:spcAft>
                      </a:pPr>
                      <a:r>
                        <a:rPr lang="es-ES" sz="1600">
                          <a:effectLst/>
                        </a:rPr>
                        <a:t>3683</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HIDALGO</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1091</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150552</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13.24X</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15.13X</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a:effectLst/>
                        </a:rPr>
                        <a:t>3871676</a:t>
                      </a:r>
                      <a:endParaRPr lang="es-MX" sz="16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JZTZ010000000</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0002"/>
                  </a:ext>
                </a:extLst>
              </a:tr>
              <a:tr h="639904">
                <a:tc>
                  <a:txBody>
                    <a:bodyPr/>
                    <a:lstStyle/>
                    <a:p>
                      <a:pPr algn="ctr">
                        <a:lnSpc>
                          <a:spcPct val="115000"/>
                        </a:lnSpc>
                        <a:spcAft>
                          <a:spcPts val="0"/>
                        </a:spcAft>
                      </a:pPr>
                      <a:r>
                        <a:rPr lang="es-ES" sz="1600">
                          <a:effectLst/>
                        </a:rPr>
                        <a:t>4262</a:t>
                      </a:r>
                      <a:endParaRPr lang="es-MX" sz="16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ESTADO DE MÉXICO</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52</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223459</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19.88X</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12.74X</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4019893</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JZUB00000000</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0003"/>
                  </a:ext>
                </a:extLst>
              </a:tr>
              <a:tr h="585405">
                <a:tc>
                  <a:txBody>
                    <a:bodyPr/>
                    <a:lstStyle/>
                    <a:p>
                      <a:pPr algn="ctr">
                        <a:lnSpc>
                          <a:spcPct val="115000"/>
                        </a:lnSpc>
                        <a:spcAft>
                          <a:spcPts val="0"/>
                        </a:spcAft>
                      </a:pPr>
                      <a:r>
                        <a:rPr lang="es-ES" sz="1600" dirty="0">
                          <a:effectLst/>
                        </a:rPr>
                        <a:t>4354</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a:effectLst/>
                        </a:rPr>
                        <a:t>VERACRUZ</a:t>
                      </a:r>
                      <a:endParaRPr lang="es-MX" sz="16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a:effectLst/>
                        </a:rPr>
                        <a:t>47</a:t>
                      </a:r>
                      <a:endParaRPr lang="es-MX" sz="16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a:effectLst/>
                        </a:rPr>
                        <a:t>264438</a:t>
                      </a:r>
                      <a:endParaRPr lang="es-MX" sz="16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a:effectLst/>
                        </a:rPr>
                        <a:t>21.01X</a:t>
                      </a:r>
                      <a:endParaRPr lang="es-MX" sz="1600" b="1">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20.89X</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40019937</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15000"/>
                        </a:lnSpc>
                        <a:spcAft>
                          <a:spcPts val="0"/>
                        </a:spcAft>
                      </a:pPr>
                      <a:r>
                        <a:rPr lang="es-ES" sz="1600" b="1" dirty="0">
                          <a:effectLst/>
                        </a:rPr>
                        <a:t>JZUA00000000</a:t>
                      </a:r>
                      <a:endParaRPr lang="es-MX"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0004"/>
                  </a:ext>
                </a:extLst>
              </a:tr>
            </a:tbl>
          </a:graphicData>
        </a:graphic>
      </p:graphicFrame>
      <p:sp>
        <p:nvSpPr>
          <p:cNvPr id="6" name="Rectángulo 5"/>
          <p:cNvSpPr/>
          <p:nvPr/>
        </p:nvSpPr>
        <p:spPr>
          <a:xfrm>
            <a:off x="233445" y="5947702"/>
            <a:ext cx="8618756" cy="600164"/>
          </a:xfrm>
          <a:prstGeom prst="rect">
            <a:avLst/>
          </a:prstGeom>
        </p:spPr>
        <p:txBody>
          <a:bodyPr wrap="square">
            <a:spAutoFit/>
          </a:bodyPr>
          <a:lstStyle/>
          <a:p>
            <a:pPr algn="just">
              <a:spcAft>
                <a:spcPts val="750"/>
              </a:spcAft>
            </a:pPr>
            <a:r>
              <a:rPr lang="es-MX" sz="1100" dirty="0">
                <a:latin typeface="Arial" panose="020B0604020202020204" pitchFamily="34" charset="0"/>
                <a:ea typeface="Calibri" panose="020F0502020204030204" pitchFamily="34" charset="0"/>
                <a:cs typeface="Times New Roman" panose="02020603050405020304" pitchFamily="18" charset="0"/>
              </a:rPr>
              <a:t>Genomas secuenciados, longitud y cobertura. Se muestra la cepa, el lugar donde fue colectada, el número de “contigs” analizados, el número de lecturas (Reads), la cobertura (número de veces que el genoma total fue analizado), la longitud (en pares de bases) y el Número de acceso en el GenBank.</a:t>
            </a:r>
            <a:endParaRPr lang="es-MX"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p:cNvSpPr txBox="1"/>
          <p:nvPr/>
        </p:nvSpPr>
        <p:spPr>
          <a:xfrm>
            <a:off x="2081313" y="224505"/>
            <a:ext cx="5011308" cy="584775"/>
          </a:xfrm>
          <a:prstGeom prst="rect">
            <a:avLst/>
          </a:prstGeom>
          <a:noFill/>
        </p:spPr>
        <p:txBody>
          <a:bodyPr wrap="none" rtlCol="0">
            <a:spAutoFit/>
          </a:bodyPr>
          <a:lstStyle/>
          <a:p>
            <a:pPr algn="ctr"/>
            <a:r>
              <a:rPr lang="es-MX" sz="3200" b="1" dirty="0">
                <a:latin typeface="Arial" panose="020B0604020202020204" pitchFamily="34" charset="0"/>
                <a:cs typeface="Arial" panose="020B0604020202020204" pitchFamily="34" charset="0"/>
              </a:rPr>
              <a:t>Epidemiología Molecular</a:t>
            </a:r>
            <a:endParaRPr lang="en-US" sz="3200" b="1" dirty="0">
              <a:latin typeface="Arial" panose="020B0604020202020204" pitchFamily="34" charset="0"/>
              <a:cs typeface="Arial" panose="020B0604020202020204" pitchFamily="34" charset="0"/>
            </a:endParaRPr>
          </a:p>
        </p:txBody>
      </p:sp>
      <p:sp>
        <p:nvSpPr>
          <p:cNvPr id="2" name="Rectángulo 1"/>
          <p:cNvSpPr/>
          <p:nvPr/>
        </p:nvSpPr>
        <p:spPr>
          <a:xfrm>
            <a:off x="1312890" y="2655433"/>
            <a:ext cx="6501887" cy="338554"/>
          </a:xfrm>
          <a:prstGeom prst="rect">
            <a:avLst/>
          </a:prstGeom>
        </p:spPr>
        <p:txBody>
          <a:bodyPr wrap="square">
            <a:spAutoFit/>
          </a:bodyPr>
          <a:lstStyle/>
          <a:p>
            <a:pPr algn="ctr"/>
            <a:r>
              <a:rPr lang="es-ES" sz="1600" b="1" dirty="0">
                <a:latin typeface="Arial" panose="020B0604020202020204" pitchFamily="34" charset="0"/>
                <a:ea typeface="Calibri" panose="020F0502020204030204" pitchFamily="34" charset="0"/>
              </a:rPr>
              <a:t>Secuenciación de genomas completos de </a:t>
            </a:r>
            <a:r>
              <a:rPr lang="es-ES" sz="1600" b="1" i="1" dirty="0">
                <a:latin typeface="Arial" panose="020B0604020202020204" pitchFamily="34" charset="0"/>
                <a:ea typeface="Calibri" panose="020F0502020204030204" pitchFamily="34" charset="0"/>
              </a:rPr>
              <a:t>V. cholerae</a:t>
            </a:r>
            <a:endParaRPr lang="es-MX" sz="1600" dirty="0"/>
          </a:p>
        </p:txBody>
      </p:sp>
      <p:sp>
        <p:nvSpPr>
          <p:cNvPr id="8" name="CuadroTexto 7"/>
          <p:cNvSpPr txBox="1"/>
          <p:nvPr/>
        </p:nvSpPr>
        <p:spPr>
          <a:xfrm>
            <a:off x="2040467" y="6642556"/>
            <a:ext cx="7103533" cy="246221"/>
          </a:xfrm>
          <a:prstGeom prst="rect">
            <a:avLst/>
          </a:prstGeom>
          <a:noFill/>
        </p:spPr>
        <p:txBody>
          <a:bodyPr wrap="square" rtlCol="0">
            <a:spAutoFit/>
          </a:bodyPr>
          <a:lstStyle/>
          <a:p>
            <a:pPr algn="r"/>
            <a:r>
              <a:rPr lang="es-MX" sz="1000" dirty="0"/>
              <a:t>Fuente: </a:t>
            </a:r>
            <a:r>
              <a:rPr lang="es-MX" sz="1000" dirty="0" smtClean="0"/>
              <a:t>InDRE</a:t>
            </a:r>
            <a:r>
              <a:rPr lang="es-MX" sz="1000" dirty="0"/>
              <a:t>/ </a:t>
            </a:r>
            <a:r>
              <a:rPr lang="es-MX" sz="1000" dirty="0" smtClean="0"/>
              <a:t>Departamento de Biolog</a:t>
            </a:r>
            <a:r>
              <a:rPr lang="es-MX" sz="1000" dirty="0" smtClean="0"/>
              <a:t>ía Molecular y Validación de Técnicas</a:t>
            </a:r>
            <a:endParaRPr lang="es-MX" sz="1000" dirty="0"/>
          </a:p>
        </p:txBody>
      </p:sp>
    </p:spTree>
    <p:extLst>
      <p:ext uri="{BB962C8B-B14F-4D97-AF65-F5344CB8AC3E}">
        <p14:creationId xmlns:p14="http://schemas.microsoft.com/office/powerpoint/2010/main" val="5233084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1394</TotalTime>
  <Words>1112</Words>
  <Application>Microsoft Macintosh PowerPoint</Application>
  <PresentationFormat>Presentación en pantalla (4:3)</PresentationFormat>
  <Paragraphs>157</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Membrillo Hernández</dc:creator>
  <cp:lastModifiedBy>Lorena  González</cp:lastModifiedBy>
  <cp:revision>99</cp:revision>
  <cp:lastPrinted>2018-05-23T19:27:50Z</cp:lastPrinted>
  <dcterms:created xsi:type="dcterms:W3CDTF">2015-06-02T22:23:05Z</dcterms:created>
  <dcterms:modified xsi:type="dcterms:W3CDTF">2018-05-23T20:49:38Z</dcterms:modified>
</cp:coreProperties>
</file>