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7"/>
  </p:notesMasterIdLst>
  <p:sldIdLst>
    <p:sldId id="256" r:id="rId2"/>
    <p:sldId id="336" r:id="rId3"/>
    <p:sldId id="274" r:id="rId4"/>
    <p:sldId id="273" r:id="rId5"/>
    <p:sldId id="300" r:id="rId6"/>
    <p:sldId id="261" r:id="rId7"/>
    <p:sldId id="299" r:id="rId8"/>
    <p:sldId id="303" r:id="rId9"/>
    <p:sldId id="329" r:id="rId10"/>
    <p:sldId id="326" r:id="rId11"/>
    <p:sldId id="315" r:id="rId12"/>
    <p:sldId id="335" r:id="rId13"/>
    <p:sldId id="319" r:id="rId14"/>
    <p:sldId id="331" r:id="rId15"/>
    <p:sldId id="330" r:id="rId16"/>
  </p:sldIdLst>
  <p:sldSz cx="9144000" cy="6858000" type="screen4x3"/>
  <p:notesSz cx="7053263" cy="93091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0873" autoAdjust="0"/>
    <p:restoredTop sz="94660"/>
  </p:normalViewPr>
  <p:slideViewPr>
    <p:cSldViewPr snapToGrid="0">
      <p:cViewPr varScale="1">
        <p:scale>
          <a:sx n="86" d="100"/>
          <a:sy n="86" d="100"/>
        </p:scale>
        <p:origin x="210" y="84"/>
      </p:cViewPr>
      <p:guideLst/>
    </p:cSldViewPr>
  </p:slideViewPr>
  <p:notesTextViewPr>
    <p:cViewPr>
      <p:scale>
        <a:sx n="1" d="1"/>
        <a:sy n="1" d="1"/>
      </p:scale>
      <p:origin x="0" y="0"/>
    </p:cViewPr>
  </p:notesTextViewPr>
  <p:sorterViewPr>
    <p:cViewPr>
      <p:scale>
        <a:sx n="100" d="100"/>
        <a:sy n="100" d="100"/>
      </p:scale>
      <p:origin x="0" y="-32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s-MX" sz="2000" b="1"/>
              <a:t>Índice</a:t>
            </a:r>
            <a:r>
              <a:rPr lang="es-MX" sz="2000" b="1" baseline="0"/>
              <a:t> de reprobación en Biología Celular e Histología Médica </a:t>
            </a:r>
          </a:p>
          <a:p>
            <a:pPr>
              <a:defRPr sz="2000" b="1"/>
            </a:pPr>
            <a:r>
              <a:rPr lang="es-MX" sz="2000" b="1" baseline="0"/>
              <a:t> Médico Cirujano</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1">
                  <a:lumMod val="50000"/>
                </a:schemeClr>
              </a:solidFill>
              <a:ln>
                <a:noFill/>
              </a:ln>
              <a:effectLst/>
            </c:spPr>
            <c:extLst xmlns:c16r2="http://schemas.microsoft.com/office/drawing/2015/06/chart">
              <c:ext xmlns:c16="http://schemas.microsoft.com/office/drawing/2014/chart" uri="{C3380CC4-5D6E-409C-BE32-E72D297353CC}">
                <c16:uniqueId val="{00000001-61A5-4DF5-90B2-0B03E6FEE636}"/>
              </c:ext>
            </c:extLst>
          </c:dPt>
          <c:dPt>
            <c:idx val="1"/>
            <c:invertIfNegative val="0"/>
            <c:bubble3D val="0"/>
            <c:spPr>
              <a:solidFill>
                <a:schemeClr val="bg1">
                  <a:lumMod val="65000"/>
                </a:schemeClr>
              </a:solidFill>
              <a:ln>
                <a:noFill/>
              </a:ln>
              <a:effectLst/>
            </c:spPr>
            <c:extLst xmlns:c16r2="http://schemas.microsoft.com/office/drawing/2015/06/chart">
              <c:ext xmlns:c16="http://schemas.microsoft.com/office/drawing/2014/chart" uri="{C3380CC4-5D6E-409C-BE32-E72D297353CC}">
                <c16:uniqueId val="{00000003-61A5-4DF5-90B2-0B03E6FEE636}"/>
              </c:ext>
            </c:extLst>
          </c:dPt>
          <c:dPt>
            <c:idx val="2"/>
            <c:invertIfNegative val="0"/>
            <c:bubble3D val="0"/>
            <c:spPr>
              <a:solidFill>
                <a:schemeClr val="tx1">
                  <a:lumMod val="50000"/>
                  <a:lumOff val="50000"/>
                </a:schemeClr>
              </a:solidFill>
              <a:ln>
                <a:noFill/>
              </a:ln>
              <a:effectLst/>
            </c:spPr>
            <c:extLst xmlns:c16r2="http://schemas.microsoft.com/office/drawing/2015/06/chart">
              <c:ext xmlns:c16="http://schemas.microsoft.com/office/drawing/2014/chart" uri="{C3380CC4-5D6E-409C-BE32-E72D297353CC}">
                <c16:uniqueId val="{00000005-61A5-4DF5-90B2-0B03E6FEE636}"/>
              </c:ext>
            </c:extLst>
          </c:dPt>
          <c:dPt>
            <c:idx val="3"/>
            <c:invertIfNegative val="0"/>
            <c:bubble3D val="0"/>
            <c:spPr>
              <a:solidFill>
                <a:schemeClr val="accent1">
                  <a:lumMod val="60000"/>
                  <a:lumOff val="40000"/>
                </a:schemeClr>
              </a:solidFill>
              <a:ln>
                <a:noFill/>
              </a:ln>
              <a:effectLst/>
            </c:spPr>
            <c:extLst xmlns:c16r2="http://schemas.microsoft.com/office/drawing/2015/06/chart">
              <c:ext xmlns:c16="http://schemas.microsoft.com/office/drawing/2014/chart" uri="{C3380CC4-5D6E-409C-BE32-E72D297353CC}">
                <c16:uniqueId val="{00000007-61A5-4DF5-90B2-0B03E6FEE636}"/>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 Indice reprobación.xlsx]Hoja1'!$C$2:$C$5</c:f>
              <c:strCache>
                <c:ptCount val="4"/>
                <c:pt idx="0">
                  <c:v>2011-2012</c:v>
                </c:pt>
                <c:pt idx="1">
                  <c:v>2012-2013</c:v>
                </c:pt>
                <c:pt idx="2">
                  <c:v>2013-2014</c:v>
                </c:pt>
                <c:pt idx="3">
                  <c:v>2014-2015</c:v>
                </c:pt>
              </c:strCache>
            </c:strRef>
          </c:cat>
          <c:val>
            <c:numRef>
              <c:f>'[Grafica Indice reprobación.xlsx]Hoja1'!$D$2:$D$5</c:f>
              <c:numCache>
                <c:formatCode>0.00</c:formatCode>
                <c:ptCount val="4"/>
                <c:pt idx="0">
                  <c:v>21.5</c:v>
                </c:pt>
                <c:pt idx="1">
                  <c:v>27.6</c:v>
                </c:pt>
                <c:pt idx="2">
                  <c:v>22.9</c:v>
                </c:pt>
                <c:pt idx="3">
                  <c:v>21.3</c:v>
                </c:pt>
              </c:numCache>
            </c:numRef>
          </c:val>
          <c:extLst xmlns:c16r2="http://schemas.microsoft.com/office/drawing/2015/06/chart">
            <c:ext xmlns:c16="http://schemas.microsoft.com/office/drawing/2014/chart" uri="{C3380CC4-5D6E-409C-BE32-E72D297353CC}">
              <c16:uniqueId val="{00000008-61A5-4DF5-90B2-0B03E6FEE636}"/>
            </c:ext>
          </c:extLst>
        </c:ser>
        <c:dLbls>
          <c:dLblPos val="outEnd"/>
          <c:showLegendKey val="0"/>
          <c:showVal val="1"/>
          <c:showCatName val="0"/>
          <c:showSerName val="0"/>
          <c:showPercent val="0"/>
          <c:showBubbleSize val="0"/>
        </c:dLbls>
        <c:gapWidth val="75"/>
        <c:overlap val="-25"/>
        <c:axId val="192507808"/>
        <c:axId val="192508368"/>
      </c:barChart>
      <c:catAx>
        <c:axId val="1925078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s-MX"/>
          </a:p>
        </c:txPr>
        <c:crossAx val="192508368"/>
        <c:crosses val="autoZero"/>
        <c:auto val="1"/>
        <c:lblAlgn val="ctr"/>
        <c:lblOffset val="100"/>
        <c:noMultiLvlLbl val="0"/>
      </c:catAx>
      <c:valAx>
        <c:axId val="1925083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MX"/>
          </a:p>
        </c:txPr>
        <c:crossAx val="192507808"/>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5827CD-4A16-4F0A-824E-397273F7CE0C}" type="doc">
      <dgm:prSet loTypeId="urn:microsoft.com/office/officeart/2009/layout/CircleArrowProcess" loCatId="cycle" qsTypeId="urn:microsoft.com/office/officeart/2005/8/quickstyle/simple4" qsCatId="simple" csTypeId="urn:microsoft.com/office/officeart/2005/8/colors/colorful2" csCatId="colorful" phldr="1"/>
      <dgm:spPr/>
      <dgm:t>
        <a:bodyPr/>
        <a:lstStyle/>
        <a:p>
          <a:endParaRPr lang="es-MX"/>
        </a:p>
      </dgm:t>
    </dgm:pt>
    <dgm:pt modelId="{116DD54E-79B6-4254-BDFA-D54A47489573}">
      <dgm:prSet phldrT="[Texto]" custT="1"/>
      <dgm:spPr/>
      <dgm:t>
        <a:bodyPr/>
        <a:lstStyle/>
        <a:p>
          <a:r>
            <a:rPr lang="es-MX" sz="1800" b="1" dirty="0"/>
            <a:t>I. Aplicación de los instrumentos y obtención de calificaci</a:t>
          </a:r>
          <a:r>
            <a:rPr lang="es-MX" sz="2000" b="1" dirty="0"/>
            <a:t>ones</a:t>
          </a:r>
        </a:p>
      </dgm:t>
    </dgm:pt>
    <dgm:pt modelId="{29567A91-8D07-4261-83A4-D8C2B33BBFD7}" type="parTrans" cxnId="{4D248E95-9972-4964-A257-D20CACB1094C}">
      <dgm:prSet/>
      <dgm:spPr/>
      <dgm:t>
        <a:bodyPr/>
        <a:lstStyle/>
        <a:p>
          <a:endParaRPr lang="es-MX" sz="2400"/>
        </a:p>
      </dgm:t>
    </dgm:pt>
    <dgm:pt modelId="{99859262-726F-4415-A1FB-A67FEACD76A1}" type="sibTrans" cxnId="{4D248E95-9972-4964-A257-D20CACB1094C}">
      <dgm:prSet/>
      <dgm:spPr/>
      <dgm:t>
        <a:bodyPr/>
        <a:lstStyle/>
        <a:p>
          <a:endParaRPr lang="es-MX" sz="2400"/>
        </a:p>
      </dgm:t>
    </dgm:pt>
    <dgm:pt modelId="{C8DA286D-550E-45F0-BBCC-D48D3565FCEF}">
      <dgm:prSet phldrT="[Texto]" custT="1"/>
      <dgm:spPr/>
      <dgm:t>
        <a:bodyPr/>
        <a:lstStyle/>
        <a:p>
          <a:r>
            <a:rPr lang="es-MX" sz="1800" b="1" dirty="0"/>
            <a:t>II. Construcción de base de datos</a:t>
          </a:r>
        </a:p>
      </dgm:t>
    </dgm:pt>
    <dgm:pt modelId="{4371D84C-F74A-47AD-A177-EDDC7D1CB6C2}" type="parTrans" cxnId="{EB39ACA0-8BC1-4EB6-9AE0-6E9FC1DF4D43}">
      <dgm:prSet/>
      <dgm:spPr/>
      <dgm:t>
        <a:bodyPr/>
        <a:lstStyle/>
        <a:p>
          <a:endParaRPr lang="es-MX" sz="2400"/>
        </a:p>
      </dgm:t>
    </dgm:pt>
    <dgm:pt modelId="{6C71AAAA-8D84-459C-90C4-9DE4C1CEC1C3}" type="sibTrans" cxnId="{EB39ACA0-8BC1-4EB6-9AE0-6E9FC1DF4D43}">
      <dgm:prSet/>
      <dgm:spPr/>
      <dgm:t>
        <a:bodyPr/>
        <a:lstStyle/>
        <a:p>
          <a:endParaRPr lang="es-MX" sz="2400"/>
        </a:p>
      </dgm:t>
    </dgm:pt>
    <dgm:pt modelId="{052BB642-B435-4C23-8DB1-6459F34DDFD0}">
      <dgm:prSet phldrT="[Texto]" custT="1"/>
      <dgm:spPr/>
      <dgm:t>
        <a:bodyPr/>
        <a:lstStyle/>
        <a:p>
          <a:r>
            <a:rPr lang="es-MX" sz="1800" b="1" dirty="0"/>
            <a:t>III. Estadística descriptiva e  inferencial</a:t>
          </a:r>
        </a:p>
      </dgm:t>
    </dgm:pt>
    <dgm:pt modelId="{689FEA01-FF7A-48F0-AD71-BD1BD969FD7B}" type="parTrans" cxnId="{C883442B-FFB4-4377-89B8-674178B73999}">
      <dgm:prSet/>
      <dgm:spPr/>
      <dgm:t>
        <a:bodyPr/>
        <a:lstStyle/>
        <a:p>
          <a:endParaRPr lang="es-MX" sz="2400"/>
        </a:p>
      </dgm:t>
    </dgm:pt>
    <dgm:pt modelId="{18EB3A0D-7931-4FBE-A9F8-89A9EF1721D3}" type="sibTrans" cxnId="{C883442B-FFB4-4377-89B8-674178B73999}">
      <dgm:prSet/>
      <dgm:spPr/>
      <dgm:t>
        <a:bodyPr/>
        <a:lstStyle/>
        <a:p>
          <a:endParaRPr lang="es-MX" sz="2400"/>
        </a:p>
      </dgm:t>
    </dgm:pt>
    <dgm:pt modelId="{ACA76558-3699-49AF-B03F-3B4475C9669C}" type="pres">
      <dgm:prSet presAssocID="{235827CD-4A16-4F0A-824E-397273F7CE0C}" presName="Name0" presStyleCnt="0">
        <dgm:presLayoutVars>
          <dgm:chMax val="7"/>
          <dgm:chPref val="7"/>
          <dgm:dir/>
          <dgm:animLvl val="lvl"/>
        </dgm:presLayoutVars>
      </dgm:prSet>
      <dgm:spPr/>
      <dgm:t>
        <a:bodyPr/>
        <a:lstStyle/>
        <a:p>
          <a:endParaRPr lang="es-MX"/>
        </a:p>
      </dgm:t>
    </dgm:pt>
    <dgm:pt modelId="{E8E0F5C7-D7A2-4FA8-A11D-9E552F8A04F4}" type="pres">
      <dgm:prSet presAssocID="{116DD54E-79B6-4254-BDFA-D54A47489573}" presName="Accent1" presStyleCnt="0"/>
      <dgm:spPr/>
    </dgm:pt>
    <dgm:pt modelId="{CA5A26A9-920F-4518-A903-3349BC498AD3}" type="pres">
      <dgm:prSet presAssocID="{116DD54E-79B6-4254-BDFA-D54A47489573}" presName="Accent" presStyleLbl="node1" presStyleIdx="0" presStyleCnt="3" custScaleX="146206" custScaleY="123207" custLinFactNeighborX="5533" custLinFactNeighborY="-1436"/>
      <dgm:spPr/>
    </dgm:pt>
    <dgm:pt modelId="{4226CAE6-6088-47AD-B3E8-4D153916CBB8}" type="pres">
      <dgm:prSet presAssocID="{116DD54E-79B6-4254-BDFA-D54A47489573}" presName="Parent1" presStyleLbl="revTx" presStyleIdx="0" presStyleCnt="3" custScaleX="144194" custLinFactNeighborX="12671" custLinFactNeighborY="-23664">
        <dgm:presLayoutVars>
          <dgm:chMax val="1"/>
          <dgm:chPref val="1"/>
          <dgm:bulletEnabled val="1"/>
        </dgm:presLayoutVars>
      </dgm:prSet>
      <dgm:spPr/>
      <dgm:t>
        <a:bodyPr/>
        <a:lstStyle/>
        <a:p>
          <a:endParaRPr lang="es-MX"/>
        </a:p>
      </dgm:t>
    </dgm:pt>
    <dgm:pt modelId="{F50F7DCF-37DF-4FAA-AC55-6EC48DF1ED0E}" type="pres">
      <dgm:prSet presAssocID="{C8DA286D-550E-45F0-BBCC-D48D3565FCEF}" presName="Accent2" presStyleCnt="0"/>
      <dgm:spPr/>
    </dgm:pt>
    <dgm:pt modelId="{FCA87005-66CD-4CEF-9686-0BC539044A72}" type="pres">
      <dgm:prSet presAssocID="{C8DA286D-550E-45F0-BBCC-D48D3565FCEF}" presName="Accent" presStyleLbl="node1" presStyleIdx="1" presStyleCnt="3" custScaleX="132172"/>
      <dgm:spPr/>
    </dgm:pt>
    <dgm:pt modelId="{C936187E-14DE-4213-A172-FD2BA59741A7}" type="pres">
      <dgm:prSet presAssocID="{C8DA286D-550E-45F0-BBCC-D48D3565FCEF}" presName="Parent2" presStyleLbl="revTx" presStyleIdx="1" presStyleCnt="3" custScaleX="136448" custLinFactNeighborX="-7242" custLinFactNeighborY="-21731">
        <dgm:presLayoutVars>
          <dgm:chMax val="1"/>
          <dgm:chPref val="1"/>
          <dgm:bulletEnabled val="1"/>
        </dgm:presLayoutVars>
      </dgm:prSet>
      <dgm:spPr/>
      <dgm:t>
        <a:bodyPr/>
        <a:lstStyle/>
        <a:p>
          <a:endParaRPr lang="es-MX"/>
        </a:p>
      </dgm:t>
    </dgm:pt>
    <dgm:pt modelId="{288D3ADA-D42E-4C9F-8D99-1A9DC7EA047C}" type="pres">
      <dgm:prSet presAssocID="{052BB642-B435-4C23-8DB1-6459F34DDFD0}" presName="Accent3" presStyleCnt="0"/>
      <dgm:spPr/>
    </dgm:pt>
    <dgm:pt modelId="{4955BCFA-492A-4ED2-ABC4-C6F457F3C817}" type="pres">
      <dgm:prSet presAssocID="{052BB642-B435-4C23-8DB1-6459F34DDFD0}" presName="Accent" presStyleLbl="node1" presStyleIdx="2" presStyleCnt="3" custScaleX="143177" custScaleY="103561"/>
      <dgm:spPr/>
    </dgm:pt>
    <dgm:pt modelId="{D2C43A32-85E0-4E60-9DFB-2952080B5AC4}" type="pres">
      <dgm:prSet presAssocID="{052BB642-B435-4C23-8DB1-6459F34DDFD0}" presName="Parent3" presStyleLbl="revTx" presStyleIdx="2" presStyleCnt="3" custScaleX="132183">
        <dgm:presLayoutVars>
          <dgm:chMax val="1"/>
          <dgm:chPref val="1"/>
          <dgm:bulletEnabled val="1"/>
        </dgm:presLayoutVars>
      </dgm:prSet>
      <dgm:spPr/>
      <dgm:t>
        <a:bodyPr/>
        <a:lstStyle/>
        <a:p>
          <a:endParaRPr lang="es-MX"/>
        </a:p>
      </dgm:t>
    </dgm:pt>
  </dgm:ptLst>
  <dgm:cxnLst>
    <dgm:cxn modelId="{EB39ACA0-8BC1-4EB6-9AE0-6E9FC1DF4D43}" srcId="{235827CD-4A16-4F0A-824E-397273F7CE0C}" destId="{C8DA286D-550E-45F0-BBCC-D48D3565FCEF}" srcOrd="1" destOrd="0" parTransId="{4371D84C-F74A-47AD-A177-EDDC7D1CB6C2}" sibTransId="{6C71AAAA-8D84-459C-90C4-9DE4C1CEC1C3}"/>
    <dgm:cxn modelId="{39E3A3D3-398D-4D26-82AA-E0229B8A102B}" type="presOf" srcId="{C8DA286D-550E-45F0-BBCC-D48D3565FCEF}" destId="{C936187E-14DE-4213-A172-FD2BA59741A7}" srcOrd="0" destOrd="0" presId="urn:microsoft.com/office/officeart/2009/layout/CircleArrowProcess"/>
    <dgm:cxn modelId="{52B2B926-D423-4419-9C14-C5EE160C4FE1}" type="presOf" srcId="{052BB642-B435-4C23-8DB1-6459F34DDFD0}" destId="{D2C43A32-85E0-4E60-9DFB-2952080B5AC4}" srcOrd="0" destOrd="0" presId="urn:microsoft.com/office/officeart/2009/layout/CircleArrowProcess"/>
    <dgm:cxn modelId="{C883442B-FFB4-4377-89B8-674178B73999}" srcId="{235827CD-4A16-4F0A-824E-397273F7CE0C}" destId="{052BB642-B435-4C23-8DB1-6459F34DDFD0}" srcOrd="2" destOrd="0" parTransId="{689FEA01-FF7A-48F0-AD71-BD1BD969FD7B}" sibTransId="{18EB3A0D-7931-4FBE-A9F8-89A9EF1721D3}"/>
    <dgm:cxn modelId="{C35C411F-E231-4B4F-9B29-C6B1063BE8FE}" type="presOf" srcId="{116DD54E-79B6-4254-BDFA-D54A47489573}" destId="{4226CAE6-6088-47AD-B3E8-4D153916CBB8}" srcOrd="0" destOrd="0" presId="urn:microsoft.com/office/officeart/2009/layout/CircleArrowProcess"/>
    <dgm:cxn modelId="{4D248E95-9972-4964-A257-D20CACB1094C}" srcId="{235827CD-4A16-4F0A-824E-397273F7CE0C}" destId="{116DD54E-79B6-4254-BDFA-D54A47489573}" srcOrd="0" destOrd="0" parTransId="{29567A91-8D07-4261-83A4-D8C2B33BBFD7}" sibTransId="{99859262-726F-4415-A1FB-A67FEACD76A1}"/>
    <dgm:cxn modelId="{9E4EABB3-8115-4FBD-8F75-EF7621BAED6F}" type="presOf" srcId="{235827CD-4A16-4F0A-824E-397273F7CE0C}" destId="{ACA76558-3699-49AF-B03F-3B4475C9669C}" srcOrd="0" destOrd="0" presId="urn:microsoft.com/office/officeart/2009/layout/CircleArrowProcess"/>
    <dgm:cxn modelId="{C4DFCB5F-F618-49CB-8D88-D76A1166DFB7}" type="presParOf" srcId="{ACA76558-3699-49AF-B03F-3B4475C9669C}" destId="{E8E0F5C7-D7A2-4FA8-A11D-9E552F8A04F4}" srcOrd="0" destOrd="0" presId="urn:microsoft.com/office/officeart/2009/layout/CircleArrowProcess"/>
    <dgm:cxn modelId="{CDEB7A57-7C93-4CDA-B225-8DF5F19B793F}" type="presParOf" srcId="{E8E0F5C7-D7A2-4FA8-A11D-9E552F8A04F4}" destId="{CA5A26A9-920F-4518-A903-3349BC498AD3}" srcOrd="0" destOrd="0" presId="urn:microsoft.com/office/officeart/2009/layout/CircleArrowProcess"/>
    <dgm:cxn modelId="{5E640659-2708-44C0-BEC6-B3D785C2E403}" type="presParOf" srcId="{ACA76558-3699-49AF-B03F-3B4475C9669C}" destId="{4226CAE6-6088-47AD-B3E8-4D153916CBB8}" srcOrd="1" destOrd="0" presId="urn:microsoft.com/office/officeart/2009/layout/CircleArrowProcess"/>
    <dgm:cxn modelId="{18596046-628E-4496-A848-598BF031F294}" type="presParOf" srcId="{ACA76558-3699-49AF-B03F-3B4475C9669C}" destId="{F50F7DCF-37DF-4FAA-AC55-6EC48DF1ED0E}" srcOrd="2" destOrd="0" presId="urn:microsoft.com/office/officeart/2009/layout/CircleArrowProcess"/>
    <dgm:cxn modelId="{F86AF32D-9035-45AC-AE33-E058EC65D617}" type="presParOf" srcId="{F50F7DCF-37DF-4FAA-AC55-6EC48DF1ED0E}" destId="{FCA87005-66CD-4CEF-9686-0BC539044A72}" srcOrd="0" destOrd="0" presId="urn:microsoft.com/office/officeart/2009/layout/CircleArrowProcess"/>
    <dgm:cxn modelId="{9D75E547-5E55-4171-AEFE-393982A511A4}" type="presParOf" srcId="{ACA76558-3699-49AF-B03F-3B4475C9669C}" destId="{C936187E-14DE-4213-A172-FD2BA59741A7}" srcOrd="3" destOrd="0" presId="urn:microsoft.com/office/officeart/2009/layout/CircleArrowProcess"/>
    <dgm:cxn modelId="{F31CC4DE-B4D2-4A9E-B6D3-4A928927116A}" type="presParOf" srcId="{ACA76558-3699-49AF-B03F-3B4475C9669C}" destId="{288D3ADA-D42E-4C9F-8D99-1A9DC7EA047C}" srcOrd="4" destOrd="0" presId="urn:microsoft.com/office/officeart/2009/layout/CircleArrowProcess"/>
    <dgm:cxn modelId="{A8045EEB-A4B6-4A81-91CB-C4E5F80CB3DC}" type="presParOf" srcId="{288D3ADA-D42E-4C9F-8D99-1A9DC7EA047C}" destId="{4955BCFA-492A-4ED2-ABC4-C6F457F3C817}" srcOrd="0" destOrd="0" presId="urn:microsoft.com/office/officeart/2009/layout/CircleArrowProcess"/>
    <dgm:cxn modelId="{63F116D5-4762-42FC-B2E4-FC0B64AAC8EC}" type="presParOf" srcId="{ACA76558-3699-49AF-B03F-3B4475C9669C}" destId="{D2C43A32-85E0-4E60-9DFB-2952080B5AC4}"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s-ES"/>
          </a:p>
        </p:txBody>
      </p:sp>
      <p:sp>
        <p:nvSpPr>
          <p:cNvPr id="3" name="Marcador de fecha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3F39A27D-AE1E-4D16-A846-246E23101C48}" type="datetimeFigureOut">
              <a:rPr lang="es-ES" smtClean="0"/>
              <a:t>16/05/2018</a:t>
            </a:fld>
            <a:endParaRPr lang="es-ES"/>
          </a:p>
        </p:txBody>
      </p:sp>
      <p:sp>
        <p:nvSpPr>
          <p:cNvPr id="4" name="Marcador de imagen de diapositiva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s-ES"/>
          </a:p>
        </p:txBody>
      </p:sp>
      <p:sp>
        <p:nvSpPr>
          <p:cNvPr id="5" name="Marcador de notas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3F901344-2835-4A50-8C89-D239097307F3}" type="slidenum">
              <a:rPr lang="es-ES" smtClean="0"/>
              <a:t>‹Nº›</a:t>
            </a:fld>
            <a:endParaRPr lang="es-ES"/>
          </a:p>
        </p:txBody>
      </p:sp>
    </p:spTree>
    <p:extLst>
      <p:ext uri="{BB962C8B-B14F-4D97-AF65-F5344CB8AC3E}">
        <p14:creationId xmlns:p14="http://schemas.microsoft.com/office/powerpoint/2010/main" val="368543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Marcador de imagen de diapositiva 1"/>
          <p:cNvSpPr>
            <a:spLocks noGrp="1" noRot="1" noChangeAspect="1" noTextEdit="1"/>
          </p:cNvSpPr>
          <p:nvPr>
            <p:ph type="sldImg"/>
          </p:nvPr>
        </p:nvSpPr>
        <p:spPr bwMode="auto">
          <a:xfrm>
            <a:off x="1431925" y="1163638"/>
            <a:ext cx="4189413" cy="3141662"/>
          </a:xfrm>
          <a:noFill/>
          <a:ln>
            <a:solidFill>
              <a:srgbClr val="000000"/>
            </a:solidFill>
            <a:miter lim="800000"/>
            <a:headEnd/>
            <a:tailEnd/>
          </a:ln>
        </p:spPr>
      </p:sp>
      <p:sp>
        <p:nvSpPr>
          <p:cNvPr id="64515"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ES"/>
          </a:p>
        </p:txBody>
      </p:sp>
      <p:sp>
        <p:nvSpPr>
          <p:cNvPr id="4" name="Marcador de número de diapositiva 3"/>
          <p:cNvSpPr txBox="1">
            <a:spLocks noGrp="1"/>
          </p:cNvSpPr>
          <p:nvPr/>
        </p:nvSpPr>
        <p:spPr>
          <a:xfrm>
            <a:off x="3995217" y="8842030"/>
            <a:ext cx="3056414" cy="467071"/>
          </a:xfrm>
          <a:prstGeom prst="rect">
            <a:avLst/>
          </a:prstGeom>
          <a:noFill/>
        </p:spPr>
        <p:txBody>
          <a:bodyPr lIns="93497" tIns="46749" rIns="93497" bIns="46749" anchor="b"/>
          <a:lstStyle/>
          <a:p>
            <a:pPr algn="r">
              <a:defRPr/>
            </a:pPr>
            <a:fld id="{BBD1C00B-86EC-4060-8E81-F17B9478CCCC}" type="slidenum">
              <a:rPr lang="es-MX" sz="1200"/>
              <a:pPr algn="r">
                <a:defRPr/>
              </a:pPr>
              <a:t>10</a:t>
            </a:fld>
            <a:endParaRPr lang="es-MX" sz="1200"/>
          </a:p>
        </p:txBody>
      </p:sp>
    </p:spTree>
    <p:extLst>
      <p:ext uri="{BB962C8B-B14F-4D97-AF65-F5344CB8AC3E}">
        <p14:creationId xmlns:p14="http://schemas.microsoft.com/office/powerpoint/2010/main" val="1621530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EEC184AE-0DDE-4083-AD51-E2C07788D5CF}" type="datetimeFigureOut">
              <a:rPr lang="es-ES" smtClean="0"/>
              <a:t>16/05/2018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97183504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EC184AE-0DDE-4083-AD51-E2C07788D5CF}" type="datetimeFigureOut">
              <a:rPr lang="es-ES" smtClean="0"/>
              <a:t>16/05/2018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1270514863"/>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EC184AE-0DDE-4083-AD51-E2C07788D5CF}" type="datetimeFigureOut">
              <a:rPr lang="es-ES" smtClean="0"/>
              <a:t>16/05/2018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361111856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EC184AE-0DDE-4083-AD51-E2C07788D5CF}" type="datetimeFigureOut">
              <a:rPr lang="es-ES" smtClean="0"/>
              <a:t>16/05/2018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326613413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EC184AE-0DDE-4083-AD51-E2C07788D5CF}" type="datetimeFigureOut">
              <a:rPr lang="es-ES" smtClean="0"/>
              <a:t>16/05/2018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3236383872"/>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EC184AE-0DDE-4083-AD51-E2C07788D5CF}" type="datetimeFigureOut">
              <a:rPr lang="es-ES" smtClean="0"/>
              <a:t>16/05/2018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1251613630"/>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EC184AE-0DDE-4083-AD51-E2C07788D5CF}" type="datetimeFigureOut">
              <a:rPr lang="es-ES" smtClean="0"/>
              <a:t>16/05/2018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1567529780"/>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EC184AE-0DDE-4083-AD51-E2C07788D5CF}" type="datetimeFigureOut">
              <a:rPr lang="es-ES" smtClean="0"/>
              <a:t>16/05/2018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599922416"/>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EC184AE-0DDE-4083-AD51-E2C07788D5CF}" type="datetimeFigureOut">
              <a:rPr lang="es-ES" smtClean="0"/>
              <a:t>16/05/2018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202024884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EC184AE-0DDE-4083-AD51-E2C07788D5CF}" type="datetimeFigureOut">
              <a:rPr lang="es-ES" smtClean="0"/>
              <a:t>16/05/2018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3808977339"/>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EC184AE-0DDE-4083-AD51-E2C07788D5CF}" type="datetimeFigureOut">
              <a:rPr lang="es-ES" smtClean="0"/>
              <a:t>16/05/2018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1643C93-144B-4A1F-AE5A-E84DB5F1459D}" type="slidenum">
              <a:rPr lang="es-ES" smtClean="0"/>
              <a:t>‹Nº›</a:t>
            </a:fld>
            <a:endParaRPr lang="es-ES"/>
          </a:p>
        </p:txBody>
      </p:sp>
    </p:spTree>
    <p:extLst>
      <p:ext uri="{BB962C8B-B14F-4D97-AF65-F5344CB8AC3E}">
        <p14:creationId xmlns:p14="http://schemas.microsoft.com/office/powerpoint/2010/main" val="3468023991"/>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2BAB61-0EDE-49E4-BDE2-BF04F51D9E98}" type="datetime1">
              <a:rPr lang="es-ES" altLang="es-ES" smtClean="0"/>
              <a:pPr/>
              <a:t>16/05/2018</a:t>
            </a:fld>
            <a:endParaRPr lang="es-ES" alt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lt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242408-6F7F-4942-A529-D4DE51EB3F0D}" type="slidenum">
              <a:rPr lang="es-ES" altLang="es-ES" smtClean="0"/>
              <a:pPr/>
              <a:t>‹Nº›</a:t>
            </a:fld>
            <a:endParaRPr lang="es-ES" altLang="es-ES"/>
          </a:p>
        </p:txBody>
      </p:sp>
    </p:spTree>
    <p:extLst>
      <p:ext uri="{BB962C8B-B14F-4D97-AF65-F5344CB8AC3E}">
        <p14:creationId xmlns:p14="http://schemas.microsoft.com/office/powerpoint/2010/main" val="55170275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slow">
    <p:wip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1"/>
          <p:cNvGrpSpPr>
            <a:grpSpLocks/>
          </p:cNvGrpSpPr>
          <p:nvPr/>
        </p:nvGrpSpPr>
        <p:grpSpPr bwMode="auto">
          <a:xfrm>
            <a:off x="0" y="0"/>
            <a:ext cx="9144000" cy="6858000"/>
            <a:chOff x="0" y="0"/>
            <a:chExt cx="12192000" cy="6808762"/>
          </a:xfrm>
        </p:grpSpPr>
        <p:sp>
          <p:nvSpPr>
            <p:cNvPr id="5" name="Rectángulo 4"/>
            <p:cNvSpPr/>
            <p:nvPr/>
          </p:nvSpPr>
          <p:spPr>
            <a:xfrm flipH="1">
              <a:off x="0" y="0"/>
              <a:ext cx="12192000" cy="344657"/>
            </a:xfrm>
            <a:prstGeom prst="rect">
              <a:avLst/>
            </a:prstGeom>
            <a:gradFill flip="none" rotWithShape="1">
              <a:gsLst>
                <a:gs pos="0">
                  <a:srgbClr val="FFFF00"/>
                </a:gs>
                <a:gs pos="100000">
                  <a:schemeClr val="accent5">
                    <a:lumMod val="50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6" name="Rectángulo 5"/>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6230" y="1651000"/>
            <a:ext cx="2918969" cy="2918969"/>
          </a:xfrm>
          <a:prstGeom prst="rect">
            <a:avLst/>
          </a:prstGeom>
        </p:spPr>
      </p:pic>
    </p:spTree>
    <p:extLst>
      <p:ext uri="{BB962C8B-B14F-4D97-AF65-F5344CB8AC3E}">
        <p14:creationId xmlns:p14="http://schemas.microsoft.com/office/powerpoint/2010/main" val="244219865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90" name="Grupo 1"/>
          <p:cNvGrpSpPr>
            <a:grpSpLocks/>
          </p:cNvGrpSpPr>
          <p:nvPr/>
        </p:nvGrpSpPr>
        <p:grpSpPr bwMode="auto">
          <a:xfrm>
            <a:off x="0" y="0"/>
            <a:ext cx="9144000" cy="6858000"/>
            <a:chOff x="0" y="0"/>
            <a:chExt cx="12192000" cy="6808762"/>
          </a:xfrm>
        </p:grpSpPr>
        <p:sp>
          <p:nvSpPr>
            <p:cNvPr id="3" name="Rectángulo 2"/>
            <p:cNvSpPr/>
            <p:nvPr/>
          </p:nvSpPr>
          <p:spPr>
            <a:xfrm flipH="1">
              <a:off x="0" y="0"/>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4" name="Rectángulo 3"/>
            <p:cNvSpPr/>
            <p:nvPr/>
          </p:nvSpPr>
          <p:spPr>
            <a:xfrm flipH="1">
              <a:off x="0" y="6612256"/>
              <a:ext cx="12192000" cy="196506"/>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graphicFrame>
        <p:nvGraphicFramePr>
          <p:cNvPr id="7" name="Diagrama 6"/>
          <p:cNvGraphicFramePr/>
          <p:nvPr>
            <p:extLst>
              <p:ext uri="{D42A27DB-BD31-4B8C-83A1-F6EECF244321}">
                <p14:modId xmlns:p14="http://schemas.microsoft.com/office/powerpoint/2010/main" val="1092943763"/>
              </p:ext>
            </p:extLst>
          </p:nvPr>
        </p:nvGraphicFramePr>
        <p:xfrm>
          <a:off x="1579996" y="948280"/>
          <a:ext cx="4839538" cy="5432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ángulo 10"/>
          <p:cNvSpPr/>
          <p:nvPr/>
        </p:nvSpPr>
        <p:spPr>
          <a:xfrm>
            <a:off x="78766" y="-58274"/>
            <a:ext cx="2025555" cy="507831"/>
          </a:xfrm>
          <a:prstGeom prst="rect">
            <a:avLst/>
          </a:prstGeom>
          <a:noFill/>
        </p:spPr>
        <p:txBody>
          <a:bodyPr wrap="none">
            <a:spAutoFit/>
          </a:bodyPr>
          <a:lstStyle/>
          <a:p>
            <a:pPr algn="ctr">
              <a:defRPr/>
            </a:pPr>
            <a:r>
              <a:rPr lang="es-ES" sz="2700" b="1" dirty="0">
                <a:ln w="9525">
                  <a:solidFill>
                    <a:schemeClr val="bg1"/>
                  </a:solidFill>
                  <a:prstDash val="solid"/>
                </a:ln>
                <a:effectLst>
                  <a:outerShdw blurRad="12700" dist="38100" dir="2700000" algn="tl" rotWithShape="0">
                    <a:schemeClr val="accent5">
                      <a:lumMod val="60000"/>
                      <a:lumOff val="40000"/>
                    </a:schemeClr>
                  </a:outerShdw>
                </a:effectLst>
              </a:rPr>
              <a:t>Metodología</a:t>
            </a:r>
          </a:p>
        </p:txBody>
      </p:sp>
      <p:sp>
        <p:nvSpPr>
          <p:cNvPr id="2" name="CuadroTexto 1">
            <a:extLst>
              <a:ext uri="{FF2B5EF4-FFF2-40B4-BE49-F238E27FC236}">
                <a16:creationId xmlns:a16="http://schemas.microsoft.com/office/drawing/2014/main" xmlns="" id="{CBFF0654-059E-4E53-B44C-47FEA9033066}"/>
              </a:ext>
            </a:extLst>
          </p:cNvPr>
          <p:cNvSpPr txBox="1"/>
          <p:nvPr/>
        </p:nvSpPr>
        <p:spPr>
          <a:xfrm>
            <a:off x="6635692" y="1345184"/>
            <a:ext cx="184731" cy="369332"/>
          </a:xfrm>
          <a:prstGeom prst="rect">
            <a:avLst/>
          </a:prstGeom>
          <a:noFill/>
        </p:spPr>
        <p:txBody>
          <a:bodyPr wrap="none" rtlCol="0">
            <a:spAutoFit/>
          </a:bodyPr>
          <a:lstStyle/>
          <a:p>
            <a:endParaRPr lang="es-ES" dirty="0"/>
          </a:p>
        </p:txBody>
      </p:sp>
      <p:sp>
        <p:nvSpPr>
          <p:cNvPr id="6" name="CuadroTexto 5">
            <a:extLst>
              <a:ext uri="{FF2B5EF4-FFF2-40B4-BE49-F238E27FC236}">
                <a16:creationId xmlns:a16="http://schemas.microsoft.com/office/drawing/2014/main" xmlns="" id="{13F0A0FE-B6ED-45B5-9623-9414FDE9D3E3}"/>
              </a:ext>
            </a:extLst>
          </p:cNvPr>
          <p:cNvSpPr txBox="1"/>
          <p:nvPr/>
        </p:nvSpPr>
        <p:spPr>
          <a:xfrm>
            <a:off x="6213046" y="1478269"/>
            <a:ext cx="2317750" cy="1477328"/>
          </a:xfrm>
          <a:prstGeom prst="rect">
            <a:avLst/>
          </a:prstGeom>
          <a:noFill/>
        </p:spPr>
        <p:txBody>
          <a:bodyPr wrap="none" rtlCol="0">
            <a:spAutoFit/>
          </a:bodyPr>
          <a:lstStyle/>
          <a:p>
            <a:r>
              <a:rPr lang="es-MX" dirty="0"/>
              <a:t>Conocimientos previos</a:t>
            </a:r>
          </a:p>
          <a:p>
            <a:r>
              <a:rPr lang="es-MX" dirty="0"/>
              <a:t>Factores vocacionales</a:t>
            </a:r>
          </a:p>
          <a:p>
            <a:r>
              <a:rPr lang="es-MX" dirty="0"/>
              <a:t>Inicio del primer año</a:t>
            </a:r>
          </a:p>
          <a:p>
            <a:endParaRPr lang="es-MX" dirty="0"/>
          </a:p>
          <a:p>
            <a:endParaRPr lang="es-ES" dirty="0"/>
          </a:p>
        </p:txBody>
      </p:sp>
      <p:sp>
        <p:nvSpPr>
          <p:cNvPr id="5" name="CuadroTexto 4">
            <a:extLst>
              <a:ext uri="{FF2B5EF4-FFF2-40B4-BE49-F238E27FC236}">
                <a16:creationId xmlns:a16="http://schemas.microsoft.com/office/drawing/2014/main" xmlns="" id="{3A94C7AF-1B73-4B94-A6A1-B6FDE7D24BBB}"/>
              </a:ext>
            </a:extLst>
          </p:cNvPr>
          <p:cNvSpPr txBox="1"/>
          <p:nvPr/>
        </p:nvSpPr>
        <p:spPr>
          <a:xfrm>
            <a:off x="206154" y="1262532"/>
            <a:ext cx="2531527" cy="923330"/>
          </a:xfrm>
          <a:prstGeom prst="rect">
            <a:avLst/>
          </a:prstGeom>
          <a:noFill/>
        </p:spPr>
        <p:txBody>
          <a:bodyPr wrap="none" rtlCol="0">
            <a:spAutoFit/>
          </a:bodyPr>
          <a:lstStyle/>
          <a:p>
            <a:r>
              <a:rPr lang="es-MX" dirty="0"/>
              <a:t>Psicosociales</a:t>
            </a:r>
          </a:p>
          <a:p>
            <a:r>
              <a:rPr lang="es-MX" dirty="0"/>
              <a:t>Modos de afrontamiento</a:t>
            </a:r>
          </a:p>
          <a:p>
            <a:r>
              <a:rPr lang="es-MX" dirty="0"/>
              <a:t>Tres momentos</a:t>
            </a:r>
            <a:endParaRPr lang="es-ES" dirty="0"/>
          </a:p>
        </p:txBody>
      </p:sp>
      <p:sp>
        <p:nvSpPr>
          <p:cNvPr id="8" name="CuadroTexto 7">
            <a:extLst>
              <a:ext uri="{FF2B5EF4-FFF2-40B4-BE49-F238E27FC236}">
                <a16:creationId xmlns:a16="http://schemas.microsoft.com/office/drawing/2014/main" xmlns="" id="{DCD973A9-A444-4688-9A27-78FF4FC1DA5D}"/>
              </a:ext>
            </a:extLst>
          </p:cNvPr>
          <p:cNvSpPr txBox="1"/>
          <p:nvPr/>
        </p:nvSpPr>
        <p:spPr>
          <a:xfrm>
            <a:off x="6072683" y="2307574"/>
            <a:ext cx="2931315" cy="646331"/>
          </a:xfrm>
          <a:prstGeom prst="rect">
            <a:avLst/>
          </a:prstGeom>
          <a:noFill/>
        </p:spPr>
        <p:txBody>
          <a:bodyPr wrap="none" rtlCol="0">
            <a:spAutoFit/>
          </a:bodyPr>
          <a:lstStyle/>
          <a:p>
            <a:r>
              <a:rPr lang="es-MX" dirty="0"/>
              <a:t>Participación voluntaria</a:t>
            </a:r>
          </a:p>
          <a:p>
            <a:r>
              <a:rPr lang="es-MX" dirty="0"/>
              <a:t>Confidencialidad de los datos</a:t>
            </a:r>
            <a:endParaRPr lang="es-ES" dirty="0"/>
          </a:p>
        </p:txBody>
      </p:sp>
    </p:spTree>
    <p:extLst>
      <p:ext uri="{BB962C8B-B14F-4D97-AF65-F5344CB8AC3E}">
        <p14:creationId xmlns:p14="http://schemas.microsoft.com/office/powerpoint/2010/main" val="131411721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7 Rectángulo"/>
          <p:cNvSpPr>
            <a:spLocks noChangeArrowheads="1"/>
          </p:cNvSpPr>
          <p:nvPr/>
        </p:nvSpPr>
        <p:spPr bwMode="auto">
          <a:xfrm>
            <a:off x="2099467" y="3214687"/>
            <a:ext cx="6263879" cy="923330"/>
          </a:xfrm>
          <a:prstGeom prst="rect">
            <a:avLst/>
          </a:prstGeom>
          <a:noFill/>
          <a:ln w="9525">
            <a:noFill/>
            <a:miter lim="800000"/>
            <a:headEnd/>
            <a:tailEnd/>
          </a:ln>
        </p:spPr>
        <p:txBody>
          <a:bodyPr>
            <a:spAutoFit/>
          </a:bodyPr>
          <a:lstStyle/>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p:txBody>
      </p:sp>
      <p:sp>
        <p:nvSpPr>
          <p:cNvPr id="4" name="CuadroTexto 3"/>
          <p:cNvSpPr txBox="1"/>
          <p:nvPr/>
        </p:nvSpPr>
        <p:spPr>
          <a:xfrm>
            <a:off x="433302" y="894281"/>
            <a:ext cx="8405897" cy="553998"/>
          </a:xfrm>
          <a:prstGeom prst="rect">
            <a:avLst/>
          </a:prstGeom>
          <a:noFill/>
        </p:spPr>
        <p:txBody>
          <a:bodyPr wrap="square" rtlCol="0">
            <a:spAutoFit/>
          </a:bodyPr>
          <a:lstStyle/>
          <a:p>
            <a:r>
              <a:rPr lang="es-MX" sz="1500" b="1" dirty="0"/>
              <a:t>Dependiendo del promedio final obtenido en Biología Celular la variable categórica tuvo 4 niveles de desempeño </a:t>
            </a:r>
          </a:p>
        </p:txBody>
      </p:sp>
      <p:grpSp>
        <p:nvGrpSpPr>
          <p:cNvPr id="10" name="Grupo 9">
            <a:extLst>
              <a:ext uri="{FF2B5EF4-FFF2-40B4-BE49-F238E27FC236}">
                <a16:creationId xmlns:a16="http://schemas.microsoft.com/office/drawing/2014/main" xmlns="" id="{90EB7FE7-9DBA-4577-90C0-50CDCDD74D24}"/>
              </a:ext>
            </a:extLst>
          </p:cNvPr>
          <p:cNvGrpSpPr/>
          <p:nvPr/>
        </p:nvGrpSpPr>
        <p:grpSpPr>
          <a:xfrm>
            <a:off x="467354" y="1617598"/>
            <a:ext cx="8371845" cy="2136994"/>
            <a:chOff x="467355" y="1617598"/>
            <a:chExt cx="6398514" cy="2136994"/>
          </a:xfrm>
        </p:grpSpPr>
        <p:pic>
          <p:nvPicPr>
            <p:cNvPr id="14" name="Imagen 13"/>
            <p:cNvPicPr/>
            <p:nvPr/>
          </p:nvPicPr>
          <p:blipFill>
            <a:blip r:embed="rId2">
              <a:extLst>
                <a:ext uri="{28A0092B-C50C-407E-A947-70E740481C1C}">
                  <a14:useLocalDpi xmlns:a14="http://schemas.microsoft.com/office/drawing/2010/main" val="0"/>
                </a:ext>
              </a:extLst>
            </a:blip>
            <a:srcRect/>
            <a:stretch>
              <a:fillRect/>
            </a:stretch>
          </p:blipFill>
          <p:spPr bwMode="auto">
            <a:xfrm>
              <a:off x="467355" y="1617598"/>
              <a:ext cx="6398514" cy="2136994"/>
            </a:xfrm>
            <a:prstGeom prst="rect">
              <a:avLst/>
            </a:prstGeom>
            <a:noFill/>
            <a:ln>
              <a:noFill/>
            </a:ln>
          </p:spPr>
        </p:pic>
        <p:sp>
          <p:nvSpPr>
            <p:cNvPr id="5" name="CuadroTexto 4"/>
            <p:cNvSpPr txBox="1"/>
            <p:nvPr/>
          </p:nvSpPr>
          <p:spPr>
            <a:xfrm>
              <a:off x="5401785" y="1800865"/>
              <a:ext cx="1124026" cy="323165"/>
            </a:xfrm>
            <a:prstGeom prst="rect">
              <a:avLst/>
            </a:prstGeom>
            <a:solidFill>
              <a:schemeClr val="bg1"/>
            </a:solidFill>
          </p:spPr>
          <p:txBody>
            <a:bodyPr wrap="none" rtlCol="0">
              <a:spAutoFit/>
            </a:bodyPr>
            <a:lstStyle/>
            <a:p>
              <a:r>
                <a:rPr lang="es-MX" sz="1500" dirty="0"/>
                <a:t>Desempeño</a:t>
              </a:r>
            </a:p>
          </p:txBody>
        </p:sp>
        <p:sp>
          <p:nvSpPr>
            <p:cNvPr id="6" name="CuadroTexto 5"/>
            <p:cNvSpPr txBox="1"/>
            <p:nvPr/>
          </p:nvSpPr>
          <p:spPr>
            <a:xfrm>
              <a:off x="5634518" y="2194259"/>
              <a:ext cx="658559" cy="300082"/>
            </a:xfrm>
            <a:prstGeom prst="rect">
              <a:avLst/>
            </a:prstGeom>
            <a:solidFill>
              <a:schemeClr val="bg1"/>
            </a:solidFill>
          </p:spPr>
          <p:txBody>
            <a:bodyPr wrap="square" rtlCol="0">
              <a:spAutoFit/>
            </a:bodyPr>
            <a:lstStyle/>
            <a:p>
              <a:r>
                <a:rPr lang="es-MX" sz="1350" dirty="0"/>
                <a:t>bajo</a:t>
              </a:r>
            </a:p>
          </p:txBody>
        </p:sp>
        <p:sp>
          <p:nvSpPr>
            <p:cNvPr id="7" name="CuadroTexto 6"/>
            <p:cNvSpPr txBox="1"/>
            <p:nvPr/>
          </p:nvSpPr>
          <p:spPr>
            <a:xfrm>
              <a:off x="5401785" y="2592368"/>
              <a:ext cx="1002197" cy="300082"/>
            </a:xfrm>
            <a:prstGeom prst="rect">
              <a:avLst/>
            </a:prstGeom>
            <a:solidFill>
              <a:schemeClr val="bg1"/>
            </a:solidFill>
          </p:spPr>
          <p:txBody>
            <a:bodyPr wrap="none" rtlCol="0">
              <a:spAutoFit/>
            </a:bodyPr>
            <a:lstStyle/>
            <a:p>
              <a:r>
                <a:rPr lang="es-MX" sz="1350" dirty="0"/>
                <a:t>Medio-bajo</a:t>
              </a:r>
            </a:p>
          </p:txBody>
        </p:sp>
        <p:sp>
          <p:nvSpPr>
            <p:cNvPr id="8" name="CuadroTexto 7"/>
            <p:cNvSpPr txBox="1"/>
            <p:nvPr/>
          </p:nvSpPr>
          <p:spPr>
            <a:xfrm>
              <a:off x="5342045" y="2962679"/>
              <a:ext cx="1057223" cy="300082"/>
            </a:xfrm>
            <a:prstGeom prst="rect">
              <a:avLst/>
            </a:prstGeom>
            <a:solidFill>
              <a:schemeClr val="bg1"/>
            </a:solidFill>
          </p:spPr>
          <p:txBody>
            <a:bodyPr wrap="square" rtlCol="0">
              <a:spAutoFit/>
            </a:bodyPr>
            <a:lstStyle/>
            <a:p>
              <a:r>
                <a:rPr lang="es-MX" sz="1350" dirty="0"/>
                <a:t>Medio-alto</a:t>
              </a:r>
            </a:p>
          </p:txBody>
        </p:sp>
        <p:sp>
          <p:nvSpPr>
            <p:cNvPr id="9" name="CuadroTexto 8"/>
            <p:cNvSpPr txBox="1"/>
            <p:nvPr/>
          </p:nvSpPr>
          <p:spPr>
            <a:xfrm>
              <a:off x="5634518" y="3395359"/>
              <a:ext cx="471539" cy="300082"/>
            </a:xfrm>
            <a:prstGeom prst="rect">
              <a:avLst/>
            </a:prstGeom>
            <a:solidFill>
              <a:schemeClr val="bg1"/>
            </a:solidFill>
          </p:spPr>
          <p:txBody>
            <a:bodyPr wrap="none" rtlCol="0">
              <a:spAutoFit/>
            </a:bodyPr>
            <a:lstStyle/>
            <a:p>
              <a:r>
                <a:rPr lang="es-MX" sz="1350" dirty="0"/>
                <a:t>Alto</a:t>
              </a:r>
            </a:p>
          </p:txBody>
        </p:sp>
      </p:grpSp>
      <p:grpSp>
        <p:nvGrpSpPr>
          <p:cNvPr id="17" name="Grupo 1"/>
          <p:cNvGrpSpPr>
            <a:grpSpLocks/>
          </p:cNvGrpSpPr>
          <p:nvPr/>
        </p:nvGrpSpPr>
        <p:grpSpPr bwMode="auto">
          <a:xfrm>
            <a:off x="0" y="0"/>
            <a:ext cx="9144000" cy="6858000"/>
            <a:chOff x="0" y="0"/>
            <a:chExt cx="12192000" cy="6808762"/>
          </a:xfrm>
        </p:grpSpPr>
        <p:sp>
          <p:nvSpPr>
            <p:cNvPr id="18" name="Rectángulo 17"/>
            <p:cNvSpPr/>
            <p:nvPr/>
          </p:nvSpPr>
          <p:spPr>
            <a:xfrm flipH="1">
              <a:off x="0" y="0"/>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19" name="Rectángulo 18"/>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sp>
        <p:nvSpPr>
          <p:cNvPr id="16" name="Rectángulo 15">
            <a:extLst>
              <a:ext uri="{FF2B5EF4-FFF2-40B4-BE49-F238E27FC236}">
                <a16:creationId xmlns:a16="http://schemas.microsoft.com/office/drawing/2014/main" xmlns="" id="{42B5F2AC-2D69-4080-8758-C8BF654DCDBB}"/>
              </a:ext>
            </a:extLst>
          </p:cNvPr>
          <p:cNvSpPr/>
          <p:nvPr/>
        </p:nvSpPr>
        <p:spPr>
          <a:xfrm>
            <a:off x="78766" y="-58274"/>
            <a:ext cx="2025555" cy="507831"/>
          </a:xfrm>
          <a:prstGeom prst="rect">
            <a:avLst/>
          </a:prstGeom>
          <a:noFill/>
        </p:spPr>
        <p:txBody>
          <a:bodyPr wrap="none">
            <a:spAutoFit/>
          </a:bodyPr>
          <a:lstStyle/>
          <a:p>
            <a:pPr algn="ctr">
              <a:defRPr/>
            </a:pPr>
            <a:r>
              <a:rPr lang="es-ES" sz="2700" b="1" dirty="0">
                <a:ln w="9525">
                  <a:solidFill>
                    <a:schemeClr val="bg1"/>
                  </a:solidFill>
                  <a:prstDash val="solid"/>
                </a:ln>
                <a:effectLst>
                  <a:outerShdw blurRad="12700" dist="38100" dir="2700000" algn="tl" rotWithShape="0">
                    <a:schemeClr val="accent5">
                      <a:lumMod val="60000"/>
                      <a:lumOff val="40000"/>
                    </a:schemeClr>
                  </a:outerShdw>
                </a:effectLst>
              </a:rPr>
              <a:t>Metodología</a:t>
            </a:r>
          </a:p>
        </p:txBody>
      </p:sp>
      <p:sp>
        <p:nvSpPr>
          <p:cNvPr id="2" name="Rectángulo 1">
            <a:extLst>
              <a:ext uri="{FF2B5EF4-FFF2-40B4-BE49-F238E27FC236}">
                <a16:creationId xmlns:a16="http://schemas.microsoft.com/office/drawing/2014/main" xmlns="" id="{69F4C932-A980-4526-9933-AAA10F872B31}"/>
              </a:ext>
            </a:extLst>
          </p:cNvPr>
          <p:cNvSpPr/>
          <p:nvPr/>
        </p:nvSpPr>
        <p:spPr>
          <a:xfrm>
            <a:off x="576795" y="4006600"/>
            <a:ext cx="8152962" cy="2308324"/>
          </a:xfrm>
          <a:prstGeom prst="rect">
            <a:avLst/>
          </a:prstGeom>
        </p:spPr>
        <p:txBody>
          <a:bodyPr wrap="square">
            <a:spAutoFit/>
          </a:bodyPr>
          <a:lstStyle/>
          <a:p>
            <a:r>
              <a:rPr lang="es-MX" sz="2400" dirty="0"/>
              <a:t>Análisis discriminante múltiple</a:t>
            </a:r>
          </a:p>
          <a:p>
            <a:r>
              <a:rPr lang="es-MX" sz="2400" dirty="0"/>
              <a:t>Método multivariado</a:t>
            </a:r>
          </a:p>
          <a:p>
            <a:r>
              <a:rPr lang="es-MX" sz="2400" dirty="0"/>
              <a:t>Relación entre un grupo de variables predictoras y una variable de agrupación con un número relativamente pequeño de categorías</a:t>
            </a:r>
          </a:p>
          <a:p>
            <a:r>
              <a:rPr lang="es-MX" sz="2400" dirty="0"/>
              <a:t>	</a:t>
            </a:r>
          </a:p>
        </p:txBody>
      </p:sp>
    </p:spTree>
    <p:extLst>
      <p:ext uri="{BB962C8B-B14F-4D97-AF65-F5344CB8AC3E}">
        <p14:creationId xmlns:p14="http://schemas.microsoft.com/office/powerpoint/2010/main" val="397678343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1"/>
          <p:cNvSpPr>
            <a:spLocks noGrp="1"/>
          </p:cNvSpPr>
          <p:nvPr>
            <p:ph idx="4294967295"/>
          </p:nvPr>
        </p:nvSpPr>
        <p:spPr>
          <a:xfrm>
            <a:off x="0" y="1793875"/>
            <a:ext cx="6354763" cy="3255963"/>
          </a:xfrm>
        </p:spPr>
        <p:txBody>
          <a:bodyPr/>
          <a:lstStyle/>
          <a:p>
            <a:pPr eaLnBrk="1" hangingPunct="1">
              <a:buFontTx/>
              <a:buNone/>
            </a:pPr>
            <a:endParaRPr lang="en-GB" sz="1200" b="1" dirty="0">
              <a:solidFill>
                <a:srgbClr val="17375E"/>
              </a:solidFill>
              <a:latin typeface="Arial" charset="0"/>
              <a:cs typeface="Arial" charset="0"/>
            </a:endParaRPr>
          </a:p>
          <a:p>
            <a:pPr eaLnBrk="1" hangingPunct="1">
              <a:lnSpc>
                <a:spcPct val="150000"/>
              </a:lnSpc>
              <a:buFont typeface="Arial" charset="0"/>
              <a:buNone/>
            </a:pPr>
            <a:endParaRPr lang="es-MX" sz="1200" dirty="0">
              <a:latin typeface="Arial" charset="0"/>
              <a:cs typeface="Arial" charset="0"/>
            </a:endParaRPr>
          </a:p>
        </p:txBody>
      </p:sp>
      <p:sp>
        <p:nvSpPr>
          <p:cNvPr id="74755" name="7 Rectángulo"/>
          <p:cNvSpPr>
            <a:spLocks noChangeArrowheads="1"/>
          </p:cNvSpPr>
          <p:nvPr/>
        </p:nvSpPr>
        <p:spPr bwMode="auto">
          <a:xfrm>
            <a:off x="1464469" y="3214687"/>
            <a:ext cx="6263879" cy="923330"/>
          </a:xfrm>
          <a:prstGeom prst="rect">
            <a:avLst/>
          </a:prstGeom>
          <a:noFill/>
          <a:ln w="9525">
            <a:noFill/>
            <a:miter lim="800000"/>
            <a:headEnd/>
            <a:tailEnd/>
          </a:ln>
        </p:spPr>
        <p:txBody>
          <a:bodyPr>
            <a:spAutoFit/>
          </a:bodyPr>
          <a:lstStyle/>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p:txBody>
      </p:sp>
      <p:grpSp>
        <p:nvGrpSpPr>
          <p:cNvPr id="14" name="Grupo 1"/>
          <p:cNvGrpSpPr>
            <a:grpSpLocks/>
          </p:cNvGrpSpPr>
          <p:nvPr/>
        </p:nvGrpSpPr>
        <p:grpSpPr bwMode="auto">
          <a:xfrm>
            <a:off x="0" y="0"/>
            <a:ext cx="9144000" cy="6858000"/>
            <a:chOff x="0" y="0"/>
            <a:chExt cx="12192000" cy="6808762"/>
          </a:xfrm>
        </p:grpSpPr>
        <p:sp>
          <p:nvSpPr>
            <p:cNvPr id="15" name="Rectángulo 14"/>
            <p:cNvSpPr/>
            <p:nvPr/>
          </p:nvSpPr>
          <p:spPr>
            <a:xfrm flipH="1">
              <a:off x="0" y="0"/>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16" name="Rectángulo 15"/>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sp>
        <p:nvSpPr>
          <p:cNvPr id="5" name="CuadroTexto 4"/>
          <p:cNvSpPr txBox="1"/>
          <p:nvPr/>
        </p:nvSpPr>
        <p:spPr>
          <a:xfrm>
            <a:off x="138418" y="53460"/>
            <a:ext cx="1227387" cy="369332"/>
          </a:xfrm>
          <a:prstGeom prst="rect">
            <a:avLst/>
          </a:prstGeom>
          <a:noFill/>
        </p:spPr>
        <p:txBody>
          <a:bodyPr wrap="none" rtlCol="0">
            <a:spAutoFit/>
          </a:bodyPr>
          <a:lstStyle/>
          <a:p>
            <a:r>
              <a:rPr lang="es-MX" b="1" dirty="0"/>
              <a:t>Resultados</a:t>
            </a:r>
          </a:p>
        </p:txBody>
      </p:sp>
      <p:sp>
        <p:nvSpPr>
          <p:cNvPr id="4" name="CuadroTexto 3">
            <a:extLst>
              <a:ext uri="{FF2B5EF4-FFF2-40B4-BE49-F238E27FC236}">
                <a16:creationId xmlns:a16="http://schemas.microsoft.com/office/drawing/2014/main" xmlns="" id="{B3A4064E-F4DF-4E29-99E1-6D151120FDA8}"/>
              </a:ext>
            </a:extLst>
          </p:cNvPr>
          <p:cNvSpPr txBox="1"/>
          <p:nvPr/>
        </p:nvSpPr>
        <p:spPr>
          <a:xfrm>
            <a:off x="246001" y="826965"/>
            <a:ext cx="8322734" cy="6124754"/>
          </a:xfrm>
          <a:prstGeom prst="rect">
            <a:avLst/>
          </a:prstGeom>
          <a:noFill/>
        </p:spPr>
        <p:txBody>
          <a:bodyPr wrap="square" rtlCol="0">
            <a:spAutoFit/>
          </a:bodyPr>
          <a:lstStyle/>
          <a:p>
            <a:pPr algn="just"/>
            <a:r>
              <a:rPr lang="es-MX" sz="2800" dirty="0"/>
              <a:t>De las tres funciones que arrojó el modelo, se consideró la primera ya que determinó un 53% de la varianza explicada para médico cirujano y 69,2% para Fisioterapia.</a:t>
            </a:r>
          </a:p>
          <a:p>
            <a:pPr algn="just"/>
            <a:endParaRPr lang="es-MX" sz="2800" dirty="0"/>
          </a:p>
          <a:p>
            <a:pPr algn="just"/>
            <a:endParaRPr lang="es-MX" sz="2800" dirty="0"/>
          </a:p>
          <a:p>
            <a:pPr algn="just"/>
            <a:r>
              <a:rPr lang="es-MX" sz="2800" dirty="0"/>
              <a:t>Con  una correlación canónica de 0.995 indicando que su correlación con las variables </a:t>
            </a:r>
            <a:r>
              <a:rPr lang="es-MX" sz="2800" dirty="0" err="1"/>
              <a:t>predictorias</a:t>
            </a:r>
            <a:r>
              <a:rPr lang="es-MX" sz="2800" dirty="0"/>
              <a:t> fue bastante adecuada</a:t>
            </a:r>
          </a:p>
          <a:p>
            <a:pPr algn="just"/>
            <a:endParaRPr lang="es-MX" sz="2800" dirty="0"/>
          </a:p>
          <a:p>
            <a:pPr algn="just"/>
            <a:endParaRPr lang="es-MX" sz="2800" dirty="0"/>
          </a:p>
          <a:p>
            <a:pPr algn="just"/>
            <a:endParaRPr lang="es-MX" sz="2800" dirty="0"/>
          </a:p>
          <a:p>
            <a:pPr algn="just"/>
            <a:endParaRPr lang="es-MX" sz="2800" dirty="0"/>
          </a:p>
          <a:p>
            <a:pPr algn="just"/>
            <a:endParaRPr lang="es-ES" sz="2800" dirty="0"/>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098" y="5384800"/>
            <a:ext cx="920836" cy="920836"/>
          </a:xfrm>
          <a:prstGeom prst="rect">
            <a:avLst/>
          </a:prstGeom>
        </p:spPr>
      </p:pic>
    </p:spTree>
    <p:extLst>
      <p:ext uri="{BB962C8B-B14F-4D97-AF65-F5344CB8AC3E}">
        <p14:creationId xmlns:p14="http://schemas.microsoft.com/office/powerpoint/2010/main" val="809660944"/>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7 Rectángulo"/>
          <p:cNvSpPr>
            <a:spLocks noChangeArrowheads="1"/>
          </p:cNvSpPr>
          <p:nvPr/>
        </p:nvSpPr>
        <p:spPr bwMode="auto">
          <a:xfrm>
            <a:off x="1464469" y="3214687"/>
            <a:ext cx="6263879" cy="923330"/>
          </a:xfrm>
          <a:prstGeom prst="rect">
            <a:avLst/>
          </a:prstGeom>
          <a:noFill/>
          <a:ln w="9525">
            <a:noFill/>
            <a:miter lim="800000"/>
            <a:headEnd/>
            <a:tailEnd/>
          </a:ln>
        </p:spPr>
        <p:txBody>
          <a:bodyPr>
            <a:spAutoFit/>
          </a:bodyPr>
          <a:lstStyle/>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p:txBody>
      </p:sp>
      <p:grpSp>
        <p:nvGrpSpPr>
          <p:cNvPr id="14" name="Grupo 1"/>
          <p:cNvGrpSpPr>
            <a:grpSpLocks/>
          </p:cNvGrpSpPr>
          <p:nvPr/>
        </p:nvGrpSpPr>
        <p:grpSpPr bwMode="auto">
          <a:xfrm>
            <a:off x="0" y="0"/>
            <a:ext cx="9144000" cy="6858000"/>
            <a:chOff x="0" y="0"/>
            <a:chExt cx="12192000" cy="6808762"/>
          </a:xfrm>
        </p:grpSpPr>
        <p:sp>
          <p:nvSpPr>
            <p:cNvPr id="17" name="Rectángulo 16"/>
            <p:cNvSpPr/>
            <p:nvPr/>
          </p:nvSpPr>
          <p:spPr>
            <a:xfrm flipH="1">
              <a:off x="0" y="0"/>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18" name="Rectángulo 17"/>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r>
                <a:rPr lang="es-MX" sz="1350" dirty="0">
                  <a:solidFill>
                    <a:schemeClr val="tx1"/>
                  </a:solidFill>
                </a:rPr>
                <a:t>Los valores negativos o positivos están asociados al tipo de escala y formulación de las preguntas</a:t>
              </a:r>
            </a:p>
          </p:txBody>
        </p:sp>
      </p:grpSp>
      <p:sp>
        <p:nvSpPr>
          <p:cNvPr id="33798" name="Rectángulo 14"/>
          <p:cNvSpPr>
            <a:spLocks noChangeArrowheads="1"/>
          </p:cNvSpPr>
          <p:nvPr/>
        </p:nvSpPr>
        <p:spPr bwMode="auto">
          <a:xfrm>
            <a:off x="161954" y="91986"/>
            <a:ext cx="1302515" cy="369332"/>
          </a:xfrm>
          <a:prstGeom prst="rect">
            <a:avLst/>
          </a:prstGeom>
          <a:noFill/>
          <a:ln w="9525">
            <a:noFill/>
            <a:miter lim="800000"/>
            <a:headEnd/>
            <a:tailEnd/>
          </a:ln>
        </p:spPr>
        <p:txBody>
          <a:bodyPr wrap="square">
            <a:spAutoFit/>
          </a:bodyPr>
          <a:lstStyle/>
          <a:p>
            <a:pPr marL="609600" indent="-609600"/>
            <a:r>
              <a:rPr lang="en-GB" b="1" dirty="0" err="1"/>
              <a:t>Resultados</a:t>
            </a:r>
            <a:endParaRPr lang="en-GB" dirty="0"/>
          </a:p>
        </p:txBody>
      </p:sp>
      <p:graphicFrame>
        <p:nvGraphicFramePr>
          <p:cNvPr id="3" name="Tabla 2">
            <a:extLst>
              <a:ext uri="{FF2B5EF4-FFF2-40B4-BE49-F238E27FC236}">
                <a16:creationId xmlns:a16="http://schemas.microsoft.com/office/drawing/2014/main" xmlns="" id="{8880A00D-1023-4408-B392-8EB5482940B5}"/>
              </a:ext>
            </a:extLst>
          </p:cNvPr>
          <p:cNvGraphicFramePr>
            <a:graphicFrameLocks noGrp="1"/>
          </p:cNvGraphicFramePr>
          <p:nvPr>
            <p:extLst>
              <p:ext uri="{D42A27DB-BD31-4B8C-83A1-F6EECF244321}">
                <p14:modId xmlns:p14="http://schemas.microsoft.com/office/powerpoint/2010/main" val="2297364257"/>
              </p:ext>
            </p:extLst>
          </p:nvPr>
        </p:nvGraphicFramePr>
        <p:xfrm>
          <a:off x="637563" y="439137"/>
          <a:ext cx="7575259" cy="5949718"/>
        </p:xfrm>
        <a:graphic>
          <a:graphicData uri="http://schemas.openxmlformats.org/drawingml/2006/table">
            <a:tbl>
              <a:tblPr>
                <a:tableStyleId>{5C22544A-7EE6-4342-B048-85BDC9FD1C3A}</a:tableStyleId>
              </a:tblPr>
              <a:tblGrid>
                <a:gridCol w="2668015">
                  <a:extLst>
                    <a:ext uri="{9D8B030D-6E8A-4147-A177-3AD203B41FA5}">
                      <a16:colId xmlns:a16="http://schemas.microsoft.com/office/drawing/2014/main" xmlns="" val="2365177064"/>
                    </a:ext>
                  </a:extLst>
                </a:gridCol>
                <a:gridCol w="878253">
                  <a:extLst>
                    <a:ext uri="{9D8B030D-6E8A-4147-A177-3AD203B41FA5}">
                      <a16:colId xmlns:a16="http://schemas.microsoft.com/office/drawing/2014/main" xmlns="" val="4177421596"/>
                    </a:ext>
                  </a:extLst>
                </a:gridCol>
                <a:gridCol w="129350">
                  <a:extLst>
                    <a:ext uri="{9D8B030D-6E8A-4147-A177-3AD203B41FA5}">
                      <a16:colId xmlns:a16="http://schemas.microsoft.com/office/drawing/2014/main" xmlns="" val="126496804"/>
                    </a:ext>
                  </a:extLst>
                </a:gridCol>
                <a:gridCol w="2944540">
                  <a:extLst>
                    <a:ext uri="{9D8B030D-6E8A-4147-A177-3AD203B41FA5}">
                      <a16:colId xmlns:a16="http://schemas.microsoft.com/office/drawing/2014/main" xmlns="" val="4063920154"/>
                    </a:ext>
                  </a:extLst>
                </a:gridCol>
                <a:gridCol w="955101">
                  <a:extLst>
                    <a:ext uri="{9D8B030D-6E8A-4147-A177-3AD203B41FA5}">
                      <a16:colId xmlns:a16="http://schemas.microsoft.com/office/drawing/2014/main" xmlns="" val="2169182564"/>
                    </a:ext>
                  </a:extLst>
                </a:gridCol>
              </a:tblGrid>
              <a:tr h="265538">
                <a:tc gridSpan="5">
                  <a:txBody>
                    <a:bodyPr/>
                    <a:lstStyle/>
                    <a:p>
                      <a:pPr algn="ctr" fontAlgn="b"/>
                      <a:r>
                        <a:rPr lang="es-MX" sz="1400" b="1" u="none" strike="noStrike" dirty="0">
                          <a:effectLst/>
                        </a:rPr>
                        <a:t>Tabla 1. Resumen de las variables de la función discriminante por licenciatura</a:t>
                      </a:r>
                      <a:endParaRPr lang="es-MX" sz="1400" b="1" i="0" u="none" strike="noStrike" dirty="0">
                        <a:solidFill>
                          <a:srgbClr val="000000"/>
                        </a:solidFill>
                        <a:effectLst/>
                        <a:latin typeface="Cambria" panose="02040503050406030204" pitchFamily="18" charset="0"/>
                      </a:endParaRPr>
                    </a:p>
                  </a:txBody>
                  <a:tcPr marL="8990" marR="8990" marT="899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1726419295"/>
                  </a:ext>
                </a:extLst>
              </a:tr>
              <a:tr h="96274">
                <a:tc gridSpan="2">
                  <a:txBody>
                    <a:bodyPr/>
                    <a:lstStyle/>
                    <a:p>
                      <a:pPr algn="ctr" fontAlgn="b"/>
                      <a:r>
                        <a:rPr lang="es-ES" sz="1400" b="1" u="none" strike="noStrike" dirty="0">
                          <a:effectLst/>
                        </a:rPr>
                        <a:t>Médico cirujano </a:t>
                      </a:r>
                    </a:p>
                    <a:p>
                      <a:pPr algn="ctr" fontAlgn="b"/>
                      <a:r>
                        <a:rPr lang="es-ES" sz="1400" b="1" u="none" strike="noStrike" dirty="0">
                          <a:effectLst/>
                        </a:rPr>
                        <a:t>(Biología celular e histología médica)</a:t>
                      </a:r>
                      <a:endParaRPr lang="es-ES" sz="1400" b="1" i="0" u="none" strike="noStrike" dirty="0">
                        <a:solidFill>
                          <a:srgbClr val="000000"/>
                        </a:solidFill>
                        <a:effectLst/>
                        <a:latin typeface="Cambria" panose="02040503050406030204" pitchFamily="18" charset="0"/>
                      </a:endParaRPr>
                    </a:p>
                  </a:txBody>
                  <a:tcPr marL="8990" marR="8990" marT="8990" marB="0" anchor="b"/>
                </a:tc>
                <a:tc hMerge="1">
                  <a:txBody>
                    <a:bodyPr/>
                    <a:lstStyle/>
                    <a:p>
                      <a:pPr algn="l" fontAlgn="b"/>
                      <a:endParaRPr lang="es-ES" sz="1200" b="1" i="0" u="none" strike="noStrike" dirty="0">
                        <a:solidFill>
                          <a:srgbClr val="000000"/>
                        </a:solidFill>
                        <a:effectLst/>
                        <a:latin typeface="Cambria" panose="02040503050406030204" pitchFamily="18" charset="0"/>
                      </a:endParaRPr>
                    </a:p>
                  </a:txBody>
                  <a:tcPr marL="8990" marR="8990" marT="8990" marB="0" anchor="b"/>
                </a:tc>
                <a:tc>
                  <a:txBody>
                    <a:bodyPr/>
                    <a:lstStyle/>
                    <a:p>
                      <a:pPr algn="l" fontAlgn="b"/>
                      <a:endParaRPr lang="es-ES" sz="14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gridSpan="2">
                  <a:txBody>
                    <a:bodyPr/>
                    <a:lstStyle/>
                    <a:p>
                      <a:pPr algn="ctr" fontAlgn="b"/>
                      <a:r>
                        <a:rPr lang="es-ES" sz="1400" b="1" u="none" strike="noStrike" dirty="0">
                          <a:effectLst/>
                          <a:latin typeface="+mn-lt"/>
                        </a:rPr>
                        <a:t>Fisioterapia </a:t>
                      </a:r>
                    </a:p>
                    <a:p>
                      <a:pPr algn="ctr" fontAlgn="b"/>
                      <a:r>
                        <a:rPr lang="es-ES" sz="1400" b="1" u="none" strike="noStrike" dirty="0">
                          <a:effectLst/>
                          <a:latin typeface="+mn-lt"/>
                        </a:rPr>
                        <a:t>(Biología molecular, celular y tisular)</a:t>
                      </a:r>
                      <a:endParaRPr lang="es-ES" sz="1400" b="1" i="0" u="none" strike="noStrike" dirty="0">
                        <a:solidFill>
                          <a:srgbClr val="000000"/>
                        </a:solidFill>
                        <a:effectLst/>
                        <a:latin typeface="+mn-lt"/>
                      </a:endParaRPr>
                    </a:p>
                  </a:txBody>
                  <a:tcPr marL="8990" marR="8990" marT="8990" marB="0" anchor="b"/>
                </a:tc>
                <a:tc hMerge="1">
                  <a:txBody>
                    <a:bodyPr/>
                    <a:lstStyle/>
                    <a:p>
                      <a:pPr algn="l" fontAlgn="b"/>
                      <a:endParaRPr lang="es-ES" sz="1200" b="1" i="0" u="none" strike="noStrike" dirty="0">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3336033226"/>
                  </a:ext>
                </a:extLst>
              </a:tr>
              <a:tr h="179093">
                <a:tc>
                  <a:txBody>
                    <a:bodyPr/>
                    <a:lstStyle/>
                    <a:p>
                      <a:pPr algn="ctr" fontAlgn="b"/>
                      <a:r>
                        <a:rPr lang="es-ES" sz="1200" b="1" u="none" strike="noStrike" dirty="0">
                          <a:effectLst/>
                        </a:rPr>
                        <a:t>Variable</a:t>
                      </a:r>
                      <a:endParaRPr lang="es-ES" sz="1200" b="1" i="0" u="none" strike="noStrike" dirty="0">
                        <a:solidFill>
                          <a:srgbClr val="000000"/>
                        </a:solidFill>
                        <a:effectLst/>
                        <a:latin typeface="Cambria" panose="02040503050406030204" pitchFamily="18" charset="0"/>
                      </a:endParaRPr>
                    </a:p>
                  </a:txBody>
                  <a:tcPr marL="8990" marR="8990" marT="8990" marB="0" anchor="b"/>
                </a:tc>
                <a:tc>
                  <a:txBody>
                    <a:bodyPr/>
                    <a:lstStyle/>
                    <a:p>
                      <a:pPr algn="ctr" fontAlgn="b"/>
                      <a:r>
                        <a:rPr lang="es-ES" sz="1200" b="1" u="none" strike="noStrike" dirty="0">
                          <a:effectLst/>
                        </a:rPr>
                        <a:t>Autovalores</a:t>
                      </a:r>
                      <a:endParaRPr lang="es-ES" sz="1200" b="1" i="0" u="none" strike="noStrike" dirty="0">
                        <a:solidFill>
                          <a:srgbClr val="000000"/>
                        </a:solidFill>
                        <a:effectLst/>
                        <a:latin typeface="Cambria" panose="02040503050406030204" pitchFamily="18" charset="0"/>
                      </a:endParaRPr>
                    </a:p>
                  </a:txBody>
                  <a:tcPr marL="8990" marR="8990" marT="8990" marB="0" anchor="b"/>
                </a:tc>
                <a:tc>
                  <a:txBody>
                    <a:bodyPr/>
                    <a:lstStyle/>
                    <a:p>
                      <a:pPr algn="ctr" fontAlgn="b"/>
                      <a:endParaRPr lang="es-ES" sz="1200" b="1"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ctr" fontAlgn="b"/>
                      <a:r>
                        <a:rPr lang="es-ES" sz="1200" b="1" u="none" strike="noStrike">
                          <a:effectLst/>
                        </a:rPr>
                        <a:t>Variable</a:t>
                      </a:r>
                      <a:endParaRPr lang="es-ES" sz="1200" b="1" i="0" u="none" strike="noStrike">
                        <a:solidFill>
                          <a:srgbClr val="000000"/>
                        </a:solidFill>
                        <a:effectLst/>
                        <a:latin typeface="Cambria" panose="02040503050406030204" pitchFamily="18" charset="0"/>
                      </a:endParaRPr>
                    </a:p>
                  </a:txBody>
                  <a:tcPr marL="8990" marR="8990" marT="8990" marB="0" anchor="b"/>
                </a:tc>
                <a:tc>
                  <a:txBody>
                    <a:bodyPr/>
                    <a:lstStyle/>
                    <a:p>
                      <a:pPr algn="ctr" fontAlgn="b"/>
                      <a:r>
                        <a:rPr lang="es-ES" sz="1200" b="1" u="none" strike="noStrike" dirty="0">
                          <a:effectLst/>
                        </a:rPr>
                        <a:t>Autovalores</a:t>
                      </a:r>
                      <a:endParaRPr lang="es-ES" sz="1200" b="1" i="0" u="none" strike="noStrike" dirty="0">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3074791442"/>
                  </a:ext>
                </a:extLst>
              </a:tr>
              <a:tr h="235994">
                <a:tc>
                  <a:txBody>
                    <a:bodyPr/>
                    <a:lstStyle/>
                    <a:p>
                      <a:pPr algn="l" fontAlgn="b"/>
                      <a:r>
                        <a:rPr lang="es-ES" sz="1400" b="1" u="none" strike="noStrike" dirty="0">
                          <a:effectLst/>
                        </a:rPr>
                        <a:t>Incapacidad a causa de nervios </a:t>
                      </a:r>
                      <a:r>
                        <a:rPr lang="es-ES" sz="1400" u="none" strike="noStrike" dirty="0">
                          <a:effectLst/>
                        </a:rPr>
                        <a:t>2</a:t>
                      </a:r>
                      <a:endParaRPr lang="es-ES" sz="1400" b="0" i="0" u="none" strike="noStrike" dirty="0">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8.956</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Matemáticas</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6,519</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991763900"/>
                  </a:ext>
                </a:extLst>
              </a:tr>
              <a:tr h="235994">
                <a:tc>
                  <a:txBody>
                    <a:bodyPr/>
                    <a:lstStyle/>
                    <a:p>
                      <a:pPr algn="l" fontAlgn="b"/>
                      <a:r>
                        <a:rPr lang="es-MX" sz="1400" u="none" strike="noStrike">
                          <a:effectLst/>
                        </a:rPr>
                        <a:t>Sentirse mal contigo mismo 2</a:t>
                      </a:r>
                      <a:endParaRPr lang="es-MX"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8.865</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Historia universal</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5,004</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1601926876"/>
                  </a:ext>
                </a:extLst>
              </a:tr>
              <a:tr h="235994">
                <a:tc>
                  <a:txBody>
                    <a:bodyPr/>
                    <a:lstStyle/>
                    <a:p>
                      <a:pPr algn="l" fontAlgn="b"/>
                      <a:r>
                        <a:rPr lang="es-ES" sz="1400" u="none" strike="noStrike">
                          <a:effectLst/>
                        </a:rPr>
                        <a:t>Mecánico</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8.174</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Deseabilidad social</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-2,260</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3768710335"/>
                  </a:ext>
                </a:extLst>
              </a:tr>
              <a:tr h="235994">
                <a:tc>
                  <a:txBody>
                    <a:bodyPr/>
                    <a:lstStyle/>
                    <a:p>
                      <a:pPr algn="l" fontAlgn="b"/>
                      <a:r>
                        <a:rPr lang="es-ES" sz="1400" b="1" u="none" strike="noStrike" dirty="0">
                          <a:effectLst/>
                        </a:rPr>
                        <a:t>Pensamientos suicidas </a:t>
                      </a:r>
                      <a:r>
                        <a:rPr lang="es-ES" sz="1400" u="none" strike="noStrike" dirty="0">
                          <a:effectLst/>
                        </a:rPr>
                        <a:t>1 (R52)</a:t>
                      </a:r>
                      <a:endParaRPr lang="es-ES" sz="1400" b="0" i="0" u="none" strike="noStrike" dirty="0">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7.812</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Español</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dirty="0">
                          <a:effectLst/>
                        </a:rPr>
                        <a:t>2,317</a:t>
                      </a:r>
                      <a:endParaRPr lang="es-ES" sz="1400" b="0" i="0" u="none" strike="noStrike" dirty="0">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2332094071"/>
                  </a:ext>
                </a:extLst>
              </a:tr>
              <a:tr h="235994">
                <a:tc>
                  <a:txBody>
                    <a:bodyPr/>
                    <a:lstStyle/>
                    <a:p>
                      <a:pPr algn="l" fontAlgn="b"/>
                      <a:r>
                        <a:rPr lang="es-ES" sz="1400" u="none" strike="noStrike">
                          <a:effectLst/>
                        </a:rPr>
                        <a:t>Sentimientos de culpa 1</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7.713</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Organizacional/Persuasivo</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-1,190</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1020945858"/>
                  </a:ext>
                </a:extLst>
              </a:tr>
              <a:tr h="235994">
                <a:tc>
                  <a:txBody>
                    <a:bodyPr/>
                    <a:lstStyle/>
                    <a:p>
                      <a:pPr algn="l" fontAlgn="b"/>
                      <a:r>
                        <a:rPr lang="es-MX" sz="1400" u="none" strike="noStrike">
                          <a:effectLst/>
                        </a:rPr>
                        <a:t>Sentirme culpable por todo 2</a:t>
                      </a:r>
                      <a:endParaRPr lang="es-MX"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7.551</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Aptitud mecánica</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-1,185</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3060783205"/>
                  </a:ext>
                </a:extLst>
              </a:tr>
              <a:tr h="235994">
                <a:tc>
                  <a:txBody>
                    <a:bodyPr/>
                    <a:lstStyle/>
                    <a:p>
                      <a:pPr algn="l" fontAlgn="b"/>
                      <a:r>
                        <a:rPr lang="es-ES" sz="1400" u="none" strike="noStrike">
                          <a:effectLst/>
                        </a:rPr>
                        <a:t>Sentirme solo 1</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7.463</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Mecánico</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-1,132</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1980276438"/>
                  </a:ext>
                </a:extLst>
              </a:tr>
              <a:tr h="235994">
                <a:tc>
                  <a:txBody>
                    <a:bodyPr/>
                    <a:lstStyle/>
                    <a:p>
                      <a:pPr algn="l" fontAlgn="b"/>
                      <a:r>
                        <a:rPr lang="es-MX" sz="1400" u="none" strike="noStrike">
                          <a:effectLst/>
                        </a:rPr>
                        <a:t>Sentirse agobiado y en tensión 2</a:t>
                      </a:r>
                      <a:endParaRPr lang="es-MX"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7.344</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Global inglés</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-1,045</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2339477204"/>
                  </a:ext>
                </a:extLst>
              </a:tr>
              <a:tr h="235994">
                <a:tc>
                  <a:txBody>
                    <a:bodyPr/>
                    <a:lstStyle/>
                    <a:p>
                      <a:pPr algn="l" fontAlgn="b"/>
                      <a:r>
                        <a:rPr lang="es-ES" sz="1400" b="1" u="none" strike="noStrike" dirty="0" err="1">
                          <a:effectLst/>
                        </a:rPr>
                        <a:t>Dirig</a:t>
                      </a:r>
                      <a:r>
                        <a:rPr lang="es-ES" sz="1400" b="1" u="none" strike="noStrike" dirty="0">
                          <a:effectLst/>
                        </a:rPr>
                        <a:t> positivo</a:t>
                      </a:r>
                      <a:endParaRPr lang="es-ES" sz="1400" b="1" i="0" u="none" strike="noStrike" dirty="0">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7.011</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Historia de México</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-1,005</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3942467554"/>
                  </a:ext>
                </a:extLst>
              </a:tr>
              <a:tr h="235994">
                <a:tc>
                  <a:txBody>
                    <a:bodyPr/>
                    <a:lstStyle/>
                    <a:p>
                      <a:pPr algn="l" fontAlgn="b"/>
                      <a:r>
                        <a:rPr lang="es-ES" sz="1400" b="1" u="none" strike="noStrike" dirty="0">
                          <a:effectLst/>
                        </a:rPr>
                        <a:t>Pensamientos suicidas </a:t>
                      </a:r>
                      <a:r>
                        <a:rPr lang="es-ES" sz="1400" u="none" strike="noStrike" dirty="0">
                          <a:effectLst/>
                        </a:rPr>
                        <a:t>2 (R52)</a:t>
                      </a:r>
                      <a:endParaRPr lang="es-ES" sz="1400" b="0" i="0" u="none" strike="noStrike" dirty="0">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6.577</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MX" sz="1400" u="none" strike="noStrike">
                          <a:effectLst/>
                        </a:rPr>
                        <a:t>Ciencias biológicas y de la salud</a:t>
                      </a:r>
                      <a:endParaRPr lang="es-MX"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-0,936</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419721811"/>
                  </a:ext>
                </a:extLst>
              </a:tr>
              <a:tr h="235994">
                <a:tc>
                  <a:txBody>
                    <a:bodyPr/>
                    <a:lstStyle/>
                    <a:p>
                      <a:pPr algn="l" fontAlgn="b"/>
                      <a:r>
                        <a:rPr lang="es-ES" sz="1400" u="none" strike="noStrike" dirty="0">
                          <a:effectLst/>
                        </a:rPr>
                        <a:t>Sentirse cansado 2</a:t>
                      </a:r>
                      <a:endParaRPr lang="es-ES" sz="1400" b="0" i="0" u="none" strike="noStrike" dirty="0">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-6.863</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Vocabulario</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1,071</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2094089890"/>
                  </a:ext>
                </a:extLst>
              </a:tr>
              <a:tr h="235994">
                <a:tc>
                  <a:txBody>
                    <a:bodyPr/>
                    <a:lstStyle/>
                    <a:p>
                      <a:pPr algn="l" fontAlgn="b"/>
                      <a:r>
                        <a:rPr lang="es-ES" sz="1400" u="none" strike="noStrike">
                          <a:effectLst/>
                        </a:rPr>
                        <a:t>Autoeficacia</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-7.575</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Geografía</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1,120</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655590832"/>
                  </a:ext>
                </a:extLst>
              </a:tr>
              <a:tr h="235994">
                <a:tc>
                  <a:txBody>
                    <a:bodyPr/>
                    <a:lstStyle/>
                    <a:p>
                      <a:pPr algn="l" fontAlgn="b"/>
                      <a:r>
                        <a:rPr lang="es-ES" sz="1400" u="none" strike="noStrike">
                          <a:effectLst/>
                        </a:rPr>
                        <a:t>Llorar últimamente 1</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-7.701</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Comprensión lectora</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1,401</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767606143"/>
                  </a:ext>
                </a:extLst>
              </a:tr>
              <a:tr h="235994">
                <a:tc>
                  <a:txBody>
                    <a:bodyPr/>
                    <a:lstStyle/>
                    <a:p>
                      <a:pPr algn="l" fontAlgn="b"/>
                      <a:r>
                        <a:rPr lang="es-ES" sz="1400" u="none" strike="noStrike">
                          <a:effectLst/>
                        </a:rPr>
                        <a:t> Dolores de cabeza 1</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-8.281</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Biología </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dirty="0">
                          <a:effectLst/>
                        </a:rPr>
                        <a:t>1,655</a:t>
                      </a:r>
                      <a:endParaRPr lang="es-ES" sz="1400" b="0" i="0" u="none" strike="noStrike" dirty="0">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211018463"/>
                  </a:ext>
                </a:extLst>
              </a:tr>
              <a:tr h="235994">
                <a:tc>
                  <a:txBody>
                    <a:bodyPr/>
                    <a:lstStyle/>
                    <a:p>
                      <a:pPr algn="l" fontAlgn="b"/>
                      <a:r>
                        <a:rPr lang="es-ES" sz="1400" u="none" strike="noStrike">
                          <a:effectLst/>
                        </a:rPr>
                        <a:t>Descontento conmigo mismo 2</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-8.464</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Química</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1,660</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2909901842"/>
                  </a:ext>
                </a:extLst>
              </a:tr>
              <a:tr h="235994">
                <a:tc>
                  <a:txBody>
                    <a:bodyPr/>
                    <a:lstStyle/>
                    <a:p>
                      <a:pPr algn="l" fontAlgn="b"/>
                      <a:r>
                        <a:rPr lang="es-MX" sz="1400" u="none" strike="noStrike">
                          <a:effectLst/>
                        </a:rPr>
                        <a:t>Interés por los demás 1</a:t>
                      </a:r>
                      <a:endParaRPr lang="es-MX"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-9.073</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Nivel de inglés</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1,697</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3993429572"/>
                  </a:ext>
                </a:extLst>
              </a:tr>
              <a:tr h="235994">
                <a:tc>
                  <a:txBody>
                    <a:bodyPr/>
                    <a:lstStyle/>
                    <a:p>
                      <a:pPr algn="l" fontAlgn="b"/>
                      <a:r>
                        <a:rPr lang="es-MX" sz="1400" u="none" strike="noStrike">
                          <a:effectLst/>
                        </a:rPr>
                        <a:t>Sentirse herido por los demás</a:t>
                      </a:r>
                      <a:endParaRPr lang="es-MX"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-9.352</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Ciencias físicas</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1,821</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3508225010"/>
                  </a:ext>
                </a:extLst>
              </a:tr>
              <a:tr h="235994">
                <a:tc>
                  <a:txBody>
                    <a:bodyPr/>
                    <a:lstStyle/>
                    <a:p>
                      <a:pPr algn="l" fontAlgn="b"/>
                      <a:r>
                        <a:rPr lang="es-ES" sz="1400" u="none" strike="noStrike">
                          <a:effectLst/>
                        </a:rPr>
                        <a:t>Clasificación Beck</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-10.123</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Global inglés</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2,168</a:t>
                      </a:r>
                      <a:endParaRPr lang="es-ES" sz="1400" b="0" i="0" u="none" strike="noStrike">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2123545428"/>
                  </a:ext>
                </a:extLst>
              </a:tr>
              <a:tr h="235994">
                <a:tc>
                  <a:txBody>
                    <a:bodyPr/>
                    <a:lstStyle/>
                    <a:p>
                      <a:pPr algn="l" fontAlgn="b"/>
                      <a:r>
                        <a:rPr lang="es-ES" sz="1400" u="none" strike="noStrike">
                          <a:effectLst/>
                        </a:rPr>
                        <a:t>Llorar últimamente 2</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-13.121</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a:effectLst/>
                        </a:rPr>
                        <a:t>Ciencias sociales</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dirty="0">
                          <a:effectLst/>
                        </a:rPr>
                        <a:t>3,265</a:t>
                      </a:r>
                      <a:endParaRPr lang="es-ES" sz="1400" b="0" i="0" u="none" strike="noStrike" dirty="0">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2109725518"/>
                  </a:ext>
                </a:extLst>
              </a:tr>
              <a:tr h="235994">
                <a:tc>
                  <a:txBody>
                    <a:bodyPr/>
                    <a:lstStyle/>
                    <a:p>
                      <a:pPr algn="l" fontAlgn="b"/>
                      <a:r>
                        <a:rPr lang="es-ES" sz="1400" u="none" strike="noStrike" dirty="0">
                          <a:effectLst/>
                        </a:rPr>
                        <a:t>Pensamientos suicidas 1 (R80)</a:t>
                      </a:r>
                      <a:endParaRPr lang="es-ES" sz="1400" b="0" i="0" u="none" strike="noStrike" dirty="0">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a:effectLst/>
                        </a:rPr>
                        <a:t>-16.098</a:t>
                      </a:r>
                      <a:endParaRPr lang="es-ES" sz="1400" b="0" i="0" u="none" strike="noStrike">
                        <a:solidFill>
                          <a:srgbClr val="000000"/>
                        </a:solidFill>
                        <a:effectLst/>
                        <a:latin typeface="Cambria" panose="02040503050406030204" pitchFamily="18" charset="0"/>
                      </a:endParaRPr>
                    </a:p>
                  </a:txBody>
                  <a:tcPr marL="8990" marR="8990" marT="8990" marB="0" anchor="b"/>
                </a:tc>
                <a:tc>
                  <a:txBody>
                    <a:bodyPr/>
                    <a:lstStyle/>
                    <a:p>
                      <a:pPr algn="l" fontAlgn="b"/>
                      <a:r>
                        <a:rPr lang="es-ES" sz="1600" u="none" strike="noStrike" dirty="0">
                          <a:effectLst/>
                          <a:highlight>
                            <a:srgbClr val="000080"/>
                          </a:highlight>
                        </a:rPr>
                        <a:t> </a:t>
                      </a:r>
                      <a:endParaRPr lang="es-ES" sz="1600" b="0" i="0" u="none" strike="noStrike" dirty="0">
                        <a:solidFill>
                          <a:srgbClr val="000000"/>
                        </a:solidFill>
                        <a:effectLst/>
                        <a:highlight>
                          <a:srgbClr val="000080"/>
                        </a:highlight>
                        <a:latin typeface="Calibri" panose="020F0502020204030204" pitchFamily="34" charset="0"/>
                      </a:endParaRPr>
                    </a:p>
                  </a:txBody>
                  <a:tcPr marL="8990" marR="8990" marT="8990" marB="0" anchor="b">
                    <a:solidFill>
                      <a:schemeClr val="accent1"/>
                    </a:solidFill>
                  </a:tcPr>
                </a:tc>
                <a:tc>
                  <a:txBody>
                    <a:bodyPr/>
                    <a:lstStyle/>
                    <a:p>
                      <a:pPr algn="l" fontAlgn="b"/>
                      <a:r>
                        <a:rPr lang="es-ES" sz="1400" u="none" strike="noStrike" dirty="0">
                          <a:effectLst/>
                        </a:rPr>
                        <a:t>Interés en Física</a:t>
                      </a:r>
                      <a:endParaRPr lang="es-ES" sz="1400" b="0" i="0" u="none" strike="noStrike" dirty="0">
                        <a:solidFill>
                          <a:srgbClr val="000000"/>
                        </a:solidFill>
                        <a:effectLst/>
                        <a:latin typeface="Cambria" panose="02040503050406030204" pitchFamily="18" charset="0"/>
                      </a:endParaRPr>
                    </a:p>
                  </a:txBody>
                  <a:tcPr marL="8990" marR="8990" marT="8990" marB="0" anchor="b"/>
                </a:tc>
                <a:tc>
                  <a:txBody>
                    <a:bodyPr/>
                    <a:lstStyle/>
                    <a:p>
                      <a:pPr algn="r" fontAlgn="b"/>
                      <a:r>
                        <a:rPr lang="es-ES" sz="1400" u="none" strike="noStrike" dirty="0">
                          <a:effectLst/>
                        </a:rPr>
                        <a:t>6,397</a:t>
                      </a:r>
                      <a:endParaRPr lang="es-ES" sz="1400" b="0" i="0" u="none" strike="noStrike" dirty="0">
                        <a:solidFill>
                          <a:srgbClr val="000000"/>
                        </a:solidFill>
                        <a:effectLst/>
                        <a:latin typeface="Cambria" panose="02040503050406030204" pitchFamily="18" charset="0"/>
                      </a:endParaRPr>
                    </a:p>
                  </a:txBody>
                  <a:tcPr marL="8990" marR="8990" marT="8990" marB="0" anchor="b"/>
                </a:tc>
                <a:extLst>
                  <a:ext uri="{0D108BD9-81ED-4DB2-BD59-A6C34878D82A}">
                    <a16:rowId xmlns:a16="http://schemas.microsoft.com/office/drawing/2014/main" xmlns="" val="2488842852"/>
                  </a:ext>
                </a:extLst>
              </a:tr>
            </a:tbl>
          </a:graphicData>
        </a:graphic>
      </p:graphicFrame>
    </p:spTree>
    <p:extLst>
      <p:ext uri="{BB962C8B-B14F-4D97-AF65-F5344CB8AC3E}">
        <p14:creationId xmlns:p14="http://schemas.microsoft.com/office/powerpoint/2010/main" val="165837738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1"/>
          <p:cNvSpPr>
            <a:spLocks noGrp="1"/>
          </p:cNvSpPr>
          <p:nvPr>
            <p:ph idx="4294967295"/>
          </p:nvPr>
        </p:nvSpPr>
        <p:spPr>
          <a:xfrm>
            <a:off x="0" y="1793875"/>
            <a:ext cx="6354763" cy="3255963"/>
          </a:xfrm>
        </p:spPr>
        <p:txBody>
          <a:bodyPr/>
          <a:lstStyle/>
          <a:p>
            <a:pPr eaLnBrk="1" hangingPunct="1">
              <a:buFontTx/>
              <a:buNone/>
            </a:pPr>
            <a:endParaRPr lang="en-GB" sz="1200" b="1" dirty="0">
              <a:solidFill>
                <a:srgbClr val="17375E"/>
              </a:solidFill>
              <a:latin typeface="Arial" charset="0"/>
              <a:cs typeface="Arial" charset="0"/>
            </a:endParaRPr>
          </a:p>
          <a:p>
            <a:pPr eaLnBrk="1" hangingPunct="1">
              <a:lnSpc>
                <a:spcPct val="150000"/>
              </a:lnSpc>
              <a:buFont typeface="Arial" charset="0"/>
              <a:buNone/>
            </a:pPr>
            <a:endParaRPr lang="es-MX" sz="1200" dirty="0">
              <a:latin typeface="Arial" charset="0"/>
              <a:cs typeface="Arial" charset="0"/>
            </a:endParaRPr>
          </a:p>
        </p:txBody>
      </p:sp>
      <p:sp>
        <p:nvSpPr>
          <p:cNvPr id="74755" name="7 Rectángulo"/>
          <p:cNvSpPr>
            <a:spLocks noChangeArrowheads="1"/>
          </p:cNvSpPr>
          <p:nvPr/>
        </p:nvSpPr>
        <p:spPr bwMode="auto">
          <a:xfrm>
            <a:off x="1464469" y="3214687"/>
            <a:ext cx="6263879" cy="923330"/>
          </a:xfrm>
          <a:prstGeom prst="rect">
            <a:avLst/>
          </a:prstGeom>
          <a:noFill/>
          <a:ln w="9525">
            <a:noFill/>
            <a:miter lim="800000"/>
            <a:headEnd/>
            <a:tailEnd/>
          </a:ln>
        </p:spPr>
        <p:txBody>
          <a:bodyPr>
            <a:spAutoFit/>
          </a:bodyPr>
          <a:lstStyle/>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p:txBody>
      </p:sp>
      <p:grpSp>
        <p:nvGrpSpPr>
          <p:cNvPr id="14" name="Grupo 1"/>
          <p:cNvGrpSpPr>
            <a:grpSpLocks/>
          </p:cNvGrpSpPr>
          <p:nvPr/>
        </p:nvGrpSpPr>
        <p:grpSpPr bwMode="auto">
          <a:xfrm>
            <a:off x="0" y="0"/>
            <a:ext cx="9144000" cy="6858000"/>
            <a:chOff x="0" y="0"/>
            <a:chExt cx="12192000" cy="6808762"/>
          </a:xfrm>
        </p:grpSpPr>
        <p:sp>
          <p:nvSpPr>
            <p:cNvPr id="15" name="Rectángulo 14"/>
            <p:cNvSpPr/>
            <p:nvPr/>
          </p:nvSpPr>
          <p:spPr>
            <a:xfrm flipH="1">
              <a:off x="0" y="0"/>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16" name="Rectángulo 15"/>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sp>
        <p:nvSpPr>
          <p:cNvPr id="5" name="CuadroTexto 4"/>
          <p:cNvSpPr txBox="1"/>
          <p:nvPr/>
        </p:nvSpPr>
        <p:spPr>
          <a:xfrm>
            <a:off x="138418" y="53460"/>
            <a:ext cx="1227387" cy="369332"/>
          </a:xfrm>
          <a:prstGeom prst="rect">
            <a:avLst/>
          </a:prstGeom>
          <a:noFill/>
        </p:spPr>
        <p:txBody>
          <a:bodyPr wrap="none" rtlCol="0">
            <a:spAutoFit/>
          </a:bodyPr>
          <a:lstStyle/>
          <a:p>
            <a:r>
              <a:rPr lang="es-MX" b="1" dirty="0"/>
              <a:t>Resultados</a:t>
            </a:r>
          </a:p>
        </p:txBody>
      </p:sp>
      <p:graphicFrame>
        <p:nvGraphicFramePr>
          <p:cNvPr id="2" name="Tabla 1">
            <a:extLst>
              <a:ext uri="{FF2B5EF4-FFF2-40B4-BE49-F238E27FC236}">
                <a16:creationId xmlns:a16="http://schemas.microsoft.com/office/drawing/2014/main" xmlns="" id="{CA01904F-01B9-4122-8926-35201B1221E5}"/>
              </a:ext>
            </a:extLst>
          </p:cNvPr>
          <p:cNvGraphicFramePr>
            <a:graphicFrameLocks noGrp="1"/>
          </p:cNvGraphicFramePr>
          <p:nvPr>
            <p:extLst>
              <p:ext uri="{D42A27DB-BD31-4B8C-83A1-F6EECF244321}">
                <p14:modId xmlns:p14="http://schemas.microsoft.com/office/powerpoint/2010/main" val="1688543855"/>
              </p:ext>
            </p:extLst>
          </p:nvPr>
        </p:nvGraphicFramePr>
        <p:xfrm>
          <a:off x="996635" y="668875"/>
          <a:ext cx="7649696" cy="4612456"/>
        </p:xfrm>
        <a:graphic>
          <a:graphicData uri="http://schemas.openxmlformats.org/drawingml/2006/table">
            <a:tbl>
              <a:tblPr/>
              <a:tblGrid>
                <a:gridCol w="4301252">
                  <a:extLst>
                    <a:ext uri="{9D8B030D-6E8A-4147-A177-3AD203B41FA5}">
                      <a16:colId xmlns:a16="http://schemas.microsoft.com/office/drawing/2014/main" xmlns="" val="404801455"/>
                    </a:ext>
                  </a:extLst>
                </a:gridCol>
                <a:gridCol w="1633387">
                  <a:extLst>
                    <a:ext uri="{9D8B030D-6E8A-4147-A177-3AD203B41FA5}">
                      <a16:colId xmlns:a16="http://schemas.microsoft.com/office/drawing/2014/main" xmlns="" val="3126943448"/>
                    </a:ext>
                  </a:extLst>
                </a:gridCol>
                <a:gridCol w="1715057">
                  <a:extLst>
                    <a:ext uri="{9D8B030D-6E8A-4147-A177-3AD203B41FA5}">
                      <a16:colId xmlns:a16="http://schemas.microsoft.com/office/drawing/2014/main" xmlns="" val="2543832755"/>
                    </a:ext>
                  </a:extLst>
                </a:gridCol>
              </a:tblGrid>
              <a:tr h="444320">
                <a:tc gridSpan="3">
                  <a:txBody>
                    <a:bodyPr/>
                    <a:lstStyle/>
                    <a:p>
                      <a:pPr algn="l" fontAlgn="b"/>
                      <a:r>
                        <a:rPr lang="es-MX" sz="1800" b="1" i="0" u="none" strike="noStrike" dirty="0">
                          <a:solidFill>
                            <a:srgbClr val="000000"/>
                          </a:solidFill>
                          <a:effectLst/>
                          <a:latin typeface="Cambria" panose="02040503050406030204" pitchFamily="18" charset="0"/>
                        </a:rPr>
                        <a:t>Tabla 2. Nivel de incidencia en la predicción según instrumento</a:t>
                      </a:r>
                    </a:p>
                  </a:txBody>
                  <a:tcPr marL="10710" marR="10710" marT="1071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2823764916"/>
                  </a:ext>
                </a:extLst>
              </a:tr>
              <a:tr h="423161">
                <a:tc>
                  <a:txBody>
                    <a:bodyPr/>
                    <a:lstStyle/>
                    <a:p>
                      <a:pPr algn="l" fontAlgn="b"/>
                      <a:r>
                        <a:rPr lang="es-ES" sz="1800" b="1" i="0" u="none" strike="noStrike">
                          <a:solidFill>
                            <a:srgbClr val="000000"/>
                          </a:solidFill>
                          <a:effectLst/>
                          <a:latin typeface="Cambria" panose="02040503050406030204" pitchFamily="18" charset="0"/>
                        </a:rPr>
                        <a:t>Tipo de instrumento</a:t>
                      </a:r>
                    </a:p>
                  </a:txBody>
                  <a:tcPr marL="10710" marR="10710" marT="10710" marB="0" anchor="b">
                    <a:lnL>
                      <a:noFill/>
                    </a:lnL>
                    <a:lnR>
                      <a:noFill/>
                    </a:lnR>
                    <a:lnT w="12700" cap="flat" cmpd="sng" algn="ctr">
                      <a:solidFill>
                        <a:srgbClr val="000000"/>
                      </a:solidFill>
                      <a:prstDash val="solid"/>
                      <a:round/>
                      <a:headEnd type="none" w="med" len="med"/>
                      <a:tailEnd type="none" w="med" len="med"/>
                    </a:lnT>
                    <a:lnB>
                      <a:noFill/>
                    </a:lnB>
                  </a:tcPr>
                </a:tc>
                <a:tc rowSpan="2" gridSpan="2">
                  <a:txBody>
                    <a:bodyPr/>
                    <a:lstStyle/>
                    <a:p>
                      <a:pPr algn="l" fontAlgn="b"/>
                      <a:r>
                        <a:rPr lang="es-MX" sz="1800" b="1" i="0" u="none" strike="noStrike">
                          <a:solidFill>
                            <a:srgbClr val="000000"/>
                          </a:solidFill>
                          <a:effectLst/>
                          <a:latin typeface="Cambria" panose="02040503050406030204" pitchFamily="18" charset="0"/>
                        </a:rPr>
                        <a:t>Nivel de determinación en el modelo predictivo</a:t>
                      </a:r>
                    </a:p>
                  </a:txBody>
                  <a:tcPr marL="10710" marR="10710" marT="1071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s-ES"/>
                    </a:p>
                  </a:txBody>
                  <a:tcPr/>
                </a:tc>
                <a:extLst>
                  <a:ext uri="{0D108BD9-81ED-4DB2-BD59-A6C34878D82A}">
                    <a16:rowId xmlns:a16="http://schemas.microsoft.com/office/drawing/2014/main" xmlns="" val="2210851846"/>
                  </a:ext>
                </a:extLst>
              </a:tr>
              <a:tr h="444320">
                <a:tc>
                  <a:txBody>
                    <a:bodyPr/>
                    <a:lstStyle/>
                    <a:p>
                      <a:pPr algn="l" fontAlgn="b"/>
                      <a:endParaRPr lang="es-ES" sz="1800" b="1" i="0" u="none" strike="noStrike">
                        <a:solidFill>
                          <a:srgbClr val="000000"/>
                        </a:solidFill>
                        <a:effectLst/>
                        <a:latin typeface="Cambria" panose="02040503050406030204" pitchFamily="18" charset="0"/>
                      </a:endParaRPr>
                    </a:p>
                  </a:txBody>
                  <a:tcPr marL="10710" marR="10710" marT="10710" marB="0" anchor="b">
                    <a:lnL>
                      <a:noFill/>
                    </a:lnL>
                    <a:lnR>
                      <a:noFill/>
                    </a:lnR>
                    <a:lnT>
                      <a:noFill/>
                    </a:lnT>
                    <a:lnB>
                      <a:noFill/>
                    </a:lnB>
                  </a:tcPr>
                </a:tc>
                <a:tc gridSpan="2" vMerge="1">
                  <a:txBody>
                    <a:bodyPr/>
                    <a:lstStyle/>
                    <a:p>
                      <a:endParaRPr lang="es-ES"/>
                    </a:p>
                  </a:txBody>
                  <a:tcPr/>
                </a:tc>
                <a:tc hMerge="1" vMerge="1">
                  <a:txBody>
                    <a:bodyPr/>
                    <a:lstStyle/>
                    <a:p>
                      <a:endParaRPr lang="es-ES"/>
                    </a:p>
                  </a:txBody>
                  <a:tcPr/>
                </a:tc>
                <a:extLst>
                  <a:ext uri="{0D108BD9-81ED-4DB2-BD59-A6C34878D82A}">
                    <a16:rowId xmlns:a16="http://schemas.microsoft.com/office/drawing/2014/main" xmlns="" val="966356413"/>
                  </a:ext>
                </a:extLst>
              </a:tr>
              <a:tr h="825163">
                <a:tc>
                  <a:txBody>
                    <a:bodyPr/>
                    <a:lstStyle/>
                    <a:p>
                      <a:pPr algn="l" fontAlgn="b"/>
                      <a:r>
                        <a:rPr lang="es-ES" sz="1800" b="1" i="0" u="none" strike="noStrike">
                          <a:solidFill>
                            <a:srgbClr val="000000"/>
                          </a:solidFill>
                          <a:effectLst/>
                          <a:latin typeface="Cambria" panose="02040503050406030204" pitchFamily="18" charset="0"/>
                        </a:rPr>
                        <a:t> </a:t>
                      </a:r>
                    </a:p>
                  </a:txBody>
                  <a:tcPr marL="10710" marR="10710" marT="1071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s-ES" sz="1800" b="1" i="0" u="none" strike="noStrike">
                          <a:solidFill>
                            <a:srgbClr val="000000"/>
                          </a:solidFill>
                          <a:effectLst/>
                          <a:latin typeface="Cambria" panose="02040503050406030204" pitchFamily="18" charset="0"/>
                        </a:rPr>
                        <a:t>Médico cirujano</a:t>
                      </a:r>
                    </a:p>
                  </a:txBody>
                  <a:tcPr marL="10710" marR="10710" marT="1071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s-ES" sz="1800" b="1" i="0" u="none" strike="noStrike">
                          <a:solidFill>
                            <a:srgbClr val="000000"/>
                          </a:solidFill>
                          <a:effectLst/>
                          <a:latin typeface="Cambria" panose="02040503050406030204" pitchFamily="18" charset="0"/>
                        </a:rPr>
                        <a:t>Fisioterapia</a:t>
                      </a:r>
                    </a:p>
                  </a:txBody>
                  <a:tcPr marL="10710" marR="10710" marT="1071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71672372"/>
                  </a:ext>
                </a:extLst>
              </a:tr>
              <a:tr h="571268">
                <a:tc>
                  <a:txBody>
                    <a:bodyPr/>
                    <a:lstStyle/>
                    <a:p>
                      <a:pPr algn="l" fontAlgn="t"/>
                      <a:r>
                        <a:rPr lang="es-ES" sz="2000" b="0" i="0" u="none" strike="noStrike">
                          <a:solidFill>
                            <a:srgbClr val="000000"/>
                          </a:solidFill>
                          <a:effectLst/>
                          <a:latin typeface="Cambria" panose="02040503050406030204" pitchFamily="18" charset="0"/>
                        </a:rPr>
                        <a:t>Examen diagnóstico</a:t>
                      </a:r>
                    </a:p>
                  </a:txBody>
                  <a:tcPr marL="10710" marR="10710" marT="107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es-ES" sz="2000" b="0" i="0" u="none" strike="noStrike" dirty="0">
                          <a:solidFill>
                            <a:srgbClr val="000000"/>
                          </a:solidFill>
                          <a:effectLst/>
                          <a:latin typeface="Cambria" panose="02040503050406030204" pitchFamily="18" charset="0"/>
                        </a:rPr>
                        <a:t>Bajo</a:t>
                      </a:r>
                    </a:p>
                  </a:txBody>
                  <a:tcPr marL="10710" marR="10710" marT="1071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es-ES" sz="2000" b="0" i="0" u="none" strike="noStrike">
                          <a:solidFill>
                            <a:srgbClr val="000000"/>
                          </a:solidFill>
                          <a:effectLst/>
                          <a:latin typeface="Cambria" panose="02040503050406030204" pitchFamily="18" charset="0"/>
                        </a:rPr>
                        <a:t>Alto</a:t>
                      </a:r>
                    </a:p>
                  </a:txBody>
                  <a:tcPr marL="10710" marR="10710" marT="1071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780267107"/>
                  </a:ext>
                </a:extLst>
              </a:tr>
              <a:tr h="930954">
                <a:tc>
                  <a:txBody>
                    <a:bodyPr/>
                    <a:lstStyle/>
                    <a:p>
                      <a:pPr algn="l" fontAlgn="t"/>
                      <a:r>
                        <a:rPr lang="es-MX" sz="2000" b="0" i="0" u="none" strike="noStrike" dirty="0">
                          <a:solidFill>
                            <a:srgbClr val="000000"/>
                          </a:solidFill>
                          <a:effectLst/>
                          <a:latin typeface="Cambria" panose="02040503050406030204" pitchFamily="18" charset="0"/>
                        </a:rPr>
                        <a:t>Factores asociados a la elección de la carrera</a:t>
                      </a:r>
                    </a:p>
                  </a:txBody>
                  <a:tcPr marL="10710" marR="10710" marT="10710" marB="0">
                    <a:lnL>
                      <a:noFill/>
                    </a:lnL>
                    <a:lnR>
                      <a:noFill/>
                    </a:lnR>
                    <a:lnT>
                      <a:noFill/>
                    </a:lnT>
                    <a:lnB>
                      <a:noFill/>
                    </a:lnB>
                  </a:tcPr>
                </a:tc>
                <a:tc>
                  <a:txBody>
                    <a:bodyPr/>
                    <a:lstStyle/>
                    <a:p>
                      <a:pPr algn="l" fontAlgn="t"/>
                      <a:r>
                        <a:rPr lang="es-ES" sz="2000" b="0" i="0" u="none" strike="noStrike">
                          <a:solidFill>
                            <a:srgbClr val="000000"/>
                          </a:solidFill>
                          <a:effectLst/>
                          <a:latin typeface="Cambria" panose="02040503050406030204" pitchFamily="18" charset="0"/>
                        </a:rPr>
                        <a:t>Alto</a:t>
                      </a:r>
                    </a:p>
                  </a:txBody>
                  <a:tcPr marL="10710" marR="10710" marT="10710" marB="0">
                    <a:lnL>
                      <a:noFill/>
                    </a:lnL>
                    <a:lnR>
                      <a:noFill/>
                    </a:lnR>
                    <a:lnT>
                      <a:noFill/>
                    </a:lnT>
                    <a:lnB>
                      <a:noFill/>
                    </a:lnB>
                  </a:tcPr>
                </a:tc>
                <a:tc>
                  <a:txBody>
                    <a:bodyPr/>
                    <a:lstStyle/>
                    <a:p>
                      <a:pPr algn="l" fontAlgn="t"/>
                      <a:r>
                        <a:rPr lang="es-ES" sz="2000" b="0" i="0" u="none" strike="noStrike">
                          <a:solidFill>
                            <a:srgbClr val="000000"/>
                          </a:solidFill>
                          <a:effectLst/>
                          <a:latin typeface="Cambria" panose="02040503050406030204" pitchFamily="18" charset="0"/>
                        </a:rPr>
                        <a:t>Alto</a:t>
                      </a:r>
                    </a:p>
                  </a:txBody>
                  <a:tcPr marL="10710" marR="10710" marT="10710" marB="0">
                    <a:lnL>
                      <a:noFill/>
                    </a:lnL>
                    <a:lnR>
                      <a:noFill/>
                    </a:lnR>
                    <a:lnT>
                      <a:noFill/>
                    </a:lnT>
                    <a:lnB>
                      <a:noFill/>
                    </a:lnB>
                  </a:tcPr>
                </a:tc>
                <a:extLst>
                  <a:ext uri="{0D108BD9-81ED-4DB2-BD59-A6C34878D82A}">
                    <a16:rowId xmlns:a16="http://schemas.microsoft.com/office/drawing/2014/main" xmlns="" val="792964397"/>
                  </a:ext>
                </a:extLst>
              </a:tr>
              <a:tr h="550109">
                <a:tc>
                  <a:txBody>
                    <a:bodyPr/>
                    <a:lstStyle/>
                    <a:p>
                      <a:pPr algn="l" fontAlgn="t"/>
                      <a:r>
                        <a:rPr lang="es-ES" sz="2000" b="0" i="0" u="none" strike="noStrike" dirty="0">
                          <a:solidFill>
                            <a:srgbClr val="000000"/>
                          </a:solidFill>
                          <a:effectLst/>
                          <a:latin typeface="Cambria" panose="02040503050406030204" pitchFamily="18" charset="0"/>
                        </a:rPr>
                        <a:t>Factores psicosociales</a:t>
                      </a:r>
                    </a:p>
                  </a:txBody>
                  <a:tcPr marL="10710" marR="10710" marT="10710" marB="0">
                    <a:lnL>
                      <a:noFill/>
                    </a:lnL>
                    <a:lnR>
                      <a:noFill/>
                    </a:lnR>
                    <a:lnT>
                      <a:noFill/>
                    </a:lnT>
                    <a:lnB>
                      <a:noFill/>
                    </a:lnB>
                  </a:tcPr>
                </a:tc>
                <a:tc>
                  <a:txBody>
                    <a:bodyPr/>
                    <a:lstStyle/>
                    <a:p>
                      <a:pPr algn="l" fontAlgn="t"/>
                      <a:r>
                        <a:rPr lang="es-ES" sz="2000" b="0" i="0" u="none" strike="noStrike" dirty="0">
                          <a:solidFill>
                            <a:srgbClr val="000000"/>
                          </a:solidFill>
                          <a:effectLst/>
                          <a:latin typeface="Cambria" panose="02040503050406030204" pitchFamily="18" charset="0"/>
                        </a:rPr>
                        <a:t>Alto</a:t>
                      </a:r>
                    </a:p>
                  </a:txBody>
                  <a:tcPr marL="10710" marR="10710" marT="10710" marB="0">
                    <a:lnL>
                      <a:noFill/>
                    </a:lnL>
                    <a:lnR>
                      <a:noFill/>
                    </a:lnR>
                    <a:lnT>
                      <a:noFill/>
                    </a:lnT>
                    <a:lnB>
                      <a:noFill/>
                    </a:lnB>
                  </a:tcPr>
                </a:tc>
                <a:tc>
                  <a:txBody>
                    <a:bodyPr/>
                    <a:lstStyle/>
                    <a:p>
                      <a:pPr algn="l" fontAlgn="t"/>
                      <a:r>
                        <a:rPr lang="es-ES" sz="2000" b="0" i="0" u="none" strike="noStrike">
                          <a:solidFill>
                            <a:srgbClr val="000000"/>
                          </a:solidFill>
                          <a:effectLst/>
                          <a:latin typeface="Cambria" panose="02040503050406030204" pitchFamily="18" charset="0"/>
                        </a:rPr>
                        <a:t>Nulo</a:t>
                      </a:r>
                    </a:p>
                  </a:txBody>
                  <a:tcPr marL="10710" marR="10710" marT="10710" marB="0">
                    <a:lnL>
                      <a:noFill/>
                    </a:lnL>
                    <a:lnR>
                      <a:noFill/>
                    </a:lnR>
                    <a:lnT>
                      <a:noFill/>
                    </a:lnT>
                    <a:lnB>
                      <a:noFill/>
                    </a:lnB>
                  </a:tcPr>
                </a:tc>
                <a:extLst>
                  <a:ext uri="{0D108BD9-81ED-4DB2-BD59-A6C34878D82A}">
                    <a16:rowId xmlns:a16="http://schemas.microsoft.com/office/drawing/2014/main" xmlns="" val="849967227"/>
                  </a:ext>
                </a:extLst>
              </a:tr>
              <a:tr h="423161">
                <a:tc>
                  <a:txBody>
                    <a:bodyPr/>
                    <a:lstStyle/>
                    <a:p>
                      <a:pPr algn="l" fontAlgn="t"/>
                      <a:r>
                        <a:rPr lang="es-ES" sz="2000" b="0" i="0" u="none" strike="noStrike">
                          <a:solidFill>
                            <a:srgbClr val="000000"/>
                          </a:solidFill>
                          <a:effectLst/>
                          <a:latin typeface="Cambria" panose="02040503050406030204" pitchFamily="18" charset="0"/>
                        </a:rPr>
                        <a:t>Modos de afrontamiento</a:t>
                      </a:r>
                    </a:p>
                  </a:txBody>
                  <a:tcPr marL="10710" marR="10710" marT="10710" marB="0">
                    <a:lnL>
                      <a:noFill/>
                    </a:lnL>
                    <a:lnR>
                      <a:noFill/>
                    </a:lnR>
                    <a:lnT>
                      <a:noFill/>
                    </a:lnT>
                    <a:lnB>
                      <a:noFill/>
                    </a:lnB>
                  </a:tcPr>
                </a:tc>
                <a:tc>
                  <a:txBody>
                    <a:bodyPr/>
                    <a:lstStyle/>
                    <a:p>
                      <a:pPr algn="l" fontAlgn="t"/>
                      <a:r>
                        <a:rPr lang="es-ES" sz="2000" b="0" i="0" u="none" strike="noStrike" dirty="0">
                          <a:solidFill>
                            <a:srgbClr val="000000"/>
                          </a:solidFill>
                          <a:effectLst/>
                          <a:latin typeface="Cambria" panose="02040503050406030204" pitchFamily="18" charset="0"/>
                        </a:rPr>
                        <a:t>Bajo</a:t>
                      </a:r>
                    </a:p>
                  </a:txBody>
                  <a:tcPr marL="10710" marR="10710" marT="10710" marB="0">
                    <a:lnL>
                      <a:noFill/>
                    </a:lnL>
                    <a:lnR>
                      <a:noFill/>
                    </a:lnR>
                    <a:lnT>
                      <a:noFill/>
                    </a:lnT>
                    <a:lnB>
                      <a:noFill/>
                    </a:lnB>
                  </a:tcPr>
                </a:tc>
                <a:tc>
                  <a:txBody>
                    <a:bodyPr/>
                    <a:lstStyle/>
                    <a:p>
                      <a:pPr algn="l" fontAlgn="t"/>
                      <a:r>
                        <a:rPr lang="es-ES" sz="2000" b="0" i="0" u="none" strike="noStrike" dirty="0">
                          <a:solidFill>
                            <a:srgbClr val="000000"/>
                          </a:solidFill>
                          <a:effectLst/>
                          <a:latin typeface="Cambria" panose="02040503050406030204" pitchFamily="18" charset="0"/>
                        </a:rPr>
                        <a:t>Nulo</a:t>
                      </a:r>
                    </a:p>
                  </a:txBody>
                  <a:tcPr marL="10710" marR="10710" marT="10710" marB="0">
                    <a:lnL>
                      <a:noFill/>
                    </a:lnL>
                    <a:lnR>
                      <a:noFill/>
                    </a:lnR>
                    <a:lnT>
                      <a:noFill/>
                    </a:lnT>
                    <a:lnB>
                      <a:noFill/>
                    </a:lnB>
                  </a:tcPr>
                </a:tc>
                <a:extLst>
                  <a:ext uri="{0D108BD9-81ED-4DB2-BD59-A6C34878D82A}">
                    <a16:rowId xmlns:a16="http://schemas.microsoft.com/office/drawing/2014/main" xmlns="" val="1639394429"/>
                  </a:ext>
                </a:extLst>
              </a:tr>
            </a:tbl>
          </a:graphicData>
        </a:graphic>
      </p:graphicFrame>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6098" y="5435673"/>
            <a:ext cx="920836" cy="920836"/>
          </a:xfrm>
          <a:prstGeom prst="rect">
            <a:avLst/>
          </a:prstGeom>
        </p:spPr>
      </p:pic>
    </p:spTree>
    <p:extLst>
      <p:ext uri="{BB962C8B-B14F-4D97-AF65-F5344CB8AC3E}">
        <p14:creationId xmlns:p14="http://schemas.microsoft.com/office/powerpoint/2010/main" val="246319517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7 Rectángulo"/>
          <p:cNvSpPr>
            <a:spLocks noChangeArrowheads="1"/>
          </p:cNvSpPr>
          <p:nvPr/>
        </p:nvSpPr>
        <p:spPr bwMode="auto">
          <a:xfrm>
            <a:off x="1464469" y="3214687"/>
            <a:ext cx="6263879" cy="923330"/>
          </a:xfrm>
          <a:prstGeom prst="rect">
            <a:avLst/>
          </a:prstGeom>
          <a:noFill/>
          <a:ln w="9525">
            <a:noFill/>
            <a:miter lim="800000"/>
            <a:headEnd/>
            <a:tailEnd/>
          </a:ln>
        </p:spPr>
        <p:txBody>
          <a:bodyPr>
            <a:spAutoFit/>
          </a:bodyPr>
          <a:lstStyle/>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a:p>
            <a:pPr algn="just"/>
            <a:endParaRPr lang="es-MX" altLang="en-US" sz="1350">
              <a:latin typeface="Arial Narrow" pitchFamily="34" charset="0"/>
            </a:endParaRPr>
          </a:p>
        </p:txBody>
      </p:sp>
      <p:grpSp>
        <p:nvGrpSpPr>
          <p:cNvPr id="14" name="Grupo 1"/>
          <p:cNvGrpSpPr>
            <a:grpSpLocks/>
          </p:cNvGrpSpPr>
          <p:nvPr/>
        </p:nvGrpSpPr>
        <p:grpSpPr bwMode="auto">
          <a:xfrm>
            <a:off x="0" y="0"/>
            <a:ext cx="9144000" cy="6858000"/>
            <a:chOff x="0" y="0"/>
            <a:chExt cx="12192000" cy="6808762"/>
          </a:xfrm>
        </p:grpSpPr>
        <p:sp>
          <p:nvSpPr>
            <p:cNvPr id="17" name="Rectángulo 16"/>
            <p:cNvSpPr/>
            <p:nvPr/>
          </p:nvSpPr>
          <p:spPr>
            <a:xfrm flipH="1">
              <a:off x="0" y="0"/>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18" name="Rectángulo 17"/>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sp>
        <p:nvSpPr>
          <p:cNvPr id="33798" name="Rectángulo 14"/>
          <p:cNvSpPr>
            <a:spLocks noChangeArrowheads="1"/>
          </p:cNvSpPr>
          <p:nvPr/>
        </p:nvSpPr>
        <p:spPr bwMode="auto">
          <a:xfrm>
            <a:off x="195509" y="43481"/>
            <a:ext cx="1591345" cy="854080"/>
          </a:xfrm>
          <a:prstGeom prst="rect">
            <a:avLst/>
          </a:prstGeom>
          <a:noFill/>
          <a:ln w="9525">
            <a:noFill/>
            <a:miter lim="800000"/>
            <a:headEnd/>
            <a:tailEnd/>
          </a:ln>
        </p:spPr>
        <p:txBody>
          <a:bodyPr wrap="square">
            <a:spAutoFit/>
          </a:bodyPr>
          <a:lstStyle/>
          <a:p>
            <a:pPr marL="609600" indent="-609600"/>
            <a:r>
              <a:rPr lang="en-GB" b="1" dirty="0" err="1"/>
              <a:t>Conclusiones</a:t>
            </a:r>
            <a:endParaRPr lang="en-GB" dirty="0"/>
          </a:p>
          <a:p>
            <a:pPr marL="609600" indent="-609600"/>
            <a:endParaRPr lang="en-GB" b="1" dirty="0"/>
          </a:p>
          <a:p>
            <a:pPr marL="609600" indent="-609600"/>
            <a:endParaRPr lang="en-GB" sz="1350" b="1" dirty="0"/>
          </a:p>
        </p:txBody>
      </p:sp>
      <p:sp>
        <p:nvSpPr>
          <p:cNvPr id="2" name="CuadroTexto 1">
            <a:extLst>
              <a:ext uri="{FF2B5EF4-FFF2-40B4-BE49-F238E27FC236}">
                <a16:creationId xmlns:a16="http://schemas.microsoft.com/office/drawing/2014/main" xmlns="" id="{79DEFBED-1B6A-4556-BB41-F0B83563F405}"/>
              </a:ext>
            </a:extLst>
          </p:cNvPr>
          <p:cNvSpPr txBox="1"/>
          <p:nvPr/>
        </p:nvSpPr>
        <p:spPr>
          <a:xfrm>
            <a:off x="397536" y="470521"/>
            <a:ext cx="8397744" cy="5016758"/>
          </a:xfrm>
          <a:prstGeom prst="rect">
            <a:avLst/>
          </a:prstGeom>
          <a:noFill/>
        </p:spPr>
        <p:txBody>
          <a:bodyPr wrap="square" rtlCol="0">
            <a:spAutoFit/>
          </a:bodyPr>
          <a:lstStyle/>
          <a:p>
            <a:pPr algn="just"/>
            <a:r>
              <a:rPr lang="es-MX" sz="2000" dirty="0"/>
              <a:t>El desempeño académico de los estudiantes de medicina estuvo determinado mayormente por variables de aspectos psicológicos y factores vocacionales</a:t>
            </a:r>
          </a:p>
          <a:p>
            <a:pPr algn="just"/>
            <a:endParaRPr lang="es-MX" sz="2000" dirty="0"/>
          </a:p>
          <a:p>
            <a:pPr algn="just"/>
            <a:r>
              <a:rPr lang="es-MX" sz="2000" dirty="0"/>
              <a:t>En los estudiantes de fisioterapia las variables con mayor carga en el modelo fueron las de conocimientos previos y de factores vocacionales. Las variables de aspectos psicosociales y de afrontamiento fueron excluidas, puede ser debido a que es una carrera donde los estudiantes tienen ingreso indirecto</a:t>
            </a:r>
          </a:p>
          <a:p>
            <a:pPr algn="just"/>
            <a:endParaRPr lang="es-MX" sz="2000" dirty="0"/>
          </a:p>
          <a:p>
            <a:pPr algn="just"/>
            <a:r>
              <a:rPr lang="es-MX" sz="2000" dirty="0"/>
              <a:t>El que las variables de factores vocacionales fueran compartidas en la predicción del desempeño académico de ambas licenciaturas denota la importancia que tiene fortalecer la orientación vocacional en el nivel medio superior</a:t>
            </a:r>
          </a:p>
          <a:p>
            <a:pPr algn="just"/>
            <a:endParaRPr lang="es-MX" sz="2000" dirty="0"/>
          </a:p>
          <a:p>
            <a:pPr algn="just"/>
            <a:r>
              <a:rPr lang="es-MX" sz="2000" dirty="0"/>
              <a:t>La importancia de este estudio radica en la aplicación de este modelo predictivo en futuras generaciones, para detectar desde el inicio aquellos estudiantes en riesgo académico.</a:t>
            </a:r>
            <a:endParaRPr lang="es-ES" sz="2000" dirty="0"/>
          </a:p>
        </p:txBody>
      </p:sp>
    </p:spTree>
    <p:extLst>
      <p:ext uri="{BB962C8B-B14F-4D97-AF65-F5344CB8AC3E}">
        <p14:creationId xmlns:p14="http://schemas.microsoft.com/office/powerpoint/2010/main" val="173830240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1"/>
          <p:cNvGrpSpPr>
            <a:grpSpLocks/>
          </p:cNvGrpSpPr>
          <p:nvPr/>
        </p:nvGrpSpPr>
        <p:grpSpPr bwMode="auto">
          <a:xfrm>
            <a:off x="0" y="0"/>
            <a:ext cx="9144000" cy="6858000"/>
            <a:chOff x="0" y="0"/>
            <a:chExt cx="12192000" cy="6808762"/>
          </a:xfrm>
        </p:grpSpPr>
        <p:sp>
          <p:nvSpPr>
            <p:cNvPr id="5" name="Rectángulo 4"/>
            <p:cNvSpPr/>
            <p:nvPr/>
          </p:nvSpPr>
          <p:spPr>
            <a:xfrm flipH="1">
              <a:off x="0" y="0"/>
              <a:ext cx="12192000" cy="344657"/>
            </a:xfrm>
            <a:prstGeom prst="rect">
              <a:avLst/>
            </a:prstGeom>
            <a:gradFill flip="none" rotWithShape="1">
              <a:gsLst>
                <a:gs pos="0">
                  <a:srgbClr val="FFFF00"/>
                </a:gs>
                <a:gs pos="100000">
                  <a:schemeClr val="accent5">
                    <a:lumMod val="50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6" name="Rectángulo 5"/>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pic>
        <p:nvPicPr>
          <p:cNvPr id="10" name="Imagen 9">
            <a:extLst>
              <a:ext uri="{FF2B5EF4-FFF2-40B4-BE49-F238E27FC236}">
                <a16:creationId xmlns:a16="http://schemas.microsoft.com/office/drawing/2014/main" xmlns="" id="{238745C2-849B-42BF-ABF2-3031B1057CE0}"/>
              </a:ext>
            </a:extLst>
          </p:cNvPr>
          <p:cNvPicPr>
            <a:picLocks noChangeAspect="1"/>
          </p:cNvPicPr>
          <p:nvPr/>
        </p:nvPicPr>
        <p:blipFill rotWithShape="1">
          <a:blip r:embed="rId2"/>
          <a:srcRect l="4618" t="17562" r="21583" b="7321"/>
          <a:stretch/>
        </p:blipFill>
        <p:spPr>
          <a:xfrm>
            <a:off x="502498" y="931901"/>
            <a:ext cx="8101182" cy="4638389"/>
          </a:xfrm>
          <a:prstGeom prst="rect">
            <a:avLst/>
          </a:prstGeom>
        </p:spPr>
      </p:pic>
    </p:spTree>
    <p:extLst>
      <p:ext uri="{BB962C8B-B14F-4D97-AF65-F5344CB8AC3E}">
        <p14:creationId xmlns:p14="http://schemas.microsoft.com/office/powerpoint/2010/main" val="127684770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04850" y="1817158"/>
            <a:ext cx="7886700" cy="1831975"/>
          </a:xfrm>
        </p:spPr>
        <p:txBody>
          <a:bodyPr>
            <a:normAutofit/>
          </a:bodyPr>
          <a:lstStyle/>
          <a:p>
            <a:pPr marL="0" indent="0" algn="ctr">
              <a:buNone/>
            </a:pPr>
            <a:r>
              <a:rPr lang="es-MX" sz="3600" b="1" dirty="0"/>
              <a:t>¿Cuáles son los principales problemas detectados </a:t>
            </a:r>
          </a:p>
          <a:p>
            <a:pPr marL="0" indent="0" algn="ctr">
              <a:buNone/>
            </a:pPr>
            <a:r>
              <a:rPr lang="es-MX" sz="3600" b="1" dirty="0"/>
              <a:t>en el primer año de la Licenciatura?</a:t>
            </a:r>
            <a:endParaRPr lang="es-ES" sz="3600" b="1" dirty="0"/>
          </a:p>
        </p:txBody>
      </p:sp>
      <p:grpSp>
        <p:nvGrpSpPr>
          <p:cNvPr id="4" name="Grupo 1"/>
          <p:cNvGrpSpPr>
            <a:grpSpLocks/>
          </p:cNvGrpSpPr>
          <p:nvPr/>
        </p:nvGrpSpPr>
        <p:grpSpPr bwMode="auto">
          <a:xfrm>
            <a:off x="0" y="0"/>
            <a:ext cx="9144000" cy="6858000"/>
            <a:chOff x="0" y="0"/>
            <a:chExt cx="12192000" cy="6808762"/>
          </a:xfrm>
        </p:grpSpPr>
        <p:sp>
          <p:nvSpPr>
            <p:cNvPr id="5" name="Rectángulo 4"/>
            <p:cNvSpPr/>
            <p:nvPr/>
          </p:nvSpPr>
          <p:spPr>
            <a:xfrm flipH="1">
              <a:off x="0" y="0"/>
              <a:ext cx="12192000" cy="344657"/>
            </a:xfrm>
            <a:prstGeom prst="rect">
              <a:avLst/>
            </a:prstGeom>
            <a:gradFill flip="none" rotWithShape="1">
              <a:gsLst>
                <a:gs pos="0">
                  <a:srgbClr val="FFFF00"/>
                </a:gs>
                <a:gs pos="100000">
                  <a:schemeClr val="accent5">
                    <a:lumMod val="50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6" name="Rectángulo 5"/>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098" y="5384800"/>
            <a:ext cx="920836" cy="920836"/>
          </a:xfrm>
          <a:prstGeom prst="rect">
            <a:avLst/>
          </a:prstGeom>
        </p:spPr>
      </p:pic>
    </p:spTree>
    <p:extLst>
      <p:ext uri="{BB962C8B-B14F-4D97-AF65-F5344CB8AC3E}">
        <p14:creationId xmlns:p14="http://schemas.microsoft.com/office/powerpoint/2010/main" val="3296674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1"/>
          <p:cNvGrpSpPr>
            <a:grpSpLocks/>
          </p:cNvGrpSpPr>
          <p:nvPr/>
        </p:nvGrpSpPr>
        <p:grpSpPr bwMode="auto">
          <a:xfrm>
            <a:off x="0" y="0"/>
            <a:ext cx="9144000" cy="6858000"/>
            <a:chOff x="0" y="0"/>
            <a:chExt cx="12192000" cy="6808762"/>
          </a:xfrm>
        </p:grpSpPr>
        <p:sp>
          <p:nvSpPr>
            <p:cNvPr id="4" name="Rectángulo 3"/>
            <p:cNvSpPr/>
            <p:nvPr/>
          </p:nvSpPr>
          <p:spPr>
            <a:xfrm flipH="1">
              <a:off x="0" y="0"/>
              <a:ext cx="12192000" cy="344657"/>
            </a:xfrm>
            <a:prstGeom prst="rect">
              <a:avLst/>
            </a:prstGeom>
            <a:gradFill flip="none" rotWithShape="1">
              <a:gsLst>
                <a:gs pos="0">
                  <a:srgbClr val="FFFF00"/>
                </a:gs>
                <a:gs pos="100000">
                  <a:schemeClr val="accent5">
                    <a:lumMod val="50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defRPr/>
              </a:pPr>
              <a:r>
                <a:rPr lang="es-MX" sz="2000" b="1" dirty="0">
                  <a:solidFill>
                    <a:schemeClr val="tx1"/>
                  </a:solidFill>
                </a:rPr>
                <a:t>Deserción</a:t>
              </a:r>
              <a:endParaRPr lang="es-MX" sz="1350" dirty="0"/>
            </a:p>
          </p:txBody>
        </p:sp>
        <p:sp>
          <p:nvSpPr>
            <p:cNvPr id="5" name="Rectángulo 4"/>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grpSp>
        <p:nvGrpSpPr>
          <p:cNvPr id="7" name="Grupo 6">
            <a:extLst>
              <a:ext uri="{FF2B5EF4-FFF2-40B4-BE49-F238E27FC236}">
                <a16:creationId xmlns:a16="http://schemas.microsoft.com/office/drawing/2014/main" xmlns="" id="{C5FC660C-EA17-427E-9D23-092EAB1B1299}"/>
              </a:ext>
            </a:extLst>
          </p:cNvPr>
          <p:cNvGrpSpPr/>
          <p:nvPr/>
        </p:nvGrpSpPr>
        <p:grpSpPr>
          <a:xfrm>
            <a:off x="609927" y="931902"/>
            <a:ext cx="4390424" cy="4965510"/>
            <a:chOff x="4703754" y="1117795"/>
            <a:chExt cx="4390424" cy="4965510"/>
          </a:xfrm>
        </p:grpSpPr>
        <p:pic>
          <p:nvPicPr>
            <p:cNvPr id="12" name="Imagen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03754" y="1914673"/>
              <a:ext cx="4390424" cy="3446995"/>
            </a:xfrm>
            <a:prstGeom prst="rect">
              <a:avLst/>
            </a:prstGeom>
          </p:spPr>
        </p:pic>
        <p:sp>
          <p:nvSpPr>
            <p:cNvPr id="8" name="CuadroTexto 7"/>
            <p:cNvSpPr txBox="1"/>
            <p:nvPr/>
          </p:nvSpPr>
          <p:spPr>
            <a:xfrm>
              <a:off x="4703754" y="5085888"/>
              <a:ext cx="1592424" cy="369332"/>
            </a:xfrm>
            <a:prstGeom prst="rect">
              <a:avLst/>
            </a:prstGeom>
            <a:noFill/>
          </p:spPr>
          <p:txBody>
            <a:bodyPr wrap="none" rtlCol="0">
              <a:spAutoFit/>
            </a:bodyPr>
            <a:lstStyle/>
            <a:p>
              <a:r>
                <a:rPr lang="es-MX" dirty="0"/>
                <a:t>C.U.  25% -28%</a:t>
              </a:r>
            </a:p>
          </p:txBody>
        </p:sp>
        <p:sp>
          <p:nvSpPr>
            <p:cNvPr id="9" name="CuadroTexto 8"/>
            <p:cNvSpPr txBox="1"/>
            <p:nvPr/>
          </p:nvSpPr>
          <p:spPr>
            <a:xfrm>
              <a:off x="7061312" y="5713973"/>
              <a:ext cx="1316130" cy="369332"/>
            </a:xfrm>
            <a:prstGeom prst="rect">
              <a:avLst/>
            </a:prstGeom>
            <a:noFill/>
          </p:spPr>
          <p:txBody>
            <a:bodyPr wrap="none" rtlCol="0">
              <a:spAutoFit/>
            </a:bodyPr>
            <a:lstStyle/>
            <a:p>
              <a:r>
                <a:rPr lang="es-MX" dirty="0"/>
                <a:t>UABJO  10%</a:t>
              </a:r>
            </a:p>
          </p:txBody>
        </p:sp>
        <p:sp>
          <p:nvSpPr>
            <p:cNvPr id="10" name="CuadroTexto 9"/>
            <p:cNvSpPr txBox="1"/>
            <p:nvPr/>
          </p:nvSpPr>
          <p:spPr>
            <a:xfrm>
              <a:off x="5707043" y="1117795"/>
              <a:ext cx="1178271" cy="369332"/>
            </a:xfrm>
            <a:prstGeom prst="rect">
              <a:avLst/>
            </a:prstGeom>
            <a:noFill/>
          </p:spPr>
          <p:txBody>
            <a:bodyPr wrap="none" rtlCol="0">
              <a:spAutoFit/>
            </a:bodyPr>
            <a:lstStyle/>
            <a:p>
              <a:r>
                <a:rPr lang="es-MX" dirty="0"/>
                <a:t>UASL: 10%</a:t>
              </a:r>
            </a:p>
          </p:txBody>
        </p:sp>
        <p:sp>
          <p:nvSpPr>
            <p:cNvPr id="11" name="CuadroTexto 10"/>
            <p:cNvSpPr txBox="1"/>
            <p:nvPr/>
          </p:nvSpPr>
          <p:spPr>
            <a:xfrm>
              <a:off x="7719377" y="2331853"/>
              <a:ext cx="1207767" cy="369332"/>
            </a:xfrm>
            <a:prstGeom prst="rect">
              <a:avLst/>
            </a:prstGeom>
            <a:noFill/>
          </p:spPr>
          <p:txBody>
            <a:bodyPr wrap="none" rtlCol="0">
              <a:spAutoFit/>
            </a:bodyPr>
            <a:lstStyle/>
            <a:p>
              <a:r>
                <a:rPr lang="es-MX" dirty="0"/>
                <a:t>UADY: 31%</a:t>
              </a:r>
            </a:p>
          </p:txBody>
        </p:sp>
        <p:cxnSp>
          <p:nvCxnSpPr>
            <p:cNvPr id="14" name="Conector recto de flecha 13"/>
            <p:cNvCxnSpPr/>
            <p:nvPr/>
          </p:nvCxnSpPr>
          <p:spPr>
            <a:xfrm flipH="1">
              <a:off x="5274265" y="1487127"/>
              <a:ext cx="737070" cy="156752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flipH="1">
              <a:off x="8377442" y="2640841"/>
              <a:ext cx="1" cy="67809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flipV="1">
              <a:off x="5499966" y="3979044"/>
              <a:ext cx="71101" cy="107313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flipH="1" flipV="1">
              <a:off x="6615941" y="4702638"/>
              <a:ext cx="890742" cy="96703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upo 18">
            <a:extLst>
              <a:ext uri="{FF2B5EF4-FFF2-40B4-BE49-F238E27FC236}">
                <a16:creationId xmlns:a16="http://schemas.microsoft.com/office/drawing/2014/main" xmlns="" id="{D8B6C278-5D73-48AC-AF1F-F9629512FEB1}"/>
              </a:ext>
            </a:extLst>
          </p:cNvPr>
          <p:cNvGrpSpPr/>
          <p:nvPr/>
        </p:nvGrpSpPr>
        <p:grpSpPr>
          <a:xfrm>
            <a:off x="5491382" y="1728780"/>
            <a:ext cx="3015623" cy="4076402"/>
            <a:chOff x="5198717" y="1274935"/>
            <a:chExt cx="3811599" cy="4685597"/>
          </a:xfrm>
        </p:grpSpPr>
        <p:pic>
          <p:nvPicPr>
            <p:cNvPr id="20" name="Imagen 19">
              <a:extLst>
                <a:ext uri="{FF2B5EF4-FFF2-40B4-BE49-F238E27FC236}">
                  <a16:creationId xmlns:a16="http://schemas.microsoft.com/office/drawing/2014/main" xmlns="" id="{F294AD19-6825-4699-A081-E848DD813D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8717" y="1274935"/>
              <a:ext cx="3811599" cy="4685597"/>
            </a:xfrm>
            <a:prstGeom prst="rect">
              <a:avLst/>
            </a:prstGeom>
          </p:spPr>
        </p:pic>
        <p:sp>
          <p:nvSpPr>
            <p:cNvPr id="21" name="CuadroTexto 20">
              <a:extLst>
                <a:ext uri="{FF2B5EF4-FFF2-40B4-BE49-F238E27FC236}">
                  <a16:creationId xmlns:a16="http://schemas.microsoft.com/office/drawing/2014/main" xmlns="" id="{3A16E097-B184-4DE2-A90D-31443E3A4E04}"/>
                </a:ext>
              </a:extLst>
            </p:cNvPr>
            <p:cNvSpPr txBox="1"/>
            <p:nvPr/>
          </p:nvSpPr>
          <p:spPr>
            <a:xfrm>
              <a:off x="5705579" y="3090743"/>
              <a:ext cx="824969" cy="276999"/>
            </a:xfrm>
            <a:prstGeom prst="rect">
              <a:avLst/>
            </a:prstGeom>
            <a:noFill/>
          </p:spPr>
          <p:txBody>
            <a:bodyPr wrap="none" rtlCol="0">
              <a:spAutoFit/>
            </a:bodyPr>
            <a:lstStyle/>
            <a:p>
              <a:r>
                <a:rPr lang="es-MX" sz="1200" b="1" dirty="0"/>
                <a:t>Perú: 10%</a:t>
              </a:r>
            </a:p>
          </p:txBody>
        </p:sp>
        <p:sp>
          <p:nvSpPr>
            <p:cNvPr id="22" name="CuadroTexto 21">
              <a:extLst>
                <a:ext uri="{FF2B5EF4-FFF2-40B4-BE49-F238E27FC236}">
                  <a16:creationId xmlns:a16="http://schemas.microsoft.com/office/drawing/2014/main" xmlns="" id="{7A14D9E6-B0C2-427A-8AFA-0D311E815F0E}"/>
                </a:ext>
              </a:extLst>
            </p:cNvPr>
            <p:cNvSpPr txBox="1"/>
            <p:nvPr/>
          </p:nvSpPr>
          <p:spPr>
            <a:xfrm>
              <a:off x="6370527" y="4735331"/>
              <a:ext cx="889987" cy="276999"/>
            </a:xfrm>
            <a:prstGeom prst="rect">
              <a:avLst/>
            </a:prstGeom>
            <a:noFill/>
          </p:spPr>
          <p:txBody>
            <a:bodyPr wrap="none" rtlCol="0">
              <a:spAutoFit/>
            </a:bodyPr>
            <a:lstStyle/>
            <a:p>
              <a:r>
                <a:rPr lang="es-MX" sz="1200" b="1" dirty="0"/>
                <a:t>Chile: 8,9%</a:t>
              </a:r>
            </a:p>
          </p:txBody>
        </p:sp>
        <p:sp>
          <p:nvSpPr>
            <p:cNvPr id="24" name="CuadroTexto 23">
              <a:extLst>
                <a:ext uri="{FF2B5EF4-FFF2-40B4-BE49-F238E27FC236}">
                  <a16:creationId xmlns:a16="http://schemas.microsoft.com/office/drawing/2014/main" xmlns="" id="{BAC39EF7-3556-4128-B563-A155C11ABB55}"/>
                </a:ext>
              </a:extLst>
            </p:cNvPr>
            <p:cNvSpPr txBox="1"/>
            <p:nvPr/>
          </p:nvSpPr>
          <p:spPr>
            <a:xfrm>
              <a:off x="6993466" y="1433478"/>
              <a:ext cx="854721" cy="276999"/>
            </a:xfrm>
            <a:prstGeom prst="rect">
              <a:avLst/>
            </a:prstGeom>
            <a:noFill/>
          </p:spPr>
          <p:txBody>
            <a:bodyPr wrap="none" rtlCol="0">
              <a:spAutoFit/>
            </a:bodyPr>
            <a:lstStyle/>
            <a:p>
              <a:r>
                <a:rPr lang="es-MX" sz="1200" b="1" dirty="0"/>
                <a:t>Cuba: 13%</a:t>
              </a:r>
            </a:p>
          </p:txBody>
        </p:sp>
        <p:sp>
          <p:nvSpPr>
            <p:cNvPr id="25" name="CuadroTexto 24">
              <a:extLst>
                <a:ext uri="{FF2B5EF4-FFF2-40B4-BE49-F238E27FC236}">
                  <a16:creationId xmlns:a16="http://schemas.microsoft.com/office/drawing/2014/main" xmlns="" id="{BF1B5342-36F2-41CA-A5AC-2CC39163A71E}"/>
                </a:ext>
              </a:extLst>
            </p:cNvPr>
            <p:cNvSpPr txBox="1"/>
            <p:nvPr/>
          </p:nvSpPr>
          <p:spPr>
            <a:xfrm>
              <a:off x="7719572" y="1649861"/>
              <a:ext cx="1158651" cy="276999"/>
            </a:xfrm>
            <a:prstGeom prst="rect">
              <a:avLst/>
            </a:prstGeom>
            <a:noFill/>
          </p:spPr>
          <p:txBody>
            <a:bodyPr wrap="none" rtlCol="0">
              <a:spAutoFit/>
            </a:bodyPr>
            <a:lstStyle/>
            <a:p>
              <a:r>
                <a:rPr lang="es-MX" sz="1200" b="1" dirty="0"/>
                <a:t>Rep. </a:t>
              </a:r>
              <a:r>
                <a:rPr lang="es-MX" sz="1200" b="1" dirty="0" err="1"/>
                <a:t>Dom</a:t>
              </a:r>
              <a:r>
                <a:rPr lang="es-MX" sz="1200" b="1" dirty="0"/>
                <a:t>: 20%</a:t>
              </a:r>
            </a:p>
          </p:txBody>
        </p:sp>
        <p:cxnSp>
          <p:nvCxnSpPr>
            <p:cNvPr id="26" name="Conector recto de flecha 25">
              <a:extLst>
                <a:ext uri="{FF2B5EF4-FFF2-40B4-BE49-F238E27FC236}">
                  <a16:creationId xmlns:a16="http://schemas.microsoft.com/office/drawing/2014/main" xmlns="" id="{BD662DDF-8F78-4928-8285-DD063A08AF6F}"/>
                </a:ext>
              </a:extLst>
            </p:cNvPr>
            <p:cNvCxnSpPr/>
            <p:nvPr/>
          </p:nvCxnSpPr>
          <p:spPr>
            <a:xfrm flipH="1">
              <a:off x="6929435" y="1649861"/>
              <a:ext cx="175082" cy="19580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xmlns="" id="{13DE2784-A301-4B1C-AF4E-303F7EEAA99B}"/>
                </a:ext>
              </a:extLst>
            </p:cNvPr>
            <p:cNvCxnSpPr/>
            <p:nvPr/>
          </p:nvCxnSpPr>
          <p:spPr>
            <a:xfrm flipH="1">
              <a:off x="7345336" y="1869020"/>
              <a:ext cx="502852" cy="5784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xmlns="" id="{40E1C0EB-85DF-4CE4-96DA-9FB7E9A05CF6}"/>
                </a:ext>
              </a:extLst>
            </p:cNvPr>
            <p:cNvCxnSpPr/>
            <p:nvPr/>
          </p:nvCxnSpPr>
          <p:spPr>
            <a:xfrm flipV="1">
              <a:off x="7016976" y="4458403"/>
              <a:ext cx="403850" cy="27692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a:extLst>
                <a:ext uri="{FF2B5EF4-FFF2-40B4-BE49-F238E27FC236}">
                  <a16:creationId xmlns:a16="http://schemas.microsoft.com/office/drawing/2014/main" xmlns="" id="{AF8E1CC0-37AE-453B-8FD1-1CE84819D3B9}"/>
                </a:ext>
              </a:extLst>
            </p:cNvPr>
            <p:cNvCxnSpPr/>
            <p:nvPr/>
          </p:nvCxnSpPr>
          <p:spPr>
            <a:xfrm>
              <a:off x="6840868" y="3290499"/>
              <a:ext cx="37803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0" name="Título 1">
            <a:extLst>
              <a:ext uri="{FF2B5EF4-FFF2-40B4-BE49-F238E27FC236}">
                <a16:creationId xmlns:a16="http://schemas.microsoft.com/office/drawing/2014/main" xmlns="" id="{CB7871B6-3B31-4AF0-9413-C93AE300A561}"/>
              </a:ext>
            </a:extLst>
          </p:cNvPr>
          <p:cNvSpPr txBox="1">
            <a:spLocks/>
          </p:cNvSpPr>
          <p:nvPr/>
        </p:nvSpPr>
        <p:spPr>
          <a:xfrm>
            <a:off x="5491382" y="522877"/>
            <a:ext cx="2742840" cy="436885"/>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2400" b="1" dirty="0">
                <a:latin typeface="+mn-lt"/>
              </a:rPr>
              <a:t>Nivel internacional</a:t>
            </a:r>
            <a:endParaRPr lang="es-ES" sz="2400" b="1" dirty="0">
              <a:latin typeface="+mn-lt"/>
            </a:endParaRPr>
          </a:p>
        </p:txBody>
      </p:sp>
      <p:sp>
        <p:nvSpPr>
          <p:cNvPr id="31" name="Título 1">
            <a:extLst>
              <a:ext uri="{FF2B5EF4-FFF2-40B4-BE49-F238E27FC236}">
                <a16:creationId xmlns:a16="http://schemas.microsoft.com/office/drawing/2014/main" xmlns="" id="{3ED55230-AA20-4ACA-8862-DDFAAC6A7B78}"/>
              </a:ext>
            </a:extLst>
          </p:cNvPr>
          <p:cNvSpPr txBox="1">
            <a:spLocks/>
          </p:cNvSpPr>
          <p:nvPr/>
        </p:nvSpPr>
        <p:spPr>
          <a:xfrm>
            <a:off x="385339" y="432197"/>
            <a:ext cx="2136775" cy="46600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MX" sz="2400" b="1" dirty="0">
                <a:latin typeface="+mn-lt"/>
              </a:rPr>
              <a:t>Nivel nacional</a:t>
            </a:r>
            <a:endParaRPr lang="es-ES" sz="2400" b="1" dirty="0">
              <a:latin typeface="+mn-lt"/>
            </a:endParaRPr>
          </a:p>
        </p:txBody>
      </p:sp>
      <p:sp>
        <p:nvSpPr>
          <p:cNvPr id="2" name="CuadroTexto 1"/>
          <p:cNvSpPr txBox="1"/>
          <p:nvPr/>
        </p:nvSpPr>
        <p:spPr>
          <a:xfrm>
            <a:off x="3142995" y="5985377"/>
            <a:ext cx="4916602" cy="369332"/>
          </a:xfrm>
          <a:prstGeom prst="rect">
            <a:avLst/>
          </a:prstGeom>
          <a:noFill/>
        </p:spPr>
        <p:txBody>
          <a:bodyPr wrap="none" rtlCol="0">
            <a:spAutoFit/>
          </a:bodyPr>
          <a:lstStyle/>
          <a:p>
            <a:r>
              <a:rPr lang="es-ES_tradnl" dirty="0"/>
              <a:t>Croacia 26%, Estados Unidos 4</a:t>
            </a:r>
            <a:r>
              <a:rPr lang="es-ES_tradnl"/>
              <a:t>%, Reino Unido 14%</a:t>
            </a:r>
          </a:p>
        </p:txBody>
      </p:sp>
    </p:spTree>
    <p:extLst>
      <p:ext uri="{BB962C8B-B14F-4D97-AF65-F5344CB8AC3E}">
        <p14:creationId xmlns:p14="http://schemas.microsoft.com/office/powerpoint/2010/main" val="273369126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1"/>
          <p:cNvGrpSpPr>
            <a:grpSpLocks/>
          </p:cNvGrpSpPr>
          <p:nvPr/>
        </p:nvGrpSpPr>
        <p:grpSpPr bwMode="auto">
          <a:xfrm>
            <a:off x="0" y="0"/>
            <a:ext cx="9144000" cy="6858000"/>
            <a:chOff x="0" y="0"/>
            <a:chExt cx="12192000" cy="6808762"/>
          </a:xfrm>
        </p:grpSpPr>
        <p:sp>
          <p:nvSpPr>
            <p:cNvPr id="8" name="Rectángulo 7"/>
            <p:cNvSpPr/>
            <p:nvPr/>
          </p:nvSpPr>
          <p:spPr>
            <a:xfrm flipH="1">
              <a:off x="0" y="0"/>
              <a:ext cx="12192000" cy="344657"/>
            </a:xfrm>
            <a:prstGeom prst="rect">
              <a:avLst/>
            </a:prstGeom>
            <a:gradFill flip="none" rotWithShape="1">
              <a:gsLst>
                <a:gs pos="0">
                  <a:srgbClr val="FFFF00"/>
                </a:gs>
                <a:gs pos="100000">
                  <a:schemeClr val="accent5">
                    <a:lumMod val="50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9" name="Rectángulo 8"/>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sp>
        <p:nvSpPr>
          <p:cNvPr id="11" name="CuadroTexto 10"/>
          <p:cNvSpPr txBox="1"/>
          <p:nvPr/>
        </p:nvSpPr>
        <p:spPr>
          <a:xfrm>
            <a:off x="115392" y="-57259"/>
            <a:ext cx="3054561" cy="461665"/>
          </a:xfrm>
          <a:prstGeom prst="rect">
            <a:avLst/>
          </a:prstGeom>
          <a:noFill/>
        </p:spPr>
        <p:txBody>
          <a:bodyPr wrap="square" rtlCol="0">
            <a:spAutoFit/>
          </a:bodyPr>
          <a:lstStyle/>
          <a:p>
            <a:r>
              <a:rPr lang="es-MX" sz="2400" b="1" dirty="0"/>
              <a:t>Antecedentes</a:t>
            </a:r>
          </a:p>
        </p:txBody>
      </p:sp>
      <p:sp>
        <p:nvSpPr>
          <p:cNvPr id="3" name="CuadroTexto 2">
            <a:extLst>
              <a:ext uri="{FF2B5EF4-FFF2-40B4-BE49-F238E27FC236}">
                <a16:creationId xmlns:a16="http://schemas.microsoft.com/office/drawing/2014/main" xmlns="" id="{AB534ACE-623A-4B6F-856B-BC9757A5405C}"/>
              </a:ext>
            </a:extLst>
          </p:cNvPr>
          <p:cNvSpPr txBox="1"/>
          <p:nvPr/>
        </p:nvSpPr>
        <p:spPr>
          <a:xfrm>
            <a:off x="4412608" y="6273980"/>
            <a:ext cx="3914726" cy="307777"/>
          </a:xfrm>
          <a:prstGeom prst="rect">
            <a:avLst/>
          </a:prstGeom>
          <a:noFill/>
        </p:spPr>
        <p:txBody>
          <a:bodyPr wrap="none" rtlCol="0">
            <a:spAutoFit/>
          </a:bodyPr>
          <a:lstStyle/>
          <a:p>
            <a:r>
              <a:rPr lang="es-MX" sz="1400" dirty="0"/>
              <a:t>Fuente: Informes de labores, Facultad de Medicina </a:t>
            </a:r>
            <a:endParaRPr lang="es-ES" sz="1400" dirty="0"/>
          </a:p>
        </p:txBody>
      </p:sp>
      <p:graphicFrame>
        <p:nvGraphicFramePr>
          <p:cNvPr id="13" name="Gráfico 12">
            <a:extLst>
              <a:ext uri="{FF2B5EF4-FFF2-40B4-BE49-F238E27FC236}">
                <a16:creationId xmlns:a16="http://schemas.microsoft.com/office/drawing/2014/main" xmlns="" id="{0FA24D2D-A686-4BE2-85BA-58D8204BC6F1}"/>
              </a:ext>
            </a:extLst>
          </p:cNvPr>
          <p:cNvGraphicFramePr>
            <a:graphicFrameLocks/>
          </p:cNvGraphicFramePr>
          <p:nvPr/>
        </p:nvGraphicFramePr>
        <p:xfrm>
          <a:off x="486606" y="736751"/>
          <a:ext cx="8170788" cy="53844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080600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1"/>
          <p:cNvGrpSpPr>
            <a:grpSpLocks/>
          </p:cNvGrpSpPr>
          <p:nvPr/>
        </p:nvGrpSpPr>
        <p:grpSpPr bwMode="auto">
          <a:xfrm>
            <a:off x="0" y="0"/>
            <a:ext cx="9144000" cy="6858000"/>
            <a:chOff x="0" y="0"/>
            <a:chExt cx="12192000" cy="6808762"/>
          </a:xfrm>
        </p:grpSpPr>
        <p:sp>
          <p:nvSpPr>
            <p:cNvPr id="6" name="Rectángulo 5"/>
            <p:cNvSpPr/>
            <p:nvPr/>
          </p:nvSpPr>
          <p:spPr>
            <a:xfrm flipH="1">
              <a:off x="0" y="0"/>
              <a:ext cx="12192000" cy="344657"/>
            </a:xfrm>
            <a:prstGeom prst="rect">
              <a:avLst/>
            </a:prstGeom>
            <a:gradFill flip="none" rotWithShape="1">
              <a:gsLst>
                <a:gs pos="0">
                  <a:srgbClr val="FFFF00"/>
                </a:gs>
                <a:gs pos="100000">
                  <a:schemeClr val="accent5">
                    <a:lumMod val="50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7" name="Rectángulo 6"/>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pic>
        <p:nvPicPr>
          <p:cNvPr id="22" name="Imagen 1">
            <a:extLst>
              <a:ext uri="{FF2B5EF4-FFF2-40B4-BE49-F238E27FC236}">
                <a16:creationId xmlns:a16="http://schemas.microsoft.com/office/drawing/2014/main" xmlns="" id="{D6C1F757-E0A4-42D0-8511-8DE1D56F01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183" y="832468"/>
            <a:ext cx="8025472" cy="468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uadroTexto 22">
            <a:extLst>
              <a:ext uri="{FF2B5EF4-FFF2-40B4-BE49-F238E27FC236}">
                <a16:creationId xmlns:a16="http://schemas.microsoft.com/office/drawing/2014/main" xmlns="" id="{37A04C6C-0CFE-4523-B6A9-49F3ADDE21E3}"/>
              </a:ext>
            </a:extLst>
          </p:cNvPr>
          <p:cNvSpPr txBox="1"/>
          <p:nvPr/>
        </p:nvSpPr>
        <p:spPr>
          <a:xfrm>
            <a:off x="115392" y="-57259"/>
            <a:ext cx="3054561" cy="461665"/>
          </a:xfrm>
          <a:prstGeom prst="rect">
            <a:avLst/>
          </a:prstGeom>
          <a:noFill/>
        </p:spPr>
        <p:txBody>
          <a:bodyPr wrap="square" rtlCol="0">
            <a:spAutoFit/>
          </a:bodyPr>
          <a:lstStyle/>
          <a:p>
            <a:r>
              <a:rPr lang="es-MX" sz="2400" b="1" dirty="0"/>
              <a:t>Antecedentes</a:t>
            </a:r>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765" y="5427133"/>
            <a:ext cx="920836" cy="920836"/>
          </a:xfrm>
          <a:prstGeom prst="rect">
            <a:avLst/>
          </a:prstGeom>
        </p:spPr>
      </p:pic>
      <p:sp>
        <p:nvSpPr>
          <p:cNvPr id="9" name="CuadroTexto 8">
            <a:extLst>
              <a:ext uri="{FF2B5EF4-FFF2-40B4-BE49-F238E27FC236}">
                <a16:creationId xmlns:a16="http://schemas.microsoft.com/office/drawing/2014/main" xmlns="" id="{AB534ACE-623A-4B6F-856B-BC9757A5405C}"/>
              </a:ext>
            </a:extLst>
          </p:cNvPr>
          <p:cNvSpPr txBox="1"/>
          <p:nvPr/>
        </p:nvSpPr>
        <p:spPr>
          <a:xfrm>
            <a:off x="4412608" y="6223646"/>
            <a:ext cx="3914726" cy="307777"/>
          </a:xfrm>
          <a:prstGeom prst="rect">
            <a:avLst/>
          </a:prstGeom>
          <a:noFill/>
        </p:spPr>
        <p:txBody>
          <a:bodyPr wrap="none" rtlCol="0">
            <a:spAutoFit/>
          </a:bodyPr>
          <a:lstStyle/>
          <a:p>
            <a:r>
              <a:rPr lang="es-MX" sz="1400" dirty="0"/>
              <a:t>Fuente: Informes de labores, Facultad de Medicina </a:t>
            </a:r>
            <a:endParaRPr lang="es-ES" sz="1400" dirty="0"/>
          </a:p>
        </p:txBody>
      </p:sp>
    </p:spTree>
    <p:extLst>
      <p:ext uri="{BB962C8B-B14F-4D97-AF65-F5344CB8AC3E}">
        <p14:creationId xmlns:p14="http://schemas.microsoft.com/office/powerpoint/2010/main" val="74518992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958350139"/>
              </p:ext>
            </p:extLst>
          </p:nvPr>
        </p:nvGraphicFramePr>
        <p:xfrm>
          <a:off x="4977592" y="1357861"/>
          <a:ext cx="3480263" cy="501754"/>
        </p:xfrm>
        <a:graphic>
          <a:graphicData uri="http://schemas.openxmlformats.org/drawingml/2006/table">
            <a:tbl>
              <a:tblPr firstRow="1" bandRow="1">
                <a:tableStyleId>{9D7B26C5-4107-4FEC-AEDC-1716B250A1EF}</a:tableStyleId>
              </a:tblPr>
              <a:tblGrid>
                <a:gridCol w="3480263">
                  <a:extLst>
                    <a:ext uri="{9D8B030D-6E8A-4147-A177-3AD203B41FA5}">
                      <a16:colId xmlns:a16="http://schemas.microsoft.com/office/drawing/2014/main" xmlns="" val="20000"/>
                    </a:ext>
                  </a:extLst>
                </a:gridCol>
              </a:tblGrid>
              <a:tr h="501754">
                <a:tc>
                  <a:txBody>
                    <a:bodyPr/>
                    <a:lstStyle/>
                    <a:p>
                      <a:pPr algn="ctr"/>
                      <a:r>
                        <a:rPr lang="es-MX" sz="2400" b="1" baseline="0" dirty="0"/>
                        <a:t>Nueva creación</a:t>
                      </a:r>
                      <a:endParaRPr lang="es-MX" sz="2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xmlns="" val="10000"/>
                  </a:ext>
                </a:extLst>
              </a:tr>
            </a:tbl>
          </a:graphicData>
        </a:graphic>
      </p:graphicFrame>
      <p:sp>
        <p:nvSpPr>
          <p:cNvPr id="6" name="Text Box 40"/>
          <p:cNvSpPr txBox="1">
            <a:spLocks noChangeArrowheads="1"/>
          </p:cNvSpPr>
          <p:nvPr/>
        </p:nvSpPr>
        <p:spPr bwMode="auto">
          <a:xfrm>
            <a:off x="923926" y="1263316"/>
            <a:ext cx="3459956" cy="300082"/>
          </a:xfrm>
          <a:prstGeom prst="rect">
            <a:avLst/>
          </a:prstGeom>
          <a:noFill/>
          <a:ln w="9525">
            <a:noFill/>
            <a:miter lim="800000"/>
            <a:headEnd/>
            <a:tailEnd/>
          </a:ln>
          <a:effectLst/>
        </p:spPr>
        <p:txBody>
          <a:bodyPr>
            <a:spAutoFit/>
          </a:bodyPr>
          <a:lstStyle/>
          <a:p>
            <a:endParaRPr lang="es-ES" sz="1350">
              <a:solidFill>
                <a:prstClr val="black"/>
              </a:solidFill>
            </a:endParaRPr>
          </a:p>
        </p:txBody>
      </p:sp>
      <p:sp>
        <p:nvSpPr>
          <p:cNvPr id="8" name="Rectángulo 5"/>
          <p:cNvSpPr>
            <a:spLocks noChangeArrowheads="1"/>
          </p:cNvSpPr>
          <p:nvPr/>
        </p:nvSpPr>
        <p:spPr bwMode="auto">
          <a:xfrm>
            <a:off x="4626390" y="2458712"/>
            <a:ext cx="4182665" cy="2805063"/>
          </a:xfrm>
          <a:prstGeom prst="rect">
            <a:avLst/>
          </a:prstGeom>
          <a:noFill/>
          <a:ln w="9525">
            <a:noFill/>
            <a:miter lim="800000"/>
            <a:headEnd/>
            <a:tailEnd/>
          </a:ln>
        </p:spPr>
        <p:txBody>
          <a:bodyPr>
            <a:spAutoFit/>
          </a:bodyPr>
          <a:lstStyle/>
          <a:p>
            <a:pPr algn="ctr">
              <a:lnSpc>
                <a:spcPct val="150000"/>
              </a:lnSpc>
            </a:pPr>
            <a:r>
              <a:rPr lang="es-ES" sz="2400" dirty="0">
                <a:solidFill>
                  <a:prstClr val="black"/>
                </a:solidFill>
              </a:rPr>
              <a:t>Plan de Estudios Licenciatura en Fisioterapia</a:t>
            </a:r>
          </a:p>
          <a:p>
            <a:pPr algn="ctr">
              <a:lnSpc>
                <a:spcPct val="150000"/>
              </a:lnSpc>
            </a:pPr>
            <a:r>
              <a:rPr lang="es-ES" sz="2400" dirty="0">
                <a:solidFill>
                  <a:prstClr val="black"/>
                </a:solidFill>
              </a:rPr>
              <a:t>Implementado en generación 2013</a:t>
            </a:r>
            <a:br>
              <a:rPr lang="es-ES" sz="2400" dirty="0">
                <a:solidFill>
                  <a:prstClr val="black"/>
                </a:solidFill>
              </a:rPr>
            </a:br>
            <a:endParaRPr lang="es-MX" sz="2400" b="1" dirty="0">
              <a:solidFill>
                <a:prstClr val="black"/>
              </a:solidFill>
            </a:endParaRPr>
          </a:p>
        </p:txBody>
      </p:sp>
      <p:grpSp>
        <p:nvGrpSpPr>
          <p:cNvPr id="10" name="Grupo 1"/>
          <p:cNvGrpSpPr>
            <a:grpSpLocks/>
          </p:cNvGrpSpPr>
          <p:nvPr/>
        </p:nvGrpSpPr>
        <p:grpSpPr bwMode="auto">
          <a:xfrm>
            <a:off x="0" y="0"/>
            <a:ext cx="9144000" cy="6858000"/>
            <a:chOff x="0" y="0"/>
            <a:chExt cx="12192000" cy="6808762"/>
          </a:xfrm>
        </p:grpSpPr>
        <p:sp>
          <p:nvSpPr>
            <p:cNvPr id="11" name="Rectángulo 10"/>
            <p:cNvSpPr/>
            <p:nvPr/>
          </p:nvSpPr>
          <p:spPr>
            <a:xfrm flipH="1">
              <a:off x="0" y="0"/>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12" name="Rectángulo 11"/>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sp>
        <p:nvSpPr>
          <p:cNvPr id="7" name="Rectángulo 6"/>
          <p:cNvSpPr/>
          <p:nvPr/>
        </p:nvSpPr>
        <p:spPr>
          <a:xfrm>
            <a:off x="0" y="-78219"/>
            <a:ext cx="2377061" cy="553998"/>
          </a:xfrm>
          <a:prstGeom prst="rect">
            <a:avLst/>
          </a:prstGeom>
          <a:noFill/>
        </p:spPr>
        <p:txBody>
          <a:bodyPr wrap="none">
            <a:spAutoFit/>
          </a:bodyPr>
          <a:lstStyle/>
          <a:p>
            <a:pPr algn="ctr">
              <a:defRPr/>
            </a:pPr>
            <a:r>
              <a:rPr lang="es-ES" sz="3000" b="1" dirty="0">
                <a:ln w="9525">
                  <a:solidFill>
                    <a:prstClr val="white"/>
                  </a:solidFill>
                  <a:prstDash val="solid"/>
                </a:ln>
                <a:effectLst>
                  <a:outerShdw blurRad="12700" dist="38100" dir="2700000" algn="tl" rotWithShape="0">
                    <a:srgbClr val="4472C4">
                      <a:lumMod val="60000"/>
                      <a:lumOff val="40000"/>
                    </a:srgbClr>
                  </a:outerShdw>
                </a:effectLst>
                <a:latin typeface="Calibri"/>
              </a:rPr>
              <a:t>Antecedentes</a:t>
            </a:r>
          </a:p>
        </p:txBody>
      </p:sp>
      <p:sp>
        <p:nvSpPr>
          <p:cNvPr id="2" name="CuadroTexto 1">
            <a:extLst>
              <a:ext uri="{FF2B5EF4-FFF2-40B4-BE49-F238E27FC236}">
                <a16:creationId xmlns:a16="http://schemas.microsoft.com/office/drawing/2014/main" xmlns="" id="{974B3623-3E46-4200-8EBC-AC2E107F49F6}"/>
              </a:ext>
            </a:extLst>
          </p:cNvPr>
          <p:cNvSpPr txBox="1"/>
          <p:nvPr/>
        </p:nvSpPr>
        <p:spPr>
          <a:xfrm>
            <a:off x="1551652" y="5460130"/>
            <a:ext cx="6906203" cy="830997"/>
          </a:xfrm>
          <a:prstGeom prst="rect">
            <a:avLst/>
          </a:prstGeom>
          <a:noFill/>
        </p:spPr>
        <p:txBody>
          <a:bodyPr wrap="square" rtlCol="0">
            <a:spAutoFit/>
          </a:bodyPr>
          <a:lstStyle/>
          <a:p>
            <a:r>
              <a:rPr lang="es-MX" sz="2400" dirty="0"/>
              <a:t>Modelo educativo por asignaturas con desarrollo de competencias</a:t>
            </a:r>
            <a:endParaRPr lang="es-ES" sz="2400" dirty="0"/>
          </a:p>
        </p:txBody>
      </p:sp>
      <p:sp>
        <p:nvSpPr>
          <p:cNvPr id="3" name="CuadroTexto 2">
            <a:extLst>
              <a:ext uri="{FF2B5EF4-FFF2-40B4-BE49-F238E27FC236}">
                <a16:creationId xmlns:a16="http://schemas.microsoft.com/office/drawing/2014/main" xmlns="" id="{96703880-8C10-43F8-88AB-150D76E65262}"/>
              </a:ext>
            </a:extLst>
          </p:cNvPr>
          <p:cNvSpPr txBox="1"/>
          <p:nvPr/>
        </p:nvSpPr>
        <p:spPr>
          <a:xfrm>
            <a:off x="506654" y="2458712"/>
            <a:ext cx="3097066" cy="1697068"/>
          </a:xfrm>
          <a:prstGeom prst="rect">
            <a:avLst/>
          </a:prstGeom>
          <a:noFill/>
        </p:spPr>
        <p:txBody>
          <a:bodyPr wrap="none" rtlCol="0">
            <a:spAutoFit/>
          </a:bodyPr>
          <a:lstStyle/>
          <a:p>
            <a:pPr>
              <a:lnSpc>
                <a:spcPct val="150000"/>
              </a:lnSpc>
            </a:pPr>
            <a:r>
              <a:rPr lang="es-MX" sz="2400" dirty="0"/>
              <a:t>Plan de Estudios 2010</a:t>
            </a:r>
          </a:p>
          <a:p>
            <a:pPr>
              <a:lnSpc>
                <a:spcPct val="150000"/>
              </a:lnSpc>
            </a:pPr>
            <a:r>
              <a:rPr lang="es-MX" sz="2400" dirty="0"/>
              <a:t>Médico Cirujano</a:t>
            </a:r>
          </a:p>
          <a:p>
            <a:pPr>
              <a:lnSpc>
                <a:spcPct val="150000"/>
              </a:lnSpc>
            </a:pPr>
            <a:r>
              <a:rPr lang="es-MX" sz="2400" dirty="0"/>
              <a:t>Implementado en 2011</a:t>
            </a:r>
            <a:endParaRPr lang="es-ES" sz="2400" dirty="0"/>
          </a:p>
        </p:txBody>
      </p:sp>
      <p:graphicFrame>
        <p:nvGraphicFramePr>
          <p:cNvPr id="14" name="Tabla 13">
            <a:extLst>
              <a:ext uri="{FF2B5EF4-FFF2-40B4-BE49-F238E27FC236}">
                <a16:creationId xmlns:a16="http://schemas.microsoft.com/office/drawing/2014/main" xmlns="" id="{77C5B551-951D-4DD8-9295-78F7C4ED32FE}"/>
              </a:ext>
            </a:extLst>
          </p:cNvPr>
          <p:cNvGraphicFramePr>
            <a:graphicFrameLocks noGrp="1"/>
          </p:cNvGraphicFramePr>
          <p:nvPr>
            <p:extLst>
              <p:ext uri="{D42A27DB-BD31-4B8C-83A1-F6EECF244321}">
                <p14:modId xmlns:p14="http://schemas.microsoft.com/office/powerpoint/2010/main" val="3985377462"/>
              </p:ext>
            </p:extLst>
          </p:nvPr>
        </p:nvGraphicFramePr>
        <p:xfrm>
          <a:off x="402037" y="1298938"/>
          <a:ext cx="3480263" cy="501754"/>
        </p:xfrm>
        <a:graphic>
          <a:graphicData uri="http://schemas.openxmlformats.org/drawingml/2006/table">
            <a:tbl>
              <a:tblPr firstRow="1" bandRow="1">
                <a:tableStyleId>{9D7B26C5-4107-4FEC-AEDC-1716B250A1EF}</a:tableStyleId>
              </a:tblPr>
              <a:tblGrid>
                <a:gridCol w="3480263">
                  <a:extLst>
                    <a:ext uri="{9D8B030D-6E8A-4147-A177-3AD203B41FA5}">
                      <a16:colId xmlns:a16="http://schemas.microsoft.com/office/drawing/2014/main" xmlns="" val="20000"/>
                    </a:ext>
                  </a:extLst>
                </a:gridCol>
              </a:tblGrid>
              <a:tr h="501754">
                <a:tc>
                  <a:txBody>
                    <a:bodyPr/>
                    <a:lstStyle/>
                    <a:p>
                      <a:pPr algn="ctr"/>
                      <a:r>
                        <a:rPr lang="es-MX" sz="2400" b="1" baseline="0" dirty="0"/>
                        <a:t>Adecuación</a:t>
                      </a:r>
                      <a:endParaRPr lang="es-MX" sz="2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xmlns="" val="10000"/>
                  </a:ext>
                </a:extLst>
              </a:tr>
            </a:tbl>
          </a:graphicData>
        </a:graphic>
      </p:graphicFrame>
      <p:pic>
        <p:nvPicPr>
          <p:cNvPr id="13" name="Imagen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037" y="5295487"/>
            <a:ext cx="920836" cy="920836"/>
          </a:xfrm>
          <a:prstGeom prst="rect">
            <a:avLst/>
          </a:prstGeom>
        </p:spPr>
      </p:pic>
    </p:spTree>
    <p:extLst>
      <p:ext uri="{BB962C8B-B14F-4D97-AF65-F5344CB8AC3E}">
        <p14:creationId xmlns:p14="http://schemas.microsoft.com/office/powerpoint/2010/main" val="292316459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764787" y="582430"/>
            <a:ext cx="3356945" cy="646331"/>
          </a:xfrm>
          <a:prstGeom prst="rect">
            <a:avLst/>
          </a:prstGeom>
          <a:noFill/>
        </p:spPr>
        <p:txBody>
          <a:bodyPr wrap="none">
            <a:spAutoFit/>
          </a:bodyPr>
          <a:lstStyle/>
          <a:p>
            <a:pPr algn="ctr">
              <a:defRPr/>
            </a:pPr>
            <a:r>
              <a:rPr lang="es-ES" sz="3600" b="1" dirty="0">
                <a:ln w="9525">
                  <a:solidFill>
                    <a:schemeClr val="bg1"/>
                  </a:solidFill>
                  <a:prstDash val="solid"/>
                </a:ln>
                <a:effectLst>
                  <a:outerShdw blurRad="12700" dist="38100" dir="2700000" algn="tl" rotWithShape="0">
                    <a:schemeClr val="accent5">
                      <a:lumMod val="60000"/>
                      <a:lumOff val="40000"/>
                    </a:schemeClr>
                  </a:outerShdw>
                </a:effectLst>
              </a:rPr>
              <a:t>Objetivo general</a:t>
            </a:r>
          </a:p>
        </p:txBody>
      </p:sp>
      <p:sp>
        <p:nvSpPr>
          <p:cNvPr id="2" name="Rectángulo 1"/>
          <p:cNvSpPr/>
          <p:nvPr/>
        </p:nvSpPr>
        <p:spPr>
          <a:xfrm>
            <a:off x="628650" y="1859442"/>
            <a:ext cx="7886700" cy="3903504"/>
          </a:xfrm>
          <a:prstGeom prst="rect">
            <a:avLst/>
          </a:prstGeom>
        </p:spPr>
        <p:txBody>
          <a:bodyPr wrap="square">
            <a:spAutoFit/>
          </a:bodyPr>
          <a:lstStyle/>
          <a:p>
            <a:pPr algn="just">
              <a:lnSpc>
                <a:spcPct val="150000"/>
              </a:lnSpc>
            </a:pPr>
            <a:r>
              <a:rPr lang="es-MX" sz="2800" dirty="0"/>
              <a:t>Identificar y comparar  los factores predictores asociados al desempeño académico de los estudiantes de medicina que cursaron Biología celular e histología médica y de los estudiantes de fisioterapia que cursaron la asignatura de Biología molecular, celular y tisular.</a:t>
            </a:r>
            <a:endParaRPr lang="es-MX" sz="2800" dirty="0">
              <a:highlight>
                <a:srgbClr val="FFFF00"/>
              </a:highlight>
            </a:endParaRPr>
          </a:p>
        </p:txBody>
      </p:sp>
      <p:grpSp>
        <p:nvGrpSpPr>
          <p:cNvPr id="10" name="Grupo 1"/>
          <p:cNvGrpSpPr>
            <a:grpSpLocks/>
          </p:cNvGrpSpPr>
          <p:nvPr/>
        </p:nvGrpSpPr>
        <p:grpSpPr bwMode="auto">
          <a:xfrm>
            <a:off x="0" y="0"/>
            <a:ext cx="9144000" cy="6858000"/>
            <a:chOff x="0" y="0"/>
            <a:chExt cx="12192000" cy="6808762"/>
          </a:xfrm>
        </p:grpSpPr>
        <p:sp>
          <p:nvSpPr>
            <p:cNvPr id="11" name="Rectángulo 10"/>
            <p:cNvSpPr/>
            <p:nvPr/>
          </p:nvSpPr>
          <p:spPr>
            <a:xfrm flipH="1">
              <a:off x="0" y="0"/>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12" name="Rectángulo 11"/>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spTree>
    <p:extLst>
      <p:ext uri="{BB962C8B-B14F-4D97-AF65-F5344CB8AC3E}">
        <p14:creationId xmlns:p14="http://schemas.microsoft.com/office/powerpoint/2010/main" val="43979524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1"/>
          <p:cNvGrpSpPr>
            <a:grpSpLocks/>
          </p:cNvGrpSpPr>
          <p:nvPr/>
        </p:nvGrpSpPr>
        <p:grpSpPr bwMode="auto">
          <a:xfrm>
            <a:off x="0" y="0"/>
            <a:ext cx="9144000" cy="6858000"/>
            <a:chOff x="0" y="0"/>
            <a:chExt cx="12192000" cy="6808762"/>
          </a:xfrm>
        </p:grpSpPr>
        <p:sp>
          <p:nvSpPr>
            <p:cNvPr id="11" name="Rectángulo 10"/>
            <p:cNvSpPr/>
            <p:nvPr/>
          </p:nvSpPr>
          <p:spPr>
            <a:xfrm flipH="1">
              <a:off x="0" y="0"/>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sp>
          <p:nvSpPr>
            <p:cNvPr id="12" name="Rectángulo 11"/>
            <p:cNvSpPr/>
            <p:nvPr/>
          </p:nvSpPr>
          <p:spPr>
            <a:xfrm flipH="1">
              <a:off x="0" y="6464105"/>
              <a:ext cx="12192000" cy="344657"/>
            </a:xfrm>
            <a:prstGeom prst="rect">
              <a:avLst/>
            </a:prstGeom>
            <a:gradFill flip="none" rotWithShape="1">
              <a:gsLst>
                <a:gs pos="0">
                  <a:srgbClr val="FFFF00">
                    <a:lumMod val="100000"/>
                  </a:srgbClr>
                </a:gs>
                <a:gs pos="100000">
                  <a:schemeClr val="accent5">
                    <a:lumMod val="75000"/>
                  </a:schemeClr>
                </a:gs>
              </a:gsLst>
              <a:path path="circle">
                <a:fillToRect l="100000" t="100000"/>
              </a:path>
              <a:tileRect r="-100000" b="-100000"/>
            </a:gradFill>
            <a:ln>
              <a:solidFill>
                <a:schemeClr val="accent1"/>
              </a:solidFill>
            </a:ln>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s-MX" sz="1350"/>
            </a:p>
          </p:txBody>
        </p:sp>
      </p:grpSp>
      <p:sp>
        <p:nvSpPr>
          <p:cNvPr id="3" name="CuadroTexto 2">
            <a:extLst>
              <a:ext uri="{FF2B5EF4-FFF2-40B4-BE49-F238E27FC236}">
                <a16:creationId xmlns:a16="http://schemas.microsoft.com/office/drawing/2014/main" xmlns="" id="{D67319BE-E1FA-440B-BD89-83CF03FB40FF}"/>
              </a:ext>
            </a:extLst>
          </p:cNvPr>
          <p:cNvSpPr txBox="1"/>
          <p:nvPr/>
        </p:nvSpPr>
        <p:spPr>
          <a:xfrm>
            <a:off x="843093" y="1333388"/>
            <a:ext cx="7457813" cy="4401205"/>
          </a:xfrm>
          <a:prstGeom prst="rect">
            <a:avLst/>
          </a:prstGeom>
          <a:noFill/>
        </p:spPr>
        <p:txBody>
          <a:bodyPr wrap="square" rtlCol="0">
            <a:spAutoFit/>
          </a:bodyPr>
          <a:lstStyle/>
          <a:p>
            <a:r>
              <a:rPr lang="es-MX" sz="2800" dirty="0"/>
              <a:t>Criterios de inclusión:</a:t>
            </a:r>
          </a:p>
          <a:p>
            <a:pPr marL="457200" indent="-457200">
              <a:buFont typeface="Arial" panose="020B0604020202020204" pitchFamily="34" charset="0"/>
              <a:buChar char="•"/>
            </a:pPr>
            <a:r>
              <a:rPr lang="es-MX" sz="2800" dirty="0"/>
              <a:t>Estudiantes de nuevo ingreso generación 2015 </a:t>
            </a:r>
          </a:p>
          <a:p>
            <a:pPr marL="457200" indent="-457200">
              <a:buFont typeface="Arial" panose="020B0604020202020204" pitchFamily="34" charset="0"/>
              <a:buChar char="•"/>
            </a:pPr>
            <a:r>
              <a:rPr lang="es-MX" sz="2800" dirty="0"/>
              <a:t>Contestaron todos los instrumentos  </a:t>
            </a:r>
          </a:p>
          <a:p>
            <a:pPr marL="457200" indent="-457200">
              <a:buFont typeface="Arial" panose="020B0604020202020204" pitchFamily="34" charset="0"/>
              <a:buChar char="•"/>
            </a:pPr>
            <a:r>
              <a:rPr lang="es-MX" sz="2800" dirty="0"/>
              <a:t>Contaran con las calificaciones parciales</a:t>
            </a:r>
            <a:endParaRPr lang="es-ES" sz="2800" dirty="0"/>
          </a:p>
          <a:p>
            <a:endParaRPr lang="es-MX" sz="2800" dirty="0"/>
          </a:p>
          <a:p>
            <a:r>
              <a:rPr lang="es-MX" sz="2800" dirty="0"/>
              <a:t>La muestra se calculó con un nivel de confianza de 95%</a:t>
            </a:r>
          </a:p>
          <a:p>
            <a:pPr marL="457200" indent="-457200">
              <a:buFont typeface="Arial" panose="020B0604020202020204" pitchFamily="34" charset="0"/>
              <a:buChar char="•"/>
            </a:pPr>
            <a:r>
              <a:rPr lang="es-MX" sz="2800" dirty="0"/>
              <a:t>1236 de medicina, 332 estudiantes</a:t>
            </a:r>
          </a:p>
          <a:p>
            <a:pPr marL="457200" indent="-457200">
              <a:buFont typeface="Arial" panose="020B0604020202020204" pitchFamily="34" charset="0"/>
              <a:buChar char="•"/>
            </a:pPr>
            <a:r>
              <a:rPr lang="es-MX" sz="2800" dirty="0"/>
              <a:t>109 de fisioterapia, 60 estudiantes</a:t>
            </a:r>
          </a:p>
          <a:p>
            <a:endParaRPr lang="es-MX" sz="2800" dirty="0"/>
          </a:p>
        </p:txBody>
      </p:sp>
      <p:sp>
        <p:nvSpPr>
          <p:cNvPr id="9" name="Rectángulo 8">
            <a:extLst>
              <a:ext uri="{FF2B5EF4-FFF2-40B4-BE49-F238E27FC236}">
                <a16:creationId xmlns:a16="http://schemas.microsoft.com/office/drawing/2014/main" xmlns="" id="{56AA5694-2660-4DE7-ACCB-16033E3A7E1B}"/>
              </a:ext>
            </a:extLst>
          </p:cNvPr>
          <p:cNvSpPr/>
          <p:nvPr/>
        </p:nvSpPr>
        <p:spPr>
          <a:xfrm>
            <a:off x="78766" y="-58274"/>
            <a:ext cx="2025555" cy="507831"/>
          </a:xfrm>
          <a:prstGeom prst="rect">
            <a:avLst/>
          </a:prstGeom>
          <a:noFill/>
        </p:spPr>
        <p:txBody>
          <a:bodyPr wrap="none">
            <a:spAutoFit/>
          </a:bodyPr>
          <a:lstStyle/>
          <a:p>
            <a:pPr algn="ctr">
              <a:defRPr/>
            </a:pPr>
            <a:r>
              <a:rPr lang="es-ES" sz="2700" b="1" dirty="0">
                <a:ln w="9525">
                  <a:solidFill>
                    <a:schemeClr val="bg1"/>
                  </a:solidFill>
                  <a:prstDash val="solid"/>
                </a:ln>
                <a:effectLst>
                  <a:outerShdw blurRad="12700" dist="38100" dir="2700000" algn="tl" rotWithShape="0">
                    <a:schemeClr val="accent5">
                      <a:lumMod val="60000"/>
                      <a:lumOff val="40000"/>
                    </a:schemeClr>
                  </a:outerShdw>
                </a:effectLst>
              </a:rPr>
              <a:t>Metodología</a:t>
            </a:r>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098" y="5384800"/>
            <a:ext cx="920836" cy="920836"/>
          </a:xfrm>
          <a:prstGeom prst="rect">
            <a:avLst/>
          </a:prstGeom>
        </p:spPr>
      </p:pic>
      <p:sp>
        <p:nvSpPr>
          <p:cNvPr id="8" name="CuadroTexto 7">
            <a:extLst>
              <a:ext uri="{FF2B5EF4-FFF2-40B4-BE49-F238E27FC236}">
                <a16:creationId xmlns:a16="http://schemas.microsoft.com/office/drawing/2014/main" xmlns="" id="{DDD01CDF-C31C-4568-B345-C1BFE10149B7}"/>
              </a:ext>
            </a:extLst>
          </p:cNvPr>
          <p:cNvSpPr txBox="1"/>
          <p:nvPr/>
        </p:nvSpPr>
        <p:spPr>
          <a:xfrm>
            <a:off x="1289766" y="573344"/>
            <a:ext cx="6197017" cy="461665"/>
          </a:xfrm>
          <a:prstGeom prst="rect">
            <a:avLst/>
          </a:prstGeom>
          <a:noFill/>
        </p:spPr>
        <p:txBody>
          <a:bodyPr wrap="none" rtlCol="0">
            <a:spAutoFit/>
          </a:bodyPr>
          <a:lstStyle/>
          <a:p>
            <a:r>
              <a:rPr lang="es-MX" sz="2400" dirty="0"/>
              <a:t>Estudio observacional, descriptivo y longitudinal</a:t>
            </a:r>
            <a:endParaRPr lang="es-ES" sz="2400" dirty="0"/>
          </a:p>
        </p:txBody>
      </p:sp>
    </p:spTree>
    <p:extLst>
      <p:ext uri="{BB962C8B-B14F-4D97-AF65-F5344CB8AC3E}">
        <p14:creationId xmlns:p14="http://schemas.microsoft.com/office/powerpoint/2010/main" val="2916265094"/>
      </p:ext>
    </p:extLst>
  </p:cSld>
  <p:clrMapOvr>
    <a:masterClrMapping/>
  </p:clrMapOvr>
  <p:transition spd="slow">
    <p:wip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2831</TotalTime>
  <Words>768</Words>
  <Application>Microsoft Office PowerPoint</Application>
  <PresentationFormat>Presentación en pantalla (4:3)</PresentationFormat>
  <Paragraphs>202</Paragraphs>
  <Slides>15</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Arial Narrow</vt:lpstr>
      <vt:lpstr>Calibri</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VARIACIONES SOBRE UN MISMO TEMA: ENSEÑANZA-APRENDIZAJE EN EL PLAN DE ESTUDIOS 2010</dc:title>
  <dc:creator>PC1</dc:creator>
  <cp:lastModifiedBy>Cabina-ANM</cp:lastModifiedBy>
  <cp:revision>177</cp:revision>
  <cp:lastPrinted>2018-05-16T16:05:07Z</cp:lastPrinted>
  <dcterms:created xsi:type="dcterms:W3CDTF">2016-09-23T18:03:11Z</dcterms:created>
  <dcterms:modified xsi:type="dcterms:W3CDTF">2018-05-16T22:43:39Z</dcterms:modified>
</cp:coreProperties>
</file>