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Lst>
  <p:notesMasterIdLst>
    <p:notesMasterId r:id="rId17"/>
  </p:notesMasterIdLst>
  <p:sldIdLst>
    <p:sldId id="258" r:id="rId4"/>
    <p:sldId id="267" r:id="rId5"/>
    <p:sldId id="268" r:id="rId6"/>
    <p:sldId id="272" r:id="rId7"/>
    <p:sldId id="273" r:id="rId8"/>
    <p:sldId id="261" r:id="rId9"/>
    <p:sldId id="262" r:id="rId10"/>
    <p:sldId id="263" r:id="rId11"/>
    <p:sldId id="264" r:id="rId12"/>
    <p:sldId id="265" r:id="rId13"/>
    <p:sldId id="257" r:id="rId14"/>
    <p:sldId id="260" r:id="rId15"/>
    <p:sldId id="274" r:id="rId16"/>
  </p:sldIdLst>
  <p:sldSz cx="9144000" cy="6858000" type="screen4x3"/>
  <p:notesSz cx="6858000" cy="9144000"/>
  <p:defaultTextStyle>
    <a:defPPr>
      <a:defRPr lang="es-MX"/>
    </a:defPPr>
    <a:lvl1pPr marL="0" algn="l" defTabSz="914206" rtl="0" eaLnBrk="1" latinLnBrk="0" hangingPunct="1">
      <a:defRPr sz="1800" kern="1200">
        <a:solidFill>
          <a:schemeClr val="tx1"/>
        </a:solidFill>
        <a:latin typeface="+mn-lt"/>
        <a:ea typeface="+mn-ea"/>
        <a:cs typeface="+mn-cs"/>
      </a:defRPr>
    </a:lvl1pPr>
    <a:lvl2pPr marL="457104" algn="l" defTabSz="914206" rtl="0" eaLnBrk="1" latinLnBrk="0" hangingPunct="1">
      <a:defRPr sz="1800" kern="1200">
        <a:solidFill>
          <a:schemeClr val="tx1"/>
        </a:solidFill>
        <a:latin typeface="+mn-lt"/>
        <a:ea typeface="+mn-ea"/>
        <a:cs typeface="+mn-cs"/>
      </a:defRPr>
    </a:lvl2pPr>
    <a:lvl3pPr marL="914206" algn="l" defTabSz="914206" rtl="0" eaLnBrk="1" latinLnBrk="0" hangingPunct="1">
      <a:defRPr sz="1800" kern="1200">
        <a:solidFill>
          <a:schemeClr val="tx1"/>
        </a:solidFill>
        <a:latin typeface="+mn-lt"/>
        <a:ea typeface="+mn-ea"/>
        <a:cs typeface="+mn-cs"/>
      </a:defRPr>
    </a:lvl3pPr>
    <a:lvl4pPr marL="1371310" algn="l" defTabSz="914206" rtl="0" eaLnBrk="1" latinLnBrk="0" hangingPunct="1">
      <a:defRPr sz="1800" kern="1200">
        <a:solidFill>
          <a:schemeClr val="tx1"/>
        </a:solidFill>
        <a:latin typeface="+mn-lt"/>
        <a:ea typeface="+mn-ea"/>
        <a:cs typeface="+mn-cs"/>
      </a:defRPr>
    </a:lvl4pPr>
    <a:lvl5pPr marL="1828412" algn="l" defTabSz="914206" rtl="0" eaLnBrk="1" latinLnBrk="0" hangingPunct="1">
      <a:defRPr sz="1800" kern="1200">
        <a:solidFill>
          <a:schemeClr val="tx1"/>
        </a:solidFill>
        <a:latin typeface="+mn-lt"/>
        <a:ea typeface="+mn-ea"/>
        <a:cs typeface="+mn-cs"/>
      </a:defRPr>
    </a:lvl5pPr>
    <a:lvl6pPr marL="2285516" algn="l" defTabSz="914206" rtl="0" eaLnBrk="1" latinLnBrk="0" hangingPunct="1">
      <a:defRPr sz="1800" kern="1200">
        <a:solidFill>
          <a:schemeClr val="tx1"/>
        </a:solidFill>
        <a:latin typeface="+mn-lt"/>
        <a:ea typeface="+mn-ea"/>
        <a:cs typeface="+mn-cs"/>
      </a:defRPr>
    </a:lvl6pPr>
    <a:lvl7pPr marL="2742618" algn="l" defTabSz="914206" rtl="0" eaLnBrk="1" latinLnBrk="0" hangingPunct="1">
      <a:defRPr sz="1800" kern="1200">
        <a:solidFill>
          <a:schemeClr val="tx1"/>
        </a:solidFill>
        <a:latin typeface="+mn-lt"/>
        <a:ea typeface="+mn-ea"/>
        <a:cs typeface="+mn-cs"/>
      </a:defRPr>
    </a:lvl7pPr>
    <a:lvl8pPr marL="3199722" algn="l" defTabSz="914206" rtl="0" eaLnBrk="1" latinLnBrk="0" hangingPunct="1">
      <a:defRPr sz="1800" kern="1200">
        <a:solidFill>
          <a:schemeClr val="tx1"/>
        </a:solidFill>
        <a:latin typeface="+mn-lt"/>
        <a:ea typeface="+mn-ea"/>
        <a:cs typeface="+mn-cs"/>
      </a:defRPr>
    </a:lvl8pPr>
    <a:lvl9pPr marL="3656825" algn="l" defTabSz="91420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516" y="-66"/>
      </p:cViewPr>
      <p:guideLst>
        <p:guide orient="horz" pos="2160"/>
        <p:guide pos="28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2" Type="http://schemas.openxmlformats.org/officeDocument/2006/relationships/oleObject" Target="Libro1"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Hoja1!$B$1</c:f>
              <c:strCache>
                <c:ptCount val="1"/>
                <c:pt idx="0">
                  <c:v>Mujeres</c:v>
                </c:pt>
              </c:strCache>
            </c:strRef>
          </c:tx>
          <c:spPr>
            <a:solidFill>
              <a:srgbClr val="FF66FF"/>
            </a:solidFill>
          </c:spPr>
          <c:invertIfNegative val="0"/>
          <c:dLbls>
            <c:spPr>
              <a:noFill/>
              <a:ln>
                <a:noFill/>
              </a:ln>
              <a:effectLst/>
            </c:spPr>
            <c:txPr>
              <a:bodyPr rot="0" vert="horz"/>
              <a:lstStyle/>
              <a:p>
                <a:pPr>
                  <a:defRPr sz="800" b="1"/>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Obesidad</c:v>
                </c:pt>
                <c:pt idx="1">
                  <c:v>Sobrepeso</c:v>
                </c:pt>
                <c:pt idx="2">
                  <c:v>Dislipidemia</c:v>
                </c:pt>
                <c:pt idx="3">
                  <c:v>Hipertensión</c:v>
                </c:pt>
                <c:pt idx="4">
                  <c:v>Diabetes</c:v>
                </c:pt>
                <c:pt idx="5">
                  <c:v>Abuso alcohol</c:v>
                </c:pt>
                <c:pt idx="6">
                  <c:v>Tabaquismo</c:v>
                </c:pt>
              </c:strCache>
            </c:strRef>
          </c:cat>
          <c:val>
            <c:numRef>
              <c:f>Hoja1!$B$2:$B$8</c:f>
              <c:numCache>
                <c:formatCode>General</c:formatCode>
                <c:ptCount val="7"/>
                <c:pt idx="0">
                  <c:v>37.5</c:v>
                </c:pt>
                <c:pt idx="1">
                  <c:v>35.5</c:v>
                </c:pt>
                <c:pt idx="2">
                  <c:v>14.1</c:v>
                </c:pt>
                <c:pt idx="3">
                  <c:v>30.8</c:v>
                </c:pt>
                <c:pt idx="4">
                  <c:v>9.6999999999999993</c:v>
                </c:pt>
                <c:pt idx="5">
                  <c:v>6.7</c:v>
                </c:pt>
                <c:pt idx="6">
                  <c:v>9.9</c:v>
                </c:pt>
              </c:numCache>
            </c:numRef>
          </c:val>
          <c:extLst xmlns:c16r2="http://schemas.microsoft.com/office/drawing/2015/06/chart">
            <c:ext xmlns:c16="http://schemas.microsoft.com/office/drawing/2014/chart" uri="{C3380CC4-5D6E-409C-BE32-E72D297353CC}">
              <c16:uniqueId val="{00000000-0562-406C-A983-0C62024B3655}"/>
            </c:ext>
          </c:extLst>
        </c:ser>
        <c:ser>
          <c:idx val="1"/>
          <c:order val="1"/>
          <c:tx>
            <c:strRef>
              <c:f>Hoja1!$C$1</c:f>
              <c:strCache>
                <c:ptCount val="1"/>
                <c:pt idx="0">
                  <c:v>Hombres</c:v>
                </c:pt>
              </c:strCache>
            </c:strRef>
          </c:tx>
          <c:spPr>
            <a:solidFill>
              <a:srgbClr val="0D97FF"/>
            </a:solidFill>
          </c:spPr>
          <c:invertIfNegative val="0"/>
          <c:dLbls>
            <c:dLbl>
              <c:idx val="0"/>
              <c:layout>
                <c:manualLayout>
                  <c:x val="3.0463437638224851E-2"/>
                  <c:y val="3.188662622170344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562-406C-A983-0C62024B3655}"/>
                </c:ext>
              </c:extLst>
            </c:dLbl>
            <c:dLbl>
              <c:idx val="2"/>
              <c:layout>
                <c:manualLayout>
                  <c:x val="1.827806258293491E-2"/>
                  <c:y val="3.188662622170227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562-406C-A983-0C62024B3655}"/>
                </c:ext>
              </c:extLst>
            </c:dLbl>
            <c:dLbl>
              <c:idx val="4"/>
              <c:layout>
                <c:manualLayout>
                  <c:x val="1.827806258293491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562-406C-A983-0C62024B3655}"/>
                </c:ext>
              </c:extLst>
            </c:dLbl>
            <c:spPr>
              <a:noFill/>
              <a:ln>
                <a:noFill/>
              </a:ln>
              <a:effectLst/>
            </c:spPr>
            <c:txPr>
              <a:bodyPr rot="0" vert="horz"/>
              <a:lstStyle/>
              <a:p>
                <a:pPr>
                  <a:defRPr sz="800" b="1"/>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Obesidad</c:v>
                </c:pt>
                <c:pt idx="1">
                  <c:v>Sobrepeso</c:v>
                </c:pt>
                <c:pt idx="2">
                  <c:v>Dislipidemia</c:v>
                </c:pt>
                <c:pt idx="3">
                  <c:v>Hipertensión</c:v>
                </c:pt>
                <c:pt idx="4">
                  <c:v>Diabetes</c:v>
                </c:pt>
                <c:pt idx="5">
                  <c:v>Abuso alcohol</c:v>
                </c:pt>
                <c:pt idx="6">
                  <c:v>Tabaquismo</c:v>
                </c:pt>
              </c:strCache>
            </c:strRef>
          </c:cat>
          <c:val>
            <c:numRef>
              <c:f>Hoja1!$C$2:$C$8</c:f>
              <c:numCache>
                <c:formatCode>General</c:formatCode>
                <c:ptCount val="7"/>
                <c:pt idx="0">
                  <c:v>26.8</c:v>
                </c:pt>
                <c:pt idx="1">
                  <c:v>42.6</c:v>
                </c:pt>
                <c:pt idx="2">
                  <c:v>11.7</c:v>
                </c:pt>
                <c:pt idx="3">
                  <c:v>33.299999999999997</c:v>
                </c:pt>
                <c:pt idx="4">
                  <c:v>8.6</c:v>
                </c:pt>
                <c:pt idx="5">
                  <c:v>36.200000000000003</c:v>
                </c:pt>
                <c:pt idx="6">
                  <c:v>31</c:v>
                </c:pt>
              </c:numCache>
            </c:numRef>
          </c:val>
          <c:extLst xmlns:c16r2="http://schemas.microsoft.com/office/drawing/2015/06/chart">
            <c:ext xmlns:c16="http://schemas.microsoft.com/office/drawing/2014/chart" uri="{C3380CC4-5D6E-409C-BE32-E72D297353CC}">
              <c16:uniqueId val="{00000004-0562-406C-A983-0C62024B3655}"/>
            </c:ext>
          </c:extLst>
        </c:ser>
        <c:dLbls>
          <c:showLegendKey val="0"/>
          <c:showVal val="0"/>
          <c:showCatName val="0"/>
          <c:showSerName val="0"/>
          <c:showPercent val="0"/>
          <c:showBubbleSize val="0"/>
        </c:dLbls>
        <c:gapWidth val="150"/>
        <c:shape val="box"/>
        <c:axId val="82805120"/>
        <c:axId val="82806656"/>
        <c:axId val="0"/>
      </c:bar3DChart>
      <c:catAx>
        <c:axId val="82805120"/>
        <c:scaling>
          <c:orientation val="minMax"/>
        </c:scaling>
        <c:delete val="0"/>
        <c:axPos val="b"/>
        <c:numFmt formatCode="General" sourceLinked="1"/>
        <c:majorTickMark val="none"/>
        <c:minorTickMark val="none"/>
        <c:tickLblPos val="nextTo"/>
        <c:txPr>
          <a:bodyPr rot="-60000000" vert="horz"/>
          <a:lstStyle/>
          <a:p>
            <a:pPr>
              <a:defRPr/>
            </a:pPr>
            <a:endParaRPr lang="es-MX"/>
          </a:p>
        </c:txPr>
        <c:crossAx val="82806656"/>
        <c:crosses val="autoZero"/>
        <c:auto val="1"/>
        <c:lblAlgn val="ctr"/>
        <c:lblOffset val="100"/>
        <c:noMultiLvlLbl val="0"/>
      </c:catAx>
      <c:valAx>
        <c:axId val="82806656"/>
        <c:scaling>
          <c:orientation val="minMax"/>
        </c:scaling>
        <c:delete val="0"/>
        <c:axPos val="l"/>
        <c:majorGridlines/>
        <c:numFmt formatCode="General" sourceLinked="1"/>
        <c:majorTickMark val="none"/>
        <c:minorTickMark val="none"/>
        <c:tickLblPos val="nextTo"/>
        <c:txPr>
          <a:bodyPr rot="-60000000" vert="horz"/>
          <a:lstStyle/>
          <a:p>
            <a:pPr>
              <a:defRPr/>
            </a:pPr>
            <a:endParaRPr lang="es-MX"/>
          </a:p>
        </c:txPr>
        <c:crossAx val="82805120"/>
        <c:crosses val="autoZero"/>
        <c:crossBetween val="between"/>
      </c:valAx>
    </c:plotArea>
    <c:legend>
      <c:legendPos val="b"/>
      <c:layout/>
      <c:overlay val="0"/>
      <c:txPr>
        <a:bodyPr rot="0" vert="horz"/>
        <a:lstStyle/>
        <a:p>
          <a:pPr>
            <a:defRPr/>
          </a:pPr>
          <a:endParaRPr lang="es-MX"/>
        </a:p>
      </c:txPr>
    </c:legend>
    <c:plotVisOnly val="1"/>
    <c:dispBlanksAs val="gap"/>
    <c:showDLblsOverMax val="0"/>
  </c:chart>
  <c:txPr>
    <a:bodyPr/>
    <a:lstStyle/>
    <a:p>
      <a:pPr>
        <a:defRPr sz="1200"/>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s-MX" sz="1800" dirty="0"/>
              <a:t>Tiempos de Atención </a:t>
            </a:r>
            <a:r>
              <a:rPr lang="es-MX" sz="1800" dirty="0" smtClean="0"/>
              <a:t>Antes </a:t>
            </a:r>
            <a:r>
              <a:rPr lang="es-MX" sz="1800" dirty="0"/>
              <a:t>y </a:t>
            </a:r>
            <a:r>
              <a:rPr lang="es-MX" sz="1800" dirty="0" smtClean="0"/>
              <a:t>Después de</a:t>
            </a:r>
            <a:r>
              <a:rPr lang="es-MX" sz="1800" baseline="0" dirty="0" smtClean="0"/>
              <a:t> Código Infarto </a:t>
            </a:r>
            <a:endParaRPr lang="es-MX" sz="1800" dirty="0"/>
          </a:p>
        </c:rich>
      </c:tx>
      <c:layout>
        <c:manualLayout>
          <c:xMode val="edge"/>
          <c:yMode val="edge"/>
          <c:x val="0.16964929918313001"/>
          <c:y val="6.1189363650457108E-2"/>
        </c:manualLayout>
      </c:layout>
      <c:overlay val="0"/>
    </c:title>
    <c:autoTitleDeleted val="0"/>
    <c:plotArea>
      <c:layout/>
      <c:lineChart>
        <c:grouping val="stacked"/>
        <c:varyColors val="0"/>
        <c:ser>
          <c:idx val="0"/>
          <c:order val="0"/>
          <c:tx>
            <c:strRef>
              <c:f>Hoja1!$B$1</c:f>
              <c:strCache>
                <c:ptCount val="1"/>
                <c:pt idx="0">
                  <c:v>Puerta-aguja</c:v>
                </c:pt>
              </c:strCache>
            </c:strRef>
          </c:tx>
          <c:cat>
            <c:numRef>
              <c:f>Hoja1!$A$2:$A$35</c:f>
              <c:numCache>
                <c:formatCode>mmm\-yy</c:formatCode>
                <c:ptCount val="34"/>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numCache>
            </c:numRef>
          </c:cat>
          <c:val>
            <c:numRef>
              <c:f>Hoja1!$B$2:$B$35</c:f>
              <c:numCache>
                <c:formatCode>General</c:formatCode>
                <c:ptCount val="34"/>
                <c:pt idx="0">
                  <c:v>96</c:v>
                </c:pt>
                <c:pt idx="1">
                  <c:v>98</c:v>
                </c:pt>
                <c:pt idx="2">
                  <c:v>75</c:v>
                </c:pt>
                <c:pt idx="3">
                  <c:v>85</c:v>
                </c:pt>
                <c:pt idx="4">
                  <c:v>87</c:v>
                </c:pt>
                <c:pt idx="5">
                  <c:v>126</c:v>
                </c:pt>
                <c:pt idx="6">
                  <c:v>121</c:v>
                </c:pt>
                <c:pt idx="7">
                  <c:v>115</c:v>
                </c:pt>
                <c:pt idx="8">
                  <c:v>98</c:v>
                </c:pt>
                <c:pt idx="9">
                  <c:v>70</c:v>
                </c:pt>
                <c:pt idx="10">
                  <c:v>67</c:v>
                </c:pt>
                <c:pt idx="11">
                  <c:v>79</c:v>
                </c:pt>
                <c:pt idx="12">
                  <c:v>70</c:v>
                </c:pt>
                <c:pt idx="13">
                  <c:v>62</c:v>
                </c:pt>
                <c:pt idx="14">
                  <c:v>74</c:v>
                </c:pt>
                <c:pt idx="15">
                  <c:v>56</c:v>
                </c:pt>
                <c:pt idx="16">
                  <c:v>31</c:v>
                </c:pt>
                <c:pt idx="17">
                  <c:v>57</c:v>
                </c:pt>
                <c:pt idx="18">
                  <c:v>63</c:v>
                </c:pt>
                <c:pt idx="19">
                  <c:v>72</c:v>
                </c:pt>
                <c:pt idx="20">
                  <c:v>60</c:v>
                </c:pt>
                <c:pt idx="21">
                  <c:v>87</c:v>
                </c:pt>
                <c:pt idx="22">
                  <c:v>76</c:v>
                </c:pt>
                <c:pt idx="23">
                  <c:v>76</c:v>
                </c:pt>
                <c:pt idx="24">
                  <c:v>71</c:v>
                </c:pt>
                <c:pt idx="25">
                  <c:v>98</c:v>
                </c:pt>
                <c:pt idx="26">
                  <c:v>102</c:v>
                </c:pt>
                <c:pt idx="27">
                  <c:v>62</c:v>
                </c:pt>
                <c:pt idx="28">
                  <c:v>95</c:v>
                </c:pt>
                <c:pt idx="29">
                  <c:v>80</c:v>
                </c:pt>
                <c:pt idx="30">
                  <c:v>44</c:v>
                </c:pt>
                <c:pt idx="31">
                  <c:v>72</c:v>
                </c:pt>
                <c:pt idx="32">
                  <c:v>77</c:v>
                </c:pt>
                <c:pt idx="33">
                  <c:v>45</c:v>
                </c:pt>
              </c:numCache>
            </c:numRef>
          </c:val>
          <c:smooth val="0"/>
        </c:ser>
        <c:ser>
          <c:idx val="1"/>
          <c:order val="1"/>
          <c:tx>
            <c:strRef>
              <c:f>Hoja1!$C$1</c:f>
              <c:strCache>
                <c:ptCount val="1"/>
                <c:pt idx="0">
                  <c:v>Puerta-balón</c:v>
                </c:pt>
              </c:strCache>
            </c:strRef>
          </c:tx>
          <c:cat>
            <c:numRef>
              <c:f>Hoja1!$A$2:$A$35</c:f>
              <c:numCache>
                <c:formatCode>mmm\-yy</c:formatCode>
                <c:ptCount val="34"/>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numCache>
            </c:numRef>
          </c:cat>
          <c:val>
            <c:numRef>
              <c:f>Hoja1!$C$2:$C$35</c:f>
              <c:numCache>
                <c:formatCode>General</c:formatCode>
                <c:ptCount val="34"/>
                <c:pt idx="0">
                  <c:v>151</c:v>
                </c:pt>
                <c:pt idx="1">
                  <c:v>149</c:v>
                </c:pt>
                <c:pt idx="2">
                  <c:v>111</c:v>
                </c:pt>
                <c:pt idx="3">
                  <c:v>111</c:v>
                </c:pt>
                <c:pt idx="4">
                  <c:v>131</c:v>
                </c:pt>
                <c:pt idx="5">
                  <c:v>189</c:v>
                </c:pt>
                <c:pt idx="6">
                  <c:v>183</c:v>
                </c:pt>
                <c:pt idx="7">
                  <c:v>132</c:v>
                </c:pt>
                <c:pt idx="8">
                  <c:v>357</c:v>
                </c:pt>
                <c:pt idx="9">
                  <c:v>84</c:v>
                </c:pt>
                <c:pt idx="10">
                  <c:v>109</c:v>
                </c:pt>
                <c:pt idx="11">
                  <c:v>88</c:v>
                </c:pt>
                <c:pt idx="12">
                  <c:v>147</c:v>
                </c:pt>
                <c:pt idx="13">
                  <c:v>66</c:v>
                </c:pt>
                <c:pt idx="14">
                  <c:v>87</c:v>
                </c:pt>
                <c:pt idx="15">
                  <c:v>78</c:v>
                </c:pt>
                <c:pt idx="16">
                  <c:v>103</c:v>
                </c:pt>
                <c:pt idx="17">
                  <c:v>115</c:v>
                </c:pt>
                <c:pt idx="18">
                  <c:v>99</c:v>
                </c:pt>
                <c:pt idx="19">
                  <c:v>103</c:v>
                </c:pt>
                <c:pt idx="20">
                  <c:v>71</c:v>
                </c:pt>
                <c:pt idx="21">
                  <c:v>116</c:v>
                </c:pt>
                <c:pt idx="22">
                  <c:v>91</c:v>
                </c:pt>
                <c:pt idx="23">
                  <c:v>101</c:v>
                </c:pt>
                <c:pt idx="24">
                  <c:v>98</c:v>
                </c:pt>
                <c:pt idx="25">
                  <c:v>116</c:v>
                </c:pt>
                <c:pt idx="26">
                  <c:v>114</c:v>
                </c:pt>
                <c:pt idx="27">
                  <c:v>78</c:v>
                </c:pt>
                <c:pt idx="28">
                  <c:v>96</c:v>
                </c:pt>
                <c:pt idx="29">
                  <c:v>96</c:v>
                </c:pt>
                <c:pt idx="30">
                  <c:v>101</c:v>
                </c:pt>
                <c:pt idx="31">
                  <c:v>79</c:v>
                </c:pt>
                <c:pt idx="32">
                  <c:v>96</c:v>
                </c:pt>
                <c:pt idx="33">
                  <c:v>93</c:v>
                </c:pt>
              </c:numCache>
            </c:numRef>
          </c:val>
          <c:smooth val="0"/>
        </c:ser>
        <c:dLbls>
          <c:showLegendKey val="0"/>
          <c:showVal val="1"/>
          <c:showCatName val="0"/>
          <c:showSerName val="0"/>
          <c:showPercent val="0"/>
          <c:showBubbleSize val="0"/>
        </c:dLbls>
        <c:marker val="1"/>
        <c:smooth val="0"/>
        <c:axId val="83382656"/>
        <c:axId val="83384192"/>
      </c:lineChart>
      <c:dateAx>
        <c:axId val="83382656"/>
        <c:scaling>
          <c:orientation val="minMax"/>
        </c:scaling>
        <c:delete val="0"/>
        <c:axPos val="b"/>
        <c:numFmt formatCode="mmm\-yy" sourceLinked="1"/>
        <c:majorTickMark val="none"/>
        <c:minorTickMark val="none"/>
        <c:tickLblPos val="nextTo"/>
        <c:crossAx val="83384192"/>
        <c:crosses val="autoZero"/>
        <c:auto val="1"/>
        <c:lblOffset val="100"/>
        <c:baseTimeUnit val="months"/>
      </c:dateAx>
      <c:valAx>
        <c:axId val="83384192"/>
        <c:scaling>
          <c:orientation val="minMax"/>
        </c:scaling>
        <c:delete val="1"/>
        <c:axPos val="l"/>
        <c:numFmt formatCode="General" sourceLinked="1"/>
        <c:majorTickMark val="none"/>
        <c:minorTickMark val="none"/>
        <c:tickLblPos val="nextTo"/>
        <c:crossAx val="83382656"/>
        <c:crosses val="autoZero"/>
        <c:crossBetween val="between"/>
      </c:valAx>
    </c:plotArea>
    <c:legend>
      <c:legendPos val="t"/>
      <c:layout/>
      <c:overlay val="0"/>
      <c:txPr>
        <a:bodyPr/>
        <a:lstStyle/>
        <a:p>
          <a:pPr>
            <a:defRPr sz="1200"/>
          </a:pPr>
          <a:endParaRPr lang="es-MX"/>
        </a:p>
      </c:txPr>
    </c:legend>
    <c:plotVisOnly val="1"/>
    <c:dispBlanksAs val="zero"/>
    <c:showDLblsOverMax val="0"/>
  </c:chart>
  <c:spPr>
    <a:solidFill>
      <a:schemeClr val="bg1"/>
    </a:solidFill>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Hoja1!$B$1</c:f>
              <c:strCache>
                <c:ptCount val="1"/>
                <c:pt idx="0">
                  <c:v>No Reperfusión</c:v>
                </c:pt>
              </c:strCache>
            </c:strRef>
          </c:tx>
          <c:spPr>
            <a:solidFill>
              <a:srgbClr val="000000"/>
            </a:solidFill>
          </c:spPr>
          <c:invertIfNegative val="0"/>
          <c:dLbls>
            <c:txPr>
              <a:bodyPr/>
              <a:lstStyle/>
              <a:p>
                <a:pPr>
                  <a:defRPr sz="1050" b="1">
                    <a:solidFill>
                      <a:schemeClr val="bg1"/>
                    </a:solidFill>
                  </a:defRPr>
                </a:pPr>
                <a:endParaRPr lang="es-MX"/>
              </a:p>
            </c:txPr>
            <c:showLegendKey val="0"/>
            <c:showVal val="1"/>
            <c:showCatName val="0"/>
            <c:showSerName val="0"/>
            <c:showPercent val="0"/>
            <c:showBubbleSize val="0"/>
            <c:showLeaderLines val="0"/>
          </c:dLbls>
          <c:cat>
            <c:numRef>
              <c:f>Hoja1!$A$2:$A$28</c:f>
              <c:numCache>
                <c:formatCode>mmm\-yy</c:formatCode>
                <c:ptCount val="27"/>
                <c:pt idx="0">
                  <c:v>41852</c:v>
                </c:pt>
                <c:pt idx="1">
                  <c:v>41883</c:v>
                </c:pt>
                <c:pt idx="2">
                  <c:v>41913</c:v>
                </c:pt>
                <c:pt idx="3">
                  <c:v>41944</c:v>
                </c:pt>
                <c:pt idx="4">
                  <c:v>41974</c:v>
                </c:pt>
                <c:pt idx="5">
                  <c:v>42005</c:v>
                </c:pt>
                <c:pt idx="6">
                  <c:v>42036</c:v>
                </c:pt>
                <c:pt idx="7">
                  <c:v>42064</c:v>
                </c:pt>
                <c:pt idx="8">
                  <c:v>42095</c:v>
                </c:pt>
                <c:pt idx="9">
                  <c:v>42125</c:v>
                </c:pt>
                <c:pt idx="10">
                  <c:v>42156</c:v>
                </c:pt>
                <c:pt idx="11">
                  <c:v>42186</c:v>
                </c:pt>
                <c:pt idx="12">
                  <c:v>42217</c:v>
                </c:pt>
                <c:pt idx="13">
                  <c:v>42248</c:v>
                </c:pt>
                <c:pt idx="14">
                  <c:v>42278</c:v>
                </c:pt>
                <c:pt idx="15">
                  <c:v>42309</c:v>
                </c:pt>
                <c:pt idx="16">
                  <c:v>42339</c:v>
                </c:pt>
                <c:pt idx="17">
                  <c:v>42370</c:v>
                </c:pt>
                <c:pt idx="18">
                  <c:v>42401</c:v>
                </c:pt>
                <c:pt idx="19">
                  <c:v>42430</c:v>
                </c:pt>
                <c:pt idx="20">
                  <c:v>42461</c:v>
                </c:pt>
                <c:pt idx="21">
                  <c:v>42491</c:v>
                </c:pt>
                <c:pt idx="22">
                  <c:v>42522</c:v>
                </c:pt>
                <c:pt idx="23">
                  <c:v>42552</c:v>
                </c:pt>
                <c:pt idx="24">
                  <c:v>42583</c:v>
                </c:pt>
                <c:pt idx="25">
                  <c:v>42614</c:v>
                </c:pt>
                <c:pt idx="26">
                  <c:v>42644</c:v>
                </c:pt>
              </c:numCache>
            </c:numRef>
          </c:cat>
          <c:val>
            <c:numRef>
              <c:f>Hoja1!$B$2:$B$28</c:f>
              <c:numCache>
                <c:formatCode>General</c:formatCode>
                <c:ptCount val="27"/>
                <c:pt idx="0">
                  <c:v>40</c:v>
                </c:pt>
                <c:pt idx="1">
                  <c:v>41</c:v>
                </c:pt>
                <c:pt idx="2">
                  <c:v>57</c:v>
                </c:pt>
                <c:pt idx="3">
                  <c:v>36</c:v>
                </c:pt>
                <c:pt idx="4">
                  <c:v>42</c:v>
                </c:pt>
                <c:pt idx="5">
                  <c:v>40</c:v>
                </c:pt>
                <c:pt idx="6">
                  <c:v>29</c:v>
                </c:pt>
                <c:pt idx="7">
                  <c:v>29</c:v>
                </c:pt>
                <c:pt idx="8">
                  <c:v>29</c:v>
                </c:pt>
                <c:pt idx="9">
                  <c:v>31</c:v>
                </c:pt>
                <c:pt idx="10">
                  <c:v>24</c:v>
                </c:pt>
                <c:pt idx="11">
                  <c:v>28</c:v>
                </c:pt>
                <c:pt idx="12">
                  <c:v>31</c:v>
                </c:pt>
                <c:pt idx="13">
                  <c:v>46</c:v>
                </c:pt>
                <c:pt idx="14">
                  <c:v>51</c:v>
                </c:pt>
                <c:pt idx="15">
                  <c:v>29</c:v>
                </c:pt>
                <c:pt idx="16">
                  <c:v>17</c:v>
                </c:pt>
                <c:pt idx="17">
                  <c:v>24</c:v>
                </c:pt>
                <c:pt idx="18">
                  <c:v>27</c:v>
                </c:pt>
                <c:pt idx="19">
                  <c:v>32</c:v>
                </c:pt>
                <c:pt idx="20">
                  <c:v>32</c:v>
                </c:pt>
                <c:pt idx="21">
                  <c:v>35</c:v>
                </c:pt>
                <c:pt idx="22">
                  <c:v>38</c:v>
                </c:pt>
                <c:pt idx="23">
                  <c:v>43</c:v>
                </c:pt>
                <c:pt idx="24">
                  <c:v>30</c:v>
                </c:pt>
                <c:pt idx="25">
                  <c:v>28</c:v>
                </c:pt>
                <c:pt idx="26">
                  <c:v>36</c:v>
                </c:pt>
              </c:numCache>
            </c:numRef>
          </c:val>
        </c:ser>
        <c:ser>
          <c:idx val="1"/>
          <c:order val="1"/>
          <c:tx>
            <c:strRef>
              <c:f>Hoja1!$C$1</c:f>
              <c:strCache>
                <c:ptCount val="1"/>
                <c:pt idx="0">
                  <c:v>Terapia Fibrinolítica</c:v>
                </c:pt>
              </c:strCache>
            </c:strRef>
          </c:tx>
          <c:spPr>
            <a:solidFill>
              <a:srgbClr val="FF0000"/>
            </a:solidFill>
          </c:spPr>
          <c:invertIfNegative val="0"/>
          <c:dLbls>
            <c:txPr>
              <a:bodyPr/>
              <a:lstStyle/>
              <a:p>
                <a:pPr>
                  <a:defRPr sz="1050" b="1">
                    <a:solidFill>
                      <a:schemeClr val="bg1"/>
                    </a:solidFill>
                  </a:defRPr>
                </a:pPr>
                <a:endParaRPr lang="es-MX"/>
              </a:p>
            </c:txPr>
            <c:showLegendKey val="0"/>
            <c:showVal val="1"/>
            <c:showCatName val="0"/>
            <c:showSerName val="0"/>
            <c:showPercent val="0"/>
            <c:showBubbleSize val="0"/>
            <c:showLeaderLines val="0"/>
          </c:dLbls>
          <c:cat>
            <c:numRef>
              <c:f>Hoja1!$A$2:$A$28</c:f>
              <c:numCache>
                <c:formatCode>mmm\-yy</c:formatCode>
                <c:ptCount val="27"/>
                <c:pt idx="0">
                  <c:v>41852</c:v>
                </c:pt>
                <c:pt idx="1">
                  <c:v>41883</c:v>
                </c:pt>
                <c:pt idx="2">
                  <c:v>41913</c:v>
                </c:pt>
                <c:pt idx="3">
                  <c:v>41944</c:v>
                </c:pt>
                <c:pt idx="4">
                  <c:v>41974</c:v>
                </c:pt>
                <c:pt idx="5">
                  <c:v>42005</c:v>
                </c:pt>
                <c:pt idx="6">
                  <c:v>42036</c:v>
                </c:pt>
                <c:pt idx="7">
                  <c:v>42064</c:v>
                </c:pt>
                <c:pt idx="8">
                  <c:v>42095</c:v>
                </c:pt>
                <c:pt idx="9">
                  <c:v>42125</c:v>
                </c:pt>
                <c:pt idx="10">
                  <c:v>42156</c:v>
                </c:pt>
                <c:pt idx="11">
                  <c:v>42186</c:v>
                </c:pt>
                <c:pt idx="12">
                  <c:v>42217</c:v>
                </c:pt>
                <c:pt idx="13">
                  <c:v>42248</c:v>
                </c:pt>
                <c:pt idx="14">
                  <c:v>42278</c:v>
                </c:pt>
                <c:pt idx="15">
                  <c:v>42309</c:v>
                </c:pt>
                <c:pt idx="16">
                  <c:v>42339</c:v>
                </c:pt>
                <c:pt idx="17">
                  <c:v>42370</c:v>
                </c:pt>
                <c:pt idx="18">
                  <c:v>42401</c:v>
                </c:pt>
                <c:pt idx="19">
                  <c:v>42430</c:v>
                </c:pt>
                <c:pt idx="20">
                  <c:v>42461</c:v>
                </c:pt>
                <c:pt idx="21">
                  <c:v>42491</c:v>
                </c:pt>
                <c:pt idx="22">
                  <c:v>42522</c:v>
                </c:pt>
                <c:pt idx="23">
                  <c:v>42552</c:v>
                </c:pt>
                <c:pt idx="24">
                  <c:v>42583</c:v>
                </c:pt>
                <c:pt idx="25">
                  <c:v>42614</c:v>
                </c:pt>
                <c:pt idx="26">
                  <c:v>42644</c:v>
                </c:pt>
              </c:numCache>
            </c:numRef>
          </c:cat>
          <c:val>
            <c:numRef>
              <c:f>Hoja1!$C$2:$C$28</c:f>
              <c:numCache>
                <c:formatCode>General</c:formatCode>
                <c:ptCount val="27"/>
                <c:pt idx="0">
                  <c:v>47</c:v>
                </c:pt>
                <c:pt idx="1">
                  <c:v>41</c:v>
                </c:pt>
                <c:pt idx="2">
                  <c:v>36</c:v>
                </c:pt>
                <c:pt idx="3">
                  <c:v>36</c:v>
                </c:pt>
                <c:pt idx="4">
                  <c:v>44</c:v>
                </c:pt>
                <c:pt idx="5">
                  <c:v>42</c:v>
                </c:pt>
                <c:pt idx="6">
                  <c:v>42</c:v>
                </c:pt>
                <c:pt idx="7">
                  <c:v>29</c:v>
                </c:pt>
                <c:pt idx="8">
                  <c:v>54</c:v>
                </c:pt>
                <c:pt idx="9">
                  <c:v>21</c:v>
                </c:pt>
                <c:pt idx="10">
                  <c:v>32</c:v>
                </c:pt>
                <c:pt idx="11">
                  <c:v>26</c:v>
                </c:pt>
                <c:pt idx="12">
                  <c:v>27</c:v>
                </c:pt>
                <c:pt idx="13">
                  <c:v>14</c:v>
                </c:pt>
                <c:pt idx="14">
                  <c:v>10</c:v>
                </c:pt>
                <c:pt idx="15">
                  <c:v>31</c:v>
                </c:pt>
                <c:pt idx="16">
                  <c:v>37</c:v>
                </c:pt>
                <c:pt idx="17">
                  <c:v>30</c:v>
                </c:pt>
                <c:pt idx="18">
                  <c:v>22</c:v>
                </c:pt>
                <c:pt idx="19">
                  <c:v>19</c:v>
                </c:pt>
                <c:pt idx="20">
                  <c:v>22</c:v>
                </c:pt>
                <c:pt idx="21">
                  <c:v>8</c:v>
                </c:pt>
                <c:pt idx="22">
                  <c:v>20</c:v>
                </c:pt>
                <c:pt idx="23">
                  <c:v>14</c:v>
                </c:pt>
                <c:pt idx="24">
                  <c:v>21</c:v>
                </c:pt>
                <c:pt idx="25">
                  <c:v>18</c:v>
                </c:pt>
                <c:pt idx="26">
                  <c:v>19</c:v>
                </c:pt>
              </c:numCache>
            </c:numRef>
          </c:val>
        </c:ser>
        <c:ser>
          <c:idx val="2"/>
          <c:order val="2"/>
          <c:tx>
            <c:strRef>
              <c:f>Hoja1!$D$1</c:f>
              <c:strCache>
                <c:ptCount val="1"/>
                <c:pt idx="0">
                  <c:v>ICP</c:v>
                </c:pt>
              </c:strCache>
            </c:strRef>
          </c:tx>
          <c:spPr>
            <a:solidFill>
              <a:srgbClr val="92D050"/>
            </a:solidFill>
          </c:spPr>
          <c:invertIfNegative val="0"/>
          <c:dLbls>
            <c:txPr>
              <a:bodyPr/>
              <a:lstStyle/>
              <a:p>
                <a:pPr>
                  <a:defRPr sz="1050" b="1">
                    <a:solidFill>
                      <a:schemeClr val="bg1"/>
                    </a:solidFill>
                  </a:defRPr>
                </a:pPr>
                <a:endParaRPr lang="es-MX"/>
              </a:p>
            </c:txPr>
            <c:showLegendKey val="0"/>
            <c:showVal val="1"/>
            <c:showCatName val="0"/>
            <c:showSerName val="0"/>
            <c:showPercent val="0"/>
            <c:showBubbleSize val="0"/>
            <c:showLeaderLines val="0"/>
          </c:dLbls>
          <c:cat>
            <c:numRef>
              <c:f>Hoja1!$A$2:$A$28</c:f>
              <c:numCache>
                <c:formatCode>mmm\-yy</c:formatCode>
                <c:ptCount val="27"/>
                <c:pt idx="0">
                  <c:v>41852</c:v>
                </c:pt>
                <c:pt idx="1">
                  <c:v>41883</c:v>
                </c:pt>
                <c:pt idx="2">
                  <c:v>41913</c:v>
                </c:pt>
                <c:pt idx="3">
                  <c:v>41944</c:v>
                </c:pt>
                <c:pt idx="4">
                  <c:v>41974</c:v>
                </c:pt>
                <c:pt idx="5">
                  <c:v>42005</c:v>
                </c:pt>
                <c:pt idx="6">
                  <c:v>42036</c:v>
                </c:pt>
                <c:pt idx="7">
                  <c:v>42064</c:v>
                </c:pt>
                <c:pt idx="8">
                  <c:v>42095</c:v>
                </c:pt>
                <c:pt idx="9">
                  <c:v>42125</c:v>
                </c:pt>
                <c:pt idx="10">
                  <c:v>42156</c:v>
                </c:pt>
                <c:pt idx="11">
                  <c:v>42186</c:v>
                </c:pt>
                <c:pt idx="12">
                  <c:v>42217</c:v>
                </c:pt>
                <c:pt idx="13">
                  <c:v>42248</c:v>
                </c:pt>
                <c:pt idx="14">
                  <c:v>42278</c:v>
                </c:pt>
                <c:pt idx="15">
                  <c:v>42309</c:v>
                </c:pt>
                <c:pt idx="16">
                  <c:v>42339</c:v>
                </c:pt>
                <c:pt idx="17">
                  <c:v>42370</c:v>
                </c:pt>
                <c:pt idx="18">
                  <c:v>42401</c:v>
                </c:pt>
                <c:pt idx="19">
                  <c:v>42430</c:v>
                </c:pt>
                <c:pt idx="20">
                  <c:v>42461</c:v>
                </c:pt>
                <c:pt idx="21">
                  <c:v>42491</c:v>
                </c:pt>
                <c:pt idx="22">
                  <c:v>42522</c:v>
                </c:pt>
                <c:pt idx="23">
                  <c:v>42552</c:v>
                </c:pt>
                <c:pt idx="24">
                  <c:v>42583</c:v>
                </c:pt>
                <c:pt idx="25">
                  <c:v>42614</c:v>
                </c:pt>
                <c:pt idx="26">
                  <c:v>42644</c:v>
                </c:pt>
              </c:numCache>
            </c:numRef>
          </c:cat>
          <c:val>
            <c:numRef>
              <c:f>Hoja1!$D$2:$D$28</c:f>
              <c:numCache>
                <c:formatCode>General</c:formatCode>
                <c:ptCount val="27"/>
                <c:pt idx="0">
                  <c:v>13</c:v>
                </c:pt>
                <c:pt idx="1">
                  <c:v>17</c:v>
                </c:pt>
                <c:pt idx="2">
                  <c:v>7</c:v>
                </c:pt>
                <c:pt idx="3">
                  <c:v>29</c:v>
                </c:pt>
                <c:pt idx="4">
                  <c:v>14</c:v>
                </c:pt>
                <c:pt idx="5">
                  <c:v>18</c:v>
                </c:pt>
                <c:pt idx="6">
                  <c:v>29</c:v>
                </c:pt>
                <c:pt idx="7">
                  <c:v>42</c:v>
                </c:pt>
                <c:pt idx="8">
                  <c:v>17</c:v>
                </c:pt>
                <c:pt idx="9">
                  <c:v>48</c:v>
                </c:pt>
                <c:pt idx="10">
                  <c:v>44</c:v>
                </c:pt>
                <c:pt idx="11">
                  <c:v>45</c:v>
                </c:pt>
                <c:pt idx="12">
                  <c:v>42</c:v>
                </c:pt>
                <c:pt idx="13">
                  <c:v>41</c:v>
                </c:pt>
                <c:pt idx="14">
                  <c:v>39</c:v>
                </c:pt>
                <c:pt idx="15">
                  <c:v>41</c:v>
                </c:pt>
                <c:pt idx="16">
                  <c:v>47</c:v>
                </c:pt>
                <c:pt idx="17">
                  <c:v>46</c:v>
                </c:pt>
                <c:pt idx="18">
                  <c:v>51</c:v>
                </c:pt>
                <c:pt idx="19">
                  <c:v>49</c:v>
                </c:pt>
                <c:pt idx="20">
                  <c:v>46</c:v>
                </c:pt>
                <c:pt idx="21">
                  <c:v>58</c:v>
                </c:pt>
                <c:pt idx="22">
                  <c:v>42</c:v>
                </c:pt>
                <c:pt idx="23">
                  <c:v>43</c:v>
                </c:pt>
                <c:pt idx="24">
                  <c:v>50</c:v>
                </c:pt>
                <c:pt idx="25">
                  <c:v>54</c:v>
                </c:pt>
                <c:pt idx="26">
                  <c:v>44</c:v>
                </c:pt>
              </c:numCache>
            </c:numRef>
          </c:val>
        </c:ser>
        <c:dLbls>
          <c:showLegendKey val="0"/>
          <c:showVal val="1"/>
          <c:showCatName val="0"/>
          <c:showSerName val="0"/>
          <c:showPercent val="0"/>
          <c:showBubbleSize val="0"/>
        </c:dLbls>
        <c:gapWidth val="75"/>
        <c:overlap val="100"/>
        <c:axId val="85067264"/>
        <c:axId val="92737536"/>
      </c:barChart>
      <c:dateAx>
        <c:axId val="85067264"/>
        <c:scaling>
          <c:orientation val="minMax"/>
        </c:scaling>
        <c:delete val="0"/>
        <c:axPos val="b"/>
        <c:numFmt formatCode="mmm\-yy" sourceLinked="1"/>
        <c:majorTickMark val="none"/>
        <c:minorTickMark val="none"/>
        <c:tickLblPos val="nextTo"/>
        <c:crossAx val="92737536"/>
        <c:crosses val="autoZero"/>
        <c:auto val="1"/>
        <c:lblOffset val="100"/>
        <c:baseTimeUnit val="months"/>
      </c:dateAx>
      <c:valAx>
        <c:axId val="92737536"/>
        <c:scaling>
          <c:orientation val="minMax"/>
        </c:scaling>
        <c:delete val="0"/>
        <c:axPos val="l"/>
        <c:numFmt formatCode="0%" sourceLinked="1"/>
        <c:majorTickMark val="none"/>
        <c:minorTickMark val="none"/>
        <c:tickLblPos val="nextTo"/>
        <c:crossAx val="85067264"/>
        <c:crosses val="autoZero"/>
        <c:crossBetween val="between"/>
      </c:valAx>
    </c:plotArea>
    <c:legend>
      <c:legendPos val="b"/>
      <c:layout/>
      <c:overlay val="0"/>
    </c:legend>
    <c:plotVisOnly val="1"/>
    <c:dispBlanksAs val="gap"/>
    <c:showDLblsOverMax val="0"/>
  </c:chart>
  <c:spPr>
    <a:solidFill>
      <a:schemeClr val="bg1"/>
    </a:solidFill>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591174-0155-43BE-B591-CAA094642164}" type="datetimeFigureOut">
              <a:rPr lang="es-MX" smtClean="0"/>
              <a:t>14/03/2018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24A2D5-BEFF-47DB-97BB-405C9732E202}" type="slidenum">
              <a:rPr lang="es-MX" smtClean="0"/>
              <a:t>‹Nº›</a:t>
            </a:fld>
            <a:endParaRPr lang="es-MX"/>
          </a:p>
        </p:txBody>
      </p:sp>
    </p:spTree>
    <p:extLst>
      <p:ext uri="{BB962C8B-B14F-4D97-AF65-F5344CB8AC3E}">
        <p14:creationId xmlns:p14="http://schemas.microsoft.com/office/powerpoint/2010/main" val="3118615853"/>
      </p:ext>
    </p:extLst>
  </p:cSld>
  <p:clrMap bg1="lt1" tx1="dk1" bg2="lt2" tx2="dk2" accent1="accent1" accent2="accent2" accent3="accent3" accent4="accent4" accent5="accent5" accent6="accent6" hlink="hlink" folHlink="folHlink"/>
  <p:notesStyle>
    <a:lvl1pPr marL="0" algn="l" defTabSz="914206" rtl="0" eaLnBrk="1" latinLnBrk="0" hangingPunct="1">
      <a:defRPr sz="1200" kern="1200">
        <a:solidFill>
          <a:schemeClr val="tx1"/>
        </a:solidFill>
        <a:latin typeface="+mn-lt"/>
        <a:ea typeface="+mn-ea"/>
        <a:cs typeface="+mn-cs"/>
      </a:defRPr>
    </a:lvl1pPr>
    <a:lvl2pPr marL="457104" algn="l" defTabSz="914206" rtl="0" eaLnBrk="1" latinLnBrk="0" hangingPunct="1">
      <a:defRPr sz="1200" kern="1200">
        <a:solidFill>
          <a:schemeClr val="tx1"/>
        </a:solidFill>
        <a:latin typeface="+mn-lt"/>
        <a:ea typeface="+mn-ea"/>
        <a:cs typeface="+mn-cs"/>
      </a:defRPr>
    </a:lvl2pPr>
    <a:lvl3pPr marL="914206" algn="l" defTabSz="914206" rtl="0" eaLnBrk="1" latinLnBrk="0" hangingPunct="1">
      <a:defRPr sz="1200" kern="1200">
        <a:solidFill>
          <a:schemeClr val="tx1"/>
        </a:solidFill>
        <a:latin typeface="+mn-lt"/>
        <a:ea typeface="+mn-ea"/>
        <a:cs typeface="+mn-cs"/>
      </a:defRPr>
    </a:lvl3pPr>
    <a:lvl4pPr marL="1371310" algn="l" defTabSz="914206" rtl="0" eaLnBrk="1" latinLnBrk="0" hangingPunct="1">
      <a:defRPr sz="1200" kern="1200">
        <a:solidFill>
          <a:schemeClr val="tx1"/>
        </a:solidFill>
        <a:latin typeface="+mn-lt"/>
        <a:ea typeface="+mn-ea"/>
        <a:cs typeface="+mn-cs"/>
      </a:defRPr>
    </a:lvl4pPr>
    <a:lvl5pPr marL="1828412" algn="l" defTabSz="914206" rtl="0" eaLnBrk="1" latinLnBrk="0" hangingPunct="1">
      <a:defRPr sz="1200" kern="1200">
        <a:solidFill>
          <a:schemeClr val="tx1"/>
        </a:solidFill>
        <a:latin typeface="+mn-lt"/>
        <a:ea typeface="+mn-ea"/>
        <a:cs typeface="+mn-cs"/>
      </a:defRPr>
    </a:lvl5pPr>
    <a:lvl6pPr marL="2285516" algn="l" defTabSz="914206" rtl="0" eaLnBrk="1" latinLnBrk="0" hangingPunct="1">
      <a:defRPr sz="1200" kern="1200">
        <a:solidFill>
          <a:schemeClr val="tx1"/>
        </a:solidFill>
        <a:latin typeface="+mn-lt"/>
        <a:ea typeface="+mn-ea"/>
        <a:cs typeface="+mn-cs"/>
      </a:defRPr>
    </a:lvl6pPr>
    <a:lvl7pPr marL="2742618" algn="l" defTabSz="914206" rtl="0" eaLnBrk="1" latinLnBrk="0" hangingPunct="1">
      <a:defRPr sz="1200" kern="1200">
        <a:solidFill>
          <a:schemeClr val="tx1"/>
        </a:solidFill>
        <a:latin typeface="+mn-lt"/>
        <a:ea typeface="+mn-ea"/>
        <a:cs typeface="+mn-cs"/>
      </a:defRPr>
    </a:lvl7pPr>
    <a:lvl8pPr marL="3199722" algn="l" defTabSz="914206" rtl="0" eaLnBrk="1" latinLnBrk="0" hangingPunct="1">
      <a:defRPr sz="1200" kern="1200">
        <a:solidFill>
          <a:schemeClr val="tx1"/>
        </a:solidFill>
        <a:latin typeface="+mn-lt"/>
        <a:ea typeface="+mn-ea"/>
        <a:cs typeface="+mn-cs"/>
      </a:defRPr>
    </a:lvl8pPr>
    <a:lvl9pPr marL="3656825" algn="l" defTabSz="9142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29057" indent="-280406" eaLnBrk="0" hangingPunct="0">
              <a:defRPr sz="1600">
                <a:solidFill>
                  <a:schemeClr val="tx1"/>
                </a:solidFill>
                <a:latin typeface="Arial" charset="0"/>
              </a:defRPr>
            </a:lvl2pPr>
            <a:lvl3pPr marL="1121626" indent="-224325" eaLnBrk="0" hangingPunct="0">
              <a:defRPr sz="1600">
                <a:solidFill>
                  <a:schemeClr val="tx1"/>
                </a:solidFill>
                <a:latin typeface="Arial" charset="0"/>
              </a:defRPr>
            </a:lvl3pPr>
            <a:lvl4pPr marL="1570276" indent="-224325" eaLnBrk="0" hangingPunct="0">
              <a:defRPr sz="1600">
                <a:solidFill>
                  <a:schemeClr val="tx1"/>
                </a:solidFill>
                <a:latin typeface="Arial" charset="0"/>
              </a:defRPr>
            </a:lvl4pPr>
            <a:lvl5pPr marL="2018927" indent="-224325" eaLnBrk="0" hangingPunct="0">
              <a:defRPr sz="1600">
                <a:solidFill>
                  <a:schemeClr val="tx1"/>
                </a:solidFill>
                <a:latin typeface="Arial" charset="0"/>
              </a:defRPr>
            </a:lvl5pPr>
            <a:lvl6pPr marL="2467577" indent="-224325" eaLnBrk="0" fontAlgn="base" hangingPunct="0">
              <a:spcBef>
                <a:spcPct val="0"/>
              </a:spcBef>
              <a:spcAft>
                <a:spcPct val="0"/>
              </a:spcAft>
              <a:defRPr sz="1600">
                <a:solidFill>
                  <a:schemeClr val="tx1"/>
                </a:solidFill>
                <a:latin typeface="Arial" charset="0"/>
              </a:defRPr>
            </a:lvl6pPr>
            <a:lvl7pPr marL="2916227" indent="-224325" eaLnBrk="0" fontAlgn="base" hangingPunct="0">
              <a:spcBef>
                <a:spcPct val="0"/>
              </a:spcBef>
              <a:spcAft>
                <a:spcPct val="0"/>
              </a:spcAft>
              <a:defRPr sz="1600">
                <a:solidFill>
                  <a:schemeClr val="tx1"/>
                </a:solidFill>
                <a:latin typeface="Arial" charset="0"/>
              </a:defRPr>
            </a:lvl7pPr>
            <a:lvl8pPr marL="3364878" indent="-224325" eaLnBrk="0" fontAlgn="base" hangingPunct="0">
              <a:spcBef>
                <a:spcPct val="0"/>
              </a:spcBef>
              <a:spcAft>
                <a:spcPct val="0"/>
              </a:spcAft>
              <a:defRPr sz="1600">
                <a:solidFill>
                  <a:schemeClr val="tx1"/>
                </a:solidFill>
                <a:latin typeface="Arial" charset="0"/>
              </a:defRPr>
            </a:lvl8pPr>
            <a:lvl9pPr marL="3813528" indent="-224325" eaLnBrk="0" fontAlgn="base" hangingPunct="0">
              <a:spcBef>
                <a:spcPct val="0"/>
              </a:spcBef>
              <a:spcAft>
                <a:spcPct val="0"/>
              </a:spcAft>
              <a:defRPr sz="1600">
                <a:solidFill>
                  <a:schemeClr val="tx1"/>
                </a:solidFill>
                <a:latin typeface="Arial" charset="0"/>
              </a:defRPr>
            </a:lvl9pPr>
          </a:lstStyle>
          <a:p>
            <a:pPr eaLnBrk="1" hangingPunct="1"/>
            <a:fld id="{59C82D0B-2745-43F5-A242-79DE1EE6F40C}" type="slidenum">
              <a:rPr lang="es-ES" sz="1200">
                <a:solidFill>
                  <a:prstClr val="black"/>
                </a:solidFill>
              </a:rPr>
              <a:pPr eaLnBrk="1" hangingPunct="1"/>
              <a:t>1</a:t>
            </a:fld>
            <a:endParaRPr lang="es-ES" sz="1200" dirty="0">
              <a:solidFill>
                <a:prstClr val="black"/>
              </a:solidFill>
            </a:endParaRPr>
          </a:p>
        </p:txBody>
      </p:sp>
      <p:sp>
        <p:nvSpPr>
          <p:cNvPr id="9219" name="Rectangle 9"/>
          <p:cNvSpPr>
            <a:spLocks noGrp="1" noRot="1" noChangeAspect="1" noChangeArrowheads="1" noTextEdit="1"/>
          </p:cNvSpPr>
          <p:nvPr>
            <p:ph type="sldImg"/>
          </p:nvPr>
        </p:nvSpPr>
        <p:spPr>
          <a:xfrm>
            <a:off x="749300" y="573088"/>
            <a:ext cx="5365750" cy="4024312"/>
          </a:xfrm>
          <a:ln/>
        </p:spPr>
      </p:sp>
      <p:sp>
        <p:nvSpPr>
          <p:cNvPr id="9220" name="Rectangle 10"/>
          <p:cNvSpPr>
            <a:spLocks noGrp="1" noChangeArrowheads="1"/>
          </p:cNvSpPr>
          <p:nvPr>
            <p:ph type="body" idx="1"/>
          </p:nvPr>
        </p:nvSpPr>
        <p:spPr>
          <a:xfrm>
            <a:off x="555356" y="4913436"/>
            <a:ext cx="5844153" cy="242185"/>
          </a:xfrm>
          <a:noFill/>
        </p:spPr>
        <p:txBody>
          <a:bodyPr/>
          <a:lstStyle/>
          <a:p>
            <a:pPr eaLnBrk="1" hangingPunct="1"/>
            <a:endParaRPr lang="es-ES" dirty="0"/>
          </a:p>
        </p:txBody>
      </p:sp>
    </p:spTree>
    <p:extLst>
      <p:ext uri="{BB962C8B-B14F-4D97-AF65-F5344CB8AC3E}">
        <p14:creationId xmlns:p14="http://schemas.microsoft.com/office/powerpoint/2010/main" val="394285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53C92430-A4D6-4E36-B8C1-67886C7E08C9}" type="slidenum">
              <a:rPr lang="es-MX" smtClean="0"/>
              <a:t>3</a:t>
            </a:fld>
            <a:endParaRPr lang="es-MX"/>
          </a:p>
        </p:txBody>
      </p:sp>
    </p:spTree>
    <p:extLst>
      <p:ext uri="{BB962C8B-B14F-4D97-AF65-F5344CB8AC3E}">
        <p14:creationId xmlns:p14="http://schemas.microsoft.com/office/powerpoint/2010/main" val="100221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49300" y="573088"/>
            <a:ext cx="5365750" cy="4024312"/>
          </a:xfrm>
        </p:spPr>
      </p:sp>
      <p:sp>
        <p:nvSpPr>
          <p:cNvPr id="3" name="2 Marcador de notas"/>
          <p:cNvSpPr>
            <a:spLocks noGrp="1"/>
          </p:cNvSpPr>
          <p:nvPr>
            <p:ph type="body" idx="1"/>
          </p:nvPr>
        </p:nvSpPr>
        <p:spPr>
          <a:xfrm>
            <a:off x="555356" y="4913436"/>
            <a:ext cx="5844153" cy="242185"/>
          </a:xfrm>
        </p:spPr>
        <p:txBody>
          <a:bodyPr/>
          <a:lstStyle/>
          <a:p>
            <a:endParaRPr lang="es-MX" dirty="0"/>
          </a:p>
        </p:txBody>
      </p:sp>
      <p:sp>
        <p:nvSpPr>
          <p:cNvPr id="4" name="3 Marcador de número de diapositiva"/>
          <p:cNvSpPr>
            <a:spLocks noGrp="1"/>
          </p:cNvSpPr>
          <p:nvPr>
            <p:ph type="sldNum" sz="quarter" idx="10"/>
          </p:nvPr>
        </p:nvSpPr>
        <p:spPr/>
        <p:txBody>
          <a:bodyPr/>
          <a:lstStyle/>
          <a:p>
            <a:pPr>
              <a:defRPr/>
            </a:pPr>
            <a:fld id="{3C3A632B-FBDE-46D4-BF6F-6D14421E6342}" type="slidenum">
              <a:rPr lang="es-ES" smtClean="0">
                <a:solidFill>
                  <a:prstClr val="black"/>
                </a:solidFill>
              </a:rPr>
              <a:pPr>
                <a:defRPr/>
              </a:pPr>
              <a:t>12</a:t>
            </a:fld>
            <a:endParaRPr lang="es-ES" dirty="0">
              <a:solidFill>
                <a:prstClr val="black"/>
              </a:solidFill>
            </a:endParaRPr>
          </a:p>
        </p:txBody>
      </p:sp>
    </p:spTree>
    <p:extLst>
      <p:ext uri="{BB962C8B-B14F-4D97-AF65-F5344CB8AC3E}">
        <p14:creationId xmlns:p14="http://schemas.microsoft.com/office/powerpoint/2010/main" val="217315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04" indent="0" algn="ctr">
              <a:buNone/>
              <a:defRPr>
                <a:solidFill>
                  <a:schemeClr val="tx1">
                    <a:tint val="75000"/>
                  </a:schemeClr>
                </a:solidFill>
              </a:defRPr>
            </a:lvl2pPr>
            <a:lvl3pPr marL="914206" indent="0" algn="ctr">
              <a:buNone/>
              <a:defRPr>
                <a:solidFill>
                  <a:schemeClr val="tx1">
                    <a:tint val="75000"/>
                  </a:schemeClr>
                </a:solidFill>
              </a:defRPr>
            </a:lvl3pPr>
            <a:lvl4pPr marL="1371310" indent="0" algn="ctr">
              <a:buNone/>
              <a:defRPr>
                <a:solidFill>
                  <a:schemeClr val="tx1">
                    <a:tint val="75000"/>
                  </a:schemeClr>
                </a:solidFill>
              </a:defRPr>
            </a:lvl4pPr>
            <a:lvl5pPr marL="1828412" indent="0" algn="ctr">
              <a:buNone/>
              <a:defRPr>
                <a:solidFill>
                  <a:schemeClr val="tx1">
                    <a:tint val="75000"/>
                  </a:schemeClr>
                </a:solidFill>
              </a:defRPr>
            </a:lvl5pPr>
            <a:lvl6pPr marL="2285516" indent="0" algn="ctr">
              <a:buNone/>
              <a:defRPr>
                <a:solidFill>
                  <a:schemeClr val="tx1">
                    <a:tint val="75000"/>
                  </a:schemeClr>
                </a:solidFill>
              </a:defRPr>
            </a:lvl6pPr>
            <a:lvl7pPr marL="2742618" indent="0" algn="ctr">
              <a:buNone/>
              <a:defRPr>
                <a:solidFill>
                  <a:schemeClr val="tx1">
                    <a:tint val="75000"/>
                  </a:schemeClr>
                </a:solidFill>
              </a:defRPr>
            </a:lvl7pPr>
            <a:lvl8pPr marL="3199722" indent="0" algn="ctr">
              <a:buNone/>
              <a:defRPr>
                <a:solidFill>
                  <a:schemeClr val="tx1">
                    <a:tint val="75000"/>
                  </a:schemeClr>
                </a:solidFill>
              </a:defRPr>
            </a:lvl8pPr>
            <a:lvl9pPr marL="3656825"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1C949A97-DEAA-40FD-95A6-2D2D8D964998}" type="datetimeFigureOut">
              <a:rPr lang="es-MX" smtClean="0"/>
              <a:t>14/03/2018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DFEA6FE-8E1A-4F68-8B79-7443379FD24B}" type="slidenum">
              <a:rPr lang="es-MX" smtClean="0"/>
              <a:t>‹Nº›</a:t>
            </a:fld>
            <a:endParaRPr lang="es-MX"/>
          </a:p>
        </p:txBody>
      </p:sp>
    </p:spTree>
    <p:extLst>
      <p:ext uri="{BB962C8B-B14F-4D97-AF65-F5344CB8AC3E}">
        <p14:creationId xmlns:p14="http://schemas.microsoft.com/office/powerpoint/2010/main" val="939977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C949A97-DEAA-40FD-95A6-2D2D8D964998}" type="datetimeFigureOut">
              <a:rPr lang="es-MX" smtClean="0"/>
              <a:t>14/03/2018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DFEA6FE-8E1A-4F68-8B79-7443379FD24B}" type="slidenum">
              <a:rPr lang="es-MX" smtClean="0"/>
              <a:t>‹Nº›</a:t>
            </a:fld>
            <a:endParaRPr lang="es-MX"/>
          </a:p>
        </p:txBody>
      </p:sp>
    </p:spTree>
    <p:extLst>
      <p:ext uri="{BB962C8B-B14F-4D97-AF65-F5344CB8AC3E}">
        <p14:creationId xmlns:p14="http://schemas.microsoft.com/office/powerpoint/2010/main" val="2810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C949A97-DEAA-40FD-95A6-2D2D8D964998}" type="datetimeFigureOut">
              <a:rPr lang="es-MX" smtClean="0"/>
              <a:t>14/03/2018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DFEA6FE-8E1A-4F68-8B79-7443379FD24B}" type="slidenum">
              <a:rPr lang="es-MX" smtClean="0"/>
              <a:t>‹Nº›</a:t>
            </a:fld>
            <a:endParaRPr lang="es-MX"/>
          </a:p>
        </p:txBody>
      </p:sp>
    </p:spTree>
    <p:extLst>
      <p:ext uri="{BB962C8B-B14F-4D97-AF65-F5344CB8AC3E}">
        <p14:creationId xmlns:p14="http://schemas.microsoft.com/office/powerpoint/2010/main" val="2936981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2693795" y="349955"/>
            <a:ext cx="1241466"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07035" eaLnBrk="1" fontAlgn="base" hangingPunct="1">
              <a:spcBef>
                <a:spcPct val="0"/>
              </a:spcBef>
              <a:spcAft>
                <a:spcPct val="0"/>
              </a:spcAft>
              <a:defRPr/>
            </a:pPr>
            <a:r>
              <a:rPr lang="es-ES" sz="1100" b="1" dirty="0">
                <a:solidFill>
                  <a:srgbClr val="000000"/>
                </a:solidFill>
              </a:rPr>
              <a:t>WORKING DRAFT</a:t>
            </a:r>
          </a:p>
        </p:txBody>
      </p:sp>
      <p:sp>
        <p:nvSpPr>
          <p:cNvPr id="5" name="doc id"/>
          <p:cNvSpPr txBox="1">
            <a:spLocks noChangeArrowheads="1"/>
          </p:cNvSpPr>
          <p:nvPr/>
        </p:nvSpPr>
        <p:spPr bwMode="auto">
          <a:xfrm>
            <a:off x="8614313" y="37255"/>
            <a:ext cx="30129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defTabSz="907035" eaLnBrk="1" fontAlgn="base" hangingPunct="1">
              <a:spcBef>
                <a:spcPct val="0"/>
              </a:spcBef>
              <a:spcAft>
                <a:spcPct val="0"/>
              </a:spcAft>
              <a:defRPr/>
            </a:pPr>
            <a:endParaRPr lang="es-ES" sz="1000" dirty="0">
              <a:solidFill>
                <a:srgbClr val="000000"/>
              </a:solidFill>
            </a:endParaRPr>
          </a:p>
        </p:txBody>
      </p:sp>
      <p:sp>
        <p:nvSpPr>
          <p:cNvPr id="6" name="Working Draft" hidden="1"/>
          <p:cNvSpPr txBox="1">
            <a:spLocks noChangeArrowheads="1"/>
          </p:cNvSpPr>
          <p:nvPr/>
        </p:nvSpPr>
        <p:spPr bwMode="auto">
          <a:xfrm>
            <a:off x="2693795" y="508692"/>
            <a:ext cx="4265800"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07035" eaLnBrk="1" fontAlgn="base" hangingPunct="1">
              <a:spcBef>
                <a:spcPct val="0"/>
              </a:spcBef>
              <a:spcAft>
                <a:spcPct val="0"/>
              </a:spcAft>
              <a:defRPr/>
            </a:pPr>
            <a:r>
              <a:rPr lang="en-US" sz="1100" dirty="0">
                <a:solidFill>
                  <a:srgbClr val="000000"/>
                </a:solidFill>
              </a:rPr>
              <a:t>Last Modified 10/27/2015 7:49 PM Central Standard Time (Mexico)</a:t>
            </a:r>
            <a:endParaRPr lang="es-ES" sz="1100" dirty="0">
              <a:solidFill>
                <a:srgbClr val="000000"/>
              </a:solidFill>
            </a:endParaRPr>
          </a:p>
        </p:txBody>
      </p:sp>
      <p:sp>
        <p:nvSpPr>
          <p:cNvPr id="7" name="Printed" hidden="1"/>
          <p:cNvSpPr txBox="1">
            <a:spLocks noChangeArrowheads="1"/>
          </p:cNvSpPr>
          <p:nvPr/>
        </p:nvSpPr>
        <p:spPr bwMode="auto">
          <a:xfrm>
            <a:off x="2693813" y="669069"/>
            <a:ext cx="3866698"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07035" eaLnBrk="1" fontAlgn="base" hangingPunct="1">
              <a:spcBef>
                <a:spcPct val="0"/>
              </a:spcBef>
              <a:spcAft>
                <a:spcPct val="0"/>
              </a:spcAft>
              <a:defRPr/>
            </a:pPr>
            <a:r>
              <a:rPr lang="en-US" sz="1100" dirty="0">
                <a:solidFill>
                  <a:srgbClr val="000000"/>
                </a:solidFill>
              </a:rPr>
              <a:t>Printed 10/27/2015 7:47 PM Central Standard Time (Mexico)</a:t>
            </a:r>
            <a:endParaRPr lang="es-ES" sz="1100" dirty="0">
              <a:solidFill>
                <a:srgbClr val="000000"/>
              </a:solidFill>
            </a:endParaRPr>
          </a:p>
        </p:txBody>
      </p:sp>
      <p:grpSp>
        <p:nvGrpSpPr>
          <p:cNvPr id="2" name="Title Elements"/>
          <p:cNvGrpSpPr/>
          <p:nvPr userDrawn="1"/>
        </p:nvGrpSpPr>
        <p:grpSpPr>
          <a:xfrm>
            <a:off x="17" y="19"/>
            <a:ext cx="9140762" cy="6859620"/>
            <a:chOff x="0" y="0"/>
            <a:chExt cx="8958264" cy="6723063"/>
          </a:xfrm>
        </p:grpSpPr>
        <p:sp>
          <p:nvSpPr>
            <p:cNvPr id="9" name="Document type" hidden="1"/>
            <p:cNvSpPr txBox="1">
              <a:spLocks noChangeArrowheads="1"/>
            </p:cNvSpPr>
            <p:nvPr/>
          </p:nvSpPr>
          <p:spPr bwMode="auto">
            <a:xfrm>
              <a:off x="2640013" y="4885065"/>
              <a:ext cx="49355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07035" eaLnBrk="1" fontAlgn="base" hangingPunct="1">
                <a:spcBef>
                  <a:spcPct val="0"/>
                </a:spcBef>
                <a:spcAft>
                  <a:spcPct val="0"/>
                </a:spcAft>
                <a:defRPr/>
              </a:pPr>
              <a:r>
                <a:rPr lang="es-ES" sz="1700" dirty="0">
                  <a:solidFill>
                    <a:srgbClr val="000000"/>
                  </a:solidFill>
                </a:rPr>
                <a:t>Tipo de Documento</a:t>
              </a:r>
            </a:p>
          </p:txBody>
        </p:sp>
        <p:sp>
          <p:nvSpPr>
            <p:cNvPr id="10" name="Date" hidden="1"/>
            <p:cNvSpPr txBox="1">
              <a:spLocks noChangeArrowheads="1"/>
            </p:cNvSpPr>
            <p:nvPr/>
          </p:nvSpPr>
          <p:spPr bwMode="auto">
            <a:xfrm>
              <a:off x="2640013" y="5199063"/>
              <a:ext cx="49355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07035" eaLnBrk="1" fontAlgn="base" hangingPunct="1">
                <a:spcBef>
                  <a:spcPct val="0"/>
                </a:spcBef>
                <a:spcAft>
                  <a:spcPct val="0"/>
                </a:spcAft>
                <a:defRPr/>
              </a:pPr>
              <a:r>
                <a:rPr lang="es-ES" sz="1700" dirty="0">
                  <a:solidFill>
                    <a:srgbClr val="000000"/>
                  </a:solidFill>
                </a:rPr>
                <a:t>Fecha\</a:t>
              </a:r>
            </a:p>
          </p:txBody>
        </p:sp>
        <p:sp>
          <p:nvSpPr>
            <p:cNvPr id="11" name="Disclaimer" hidden="1"/>
            <p:cNvSpPr>
              <a:spLocks noChangeArrowheads="1"/>
            </p:cNvSpPr>
            <p:nvPr/>
          </p:nvSpPr>
          <p:spPr bwMode="auto">
            <a:xfrm>
              <a:off x="2640013" y="5832673"/>
              <a:ext cx="51212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967494" eaLnBrk="0" fontAlgn="base" hangingPunct="0">
                <a:spcBef>
                  <a:spcPct val="0"/>
                </a:spcBef>
                <a:spcAft>
                  <a:spcPct val="0"/>
                </a:spcAft>
              </a:pPr>
              <a:r>
                <a:rPr lang="es-ES" sz="1000" dirty="0">
                  <a:solidFill>
                    <a:srgbClr val="000000"/>
                  </a:solidFill>
                </a:rPr>
                <a:t>DOCUMENTO CONFIDENCIAL PROPIEDAD DE McKINSEY &amp; CO.</a:t>
              </a:r>
            </a:p>
            <a:p>
              <a:pPr defTabSz="967494" eaLnBrk="0" fontAlgn="base" hangingPunct="0">
                <a:spcBef>
                  <a:spcPct val="0"/>
                </a:spcBef>
                <a:spcAft>
                  <a:spcPct val="0"/>
                </a:spcAft>
              </a:pPr>
              <a:r>
                <a:rPr lang="es-ES" sz="1000" dirty="0">
                  <a:solidFill>
                    <a:srgbClr val="000000"/>
                  </a:solidFill>
                </a:rPr>
                <a:t>Queda prohibido su uso y distribución sin la autorización expresa de McKinsey &amp; Company </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7035" fontAlgn="base">
                <a:spcBef>
                  <a:spcPct val="0"/>
                </a:spcBef>
                <a:spcAft>
                  <a:spcPct val="0"/>
                </a:spcAft>
              </a:pPr>
              <a:endParaRPr lang="es-ES" sz="1900" dirty="0">
                <a:solidFill>
                  <a:srgbClr val="000000"/>
                </a:solidFil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7035" fontAlgn="base">
                <a:spcBef>
                  <a:spcPct val="0"/>
                </a:spcBef>
                <a:spcAft>
                  <a:spcPct val="0"/>
                </a:spcAft>
              </a:pPr>
              <a:endParaRPr lang="es-ES" sz="1900" dirty="0">
                <a:solidFill>
                  <a:srgbClr val="000000"/>
                </a:solidFil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7035" fontAlgn="base">
                <a:spcBef>
                  <a:spcPct val="0"/>
                </a:spcBef>
                <a:spcAft>
                  <a:spcPct val="0"/>
                </a:spcAft>
              </a:pPr>
              <a:endParaRPr lang="en-US" sz="1900" dirty="0">
                <a:solidFill>
                  <a:srgbClr val="000000"/>
                </a:solidFill>
              </a:endParaRPr>
            </a:p>
          </p:txBody>
        </p:sp>
      </p:grpSp>
      <p:sp>
        <p:nvSpPr>
          <p:cNvPr id="16" name="Rectangle 1134"/>
          <p:cNvSpPr>
            <a:spLocks noChangeArrowheads="1"/>
          </p:cNvSpPr>
          <p:nvPr>
            <p:custDataLst>
              <p:tags r:id="rId1"/>
            </p:custDataLst>
          </p:nvPr>
        </p:nvSpPr>
        <p:spPr bwMode="gray">
          <a:xfrm>
            <a:off x="2237004" y="6433676"/>
            <a:ext cx="6905380" cy="429233"/>
          </a:xfrm>
          <a:prstGeom prst="rect">
            <a:avLst/>
          </a:prstGeom>
          <a:solidFill>
            <a:schemeClr val="accent1"/>
          </a:solidFill>
          <a:ln>
            <a:noFill/>
          </a:ln>
          <a:effectLst/>
          <a:extLst/>
        </p:spPr>
        <p:txBody>
          <a:bodyPr wrap="none" lIns="109909" tIns="54962" rIns="109909" bIns="54962" anchor="ctr"/>
          <a:lstStyle/>
          <a:p>
            <a:pPr defTabSz="907035" fontAlgn="base">
              <a:spcBef>
                <a:spcPct val="0"/>
              </a:spcBef>
              <a:spcAft>
                <a:spcPct val="0"/>
              </a:spcAft>
            </a:pPr>
            <a:endParaRPr lang="es-ES" sz="1900" dirty="0">
              <a:solidFill>
                <a:srgbClr val="000000"/>
              </a:solidFill>
            </a:endParaRPr>
          </a:p>
        </p:txBody>
      </p:sp>
      <p:pic>
        <p:nvPicPr>
          <p:cNvPr id="18" name="TitleBottomBarBW"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0078" y="6574655"/>
            <a:ext cx="1670055"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2693819" y="2176975"/>
            <a:ext cx="5036084" cy="1200329"/>
          </a:xfrm>
          <a:prstGeom prst="rect">
            <a:avLst/>
          </a:prstGeom>
        </p:spPr>
        <p:txBody>
          <a:bodyPr/>
          <a:lstStyle>
            <a:lvl1pPr>
              <a:defRPr sz="3900" b="0">
                <a:solidFill>
                  <a:schemeClr val="tx2"/>
                </a:solidFill>
              </a:defRPr>
            </a:lvl1pPr>
          </a:lstStyle>
          <a:p>
            <a:pPr lvl="0"/>
            <a:r>
              <a:rPr lang="en-US" noProof="0" dirty="0"/>
              <a:t>Click to edit Master title style</a:t>
            </a:r>
            <a:endParaRPr lang="es-ES" noProof="0" dirty="0"/>
          </a:p>
        </p:txBody>
      </p:sp>
      <p:sp>
        <p:nvSpPr>
          <p:cNvPr id="13315" name="Rectangle 1027"/>
          <p:cNvSpPr>
            <a:spLocks noGrp="1" noChangeArrowheads="1"/>
          </p:cNvSpPr>
          <p:nvPr>
            <p:ph type="subTitle" idx="1"/>
          </p:nvPr>
        </p:nvSpPr>
        <p:spPr>
          <a:xfrm>
            <a:off x="2693819" y="3945699"/>
            <a:ext cx="5036084" cy="266924"/>
          </a:xfrm>
          <a:prstGeom prst="rect">
            <a:avLst/>
          </a:prstGeom>
        </p:spPr>
        <p:txBody>
          <a:bodyPr>
            <a:spAutoFit/>
          </a:bodyPr>
          <a:lstStyle>
            <a:lvl1pPr>
              <a:defRPr sz="1700"/>
            </a:lvl1pPr>
          </a:lstStyle>
          <a:p>
            <a:pPr lvl="0"/>
            <a:r>
              <a:rPr lang="en-US" noProof="0"/>
              <a:t>Click to edit Master subtitle style</a:t>
            </a:r>
            <a:endParaRPr lang="es-ES" noProof="0"/>
          </a:p>
        </p:txBody>
      </p:sp>
    </p:spTree>
    <p:extLst>
      <p:ext uri="{BB962C8B-B14F-4D97-AF65-F5344CB8AC3E}">
        <p14:creationId xmlns:p14="http://schemas.microsoft.com/office/powerpoint/2010/main" val="1284838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cNvSpPr txBox="1">
            <a:spLocks/>
          </p:cNvSpPr>
          <p:nvPr userDrawn="1"/>
        </p:nvSpPr>
        <p:spPr>
          <a:xfrm>
            <a:off x="8719619" y="6566446"/>
            <a:ext cx="213009" cy="155496"/>
          </a:xfrm>
          <a:prstGeom prst="rect">
            <a:avLst/>
          </a:prstGeom>
        </p:spPr>
        <p:txBody>
          <a:bodyPr vert="horz" wrap="none" lIns="0" tIns="0" rIns="0" bIns="0" rtlCol="0" anchor="ctr">
            <a:noAutofit/>
          </a:bodyPr>
          <a:lstStyle>
            <a:defPPr>
              <a:defRPr lang="en-US"/>
            </a:defPPr>
            <a:lvl1pPr>
              <a:defRPr sz="1000" baseline="0">
                <a:latin typeface="+mn-lt"/>
              </a:defRPr>
            </a:lvl1pPr>
          </a:lstStyle>
          <a:p>
            <a:pPr defTabSz="907035" fontAlgn="base">
              <a:spcBef>
                <a:spcPct val="0"/>
              </a:spcBef>
              <a:spcAft>
                <a:spcPct val="0"/>
              </a:spcAft>
            </a:pPr>
            <a:fld id="{42C328C1-A84F-4A39-A664-DBA00541A8C6}" type="slidenum">
              <a:rPr lang="en-US" smtClean="0">
                <a:solidFill>
                  <a:srgbClr val="000000"/>
                </a:solidFill>
              </a:rPr>
              <a:pPr defTabSz="907035" fontAlgn="base">
                <a:spcBef>
                  <a:spcPct val="0"/>
                </a:spcBef>
                <a:spcAft>
                  <a:spcPct val="0"/>
                </a:spcAft>
              </a:pPr>
              <a:t>‹Nº›</a:t>
            </a:fld>
            <a:endParaRPr lang="en-US" dirty="0">
              <a:solidFill>
                <a:srgbClr val="000000"/>
              </a:solidFill>
            </a:endParaRPr>
          </a:p>
        </p:txBody>
      </p:sp>
      <p:sp>
        <p:nvSpPr>
          <p:cNvPr id="4" name="SlideLogoSeparator"/>
          <p:cNvSpPr>
            <a:spLocks noChangeArrowheads="1"/>
          </p:cNvSpPr>
          <p:nvPr userDrawn="1">
            <p:custDataLst>
              <p:tags r:id="rId1"/>
            </p:custDataLst>
          </p:nvPr>
        </p:nvSpPr>
        <p:spPr bwMode="auto">
          <a:xfrm>
            <a:off x="8590627" y="6534160"/>
            <a:ext cx="40892" cy="18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r" defTabSz="1076262" fontAlgn="base">
              <a:spcBef>
                <a:spcPct val="0"/>
              </a:spcBef>
              <a:spcAft>
                <a:spcPct val="0"/>
              </a:spcAft>
            </a:pPr>
            <a:r>
              <a:rPr lang="en-US" sz="1500" dirty="0">
                <a:solidFill>
                  <a:srgbClr val="000000"/>
                </a:solidFill>
              </a:rPr>
              <a:t>|</a:t>
            </a:r>
          </a:p>
        </p:txBody>
      </p:sp>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8218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cNvSpPr txBox="1">
            <a:spLocks/>
          </p:cNvSpPr>
          <p:nvPr userDrawn="1"/>
        </p:nvSpPr>
        <p:spPr>
          <a:xfrm>
            <a:off x="8719619" y="6566446"/>
            <a:ext cx="213009" cy="155496"/>
          </a:xfrm>
          <a:prstGeom prst="rect">
            <a:avLst/>
          </a:prstGeom>
        </p:spPr>
        <p:txBody>
          <a:bodyPr vert="horz" wrap="none" lIns="0" tIns="0" rIns="0" bIns="0" rtlCol="0" anchor="ctr">
            <a:noAutofit/>
          </a:bodyPr>
          <a:lstStyle>
            <a:defPPr>
              <a:defRPr lang="en-US"/>
            </a:defPPr>
            <a:lvl1pPr>
              <a:defRPr sz="1000" baseline="0">
                <a:latin typeface="+mn-lt"/>
              </a:defRPr>
            </a:lvl1pPr>
          </a:lstStyle>
          <a:p>
            <a:pPr defTabSz="907035" fontAlgn="base">
              <a:spcBef>
                <a:spcPct val="0"/>
              </a:spcBef>
              <a:spcAft>
                <a:spcPct val="0"/>
              </a:spcAft>
            </a:pPr>
            <a:fld id="{42C328C1-A84F-4A39-A664-DBA00541A8C6}" type="slidenum">
              <a:rPr lang="en-US" smtClean="0">
                <a:solidFill>
                  <a:srgbClr val="000000"/>
                </a:solidFill>
              </a:rPr>
              <a:pPr defTabSz="907035" fontAlgn="base">
                <a:spcBef>
                  <a:spcPct val="0"/>
                </a:spcBef>
                <a:spcAft>
                  <a:spcPct val="0"/>
                </a:spcAft>
              </a:pPr>
              <a:t>‹Nº›</a:t>
            </a:fld>
            <a:endParaRPr lang="en-US" dirty="0">
              <a:solidFill>
                <a:srgbClr val="000000"/>
              </a:solidFill>
            </a:endParaRPr>
          </a:p>
        </p:txBody>
      </p:sp>
      <p:sp>
        <p:nvSpPr>
          <p:cNvPr id="4" name="SlideLogoSeparator"/>
          <p:cNvSpPr>
            <a:spLocks noChangeArrowheads="1"/>
          </p:cNvSpPr>
          <p:nvPr userDrawn="1">
            <p:custDataLst>
              <p:tags r:id="rId1"/>
            </p:custDataLst>
          </p:nvPr>
        </p:nvSpPr>
        <p:spPr bwMode="auto">
          <a:xfrm>
            <a:off x="8590627" y="6534160"/>
            <a:ext cx="40892" cy="18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r" defTabSz="1076262" fontAlgn="base">
              <a:spcBef>
                <a:spcPct val="0"/>
              </a:spcBef>
              <a:spcAft>
                <a:spcPct val="0"/>
              </a:spcAft>
            </a:pPr>
            <a:r>
              <a:rPr lang="en-US" sz="1500" dirty="0">
                <a:solidFill>
                  <a:srgbClr val="000000"/>
                </a:solidFill>
              </a:rPr>
              <a:t>|</a:t>
            </a:r>
          </a:p>
        </p:txBody>
      </p:sp>
      <p:sp>
        <p:nvSpPr>
          <p:cNvPr id="2" name="2. Slide Title"/>
          <p:cNvSpPr>
            <a:spLocks noGrp="1"/>
          </p:cNvSpPr>
          <p:nvPr>
            <p:ph type="title"/>
          </p:nvPr>
        </p:nvSpPr>
        <p:spPr/>
        <p:txBody>
          <a:bodyPr/>
          <a:lstStyle/>
          <a:p>
            <a:r>
              <a:rPr lang="en-US"/>
              <a:t>Click to edit Master title style</a:t>
            </a:r>
          </a:p>
        </p:txBody>
      </p:sp>
      <p:pic>
        <p:nvPicPr>
          <p:cNvPr id="5" name="Picture 4"/>
          <p:cNvPicPr>
            <a:picLocks noChangeAspect="1"/>
          </p:cNvPicPr>
          <p:nvPr userDrawn="1"/>
        </p:nvPicPr>
        <p:blipFill>
          <a:blip r:embed="rId3">
            <a:duotone>
              <a:schemeClr val="accent2">
                <a:shade val="45000"/>
                <a:satMod val="135000"/>
              </a:schemeClr>
              <a:prstClr val="white"/>
            </a:duotone>
          </a:blip>
          <a:stretch>
            <a:fillRect/>
          </a:stretch>
        </p:blipFill>
        <p:spPr>
          <a:xfrm>
            <a:off x="2488" y="3216900"/>
            <a:ext cx="9141512" cy="3219615"/>
          </a:xfrm>
          <a:prstGeom prst="rect">
            <a:avLst/>
          </a:prstGeom>
        </p:spPr>
      </p:pic>
    </p:spTree>
    <p:extLst>
      <p:ext uri="{BB962C8B-B14F-4D97-AF65-F5344CB8AC3E}">
        <p14:creationId xmlns:p14="http://schemas.microsoft.com/office/powerpoint/2010/main" val="1562048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95406" y="657264"/>
            <a:ext cx="8733656" cy="440677"/>
          </a:xfrm>
        </p:spPr>
        <p:txBody>
          <a:bodyPr>
            <a:noAutofit/>
          </a:bodyPr>
          <a:lstStyle>
            <a:lvl1pPr algn="l">
              <a:tabLst>
                <a:tab pos="446773" algn="l"/>
              </a:tabLst>
              <a:defRPr sz="2000" b="1">
                <a:latin typeface="Arial Narrow" panose="020B0606020202030204" pitchFamily="34" charset="0"/>
              </a:defRPr>
            </a:lvl1pPr>
          </a:lstStyle>
          <a:p>
            <a:r>
              <a:rPr lang="es-ES" dirty="0"/>
              <a:t>Haga clic para modificar el estilo de título del patrón</a:t>
            </a:r>
            <a:endParaRPr lang="es-MX" dirty="0"/>
          </a:p>
        </p:txBody>
      </p:sp>
      <p:sp>
        <p:nvSpPr>
          <p:cNvPr id="3" name="2 Marcador de contenido"/>
          <p:cNvSpPr>
            <a:spLocks noGrp="1"/>
          </p:cNvSpPr>
          <p:nvPr>
            <p:ph idx="1"/>
          </p:nvPr>
        </p:nvSpPr>
        <p:spPr>
          <a:xfrm>
            <a:off x="195406" y="1224184"/>
            <a:ext cx="8733656" cy="5328592"/>
          </a:xfrm>
        </p:spPr>
        <p:txBody>
          <a:bodyPr>
            <a:normAutofit/>
          </a:bodyPr>
          <a:lstStyle>
            <a:lvl1pPr>
              <a:buClr>
                <a:srgbClr val="007033"/>
              </a:buClr>
              <a:defRPr sz="1800">
                <a:latin typeface="Arial Narrow" panose="020B0606020202030204" pitchFamily="34" charset="0"/>
              </a:defRPr>
            </a:lvl1pPr>
            <a:lvl2pPr>
              <a:buClr>
                <a:srgbClr val="007033"/>
              </a:buClr>
              <a:defRPr sz="1600">
                <a:latin typeface="Arial Narrow" panose="020B0606020202030204" pitchFamily="34" charset="0"/>
              </a:defRPr>
            </a:lvl2pPr>
            <a:lvl3pPr>
              <a:buClr>
                <a:srgbClr val="007033"/>
              </a:buClr>
              <a:defRPr sz="1600">
                <a:latin typeface="Arial Narrow" panose="020B0606020202030204" pitchFamily="34" charset="0"/>
              </a:defRPr>
            </a:lvl3pPr>
            <a:lvl4pPr>
              <a:buClr>
                <a:srgbClr val="007033"/>
              </a:buClr>
              <a:defRPr sz="1600">
                <a:latin typeface="Arial Narrow" panose="020B0606020202030204" pitchFamily="34" charset="0"/>
              </a:defRPr>
            </a:lvl4pPr>
            <a:lvl5pPr>
              <a:buClr>
                <a:srgbClr val="007033"/>
              </a:buClr>
              <a:defRPr sz="1600">
                <a:latin typeface="Arial Narrow" panose="020B060602020203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6" name="5 Marcador de número de diapositiva"/>
          <p:cNvSpPr>
            <a:spLocks noGrp="1"/>
          </p:cNvSpPr>
          <p:nvPr>
            <p:ph type="sldNum" sz="quarter" idx="12"/>
          </p:nvPr>
        </p:nvSpPr>
        <p:spPr>
          <a:xfrm>
            <a:off x="6903688" y="6471624"/>
            <a:ext cx="2133600" cy="365125"/>
          </a:xfrm>
          <a:prstGeom prst="rect">
            <a:avLst/>
          </a:prstGeom>
        </p:spPr>
        <p:txBody>
          <a:bodyPr/>
          <a:lstStyle>
            <a:lvl1pPr algn="r">
              <a:defRPr sz="1000"/>
            </a:lvl1p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cxnSp>
        <p:nvCxnSpPr>
          <p:cNvPr id="7" name="6 Conector recto"/>
          <p:cNvCxnSpPr/>
          <p:nvPr userDrawn="1"/>
        </p:nvCxnSpPr>
        <p:spPr>
          <a:xfrm>
            <a:off x="195412" y="1052736"/>
            <a:ext cx="8697080" cy="0"/>
          </a:xfrm>
          <a:prstGeom prst="line">
            <a:avLst/>
          </a:prstGeom>
          <a:ln w="28575">
            <a:solidFill>
              <a:srgbClr val="007033"/>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45230" y="154886"/>
            <a:ext cx="1907092" cy="61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3183" y="130675"/>
            <a:ext cx="664990" cy="66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252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8032" y="1988862"/>
            <a:ext cx="7772400" cy="794519"/>
          </a:xfrm>
        </p:spPr>
        <p:txBody>
          <a:bodyPr/>
          <a:lstStyle>
            <a:lvl1pPr>
              <a:defRPr b="1">
                <a:latin typeface="Arial Narrow" panose="020B0606020202030204" pitchFamily="34" charset="0"/>
              </a:defRPr>
            </a:lvl1pPr>
          </a:lstStyle>
          <a:p>
            <a:endParaRPr lang="es-MX" dirty="0"/>
          </a:p>
        </p:txBody>
      </p:sp>
      <p:sp>
        <p:nvSpPr>
          <p:cNvPr id="3" name="2 Subtítulo"/>
          <p:cNvSpPr>
            <a:spLocks noGrp="1"/>
          </p:cNvSpPr>
          <p:nvPr>
            <p:ph type="subTitle" idx="1"/>
          </p:nvPr>
        </p:nvSpPr>
        <p:spPr>
          <a:xfrm>
            <a:off x="1927094" y="2988682"/>
            <a:ext cx="5289917" cy="1448430"/>
          </a:xfrm>
        </p:spPr>
        <p:txBody>
          <a:bodyPr>
            <a:noAutofit/>
          </a:bodyPr>
          <a:lstStyle>
            <a:lvl1pPr marL="0" indent="0" algn="ctr">
              <a:buNone/>
              <a:defRPr sz="3600" b="1">
                <a:solidFill>
                  <a:schemeClr val="tx1"/>
                </a:solidFill>
                <a:latin typeface="Arial Narrow" panose="020B0606020202030204" pitchFamily="34" charset="0"/>
              </a:defRPr>
            </a:lvl1pPr>
            <a:lvl2pPr marL="454067" indent="0" algn="ctr">
              <a:buNone/>
              <a:defRPr>
                <a:solidFill>
                  <a:schemeClr val="tx1">
                    <a:tint val="75000"/>
                  </a:schemeClr>
                </a:solidFill>
              </a:defRPr>
            </a:lvl2pPr>
            <a:lvl3pPr marL="908130" indent="0" algn="ctr">
              <a:buNone/>
              <a:defRPr>
                <a:solidFill>
                  <a:schemeClr val="tx1">
                    <a:tint val="75000"/>
                  </a:schemeClr>
                </a:solidFill>
              </a:defRPr>
            </a:lvl3pPr>
            <a:lvl4pPr marL="1362188" indent="0" algn="ctr">
              <a:buNone/>
              <a:defRPr>
                <a:solidFill>
                  <a:schemeClr val="tx1">
                    <a:tint val="75000"/>
                  </a:schemeClr>
                </a:solidFill>
              </a:defRPr>
            </a:lvl4pPr>
            <a:lvl5pPr marL="1816247" indent="0" algn="ctr">
              <a:buNone/>
              <a:defRPr>
                <a:solidFill>
                  <a:schemeClr val="tx1">
                    <a:tint val="75000"/>
                  </a:schemeClr>
                </a:solidFill>
              </a:defRPr>
            </a:lvl5pPr>
            <a:lvl6pPr marL="2270304" indent="0" algn="ctr">
              <a:buNone/>
              <a:defRPr>
                <a:solidFill>
                  <a:schemeClr val="tx1">
                    <a:tint val="75000"/>
                  </a:schemeClr>
                </a:solidFill>
              </a:defRPr>
            </a:lvl6pPr>
            <a:lvl7pPr marL="2724370" indent="0" algn="ctr">
              <a:buNone/>
              <a:defRPr>
                <a:solidFill>
                  <a:schemeClr val="tx1">
                    <a:tint val="75000"/>
                  </a:schemeClr>
                </a:solidFill>
              </a:defRPr>
            </a:lvl7pPr>
            <a:lvl8pPr marL="3178432" indent="0" algn="ctr">
              <a:buNone/>
              <a:defRPr>
                <a:solidFill>
                  <a:schemeClr val="tx1">
                    <a:tint val="75000"/>
                  </a:schemeClr>
                </a:solidFill>
              </a:defRPr>
            </a:lvl8pPr>
            <a:lvl9pPr marL="3632497" indent="0" algn="ctr">
              <a:buNone/>
              <a:defRPr>
                <a:solidFill>
                  <a:schemeClr val="tx1">
                    <a:tint val="75000"/>
                  </a:schemeClr>
                </a:solidFill>
              </a:defRPr>
            </a:lvl9pPr>
          </a:lstStyle>
          <a:p>
            <a:endParaRPr lang="es-MX" dirty="0"/>
          </a:p>
        </p:txBody>
      </p:sp>
      <p:sp>
        <p:nvSpPr>
          <p:cNvPr id="4" name="3 Marcador de fecha"/>
          <p:cNvSpPr>
            <a:spLocks noGrp="1"/>
          </p:cNvSpPr>
          <p:nvPr>
            <p:ph type="dt" sz="half" idx="10"/>
          </p:nvPr>
        </p:nvSpPr>
        <p:spPr/>
        <p:txBody>
          <a:bodyPr/>
          <a:lstStyle/>
          <a:p>
            <a:fld id="{F5DBE108-CC6E-43BC-8D4A-1A53D440682E}" type="datetime1">
              <a:rPr lang="es-MX" smtClean="0">
                <a:solidFill>
                  <a:prstClr val="black">
                    <a:tint val="75000"/>
                  </a:prstClr>
                </a:solidFill>
              </a:rPr>
              <a:pPr/>
              <a:t>14/03/2018</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cxnSp>
        <p:nvCxnSpPr>
          <p:cNvPr id="7" name="6 Conector recto"/>
          <p:cNvCxnSpPr/>
          <p:nvPr userDrawn="1"/>
        </p:nvCxnSpPr>
        <p:spPr>
          <a:xfrm>
            <a:off x="685800" y="2924944"/>
            <a:ext cx="7772400" cy="0"/>
          </a:xfrm>
          <a:prstGeom prst="line">
            <a:avLst/>
          </a:prstGeom>
          <a:ln w="28575">
            <a:solidFill>
              <a:srgbClr val="007033"/>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45231" y="154892"/>
            <a:ext cx="1907092" cy="61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3230" y="130675"/>
            <a:ext cx="664990" cy="66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5 Marcador de número de diapositiva"/>
          <p:cNvSpPr>
            <a:spLocks noGrp="1"/>
          </p:cNvSpPr>
          <p:nvPr>
            <p:ph type="sldNum" sz="quarter" idx="12"/>
          </p:nvPr>
        </p:nvSpPr>
        <p:spPr>
          <a:xfrm>
            <a:off x="6903688" y="6471624"/>
            <a:ext cx="2133600" cy="365125"/>
          </a:xfrm>
        </p:spPr>
        <p:txBody>
          <a:bodyPr/>
          <a:lstStyle>
            <a:lvl1pPr algn="r">
              <a:defRPr sz="1000"/>
            </a:lvl1p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52900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8032" y="1988862"/>
            <a:ext cx="7772400" cy="794519"/>
          </a:xfrm>
        </p:spPr>
        <p:txBody>
          <a:bodyPr>
            <a:normAutofit/>
          </a:bodyPr>
          <a:lstStyle>
            <a:lvl1pPr>
              <a:defRPr sz="4000" b="1">
                <a:latin typeface="Arial Narrow" panose="020B0606020202030204" pitchFamily="34" charset="0"/>
              </a:defRPr>
            </a:lvl1pPr>
          </a:lstStyle>
          <a:p>
            <a:endParaRPr lang="es-MX" dirty="0"/>
          </a:p>
        </p:txBody>
      </p:sp>
      <p:sp>
        <p:nvSpPr>
          <p:cNvPr id="4" name="3 Marcador de fecha"/>
          <p:cNvSpPr>
            <a:spLocks noGrp="1"/>
          </p:cNvSpPr>
          <p:nvPr>
            <p:ph type="dt" sz="half" idx="10"/>
          </p:nvPr>
        </p:nvSpPr>
        <p:spPr/>
        <p:txBody>
          <a:bodyPr/>
          <a:lstStyle/>
          <a:p>
            <a:fld id="{F5DBE108-CC6E-43BC-8D4A-1A53D440682E}" type="datetime1">
              <a:rPr lang="es-MX" smtClean="0">
                <a:solidFill>
                  <a:prstClr val="black">
                    <a:tint val="75000"/>
                  </a:prstClr>
                </a:solidFill>
              </a:rPr>
              <a:pPr/>
              <a:t>14/03/2018</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cxnSp>
        <p:nvCxnSpPr>
          <p:cNvPr id="7" name="6 Conector recto"/>
          <p:cNvCxnSpPr/>
          <p:nvPr userDrawn="1"/>
        </p:nvCxnSpPr>
        <p:spPr>
          <a:xfrm>
            <a:off x="685800" y="2924944"/>
            <a:ext cx="7772400" cy="0"/>
          </a:xfrm>
          <a:prstGeom prst="line">
            <a:avLst/>
          </a:prstGeom>
          <a:ln w="28575">
            <a:solidFill>
              <a:srgbClr val="007033"/>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45231" y="154892"/>
            <a:ext cx="1907092" cy="61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3230" y="130675"/>
            <a:ext cx="664990" cy="66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5 Marcador de número de diapositiva"/>
          <p:cNvSpPr>
            <a:spLocks noGrp="1"/>
          </p:cNvSpPr>
          <p:nvPr>
            <p:ph type="sldNum" sz="quarter" idx="12"/>
          </p:nvPr>
        </p:nvSpPr>
        <p:spPr>
          <a:xfrm>
            <a:off x="6903688" y="6471624"/>
            <a:ext cx="2133600" cy="365125"/>
          </a:xfrm>
        </p:spPr>
        <p:txBody>
          <a:bodyPr/>
          <a:lstStyle>
            <a:lvl1pPr algn="r">
              <a:defRPr sz="1000"/>
            </a:lvl1p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59415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95452" y="657264"/>
            <a:ext cx="8733656" cy="440677"/>
          </a:xfrm>
        </p:spPr>
        <p:txBody>
          <a:bodyPr>
            <a:noAutofit/>
          </a:bodyPr>
          <a:lstStyle>
            <a:lvl1pPr algn="l">
              <a:tabLst>
                <a:tab pos="444600" algn="l"/>
              </a:tabLst>
              <a:defRPr sz="2000" b="1">
                <a:latin typeface="Arial Narrow" panose="020B0606020202030204" pitchFamily="34" charset="0"/>
              </a:defRPr>
            </a:lvl1pPr>
          </a:lstStyle>
          <a:p>
            <a:r>
              <a:rPr lang="es-ES" dirty="0"/>
              <a:t>Haga clic para modificar el estilo de título del patrón</a:t>
            </a:r>
            <a:endParaRPr lang="es-MX" dirty="0"/>
          </a:p>
        </p:txBody>
      </p:sp>
      <p:sp>
        <p:nvSpPr>
          <p:cNvPr id="3" name="2 Marcador de contenido"/>
          <p:cNvSpPr>
            <a:spLocks noGrp="1"/>
          </p:cNvSpPr>
          <p:nvPr>
            <p:ph idx="1"/>
          </p:nvPr>
        </p:nvSpPr>
        <p:spPr>
          <a:xfrm>
            <a:off x="195452" y="1224184"/>
            <a:ext cx="8733656" cy="5328592"/>
          </a:xfrm>
        </p:spPr>
        <p:txBody>
          <a:bodyPr>
            <a:normAutofit/>
          </a:bodyPr>
          <a:lstStyle>
            <a:lvl1pPr>
              <a:buClr>
                <a:srgbClr val="007033"/>
              </a:buClr>
              <a:defRPr sz="1800">
                <a:latin typeface="Arial Narrow" panose="020B0606020202030204" pitchFamily="34" charset="0"/>
              </a:defRPr>
            </a:lvl1pPr>
            <a:lvl2pPr>
              <a:buClr>
                <a:srgbClr val="007033"/>
              </a:buClr>
              <a:defRPr sz="1600">
                <a:latin typeface="Arial Narrow" panose="020B0606020202030204" pitchFamily="34" charset="0"/>
              </a:defRPr>
            </a:lvl2pPr>
            <a:lvl3pPr>
              <a:buClr>
                <a:srgbClr val="007033"/>
              </a:buClr>
              <a:defRPr sz="1600">
                <a:latin typeface="Arial Narrow" panose="020B0606020202030204" pitchFamily="34" charset="0"/>
              </a:defRPr>
            </a:lvl3pPr>
            <a:lvl4pPr>
              <a:buClr>
                <a:srgbClr val="007033"/>
              </a:buClr>
              <a:defRPr sz="1600">
                <a:latin typeface="Arial Narrow" panose="020B0606020202030204" pitchFamily="34" charset="0"/>
              </a:defRPr>
            </a:lvl4pPr>
            <a:lvl5pPr>
              <a:buClr>
                <a:srgbClr val="007033"/>
              </a:buClr>
              <a:defRPr sz="1600">
                <a:latin typeface="Arial Narrow" panose="020B060602020203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6" name="5 Marcador de número de diapositiva"/>
          <p:cNvSpPr>
            <a:spLocks noGrp="1"/>
          </p:cNvSpPr>
          <p:nvPr>
            <p:ph type="sldNum" sz="quarter" idx="12"/>
          </p:nvPr>
        </p:nvSpPr>
        <p:spPr>
          <a:xfrm>
            <a:off x="6903688" y="6471624"/>
            <a:ext cx="2133600" cy="365125"/>
          </a:xfrm>
        </p:spPr>
        <p:txBody>
          <a:bodyPr/>
          <a:lstStyle>
            <a:lvl1pPr algn="r">
              <a:defRPr sz="1000"/>
            </a:lvl1p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cxnSp>
        <p:nvCxnSpPr>
          <p:cNvPr id="7" name="6 Conector recto"/>
          <p:cNvCxnSpPr/>
          <p:nvPr userDrawn="1"/>
        </p:nvCxnSpPr>
        <p:spPr>
          <a:xfrm>
            <a:off x="195452" y="1052736"/>
            <a:ext cx="8697080" cy="0"/>
          </a:xfrm>
          <a:prstGeom prst="line">
            <a:avLst/>
          </a:prstGeom>
          <a:ln w="28575">
            <a:solidFill>
              <a:srgbClr val="007033"/>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45231" y="154892"/>
            <a:ext cx="1907092" cy="61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3230" y="130675"/>
            <a:ext cx="664990" cy="66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366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1 Título"/>
          <p:cNvSpPr>
            <a:spLocks noGrp="1"/>
          </p:cNvSpPr>
          <p:nvPr>
            <p:ph type="title"/>
          </p:nvPr>
        </p:nvSpPr>
        <p:spPr>
          <a:xfrm>
            <a:off x="195452" y="657264"/>
            <a:ext cx="8733656" cy="440677"/>
          </a:xfrm>
        </p:spPr>
        <p:txBody>
          <a:bodyPr>
            <a:noAutofit/>
          </a:bodyPr>
          <a:lstStyle>
            <a:lvl1pPr algn="l">
              <a:tabLst>
                <a:tab pos="444600" algn="l"/>
              </a:tabLst>
              <a:defRPr sz="2000" b="1">
                <a:latin typeface="Arial Narrow" panose="020B0606020202030204" pitchFamily="34" charset="0"/>
              </a:defRPr>
            </a:lvl1pPr>
          </a:lstStyle>
          <a:p>
            <a:r>
              <a:rPr lang="es-ES" dirty="0"/>
              <a:t>Haga clic para modificar el estilo de título del patrón</a:t>
            </a:r>
            <a:endParaRPr lang="es-MX" dirty="0"/>
          </a:p>
        </p:txBody>
      </p:sp>
      <p:sp>
        <p:nvSpPr>
          <p:cNvPr id="9" name="5 Marcador de número de diapositiva"/>
          <p:cNvSpPr>
            <a:spLocks noGrp="1"/>
          </p:cNvSpPr>
          <p:nvPr>
            <p:ph type="sldNum" sz="quarter" idx="12"/>
          </p:nvPr>
        </p:nvSpPr>
        <p:spPr>
          <a:xfrm>
            <a:off x="6903688" y="6471624"/>
            <a:ext cx="2133600" cy="365125"/>
          </a:xfrm>
        </p:spPr>
        <p:txBody>
          <a:bodyPr/>
          <a:lstStyle>
            <a:lvl1pPr algn="r">
              <a:defRPr sz="1000"/>
            </a:lvl1p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cxnSp>
        <p:nvCxnSpPr>
          <p:cNvPr id="10" name="9 Conector recto"/>
          <p:cNvCxnSpPr/>
          <p:nvPr userDrawn="1"/>
        </p:nvCxnSpPr>
        <p:spPr>
          <a:xfrm>
            <a:off x="195452" y="1052736"/>
            <a:ext cx="8697080" cy="0"/>
          </a:xfrm>
          <a:prstGeom prst="line">
            <a:avLst/>
          </a:prstGeom>
          <a:ln w="28575">
            <a:solidFill>
              <a:srgbClr val="007033"/>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45231" y="154892"/>
            <a:ext cx="1907092" cy="61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3230" y="130675"/>
            <a:ext cx="664990" cy="66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47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C949A97-DEAA-40FD-95A6-2D2D8D964998}" type="datetimeFigureOut">
              <a:rPr lang="es-MX" smtClean="0"/>
              <a:t>14/03/2018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DFEA6FE-8E1A-4F68-8B79-7443379FD24B}" type="slidenum">
              <a:rPr lang="es-MX" smtClean="0"/>
              <a:t>‹Nº›</a:t>
            </a:fld>
            <a:endParaRPr lang="es-MX"/>
          </a:p>
        </p:txBody>
      </p:sp>
    </p:spTree>
    <p:extLst>
      <p:ext uri="{BB962C8B-B14F-4D97-AF65-F5344CB8AC3E}">
        <p14:creationId xmlns:p14="http://schemas.microsoft.com/office/powerpoint/2010/main" val="3394860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1"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183DC384-790A-4492-8B3C-B1841255F932}" type="datetime1">
              <a:rPr lang="es-MX" smtClean="0">
                <a:solidFill>
                  <a:prstClr val="black">
                    <a:tint val="75000"/>
                  </a:prstClr>
                </a:solidFill>
              </a:rPr>
              <a:pPr/>
              <a:t>14/03/2018</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283085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9" y="1535113"/>
            <a:ext cx="4040188" cy="639762"/>
          </a:xfrm>
        </p:spPr>
        <p:txBody>
          <a:bodyPr anchor="b"/>
          <a:lstStyle>
            <a:lvl1pPr marL="0" indent="0">
              <a:buNone/>
              <a:defRPr sz="2400" b="1"/>
            </a:lvl1pPr>
            <a:lvl2pPr marL="454067" indent="0">
              <a:buNone/>
              <a:defRPr sz="2000" b="1"/>
            </a:lvl2pPr>
            <a:lvl3pPr marL="908130" indent="0">
              <a:buNone/>
              <a:defRPr sz="1800" b="1"/>
            </a:lvl3pPr>
            <a:lvl4pPr marL="1362188" indent="0">
              <a:buNone/>
              <a:defRPr sz="1600" b="1"/>
            </a:lvl4pPr>
            <a:lvl5pPr marL="1816247" indent="0">
              <a:buNone/>
              <a:defRPr sz="1600" b="1"/>
            </a:lvl5pPr>
            <a:lvl6pPr marL="2270304" indent="0">
              <a:buNone/>
              <a:defRPr sz="1600" b="1"/>
            </a:lvl6pPr>
            <a:lvl7pPr marL="2724370" indent="0">
              <a:buNone/>
              <a:defRPr sz="1600" b="1"/>
            </a:lvl7pPr>
            <a:lvl8pPr marL="3178432" indent="0">
              <a:buNone/>
              <a:defRPr sz="1600" b="1"/>
            </a:lvl8pPr>
            <a:lvl9pPr marL="3632497"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9"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8" y="1535113"/>
            <a:ext cx="4041775" cy="639762"/>
          </a:xfrm>
        </p:spPr>
        <p:txBody>
          <a:bodyPr anchor="b"/>
          <a:lstStyle>
            <a:lvl1pPr marL="0" indent="0">
              <a:buNone/>
              <a:defRPr sz="2400" b="1"/>
            </a:lvl1pPr>
            <a:lvl2pPr marL="454067" indent="0">
              <a:buNone/>
              <a:defRPr sz="2000" b="1"/>
            </a:lvl2pPr>
            <a:lvl3pPr marL="908130" indent="0">
              <a:buNone/>
              <a:defRPr sz="1800" b="1"/>
            </a:lvl3pPr>
            <a:lvl4pPr marL="1362188" indent="0">
              <a:buNone/>
              <a:defRPr sz="1600" b="1"/>
            </a:lvl4pPr>
            <a:lvl5pPr marL="1816247" indent="0">
              <a:buNone/>
              <a:defRPr sz="1600" b="1"/>
            </a:lvl5pPr>
            <a:lvl6pPr marL="2270304" indent="0">
              <a:buNone/>
              <a:defRPr sz="1600" b="1"/>
            </a:lvl6pPr>
            <a:lvl7pPr marL="2724370" indent="0">
              <a:buNone/>
              <a:defRPr sz="1600" b="1"/>
            </a:lvl7pPr>
            <a:lvl8pPr marL="3178432" indent="0">
              <a:buNone/>
              <a:defRPr sz="1600" b="1"/>
            </a:lvl8pPr>
            <a:lvl9pPr marL="3632497"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0601C2B0-A26B-435E-BAAB-4B5A3368FFE8}" type="datetime1">
              <a:rPr lang="es-MX" smtClean="0">
                <a:solidFill>
                  <a:prstClr val="black">
                    <a:tint val="75000"/>
                  </a:prstClr>
                </a:solidFill>
              </a:rPr>
              <a:pPr/>
              <a:t>14/03/2018</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88722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B54DB774-FF64-4DBF-9FCE-6EE1F2FBAC0A}" type="datetime1">
              <a:rPr lang="es-MX" smtClean="0">
                <a:solidFill>
                  <a:prstClr val="black">
                    <a:tint val="75000"/>
                  </a:prstClr>
                </a:solidFill>
              </a:rPr>
              <a:pPr/>
              <a:t>14/03/2018</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67868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BB58DF2-7CF7-48BB-A5C4-D72CD5A9D0E8}" type="datetime1">
              <a:rPr lang="es-MX" smtClean="0">
                <a:solidFill>
                  <a:prstClr val="black">
                    <a:tint val="75000"/>
                  </a:prstClr>
                </a:solidFill>
              </a:rPr>
              <a:pPr/>
              <a:t>14/03/2018</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274583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1"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93"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11" y="1435100"/>
            <a:ext cx="3008313" cy="4691063"/>
          </a:xfrm>
        </p:spPr>
        <p:txBody>
          <a:bodyPr/>
          <a:lstStyle>
            <a:lvl1pPr marL="0" indent="0">
              <a:buNone/>
              <a:defRPr sz="1400"/>
            </a:lvl1pPr>
            <a:lvl2pPr marL="454067" indent="0">
              <a:buNone/>
              <a:defRPr sz="1200"/>
            </a:lvl2pPr>
            <a:lvl3pPr marL="908130" indent="0">
              <a:buNone/>
              <a:defRPr sz="1000"/>
            </a:lvl3pPr>
            <a:lvl4pPr marL="1362188" indent="0">
              <a:buNone/>
              <a:defRPr sz="900"/>
            </a:lvl4pPr>
            <a:lvl5pPr marL="1816247" indent="0">
              <a:buNone/>
              <a:defRPr sz="900"/>
            </a:lvl5pPr>
            <a:lvl6pPr marL="2270304" indent="0">
              <a:buNone/>
              <a:defRPr sz="900"/>
            </a:lvl6pPr>
            <a:lvl7pPr marL="2724370" indent="0">
              <a:buNone/>
              <a:defRPr sz="900"/>
            </a:lvl7pPr>
            <a:lvl8pPr marL="3178432" indent="0">
              <a:buNone/>
              <a:defRPr sz="900"/>
            </a:lvl8pPr>
            <a:lvl9pPr marL="3632497"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4E76A58-1912-46AB-882B-4E45951BC4BE}" type="datetime1">
              <a:rPr lang="es-MX" smtClean="0">
                <a:solidFill>
                  <a:prstClr val="black">
                    <a:tint val="75000"/>
                  </a:prstClr>
                </a:solidFill>
              </a:rPr>
              <a:pPr/>
              <a:t>14/03/2018</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038577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4067" indent="0">
              <a:buNone/>
              <a:defRPr sz="2800"/>
            </a:lvl2pPr>
            <a:lvl3pPr marL="908130" indent="0">
              <a:buNone/>
              <a:defRPr sz="2400"/>
            </a:lvl3pPr>
            <a:lvl4pPr marL="1362188" indent="0">
              <a:buNone/>
              <a:defRPr sz="2000"/>
            </a:lvl4pPr>
            <a:lvl5pPr marL="1816247" indent="0">
              <a:buNone/>
              <a:defRPr sz="2000"/>
            </a:lvl5pPr>
            <a:lvl6pPr marL="2270304" indent="0">
              <a:buNone/>
              <a:defRPr sz="2000"/>
            </a:lvl6pPr>
            <a:lvl7pPr marL="2724370" indent="0">
              <a:buNone/>
              <a:defRPr sz="2000"/>
            </a:lvl7pPr>
            <a:lvl8pPr marL="3178432" indent="0">
              <a:buNone/>
              <a:defRPr sz="2000"/>
            </a:lvl8pPr>
            <a:lvl9pPr marL="3632497"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4067" indent="0">
              <a:buNone/>
              <a:defRPr sz="1200"/>
            </a:lvl2pPr>
            <a:lvl3pPr marL="908130" indent="0">
              <a:buNone/>
              <a:defRPr sz="1000"/>
            </a:lvl3pPr>
            <a:lvl4pPr marL="1362188" indent="0">
              <a:buNone/>
              <a:defRPr sz="900"/>
            </a:lvl4pPr>
            <a:lvl5pPr marL="1816247" indent="0">
              <a:buNone/>
              <a:defRPr sz="900"/>
            </a:lvl5pPr>
            <a:lvl6pPr marL="2270304" indent="0">
              <a:buNone/>
              <a:defRPr sz="900"/>
            </a:lvl6pPr>
            <a:lvl7pPr marL="2724370" indent="0">
              <a:buNone/>
              <a:defRPr sz="900"/>
            </a:lvl7pPr>
            <a:lvl8pPr marL="3178432" indent="0">
              <a:buNone/>
              <a:defRPr sz="900"/>
            </a:lvl8pPr>
            <a:lvl9pPr marL="3632497"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B64A41E-0545-4D4E-9DEC-CAE250737460}" type="datetime1">
              <a:rPr lang="es-MX" smtClean="0">
                <a:solidFill>
                  <a:prstClr val="black">
                    <a:tint val="75000"/>
                  </a:prstClr>
                </a:solidFill>
              </a:rPr>
              <a:pPr/>
              <a:t>14/03/2018</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37699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1A193D3-F7B1-43FE-A6C7-90239E29D2C2}" type="datetime1">
              <a:rPr lang="es-MX" smtClean="0">
                <a:solidFill>
                  <a:prstClr val="black">
                    <a:tint val="75000"/>
                  </a:prstClr>
                </a:solidFill>
              </a:rPr>
              <a:pPr/>
              <a:t>14/03/2018</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782140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2"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CA521859-20F4-4BB1-A384-7E06922DDE7C}" type="datetime1">
              <a:rPr lang="es-MX" smtClean="0">
                <a:solidFill>
                  <a:prstClr val="black">
                    <a:tint val="75000"/>
                  </a:prstClr>
                </a:solidFill>
              </a:rPr>
              <a:pPr/>
              <a:t>14/03/2018</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318440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95452" y="657264"/>
            <a:ext cx="8733656" cy="440677"/>
          </a:xfrm>
        </p:spPr>
        <p:txBody>
          <a:bodyPr>
            <a:noAutofit/>
          </a:bodyPr>
          <a:lstStyle>
            <a:lvl1pPr algn="l">
              <a:tabLst>
                <a:tab pos="444600" algn="l"/>
              </a:tabLst>
              <a:defRPr sz="2000" b="1">
                <a:latin typeface="Arial Narrow" panose="020B0606020202030204" pitchFamily="34" charset="0"/>
              </a:defRPr>
            </a:lvl1pPr>
          </a:lstStyle>
          <a:p>
            <a:r>
              <a:rPr lang="es-ES" dirty="0"/>
              <a:t>Haga clic para modificar el estilo de título del patrón</a:t>
            </a:r>
            <a:endParaRPr lang="es-MX" dirty="0"/>
          </a:p>
        </p:txBody>
      </p:sp>
      <p:sp>
        <p:nvSpPr>
          <p:cNvPr id="6" name="5 Marcador de número de diapositiva"/>
          <p:cNvSpPr>
            <a:spLocks noGrp="1"/>
          </p:cNvSpPr>
          <p:nvPr>
            <p:ph type="sldNum" sz="quarter" idx="12"/>
          </p:nvPr>
        </p:nvSpPr>
        <p:spPr>
          <a:xfrm>
            <a:off x="6903688" y="6471624"/>
            <a:ext cx="2133600" cy="365125"/>
          </a:xfrm>
        </p:spPr>
        <p:txBody>
          <a:bodyPr/>
          <a:lstStyle>
            <a:lvl1pPr algn="r">
              <a:defRPr sz="1000"/>
            </a:lvl1pPr>
          </a:lstStyle>
          <a:p>
            <a:fld id="{694DF7E8-A4A8-414F-BAE2-CD5D40EEF35F}" type="slidenum">
              <a:rPr lang="es-MX" smtClean="0">
                <a:solidFill>
                  <a:prstClr val="black">
                    <a:tint val="75000"/>
                  </a:prstClr>
                </a:solidFill>
              </a:rPr>
              <a:pPr/>
              <a:t>‹Nº›</a:t>
            </a:fld>
            <a:endParaRPr lang="es-MX">
              <a:solidFill>
                <a:prstClr val="black">
                  <a:tint val="75000"/>
                </a:prstClr>
              </a:solidFill>
            </a:endParaRPr>
          </a:p>
        </p:txBody>
      </p:sp>
      <p:cxnSp>
        <p:nvCxnSpPr>
          <p:cNvPr id="7" name="6 Conector recto"/>
          <p:cNvCxnSpPr/>
          <p:nvPr userDrawn="1"/>
        </p:nvCxnSpPr>
        <p:spPr>
          <a:xfrm>
            <a:off x="195452" y="1052736"/>
            <a:ext cx="8697080" cy="0"/>
          </a:xfrm>
          <a:prstGeom prst="line">
            <a:avLst/>
          </a:prstGeom>
          <a:ln w="28575">
            <a:solidFill>
              <a:srgbClr val="007033"/>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45231" y="154892"/>
            <a:ext cx="1907092" cy="61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3230" y="130675"/>
            <a:ext cx="664990" cy="66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22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44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04" indent="0">
              <a:buNone/>
              <a:defRPr sz="1800">
                <a:solidFill>
                  <a:schemeClr val="tx1">
                    <a:tint val="75000"/>
                  </a:schemeClr>
                </a:solidFill>
              </a:defRPr>
            </a:lvl2pPr>
            <a:lvl3pPr marL="914206" indent="0">
              <a:buNone/>
              <a:defRPr sz="1600">
                <a:solidFill>
                  <a:schemeClr val="tx1">
                    <a:tint val="75000"/>
                  </a:schemeClr>
                </a:solidFill>
              </a:defRPr>
            </a:lvl3pPr>
            <a:lvl4pPr marL="1371310" indent="0">
              <a:buNone/>
              <a:defRPr sz="1400">
                <a:solidFill>
                  <a:schemeClr val="tx1">
                    <a:tint val="75000"/>
                  </a:schemeClr>
                </a:solidFill>
              </a:defRPr>
            </a:lvl4pPr>
            <a:lvl5pPr marL="1828412" indent="0">
              <a:buNone/>
              <a:defRPr sz="1400">
                <a:solidFill>
                  <a:schemeClr val="tx1">
                    <a:tint val="75000"/>
                  </a:schemeClr>
                </a:solidFill>
              </a:defRPr>
            </a:lvl5pPr>
            <a:lvl6pPr marL="2285516" indent="0">
              <a:buNone/>
              <a:defRPr sz="1400">
                <a:solidFill>
                  <a:schemeClr val="tx1">
                    <a:tint val="75000"/>
                  </a:schemeClr>
                </a:solidFill>
              </a:defRPr>
            </a:lvl6pPr>
            <a:lvl7pPr marL="2742618" indent="0">
              <a:buNone/>
              <a:defRPr sz="1400">
                <a:solidFill>
                  <a:schemeClr val="tx1">
                    <a:tint val="75000"/>
                  </a:schemeClr>
                </a:solidFill>
              </a:defRPr>
            </a:lvl7pPr>
            <a:lvl8pPr marL="3199722" indent="0">
              <a:buNone/>
              <a:defRPr sz="1400">
                <a:solidFill>
                  <a:schemeClr val="tx1">
                    <a:tint val="75000"/>
                  </a:schemeClr>
                </a:solidFill>
              </a:defRPr>
            </a:lvl8pPr>
            <a:lvl9pPr marL="3656825"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C949A97-DEAA-40FD-95A6-2D2D8D964998}" type="datetimeFigureOut">
              <a:rPr lang="es-MX" smtClean="0"/>
              <a:t>14/03/2018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DFEA6FE-8E1A-4F68-8B79-7443379FD24B}" type="slidenum">
              <a:rPr lang="es-MX" smtClean="0"/>
              <a:t>‹Nº›</a:t>
            </a:fld>
            <a:endParaRPr lang="es-MX"/>
          </a:p>
        </p:txBody>
      </p:sp>
    </p:spTree>
    <p:extLst>
      <p:ext uri="{BB962C8B-B14F-4D97-AF65-F5344CB8AC3E}">
        <p14:creationId xmlns:p14="http://schemas.microsoft.com/office/powerpoint/2010/main" val="248297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1C949A97-DEAA-40FD-95A6-2D2D8D964998}" type="datetimeFigureOut">
              <a:rPr lang="es-MX" smtClean="0"/>
              <a:t>14/03/2018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DFEA6FE-8E1A-4F68-8B79-7443379FD24B}" type="slidenum">
              <a:rPr lang="es-MX" smtClean="0"/>
              <a:t>‹Nº›</a:t>
            </a:fld>
            <a:endParaRPr lang="es-MX"/>
          </a:p>
        </p:txBody>
      </p:sp>
    </p:spTree>
    <p:extLst>
      <p:ext uri="{BB962C8B-B14F-4D97-AF65-F5344CB8AC3E}">
        <p14:creationId xmlns:p14="http://schemas.microsoft.com/office/powerpoint/2010/main" val="418329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2" y="1535113"/>
            <a:ext cx="4040188" cy="639762"/>
          </a:xfrm>
        </p:spPr>
        <p:txBody>
          <a:bodyPr anchor="b"/>
          <a:lstStyle>
            <a:lvl1pPr marL="0" indent="0">
              <a:buNone/>
              <a:defRPr sz="2400" b="1"/>
            </a:lvl1pPr>
            <a:lvl2pPr marL="457104" indent="0">
              <a:buNone/>
              <a:defRPr sz="2000" b="1"/>
            </a:lvl2pPr>
            <a:lvl3pPr marL="914206" indent="0">
              <a:buNone/>
              <a:defRPr sz="1800" b="1"/>
            </a:lvl3pPr>
            <a:lvl4pPr marL="1371310" indent="0">
              <a:buNone/>
              <a:defRPr sz="1600" b="1"/>
            </a:lvl4pPr>
            <a:lvl5pPr marL="1828412" indent="0">
              <a:buNone/>
              <a:defRPr sz="1600" b="1"/>
            </a:lvl5pPr>
            <a:lvl6pPr marL="2285516" indent="0">
              <a:buNone/>
              <a:defRPr sz="1600" b="1"/>
            </a:lvl6pPr>
            <a:lvl7pPr marL="2742618" indent="0">
              <a:buNone/>
              <a:defRPr sz="1600" b="1"/>
            </a:lvl7pPr>
            <a:lvl8pPr marL="3199722" indent="0">
              <a:buNone/>
              <a:defRPr sz="1600" b="1"/>
            </a:lvl8pPr>
            <a:lvl9pPr marL="3656825"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7" y="1535113"/>
            <a:ext cx="4041775" cy="639762"/>
          </a:xfrm>
        </p:spPr>
        <p:txBody>
          <a:bodyPr anchor="b"/>
          <a:lstStyle>
            <a:lvl1pPr marL="0" indent="0">
              <a:buNone/>
              <a:defRPr sz="2400" b="1"/>
            </a:lvl1pPr>
            <a:lvl2pPr marL="457104" indent="0">
              <a:buNone/>
              <a:defRPr sz="2000" b="1"/>
            </a:lvl2pPr>
            <a:lvl3pPr marL="914206" indent="0">
              <a:buNone/>
              <a:defRPr sz="1800" b="1"/>
            </a:lvl3pPr>
            <a:lvl4pPr marL="1371310" indent="0">
              <a:buNone/>
              <a:defRPr sz="1600" b="1"/>
            </a:lvl4pPr>
            <a:lvl5pPr marL="1828412" indent="0">
              <a:buNone/>
              <a:defRPr sz="1600" b="1"/>
            </a:lvl5pPr>
            <a:lvl6pPr marL="2285516" indent="0">
              <a:buNone/>
              <a:defRPr sz="1600" b="1"/>
            </a:lvl6pPr>
            <a:lvl7pPr marL="2742618" indent="0">
              <a:buNone/>
              <a:defRPr sz="1600" b="1"/>
            </a:lvl7pPr>
            <a:lvl8pPr marL="3199722" indent="0">
              <a:buNone/>
              <a:defRPr sz="1600" b="1"/>
            </a:lvl8pPr>
            <a:lvl9pPr marL="3656825"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1C949A97-DEAA-40FD-95A6-2D2D8D964998}" type="datetimeFigureOut">
              <a:rPr lang="es-MX" smtClean="0"/>
              <a:t>14/03/2018</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8DFEA6FE-8E1A-4F68-8B79-7443379FD24B}" type="slidenum">
              <a:rPr lang="es-MX" smtClean="0"/>
              <a:t>‹Nº›</a:t>
            </a:fld>
            <a:endParaRPr lang="es-MX"/>
          </a:p>
        </p:txBody>
      </p:sp>
    </p:spTree>
    <p:extLst>
      <p:ext uri="{BB962C8B-B14F-4D97-AF65-F5344CB8AC3E}">
        <p14:creationId xmlns:p14="http://schemas.microsoft.com/office/powerpoint/2010/main" val="337114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1C949A97-DEAA-40FD-95A6-2D2D8D964998}" type="datetimeFigureOut">
              <a:rPr lang="es-MX" smtClean="0"/>
              <a:t>14/03/2018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8DFEA6FE-8E1A-4F68-8B79-7443379FD24B}" type="slidenum">
              <a:rPr lang="es-MX" smtClean="0"/>
              <a:t>‹Nº›</a:t>
            </a:fld>
            <a:endParaRPr lang="es-MX"/>
          </a:p>
        </p:txBody>
      </p:sp>
    </p:spTree>
    <p:extLst>
      <p:ext uri="{BB962C8B-B14F-4D97-AF65-F5344CB8AC3E}">
        <p14:creationId xmlns:p14="http://schemas.microsoft.com/office/powerpoint/2010/main" val="202793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C949A97-DEAA-40FD-95A6-2D2D8D964998}" type="datetimeFigureOut">
              <a:rPr lang="es-MX" smtClean="0"/>
              <a:t>14/03/2018</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8DFEA6FE-8E1A-4F68-8B79-7443379FD24B}" type="slidenum">
              <a:rPr lang="es-MX" smtClean="0"/>
              <a:t>‹Nº›</a:t>
            </a:fld>
            <a:endParaRPr lang="es-MX"/>
          </a:p>
        </p:txBody>
      </p:sp>
    </p:spTree>
    <p:extLst>
      <p:ext uri="{BB962C8B-B14F-4D97-AF65-F5344CB8AC3E}">
        <p14:creationId xmlns:p14="http://schemas.microsoft.com/office/powerpoint/2010/main" val="250236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2" y="1435100"/>
            <a:ext cx="3008313" cy="4691063"/>
          </a:xfrm>
        </p:spPr>
        <p:txBody>
          <a:bodyPr/>
          <a:lstStyle>
            <a:lvl1pPr marL="0" indent="0">
              <a:buNone/>
              <a:defRPr sz="1400"/>
            </a:lvl1pPr>
            <a:lvl2pPr marL="457104" indent="0">
              <a:buNone/>
              <a:defRPr sz="1200"/>
            </a:lvl2pPr>
            <a:lvl3pPr marL="914206" indent="0">
              <a:buNone/>
              <a:defRPr sz="1000"/>
            </a:lvl3pPr>
            <a:lvl4pPr marL="1371310" indent="0">
              <a:buNone/>
              <a:defRPr sz="900"/>
            </a:lvl4pPr>
            <a:lvl5pPr marL="1828412" indent="0">
              <a:buNone/>
              <a:defRPr sz="900"/>
            </a:lvl5pPr>
            <a:lvl6pPr marL="2285516" indent="0">
              <a:buNone/>
              <a:defRPr sz="900"/>
            </a:lvl6pPr>
            <a:lvl7pPr marL="2742618" indent="0">
              <a:buNone/>
              <a:defRPr sz="900"/>
            </a:lvl7pPr>
            <a:lvl8pPr marL="3199722" indent="0">
              <a:buNone/>
              <a:defRPr sz="900"/>
            </a:lvl8pPr>
            <a:lvl9pPr marL="3656825"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949A97-DEAA-40FD-95A6-2D2D8D964998}" type="datetimeFigureOut">
              <a:rPr lang="es-MX" smtClean="0"/>
              <a:t>14/03/2018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DFEA6FE-8E1A-4F68-8B79-7443379FD24B}" type="slidenum">
              <a:rPr lang="es-MX" smtClean="0"/>
              <a:t>‹Nº›</a:t>
            </a:fld>
            <a:endParaRPr lang="es-MX"/>
          </a:p>
        </p:txBody>
      </p:sp>
    </p:spTree>
    <p:extLst>
      <p:ext uri="{BB962C8B-B14F-4D97-AF65-F5344CB8AC3E}">
        <p14:creationId xmlns:p14="http://schemas.microsoft.com/office/powerpoint/2010/main" val="1540312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104" indent="0">
              <a:buNone/>
              <a:defRPr sz="2800"/>
            </a:lvl2pPr>
            <a:lvl3pPr marL="914206" indent="0">
              <a:buNone/>
              <a:defRPr sz="2400"/>
            </a:lvl3pPr>
            <a:lvl4pPr marL="1371310" indent="0">
              <a:buNone/>
              <a:defRPr sz="2000"/>
            </a:lvl4pPr>
            <a:lvl5pPr marL="1828412" indent="0">
              <a:buNone/>
              <a:defRPr sz="2000"/>
            </a:lvl5pPr>
            <a:lvl6pPr marL="2285516" indent="0">
              <a:buNone/>
              <a:defRPr sz="2000"/>
            </a:lvl6pPr>
            <a:lvl7pPr marL="2742618" indent="0">
              <a:buNone/>
              <a:defRPr sz="2000"/>
            </a:lvl7pPr>
            <a:lvl8pPr marL="3199722" indent="0">
              <a:buNone/>
              <a:defRPr sz="2000"/>
            </a:lvl8pPr>
            <a:lvl9pPr marL="3656825"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104" indent="0">
              <a:buNone/>
              <a:defRPr sz="1200"/>
            </a:lvl2pPr>
            <a:lvl3pPr marL="914206" indent="0">
              <a:buNone/>
              <a:defRPr sz="1000"/>
            </a:lvl3pPr>
            <a:lvl4pPr marL="1371310" indent="0">
              <a:buNone/>
              <a:defRPr sz="900"/>
            </a:lvl4pPr>
            <a:lvl5pPr marL="1828412" indent="0">
              <a:buNone/>
              <a:defRPr sz="900"/>
            </a:lvl5pPr>
            <a:lvl6pPr marL="2285516" indent="0">
              <a:buNone/>
              <a:defRPr sz="900"/>
            </a:lvl6pPr>
            <a:lvl7pPr marL="2742618" indent="0">
              <a:buNone/>
              <a:defRPr sz="900"/>
            </a:lvl7pPr>
            <a:lvl8pPr marL="3199722" indent="0">
              <a:buNone/>
              <a:defRPr sz="900"/>
            </a:lvl8pPr>
            <a:lvl9pPr marL="3656825"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949A97-DEAA-40FD-95A6-2D2D8D964998}" type="datetimeFigureOut">
              <a:rPr lang="es-MX" smtClean="0"/>
              <a:t>14/03/2018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DFEA6FE-8E1A-4F68-8B79-7443379FD24B}" type="slidenum">
              <a:rPr lang="es-MX" smtClean="0"/>
              <a:t>‹Nº›</a:t>
            </a:fld>
            <a:endParaRPr lang="es-MX"/>
          </a:p>
        </p:txBody>
      </p:sp>
    </p:spTree>
    <p:extLst>
      <p:ext uri="{BB962C8B-B14F-4D97-AF65-F5344CB8AC3E}">
        <p14:creationId xmlns:p14="http://schemas.microsoft.com/office/powerpoint/2010/main" val="70454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vmlDrawing" Target="../drawings/vmlDrawing1.vml"/><Relationship Id="rId5" Type="http://schemas.openxmlformats.org/officeDocument/2006/relationships/theme" Target="../theme/theme2.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fld id="{1C949A97-DEAA-40FD-95A6-2D2D8D964998}" type="datetimeFigureOut">
              <a:rPr lang="es-MX" smtClean="0"/>
              <a:t>14/03/2018</a:t>
            </a:fld>
            <a:endParaRPr lang="es-MX"/>
          </a:p>
        </p:txBody>
      </p:sp>
      <p:sp>
        <p:nvSpPr>
          <p:cNvPr id="5" name="4 Marcador de pie de página"/>
          <p:cNvSpPr>
            <a:spLocks noGrp="1"/>
          </p:cNvSpPr>
          <p:nvPr>
            <p:ph type="ftr" sz="quarter" idx="3"/>
          </p:nvPr>
        </p:nvSpPr>
        <p:spPr>
          <a:xfrm>
            <a:off x="3124201" y="6356350"/>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fld id="{8DFEA6FE-8E1A-4F68-8B79-7443379FD24B}" type="slidenum">
              <a:rPr lang="es-MX" smtClean="0"/>
              <a:t>‹Nº›</a:t>
            </a:fld>
            <a:endParaRPr lang="es-MX"/>
          </a:p>
        </p:txBody>
      </p:sp>
    </p:spTree>
    <p:extLst>
      <p:ext uri="{BB962C8B-B14F-4D97-AF65-F5344CB8AC3E}">
        <p14:creationId xmlns:p14="http://schemas.microsoft.com/office/powerpoint/2010/main" val="3949843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06" rtl="0" eaLnBrk="1" latinLnBrk="0" hangingPunct="1">
        <a:spcBef>
          <a:spcPct val="0"/>
        </a:spcBef>
        <a:buNone/>
        <a:defRPr sz="4400" kern="1200">
          <a:solidFill>
            <a:schemeClr val="tx1"/>
          </a:solidFill>
          <a:latin typeface="+mj-lt"/>
          <a:ea typeface="+mj-ea"/>
          <a:cs typeface="+mj-cs"/>
        </a:defRPr>
      </a:lvl1pPr>
    </p:titleStyle>
    <p:bodyStyle>
      <a:lvl1pPr marL="342828" indent="-342828" algn="l" defTabSz="9142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3" indent="-285690" algn="l" defTabSz="9142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7" indent="-228551" algn="l" defTabSz="9142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0" indent="-228551"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64" indent="-228551"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66" indent="-228551"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70" indent="-228551"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73" indent="-228551"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76" indent="-228551"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206" rtl="0" eaLnBrk="1" latinLnBrk="0" hangingPunct="1">
        <a:defRPr sz="1800" kern="1200">
          <a:solidFill>
            <a:schemeClr val="tx1"/>
          </a:solidFill>
          <a:latin typeface="+mn-lt"/>
          <a:ea typeface="+mn-ea"/>
          <a:cs typeface="+mn-cs"/>
        </a:defRPr>
      </a:lvl1pPr>
      <a:lvl2pPr marL="457104" algn="l" defTabSz="914206" rtl="0" eaLnBrk="1" latinLnBrk="0" hangingPunct="1">
        <a:defRPr sz="1800" kern="1200">
          <a:solidFill>
            <a:schemeClr val="tx1"/>
          </a:solidFill>
          <a:latin typeface="+mn-lt"/>
          <a:ea typeface="+mn-ea"/>
          <a:cs typeface="+mn-cs"/>
        </a:defRPr>
      </a:lvl2pPr>
      <a:lvl3pPr marL="914206" algn="l" defTabSz="914206" rtl="0" eaLnBrk="1" latinLnBrk="0" hangingPunct="1">
        <a:defRPr sz="1800" kern="1200">
          <a:solidFill>
            <a:schemeClr val="tx1"/>
          </a:solidFill>
          <a:latin typeface="+mn-lt"/>
          <a:ea typeface="+mn-ea"/>
          <a:cs typeface="+mn-cs"/>
        </a:defRPr>
      </a:lvl3pPr>
      <a:lvl4pPr marL="1371310" algn="l" defTabSz="914206" rtl="0" eaLnBrk="1" latinLnBrk="0" hangingPunct="1">
        <a:defRPr sz="1800" kern="1200">
          <a:solidFill>
            <a:schemeClr val="tx1"/>
          </a:solidFill>
          <a:latin typeface="+mn-lt"/>
          <a:ea typeface="+mn-ea"/>
          <a:cs typeface="+mn-cs"/>
        </a:defRPr>
      </a:lvl4pPr>
      <a:lvl5pPr marL="1828412" algn="l" defTabSz="914206" rtl="0" eaLnBrk="1" latinLnBrk="0" hangingPunct="1">
        <a:defRPr sz="1800" kern="1200">
          <a:solidFill>
            <a:schemeClr val="tx1"/>
          </a:solidFill>
          <a:latin typeface="+mn-lt"/>
          <a:ea typeface="+mn-ea"/>
          <a:cs typeface="+mn-cs"/>
        </a:defRPr>
      </a:lvl5pPr>
      <a:lvl6pPr marL="2285516" algn="l" defTabSz="914206" rtl="0" eaLnBrk="1" latinLnBrk="0" hangingPunct="1">
        <a:defRPr sz="1800" kern="1200">
          <a:solidFill>
            <a:schemeClr val="tx1"/>
          </a:solidFill>
          <a:latin typeface="+mn-lt"/>
          <a:ea typeface="+mn-ea"/>
          <a:cs typeface="+mn-cs"/>
        </a:defRPr>
      </a:lvl6pPr>
      <a:lvl7pPr marL="2742618" algn="l" defTabSz="914206" rtl="0" eaLnBrk="1" latinLnBrk="0" hangingPunct="1">
        <a:defRPr sz="1800" kern="1200">
          <a:solidFill>
            <a:schemeClr val="tx1"/>
          </a:solidFill>
          <a:latin typeface="+mn-lt"/>
          <a:ea typeface="+mn-ea"/>
          <a:cs typeface="+mn-cs"/>
        </a:defRPr>
      </a:lvl7pPr>
      <a:lvl8pPr marL="3199722" algn="l" defTabSz="914206" rtl="0" eaLnBrk="1" latinLnBrk="0" hangingPunct="1">
        <a:defRPr sz="1800" kern="1200">
          <a:solidFill>
            <a:schemeClr val="tx1"/>
          </a:solidFill>
          <a:latin typeface="+mn-lt"/>
          <a:ea typeface="+mn-ea"/>
          <a:cs typeface="+mn-cs"/>
        </a:defRPr>
      </a:lvl8pPr>
      <a:lvl9pPr marL="3656825" algn="l" defTabSz="9142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ext uri="{D42A27DB-BD31-4B8C-83A1-F6EECF244321}">
                <p14:modId xmlns:p14="http://schemas.microsoft.com/office/powerpoint/2010/main" val="1959349068"/>
              </p:ex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1083"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0" y="0"/>
                        <a:ext cx="161984" cy="161974"/>
                      </a:xfrm>
                      <a:prstGeom prst="rect">
                        <a:avLst/>
                      </a:prstGeom>
                    </p:spPr>
                  </p:pic>
                </p:oleObj>
              </mc:Fallback>
            </mc:AlternateContent>
          </a:graphicData>
        </a:graphic>
      </p:graphicFrame>
      <p:sp>
        <p:nvSpPr>
          <p:cNvPr id="1026" name="SlideBottomBar"/>
          <p:cNvSpPr>
            <a:spLocks noChangeArrowheads="1"/>
          </p:cNvSpPr>
          <p:nvPr/>
        </p:nvSpPr>
        <p:spPr bwMode="auto">
          <a:xfrm>
            <a:off x="0" y="6428785"/>
            <a:ext cx="9144000" cy="430852"/>
          </a:xfrm>
          <a:prstGeom prst="rect">
            <a:avLst/>
          </a:prstGeom>
          <a:solidFill>
            <a:srgbClr val="D0D9BC"/>
          </a:solidFill>
          <a:ln>
            <a:noFill/>
          </a:ln>
          <a:effectLst/>
          <a:extLst/>
        </p:spPr>
        <p:txBody>
          <a:bodyPr wrap="none" lIns="109909" tIns="54962" rIns="109909" bIns="54962" anchor="ctr"/>
          <a:lstStyle/>
          <a:p>
            <a:pPr defTabSz="907035" fontAlgn="base">
              <a:spcBef>
                <a:spcPct val="0"/>
              </a:spcBef>
              <a:spcAft>
                <a:spcPct val="0"/>
              </a:spcAft>
            </a:pPr>
            <a:endParaRPr lang="es-ES" sz="1900" dirty="0">
              <a:solidFill>
                <a:srgbClr val="000000"/>
              </a:solidFill>
            </a:endParaRPr>
          </a:p>
        </p:txBody>
      </p:sp>
      <p:sp>
        <p:nvSpPr>
          <p:cNvPr id="1033" name="doc id"/>
          <p:cNvSpPr>
            <a:spLocks noChangeArrowheads="1"/>
          </p:cNvSpPr>
          <p:nvPr/>
        </p:nvSpPr>
        <p:spPr bwMode="auto">
          <a:xfrm>
            <a:off x="8246616" y="37255"/>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1076262" fontAlgn="base">
              <a:spcBef>
                <a:spcPct val="0"/>
              </a:spcBef>
              <a:spcAft>
                <a:spcPct val="0"/>
              </a:spcAft>
            </a:pPr>
            <a:endParaRPr lang="es-ES" sz="1000" dirty="0">
              <a:solidFill>
                <a:srgbClr val="000000"/>
              </a:solidFill>
            </a:endParaRPr>
          </a:p>
        </p:txBody>
      </p:sp>
      <p:sp>
        <p:nvSpPr>
          <p:cNvPr id="1034" name="Working Draft" hidden="1"/>
          <p:cNvSpPr txBox="1">
            <a:spLocks noChangeArrowheads="1"/>
          </p:cNvSpPr>
          <p:nvPr/>
        </p:nvSpPr>
        <p:spPr bwMode="auto">
          <a:xfrm rot="5400000">
            <a:off x="7711975" y="1972156"/>
            <a:ext cx="2721577" cy="10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07035" eaLnBrk="1" fontAlgn="base" hangingPunct="1">
              <a:spcBef>
                <a:spcPct val="0"/>
              </a:spcBef>
              <a:spcAft>
                <a:spcPct val="0"/>
              </a:spcAft>
              <a:defRPr/>
            </a:pPr>
            <a:r>
              <a:rPr lang="en-US" sz="700" dirty="0">
                <a:solidFill>
                  <a:srgbClr val="000000"/>
                </a:solidFill>
              </a:rPr>
              <a:t>Last Modified 10/27/2015 7:49 PM Central Standard Time (Mexico)</a:t>
            </a:r>
            <a:endParaRPr lang="es-ES" dirty="0">
              <a:solidFill>
                <a:srgbClr val="000000"/>
              </a:solidFill>
            </a:endParaRPr>
          </a:p>
        </p:txBody>
      </p:sp>
      <p:sp>
        <p:nvSpPr>
          <p:cNvPr id="1035" name="Printed" hidden="1"/>
          <p:cNvSpPr txBox="1">
            <a:spLocks noChangeArrowheads="1"/>
          </p:cNvSpPr>
          <p:nvPr/>
        </p:nvSpPr>
        <p:spPr bwMode="auto">
          <a:xfrm rot="5400000">
            <a:off x="7839513" y="4190136"/>
            <a:ext cx="2466428" cy="10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07035" eaLnBrk="1" fontAlgn="base" hangingPunct="1">
              <a:spcBef>
                <a:spcPct val="0"/>
              </a:spcBef>
              <a:spcAft>
                <a:spcPct val="0"/>
              </a:spcAft>
              <a:defRPr/>
            </a:pPr>
            <a:r>
              <a:rPr lang="en-US" sz="700" dirty="0">
                <a:solidFill>
                  <a:srgbClr val="000000"/>
                </a:solidFill>
              </a:rPr>
              <a:t>Printed 10/27/2015 7:47 PM Central Standard Time (Mexico)</a:t>
            </a:r>
            <a:endParaRPr lang="es-ES" dirty="0">
              <a:solidFill>
                <a:srgbClr val="000000"/>
              </a:solidFill>
            </a:endParaRPr>
          </a:p>
        </p:txBody>
      </p:sp>
      <p:sp>
        <p:nvSpPr>
          <p:cNvPr id="19" name="Title Placeholder 2"/>
          <p:cNvSpPr>
            <a:spLocks noGrp="1" noChangeArrowheads="1"/>
          </p:cNvSpPr>
          <p:nvPr>
            <p:ph type="title"/>
          </p:nvPr>
        </p:nvSpPr>
        <p:spPr bwMode="auto">
          <a:xfrm>
            <a:off x="121547" y="234867"/>
            <a:ext cx="8794114" cy="36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dirty="0"/>
              <a:t>Click to edit Master title style</a:t>
            </a:r>
            <a:endParaRPr lang="es-ES" dirty="0"/>
          </a:p>
        </p:txBody>
      </p:sp>
      <p:sp>
        <p:nvSpPr>
          <p:cNvPr id="11" name="1. On-page tracker" hidden="1"/>
          <p:cNvSpPr>
            <a:spLocks noChangeArrowheads="1"/>
          </p:cNvSpPr>
          <p:nvPr/>
        </p:nvSpPr>
        <p:spPr bwMode="auto">
          <a:xfrm>
            <a:off x="121490" y="27536"/>
            <a:ext cx="1063179" cy="266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07035" fontAlgn="base">
              <a:spcBef>
                <a:spcPct val="0"/>
              </a:spcBef>
              <a:spcAft>
                <a:spcPct val="0"/>
              </a:spcAft>
            </a:pPr>
            <a:r>
              <a:rPr lang="es-ES" sz="1700" dirty="0">
                <a:solidFill>
                  <a:srgbClr val="808080"/>
                </a:solidFill>
              </a:rPr>
              <a:t>TRACKER</a:t>
            </a:r>
          </a:p>
        </p:txBody>
      </p:sp>
      <p:sp>
        <p:nvSpPr>
          <p:cNvPr id="12" name="3. Unit of measure" hidden="1"/>
          <p:cNvSpPr txBox="1">
            <a:spLocks noChangeArrowheads="1"/>
          </p:cNvSpPr>
          <p:nvPr/>
        </p:nvSpPr>
        <p:spPr bwMode="auto">
          <a:xfrm>
            <a:off x="121547" y="542670"/>
            <a:ext cx="8794114"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s-ES" sz="1900" dirty="0">
                <a:solidFill>
                  <a:srgbClr val="808080"/>
                </a:solidFill>
              </a:rPr>
              <a:t>Unit of measure</a:t>
            </a:r>
          </a:p>
        </p:txBody>
      </p:sp>
      <p:grpSp>
        <p:nvGrpSpPr>
          <p:cNvPr id="13" name="Slide Elements" hidden="1"/>
          <p:cNvGrpSpPr>
            <a:grpSpLocks/>
          </p:cNvGrpSpPr>
          <p:nvPr/>
        </p:nvGrpSpPr>
        <p:grpSpPr bwMode="auto">
          <a:xfrm>
            <a:off x="121500" y="6171168"/>
            <a:ext cx="8722841" cy="566912"/>
            <a:chOff x="75" y="3810"/>
            <a:chExt cx="5385" cy="350"/>
          </a:xfrm>
        </p:grpSpPr>
        <p:sp>
          <p:nvSpPr>
            <p:cNvPr id="14" name="4. Footnote"/>
            <p:cNvSpPr txBox="1">
              <a:spLocks noChangeArrowheads="1"/>
            </p:cNvSpPr>
            <p:nvPr/>
          </p:nvSpPr>
          <p:spPr bwMode="auto">
            <a:xfrm>
              <a:off x="75" y="3810"/>
              <a:ext cx="5385"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s-ES" sz="1200" dirty="0">
                  <a:solidFill>
                    <a:srgbClr val="000000"/>
                  </a:solidFill>
                  <a:latin typeface="Arial"/>
                </a:rPr>
                <a:t>1 Nota al pie</a:t>
              </a:r>
            </a:p>
          </p:txBody>
        </p:sp>
        <p:sp>
          <p:nvSpPr>
            <p:cNvPr id="15" name="5. Source"/>
            <p:cNvSpPr>
              <a:spLocks noChangeArrowheads="1"/>
            </p:cNvSpPr>
            <p:nvPr/>
          </p:nvSpPr>
          <p:spPr bwMode="auto">
            <a:xfrm>
              <a:off x="75" y="4044"/>
              <a:ext cx="432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732769" indent="-732769" defTabSz="1076262" fontAlgn="base">
                <a:spcBef>
                  <a:spcPct val="0"/>
                </a:spcBef>
                <a:spcAft>
                  <a:spcPct val="0"/>
                </a:spcAft>
                <a:tabLst>
                  <a:tab pos="736588" algn="l"/>
                </a:tabLst>
              </a:pPr>
              <a:r>
                <a:rPr lang="es-ES" sz="1200" dirty="0">
                  <a:solidFill>
                    <a:srgbClr val="000000"/>
                  </a:solidFill>
                </a:rPr>
                <a:t>FUENTE: Fuente</a:t>
              </a:r>
            </a:p>
          </p:txBody>
        </p:sp>
      </p:grpSp>
      <p:grpSp>
        <p:nvGrpSpPr>
          <p:cNvPr id="16" name="ACET" hidden="1"/>
          <p:cNvGrpSpPr>
            <a:grpSpLocks/>
          </p:cNvGrpSpPr>
          <p:nvPr/>
        </p:nvGrpSpPr>
        <p:grpSpPr bwMode="auto">
          <a:xfrm>
            <a:off x="1482215" y="1052873"/>
            <a:ext cx="4350892" cy="615503"/>
            <a:chOff x="915" y="650"/>
            <a:chExt cx="2686" cy="380"/>
          </a:xfrm>
        </p:grpSpPr>
        <p:cxnSp>
          <p:nvCxnSpPr>
            <p:cNvPr id="17" name="AutoShape 249"/>
            <p:cNvCxnSpPr>
              <a:cxnSpLocks noChangeShapeType="1"/>
              <a:stCxn id="18" idx="4"/>
              <a:endCxn id="18"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650"/>
              <a:ext cx="2686" cy="38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07035" fontAlgn="base">
                <a:spcBef>
                  <a:spcPct val="0"/>
                </a:spcBef>
                <a:spcAft>
                  <a:spcPct val="0"/>
                </a:spcAft>
              </a:pPr>
              <a:r>
                <a:rPr lang="es-ES" sz="1900" b="1" dirty="0">
                  <a:solidFill>
                    <a:srgbClr val="000000"/>
                  </a:solidFill>
                </a:rPr>
                <a:t>Title</a:t>
              </a:r>
            </a:p>
            <a:p>
              <a:pPr defTabSz="907035" fontAlgn="base">
                <a:spcBef>
                  <a:spcPct val="0"/>
                </a:spcBef>
                <a:spcAft>
                  <a:spcPct val="0"/>
                </a:spcAft>
              </a:pPr>
              <a:r>
                <a:rPr lang="es-ES" sz="1900" dirty="0">
                  <a:solidFill>
                    <a:srgbClr val="808080"/>
                  </a:solidFill>
                </a:rPr>
                <a:t>Unit of measure</a:t>
              </a:r>
            </a:p>
          </p:txBody>
        </p:sp>
      </p:grpSp>
      <p:sp>
        <p:nvSpPr>
          <p:cNvPr id="20" name="SlideLogoText" hidden="1"/>
          <p:cNvSpPr>
            <a:spLocks noChangeArrowheads="1"/>
          </p:cNvSpPr>
          <p:nvPr>
            <p:custDataLst>
              <p:tags r:id="rId8"/>
            </p:custDataLst>
          </p:nvPr>
        </p:nvSpPr>
        <p:spPr bwMode="auto">
          <a:xfrm>
            <a:off x="6961789" y="6549985"/>
            <a:ext cx="1540791" cy="18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076262" fontAlgn="base">
              <a:spcBef>
                <a:spcPct val="0"/>
              </a:spcBef>
              <a:spcAft>
                <a:spcPct val="0"/>
              </a:spcAft>
            </a:pPr>
            <a:r>
              <a:rPr lang="en-US" sz="1200" dirty="0">
                <a:solidFill>
                  <a:srgbClr val="000000"/>
                </a:solidFill>
              </a:rPr>
              <a:t>McKinsey &amp; Company</a:t>
            </a:r>
          </a:p>
        </p:txBody>
      </p:sp>
      <p:sp>
        <p:nvSpPr>
          <p:cNvPr id="3" name="Text Placeholder 2"/>
          <p:cNvSpPr>
            <a:spLocks noGrp="1"/>
          </p:cNvSpPr>
          <p:nvPr>
            <p:ph type="body" idx="1"/>
          </p:nvPr>
        </p:nvSpPr>
        <p:spPr>
          <a:xfrm>
            <a:off x="1482160" y="1990671"/>
            <a:ext cx="4389768" cy="1491634"/>
          </a:xfrm>
          <a:prstGeom prst="rect">
            <a:avLst/>
          </a:prstGeom>
        </p:spPr>
        <p:txBody>
          <a:bodyPr vert="horz" lIns="0" tIns="0" rIns="0" bIns="0" rtlCol="0">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ES" noProof="0" dirty="0"/>
          </a:p>
        </p:txBody>
      </p:sp>
    </p:spTree>
    <p:extLst>
      <p:ext uri="{BB962C8B-B14F-4D97-AF65-F5344CB8AC3E}">
        <p14:creationId xmlns:p14="http://schemas.microsoft.com/office/powerpoint/2010/main" val="1956139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9" r:id="rId4"/>
  </p:sldLayoutIdLst>
  <p:hf hdr="0" ftr="0" dt="0"/>
  <p:txStyles>
    <p:titleStyle>
      <a:lvl1pPr algn="l" defTabSz="1076262" rtl="0" eaLnBrk="1" fontAlgn="base" hangingPunct="1">
        <a:spcBef>
          <a:spcPct val="0"/>
        </a:spcBef>
        <a:spcAft>
          <a:spcPct val="0"/>
        </a:spcAft>
        <a:tabLst>
          <a:tab pos="429348" algn="l"/>
        </a:tabLst>
        <a:defRPr sz="2300" b="1">
          <a:solidFill>
            <a:schemeClr val="tx2"/>
          </a:solidFill>
          <a:latin typeface="+mj-lt"/>
          <a:ea typeface="+mj-ea"/>
          <a:cs typeface="+mj-cs"/>
        </a:defRPr>
      </a:lvl1pPr>
      <a:lvl2pPr algn="l" defTabSz="1076262" rtl="0" eaLnBrk="1" fontAlgn="base" hangingPunct="1">
        <a:spcBef>
          <a:spcPct val="0"/>
        </a:spcBef>
        <a:spcAft>
          <a:spcPct val="0"/>
        </a:spcAft>
        <a:defRPr sz="2300" b="1">
          <a:solidFill>
            <a:schemeClr val="tx2"/>
          </a:solidFill>
          <a:latin typeface="Arial" charset="0"/>
        </a:defRPr>
      </a:lvl2pPr>
      <a:lvl3pPr algn="l" defTabSz="1076262" rtl="0" eaLnBrk="1" fontAlgn="base" hangingPunct="1">
        <a:spcBef>
          <a:spcPct val="0"/>
        </a:spcBef>
        <a:spcAft>
          <a:spcPct val="0"/>
        </a:spcAft>
        <a:defRPr sz="2300" b="1">
          <a:solidFill>
            <a:schemeClr val="tx2"/>
          </a:solidFill>
          <a:latin typeface="Arial" charset="0"/>
        </a:defRPr>
      </a:lvl3pPr>
      <a:lvl4pPr algn="l" defTabSz="1076262" rtl="0" eaLnBrk="1" fontAlgn="base" hangingPunct="1">
        <a:spcBef>
          <a:spcPct val="0"/>
        </a:spcBef>
        <a:spcAft>
          <a:spcPct val="0"/>
        </a:spcAft>
        <a:defRPr sz="2300" b="1">
          <a:solidFill>
            <a:schemeClr val="tx2"/>
          </a:solidFill>
          <a:latin typeface="Arial" charset="0"/>
        </a:defRPr>
      </a:lvl4pPr>
      <a:lvl5pPr algn="l" defTabSz="1076262" rtl="0" eaLnBrk="1" fontAlgn="base" hangingPunct="1">
        <a:spcBef>
          <a:spcPct val="0"/>
        </a:spcBef>
        <a:spcAft>
          <a:spcPct val="0"/>
        </a:spcAft>
        <a:defRPr sz="2300" b="1">
          <a:solidFill>
            <a:schemeClr val="tx2"/>
          </a:solidFill>
          <a:latin typeface="Arial" charset="0"/>
        </a:defRPr>
      </a:lvl5pPr>
      <a:lvl6pPr marL="549567" algn="l" defTabSz="1076262" rtl="0" eaLnBrk="1" fontAlgn="base" hangingPunct="1">
        <a:spcBef>
          <a:spcPct val="0"/>
        </a:spcBef>
        <a:spcAft>
          <a:spcPct val="0"/>
        </a:spcAft>
        <a:defRPr sz="2300" b="1">
          <a:solidFill>
            <a:schemeClr val="tx2"/>
          </a:solidFill>
          <a:latin typeface="Arial" charset="0"/>
        </a:defRPr>
      </a:lvl6pPr>
      <a:lvl7pPr marL="1099159" algn="l" defTabSz="1076262" rtl="0" eaLnBrk="1" fontAlgn="base" hangingPunct="1">
        <a:spcBef>
          <a:spcPct val="0"/>
        </a:spcBef>
        <a:spcAft>
          <a:spcPct val="0"/>
        </a:spcAft>
        <a:defRPr sz="2300" b="1">
          <a:solidFill>
            <a:schemeClr val="tx2"/>
          </a:solidFill>
          <a:latin typeface="Arial" charset="0"/>
        </a:defRPr>
      </a:lvl7pPr>
      <a:lvl8pPr marL="1648731" algn="l" defTabSz="1076262" rtl="0" eaLnBrk="1" fontAlgn="base" hangingPunct="1">
        <a:spcBef>
          <a:spcPct val="0"/>
        </a:spcBef>
        <a:spcAft>
          <a:spcPct val="0"/>
        </a:spcAft>
        <a:defRPr sz="2300" b="1">
          <a:solidFill>
            <a:schemeClr val="tx2"/>
          </a:solidFill>
          <a:latin typeface="Arial" charset="0"/>
        </a:defRPr>
      </a:lvl8pPr>
      <a:lvl9pPr marL="2198319" algn="l" defTabSz="1076262" rtl="0" eaLnBrk="1" fontAlgn="base" hangingPunct="1">
        <a:spcBef>
          <a:spcPct val="0"/>
        </a:spcBef>
        <a:spcAft>
          <a:spcPct val="0"/>
        </a:spcAft>
        <a:defRPr sz="2300" b="1">
          <a:solidFill>
            <a:schemeClr val="tx2"/>
          </a:solidFill>
          <a:latin typeface="Arial" charset="0"/>
        </a:defRPr>
      </a:lvl9pPr>
    </p:titleStyle>
    <p:bodyStyle>
      <a:lvl1pPr marL="0" indent="0" algn="l" defTabSz="1076262" rtl="0" eaLnBrk="1" fontAlgn="base" hangingPunct="1">
        <a:spcBef>
          <a:spcPct val="0"/>
        </a:spcBef>
        <a:spcAft>
          <a:spcPct val="0"/>
        </a:spcAft>
        <a:buClr>
          <a:schemeClr val="tx2"/>
        </a:buClr>
        <a:defRPr sz="1900">
          <a:solidFill>
            <a:schemeClr val="tx1"/>
          </a:solidFill>
          <a:latin typeface="+mn-lt"/>
          <a:ea typeface="+mn-ea"/>
          <a:cs typeface="+mn-cs"/>
        </a:defRPr>
      </a:lvl1pPr>
      <a:lvl2pPr marL="232780" indent="-230902" algn="l" defTabSz="1076262" rtl="0" eaLnBrk="1" fontAlgn="base" hangingPunct="1">
        <a:spcBef>
          <a:spcPct val="0"/>
        </a:spcBef>
        <a:spcAft>
          <a:spcPct val="0"/>
        </a:spcAft>
        <a:buClr>
          <a:schemeClr val="tx2"/>
        </a:buClr>
        <a:buSzPct val="125000"/>
        <a:buFont typeface="Arial" charset="0"/>
        <a:buChar char="▪"/>
        <a:defRPr sz="1900">
          <a:solidFill>
            <a:schemeClr val="tx1"/>
          </a:solidFill>
          <a:latin typeface="+mn-lt"/>
        </a:defRPr>
      </a:lvl2pPr>
      <a:lvl3pPr marL="549567" indent="-314857" algn="l" defTabSz="1076262" rtl="0" eaLnBrk="1" fontAlgn="base" hangingPunct="1">
        <a:spcBef>
          <a:spcPct val="0"/>
        </a:spcBef>
        <a:spcAft>
          <a:spcPct val="0"/>
        </a:spcAft>
        <a:buClr>
          <a:schemeClr val="tx2"/>
        </a:buClr>
        <a:buSzPct val="120000"/>
        <a:buFont typeface="Arial" charset="0"/>
        <a:buChar char="–"/>
        <a:defRPr sz="1900">
          <a:solidFill>
            <a:schemeClr val="tx1"/>
          </a:solidFill>
          <a:latin typeface="+mn-lt"/>
        </a:defRPr>
      </a:lvl3pPr>
      <a:lvl4pPr marL="738493" indent="-187006" algn="l" defTabSz="1076262" rtl="0" eaLnBrk="1" fontAlgn="base" hangingPunct="1">
        <a:spcBef>
          <a:spcPct val="0"/>
        </a:spcBef>
        <a:spcAft>
          <a:spcPct val="0"/>
        </a:spcAft>
        <a:buClr>
          <a:schemeClr val="tx2"/>
        </a:buClr>
        <a:buSzPct val="120000"/>
        <a:buFont typeface="Arial" charset="0"/>
        <a:buChar char="▫"/>
        <a:defRPr sz="1900">
          <a:solidFill>
            <a:schemeClr val="tx1"/>
          </a:solidFill>
          <a:latin typeface="+mn-lt"/>
        </a:defRPr>
      </a:lvl4pPr>
      <a:lvl5pPr marL="901304" indent="-156459" algn="l" defTabSz="1076262" rtl="0" eaLnBrk="1" fontAlgn="base" hangingPunct="1">
        <a:spcBef>
          <a:spcPct val="0"/>
        </a:spcBef>
        <a:spcAft>
          <a:spcPct val="0"/>
        </a:spcAft>
        <a:buClr>
          <a:schemeClr val="tx2"/>
        </a:buClr>
        <a:buSzPct val="89000"/>
        <a:buFont typeface="Arial" charset="0"/>
        <a:buChar char="-"/>
        <a:defRPr sz="1900">
          <a:solidFill>
            <a:schemeClr val="tx1"/>
          </a:solidFill>
          <a:latin typeface="+mn-lt"/>
        </a:defRPr>
      </a:lvl5pPr>
      <a:lvl6pPr marL="901304" indent="-156459" algn="l" defTabSz="1076262" rtl="0" eaLnBrk="1" fontAlgn="base" hangingPunct="1">
        <a:spcBef>
          <a:spcPct val="0"/>
        </a:spcBef>
        <a:spcAft>
          <a:spcPct val="0"/>
        </a:spcAft>
        <a:buClr>
          <a:schemeClr val="tx2"/>
        </a:buClr>
        <a:buSzPct val="89000"/>
        <a:buFont typeface="Arial" charset="0"/>
        <a:buChar char="-"/>
        <a:defRPr sz="1900">
          <a:solidFill>
            <a:schemeClr val="tx1"/>
          </a:solidFill>
          <a:latin typeface="+mn-lt"/>
        </a:defRPr>
      </a:lvl6pPr>
      <a:lvl7pPr marL="901304" indent="-156459" algn="l" defTabSz="1076262" rtl="0" eaLnBrk="1" fontAlgn="base" hangingPunct="1">
        <a:spcBef>
          <a:spcPct val="0"/>
        </a:spcBef>
        <a:spcAft>
          <a:spcPct val="0"/>
        </a:spcAft>
        <a:buClr>
          <a:schemeClr val="tx2"/>
        </a:buClr>
        <a:buSzPct val="89000"/>
        <a:buFont typeface="Arial" charset="0"/>
        <a:buChar char="-"/>
        <a:defRPr sz="1900">
          <a:solidFill>
            <a:schemeClr val="tx1"/>
          </a:solidFill>
          <a:latin typeface="+mn-lt"/>
        </a:defRPr>
      </a:lvl7pPr>
      <a:lvl8pPr marL="901304" indent="-156459" algn="l" defTabSz="1076262" rtl="0" eaLnBrk="1" fontAlgn="base" hangingPunct="1">
        <a:spcBef>
          <a:spcPct val="0"/>
        </a:spcBef>
        <a:spcAft>
          <a:spcPct val="0"/>
        </a:spcAft>
        <a:buClr>
          <a:schemeClr val="tx2"/>
        </a:buClr>
        <a:buSzPct val="89000"/>
        <a:buFont typeface="Arial" charset="0"/>
        <a:buChar char="-"/>
        <a:defRPr sz="1900">
          <a:solidFill>
            <a:schemeClr val="tx1"/>
          </a:solidFill>
          <a:latin typeface="+mn-lt"/>
        </a:defRPr>
      </a:lvl8pPr>
      <a:lvl9pPr marL="901304" indent="-156459" algn="l" defTabSz="1076262" rtl="0" eaLnBrk="1" fontAlgn="base" hangingPunct="1">
        <a:spcBef>
          <a:spcPct val="0"/>
        </a:spcBef>
        <a:spcAft>
          <a:spcPct val="0"/>
        </a:spcAft>
        <a:buClr>
          <a:schemeClr val="tx2"/>
        </a:buClr>
        <a:buSzPct val="89000"/>
        <a:buFont typeface="Arial" charset="0"/>
        <a:buChar char="-"/>
        <a:defRPr sz="1900">
          <a:solidFill>
            <a:schemeClr val="tx1"/>
          </a:solidFill>
          <a:latin typeface="+mn-lt"/>
        </a:defRPr>
      </a:lvl9pPr>
    </p:bodyStyle>
    <p:otherStyle>
      <a:defPPr>
        <a:defRPr lang="en-US"/>
      </a:defPPr>
      <a:lvl1pPr marL="0" algn="l" defTabSz="1099159" rtl="0" eaLnBrk="1" latinLnBrk="0" hangingPunct="1">
        <a:defRPr sz="2200" kern="1200">
          <a:solidFill>
            <a:schemeClr val="tx1"/>
          </a:solidFill>
          <a:latin typeface="+mn-lt"/>
          <a:ea typeface="+mn-ea"/>
          <a:cs typeface="+mn-cs"/>
        </a:defRPr>
      </a:lvl1pPr>
      <a:lvl2pPr marL="549567" algn="l" defTabSz="1099159" rtl="0" eaLnBrk="1" latinLnBrk="0" hangingPunct="1">
        <a:defRPr sz="2200" kern="1200">
          <a:solidFill>
            <a:schemeClr val="tx1"/>
          </a:solidFill>
          <a:latin typeface="+mn-lt"/>
          <a:ea typeface="+mn-ea"/>
          <a:cs typeface="+mn-cs"/>
        </a:defRPr>
      </a:lvl2pPr>
      <a:lvl3pPr marL="1099159" algn="l" defTabSz="1099159" rtl="0" eaLnBrk="1" latinLnBrk="0" hangingPunct="1">
        <a:defRPr sz="2200" kern="1200">
          <a:solidFill>
            <a:schemeClr val="tx1"/>
          </a:solidFill>
          <a:latin typeface="+mn-lt"/>
          <a:ea typeface="+mn-ea"/>
          <a:cs typeface="+mn-cs"/>
        </a:defRPr>
      </a:lvl3pPr>
      <a:lvl4pPr marL="1648731" algn="l" defTabSz="1099159" rtl="0" eaLnBrk="1" latinLnBrk="0" hangingPunct="1">
        <a:defRPr sz="2200" kern="1200">
          <a:solidFill>
            <a:schemeClr val="tx1"/>
          </a:solidFill>
          <a:latin typeface="+mn-lt"/>
          <a:ea typeface="+mn-ea"/>
          <a:cs typeface="+mn-cs"/>
        </a:defRPr>
      </a:lvl4pPr>
      <a:lvl5pPr marL="2198319" algn="l" defTabSz="1099159" rtl="0" eaLnBrk="1" latinLnBrk="0" hangingPunct="1">
        <a:defRPr sz="2200" kern="1200">
          <a:solidFill>
            <a:schemeClr val="tx1"/>
          </a:solidFill>
          <a:latin typeface="+mn-lt"/>
          <a:ea typeface="+mn-ea"/>
          <a:cs typeface="+mn-cs"/>
        </a:defRPr>
      </a:lvl5pPr>
      <a:lvl6pPr marL="2747889" algn="l" defTabSz="1099159" rtl="0" eaLnBrk="1" latinLnBrk="0" hangingPunct="1">
        <a:defRPr sz="2200" kern="1200">
          <a:solidFill>
            <a:schemeClr val="tx1"/>
          </a:solidFill>
          <a:latin typeface="+mn-lt"/>
          <a:ea typeface="+mn-ea"/>
          <a:cs typeface="+mn-cs"/>
        </a:defRPr>
      </a:lvl6pPr>
      <a:lvl7pPr marL="3297470" algn="l" defTabSz="1099159" rtl="0" eaLnBrk="1" latinLnBrk="0" hangingPunct="1">
        <a:defRPr sz="2200" kern="1200">
          <a:solidFill>
            <a:schemeClr val="tx1"/>
          </a:solidFill>
          <a:latin typeface="+mn-lt"/>
          <a:ea typeface="+mn-ea"/>
          <a:cs typeface="+mn-cs"/>
        </a:defRPr>
      </a:lvl7pPr>
      <a:lvl8pPr marL="3847037" algn="l" defTabSz="1099159" rtl="0" eaLnBrk="1" latinLnBrk="0" hangingPunct="1">
        <a:defRPr sz="2200" kern="1200">
          <a:solidFill>
            <a:schemeClr val="tx1"/>
          </a:solidFill>
          <a:latin typeface="+mn-lt"/>
          <a:ea typeface="+mn-ea"/>
          <a:cs typeface="+mn-cs"/>
        </a:defRPr>
      </a:lvl8pPr>
      <a:lvl9pPr marL="4396620" algn="l" defTabSz="1099159"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0807" tIns="45408" rIns="90807" bIns="45408"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52"/>
            <a:ext cx="8229600" cy="4525963"/>
          </a:xfrm>
          <a:prstGeom prst="rect">
            <a:avLst/>
          </a:prstGeom>
        </p:spPr>
        <p:txBody>
          <a:bodyPr vert="horz" lIns="90807" tIns="45408" rIns="90807" bIns="45408"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0807" tIns="45408" rIns="90807" bIns="45408" rtlCol="0" anchor="ctr"/>
          <a:lstStyle>
            <a:lvl1pPr algn="l">
              <a:defRPr sz="1200">
                <a:solidFill>
                  <a:schemeClr val="tx1">
                    <a:tint val="75000"/>
                  </a:schemeClr>
                </a:solidFill>
              </a:defRPr>
            </a:lvl1pPr>
          </a:lstStyle>
          <a:p>
            <a:pPr defTabSz="908130"/>
            <a:fld id="{D3BE314F-9DDC-406F-9009-503676F43DD0}" type="datetime1">
              <a:rPr lang="es-MX" smtClean="0">
                <a:solidFill>
                  <a:prstClr val="black">
                    <a:tint val="75000"/>
                  </a:prstClr>
                </a:solidFill>
              </a:rPr>
              <a:pPr defTabSz="908130"/>
              <a:t>14/03/2018</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1" y="6356350"/>
            <a:ext cx="2895600" cy="365125"/>
          </a:xfrm>
          <a:prstGeom prst="rect">
            <a:avLst/>
          </a:prstGeom>
        </p:spPr>
        <p:txBody>
          <a:bodyPr vert="horz" lIns="90807" tIns="45408" rIns="90807" bIns="45408" rtlCol="0" anchor="ctr"/>
          <a:lstStyle>
            <a:lvl1pPr algn="ctr">
              <a:defRPr sz="1200">
                <a:solidFill>
                  <a:schemeClr val="tx1">
                    <a:tint val="75000"/>
                  </a:schemeClr>
                </a:solidFill>
              </a:defRPr>
            </a:lvl1pPr>
          </a:lstStyle>
          <a:p>
            <a:pPr defTabSz="908130"/>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0807" tIns="45408" rIns="90807" bIns="45408" rtlCol="0" anchor="ctr"/>
          <a:lstStyle>
            <a:lvl1pPr algn="r">
              <a:defRPr sz="1200">
                <a:solidFill>
                  <a:schemeClr val="tx1">
                    <a:tint val="75000"/>
                  </a:schemeClr>
                </a:solidFill>
              </a:defRPr>
            </a:lvl1pPr>
          </a:lstStyle>
          <a:p>
            <a:pPr defTabSz="908130"/>
            <a:fld id="{694DF7E8-A4A8-414F-BAE2-CD5D40EEF35F}" type="slidenum">
              <a:rPr lang="es-MX" smtClean="0">
                <a:solidFill>
                  <a:prstClr val="black">
                    <a:tint val="75000"/>
                  </a:prstClr>
                </a:solidFill>
              </a:rPr>
              <a:pPr defTabSz="908130"/>
              <a:t>‹Nº›</a:t>
            </a:fld>
            <a:endParaRPr lang="es-MX">
              <a:solidFill>
                <a:prstClr val="black">
                  <a:tint val="75000"/>
                </a:prstClr>
              </a:solidFill>
            </a:endParaRPr>
          </a:p>
        </p:txBody>
      </p:sp>
    </p:spTree>
    <p:extLst>
      <p:ext uri="{BB962C8B-B14F-4D97-AF65-F5344CB8AC3E}">
        <p14:creationId xmlns:p14="http://schemas.microsoft.com/office/powerpoint/2010/main" val="36475637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ftr="0" dt="0"/>
  <p:txStyles>
    <p:titleStyle>
      <a:lvl1pPr algn="ctr" defTabSz="908130" rtl="0" eaLnBrk="1" latinLnBrk="0" hangingPunct="1">
        <a:spcBef>
          <a:spcPct val="0"/>
        </a:spcBef>
        <a:buNone/>
        <a:defRPr sz="4400" kern="1200">
          <a:solidFill>
            <a:schemeClr val="tx1"/>
          </a:solidFill>
          <a:latin typeface="+mj-lt"/>
          <a:ea typeface="+mj-ea"/>
          <a:cs typeface="+mj-cs"/>
        </a:defRPr>
      </a:lvl1pPr>
    </p:titleStyle>
    <p:bodyStyle>
      <a:lvl1pPr marL="340552" indent="-340552" algn="l" defTabSz="908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7851" indent="-283790" algn="l" defTabSz="908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5153" indent="-227025" algn="l" defTabSz="908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9215" indent="-227025" algn="l" defTabSz="908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3276" indent="-227025" algn="l" defTabSz="908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7337" indent="-227025" algn="l" defTabSz="908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1403" indent="-227025" algn="l" defTabSz="908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5460" indent="-227025" algn="l" defTabSz="908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59519" indent="-227025" algn="l" defTabSz="908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08130" rtl="0" eaLnBrk="1" latinLnBrk="0" hangingPunct="1">
        <a:defRPr sz="1800" kern="1200">
          <a:solidFill>
            <a:schemeClr val="tx1"/>
          </a:solidFill>
          <a:latin typeface="+mn-lt"/>
          <a:ea typeface="+mn-ea"/>
          <a:cs typeface="+mn-cs"/>
        </a:defRPr>
      </a:lvl1pPr>
      <a:lvl2pPr marL="454067" algn="l" defTabSz="908130" rtl="0" eaLnBrk="1" latinLnBrk="0" hangingPunct="1">
        <a:defRPr sz="1800" kern="1200">
          <a:solidFill>
            <a:schemeClr val="tx1"/>
          </a:solidFill>
          <a:latin typeface="+mn-lt"/>
          <a:ea typeface="+mn-ea"/>
          <a:cs typeface="+mn-cs"/>
        </a:defRPr>
      </a:lvl2pPr>
      <a:lvl3pPr marL="908130" algn="l" defTabSz="908130" rtl="0" eaLnBrk="1" latinLnBrk="0" hangingPunct="1">
        <a:defRPr sz="1800" kern="1200">
          <a:solidFill>
            <a:schemeClr val="tx1"/>
          </a:solidFill>
          <a:latin typeface="+mn-lt"/>
          <a:ea typeface="+mn-ea"/>
          <a:cs typeface="+mn-cs"/>
        </a:defRPr>
      </a:lvl3pPr>
      <a:lvl4pPr marL="1362188" algn="l" defTabSz="908130" rtl="0" eaLnBrk="1" latinLnBrk="0" hangingPunct="1">
        <a:defRPr sz="1800" kern="1200">
          <a:solidFill>
            <a:schemeClr val="tx1"/>
          </a:solidFill>
          <a:latin typeface="+mn-lt"/>
          <a:ea typeface="+mn-ea"/>
          <a:cs typeface="+mn-cs"/>
        </a:defRPr>
      </a:lvl4pPr>
      <a:lvl5pPr marL="1816247" algn="l" defTabSz="908130" rtl="0" eaLnBrk="1" latinLnBrk="0" hangingPunct="1">
        <a:defRPr sz="1800" kern="1200">
          <a:solidFill>
            <a:schemeClr val="tx1"/>
          </a:solidFill>
          <a:latin typeface="+mn-lt"/>
          <a:ea typeface="+mn-ea"/>
          <a:cs typeface="+mn-cs"/>
        </a:defRPr>
      </a:lvl5pPr>
      <a:lvl6pPr marL="2270304" algn="l" defTabSz="908130" rtl="0" eaLnBrk="1" latinLnBrk="0" hangingPunct="1">
        <a:defRPr sz="1800" kern="1200">
          <a:solidFill>
            <a:schemeClr val="tx1"/>
          </a:solidFill>
          <a:latin typeface="+mn-lt"/>
          <a:ea typeface="+mn-ea"/>
          <a:cs typeface="+mn-cs"/>
        </a:defRPr>
      </a:lvl6pPr>
      <a:lvl7pPr marL="2724370" algn="l" defTabSz="908130" rtl="0" eaLnBrk="1" latinLnBrk="0" hangingPunct="1">
        <a:defRPr sz="1800" kern="1200">
          <a:solidFill>
            <a:schemeClr val="tx1"/>
          </a:solidFill>
          <a:latin typeface="+mn-lt"/>
          <a:ea typeface="+mn-ea"/>
          <a:cs typeface="+mn-cs"/>
        </a:defRPr>
      </a:lvl7pPr>
      <a:lvl8pPr marL="3178432" algn="l" defTabSz="908130" rtl="0" eaLnBrk="1" latinLnBrk="0" hangingPunct="1">
        <a:defRPr sz="1800" kern="1200">
          <a:solidFill>
            <a:schemeClr val="tx1"/>
          </a:solidFill>
          <a:latin typeface="+mn-lt"/>
          <a:ea typeface="+mn-ea"/>
          <a:cs typeface="+mn-cs"/>
        </a:defRPr>
      </a:lvl8pPr>
      <a:lvl9pPr marL="3632497" algn="l" defTabSz="9081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jpeg"/><Relationship Id="rId18" Type="http://schemas.openxmlformats.org/officeDocument/2006/relationships/image" Target="../media/image49.png"/><Relationship Id="rId3" Type="http://schemas.microsoft.com/office/2007/relationships/hdphoto" Target="../media/hdphoto1.wdp"/><Relationship Id="rId21" Type="http://schemas.openxmlformats.org/officeDocument/2006/relationships/image" Target="../media/image52.png"/><Relationship Id="rId7" Type="http://schemas.openxmlformats.org/officeDocument/2006/relationships/image" Target="../media/image38.emf"/><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image" Target="../media/image34.png"/><Relationship Id="rId16" Type="http://schemas.openxmlformats.org/officeDocument/2006/relationships/image" Target="../media/image47.jpeg"/><Relationship Id="rId20"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42.jpeg"/><Relationship Id="rId5" Type="http://schemas.openxmlformats.org/officeDocument/2006/relationships/image" Target="../media/image36.emf"/><Relationship Id="rId15" Type="http://schemas.openxmlformats.org/officeDocument/2006/relationships/image" Target="../media/image46.jpeg"/><Relationship Id="rId23" Type="http://schemas.openxmlformats.org/officeDocument/2006/relationships/image" Target="../media/image54.png"/><Relationship Id="rId10" Type="http://schemas.openxmlformats.org/officeDocument/2006/relationships/image" Target="../media/image41.jpeg"/><Relationship Id="rId19" Type="http://schemas.openxmlformats.org/officeDocument/2006/relationships/image" Target="../media/image50.jpe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jpeg"/><Relationship Id="rId22" Type="http://schemas.openxmlformats.org/officeDocument/2006/relationships/image" Target="../media/image53.emf"/></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gif"/><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image" Target="../media/image23.tiff"/><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tiff"/><Relationship Id="rId10" Type="http://schemas.openxmlformats.org/officeDocument/2006/relationships/image" Target="../media/image31.png"/><Relationship Id="rId4" Type="http://schemas.openxmlformats.org/officeDocument/2006/relationships/image" Target="../media/image25.tiff"/><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861007727"/>
              </p:ext>
            </p:extLst>
          </p:nvPr>
        </p:nvGraphicFramePr>
        <p:xfrm>
          <a:off x="1719" y="1708"/>
          <a:ext cx="1619" cy="1619"/>
        </p:xfrm>
        <a:graphic>
          <a:graphicData uri="http://schemas.openxmlformats.org/presentationml/2006/ole">
            <mc:AlternateContent xmlns:mc="http://schemas.openxmlformats.org/markup-compatibility/2006">
              <mc:Choice xmlns:v="urn:schemas-microsoft-com:vml" Requires="v">
                <p:oleObj spid="_x0000_s2110" name="think-cell Slide" r:id="rId5" imgW="372" imgH="369" progId="TCLayout.ActiveDocument.1">
                  <p:embed/>
                </p:oleObj>
              </mc:Choice>
              <mc:Fallback>
                <p:oleObj name="think-cell Slide" r:id="rId5" imgW="372" imgH="369" progId="TCLayout.ActiveDocument.1">
                  <p:embed/>
                  <p:pic>
                    <p:nvPicPr>
                      <p:cNvPr id="0" name=""/>
                      <p:cNvPicPr/>
                      <p:nvPr/>
                    </p:nvPicPr>
                    <p:blipFill>
                      <a:blip r:embed="rId6"/>
                      <a:stretch>
                        <a:fillRect/>
                      </a:stretch>
                    </p:blipFill>
                    <p:spPr>
                      <a:xfrm>
                        <a:off x="1719" y="1708"/>
                        <a:ext cx="1619" cy="1619"/>
                      </a:xfrm>
                      <a:prstGeom prst="rect">
                        <a:avLst/>
                      </a:prstGeom>
                    </p:spPr>
                  </p:pic>
                </p:oleObj>
              </mc:Fallback>
            </mc:AlternateContent>
          </a:graphicData>
        </a:graphic>
      </p:graphicFrame>
      <p:sp>
        <p:nvSpPr>
          <p:cNvPr id="10" name="TitleBottomPlaceholder"/>
          <p:cNvSpPr>
            <a:spLocks noChangeArrowheads="1"/>
          </p:cNvSpPr>
          <p:nvPr/>
        </p:nvSpPr>
        <p:spPr bwMode="auto">
          <a:xfrm>
            <a:off x="14578" y="2285784"/>
            <a:ext cx="2238620" cy="4575780"/>
          </a:xfrm>
          <a:prstGeom prst="rect">
            <a:avLst/>
          </a:prstGeom>
          <a:solidFill>
            <a:srgbClr val="006857"/>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lIns="109894" tIns="54955" rIns="109894" bIns="54955" anchor="ctr"/>
          <a:lstStyle/>
          <a:p>
            <a:pPr defTabSz="1101680" fontAlgn="base">
              <a:spcBef>
                <a:spcPct val="0"/>
              </a:spcBef>
              <a:spcAft>
                <a:spcPct val="0"/>
              </a:spcAft>
            </a:pPr>
            <a:endParaRPr lang="es-ES" sz="1900" dirty="0">
              <a:solidFill>
                <a:srgbClr val="000000"/>
              </a:solidFill>
            </a:endParaRPr>
          </a:p>
        </p:txBody>
      </p:sp>
      <p:sp>
        <p:nvSpPr>
          <p:cNvPr id="11" name="TitleTopPlaceholder"/>
          <p:cNvSpPr>
            <a:spLocks noChangeArrowheads="1"/>
          </p:cNvSpPr>
          <p:nvPr/>
        </p:nvSpPr>
        <p:spPr bwMode="auto">
          <a:xfrm>
            <a:off x="1" y="1944"/>
            <a:ext cx="2238620" cy="2283840"/>
          </a:xfrm>
          <a:prstGeom prst="rect">
            <a:avLst/>
          </a:prstGeom>
          <a:solidFill>
            <a:srgbClr val="D0D9BC"/>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lIns="109894" tIns="54955" rIns="109894" bIns="54955" anchor="ctr"/>
          <a:lstStyle/>
          <a:p>
            <a:pPr defTabSz="1101680" fontAlgn="base">
              <a:spcBef>
                <a:spcPct val="0"/>
              </a:spcBef>
              <a:spcAft>
                <a:spcPct val="0"/>
              </a:spcAft>
            </a:pPr>
            <a:endParaRPr lang="es-ES" sz="1900" dirty="0">
              <a:solidFill>
                <a:srgbClr val="000000"/>
              </a:solidFill>
            </a:endParaRPr>
          </a:p>
        </p:txBody>
      </p:sp>
      <p:sp>
        <p:nvSpPr>
          <p:cNvPr id="3074" name="Rectangle 54"/>
          <p:cNvSpPr>
            <a:spLocks noGrp="1" noChangeArrowheads="1"/>
          </p:cNvSpPr>
          <p:nvPr>
            <p:ph type="ctrTitle"/>
          </p:nvPr>
        </p:nvSpPr>
        <p:spPr>
          <a:xfrm>
            <a:off x="2465963" y="403664"/>
            <a:ext cx="6312615" cy="4770537"/>
          </a:xfrm>
          <a:effectLst>
            <a:outerShdw blurRad="50800" dist="38100" dir="2700000" algn="tl" rotWithShape="0">
              <a:prstClr val="black">
                <a:alpha val="40000"/>
              </a:prstClr>
            </a:outerShdw>
          </a:effectLst>
        </p:spPr>
        <p:txBody>
          <a:bodyPr/>
          <a:lstStyle/>
          <a:p>
            <a:pPr algn="ctr"/>
            <a:r>
              <a:rPr lang="es-MX" sz="2800" b="1" dirty="0" smtClean="0">
                <a:solidFill>
                  <a:schemeClr val="tx1"/>
                </a:solidFill>
              </a:rPr>
              <a:t>Trabajo de Ingreso a la Academia Nacional de Medicina</a:t>
            </a:r>
            <a:br>
              <a:rPr lang="es-MX" sz="2800" b="1" dirty="0" smtClean="0">
                <a:solidFill>
                  <a:schemeClr val="tx1"/>
                </a:solidFill>
              </a:rPr>
            </a:br>
            <a:r>
              <a:rPr lang="es-MX" sz="2800" dirty="0" smtClean="0"/>
              <a:t/>
            </a:r>
            <a:br>
              <a:rPr lang="es-MX" sz="2800" dirty="0" smtClean="0"/>
            </a:br>
            <a:r>
              <a:rPr lang="es-MX" sz="2800" b="1" dirty="0" smtClean="0"/>
              <a:t>«Impacto de la implementación de Código Infarto en pacientes con infarto agudo de miocardio con elevación del segmento ST en el Hospital de Cardiología CMN SXXI»</a:t>
            </a:r>
            <a:br>
              <a:rPr lang="es-MX" sz="2800" b="1" dirty="0" smtClean="0"/>
            </a:br>
            <a:r>
              <a:rPr lang="es-MX" sz="2800" b="1" dirty="0"/>
              <a:t/>
            </a:r>
            <a:br>
              <a:rPr lang="es-MX" sz="2800" b="1" dirty="0"/>
            </a:br>
            <a:r>
              <a:rPr lang="es-MX" sz="3400" dirty="0"/>
              <a:t/>
            </a:r>
            <a:br>
              <a:rPr lang="es-MX" sz="3400" dirty="0"/>
            </a:br>
            <a:r>
              <a:rPr lang="es-MX" sz="2400" dirty="0" smtClean="0">
                <a:solidFill>
                  <a:schemeClr val="tx1"/>
                </a:solidFill>
              </a:rPr>
              <a:t>DC. Gabriela Borrayo Sánchez</a:t>
            </a:r>
            <a:endParaRPr lang="es-ES" sz="2400" b="1" dirty="0">
              <a:solidFill>
                <a:schemeClr val="tx1"/>
              </a:solidFill>
            </a:endParaRPr>
          </a:p>
        </p:txBody>
      </p:sp>
      <p:sp>
        <p:nvSpPr>
          <p:cNvPr id="3079" name="Date"/>
          <p:cNvSpPr txBox="1">
            <a:spLocks noChangeArrowheads="1"/>
          </p:cNvSpPr>
          <p:nvPr/>
        </p:nvSpPr>
        <p:spPr bwMode="auto">
          <a:xfrm>
            <a:off x="2368316" y="6182731"/>
            <a:ext cx="2052714" cy="266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1101680" eaLnBrk="1" fontAlgn="base" hangingPunct="1">
              <a:spcBef>
                <a:spcPct val="0"/>
              </a:spcBef>
              <a:spcAft>
                <a:spcPct val="0"/>
              </a:spcAft>
            </a:pPr>
            <a:r>
              <a:rPr lang="es-ES" sz="1700" b="1" dirty="0" smtClean="0">
                <a:solidFill>
                  <a:srgbClr val="000000"/>
                </a:solidFill>
                <a:effectLst>
                  <a:outerShdw blurRad="38100" dist="38100" dir="2700000" algn="tl">
                    <a:srgbClr val="000000">
                      <a:alpha val="43137"/>
                    </a:srgbClr>
                  </a:outerShdw>
                </a:effectLst>
                <a:latin typeface="Arial"/>
              </a:rPr>
              <a:t>14/Marzo/2018 </a:t>
            </a:r>
            <a:endParaRPr lang="es-ES" sz="1700" b="1" dirty="0">
              <a:solidFill>
                <a:srgbClr val="000000"/>
              </a:solidFill>
              <a:latin typeface="Arial"/>
            </a:endParaRPr>
          </a:p>
        </p:txBody>
      </p:sp>
      <p:sp>
        <p:nvSpPr>
          <p:cNvPr id="2" name="Rectangle 1"/>
          <p:cNvSpPr/>
          <p:nvPr/>
        </p:nvSpPr>
        <p:spPr>
          <a:xfrm>
            <a:off x="17" y="26"/>
            <a:ext cx="9140762" cy="6858000"/>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9894" tIns="54955" rIns="109894" bIns="54955" rtlCol="0" anchor="ctr"/>
          <a:lstStyle/>
          <a:p>
            <a:pPr algn="ctr" defTabSz="1101680" fontAlgn="base">
              <a:spcBef>
                <a:spcPct val="0"/>
              </a:spcBef>
              <a:spcAft>
                <a:spcPct val="0"/>
              </a:spcAft>
            </a:pPr>
            <a:endParaRPr lang="en-US" sz="1900" dirty="0">
              <a:solidFill>
                <a:srgbClr val="000000"/>
              </a:solidFill>
            </a:endParaRPr>
          </a:p>
        </p:txBody>
      </p:sp>
      <p:pic>
        <p:nvPicPr>
          <p:cNvPr id="17410" name="Picture 2" descr="https://s3.amazonaws.com/piktochartv2-dev/v2/uploads/2ab39813-2b06-46c3-91f6-865af6560de3/7c6464d26b8c042d4f0fbbee4b7da82d19d25444_origina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0392" y="5143706"/>
            <a:ext cx="965783" cy="116561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450" y="200578"/>
            <a:ext cx="1860270" cy="186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816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403572"/>
            <a:ext cx="8794114" cy="361132"/>
          </a:xfrm>
        </p:spPr>
        <p:txBody>
          <a:bodyPr/>
          <a:lstStyle/>
          <a:p>
            <a:r>
              <a:rPr lang="es-MX" dirty="0" smtClean="0"/>
              <a:t>Resultados:</a:t>
            </a:r>
            <a:endParaRPr lang="es-MX" dirty="0"/>
          </a:p>
        </p:txBody>
      </p:sp>
      <p:graphicFrame>
        <p:nvGraphicFramePr>
          <p:cNvPr id="3" name="3 Marcador de contenido"/>
          <p:cNvGraphicFramePr>
            <a:graphicFrameLocks/>
          </p:cNvGraphicFramePr>
          <p:nvPr>
            <p:extLst>
              <p:ext uri="{D42A27DB-BD31-4B8C-83A1-F6EECF244321}">
                <p14:modId xmlns:p14="http://schemas.microsoft.com/office/powerpoint/2010/main" val="3136282460"/>
              </p:ext>
            </p:extLst>
          </p:nvPr>
        </p:nvGraphicFramePr>
        <p:xfrm>
          <a:off x="181176" y="3933056"/>
          <a:ext cx="8784976" cy="2037404"/>
        </p:xfrm>
        <a:graphic>
          <a:graphicData uri="http://schemas.openxmlformats.org/drawingml/2006/table">
            <a:tbl>
              <a:tblPr firstRow="1" firstCol="1" bandRow="1">
                <a:tableStyleId>{EB9631B5-78F2-41C9-869B-9F39066F8104}</a:tableStyleId>
              </a:tblPr>
              <a:tblGrid>
                <a:gridCol w="1254498"/>
                <a:gridCol w="1254498"/>
                <a:gridCol w="1255196"/>
                <a:gridCol w="1066498"/>
                <a:gridCol w="1066498"/>
                <a:gridCol w="1678845"/>
                <a:gridCol w="1208943"/>
              </a:tblGrid>
              <a:tr h="311810">
                <a:tc gridSpan="7">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lgn="just">
                        <a:spcAft>
                          <a:spcPts val="0"/>
                        </a:spcAft>
                      </a:pPr>
                      <a:r>
                        <a:rPr lang="es-MX" sz="1200" dirty="0" smtClean="0">
                          <a:effectLst/>
                        </a:rPr>
                        <a:t>Complicaciones </a:t>
                      </a:r>
                      <a:r>
                        <a:rPr lang="es-MX" sz="1200" dirty="0">
                          <a:effectLst/>
                        </a:rPr>
                        <a:t>durante la hospitalización en pacientes con </a:t>
                      </a:r>
                      <a:r>
                        <a:rPr lang="es-MX" sz="1200" dirty="0" smtClean="0">
                          <a:effectLst/>
                        </a:rPr>
                        <a:t>IAM</a:t>
                      </a:r>
                      <a:r>
                        <a:rPr lang="es-MX" sz="1200" baseline="0" dirty="0" smtClean="0">
                          <a:effectLst/>
                        </a:rPr>
                        <a:t> CEST</a:t>
                      </a:r>
                      <a:endParaRPr lang="es-MX" sz="1200" dirty="0">
                        <a:solidFill>
                          <a:srgbClr val="000000"/>
                        </a:solidFill>
                        <a:effectLst/>
                        <a:latin typeface="Calibri"/>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pPr algn="just">
                        <a:spcAft>
                          <a:spcPts val="0"/>
                        </a:spcAft>
                      </a:pPr>
                      <a:endParaRPr lang="es-MX" sz="1400" dirty="0">
                        <a:solidFill>
                          <a:srgbClr val="000000"/>
                        </a:solidFill>
                        <a:effectLst/>
                        <a:latin typeface="Calibri"/>
                        <a:ea typeface="Calibri"/>
                        <a:cs typeface="Times New Roman"/>
                      </a:endParaRPr>
                    </a:p>
                  </a:txBody>
                  <a:tcPr marL="68580" marR="68580" marT="0" marB="0"/>
                </a:tc>
              </a:tr>
              <a:tr h="40827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a:effectLst/>
                        </a:rPr>
                        <a:t>Desenlace</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Grupo I (antes)</a:t>
                      </a:r>
                    </a:p>
                    <a:p>
                      <a:pPr algn="ctr">
                        <a:spcAft>
                          <a:spcPts val="0"/>
                        </a:spcAft>
                      </a:pPr>
                      <a:r>
                        <a:rPr lang="es-MX" sz="1200" dirty="0">
                          <a:effectLst/>
                        </a:rPr>
                        <a:t>N (%)</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Grupo </a:t>
                      </a:r>
                      <a:r>
                        <a:rPr lang="es-MX" sz="1200" dirty="0" smtClean="0">
                          <a:effectLst/>
                        </a:rPr>
                        <a:t>II</a:t>
                      </a:r>
                      <a:r>
                        <a:rPr lang="es-MX" sz="1200" baseline="0" dirty="0" smtClean="0">
                          <a:effectLst/>
                        </a:rPr>
                        <a:t> </a:t>
                      </a:r>
                      <a:r>
                        <a:rPr lang="es-MX" sz="1200" dirty="0" smtClean="0">
                          <a:effectLst/>
                        </a:rPr>
                        <a:t>(después)</a:t>
                      </a:r>
                      <a:r>
                        <a:rPr lang="es-MX" sz="1200" baseline="0" dirty="0" smtClean="0">
                          <a:effectLst/>
                        </a:rPr>
                        <a:t> </a:t>
                      </a:r>
                      <a:r>
                        <a:rPr lang="es-MX" sz="1200" dirty="0" smtClean="0">
                          <a:effectLst/>
                        </a:rPr>
                        <a:t>N </a:t>
                      </a:r>
                      <a:r>
                        <a:rPr lang="es-MX" sz="1200" dirty="0">
                          <a:effectLst/>
                        </a:rPr>
                        <a:t>(%)</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smtClean="0">
                          <a:effectLst/>
                        </a:rPr>
                        <a:t>Diferencia absoluta (%)</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Valor de p*</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OR (IC 95%)**</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smtClean="0">
                          <a:effectLst/>
                        </a:rPr>
                        <a:t>NNT</a:t>
                      </a:r>
                      <a:endParaRPr lang="es-MX" sz="1200" dirty="0">
                        <a:solidFill>
                          <a:srgbClr val="000000"/>
                        </a:solidFill>
                        <a:effectLst/>
                        <a:latin typeface="Calibri"/>
                        <a:ea typeface="Calibri"/>
                        <a:cs typeface="Times New Roman"/>
                      </a:endParaRPr>
                    </a:p>
                  </a:txBody>
                  <a:tcPr marL="68580" marR="68580" marT="0" marB="0"/>
                </a:tc>
              </a:tr>
              <a:tr h="329331">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a:effectLst/>
                        </a:rPr>
                        <a:t>IC</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75 (17.3)</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90 (11.3)</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smtClean="0">
                          <a:effectLst/>
                        </a:rPr>
                        <a:t>6</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0.004</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0.61 (0.43-0.85)</a:t>
                      </a:r>
                      <a:endParaRPr lang="es-MX" sz="1200" b="1"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smtClean="0">
                          <a:effectLst/>
                        </a:rPr>
                        <a:t>17</a:t>
                      </a:r>
                      <a:endParaRPr lang="es-MX" sz="1200" b="1" dirty="0">
                        <a:solidFill>
                          <a:srgbClr val="000000"/>
                        </a:solidFill>
                        <a:effectLst/>
                        <a:latin typeface="Calibri"/>
                        <a:ea typeface="Calibri"/>
                        <a:cs typeface="Times New Roman"/>
                      </a:endParaRPr>
                    </a:p>
                  </a:txBody>
                  <a:tcPr marL="68580" marR="68580" marT="0" marB="0"/>
                </a:tc>
              </a:tr>
              <a:tr h="329331">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a:effectLst/>
                        </a:rPr>
                        <a:t>Re infarto</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17 (3.9)</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15 (1.9)</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smtClean="0">
                          <a:effectLst/>
                        </a:rPr>
                        <a:t>2</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0.03</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0.47 (0.23-0.95)</a:t>
                      </a:r>
                      <a:endParaRPr lang="es-MX" sz="1200" b="1"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smtClean="0">
                          <a:effectLst/>
                        </a:rPr>
                        <a:t>50</a:t>
                      </a:r>
                      <a:endParaRPr lang="es-MX" sz="1200" b="1" dirty="0">
                        <a:solidFill>
                          <a:srgbClr val="000000"/>
                        </a:solidFill>
                        <a:effectLst/>
                        <a:latin typeface="Calibri"/>
                        <a:ea typeface="Calibri"/>
                        <a:cs typeface="Times New Roman"/>
                      </a:endParaRPr>
                    </a:p>
                  </a:txBody>
                  <a:tcPr marL="68580" marR="68580" marT="0" marB="0"/>
                </a:tc>
              </a:tr>
              <a:tr h="329331">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a:effectLst/>
                        </a:rPr>
                        <a:t>Muerte</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91 (21)</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97 (12.2)</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smtClean="0">
                          <a:effectLst/>
                        </a:rPr>
                        <a:t>8.8</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0.004</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0.52 (0.38-0.71)</a:t>
                      </a:r>
                      <a:endParaRPr lang="es-MX" sz="1200" b="1"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smtClean="0">
                          <a:effectLst/>
                        </a:rPr>
                        <a:t>11</a:t>
                      </a:r>
                      <a:endParaRPr lang="es-MX" sz="1200" b="1" dirty="0">
                        <a:solidFill>
                          <a:srgbClr val="000000"/>
                        </a:solidFill>
                        <a:effectLst/>
                        <a:latin typeface="Calibri"/>
                        <a:ea typeface="Calibri"/>
                        <a:cs typeface="Times New Roman"/>
                      </a:endParaRPr>
                    </a:p>
                  </a:txBody>
                  <a:tcPr marL="68580" marR="68580" marT="0" marB="0"/>
                </a:tc>
              </a:tr>
              <a:tr h="329331">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a:effectLst/>
                        </a:rPr>
                        <a:t>ECVM</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152 (35.3)</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233 (29.3)</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smtClean="0">
                          <a:effectLst/>
                        </a:rPr>
                        <a:t>6</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0.034</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0.76 (0.59-0.97)</a:t>
                      </a:r>
                      <a:endParaRPr lang="es-MX" sz="1200" b="1"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smtClean="0">
                          <a:effectLst/>
                        </a:rPr>
                        <a:t>17</a:t>
                      </a:r>
                      <a:endParaRPr lang="es-MX" sz="1200" b="1" dirty="0">
                        <a:solidFill>
                          <a:srgbClr val="000000"/>
                        </a:solidFill>
                        <a:effectLst/>
                        <a:latin typeface="Calibri"/>
                        <a:ea typeface="Calibri"/>
                        <a:cs typeface="Times New Roman"/>
                      </a:endParaRPr>
                    </a:p>
                  </a:txBody>
                  <a:tcPr marL="68580" marR="68580" marT="0" marB="0"/>
                </a:tc>
              </a:tr>
            </a:tbl>
          </a:graphicData>
        </a:graphic>
      </p:graphicFrame>
      <p:sp>
        <p:nvSpPr>
          <p:cNvPr id="4" name="3 CuadroTexto"/>
          <p:cNvSpPr txBox="1"/>
          <p:nvPr/>
        </p:nvSpPr>
        <p:spPr>
          <a:xfrm>
            <a:off x="6286693" y="6453336"/>
            <a:ext cx="2000869" cy="461665"/>
          </a:xfrm>
          <a:prstGeom prst="rect">
            <a:avLst/>
          </a:prstGeom>
          <a:noFill/>
        </p:spPr>
        <p:txBody>
          <a:bodyPr wrap="none" rtlCol="0">
            <a:spAutoFit/>
          </a:bodyPr>
          <a:lstStyle/>
          <a:p>
            <a:r>
              <a:rPr lang="es-MX" sz="800" dirty="0" smtClean="0"/>
              <a:t>IC=Insuficiencia Cardiaca</a:t>
            </a:r>
          </a:p>
          <a:p>
            <a:r>
              <a:rPr lang="es-MX" sz="800" dirty="0" smtClean="0"/>
              <a:t>ECVM=Evento Cardiovascular Mayores</a:t>
            </a:r>
          </a:p>
          <a:p>
            <a:r>
              <a:rPr lang="es-MX" sz="800" dirty="0" smtClean="0"/>
              <a:t>NNT=Número Necesario a Tratar </a:t>
            </a:r>
            <a:endParaRPr lang="es-MX" sz="800" dirty="0"/>
          </a:p>
        </p:txBody>
      </p:sp>
      <p:sp>
        <p:nvSpPr>
          <p:cNvPr id="6" name="5 Flecha abajo"/>
          <p:cNvSpPr/>
          <p:nvPr/>
        </p:nvSpPr>
        <p:spPr>
          <a:xfrm>
            <a:off x="4067944" y="5013176"/>
            <a:ext cx="216024" cy="216024"/>
          </a:xfrm>
          <a:prstGeom prst="down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 name="6 Flecha abajo"/>
          <p:cNvSpPr/>
          <p:nvPr/>
        </p:nvSpPr>
        <p:spPr>
          <a:xfrm>
            <a:off x="4067944" y="5373216"/>
            <a:ext cx="216024" cy="216024"/>
          </a:xfrm>
          <a:prstGeom prst="down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7 Flecha abajo"/>
          <p:cNvSpPr/>
          <p:nvPr/>
        </p:nvSpPr>
        <p:spPr>
          <a:xfrm>
            <a:off x="4067944" y="5661248"/>
            <a:ext cx="216024" cy="216024"/>
          </a:xfrm>
          <a:prstGeom prst="down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8 Elipse"/>
          <p:cNvSpPr/>
          <p:nvPr/>
        </p:nvSpPr>
        <p:spPr>
          <a:xfrm>
            <a:off x="7956376" y="4149080"/>
            <a:ext cx="792088" cy="1728192"/>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9 Flecha abajo"/>
          <p:cNvSpPr/>
          <p:nvPr/>
        </p:nvSpPr>
        <p:spPr>
          <a:xfrm>
            <a:off x="4067944" y="4725144"/>
            <a:ext cx="216024" cy="216024"/>
          </a:xfrm>
          <a:prstGeom prst="down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graphicFrame>
        <p:nvGraphicFramePr>
          <p:cNvPr id="12" name="11 Tabla"/>
          <p:cNvGraphicFramePr>
            <a:graphicFrameLocks noGrp="1"/>
          </p:cNvGraphicFramePr>
          <p:nvPr>
            <p:extLst>
              <p:ext uri="{D42A27DB-BD31-4B8C-83A1-F6EECF244321}">
                <p14:modId xmlns:p14="http://schemas.microsoft.com/office/powerpoint/2010/main" val="1228892406"/>
              </p:ext>
            </p:extLst>
          </p:nvPr>
        </p:nvGraphicFramePr>
        <p:xfrm>
          <a:off x="2051720" y="53712"/>
          <a:ext cx="6520591" cy="3840480"/>
        </p:xfrm>
        <a:graphic>
          <a:graphicData uri="http://schemas.openxmlformats.org/drawingml/2006/table">
            <a:tbl>
              <a:tblPr firstRow="1" firstCol="1" bandRow="1">
                <a:tableStyleId>{EB9631B5-78F2-41C9-869B-9F39066F8104}</a:tableStyleId>
              </a:tblPr>
              <a:tblGrid>
                <a:gridCol w="2137458"/>
                <a:gridCol w="1441677"/>
                <a:gridCol w="1750348"/>
                <a:gridCol w="1191108"/>
              </a:tblGrid>
              <a:tr h="0">
                <a:tc gridSpan="4">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lgn="just">
                        <a:spcAft>
                          <a:spcPts val="0"/>
                        </a:spcAft>
                      </a:pPr>
                      <a:r>
                        <a:rPr lang="es-MX" sz="1200" dirty="0" smtClean="0">
                          <a:effectLst/>
                        </a:rPr>
                        <a:t>Eventos </a:t>
                      </a:r>
                      <a:r>
                        <a:rPr lang="es-MX" sz="1200" dirty="0">
                          <a:effectLst/>
                        </a:rPr>
                        <a:t>hospitalarios, manejo invasivo y exámenes de laboratorio de los pacientes incluidos antes y después de la implementación del Código Infarto. </a:t>
                      </a:r>
                      <a:endParaRPr lang="es-MX" sz="1200" dirty="0">
                        <a:solidFill>
                          <a:srgbClr val="000000"/>
                        </a:solidFill>
                        <a:effectLst/>
                        <a:latin typeface="Calibri"/>
                        <a:ea typeface="Calibri"/>
                        <a:cs typeface="Times New Roman"/>
                      </a:endParaRPr>
                    </a:p>
                  </a:txBody>
                  <a:tcPr marL="43059" marR="43059" marT="0" marB="0"/>
                </a:tc>
                <a:tc hMerge="1">
                  <a:txBody>
                    <a:bodyPr/>
                    <a:lstStyle/>
                    <a:p>
                      <a:endParaRPr lang="es-MX"/>
                    </a:p>
                  </a:txBody>
                  <a:tcPr/>
                </a:tc>
                <a:tc hMerge="1">
                  <a:txBody>
                    <a:bodyPr/>
                    <a:lstStyle/>
                    <a:p>
                      <a:endParaRPr lang="es-MX"/>
                    </a:p>
                  </a:txBody>
                  <a:tcPr/>
                </a:tc>
                <a:tc hMerge="1">
                  <a:txBody>
                    <a:bodyPr/>
                    <a:lstStyle/>
                    <a:p>
                      <a:endParaRPr lang="es-MX"/>
                    </a:p>
                  </a:txBody>
                  <a:tcPr/>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a:effectLst/>
                        </a:rPr>
                        <a:t>Característica</a:t>
                      </a:r>
                      <a:endParaRPr lang="es-MX" sz="1200">
                        <a:solidFill>
                          <a:srgbClr val="000000"/>
                        </a:solidFill>
                        <a:effectLst/>
                        <a:latin typeface="Calibri"/>
                        <a:ea typeface="Calibri"/>
                        <a:cs typeface="Times New Roman"/>
                      </a:endParaRPr>
                    </a:p>
                  </a:txBody>
                  <a:tcPr marL="43059" marR="43059"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smtClean="0">
                          <a:effectLst/>
                        </a:rPr>
                        <a:t>Grupo I (Antes)</a:t>
                      </a:r>
                    </a:p>
                    <a:p>
                      <a:pPr algn="ctr">
                        <a:spcAft>
                          <a:spcPts val="0"/>
                        </a:spcAft>
                      </a:pPr>
                      <a:r>
                        <a:rPr lang="es-MX" sz="1200" dirty="0" smtClean="0">
                          <a:effectLst/>
                        </a:rPr>
                        <a:t>433 (35.3%)</a:t>
                      </a:r>
                      <a:endParaRPr lang="es-MX" sz="1200" dirty="0">
                        <a:solidFill>
                          <a:srgbClr val="000000"/>
                        </a:solidFill>
                        <a:effectLst/>
                        <a:latin typeface="Calibri"/>
                        <a:ea typeface="Calibri"/>
                        <a:cs typeface="Times New Roman"/>
                      </a:endParaRPr>
                    </a:p>
                  </a:txBody>
                  <a:tcPr marL="43059" marR="43059"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Grupo II (Después)</a:t>
                      </a:r>
                    </a:p>
                    <a:p>
                      <a:pPr algn="ctr">
                        <a:spcAft>
                          <a:spcPts val="0"/>
                        </a:spcAft>
                      </a:pPr>
                      <a:r>
                        <a:rPr lang="es-MX" sz="1200" dirty="0" smtClean="0">
                          <a:effectLst/>
                        </a:rPr>
                        <a:t>794 (64.7%)</a:t>
                      </a:r>
                      <a:endParaRPr lang="es-MX" sz="1200" dirty="0">
                        <a:solidFill>
                          <a:srgbClr val="000000"/>
                        </a:solidFill>
                        <a:effectLst/>
                        <a:latin typeface="Calibri"/>
                        <a:ea typeface="Calibri"/>
                        <a:cs typeface="Times New Roman"/>
                      </a:endParaRPr>
                    </a:p>
                  </a:txBody>
                  <a:tcPr marL="43059" marR="43059"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Valor de p</a:t>
                      </a:r>
                      <a:endParaRPr lang="es-MX" sz="1200" dirty="0">
                        <a:solidFill>
                          <a:srgbClr val="000000"/>
                        </a:solidFill>
                        <a:effectLst/>
                        <a:latin typeface="Calibri"/>
                        <a:ea typeface="Calibri"/>
                        <a:cs typeface="Times New Roman"/>
                      </a:endParaRPr>
                    </a:p>
                  </a:txBody>
                  <a:tcPr marL="43059" marR="43059"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a:effectLst/>
                        </a:rPr>
                        <a:t>Clasificación </a:t>
                      </a:r>
                      <a:r>
                        <a:rPr lang="es-MX" sz="1200" dirty="0" err="1" smtClean="0">
                          <a:effectLst/>
                        </a:rPr>
                        <a:t>Killip</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 </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 </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 </a:t>
                      </a:r>
                      <a:endParaRPr lang="es-MX" sz="1200" dirty="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lgn="ctr">
                        <a:spcAft>
                          <a:spcPts val="0"/>
                        </a:spcAft>
                      </a:pPr>
                      <a:r>
                        <a:rPr lang="es-MX" sz="1200" dirty="0">
                          <a:effectLst/>
                        </a:rPr>
                        <a:t>I</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260 (60.0)</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468 (59.0)</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NS*</a:t>
                      </a:r>
                      <a:endParaRPr lang="es-MX" sz="120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lgn="ctr">
                        <a:spcAft>
                          <a:spcPts val="0"/>
                        </a:spcAft>
                      </a:pPr>
                      <a:r>
                        <a:rPr lang="es-MX" sz="1200">
                          <a:effectLst/>
                        </a:rPr>
                        <a:t>II</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144 (33.3)</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102 (12.8)</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NS*</a:t>
                      </a:r>
                      <a:endParaRPr lang="es-MX" sz="120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lgn="ctr">
                        <a:spcAft>
                          <a:spcPts val="0"/>
                        </a:spcAft>
                      </a:pPr>
                      <a:r>
                        <a:rPr lang="es-MX" sz="1200">
                          <a:effectLst/>
                        </a:rPr>
                        <a:t>III</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82 (10.3)</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NS*</a:t>
                      </a:r>
                      <a:endParaRPr lang="es-MX" sz="120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lgn="ctr">
                        <a:spcAft>
                          <a:spcPts val="0"/>
                        </a:spcAft>
                      </a:pPr>
                      <a:r>
                        <a:rPr lang="es-MX" sz="1200">
                          <a:effectLst/>
                        </a:rPr>
                        <a:t>IV</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tabLst>
                          <a:tab pos="340360" algn="l"/>
                          <a:tab pos="643890" algn="ctr"/>
                        </a:tabLst>
                      </a:pPr>
                      <a:r>
                        <a:rPr lang="es-MX" sz="1200">
                          <a:effectLst/>
                        </a:rPr>
                        <a:t>29 (6.7)</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142 (17.9)</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NS*</a:t>
                      </a:r>
                      <a:endParaRPr lang="es-MX" sz="120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a:effectLst/>
                        </a:rPr>
                        <a:t>Ventilador</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tabLst>
                          <a:tab pos="382905" algn="l"/>
                          <a:tab pos="643890" algn="ctr"/>
                        </a:tabLst>
                      </a:pPr>
                      <a:r>
                        <a:rPr lang="es-MX" sz="1200">
                          <a:effectLst/>
                        </a:rPr>
                        <a:t>50 (11.5)</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93 (11.7)</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NS*</a:t>
                      </a:r>
                      <a:endParaRPr lang="es-MX" sz="120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a:effectLst/>
                        </a:rPr>
                        <a:t>Ventilación no invasiva</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1 (0.2)</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b="1" dirty="0">
                          <a:effectLst/>
                        </a:rPr>
                        <a:t>24 (3.0)</a:t>
                      </a:r>
                      <a:endParaRPr lang="es-MX" sz="1200" b="1"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b="1" dirty="0">
                          <a:effectLst/>
                        </a:rPr>
                        <a:t>&lt;0.0001*</a:t>
                      </a:r>
                      <a:endParaRPr lang="es-MX" sz="1200" b="1" dirty="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a:effectLst/>
                        </a:rPr>
                        <a:t>Creatinina ingreso </a:t>
                      </a:r>
                      <a:r>
                        <a:rPr lang="es-MX" sz="1200" dirty="0" smtClean="0">
                          <a:effectLst/>
                        </a:rPr>
                        <a:t>(X </a:t>
                      </a:r>
                      <a:r>
                        <a:rPr lang="es-MX" sz="1200" dirty="0">
                          <a:effectLst/>
                        </a:rPr>
                        <a:t>± </a:t>
                      </a:r>
                      <a:r>
                        <a:rPr lang="es-MX" sz="1200" dirty="0" smtClean="0">
                          <a:effectLst/>
                        </a:rPr>
                        <a:t>DS)</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1.40 ± 1.45</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1.25 ± 1.15</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NS**</a:t>
                      </a:r>
                      <a:endParaRPr lang="es-MX" sz="1200" dirty="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a:effectLst/>
                        </a:rPr>
                        <a:t>Creatinina pico </a:t>
                      </a:r>
                      <a:r>
                        <a:rPr lang="es-MX" sz="1200" dirty="0" smtClean="0">
                          <a:effectLst/>
                        </a:rPr>
                        <a:t>(X </a:t>
                      </a:r>
                      <a:r>
                        <a:rPr lang="es-MX" sz="1200" dirty="0">
                          <a:effectLst/>
                        </a:rPr>
                        <a:t>± </a:t>
                      </a:r>
                      <a:r>
                        <a:rPr lang="es-MX" sz="1200" dirty="0" smtClean="0">
                          <a:effectLst/>
                        </a:rPr>
                        <a:t>DS)</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b="1" dirty="0">
                          <a:effectLst/>
                        </a:rPr>
                        <a:t>1.80 ± </a:t>
                      </a:r>
                      <a:r>
                        <a:rPr lang="es-MX" sz="1200" b="1" dirty="0" smtClean="0">
                          <a:effectLst/>
                        </a:rPr>
                        <a:t>1.75</a:t>
                      </a:r>
                      <a:endParaRPr lang="es-MX" sz="1200" b="1"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1.55 ± 1.56</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b="1" dirty="0">
                          <a:effectLst/>
                        </a:rPr>
                        <a:t>0.013**</a:t>
                      </a:r>
                      <a:endParaRPr lang="es-MX" sz="1200" b="1" dirty="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err="1">
                          <a:effectLst/>
                        </a:rPr>
                        <a:t>TnI</a:t>
                      </a:r>
                      <a:r>
                        <a:rPr lang="es-MX" sz="1200" dirty="0">
                          <a:effectLst/>
                        </a:rPr>
                        <a:t> ingreso </a:t>
                      </a:r>
                      <a:r>
                        <a:rPr lang="es-MX" sz="1200" dirty="0" smtClean="0">
                          <a:effectLst/>
                        </a:rPr>
                        <a:t>(X </a:t>
                      </a:r>
                      <a:r>
                        <a:rPr lang="es-MX" sz="1200" dirty="0">
                          <a:effectLst/>
                        </a:rPr>
                        <a:t>± </a:t>
                      </a:r>
                      <a:r>
                        <a:rPr lang="es-MX" sz="1200" dirty="0" smtClean="0">
                          <a:effectLst/>
                        </a:rPr>
                        <a:t>DS)</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b="1" dirty="0">
                          <a:effectLst/>
                        </a:rPr>
                        <a:t>42.7 ± </a:t>
                      </a:r>
                      <a:r>
                        <a:rPr lang="es-MX" sz="1200" b="1" dirty="0" smtClean="0">
                          <a:effectLst/>
                        </a:rPr>
                        <a:t>20.0</a:t>
                      </a:r>
                      <a:endParaRPr lang="es-MX" sz="1200" b="1"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16.6 ± </a:t>
                      </a:r>
                      <a:r>
                        <a:rPr lang="es-MX" sz="1200" dirty="0" smtClean="0">
                          <a:effectLst/>
                        </a:rPr>
                        <a:t>10.6</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b="1" dirty="0">
                          <a:effectLst/>
                        </a:rPr>
                        <a:t>0.009**</a:t>
                      </a:r>
                      <a:endParaRPr lang="es-MX" sz="1200" b="1" dirty="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err="1">
                          <a:effectLst/>
                        </a:rPr>
                        <a:t>TnI</a:t>
                      </a:r>
                      <a:r>
                        <a:rPr lang="es-MX" sz="1200" dirty="0">
                          <a:effectLst/>
                        </a:rPr>
                        <a:t> pico </a:t>
                      </a:r>
                      <a:r>
                        <a:rPr lang="es-MX" sz="1200" dirty="0" smtClean="0">
                          <a:effectLst/>
                        </a:rPr>
                        <a:t>(X </a:t>
                      </a:r>
                      <a:r>
                        <a:rPr lang="es-MX" sz="1200" dirty="0">
                          <a:effectLst/>
                        </a:rPr>
                        <a:t>± </a:t>
                      </a:r>
                      <a:r>
                        <a:rPr lang="es-MX" sz="1200" dirty="0" smtClean="0">
                          <a:effectLst/>
                        </a:rPr>
                        <a:t>DS)</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b="1" dirty="0" smtClean="0">
                          <a:effectLst/>
                        </a:rPr>
                        <a:t>50.0 </a:t>
                      </a:r>
                      <a:r>
                        <a:rPr lang="es-MX" sz="1200" b="1" dirty="0">
                          <a:effectLst/>
                        </a:rPr>
                        <a:t>± </a:t>
                      </a:r>
                      <a:r>
                        <a:rPr lang="es-MX" sz="1200" b="1" dirty="0" smtClean="0">
                          <a:effectLst/>
                        </a:rPr>
                        <a:t>21.7</a:t>
                      </a:r>
                      <a:endParaRPr lang="es-MX" sz="1200" b="1"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23.8 ± </a:t>
                      </a:r>
                      <a:r>
                        <a:rPr lang="es-MX" sz="1200" dirty="0" smtClean="0">
                          <a:effectLst/>
                        </a:rPr>
                        <a:t>10.3</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b="1" dirty="0">
                          <a:effectLst/>
                        </a:rPr>
                        <a:t>0.003**</a:t>
                      </a:r>
                      <a:endParaRPr lang="es-MX" sz="1200" b="1" dirty="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a:effectLst/>
                        </a:rPr>
                        <a:t>CPK pico </a:t>
                      </a:r>
                      <a:r>
                        <a:rPr lang="es-MX" sz="1200" dirty="0" smtClean="0">
                          <a:effectLst/>
                        </a:rPr>
                        <a:t>(X </a:t>
                      </a:r>
                      <a:r>
                        <a:rPr lang="es-MX" sz="1200" dirty="0">
                          <a:effectLst/>
                        </a:rPr>
                        <a:t>± </a:t>
                      </a:r>
                      <a:r>
                        <a:rPr lang="es-MX" sz="1200" dirty="0" smtClean="0">
                          <a:effectLst/>
                        </a:rPr>
                        <a:t>DS)</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2465.3 ± 2007.3</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2312.1 ± 2056.3</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NS**</a:t>
                      </a:r>
                      <a:endParaRPr lang="es-MX" sz="1200">
                        <a:solidFill>
                          <a:srgbClr val="000000"/>
                        </a:solidFill>
                        <a:effectLst/>
                        <a:latin typeface="Calibri"/>
                        <a:ea typeface="Calibri"/>
                        <a:cs typeface="Times New Roman"/>
                      </a:endParaRPr>
                    </a:p>
                  </a:txBody>
                  <a:tcPr marL="68580" marR="68580" marT="0" marB="0"/>
                </a:tc>
              </a:tr>
              <a:tr h="0">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a:effectLst/>
                        </a:rPr>
                        <a:t>CKMB pico </a:t>
                      </a:r>
                      <a:r>
                        <a:rPr lang="es-MX" sz="1200" dirty="0" smtClean="0">
                          <a:effectLst/>
                        </a:rPr>
                        <a:t>(X </a:t>
                      </a:r>
                      <a:r>
                        <a:rPr lang="es-MX" sz="1200" dirty="0">
                          <a:effectLst/>
                        </a:rPr>
                        <a:t>± </a:t>
                      </a:r>
                      <a:r>
                        <a:rPr lang="es-MX" sz="1200" dirty="0" smtClean="0">
                          <a:effectLst/>
                        </a:rPr>
                        <a:t>DS)</a:t>
                      </a:r>
                      <a:endParaRPr lang="es-MX" sz="1200" dirty="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234.9 ± 193.0</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219.5 ± 194.2</a:t>
                      </a:r>
                      <a:endParaRPr lang="es-MX" sz="1200">
                        <a:solidFill>
                          <a:srgbClr val="000000"/>
                        </a:solidFill>
                        <a:effectLst/>
                        <a:latin typeface="Calibri"/>
                        <a:ea typeface="Calibri"/>
                        <a:cs typeface="Times New Roman"/>
                      </a:endParaRPr>
                    </a:p>
                  </a:txBody>
                  <a:tcPr marL="68580" marR="68580"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NS**</a:t>
                      </a:r>
                      <a:endParaRPr lang="es-MX" sz="1200" dirty="0">
                        <a:solidFill>
                          <a:srgbClr val="000000"/>
                        </a:solidFill>
                        <a:effectLst/>
                        <a:latin typeface="Calibri"/>
                        <a:ea typeface="Calibri"/>
                        <a:cs typeface="Times New Roman"/>
                      </a:endParaRPr>
                    </a:p>
                  </a:txBody>
                  <a:tcPr marL="68580" marR="68580" marT="0" marB="0"/>
                </a:tc>
              </a:tr>
              <a:tr h="0">
                <a:tc>
                  <a:txBody>
                    <a:bodyPr/>
                    <a:lstStyle/>
                    <a:p>
                      <a:pPr>
                        <a:spcAft>
                          <a:spcPts val="0"/>
                        </a:spcAft>
                      </a:pPr>
                      <a:r>
                        <a:rPr lang="es-MX" sz="1200" dirty="0">
                          <a:effectLst/>
                        </a:rPr>
                        <a:t>FEVI (%) ± DS</a:t>
                      </a:r>
                      <a:endParaRPr lang="es-MX" sz="1200" dirty="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dirty="0">
                          <a:effectLst/>
                        </a:rPr>
                        <a:t>41.9 ± 9.6</a:t>
                      </a:r>
                      <a:endParaRPr lang="es-MX" sz="1200" dirty="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b="1" dirty="0">
                          <a:effectLst/>
                        </a:rPr>
                        <a:t>43.9 ± 10.2</a:t>
                      </a:r>
                      <a:endParaRPr lang="es-MX" sz="1200" b="1" dirty="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b="1" dirty="0">
                          <a:effectLst/>
                        </a:rPr>
                        <a:t>0.002**</a:t>
                      </a:r>
                      <a:endParaRPr lang="es-MX" sz="1200" b="1" dirty="0">
                        <a:solidFill>
                          <a:srgbClr val="000000"/>
                        </a:solidFill>
                        <a:effectLst/>
                        <a:latin typeface="Calibri"/>
                        <a:ea typeface="Calibri"/>
                        <a:cs typeface="Times New Roman"/>
                      </a:endParaRPr>
                    </a:p>
                  </a:txBody>
                  <a:tcPr marL="43059" marR="43059" marT="0" marB="0"/>
                </a:tc>
              </a:tr>
              <a:tr h="0">
                <a:tc>
                  <a:txBody>
                    <a:bodyPr/>
                    <a:lstStyle/>
                    <a:p>
                      <a:pPr>
                        <a:spcAft>
                          <a:spcPts val="0"/>
                        </a:spcAft>
                      </a:pPr>
                      <a:r>
                        <a:rPr lang="es-MX" sz="1200">
                          <a:effectLst/>
                        </a:rPr>
                        <a:t>Marcapaso transitorio</a:t>
                      </a:r>
                      <a:endParaRPr lang="es-MX" sz="120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a:effectLst/>
                        </a:rPr>
                        <a:t>41 (9.4)</a:t>
                      </a:r>
                      <a:endParaRPr lang="es-MX" sz="120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a:effectLst/>
                        </a:rPr>
                        <a:t>81 (10.2)</a:t>
                      </a:r>
                      <a:endParaRPr lang="es-MX" sz="120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dirty="0">
                          <a:effectLst/>
                        </a:rPr>
                        <a:t>NS*</a:t>
                      </a:r>
                      <a:endParaRPr lang="es-MX" sz="1200" dirty="0">
                        <a:solidFill>
                          <a:srgbClr val="000000"/>
                        </a:solidFill>
                        <a:effectLst/>
                        <a:latin typeface="Calibri"/>
                        <a:ea typeface="Calibri"/>
                        <a:cs typeface="Times New Roman"/>
                      </a:endParaRPr>
                    </a:p>
                  </a:txBody>
                  <a:tcPr marL="43059" marR="43059" marT="0" marB="0"/>
                </a:tc>
              </a:tr>
              <a:tr h="0">
                <a:tc>
                  <a:txBody>
                    <a:bodyPr/>
                    <a:lstStyle/>
                    <a:p>
                      <a:pPr>
                        <a:spcAft>
                          <a:spcPts val="0"/>
                        </a:spcAft>
                      </a:pPr>
                      <a:r>
                        <a:rPr lang="es-MX" sz="1200">
                          <a:effectLst/>
                        </a:rPr>
                        <a:t>BIACP</a:t>
                      </a:r>
                      <a:endParaRPr lang="es-MX" sz="120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a:effectLst/>
                        </a:rPr>
                        <a:t>7 (1.6)</a:t>
                      </a:r>
                      <a:endParaRPr lang="es-MX" sz="120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b="1" dirty="0">
                          <a:effectLst/>
                        </a:rPr>
                        <a:t>28 (3.5)</a:t>
                      </a:r>
                      <a:endParaRPr lang="es-MX" sz="1200" b="1" dirty="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b="1" dirty="0">
                          <a:effectLst/>
                        </a:rPr>
                        <a:t>0.036*</a:t>
                      </a:r>
                      <a:endParaRPr lang="es-MX" sz="1200" b="1" dirty="0">
                        <a:solidFill>
                          <a:srgbClr val="000000"/>
                        </a:solidFill>
                        <a:effectLst/>
                        <a:latin typeface="Calibri"/>
                        <a:ea typeface="Calibri"/>
                        <a:cs typeface="Times New Roman"/>
                      </a:endParaRPr>
                    </a:p>
                  </a:txBody>
                  <a:tcPr marL="43059" marR="43059" marT="0" marB="0"/>
                </a:tc>
              </a:tr>
              <a:tr h="0">
                <a:tc>
                  <a:txBody>
                    <a:bodyPr/>
                    <a:lstStyle/>
                    <a:p>
                      <a:pPr>
                        <a:spcAft>
                          <a:spcPts val="0"/>
                        </a:spcAft>
                      </a:pPr>
                      <a:r>
                        <a:rPr lang="es-MX" sz="1200">
                          <a:effectLst/>
                        </a:rPr>
                        <a:t>Swan-Ganz</a:t>
                      </a:r>
                      <a:endParaRPr lang="es-MX" sz="120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a:effectLst/>
                        </a:rPr>
                        <a:t>18 (4.1)</a:t>
                      </a:r>
                      <a:endParaRPr lang="es-MX" sz="1200">
                        <a:solidFill>
                          <a:srgbClr val="000000"/>
                        </a:solidFill>
                        <a:effectLst/>
                        <a:latin typeface="Calibri"/>
                        <a:ea typeface="Calibri"/>
                        <a:cs typeface="Times New Roman"/>
                      </a:endParaRPr>
                    </a:p>
                  </a:txBody>
                  <a:tcPr marL="43059" marR="43059" marT="0" marB="0"/>
                </a:tc>
                <a:tc>
                  <a:txBody>
                    <a:bodyPr/>
                    <a:lstStyle/>
                    <a:p>
                      <a:pPr algn="ctr">
                        <a:spcAft>
                          <a:spcPts val="0"/>
                        </a:spcAft>
                        <a:tabLst>
                          <a:tab pos="520700" algn="l"/>
                          <a:tab pos="701040" algn="ctr"/>
                        </a:tabLst>
                      </a:pPr>
                      <a:r>
                        <a:rPr lang="es-MX" sz="1200" b="1">
                          <a:effectLst/>
                        </a:rPr>
                        <a:t>69 (8.7)</a:t>
                      </a:r>
                      <a:endParaRPr lang="es-MX" sz="1200" b="1">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b="1" dirty="0">
                          <a:effectLst/>
                        </a:rPr>
                        <a:t>0.002*</a:t>
                      </a:r>
                      <a:endParaRPr lang="es-MX" sz="1200" b="1" dirty="0">
                        <a:solidFill>
                          <a:srgbClr val="000000"/>
                        </a:solidFill>
                        <a:effectLst/>
                        <a:latin typeface="Calibri"/>
                        <a:ea typeface="Calibri"/>
                        <a:cs typeface="Times New Roman"/>
                      </a:endParaRPr>
                    </a:p>
                  </a:txBody>
                  <a:tcPr marL="43059" marR="43059" marT="0" marB="0"/>
                </a:tc>
              </a:tr>
            </a:tbl>
          </a:graphicData>
        </a:graphic>
      </p:graphicFrame>
      <p:graphicFrame>
        <p:nvGraphicFramePr>
          <p:cNvPr id="15" name="14 Tabla"/>
          <p:cNvGraphicFramePr>
            <a:graphicFrameLocks noGrp="1"/>
          </p:cNvGraphicFramePr>
          <p:nvPr>
            <p:extLst>
              <p:ext uri="{D42A27DB-BD31-4B8C-83A1-F6EECF244321}">
                <p14:modId xmlns:p14="http://schemas.microsoft.com/office/powerpoint/2010/main" val="223419439"/>
              </p:ext>
            </p:extLst>
          </p:nvPr>
        </p:nvGraphicFramePr>
        <p:xfrm>
          <a:off x="179512" y="5949280"/>
          <a:ext cx="5184576" cy="609600"/>
        </p:xfrm>
        <a:graphic>
          <a:graphicData uri="http://schemas.openxmlformats.org/drawingml/2006/table">
            <a:tbl>
              <a:tblPr>
                <a:tableStyleId>{ED083AE6-46FA-4A59-8FB0-9F97EB10719F}</a:tableStyleId>
              </a:tblPr>
              <a:tblGrid>
                <a:gridCol w="2055645"/>
                <a:gridCol w="405602"/>
                <a:gridCol w="927090"/>
                <a:gridCol w="463546"/>
                <a:gridCol w="289716"/>
                <a:gridCol w="463546"/>
                <a:gridCol w="579431"/>
              </a:tblGrid>
              <a:tr h="155550">
                <a:tc>
                  <a:txBody>
                    <a:bodyPr/>
                    <a:lstStyle/>
                    <a:p>
                      <a:pPr>
                        <a:lnSpc>
                          <a:spcPct val="107000"/>
                        </a:lnSpc>
                        <a:spcAft>
                          <a:spcPts val="0"/>
                        </a:spcAft>
                      </a:pPr>
                      <a:r>
                        <a:rPr lang="es-MX" sz="900" b="1" dirty="0">
                          <a:solidFill>
                            <a:schemeClr val="bg1"/>
                          </a:solidFill>
                          <a:effectLst/>
                        </a:rPr>
                        <a:t> </a:t>
                      </a:r>
                      <a:endParaRPr lang="es-MX" sz="900" b="1" dirty="0">
                        <a:solidFill>
                          <a:schemeClr val="bg1"/>
                        </a:solidFill>
                        <a:effectLst/>
                        <a:latin typeface="+mj-lt"/>
                        <a:ea typeface="Calibri"/>
                        <a:cs typeface="Times New Roman"/>
                      </a:endParaRPr>
                    </a:p>
                  </a:txBody>
                  <a:tcPr marL="0" marR="0" marT="0" marB="0" anchor="b">
                    <a:solidFill>
                      <a:schemeClr val="tx2"/>
                    </a:solidFill>
                  </a:tcPr>
                </a:tc>
                <a:tc>
                  <a:txBody>
                    <a:bodyPr/>
                    <a:lstStyle/>
                    <a:p>
                      <a:pPr marL="38100" marR="38100" algn="ctr">
                        <a:lnSpc>
                          <a:spcPts val="1600"/>
                        </a:lnSpc>
                        <a:spcAft>
                          <a:spcPts val="0"/>
                        </a:spcAft>
                      </a:pPr>
                      <a:r>
                        <a:rPr lang="es-MX" sz="900" b="1">
                          <a:solidFill>
                            <a:schemeClr val="bg1"/>
                          </a:solidFill>
                          <a:effectLst/>
                        </a:rPr>
                        <a:t>B</a:t>
                      </a:r>
                      <a:endParaRPr lang="es-MX" sz="900" b="1">
                        <a:solidFill>
                          <a:schemeClr val="bg1"/>
                        </a:solidFill>
                        <a:effectLst/>
                        <a:latin typeface="+mj-lt"/>
                        <a:ea typeface="Calibri"/>
                        <a:cs typeface="Times New Roman"/>
                      </a:endParaRPr>
                    </a:p>
                  </a:txBody>
                  <a:tcPr marL="0" marR="0" marT="0" marB="0" anchor="b">
                    <a:solidFill>
                      <a:schemeClr val="tx2"/>
                    </a:solidFill>
                  </a:tcPr>
                </a:tc>
                <a:tc>
                  <a:txBody>
                    <a:bodyPr/>
                    <a:lstStyle/>
                    <a:p>
                      <a:pPr marL="38100" marR="38100" algn="ctr">
                        <a:lnSpc>
                          <a:spcPts val="1600"/>
                        </a:lnSpc>
                        <a:spcAft>
                          <a:spcPts val="0"/>
                        </a:spcAft>
                      </a:pPr>
                      <a:r>
                        <a:rPr lang="es-MX" sz="900" b="1">
                          <a:solidFill>
                            <a:schemeClr val="bg1"/>
                          </a:solidFill>
                          <a:effectLst/>
                        </a:rPr>
                        <a:t>Error estándar</a:t>
                      </a:r>
                      <a:endParaRPr lang="es-MX" sz="900" b="1">
                        <a:solidFill>
                          <a:schemeClr val="bg1"/>
                        </a:solidFill>
                        <a:effectLst/>
                        <a:latin typeface="+mj-lt"/>
                        <a:ea typeface="Calibri"/>
                        <a:cs typeface="Times New Roman"/>
                      </a:endParaRPr>
                    </a:p>
                  </a:txBody>
                  <a:tcPr marL="0" marR="0" marT="0" marB="0" anchor="b">
                    <a:solidFill>
                      <a:schemeClr val="tx2"/>
                    </a:solidFill>
                  </a:tcPr>
                </a:tc>
                <a:tc>
                  <a:txBody>
                    <a:bodyPr/>
                    <a:lstStyle/>
                    <a:p>
                      <a:pPr marL="38100" marR="38100" algn="ctr">
                        <a:lnSpc>
                          <a:spcPts val="1600"/>
                        </a:lnSpc>
                        <a:spcAft>
                          <a:spcPts val="0"/>
                        </a:spcAft>
                      </a:pPr>
                      <a:r>
                        <a:rPr lang="es-MX" sz="900" b="1">
                          <a:solidFill>
                            <a:schemeClr val="bg1"/>
                          </a:solidFill>
                          <a:effectLst/>
                        </a:rPr>
                        <a:t>Wald</a:t>
                      </a:r>
                      <a:endParaRPr lang="es-MX" sz="900" b="1">
                        <a:solidFill>
                          <a:schemeClr val="bg1"/>
                        </a:solidFill>
                        <a:effectLst/>
                        <a:latin typeface="+mj-lt"/>
                        <a:ea typeface="Calibri"/>
                        <a:cs typeface="Times New Roman"/>
                      </a:endParaRPr>
                    </a:p>
                  </a:txBody>
                  <a:tcPr marL="0" marR="0" marT="0" marB="0" anchor="b">
                    <a:solidFill>
                      <a:schemeClr val="tx2"/>
                    </a:solidFill>
                  </a:tcPr>
                </a:tc>
                <a:tc>
                  <a:txBody>
                    <a:bodyPr/>
                    <a:lstStyle/>
                    <a:p>
                      <a:pPr marL="38100" marR="38100" algn="ctr">
                        <a:lnSpc>
                          <a:spcPts val="1600"/>
                        </a:lnSpc>
                        <a:spcAft>
                          <a:spcPts val="0"/>
                        </a:spcAft>
                      </a:pPr>
                      <a:r>
                        <a:rPr lang="es-MX" sz="900" b="1">
                          <a:solidFill>
                            <a:schemeClr val="bg1"/>
                          </a:solidFill>
                          <a:effectLst/>
                        </a:rPr>
                        <a:t>gl</a:t>
                      </a:r>
                      <a:endParaRPr lang="es-MX" sz="900" b="1">
                        <a:solidFill>
                          <a:schemeClr val="bg1"/>
                        </a:solidFill>
                        <a:effectLst/>
                        <a:latin typeface="+mj-lt"/>
                        <a:ea typeface="Calibri"/>
                        <a:cs typeface="Times New Roman"/>
                      </a:endParaRPr>
                    </a:p>
                  </a:txBody>
                  <a:tcPr marL="0" marR="0" marT="0" marB="0" anchor="b">
                    <a:solidFill>
                      <a:schemeClr val="tx2"/>
                    </a:solidFill>
                  </a:tcPr>
                </a:tc>
                <a:tc>
                  <a:txBody>
                    <a:bodyPr/>
                    <a:lstStyle/>
                    <a:p>
                      <a:pPr marL="38100" marR="38100" algn="ctr">
                        <a:lnSpc>
                          <a:spcPts val="1600"/>
                        </a:lnSpc>
                        <a:spcAft>
                          <a:spcPts val="0"/>
                        </a:spcAft>
                      </a:pPr>
                      <a:r>
                        <a:rPr lang="es-MX" sz="900" b="1">
                          <a:solidFill>
                            <a:schemeClr val="bg1"/>
                          </a:solidFill>
                          <a:effectLst/>
                        </a:rPr>
                        <a:t>Sig.</a:t>
                      </a:r>
                      <a:endParaRPr lang="es-MX" sz="900" b="1">
                        <a:solidFill>
                          <a:schemeClr val="bg1"/>
                        </a:solidFill>
                        <a:effectLst/>
                        <a:latin typeface="+mj-lt"/>
                        <a:ea typeface="Calibri"/>
                        <a:cs typeface="Times New Roman"/>
                      </a:endParaRPr>
                    </a:p>
                  </a:txBody>
                  <a:tcPr marL="0" marR="0" marT="0" marB="0" anchor="b">
                    <a:solidFill>
                      <a:schemeClr val="tx2"/>
                    </a:solidFill>
                  </a:tcPr>
                </a:tc>
                <a:tc>
                  <a:txBody>
                    <a:bodyPr/>
                    <a:lstStyle/>
                    <a:p>
                      <a:pPr marL="38100" marR="38100" algn="ctr">
                        <a:lnSpc>
                          <a:spcPts val="1600"/>
                        </a:lnSpc>
                        <a:spcAft>
                          <a:spcPts val="0"/>
                        </a:spcAft>
                      </a:pPr>
                      <a:r>
                        <a:rPr lang="es-MX" sz="900" b="1" dirty="0" err="1">
                          <a:solidFill>
                            <a:schemeClr val="bg1"/>
                          </a:solidFill>
                          <a:effectLst/>
                        </a:rPr>
                        <a:t>Exp</a:t>
                      </a:r>
                      <a:r>
                        <a:rPr lang="es-MX" sz="900" b="1" dirty="0">
                          <a:solidFill>
                            <a:schemeClr val="bg1"/>
                          </a:solidFill>
                          <a:effectLst/>
                        </a:rPr>
                        <a:t>(B)</a:t>
                      </a:r>
                      <a:endParaRPr lang="es-MX" sz="900" b="1" dirty="0">
                        <a:solidFill>
                          <a:schemeClr val="bg1"/>
                        </a:solidFill>
                        <a:effectLst/>
                        <a:latin typeface="+mj-lt"/>
                        <a:ea typeface="Calibri"/>
                        <a:cs typeface="Times New Roman"/>
                      </a:endParaRPr>
                    </a:p>
                  </a:txBody>
                  <a:tcPr marL="0" marR="0" marT="0" marB="0" anchor="b">
                    <a:solidFill>
                      <a:schemeClr val="tx2"/>
                    </a:solidFill>
                  </a:tcPr>
                </a:tc>
              </a:tr>
              <a:tr h="155550">
                <a:tc>
                  <a:txBody>
                    <a:bodyPr/>
                    <a:lstStyle/>
                    <a:p>
                      <a:pPr>
                        <a:lnSpc>
                          <a:spcPct val="107000"/>
                        </a:lnSpc>
                        <a:spcAft>
                          <a:spcPts val="0"/>
                        </a:spcAft>
                      </a:pPr>
                      <a:r>
                        <a:rPr lang="es-MX" sz="900" b="1" dirty="0" smtClean="0">
                          <a:effectLst/>
                        </a:rPr>
                        <a:t>Re infarto</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2.598</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.347</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55.9</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1</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.001</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13.4</a:t>
                      </a:r>
                      <a:endParaRPr lang="es-MX" sz="900" b="1" dirty="0">
                        <a:effectLst/>
                        <a:latin typeface="+mj-lt"/>
                        <a:ea typeface="Calibri"/>
                        <a:cs typeface="Times New Roman"/>
                      </a:endParaRPr>
                    </a:p>
                  </a:txBody>
                  <a:tcPr marL="0" marR="0" marT="0" marB="0" anchor="b"/>
                </a:tc>
              </a:tr>
              <a:tr h="155550">
                <a:tc>
                  <a:txBody>
                    <a:bodyPr/>
                    <a:lstStyle/>
                    <a:p>
                      <a:pPr>
                        <a:lnSpc>
                          <a:spcPct val="107000"/>
                        </a:lnSpc>
                        <a:spcAft>
                          <a:spcPts val="0"/>
                        </a:spcAft>
                      </a:pPr>
                      <a:r>
                        <a:rPr lang="es-MX" sz="900" b="1" dirty="0" smtClean="0">
                          <a:effectLst/>
                        </a:rPr>
                        <a:t>Choque Cardiogénico</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-1.39</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.341</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16.6</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1</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.001</a:t>
                      </a:r>
                      <a:endParaRPr lang="es-MX" sz="900" b="1" dirty="0">
                        <a:effectLst/>
                        <a:latin typeface="+mj-lt"/>
                        <a:ea typeface="Calibri"/>
                        <a:cs typeface="Times New Roman"/>
                      </a:endParaRPr>
                    </a:p>
                  </a:txBody>
                  <a:tcPr marL="0" marR="0" marT="0" marB="0" anchor="b"/>
                </a:tc>
                <a:tc>
                  <a:txBody>
                    <a:bodyPr/>
                    <a:lstStyle/>
                    <a:p>
                      <a:pPr marL="38100" marR="38100" algn="ctr">
                        <a:lnSpc>
                          <a:spcPts val="1600"/>
                        </a:lnSpc>
                        <a:spcAft>
                          <a:spcPts val="0"/>
                        </a:spcAft>
                      </a:pPr>
                      <a:r>
                        <a:rPr lang="es-MX" sz="900" b="1" dirty="0" smtClean="0">
                          <a:effectLst/>
                        </a:rPr>
                        <a:t>.249</a:t>
                      </a:r>
                      <a:endParaRPr lang="es-MX" sz="900" b="1" dirty="0">
                        <a:effectLst/>
                        <a:latin typeface="+mj-lt"/>
                        <a:ea typeface="Calibri"/>
                        <a:cs typeface="Times New Roman"/>
                      </a:endParaRPr>
                    </a:p>
                  </a:txBody>
                  <a:tcPr marL="0" marR="0" marT="0" marB="0" anchor="b"/>
                </a:tc>
              </a:tr>
            </a:tbl>
          </a:graphicData>
        </a:graphic>
      </p:graphicFrame>
      <p:sp>
        <p:nvSpPr>
          <p:cNvPr id="16" name="15 Rectángulo"/>
          <p:cNvSpPr/>
          <p:nvPr/>
        </p:nvSpPr>
        <p:spPr>
          <a:xfrm>
            <a:off x="2051720" y="1916832"/>
            <a:ext cx="6552728" cy="14401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err="1" smtClean="0">
              <a:solidFill>
                <a:schemeClr val="tx1"/>
              </a:solidFill>
            </a:endParaRPr>
          </a:p>
        </p:txBody>
      </p:sp>
      <p:sp>
        <p:nvSpPr>
          <p:cNvPr id="17" name="16 Rectángulo"/>
          <p:cNvSpPr/>
          <p:nvPr/>
        </p:nvSpPr>
        <p:spPr>
          <a:xfrm>
            <a:off x="2051720" y="2204864"/>
            <a:ext cx="6552728" cy="57606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err="1" smtClean="0">
              <a:solidFill>
                <a:schemeClr val="tx1"/>
              </a:solidFill>
            </a:endParaRPr>
          </a:p>
        </p:txBody>
      </p:sp>
      <p:sp>
        <p:nvSpPr>
          <p:cNvPr id="18" name="17 Rectángulo"/>
          <p:cNvSpPr/>
          <p:nvPr/>
        </p:nvSpPr>
        <p:spPr>
          <a:xfrm>
            <a:off x="2051720" y="3140968"/>
            <a:ext cx="6552728" cy="14401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err="1" smtClean="0">
              <a:solidFill>
                <a:schemeClr val="tx1"/>
              </a:solidFill>
            </a:endParaRPr>
          </a:p>
        </p:txBody>
      </p:sp>
      <p:sp>
        <p:nvSpPr>
          <p:cNvPr id="19" name="18 Rectángulo"/>
          <p:cNvSpPr/>
          <p:nvPr/>
        </p:nvSpPr>
        <p:spPr>
          <a:xfrm>
            <a:off x="2051720" y="3501008"/>
            <a:ext cx="6552728" cy="36004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err="1" smtClean="0">
              <a:solidFill>
                <a:schemeClr val="tx1"/>
              </a:solidFill>
            </a:endParaRPr>
          </a:p>
        </p:txBody>
      </p:sp>
      <p:sp>
        <p:nvSpPr>
          <p:cNvPr id="20" name="19 CuadroTexto"/>
          <p:cNvSpPr txBox="1"/>
          <p:nvPr/>
        </p:nvSpPr>
        <p:spPr>
          <a:xfrm>
            <a:off x="6444208" y="6093296"/>
            <a:ext cx="187356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800" i="0" u="none" strike="noStrike" kern="0" cap="none" spc="0" normalizeH="0" baseline="0" noProof="0" dirty="0">
                <a:ln>
                  <a:noFill/>
                </a:ln>
                <a:solidFill>
                  <a:sysClr val="windowText" lastClr="000000"/>
                </a:solidFill>
                <a:effectLst/>
                <a:uLnTx/>
                <a:uFillTx/>
              </a:rPr>
              <a:t>*Prueba </a:t>
            </a:r>
            <a:r>
              <a:rPr kumimoji="0" lang="es-MX" sz="800" i="0" u="none" strike="noStrike" kern="0" cap="none" spc="0" normalizeH="0" baseline="0" noProof="0" dirty="0" smtClean="0">
                <a:ln>
                  <a:noFill/>
                </a:ln>
                <a:solidFill>
                  <a:sysClr val="windowText" lastClr="000000"/>
                </a:solidFill>
                <a:effectLst/>
                <a:uLnTx/>
                <a:uFillTx/>
              </a:rPr>
              <a:t>t-</a:t>
            </a:r>
            <a:r>
              <a:rPr kumimoji="0" lang="es-MX" sz="800" i="0" u="none" strike="noStrike" kern="0" cap="none" spc="0" normalizeH="0" baseline="0" noProof="0" dirty="0" err="1" smtClean="0">
                <a:ln>
                  <a:noFill/>
                </a:ln>
                <a:solidFill>
                  <a:sysClr val="windowText" lastClr="000000"/>
                </a:solidFill>
                <a:effectLst/>
                <a:uLnTx/>
                <a:uFillTx/>
              </a:rPr>
              <a:t>Student</a:t>
            </a:r>
            <a:r>
              <a:rPr kumimoji="0" lang="es-MX" sz="800" i="0" u="none" strike="noStrike" kern="0" cap="none" spc="0" normalizeH="0" baseline="0" noProof="0" dirty="0" smtClean="0">
                <a:ln>
                  <a:noFill/>
                </a:ln>
                <a:solidFill>
                  <a:sysClr val="windowText" lastClr="000000"/>
                </a:solidFill>
                <a:effectLst/>
                <a:uLnTx/>
                <a:uFillTx/>
              </a:rPr>
              <a:t>.</a:t>
            </a:r>
            <a:endParaRPr lang="es-MX" sz="800" kern="0" noProof="0" dirty="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800" i="0" u="none" strike="noStrike" kern="0" cap="none" spc="0" normalizeH="0" baseline="0" dirty="0" smtClean="0">
                <a:ln>
                  <a:noFill/>
                </a:ln>
                <a:solidFill>
                  <a:sysClr val="windowText" lastClr="000000"/>
                </a:solidFill>
                <a:effectLst/>
                <a:uLnTx/>
                <a:uFillTx/>
              </a:rPr>
              <a:t>**</a:t>
            </a:r>
            <a:r>
              <a:rPr kumimoji="0" lang="es-MX" sz="800" i="0" u="none" strike="noStrike" kern="0" cap="none" spc="0" normalizeH="0" dirty="0" smtClean="0">
                <a:ln>
                  <a:noFill/>
                </a:ln>
                <a:solidFill>
                  <a:sysClr val="windowText" lastClr="000000"/>
                </a:solidFill>
                <a:effectLst/>
                <a:uLnTx/>
                <a:uFillTx/>
              </a:rPr>
              <a:t> Chi2</a:t>
            </a:r>
            <a:endParaRPr kumimoji="0" lang="es-MX" sz="80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817158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5901" y="193677"/>
            <a:ext cx="8712200" cy="646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Marcador de contenido"/>
          <p:cNvSpPr txBox="1">
            <a:spLocks/>
          </p:cNvSpPr>
          <p:nvPr/>
        </p:nvSpPr>
        <p:spPr bwMode="auto">
          <a:xfrm>
            <a:off x="35499" y="3717032"/>
            <a:ext cx="2376261" cy="169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648" tIns="54832" rIns="109648" bIns="54832"/>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35817" indent="-335817" defTabSz="1099239">
              <a:buClr>
                <a:srgbClr val="FF0000"/>
              </a:buClr>
              <a:buFont typeface="Menlo Regular"/>
              <a:buChar char="➲"/>
              <a:defRPr/>
            </a:pPr>
            <a:r>
              <a:rPr lang="es-MX" sz="1600" b="1" dirty="0">
                <a:solidFill>
                  <a:prstClr val="black"/>
                </a:solidFill>
                <a:cs typeface="Calibri" pitchFamily="34" charset="0"/>
              </a:rPr>
              <a:t>19 Redes de atención</a:t>
            </a:r>
          </a:p>
          <a:p>
            <a:pPr marL="335817" defTabSz="1099239">
              <a:buClr>
                <a:srgbClr val="FF0000"/>
              </a:buClr>
              <a:buFont typeface="Menlo Regular"/>
              <a:buChar char="➲"/>
              <a:defRPr/>
            </a:pPr>
            <a:r>
              <a:rPr lang="es-MX" sz="1600" b="1" dirty="0">
                <a:solidFill>
                  <a:prstClr val="black"/>
                </a:solidFill>
                <a:cs typeface="Calibri" pitchFamily="34" charset="0"/>
              </a:rPr>
              <a:t>31 Delegaciones</a:t>
            </a:r>
          </a:p>
          <a:p>
            <a:pPr marL="335817" defTabSz="1099239">
              <a:buClr>
                <a:srgbClr val="FF0000"/>
              </a:buClr>
              <a:buFont typeface="Menlo Regular"/>
              <a:buChar char="➲"/>
              <a:defRPr/>
            </a:pPr>
            <a:r>
              <a:rPr lang="es-MX" sz="1600" b="1" dirty="0">
                <a:solidFill>
                  <a:prstClr val="black"/>
                </a:solidFill>
                <a:cs typeface="Calibri" pitchFamily="34" charset="0"/>
              </a:rPr>
              <a:t>258 Unidades Médicas</a:t>
            </a:r>
          </a:p>
          <a:p>
            <a:pPr marL="735783" lvl="1" defTabSz="1099239">
              <a:buClr>
                <a:srgbClr val="FF0000"/>
              </a:buClr>
              <a:buFont typeface="Menlo Regular"/>
              <a:buChar char="➲"/>
              <a:defRPr/>
            </a:pPr>
            <a:r>
              <a:rPr lang="es-MX" sz="1050" b="1" dirty="0">
                <a:solidFill>
                  <a:prstClr val="black"/>
                </a:solidFill>
                <a:cs typeface="Calibri" pitchFamily="34" charset="0"/>
              </a:rPr>
              <a:t>11 UMAE</a:t>
            </a:r>
          </a:p>
          <a:p>
            <a:pPr marL="735783" lvl="1" defTabSz="1099239">
              <a:buClr>
                <a:srgbClr val="FF0000"/>
              </a:buClr>
              <a:buFont typeface="Menlo Regular"/>
              <a:buChar char="➲"/>
              <a:defRPr/>
            </a:pPr>
            <a:r>
              <a:rPr lang="es-MX" sz="1050" b="1" dirty="0">
                <a:solidFill>
                  <a:prstClr val="black"/>
                </a:solidFill>
                <a:cs typeface="Calibri" pitchFamily="34" charset="0"/>
              </a:rPr>
              <a:t>148 Hospitales</a:t>
            </a:r>
          </a:p>
          <a:p>
            <a:pPr marL="735783" lvl="1" defTabSz="1099239">
              <a:buClr>
                <a:srgbClr val="FF0000"/>
              </a:buClr>
              <a:buFont typeface="Menlo Regular"/>
              <a:buChar char="➲"/>
              <a:defRPr/>
            </a:pPr>
            <a:r>
              <a:rPr lang="es-MX" sz="1050" b="1" dirty="0">
                <a:solidFill>
                  <a:prstClr val="black"/>
                </a:solidFill>
                <a:cs typeface="Calibri" pitchFamily="34" charset="0"/>
              </a:rPr>
              <a:t>99 UMF</a:t>
            </a:r>
          </a:p>
        </p:txBody>
      </p:sp>
      <p:sp>
        <p:nvSpPr>
          <p:cNvPr id="8" name="CuadroTexto 1"/>
          <p:cNvSpPr txBox="1"/>
          <p:nvPr/>
        </p:nvSpPr>
        <p:spPr>
          <a:xfrm>
            <a:off x="240785" y="5661248"/>
            <a:ext cx="2531015" cy="738615"/>
          </a:xfrm>
          <a:prstGeom prst="rect">
            <a:avLst/>
          </a:prstGeom>
          <a:solidFill>
            <a:schemeClr val="accent6">
              <a:lumMod val="20000"/>
              <a:lumOff val="80000"/>
            </a:schemeClr>
          </a:solidFill>
          <a:ln>
            <a:solidFill>
              <a:srgbClr val="FF0000"/>
            </a:solidFill>
            <a:prstDash val="dash"/>
          </a:ln>
        </p:spPr>
        <p:txBody>
          <a:bodyPr wrap="square" lIns="91392" tIns="45696" rIns="91392" bIns="45696" rtlCol="0">
            <a:spAutoFit/>
          </a:bodyPr>
          <a:lstStyle>
            <a:defPPr>
              <a:defRPr lang="es-MX"/>
            </a:defPPr>
            <a:lvl1pPr algn="ct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fontAlgn="base">
              <a:spcBef>
                <a:spcPct val="0"/>
              </a:spcBef>
              <a:spcAft>
                <a:spcPct val="0"/>
              </a:spcAft>
            </a:pPr>
            <a:r>
              <a:rPr lang="es-MX" sz="1400" dirty="0">
                <a:solidFill>
                  <a:prstClr val="black"/>
                </a:solidFill>
                <a:cs typeface="Calibri" pitchFamily="34" charset="0"/>
              </a:rPr>
              <a:t>51.7 millones de beneficiarios</a:t>
            </a:r>
          </a:p>
          <a:p>
            <a:pPr fontAlgn="base">
              <a:spcBef>
                <a:spcPct val="0"/>
              </a:spcBef>
              <a:spcAft>
                <a:spcPct val="0"/>
              </a:spcAft>
            </a:pPr>
            <a:r>
              <a:rPr lang="es-MX" sz="1400" dirty="0">
                <a:solidFill>
                  <a:srgbClr val="C00000"/>
                </a:solidFill>
                <a:cs typeface="Calibri" pitchFamily="34" charset="0"/>
              </a:rPr>
              <a:t>(92% de la población total adscrita que será beneficiada)</a:t>
            </a:r>
            <a:endParaRPr lang="es-MX" sz="1400" dirty="0">
              <a:solidFill>
                <a:prstClr val="black"/>
              </a:solidFill>
              <a:cs typeface="Calibri" pitchFamily="34" charset="0"/>
            </a:endParaRPr>
          </a:p>
        </p:txBody>
      </p:sp>
      <p:sp>
        <p:nvSpPr>
          <p:cNvPr id="9" name="1 Título"/>
          <p:cNvSpPr txBox="1">
            <a:spLocks/>
          </p:cNvSpPr>
          <p:nvPr/>
        </p:nvSpPr>
        <p:spPr>
          <a:xfrm>
            <a:off x="3" y="-90264"/>
            <a:ext cx="9143999" cy="782960"/>
          </a:xfrm>
          <a:prstGeom prst="rect">
            <a:avLst/>
          </a:prstGeom>
        </p:spPr>
        <p:txBody>
          <a:bodyPr vert="horz" lIns="91420" tIns="45711" rIns="91420" bIns="45711" rtlCol="0" anchor="ctr">
            <a:normAutofit/>
          </a:bodyPr>
          <a:lstStyle/>
          <a:p>
            <a:pPr algn="ctr">
              <a:defRPr/>
            </a:pPr>
            <a:r>
              <a:rPr lang="es-MX" altLang="es-ES" sz="2000" b="1" dirty="0">
                <a:solidFill>
                  <a:srgbClr val="006600"/>
                </a:solidFill>
                <a:cs typeface="Arial" panose="020B0604020202020204" pitchFamily="34" charset="0"/>
              </a:rPr>
              <a:t>Despliegue Nacional de la Estrategia  Código Infarto del </a:t>
            </a:r>
            <a:r>
              <a:rPr lang="es-MX" altLang="es-ES" sz="2000" b="1" dirty="0" smtClean="0">
                <a:solidFill>
                  <a:srgbClr val="006600"/>
                </a:solidFill>
                <a:cs typeface="Arial" panose="020B0604020202020204" pitchFamily="34" charset="0"/>
              </a:rPr>
              <a:t>IMSS (marzo 2018) </a:t>
            </a:r>
            <a:endParaRPr lang="es-MX" sz="2000" b="1" kern="0" dirty="0">
              <a:solidFill>
                <a:srgbClr val="006600"/>
              </a:solidFill>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3779" y="2870744"/>
            <a:ext cx="1034647" cy="67366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0875" y="1988842"/>
            <a:ext cx="868195" cy="67366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6940" y="3861048"/>
            <a:ext cx="720080" cy="567336"/>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7294660" y="3560363"/>
            <a:ext cx="1093764" cy="374950"/>
          </a:xfrm>
          <a:prstGeom prst="rect">
            <a:avLst/>
          </a:prstGeom>
          <a:noFill/>
        </p:spPr>
        <p:txBody>
          <a:bodyPr wrap="square" lIns="91420" tIns="45711" rIns="91420" bIns="45711" rtlCol="0">
            <a:spAutoFit/>
          </a:bodyPr>
          <a:lstStyle/>
          <a:p>
            <a:pPr algn="ctr"/>
            <a:r>
              <a:rPr lang="es-MX" sz="600" dirty="0">
                <a:solidFill>
                  <a:prstClr val="black"/>
                </a:solidFill>
              </a:rPr>
              <a:t>UMAE Hospital de Cardiología</a:t>
            </a:r>
          </a:p>
          <a:p>
            <a:pPr algn="ctr"/>
            <a:r>
              <a:rPr lang="es-MX" sz="600" dirty="0">
                <a:solidFill>
                  <a:prstClr val="black"/>
                </a:solidFill>
              </a:rPr>
              <a:t>CMN Siglo XXI</a:t>
            </a:r>
          </a:p>
        </p:txBody>
      </p:sp>
      <p:sp>
        <p:nvSpPr>
          <p:cNvPr id="14" name="13 CuadroTexto"/>
          <p:cNvSpPr txBox="1"/>
          <p:nvPr/>
        </p:nvSpPr>
        <p:spPr>
          <a:xfrm>
            <a:off x="7164290" y="2685275"/>
            <a:ext cx="941364" cy="280742"/>
          </a:xfrm>
          <a:prstGeom prst="rect">
            <a:avLst/>
          </a:prstGeom>
          <a:noFill/>
        </p:spPr>
        <p:txBody>
          <a:bodyPr wrap="square" lIns="91420" tIns="45711" rIns="91420" bIns="45711" rtlCol="0">
            <a:spAutoFit/>
          </a:bodyPr>
          <a:lstStyle/>
          <a:p>
            <a:pPr algn="ctr"/>
            <a:r>
              <a:rPr lang="es-MX" sz="600" dirty="0">
                <a:solidFill>
                  <a:prstClr val="black"/>
                </a:solidFill>
              </a:rPr>
              <a:t>UMAE Hospital de Especialidades La Raza</a:t>
            </a:r>
          </a:p>
        </p:txBody>
      </p:sp>
      <p:sp>
        <p:nvSpPr>
          <p:cNvPr id="15" name="14 CuadroTexto"/>
          <p:cNvSpPr txBox="1"/>
          <p:nvPr/>
        </p:nvSpPr>
        <p:spPr>
          <a:xfrm>
            <a:off x="7236298" y="4428384"/>
            <a:ext cx="941364" cy="374950"/>
          </a:xfrm>
          <a:prstGeom prst="rect">
            <a:avLst/>
          </a:prstGeom>
          <a:noFill/>
        </p:spPr>
        <p:txBody>
          <a:bodyPr wrap="square" lIns="91420" tIns="45711" rIns="91420" bIns="45711" rtlCol="0">
            <a:spAutoFit/>
          </a:bodyPr>
          <a:lstStyle/>
          <a:p>
            <a:pPr algn="ctr"/>
            <a:r>
              <a:rPr lang="es-MX" sz="600" dirty="0">
                <a:solidFill>
                  <a:prstClr val="black"/>
                </a:solidFill>
              </a:rPr>
              <a:t>UMAE Hospital de Especialidades Mérida Yucatán</a:t>
            </a:r>
          </a:p>
        </p:txBody>
      </p:sp>
      <p:pic>
        <p:nvPicPr>
          <p:cNvPr id="1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6653" y="1628802"/>
            <a:ext cx="868195" cy="663028"/>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CuadroTexto"/>
          <p:cNvSpPr txBox="1"/>
          <p:nvPr/>
        </p:nvSpPr>
        <p:spPr>
          <a:xfrm>
            <a:off x="4211960" y="2276872"/>
            <a:ext cx="1093764" cy="374950"/>
          </a:xfrm>
          <a:prstGeom prst="rect">
            <a:avLst/>
          </a:prstGeom>
          <a:noFill/>
        </p:spPr>
        <p:txBody>
          <a:bodyPr wrap="square" lIns="91420" tIns="45711" rIns="91420" bIns="45711" rtlCol="0">
            <a:spAutoFit/>
          </a:bodyPr>
          <a:lstStyle/>
          <a:p>
            <a:pPr algn="ctr"/>
            <a:r>
              <a:rPr lang="es-MX" sz="600" dirty="0">
                <a:solidFill>
                  <a:prstClr val="black"/>
                </a:solidFill>
              </a:rPr>
              <a:t>UMAE Hospital de Cardiología</a:t>
            </a:r>
          </a:p>
          <a:p>
            <a:pPr algn="ctr"/>
            <a:r>
              <a:rPr lang="es-MX" sz="600" dirty="0">
                <a:solidFill>
                  <a:prstClr val="black"/>
                </a:solidFill>
              </a:rPr>
              <a:t>34 Monterrey Nuevo León</a:t>
            </a:r>
          </a:p>
        </p:txBody>
      </p:sp>
      <p:pic>
        <p:nvPicPr>
          <p:cNvPr id="1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8350" y="1481569"/>
            <a:ext cx="694772" cy="66624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CuadroTexto"/>
          <p:cNvSpPr txBox="1"/>
          <p:nvPr/>
        </p:nvSpPr>
        <p:spPr>
          <a:xfrm>
            <a:off x="1800183" y="2224242"/>
            <a:ext cx="941364" cy="374950"/>
          </a:xfrm>
          <a:prstGeom prst="rect">
            <a:avLst/>
          </a:prstGeom>
          <a:noFill/>
        </p:spPr>
        <p:txBody>
          <a:bodyPr wrap="square" lIns="91420" tIns="45711" rIns="91420" bIns="45711" rtlCol="0">
            <a:spAutoFit/>
          </a:bodyPr>
          <a:lstStyle/>
          <a:p>
            <a:pPr algn="ctr"/>
            <a:r>
              <a:rPr lang="es-MX" sz="600" dirty="0">
                <a:solidFill>
                  <a:prstClr val="black"/>
                </a:solidFill>
              </a:rPr>
              <a:t>UMAE Hospital de Especialidades Cd. Obregón Sonora</a:t>
            </a:r>
          </a:p>
        </p:txBody>
      </p:sp>
      <p:pic>
        <p:nvPicPr>
          <p:cNvPr id="20" name="Picture 8"/>
          <p:cNvPicPr>
            <a:picLocks noChangeAspect="1" noChangeArrowheads="1"/>
          </p:cNvPicPr>
          <p:nvPr/>
        </p:nvPicPr>
        <p:blipFill>
          <a:blip r:embed="rId9" cstate="print"/>
          <a:stretch>
            <a:fillRect/>
          </a:stretch>
        </p:blipFill>
        <p:spPr bwMode="auto">
          <a:xfrm>
            <a:off x="6250623" y="4495055"/>
            <a:ext cx="868195" cy="655575"/>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20 CuadroTexto"/>
          <p:cNvSpPr txBox="1"/>
          <p:nvPr/>
        </p:nvSpPr>
        <p:spPr>
          <a:xfrm>
            <a:off x="6156178" y="5147899"/>
            <a:ext cx="941364" cy="374950"/>
          </a:xfrm>
          <a:prstGeom prst="rect">
            <a:avLst/>
          </a:prstGeom>
          <a:noFill/>
        </p:spPr>
        <p:txBody>
          <a:bodyPr wrap="square" lIns="91420" tIns="45711" rIns="91420" bIns="45711" rtlCol="0">
            <a:spAutoFit/>
          </a:bodyPr>
          <a:lstStyle/>
          <a:p>
            <a:pPr algn="ctr"/>
            <a:r>
              <a:rPr lang="es-MX" sz="600" dirty="0">
                <a:solidFill>
                  <a:prstClr val="black"/>
                </a:solidFill>
              </a:rPr>
              <a:t>Hospital General de Zona 46</a:t>
            </a:r>
          </a:p>
          <a:p>
            <a:pPr algn="ctr"/>
            <a:r>
              <a:rPr lang="es-MX" sz="600" dirty="0">
                <a:solidFill>
                  <a:prstClr val="black"/>
                </a:solidFill>
              </a:rPr>
              <a:t>Villahermosa Tabasco</a:t>
            </a:r>
          </a:p>
        </p:txBody>
      </p:sp>
      <p:pic>
        <p:nvPicPr>
          <p:cNvPr id="22" name="Picture 10"/>
          <p:cNvPicPr>
            <a:picLocks noChangeAspect="1" noChangeArrowheads="1"/>
          </p:cNvPicPr>
          <p:nvPr/>
        </p:nvPicPr>
        <p:blipFill>
          <a:blip r:embed="rId10" cstate="print"/>
          <a:stretch>
            <a:fillRect/>
          </a:stretch>
        </p:blipFill>
        <p:spPr bwMode="auto">
          <a:xfrm>
            <a:off x="681520" y="684650"/>
            <a:ext cx="868195" cy="55468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CuadroTexto"/>
          <p:cNvSpPr txBox="1"/>
          <p:nvPr/>
        </p:nvSpPr>
        <p:spPr>
          <a:xfrm>
            <a:off x="733067" y="1227775"/>
            <a:ext cx="941364" cy="374950"/>
          </a:xfrm>
          <a:prstGeom prst="rect">
            <a:avLst/>
          </a:prstGeom>
          <a:noFill/>
        </p:spPr>
        <p:txBody>
          <a:bodyPr wrap="square" lIns="91420" tIns="45711" rIns="91420" bIns="45711" rtlCol="0">
            <a:spAutoFit/>
          </a:bodyPr>
          <a:lstStyle/>
          <a:p>
            <a:pPr algn="ctr"/>
            <a:r>
              <a:rPr lang="es-MX" sz="600" dirty="0">
                <a:solidFill>
                  <a:prstClr val="black"/>
                </a:solidFill>
              </a:rPr>
              <a:t>Hospital General Regional No. 1, Tijuana Baja California</a:t>
            </a:r>
          </a:p>
        </p:txBody>
      </p:sp>
      <p:pic>
        <p:nvPicPr>
          <p:cNvPr id="24" name="Picture 11"/>
          <p:cNvPicPr>
            <a:picLocks noChangeAspect="1" noChangeArrowheads="1"/>
          </p:cNvPicPr>
          <p:nvPr/>
        </p:nvPicPr>
        <p:blipFill>
          <a:blip r:embed="rId11" cstate="print"/>
          <a:stretch>
            <a:fillRect/>
          </a:stretch>
        </p:blipFill>
        <p:spPr bwMode="auto">
          <a:xfrm>
            <a:off x="2802701" y="3269030"/>
            <a:ext cx="809148" cy="703959"/>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CuadroTexto"/>
          <p:cNvSpPr txBox="1"/>
          <p:nvPr/>
        </p:nvSpPr>
        <p:spPr>
          <a:xfrm>
            <a:off x="2766542" y="3995759"/>
            <a:ext cx="941364" cy="374950"/>
          </a:xfrm>
          <a:prstGeom prst="rect">
            <a:avLst/>
          </a:prstGeom>
          <a:noFill/>
        </p:spPr>
        <p:txBody>
          <a:bodyPr wrap="square" lIns="91420" tIns="45711" rIns="91420" bIns="45711" rtlCol="0">
            <a:spAutoFit/>
          </a:bodyPr>
          <a:lstStyle/>
          <a:p>
            <a:pPr algn="ctr"/>
            <a:r>
              <a:rPr lang="es-MX" sz="600" dirty="0">
                <a:solidFill>
                  <a:prstClr val="black"/>
                </a:solidFill>
              </a:rPr>
              <a:t>UMAE Hospital de Especialidades CMN Occidente, Jalisco</a:t>
            </a:r>
          </a:p>
        </p:txBody>
      </p:sp>
      <p:pic>
        <p:nvPicPr>
          <p:cNvPr id="26" name="Picture 12"/>
          <p:cNvPicPr>
            <a:picLocks noChangeAspect="1" noChangeArrowheads="1"/>
          </p:cNvPicPr>
          <p:nvPr/>
        </p:nvPicPr>
        <p:blipFill>
          <a:blip r:embed="rId12" cstate="print"/>
          <a:stretch>
            <a:fillRect/>
          </a:stretch>
        </p:blipFill>
        <p:spPr bwMode="auto">
          <a:xfrm>
            <a:off x="3920359" y="2636914"/>
            <a:ext cx="524843" cy="67192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26 CuadroTexto"/>
          <p:cNvSpPr txBox="1"/>
          <p:nvPr/>
        </p:nvSpPr>
        <p:spPr>
          <a:xfrm>
            <a:off x="3635896" y="3292108"/>
            <a:ext cx="1093764" cy="374950"/>
          </a:xfrm>
          <a:prstGeom prst="rect">
            <a:avLst/>
          </a:prstGeom>
          <a:noFill/>
        </p:spPr>
        <p:txBody>
          <a:bodyPr wrap="square" lIns="91420" tIns="45711" rIns="91420" bIns="45711" rtlCol="0">
            <a:spAutoFit/>
          </a:bodyPr>
          <a:lstStyle/>
          <a:p>
            <a:pPr algn="ctr"/>
            <a:r>
              <a:rPr lang="es-MX" sz="600" dirty="0">
                <a:solidFill>
                  <a:prstClr val="black"/>
                </a:solidFill>
              </a:rPr>
              <a:t>UMAE Hospital de Especialidades</a:t>
            </a:r>
          </a:p>
          <a:p>
            <a:pPr algn="ctr"/>
            <a:r>
              <a:rPr lang="es-MX" sz="600" dirty="0">
                <a:solidFill>
                  <a:prstClr val="black"/>
                </a:solidFill>
              </a:rPr>
              <a:t>No. 71 Torreón Coahuila</a:t>
            </a:r>
          </a:p>
        </p:txBody>
      </p:sp>
      <p:pic>
        <p:nvPicPr>
          <p:cNvPr id="28" name="Picture 13"/>
          <p:cNvPicPr>
            <a:picLocks noChangeAspect="1" noChangeArrowheads="1"/>
          </p:cNvPicPr>
          <p:nvPr/>
        </p:nvPicPr>
        <p:blipFill>
          <a:blip r:embed="rId13" cstate="print"/>
          <a:stretch>
            <a:fillRect/>
          </a:stretch>
        </p:blipFill>
        <p:spPr bwMode="auto">
          <a:xfrm>
            <a:off x="2728490" y="1052736"/>
            <a:ext cx="798661" cy="687686"/>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28 CuadroTexto"/>
          <p:cNvSpPr txBox="1"/>
          <p:nvPr/>
        </p:nvSpPr>
        <p:spPr>
          <a:xfrm>
            <a:off x="2627786" y="1750450"/>
            <a:ext cx="1080218" cy="276981"/>
          </a:xfrm>
          <a:prstGeom prst="rect">
            <a:avLst/>
          </a:prstGeom>
          <a:noFill/>
        </p:spPr>
        <p:txBody>
          <a:bodyPr wrap="square" lIns="91420" tIns="45711" rIns="91420" bIns="45711" rtlCol="0">
            <a:spAutoFit/>
          </a:bodyPr>
          <a:lstStyle/>
          <a:p>
            <a:pPr algn="ctr"/>
            <a:r>
              <a:rPr lang="es-MX" sz="600" dirty="0">
                <a:solidFill>
                  <a:prstClr val="black"/>
                </a:solidFill>
              </a:rPr>
              <a:t>Hospital General de Zona No. 1. Chihuahua, Chihuahua</a:t>
            </a:r>
          </a:p>
        </p:txBody>
      </p:sp>
      <p:pic>
        <p:nvPicPr>
          <p:cNvPr id="30" name="Picture 14"/>
          <p:cNvPicPr>
            <a:picLocks noChangeAspect="1" noChangeArrowheads="1"/>
          </p:cNvPicPr>
          <p:nvPr/>
        </p:nvPicPr>
        <p:blipFill>
          <a:blip r:embed="rId14" cstate="print"/>
          <a:stretch>
            <a:fillRect/>
          </a:stretch>
        </p:blipFill>
        <p:spPr bwMode="auto">
          <a:xfrm>
            <a:off x="2839018" y="4474078"/>
            <a:ext cx="868195" cy="489315"/>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30 CuadroTexto"/>
          <p:cNvSpPr txBox="1"/>
          <p:nvPr/>
        </p:nvSpPr>
        <p:spPr>
          <a:xfrm>
            <a:off x="2766542" y="5055569"/>
            <a:ext cx="941364" cy="469159"/>
          </a:xfrm>
          <a:prstGeom prst="rect">
            <a:avLst/>
          </a:prstGeom>
          <a:noFill/>
        </p:spPr>
        <p:txBody>
          <a:bodyPr wrap="square" lIns="91420" tIns="45711" rIns="91420" bIns="45711" rtlCol="0">
            <a:spAutoFit/>
          </a:bodyPr>
          <a:lstStyle/>
          <a:p>
            <a:pPr algn="ctr"/>
            <a:r>
              <a:rPr lang="es-MX" sz="600" dirty="0">
                <a:solidFill>
                  <a:prstClr val="black"/>
                </a:solidFill>
              </a:rPr>
              <a:t>Hospital General de Zona No. 1, Villa de Alvarez</a:t>
            </a:r>
          </a:p>
          <a:p>
            <a:pPr algn="ctr"/>
            <a:r>
              <a:rPr lang="es-MX" sz="600" dirty="0">
                <a:solidFill>
                  <a:prstClr val="black"/>
                </a:solidFill>
              </a:rPr>
              <a:t>Colima, Colima </a:t>
            </a:r>
          </a:p>
        </p:txBody>
      </p:sp>
      <p:pic>
        <p:nvPicPr>
          <p:cNvPr id="32" name="Picture 15"/>
          <p:cNvPicPr>
            <a:picLocks noChangeAspect="1" noChangeArrowheads="1"/>
          </p:cNvPicPr>
          <p:nvPr/>
        </p:nvPicPr>
        <p:blipFill>
          <a:blip r:embed="rId15" cstate="print"/>
          <a:stretch>
            <a:fillRect/>
          </a:stretch>
        </p:blipFill>
        <p:spPr bwMode="auto">
          <a:xfrm>
            <a:off x="5580114" y="3666939"/>
            <a:ext cx="868195" cy="48214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32 CuadroTexto"/>
          <p:cNvSpPr txBox="1"/>
          <p:nvPr/>
        </p:nvSpPr>
        <p:spPr>
          <a:xfrm>
            <a:off x="5550382" y="4211815"/>
            <a:ext cx="1181858" cy="374950"/>
          </a:xfrm>
          <a:prstGeom prst="rect">
            <a:avLst/>
          </a:prstGeom>
          <a:noFill/>
        </p:spPr>
        <p:txBody>
          <a:bodyPr wrap="square" lIns="91420" tIns="45711" rIns="91420" bIns="45711" rtlCol="0">
            <a:spAutoFit/>
          </a:bodyPr>
          <a:lstStyle/>
          <a:p>
            <a:pPr algn="ctr"/>
            <a:r>
              <a:rPr lang="es-MX" sz="600" dirty="0">
                <a:solidFill>
                  <a:prstClr val="black"/>
                </a:solidFill>
              </a:rPr>
              <a:t>UMAE Hospital de Especialidades No.14,  Veracruz, Veracruz</a:t>
            </a:r>
          </a:p>
        </p:txBody>
      </p:sp>
      <p:pic>
        <p:nvPicPr>
          <p:cNvPr id="34" name="Picture 16"/>
          <p:cNvPicPr>
            <a:picLocks noChangeAspect="1" noChangeArrowheads="1"/>
          </p:cNvPicPr>
          <p:nvPr/>
        </p:nvPicPr>
        <p:blipFill>
          <a:blip r:embed="rId16" cstate="print"/>
          <a:stretch>
            <a:fillRect/>
          </a:stretch>
        </p:blipFill>
        <p:spPr bwMode="auto">
          <a:xfrm>
            <a:off x="4963367" y="4437114"/>
            <a:ext cx="876752" cy="583879"/>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34 CuadroTexto"/>
          <p:cNvSpPr txBox="1"/>
          <p:nvPr/>
        </p:nvSpPr>
        <p:spPr>
          <a:xfrm>
            <a:off x="4891359" y="5048335"/>
            <a:ext cx="976787" cy="374950"/>
          </a:xfrm>
          <a:prstGeom prst="rect">
            <a:avLst/>
          </a:prstGeom>
          <a:noFill/>
        </p:spPr>
        <p:txBody>
          <a:bodyPr wrap="square" lIns="91420" tIns="45711" rIns="91420" bIns="45711" rtlCol="0">
            <a:spAutoFit/>
          </a:bodyPr>
          <a:lstStyle/>
          <a:p>
            <a:pPr algn="ctr"/>
            <a:r>
              <a:rPr lang="es-MX" sz="600" dirty="0">
                <a:solidFill>
                  <a:prstClr val="black"/>
                </a:solidFill>
              </a:rPr>
              <a:t>UMAE Hospital de Especialidades Puebla, Puebla</a:t>
            </a:r>
          </a:p>
        </p:txBody>
      </p:sp>
      <p:pic>
        <p:nvPicPr>
          <p:cNvPr id="36" name="Picture 17"/>
          <p:cNvPicPr>
            <a:picLocks noChangeAspect="1" noChangeArrowheads="1"/>
          </p:cNvPicPr>
          <p:nvPr/>
        </p:nvPicPr>
        <p:blipFill>
          <a:blip r:embed="rId17" cstate="print"/>
          <a:stretch>
            <a:fillRect/>
          </a:stretch>
        </p:blipFill>
        <p:spPr bwMode="auto">
          <a:xfrm>
            <a:off x="3839418" y="4941170"/>
            <a:ext cx="862567" cy="574299"/>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36 CuadroTexto"/>
          <p:cNvSpPr txBox="1"/>
          <p:nvPr/>
        </p:nvSpPr>
        <p:spPr>
          <a:xfrm>
            <a:off x="3760621" y="5633785"/>
            <a:ext cx="1027405" cy="374950"/>
          </a:xfrm>
          <a:prstGeom prst="rect">
            <a:avLst/>
          </a:prstGeom>
          <a:noFill/>
        </p:spPr>
        <p:txBody>
          <a:bodyPr wrap="square" lIns="91420" tIns="45711" rIns="91420" bIns="45711" rtlCol="0">
            <a:spAutoFit/>
          </a:bodyPr>
          <a:lstStyle/>
          <a:p>
            <a:pPr algn="ctr"/>
            <a:r>
              <a:rPr lang="es-MX" sz="600" dirty="0">
                <a:solidFill>
                  <a:prstClr val="black"/>
                </a:solidFill>
              </a:rPr>
              <a:t>Hospital General Regional No. 1 Charo, Morelia Michoacán</a:t>
            </a:r>
          </a:p>
        </p:txBody>
      </p:sp>
      <p:sp>
        <p:nvSpPr>
          <p:cNvPr id="38" name="37 CuadroTexto"/>
          <p:cNvSpPr txBox="1"/>
          <p:nvPr/>
        </p:nvSpPr>
        <p:spPr>
          <a:xfrm>
            <a:off x="6139813" y="6166590"/>
            <a:ext cx="1033420" cy="374950"/>
          </a:xfrm>
          <a:prstGeom prst="rect">
            <a:avLst/>
          </a:prstGeom>
          <a:noFill/>
        </p:spPr>
        <p:txBody>
          <a:bodyPr wrap="square" lIns="91420" tIns="45711" rIns="91420" bIns="45711" rtlCol="0">
            <a:spAutoFit/>
          </a:bodyPr>
          <a:lstStyle/>
          <a:p>
            <a:pPr algn="ctr"/>
            <a:r>
              <a:rPr lang="es-MX" sz="600" dirty="0">
                <a:solidFill>
                  <a:prstClr val="black"/>
                </a:solidFill>
              </a:rPr>
              <a:t>Hospital General de Zona No. 2, Tuxtla Gutiérrez Chiapas</a:t>
            </a:r>
          </a:p>
        </p:txBody>
      </p:sp>
      <p:pic>
        <p:nvPicPr>
          <p:cNvPr id="39" name="Picture 19"/>
          <p:cNvPicPr>
            <a:picLocks noChangeAspect="1" noChangeArrowheads="1"/>
          </p:cNvPicPr>
          <p:nvPr/>
        </p:nvPicPr>
        <p:blipFill>
          <a:blip r:embed="rId18" cstate="print"/>
          <a:srcRect t="28027" b="28983"/>
          <a:stretch>
            <a:fillRect/>
          </a:stretch>
        </p:blipFill>
        <p:spPr bwMode="auto">
          <a:xfrm>
            <a:off x="6363247" y="5673923"/>
            <a:ext cx="642942" cy="49138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0"/>
          <p:cNvPicPr>
            <a:picLocks noChangeAspect="1" noChangeArrowheads="1"/>
          </p:cNvPicPr>
          <p:nvPr/>
        </p:nvPicPr>
        <p:blipFill>
          <a:blip r:embed="rId19" cstate="print"/>
          <a:stretch>
            <a:fillRect/>
          </a:stretch>
        </p:blipFill>
        <p:spPr bwMode="auto">
          <a:xfrm>
            <a:off x="4079334" y="3805460"/>
            <a:ext cx="836023" cy="599148"/>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40 CuadroTexto"/>
          <p:cNvSpPr txBox="1"/>
          <p:nvPr/>
        </p:nvSpPr>
        <p:spPr>
          <a:xfrm>
            <a:off x="3995936" y="4467396"/>
            <a:ext cx="1093764" cy="374950"/>
          </a:xfrm>
          <a:prstGeom prst="rect">
            <a:avLst/>
          </a:prstGeom>
          <a:noFill/>
        </p:spPr>
        <p:txBody>
          <a:bodyPr wrap="square" lIns="91420" tIns="45711" rIns="91420" bIns="45711" rtlCol="0">
            <a:spAutoFit/>
          </a:bodyPr>
          <a:lstStyle/>
          <a:p>
            <a:pPr algn="ctr"/>
            <a:r>
              <a:rPr lang="es-MX" sz="600" dirty="0">
                <a:solidFill>
                  <a:prstClr val="black"/>
                </a:solidFill>
              </a:rPr>
              <a:t>UMAE Hospital de Especialidades</a:t>
            </a:r>
          </a:p>
          <a:p>
            <a:pPr algn="ctr"/>
            <a:r>
              <a:rPr lang="es-MX" sz="600" dirty="0">
                <a:solidFill>
                  <a:prstClr val="black"/>
                </a:solidFill>
              </a:rPr>
              <a:t>León Guanajuato</a:t>
            </a:r>
          </a:p>
        </p:txBody>
      </p:sp>
      <p:pic>
        <p:nvPicPr>
          <p:cNvPr id="42" name="Picture 21"/>
          <p:cNvPicPr>
            <a:picLocks noChangeAspect="1" noChangeArrowheads="1"/>
          </p:cNvPicPr>
          <p:nvPr/>
        </p:nvPicPr>
        <p:blipFill>
          <a:blip r:embed="rId20" cstate="print"/>
          <a:stretch>
            <a:fillRect/>
          </a:stretch>
        </p:blipFill>
        <p:spPr bwMode="auto">
          <a:xfrm>
            <a:off x="4722344" y="3006986"/>
            <a:ext cx="876752" cy="343166"/>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42 CuadroTexto"/>
          <p:cNvSpPr txBox="1"/>
          <p:nvPr/>
        </p:nvSpPr>
        <p:spPr>
          <a:xfrm>
            <a:off x="4600946" y="3489059"/>
            <a:ext cx="1080218" cy="280742"/>
          </a:xfrm>
          <a:prstGeom prst="rect">
            <a:avLst/>
          </a:prstGeom>
          <a:noFill/>
        </p:spPr>
        <p:txBody>
          <a:bodyPr wrap="square" lIns="91420" tIns="45711" rIns="91420" bIns="45711" rtlCol="0">
            <a:spAutoFit/>
          </a:bodyPr>
          <a:lstStyle/>
          <a:p>
            <a:pPr algn="ctr"/>
            <a:r>
              <a:rPr lang="es-MX" sz="600" dirty="0">
                <a:solidFill>
                  <a:prstClr val="black"/>
                </a:solidFill>
              </a:rPr>
              <a:t>Hospital General de Zona No. 1. San Luís Potosí, SLP</a:t>
            </a:r>
          </a:p>
        </p:txBody>
      </p:sp>
      <p:pic>
        <p:nvPicPr>
          <p:cNvPr id="44" name="Picture 22"/>
          <p:cNvPicPr>
            <a:picLocks noChangeAspect="1" noChangeArrowheads="1"/>
          </p:cNvPicPr>
          <p:nvPr/>
        </p:nvPicPr>
        <p:blipFill>
          <a:blip r:embed="rId21" cstate="print"/>
          <a:srcRect l="10363" t="5757" r="11915" b="13642"/>
          <a:stretch>
            <a:fillRect/>
          </a:stretch>
        </p:blipFill>
        <p:spPr bwMode="auto">
          <a:xfrm>
            <a:off x="5121618" y="5539082"/>
            <a:ext cx="857256" cy="500066"/>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44 CuadroTexto"/>
          <p:cNvSpPr txBox="1"/>
          <p:nvPr/>
        </p:nvSpPr>
        <p:spPr>
          <a:xfrm>
            <a:off x="5050748" y="6032321"/>
            <a:ext cx="1033420" cy="280742"/>
          </a:xfrm>
          <a:prstGeom prst="rect">
            <a:avLst/>
          </a:prstGeom>
          <a:noFill/>
        </p:spPr>
        <p:txBody>
          <a:bodyPr wrap="square" lIns="91420" tIns="45711" rIns="91420" bIns="45711" rtlCol="0">
            <a:spAutoFit/>
          </a:bodyPr>
          <a:lstStyle/>
          <a:p>
            <a:pPr algn="ctr"/>
            <a:r>
              <a:rPr lang="es-MX" sz="600" dirty="0">
                <a:solidFill>
                  <a:prstClr val="black"/>
                </a:solidFill>
              </a:rPr>
              <a:t>Hospital General de Zona No. 1, Pachuca, Hidalgo</a:t>
            </a:r>
          </a:p>
        </p:txBody>
      </p:sp>
      <p:pic>
        <p:nvPicPr>
          <p:cNvPr id="1026"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28193" y="2852936"/>
            <a:ext cx="10572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47 CuadroTexto"/>
          <p:cNvSpPr txBox="1"/>
          <p:nvPr/>
        </p:nvSpPr>
        <p:spPr>
          <a:xfrm>
            <a:off x="1758430" y="3299157"/>
            <a:ext cx="941364" cy="280742"/>
          </a:xfrm>
          <a:prstGeom prst="rect">
            <a:avLst/>
          </a:prstGeom>
          <a:noFill/>
        </p:spPr>
        <p:txBody>
          <a:bodyPr wrap="square" lIns="91420" tIns="45711" rIns="91420" bIns="45711" rtlCol="0">
            <a:spAutoFit/>
          </a:bodyPr>
          <a:lstStyle/>
          <a:p>
            <a:pPr algn="ctr"/>
            <a:r>
              <a:rPr lang="es-MX" sz="600" dirty="0">
                <a:solidFill>
                  <a:prstClr val="black"/>
                </a:solidFill>
              </a:rPr>
              <a:t>HGSZ No2</a:t>
            </a:r>
          </a:p>
          <a:p>
            <a:pPr algn="ctr"/>
            <a:r>
              <a:rPr lang="es-MX" sz="600" dirty="0">
                <a:solidFill>
                  <a:prstClr val="black"/>
                </a:solidFill>
              </a:rPr>
              <a:t>La Paz BC Sur</a:t>
            </a:r>
          </a:p>
        </p:txBody>
      </p:sp>
      <p:pic>
        <p:nvPicPr>
          <p:cNvPr id="3074" name="Picture 2"/>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27812" t="53692" r="56299" b="20172"/>
          <a:stretch/>
        </p:blipFill>
        <p:spPr bwMode="auto">
          <a:xfrm>
            <a:off x="5509528" y="838798"/>
            <a:ext cx="938781" cy="107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707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solidFill>
                  <a:schemeClr val="accent3">
                    <a:lumMod val="50000"/>
                  </a:schemeClr>
                </a:solidFill>
              </a:rPr>
              <a:t>Indicadores  de impacto con la Estrategia Código Infarto</a:t>
            </a:r>
            <a:endParaRPr lang="es-MX" dirty="0">
              <a:solidFill>
                <a:schemeClr val="accent3">
                  <a:lumMod val="50000"/>
                </a:schemeClr>
              </a:solidFill>
            </a:endParaRPr>
          </a:p>
        </p:txBody>
      </p:sp>
      <p:sp>
        <p:nvSpPr>
          <p:cNvPr id="4" name="3 Marcador de número de diapositiva"/>
          <p:cNvSpPr>
            <a:spLocks noGrp="1"/>
          </p:cNvSpPr>
          <p:nvPr>
            <p:ph type="sldNum" sz="quarter" idx="12"/>
          </p:nvPr>
        </p:nvSpPr>
        <p:spPr>
          <a:xfrm>
            <a:off x="8634522" y="6491712"/>
            <a:ext cx="2133600" cy="365125"/>
          </a:xfrm>
        </p:spPr>
        <p:txBody>
          <a:bodyPr/>
          <a:lstStyle/>
          <a:p>
            <a:fld id="{694DF7E8-A4A8-414F-BAE2-CD5D40EEF35F}" type="slidenum">
              <a:rPr lang="es-MX" smtClean="0">
                <a:solidFill>
                  <a:prstClr val="black">
                    <a:tint val="75000"/>
                  </a:prstClr>
                </a:solidFill>
              </a:rPr>
              <a:pPr/>
              <a:t>12</a:t>
            </a:fld>
            <a:endParaRPr lang="es-MX" dirty="0">
              <a:solidFill>
                <a:prstClr val="black">
                  <a:tint val="75000"/>
                </a:prstClr>
              </a:solidFill>
            </a:endParaRPr>
          </a:p>
        </p:txBody>
      </p:sp>
      <p:sp>
        <p:nvSpPr>
          <p:cNvPr id="3" name="2 CuadroTexto"/>
          <p:cNvSpPr txBox="1"/>
          <p:nvPr/>
        </p:nvSpPr>
        <p:spPr>
          <a:xfrm>
            <a:off x="2316773" y="1094960"/>
            <a:ext cx="4931720" cy="376260"/>
          </a:xfrm>
          <a:prstGeom prst="rect">
            <a:avLst/>
          </a:prstGeom>
          <a:noFill/>
        </p:spPr>
        <p:txBody>
          <a:bodyPr wrap="square" lIns="92634" tIns="46320" rIns="92634" bIns="46320" rtlCol="0">
            <a:spAutoFit/>
          </a:bodyPr>
          <a:lstStyle/>
          <a:p>
            <a:pPr algn="ctr" defTabSz="932173" fontAlgn="base">
              <a:spcBef>
                <a:spcPct val="0"/>
              </a:spcBef>
              <a:spcAft>
                <a:spcPct val="0"/>
              </a:spcAft>
            </a:pPr>
            <a:r>
              <a:rPr lang="es-MX" b="1" dirty="0">
                <a:solidFill>
                  <a:prstClr val="black"/>
                </a:solidFill>
                <a:latin typeface="Arial Narrow" panose="020B0606020202030204" pitchFamily="34" charset="0"/>
              </a:rPr>
              <a:t>Indicadores generales de la iniciativa</a:t>
            </a:r>
          </a:p>
        </p:txBody>
      </p:sp>
      <p:sp>
        <p:nvSpPr>
          <p:cNvPr id="18" name="CuadroTexto 17"/>
          <p:cNvSpPr txBox="1"/>
          <p:nvPr/>
        </p:nvSpPr>
        <p:spPr>
          <a:xfrm>
            <a:off x="5184064" y="1572709"/>
            <a:ext cx="2140092" cy="344881"/>
          </a:xfrm>
          <a:prstGeom prst="rect">
            <a:avLst/>
          </a:prstGeom>
          <a:solidFill>
            <a:schemeClr val="bg1"/>
          </a:solidFill>
        </p:spPr>
        <p:txBody>
          <a:bodyPr wrap="square" lIns="92652" tIns="46332" rIns="92652" bIns="46332" rtlCol="0">
            <a:spAutoFit/>
          </a:bodyPr>
          <a:lstStyle/>
          <a:p>
            <a:pPr algn="ctr" defTabSz="932173" fontAlgn="base">
              <a:spcBef>
                <a:spcPct val="0"/>
              </a:spcBef>
              <a:spcAft>
                <a:spcPct val="0"/>
              </a:spcAft>
            </a:pPr>
            <a:r>
              <a:rPr lang="es-MX" sz="800" dirty="0">
                <a:solidFill>
                  <a:prstClr val="black"/>
                </a:solidFill>
                <a:latin typeface="Arial Narrow" panose="020B0606020202030204" pitchFamily="34" charset="0"/>
              </a:rPr>
              <a:t>% de avance al logro de la meta del indicador </a:t>
            </a:r>
          </a:p>
          <a:p>
            <a:pPr algn="ctr" defTabSz="932173" fontAlgn="base">
              <a:spcBef>
                <a:spcPct val="0"/>
              </a:spcBef>
              <a:spcAft>
                <a:spcPct val="0"/>
              </a:spcAft>
            </a:pPr>
            <a:r>
              <a:rPr lang="es-MX" sz="800" b="1" dirty="0">
                <a:solidFill>
                  <a:prstClr val="black"/>
                </a:solidFill>
                <a:latin typeface="Arial Narrow" panose="020B0606020202030204" pitchFamily="34" charset="0"/>
              </a:rPr>
              <a:t>No reperfundidos</a:t>
            </a:r>
          </a:p>
        </p:txBody>
      </p:sp>
      <p:sp>
        <p:nvSpPr>
          <p:cNvPr id="19" name="CuadroTexto 18"/>
          <p:cNvSpPr txBox="1"/>
          <p:nvPr/>
        </p:nvSpPr>
        <p:spPr>
          <a:xfrm>
            <a:off x="7341506" y="2891124"/>
            <a:ext cx="1208025" cy="470492"/>
          </a:xfrm>
          <a:prstGeom prst="rect">
            <a:avLst/>
          </a:prstGeom>
          <a:solidFill>
            <a:schemeClr val="bg1"/>
          </a:solidFill>
        </p:spPr>
        <p:txBody>
          <a:bodyPr wrap="square" lIns="92652" tIns="46332" rIns="92652" bIns="46332" rtlCol="0">
            <a:spAutoFit/>
          </a:bodyPr>
          <a:lstStyle/>
          <a:p>
            <a:pPr defTabSz="932173" fontAlgn="base">
              <a:spcBef>
                <a:spcPct val="0"/>
              </a:spcBef>
              <a:spcAft>
                <a:spcPct val="0"/>
              </a:spcAft>
            </a:pPr>
            <a:r>
              <a:rPr lang="es-MX" sz="800" dirty="0">
                <a:solidFill>
                  <a:prstClr val="black"/>
                </a:solidFill>
                <a:latin typeface="Arial Narrow" panose="020B0606020202030204" pitchFamily="34" charset="0"/>
              </a:rPr>
              <a:t>% de avance al logro</a:t>
            </a:r>
          </a:p>
          <a:p>
            <a:pPr defTabSz="932173" fontAlgn="base">
              <a:spcBef>
                <a:spcPct val="0"/>
              </a:spcBef>
              <a:spcAft>
                <a:spcPct val="0"/>
              </a:spcAft>
            </a:pPr>
            <a:r>
              <a:rPr lang="es-MX" sz="800" dirty="0">
                <a:solidFill>
                  <a:prstClr val="black"/>
                </a:solidFill>
                <a:latin typeface="Arial Narrow" panose="020B0606020202030204" pitchFamily="34" charset="0"/>
              </a:rPr>
              <a:t>de la meta del indicador </a:t>
            </a:r>
          </a:p>
          <a:p>
            <a:pPr defTabSz="932173" fontAlgn="base">
              <a:spcBef>
                <a:spcPct val="0"/>
              </a:spcBef>
              <a:spcAft>
                <a:spcPct val="0"/>
              </a:spcAft>
            </a:pPr>
            <a:r>
              <a:rPr lang="es-MX" sz="800" b="1" dirty="0">
                <a:solidFill>
                  <a:prstClr val="black"/>
                </a:solidFill>
                <a:latin typeface="Arial Narrow" panose="020B0606020202030204" pitchFamily="34" charset="0"/>
              </a:rPr>
              <a:t>Tiempo puerta aguja</a:t>
            </a:r>
          </a:p>
        </p:txBody>
      </p:sp>
      <p:sp>
        <p:nvSpPr>
          <p:cNvPr id="20" name="CuadroTexto 19"/>
          <p:cNvSpPr txBox="1"/>
          <p:nvPr/>
        </p:nvSpPr>
        <p:spPr>
          <a:xfrm>
            <a:off x="5533861" y="4130323"/>
            <a:ext cx="1607883" cy="470492"/>
          </a:xfrm>
          <a:prstGeom prst="rect">
            <a:avLst/>
          </a:prstGeom>
          <a:solidFill>
            <a:schemeClr val="bg1"/>
          </a:solidFill>
        </p:spPr>
        <p:txBody>
          <a:bodyPr wrap="square" lIns="92652" tIns="46332" rIns="92652" bIns="46332" rtlCol="0">
            <a:spAutoFit/>
          </a:bodyPr>
          <a:lstStyle/>
          <a:p>
            <a:pPr algn="ctr" defTabSz="932173" fontAlgn="base">
              <a:spcBef>
                <a:spcPct val="0"/>
              </a:spcBef>
              <a:spcAft>
                <a:spcPct val="0"/>
              </a:spcAft>
            </a:pPr>
            <a:r>
              <a:rPr lang="es-MX" sz="800" dirty="0">
                <a:solidFill>
                  <a:prstClr val="black"/>
                </a:solidFill>
                <a:latin typeface="Arial Narrow" panose="020B0606020202030204" pitchFamily="34" charset="0"/>
              </a:rPr>
              <a:t>% de avance al logro de la meta del indicador </a:t>
            </a:r>
          </a:p>
          <a:p>
            <a:pPr algn="ctr" defTabSz="932173" fontAlgn="base">
              <a:spcBef>
                <a:spcPct val="0"/>
              </a:spcBef>
              <a:spcAft>
                <a:spcPct val="0"/>
              </a:spcAft>
            </a:pPr>
            <a:r>
              <a:rPr lang="es-MX" sz="800" b="1" dirty="0">
                <a:solidFill>
                  <a:prstClr val="black"/>
                </a:solidFill>
                <a:latin typeface="Arial Narrow" panose="020B0606020202030204" pitchFamily="34" charset="0"/>
              </a:rPr>
              <a:t>Tiempo puerta balón</a:t>
            </a:r>
          </a:p>
        </p:txBody>
      </p:sp>
      <p:sp>
        <p:nvSpPr>
          <p:cNvPr id="21" name="CuadroTexto 20"/>
          <p:cNvSpPr txBox="1"/>
          <p:nvPr/>
        </p:nvSpPr>
        <p:spPr>
          <a:xfrm>
            <a:off x="4264693" y="2819353"/>
            <a:ext cx="1098205" cy="470492"/>
          </a:xfrm>
          <a:prstGeom prst="rect">
            <a:avLst/>
          </a:prstGeom>
          <a:solidFill>
            <a:schemeClr val="bg1"/>
          </a:solidFill>
        </p:spPr>
        <p:txBody>
          <a:bodyPr wrap="square" lIns="92652" tIns="46332" rIns="92652" bIns="46332" rtlCol="0">
            <a:spAutoFit/>
          </a:bodyPr>
          <a:lstStyle/>
          <a:p>
            <a:pPr algn="r" defTabSz="932173" fontAlgn="base">
              <a:spcBef>
                <a:spcPct val="0"/>
              </a:spcBef>
              <a:spcAft>
                <a:spcPct val="0"/>
              </a:spcAft>
            </a:pPr>
            <a:r>
              <a:rPr lang="es-MX" sz="800" dirty="0">
                <a:solidFill>
                  <a:prstClr val="black"/>
                </a:solidFill>
                <a:latin typeface="Arial Narrow" panose="020B0606020202030204" pitchFamily="34" charset="0"/>
              </a:rPr>
              <a:t>% de avance al logro de la meta del indicador </a:t>
            </a:r>
          </a:p>
          <a:p>
            <a:pPr algn="r" defTabSz="932173" fontAlgn="base">
              <a:spcBef>
                <a:spcPct val="0"/>
              </a:spcBef>
              <a:spcAft>
                <a:spcPct val="0"/>
              </a:spcAft>
            </a:pPr>
            <a:r>
              <a:rPr lang="es-MX" sz="800" b="1" dirty="0">
                <a:solidFill>
                  <a:prstClr val="black"/>
                </a:solidFill>
                <a:latin typeface="Arial Narrow" panose="020B0606020202030204" pitchFamily="34" charset="0"/>
              </a:rPr>
              <a:t>Mortalidad</a:t>
            </a:r>
          </a:p>
        </p:txBody>
      </p:sp>
      <p:sp>
        <p:nvSpPr>
          <p:cNvPr id="7" name="Rectángulo redondeado 6"/>
          <p:cNvSpPr/>
          <p:nvPr/>
        </p:nvSpPr>
        <p:spPr>
          <a:xfrm>
            <a:off x="107504" y="1792384"/>
            <a:ext cx="3441005" cy="3190700"/>
          </a:xfrm>
          <a:prstGeom prst="roundRect">
            <a:avLst>
              <a:gd name="adj" fmla="val 921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652" tIns="46332" rIns="92652" bIns="46332" rtlCol="0" anchor="t"/>
          <a:lstStyle/>
          <a:p>
            <a:pPr algn="ctr" defTabSz="932173" fontAlgn="base">
              <a:spcBef>
                <a:spcPct val="0"/>
              </a:spcBef>
              <a:spcAft>
                <a:spcPct val="0"/>
              </a:spcAft>
            </a:pPr>
            <a:r>
              <a:rPr lang="es-MX" sz="1400" b="1" dirty="0">
                <a:solidFill>
                  <a:prstClr val="black"/>
                </a:solidFill>
                <a:latin typeface="Arial Narrow" panose="020B0606020202030204" pitchFamily="34" charset="0"/>
              </a:rPr>
              <a:t>Datos relevantes:</a:t>
            </a:r>
          </a:p>
          <a:p>
            <a:pPr algn="ctr" defTabSz="932173" fontAlgn="base">
              <a:spcBef>
                <a:spcPct val="0"/>
              </a:spcBef>
              <a:spcAft>
                <a:spcPct val="0"/>
              </a:spcAft>
            </a:pPr>
            <a:endParaRPr lang="es-MX" sz="800" b="1" dirty="0">
              <a:solidFill>
                <a:prstClr val="black"/>
              </a:solidFill>
              <a:latin typeface="Arial Narrow" panose="020B0606020202030204" pitchFamily="34" charset="0"/>
            </a:endParaRPr>
          </a:p>
          <a:p>
            <a:pPr defTabSz="932173" fontAlgn="base">
              <a:spcBef>
                <a:spcPct val="0"/>
              </a:spcBef>
              <a:spcAft>
                <a:spcPct val="0"/>
              </a:spcAft>
            </a:pPr>
            <a:r>
              <a:rPr lang="es-MX" sz="1200" b="1" dirty="0">
                <a:solidFill>
                  <a:prstClr val="black"/>
                </a:solidFill>
                <a:latin typeface="Arial Narrow" panose="020B0606020202030204" pitchFamily="34" charset="0"/>
              </a:rPr>
              <a:t>Mortalidad</a:t>
            </a:r>
            <a:r>
              <a:rPr lang="es-MX" sz="1200" dirty="0">
                <a:solidFill>
                  <a:prstClr val="black"/>
                </a:solidFill>
                <a:latin typeface="Arial Narrow" panose="020B0606020202030204" pitchFamily="34" charset="0"/>
              </a:rPr>
              <a:t>: </a:t>
            </a:r>
          </a:p>
          <a:p>
            <a:pPr defTabSz="932173" fontAlgn="base">
              <a:spcBef>
                <a:spcPct val="0"/>
              </a:spcBef>
              <a:spcAft>
                <a:spcPct val="0"/>
              </a:spcAft>
            </a:pPr>
            <a:r>
              <a:rPr lang="es-MX" sz="1200" dirty="0">
                <a:solidFill>
                  <a:prstClr val="black"/>
                </a:solidFill>
                <a:latin typeface="Arial Narrow" panose="020B0606020202030204" pitchFamily="34" charset="0"/>
              </a:rPr>
              <a:t>Reducción del </a:t>
            </a:r>
            <a:r>
              <a:rPr lang="es-MX" sz="1200" dirty="0" smtClean="0">
                <a:solidFill>
                  <a:prstClr val="black"/>
                </a:solidFill>
                <a:latin typeface="Arial Narrow" panose="020B0606020202030204" pitchFamily="34" charset="0"/>
              </a:rPr>
              <a:t>	                 (20% versus 9%)</a:t>
            </a:r>
            <a:endParaRPr lang="es-MX" sz="1200" b="1" dirty="0">
              <a:solidFill>
                <a:prstClr val="black"/>
              </a:solidFill>
              <a:latin typeface="Arial Narrow" panose="020B0606020202030204" pitchFamily="34" charset="0"/>
            </a:endParaRPr>
          </a:p>
          <a:p>
            <a:pPr marL="289550" indent="-289550" defTabSz="932173" fontAlgn="base">
              <a:spcBef>
                <a:spcPct val="0"/>
              </a:spcBef>
              <a:spcAft>
                <a:spcPct val="0"/>
              </a:spcAft>
              <a:buFont typeface="Arial" panose="020B0604020202020204" pitchFamily="34" charset="0"/>
              <a:buChar char="•"/>
            </a:pPr>
            <a:endParaRPr lang="es-MX" sz="1200" dirty="0">
              <a:solidFill>
                <a:prstClr val="black"/>
              </a:solidFill>
              <a:latin typeface="Arial Narrow" panose="020B0606020202030204" pitchFamily="34" charset="0"/>
            </a:endParaRPr>
          </a:p>
          <a:p>
            <a:pPr defTabSz="932173" fontAlgn="base">
              <a:spcBef>
                <a:spcPct val="0"/>
              </a:spcBef>
              <a:spcAft>
                <a:spcPct val="0"/>
              </a:spcAft>
            </a:pPr>
            <a:r>
              <a:rPr lang="es-MX" sz="1200" b="1" dirty="0">
                <a:solidFill>
                  <a:prstClr val="black"/>
                </a:solidFill>
                <a:latin typeface="Arial Narrow" panose="020B0606020202030204" pitchFamily="34" charset="0"/>
              </a:rPr>
              <a:t>% No reperfundidos</a:t>
            </a:r>
            <a:r>
              <a:rPr lang="es-MX" sz="1200" dirty="0">
                <a:solidFill>
                  <a:prstClr val="black"/>
                </a:solidFill>
                <a:latin typeface="Arial Narrow" panose="020B0606020202030204" pitchFamily="34" charset="0"/>
              </a:rPr>
              <a:t>: </a:t>
            </a:r>
          </a:p>
          <a:p>
            <a:pPr defTabSz="932173" fontAlgn="base">
              <a:spcBef>
                <a:spcPct val="0"/>
              </a:spcBef>
              <a:spcAft>
                <a:spcPct val="0"/>
              </a:spcAft>
            </a:pPr>
            <a:r>
              <a:rPr lang="es-MX" sz="1200" dirty="0">
                <a:solidFill>
                  <a:prstClr val="black"/>
                </a:solidFill>
                <a:latin typeface="Arial Narrow" panose="020B0606020202030204" pitchFamily="34" charset="0"/>
              </a:rPr>
              <a:t>Reducción del </a:t>
            </a:r>
            <a:r>
              <a:rPr lang="es-MX" sz="1200" b="1" dirty="0">
                <a:solidFill>
                  <a:prstClr val="black"/>
                </a:solidFill>
                <a:latin typeface="Arial Narrow" panose="020B0606020202030204" pitchFamily="34" charset="0"/>
              </a:rPr>
              <a:t> </a:t>
            </a:r>
          </a:p>
          <a:p>
            <a:pPr marL="289550" indent="-289550" defTabSz="932173" fontAlgn="base">
              <a:spcBef>
                <a:spcPct val="0"/>
              </a:spcBef>
              <a:spcAft>
                <a:spcPct val="0"/>
              </a:spcAft>
              <a:buFont typeface="Arial" panose="020B0604020202020204" pitchFamily="34" charset="0"/>
              <a:buChar char="•"/>
            </a:pPr>
            <a:endParaRPr lang="es-MX" sz="1200" dirty="0">
              <a:solidFill>
                <a:prstClr val="black"/>
              </a:solidFill>
              <a:latin typeface="Arial Narrow" panose="020B0606020202030204" pitchFamily="34" charset="0"/>
            </a:endParaRPr>
          </a:p>
          <a:p>
            <a:pPr defTabSz="932173" fontAlgn="base">
              <a:spcBef>
                <a:spcPct val="0"/>
              </a:spcBef>
              <a:spcAft>
                <a:spcPct val="0"/>
              </a:spcAft>
            </a:pPr>
            <a:r>
              <a:rPr lang="es-MX" sz="1200" b="1" dirty="0">
                <a:solidFill>
                  <a:prstClr val="black"/>
                </a:solidFill>
                <a:latin typeface="Arial Narrow" panose="020B0606020202030204" pitchFamily="34" charset="0"/>
              </a:rPr>
              <a:t>Tiempo puerta aguja:</a:t>
            </a:r>
          </a:p>
          <a:p>
            <a:pPr defTabSz="932173" fontAlgn="base">
              <a:spcBef>
                <a:spcPct val="0"/>
              </a:spcBef>
              <a:spcAft>
                <a:spcPct val="0"/>
              </a:spcAft>
            </a:pPr>
            <a:r>
              <a:rPr lang="es-MX" sz="1200" dirty="0">
                <a:solidFill>
                  <a:prstClr val="black"/>
                </a:solidFill>
                <a:latin typeface="Arial Narrow" panose="020B0606020202030204" pitchFamily="34" charset="0"/>
              </a:rPr>
              <a:t>Reducción de </a:t>
            </a:r>
            <a:endParaRPr lang="es-MX" sz="1200" b="1" dirty="0">
              <a:solidFill>
                <a:prstClr val="black"/>
              </a:solidFill>
              <a:latin typeface="Arial Narrow" panose="020B0606020202030204" pitchFamily="34" charset="0"/>
            </a:endParaRPr>
          </a:p>
          <a:p>
            <a:pPr defTabSz="932173" fontAlgn="base">
              <a:spcBef>
                <a:spcPct val="0"/>
              </a:spcBef>
              <a:spcAft>
                <a:spcPct val="0"/>
              </a:spcAft>
            </a:pPr>
            <a:endParaRPr lang="es-MX" sz="1200" dirty="0">
              <a:solidFill>
                <a:prstClr val="black"/>
              </a:solidFill>
              <a:latin typeface="Arial Narrow" panose="020B0606020202030204" pitchFamily="34" charset="0"/>
            </a:endParaRPr>
          </a:p>
          <a:p>
            <a:pPr defTabSz="932173" fontAlgn="base">
              <a:spcBef>
                <a:spcPct val="0"/>
              </a:spcBef>
              <a:spcAft>
                <a:spcPct val="0"/>
              </a:spcAft>
            </a:pPr>
            <a:r>
              <a:rPr lang="es-MX" sz="1200" b="1" dirty="0">
                <a:solidFill>
                  <a:prstClr val="black"/>
                </a:solidFill>
                <a:latin typeface="Arial Narrow" panose="020B0606020202030204" pitchFamily="34" charset="0"/>
              </a:rPr>
              <a:t>Tiempo puerta balón: </a:t>
            </a:r>
          </a:p>
          <a:p>
            <a:pPr defTabSz="932173" fontAlgn="base">
              <a:spcBef>
                <a:spcPct val="0"/>
              </a:spcBef>
              <a:spcAft>
                <a:spcPct val="0"/>
              </a:spcAft>
            </a:pPr>
            <a:r>
              <a:rPr lang="es-MX" sz="1200" dirty="0">
                <a:solidFill>
                  <a:prstClr val="black"/>
                </a:solidFill>
                <a:latin typeface="Arial Narrow" panose="020B0606020202030204" pitchFamily="34" charset="0"/>
              </a:rPr>
              <a:t>Reducción de quedando por debajo de la meta (90 min).</a:t>
            </a:r>
            <a:endParaRPr lang="es-MX" sz="1200" b="1" dirty="0">
              <a:solidFill>
                <a:prstClr val="black"/>
              </a:solidFill>
              <a:latin typeface="Arial Narrow" panose="020B0606020202030204" pitchFamily="34" charset="0"/>
            </a:endParaRPr>
          </a:p>
          <a:p>
            <a:pPr defTabSz="932173" fontAlgn="base">
              <a:spcBef>
                <a:spcPct val="0"/>
              </a:spcBef>
              <a:spcAft>
                <a:spcPct val="0"/>
              </a:spcAft>
            </a:pPr>
            <a:endParaRPr lang="es-MX" sz="1200" b="1" dirty="0">
              <a:solidFill>
                <a:prstClr val="black"/>
              </a:solidFill>
              <a:latin typeface="Arial Narrow" panose="020B0606020202030204" pitchFamily="34" charset="0"/>
            </a:endParaRPr>
          </a:p>
          <a:p>
            <a:pPr defTabSz="932173" fontAlgn="base">
              <a:spcBef>
                <a:spcPct val="0"/>
              </a:spcBef>
              <a:spcAft>
                <a:spcPct val="0"/>
              </a:spcAft>
            </a:pPr>
            <a:r>
              <a:rPr lang="es-MX" sz="1200" i="1" dirty="0">
                <a:solidFill>
                  <a:prstClr val="black"/>
                </a:solidFill>
                <a:latin typeface="Arial Narrow" panose="020B0606020202030204" pitchFamily="34" charset="0"/>
              </a:rPr>
              <a:t>Relación entre datos basales y actuales </a:t>
            </a:r>
          </a:p>
        </p:txBody>
      </p:sp>
      <p:pic>
        <p:nvPicPr>
          <p:cNvPr id="8" name="Imagen 7"/>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29298" y="2716934"/>
            <a:ext cx="1356898" cy="1356818"/>
          </a:xfrm>
          <a:prstGeom prst="rect">
            <a:avLst/>
          </a:prstGeom>
        </p:spPr>
      </p:pic>
      <p:sp>
        <p:nvSpPr>
          <p:cNvPr id="22" name="Rectángulo redondeado 21"/>
          <p:cNvSpPr/>
          <p:nvPr/>
        </p:nvSpPr>
        <p:spPr>
          <a:xfrm>
            <a:off x="1204821" y="2446348"/>
            <a:ext cx="577600" cy="204397"/>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652" tIns="46332" rIns="92652" bIns="46332" rtlCol="0" anchor="ctr"/>
          <a:lstStyle/>
          <a:p>
            <a:pPr algn="ctr" defTabSz="932173" fontAlgn="base">
              <a:spcBef>
                <a:spcPct val="0"/>
              </a:spcBef>
              <a:spcAft>
                <a:spcPct val="0"/>
              </a:spcAft>
            </a:pPr>
            <a:endParaRPr lang="es-MX" sz="1200" dirty="0">
              <a:solidFill>
                <a:prstClr val="white"/>
              </a:solidFill>
            </a:endParaRPr>
          </a:p>
        </p:txBody>
      </p:sp>
      <p:sp>
        <p:nvSpPr>
          <p:cNvPr id="15" name="CuadroTexto 14"/>
          <p:cNvSpPr txBox="1"/>
          <p:nvPr/>
        </p:nvSpPr>
        <p:spPr>
          <a:xfrm>
            <a:off x="1278365" y="2398698"/>
            <a:ext cx="568516" cy="282075"/>
          </a:xfrm>
          <a:prstGeom prst="rect">
            <a:avLst/>
          </a:prstGeom>
          <a:noFill/>
        </p:spPr>
        <p:txBody>
          <a:bodyPr wrap="square" lIns="92652" tIns="46332" rIns="92652" bIns="46332" rtlCol="0">
            <a:spAutoFit/>
          </a:bodyPr>
          <a:lstStyle/>
          <a:p>
            <a:pPr algn="ctr" defTabSz="932173" fontAlgn="base">
              <a:spcBef>
                <a:spcPct val="0"/>
              </a:spcBef>
              <a:spcAft>
                <a:spcPct val="0"/>
              </a:spcAft>
            </a:pPr>
            <a:r>
              <a:rPr lang="es-MX" sz="1200" b="1" dirty="0" smtClean="0">
                <a:solidFill>
                  <a:prstClr val="black"/>
                </a:solidFill>
                <a:latin typeface="Arial Narrow" panose="020B0606020202030204" pitchFamily="34" charset="0"/>
              </a:rPr>
              <a:t>55%</a:t>
            </a:r>
            <a:endParaRPr lang="es-MX" sz="1200" b="1" dirty="0">
              <a:solidFill>
                <a:prstClr val="black"/>
              </a:solidFill>
              <a:latin typeface="Arial Narrow" panose="020B0606020202030204" pitchFamily="34" charset="0"/>
            </a:endParaRPr>
          </a:p>
        </p:txBody>
      </p:sp>
      <p:sp>
        <p:nvSpPr>
          <p:cNvPr id="17" name="49 Flecha abajo"/>
          <p:cNvSpPr/>
          <p:nvPr/>
        </p:nvSpPr>
        <p:spPr>
          <a:xfrm>
            <a:off x="1278368" y="2486360"/>
            <a:ext cx="118176" cy="13236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2634" tIns="46320" rIns="92634" bIns="46320" rtlCol="0" anchor="ctr"/>
          <a:lstStyle/>
          <a:p>
            <a:pPr algn="ctr" defTabSz="932173" fontAlgn="base">
              <a:spcBef>
                <a:spcPct val="0"/>
              </a:spcBef>
              <a:spcAft>
                <a:spcPct val="0"/>
              </a:spcAft>
            </a:pPr>
            <a:endParaRPr lang="es-MX" sz="1200" dirty="0">
              <a:solidFill>
                <a:prstClr val="white"/>
              </a:solidFill>
            </a:endParaRPr>
          </a:p>
        </p:txBody>
      </p:sp>
      <p:sp>
        <p:nvSpPr>
          <p:cNvPr id="23" name="Rectángulo redondeado 22"/>
          <p:cNvSpPr/>
          <p:nvPr/>
        </p:nvSpPr>
        <p:spPr>
          <a:xfrm>
            <a:off x="1134349" y="3013337"/>
            <a:ext cx="577600" cy="204397"/>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652" tIns="46332" rIns="92652" bIns="46332" rtlCol="0" anchor="ctr"/>
          <a:lstStyle/>
          <a:p>
            <a:pPr algn="ctr" defTabSz="932173" fontAlgn="base">
              <a:spcBef>
                <a:spcPct val="0"/>
              </a:spcBef>
              <a:spcAft>
                <a:spcPct val="0"/>
              </a:spcAft>
            </a:pPr>
            <a:endParaRPr lang="es-MX" sz="1200" dirty="0">
              <a:solidFill>
                <a:prstClr val="white"/>
              </a:solidFill>
            </a:endParaRPr>
          </a:p>
        </p:txBody>
      </p:sp>
      <p:sp>
        <p:nvSpPr>
          <p:cNvPr id="24" name="CuadroTexto 23"/>
          <p:cNvSpPr txBox="1"/>
          <p:nvPr/>
        </p:nvSpPr>
        <p:spPr>
          <a:xfrm>
            <a:off x="1216355" y="2975086"/>
            <a:ext cx="638077" cy="282075"/>
          </a:xfrm>
          <a:prstGeom prst="rect">
            <a:avLst/>
          </a:prstGeom>
          <a:noFill/>
        </p:spPr>
        <p:txBody>
          <a:bodyPr wrap="square" lIns="92652" tIns="46332" rIns="92652" bIns="46332" rtlCol="0">
            <a:spAutoFit/>
          </a:bodyPr>
          <a:lstStyle/>
          <a:p>
            <a:pPr algn="ctr" defTabSz="932173" fontAlgn="base">
              <a:spcBef>
                <a:spcPct val="0"/>
              </a:spcBef>
              <a:spcAft>
                <a:spcPct val="0"/>
              </a:spcAft>
            </a:pPr>
            <a:r>
              <a:rPr lang="es-MX" sz="1200" b="1" dirty="0">
                <a:solidFill>
                  <a:prstClr val="black"/>
                </a:solidFill>
                <a:latin typeface="Arial Narrow" panose="020B0606020202030204" pitchFamily="34" charset="0"/>
              </a:rPr>
              <a:t>46.6%</a:t>
            </a:r>
          </a:p>
        </p:txBody>
      </p:sp>
      <p:sp>
        <p:nvSpPr>
          <p:cNvPr id="25" name="49 Flecha abajo"/>
          <p:cNvSpPr/>
          <p:nvPr/>
        </p:nvSpPr>
        <p:spPr>
          <a:xfrm>
            <a:off x="1180836" y="3053335"/>
            <a:ext cx="118176" cy="13236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2634" tIns="46320" rIns="92634" bIns="46320" rtlCol="0" anchor="ctr"/>
          <a:lstStyle/>
          <a:p>
            <a:pPr algn="ctr" defTabSz="932173" fontAlgn="base">
              <a:spcBef>
                <a:spcPct val="0"/>
              </a:spcBef>
              <a:spcAft>
                <a:spcPct val="0"/>
              </a:spcAft>
            </a:pPr>
            <a:endParaRPr lang="es-MX" sz="1200" dirty="0">
              <a:solidFill>
                <a:prstClr val="white"/>
              </a:solidFill>
            </a:endParaRPr>
          </a:p>
        </p:txBody>
      </p:sp>
      <p:sp>
        <p:nvSpPr>
          <p:cNvPr id="26" name="Rectángulo redondeado 25"/>
          <p:cNvSpPr/>
          <p:nvPr/>
        </p:nvSpPr>
        <p:spPr>
          <a:xfrm>
            <a:off x="1134349" y="3580325"/>
            <a:ext cx="577600" cy="204397"/>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652" tIns="46332" rIns="92652" bIns="46332" rtlCol="0" anchor="ctr"/>
          <a:lstStyle/>
          <a:p>
            <a:pPr algn="ctr" defTabSz="932173" fontAlgn="base">
              <a:spcBef>
                <a:spcPct val="0"/>
              </a:spcBef>
              <a:spcAft>
                <a:spcPct val="0"/>
              </a:spcAft>
            </a:pPr>
            <a:endParaRPr lang="es-MX" sz="1200" dirty="0">
              <a:solidFill>
                <a:prstClr val="white"/>
              </a:solidFill>
            </a:endParaRPr>
          </a:p>
        </p:txBody>
      </p:sp>
      <p:sp>
        <p:nvSpPr>
          <p:cNvPr id="27" name="CuadroTexto 26"/>
          <p:cNvSpPr txBox="1"/>
          <p:nvPr/>
        </p:nvSpPr>
        <p:spPr>
          <a:xfrm>
            <a:off x="1182912" y="3524907"/>
            <a:ext cx="671520" cy="282075"/>
          </a:xfrm>
          <a:prstGeom prst="rect">
            <a:avLst/>
          </a:prstGeom>
          <a:noFill/>
        </p:spPr>
        <p:txBody>
          <a:bodyPr wrap="square" lIns="92652" tIns="46332" rIns="92652" bIns="46332" rtlCol="0">
            <a:spAutoFit/>
          </a:bodyPr>
          <a:lstStyle/>
          <a:p>
            <a:pPr algn="ctr" defTabSz="932173" fontAlgn="base">
              <a:spcBef>
                <a:spcPct val="0"/>
              </a:spcBef>
              <a:spcAft>
                <a:spcPct val="0"/>
              </a:spcAft>
            </a:pPr>
            <a:r>
              <a:rPr lang="es-MX" sz="1200" b="1" dirty="0">
                <a:solidFill>
                  <a:prstClr val="black"/>
                </a:solidFill>
                <a:latin typeface="Arial Narrow" panose="020B0606020202030204" pitchFamily="34" charset="0"/>
              </a:rPr>
              <a:t>36min</a:t>
            </a:r>
          </a:p>
        </p:txBody>
      </p:sp>
      <p:sp>
        <p:nvSpPr>
          <p:cNvPr id="28" name="49 Flecha abajo"/>
          <p:cNvSpPr/>
          <p:nvPr/>
        </p:nvSpPr>
        <p:spPr>
          <a:xfrm>
            <a:off x="1161329" y="3620321"/>
            <a:ext cx="118176" cy="13236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2634" tIns="46320" rIns="92634" bIns="46320" rtlCol="0" anchor="ctr"/>
          <a:lstStyle/>
          <a:p>
            <a:pPr algn="ctr" defTabSz="932173" fontAlgn="base">
              <a:spcBef>
                <a:spcPct val="0"/>
              </a:spcBef>
              <a:spcAft>
                <a:spcPct val="0"/>
              </a:spcAft>
            </a:pPr>
            <a:endParaRPr lang="es-MX" sz="1200" dirty="0">
              <a:solidFill>
                <a:prstClr val="white"/>
              </a:solidFill>
            </a:endParaRPr>
          </a:p>
        </p:txBody>
      </p:sp>
      <p:sp>
        <p:nvSpPr>
          <p:cNvPr id="29" name="Rectángulo redondeado 28"/>
          <p:cNvSpPr/>
          <p:nvPr/>
        </p:nvSpPr>
        <p:spPr>
          <a:xfrm>
            <a:off x="1376695" y="4314095"/>
            <a:ext cx="577600" cy="204397"/>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652" tIns="46332" rIns="92652" bIns="46332" rtlCol="0" anchor="ctr"/>
          <a:lstStyle/>
          <a:p>
            <a:pPr algn="ctr" defTabSz="932173" fontAlgn="base">
              <a:spcBef>
                <a:spcPct val="0"/>
              </a:spcBef>
              <a:spcAft>
                <a:spcPct val="0"/>
              </a:spcAft>
            </a:pPr>
            <a:endParaRPr lang="es-MX" sz="1200" dirty="0">
              <a:solidFill>
                <a:prstClr val="white"/>
              </a:solidFill>
            </a:endParaRPr>
          </a:p>
        </p:txBody>
      </p:sp>
      <p:sp>
        <p:nvSpPr>
          <p:cNvPr id="30" name="CuadroTexto 29"/>
          <p:cNvSpPr txBox="1"/>
          <p:nvPr/>
        </p:nvSpPr>
        <p:spPr>
          <a:xfrm>
            <a:off x="1206360" y="4265639"/>
            <a:ext cx="887008" cy="282075"/>
          </a:xfrm>
          <a:prstGeom prst="rect">
            <a:avLst/>
          </a:prstGeom>
          <a:noFill/>
        </p:spPr>
        <p:txBody>
          <a:bodyPr wrap="square" lIns="92652" tIns="46332" rIns="92652" bIns="46332" rtlCol="0">
            <a:spAutoFit/>
          </a:bodyPr>
          <a:lstStyle/>
          <a:p>
            <a:pPr algn="ctr" defTabSz="932173" fontAlgn="base">
              <a:spcBef>
                <a:spcPct val="0"/>
              </a:spcBef>
              <a:spcAft>
                <a:spcPct val="0"/>
              </a:spcAft>
            </a:pPr>
            <a:r>
              <a:rPr lang="es-MX" sz="1200" b="1" dirty="0">
                <a:solidFill>
                  <a:prstClr val="black"/>
                </a:solidFill>
                <a:latin typeface="Arial Narrow" panose="020B0606020202030204" pitchFamily="34" charset="0"/>
              </a:rPr>
              <a:t>7</a:t>
            </a:r>
            <a:r>
              <a:rPr lang="x-none" sz="1200" b="1">
                <a:solidFill>
                  <a:prstClr val="black"/>
                </a:solidFill>
                <a:latin typeface="Arial Narrow" panose="020B0606020202030204" pitchFamily="34" charset="0"/>
              </a:rPr>
              <a:t>3</a:t>
            </a:r>
            <a:r>
              <a:rPr lang="es-MX" sz="1200" b="1" dirty="0">
                <a:solidFill>
                  <a:prstClr val="black"/>
                </a:solidFill>
                <a:latin typeface="Arial Narrow" panose="020B0606020202030204" pitchFamily="34" charset="0"/>
              </a:rPr>
              <a:t>min</a:t>
            </a:r>
          </a:p>
        </p:txBody>
      </p:sp>
      <p:sp>
        <p:nvSpPr>
          <p:cNvPr id="31" name="49 Flecha abajo"/>
          <p:cNvSpPr/>
          <p:nvPr/>
        </p:nvSpPr>
        <p:spPr>
          <a:xfrm>
            <a:off x="1243383" y="4354107"/>
            <a:ext cx="118176" cy="13236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2634" tIns="46320" rIns="92634" bIns="46320" rtlCol="0" anchor="ctr"/>
          <a:lstStyle/>
          <a:p>
            <a:pPr algn="ctr" defTabSz="932173" fontAlgn="base">
              <a:spcBef>
                <a:spcPct val="0"/>
              </a:spcBef>
              <a:spcAft>
                <a:spcPct val="0"/>
              </a:spcAft>
            </a:pPr>
            <a:endParaRPr lang="es-MX" sz="1200" dirty="0">
              <a:solidFill>
                <a:prstClr val="white"/>
              </a:solidFill>
            </a:endParaRPr>
          </a:p>
        </p:txBody>
      </p:sp>
      <p:pic>
        <p:nvPicPr>
          <p:cNvPr id="62467"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7099" t="16352" r="25709" b="17774"/>
          <a:stretch/>
        </p:blipFill>
        <p:spPr bwMode="auto">
          <a:xfrm>
            <a:off x="5426241" y="2002653"/>
            <a:ext cx="1946458" cy="202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CuadroTexto 73"/>
          <p:cNvSpPr txBox="1"/>
          <p:nvPr/>
        </p:nvSpPr>
        <p:spPr>
          <a:xfrm>
            <a:off x="490634" y="1275450"/>
            <a:ext cx="2057786" cy="501961"/>
          </a:xfrm>
          <a:prstGeom prst="rect">
            <a:avLst/>
          </a:prstGeom>
          <a:noFill/>
        </p:spPr>
        <p:txBody>
          <a:bodyPr wrap="square" lIns="92796" tIns="46403" rIns="92796" bIns="46403" rtlCol="0">
            <a:spAutoFit/>
          </a:bodyPr>
          <a:lstStyle/>
          <a:p>
            <a:pPr algn="ctr" defTabSz="932173" fontAlgn="base">
              <a:spcBef>
                <a:spcPct val="0"/>
              </a:spcBef>
              <a:spcAft>
                <a:spcPct val="0"/>
              </a:spcAft>
            </a:pPr>
            <a:r>
              <a:rPr lang="es-MX" sz="1600" b="1" dirty="0">
                <a:solidFill>
                  <a:prstClr val="black"/>
                </a:solidFill>
                <a:latin typeface="Arial Narrow" panose="020B0606020202030204" pitchFamily="34" charset="0"/>
              </a:rPr>
              <a:t>N= </a:t>
            </a:r>
            <a:r>
              <a:rPr lang="es-MX" sz="1600" b="1" dirty="0">
                <a:solidFill>
                  <a:prstClr val="black"/>
                </a:solidFill>
                <a:latin typeface="Arial" charset="0"/>
              </a:rPr>
              <a:t>10,222</a:t>
            </a:r>
            <a:r>
              <a:rPr lang="es-MX" sz="1600" b="1" dirty="0">
                <a:solidFill>
                  <a:prstClr val="black"/>
                </a:solidFill>
                <a:latin typeface="Arial Narrow" panose="020B0606020202030204" pitchFamily="34" charset="0"/>
              </a:rPr>
              <a:t> casos</a:t>
            </a:r>
          </a:p>
          <a:p>
            <a:pPr algn="ctr" defTabSz="932173" fontAlgn="base">
              <a:spcBef>
                <a:spcPct val="0"/>
              </a:spcBef>
              <a:spcAft>
                <a:spcPct val="0"/>
              </a:spcAft>
            </a:pPr>
            <a:r>
              <a:rPr lang="es-MX" sz="1000" b="1" dirty="0">
                <a:solidFill>
                  <a:prstClr val="black"/>
                </a:solidFill>
                <a:latin typeface="Arial Narrow" panose="020B0606020202030204" pitchFamily="34" charset="0"/>
              </a:rPr>
              <a:t>(RENASCA-IMSS)</a:t>
            </a:r>
          </a:p>
        </p:txBody>
      </p:sp>
      <p:sp>
        <p:nvSpPr>
          <p:cNvPr id="35" name="CuadroTexto 1"/>
          <p:cNvSpPr txBox="1"/>
          <p:nvPr/>
        </p:nvSpPr>
        <p:spPr>
          <a:xfrm>
            <a:off x="237812" y="5183898"/>
            <a:ext cx="3038044" cy="1015614"/>
          </a:xfrm>
          <a:prstGeom prst="rect">
            <a:avLst/>
          </a:prstGeom>
          <a:solidFill>
            <a:srgbClr val="FFFF99"/>
          </a:solidFill>
          <a:ln>
            <a:solidFill>
              <a:srgbClr val="FF0000"/>
            </a:solidFill>
            <a:prstDash val="dash"/>
          </a:ln>
        </p:spPr>
        <p:txBody>
          <a:bodyPr wrap="square" lIns="91392" tIns="45696" rIns="91392" bIns="45696" rtlCol="0">
            <a:spAutoFit/>
          </a:bodyPr>
          <a:lstStyle>
            <a:defPPr>
              <a:defRPr lang="es-MX"/>
            </a:defPPr>
            <a:lvl1pPr algn="ct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defTabSz="932962" fontAlgn="base">
              <a:spcBef>
                <a:spcPct val="0"/>
              </a:spcBef>
              <a:spcAft>
                <a:spcPct val="0"/>
              </a:spcAft>
            </a:pPr>
            <a:r>
              <a:rPr lang="es-MX" sz="1200" u="sng" dirty="0">
                <a:solidFill>
                  <a:prstClr val="black"/>
                </a:solidFill>
                <a:latin typeface="Arial" charset="0"/>
                <a:cs typeface="Calibri" pitchFamily="34" charset="0"/>
              </a:rPr>
              <a:t>Reducción en otros indicadores: </a:t>
            </a:r>
          </a:p>
          <a:p>
            <a:pPr marL="174874" indent="-174874" algn="l" defTabSz="932962" fontAlgn="base">
              <a:spcBef>
                <a:spcPct val="0"/>
              </a:spcBef>
              <a:spcAft>
                <a:spcPct val="0"/>
              </a:spcAft>
              <a:buFont typeface="Wingdings" pitchFamily="2" charset="2"/>
              <a:buChar char="Ø"/>
            </a:pPr>
            <a:r>
              <a:rPr lang="es-MX" sz="1200" dirty="0">
                <a:solidFill>
                  <a:prstClr val="black"/>
                </a:solidFill>
                <a:latin typeface="Arial" charset="0"/>
                <a:cs typeface="Calibri" pitchFamily="34" charset="0"/>
              </a:rPr>
              <a:t>42% de complicaciones totales.</a:t>
            </a:r>
          </a:p>
          <a:p>
            <a:pPr marL="174874" indent="-174874" algn="l" defTabSz="932962" fontAlgn="base">
              <a:spcBef>
                <a:spcPct val="0"/>
              </a:spcBef>
              <a:spcAft>
                <a:spcPct val="0"/>
              </a:spcAft>
              <a:buFont typeface="Wingdings" pitchFamily="2" charset="2"/>
              <a:buChar char="Ø"/>
            </a:pPr>
            <a:r>
              <a:rPr lang="es-MX" sz="1200" dirty="0">
                <a:solidFill>
                  <a:prstClr val="black"/>
                </a:solidFill>
                <a:latin typeface="Arial" charset="0"/>
                <a:cs typeface="Calibri" pitchFamily="34" charset="0"/>
              </a:rPr>
              <a:t>2 días terapia intensiva</a:t>
            </a:r>
          </a:p>
          <a:p>
            <a:pPr marL="174874" indent="-174874" algn="l" defTabSz="932962" fontAlgn="base">
              <a:spcBef>
                <a:spcPct val="0"/>
              </a:spcBef>
              <a:spcAft>
                <a:spcPct val="0"/>
              </a:spcAft>
              <a:buFont typeface="Wingdings" pitchFamily="2" charset="2"/>
              <a:buChar char="Ø"/>
            </a:pPr>
            <a:r>
              <a:rPr lang="es-MX" sz="1200" dirty="0">
                <a:solidFill>
                  <a:prstClr val="black"/>
                </a:solidFill>
                <a:latin typeface="Arial" charset="0"/>
                <a:cs typeface="Calibri" pitchFamily="34" charset="0"/>
              </a:rPr>
              <a:t>10.5 días incapacidad</a:t>
            </a:r>
          </a:p>
          <a:p>
            <a:pPr marL="174874" indent="-174874" algn="l" defTabSz="932962" fontAlgn="base">
              <a:spcBef>
                <a:spcPct val="0"/>
              </a:spcBef>
              <a:spcAft>
                <a:spcPct val="0"/>
              </a:spcAft>
              <a:buFont typeface="Wingdings" pitchFamily="2" charset="2"/>
              <a:buChar char="Ø"/>
            </a:pPr>
            <a:r>
              <a:rPr lang="es-MX" sz="1200" dirty="0">
                <a:solidFill>
                  <a:prstClr val="black"/>
                </a:solidFill>
                <a:latin typeface="Arial" charset="0"/>
                <a:cs typeface="Calibri" pitchFamily="34" charset="0"/>
              </a:rPr>
              <a:t>57% mejora en calidad de </a:t>
            </a:r>
            <a:r>
              <a:rPr lang="es-MX" sz="1200" dirty="0" smtClean="0">
                <a:solidFill>
                  <a:prstClr val="black"/>
                </a:solidFill>
                <a:latin typeface="Arial" charset="0"/>
                <a:cs typeface="Calibri" pitchFamily="34" charset="0"/>
              </a:rPr>
              <a:t>vida</a:t>
            </a:r>
            <a:endParaRPr lang="es-MX" sz="1200" dirty="0">
              <a:solidFill>
                <a:prstClr val="black"/>
              </a:solidFill>
              <a:latin typeface="Arial" charset="0"/>
              <a:cs typeface="Calibri" pitchFamily="34" charset="0"/>
            </a:endParaRPr>
          </a:p>
        </p:txBody>
      </p:sp>
      <p:pic>
        <p:nvPicPr>
          <p:cNvPr id="686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4976" y="4518492"/>
            <a:ext cx="5583188" cy="2339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355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2400" dirty="0" smtClean="0"/>
              <a:t>Conclusiones:</a:t>
            </a:r>
            <a:endParaRPr lang="es-MX" sz="2400" dirty="0"/>
          </a:p>
        </p:txBody>
      </p:sp>
      <p:sp>
        <p:nvSpPr>
          <p:cNvPr id="4" name="3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13</a:t>
            </a:fld>
            <a:endParaRPr lang="es-MX">
              <a:solidFill>
                <a:prstClr val="black">
                  <a:tint val="75000"/>
                </a:prstClr>
              </a:solidFill>
            </a:endParaRPr>
          </a:p>
        </p:txBody>
      </p:sp>
      <p:sp>
        <p:nvSpPr>
          <p:cNvPr id="5" name="4 Rectángulo"/>
          <p:cNvSpPr>
            <a:spLocks noChangeArrowheads="1"/>
          </p:cNvSpPr>
          <p:nvPr/>
        </p:nvSpPr>
        <p:spPr bwMode="auto">
          <a:xfrm>
            <a:off x="-228003" y="1196752"/>
            <a:ext cx="9192491" cy="527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70" tIns="54844" rIns="109670" bIns="54844">
            <a:spAutoFit/>
          </a:bodyPr>
          <a:lstStyle>
            <a:lvl1pPr marL="342900" indent="-342900">
              <a:defRPr>
                <a:solidFill>
                  <a:schemeClr val="tx1"/>
                </a:solidFill>
                <a:latin typeface="Arial" panose="020B0604020202020204" pitchFamily="34" charset="0"/>
              </a:defRPr>
            </a:lvl1pPr>
            <a:lvl2pPr marL="685800" indent="-285750">
              <a:defRPr>
                <a:solidFill>
                  <a:schemeClr val="tx1"/>
                </a:solidFill>
                <a:latin typeface="Arial" panose="020B0604020202020204" pitchFamily="34" charset="0"/>
              </a:defRPr>
            </a:lvl2pPr>
            <a:lvl3pPr marL="1085850" indent="-228600">
              <a:defRPr>
                <a:solidFill>
                  <a:schemeClr val="tx1"/>
                </a:solidFill>
                <a:latin typeface="Arial" panose="020B0604020202020204" pitchFamily="34" charset="0"/>
              </a:defRPr>
            </a:lvl3pPr>
            <a:lvl4pPr marL="154305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822591" lvl="1" indent="-342750" defTabSz="548385" eaLnBrk="0" fontAlgn="base" hangingPunct="0">
              <a:spcBef>
                <a:spcPts val="725"/>
              </a:spcBef>
              <a:spcAft>
                <a:spcPts val="725"/>
              </a:spcAft>
              <a:buClr>
                <a:srgbClr val="FF0000"/>
              </a:buClr>
              <a:buFont typeface="Menlo Regular"/>
              <a:buChar char="➲"/>
              <a:defRPr/>
            </a:pPr>
            <a:r>
              <a:rPr lang="es-MX" altLang="es-MX" sz="2000" b="1" kern="0" dirty="0" smtClean="0">
                <a:solidFill>
                  <a:srgbClr val="000000"/>
                </a:solidFill>
                <a:latin typeface="Calibri" pitchFamily="34" charset="0"/>
                <a:cs typeface="Calibri" pitchFamily="34" charset="0"/>
              </a:rPr>
              <a:t>La estrategia Código Infarto permitió mejorar las estrategias de reperfusión en el IMSS.</a:t>
            </a:r>
          </a:p>
          <a:p>
            <a:pPr marL="822591" lvl="1" indent="-342750" defTabSz="548385" eaLnBrk="0" fontAlgn="base" hangingPunct="0">
              <a:spcBef>
                <a:spcPts val="725"/>
              </a:spcBef>
              <a:spcAft>
                <a:spcPts val="725"/>
              </a:spcAft>
              <a:buClr>
                <a:srgbClr val="FF0000"/>
              </a:buClr>
              <a:buFont typeface="Menlo Regular"/>
              <a:buChar char="➲"/>
              <a:defRPr/>
            </a:pPr>
            <a:r>
              <a:rPr lang="es-MX" sz="2000" b="1" kern="0" dirty="0" smtClean="0">
                <a:solidFill>
                  <a:srgbClr val="000000"/>
                </a:solidFill>
                <a:latin typeface="Calibri" pitchFamily="34" charset="0"/>
                <a:cs typeface="Calibri" pitchFamily="34" charset="0"/>
              </a:rPr>
              <a:t>Se disminuyeron de manera significativa los tiempos puerta aguja y puerta balón.</a:t>
            </a:r>
          </a:p>
          <a:p>
            <a:pPr marL="822591" lvl="1" indent="-342750" defTabSz="548385" eaLnBrk="0" fontAlgn="base" hangingPunct="0">
              <a:spcBef>
                <a:spcPts val="725"/>
              </a:spcBef>
              <a:spcAft>
                <a:spcPts val="725"/>
              </a:spcAft>
              <a:buClr>
                <a:srgbClr val="FF0000"/>
              </a:buClr>
              <a:buFont typeface="Menlo Regular"/>
              <a:buChar char="➲"/>
              <a:defRPr/>
            </a:pPr>
            <a:r>
              <a:rPr lang="es-MX" sz="2000" b="1" kern="0" dirty="0" smtClean="0">
                <a:solidFill>
                  <a:srgbClr val="000000"/>
                </a:solidFill>
                <a:latin typeface="Calibri" pitchFamily="34" charset="0"/>
                <a:cs typeface="Calibri" pitchFamily="34" charset="0"/>
              </a:rPr>
              <a:t>Se observaron menores complicaciones tempranas, incluyendo la muerte.</a:t>
            </a:r>
          </a:p>
          <a:p>
            <a:pPr marL="822591" lvl="1" indent="-342750" defTabSz="548385" eaLnBrk="0" fontAlgn="base" hangingPunct="0">
              <a:spcBef>
                <a:spcPts val="725"/>
              </a:spcBef>
              <a:spcAft>
                <a:spcPts val="725"/>
              </a:spcAft>
              <a:buClr>
                <a:srgbClr val="FF0000"/>
              </a:buClr>
              <a:buFont typeface="Menlo Regular"/>
              <a:buChar char="➲"/>
              <a:defRPr/>
            </a:pPr>
            <a:r>
              <a:rPr lang="es-MX" sz="2000" b="1" kern="0" dirty="0" smtClean="0">
                <a:solidFill>
                  <a:srgbClr val="000000"/>
                </a:solidFill>
                <a:latin typeface="Calibri" pitchFamily="34" charset="0"/>
                <a:cs typeface="Calibri" pitchFamily="34" charset="0"/>
              </a:rPr>
              <a:t>Se </a:t>
            </a:r>
            <a:r>
              <a:rPr lang="es-MX" sz="2000" b="1" kern="0" dirty="0" smtClean="0">
                <a:solidFill>
                  <a:srgbClr val="000000"/>
                </a:solidFill>
                <a:latin typeface="Calibri" pitchFamily="34" charset="0"/>
                <a:cs typeface="Calibri" pitchFamily="34" charset="0"/>
              </a:rPr>
              <a:t>requiere homologar la estrategia Código Infarto con los otros sistemas de salud que existen en  México.</a:t>
            </a:r>
          </a:p>
          <a:p>
            <a:pPr marL="822591" lvl="1" indent="-342750" defTabSz="548385" eaLnBrk="0" fontAlgn="base" hangingPunct="0">
              <a:spcBef>
                <a:spcPts val="725"/>
              </a:spcBef>
              <a:spcAft>
                <a:spcPts val="725"/>
              </a:spcAft>
              <a:buClr>
                <a:srgbClr val="FF0000"/>
              </a:buClr>
              <a:buFont typeface="Menlo Regular"/>
              <a:buChar char="➲"/>
              <a:defRPr/>
            </a:pPr>
            <a:r>
              <a:rPr lang="es-MX" sz="2000" b="1" kern="0" dirty="0" smtClean="0">
                <a:solidFill>
                  <a:srgbClr val="000000"/>
                </a:solidFill>
                <a:latin typeface="Calibri" pitchFamily="34" charset="0"/>
                <a:cs typeface="Calibri" pitchFamily="34" charset="0"/>
              </a:rPr>
              <a:t>Sigue siendo un reto reducir  los tiempos de atención y el porcentaje de no </a:t>
            </a:r>
            <a:r>
              <a:rPr lang="es-MX" sz="2000" b="1" kern="0" dirty="0" err="1" smtClean="0">
                <a:solidFill>
                  <a:srgbClr val="000000"/>
                </a:solidFill>
                <a:latin typeface="Calibri" pitchFamily="34" charset="0"/>
                <a:cs typeface="Calibri" pitchFamily="34" charset="0"/>
              </a:rPr>
              <a:t>reperfudidos</a:t>
            </a:r>
            <a:r>
              <a:rPr lang="es-MX" sz="2000" b="1" kern="0" dirty="0" smtClean="0">
                <a:solidFill>
                  <a:srgbClr val="000000"/>
                </a:solidFill>
                <a:latin typeface="Calibri" pitchFamily="34" charset="0"/>
                <a:cs typeface="Calibri" pitchFamily="34" charset="0"/>
              </a:rPr>
              <a:t>.</a:t>
            </a:r>
          </a:p>
          <a:p>
            <a:pPr marL="822591" lvl="1" indent="-342750" defTabSz="548385" eaLnBrk="0" fontAlgn="base" hangingPunct="0">
              <a:spcBef>
                <a:spcPts val="725"/>
              </a:spcBef>
              <a:spcAft>
                <a:spcPts val="725"/>
              </a:spcAft>
              <a:buClr>
                <a:srgbClr val="FF0000"/>
              </a:buClr>
              <a:buFont typeface="Menlo Regular"/>
              <a:buChar char="➲"/>
              <a:defRPr/>
            </a:pPr>
            <a:r>
              <a:rPr lang="es-MX" sz="2000" b="1" kern="0" dirty="0" smtClean="0">
                <a:solidFill>
                  <a:srgbClr val="000000"/>
                </a:solidFill>
                <a:latin typeface="Calibri" pitchFamily="34" charset="0"/>
                <a:cs typeface="Calibri" pitchFamily="34" charset="0"/>
              </a:rPr>
              <a:t>Se debe trabajar en la prevención de los infartos como una meta nacional.</a:t>
            </a:r>
            <a:endParaRPr lang="es-MX" sz="2000" b="1" kern="0" dirty="0">
              <a:solidFill>
                <a:srgbClr val="000000"/>
              </a:solidFill>
              <a:latin typeface="Calibri" pitchFamily="34" charset="0"/>
              <a:cs typeface="Calibri" pitchFamily="34" charset="0"/>
            </a:endParaRPr>
          </a:p>
          <a:p>
            <a:pPr marL="3565791" lvl="7" indent="-342750" defTabSz="548385">
              <a:spcBef>
                <a:spcPts val="725"/>
              </a:spcBef>
              <a:spcAft>
                <a:spcPts val="725"/>
              </a:spcAft>
              <a:buClr>
                <a:srgbClr val="FF0000"/>
              </a:buClr>
              <a:buFont typeface="Menlo Regular"/>
              <a:buChar char="➲"/>
              <a:defRPr/>
            </a:pPr>
            <a:r>
              <a:rPr lang="es-MX" sz="1900" b="1" kern="0" dirty="0" smtClean="0">
                <a:solidFill>
                  <a:srgbClr val="000000"/>
                </a:solidFill>
                <a:latin typeface="Calibri" pitchFamily="34" charset="0"/>
                <a:cs typeface="Calibri" pitchFamily="34" charset="0"/>
              </a:rPr>
              <a:t>Gracias….</a:t>
            </a:r>
            <a:endParaRPr lang="es-MX" sz="1900" kern="0" dirty="0">
              <a:solidFill>
                <a:prstClr val="black"/>
              </a:solidFill>
            </a:endParaRPr>
          </a:p>
          <a:p>
            <a:pPr marL="479840" lvl="1" indent="0" defTabSz="548385" eaLnBrk="0" fontAlgn="base" hangingPunct="0">
              <a:spcBef>
                <a:spcPts val="725"/>
              </a:spcBef>
              <a:spcAft>
                <a:spcPts val="725"/>
              </a:spcAft>
              <a:buClr>
                <a:srgbClr val="FF0000"/>
              </a:buClr>
              <a:defRPr/>
            </a:pPr>
            <a:endParaRPr lang="es-MX" altLang="es-MX" sz="1900" b="1" kern="0" dirty="0">
              <a:solidFill>
                <a:srgbClr val="000000"/>
              </a:solidFill>
              <a:latin typeface="Calibri" panose="020F0502020204030204" pitchFamily="34" charset="0"/>
              <a:cs typeface="Arial" panose="020B0604020202020204" pitchFamily="34" charset="0"/>
            </a:endParaRPr>
          </a:p>
          <a:p>
            <a:pPr marL="1233892" lvl="2" indent="-274190" defTabSz="548385" eaLnBrk="0" fontAlgn="base" hangingPunct="0">
              <a:spcBef>
                <a:spcPct val="0"/>
              </a:spcBef>
              <a:spcAft>
                <a:spcPct val="0"/>
              </a:spcAft>
              <a:buClr>
                <a:srgbClr val="FF0000"/>
              </a:buClr>
              <a:buFont typeface="Menlo Regular"/>
              <a:buChar char="➲"/>
              <a:defRPr/>
            </a:pPr>
            <a:endParaRPr lang="es-MX" altLang="es-MX" sz="1000" b="1" kern="0" dirty="0">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97496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2</a:t>
            </a:fld>
            <a:endParaRPr lang="es-MX">
              <a:solidFill>
                <a:prstClr val="black">
                  <a:tint val="75000"/>
                </a:prstClr>
              </a:solidFill>
            </a:endParaRPr>
          </a:p>
        </p:txBody>
      </p:sp>
      <p:sp>
        <p:nvSpPr>
          <p:cNvPr id="5" name="Rectangle 2"/>
          <p:cNvSpPr>
            <a:spLocks noGrp="1" noChangeArrowheads="1"/>
          </p:cNvSpPr>
          <p:nvPr>
            <p:ph type="title"/>
          </p:nvPr>
        </p:nvSpPr>
        <p:spPr>
          <a:xfrm>
            <a:off x="121509" y="655565"/>
            <a:ext cx="8794113"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s-DO" dirty="0" smtClean="0">
                <a:solidFill>
                  <a:srgbClr val="005C4D"/>
                </a:solidFill>
                <a:latin typeface="Calibri" pitchFamily="34" charset="0"/>
                <a:cs typeface="Calibri" pitchFamily="34" charset="0"/>
              </a:rPr>
              <a:t>Motivos del Incremento en las Enfermedades Crónicas</a:t>
            </a:r>
            <a:endParaRPr lang="es-DO" dirty="0">
              <a:solidFill>
                <a:srgbClr val="005C4D"/>
              </a:solidFill>
              <a:latin typeface="Calibri" pitchFamily="34" charset="0"/>
              <a:cs typeface="Calibri" pitchFamily="34" charset="0"/>
            </a:endParaRPr>
          </a:p>
        </p:txBody>
      </p:sp>
      <p:sp>
        <p:nvSpPr>
          <p:cNvPr id="18" name="17 Rectángulo"/>
          <p:cNvSpPr>
            <a:spLocks noChangeArrowheads="1"/>
          </p:cNvSpPr>
          <p:nvPr/>
        </p:nvSpPr>
        <p:spPr bwMode="auto">
          <a:xfrm>
            <a:off x="-540568" y="980728"/>
            <a:ext cx="4706927" cy="610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742" tIns="55881" rIns="111742" bIns="55881">
            <a:spAutoFit/>
          </a:bodyPr>
          <a:lstStyle>
            <a:lvl1pPr marL="342900" indent="-342900">
              <a:defRPr>
                <a:solidFill>
                  <a:schemeClr val="tx1"/>
                </a:solidFill>
                <a:latin typeface="Arial" panose="020B0604020202020204" pitchFamily="34" charset="0"/>
              </a:defRPr>
            </a:lvl1pPr>
            <a:lvl2pPr marL="685800" indent="-285750">
              <a:defRPr>
                <a:solidFill>
                  <a:schemeClr val="tx1"/>
                </a:solidFill>
                <a:latin typeface="Arial" panose="020B0604020202020204" pitchFamily="34" charset="0"/>
              </a:defRPr>
            </a:lvl2pPr>
            <a:lvl3pPr marL="1085850" indent="-228600">
              <a:defRPr>
                <a:solidFill>
                  <a:schemeClr val="tx1"/>
                </a:solidFill>
                <a:latin typeface="Arial" panose="020B0604020202020204" pitchFamily="34" charset="0"/>
              </a:defRPr>
            </a:lvl3pPr>
            <a:lvl4pPr marL="154305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838136" lvl="1" indent="-349226" defTabSz="558746" eaLnBrk="0" fontAlgn="base" hangingPunct="0">
              <a:spcBef>
                <a:spcPts val="744"/>
              </a:spcBef>
              <a:spcAft>
                <a:spcPts val="744"/>
              </a:spcAft>
              <a:buClr>
                <a:srgbClr val="FF0000"/>
              </a:buClr>
              <a:buFont typeface="Menlo Regular"/>
              <a:buChar char="➲"/>
              <a:defRPr/>
            </a:pPr>
            <a:r>
              <a:rPr lang="es-MX" altLang="es-MX" sz="1600" b="1" kern="0" dirty="0">
                <a:solidFill>
                  <a:srgbClr val="000000"/>
                </a:solidFill>
                <a:latin typeface="Calibri"/>
                <a:cs typeface="Arial" pitchFamily="34" charset="0"/>
              </a:rPr>
              <a:t>Cambios en la pirámide poblacional</a:t>
            </a:r>
          </a:p>
          <a:p>
            <a:pPr marL="1245485" lvl="2" indent="-349226" defTabSz="558746" eaLnBrk="0" fontAlgn="base" hangingPunct="0">
              <a:spcBef>
                <a:spcPts val="744"/>
              </a:spcBef>
              <a:spcAft>
                <a:spcPts val="744"/>
              </a:spcAft>
              <a:buClr>
                <a:srgbClr val="FF0000"/>
              </a:buClr>
              <a:buFont typeface="Menlo Regular"/>
              <a:buChar char="➲"/>
              <a:defRPr/>
            </a:pPr>
            <a:r>
              <a:rPr lang="es-MX" altLang="es-MX" sz="1600" b="1" kern="0" dirty="0">
                <a:solidFill>
                  <a:srgbClr val="000000"/>
                </a:solidFill>
                <a:latin typeface="Calibri"/>
                <a:cs typeface="Arial" pitchFamily="34" charset="0"/>
              </a:rPr>
              <a:t>La población </a:t>
            </a:r>
            <a:r>
              <a:rPr lang="es-MX" altLang="es-MX" sz="1600" b="1" u="sng" kern="0" dirty="0">
                <a:solidFill>
                  <a:srgbClr val="000000"/>
                </a:solidFill>
                <a:latin typeface="Calibri"/>
                <a:cs typeface="Arial" pitchFamily="34" charset="0"/>
              </a:rPr>
              <a:t>&gt;50 años</a:t>
            </a:r>
            <a:r>
              <a:rPr lang="es-MX" altLang="es-MX" sz="1600" b="1" kern="0" dirty="0">
                <a:solidFill>
                  <a:srgbClr val="000000"/>
                </a:solidFill>
                <a:latin typeface="Calibri"/>
                <a:cs typeface="Arial" pitchFamily="34" charset="0"/>
              </a:rPr>
              <a:t> aumenta:</a:t>
            </a:r>
          </a:p>
          <a:p>
            <a:pPr marL="1711028" lvl="3" indent="-349226" defTabSz="558746" eaLnBrk="0" fontAlgn="base" hangingPunct="0">
              <a:spcBef>
                <a:spcPts val="744"/>
              </a:spcBef>
              <a:spcAft>
                <a:spcPts val="744"/>
              </a:spcAft>
              <a:buClr>
                <a:srgbClr val="FF0000"/>
              </a:buClr>
              <a:buFont typeface="Menlo Regular"/>
              <a:buChar char="➲"/>
              <a:defRPr/>
            </a:pPr>
            <a:r>
              <a:rPr lang="es-MX" altLang="es-MX" sz="1600" b="1" kern="0" dirty="0">
                <a:solidFill>
                  <a:srgbClr val="000000"/>
                </a:solidFill>
                <a:latin typeface="Calibri"/>
                <a:cs typeface="Arial" pitchFamily="34" charset="0"/>
              </a:rPr>
              <a:t>Desde 1970 ( 9.18%), 2010 (16.00%), al 2015 (</a:t>
            </a:r>
            <a:r>
              <a:rPr lang="es-MX" altLang="es-MX" sz="1600" b="1" u="sng" kern="0" dirty="0">
                <a:solidFill>
                  <a:srgbClr val="000000"/>
                </a:solidFill>
                <a:latin typeface="Calibri"/>
                <a:cs typeface="Arial" pitchFamily="34" charset="0"/>
              </a:rPr>
              <a:t>32.36%</a:t>
            </a:r>
            <a:r>
              <a:rPr lang="es-MX" altLang="es-MX" sz="1600" b="1" kern="0" dirty="0">
                <a:solidFill>
                  <a:srgbClr val="000000"/>
                </a:solidFill>
                <a:latin typeface="Calibri"/>
                <a:cs typeface="Arial" pitchFamily="34" charset="0"/>
              </a:rPr>
              <a:t>)</a:t>
            </a:r>
          </a:p>
          <a:p>
            <a:pPr marL="838136" lvl="1" indent="-349226" defTabSz="558746" eaLnBrk="0" fontAlgn="base" hangingPunct="0">
              <a:spcBef>
                <a:spcPts val="744"/>
              </a:spcBef>
              <a:spcAft>
                <a:spcPts val="744"/>
              </a:spcAft>
              <a:buClr>
                <a:srgbClr val="FF0000"/>
              </a:buClr>
              <a:buFont typeface="Menlo Regular"/>
              <a:buChar char="➲"/>
              <a:defRPr/>
            </a:pPr>
            <a:r>
              <a:rPr lang="es-MX" altLang="es-MX" sz="1600" b="1" kern="0" dirty="0">
                <a:solidFill>
                  <a:srgbClr val="000000"/>
                </a:solidFill>
                <a:latin typeface="Calibri"/>
                <a:cs typeface="Arial" pitchFamily="34" charset="0"/>
              </a:rPr>
              <a:t>Cambios en el estilo de vida</a:t>
            </a:r>
          </a:p>
          <a:p>
            <a:pPr marL="1245485" lvl="2" indent="-349226" defTabSz="558746" eaLnBrk="0" fontAlgn="base" hangingPunct="0">
              <a:spcBef>
                <a:spcPts val="744"/>
              </a:spcBef>
              <a:spcAft>
                <a:spcPts val="744"/>
              </a:spcAft>
              <a:buClr>
                <a:srgbClr val="FF0000"/>
              </a:buClr>
              <a:buFont typeface="Menlo Regular"/>
              <a:buChar char="➲"/>
              <a:defRPr/>
            </a:pPr>
            <a:r>
              <a:rPr lang="es-MX" altLang="es-MX" sz="1600" b="1" kern="0" dirty="0">
                <a:solidFill>
                  <a:srgbClr val="000000"/>
                </a:solidFill>
                <a:latin typeface="Calibri"/>
                <a:cs typeface="Arial" pitchFamily="34" charset="0"/>
              </a:rPr>
              <a:t>En 100 años se invirtió el porcentaje de la población rural a la urbana (77.3% rural en 1910 a </a:t>
            </a:r>
            <a:r>
              <a:rPr lang="es-MX" altLang="es-MX" sz="1600" b="1" u="sng" kern="0" dirty="0">
                <a:solidFill>
                  <a:srgbClr val="000000"/>
                </a:solidFill>
                <a:latin typeface="Calibri"/>
                <a:cs typeface="Arial" pitchFamily="34" charset="0"/>
              </a:rPr>
              <a:t>78% urbana</a:t>
            </a:r>
            <a:r>
              <a:rPr lang="es-MX" altLang="es-MX" sz="1600" b="1" kern="0" dirty="0">
                <a:solidFill>
                  <a:srgbClr val="000000"/>
                </a:solidFill>
                <a:latin typeface="Calibri"/>
                <a:cs typeface="Arial" pitchFamily="34" charset="0"/>
              </a:rPr>
              <a:t> en 2010).</a:t>
            </a:r>
          </a:p>
          <a:p>
            <a:pPr marL="1245485" lvl="2" indent="-349226" defTabSz="558746" eaLnBrk="0" fontAlgn="base" hangingPunct="0">
              <a:spcBef>
                <a:spcPts val="744"/>
              </a:spcBef>
              <a:spcAft>
                <a:spcPts val="744"/>
              </a:spcAft>
              <a:buClr>
                <a:srgbClr val="FF0000"/>
              </a:buClr>
              <a:buFont typeface="Menlo Regular"/>
              <a:buChar char="➲"/>
              <a:defRPr/>
            </a:pPr>
            <a:r>
              <a:rPr lang="es-MX" altLang="es-MX" sz="1600" b="1" kern="0" dirty="0">
                <a:solidFill>
                  <a:srgbClr val="000000"/>
                </a:solidFill>
                <a:latin typeface="Calibri"/>
                <a:cs typeface="Arial" pitchFamily="34" charset="0"/>
              </a:rPr>
              <a:t>Existe mayor participación de la </a:t>
            </a:r>
            <a:r>
              <a:rPr lang="es-MX" altLang="es-MX" sz="1600" b="1" u="sng" kern="0" dirty="0">
                <a:solidFill>
                  <a:srgbClr val="000000"/>
                </a:solidFill>
                <a:latin typeface="Calibri"/>
                <a:cs typeface="Arial" pitchFamily="34" charset="0"/>
              </a:rPr>
              <a:t>mujer en la vida laboral</a:t>
            </a:r>
            <a:r>
              <a:rPr lang="es-MX" altLang="es-MX" sz="1600" b="1" kern="0" dirty="0">
                <a:solidFill>
                  <a:srgbClr val="000000"/>
                </a:solidFill>
                <a:latin typeface="Calibri"/>
                <a:cs typeface="Arial" pitchFamily="34" charset="0"/>
              </a:rPr>
              <a:t> de 1950 al 2014 (12% a 44%)</a:t>
            </a:r>
          </a:p>
          <a:p>
            <a:pPr marL="1245485" lvl="2" indent="-349226" defTabSz="558746" eaLnBrk="0" fontAlgn="base" hangingPunct="0">
              <a:spcBef>
                <a:spcPts val="744"/>
              </a:spcBef>
              <a:spcAft>
                <a:spcPts val="744"/>
              </a:spcAft>
              <a:buClr>
                <a:srgbClr val="FF0000"/>
              </a:buClr>
              <a:buFont typeface="Menlo Regular"/>
              <a:buChar char="➲"/>
              <a:defRPr/>
            </a:pPr>
            <a:r>
              <a:rPr lang="es-MX" altLang="es-MX" sz="1600" b="1" kern="0" dirty="0">
                <a:solidFill>
                  <a:srgbClr val="000000"/>
                </a:solidFill>
                <a:latin typeface="Calibri"/>
                <a:cs typeface="Arial" pitchFamily="34" charset="0"/>
              </a:rPr>
              <a:t>Importante incremento de </a:t>
            </a:r>
            <a:r>
              <a:rPr lang="es-MX" altLang="es-MX" sz="1600" b="1" u="sng" kern="0" dirty="0">
                <a:solidFill>
                  <a:srgbClr val="000000"/>
                </a:solidFill>
                <a:latin typeface="Calibri"/>
                <a:cs typeface="Arial" pitchFamily="34" charset="0"/>
              </a:rPr>
              <a:t>alimentos procesados</a:t>
            </a:r>
            <a:r>
              <a:rPr lang="es-MX" altLang="es-MX" sz="1600" b="1" kern="0" dirty="0">
                <a:solidFill>
                  <a:srgbClr val="000000"/>
                </a:solidFill>
                <a:latin typeface="Calibri"/>
                <a:cs typeface="Arial" pitchFamily="34" charset="0"/>
              </a:rPr>
              <a:t> de Estados Unidos</a:t>
            </a:r>
          </a:p>
          <a:p>
            <a:pPr marL="1245485" lvl="2" indent="-349226" defTabSz="558746" eaLnBrk="0" fontAlgn="base" hangingPunct="0">
              <a:spcBef>
                <a:spcPts val="744"/>
              </a:spcBef>
              <a:spcAft>
                <a:spcPts val="744"/>
              </a:spcAft>
              <a:buClr>
                <a:srgbClr val="FF0000"/>
              </a:buClr>
              <a:buFont typeface="Menlo Regular"/>
              <a:buChar char="➲"/>
              <a:defRPr/>
            </a:pPr>
            <a:r>
              <a:rPr lang="es-MX" altLang="es-MX" sz="1600" b="1" u="sng" kern="0" dirty="0">
                <a:solidFill>
                  <a:srgbClr val="000000"/>
                </a:solidFill>
                <a:latin typeface="Calibri"/>
                <a:cs typeface="Arial" pitchFamily="34" charset="0"/>
              </a:rPr>
              <a:t>Estilos de vida poco saludables</a:t>
            </a:r>
            <a:r>
              <a:rPr lang="es-MX" altLang="es-MX" sz="1600" b="1" kern="0" dirty="0">
                <a:solidFill>
                  <a:srgbClr val="000000"/>
                </a:solidFill>
                <a:latin typeface="Calibri"/>
                <a:cs typeface="Arial" pitchFamily="34" charset="0"/>
              </a:rPr>
              <a:t>: mayor consumo de tabaco, alcohol e inactividad física</a:t>
            </a:r>
          </a:p>
          <a:p>
            <a:pPr marL="838136" lvl="1" indent="-349226" defTabSz="558746" eaLnBrk="0" fontAlgn="base" hangingPunct="0">
              <a:spcBef>
                <a:spcPts val="744"/>
              </a:spcBef>
              <a:spcAft>
                <a:spcPts val="744"/>
              </a:spcAft>
              <a:buClr>
                <a:srgbClr val="FF0000"/>
              </a:buClr>
              <a:buFont typeface="Menlo Regular"/>
              <a:buChar char="➲"/>
              <a:defRPr/>
            </a:pPr>
            <a:endParaRPr lang="es-MX" altLang="es-MX" sz="1600" b="1" kern="0" dirty="0">
              <a:solidFill>
                <a:srgbClr val="000000"/>
              </a:solidFill>
              <a:latin typeface="Calibri"/>
              <a:cs typeface="Arial" pitchFamily="34" charset="0"/>
            </a:endParaRPr>
          </a:p>
        </p:txBody>
      </p:sp>
      <p:sp>
        <p:nvSpPr>
          <p:cNvPr id="2" name="1 Cerrar llave"/>
          <p:cNvSpPr/>
          <p:nvPr/>
        </p:nvSpPr>
        <p:spPr>
          <a:xfrm>
            <a:off x="4067945" y="1959589"/>
            <a:ext cx="153182" cy="3773667"/>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lIns="93106" tIns="46555" rIns="93106" bIns="46555" rtlCol="0" anchor="ctr"/>
          <a:lstStyle/>
          <a:p>
            <a:pPr algn="ctr" defTabSz="932863" fontAlgn="base">
              <a:spcBef>
                <a:spcPct val="0"/>
              </a:spcBef>
              <a:spcAft>
                <a:spcPct val="0"/>
              </a:spcAft>
            </a:pPr>
            <a:endParaRPr lang="es-MX" sz="1600">
              <a:solidFill>
                <a:prstClr val="black"/>
              </a:solidFill>
            </a:endParaRPr>
          </a:p>
        </p:txBody>
      </p:sp>
      <p:sp>
        <p:nvSpPr>
          <p:cNvPr id="7" name="Rectángulo 6"/>
          <p:cNvSpPr>
            <a:spLocks noChangeArrowheads="1"/>
          </p:cNvSpPr>
          <p:nvPr/>
        </p:nvSpPr>
        <p:spPr bwMode="auto">
          <a:xfrm>
            <a:off x="6609064" y="6656610"/>
            <a:ext cx="2451116" cy="26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670" tIns="54844" rIns="109670" bIns="54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defTabSz="537429" fontAlgn="base">
              <a:spcBef>
                <a:spcPct val="0"/>
              </a:spcBef>
              <a:spcAft>
                <a:spcPct val="0"/>
              </a:spcAft>
            </a:pPr>
            <a:r>
              <a:rPr lang="es-MX" altLang="es-MX" sz="1000" dirty="0">
                <a:solidFill>
                  <a:srgbClr val="000000"/>
                </a:solidFill>
              </a:rPr>
              <a:t>DPM/División de Información en Salud</a:t>
            </a:r>
          </a:p>
        </p:txBody>
      </p:sp>
      <p:sp>
        <p:nvSpPr>
          <p:cNvPr id="8" name="Título 1"/>
          <p:cNvSpPr txBox="1">
            <a:spLocks/>
          </p:cNvSpPr>
          <p:nvPr/>
        </p:nvSpPr>
        <p:spPr bwMode="auto">
          <a:xfrm>
            <a:off x="3773905" y="1409812"/>
            <a:ext cx="5261967" cy="51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670" tIns="54844" rIns="109670" bIns="54844"/>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defTabSz="537429" fontAlgn="base">
              <a:spcBef>
                <a:spcPct val="0"/>
              </a:spcBef>
              <a:spcAft>
                <a:spcPct val="0"/>
              </a:spcAft>
            </a:pPr>
            <a:r>
              <a:rPr lang="es-MX" altLang="es-MX" sz="1600" b="1" dirty="0">
                <a:solidFill>
                  <a:srgbClr val="000000"/>
                </a:solidFill>
                <a:latin typeface="Calibri" panose="020F0502020204030204" pitchFamily="34" charset="0"/>
              </a:rPr>
              <a:t>Altas Prevalencias de Factores de Riesgo </a:t>
            </a:r>
          </a:p>
          <a:p>
            <a:pPr algn="ctr" defTabSz="537429" fontAlgn="base">
              <a:spcBef>
                <a:spcPct val="0"/>
              </a:spcBef>
              <a:spcAft>
                <a:spcPct val="0"/>
              </a:spcAft>
            </a:pPr>
            <a:r>
              <a:rPr lang="es-MX" altLang="es-MX" sz="1600" b="1" dirty="0">
                <a:solidFill>
                  <a:srgbClr val="000000"/>
                </a:solidFill>
                <a:latin typeface="Calibri" panose="020F0502020204030204" pitchFamily="34" charset="0"/>
              </a:rPr>
              <a:t>para Enfermedades Cardiovasculares en Población Mexicana. ENSANUT 2012</a:t>
            </a:r>
          </a:p>
        </p:txBody>
      </p:sp>
      <p:graphicFrame>
        <p:nvGraphicFramePr>
          <p:cNvPr id="9" name="Gráfico 5"/>
          <p:cNvGraphicFramePr/>
          <p:nvPr>
            <p:extLst>
              <p:ext uri="{D42A27DB-BD31-4B8C-83A1-F6EECF244321}">
                <p14:modId xmlns:p14="http://schemas.microsoft.com/office/powerpoint/2010/main" val="3234078075"/>
              </p:ext>
            </p:extLst>
          </p:nvPr>
        </p:nvGraphicFramePr>
        <p:xfrm>
          <a:off x="4375012" y="2089923"/>
          <a:ext cx="4468084" cy="4282381"/>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1"/>
          <p:cNvSpPr txBox="1"/>
          <p:nvPr/>
        </p:nvSpPr>
        <p:spPr>
          <a:xfrm>
            <a:off x="2708118" y="6373935"/>
            <a:ext cx="6435882" cy="295425"/>
          </a:xfrm>
          <a:prstGeom prst="rect">
            <a:avLst/>
          </a:prstGeom>
          <a:noFill/>
        </p:spPr>
        <p:txBody>
          <a:bodyPr wrap="square" lIns="109670" tIns="54844" rIns="109670" bIns="54844" rtlCol="0">
            <a:spAutoFit/>
          </a:bodyPr>
          <a:lstStyle/>
          <a:p>
            <a:pPr algn="ctr" defTabSz="1099471"/>
            <a:r>
              <a:rPr lang="es-ES" sz="1200" b="1" dirty="0">
                <a:solidFill>
                  <a:prstClr val="black"/>
                </a:solidFill>
                <a:latin typeface="Calibri"/>
              </a:rPr>
              <a:t>IMSS: 74 millones derechohabientes (incluye IMSS Prospera) 60% Mexicanos</a:t>
            </a:r>
          </a:p>
        </p:txBody>
      </p:sp>
    </p:spTree>
    <p:extLst>
      <p:ext uri="{BB962C8B-B14F-4D97-AF65-F5344CB8AC3E}">
        <p14:creationId xmlns:p14="http://schemas.microsoft.com/office/powerpoint/2010/main" val="3157724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3</a:t>
            </a:fld>
            <a:endParaRPr lang="es-MX">
              <a:solidFill>
                <a:prstClr val="black">
                  <a:tint val="75000"/>
                </a:prstClr>
              </a:solidFill>
            </a:endParaRPr>
          </a:p>
        </p:txBody>
      </p:sp>
      <p:sp>
        <p:nvSpPr>
          <p:cNvPr id="5" name="Rectangle 2"/>
          <p:cNvSpPr>
            <a:spLocks noGrp="1" noChangeArrowheads="1"/>
          </p:cNvSpPr>
          <p:nvPr>
            <p:ph type="title"/>
          </p:nvPr>
        </p:nvSpPr>
        <p:spPr>
          <a:xfrm>
            <a:off x="121576" y="664643"/>
            <a:ext cx="879411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s-MX" sz="2800" dirty="0">
                <a:solidFill>
                  <a:srgbClr val="006600"/>
                </a:solidFill>
                <a:latin typeface="Calibri" pitchFamily="34" charset="0"/>
                <a:cs typeface="Calibri" pitchFamily="34" charset="0"/>
              </a:rPr>
              <a:t>¿Qué tan grave es el problema?</a:t>
            </a:r>
            <a:br>
              <a:rPr lang="es-MX" sz="2800" dirty="0">
                <a:solidFill>
                  <a:srgbClr val="006600"/>
                </a:solidFill>
                <a:latin typeface="Calibri" pitchFamily="34" charset="0"/>
                <a:cs typeface="Calibri" pitchFamily="34" charset="0"/>
              </a:rPr>
            </a:br>
            <a:r>
              <a:rPr lang="es-DO" sz="2800" dirty="0">
                <a:solidFill>
                  <a:srgbClr val="006600"/>
                </a:solidFill>
              </a:rPr>
              <a:t> </a:t>
            </a:r>
          </a:p>
        </p:txBody>
      </p:sp>
      <p:sp>
        <p:nvSpPr>
          <p:cNvPr id="9" name="1 Título"/>
          <p:cNvSpPr txBox="1">
            <a:spLocks/>
          </p:cNvSpPr>
          <p:nvPr/>
        </p:nvSpPr>
        <p:spPr bwMode="auto">
          <a:xfrm>
            <a:off x="457294" y="1068416"/>
            <a:ext cx="8229600" cy="65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670" tIns="54844" rIns="109670" bIns="54844"/>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099471">
              <a:spcBef>
                <a:spcPct val="0"/>
              </a:spcBef>
              <a:buNone/>
            </a:pPr>
            <a:r>
              <a:rPr lang="es-MX" altLang="es-MX" sz="2400" b="1" dirty="0">
                <a:solidFill>
                  <a:srgbClr val="006600"/>
                </a:solidFill>
              </a:rPr>
              <a:t>Impacto de las Enfermedades Cardiovasculares (ECV) </a:t>
            </a:r>
          </a:p>
        </p:txBody>
      </p:sp>
      <p:sp>
        <p:nvSpPr>
          <p:cNvPr id="10" name="2 Marcador de contenido"/>
          <p:cNvSpPr txBox="1">
            <a:spLocks/>
          </p:cNvSpPr>
          <p:nvPr/>
        </p:nvSpPr>
        <p:spPr bwMode="auto">
          <a:xfrm>
            <a:off x="82" y="1556792"/>
            <a:ext cx="3043238" cy="452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670" tIns="54844" rIns="109670" bIns="54844"/>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35889" indent="-335889" defTabSz="1099471">
              <a:buClr>
                <a:srgbClr val="FF0000"/>
              </a:buClr>
              <a:buFont typeface="Menlo Regular"/>
              <a:buChar char="➲"/>
              <a:defRPr/>
            </a:pPr>
            <a:r>
              <a:rPr lang="es-MX" sz="1600" b="1" dirty="0">
                <a:solidFill>
                  <a:prstClr val="black"/>
                </a:solidFill>
                <a:latin typeface="Calibri" pitchFamily="34" charset="0"/>
                <a:cs typeface="Calibri" pitchFamily="34" charset="0"/>
              </a:rPr>
              <a:t>Son la primera causa de muerte en el mundo y en México</a:t>
            </a:r>
          </a:p>
          <a:p>
            <a:pPr marL="335889" indent="-335889" defTabSz="1099471">
              <a:buClr>
                <a:srgbClr val="FF0000"/>
              </a:buClr>
              <a:buFont typeface="Menlo Regular"/>
              <a:buChar char="➲"/>
              <a:defRPr/>
            </a:pPr>
            <a:endParaRPr lang="es-MX" sz="400" b="1" dirty="0">
              <a:solidFill>
                <a:prstClr val="black"/>
              </a:solidFill>
              <a:latin typeface="Calibri" pitchFamily="34" charset="0"/>
              <a:cs typeface="Calibri" pitchFamily="34" charset="0"/>
            </a:endParaRPr>
          </a:p>
          <a:p>
            <a:pPr marL="335889" defTabSz="1099471">
              <a:buClr>
                <a:srgbClr val="FF0000"/>
              </a:buClr>
              <a:buFont typeface="Menlo Regular"/>
              <a:buChar char="➲"/>
              <a:defRPr/>
            </a:pPr>
            <a:r>
              <a:rPr lang="es-MX" sz="1600" dirty="0">
                <a:solidFill>
                  <a:prstClr val="black"/>
                </a:solidFill>
                <a:latin typeface="Calibri" pitchFamily="34" charset="0"/>
                <a:cs typeface="Calibri" pitchFamily="34" charset="0"/>
              </a:rPr>
              <a:t>La </a:t>
            </a:r>
            <a:r>
              <a:rPr lang="es-MX" sz="1600" b="1" dirty="0">
                <a:solidFill>
                  <a:prstClr val="black"/>
                </a:solidFill>
                <a:latin typeface="Calibri" pitchFamily="34" charset="0"/>
                <a:cs typeface="Calibri" pitchFamily="34" charset="0"/>
              </a:rPr>
              <a:t>OMS</a:t>
            </a:r>
            <a:r>
              <a:rPr lang="es-MX" sz="1600" dirty="0">
                <a:solidFill>
                  <a:prstClr val="black"/>
                </a:solidFill>
                <a:latin typeface="Calibri" pitchFamily="34" charset="0"/>
                <a:cs typeface="Calibri" pitchFamily="34" charset="0"/>
              </a:rPr>
              <a:t> reporta un </a:t>
            </a:r>
            <a:r>
              <a:rPr lang="es-MX" sz="1600" b="1" dirty="0">
                <a:solidFill>
                  <a:prstClr val="black"/>
                </a:solidFill>
                <a:latin typeface="Calibri" pitchFamily="34" charset="0"/>
                <a:cs typeface="Calibri" pitchFamily="34" charset="0"/>
              </a:rPr>
              <a:t>31%</a:t>
            </a:r>
            <a:r>
              <a:rPr lang="es-MX" sz="1600" dirty="0">
                <a:solidFill>
                  <a:prstClr val="black"/>
                </a:solidFill>
                <a:latin typeface="Calibri" pitchFamily="34" charset="0"/>
                <a:cs typeface="Calibri" pitchFamily="34" charset="0"/>
              </a:rPr>
              <a:t> de todas las muertes, 17.5 millones en el </a:t>
            </a:r>
            <a:r>
              <a:rPr lang="es-MX" sz="1600" dirty="0" smtClean="0">
                <a:solidFill>
                  <a:prstClr val="black"/>
                </a:solidFill>
                <a:latin typeface="Calibri" pitchFamily="34" charset="0"/>
                <a:cs typeface="Calibri" pitchFamily="34" charset="0"/>
              </a:rPr>
              <a:t>2013</a:t>
            </a:r>
          </a:p>
          <a:p>
            <a:pPr marL="335889" defTabSz="1099471">
              <a:buClr>
                <a:srgbClr val="FF0000"/>
              </a:buClr>
              <a:buFont typeface="Menlo Regular"/>
              <a:buChar char="➲"/>
              <a:defRPr/>
            </a:pPr>
            <a:endParaRPr lang="es-MX" sz="400" dirty="0">
              <a:solidFill>
                <a:prstClr val="black"/>
              </a:solidFill>
              <a:latin typeface="Calibri" pitchFamily="34" charset="0"/>
              <a:cs typeface="Calibri" pitchFamily="34" charset="0"/>
            </a:endParaRPr>
          </a:p>
          <a:p>
            <a:pPr marL="335889" defTabSz="1099471">
              <a:buClr>
                <a:srgbClr val="FF0000"/>
              </a:buClr>
              <a:buFont typeface="Menlo Regular"/>
              <a:buChar char="➲"/>
              <a:defRPr/>
            </a:pPr>
            <a:r>
              <a:rPr lang="es-MX" sz="1600" b="1" u="sng" dirty="0">
                <a:solidFill>
                  <a:prstClr val="black"/>
                </a:solidFill>
                <a:latin typeface="Calibri" pitchFamily="34" charset="0"/>
                <a:cs typeface="Calibri" pitchFamily="34" charset="0"/>
              </a:rPr>
              <a:t>*2015: 15 millones</a:t>
            </a:r>
          </a:p>
          <a:p>
            <a:pPr marL="335889" defTabSz="1099471">
              <a:buClr>
                <a:srgbClr val="FF0000"/>
              </a:buClr>
              <a:buFont typeface="Menlo Regular"/>
              <a:buChar char="➲"/>
              <a:defRPr/>
            </a:pPr>
            <a:endParaRPr lang="es-MX" sz="700" dirty="0">
              <a:solidFill>
                <a:prstClr val="black"/>
              </a:solidFill>
              <a:latin typeface="Calibri" pitchFamily="34" charset="0"/>
              <a:cs typeface="Calibri" pitchFamily="34" charset="0"/>
            </a:endParaRPr>
          </a:p>
          <a:p>
            <a:pPr marL="335889" defTabSz="1099471">
              <a:buClr>
                <a:srgbClr val="FF0000"/>
              </a:buClr>
              <a:buFont typeface="Menlo Regular"/>
              <a:buChar char="➲"/>
              <a:defRPr/>
            </a:pPr>
            <a:r>
              <a:rPr lang="es-MX" sz="1600" b="1" dirty="0">
                <a:solidFill>
                  <a:prstClr val="black"/>
                </a:solidFill>
                <a:latin typeface="Calibri" pitchFamily="34" charset="0"/>
                <a:cs typeface="Calibri" pitchFamily="34" charset="0"/>
              </a:rPr>
              <a:t>INEGI</a:t>
            </a:r>
            <a:r>
              <a:rPr lang="es-MX" sz="1600" dirty="0">
                <a:solidFill>
                  <a:prstClr val="black"/>
                </a:solidFill>
                <a:latin typeface="Calibri" pitchFamily="34" charset="0"/>
                <a:cs typeface="Calibri" pitchFamily="34" charset="0"/>
              </a:rPr>
              <a:t>: En </a:t>
            </a:r>
            <a:r>
              <a:rPr lang="es-MX" sz="1600" dirty="0" smtClean="0">
                <a:solidFill>
                  <a:prstClr val="black"/>
                </a:solidFill>
                <a:latin typeface="Calibri" pitchFamily="34" charset="0"/>
                <a:cs typeface="Calibri" pitchFamily="34" charset="0"/>
              </a:rPr>
              <a:t>2016 </a:t>
            </a:r>
            <a:r>
              <a:rPr lang="es-MX" sz="1600" dirty="0">
                <a:solidFill>
                  <a:prstClr val="black"/>
                </a:solidFill>
                <a:latin typeface="Calibri" pitchFamily="34" charset="0"/>
                <a:cs typeface="Calibri" pitchFamily="34" charset="0"/>
              </a:rPr>
              <a:t>se reportaron </a:t>
            </a:r>
            <a:r>
              <a:rPr lang="es-MX" sz="1600" dirty="0" smtClean="0">
                <a:solidFill>
                  <a:prstClr val="black"/>
                </a:solidFill>
                <a:latin typeface="Calibri" pitchFamily="34" charset="0"/>
                <a:cs typeface="Calibri" pitchFamily="34" charset="0"/>
              </a:rPr>
              <a:t>175,078 </a:t>
            </a:r>
            <a:r>
              <a:rPr lang="es-MX" sz="1600" dirty="0">
                <a:solidFill>
                  <a:prstClr val="black"/>
                </a:solidFill>
                <a:latin typeface="Calibri" pitchFamily="34" charset="0"/>
                <a:cs typeface="Calibri" pitchFamily="34" charset="0"/>
              </a:rPr>
              <a:t>muertes (</a:t>
            </a:r>
            <a:r>
              <a:rPr lang="es-MX" sz="1600" b="1" dirty="0">
                <a:solidFill>
                  <a:prstClr val="black"/>
                </a:solidFill>
                <a:latin typeface="Calibri" pitchFamily="34" charset="0"/>
                <a:cs typeface="Calibri" pitchFamily="34" charset="0"/>
              </a:rPr>
              <a:t>1 cada </a:t>
            </a:r>
            <a:r>
              <a:rPr lang="es-MX" sz="1600" b="1" dirty="0" smtClean="0">
                <a:solidFill>
                  <a:prstClr val="black"/>
                </a:solidFill>
                <a:latin typeface="Calibri" pitchFamily="34" charset="0"/>
                <a:cs typeface="Calibri" pitchFamily="34" charset="0"/>
              </a:rPr>
              <a:t>3 </a:t>
            </a:r>
            <a:r>
              <a:rPr lang="es-MX" sz="1600" b="1" dirty="0">
                <a:solidFill>
                  <a:prstClr val="black"/>
                </a:solidFill>
                <a:latin typeface="Calibri" pitchFamily="34" charset="0"/>
                <a:cs typeface="Calibri" pitchFamily="34" charset="0"/>
              </a:rPr>
              <a:t>minutos</a:t>
            </a:r>
            <a:r>
              <a:rPr lang="es-MX" sz="1600" dirty="0">
                <a:solidFill>
                  <a:prstClr val="black"/>
                </a:solidFill>
                <a:latin typeface="Calibri" pitchFamily="34" charset="0"/>
                <a:cs typeface="Calibri" pitchFamily="34" charset="0"/>
              </a:rPr>
              <a:t>), 70% por infarto agudo de miocardio</a:t>
            </a:r>
          </a:p>
          <a:p>
            <a:pPr marL="335889" defTabSz="1099471">
              <a:buClr>
                <a:srgbClr val="FF0000"/>
              </a:buClr>
              <a:buFont typeface="Menlo Regular"/>
              <a:buChar char="➲"/>
              <a:defRPr/>
            </a:pPr>
            <a:endParaRPr lang="es-MX" sz="400" dirty="0">
              <a:solidFill>
                <a:prstClr val="black"/>
              </a:solidFill>
              <a:latin typeface="Calibri" pitchFamily="34" charset="0"/>
              <a:cs typeface="Calibri" pitchFamily="34" charset="0"/>
            </a:endParaRPr>
          </a:p>
          <a:p>
            <a:pPr marL="335889" defTabSz="1099471">
              <a:buClr>
                <a:srgbClr val="FF0000"/>
              </a:buClr>
              <a:buFont typeface="Menlo Regular"/>
              <a:buChar char="➲"/>
              <a:defRPr/>
            </a:pPr>
            <a:r>
              <a:rPr lang="es-MX" sz="1600" b="1" dirty="0">
                <a:solidFill>
                  <a:prstClr val="black"/>
                </a:solidFill>
                <a:latin typeface="Calibri" pitchFamily="34" charset="0"/>
                <a:cs typeface="Calibri" pitchFamily="34" charset="0"/>
              </a:rPr>
              <a:t>IMSS: </a:t>
            </a:r>
            <a:r>
              <a:rPr lang="es-MX" sz="1600" dirty="0">
                <a:solidFill>
                  <a:prstClr val="black"/>
                </a:solidFill>
                <a:latin typeface="Calibri" pitchFamily="34" charset="0"/>
                <a:cs typeface="Calibri" pitchFamily="34" charset="0"/>
              </a:rPr>
              <a:t>En 2017: 138 muertes al </a:t>
            </a:r>
            <a:r>
              <a:rPr lang="es-MX" sz="1600" dirty="0" smtClean="0">
                <a:solidFill>
                  <a:prstClr val="black"/>
                </a:solidFill>
                <a:latin typeface="Calibri" pitchFamily="34" charset="0"/>
                <a:cs typeface="Calibri" pitchFamily="34" charset="0"/>
              </a:rPr>
              <a:t>día</a:t>
            </a:r>
          </a:p>
          <a:p>
            <a:pPr marL="335889" defTabSz="1099471">
              <a:buClr>
                <a:srgbClr val="FF0000"/>
              </a:buClr>
              <a:buFont typeface="Menlo Regular"/>
              <a:buChar char="➲"/>
              <a:defRPr/>
            </a:pPr>
            <a:r>
              <a:rPr lang="es-MX" sz="1400" dirty="0" smtClean="0">
                <a:solidFill>
                  <a:prstClr val="black"/>
                </a:solidFill>
                <a:latin typeface="Calibri" pitchFamily="34" charset="0"/>
                <a:cs typeface="Calibri" pitchFamily="34" charset="0"/>
              </a:rPr>
              <a:t>17.1 millones de consultas/año</a:t>
            </a:r>
          </a:p>
          <a:p>
            <a:pPr marL="335889" defTabSz="1099471">
              <a:buClr>
                <a:srgbClr val="FF0000"/>
              </a:buClr>
              <a:buFont typeface="Menlo Regular"/>
              <a:buChar char="➲"/>
              <a:defRPr/>
            </a:pPr>
            <a:r>
              <a:rPr lang="es-MX" sz="1400" dirty="0" smtClean="0">
                <a:solidFill>
                  <a:prstClr val="black"/>
                </a:solidFill>
                <a:latin typeface="Calibri" pitchFamily="34" charset="0"/>
                <a:cs typeface="Calibri" pitchFamily="34" charset="0"/>
              </a:rPr>
              <a:t>1ª causa de AVISAS (32.2% al sumar diabetes)</a:t>
            </a:r>
          </a:p>
          <a:p>
            <a:pPr marL="335889" defTabSz="1099471">
              <a:buClr>
                <a:srgbClr val="FF0000"/>
              </a:buClr>
              <a:buFont typeface="Menlo Regular"/>
              <a:buChar char="➲"/>
              <a:defRPr/>
            </a:pPr>
            <a:endParaRPr lang="es-MX" sz="1600" dirty="0">
              <a:solidFill>
                <a:prstClr val="black"/>
              </a:solidFill>
              <a:latin typeface="Calibri" pitchFamily="34" charset="0"/>
              <a:cs typeface="Calibri" pitchFamily="34" charset="0"/>
            </a:endParaRPr>
          </a:p>
        </p:txBody>
      </p:sp>
      <p:sp>
        <p:nvSpPr>
          <p:cNvPr id="11" name="CuadroTexto 1"/>
          <p:cNvSpPr txBox="1"/>
          <p:nvPr/>
        </p:nvSpPr>
        <p:spPr>
          <a:xfrm>
            <a:off x="4060841" y="6052406"/>
            <a:ext cx="3525743" cy="346387"/>
          </a:xfrm>
          <a:prstGeom prst="rect">
            <a:avLst/>
          </a:prstGeom>
          <a:noFill/>
        </p:spPr>
        <p:txBody>
          <a:bodyPr wrap="none" lIns="109670" tIns="54844" rIns="109670" bIns="54844" rtlCol="0">
            <a:spAutoFit/>
          </a:bodyPr>
          <a:lstStyle/>
          <a:p>
            <a:pPr defTabSz="1099471" fontAlgn="base">
              <a:spcBef>
                <a:spcPct val="0"/>
              </a:spcBef>
              <a:spcAft>
                <a:spcPct val="0"/>
              </a:spcAft>
            </a:pPr>
            <a:r>
              <a:rPr lang="es-MX" sz="1500" b="1" dirty="0">
                <a:solidFill>
                  <a:srgbClr val="000000"/>
                </a:solidFill>
              </a:rPr>
              <a:t>OCDE en </a:t>
            </a:r>
            <a:r>
              <a:rPr lang="es-MX" sz="1500" b="1" dirty="0" smtClean="0">
                <a:solidFill>
                  <a:srgbClr val="000000"/>
                </a:solidFill>
              </a:rPr>
              <a:t>2017: </a:t>
            </a:r>
            <a:r>
              <a:rPr lang="es-MX" sz="1500" b="1" dirty="0">
                <a:solidFill>
                  <a:srgbClr val="000000"/>
                </a:solidFill>
              </a:rPr>
              <a:t>mortalidad de 28%  </a:t>
            </a:r>
          </a:p>
        </p:txBody>
      </p:sp>
      <p:pic>
        <p:nvPicPr>
          <p:cNvPr id="12" name="11 Imagen"/>
          <p:cNvPicPr/>
          <p:nvPr/>
        </p:nvPicPr>
        <p:blipFill rotWithShape="1">
          <a:blip r:embed="rId3">
            <a:lum bright="-20000"/>
            <a:extLst>
              <a:ext uri="{28A0092B-C50C-407E-A947-70E740481C1C}">
                <a14:useLocalDpi xmlns:a14="http://schemas.microsoft.com/office/drawing/2010/main" val="0"/>
              </a:ext>
            </a:extLst>
          </a:blip>
          <a:srcRect t="10232"/>
          <a:stretch/>
        </p:blipFill>
        <p:spPr bwMode="auto">
          <a:xfrm>
            <a:off x="3127075" y="1756099"/>
            <a:ext cx="5981429" cy="4296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cxnSp>
        <p:nvCxnSpPr>
          <p:cNvPr id="6" name="5 Conector recto de flecha"/>
          <p:cNvCxnSpPr/>
          <p:nvPr/>
        </p:nvCxnSpPr>
        <p:spPr>
          <a:xfrm>
            <a:off x="7018617" y="3550893"/>
            <a:ext cx="139257" cy="33048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8486856" y="2341332"/>
            <a:ext cx="133467" cy="3341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7812369" y="2023909"/>
            <a:ext cx="1216193" cy="346387"/>
          </a:xfrm>
          <a:prstGeom prst="rect">
            <a:avLst/>
          </a:prstGeom>
          <a:solidFill>
            <a:schemeClr val="bg1">
              <a:lumMod val="85000"/>
            </a:schemeClr>
          </a:solidFill>
        </p:spPr>
        <p:txBody>
          <a:bodyPr wrap="none" lIns="109670" tIns="54844" rIns="109670" bIns="54844" rtlCol="0">
            <a:spAutoFit/>
          </a:bodyPr>
          <a:lstStyle/>
          <a:p>
            <a:pPr defTabSz="1099471" fontAlgn="base">
              <a:spcBef>
                <a:spcPct val="0"/>
              </a:spcBef>
              <a:spcAft>
                <a:spcPct val="0"/>
              </a:spcAft>
            </a:pPr>
            <a:r>
              <a:rPr lang="es-MX" sz="1500" b="1" dirty="0">
                <a:solidFill>
                  <a:srgbClr val="000000"/>
                </a:solidFill>
              </a:rPr>
              <a:t>27.2 a 28%</a:t>
            </a:r>
          </a:p>
        </p:txBody>
      </p:sp>
      <p:cxnSp>
        <p:nvCxnSpPr>
          <p:cNvPr id="17" name="16 Conector recto"/>
          <p:cNvCxnSpPr/>
          <p:nvPr/>
        </p:nvCxnSpPr>
        <p:spPr>
          <a:xfrm>
            <a:off x="3383983" y="3975934"/>
            <a:ext cx="572597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298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5495" y="692696"/>
            <a:ext cx="8733656" cy="440677"/>
          </a:xfrm>
        </p:spPr>
        <p:txBody>
          <a:bodyPr/>
          <a:lstStyle/>
          <a:p>
            <a:r>
              <a:rPr lang="es-MX" dirty="0"/>
              <a:t>Mortalidad* Delegacional por Enfermedad Isquémica del </a:t>
            </a:r>
            <a:r>
              <a:rPr lang="es-MX" dirty="0" smtClean="0"/>
              <a:t>Corazón 2013</a:t>
            </a:r>
            <a:r>
              <a:rPr lang="es-MX" dirty="0"/>
              <a:t/>
            </a:r>
            <a:br>
              <a:rPr lang="es-MX" dirty="0"/>
            </a:br>
            <a:endParaRPr lang="es-MX" dirty="0"/>
          </a:p>
        </p:txBody>
      </p:sp>
      <p:sp>
        <p:nvSpPr>
          <p:cNvPr id="4" name="3 Marcador de número de diapositiva"/>
          <p:cNvSpPr>
            <a:spLocks noGrp="1"/>
          </p:cNvSpPr>
          <p:nvPr>
            <p:ph type="sldNum" sz="quarter" idx="12"/>
          </p:nvPr>
        </p:nvSpPr>
        <p:spPr/>
        <p:txBody>
          <a:bodyPr/>
          <a:lstStyle/>
          <a:p>
            <a:pPr defTabSz="905211" fontAlgn="base">
              <a:spcBef>
                <a:spcPct val="0"/>
              </a:spcBef>
              <a:spcAft>
                <a:spcPct val="0"/>
              </a:spcAft>
            </a:pPr>
            <a:fld id="{694DF7E8-A4A8-414F-BAE2-CD5D40EEF35F}" type="slidenum">
              <a:rPr lang="es-MX" smtClean="0">
                <a:solidFill>
                  <a:prstClr val="black">
                    <a:tint val="75000"/>
                  </a:prstClr>
                </a:solidFill>
              </a:rPr>
              <a:pPr defTabSz="905211" fontAlgn="base">
                <a:spcBef>
                  <a:spcPct val="0"/>
                </a:spcBef>
                <a:spcAft>
                  <a:spcPct val="0"/>
                </a:spcAft>
              </a:pPr>
              <a:t>4</a:t>
            </a:fld>
            <a:endParaRPr lang="es-MX" dirty="0">
              <a:solidFill>
                <a:prstClr val="black">
                  <a:tint val="75000"/>
                </a:prstClr>
              </a:solidFill>
            </a:endParaRPr>
          </a:p>
        </p:txBody>
      </p:sp>
      <p:pic>
        <p:nvPicPr>
          <p:cNvPr id="6" name="Imagen 4"/>
          <p:cNvPicPr>
            <a:picLocks noChangeAspect="1"/>
          </p:cNvPicPr>
          <p:nvPr/>
        </p:nvPicPr>
        <p:blipFill rotWithShape="1">
          <a:blip r:embed="rId2"/>
          <a:srcRect t="12538"/>
          <a:stretch/>
        </p:blipFill>
        <p:spPr>
          <a:xfrm>
            <a:off x="683568" y="1163504"/>
            <a:ext cx="7390640" cy="5289831"/>
          </a:xfrm>
          <a:prstGeom prst="rect">
            <a:avLst/>
          </a:prstGeom>
        </p:spPr>
      </p:pic>
      <p:grpSp>
        <p:nvGrpSpPr>
          <p:cNvPr id="7" name="128 Grupo"/>
          <p:cNvGrpSpPr>
            <a:grpSpLocks/>
          </p:cNvGrpSpPr>
          <p:nvPr/>
        </p:nvGrpSpPr>
        <p:grpSpPr bwMode="auto">
          <a:xfrm>
            <a:off x="7196138" y="2379663"/>
            <a:ext cx="1457325" cy="1050925"/>
            <a:chOff x="7074659" y="2280107"/>
            <a:chExt cx="1457466" cy="1632402"/>
          </a:xfrm>
        </p:grpSpPr>
        <p:sp>
          <p:nvSpPr>
            <p:cNvPr id="8" name="Rectángulo 6"/>
            <p:cNvSpPr>
              <a:spLocks noChangeArrowheads="1"/>
            </p:cNvSpPr>
            <p:nvPr/>
          </p:nvSpPr>
          <p:spPr bwMode="auto">
            <a:xfrm>
              <a:off x="7074659" y="2709167"/>
              <a:ext cx="277839" cy="308232"/>
            </a:xfrm>
            <a:prstGeom prst="rect">
              <a:avLst/>
            </a:prstGeom>
            <a:gradFill rotWithShape="1">
              <a:gsLst>
                <a:gs pos="0">
                  <a:srgbClr val="FF9539"/>
                </a:gs>
                <a:gs pos="50000">
                  <a:srgbClr val="DB7C2E"/>
                </a:gs>
                <a:gs pos="100000">
                  <a:srgbClr val="98551D"/>
                </a:gs>
              </a:gsLst>
              <a:lin ang="0" scaled="1"/>
            </a:gradFill>
            <a:ln>
              <a:noFill/>
            </a:ln>
            <a:effectLst>
              <a:outerShdw blurRad="40000" dist="23000" dir="5400000" rotWithShape="0">
                <a:srgbClr val="808080">
                  <a:alpha val="34998"/>
                </a:srgbClr>
              </a:outerShdw>
            </a:effectLs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100" b="1" i="0" u="none" strike="noStrike" kern="0" cap="none" spc="0" normalizeH="0" baseline="0" noProof="0">
                <a:ln>
                  <a:noFill/>
                </a:ln>
                <a:solidFill>
                  <a:sysClr val="window" lastClr="FFFFFF"/>
                </a:solidFill>
                <a:effectLst/>
                <a:uLnTx/>
                <a:uFillTx/>
                <a:latin typeface="Calibri"/>
                <a:ea typeface="+mn-ea"/>
              </a:endParaRPr>
            </a:p>
          </p:txBody>
        </p:sp>
        <p:sp>
          <p:nvSpPr>
            <p:cNvPr id="9" name="Rectángulo 49"/>
            <p:cNvSpPr>
              <a:spLocks noChangeArrowheads="1"/>
            </p:cNvSpPr>
            <p:nvPr/>
          </p:nvSpPr>
          <p:spPr bwMode="auto">
            <a:xfrm>
              <a:off x="7074659" y="3133073"/>
              <a:ext cx="277091" cy="307879"/>
            </a:xfrm>
            <a:prstGeom prst="rect">
              <a:avLst/>
            </a:prstGeom>
            <a:solidFill>
              <a:srgbClr val="FFFF00"/>
            </a:solidFill>
            <a:ln>
              <a:noFill/>
            </a:ln>
            <a:effectLst>
              <a:prstShdw prst="shdw17" dist="12700">
                <a:srgbClr val="99738C">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altLang="es-ES" sz="1100" b="1" i="0" u="none" strike="noStrike" kern="0" cap="none" spc="0" normalizeH="0" baseline="0" noProof="0">
                <a:ln>
                  <a:noFill/>
                </a:ln>
                <a:solidFill>
                  <a:sysClr val="window" lastClr="FFFFFF"/>
                </a:solidFill>
                <a:effectLst/>
                <a:uLnTx/>
                <a:uFillTx/>
                <a:latin typeface="Calibri" panose="020F0502020204030204" pitchFamily="34" charset="0"/>
                <a:ea typeface="MS PGothic" panose="020B0600070205080204" pitchFamily="34" charset="-128"/>
              </a:endParaRPr>
            </a:p>
          </p:txBody>
        </p:sp>
        <p:sp>
          <p:nvSpPr>
            <p:cNvPr id="10" name="Rectángulo 8"/>
            <p:cNvSpPr>
              <a:spLocks noChangeArrowheads="1"/>
            </p:cNvSpPr>
            <p:nvPr/>
          </p:nvSpPr>
          <p:spPr bwMode="auto">
            <a:xfrm>
              <a:off x="7088947" y="3569753"/>
              <a:ext cx="276252" cy="308234"/>
            </a:xfrm>
            <a:prstGeom prst="rect">
              <a:avLst/>
            </a:prstGeom>
            <a:solidFill>
              <a:srgbClr val="00FF00"/>
            </a:solidFill>
            <a:ln>
              <a:noFill/>
            </a:ln>
            <a:effectLst>
              <a:outerShdw blurRad="40000" dist="23000" dir="5400000" rotWithShape="0">
                <a:srgbClr val="808080">
                  <a:alpha val="34998"/>
                </a:srgbClr>
              </a:outerShdw>
            </a:effectLs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100" b="1" i="0" u="none" strike="noStrike" kern="0" cap="none" spc="0" normalizeH="0" baseline="0" noProof="0">
                <a:ln>
                  <a:noFill/>
                </a:ln>
                <a:solidFill>
                  <a:sysClr val="window" lastClr="FFFFFF"/>
                </a:solidFill>
                <a:effectLst/>
                <a:uLnTx/>
                <a:uFillTx/>
                <a:latin typeface="Calibri"/>
                <a:ea typeface="+mn-ea"/>
              </a:endParaRPr>
            </a:p>
          </p:txBody>
        </p:sp>
        <p:sp>
          <p:nvSpPr>
            <p:cNvPr id="11" name="CuadroTexto 51"/>
            <p:cNvSpPr txBox="1">
              <a:spLocks noChangeArrowheads="1"/>
            </p:cNvSpPr>
            <p:nvPr/>
          </p:nvSpPr>
          <p:spPr bwMode="auto">
            <a:xfrm>
              <a:off x="7336531" y="2708477"/>
              <a:ext cx="1179672" cy="3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altLang="es-ES" sz="1100" b="1" i="0" u="none" strike="noStrike" kern="0" cap="none" spc="0" normalizeH="0" baseline="0" noProof="0">
                  <a:ln>
                    <a:noFill/>
                  </a:ln>
                  <a:solidFill>
                    <a:sysClr val="windowText" lastClr="000000"/>
                  </a:solidFill>
                  <a:effectLst/>
                  <a:uLnTx/>
                  <a:uFillTx/>
                  <a:latin typeface="Calibri" panose="020F0502020204030204" pitchFamily="34" charset="0"/>
                  <a:ea typeface="MS PGothic" panose="020B0600070205080204" pitchFamily="34" charset="-128"/>
                </a:rPr>
                <a:t>23.9 – 32.0</a:t>
              </a:r>
            </a:p>
          </p:txBody>
        </p:sp>
        <p:sp>
          <p:nvSpPr>
            <p:cNvPr id="12" name="CuadroTexto 52"/>
            <p:cNvSpPr txBox="1">
              <a:spLocks noChangeArrowheads="1"/>
            </p:cNvSpPr>
            <p:nvPr/>
          </p:nvSpPr>
          <p:spPr bwMode="auto">
            <a:xfrm>
              <a:off x="7358054" y="3128970"/>
              <a:ext cx="1021671" cy="3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altLang="es-ES" sz="1100" b="1" i="0" u="none" strike="noStrike" kern="0" cap="none" spc="0" normalizeH="0" baseline="0" noProof="0">
                  <a:ln>
                    <a:noFill/>
                  </a:ln>
                  <a:solidFill>
                    <a:sysClr val="windowText" lastClr="000000"/>
                  </a:solidFill>
                  <a:effectLst/>
                  <a:uLnTx/>
                  <a:uFillTx/>
                  <a:latin typeface="Calibri" panose="020F0502020204030204" pitchFamily="34" charset="0"/>
                  <a:ea typeface="MS PGothic" panose="020B0600070205080204" pitchFamily="34" charset="-128"/>
                </a:rPr>
                <a:t>18.3 – 22.8</a:t>
              </a:r>
            </a:p>
          </p:txBody>
        </p:sp>
        <p:sp>
          <p:nvSpPr>
            <p:cNvPr id="13" name="CuadroTexto 53"/>
            <p:cNvSpPr txBox="1">
              <a:spLocks noChangeArrowheads="1"/>
            </p:cNvSpPr>
            <p:nvPr/>
          </p:nvSpPr>
          <p:spPr bwMode="auto">
            <a:xfrm>
              <a:off x="7387335" y="3570505"/>
              <a:ext cx="992392" cy="3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altLang="es-ES" sz="1100" b="1" i="0" u="none" strike="noStrike" kern="0" cap="none" spc="0" normalizeH="0" baseline="0" noProof="0">
                  <a:ln>
                    <a:noFill/>
                  </a:ln>
                  <a:solidFill>
                    <a:sysClr val="windowText" lastClr="000000"/>
                  </a:solidFill>
                  <a:effectLst/>
                  <a:uLnTx/>
                  <a:uFillTx/>
                  <a:latin typeface="Calibri" panose="020F0502020204030204" pitchFamily="34" charset="0"/>
                  <a:ea typeface="MS PGothic" panose="020B0600070205080204" pitchFamily="34" charset="-128"/>
                </a:rPr>
                <a:t>10.6 – 18.0</a:t>
              </a:r>
            </a:p>
          </p:txBody>
        </p:sp>
        <p:sp>
          <p:nvSpPr>
            <p:cNvPr id="14" name="Rectángulo 42"/>
            <p:cNvSpPr/>
            <p:nvPr/>
          </p:nvSpPr>
          <p:spPr>
            <a:xfrm>
              <a:off x="7077140" y="2280107"/>
              <a:ext cx="277091" cy="307879"/>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100" b="1"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CuadroTexto 43"/>
            <p:cNvSpPr txBox="1">
              <a:spLocks noChangeArrowheads="1"/>
            </p:cNvSpPr>
            <p:nvPr/>
          </p:nvSpPr>
          <p:spPr bwMode="auto">
            <a:xfrm>
              <a:off x="7352453" y="2280158"/>
              <a:ext cx="1179672" cy="3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altLang="es-ES" sz="1100" b="1" i="0" u="none" strike="noStrike" kern="0" cap="none" spc="0" normalizeH="0" baseline="0" noProof="0">
                  <a:ln>
                    <a:noFill/>
                  </a:ln>
                  <a:solidFill>
                    <a:sysClr val="windowText" lastClr="000000"/>
                  </a:solidFill>
                  <a:effectLst/>
                  <a:uLnTx/>
                  <a:uFillTx/>
                  <a:latin typeface="Calibri" panose="020F0502020204030204" pitchFamily="34" charset="0"/>
                  <a:ea typeface="MS PGothic" panose="020B0600070205080204" pitchFamily="34" charset="-128"/>
                </a:rPr>
                <a:t>33.1  – 57.4</a:t>
              </a:r>
            </a:p>
          </p:txBody>
        </p:sp>
      </p:grpSp>
    </p:spTree>
    <p:extLst>
      <p:ext uri="{BB962C8B-B14F-4D97-AF65-F5344CB8AC3E}">
        <p14:creationId xmlns:p14="http://schemas.microsoft.com/office/powerpoint/2010/main" val="3084946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ector recto 6"/>
          <p:cNvCxnSpPr/>
          <p:nvPr/>
        </p:nvCxnSpPr>
        <p:spPr bwMode="auto">
          <a:xfrm>
            <a:off x="93215" y="3284984"/>
            <a:ext cx="8943281"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pic>
        <p:nvPicPr>
          <p:cNvPr id="3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440" y="2148714"/>
            <a:ext cx="574652" cy="34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número de diapositiva"/>
          <p:cNvSpPr>
            <a:spLocks noGrp="1"/>
          </p:cNvSpPr>
          <p:nvPr>
            <p:ph type="sldNum" sz="quarter" idx="12"/>
          </p:nvPr>
        </p:nvSpPr>
        <p:spPr/>
        <p:txBody>
          <a:bodyPr/>
          <a:lstStyle/>
          <a:p>
            <a:fld id="{694DF7E8-A4A8-414F-BAE2-CD5D40EEF35F}" type="slidenum">
              <a:rPr lang="es-MX" smtClean="0">
                <a:solidFill>
                  <a:prstClr val="black">
                    <a:tint val="75000"/>
                  </a:prstClr>
                </a:solidFill>
              </a:rPr>
              <a:pPr/>
              <a:t>5</a:t>
            </a:fld>
            <a:endParaRPr lang="es-MX">
              <a:solidFill>
                <a:prstClr val="black">
                  <a:tint val="75000"/>
                </a:prstClr>
              </a:solidFill>
            </a:endParaRPr>
          </a:p>
        </p:txBody>
      </p:sp>
      <p:sp>
        <p:nvSpPr>
          <p:cNvPr id="6" name="5 Rectángulo"/>
          <p:cNvSpPr/>
          <p:nvPr/>
        </p:nvSpPr>
        <p:spPr>
          <a:xfrm>
            <a:off x="3770907" y="3349649"/>
            <a:ext cx="4180999" cy="1825625"/>
          </a:xfrm>
          <a:prstGeom prst="rect">
            <a:avLst/>
          </a:prstGeom>
          <a:solidFill>
            <a:srgbClr val="FFC000"/>
          </a:solidFill>
          <a:ln w="5715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lIns="90283" tIns="45147" rIns="90283" bIns="45147" anchor="ctr"/>
          <a:lstStyle/>
          <a:p>
            <a:pPr algn="ctr" defTabSz="451454" fontAlgn="base">
              <a:spcBef>
                <a:spcPct val="0"/>
              </a:spcBef>
              <a:spcAft>
                <a:spcPct val="0"/>
              </a:spcAft>
              <a:defRPr/>
            </a:pPr>
            <a:endParaRPr lang="es-MX" sz="1600">
              <a:solidFill>
                <a:prstClr val="white"/>
              </a:solidFill>
            </a:endParaRPr>
          </a:p>
        </p:txBody>
      </p:sp>
      <p:sp>
        <p:nvSpPr>
          <p:cNvPr id="7" name="Título 1"/>
          <p:cNvSpPr txBox="1">
            <a:spLocks/>
          </p:cNvSpPr>
          <p:nvPr/>
        </p:nvSpPr>
        <p:spPr bwMode="auto">
          <a:xfrm>
            <a:off x="8992" y="1015796"/>
            <a:ext cx="9144000" cy="4063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83" tIns="45147" rIns="90283" bIns="45147" numCol="1" anchor="t" anchorCtr="0" compatLnSpc="1">
            <a:prstTxWarp prst="textNoShape">
              <a:avLst/>
            </a:prstTxWarp>
            <a:noAutofit/>
          </a:bodyPr>
          <a:lstStyle>
            <a:lvl1pPr algn="l" defTabSz="895350" rtl="0" eaLnBrk="1" fontAlgn="base" hangingPunct="1">
              <a:spcBef>
                <a:spcPct val="0"/>
              </a:spcBef>
              <a:spcAft>
                <a:spcPct val="0"/>
              </a:spcAft>
              <a:tabLst>
                <a:tab pos="438722" algn="l"/>
              </a:tabLst>
              <a:defRPr sz="2000" b="1">
                <a:solidFill>
                  <a:schemeClr val="tx2"/>
                </a:solidFill>
                <a:latin typeface="Arial Narrow" panose="020B0606020202030204" pitchFamily="34" charset="0"/>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s-MX" altLang="es-MX" sz="1800" dirty="0">
                <a:solidFill>
                  <a:srgbClr val="006857"/>
                </a:solidFill>
              </a:rPr>
              <a:t>Siete Ejes para la Atención Integral a Enfermedades Cardiovasculares </a:t>
            </a:r>
          </a:p>
        </p:txBody>
      </p:sp>
      <p:sp>
        <p:nvSpPr>
          <p:cNvPr id="9" name="Rectángulo redondeado 10"/>
          <p:cNvSpPr/>
          <p:nvPr/>
        </p:nvSpPr>
        <p:spPr>
          <a:xfrm>
            <a:off x="5124692" y="3465136"/>
            <a:ext cx="2743056" cy="822325"/>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0283" tIns="45147" rIns="90283" bIns="45147" anchor="ctr"/>
          <a:lstStyle/>
          <a:p>
            <a:pPr algn="ctr" defTabSz="451454" fontAlgn="base">
              <a:spcBef>
                <a:spcPct val="0"/>
              </a:spcBef>
              <a:spcAft>
                <a:spcPct val="0"/>
              </a:spcAft>
              <a:defRPr/>
            </a:pPr>
            <a:r>
              <a:rPr lang="es-MX" sz="1400" b="1" dirty="0">
                <a:solidFill>
                  <a:prstClr val="white"/>
                </a:solidFill>
              </a:rPr>
              <a:t>Eje 4.- Diagnóstico de primer contacto: Centro de Llamado</a:t>
            </a:r>
          </a:p>
          <a:p>
            <a:pPr algn="ctr" defTabSz="451454" fontAlgn="base">
              <a:spcBef>
                <a:spcPct val="0"/>
              </a:spcBef>
              <a:spcAft>
                <a:spcPct val="0"/>
              </a:spcAft>
              <a:defRPr/>
            </a:pPr>
            <a:r>
              <a:rPr lang="es-MX" sz="1400" b="1" dirty="0">
                <a:solidFill>
                  <a:prstClr val="white"/>
                </a:solidFill>
              </a:rPr>
              <a:t>Servicios de urgencias</a:t>
            </a:r>
          </a:p>
          <a:p>
            <a:pPr algn="ctr" defTabSz="451454" fontAlgn="base">
              <a:spcBef>
                <a:spcPct val="0"/>
              </a:spcBef>
              <a:spcAft>
                <a:spcPct val="0"/>
              </a:spcAft>
              <a:defRPr/>
            </a:pPr>
            <a:r>
              <a:rPr lang="es-MX" sz="1400" b="1" dirty="0">
                <a:solidFill>
                  <a:prstClr val="white"/>
                </a:solidFill>
              </a:rPr>
              <a:t>Ambulancias</a:t>
            </a:r>
          </a:p>
        </p:txBody>
      </p:sp>
      <p:sp>
        <p:nvSpPr>
          <p:cNvPr id="10" name="Rectángulo redondeado 11"/>
          <p:cNvSpPr/>
          <p:nvPr/>
        </p:nvSpPr>
        <p:spPr>
          <a:xfrm>
            <a:off x="979489" y="1422211"/>
            <a:ext cx="7834312" cy="554351"/>
          </a:xfrm>
          <a:prstGeom prst="roundRect">
            <a:avLst/>
          </a:prstGeom>
          <a:solidFill>
            <a:srgbClr val="00006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90283" tIns="45147" rIns="90283" bIns="45147" anchor="ctr"/>
          <a:lstStyle/>
          <a:p>
            <a:pPr defTabSz="932962" fontAlgn="base">
              <a:spcBef>
                <a:spcPct val="0"/>
              </a:spcBef>
              <a:spcAft>
                <a:spcPct val="0"/>
              </a:spcAft>
            </a:pPr>
            <a:r>
              <a:rPr lang="es-MX" sz="1400" b="1" dirty="0">
                <a:solidFill>
                  <a:prstClr val="white"/>
                </a:solidFill>
              </a:rPr>
              <a:t>Eje 1.- </a:t>
            </a:r>
            <a:r>
              <a:rPr lang="es-MX" sz="1200" b="1" dirty="0">
                <a:solidFill>
                  <a:prstClr val="white"/>
                </a:solidFill>
              </a:rPr>
              <a:t>Promoción de hábitos saludables desde la infancia en Guarderías del IMSS (dieta saludable, actividad física, evitar adicciones con el manejo de emociones, conocimiento del cuerpo y corazón).</a:t>
            </a:r>
            <a:endParaRPr lang="es-MX" sz="1200" dirty="0">
              <a:solidFill>
                <a:prstClr val="white"/>
              </a:solidFill>
            </a:endParaRPr>
          </a:p>
        </p:txBody>
      </p:sp>
      <p:sp>
        <p:nvSpPr>
          <p:cNvPr id="11" name="Rectángulo redondeado 11"/>
          <p:cNvSpPr/>
          <p:nvPr/>
        </p:nvSpPr>
        <p:spPr>
          <a:xfrm>
            <a:off x="2771800" y="2046188"/>
            <a:ext cx="5735637" cy="574708"/>
          </a:xfrm>
          <a:prstGeom prst="roundRect">
            <a:avLst/>
          </a:prstGeom>
          <a:solidFill>
            <a:srgbClr val="0D97FF"/>
          </a:solidFill>
          <a:ln w="9525">
            <a:solidFill>
              <a:srgbClr val="FF0000"/>
            </a:solidFill>
          </a:ln>
        </p:spPr>
        <p:style>
          <a:lnRef idx="1">
            <a:schemeClr val="accent1"/>
          </a:lnRef>
          <a:fillRef idx="3">
            <a:schemeClr val="accent1"/>
          </a:fillRef>
          <a:effectRef idx="2">
            <a:schemeClr val="accent1"/>
          </a:effectRef>
          <a:fontRef idx="minor">
            <a:schemeClr val="lt1"/>
          </a:fontRef>
        </p:style>
        <p:txBody>
          <a:bodyPr lIns="90283" tIns="45147" rIns="90283" bIns="45147" anchor="ctr"/>
          <a:lstStyle/>
          <a:p>
            <a:pPr algn="ctr" defTabSz="451454" fontAlgn="base">
              <a:spcBef>
                <a:spcPct val="0"/>
              </a:spcBef>
              <a:spcAft>
                <a:spcPct val="0"/>
              </a:spcAft>
            </a:pPr>
            <a:r>
              <a:rPr lang="es-MX" sz="1400" b="1" dirty="0">
                <a:solidFill>
                  <a:prstClr val="white"/>
                </a:solidFill>
              </a:rPr>
              <a:t>Eje 2.- Detección y control de sobrepeso/obesidad, diabetes, </a:t>
            </a:r>
          </a:p>
          <a:p>
            <a:pPr algn="ctr" defTabSz="451454" fontAlgn="base">
              <a:spcBef>
                <a:spcPct val="0"/>
              </a:spcBef>
              <a:spcAft>
                <a:spcPct val="0"/>
              </a:spcAft>
            </a:pPr>
            <a:r>
              <a:rPr lang="es-MX" sz="1400" b="1" dirty="0">
                <a:solidFill>
                  <a:prstClr val="white"/>
                </a:solidFill>
              </a:rPr>
              <a:t>hipertensión, dislipidemias (</a:t>
            </a:r>
            <a:r>
              <a:rPr lang="es-MX" sz="1400" b="1" dirty="0" err="1">
                <a:solidFill>
                  <a:prstClr val="white"/>
                </a:solidFill>
              </a:rPr>
              <a:t>PrevenIMSS</a:t>
            </a:r>
            <a:r>
              <a:rPr lang="es-MX" sz="1400" b="1" dirty="0">
                <a:solidFill>
                  <a:prstClr val="white"/>
                </a:solidFill>
              </a:rPr>
              <a:t>/Modelo Preventivo/50/50)</a:t>
            </a:r>
          </a:p>
        </p:txBody>
      </p:sp>
      <p:sp>
        <p:nvSpPr>
          <p:cNvPr id="12" name="11 Rectángulo"/>
          <p:cNvSpPr/>
          <p:nvPr/>
        </p:nvSpPr>
        <p:spPr>
          <a:xfrm>
            <a:off x="4788188" y="6060508"/>
            <a:ext cx="3138205" cy="744538"/>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lIns="90283" tIns="45147" rIns="90283" bIns="45147" anchor="ctr"/>
          <a:lstStyle/>
          <a:p>
            <a:pPr algn="ctr" defTabSz="451454" fontAlgn="base">
              <a:spcBef>
                <a:spcPct val="0"/>
              </a:spcBef>
              <a:spcAft>
                <a:spcPct val="0"/>
              </a:spcAft>
            </a:pPr>
            <a:r>
              <a:rPr lang="es-MX" sz="1400" b="1" dirty="0">
                <a:solidFill>
                  <a:prstClr val="white"/>
                </a:solidFill>
              </a:rPr>
              <a:t>Eje 7.- Rehabilitación y prevención secundaria de complicaciones y recurrencias</a:t>
            </a:r>
          </a:p>
        </p:txBody>
      </p:sp>
      <p:sp>
        <p:nvSpPr>
          <p:cNvPr id="13" name="12 Rectángulo"/>
          <p:cNvSpPr/>
          <p:nvPr/>
        </p:nvSpPr>
        <p:spPr>
          <a:xfrm>
            <a:off x="4624395" y="2710606"/>
            <a:ext cx="4376740" cy="53196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0283" tIns="45147" rIns="90283" bIns="45147" anchor="ctr"/>
          <a:lstStyle/>
          <a:p>
            <a:pPr algn="ctr" defTabSz="451454" fontAlgn="base">
              <a:spcBef>
                <a:spcPct val="0"/>
              </a:spcBef>
              <a:spcAft>
                <a:spcPct val="0"/>
              </a:spcAft>
            </a:pPr>
            <a:r>
              <a:rPr lang="es-MX" sz="1400" b="1" dirty="0">
                <a:solidFill>
                  <a:prstClr val="white"/>
                </a:solidFill>
              </a:rPr>
              <a:t>Eje 3.- Prevención primaria en pacientes con alto riesgo cardiovascular (Calculadora Riesgo CV)</a:t>
            </a:r>
          </a:p>
        </p:txBody>
      </p:sp>
      <p:sp>
        <p:nvSpPr>
          <p:cNvPr id="14" name="13 Rectángulo"/>
          <p:cNvSpPr/>
          <p:nvPr/>
        </p:nvSpPr>
        <p:spPr>
          <a:xfrm>
            <a:off x="5180396" y="4375190"/>
            <a:ext cx="2687280" cy="65757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0283" tIns="45147" rIns="90283" bIns="45147" anchor="ctr"/>
          <a:lstStyle/>
          <a:p>
            <a:pPr algn="ctr" defTabSz="451454" fontAlgn="base">
              <a:spcBef>
                <a:spcPct val="0"/>
              </a:spcBef>
              <a:spcAft>
                <a:spcPct val="0"/>
              </a:spcAft>
            </a:pPr>
            <a:r>
              <a:rPr lang="es-MX" sz="1400" b="1" dirty="0">
                <a:solidFill>
                  <a:prstClr val="white"/>
                </a:solidFill>
              </a:rPr>
              <a:t>Eje 5.- Reperfusión: Salas de hemodinamia y terapia fibrinolítica</a:t>
            </a:r>
          </a:p>
        </p:txBody>
      </p:sp>
      <p:pic>
        <p:nvPicPr>
          <p:cNvPr id="15"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7447" y="1422150"/>
            <a:ext cx="4953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8405" y="2260626"/>
            <a:ext cx="51276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93090" y="5665480"/>
            <a:ext cx="6032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34454" y="4387926"/>
            <a:ext cx="9477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18 Rectángulo"/>
          <p:cNvSpPr>
            <a:spLocks noChangeArrowheads="1"/>
          </p:cNvSpPr>
          <p:nvPr/>
        </p:nvSpPr>
        <p:spPr bwMode="auto">
          <a:xfrm>
            <a:off x="4788188" y="5238844"/>
            <a:ext cx="3138205" cy="738187"/>
          </a:xfrm>
          <a:prstGeom prst="rect">
            <a:avLst/>
          </a:prstGeom>
          <a:solidFill>
            <a:srgbClr val="FFC000"/>
          </a:solidFill>
          <a:extLst/>
        </p:spPr>
        <p:style>
          <a:lnRef idx="1">
            <a:schemeClr val="accent1"/>
          </a:lnRef>
          <a:fillRef idx="3">
            <a:schemeClr val="accent1"/>
          </a:fillRef>
          <a:effectRef idx="2">
            <a:schemeClr val="accent1"/>
          </a:effectRef>
          <a:fontRef idx="minor">
            <a:schemeClr val="lt1"/>
          </a:fontRef>
        </p:style>
        <p:txBody>
          <a:bodyPr lIns="90283" tIns="45147" rIns="90283" bIns="45147" anchor="ctr"/>
          <a:lstStyle/>
          <a:p>
            <a:pPr algn="ctr" defTabSz="451454" fontAlgn="base">
              <a:spcBef>
                <a:spcPct val="0"/>
              </a:spcBef>
              <a:spcAft>
                <a:spcPct val="0"/>
              </a:spcAft>
            </a:pPr>
            <a:r>
              <a:rPr lang="es-MX" altLang="es-MX" sz="1400" b="1" dirty="0">
                <a:solidFill>
                  <a:prstClr val="white"/>
                </a:solidFill>
              </a:rPr>
              <a:t>Eje 6.- Atención y Prevención de complicaciones: Unidad de cuidados cardiovasculares</a:t>
            </a:r>
          </a:p>
        </p:txBody>
      </p:sp>
      <p:pic>
        <p:nvPicPr>
          <p:cNvPr id="23" name="Imagen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15297" y="3359168"/>
            <a:ext cx="9858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05173" y="2783981"/>
            <a:ext cx="4127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99435" y="3983072"/>
            <a:ext cx="9906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0907" y="3375562"/>
            <a:ext cx="1124468" cy="17803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1 CuadroTexto"/>
          <p:cNvSpPr txBox="1">
            <a:spLocks noChangeArrowheads="1"/>
          </p:cNvSpPr>
          <p:nvPr/>
        </p:nvSpPr>
        <p:spPr bwMode="auto">
          <a:xfrm>
            <a:off x="35496" y="447765"/>
            <a:ext cx="5995568" cy="676979"/>
          </a:xfrm>
          <a:prstGeom prst="rect">
            <a:avLst/>
          </a:prstGeom>
          <a:noFill/>
          <a:ln>
            <a:noFill/>
          </a:ln>
          <a:extLst/>
        </p:spPr>
        <p:style>
          <a:lnRef idx="2">
            <a:schemeClr val="accent1">
              <a:shade val="50000"/>
            </a:schemeClr>
          </a:lnRef>
          <a:fillRef idx="1">
            <a:schemeClr val="accent1"/>
          </a:fillRef>
          <a:effectRef idx="0">
            <a:schemeClr val="accent1"/>
          </a:effectRef>
          <a:fontRef idx="minor">
            <a:schemeClr val="lt1"/>
          </a:fontRef>
        </p:style>
        <p:txBody>
          <a:bodyPr lIns="90283" tIns="45147" rIns="90283" bIns="45147" rtlCol="0" anchor="ctr"/>
          <a:lstStyle>
            <a:defPPr>
              <a:defRPr lang="en-US"/>
            </a:defPPr>
            <a:lvl1pPr>
              <a:defRPr b="1">
                <a:solidFill>
                  <a:schemeClr val="tx1"/>
                </a:solidFill>
              </a:defRPr>
            </a:lvl1pPr>
          </a:lstStyle>
          <a:p>
            <a:pPr defTabSz="923717" fontAlgn="base">
              <a:spcBef>
                <a:spcPct val="0"/>
              </a:spcBef>
              <a:spcAft>
                <a:spcPct val="0"/>
              </a:spcAft>
            </a:pPr>
            <a:r>
              <a:rPr lang="es-MX" altLang="es-MX" sz="2000" dirty="0" smtClean="0">
                <a:solidFill>
                  <a:srgbClr val="000000"/>
                </a:solidFill>
              </a:rPr>
              <a:t>Programa Atención Integral: </a:t>
            </a:r>
            <a:r>
              <a:rPr lang="es-MX" altLang="es-MX" sz="2000" dirty="0" smtClean="0">
                <a:solidFill>
                  <a:srgbClr val="FF0000"/>
                </a:solidFill>
              </a:rPr>
              <a:t>«</a:t>
            </a:r>
            <a:r>
              <a:rPr lang="es-MX" altLang="es-MX" sz="2000" dirty="0">
                <a:solidFill>
                  <a:srgbClr val="FF0000"/>
                </a:solidFill>
              </a:rPr>
              <a:t>A Todo </a:t>
            </a:r>
            <a:r>
              <a:rPr lang="es-MX" altLang="es-MX" sz="2000" dirty="0" smtClean="0">
                <a:solidFill>
                  <a:srgbClr val="FF0000"/>
                </a:solidFill>
              </a:rPr>
              <a:t>Corazón»</a:t>
            </a:r>
            <a:endParaRPr lang="es-MX" altLang="es-MX" sz="2000" dirty="0">
              <a:solidFill>
                <a:srgbClr val="92D050"/>
              </a:solidFill>
            </a:endParaRPr>
          </a:p>
        </p:txBody>
      </p:sp>
      <p:pic>
        <p:nvPicPr>
          <p:cNvPr id="65538"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19" y="1444551"/>
            <a:ext cx="908585" cy="54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9411" y="6199532"/>
            <a:ext cx="908585" cy="54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215" y="5515962"/>
            <a:ext cx="1654125" cy="8115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7211" y="3417207"/>
            <a:ext cx="2656426" cy="195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831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E:\DUMMY CODIGO INFARTO 1\paraRevistaMedica\transversal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3246" y="4870125"/>
            <a:ext cx="659128" cy="878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5840" y="4803209"/>
            <a:ext cx="457939" cy="46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E:\DUMMY CODIGO INFARTO 1\paraRevistaMedica\transversal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2477" y="4865061"/>
            <a:ext cx="606878" cy="8091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DUMMY CODIGO INFARTO 1\paraRevistaMedica\corazon_caso2.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5425" y="2852760"/>
            <a:ext cx="866747" cy="158437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467" y="4771877"/>
            <a:ext cx="708422"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4 Conector recto de flecha"/>
          <p:cNvCxnSpPr/>
          <p:nvPr/>
        </p:nvCxnSpPr>
        <p:spPr>
          <a:xfrm flipH="1">
            <a:off x="3461676" y="4270882"/>
            <a:ext cx="323956" cy="53592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3785630" y="4270833"/>
            <a:ext cx="327615" cy="4768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CuadroTexto 32"/>
          <p:cNvSpPr txBox="1"/>
          <p:nvPr/>
        </p:nvSpPr>
        <p:spPr>
          <a:xfrm>
            <a:off x="2759551" y="4137643"/>
            <a:ext cx="585848" cy="430663"/>
          </a:xfrm>
          <a:prstGeom prst="rect">
            <a:avLst/>
          </a:prstGeom>
          <a:solidFill>
            <a:sysClr val="window" lastClr="FFFFFF"/>
          </a:solidFill>
          <a:ln w="25400" cap="flat" cmpd="sng" algn="ctr">
            <a:solidFill>
              <a:srgbClr val="00B050"/>
            </a:solidFill>
            <a:prstDash val="solid"/>
          </a:ln>
          <a:effectLst/>
        </p:spPr>
        <p:txBody>
          <a:bodyPr wrap="square" lIns="91210" tIns="45609" rIns="91210" bIns="45609" rtlCol="0">
            <a:spAutoFit/>
          </a:bodyPr>
          <a:lstStyle>
            <a:defPPr>
              <a:defRPr lang="es-MX"/>
            </a:defPPr>
            <a:lvl1pPr>
              <a:defRPr sz="1100"/>
            </a:lvl1pPr>
          </a:lstStyle>
          <a:p>
            <a:pPr defTabSz="912081">
              <a:defRPr/>
            </a:pPr>
            <a:r>
              <a:rPr lang="es-ES" b="1" u="sng" kern="0" dirty="0">
                <a:solidFill>
                  <a:sysClr val="windowText" lastClr="000000"/>
                </a:solidFill>
                <a:latin typeface="Calibri"/>
              </a:rPr>
              <a:t>&lt;</a:t>
            </a:r>
            <a:r>
              <a:rPr lang="es-ES" b="1" kern="0" dirty="0">
                <a:solidFill>
                  <a:sysClr val="windowText" lastClr="000000"/>
                </a:solidFill>
                <a:latin typeface="Calibri"/>
              </a:rPr>
              <a:t> 30 min</a:t>
            </a:r>
          </a:p>
        </p:txBody>
      </p:sp>
      <p:sp>
        <p:nvSpPr>
          <p:cNvPr id="18" name="CuadroTexto 34"/>
          <p:cNvSpPr txBox="1"/>
          <p:nvPr/>
        </p:nvSpPr>
        <p:spPr>
          <a:xfrm>
            <a:off x="4192618" y="4187292"/>
            <a:ext cx="585848" cy="430663"/>
          </a:xfrm>
          <a:prstGeom prst="rect">
            <a:avLst/>
          </a:prstGeom>
          <a:solidFill>
            <a:sysClr val="window" lastClr="FFFFFF"/>
          </a:solidFill>
          <a:ln w="25400" cap="flat" cmpd="sng" algn="ctr">
            <a:solidFill>
              <a:srgbClr val="00B050"/>
            </a:solidFill>
            <a:prstDash val="solid"/>
          </a:ln>
          <a:effectLst/>
        </p:spPr>
        <p:txBody>
          <a:bodyPr wrap="square" lIns="91210" tIns="45609" rIns="91210" bIns="45609" rtlCol="0">
            <a:spAutoFit/>
          </a:bodyPr>
          <a:lstStyle/>
          <a:p>
            <a:pPr defTabSz="912081">
              <a:defRPr/>
            </a:pPr>
            <a:r>
              <a:rPr lang="es-ES" sz="1100" b="1" u="sng" kern="0" dirty="0">
                <a:solidFill>
                  <a:sysClr val="windowText" lastClr="000000"/>
                </a:solidFill>
                <a:latin typeface="Calibri"/>
              </a:rPr>
              <a:t>&lt;</a:t>
            </a:r>
            <a:r>
              <a:rPr lang="es-ES" sz="1100" b="1" kern="0" dirty="0">
                <a:solidFill>
                  <a:sysClr val="windowText" lastClr="000000"/>
                </a:solidFill>
                <a:latin typeface="Calibri"/>
              </a:rPr>
              <a:t>90  min</a:t>
            </a:r>
          </a:p>
        </p:txBody>
      </p:sp>
      <p:sp>
        <p:nvSpPr>
          <p:cNvPr id="2" name="1 Título"/>
          <p:cNvSpPr>
            <a:spLocks noGrp="1"/>
          </p:cNvSpPr>
          <p:nvPr>
            <p:ph type="title"/>
          </p:nvPr>
        </p:nvSpPr>
        <p:spPr>
          <a:xfrm>
            <a:off x="-144015" y="116632"/>
            <a:ext cx="9324527" cy="353943"/>
          </a:xfrm>
        </p:spPr>
        <p:txBody>
          <a:bodyPr/>
          <a:lstStyle/>
          <a:p>
            <a:pPr algn="ctr"/>
            <a:r>
              <a:rPr lang="es-MX" altLang="es-ES" kern="1200" dirty="0">
                <a:latin typeface="Calibri"/>
                <a:cs typeface="Arial" panose="020B0604020202020204" pitchFamily="34" charset="0"/>
              </a:rPr>
              <a:t>Implementación del </a:t>
            </a:r>
            <a:r>
              <a:rPr lang="es-MX" altLang="es-ES" kern="1200" dirty="0" smtClean="0">
                <a:latin typeface="Calibri"/>
                <a:cs typeface="Arial" panose="020B0604020202020204" pitchFamily="34" charset="0"/>
              </a:rPr>
              <a:t>Código Infarto </a:t>
            </a:r>
            <a:r>
              <a:rPr lang="es-MX" altLang="es-ES" kern="1200" dirty="0">
                <a:latin typeface="Calibri"/>
                <a:cs typeface="Arial" panose="020B0604020202020204" pitchFamily="34" charset="0"/>
              </a:rPr>
              <a:t>en el Hospital de </a:t>
            </a:r>
            <a:r>
              <a:rPr lang="es-MX" altLang="es-ES" kern="1200" dirty="0" smtClean="0">
                <a:latin typeface="Calibri"/>
                <a:cs typeface="Arial" panose="020B0604020202020204" pitchFamily="34" charset="0"/>
              </a:rPr>
              <a:t>Cardiología </a:t>
            </a:r>
            <a:r>
              <a:rPr lang="es-MX" altLang="es-ES" kern="1200" dirty="0">
                <a:latin typeface="Calibri"/>
                <a:cs typeface="Arial" panose="020B0604020202020204" pitchFamily="34" charset="0"/>
              </a:rPr>
              <a:t>CMN SXXI</a:t>
            </a:r>
            <a:endParaRPr lang="es-MX" dirty="0"/>
          </a:p>
        </p:txBody>
      </p:sp>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925" y="3284995"/>
            <a:ext cx="1901011" cy="292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Marcador de contenido 2"/>
          <p:cNvSpPr txBox="1">
            <a:spLocks/>
          </p:cNvSpPr>
          <p:nvPr/>
        </p:nvSpPr>
        <p:spPr bwMode="auto">
          <a:xfrm>
            <a:off x="10942" y="684334"/>
            <a:ext cx="556917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0" tIns="45609" rIns="91210" bIns="45609"/>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just" defTabSz="456040" fontAlgn="base">
              <a:spcBef>
                <a:spcPts val="600"/>
              </a:spcBef>
              <a:spcAft>
                <a:spcPts val="600"/>
              </a:spcAft>
            </a:pPr>
            <a:r>
              <a:rPr lang="es-MX" altLang="es-MX" b="1" dirty="0" smtClean="0">
                <a:solidFill>
                  <a:srgbClr val="000000"/>
                </a:solidFill>
                <a:latin typeface="Calibri" panose="020F0502020204030204" pitchFamily="34" charset="0"/>
                <a:cs typeface="Arial" panose="020B0604020202020204" pitchFamily="34" charset="0"/>
              </a:rPr>
              <a:t>Diseño: </a:t>
            </a:r>
            <a:r>
              <a:rPr lang="es-MX" altLang="es-MX" sz="1600" b="1" dirty="0" smtClean="0">
                <a:solidFill>
                  <a:srgbClr val="000000"/>
                </a:solidFill>
                <a:latin typeface="Calibri" panose="020F0502020204030204" pitchFamily="34" charset="0"/>
                <a:cs typeface="Arial" panose="020B0604020202020204" pitchFamily="34" charset="0"/>
              </a:rPr>
              <a:t>Cohortes comparativas (antes y después)</a:t>
            </a:r>
            <a:r>
              <a:rPr lang="es-MX" altLang="es-MX" b="1" dirty="0" smtClean="0">
                <a:solidFill>
                  <a:srgbClr val="000000"/>
                </a:solidFill>
                <a:latin typeface="Calibri" panose="020F0502020204030204" pitchFamily="34" charset="0"/>
                <a:cs typeface="Arial" panose="020B0604020202020204" pitchFamily="34" charset="0"/>
              </a:rPr>
              <a:t>        </a:t>
            </a:r>
          </a:p>
          <a:p>
            <a:pPr algn="just" defTabSz="456040" fontAlgn="base">
              <a:spcBef>
                <a:spcPts val="600"/>
              </a:spcBef>
              <a:spcAft>
                <a:spcPts val="600"/>
              </a:spcAft>
            </a:pPr>
            <a:r>
              <a:rPr lang="es-MX" altLang="es-MX" b="1" dirty="0" smtClean="0">
                <a:solidFill>
                  <a:srgbClr val="000000"/>
                </a:solidFill>
                <a:latin typeface="Calibri" panose="020F0502020204030204" pitchFamily="34" charset="0"/>
                <a:cs typeface="Arial" panose="020B0604020202020204" pitchFamily="34" charset="0"/>
              </a:rPr>
              <a:t>Objetivo</a:t>
            </a:r>
            <a:r>
              <a:rPr lang="es-MX" altLang="es-MX" b="1" dirty="0">
                <a:solidFill>
                  <a:srgbClr val="000000"/>
                </a:solidFill>
                <a:latin typeface="Calibri" panose="020F0502020204030204" pitchFamily="34" charset="0"/>
                <a:cs typeface="Arial" panose="020B0604020202020204" pitchFamily="34" charset="0"/>
              </a:rPr>
              <a:t>: </a:t>
            </a:r>
            <a:r>
              <a:rPr lang="es-MX" altLang="es-MX" sz="1600" b="1" dirty="0" smtClean="0">
                <a:solidFill>
                  <a:srgbClr val="000000"/>
                </a:solidFill>
                <a:latin typeface="Calibri" panose="020F0502020204030204" pitchFamily="34" charset="0"/>
                <a:cs typeface="Arial" panose="020B0604020202020204" pitchFamily="34" charset="0"/>
              </a:rPr>
              <a:t>Evaluar el impacto de la implementación de la estrategia Código Infarto en pacientes con infarto agudo de miocardio durante la hospitalización.</a:t>
            </a:r>
          </a:p>
          <a:p>
            <a:pPr algn="just" defTabSz="456040" fontAlgn="base">
              <a:spcBef>
                <a:spcPts val="600"/>
              </a:spcBef>
              <a:spcAft>
                <a:spcPts val="600"/>
              </a:spcAft>
            </a:pPr>
            <a:r>
              <a:rPr lang="es-MX" altLang="es-MX" b="1" dirty="0" smtClean="0">
                <a:solidFill>
                  <a:srgbClr val="000000"/>
                </a:solidFill>
                <a:latin typeface="Calibri" panose="020F0502020204030204" pitchFamily="34" charset="0"/>
                <a:cs typeface="Arial" panose="020B0604020202020204" pitchFamily="34" charset="0"/>
              </a:rPr>
              <a:t>Inclusión:</a:t>
            </a:r>
            <a:r>
              <a:rPr lang="es-MX" altLang="es-MX" sz="1600" b="1" dirty="0" smtClean="0">
                <a:solidFill>
                  <a:srgbClr val="000000"/>
                </a:solidFill>
                <a:latin typeface="Calibri" panose="020F0502020204030204" pitchFamily="34" charset="0"/>
                <a:cs typeface="Arial" panose="020B0604020202020204" pitchFamily="34" charset="0"/>
              </a:rPr>
              <a:t> Pacientes consecutivos con diagnóstico de infarto agudo de miocardio con elevación del segmento ST </a:t>
            </a:r>
            <a:r>
              <a:rPr lang="es-MX" altLang="es-MX" sz="1600" b="1" u="sng" dirty="0" smtClean="0">
                <a:solidFill>
                  <a:srgbClr val="000000"/>
                </a:solidFill>
                <a:latin typeface="Calibri" panose="020F0502020204030204" pitchFamily="34" charset="0"/>
                <a:cs typeface="Arial" panose="020B0604020202020204" pitchFamily="34" charset="0"/>
              </a:rPr>
              <a:t>&lt;</a:t>
            </a:r>
            <a:r>
              <a:rPr lang="es-MX" altLang="es-MX" sz="1600" b="1" dirty="0" smtClean="0">
                <a:solidFill>
                  <a:srgbClr val="000000"/>
                </a:solidFill>
                <a:latin typeface="Calibri" panose="020F0502020204030204" pitchFamily="34" charset="0"/>
                <a:cs typeface="Arial" panose="020B0604020202020204" pitchFamily="34" charset="0"/>
              </a:rPr>
              <a:t> 12 horas de evolución.</a:t>
            </a:r>
            <a:endParaRPr lang="es-MX" altLang="es-MX" b="1" dirty="0" smtClean="0">
              <a:solidFill>
                <a:srgbClr val="000000"/>
              </a:solidFill>
              <a:latin typeface="Calibri" panose="020F0502020204030204" pitchFamily="34" charset="0"/>
              <a:cs typeface="Arial" panose="020B0604020202020204" pitchFamily="34" charset="0"/>
            </a:endParaRPr>
          </a:p>
        </p:txBody>
      </p:sp>
      <p:pic>
        <p:nvPicPr>
          <p:cNvPr id="2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4755" y="673508"/>
            <a:ext cx="3436022" cy="5488152"/>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3409" y="3048819"/>
            <a:ext cx="1182687"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3 Conector recto"/>
          <p:cNvCxnSpPr/>
          <p:nvPr/>
        </p:nvCxnSpPr>
        <p:spPr>
          <a:xfrm>
            <a:off x="6012160" y="5661248"/>
            <a:ext cx="10081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31840" y="5661248"/>
            <a:ext cx="1638782" cy="109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958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bwMode="auto">
          <a:xfrm>
            <a:off x="163464" y="201554"/>
            <a:ext cx="8733656" cy="36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1084734" rtl="0" eaLnBrk="1" fontAlgn="base" hangingPunct="1">
              <a:spcBef>
                <a:spcPct val="0"/>
              </a:spcBef>
              <a:spcAft>
                <a:spcPct val="0"/>
              </a:spcAft>
              <a:tabLst>
                <a:tab pos="432734" algn="l"/>
              </a:tabLst>
              <a:defRPr sz="2300" b="1">
                <a:solidFill>
                  <a:schemeClr val="tx2"/>
                </a:solidFill>
                <a:latin typeface="+mj-lt"/>
                <a:ea typeface="+mj-ea"/>
                <a:cs typeface="+mj-cs"/>
              </a:defRPr>
            </a:lvl1pPr>
            <a:lvl2pPr algn="l" defTabSz="1084734" rtl="0" eaLnBrk="1" fontAlgn="base" hangingPunct="1">
              <a:spcBef>
                <a:spcPct val="0"/>
              </a:spcBef>
              <a:spcAft>
                <a:spcPct val="0"/>
              </a:spcAft>
              <a:defRPr sz="2300" b="1">
                <a:solidFill>
                  <a:schemeClr val="tx2"/>
                </a:solidFill>
                <a:latin typeface="Arial" charset="0"/>
              </a:defRPr>
            </a:lvl2pPr>
            <a:lvl3pPr algn="l" defTabSz="1084734" rtl="0" eaLnBrk="1" fontAlgn="base" hangingPunct="1">
              <a:spcBef>
                <a:spcPct val="0"/>
              </a:spcBef>
              <a:spcAft>
                <a:spcPct val="0"/>
              </a:spcAft>
              <a:defRPr sz="2300" b="1">
                <a:solidFill>
                  <a:schemeClr val="tx2"/>
                </a:solidFill>
                <a:latin typeface="Arial" charset="0"/>
              </a:defRPr>
            </a:lvl3pPr>
            <a:lvl4pPr algn="l" defTabSz="1084734" rtl="0" eaLnBrk="1" fontAlgn="base" hangingPunct="1">
              <a:spcBef>
                <a:spcPct val="0"/>
              </a:spcBef>
              <a:spcAft>
                <a:spcPct val="0"/>
              </a:spcAft>
              <a:defRPr sz="2300" b="1">
                <a:solidFill>
                  <a:schemeClr val="tx2"/>
                </a:solidFill>
                <a:latin typeface="Arial" charset="0"/>
              </a:defRPr>
            </a:lvl4pPr>
            <a:lvl5pPr algn="l" defTabSz="1084734" rtl="0" eaLnBrk="1" fontAlgn="base" hangingPunct="1">
              <a:spcBef>
                <a:spcPct val="0"/>
              </a:spcBef>
              <a:spcAft>
                <a:spcPct val="0"/>
              </a:spcAft>
              <a:defRPr sz="2300" b="1">
                <a:solidFill>
                  <a:schemeClr val="tx2"/>
                </a:solidFill>
                <a:latin typeface="Arial" charset="0"/>
              </a:defRPr>
            </a:lvl5pPr>
            <a:lvl6pPr marL="553896" algn="l" defTabSz="1084734" rtl="0" eaLnBrk="1" fontAlgn="base" hangingPunct="1">
              <a:spcBef>
                <a:spcPct val="0"/>
              </a:spcBef>
              <a:spcAft>
                <a:spcPct val="0"/>
              </a:spcAft>
              <a:defRPr sz="2300" b="1">
                <a:solidFill>
                  <a:schemeClr val="tx2"/>
                </a:solidFill>
                <a:latin typeface="Arial" charset="0"/>
              </a:defRPr>
            </a:lvl6pPr>
            <a:lvl7pPr marL="1107810" algn="l" defTabSz="1084734" rtl="0" eaLnBrk="1" fontAlgn="base" hangingPunct="1">
              <a:spcBef>
                <a:spcPct val="0"/>
              </a:spcBef>
              <a:spcAft>
                <a:spcPct val="0"/>
              </a:spcAft>
              <a:defRPr sz="2300" b="1">
                <a:solidFill>
                  <a:schemeClr val="tx2"/>
                </a:solidFill>
                <a:latin typeface="Arial" charset="0"/>
              </a:defRPr>
            </a:lvl7pPr>
            <a:lvl8pPr marL="1661711" algn="l" defTabSz="1084734" rtl="0" eaLnBrk="1" fontAlgn="base" hangingPunct="1">
              <a:spcBef>
                <a:spcPct val="0"/>
              </a:spcBef>
              <a:spcAft>
                <a:spcPct val="0"/>
              </a:spcAft>
              <a:defRPr sz="2300" b="1">
                <a:solidFill>
                  <a:schemeClr val="tx2"/>
                </a:solidFill>
                <a:latin typeface="Arial" charset="0"/>
              </a:defRPr>
            </a:lvl8pPr>
            <a:lvl9pPr marL="2215617" algn="l" defTabSz="1084734" rtl="0" eaLnBrk="1" fontAlgn="base" hangingPunct="1">
              <a:spcBef>
                <a:spcPct val="0"/>
              </a:spcBef>
              <a:spcAft>
                <a:spcPct val="0"/>
              </a:spcAft>
              <a:defRPr sz="2300" b="1">
                <a:solidFill>
                  <a:schemeClr val="tx2"/>
                </a:solidFill>
                <a:latin typeface="Arial" charset="0"/>
              </a:defRPr>
            </a:lvl9pPr>
          </a:lstStyle>
          <a:p>
            <a:r>
              <a:rPr lang="es-MX" dirty="0" smtClean="0">
                <a:solidFill>
                  <a:srgbClr val="006857"/>
                </a:solidFill>
              </a:rPr>
              <a:t>Algoritmo</a:t>
            </a:r>
            <a:endParaRPr lang="es-MX" dirty="0">
              <a:solidFill>
                <a:srgbClr val="006857"/>
              </a:solidFill>
            </a:endParaRPr>
          </a:p>
        </p:txBody>
      </p:sp>
      <p:pic>
        <p:nvPicPr>
          <p:cNvPr id="4" name="Picture 7"/>
          <p:cNvPicPr>
            <a:picLocks noChangeAspect="1" noChangeArrowheads="1"/>
          </p:cNvPicPr>
          <p:nvPr/>
        </p:nvPicPr>
        <p:blipFill rotWithShape="1">
          <a:blip r:embed="rId2">
            <a:lum bright="-10000"/>
            <a:extLst>
              <a:ext uri="{28A0092B-C50C-407E-A947-70E740481C1C}">
                <a14:useLocalDpi xmlns:a14="http://schemas.microsoft.com/office/drawing/2010/main" val="0"/>
              </a:ext>
            </a:extLst>
          </a:blip>
          <a:srcRect t="3292" b="3958"/>
          <a:stretch/>
        </p:blipFill>
        <p:spPr bwMode="auto">
          <a:xfrm>
            <a:off x="1093590" y="550336"/>
            <a:ext cx="6873404" cy="616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descr="Screen Shot 2014-11-09 at 12.51.10.png"/>
          <p:cNvPicPr>
            <a:picLocks noChangeAspect="1"/>
          </p:cNvPicPr>
          <p:nvPr/>
        </p:nvPicPr>
        <p:blipFill>
          <a:blip r:embed="rId3">
            <a:extLst>
              <a:ext uri="{28A0092B-C50C-407E-A947-70E740481C1C}">
                <a14:useLocalDpi xmlns:a14="http://schemas.microsoft.com/office/drawing/2010/main" val="0"/>
              </a:ext>
            </a:extLst>
          </a:blip>
          <a:srcRect b="82547"/>
          <a:stretch>
            <a:fillRect/>
          </a:stretch>
        </p:blipFill>
        <p:spPr bwMode="auto">
          <a:xfrm>
            <a:off x="5076080" y="692696"/>
            <a:ext cx="281463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899592" y="1700809"/>
            <a:ext cx="1146820" cy="276950"/>
          </a:xfrm>
          <a:prstGeom prst="rect">
            <a:avLst/>
          </a:prstGeom>
          <a:noFill/>
        </p:spPr>
        <p:txBody>
          <a:bodyPr wrap="none" lIns="91392" tIns="45696" rIns="91392" bIns="45696" rtlCol="0">
            <a:spAutoFit/>
          </a:bodyPr>
          <a:lstStyle/>
          <a:p>
            <a:pPr defTabSz="912366"/>
            <a:r>
              <a:rPr lang="es-MX" sz="1200" b="1" dirty="0" smtClean="0">
                <a:solidFill>
                  <a:srgbClr val="000000"/>
                </a:solidFill>
              </a:rPr>
              <a:t>**Tiempo </a:t>
            </a:r>
            <a:r>
              <a:rPr lang="es-MX" sz="1200" b="1" dirty="0">
                <a:solidFill>
                  <a:srgbClr val="000000"/>
                </a:solidFill>
              </a:rPr>
              <a:t>«0»</a:t>
            </a:r>
          </a:p>
        </p:txBody>
      </p:sp>
      <p:sp>
        <p:nvSpPr>
          <p:cNvPr id="6" name="5 CuadroTexto"/>
          <p:cNvSpPr txBox="1"/>
          <p:nvPr/>
        </p:nvSpPr>
        <p:spPr>
          <a:xfrm>
            <a:off x="3779912" y="1844825"/>
            <a:ext cx="1380409" cy="276950"/>
          </a:xfrm>
          <a:prstGeom prst="rect">
            <a:avLst/>
          </a:prstGeom>
          <a:noFill/>
        </p:spPr>
        <p:txBody>
          <a:bodyPr wrap="none" lIns="91392" tIns="45696" rIns="91392" bIns="45696" rtlCol="0">
            <a:spAutoFit/>
          </a:bodyPr>
          <a:lstStyle/>
          <a:p>
            <a:pPr defTabSz="912366"/>
            <a:r>
              <a:rPr lang="es-MX" sz="1200" b="1" dirty="0" smtClean="0">
                <a:solidFill>
                  <a:srgbClr val="000000"/>
                </a:solidFill>
              </a:rPr>
              <a:t>**&lt;</a:t>
            </a:r>
            <a:r>
              <a:rPr lang="es-MX" sz="1200" b="1" dirty="0">
                <a:solidFill>
                  <a:srgbClr val="000000"/>
                </a:solidFill>
              </a:rPr>
              <a:t>120 minutos&gt;</a:t>
            </a:r>
          </a:p>
        </p:txBody>
      </p:sp>
      <p:sp>
        <p:nvSpPr>
          <p:cNvPr id="7" name="6 CuadroTexto"/>
          <p:cNvSpPr txBox="1"/>
          <p:nvPr/>
        </p:nvSpPr>
        <p:spPr>
          <a:xfrm>
            <a:off x="7931584" y="4437117"/>
            <a:ext cx="1149577" cy="461616"/>
          </a:xfrm>
          <a:prstGeom prst="rect">
            <a:avLst/>
          </a:prstGeom>
          <a:noFill/>
        </p:spPr>
        <p:txBody>
          <a:bodyPr wrap="none" lIns="91392" tIns="45696" rIns="91392" bIns="45696" rtlCol="0">
            <a:spAutoFit/>
          </a:bodyPr>
          <a:lstStyle/>
          <a:p>
            <a:pPr defTabSz="912366"/>
            <a:r>
              <a:rPr lang="es-MX" sz="1200" b="1" dirty="0" smtClean="0">
                <a:solidFill>
                  <a:srgbClr val="000000"/>
                </a:solidFill>
              </a:rPr>
              <a:t>**Idealmente </a:t>
            </a:r>
            <a:endParaRPr lang="es-MX" sz="1200" b="1" dirty="0">
              <a:solidFill>
                <a:srgbClr val="000000"/>
              </a:solidFill>
            </a:endParaRPr>
          </a:p>
          <a:p>
            <a:pPr defTabSz="912366"/>
            <a:r>
              <a:rPr lang="es-MX" sz="1200" b="1" dirty="0">
                <a:solidFill>
                  <a:srgbClr val="000000"/>
                </a:solidFill>
              </a:rPr>
              <a:t>&lt;10 </a:t>
            </a:r>
            <a:r>
              <a:rPr lang="es-MX" sz="1200" b="1" dirty="0" smtClean="0">
                <a:solidFill>
                  <a:srgbClr val="000000"/>
                </a:solidFill>
              </a:rPr>
              <a:t>minutos</a:t>
            </a:r>
            <a:endParaRPr lang="es-MX" sz="1200" b="1" dirty="0">
              <a:solidFill>
                <a:srgbClr val="000000"/>
              </a:solidFill>
            </a:endParaRPr>
          </a:p>
        </p:txBody>
      </p:sp>
      <p:sp>
        <p:nvSpPr>
          <p:cNvPr id="8" name="7 CuadroTexto"/>
          <p:cNvSpPr txBox="1"/>
          <p:nvPr/>
        </p:nvSpPr>
        <p:spPr>
          <a:xfrm>
            <a:off x="1475656" y="5672286"/>
            <a:ext cx="891494" cy="276950"/>
          </a:xfrm>
          <a:prstGeom prst="rect">
            <a:avLst/>
          </a:prstGeom>
          <a:noFill/>
        </p:spPr>
        <p:txBody>
          <a:bodyPr wrap="none" lIns="91392" tIns="45696" rIns="91392" bIns="45696" rtlCol="0">
            <a:spAutoFit/>
          </a:bodyPr>
          <a:lstStyle/>
          <a:p>
            <a:pPr defTabSz="912366"/>
            <a:r>
              <a:rPr lang="es-MX" sz="1200" b="1" dirty="0" smtClean="0">
                <a:solidFill>
                  <a:srgbClr val="000000"/>
                </a:solidFill>
              </a:rPr>
              <a:t>**2-24 </a:t>
            </a:r>
            <a:r>
              <a:rPr lang="es-MX" sz="1200" b="1" dirty="0" err="1">
                <a:solidFill>
                  <a:srgbClr val="000000"/>
                </a:solidFill>
              </a:rPr>
              <a:t>hrs</a:t>
            </a:r>
            <a:endParaRPr lang="es-MX" sz="1200" b="1" dirty="0">
              <a:solidFill>
                <a:srgbClr val="000000"/>
              </a:solidFill>
            </a:endParaRPr>
          </a:p>
        </p:txBody>
      </p:sp>
      <p:sp>
        <p:nvSpPr>
          <p:cNvPr id="10" name="9 CuadroTexto"/>
          <p:cNvSpPr txBox="1"/>
          <p:nvPr/>
        </p:nvSpPr>
        <p:spPr>
          <a:xfrm>
            <a:off x="0" y="4437117"/>
            <a:ext cx="1149577" cy="461616"/>
          </a:xfrm>
          <a:prstGeom prst="rect">
            <a:avLst/>
          </a:prstGeom>
          <a:noFill/>
        </p:spPr>
        <p:txBody>
          <a:bodyPr wrap="none" lIns="91392" tIns="45696" rIns="91392" bIns="45696" rtlCol="0">
            <a:spAutoFit/>
          </a:bodyPr>
          <a:lstStyle/>
          <a:p>
            <a:pPr defTabSz="912366"/>
            <a:r>
              <a:rPr lang="es-MX" sz="1200" b="1" dirty="0" smtClean="0">
                <a:solidFill>
                  <a:srgbClr val="000000"/>
                </a:solidFill>
              </a:rPr>
              <a:t>**Idealmente </a:t>
            </a:r>
            <a:endParaRPr lang="es-MX" sz="1200" b="1" dirty="0">
              <a:solidFill>
                <a:srgbClr val="000000"/>
              </a:solidFill>
            </a:endParaRPr>
          </a:p>
          <a:p>
            <a:pPr defTabSz="912366"/>
            <a:r>
              <a:rPr lang="es-MX" sz="1200" b="1" dirty="0" smtClean="0">
                <a:solidFill>
                  <a:srgbClr val="000000"/>
                </a:solidFill>
              </a:rPr>
              <a:t>&lt;60 minutos</a:t>
            </a:r>
            <a:endParaRPr lang="es-MX" sz="1200" b="1" dirty="0">
              <a:solidFill>
                <a:srgbClr val="000000"/>
              </a:solidFill>
            </a:endParaRPr>
          </a:p>
        </p:txBody>
      </p:sp>
      <p:sp>
        <p:nvSpPr>
          <p:cNvPr id="9" name="8 CuadroTexto"/>
          <p:cNvSpPr txBox="1"/>
          <p:nvPr/>
        </p:nvSpPr>
        <p:spPr>
          <a:xfrm>
            <a:off x="-36512" y="6525344"/>
            <a:ext cx="832279" cy="230832"/>
          </a:xfrm>
          <a:prstGeom prst="rect">
            <a:avLst/>
          </a:prstGeom>
          <a:noFill/>
        </p:spPr>
        <p:txBody>
          <a:bodyPr wrap="none" rtlCol="0">
            <a:spAutoFit/>
          </a:bodyPr>
          <a:lstStyle/>
          <a:p>
            <a:r>
              <a:rPr lang="es-MX" sz="900" dirty="0" smtClean="0"/>
              <a:t>** ESC 2017</a:t>
            </a:r>
            <a:endParaRPr lang="es-MX" sz="900" dirty="0"/>
          </a:p>
        </p:txBody>
      </p:sp>
    </p:spTree>
    <p:extLst>
      <p:ext uri="{BB962C8B-B14F-4D97-AF65-F5344CB8AC3E}">
        <p14:creationId xmlns:p14="http://schemas.microsoft.com/office/powerpoint/2010/main" val="625773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0374" y="188640"/>
            <a:ext cx="8794114" cy="369332"/>
          </a:xfrm>
        </p:spPr>
        <p:txBody>
          <a:bodyPr/>
          <a:lstStyle/>
          <a:p>
            <a:pPr algn="ctr"/>
            <a:r>
              <a:rPr lang="es-MX" sz="2400" dirty="0" smtClean="0"/>
              <a:t>Resultados</a:t>
            </a:r>
            <a:endParaRPr lang="es-MX" sz="2400" dirty="0"/>
          </a:p>
        </p:txBody>
      </p:sp>
      <p:graphicFrame>
        <p:nvGraphicFramePr>
          <p:cNvPr id="3" name="2 Gráfico"/>
          <p:cNvGraphicFramePr/>
          <p:nvPr>
            <p:extLst>
              <p:ext uri="{D42A27DB-BD31-4B8C-83A1-F6EECF244321}">
                <p14:modId xmlns:p14="http://schemas.microsoft.com/office/powerpoint/2010/main" val="509261647"/>
              </p:ext>
            </p:extLst>
          </p:nvPr>
        </p:nvGraphicFramePr>
        <p:xfrm>
          <a:off x="251520" y="3429000"/>
          <a:ext cx="8892480" cy="3024335"/>
        </p:xfrm>
        <a:graphic>
          <a:graphicData uri="http://schemas.openxmlformats.org/drawingml/2006/chart">
            <c:chart xmlns:c="http://schemas.openxmlformats.org/drawingml/2006/chart" xmlns:r="http://schemas.openxmlformats.org/officeDocument/2006/relationships" r:id="rId2"/>
          </a:graphicData>
        </a:graphic>
      </p:graphicFrame>
      <p:sp>
        <p:nvSpPr>
          <p:cNvPr id="4" name="3 CuadroTexto"/>
          <p:cNvSpPr txBox="1"/>
          <p:nvPr/>
        </p:nvSpPr>
        <p:spPr>
          <a:xfrm>
            <a:off x="3203848" y="4221088"/>
            <a:ext cx="2304256" cy="6001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smtClean="0">
                <a:ln>
                  <a:noFill/>
                </a:ln>
                <a:solidFill>
                  <a:sysClr val="windowText" lastClr="000000"/>
                </a:solidFill>
                <a:effectLst/>
                <a:uLnTx/>
                <a:uFillTx/>
              </a:rPr>
              <a:t>Puerta-aguja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smtClean="0">
                <a:ln>
                  <a:noFill/>
                </a:ln>
                <a:solidFill>
                  <a:sysClr val="windowText" lastClr="000000"/>
                </a:solidFill>
                <a:effectLst/>
                <a:uLnTx/>
                <a:uFillTx/>
              </a:rPr>
              <a:t>92 </a:t>
            </a:r>
            <a:r>
              <a:rPr kumimoji="0" lang="es-MX" sz="1100" b="1" i="0" u="none" strike="noStrike" kern="0" cap="none" spc="0" normalizeH="0" baseline="0" noProof="0" dirty="0">
                <a:ln>
                  <a:noFill/>
                </a:ln>
                <a:solidFill>
                  <a:sysClr val="windowText" lastClr="000000"/>
                </a:solidFill>
                <a:effectLst/>
                <a:uLnTx/>
                <a:uFillTx/>
              </a:rPr>
              <a:t>contra </a:t>
            </a:r>
            <a:r>
              <a:rPr kumimoji="0" lang="es-MX" sz="1100" b="1" i="0" u="none" strike="noStrike" kern="0" cap="none" spc="0" normalizeH="0" baseline="0" noProof="0" dirty="0" smtClean="0">
                <a:ln>
                  <a:noFill/>
                </a:ln>
                <a:solidFill>
                  <a:sysClr val="windowText" lastClr="000000"/>
                </a:solidFill>
                <a:effectLst/>
                <a:uLnTx/>
                <a:uFillTx/>
              </a:rPr>
              <a:t>72 </a:t>
            </a:r>
            <a:r>
              <a:rPr kumimoji="0" lang="es-MX" sz="1100" b="1" i="0" u="none" strike="noStrike" kern="0" cap="none" spc="0" normalizeH="0" baseline="0" noProof="0" dirty="0">
                <a:ln>
                  <a:noFill/>
                </a:ln>
                <a:solidFill>
                  <a:sysClr val="windowText" lastClr="000000"/>
                </a:solidFill>
                <a:effectLst/>
                <a:uLnTx/>
                <a:uFillTx/>
              </a:rPr>
              <a:t>minutos, </a:t>
            </a:r>
            <a:endParaRPr kumimoji="0" lang="es-MX" sz="1100" b="1"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smtClean="0">
                <a:ln>
                  <a:noFill/>
                </a:ln>
                <a:solidFill>
                  <a:sysClr val="windowText" lastClr="000000"/>
                </a:solidFill>
                <a:effectLst/>
                <a:uLnTx/>
                <a:uFillTx/>
              </a:rPr>
              <a:t>p </a:t>
            </a:r>
            <a:r>
              <a:rPr kumimoji="0" lang="es-MX" sz="1100" b="1" i="0" u="none" strike="noStrike" kern="0" cap="none" spc="0" normalizeH="0" baseline="0" noProof="0" dirty="0">
                <a:ln>
                  <a:noFill/>
                </a:ln>
                <a:solidFill>
                  <a:sysClr val="windowText" lastClr="000000"/>
                </a:solidFill>
                <a:effectLst/>
                <a:uLnTx/>
                <a:uFillTx/>
              </a:rPr>
              <a:t>= 0.002</a:t>
            </a:r>
            <a:r>
              <a:rPr kumimoji="0" lang="es-MX" sz="1100" b="1" i="0" u="none" strike="noStrike" kern="0" cap="none" spc="0" normalizeH="0" baseline="0" noProof="0" dirty="0" smtClean="0">
                <a:ln>
                  <a:noFill/>
                </a:ln>
                <a:solidFill>
                  <a:sysClr val="windowText" lastClr="000000"/>
                </a:solidFill>
                <a:effectLst/>
                <a:uLnTx/>
                <a:uFillTx/>
              </a:rPr>
              <a:t>*.</a:t>
            </a:r>
            <a:endParaRPr kumimoji="0" lang="es-MX" sz="1100" b="1" i="0" u="none" strike="noStrike" kern="0" cap="none" spc="0" normalizeH="0" baseline="0" noProof="0" dirty="0">
              <a:ln>
                <a:noFill/>
              </a:ln>
              <a:solidFill>
                <a:sysClr val="windowText" lastClr="000000"/>
              </a:solidFill>
              <a:effectLst/>
              <a:uLnTx/>
              <a:uFillTx/>
            </a:endParaRPr>
          </a:p>
        </p:txBody>
      </p:sp>
      <p:sp>
        <p:nvSpPr>
          <p:cNvPr id="5" name="4 CuadroTexto"/>
          <p:cNvSpPr txBox="1"/>
          <p:nvPr/>
        </p:nvSpPr>
        <p:spPr>
          <a:xfrm>
            <a:off x="5508104" y="4221088"/>
            <a:ext cx="2592288" cy="6001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rPr>
              <a:t>Puerta-balón </a:t>
            </a:r>
            <a:endParaRPr kumimoji="0" lang="es-MX" sz="1100" b="1"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smtClean="0">
                <a:ln>
                  <a:noFill/>
                </a:ln>
                <a:solidFill>
                  <a:sysClr val="windowText" lastClr="000000"/>
                </a:solidFill>
                <a:effectLst/>
                <a:uLnTx/>
                <a:uFillTx/>
              </a:rPr>
              <a:t>140 </a:t>
            </a:r>
            <a:r>
              <a:rPr kumimoji="0" lang="es-MX" sz="1100" b="1" i="0" u="none" strike="noStrike" kern="0" cap="none" spc="0" normalizeH="0" baseline="0" noProof="0" dirty="0">
                <a:ln>
                  <a:noFill/>
                </a:ln>
                <a:solidFill>
                  <a:sysClr val="windowText" lastClr="000000"/>
                </a:solidFill>
                <a:effectLst/>
                <a:uLnTx/>
                <a:uFillTx/>
              </a:rPr>
              <a:t>contra </a:t>
            </a:r>
            <a:r>
              <a:rPr kumimoji="0" lang="es-MX" sz="1100" b="1" i="0" u="none" strike="noStrike" kern="0" cap="none" spc="0" normalizeH="0" baseline="0" noProof="0" dirty="0" smtClean="0">
                <a:ln>
                  <a:noFill/>
                </a:ln>
                <a:solidFill>
                  <a:sysClr val="windowText" lastClr="000000"/>
                </a:solidFill>
                <a:effectLst/>
                <a:uLnTx/>
                <a:uFillTx/>
              </a:rPr>
              <a:t>92 </a:t>
            </a:r>
            <a:r>
              <a:rPr kumimoji="0" lang="es-MX" sz="1100" b="1" i="0" u="none" strike="noStrike" kern="0" cap="none" spc="0" normalizeH="0" baseline="0" noProof="0" dirty="0">
                <a:ln>
                  <a:noFill/>
                </a:ln>
                <a:solidFill>
                  <a:sysClr val="windowText" lastClr="000000"/>
                </a:solidFill>
                <a:effectLst/>
                <a:uLnTx/>
                <a:uFillTx/>
              </a:rPr>
              <a:t>minutos, </a:t>
            </a:r>
            <a:endParaRPr kumimoji="0" lang="es-MX" sz="1100" b="1"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smtClean="0">
                <a:ln>
                  <a:noFill/>
                </a:ln>
                <a:solidFill>
                  <a:sysClr val="windowText" lastClr="000000"/>
                </a:solidFill>
                <a:effectLst/>
                <a:uLnTx/>
                <a:uFillTx/>
              </a:rPr>
              <a:t>p </a:t>
            </a:r>
            <a:r>
              <a:rPr kumimoji="0" lang="es-MX" sz="1100" b="1" i="0" u="none" strike="noStrike" kern="0" cap="none" spc="0" normalizeH="0" baseline="0" noProof="0" dirty="0">
                <a:ln>
                  <a:noFill/>
                </a:ln>
                <a:solidFill>
                  <a:sysClr val="windowText" lastClr="000000"/>
                </a:solidFill>
                <a:effectLst/>
                <a:uLnTx/>
                <a:uFillTx/>
              </a:rPr>
              <a:t>= &lt;0.0001</a:t>
            </a:r>
            <a:r>
              <a:rPr kumimoji="0" lang="es-MX" sz="1100" b="1" i="0" u="none" strike="noStrike" kern="0" cap="none" spc="0" normalizeH="0" baseline="0" noProof="0" dirty="0" smtClean="0">
                <a:ln>
                  <a:noFill/>
                </a:ln>
                <a:solidFill>
                  <a:sysClr val="windowText" lastClr="000000"/>
                </a:solidFill>
                <a:effectLst/>
                <a:uLnTx/>
                <a:uFillTx/>
              </a:rPr>
              <a:t>*.</a:t>
            </a:r>
            <a:endParaRPr kumimoji="0" lang="es-MX" sz="1100" b="1" i="0" u="none" strike="noStrike" kern="0" cap="none" spc="0" normalizeH="0" baseline="0" noProof="0" dirty="0">
              <a:ln>
                <a:noFill/>
              </a:ln>
              <a:solidFill>
                <a:sysClr val="windowText" lastClr="000000"/>
              </a:solidFill>
              <a:effectLst/>
              <a:uLnTx/>
              <a:uFillTx/>
            </a:endParaRPr>
          </a:p>
        </p:txBody>
      </p:sp>
      <p:sp>
        <p:nvSpPr>
          <p:cNvPr id="6" name="5 CuadroTexto"/>
          <p:cNvSpPr txBox="1"/>
          <p:nvPr/>
        </p:nvSpPr>
        <p:spPr>
          <a:xfrm>
            <a:off x="6444208" y="6525344"/>
            <a:ext cx="18735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000" i="0" u="none" strike="noStrike" kern="0" cap="none" spc="0" normalizeH="0" baseline="0" noProof="0" dirty="0">
                <a:ln>
                  <a:noFill/>
                </a:ln>
                <a:solidFill>
                  <a:sysClr val="windowText" lastClr="000000"/>
                </a:solidFill>
                <a:effectLst/>
                <a:uLnTx/>
                <a:uFillTx/>
              </a:rPr>
              <a:t>*Prueba </a:t>
            </a:r>
            <a:r>
              <a:rPr kumimoji="0" lang="es-MX" sz="1000" i="0" u="none" strike="noStrike" kern="0" cap="none" spc="0" normalizeH="0" baseline="0" noProof="0" dirty="0" smtClean="0">
                <a:ln>
                  <a:noFill/>
                </a:ln>
                <a:solidFill>
                  <a:sysClr val="windowText" lastClr="000000"/>
                </a:solidFill>
                <a:effectLst/>
                <a:uLnTx/>
                <a:uFillTx/>
              </a:rPr>
              <a:t>t-</a:t>
            </a:r>
            <a:r>
              <a:rPr kumimoji="0" lang="es-MX" sz="1000" i="0" u="none" strike="noStrike" kern="0" cap="none" spc="0" normalizeH="0" baseline="0" noProof="0" dirty="0" err="1" smtClean="0">
                <a:ln>
                  <a:noFill/>
                </a:ln>
                <a:solidFill>
                  <a:sysClr val="windowText" lastClr="000000"/>
                </a:solidFill>
                <a:effectLst/>
                <a:uLnTx/>
                <a:uFillTx/>
              </a:rPr>
              <a:t>Student</a:t>
            </a:r>
            <a:r>
              <a:rPr kumimoji="0" lang="es-MX" sz="1000" i="0" u="none" strike="noStrike" kern="0" cap="none" spc="0" normalizeH="0" baseline="0" noProof="0" dirty="0" smtClean="0">
                <a:ln>
                  <a:noFill/>
                </a:ln>
                <a:solidFill>
                  <a:sysClr val="windowText" lastClr="000000"/>
                </a:solidFill>
                <a:effectLst/>
                <a:uLnTx/>
                <a:uFillTx/>
              </a:rPr>
              <a:t>.</a:t>
            </a:r>
            <a:endParaRPr lang="es-MX" sz="1000" kern="0" noProof="0" dirty="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000" i="0" u="none" strike="noStrike" kern="0" cap="none" spc="0" normalizeH="0" baseline="0" dirty="0" smtClean="0">
                <a:ln>
                  <a:noFill/>
                </a:ln>
                <a:solidFill>
                  <a:sysClr val="windowText" lastClr="000000"/>
                </a:solidFill>
                <a:effectLst/>
                <a:uLnTx/>
                <a:uFillTx/>
              </a:rPr>
              <a:t>**</a:t>
            </a:r>
            <a:r>
              <a:rPr kumimoji="0" lang="es-MX" sz="1000" i="0" u="none" strike="noStrike" kern="0" cap="none" spc="0" normalizeH="0" dirty="0" smtClean="0">
                <a:ln>
                  <a:noFill/>
                </a:ln>
                <a:solidFill>
                  <a:sysClr val="windowText" lastClr="000000"/>
                </a:solidFill>
                <a:effectLst/>
                <a:uLnTx/>
                <a:uFillTx/>
              </a:rPr>
              <a:t> Chi2</a:t>
            </a:r>
            <a:endParaRPr kumimoji="0" lang="es-MX" sz="1000" i="0" u="none" strike="noStrike" kern="0" cap="none" spc="0" normalizeH="0" baseline="0" noProof="0" dirty="0" smtClean="0">
              <a:ln>
                <a:noFill/>
              </a:ln>
              <a:solidFill>
                <a:sysClr val="windowText" lastClr="000000"/>
              </a:solidFill>
              <a:effectLst/>
              <a:uLnTx/>
              <a:uFillTx/>
            </a:endParaRPr>
          </a:p>
        </p:txBody>
      </p:sp>
      <p:sp>
        <p:nvSpPr>
          <p:cNvPr id="7" name="2 Marcador de contenido"/>
          <p:cNvSpPr txBox="1">
            <a:spLocks/>
          </p:cNvSpPr>
          <p:nvPr/>
        </p:nvSpPr>
        <p:spPr bwMode="auto">
          <a:xfrm>
            <a:off x="35496" y="692696"/>
            <a:ext cx="3600400" cy="14489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1" indent="-342900" algn="l" defTabSz="457200" rtl="0" eaLnBrk="0" fontAlgn="base" latinLnBrk="0" hangingPunct="0">
              <a:lnSpc>
                <a:spcPct val="100000"/>
              </a:lnSpc>
              <a:spcBef>
                <a:spcPts val="600"/>
              </a:spcBef>
              <a:spcAft>
                <a:spcPct val="0"/>
              </a:spcAft>
              <a:buClr>
                <a:srgbClr val="FF0000"/>
              </a:buClr>
              <a:buSzTx/>
              <a:buFont typeface="Menlo Regular"/>
              <a:buChar char="➲"/>
              <a:tabLst/>
              <a:defRPr/>
            </a:pPr>
            <a:r>
              <a:rPr kumimoji="0" lang="es-MX" sz="1600" b="0" i="0" u="none" strike="noStrike" kern="1200" cap="none" spc="0" normalizeH="0" baseline="0" noProof="0" dirty="0" smtClean="0">
                <a:ln>
                  <a:noFill/>
                </a:ln>
                <a:solidFill>
                  <a:sysClr val="windowText" lastClr="000000"/>
                </a:solidFill>
                <a:effectLst/>
                <a:uLnTx/>
                <a:uFillTx/>
                <a:latin typeface="Calibri"/>
                <a:ea typeface="ＭＳ Ｐゴシック" charset="0"/>
                <a:cs typeface="+mn-cs"/>
              </a:rPr>
              <a:t>Pacientes incluidos: 1,227 pacientes, 75% hombres</a:t>
            </a:r>
          </a:p>
          <a:p>
            <a:pPr marL="342900" marR="0" lvl="1" indent="-342900" algn="l" defTabSz="457200" rtl="0" eaLnBrk="0" fontAlgn="base" latinLnBrk="0" hangingPunct="0">
              <a:lnSpc>
                <a:spcPct val="100000"/>
              </a:lnSpc>
              <a:spcBef>
                <a:spcPts val="600"/>
              </a:spcBef>
              <a:spcAft>
                <a:spcPct val="0"/>
              </a:spcAft>
              <a:buClr>
                <a:srgbClr val="FF0000"/>
              </a:buClr>
              <a:buSzTx/>
              <a:buFont typeface="Menlo Regular"/>
              <a:buChar char="➲"/>
              <a:tabLst/>
              <a:defRPr/>
            </a:pPr>
            <a:r>
              <a:rPr kumimoji="0" lang="es-MX" sz="1600" b="0" i="0" u="none" strike="noStrike" kern="1200" cap="none" spc="0" normalizeH="0" baseline="0" noProof="0" dirty="0" smtClean="0">
                <a:ln>
                  <a:noFill/>
                </a:ln>
                <a:solidFill>
                  <a:sysClr val="windowText" lastClr="000000"/>
                </a:solidFill>
                <a:effectLst/>
                <a:uLnTx/>
                <a:uFillTx/>
                <a:latin typeface="Calibri"/>
                <a:ea typeface="ＭＳ Ｐゴシック" charset="0"/>
                <a:cs typeface="+mn-cs"/>
              </a:rPr>
              <a:t>Edad promedio 64 </a:t>
            </a:r>
            <a:r>
              <a:rPr kumimoji="0" lang="es-MX" sz="1600" b="0" i="0" u="sng" strike="noStrike" kern="1200" cap="none" spc="0" normalizeH="0" baseline="0" noProof="0" dirty="0" smtClean="0">
                <a:ln>
                  <a:noFill/>
                </a:ln>
                <a:solidFill>
                  <a:sysClr val="windowText" lastClr="000000"/>
                </a:solidFill>
                <a:effectLst/>
                <a:uLnTx/>
                <a:uFillTx/>
                <a:latin typeface="Calibri"/>
                <a:ea typeface="ＭＳ Ｐゴシック" charset="0"/>
                <a:cs typeface="+mn-cs"/>
              </a:rPr>
              <a:t>+</a:t>
            </a:r>
            <a:r>
              <a:rPr kumimoji="0" lang="es-MX" sz="1600" b="0" i="0" u="none" strike="noStrike" kern="1200" cap="none" spc="0" normalizeH="0" baseline="0" noProof="0" dirty="0" smtClean="0">
                <a:ln>
                  <a:noFill/>
                </a:ln>
                <a:solidFill>
                  <a:sysClr val="windowText" lastClr="000000"/>
                </a:solidFill>
                <a:effectLst/>
                <a:uLnTx/>
                <a:uFillTx/>
                <a:latin typeface="Calibri"/>
                <a:ea typeface="ＭＳ Ｐゴシック" charset="0"/>
                <a:cs typeface="+mn-cs"/>
              </a:rPr>
              <a:t> 11 años</a:t>
            </a:r>
          </a:p>
          <a:p>
            <a:pPr marL="342900" marR="0" lvl="1" indent="-342900" algn="l" defTabSz="457200" rtl="0" eaLnBrk="0" fontAlgn="base" latinLnBrk="0" hangingPunct="0">
              <a:lnSpc>
                <a:spcPct val="100000"/>
              </a:lnSpc>
              <a:spcBef>
                <a:spcPts val="600"/>
              </a:spcBef>
              <a:spcAft>
                <a:spcPct val="0"/>
              </a:spcAft>
              <a:buClr>
                <a:srgbClr val="FF0000"/>
              </a:buClr>
              <a:buSzTx/>
              <a:buFont typeface="Menlo Regular"/>
              <a:buChar char="➲"/>
              <a:tabLst/>
              <a:defRPr/>
            </a:pPr>
            <a:r>
              <a:rPr lang="es-MX" sz="1600" dirty="0" smtClean="0">
                <a:solidFill>
                  <a:sysClr val="windowText" lastClr="000000"/>
                </a:solidFill>
                <a:latin typeface="Calibri"/>
              </a:rPr>
              <a:t>Localización del infarto</a:t>
            </a:r>
          </a:p>
          <a:p>
            <a:pPr marL="742950" lvl="2" indent="-342900" defTabSz="457200">
              <a:spcBef>
                <a:spcPts val="600"/>
              </a:spcBef>
              <a:buClr>
                <a:srgbClr val="FF0000"/>
              </a:buClr>
              <a:buFont typeface="Menlo Regular"/>
              <a:buChar char="➲"/>
            </a:pPr>
            <a:r>
              <a:rPr lang="es-MX" sz="1200" dirty="0" smtClean="0">
                <a:solidFill>
                  <a:sysClr val="windowText" lastClr="000000"/>
                </a:solidFill>
                <a:latin typeface="Calibri"/>
              </a:rPr>
              <a:t>Inferior (posterior, otros) 54.4%</a:t>
            </a:r>
          </a:p>
          <a:p>
            <a:pPr marL="742950" lvl="2" indent="-342900" defTabSz="457200">
              <a:spcBef>
                <a:spcPts val="600"/>
              </a:spcBef>
              <a:buClr>
                <a:srgbClr val="FF0000"/>
              </a:buClr>
              <a:buFont typeface="Menlo Regular"/>
              <a:buChar char="➲"/>
            </a:pPr>
            <a:r>
              <a:rPr lang="es-MX" sz="1200" dirty="0" smtClean="0">
                <a:solidFill>
                  <a:sysClr val="windowText" lastClr="000000"/>
                </a:solidFill>
                <a:latin typeface="Calibri"/>
              </a:rPr>
              <a:t>Anterior 45.6%</a:t>
            </a:r>
          </a:p>
          <a:p>
            <a:pPr marL="342900" marR="0" lvl="1" indent="-342900" algn="l" defTabSz="457200" rtl="0" eaLnBrk="0" fontAlgn="base" latinLnBrk="0" hangingPunct="0">
              <a:lnSpc>
                <a:spcPct val="100000"/>
              </a:lnSpc>
              <a:spcBef>
                <a:spcPts val="600"/>
              </a:spcBef>
              <a:spcAft>
                <a:spcPct val="0"/>
              </a:spcAft>
              <a:buClr>
                <a:srgbClr val="FF0000"/>
              </a:buClr>
              <a:buSzTx/>
              <a:buFont typeface="Menlo Regular"/>
              <a:buChar char="➲"/>
              <a:tabLst/>
              <a:defRPr/>
            </a:pPr>
            <a:r>
              <a:rPr kumimoji="0" lang="es-MX" sz="1600" b="0" i="0" u="none" strike="noStrike" kern="1200" cap="none" spc="0" normalizeH="0" baseline="0" noProof="0" dirty="0" smtClean="0">
                <a:ln>
                  <a:noFill/>
                </a:ln>
                <a:solidFill>
                  <a:sysClr val="windowText" lastClr="000000"/>
                </a:solidFill>
                <a:effectLst/>
                <a:uLnTx/>
                <a:uFillTx/>
                <a:latin typeface="Calibri"/>
                <a:ea typeface="ＭＳ Ｐゴシック" charset="0"/>
                <a:cs typeface="+mn-cs"/>
              </a:rPr>
              <a:t>Arteria responsable</a:t>
            </a:r>
          </a:p>
          <a:p>
            <a:pPr marL="742950" lvl="2" indent="-342900" defTabSz="457200">
              <a:spcBef>
                <a:spcPts val="600"/>
              </a:spcBef>
              <a:buClr>
                <a:srgbClr val="FF0000"/>
              </a:buClr>
              <a:buFont typeface="Menlo Regular"/>
              <a:buChar char="➲"/>
            </a:pPr>
            <a:r>
              <a:rPr lang="es-MX" sz="1200" dirty="0" smtClean="0">
                <a:solidFill>
                  <a:sysClr val="windowText" lastClr="000000"/>
                </a:solidFill>
                <a:latin typeface="Calibri"/>
              </a:rPr>
              <a:t>Descendente Anterior: 47.9%</a:t>
            </a:r>
          </a:p>
          <a:p>
            <a:pPr marL="742950" lvl="2" indent="-342900" defTabSz="457200">
              <a:spcBef>
                <a:spcPts val="600"/>
              </a:spcBef>
              <a:buClr>
                <a:srgbClr val="FF0000"/>
              </a:buClr>
              <a:buFont typeface="Menlo Regular"/>
              <a:buChar char="➲"/>
            </a:pPr>
            <a:r>
              <a:rPr kumimoji="0" lang="es-MX" sz="1200" b="0" i="0" u="none" strike="noStrike" kern="1200" cap="none" spc="0" normalizeH="0" baseline="0" noProof="0" dirty="0" smtClean="0">
                <a:ln>
                  <a:noFill/>
                </a:ln>
                <a:solidFill>
                  <a:sysClr val="windowText" lastClr="000000"/>
                </a:solidFill>
                <a:effectLst/>
                <a:uLnTx/>
                <a:uFillTx/>
                <a:latin typeface="Calibri"/>
                <a:ea typeface="ＭＳ Ｐゴシック" charset="0"/>
                <a:cs typeface="+mn-cs"/>
              </a:rPr>
              <a:t>Coronaria Derecha: 38%</a:t>
            </a:r>
          </a:p>
          <a:p>
            <a:pPr marL="742950" lvl="2" indent="-342900" defTabSz="457200">
              <a:spcBef>
                <a:spcPts val="600"/>
              </a:spcBef>
              <a:buClr>
                <a:srgbClr val="FF0000"/>
              </a:buClr>
              <a:buFont typeface="Menlo Regular"/>
              <a:buChar char="➲"/>
            </a:pPr>
            <a:r>
              <a:rPr lang="es-MX" sz="1200" noProof="0" dirty="0" err="1" smtClean="0">
                <a:solidFill>
                  <a:sysClr val="windowText" lastClr="000000"/>
                </a:solidFill>
                <a:latin typeface="Calibri"/>
              </a:rPr>
              <a:t>Circunfleja</a:t>
            </a:r>
            <a:r>
              <a:rPr lang="es-MX" sz="1200" noProof="0" dirty="0" smtClean="0">
                <a:solidFill>
                  <a:sysClr val="windowText" lastClr="000000"/>
                </a:solidFill>
                <a:latin typeface="Calibri"/>
              </a:rPr>
              <a:t>: 12.3%</a:t>
            </a:r>
          </a:p>
          <a:p>
            <a:pPr marL="742950" lvl="2" indent="-342900" defTabSz="457200">
              <a:spcBef>
                <a:spcPts val="600"/>
              </a:spcBef>
              <a:buClr>
                <a:srgbClr val="FF0000"/>
              </a:buClr>
              <a:buFont typeface="Menlo Regular"/>
              <a:buChar char="➲"/>
            </a:pPr>
            <a:r>
              <a:rPr kumimoji="0" lang="es-MX" sz="1200" b="0" i="0" u="none" strike="noStrike" kern="1200" cap="none" spc="0" normalizeH="0" baseline="0" dirty="0" smtClean="0">
                <a:ln>
                  <a:noFill/>
                </a:ln>
                <a:solidFill>
                  <a:sysClr val="windowText" lastClr="000000"/>
                </a:solidFill>
                <a:effectLst/>
                <a:uLnTx/>
                <a:uFillTx/>
                <a:latin typeface="Calibri"/>
                <a:ea typeface="ＭＳ Ｐゴシック" charset="0"/>
                <a:cs typeface="+mn-cs"/>
              </a:rPr>
              <a:t>Otra:</a:t>
            </a:r>
            <a:r>
              <a:rPr kumimoji="0" lang="es-MX" sz="1200" b="0" i="0" u="none" strike="noStrike" kern="1200" cap="none" spc="0" normalizeH="0" dirty="0" smtClean="0">
                <a:ln>
                  <a:noFill/>
                </a:ln>
                <a:solidFill>
                  <a:sysClr val="windowText" lastClr="000000"/>
                </a:solidFill>
                <a:effectLst/>
                <a:uLnTx/>
                <a:uFillTx/>
                <a:latin typeface="Calibri"/>
                <a:ea typeface="ＭＳ Ｐゴシック" charset="0"/>
                <a:cs typeface="+mn-cs"/>
              </a:rPr>
              <a:t> 1.8%</a:t>
            </a:r>
            <a:endParaRPr kumimoji="0" lang="es-MX" sz="1200" b="0" i="0" u="none" strike="noStrike" kern="1200" cap="none" spc="0" normalizeH="0" baseline="0" noProof="0" dirty="0" smtClean="0">
              <a:ln>
                <a:noFill/>
              </a:ln>
              <a:solidFill>
                <a:sysClr val="windowText" lastClr="000000"/>
              </a:solidFill>
              <a:effectLst/>
              <a:uLnTx/>
              <a:uFillTx/>
              <a:latin typeface="Calibri"/>
              <a:ea typeface="ＭＳ Ｐゴシック" charset="0"/>
              <a:cs typeface="+mn-cs"/>
            </a:endParaRPr>
          </a:p>
          <a:p>
            <a:pPr marL="342900" marR="0" lvl="1" indent="-342900" algn="l" defTabSz="457200" rtl="0" eaLnBrk="0" fontAlgn="base" latinLnBrk="0" hangingPunct="0">
              <a:lnSpc>
                <a:spcPct val="100000"/>
              </a:lnSpc>
              <a:spcBef>
                <a:spcPts val="600"/>
              </a:spcBef>
              <a:spcAft>
                <a:spcPct val="0"/>
              </a:spcAft>
              <a:buClr>
                <a:srgbClr val="FF0000"/>
              </a:buClr>
              <a:buSzTx/>
              <a:buFont typeface="Menlo Regular"/>
              <a:buChar char="➲"/>
              <a:tabLst/>
              <a:defRPr/>
            </a:pPr>
            <a:endParaRPr kumimoji="0" lang="es-MX" sz="1600" b="0" i="0" u="none" strike="noStrike" kern="1200" cap="none" spc="0" normalizeH="0" baseline="0" noProof="0" dirty="0">
              <a:ln>
                <a:noFill/>
              </a:ln>
              <a:solidFill>
                <a:sysClr val="windowText" lastClr="000000"/>
              </a:solidFill>
              <a:effectLst/>
              <a:uLnTx/>
              <a:uFillTx/>
              <a:latin typeface="Calibri"/>
              <a:ea typeface="ＭＳ Ｐゴシック" charset="0"/>
              <a:cs typeface="+mn-cs"/>
            </a:endParaRPr>
          </a:p>
        </p:txBody>
      </p:sp>
      <p:graphicFrame>
        <p:nvGraphicFramePr>
          <p:cNvPr id="8" name="7 Tabla"/>
          <p:cNvGraphicFramePr>
            <a:graphicFrameLocks noGrp="1"/>
          </p:cNvGraphicFramePr>
          <p:nvPr>
            <p:extLst>
              <p:ext uri="{D42A27DB-BD31-4B8C-83A1-F6EECF244321}">
                <p14:modId xmlns:p14="http://schemas.microsoft.com/office/powerpoint/2010/main" val="2858862268"/>
              </p:ext>
            </p:extLst>
          </p:nvPr>
        </p:nvGraphicFramePr>
        <p:xfrm>
          <a:off x="4075011" y="1124744"/>
          <a:ext cx="4601445" cy="2011680"/>
        </p:xfrm>
        <a:graphic>
          <a:graphicData uri="http://schemas.openxmlformats.org/drawingml/2006/table">
            <a:tbl>
              <a:tblPr firstRow="1" firstCol="1" bandRow="1">
                <a:tableStyleId>{1E171933-4619-4E11-9A3F-F7608DF75F80}</a:tableStyleId>
              </a:tblPr>
              <a:tblGrid>
                <a:gridCol w="1145061"/>
                <a:gridCol w="1152128"/>
                <a:gridCol w="1224136"/>
                <a:gridCol w="1080120"/>
              </a:tblGrid>
              <a:tr h="161641">
                <a:tc>
                  <a:txBody>
                    <a:bodyPr/>
                    <a:lstStyle/>
                    <a:p>
                      <a:pPr>
                        <a:spcAft>
                          <a:spcPts val="0"/>
                        </a:spcAft>
                      </a:pPr>
                      <a:r>
                        <a:rPr lang="es-MX" sz="1200" dirty="0" smtClean="0">
                          <a:effectLst/>
                        </a:rPr>
                        <a:t>Variable (%)</a:t>
                      </a:r>
                      <a:endParaRPr lang="es-MX" sz="1200" dirty="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dirty="0">
                          <a:effectLst/>
                        </a:rPr>
                        <a:t>Grupo I </a:t>
                      </a:r>
                      <a:endParaRPr lang="es-MX" sz="1200" dirty="0" smtClean="0">
                        <a:effectLst/>
                      </a:endParaRPr>
                    </a:p>
                    <a:p>
                      <a:pPr algn="ctr">
                        <a:spcAft>
                          <a:spcPts val="0"/>
                        </a:spcAft>
                      </a:pPr>
                      <a:r>
                        <a:rPr lang="es-MX" sz="1200" dirty="0" smtClean="0">
                          <a:effectLst/>
                        </a:rPr>
                        <a:t>N </a:t>
                      </a:r>
                      <a:r>
                        <a:rPr lang="es-MX" sz="1200" dirty="0">
                          <a:effectLst/>
                        </a:rPr>
                        <a:t>(%)</a:t>
                      </a:r>
                    </a:p>
                    <a:p>
                      <a:pPr algn="ctr">
                        <a:spcAft>
                          <a:spcPts val="0"/>
                        </a:spcAft>
                      </a:pPr>
                      <a:r>
                        <a:rPr lang="es-MX" sz="1200" dirty="0" smtClean="0">
                          <a:effectLst/>
                        </a:rPr>
                        <a:t>433 (35.3%)</a:t>
                      </a:r>
                      <a:endParaRPr lang="es-MX" sz="1200" dirty="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dirty="0">
                          <a:effectLst/>
                        </a:rPr>
                        <a:t>Grupo </a:t>
                      </a:r>
                      <a:r>
                        <a:rPr lang="es-MX" sz="1200" dirty="0" smtClean="0">
                          <a:effectLst/>
                        </a:rPr>
                        <a:t>II</a:t>
                      </a:r>
                      <a:endParaRPr lang="es-MX" sz="1200" dirty="0">
                        <a:effectLst/>
                      </a:endParaRPr>
                    </a:p>
                    <a:p>
                      <a:pPr algn="ctr">
                        <a:spcAft>
                          <a:spcPts val="0"/>
                        </a:spcAft>
                      </a:pPr>
                      <a:r>
                        <a:rPr lang="es-MX" sz="1200" dirty="0">
                          <a:effectLst/>
                        </a:rPr>
                        <a:t>N (%)</a:t>
                      </a:r>
                    </a:p>
                    <a:p>
                      <a:pPr algn="ctr">
                        <a:spcAft>
                          <a:spcPts val="0"/>
                        </a:spcAft>
                      </a:pPr>
                      <a:r>
                        <a:rPr lang="es-MX" sz="1200" dirty="0" smtClean="0">
                          <a:effectLst/>
                        </a:rPr>
                        <a:t>794 (64.7%)</a:t>
                      </a:r>
                      <a:endParaRPr lang="es-MX" sz="1200" dirty="0">
                        <a:solidFill>
                          <a:srgbClr val="000000"/>
                        </a:solidFill>
                        <a:effectLst/>
                        <a:latin typeface="Calibri"/>
                        <a:ea typeface="Calibri"/>
                        <a:cs typeface="Times New Roman"/>
                      </a:endParaRPr>
                    </a:p>
                  </a:txBody>
                  <a:tcPr marL="43059" marR="43059" marT="0" marB="0"/>
                </a:tc>
                <a:tc>
                  <a:txBody>
                    <a:bodyPr/>
                    <a:lstStyle/>
                    <a:p>
                      <a:pPr algn="ctr">
                        <a:spcAft>
                          <a:spcPts val="0"/>
                        </a:spcAft>
                      </a:pPr>
                      <a:r>
                        <a:rPr lang="es-MX" sz="1200" dirty="0">
                          <a:effectLst/>
                        </a:rPr>
                        <a:t>Valor de p</a:t>
                      </a:r>
                      <a:endParaRPr lang="es-MX" sz="1200" dirty="0">
                        <a:solidFill>
                          <a:srgbClr val="000000"/>
                        </a:solidFill>
                        <a:effectLst/>
                        <a:latin typeface="Calibri"/>
                        <a:ea typeface="Calibri"/>
                        <a:cs typeface="Times New Roman"/>
                      </a:endParaRPr>
                    </a:p>
                  </a:txBody>
                  <a:tcPr marL="43059" marR="43059" marT="0" marB="0"/>
                </a:tc>
              </a:tr>
              <a:tr h="161641">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dirty="0">
                          <a:effectLst/>
                        </a:rPr>
                        <a:t>Tabaquismo</a:t>
                      </a:r>
                      <a:endParaRPr lang="es-MX" sz="1200" dirty="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lgn="ctr">
                        <a:spcAft>
                          <a:spcPts val="0"/>
                        </a:spcAft>
                      </a:pPr>
                      <a:r>
                        <a:rPr lang="es-MX" sz="1200" dirty="0">
                          <a:effectLst/>
                        </a:rPr>
                        <a:t>205 (47.3)</a:t>
                      </a:r>
                      <a:endParaRPr lang="es-MX" sz="1200" dirty="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lgn="ctr">
                        <a:spcAft>
                          <a:spcPts val="0"/>
                        </a:spcAft>
                      </a:pPr>
                      <a:r>
                        <a:rPr lang="es-MX" sz="1200" dirty="0">
                          <a:effectLst/>
                        </a:rPr>
                        <a:t>449 (56.5)</a:t>
                      </a:r>
                      <a:endParaRPr lang="es-MX" sz="1200" dirty="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lgn="ctr">
                        <a:spcAft>
                          <a:spcPts val="0"/>
                        </a:spcAft>
                      </a:pPr>
                      <a:r>
                        <a:rPr lang="es-MX" sz="1200" dirty="0">
                          <a:effectLst/>
                        </a:rPr>
                        <a:t>0.002**</a:t>
                      </a:r>
                      <a:endParaRPr lang="es-MX" sz="1200" dirty="0">
                        <a:solidFill>
                          <a:srgbClr val="000000"/>
                        </a:solidFill>
                        <a:effectLst/>
                        <a:latin typeface="Calibri"/>
                        <a:ea typeface="Calibri"/>
                        <a:cs typeface="Times New Roman"/>
                      </a:endParaRPr>
                    </a:p>
                  </a:txBody>
                  <a:tcPr marL="60616" marR="60616" marT="0" marB="0"/>
                </a:tc>
              </a:tr>
              <a:tr h="161641">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a:effectLst/>
                        </a:rPr>
                        <a:t>DM</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197 (45.5)</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387 (48.7)</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0.277**</a:t>
                      </a:r>
                      <a:endParaRPr lang="es-MX" sz="1200" dirty="0">
                        <a:solidFill>
                          <a:srgbClr val="000000"/>
                        </a:solidFill>
                        <a:effectLst/>
                        <a:latin typeface="Calibri"/>
                        <a:ea typeface="Calibri"/>
                        <a:cs typeface="Times New Roman"/>
                      </a:endParaRPr>
                    </a:p>
                  </a:txBody>
                  <a:tcPr marL="60616" marR="60616" marT="0" marB="0"/>
                </a:tc>
              </a:tr>
              <a:tr h="161641">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a:effectLst/>
                        </a:rPr>
                        <a:t>HAS</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264 (61.0)</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457 (57.6)</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0.246**</a:t>
                      </a:r>
                      <a:endParaRPr lang="es-MX" sz="1200" dirty="0">
                        <a:solidFill>
                          <a:srgbClr val="000000"/>
                        </a:solidFill>
                        <a:effectLst/>
                        <a:latin typeface="Calibri"/>
                        <a:ea typeface="Calibri"/>
                        <a:cs typeface="Times New Roman"/>
                      </a:endParaRPr>
                    </a:p>
                  </a:txBody>
                  <a:tcPr marL="60616" marR="60616" marT="0" marB="0"/>
                </a:tc>
              </a:tr>
              <a:tr h="161641">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a:effectLst/>
                        </a:rPr>
                        <a:t>Dislipidemia</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b="1" dirty="0">
                          <a:effectLst/>
                        </a:rPr>
                        <a:t>202 (46.7)</a:t>
                      </a:r>
                      <a:endParaRPr lang="es-MX" sz="1200" b="1" dirty="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b="1" dirty="0">
                          <a:effectLst/>
                        </a:rPr>
                        <a:t>314 (39.5)</a:t>
                      </a:r>
                      <a:endParaRPr lang="es-MX" sz="1200" b="1" dirty="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b="1" dirty="0">
                          <a:effectLst/>
                        </a:rPr>
                        <a:t>0.016**</a:t>
                      </a:r>
                      <a:endParaRPr lang="es-MX" sz="1200" b="1" dirty="0">
                        <a:solidFill>
                          <a:srgbClr val="000000"/>
                        </a:solidFill>
                        <a:effectLst/>
                        <a:latin typeface="Calibri"/>
                        <a:ea typeface="Calibri"/>
                        <a:cs typeface="Times New Roman"/>
                      </a:endParaRPr>
                    </a:p>
                  </a:txBody>
                  <a:tcPr marL="60616" marR="60616" marT="0" marB="0"/>
                </a:tc>
              </a:tr>
              <a:tr h="161641">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a:effectLst/>
                        </a:rPr>
                        <a:t>Infarto previo</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47 (10.9)</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109 (13.7)</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0.149**</a:t>
                      </a:r>
                      <a:endParaRPr lang="es-MX" sz="1200" dirty="0">
                        <a:solidFill>
                          <a:srgbClr val="000000"/>
                        </a:solidFill>
                        <a:effectLst/>
                        <a:latin typeface="Calibri"/>
                        <a:ea typeface="Calibri"/>
                        <a:cs typeface="Times New Roman"/>
                      </a:endParaRPr>
                    </a:p>
                  </a:txBody>
                  <a:tcPr marL="60616" marR="60616" marT="0" marB="0"/>
                </a:tc>
              </a:tr>
              <a:tr h="161641">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a:effectLst/>
                        </a:rPr>
                        <a:t>Angina previa</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45 (10.4)</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137 (11.2)</a:t>
                      </a:r>
                      <a:endParaRPr lang="es-MX" sz="1200" dirty="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NS**</a:t>
                      </a:r>
                      <a:endParaRPr lang="es-MX" sz="1200" dirty="0">
                        <a:solidFill>
                          <a:srgbClr val="000000"/>
                        </a:solidFill>
                        <a:effectLst/>
                        <a:latin typeface="Calibri"/>
                        <a:ea typeface="Calibri"/>
                        <a:cs typeface="Times New Roman"/>
                      </a:endParaRPr>
                    </a:p>
                  </a:txBody>
                  <a:tcPr marL="60616" marR="60616" marT="0" marB="0"/>
                </a:tc>
              </a:tr>
              <a:tr h="161641">
                <a:tc>
                  <a:txBody>
                    <a:bodyPr/>
                    <a:lstStyle>
                      <a:lvl1pPr marL="0" algn="l" defTabSz="1099159" rtl="0" eaLnBrk="1" latinLnBrk="0" hangingPunct="1">
                        <a:defRPr sz="2200" b="1" kern="1200">
                          <a:solidFill>
                            <a:schemeClr val="lt1"/>
                          </a:solidFill>
                          <a:latin typeface="Calibri"/>
                        </a:defRPr>
                      </a:lvl1pPr>
                      <a:lvl2pPr marL="549567" algn="l" defTabSz="1099159" rtl="0" eaLnBrk="1" latinLnBrk="0" hangingPunct="1">
                        <a:defRPr sz="2200" b="1" kern="1200">
                          <a:solidFill>
                            <a:schemeClr val="lt1"/>
                          </a:solidFill>
                          <a:latin typeface="Calibri"/>
                        </a:defRPr>
                      </a:lvl2pPr>
                      <a:lvl3pPr marL="1099159" algn="l" defTabSz="1099159" rtl="0" eaLnBrk="1" latinLnBrk="0" hangingPunct="1">
                        <a:defRPr sz="2200" b="1" kern="1200">
                          <a:solidFill>
                            <a:schemeClr val="lt1"/>
                          </a:solidFill>
                          <a:latin typeface="Calibri"/>
                        </a:defRPr>
                      </a:lvl3pPr>
                      <a:lvl4pPr marL="1648731" algn="l" defTabSz="1099159" rtl="0" eaLnBrk="1" latinLnBrk="0" hangingPunct="1">
                        <a:defRPr sz="2200" b="1" kern="1200">
                          <a:solidFill>
                            <a:schemeClr val="lt1"/>
                          </a:solidFill>
                          <a:latin typeface="Calibri"/>
                        </a:defRPr>
                      </a:lvl4pPr>
                      <a:lvl5pPr marL="2198319" algn="l" defTabSz="1099159" rtl="0" eaLnBrk="1" latinLnBrk="0" hangingPunct="1">
                        <a:defRPr sz="2200" b="1" kern="1200">
                          <a:solidFill>
                            <a:schemeClr val="lt1"/>
                          </a:solidFill>
                          <a:latin typeface="Calibri"/>
                        </a:defRPr>
                      </a:lvl5pPr>
                      <a:lvl6pPr marL="2747889" algn="l" defTabSz="1099159" rtl="0" eaLnBrk="1" latinLnBrk="0" hangingPunct="1">
                        <a:defRPr sz="2200" b="1" kern="1200">
                          <a:solidFill>
                            <a:schemeClr val="lt1"/>
                          </a:solidFill>
                          <a:latin typeface="Calibri"/>
                        </a:defRPr>
                      </a:lvl6pPr>
                      <a:lvl7pPr marL="3297470" algn="l" defTabSz="1099159" rtl="0" eaLnBrk="1" latinLnBrk="0" hangingPunct="1">
                        <a:defRPr sz="2200" b="1" kern="1200">
                          <a:solidFill>
                            <a:schemeClr val="lt1"/>
                          </a:solidFill>
                          <a:latin typeface="Calibri"/>
                        </a:defRPr>
                      </a:lvl7pPr>
                      <a:lvl8pPr marL="3847037" algn="l" defTabSz="1099159" rtl="0" eaLnBrk="1" latinLnBrk="0" hangingPunct="1">
                        <a:defRPr sz="2200" b="1" kern="1200">
                          <a:solidFill>
                            <a:schemeClr val="lt1"/>
                          </a:solidFill>
                          <a:latin typeface="Calibri"/>
                        </a:defRPr>
                      </a:lvl8pPr>
                      <a:lvl9pPr marL="4396620" algn="l" defTabSz="1099159" rtl="0" eaLnBrk="1" latinLnBrk="0" hangingPunct="1">
                        <a:defRPr sz="2200" b="1" kern="1200">
                          <a:solidFill>
                            <a:schemeClr val="lt1"/>
                          </a:solidFill>
                          <a:latin typeface="Calibri"/>
                        </a:defRPr>
                      </a:lvl9pPr>
                    </a:lstStyle>
                    <a:p>
                      <a:pPr>
                        <a:spcAft>
                          <a:spcPts val="0"/>
                        </a:spcAft>
                      </a:pPr>
                      <a:r>
                        <a:rPr lang="es-MX" sz="1200">
                          <a:effectLst/>
                        </a:rPr>
                        <a:t>Falla Cardiaca</a:t>
                      </a:r>
                      <a:endParaRPr lang="es-MX" sz="1200">
                        <a:solidFill>
                          <a:srgbClr val="000000"/>
                        </a:solidFill>
                        <a:effectLst/>
                        <a:latin typeface="Calibri"/>
                        <a:ea typeface="Calibri"/>
                        <a:cs typeface="Times New Roman"/>
                      </a:endParaRPr>
                    </a:p>
                  </a:txBody>
                  <a:tcPr marL="60616" marR="60616" marT="0" marB="0" anchor="b"/>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63 (14.7)</a:t>
                      </a:r>
                      <a:endParaRPr lang="es-MX" sz="1200" dirty="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a:effectLst/>
                        </a:rPr>
                        <a:t>134 (16.9)</a:t>
                      </a:r>
                      <a:endParaRPr lang="es-MX" sz="1200">
                        <a:solidFill>
                          <a:srgbClr val="000000"/>
                        </a:solidFill>
                        <a:effectLst/>
                        <a:latin typeface="Calibri"/>
                        <a:ea typeface="Calibri"/>
                        <a:cs typeface="Times New Roman"/>
                      </a:endParaRPr>
                    </a:p>
                  </a:txBody>
                  <a:tcPr marL="60616" marR="60616" marT="0" marB="0"/>
                </a:tc>
                <a:tc>
                  <a:txBody>
                    <a:bodyPr/>
                    <a:lstStyle>
                      <a:lvl1pPr marL="0" algn="l" defTabSz="1099159" rtl="0" eaLnBrk="1" latinLnBrk="0" hangingPunct="1">
                        <a:defRPr sz="2200" kern="1200">
                          <a:solidFill>
                            <a:schemeClr val="dk1"/>
                          </a:solidFill>
                          <a:latin typeface="Calibri"/>
                        </a:defRPr>
                      </a:lvl1pPr>
                      <a:lvl2pPr marL="549567" algn="l" defTabSz="1099159" rtl="0" eaLnBrk="1" latinLnBrk="0" hangingPunct="1">
                        <a:defRPr sz="2200" kern="1200">
                          <a:solidFill>
                            <a:schemeClr val="dk1"/>
                          </a:solidFill>
                          <a:latin typeface="Calibri"/>
                        </a:defRPr>
                      </a:lvl2pPr>
                      <a:lvl3pPr marL="1099159" algn="l" defTabSz="1099159" rtl="0" eaLnBrk="1" latinLnBrk="0" hangingPunct="1">
                        <a:defRPr sz="2200" kern="1200">
                          <a:solidFill>
                            <a:schemeClr val="dk1"/>
                          </a:solidFill>
                          <a:latin typeface="Calibri"/>
                        </a:defRPr>
                      </a:lvl3pPr>
                      <a:lvl4pPr marL="1648731" algn="l" defTabSz="1099159" rtl="0" eaLnBrk="1" latinLnBrk="0" hangingPunct="1">
                        <a:defRPr sz="2200" kern="1200">
                          <a:solidFill>
                            <a:schemeClr val="dk1"/>
                          </a:solidFill>
                          <a:latin typeface="Calibri"/>
                        </a:defRPr>
                      </a:lvl4pPr>
                      <a:lvl5pPr marL="2198319" algn="l" defTabSz="1099159" rtl="0" eaLnBrk="1" latinLnBrk="0" hangingPunct="1">
                        <a:defRPr sz="2200" kern="1200">
                          <a:solidFill>
                            <a:schemeClr val="dk1"/>
                          </a:solidFill>
                          <a:latin typeface="Calibri"/>
                        </a:defRPr>
                      </a:lvl5pPr>
                      <a:lvl6pPr marL="2747889" algn="l" defTabSz="1099159" rtl="0" eaLnBrk="1" latinLnBrk="0" hangingPunct="1">
                        <a:defRPr sz="2200" kern="1200">
                          <a:solidFill>
                            <a:schemeClr val="dk1"/>
                          </a:solidFill>
                          <a:latin typeface="Calibri"/>
                        </a:defRPr>
                      </a:lvl6pPr>
                      <a:lvl7pPr marL="3297470" algn="l" defTabSz="1099159" rtl="0" eaLnBrk="1" latinLnBrk="0" hangingPunct="1">
                        <a:defRPr sz="2200" kern="1200">
                          <a:solidFill>
                            <a:schemeClr val="dk1"/>
                          </a:solidFill>
                          <a:latin typeface="Calibri"/>
                        </a:defRPr>
                      </a:lvl7pPr>
                      <a:lvl8pPr marL="3847037" algn="l" defTabSz="1099159" rtl="0" eaLnBrk="1" latinLnBrk="0" hangingPunct="1">
                        <a:defRPr sz="2200" kern="1200">
                          <a:solidFill>
                            <a:schemeClr val="dk1"/>
                          </a:solidFill>
                          <a:latin typeface="Calibri"/>
                        </a:defRPr>
                      </a:lvl8pPr>
                      <a:lvl9pPr marL="4396620" algn="l" defTabSz="1099159" rtl="0" eaLnBrk="1" latinLnBrk="0" hangingPunct="1">
                        <a:defRPr sz="2200" kern="1200">
                          <a:solidFill>
                            <a:schemeClr val="dk1"/>
                          </a:solidFill>
                          <a:latin typeface="Calibri"/>
                        </a:defRPr>
                      </a:lvl9pPr>
                    </a:lstStyle>
                    <a:p>
                      <a:pPr algn="ctr">
                        <a:spcAft>
                          <a:spcPts val="0"/>
                        </a:spcAft>
                      </a:pPr>
                      <a:r>
                        <a:rPr lang="es-MX" sz="1200" dirty="0">
                          <a:effectLst/>
                        </a:rPr>
                        <a:t>NS**</a:t>
                      </a:r>
                      <a:endParaRPr lang="es-MX" sz="1200" dirty="0">
                        <a:solidFill>
                          <a:srgbClr val="000000"/>
                        </a:solidFill>
                        <a:effectLst/>
                        <a:latin typeface="Calibri"/>
                        <a:ea typeface="Calibri"/>
                        <a:cs typeface="Times New Roman"/>
                      </a:endParaRPr>
                    </a:p>
                  </a:txBody>
                  <a:tcPr marL="60616" marR="60616" marT="0" marB="0"/>
                </a:tc>
              </a:tr>
            </a:tbl>
          </a:graphicData>
        </a:graphic>
      </p:graphicFrame>
      <p:sp>
        <p:nvSpPr>
          <p:cNvPr id="11" name="10 Rectángulo"/>
          <p:cNvSpPr/>
          <p:nvPr/>
        </p:nvSpPr>
        <p:spPr>
          <a:xfrm>
            <a:off x="4067944" y="1700808"/>
            <a:ext cx="4608512" cy="14401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err="1" smtClean="0">
              <a:solidFill>
                <a:schemeClr val="tx1"/>
              </a:solidFill>
            </a:endParaRPr>
          </a:p>
        </p:txBody>
      </p:sp>
      <p:sp>
        <p:nvSpPr>
          <p:cNvPr id="14" name="13 Rectángulo"/>
          <p:cNvSpPr/>
          <p:nvPr/>
        </p:nvSpPr>
        <p:spPr>
          <a:xfrm>
            <a:off x="4067944" y="2204864"/>
            <a:ext cx="4608512" cy="21602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err="1" smtClean="0">
              <a:solidFill>
                <a:schemeClr val="tx1"/>
              </a:solidFill>
            </a:endParaRPr>
          </a:p>
        </p:txBody>
      </p:sp>
    </p:spTree>
    <p:extLst>
      <p:ext uri="{BB962C8B-B14F-4D97-AF65-F5344CB8AC3E}">
        <p14:creationId xmlns:p14="http://schemas.microsoft.com/office/powerpoint/2010/main" val="321663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547" y="404664"/>
            <a:ext cx="8794114" cy="361132"/>
          </a:xfrm>
        </p:spPr>
        <p:txBody>
          <a:bodyPr/>
          <a:lstStyle/>
          <a:p>
            <a:pPr algn="ctr"/>
            <a:r>
              <a:rPr lang="es-MX" dirty="0" smtClean="0"/>
              <a:t>Resultados: Cambios en las Estrategias de Reperfusión</a:t>
            </a:r>
            <a:endParaRPr lang="es-MX" dirty="0"/>
          </a:p>
        </p:txBody>
      </p:sp>
      <p:graphicFrame>
        <p:nvGraphicFramePr>
          <p:cNvPr id="3" name="2 Gráfico"/>
          <p:cNvGraphicFramePr/>
          <p:nvPr>
            <p:extLst>
              <p:ext uri="{D42A27DB-BD31-4B8C-83A1-F6EECF244321}">
                <p14:modId xmlns:p14="http://schemas.microsoft.com/office/powerpoint/2010/main" val="1019211083"/>
              </p:ext>
            </p:extLst>
          </p:nvPr>
        </p:nvGraphicFramePr>
        <p:xfrm>
          <a:off x="56682" y="1628800"/>
          <a:ext cx="7992888" cy="4644216"/>
        </p:xfrm>
        <a:graphic>
          <a:graphicData uri="http://schemas.openxmlformats.org/drawingml/2006/chart">
            <c:chart xmlns:c="http://schemas.openxmlformats.org/drawingml/2006/chart" xmlns:r="http://schemas.openxmlformats.org/officeDocument/2006/relationships" r:id="rId2"/>
          </a:graphicData>
        </a:graphic>
      </p:graphicFrame>
      <p:sp>
        <p:nvSpPr>
          <p:cNvPr id="4" name="Flecha derecha 1"/>
          <p:cNvSpPr/>
          <p:nvPr/>
        </p:nvSpPr>
        <p:spPr>
          <a:xfrm>
            <a:off x="2339752" y="1102174"/>
            <a:ext cx="5400600" cy="526626"/>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s-MX" dirty="0">
                <a:solidFill>
                  <a:prstClr val="white"/>
                </a:solidFill>
              </a:rPr>
              <a:t>Código infarto</a:t>
            </a:r>
            <a:endParaRPr lang="en-US" dirty="0">
              <a:solidFill>
                <a:prstClr val="white"/>
              </a:solidFill>
            </a:endParaRPr>
          </a:p>
        </p:txBody>
      </p:sp>
      <p:sp>
        <p:nvSpPr>
          <p:cNvPr id="5" name="4 CuadroTexto"/>
          <p:cNvSpPr txBox="1"/>
          <p:nvPr/>
        </p:nvSpPr>
        <p:spPr>
          <a:xfrm>
            <a:off x="7906057" y="2246675"/>
            <a:ext cx="1130439" cy="630942"/>
          </a:xfrm>
          <a:prstGeom prst="rect">
            <a:avLst/>
          </a:prstGeom>
          <a:noFill/>
        </p:spPr>
        <p:txBody>
          <a:bodyPr wrap="none" rtlCol="0">
            <a:spAutoFit/>
          </a:bodyPr>
          <a:lstStyle/>
          <a:p>
            <a:pPr algn="ctr"/>
            <a:r>
              <a:rPr lang="es-MX" sz="1400" b="1" dirty="0" smtClean="0"/>
              <a:t>+</a:t>
            </a:r>
            <a:r>
              <a:rPr lang="es-MX" sz="1050" b="1" dirty="0" smtClean="0"/>
              <a:t> ICP: </a:t>
            </a:r>
          </a:p>
          <a:p>
            <a:pPr algn="ctr"/>
            <a:r>
              <a:rPr lang="es-MX" sz="1050" b="1" dirty="0" smtClean="0"/>
              <a:t>16.6 a 42.6%*</a:t>
            </a:r>
          </a:p>
          <a:p>
            <a:pPr algn="ctr"/>
            <a:r>
              <a:rPr lang="es-MX" sz="1050" b="1" dirty="0" smtClean="0"/>
              <a:t>RENASCA: 8%</a:t>
            </a:r>
            <a:endParaRPr lang="es-MX" sz="1050" b="1" dirty="0"/>
          </a:p>
        </p:txBody>
      </p:sp>
      <p:sp>
        <p:nvSpPr>
          <p:cNvPr id="6" name="5 CuadroTexto"/>
          <p:cNvSpPr txBox="1"/>
          <p:nvPr/>
        </p:nvSpPr>
        <p:spPr>
          <a:xfrm>
            <a:off x="35496" y="6381328"/>
            <a:ext cx="5793574" cy="430887"/>
          </a:xfrm>
          <a:prstGeom prst="rect">
            <a:avLst/>
          </a:prstGeom>
          <a:noFill/>
        </p:spPr>
        <p:txBody>
          <a:bodyPr wrap="none" rtlCol="0">
            <a:spAutoFit/>
          </a:bodyPr>
          <a:lstStyle/>
          <a:p>
            <a:r>
              <a:rPr lang="es-MX" sz="1100" dirty="0" smtClean="0"/>
              <a:t>RENASCA=Registro Nacional de Síndromes Coronarios Agudos (Borrayo SG, et al 2010)</a:t>
            </a:r>
          </a:p>
          <a:p>
            <a:r>
              <a:rPr lang="es-MX" sz="1100" dirty="0" smtClean="0"/>
              <a:t>ICP=Intervención Coronaria Percutánea, TF=Terapia Fibrinolítica, NR=No Reperfusión</a:t>
            </a:r>
            <a:endParaRPr lang="es-MX" sz="1100" dirty="0"/>
          </a:p>
        </p:txBody>
      </p:sp>
      <p:sp>
        <p:nvSpPr>
          <p:cNvPr id="7" name="6 CuadroTexto"/>
          <p:cNvSpPr txBox="1"/>
          <p:nvPr/>
        </p:nvSpPr>
        <p:spPr>
          <a:xfrm>
            <a:off x="7830717" y="3356992"/>
            <a:ext cx="1205779" cy="661720"/>
          </a:xfrm>
          <a:prstGeom prst="rect">
            <a:avLst/>
          </a:prstGeom>
          <a:noFill/>
        </p:spPr>
        <p:txBody>
          <a:bodyPr wrap="none" rtlCol="0">
            <a:spAutoFit/>
          </a:bodyPr>
          <a:lstStyle/>
          <a:p>
            <a:pPr algn="ctr"/>
            <a:r>
              <a:rPr lang="es-MX" sz="1600" b="1" dirty="0" smtClean="0"/>
              <a:t>-</a:t>
            </a:r>
            <a:r>
              <a:rPr lang="es-MX" sz="1050" b="1" dirty="0" smtClean="0"/>
              <a:t> TF: </a:t>
            </a:r>
          </a:p>
          <a:p>
            <a:pPr algn="ctr"/>
            <a:r>
              <a:rPr lang="es-MX" sz="1050" b="1" dirty="0" smtClean="0"/>
              <a:t>39.2 a 25%*</a:t>
            </a:r>
          </a:p>
          <a:p>
            <a:pPr algn="ctr"/>
            <a:r>
              <a:rPr lang="es-MX" sz="1050" b="1" dirty="0" smtClean="0"/>
              <a:t>RENASCA: 42%</a:t>
            </a:r>
            <a:endParaRPr lang="es-MX" sz="1050" b="1" dirty="0"/>
          </a:p>
        </p:txBody>
      </p:sp>
      <p:sp>
        <p:nvSpPr>
          <p:cNvPr id="8" name="7 CuadroTexto"/>
          <p:cNvSpPr txBox="1"/>
          <p:nvPr/>
        </p:nvSpPr>
        <p:spPr>
          <a:xfrm>
            <a:off x="7812360" y="4365104"/>
            <a:ext cx="1205779" cy="661720"/>
          </a:xfrm>
          <a:prstGeom prst="rect">
            <a:avLst/>
          </a:prstGeom>
          <a:noFill/>
        </p:spPr>
        <p:txBody>
          <a:bodyPr wrap="none" rtlCol="0">
            <a:spAutoFit/>
          </a:bodyPr>
          <a:lstStyle/>
          <a:p>
            <a:pPr algn="ctr"/>
            <a:r>
              <a:rPr lang="es-MX" sz="1600" b="1" dirty="0" smtClean="0"/>
              <a:t>-</a:t>
            </a:r>
            <a:r>
              <a:rPr lang="es-MX" sz="1050" b="1" dirty="0" smtClean="0"/>
              <a:t> NR: </a:t>
            </a:r>
          </a:p>
          <a:p>
            <a:pPr algn="ctr"/>
            <a:r>
              <a:rPr lang="es-MX" sz="1050" b="1" dirty="0" smtClean="0"/>
              <a:t>44 a 32.6%*</a:t>
            </a:r>
          </a:p>
          <a:p>
            <a:pPr algn="ctr"/>
            <a:r>
              <a:rPr lang="es-MX" sz="1050" b="1" dirty="0" smtClean="0"/>
              <a:t>RENASCA: 50%</a:t>
            </a:r>
            <a:endParaRPr lang="es-MX" sz="1050" b="1" dirty="0"/>
          </a:p>
        </p:txBody>
      </p:sp>
      <p:sp>
        <p:nvSpPr>
          <p:cNvPr id="9" name="8 CuadroTexto"/>
          <p:cNvSpPr txBox="1"/>
          <p:nvPr/>
        </p:nvSpPr>
        <p:spPr>
          <a:xfrm>
            <a:off x="7202135" y="6525344"/>
            <a:ext cx="1199367" cy="261610"/>
          </a:xfrm>
          <a:prstGeom prst="rect">
            <a:avLst/>
          </a:prstGeom>
          <a:noFill/>
        </p:spPr>
        <p:txBody>
          <a:bodyPr wrap="none" rtlCol="0">
            <a:spAutoFit/>
          </a:bodyPr>
          <a:lstStyle/>
          <a:p>
            <a:r>
              <a:rPr lang="es-MX" sz="1100" dirty="0" smtClean="0"/>
              <a:t>*p&lt;0.0001, Chi2</a:t>
            </a:r>
            <a:endParaRPr lang="es-MX" sz="1100" dirty="0"/>
          </a:p>
        </p:txBody>
      </p:sp>
      <p:sp>
        <p:nvSpPr>
          <p:cNvPr id="10" name="9 Flecha abajo"/>
          <p:cNvSpPr/>
          <p:nvPr/>
        </p:nvSpPr>
        <p:spPr>
          <a:xfrm>
            <a:off x="8982845" y="3429000"/>
            <a:ext cx="125659" cy="1656184"/>
          </a:xfrm>
          <a:prstGeom prst="downArrow">
            <a:avLst/>
          </a:prstGeom>
          <a:solidFill>
            <a:srgbClr val="00B0F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err="1" smtClean="0">
              <a:solidFill>
                <a:schemeClr val="tx1"/>
              </a:solidFill>
            </a:endParaRPr>
          </a:p>
        </p:txBody>
      </p:sp>
      <p:sp>
        <p:nvSpPr>
          <p:cNvPr id="11" name="10 Flecha abajo"/>
          <p:cNvSpPr/>
          <p:nvPr/>
        </p:nvSpPr>
        <p:spPr>
          <a:xfrm rot="10800000">
            <a:off x="8955310" y="1966270"/>
            <a:ext cx="153194" cy="958674"/>
          </a:xfrm>
          <a:prstGeom prst="downArrow">
            <a:avLst/>
          </a:prstGeom>
          <a:solidFill>
            <a:srgbClr val="92D05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err="1" smtClean="0">
              <a:solidFill>
                <a:schemeClr val="tx1"/>
              </a:solidFill>
            </a:endParaRPr>
          </a:p>
        </p:txBody>
      </p:sp>
    </p:spTree>
    <p:extLst>
      <p:ext uri="{BB962C8B-B14F-4D97-AF65-F5344CB8AC3E}">
        <p14:creationId xmlns:p14="http://schemas.microsoft.com/office/powerpoint/2010/main" val="5237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NAME" val="Logo"/>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14RTaAjHyEygaBEjBnBUjg"/>
</p:tagLst>
</file>

<file path=ppt/tags/tag4.xml><?xml version="1.0" encoding="utf-8"?>
<p:tagLst xmlns:a="http://schemas.openxmlformats.org/drawingml/2006/main" xmlns:r="http://schemas.openxmlformats.org/officeDocument/2006/relationships" xmlns:p="http://schemas.openxmlformats.org/presentationml/2006/main">
  <p:tag name="NAME" val="Logo"/>
</p:tagLst>
</file>

<file path=ppt/tags/tag5.xml><?xml version="1.0" encoding="utf-8"?>
<p:tagLst xmlns:a="http://schemas.openxmlformats.org/drawingml/2006/main" xmlns:r="http://schemas.openxmlformats.org/officeDocument/2006/relationships" xmlns:p="http://schemas.openxmlformats.org/presentationml/2006/main">
  <p:tag name="NAME" val="Logo"/>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irm Format - Spanish">
  <a:themeElements>
    <a:clrScheme name="Custom 2">
      <a:dk1>
        <a:srgbClr val="000000"/>
      </a:dk1>
      <a:lt1>
        <a:srgbClr val="FFFFFF"/>
      </a:lt1>
      <a:dk2>
        <a:srgbClr val="006857"/>
      </a:dk2>
      <a:lt2>
        <a:srgbClr val="FFFFFF"/>
      </a:lt2>
      <a:accent1>
        <a:srgbClr val="D0D9BC"/>
      </a:accent1>
      <a:accent2>
        <a:srgbClr val="FFCC50"/>
      </a:accent2>
      <a:accent3>
        <a:srgbClr val="808080"/>
      </a:accent3>
      <a:accent4>
        <a:srgbClr val="006857"/>
      </a:accent4>
      <a:accent5>
        <a:srgbClr val="FF6600"/>
      </a:accent5>
      <a:accent6>
        <a:srgbClr val="808080"/>
      </a:accent6>
      <a:hlink>
        <a:srgbClr val="0066CC"/>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Firm Format - Spanish.potx" id="{A4DAC233-880B-407E-8293-1DD5683FC1CB}" vid="{7840AB98-6D29-41EA-AE05-5187DF0356F0}"/>
    </a:ext>
  </a:extLst>
</a:theme>
</file>

<file path=ppt/theme/theme3.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343</TotalTime>
  <Words>1591</Words>
  <Application>Microsoft Office PowerPoint</Application>
  <PresentationFormat>Presentación en pantalla (4:3)</PresentationFormat>
  <Paragraphs>363</Paragraphs>
  <Slides>13</Slides>
  <Notes>3</Notes>
  <HiddenSlides>0</HiddenSlides>
  <MMClips>0</MMClips>
  <ScaleCrop>false</ScaleCrop>
  <HeadingPairs>
    <vt:vector size="6" baseType="variant">
      <vt:variant>
        <vt:lpstr>Tema</vt:lpstr>
      </vt:variant>
      <vt:variant>
        <vt:i4>3</vt:i4>
      </vt:variant>
      <vt:variant>
        <vt:lpstr>Servidores OLE incrustados</vt:lpstr>
      </vt:variant>
      <vt:variant>
        <vt:i4>1</vt:i4>
      </vt:variant>
      <vt:variant>
        <vt:lpstr>Títulos de diapositiva</vt:lpstr>
      </vt:variant>
      <vt:variant>
        <vt:i4>13</vt:i4>
      </vt:variant>
    </vt:vector>
  </HeadingPairs>
  <TitlesOfParts>
    <vt:vector size="17" baseType="lpstr">
      <vt:lpstr>Tema de Office</vt:lpstr>
      <vt:lpstr>1_Firm Format - Spanish</vt:lpstr>
      <vt:lpstr>4_Tema de Office</vt:lpstr>
      <vt:lpstr>think-cell Slide</vt:lpstr>
      <vt:lpstr>Trabajo de Ingreso a la Academia Nacional de Medicina  «Impacto de la implementación de Código Infarto en pacientes con infarto agudo de miocardio con elevación del segmento ST en el Hospital de Cardiología CMN SXXI»   DC. Gabriela Borrayo Sánchez</vt:lpstr>
      <vt:lpstr>Motivos del Incremento en las Enfermedades Crónicas</vt:lpstr>
      <vt:lpstr>¿Qué tan grave es el problema?  </vt:lpstr>
      <vt:lpstr>Mortalidad* Delegacional por Enfermedad Isquémica del Corazón 2013 </vt:lpstr>
      <vt:lpstr>Presentación de PowerPoint</vt:lpstr>
      <vt:lpstr>Implementación del Código Infarto en el Hospital de Cardiología CMN SXXI</vt:lpstr>
      <vt:lpstr>Presentación de PowerPoint</vt:lpstr>
      <vt:lpstr>Resultados</vt:lpstr>
      <vt:lpstr>Resultados: Cambios en las Estrategias de Reperfusión</vt:lpstr>
      <vt:lpstr>Resultados:</vt:lpstr>
      <vt:lpstr>Presentación de PowerPoint</vt:lpstr>
      <vt:lpstr>Indicadores  de impacto con la Estrategia Código Infarto</vt:lpstr>
      <vt:lpstr>Conclusiones: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Programas Estratégicos  Código Infarto  Avances de la implementación del Programa Estratégico “Código Infarto” en el IMSS</dc:title>
  <dc:creator>Gabriela Borrayo Sanchez</dc:creator>
  <cp:lastModifiedBy>Gabriela Borrayo Sanchez</cp:lastModifiedBy>
  <cp:revision>55</cp:revision>
  <dcterms:created xsi:type="dcterms:W3CDTF">2018-03-12T23:50:05Z</dcterms:created>
  <dcterms:modified xsi:type="dcterms:W3CDTF">2018-03-14T20:38:43Z</dcterms:modified>
</cp:coreProperties>
</file>