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8" r:id="rId2"/>
    <p:sldMasterId id="2147483737" r:id="rId3"/>
    <p:sldMasterId id="2147483750" r:id="rId4"/>
    <p:sldMasterId id="2147483763" r:id="rId5"/>
    <p:sldMasterId id="2147483776" r:id="rId6"/>
  </p:sldMasterIdLst>
  <p:notesMasterIdLst>
    <p:notesMasterId r:id="rId40"/>
  </p:notesMasterIdLst>
  <p:sldIdLst>
    <p:sldId id="256" r:id="rId7"/>
    <p:sldId id="258" r:id="rId8"/>
    <p:sldId id="491" r:id="rId9"/>
    <p:sldId id="492" r:id="rId10"/>
    <p:sldId id="499" r:id="rId11"/>
    <p:sldId id="500" r:id="rId12"/>
    <p:sldId id="501" r:id="rId13"/>
    <p:sldId id="502" r:id="rId14"/>
    <p:sldId id="269" r:id="rId15"/>
    <p:sldId id="274" r:id="rId16"/>
    <p:sldId id="275" r:id="rId17"/>
    <p:sldId id="273" r:id="rId18"/>
    <p:sldId id="277" r:id="rId19"/>
    <p:sldId id="481" r:id="rId20"/>
    <p:sldId id="482" r:id="rId21"/>
    <p:sldId id="280" r:id="rId22"/>
    <p:sldId id="282" r:id="rId23"/>
    <p:sldId id="283" r:id="rId24"/>
    <p:sldId id="427" r:id="rId25"/>
    <p:sldId id="496" r:id="rId26"/>
    <p:sldId id="483" r:id="rId27"/>
    <p:sldId id="485" r:id="rId28"/>
    <p:sldId id="486" r:id="rId29"/>
    <p:sldId id="487" r:id="rId30"/>
    <p:sldId id="488" r:id="rId31"/>
    <p:sldId id="480" r:id="rId32"/>
    <p:sldId id="497" r:id="rId33"/>
    <p:sldId id="498" r:id="rId34"/>
    <p:sldId id="423" r:id="rId35"/>
    <p:sldId id="424" r:id="rId36"/>
    <p:sldId id="489" r:id="rId37"/>
    <p:sldId id="415" r:id="rId38"/>
    <p:sldId id="479" r:id="rId3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7221"/>
    <a:srgbClr val="8577DE"/>
    <a:srgbClr val="BE8ADE"/>
    <a:srgbClr val="000074"/>
    <a:srgbClr val="BFBC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68" d="100"/>
          <a:sy n="68" d="100"/>
        </p:scale>
        <p:origin x="-1296" y="-80"/>
      </p:cViewPr>
      <p:guideLst>
        <p:guide orient="horz" pos="2301"/>
        <p:guide pos="2527"/>
      </p:guideLst>
    </p:cSldViewPr>
  </p:slideViewPr>
  <p:notesTextViewPr>
    <p:cViewPr>
      <p:scale>
        <a:sx n="100" d="100"/>
        <a:sy n="100" d="100"/>
      </p:scale>
      <p:origin x="0" y="0"/>
    </p:cViewPr>
  </p:notesTextViewPr>
  <p:sorterViewPr>
    <p:cViewPr>
      <p:scale>
        <a:sx n="223" d="100"/>
        <a:sy n="223" d="100"/>
      </p:scale>
      <p:origin x="0" y="742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62C92F-0320-1445-BEAA-F22A58DCDE59}" type="datetimeFigureOut">
              <a:rPr lang="es-ES" smtClean="0"/>
              <a:t>29/08/18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2FF3E1-0D74-314B-9481-C24FC310D13D}" type="slidenum">
              <a:rPr lang="es-ES" smtClean="0"/>
              <a:t>‹Nr.›</a:t>
            </a:fld>
            <a:endParaRPr lang="es-ES"/>
          </a:p>
        </p:txBody>
      </p:sp>
    </p:spTree>
    <p:extLst>
      <p:ext uri="{BB962C8B-B14F-4D97-AF65-F5344CB8AC3E}">
        <p14:creationId xmlns:p14="http://schemas.microsoft.com/office/powerpoint/2010/main" val="31014505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TO son conocidos desde el siglo XIX y hasta la fecha representan la principal causa de destrucción del esqueleto facial</a:t>
            </a:r>
            <a:endParaRPr lang="es-ES" dirty="0"/>
          </a:p>
        </p:txBody>
      </p:sp>
      <p:sp>
        <p:nvSpPr>
          <p:cNvPr id="4" name="Marcador de número de diapositiva 3"/>
          <p:cNvSpPr>
            <a:spLocks noGrp="1"/>
          </p:cNvSpPr>
          <p:nvPr>
            <p:ph type="sldNum" sz="quarter" idx="10"/>
          </p:nvPr>
        </p:nvSpPr>
        <p:spPr/>
        <p:txBody>
          <a:bodyPr/>
          <a:lstStyle/>
          <a:p>
            <a:fld id="{CB2FF3E1-0D74-314B-9481-C24FC310D13D}" type="slidenum">
              <a:rPr lang="es-ES" smtClean="0"/>
              <a:t>2</a:t>
            </a:fld>
            <a:endParaRPr lang="es-ES"/>
          </a:p>
        </p:txBody>
      </p:sp>
    </p:spTree>
    <p:extLst>
      <p:ext uri="{BB962C8B-B14F-4D97-AF65-F5344CB8AC3E}">
        <p14:creationId xmlns:p14="http://schemas.microsoft.com/office/powerpoint/2010/main" val="2257786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dirty="0">
              <a:latin typeface="Calibri" charset="0"/>
            </a:endParaRPr>
          </a:p>
        </p:txBody>
      </p:sp>
      <p:sp>
        <p:nvSpPr>
          <p:cNvPr id="9113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F8FDFF-BA09-EC4D-830F-0CD4E6AA6812}" type="slidenum">
              <a:rPr lang="es-MX" sz="1200"/>
              <a:pPr eaLnBrk="1" hangingPunct="1"/>
              <a:t>21</a:t>
            </a:fld>
            <a:endParaRPr lang="es-MX"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Marcador de imagen de diapositiva"/>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dirty="0">
                <a:latin typeface="Calibri" charset="0"/>
              </a:rPr>
              <a:t>La vía de señalización RANK, RANKL y OPG tiene la función de regular y mantener la estructura ósea, y sea en procesos fisiológicos o incluso patológicos. Cualquier alteración de esta cadena de señalización puede alterar la densidad del hueso. Este tipo de señalización está dada por una interacción OC-OB. </a:t>
            </a:r>
          </a:p>
          <a:p>
            <a:r>
              <a:rPr lang="es-MX" dirty="0">
                <a:latin typeface="Calibri" charset="0"/>
              </a:rPr>
              <a:t>El epitelio y el estroma de revestimiento del TOQ (no inflamado) puede expresar RANK, RANKL y OPG, como expresa TNF-</a:t>
            </a:r>
            <a:r>
              <a:rPr lang="el-GR" dirty="0">
                <a:latin typeface="Calibri" charset="0"/>
              </a:rPr>
              <a:t>α</a:t>
            </a:r>
            <a:r>
              <a:rPr lang="es-MX" dirty="0" smtClean="0">
                <a:latin typeface="Calibri" charset="0"/>
              </a:rPr>
              <a:t>. </a:t>
            </a:r>
            <a:endParaRPr lang="es-MX" dirty="0">
              <a:latin typeface="Calibri" charset="0"/>
            </a:endParaRPr>
          </a:p>
          <a:p>
            <a:r>
              <a:rPr lang="es-MX" dirty="0">
                <a:latin typeface="Calibri" charset="0"/>
              </a:rPr>
              <a:t>El ligando del factor nuclear kapa beta </a:t>
            </a:r>
            <a:r>
              <a:rPr lang="es-MX" dirty="0" smtClean="0">
                <a:latin typeface="Calibri" charset="0"/>
              </a:rPr>
              <a:t>(RANKL) se </a:t>
            </a:r>
            <a:r>
              <a:rPr lang="es-MX" dirty="0">
                <a:latin typeface="Calibri" charset="0"/>
              </a:rPr>
              <a:t>sintetiza en LT y </a:t>
            </a:r>
            <a:r>
              <a:rPr lang="es-MX" dirty="0" smtClean="0">
                <a:latin typeface="Calibri" charset="0"/>
              </a:rPr>
              <a:t>esta presente en osteoblastos y células del estroma, y el </a:t>
            </a:r>
            <a:r>
              <a:rPr lang="es-MX" dirty="0">
                <a:latin typeface="Calibri" charset="0"/>
              </a:rPr>
              <a:t>receptor activador </a:t>
            </a:r>
            <a:r>
              <a:rPr lang="es-MX" dirty="0" smtClean="0">
                <a:latin typeface="Calibri" charset="0"/>
              </a:rPr>
              <a:t>(RANK) es una proteina de membrana tipo 1,</a:t>
            </a:r>
            <a:r>
              <a:rPr lang="es-MX" baseline="0" dirty="0" smtClean="0">
                <a:latin typeface="Calibri" charset="0"/>
              </a:rPr>
              <a:t> </a:t>
            </a:r>
            <a:r>
              <a:rPr lang="es-MX" dirty="0" smtClean="0">
                <a:latin typeface="Calibri" charset="0"/>
              </a:rPr>
              <a:t>miembro de </a:t>
            </a:r>
            <a:r>
              <a:rPr lang="es-MX" dirty="0">
                <a:latin typeface="Calibri" charset="0"/>
              </a:rPr>
              <a:t>la familia del TNF </a:t>
            </a:r>
            <a:r>
              <a:rPr lang="es-MX" dirty="0" smtClean="0">
                <a:latin typeface="Calibri" charset="0"/>
              </a:rPr>
              <a:t>y se ubica en osteoclastos y células dendríticas. La produccion de OPG es estimulada por estrogenos. Miembro de la familia de TNF, proteina receptor de</a:t>
            </a:r>
            <a:r>
              <a:rPr lang="es-MX" baseline="0" dirty="0" smtClean="0">
                <a:latin typeface="Calibri" charset="0"/>
              </a:rPr>
              <a:t> citocinas, secretada por osteoblastos y células estromales de médula ósea.</a:t>
            </a:r>
            <a:r>
              <a:rPr lang="es-MX" dirty="0" smtClean="0">
                <a:latin typeface="Calibri" charset="0"/>
              </a:rPr>
              <a:t>  </a:t>
            </a:r>
            <a:endParaRPr lang="es-MX" dirty="0">
              <a:latin typeface="Calibri" charset="0"/>
            </a:endParaRPr>
          </a:p>
        </p:txBody>
      </p:sp>
      <p:sp>
        <p:nvSpPr>
          <p:cNvPr id="5837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DE5E69-20EA-7041-8F35-88DEF108EB98}" type="slidenum">
              <a:rPr lang="es-MX" sz="1200">
                <a:solidFill>
                  <a:prstClr val="black"/>
                </a:solidFill>
              </a:rPr>
              <a:pPr eaLnBrk="1" hangingPunct="1"/>
              <a:t>28</a:t>
            </a:fld>
            <a:endParaRPr lang="es-MX"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ES" dirty="0">
                <a:latin typeface="Arial" charset="0"/>
                <a:cs typeface="Arial" charset="0"/>
              </a:rPr>
              <a:t>La homeostasis ósea, y particularmente la maduración de los osteoclastos, esta parcialmente regulada por el Factor Nuclear KB, el ligando de RANK y la </a:t>
            </a:r>
            <a:r>
              <a:rPr lang="es-ES" dirty="0" err="1">
                <a:latin typeface="Arial" charset="0"/>
                <a:cs typeface="Arial" charset="0"/>
              </a:rPr>
              <a:t>Osteoprotegerina</a:t>
            </a:r>
            <a:r>
              <a:rPr lang="es-ES" dirty="0">
                <a:latin typeface="Arial" charset="0"/>
                <a:cs typeface="Arial" charset="0"/>
              </a:rPr>
              <a:t> (RANK, RANKL y OPG).  El receptor activador del factor nuclear KB pertenece a la familia del factor de necrosis tumoral (TNF) y éste es activado por RANKL, una </a:t>
            </a:r>
            <a:r>
              <a:rPr lang="es-ES" dirty="0" err="1">
                <a:latin typeface="Arial" charset="0"/>
                <a:cs typeface="Arial" charset="0"/>
              </a:rPr>
              <a:t>citocina</a:t>
            </a:r>
            <a:r>
              <a:rPr lang="es-ES" dirty="0">
                <a:latin typeface="Arial" charset="0"/>
                <a:cs typeface="Arial" charset="0"/>
              </a:rPr>
              <a:t> similar al TNF. RANK se encuentra en la superficie del hueso degradado y la </a:t>
            </a:r>
            <a:r>
              <a:rPr lang="es-ES" dirty="0" err="1">
                <a:latin typeface="Arial" charset="0"/>
                <a:cs typeface="Arial" charset="0"/>
              </a:rPr>
              <a:t>Osteoprotegerina</a:t>
            </a:r>
            <a:r>
              <a:rPr lang="es-ES" dirty="0">
                <a:latin typeface="Arial" charset="0"/>
                <a:cs typeface="Arial" charset="0"/>
              </a:rPr>
              <a:t> (OPG) es un receptor soluble que interrumpe la activación del osteoclasto mediante la unión directa a RANK; por consiguiente, la maduración </a:t>
            </a:r>
            <a:r>
              <a:rPr lang="es-ES" dirty="0" err="1">
                <a:latin typeface="Arial" charset="0"/>
                <a:cs typeface="Arial" charset="0"/>
              </a:rPr>
              <a:t>osteoclástica</a:t>
            </a:r>
            <a:r>
              <a:rPr lang="es-ES" dirty="0">
                <a:latin typeface="Arial" charset="0"/>
                <a:cs typeface="Arial" charset="0"/>
              </a:rPr>
              <a:t> y la homeostasis ósea está dada por los niveles equilibrados de RANK-RANKL y OPG. Como consecuencia, es necesario mencionar que la alteración de la regulación de este sistema puede ser una de las causas principales de múltiples trastornos óseos  como la osteoporosis, </a:t>
            </a:r>
            <a:r>
              <a:rPr lang="es-ES" dirty="0" err="1">
                <a:latin typeface="Arial" charset="0"/>
                <a:cs typeface="Arial" charset="0"/>
              </a:rPr>
              <a:t>osteopetrosis</a:t>
            </a:r>
            <a:r>
              <a:rPr lang="es-ES" dirty="0">
                <a:latin typeface="Arial" charset="0"/>
                <a:cs typeface="Arial" charset="0"/>
              </a:rPr>
              <a:t>, artritis reumatoide, etc. </a:t>
            </a:r>
          </a:p>
        </p:txBody>
      </p:sp>
      <p:sp>
        <p:nvSpPr>
          <p:cNvPr id="95235"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CAA98F-CCCC-F04E-B7A2-F28405D60391}" type="slidenum">
              <a:rPr lang="es-MX" sz="1200">
                <a:solidFill>
                  <a:prstClr val="black"/>
                </a:solidFill>
              </a:rPr>
              <a:pPr eaLnBrk="1" hangingPunct="1"/>
              <a:t>29</a:t>
            </a:fld>
            <a:endParaRPr lang="es-MX"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dirty="0">
                <a:latin typeface="Calibri" charset="0"/>
              </a:rPr>
              <a:t>1. </a:t>
            </a:r>
            <a:r>
              <a:rPr lang="es-ES" dirty="0">
                <a:latin typeface="Calibri" charset="0"/>
              </a:rPr>
              <a:t>La correlación encontrada en este estudio entre la expresión de Ki67 y Syndecan-1, además de la alta expresión de RANKL (epitelio y estroma) del AU, aporta elementos para esclarecer los mecanismos de crecimiento que tienen las lesiones incluidas en este trabajo. </a:t>
            </a:r>
          </a:p>
          <a:p>
            <a:pPr eaLnBrk="1" hangingPunct="1">
              <a:spcBef>
                <a:spcPct val="0"/>
              </a:spcBef>
            </a:pPr>
            <a:r>
              <a:rPr lang="es-MX" dirty="0">
                <a:latin typeface="Calibri" charset="0"/>
              </a:rPr>
              <a:t>2. </a:t>
            </a:r>
            <a:r>
              <a:rPr lang="es-ES" dirty="0">
                <a:latin typeface="Calibri" charset="0"/>
              </a:rPr>
              <a:t>El tumor </a:t>
            </a:r>
            <a:r>
              <a:rPr lang="es-ES" dirty="0" err="1">
                <a:latin typeface="Calibri" charset="0"/>
              </a:rPr>
              <a:t>odontogénico</a:t>
            </a:r>
            <a:r>
              <a:rPr lang="es-ES" dirty="0">
                <a:latin typeface="Calibri" charset="0"/>
              </a:rPr>
              <a:t> </a:t>
            </a:r>
            <a:r>
              <a:rPr lang="es-ES" dirty="0" err="1">
                <a:latin typeface="Calibri" charset="0"/>
              </a:rPr>
              <a:t>queratoquístico</a:t>
            </a:r>
            <a:r>
              <a:rPr lang="es-ES" dirty="0">
                <a:latin typeface="Calibri" charset="0"/>
              </a:rPr>
              <a:t> posee un mayor índice de proliferación celular que las otras dos lesiones estudiadas, lo que sugiere que esta lesión crece por proliferación del revestimiento epitelial, pero además expresa otros factores que pueden estimular también la proliferación celular, como es el factor de crecimiento endotelial vascular mediante un efecto </a:t>
            </a:r>
            <a:r>
              <a:rPr lang="es-ES" dirty="0" err="1">
                <a:latin typeface="Calibri" charset="0"/>
              </a:rPr>
              <a:t>autocrino</a:t>
            </a:r>
            <a:r>
              <a:rPr lang="es-ES" dirty="0">
                <a:latin typeface="Calibri" charset="0"/>
              </a:rPr>
              <a:t>.</a:t>
            </a:r>
          </a:p>
          <a:p>
            <a:pPr eaLnBrk="1" hangingPunct="1">
              <a:spcBef>
                <a:spcPct val="0"/>
              </a:spcBef>
            </a:pPr>
            <a:r>
              <a:rPr lang="es-ES" dirty="0">
                <a:latin typeface="Calibri" charset="0"/>
              </a:rPr>
              <a:t>3. Así como se ha comprobado en otros trabajos la expresión del TNF-α en el epitelio de los tumores odontogénicos </a:t>
            </a:r>
            <a:r>
              <a:rPr lang="es-ES" dirty="0" err="1">
                <a:latin typeface="Calibri" charset="0"/>
              </a:rPr>
              <a:t>queratoquísticos</a:t>
            </a:r>
            <a:r>
              <a:rPr lang="es-ES" dirty="0">
                <a:latin typeface="Calibri" charset="0"/>
              </a:rPr>
              <a:t>, consideramos que puede ocurrir algo similar con la expresión de RANK y RANKL.  </a:t>
            </a:r>
            <a:endParaRPr lang="es-MX" dirty="0">
              <a:latin typeface="Calibri" charset="0"/>
            </a:endParaRPr>
          </a:p>
          <a:p>
            <a:pPr eaLnBrk="1" hangingPunct="1">
              <a:spcBef>
                <a:spcPct val="0"/>
              </a:spcBef>
            </a:pPr>
            <a:endParaRPr lang="es-MX" dirty="0">
              <a:latin typeface="Calibri" charset="0"/>
            </a:endParaRPr>
          </a:p>
          <a:p>
            <a:endParaRPr lang="es-MX" dirty="0">
              <a:latin typeface="Calibri" charset="0"/>
            </a:endParaRPr>
          </a:p>
        </p:txBody>
      </p:sp>
      <p:sp>
        <p:nvSpPr>
          <p:cNvPr id="100355"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9E6D7F-1533-EB4A-A263-D2954C4FF01F}" type="slidenum">
              <a:rPr lang="es-ES" sz="1200">
                <a:solidFill>
                  <a:srgbClr val="000000"/>
                </a:solidFill>
              </a:rPr>
              <a:pPr eaLnBrk="1" hangingPunct="1"/>
              <a:t>31</a:t>
            </a:fld>
            <a:endParaRPr lang="es-E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177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dirty="0">
              <a:latin typeface="Calibri" charset="0"/>
            </a:endParaRPr>
          </a:p>
        </p:txBody>
      </p:sp>
      <p:sp>
        <p:nvSpPr>
          <p:cNvPr id="33177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7FD31F-5F9F-1A4A-A51F-9BDBB659A562}" type="slidenum">
              <a:rPr lang="es-MX" sz="1200"/>
              <a:pPr eaLnBrk="1" hangingPunct="1"/>
              <a:t>32</a:t>
            </a:fld>
            <a:endParaRPr lang="es-MX"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177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Calibri" charset="0"/>
            </a:endParaRPr>
          </a:p>
        </p:txBody>
      </p:sp>
      <p:sp>
        <p:nvSpPr>
          <p:cNvPr id="33177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7FD31F-5F9F-1A4A-A51F-9BDBB659A562}" type="slidenum">
              <a:rPr lang="es-MX" sz="1200"/>
              <a:pPr eaLnBrk="1" hangingPunct="1"/>
              <a:t>33</a:t>
            </a:fld>
            <a:endParaRPr lang="es-MX"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Broca: Médico, Neurólogo, cirujano, anatomista y antropólogo. Localizó el centro del habla en el cerebro (</a:t>
            </a:r>
            <a:r>
              <a:rPr lang="es-ES" dirty="0" err="1" smtClean="0"/>
              <a:t>area</a:t>
            </a:r>
            <a:r>
              <a:rPr lang="es-ES" baseline="0" dirty="0" smtClean="0"/>
              <a:t> de Broca) y postuló que el conocimiento de las funciones cerebrales permite conocer la naturaleza individual de las personas. Murió joven (56 años) de aneurisma cerebral.</a:t>
            </a:r>
            <a:endParaRPr lang="es-E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err="1" smtClean="0"/>
              <a:t>Evolution</a:t>
            </a:r>
            <a:r>
              <a:rPr lang="es-ES" dirty="0" smtClean="0"/>
              <a:t> and </a:t>
            </a:r>
            <a:r>
              <a:rPr lang="es-ES" dirty="0" err="1" smtClean="0"/>
              <a:t>disease</a:t>
            </a:r>
            <a:r>
              <a:rPr lang="es-ES" dirty="0" smtClean="0"/>
              <a:t> (JBS)</a:t>
            </a:r>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err="1" smtClean="0"/>
              <a:t>Comparative</a:t>
            </a:r>
            <a:r>
              <a:rPr lang="es-ES" dirty="0" smtClean="0"/>
              <a:t> dental </a:t>
            </a:r>
            <a:r>
              <a:rPr lang="es-ES" dirty="0" err="1" smtClean="0"/>
              <a:t>pathology</a:t>
            </a:r>
            <a:r>
              <a:rPr lang="es-ES" dirty="0" smtClean="0"/>
              <a:t> 1884 (JBS)</a:t>
            </a:r>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err="1" smtClean="0"/>
              <a:t>Baron</a:t>
            </a:r>
            <a:r>
              <a:rPr lang="es-ES" dirty="0" smtClean="0"/>
              <a:t> del</a:t>
            </a:r>
            <a:r>
              <a:rPr lang="es-ES" baseline="0" dirty="0" smtClean="0"/>
              <a:t> Hospital Middlesex, Londres. No hijos, se perdió el título. 81 años de edad.</a:t>
            </a:r>
            <a:endParaRPr lang="es-ES" dirty="0"/>
          </a:p>
        </p:txBody>
      </p:sp>
      <p:sp>
        <p:nvSpPr>
          <p:cNvPr id="4" name="Marcador de número de diapositiva 3"/>
          <p:cNvSpPr>
            <a:spLocks noGrp="1"/>
          </p:cNvSpPr>
          <p:nvPr>
            <p:ph type="sldNum" sz="quarter" idx="10"/>
          </p:nvPr>
        </p:nvSpPr>
        <p:spPr/>
        <p:txBody>
          <a:bodyPr/>
          <a:lstStyle/>
          <a:p>
            <a:pPr>
              <a:defRPr/>
            </a:pPr>
            <a:fld id="{344F470F-EAF6-2B41-A307-36E7925D0749}" type="slidenum">
              <a:rPr lang="es-MX" smtClean="0"/>
              <a:pPr>
                <a:defRPr/>
              </a:pPr>
              <a:t>3</a:t>
            </a:fld>
            <a:endParaRPr lang="es-MX"/>
          </a:p>
        </p:txBody>
      </p:sp>
    </p:spTree>
    <p:extLst>
      <p:ext uri="{BB962C8B-B14F-4D97-AF65-F5344CB8AC3E}">
        <p14:creationId xmlns:p14="http://schemas.microsoft.com/office/powerpoint/2010/main" val="1901842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344F470F-EAF6-2B41-A307-36E7925D0749}" type="slidenum">
              <a:rPr lang="es-MX" smtClean="0"/>
              <a:pPr>
                <a:defRPr/>
              </a:pPr>
              <a:t>4</a:t>
            </a:fld>
            <a:endParaRPr lang="es-MX"/>
          </a:p>
        </p:txBody>
      </p:sp>
    </p:spTree>
    <p:extLst>
      <p:ext uri="{BB962C8B-B14F-4D97-AF65-F5344CB8AC3E}">
        <p14:creationId xmlns:p14="http://schemas.microsoft.com/office/powerpoint/2010/main" val="190184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Solo 3 estudios epidemiológicos basados en criterios uniformes de la OM publicados hasta 1997</a:t>
            </a:r>
            <a:endParaRPr lang="es-ES" dirty="0"/>
          </a:p>
        </p:txBody>
      </p:sp>
      <p:sp>
        <p:nvSpPr>
          <p:cNvPr id="4" name="Marcador de número de diapositiva 3"/>
          <p:cNvSpPr>
            <a:spLocks noGrp="1"/>
          </p:cNvSpPr>
          <p:nvPr>
            <p:ph type="sldNum" sz="quarter" idx="10"/>
          </p:nvPr>
        </p:nvSpPr>
        <p:spPr/>
        <p:txBody>
          <a:bodyPr/>
          <a:lstStyle/>
          <a:p>
            <a:fld id="{CB2FF3E1-0D74-314B-9481-C24FC310D13D}" type="slidenum">
              <a:rPr lang="es-ES" smtClean="0"/>
              <a:t>9</a:t>
            </a:fld>
            <a:endParaRPr lang="es-ES"/>
          </a:p>
        </p:txBody>
      </p:sp>
    </p:spTree>
    <p:extLst>
      <p:ext uri="{BB962C8B-B14F-4D97-AF65-F5344CB8AC3E}">
        <p14:creationId xmlns:p14="http://schemas.microsoft.com/office/powerpoint/2010/main" val="219139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Hasta antes de la segunda clasificación pocos estudios epidemiológicos, utilizando conceptos erróneos y clasificando de manera genérica como </a:t>
            </a:r>
            <a:r>
              <a:rPr lang="es-ES" dirty="0" err="1" smtClean="0"/>
              <a:t>ameloblastomas</a:t>
            </a:r>
            <a:r>
              <a:rPr lang="es-ES" dirty="0" smtClean="0"/>
              <a:t>,</a:t>
            </a:r>
            <a:r>
              <a:rPr lang="es-ES" baseline="0" dirty="0" smtClean="0"/>
              <a:t> odontomas o fibromas a cualquier TO. </a:t>
            </a:r>
            <a:r>
              <a:rPr lang="es-ES" dirty="0" smtClean="0"/>
              <a:t>Estudio con interés por conocer la epidemiología y definir la necesidad de enseñanza en </a:t>
            </a:r>
            <a:r>
              <a:rPr lang="es-ES" dirty="0" err="1" smtClean="0"/>
              <a:t>odontologia</a:t>
            </a:r>
            <a:r>
              <a:rPr lang="es-ES" dirty="0" smtClean="0"/>
              <a:t>, patología y medicina en </a:t>
            </a:r>
            <a:r>
              <a:rPr lang="es-ES" dirty="0" err="1" smtClean="0"/>
              <a:t>gral.</a:t>
            </a:r>
            <a:endParaRPr lang="es-ES" dirty="0"/>
          </a:p>
        </p:txBody>
      </p:sp>
      <p:sp>
        <p:nvSpPr>
          <p:cNvPr id="4" name="Marcador de número de diapositiva 3"/>
          <p:cNvSpPr>
            <a:spLocks noGrp="1"/>
          </p:cNvSpPr>
          <p:nvPr>
            <p:ph type="sldNum" sz="quarter" idx="10"/>
          </p:nvPr>
        </p:nvSpPr>
        <p:spPr/>
        <p:txBody>
          <a:bodyPr/>
          <a:lstStyle/>
          <a:p>
            <a:fld id="{CB2FF3E1-0D74-314B-9481-C24FC310D13D}" type="slidenum">
              <a:rPr lang="es-ES" smtClean="0"/>
              <a:t>10</a:t>
            </a:fld>
            <a:endParaRPr lang="es-ES"/>
          </a:p>
        </p:txBody>
      </p:sp>
    </p:spTree>
    <p:extLst>
      <p:ext uri="{BB962C8B-B14F-4D97-AF65-F5344CB8AC3E}">
        <p14:creationId xmlns:p14="http://schemas.microsoft.com/office/powerpoint/2010/main" val="319093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Descripción original de la entidad, </a:t>
            </a:r>
            <a:r>
              <a:rPr lang="es-ES" dirty="0" err="1" smtClean="0"/>
              <a:t>analisis</a:t>
            </a:r>
            <a:r>
              <a:rPr lang="es-ES" dirty="0" smtClean="0"/>
              <a:t> clínico-patológico, estudios de </a:t>
            </a:r>
            <a:r>
              <a:rPr lang="es-ES" dirty="0" err="1" smtClean="0"/>
              <a:t>inmunohistoquímica</a:t>
            </a:r>
            <a:r>
              <a:rPr lang="es-ES" dirty="0" smtClean="0"/>
              <a:t> y </a:t>
            </a:r>
            <a:r>
              <a:rPr lang="es-ES" dirty="0" err="1" smtClean="0"/>
              <a:t>analisis</a:t>
            </a:r>
            <a:r>
              <a:rPr lang="es-ES" dirty="0" smtClean="0"/>
              <a:t> </a:t>
            </a:r>
            <a:r>
              <a:rPr lang="es-ES" dirty="0" err="1" smtClean="0"/>
              <a:t>mutacional</a:t>
            </a:r>
            <a:r>
              <a:rPr lang="es-ES" dirty="0" smtClean="0"/>
              <a:t> en estudios </a:t>
            </a:r>
            <a:r>
              <a:rPr lang="es-ES" dirty="0" err="1" smtClean="0"/>
              <a:t>multicéntricos</a:t>
            </a:r>
            <a:endParaRPr lang="es-ES" dirty="0"/>
          </a:p>
        </p:txBody>
      </p:sp>
      <p:sp>
        <p:nvSpPr>
          <p:cNvPr id="4" name="Marcador de número de diapositiva 3"/>
          <p:cNvSpPr>
            <a:spLocks noGrp="1"/>
          </p:cNvSpPr>
          <p:nvPr>
            <p:ph type="sldNum" sz="quarter" idx="10"/>
          </p:nvPr>
        </p:nvSpPr>
        <p:spPr/>
        <p:txBody>
          <a:bodyPr/>
          <a:lstStyle/>
          <a:p>
            <a:fld id="{CB2FF3E1-0D74-314B-9481-C24FC310D13D}" type="slidenum">
              <a:rPr lang="es-ES" smtClean="0"/>
              <a:t>14</a:t>
            </a:fld>
            <a:endParaRPr lang="es-ES"/>
          </a:p>
        </p:txBody>
      </p:sp>
    </p:spTree>
    <p:extLst>
      <p:ext uri="{BB962C8B-B14F-4D97-AF65-F5344CB8AC3E}">
        <p14:creationId xmlns:p14="http://schemas.microsoft.com/office/powerpoint/2010/main" val="4048472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Syndecan</a:t>
            </a:r>
            <a:r>
              <a:rPr lang="es-ES" dirty="0" smtClean="0"/>
              <a:t> es </a:t>
            </a:r>
            <a:r>
              <a:rPr lang="es-ES" dirty="0" err="1" smtClean="0"/>
              <a:t>proteina</a:t>
            </a:r>
            <a:r>
              <a:rPr lang="es-ES" dirty="0" smtClean="0"/>
              <a:t> </a:t>
            </a:r>
            <a:r>
              <a:rPr lang="es-ES" dirty="0" err="1" smtClean="0"/>
              <a:t>transmembranal</a:t>
            </a:r>
            <a:r>
              <a:rPr lang="es-ES" dirty="0" smtClean="0"/>
              <a:t> que participa activamente en la unión intercelular y de células con la matriz extracelular, colágena tipos I, III y V, </a:t>
            </a:r>
            <a:r>
              <a:rPr lang="es-ES" dirty="0" err="1" smtClean="0"/>
              <a:t>fibronectina</a:t>
            </a:r>
            <a:r>
              <a:rPr lang="es-ES" dirty="0" smtClean="0"/>
              <a:t>, </a:t>
            </a:r>
            <a:r>
              <a:rPr lang="es-ES" dirty="0" err="1" smtClean="0"/>
              <a:t>tenasina</a:t>
            </a:r>
            <a:r>
              <a:rPr lang="es-ES" baseline="0" dirty="0" smtClean="0"/>
              <a:t> y </a:t>
            </a:r>
            <a:r>
              <a:rPr lang="es-ES" baseline="0" dirty="0" err="1" smtClean="0"/>
              <a:t>laminina</a:t>
            </a:r>
            <a:r>
              <a:rPr lang="es-ES" baseline="0" dirty="0" smtClean="0"/>
              <a:t> y se expresa en el germen dentario a nivel de la papila </a:t>
            </a:r>
            <a:r>
              <a:rPr lang="es-ES" baseline="0" dirty="0" err="1" smtClean="0"/>
              <a:t>subepitelialmente</a:t>
            </a:r>
            <a:r>
              <a:rPr lang="es-ES" baseline="0" dirty="0" smtClean="0"/>
              <a:t>.</a:t>
            </a:r>
            <a:r>
              <a:rPr lang="es-ES" dirty="0" smtClean="0"/>
              <a:t> .</a:t>
            </a:r>
            <a:r>
              <a:rPr lang="es-ES" baseline="0" dirty="0" smtClean="0"/>
              <a:t> Su disminución se asocia a fenómenos de invasión y a mayor agresividad de lesiones epiteliales malignas. </a:t>
            </a:r>
            <a:r>
              <a:rPr lang="es-ES" dirty="0" smtClean="0"/>
              <a:t>Conocer causas de conducta</a:t>
            </a:r>
            <a:r>
              <a:rPr lang="es-ES" baseline="0" dirty="0" smtClean="0"/>
              <a:t> biológica diferente</a:t>
            </a:r>
            <a:endParaRPr lang="es-ES" dirty="0"/>
          </a:p>
        </p:txBody>
      </p:sp>
      <p:sp>
        <p:nvSpPr>
          <p:cNvPr id="4" name="Marcador de número de diapositiva 3"/>
          <p:cNvSpPr>
            <a:spLocks noGrp="1"/>
          </p:cNvSpPr>
          <p:nvPr>
            <p:ph type="sldNum" sz="quarter" idx="10"/>
          </p:nvPr>
        </p:nvSpPr>
        <p:spPr/>
        <p:txBody>
          <a:bodyPr/>
          <a:lstStyle/>
          <a:p>
            <a:fld id="{CB2FF3E1-0D74-314B-9481-C24FC310D13D}" type="slidenum">
              <a:rPr lang="es-ES" smtClean="0"/>
              <a:t>17</a:t>
            </a:fld>
            <a:endParaRPr lang="es-ES"/>
          </a:p>
        </p:txBody>
      </p:sp>
    </p:spTree>
    <p:extLst>
      <p:ext uri="{BB962C8B-B14F-4D97-AF65-F5344CB8AC3E}">
        <p14:creationId xmlns:p14="http://schemas.microsoft.com/office/powerpoint/2010/main" val="197051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Comparar con malignidad y evaluar posibles similitudes</a:t>
            </a:r>
            <a:r>
              <a:rPr lang="es-ES" baseline="0" dirty="0" smtClean="0"/>
              <a:t> y diferencias</a:t>
            </a:r>
            <a:endParaRPr lang="es-ES" dirty="0"/>
          </a:p>
        </p:txBody>
      </p:sp>
      <p:sp>
        <p:nvSpPr>
          <p:cNvPr id="4" name="Marcador de número de diapositiva 3"/>
          <p:cNvSpPr>
            <a:spLocks noGrp="1"/>
          </p:cNvSpPr>
          <p:nvPr>
            <p:ph type="sldNum" sz="quarter" idx="10"/>
          </p:nvPr>
        </p:nvSpPr>
        <p:spPr/>
        <p:txBody>
          <a:bodyPr/>
          <a:lstStyle/>
          <a:p>
            <a:fld id="{CB2FF3E1-0D74-314B-9481-C24FC310D13D}" type="slidenum">
              <a:rPr lang="es-ES" smtClean="0"/>
              <a:t>18</a:t>
            </a:fld>
            <a:endParaRPr lang="es-ES"/>
          </a:p>
        </p:txBody>
      </p:sp>
    </p:spTree>
    <p:extLst>
      <p:ext uri="{BB962C8B-B14F-4D97-AF65-F5344CB8AC3E}">
        <p14:creationId xmlns:p14="http://schemas.microsoft.com/office/powerpoint/2010/main" val="232353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Buscar identificar en el sistema de micro </a:t>
            </a:r>
            <a:r>
              <a:rPr lang="es-ES" dirty="0" err="1" smtClean="0"/>
              <a:t>RNAs</a:t>
            </a:r>
            <a:r>
              <a:rPr lang="es-ES" dirty="0" smtClean="0"/>
              <a:t> si hay elementos que permitan</a:t>
            </a:r>
            <a:r>
              <a:rPr lang="es-ES" baseline="0" dirty="0" smtClean="0"/>
              <a:t> identificar alguna desregulación genética que diferencie entre AS y AU</a:t>
            </a:r>
            <a:endParaRPr lang="es-ES" dirty="0"/>
          </a:p>
        </p:txBody>
      </p:sp>
      <p:sp>
        <p:nvSpPr>
          <p:cNvPr id="4" name="Marcador de número de diapositiva 3"/>
          <p:cNvSpPr>
            <a:spLocks noGrp="1"/>
          </p:cNvSpPr>
          <p:nvPr>
            <p:ph type="sldNum" sz="quarter" idx="10"/>
          </p:nvPr>
        </p:nvSpPr>
        <p:spPr/>
        <p:txBody>
          <a:bodyPr/>
          <a:lstStyle/>
          <a:p>
            <a:fld id="{CB2FF3E1-0D74-314B-9481-C24FC310D13D}" type="slidenum">
              <a:rPr lang="es-ES" smtClean="0"/>
              <a:t>19</a:t>
            </a:fld>
            <a:endParaRPr lang="es-ES"/>
          </a:p>
        </p:txBody>
      </p:sp>
    </p:spTree>
    <p:extLst>
      <p:ext uri="{BB962C8B-B14F-4D97-AF65-F5344CB8AC3E}">
        <p14:creationId xmlns:p14="http://schemas.microsoft.com/office/powerpoint/2010/main" val="182736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F3274F1-AE4A-D743-82AC-D7394A1E4096}" type="datetimeFigureOut">
              <a:rPr lang="es-ES" smtClean="0"/>
              <a:t>29/08/18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355466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F3274F1-AE4A-D743-82AC-D7394A1E4096}" type="datetimeFigureOut">
              <a:rPr lang="es-ES" smtClean="0"/>
              <a:t>29/08/18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3966612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F3274F1-AE4A-D743-82AC-D7394A1E4096}" type="datetimeFigureOut">
              <a:rPr lang="es-ES" smtClean="0"/>
              <a:t>29/08/18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2069595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7"/>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0C80F-736E-6845-ACEE-8038095BF54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050834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08938F-B38A-D64E-8C01-DA8BB49EEFF6}"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16633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96D2C-D51B-0041-A85D-B3C8021C3D63}"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926197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A38866-7296-804F-A16C-A4EF0B3443A7}"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17729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D97D83-13C4-5A49-B49E-0BD15353918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834423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9E425C-B7AF-2E4A-A123-BF214155FE57}"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642072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7685B3-DD3B-F54A-BC1A-537C1BB6ABA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82096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5AFF5-4CB8-B742-8463-52D9D1A42DF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41160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F3274F1-AE4A-D743-82AC-D7394A1E4096}" type="datetimeFigureOut">
              <a:rPr lang="es-ES" smtClean="0"/>
              <a:t>29/08/18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860217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83E073-956D-EF46-9471-B81C1AA3ECB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440424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41D51-0447-2948-8E1C-ECC7E0F76ED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4558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E3BAE-D6AE-E74D-B945-B7B59538233A}"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47765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36ECC-70C4-0A45-A958-6EDBDBAD7FB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341553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7"/>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0C80F-736E-6845-ACEE-8038095BF54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75742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08938F-B38A-D64E-8C01-DA8BB49EEFF6}"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335818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96D2C-D51B-0041-A85D-B3C8021C3D63}"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42661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A38866-7296-804F-A16C-A4EF0B3443A7}"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257409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D97D83-13C4-5A49-B49E-0BD15353918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04291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9E425C-B7AF-2E4A-A123-BF214155FE57}"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24755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EF3274F1-AE4A-D743-82AC-D7394A1E4096}" type="datetimeFigureOut">
              <a:rPr lang="es-ES" smtClean="0"/>
              <a:t>29/08/18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1965905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7685B3-DD3B-F54A-BC1A-537C1BB6ABA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622372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5AFF5-4CB8-B742-8463-52D9D1A42DF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290793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83E073-956D-EF46-9471-B81C1AA3ECB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785011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41D51-0447-2948-8E1C-ECC7E0F76ED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959952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E3BAE-D6AE-E74D-B945-B7B59538233A}"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347392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36ECC-70C4-0A45-A958-6EDBDBAD7FB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30528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7"/>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0C80F-736E-6845-ACEE-8038095BF54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342858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08938F-B38A-D64E-8C01-DA8BB49EEFF6}"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859854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96D2C-D51B-0041-A85D-B3C8021C3D63}"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021495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A38866-7296-804F-A16C-A4EF0B3443A7}"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17025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EF3274F1-AE4A-D743-82AC-D7394A1E4096}" type="datetimeFigureOut">
              <a:rPr lang="es-ES" smtClean="0"/>
              <a:t>29/08/18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574215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D97D83-13C4-5A49-B49E-0BD15353918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535687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9E425C-B7AF-2E4A-A123-BF214155FE57}"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562083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7685B3-DD3B-F54A-BC1A-537C1BB6ABA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237529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5AFF5-4CB8-B742-8463-52D9D1A42DF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72718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83E073-956D-EF46-9471-B81C1AA3ECB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491769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41D51-0447-2948-8E1C-ECC7E0F76ED4}"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115340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E3BAE-D6AE-E74D-B945-B7B59538233A}"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365305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36ECC-70C4-0A45-A958-6EDBDBAD7FB9}"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728964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7"/>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0C80F-736E-6845-ACEE-8038095BF544}"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989073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08938F-B38A-D64E-8C01-DA8BB49EEFF6}"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36881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EF3274F1-AE4A-D743-82AC-D7394A1E4096}" type="datetimeFigureOut">
              <a:rPr lang="es-ES" smtClean="0"/>
              <a:t>29/08/18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3208286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96D2C-D51B-0041-A85D-B3C8021C3D63}"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296132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A38866-7296-804F-A16C-A4EF0B3443A7}"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3506146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D97D83-13C4-5A49-B49E-0BD15353918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2296265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9E425C-B7AF-2E4A-A123-BF214155FE57}"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3768199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7685B3-DD3B-F54A-BC1A-537C1BB6ABA4}"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2898368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5AFF5-4CB8-B742-8463-52D9D1A42DF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732089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83E073-956D-EF46-9471-B81C1AA3ECB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4168262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41D51-0447-2948-8E1C-ECC7E0F76ED4}"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3660317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E3BAE-D6AE-E74D-B945-B7B59538233A}"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439283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36ECC-70C4-0A45-A958-6EDBDBAD7FB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27648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EF3274F1-AE4A-D743-82AC-D7394A1E4096}" type="datetimeFigureOut">
              <a:rPr lang="es-ES" smtClean="0"/>
              <a:t>29/08/18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1582266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7"/>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0C80F-736E-6845-ACEE-8038095BF544}"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690949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08938F-B38A-D64E-8C01-DA8BB49EEFF6}"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209727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96D2C-D51B-0041-A85D-B3C8021C3D63}"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3245577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A38866-7296-804F-A16C-A4EF0B3443A7}"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8971266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D97D83-13C4-5A49-B49E-0BD15353918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390502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9E425C-B7AF-2E4A-A123-BF214155FE57}"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3627642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7685B3-DD3B-F54A-BC1A-537C1BB6ABA4}"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2863080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5AFF5-4CB8-B742-8463-52D9D1A42DF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870365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83E073-956D-EF46-9471-B81C1AA3ECB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2548109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41D51-0447-2948-8E1C-ECC7E0F76ED4}"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25531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F3274F1-AE4A-D743-82AC-D7394A1E4096}" type="datetimeFigureOut">
              <a:rPr lang="es-ES" smtClean="0"/>
              <a:t>29/08/18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28223675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E3BAE-D6AE-E74D-B945-B7B59538233A}"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35267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36ECC-70C4-0A45-A958-6EDBDBAD7FB9}" type="slidenum">
              <a:rPr lang="es-ES">
                <a:solidFill>
                  <a:srgbClr val="000000"/>
                </a:solidFill>
                <a:latin typeface="Times New Roman"/>
              </a:rPr>
              <a:pPr>
                <a:defRPr/>
              </a:pPr>
              <a:t>‹Nr.›</a:t>
            </a:fld>
            <a:endParaRPr lang="es-ES">
              <a:solidFill>
                <a:srgbClr val="000000"/>
              </a:solidFill>
              <a:latin typeface="Times New Roman"/>
            </a:endParaRPr>
          </a:p>
        </p:txBody>
      </p:sp>
    </p:spTree>
    <p:extLst>
      <p:ext uri="{BB962C8B-B14F-4D97-AF65-F5344CB8AC3E}">
        <p14:creationId xmlns:p14="http://schemas.microsoft.com/office/powerpoint/2010/main" val="141165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F3274F1-AE4A-D743-82AC-D7394A1E4096}" type="datetimeFigureOut">
              <a:rPr lang="es-ES" smtClean="0"/>
              <a:t>29/08/18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342337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F3274F1-AE4A-D743-82AC-D7394A1E4096}" type="datetimeFigureOut">
              <a:rPr lang="es-ES" smtClean="0"/>
              <a:t>29/08/18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492C09D-2E10-D34F-8932-D4ABFB3D5E99}" type="slidenum">
              <a:rPr lang="es-ES" smtClean="0"/>
              <a:t>‹Nr.›</a:t>
            </a:fld>
            <a:endParaRPr lang="es-ES"/>
          </a:p>
        </p:txBody>
      </p:sp>
    </p:spTree>
    <p:extLst>
      <p:ext uri="{BB962C8B-B14F-4D97-AF65-F5344CB8AC3E}">
        <p14:creationId xmlns:p14="http://schemas.microsoft.com/office/powerpoint/2010/main" val="31673239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274F1-AE4A-D743-82AC-D7394A1E4096}" type="datetimeFigureOut">
              <a:rPr lang="es-ES" smtClean="0"/>
              <a:t>29/08/18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2C09D-2E10-D34F-8932-D4ABFB3D5E99}" type="slidenum">
              <a:rPr lang="es-ES" smtClean="0"/>
              <a:t>‹Nr.›</a:t>
            </a:fld>
            <a:endParaRPr lang="es-ES"/>
          </a:p>
        </p:txBody>
      </p:sp>
    </p:spTree>
    <p:extLst>
      <p:ext uri="{BB962C8B-B14F-4D97-AF65-F5344CB8AC3E}">
        <p14:creationId xmlns:p14="http://schemas.microsoft.com/office/powerpoint/2010/main" val="4197560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1D4E430-813F-4D4E-9558-0E8D08978A16}" type="slidenum">
              <a:rPr lang="es-E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‹Nr.›</a:t>
            </a:fld>
            <a:endParaRPr lang="es-E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59280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1D4E430-813F-4D4E-9558-0E8D08978A16}" type="slidenum">
              <a:rPr lang="es-E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‹Nr.›</a:t>
            </a:fld>
            <a:endParaRPr lang="es-E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741282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1D4E430-813F-4D4E-9558-0E8D08978A16}" type="slidenum">
              <a:rPr lang="es-E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‹Nr.›</a:t>
            </a:fld>
            <a:endParaRPr lang="es-E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96469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1D4E430-813F-4D4E-9558-0E8D08978A16}" type="slidenum">
              <a:rPr lang="es-E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‹Nr.›</a:t>
            </a:fld>
            <a:endParaRPr lang="es-E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6668887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1D4E430-813F-4D4E-9558-0E8D08978A16}" type="slidenum">
              <a:rPr lang="es-E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‹Nr.›</a:t>
            </a:fld>
            <a:endParaRPr lang="es-E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020354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Hoja_de_Microsoft_Excel_97_-_20041.xls"/><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vmlDrawing" Target="../drawings/vmlDrawing1.vml"/><Relationship Id="rId2"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6.xml"/><Relationship Id="rId3"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Hoja_de_Microsoft_Excel_97_-_20042.xls"/><Relationship Id="rId4" Type="http://schemas.openxmlformats.org/officeDocument/2006/relationships/image" Target="../media/image49.pn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5.xml"/><Relationship Id="rId3"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2770"/>
            <a:ext cx="7772400" cy="3075712"/>
          </a:xfrm>
          <a:ln w="38100" cmpd="sng">
            <a:solidFill>
              <a:srgbClr val="660066"/>
            </a:solidFill>
          </a:ln>
        </p:spPr>
        <p:txBody>
          <a:bodyPr>
            <a:normAutofit/>
          </a:bodyPr>
          <a:lstStyle/>
          <a:p>
            <a:r>
              <a:rPr lang="es-ES" sz="3200" i="1" dirty="0" smtClean="0"/>
              <a:t>CONTRIBUCIONES DE LOS ACADÉMICOS AL DESARROLLO DE LA MEDICINA</a:t>
            </a:r>
            <a:br>
              <a:rPr lang="es-ES" sz="3200" i="1" dirty="0" smtClean="0"/>
            </a:br>
            <a:r>
              <a:rPr lang="es-ES" sz="3200" i="1" dirty="0" smtClean="0"/>
              <a:t/>
            </a:r>
            <a:br>
              <a:rPr lang="es-ES" sz="3200" i="1" dirty="0" smtClean="0"/>
            </a:br>
            <a:r>
              <a:rPr lang="es-ES" sz="3200" b="1" dirty="0" smtClean="0"/>
              <a:t>Tumores Odontogénicos:</a:t>
            </a:r>
            <a:br>
              <a:rPr lang="es-ES" sz="3200" b="1" dirty="0" smtClean="0"/>
            </a:br>
            <a:r>
              <a:rPr lang="es-ES" sz="3200" b="1" dirty="0" smtClean="0"/>
              <a:t>Un capítulo abierto a la investigación</a:t>
            </a:r>
            <a:endParaRPr lang="es-ES" sz="3200" i="1" dirty="0"/>
          </a:p>
        </p:txBody>
      </p:sp>
      <p:sp>
        <p:nvSpPr>
          <p:cNvPr id="3" name="Subtítulo 2"/>
          <p:cNvSpPr>
            <a:spLocks noGrp="1"/>
          </p:cNvSpPr>
          <p:nvPr>
            <p:ph type="subTitle" idx="1"/>
          </p:nvPr>
        </p:nvSpPr>
        <p:spPr>
          <a:xfrm>
            <a:off x="1371600" y="5024670"/>
            <a:ext cx="6400800" cy="1752600"/>
          </a:xfrm>
        </p:spPr>
        <p:txBody>
          <a:bodyPr>
            <a:normAutofit/>
          </a:bodyPr>
          <a:lstStyle/>
          <a:p>
            <a:endParaRPr lang="es-ES" sz="1600" b="1" dirty="0" smtClean="0">
              <a:solidFill>
                <a:schemeClr val="tx1"/>
              </a:solidFill>
            </a:endParaRPr>
          </a:p>
          <a:p>
            <a:r>
              <a:rPr lang="es-ES" sz="1600" b="1" dirty="0" smtClean="0">
                <a:solidFill>
                  <a:schemeClr val="tx1"/>
                </a:solidFill>
              </a:rPr>
              <a:t>Dr. Adalberto A. Mosqueda Taylor</a:t>
            </a:r>
          </a:p>
          <a:p>
            <a:r>
              <a:rPr lang="es-ES" sz="1600" b="1" dirty="0" smtClean="0">
                <a:solidFill>
                  <a:schemeClr val="tx1"/>
                </a:solidFill>
              </a:rPr>
              <a:t>Profesor Titular de Patología y Medicina Bucal</a:t>
            </a:r>
          </a:p>
          <a:p>
            <a:r>
              <a:rPr lang="es-ES" sz="1600" b="1" dirty="0" smtClean="0">
                <a:solidFill>
                  <a:schemeClr val="tx1"/>
                </a:solidFill>
              </a:rPr>
              <a:t>Departamento de Atención a la Salud</a:t>
            </a:r>
          </a:p>
          <a:p>
            <a:r>
              <a:rPr lang="es-ES" sz="1600" b="1" dirty="0" smtClean="0">
                <a:solidFill>
                  <a:schemeClr val="tx1"/>
                </a:solidFill>
              </a:rPr>
              <a:t>Universidad Autónoma Metropolitana Xochimilco</a:t>
            </a:r>
            <a:endParaRPr lang="es-ES" sz="1600" b="1" dirty="0">
              <a:solidFill>
                <a:schemeClr val="tx1"/>
              </a:solidFill>
            </a:endParaRPr>
          </a:p>
        </p:txBody>
      </p:sp>
      <p:pic>
        <p:nvPicPr>
          <p:cNvPr id="4" name="Imagen 3"/>
          <p:cNvPicPr>
            <a:picLocks noChangeAspect="1"/>
          </p:cNvPicPr>
          <p:nvPr/>
        </p:nvPicPr>
        <p:blipFill>
          <a:blip r:embed="rId2"/>
          <a:stretch>
            <a:fillRect/>
          </a:stretch>
        </p:blipFill>
        <p:spPr>
          <a:xfrm>
            <a:off x="3932801" y="107613"/>
            <a:ext cx="1291410" cy="1291410"/>
          </a:xfrm>
          <a:prstGeom prst="rect">
            <a:avLst/>
          </a:prstGeom>
        </p:spPr>
      </p:pic>
    </p:spTree>
    <p:extLst>
      <p:ext uri="{BB962C8B-B14F-4D97-AF65-F5344CB8AC3E}">
        <p14:creationId xmlns:p14="http://schemas.microsoft.com/office/powerpoint/2010/main" val="7069903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17600"/>
            <a:ext cx="9144000" cy="4600499"/>
          </a:xfrm>
          <a:prstGeom prst="rect">
            <a:avLst/>
          </a:prstGeom>
        </p:spPr>
      </p:pic>
      <p:cxnSp>
        <p:nvCxnSpPr>
          <p:cNvPr id="4" name="Conector recto 3"/>
          <p:cNvCxnSpPr/>
          <p:nvPr/>
        </p:nvCxnSpPr>
        <p:spPr>
          <a:xfrm flipV="1">
            <a:off x="3810184" y="4410289"/>
            <a:ext cx="5333816" cy="1764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 name="Conector recto 4"/>
          <p:cNvCxnSpPr/>
          <p:nvPr/>
        </p:nvCxnSpPr>
        <p:spPr>
          <a:xfrm>
            <a:off x="311104" y="4633254"/>
            <a:ext cx="6244002"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220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1026" descr="mu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63315"/>
            <a:ext cx="8610600"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1028"/>
          <p:cNvSpPr>
            <a:spLocks noChangeArrowheads="1"/>
          </p:cNvSpPr>
          <p:nvPr/>
        </p:nvSpPr>
        <p:spPr bwMode="auto">
          <a:xfrm>
            <a:off x="2438400" y="20574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09" name="AutoShape 1029"/>
          <p:cNvSpPr>
            <a:spLocks noChangeArrowheads="1"/>
          </p:cNvSpPr>
          <p:nvPr/>
        </p:nvSpPr>
        <p:spPr bwMode="auto">
          <a:xfrm>
            <a:off x="2133600" y="24384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0" name="AutoShape 1030"/>
          <p:cNvSpPr>
            <a:spLocks noChangeArrowheads="1"/>
          </p:cNvSpPr>
          <p:nvPr/>
        </p:nvSpPr>
        <p:spPr bwMode="auto">
          <a:xfrm>
            <a:off x="1981200" y="28956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1" name="AutoShape 1031"/>
          <p:cNvSpPr>
            <a:spLocks noChangeArrowheads="1"/>
          </p:cNvSpPr>
          <p:nvPr/>
        </p:nvSpPr>
        <p:spPr bwMode="auto">
          <a:xfrm>
            <a:off x="2743200" y="44958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2" name="AutoShape 1032"/>
          <p:cNvSpPr>
            <a:spLocks noChangeArrowheads="1"/>
          </p:cNvSpPr>
          <p:nvPr/>
        </p:nvSpPr>
        <p:spPr bwMode="auto">
          <a:xfrm>
            <a:off x="3276600" y="42672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3" name="AutoShape 1033"/>
          <p:cNvSpPr>
            <a:spLocks noChangeArrowheads="1"/>
          </p:cNvSpPr>
          <p:nvPr/>
        </p:nvSpPr>
        <p:spPr bwMode="auto">
          <a:xfrm>
            <a:off x="2971800" y="34290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4" name="AutoShape 1034"/>
          <p:cNvSpPr>
            <a:spLocks noChangeArrowheads="1"/>
          </p:cNvSpPr>
          <p:nvPr/>
        </p:nvSpPr>
        <p:spPr bwMode="auto">
          <a:xfrm>
            <a:off x="5105400" y="17526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5" name="AutoShape 1035"/>
          <p:cNvSpPr>
            <a:spLocks noChangeArrowheads="1"/>
          </p:cNvSpPr>
          <p:nvPr/>
        </p:nvSpPr>
        <p:spPr bwMode="auto">
          <a:xfrm>
            <a:off x="4648200" y="198884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6" name="AutoShape 1036"/>
          <p:cNvSpPr>
            <a:spLocks noChangeArrowheads="1"/>
          </p:cNvSpPr>
          <p:nvPr/>
        </p:nvSpPr>
        <p:spPr bwMode="auto">
          <a:xfrm>
            <a:off x="5181600" y="2408312"/>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7" name="AutoShape 1037"/>
          <p:cNvSpPr>
            <a:spLocks noChangeArrowheads="1"/>
          </p:cNvSpPr>
          <p:nvPr/>
        </p:nvSpPr>
        <p:spPr bwMode="auto">
          <a:xfrm>
            <a:off x="7086600" y="25908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8" name="AutoShape 1038"/>
          <p:cNvSpPr>
            <a:spLocks noChangeArrowheads="1"/>
          </p:cNvSpPr>
          <p:nvPr/>
        </p:nvSpPr>
        <p:spPr bwMode="auto">
          <a:xfrm>
            <a:off x="4572000" y="33528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519" name="Text Box 1039"/>
          <p:cNvSpPr txBox="1">
            <a:spLocks noChangeArrowheads="1"/>
          </p:cNvSpPr>
          <p:nvPr/>
        </p:nvSpPr>
        <p:spPr bwMode="auto">
          <a:xfrm>
            <a:off x="381000" y="304800"/>
            <a:ext cx="838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2400" b="1" dirty="0">
                <a:cs typeface="+mn-cs"/>
              </a:rPr>
              <a:t>Distribución geográfica de tumores </a:t>
            </a:r>
            <a:r>
              <a:rPr lang="es-ES_tradnl" sz="2400" b="1" dirty="0" err="1">
                <a:cs typeface="+mn-cs"/>
              </a:rPr>
              <a:t>odontogénicos</a:t>
            </a:r>
            <a:r>
              <a:rPr lang="es-ES_tradnl" sz="2400" b="1" dirty="0">
                <a:cs typeface="+mn-cs"/>
              </a:rPr>
              <a:t> (n=</a:t>
            </a:r>
            <a:r>
              <a:rPr lang="es-ES_tradnl" sz="2400" b="1" dirty="0" smtClean="0">
                <a:cs typeface="+mn-cs"/>
              </a:rPr>
              <a:t>11,235)</a:t>
            </a:r>
            <a:endParaRPr lang="es-ES" sz="2400" b="1" dirty="0">
              <a:cs typeface="+mn-cs"/>
            </a:endParaRPr>
          </a:p>
        </p:txBody>
      </p:sp>
      <p:sp>
        <p:nvSpPr>
          <p:cNvPr id="21523" name="Text Box 1043"/>
          <p:cNvSpPr txBox="1">
            <a:spLocks noChangeArrowheads="1"/>
          </p:cNvSpPr>
          <p:nvPr/>
        </p:nvSpPr>
        <p:spPr bwMode="auto">
          <a:xfrm>
            <a:off x="1600200" y="446405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a:solidFill>
                  <a:schemeClr val="bg1"/>
                </a:solidFill>
                <a:cs typeface="+mn-cs"/>
              </a:rPr>
              <a:t>Chile (362)</a:t>
            </a:r>
            <a:endParaRPr lang="es-ES" sz="1600">
              <a:solidFill>
                <a:schemeClr val="bg1"/>
              </a:solidFill>
              <a:cs typeface="+mn-cs"/>
            </a:endParaRPr>
          </a:p>
        </p:txBody>
      </p:sp>
      <p:sp>
        <p:nvSpPr>
          <p:cNvPr id="21524" name="Text Box 1044"/>
          <p:cNvSpPr txBox="1">
            <a:spLocks noChangeArrowheads="1"/>
          </p:cNvSpPr>
          <p:nvPr/>
        </p:nvSpPr>
        <p:spPr bwMode="auto">
          <a:xfrm>
            <a:off x="3429000" y="423545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a:solidFill>
                  <a:schemeClr val="bg1"/>
                </a:solidFill>
                <a:cs typeface="+mn-cs"/>
              </a:rPr>
              <a:t>Brasil (580)</a:t>
            </a:r>
            <a:endParaRPr lang="es-ES" sz="1600">
              <a:solidFill>
                <a:schemeClr val="bg1"/>
              </a:solidFill>
              <a:cs typeface="+mn-cs"/>
            </a:endParaRPr>
          </a:p>
        </p:txBody>
      </p:sp>
      <p:sp>
        <p:nvSpPr>
          <p:cNvPr id="21525" name="Text Box 1045"/>
          <p:cNvSpPr txBox="1">
            <a:spLocks noChangeArrowheads="1"/>
          </p:cNvSpPr>
          <p:nvPr/>
        </p:nvSpPr>
        <p:spPr bwMode="auto">
          <a:xfrm>
            <a:off x="1371600" y="3397250"/>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a:solidFill>
                  <a:schemeClr val="bg1"/>
                </a:solidFill>
                <a:cs typeface="+mn-cs"/>
              </a:rPr>
              <a:t>Venezuela (341)</a:t>
            </a:r>
            <a:endParaRPr lang="es-ES" sz="1600">
              <a:solidFill>
                <a:schemeClr val="bg1"/>
              </a:solidFill>
              <a:cs typeface="+mn-cs"/>
            </a:endParaRPr>
          </a:p>
        </p:txBody>
      </p:sp>
      <p:sp>
        <p:nvSpPr>
          <p:cNvPr id="21526" name="Text Box 1046"/>
          <p:cNvSpPr txBox="1">
            <a:spLocks noChangeArrowheads="1"/>
          </p:cNvSpPr>
          <p:nvPr/>
        </p:nvSpPr>
        <p:spPr bwMode="auto">
          <a:xfrm>
            <a:off x="685800" y="28194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a:solidFill>
                  <a:schemeClr val="bg1"/>
                </a:solidFill>
                <a:cs typeface="+mn-cs"/>
              </a:rPr>
              <a:t>Mexico (349)</a:t>
            </a:r>
            <a:endParaRPr lang="es-ES" sz="1600">
              <a:solidFill>
                <a:schemeClr val="bg1"/>
              </a:solidFill>
              <a:cs typeface="+mn-cs"/>
            </a:endParaRPr>
          </a:p>
        </p:txBody>
      </p:sp>
      <p:sp>
        <p:nvSpPr>
          <p:cNvPr id="21527" name="Text Box 1047"/>
          <p:cNvSpPr txBox="1">
            <a:spLocks noChangeArrowheads="1"/>
          </p:cNvSpPr>
          <p:nvPr/>
        </p:nvSpPr>
        <p:spPr bwMode="auto">
          <a:xfrm>
            <a:off x="2209800" y="240665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U.S.A. (1774)</a:t>
            </a:r>
            <a:endParaRPr lang="es-ES" sz="1600" dirty="0">
              <a:solidFill>
                <a:schemeClr val="bg1"/>
              </a:solidFill>
              <a:cs typeface="+mn-cs"/>
            </a:endParaRPr>
          </a:p>
        </p:txBody>
      </p:sp>
      <p:sp>
        <p:nvSpPr>
          <p:cNvPr id="21528" name="Text Box 1048"/>
          <p:cNvSpPr txBox="1">
            <a:spLocks noChangeArrowheads="1"/>
          </p:cNvSpPr>
          <p:nvPr/>
        </p:nvSpPr>
        <p:spPr bwMode="auto">
          <a:xfrm>
            <a:off x="1066800" y="19812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a:solidFill>
                  <a:schemeClr val="bg1"/>
                </a:solidFill>
                <a:cs typeface="+mn-cs"/>
              </a:rPr>
              <a:t>Canada (392)</a:t>
            </a:r>
            <a:endParaRPr lang="es-ES" sz="1600">
              <a:solidFill>
                <a:schemeClr val="bg1"/>
              </a:solidFill>
              <a:cs typeface="+mn-cs"/>
            </a:endParaRPr>
          </a:p>
        </p:txBody>
      </p:sp>
      <p:sp>
        <p:nvSpPr>
          <p:cNvPr id="21529" name="Text Box 1049"/>
          <p:cNvSpPr txBox="1">
            <a:spLocks noChangeArrowheads="1"/>
          </p:cNvSpPr>
          <p:nvPr/>
        </p:nvSpPr>
        <p:spPr bwMode="auto">
          <a:xfrm>
            <a:off x="5257800" y="172085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a:solidFill>
                  <a:schemeClr val="bg1"/>
                </a:solidFill>
                <a:cs typeface="+mn-cs"/>
              </a:rPr>
              <a:t>Estonia (75)</a:t>
            </a:r>
            <a:endParaRPr lang="es-ES" sz="1600">
              <a:solidFill>
                <a:schemeClr val="bg1"/>
              </a:solidFill>
              <a:cs typeface="+mn-cs"/>
            </a:endParaRPr>
          </a:p>
        </p:txBody>
      </p:sp>
      <p:sp>
        <p:nvSpPr>
          <p:cNvPr id="21530" name="Text Box 1050"/>
          <p:cNvSpPr txBox="1">
            <a:spLocks noChangeArrowheads="1"/>
          </p:cNvSpPr>
          <p:nvPr/>
        </p:nvSpPr>
        <p:spPr bwMode="auto">
          <a:xfrm>
            <a:off x="4716016" y="1916832"/>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Alemania (386)</a:t>
            </a:r>
            <a:endParaRPr lang="es-ES" sz="1600" dirty="0">
              <a:solidFill>
                <a:schemeClr val="bg1"/>
              </a:solidFill>
              <a:cs typeface="+mn-cs"/>
            </a:endParaRPr>
          </a:p>
        </p:txBody>
      </p:sp>
      <p:sp>
        <p:nvSpPr>
          <p:cNvPr id="21531" name="Text Box 1051"/>
          <p:cNvSpPr txBox="1">
            <a:spLocks noChangeArrowheads="1"/>
          </p:cNvSpPr>
          <p:nvPr/>
        </p:nvSpPr>
        <p:spPr bwMode="auto">
          <a:xfrm>
            <a:off x="5280248" y="234888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Turquía (897)</a:t>
            </a:r>
            <a:endParaRPr lang="es-ES" sz="1600" dirty="0">
              <a:solidFill>
                <a:schemeClr val="bg1"/>
              </a:solidFill>
              <a:cs typeface="+mn-cs"/>
            </a:endParaRPr>
          </a:p>
        </p:txBody>
      </p:sp>
      <p:sp>
        <p:nvSpPr>
          <p:cNvPr id="21532" name="Text Box 1052"/>
          <p:cNvSpPr txBox="1">
            <a:spLocks noChangeArrowheads="1"/>
          </p:cNvSpPr>
          <p:nvPr/>
        </p:nvSpPr>
        <p:spPr bwMode="auto">
          <a:xfrm>
            <a:off x="3708400" y="3068638"/>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a:solidFill>
                  <a:schemeClr val="bg1"/>
                </a:solidFill>
                <a:cs typeface="+mn-cs"/>
              </a:rPr>
              <a:t>Nigeria (417)</a:t>
            </a:r>
            <a:endParaRPr lang="es-ES" sz="1600">
              <a:solidFill>
                <a:schemeClr val="bg1"/>
              </a:solidFill>
              <a:cs typeface="+mn-cs"/>
            </a:endParaRPr>
          </a:p>
        </p:txBody>
      </p:sp>
      <p:sp>
        <p:nvSpPr>
          <p:cNvPr id="21533" name="Text Box 1053"/>
          <p:cNvSpPr txBox="1">
            <a:spLocks noChangeArrowheads="1"/>
          </p:cNvSpPr>
          <p:nvPr/>
        </p:nvSpPr>
        <p:spPr bwMode="auto">
          <a:xfrm>
            <a:off x="6588125" y="2708275"/>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China (2401)</a:t>
            </a:r>
            <a:endParaRPr lang="es-ES" sz="1600" dirty="0">
              <a:solidFill>
                <a:schemeClr val="bg1"/>
              </a:solidFill>
              <a:cs typeface="+mn-cs"/>
            </a:endParaRPr>
          </a:p>
        </p:txBody>
      </p:sp>
      <p:sp>
        <p:nvSpPr>
          <p:cNvPr id="21534" name="Text Box 1054"/>
          <p:cNvSpPr txBox="1">
            <a:spLocks noChangeArrowheads="1"/>
          </p:cNvSpPr>
          <p:nvPr/>
        </p:nvSpPr>
        <p:spPr bwMode="auto">
          <a:xfrm>
            <a:off x="4643438" y="3933825"/>
            <a:ext cx="1739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Tanzania (116)</a:t>
            </a:r>
            <a:endParaRPr lang="es-ES" sz="1600" dirty="0">
              <a:solidFill>
                <a:schemeClr val="bg1"/>
              </a:solidFill>
              <a:cs typeface="+mn-cs"/>
            </a:endParaRPr>
          </a:p>
        </p:txBody>
      </p:sp>
      <p:sp>
        <p:nvSpPr>
          <p:cNvPr id="21536" name="AutoShape 1056"/>
          <p:cNvSpPr>
            <a:spLocks noChangeArrowheads="1"/>
          </p:cNvSpPr>
          <p:nvPr/>
        </p:nvSpPr>
        <p:spPr bwMode="auto">
          <a:xfrm>
            <a:off x="5219700" y="38481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8" name="Text Box 1051"/>
          <p:cNvSpPr txBox="1">
            <a:spLocks noChangeArrowheads="1"/>
          </p:cNvSpPr>
          <p:nvPr/>
        </p:nvSpPr>
        <p:spPr bwMode="auto">
          <a:xfrm>
            <a:off x="5568950" y="3068638"/>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India (859)</a:t>
            </a:r>
            <a:endParaRPr lang="es-ES" sz="1600" dirty="0">
              <a:solidFill>
                <a:schemeClr val="bg1"/>
              </a:solidFill>
              <a:cs typeface="+mn-cs"/>
            </a:endParaRPr>
          </a:p>
        </p:txBody>
      </p:sp>
      <p:sp>
        <p:nvSpPr>
          <p:cNvPr id="29" name="AutoShape 1037"/>
          <p:cNvSpPr>
            <a:spLocks noChangeArrowheads="1"/>
          </p:cNvSpPr>
          <p:nvPr/>
        </p:nvSpPr>
        <p:spPr bwMode="auto">
          <a:xfrm>
            <a:off x="6300788" y="2924175"/>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30" name="Text Box 1051"/>
          <p:cNvSpPr txBox="1">
            <a:spLocks noChangeArrowheads="1"/>
          </p:cNvSpPr>
          <p:nvPr/>
        </p:nvSpPr>
        <p:spPr bwMode="auto">
          <a:xfrm>
            <a:off x="4427538" y="2805113"/>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Egipto (82)</a:t>
            </a:r>
            <a:endParaRPr lang="es-ES" sz="1600" dirty="0">
              <a:solidFill>
                <a:schemeClr val="bg1"/>
              </a:solidFill>
              <a:cs typeface="+mn-cs"/>
            </a:endParaRPr>
          </a:p>
        </p:txBody>
      </p:sp>
      <p:sp>
        <p:nvSpPr>
          <p:cNvPr id="31" name="AutoShape 1035"/>
          <p:cNvSpPr>
            <a:spLocks noChangeArrowheads="1"/>
          </p:cNvSpPr>
          <p:nvPr/>
        </p:nvSpPr>
        <p:spPr bwMode="auto">
          <a:xfrm>
            <a:off x="5076825" y="2708275"/>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32" name="Text Box 1051"/>
          <p:cNvSpPr txBox="1">
            <a:spLocks noChangeArrowheads="1"/>
          </p:cNvSpPr>
          <p:nvPr/>
        </p:nvSpPr>
        <p:spPr bwMode="auto">
          <a:xfrm>
            <a:off x="5651500" y="3644900"/>
            <a:ext cx="173037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defRPr/>
            </a:pPr>
            <a:r>
              <a:rPr lang="es-ES_tradnl" sz="1600" dirty="0">
                <a:solidFill>
                  <a:schemeClr val="bg1"/>
                </a:solidFill>
                <a:cs typeface="+mn-cs"/>
              </a:rPr>
              <a:t>Sri Lanka </a:t>
            </a:r>
          </a:p>
          <a:p>
            <a:pPr algn="ctr">
              <a:lnSpc>
                <a:spcPct val="50000"/>
              </a:lnSpc>
              <a:spcBef>
                <a:spcPct val="50000"/>
              </a:spcBef>
              <a:defRPr/>
            </a:pPr>
            <a:r>
              <a:rPr lang="es-ES_tradnl" sz="1600" dirty="0">
                <a:solidFill>
                  <a:schemeClr val="bg1"/>
                </a:solidFill>
                <a:cs typeface="+mn-cs"/>
              </a:rPr>
              <a:t>(1677)</a:t>
            </a:r>
            <a:endParaRPr lang="es-ES" sz="1600" dirty="0">
              <a:solidFill>
                <a:schemeClr val="bg1"/>
              </a:solidFill>
              <a:cs typeface="+mn-cs"/>
            </a:endParaRPr>
          </a:p>
        </p:txBody>
      </p:sp>
      <p:sp>
        <p:nvSpPr>
          <p:cNvPr id="33" name="AutoShape 1037"/>
          <p:cNvSpPr>
            <a:spLocks noChangeArrowheads="1"/>
          </p:cNvSpPr>
          <p:nvPr/>
        </p:nvSpPr>
        <p:spPr bwMode="auto">
          <a:xfrm>
            <a:off x="6372225" y="3416300"/>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34" name="Text Box 1047"/>
          <p:cNvSpPr txBox="1">
            <a:spLocks noChangeArrowheads="1"/>
          </p:cNvSpPr>
          <p:nvPr/>
        </p:nvSpPr>
        <p:spPr bwMode="auto">
          <a:xfrm>
            <a:off x="2051050" y="3163888"/>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Jamaica (70)</a:t>
            </a:r>
            <a:endParaRPr lang="es-ES" sz="1600" dirty="0">
              <a:solidFill>
                <a:schemeClr val="bg1"/>
              </a:solidFill>
              <a:cs typeface="+mn-cs"/>
            </a:endParaRPr>
          </a:p>
        </p:txBody>
      </p:sp>
      <p:sp>
        <p:nvSpPr>
          <p:cNvPr id="35" name="AutoShape 1030"/>
          <p:cNvSpPr>
            <a:spLocks noChangeArrowheads="1"/>
          </p:cNvSpPr>
          <p:nvPr/>
        </p:nvSpPr>
        <p:spPr bwMode="auto">
          <a:xfrm>
            <a:off x="2627313" y="3055938"/>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36" name="Text Box 1051"/>
          <p:cNvSpPr txBox="1">
            <a:spLocks noChangeArrowheads="1"/>
          </p:cNvSpPr>
          <p:nvPr/>
        </p:nvSpPr>
        <p:spPr bwMode="auto">
          <a:xfrm>
            <a:off x="3635375" y="2587625"/>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Libia (85)</a:t>
            </a:r>
            <a:endParaRPr lang="es-ES" sz="1600" dirty="0">
              <a:solidFill>
                <a:schemeClr val="bg1"/>
              </a:solidFill>
              <a:cs typeface="+mn-cs"/>
            </a:endParaRPr>
          </a:p>
        </p:txBody>
      </p:sp>
      <p:sp>
        <p:nvSpPr>
          <p:cNvPr id="37" name="AutoShape 1035"/>
          <p:cNvSpPr>
            <a:spLocks noChangeArrowheads="1"/>
          </p:cNvSpPr>
          <p:nvPr/>
        </p:nvSpPr>
        <p:spPr bwMode="auto">
          <a:xfrm>
            <a:off x="4800600" y="2624138"/>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38" name="AutoShape 1056"/>
          <p:cNvSpPr>
            <a:spLocks noChangeArrowheads="1"/>
          </p:cNvSpPr>
          <p:nvPr/>
        </p:nvSpPr>
        <p:spPr bwMode="auto">
          <a:xfrm>
            <a:off x="7799388" y="4352925"/>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39" name="Text Box 1054"/>
          <p:cNvSpPr txBox="1">
            <a:spLocks noChangeArrowheads="1"/>
          </p:cNvSpPr>
          <p:nvPr/>
        </p:nvSpPr>
        <p:spPr bwMode="auto">
          <a:xfrm>
            <a:off x="6300788" y="4387850"/>
            <a:ext cx="1739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a:solidFill>
                  <a:schemeClr val="bg1"/>
                </a:solidFill>
                <a:cs typeface="+mn-cs"/>
              </a:rPr>
              <a:t>Australia (93)</a:t>
            </a:r>
            <a:endParaRPr lang="es-ES" sz="1600" dirty="0">
              <a:solidFill>
                <a:schemeClr val="bg1"/>
              </a:solidFill>
              <a:cs typeface="+mn-cs"/>
            </a:endParaRPr>
          </a:p>
        </p:txBody>
      </p:sp>
      <p:sp>
        <p:nvSpPr>
          <p:cNvPr id="40" name="AutoShape 1035"/>
          <p:cNvSpPr>
            <a:spLocks noChangeArrowheads="1"/>
          </p:cNvSpPr>
          <p:nvPr/>
        </p:nvSpPr>
        <p:spPr bwMode="auto">
          <a:xfrm>
            <a:off x="4703440" y="2264296"/>
            <a:ext cx="228600" cy="228600"/>
          </a:xfrm>
          <a:prstGeom prst="star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 name="Text Box 1050"/>
          <p:cNvSpPr txBox="1">
            <a:spLocks noChangeArrowheads="1"/>
          </p:cNvSpPr>
          <p:nvPr/>
        </p:nvSpPr>
        <p:spPr bwMode="auto">
          <a:xfrm>
            <a:off x="4572000" y="2156346"/>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1600" dirty="0" smtClean="0">
                <a:solidFill>
                  <a:schemeClr val="bg1"/>
                </a:solidFill>
                <a:cs typeface="+mn-cs"/>
              </a:rPr>
              <a:t>Italia (277)</a:t>
            </a:r>
            <a:endParaRPr lang="es-ES" sz="1600" dirty="0">
              <a:solidFill>
                <a:schemeClr val="bg1"/>
              </a:solidFill>
              <a:cs typeface="+mn-cs"/>
            </a:endParaRPr>
          </a:p>
        </p:txBody>
      </p:sp>
    </p:spTree>
    <p:extLst>
      <p:ext uri="{BB962C8B-B14F-4D97-AF65-F5344CB8AC3E}">
        <p14:creationId xmlns:p14="http://schemas.microsoft.com/office/powerpoint/2010/main" val="7835483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609600"/>
            <a:ext cx="8001000" cy="1143000"/>
          </a:xfrm>
        </p:spPr>
        <p:txBody>
          <a:bodyPr/>
          <a:lstStyle/>
          <a:p>
            <a:pPr eaLnBrk="1" hangingPunct="1">
              <a:defRPr/>
            </a:pPr>
            <a:r>
              <a:rPr lang="en-US" sz="3600" b="1" dirty="0" err="1" smtClean="0">
                <a:solidFill>
                  <a:srgbClr val="000066"/>
                </a:solidFill>
                <a:latin typeface="Arial" charset="0"/>
                <a:cs typeface="+mj-cs"/>
              </a:rPr>
              <a:t>Resultados</a:t>
            </a:r>
            <a:r>
              <a:rPr lang="en-US" sz="3600" dirty="0" smtClean="0">
                <a:solidFill>
                  <a:srgbClr val="000066"/>
                </a:solidFill>
                <a:latin typeface="Arial" charset="0"/>
                <a:cs typeface="+mj-cs"/>
              </a:rPr>
              <a:t> </a:t>
            </a:r>
          </a:p>
        </p:txBody>
      </p:sp>
      <p:sp>
        <p:nvSpPr>
          <p:cNvPr id="29699" name="Rectangle 3"/>
          <p:cNvSpPr>
            <a:spLocks noGrp="1" noChangeArrowheads="1"/>
          </p:cNvSpPr>
          <p:nvPr>
            <p:ph type="body" idx="1"/>
          </p:nvPr>
        </p:nvSpPr>
        <p:spPr>
          <a:xfrm>
            <a:off x="857280" y="2186523"/>
            <a:ext cx="8367713" cy="4391025"/>
          </a:xfrm>
        </p:spPr>
        <p:txBody>
          <a:bodyPr>
            <a:normAutofit/>
          </a:bodyPr>
          <a:lstStyle/>
          <a:p>
            <a:pPr algn="just" eaLnBrk="1" hangingPunct="1">
              <a:lnSpc>
                <a:spcPct val="150000"/>
              </a:lnSpc>
              <a:defRPr/>
            </a:pPr>
            <a:r>
              <a:rPr lang="en-GB" sz="2400" dirty="0" smtClean="0">
                <a:solidFill>
                  <a:srgbClr val="000090"/>
                </a:solidFill>
                <a:latin typeface="Arial" charset="0"/>
                <a:cs typeface="+mn-cs"/>
              </a:rPr>
              <a:t>27 series de 19 </a:t>
            </a:r>
            <a:r>
              <a:rPr lang="en-GB" sz="2400" dirty="0" err="1" smtClean="0">
                <a:solidFill>
                  <a:srgbClr val="000090"/>
                </a:solidFill>
                <a:latin typeface="Arial" charset="0"/>
                <a:cs typeface="+mn-cs"/>
              </a:rPr>
              <a:t>países</a:t>
            </a:r>
            <a:endParaRPr lang="en-GB" sz="2400" dirty="0" smtClean="0">
              <a:solidFill>
                <a:srgbClr val="000090"/>
              </a:solidFill>
              <a:latin typeface="Arial" charset="0"/>
              <a:cs typeface="+mn-cs"/>
            </a:endParaRPr>
          </a:p>
          <a:p>
            <a:pPr algn="just" eaLnBrk="1" hangingPunct="1">
              <a:lnSpc>
                <a:spcPct val="150000"/>
              </a:lnSpc>
              <a:defRPr/>
            </a:pPr>
            <a:r>
              <a:rPr lang="en-GB" sz="2400" dirty="0" smtClean="0">
                <a:solidFill>
                  <a:srgbClr val="000090"/>
                </a:solidFill>
                <a:latin typeface="Arial" charset="0"/>
              </a:rPr>
              <a:t>5 </a:t>
            </a:r>
            <a:r>
              <a:rPr lang="en-GB" sz="2400" dirty="0" err="1" smtClean="0">
                <a:solidFill>
                  <a:srgbClr val="000090"/>
                </a:solidFill>
                <a:latin typeface="Arial" charset="0"/>
              </a:rPr>
              <a:t>continentes</a:t>
            </a:r>
            <a:endParaRPr lang="en-GB" sz="2400" dirty="0" smtClean="0">
              <a:solidFill>
                <a:srgbClr val="000090"/>
              </a:solidFill>
              <a:latin typeface="Arial" charset="0"/>
            </a:endParaRPr>
          </a:p>
          <a:p>
            <a:pPr algn="just" eaLnBrk="1" hangingPunct="1">
              <a:lnSpc>
                <a:spcPct val="150000"/>
              </a:lnSpc>
              <a:defRPr/>
            </a:pPr>
            <a:r>
              <a:rPr lang="en-GB" sz="2400" dirty="0" smtClean="0">
                <a:solidFill>
                  <a:srgbClr val="000090"/>
                </a:solidFill>
                <a:latin typeface="Arial" charset="0"/>
                <a:cs typeface="+mn-cs"/>
              </a:rPr>
              <a:t>98% </a:t>
            </a:r>
            <a:r>
              <a:rPr lang="en-GB" sz="2400" dirty="0">
                <a:solidFill>
                  <a:srgbClr val="000090"/>
                </a:solidFill>
                <a:latin typeface="Arial" charset="0"/>
                <a:cs typeface="+mn-cs"/>
              </a:rPr>
              <a:t>s</a:t>
            </a:r>
            <a:r>
              <a:rPr lang="en-GB" sz="2400" dirty="0" smtClean="0">
                <a:solidFill>
                  <a:srgbClr val="000090"/>
                </a:solidFill>
                <a:latin typeface="Arial" charset="0"/>
                <a:cs typeface="+mn-cs"/>
              </a:rPr>
              <a:t>on </a:t>
            </a:r>
            <a:r>
              <a:rPr lang="en-GB" sz="2400" dirty="0" err="1" smtClean="0">
                <a:solidFill>
                  <a:srgbClr val="000090"/>
                </a:solidFill>
                <a:latin typeface="Arial" charset="0"/>
                <a:cs typeface="+mn-cs"/>
              </a:rPr>
              <a:t>tumores</a:t>
            </a:r>
            <a:r>
              <a:rPr lang="en-GB" sz="2400" dirty="0" smtClean="0">
                <a:solidFill>
                  <a:srgbClr val="000090"/>
                </a:solidFill>
                <a:latin typeface="Arial" charset="0"/>
                <a:cs typeface="+mn-cs"/>
              </a:rPr>
              <a:t> </a:t>
            </a:r>
            <a:r>
              <a:rPr lang="en-GB" sz="2400" dirty="0" err="1" smtClean="0">
                <a:solidFill>
                  <a:srgbClr val="000090"/>
                </a:solidFill>
                <a:latin typeface="Arial" charset="0"/>
                <a:cs typeface="+mn-cs"/>
              </a:rPr>
              <a:t>benignos</a:t>
            </a:r>
            <a:endParaRPr lang="en-GB" sz="2400" dirty="0" smtClean="0">
              <a:solidFill>
                <a:srgbClr val="000090"/>
              </a:solidFill>
              <a:latin typeface="Arial" charset="0"/>
              <a:cs typeface="+mn-cs"/>
            </a:endParaRPr>
          </a:p>
          <a:p>
            <a:pPr algn="just" eaLnBrk="1" hangingPunct="1">
              <a:lnSpc>
                <a:spcPct val="150000"/>
              </a:lnSpc>
              <a:defRPr/>
            </a:pPr>
            <a:r>
              <a:rPr lang="en-GB" sz="2400" dirty="0" err="1" smtClean="0">
                <a:solidFill>
                  <a:srgbClr val="000090"/>
                </a:solidFill>
                <a:latin typeface="Arial" charset="0"/>
                <a:cs typeface="+mn-cs"/>
              </a:rPr>
              <a:t>Odontomas</a:t>
            </a:r>
            <a:r>
              <a:rPr lang="en-GB" sz="2400" dirty="0" smtClean="0">
                <a:solidFill>
                  <a:srgbClr val="000090"/>
                </a:solidFill>
                <a:latin typeface="Arial" charset="0"/>
                <a:cs typeface="+mn-cs"/>
              </a:rPr>
              <a:t>, </a:t>
            </a:r>
            <a:r>
              <a:rPr lang="en-GB" sz="2400" dirty="0" err="1" smtClean="0">
                <a:solidFill>
                  <a:srgbClr val="000090"/>
                </a:solidFill>
                <a:latin typeface="Arial" charset="0"/>
                <a:cs typeface="+mn-cs"/>
              </a:rPr>
              <a:t>ameloblastoma</a:t>
            </a:r>
            <a:r>
              <a:rPr lang="en-GB" sz="2400" dirty="0" smtClean="0">
                <a:solidFill>
                  <a:srgbClr val="000090"/>
                </a:solidFill>
                <a:latin typeface="Arial" charset="0"/>
                <a:cs typeface="+mn-cs"/>
              </a:rPr>
              <a:t>, </a:t>
            </a:r>
            <a:r>
              <a:rPr lang="en-GB" sz="2400" dirty="0" err="1" smtClean="0">
                <a:solidFill>
                  <a:srgbClr val="000090"/>
                </a:solidFill>
                <a:latin typeface="Arial" charset="0"/>
                <a:cs typeface="+mn-cs"/>
              </a:rPr>
              <a:t>mixomas</a:t>
            </a:r>
            <a:r>
              <a:rPr lang="en-GB" sz="2400" dirty="0" smtClean="0">
                <a:solidFill>
                  <a:srgbClr val="000090"/>
                </a:solidFill>
                <a:latin typeface="Arial" charset="0"/>
                <a:cs typeface="+mn-cs"/>
              </a:rPr>
              <a:t> y TOAs</a:t>
            </a:r>
          </a:p>
          <a:p>
            <a:pPr marL="0" indent="0" algn="just" eaLnBrk="1" hangingPunct="1">
              <a:lnSpc>
                <a:spcPct val="150000"/>
              </a:lnSpc>
              <a:buNone/>
              <a:defRPr/>
            </a:pPr>
            <a:r>
              <a:rPr lang="en-GB" sz="2400" dirty="0">
                <a:solidFill>
                  <a:srgbClr val="000090"/>
                </a:solidFill>
                <a:latin typeface="Arial" charset="0"/>
              </a:rPr>
              <a:t> </a:t>
            </a:r>
            <a:r>
              <a:rPr lang="en-GB" sz="2400" dirty="0" smtClean="0">
                <a:solidFill>
                  <a:srgbClr val="000090"/>
                </a:solidFill>
                <a:latin typeface="Arial" charset="0"/>
              </a:rPr>
              <a:t>   </a:t>
            </a:r>
            <a:r>
              <a:rPr lang="en-GB" sz="2400" dirty="0" err="1" smtClean="0">
                <a:solidFill>
                  <a:srgbClr val="000090"/>
                </a:solidFill>
                <a:latin typeface="Arial" charset="0"/>
                <a:cs typeface="+mn-cs"/>
              </a:rPr>
              <a:t>comprenden</a:t>
            </a:r>
            <a:r>
              <a:rPr lang="en-GB" sz="2400" dirty="0" smtClean="0">
                <a:solidFill>
                  <a:srgbClr val="000090"/>
                </a:solidFill>
                <a:latin typeface="Arial" charset="0"/>
                <a:cs typeface="+mn-cs"/>
              </a:rPr>
              <a:t>  &gt;80% de </a:t>
            </a:r>
            <a:r>
              <a:rPr lang="en-GB" sz="2400" dirty="0" err="1" smtClean="0">
                <a:solidFill>
                  <a:srgbClr val="000090"/>
                </a:solidFill>
                <a:latin typeface="Arial" charset="0"/>
                <a:cs typeface="+mn-cs"/>
              </a:rPr>
              <a:t>todos</a:t>
            </a:r>
            <a:r>
              <a:rPr lang="en-GB" sz="2400" dirty="0" smtClean="0">
                <a:solidFill>
                  <a:srgbClr val="000090"/>
                </a:solidFill>
                <a:latin typeface="Arial" charset="0"/>
                <a:cs typeface="+mn-cs"/>
              </a:rPr>
              <a:t> los TO</a:t>
            </a:r>
            <a:endParaRPr lang="en-GB" sz="2400" baseline="30000" dirty="0" smtClean="0">
              <a:solidFill>
                <a:srgbClr val="000090"/>
              </a:solidFill>
              <a:latin typeface="Arial" charset="0"/>
              <a:cs typeface="+mn-cs"/>
            </a:endParaRPr>
          </a:p>
          <a:p>
            <a:pPr algn="just" eaLnBrk="1" hangingPunct="1">
              <a:lnSpc>
                <a:spcPct val="150000"/>
              </a:lnSpc>
              <a:defRPr/>
            </a:pPr>
            <a:r>
              <a:rPr lang="en-GB" sz="2000" dirty="0">
                <a:solidFill>
                  <a:srgbClr val="000090"/>
                </a:solidFill>
                <a:latin typeface="Arial" charset="0"/>
              </a:rPr>
              <a:t>≤ </a:t>
            </a:r>
            <a:r>
              <a:rPr lang="en-GB" sz="2400" dirty="0">
                <a:solidFill>
                  <a:srgbClr val="000090"/>
                </a:solidFill>
                <a:latin typeface="Arial" charset="0"/>
              </a:rPr>
              <a:t>2% son </a:t>
            </a:r>
            <a:r>
              <a:rPr lang="en-GB" sz="2400" dirty="0" err="1">
                <a:solidFill>
                  <a:srgbClr val="000090"/>
                </a:solidFill>
                <a:latin typeface="Arial" charset="0"/>
              </a:rPr>
              <a:t>tumores</a:t>
            </a:r>
            <a:r>
              <a:rPr lang="en-GB" sz="2400" dirty="0">
                <a:solidFill>
                  <a:srgbClr val="000090"/>
                </a:solidFill>
                <a:latin typeface="Arial" charset="0"/>
              </a:rPr>
              <a:t> </a:t>
            </a:r>
            <a:r>
              <a:rPr lang="en-GB" sz="2400" dirty="0" err="1">
                <a:solidFill>
                  <a:srgbClr val="000090"/>
                </a:solidFill>
                <a:latin typeface="Arial" charset="0"/>
              </a:rPr>
              <a:t>malignos</a:t>
            </a:r>
            <a:r>
              <a:rPr lang="en-GB" sz="2400" dirty="0">
                <a:solidFill>
                  <a:srgbClr val="000090"/>
                </a:solidFill>
                <a:latin typeface="Arial" charset="0"/>
              </a:rPr>
              <a:t> (0 – 6.6% en series</a:t>
            </a:r>
            <a:r>
              <a:rPr lang="en-GB" sz="2400" dirty="0" smtClean="0">
                <a:solidFill>
                  <a:srgbClr val="000090"/>
                </a:solidFill>
                <a:latin typeface="Arial" charset="0"/>
              </a:rPr>
              <a:t>)</a:t>
            </a:r>
            <a:endParaRPr lang="en-GB" sz="1400" dirty="0" smtClean="0">
              <a:solidFill>
                <a:srgbClr val="000090"/>
              </a:solidFill>
              <a:latin typeface="Arial" charset="0"/>
            </a:endParaRPr>
          </a:p>
          <a:p>
            <a:pPr marL="0" indent="0" algn="r" eaLnBrk="1" hangingPunct="1">
              <a:lnSpc>
                <a:spcPct val="150000"/>
              </a:lnSpc>
              <a:buFontTx/>
              <a:buNone/>
              <a:defRPr/>
            </a:pPr>
            <a:endParaRPr lang="en-GB" sz="1100" b="1" dirty="0" smtClean="0">
              <a:latin typeface="Arial" charset="0"/>
              <a:cs typeface="+mn-cs"/>
            </a:endParaRPr>
          </a:p>
          <a:p>
            <a:pPr marL="0" indent="0" eaLnBrk="1" hangingPunct="1">
              <a:lnSpc>
                <a:spcPct val="80000"/>
              </a:lnSpc>
              <a:buFontTx/>
              <a:buNone/>
              <a:defRPr/>
            </a:pPr>
            <a:r>
              <a:rPr lang="en-GB" sz="1400" dirty="0" smtClean="0">
                <a:latin typeface="Arial" charset="0"/>
                <a:cs typeface="+mn-cs"/>
              </a:rPr>
              <a:t>	</a:t>
            </a:r>
            <a:r>
              <a:rPr lang="en-GB" sz="1400" dirty="0" smtClean="0">
                <a:solidFill>
                  <a:srgbClr val="000099"/>
                </a:solidFill>
                <a:latin typeface="Arial" charset="0"/>
                <a:cs typeface="+mn-cs"/>
              </a:rPr>
              <a:t> </a:t>
            </a:r>
          </a:p>
        </p:txBody>
      </p:sp>
      <p:cxnSp>
        <p:nvCxnSpPr>
          <p:cNvPr id="4" name="3 Conector recto"/>
          <p:cNvCxnSpPr/>
          <p:nvPr/>
        </p:nvCxnSpPr>
        <p:spPr>
          <a:xfrm>
            <a:off x="755650" y="1844675"/>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5309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ítulo 1"/>
          <p:cNvSpPr>
            <a:spLocks noGrp="1"/>
          </p:cNvSpPr>
          <p:nvPr>
            <p:ph type="title"/>
          </p:nvPr>
        </p:nvSpPr>
        <p:spPr/>
        <p:txBody>
          <a:bodyPr/>
          <a:lstStyle/>
          <a:p>
            <a:r>
              <a:rPr lang="es-ES" sz="3600" dirty="0">
                <a:solidFill>
                  <a:srgbClr val="000066"/>
                </a:solidFill>
                <a:latin typeface="Calibri" charset="0"/>
              </a:rPr>
              <a:t>Tumores Odontogénicos Benignos (2017)</a:t>
            </a:r>
          </a:p>
        </p:txBody>
      </p:sp>
      <p:sp>
        <p:nvSpPr>
          <p:cNvPr id="3" name="Marcador de contenido 2"/>
          <p:cNvSpPr>
            <a:spLocks noGrp="1"/>
          </p:cNvSpPr>
          <p:nvPr>
            <p:ph idx="1"/>
          </p:nvPr>
        </p:nvSpPr>
        <p:spPr>
          <a:xfrm>
            <a:off x="755650" y="1711325"/>
            <a:ext cx="7931150" cy="4525963"/>
          </a:xfrm>
        </p:spPr>
        <p:txBody>
          <a:bodyPr/>
          <a:lstStyle/>
          <a:p>
            <a:pPr marL="0" indent="0">
              <a:buFont typeface="Arial" charset="0"/>
              <a:buNone/>
              <a:defRPr/>
            </a:pPr>
            <a:r>
              <a:rPr lang="es-ES" sz="2800" u="sng" dirty="0" smtClean="0">
                <a:solidFill>
                  <a:srgbClr val="000066"/>
                </a:solidFill>
              </a:rPr>
              <a:t>Tumores epiteliales </a:t>
            </a:r>
          </a:p>
          <a:p>
            <a:pPr marL="0" indent="0">
              <a:buFont typeface="Arial" charset="0"/>
              <a:buNone/>
              <a:defRPr/>
            </a:pPr>
            <a:endParaRPr lang="es-ES" sz="2800" dirty="0" smtClean="0">
              <a:solidFill>
                <a:srgbClr val="000090"/>
              </a:solidFill>
            </a:endParaRPr>
          </a:p>
          <a:p>
            <a:pPr>
              <a:defRPr/>
            </a:pPr>
            <a:r>
              <a:rPr lang="es-ES" sz="2800" dirty="0" err="1" smtClean="0">
                <a:solidFill>
                  <a:srgbClr val="000090"/>
                </a:solidFill>
              </a:rPr>
              <a:t>Ameloblastoma</a:t>
            </a:r>
            <a:r>
              <a:rPr lang="es-ES" sz="2800" dirty="0" smtClean="0">
                <a:solidFill>
                  <a:srgbClr val="000090"/>
                </a:solidFill>
              </a:rPr>
              <a:t> </a:t>
            </a:r>
            <a:endParaRPr lang="es-ES" sz="2800" dirty="0">
              <a:solidFill>
                <a:srgbClr val="000090"/>
              </a:solidFill>
            </a:endParaRPr>
          </a:p>
          <a:p>
            <a:pPr lvl="1">
              <a:defRPr/>
            </a:pPr>
            <a:r>
              <a:rPr lang="es-ES" sz="2400" dirty="0" smtClean="0">
                <a:solidFill>
                  <a:srgbClr val="000090"/>
                </a:solidFill>
              </a:rPr>
              <a:t>Sólido/</a:t>
            </a:r>
            <a:r>
              <a:rPr lang="es-ES" sz="2400" dirty="0" err="1" smtClean="0">
                <a:solidFill>
                  <a:srgbClr val="000090"/>
                </a:solidFill>
              </a:rPr>
              <a:t>multiquístico</a:t>
            </a:r>
            <a:r>
              <a:rPr lang="es-ES" sz="2400" dirty="0" smtClean="0">
                <a:solidFill>
                  <a:srgbClr val="000090"/>
                </a:solidFill>
              </a:rPr>
              <a:t> </a:t>
            </a:r>
          </a:p>
          <a:p>
            <a:pPr lvl="1">
              <a:defRPr/>
            </a:pPr>
            <a:r>
              <a:rPr lang="es-ES" sz="2400" dirty="0" err="1" smtClean="0">
                <a:solidFill>
                  <a:srgbClr val="000090"/>
                </a:solidFill>
              </a:rPr>
              <a:t>Uniquístico</a:t>
            </a:r>
            <a:r>
              <a:rPr lang="es-ES" sz="2400" dirty="0" smtClean="0">
                <a:solidFill>
                  <a:srgbClr val="000090"/>
                </a:solidFill>
              </a:rPr>
              <a:t> (simple e </a:t>
            </a:r>
            <a:r>
              <a:rPr lang="es-ES" sz="2400" dirty="0" err="1" smtClean="0">
                <a:solidFill>
                  <a:srgbClr val="000090"/>
                </a:solidFill>
              </a:rPr>
              <a:t>intraluminal</a:t>
            </a:r>
            <a:r>
              <a:rPr lang="es-ES" sz="2400" dirty="0" smtClean="0">
                <a:solidFill>
                  <a:srgbClr val="000090"/>
                </a:solidFill>
              </a:rPr>
              <a:t>)</a:t>
            </a:r>
          </a:p>
          <a:p>
            <a:pPr lvl="1">
              <a:defRPr/>
            </a:pPr>
            <a:r>
              <a:rPr lang="es-ES" sz="2400" dirty="0" smtClean="0">
                <a:solidFill>
                  <a:srgbClr val="000090"/>
                </a:solidFill>
              </a:rPr>
              <a:t>Periférico/extra-óseo</a:t>
            </a:r>
          </a:p>
          <a:p>
            <a:pPr>
              <a:defRPr/>
            </a:pPr>
            <a:r>
              <a:rPr lang="es-ES" sz="2800" dirty="0" smtClean="0">
                <a:solidFill>
                  <a:srgbClr val="000090"/>
                </a:solidFill>
              </a:rPr>
              <a:t>Tumor </a:t>
            </a:r>
            <a:r>
              <a:rPr lang="es-ES" sz="2800" dirty="0" err="1" smtClean="0">
                <a:solidFill>
                  <a:srgbClr val="000090"/>
                </a:solidFill>
              </a:rPr>
              <a:t>odontoescamoso</a:t>
            </a:r>
            <a:endParaRPr lang="es-ES" sz="2800" dirty="0" smtClean="0">
              <a:solidFill>
                <a:srgbClr val="000090"/>
              </a:solidFill>
            </a:endParaRPr>
          </a:p>
          <a:p>
            <a:pPr>
              <a:defRPr/>
            </a:pPr>
            <a:r>
              <a:rPr lang="es-ES" sz="2800" dirty="0" smtClean="0">
                <a:solidFill>
                  <a:srgbClr val="000090"/>
                </a:solidFill>
              </a:rPr>
              <a:t>Tumor </a:t>
            </a:r>
            <a:r>
              <a:rPr lang="es-ES" sz="2800" dirty="0" err="1" smtClean="0">
                <a:solidFill>
                  <a:srgbClr val="000090"/>
                </a:solidFill>
              </a:rPr>
              <a:t>odontogénico</a:t>
            </a:r>
            <a:r>
              <a:rPr lang="es-ES" sz="2800" dirty="0" smtClean="0">
                <a:solidFill>
                  <a:srgbClr val="000090"/>
                </a:solidFill>
              </a:rPr>
              <a:t> epitelial </a:t>
            </a:r>
            <a:r>
              <a:rPr lang="es-ES" sz="2800" dirty="0" err="1" smtClean="0">
                <a:solidFill>
                  <a:srgbClr val="000090"/>
                </a:solidFill>
              </a:rPr>
              <a:t>calcificante</a:t>
            </a:r>
            <a:endParaRPr lang="es-ES" sz="2800" dirty="0" smtClean="0">
              <a:solidFill>
                <a:srgbClr val="000090"/>
              </a:solidFill>
            </a:endParaRPr>
          </a:p>
          <a:p>
            <a:pPr>
              <a:defRPr/>
            </a:pPr>
            <a:r>
              <a:rPr lang="es-ES" sz="2800" dirty="0" smtClean="0">
                <a:solidFill>
                  <a:srgbClr val="000090"/>
                </a:solidFill>
              </a:rPr>
              <a:t>Tumor </a:t>
            </a:r>
            <a:r>
              <a:rPr lang="es-ES" sz="2800" dirty="0" err="1" smtClean="0">
                <a:solidFill>
                  <a:srgbClr val="000090"/>
                </a:solidFill>
              </a:rPr>
              <a:t>odontogénico</a:t>
            </a:r>
            <a:r>
              <a:rPr lang="es-ES" sz="2800" dirty="0" smtClean="0">
                <a:solidFill>
                  <a:srgbClr val="000090"/>
                </a:solidFill>
              </a:rPr>
              <a:t> </a:t>
            </a:r>
            <a:r>
              <a:rPr lang="es-ES" sz="2800" dirty="0" err="1" smtClean="0">
                <a:solidFill>
                  <a:srgbClr val="000090"/>
                </a:solidFill>
              </a:rPr>
              <a:t>adenomatoide</a:t>
            </a:r>
            <a:endParaRPr lang="es-ES" sz="2800" dirty="0" smtClean="0">
              <a:solidFill>
                <a:srgbClr val="000090"/>
              </a:solidFill>
            </a:endParaRPr>
          </a:p>
        </p:txBody>
      </p:sp>
      <p:cxnSp>
        <p:nvCxnSpPr>
          <p:cNvPr id="6" name="3 Conector recto"/>
          <p:cNvCxnSpPr/>
          <p:nvPr/>
        </p:nvCxnSpPr>
        <p:spPr>
          <a:xfrm>
            <a:off x="755650" y="1484313"/>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pic>
        <p:nvPicPr>
          <p:cNvPr id="5" name="Imagen 4" descr="20170226_1103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548" y="5400771"/>
            <a:ext cx="943629" cy="1207525"/>
          </a:xfrm>
          <a:prstGeom prst="rect">
            <a:avLst/>
          </a:prstGeom>
        </p:spPr>
      </p:pic>
    </p:spTree>
    <p:extLst>
      <p:ext uri="{BB962C8B-B14F-4D97-AF65-F5344CB8AC3E}">
        <p14:creationId xmlns:p14="http://schemas.microsoft.com/office/powerpoint/2010/main" val="23559948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ítulo 1"/>
          <p:cNvSpPr>
            <a:spLocks noGrp="1"/>
          </p:cNvSpPr>
          <p:nvPr>
            <p:ph type="title"/>
          </p:nvPr>
        </p:nvSpPr>
        <p:spPr/>
        <p:txBody>
          <a:bodyPr/>
          <a:lstStyle/>
          <a:p>
            <a:r>
              <a:rPr lang="es-ES" sz="3600" dirty="0">
                <a:solidFill>
                  <a:srgbClr val="000066"/>
                </a:solidFill>
                <a:latin typeface="Calibri" charset="0"/>
              </a:rPr>
              <a:t>Tumores </a:t>
            </a:r>
            <a:r>
              <a:rPr lang="es-ES" sz="3600" dirty="0" err="1">
                <a:solidFill>
                  <a:srgbClr val="000066"/>
                </a:solidFill>
                <a:latin typeface="Calibri" charset="0"/>
              </a:rPr>
              <a:t>Odontogénicos</a:t>
            </a:r>
            <a:r>
              <a:rPr lang="es-ES" sz="3600" dirty="0">
                <a:solidFill>
                  <a:srgbClr val="000066"/>
                </a:solidFill>
                <a:latin typeface="Calibri" charset="0"/>
              </a:rPr>
              <a:t> Benignos (2017)</a:t>
            </a:r>
            <a:endParaRPr lang="es-ES" dirty="0">
              <a:solidFill>
                <a:srgbClr val="000066"/>
              </a:solidFill>
              <a:latin typeface="Calibri" charset="0"/>
            </a:endParaRPr>
          </a:p>
        </p:txBody>
      </p:sp>
      <p:sp>
        <p:nvSpPr>
          <p:cNvPr id="3" name="Marcador de contenido 2"/>
          <p:cNvSpPr>
            <a:spLocks noGrp="1"/>
          </p:cNvSpPr>
          <p:nvPr>
            <p:ph idx="1"/>
          </p:nvPr>
        </p:nvSpPr>
        <p:spPr>
          <a:xfrm>
            <a:off x="755650" y="1711325"/>
            <a:ext cx="7931150" cy="4525963"/>
          </a:xfrm>
        </p:spPr>
        <p:txBody>
          <a:bodyPr/>
          <a:lstStyle/>
          <a:p>
            <a:pPr marL="0" indent="0">
              <a:buFont typeface="Arial" charset="0"/>
              <a:buNone/>
              <a:defRPr/>
            </a:pPr>
            <a:r>
              <a:rPr lang="es-ES" sz="2800" u="sng" dirty="0" smtClean="0">
                <a:solidFill>
                  <a:srgbClr val="000066"/>
                </a:solidFill>
              </a:rPr>
              <a:t>Tumores mixtos con componente de epitelio y mesénquima </a:t>
            </a:r>
          </a:p>
          <a:p>
            <a:pPr marL="0" indent="0">
              <a:buFont typeface="Arial" charset="0"/>
              <a:buNone/>
              <a:defRPr/>
            </a:pPr>
            <a:endParaRPr lang="es-ES" sz="2800" dirty="0" smtClean="0">
              <a:solidFill>
                <a:srgbClr val="000099"/>
              </a:solidFill>
            </a:endParaRPr>
          </a:p>
          <a:p>
            <a:pPr>
              <a:defRPr/>
            </a:pPr>
            <a:r>
              <a:rPr lang="es-ES" sz="2800" dirty="0" smtClean="0">
                <a:solidFill>
                  <a:srgbClr val="000090"/>
                </a:solidFill>
              </a:rPr>
              <a:t>Fibroma </a:t>
            </a:r>
            <a:r>
              <a:rPr lang="es-ES" sz="2800" dirty="0" err="1" smtClean="0">
                <a:solidFill>
                  <a:srgbClr val="000090"/>
                </a:solidFill>
              </a:rPr>
              <a:t>ameloblástico</a:t>
            </a:r>
            <a:endParaRPr lang="es-ES" sz="2800" dirty="0" smtClean="0">
              <a:solidFill>
                <a:srgbClr val="000090"/>
              </a:solidFill>
            </a:endParaRPr>
          </a:p>
          <a:p>
            <a:pPr>
              <a:defRPr/>
            </a:pPr>
            <a:r>
              <a:rPr lang="es-ES" sz="2800" dirty="0" smtClean="0">
                <a:solidFill>
                  <a:srgbClr val="000090"/>
                </a:solidFill>
              </a:rPr>
              <a:t>Tumor </a:t>
            </a:r>
            <a:r>
              <a:rPr lang="es-ES" sz="2800" dirty="0" err="1" smtClean="0">
                <a:solidFill>
                  <a:srgbClr val="000090"/>
                </a:solidFill>
              </a:rPr>
              <a:t>odontogénico</a:t>
            </a:r>
            <a:r>
              <a:rPr lang="es-ES" sz="2800" dirty="0" smtClean="0">
                <a:solidFill>
                  <a:srgbClr val="000090"/>
                </a:solidFill>
              </a:rPr>
              <a:t> primordial </a:t>
            </a:r>
            <a:r>
              <a:rPr lang="es-ES" b="1" dirty="0">
                <a:solidFill>
                  <a:srgbClr val="000090"/>
                </a:solidFill>
              </a:rPr>
              <a:t>*</a:t>
            </a:r>
            <a:endParaRPr lang="es-ES" b="1" dirty="0" smtClean="0">
              <a:solidFill>
                <a:srgbClr val="000090"/>
              </a:solidFill>
            </a:endParaRPr>
          </a:p>
          <a:p>
            <a:pPr>
              <a:defRPr/>
            </a:pPr>
            <a:r>
              <a:rPr lang="es-ES" sz="2800" dirty="0" smtClean="0">
                <a:solidFill>
                  <a:srgbClr val="000090"/>
                </a:solidFill>
              </a:rPr>
              <a:t>Odontoma (en desarrollo, compuesto y complejo)</a:t>
            </a:r>
          </a:p>
          <a:p>
            <a:pPr>
              <a:defRPr/>
            </a:pPr>
            <a:r>
              <a:rPr lang="es-ES" sz="2800" dirty="0" smtClean="0">
                <a:solidFill>
                  <a:srgbClr val="000090"/>
                </a:solidFill>
              </a:rPr>
              <a:t>Tumor </a:t>
            </a:r>
            <a:r>
              <a:rPr lang="es-ES" sz="2800" dirty="0" err="1" smtClean="0">
                <a:solidFill>
                  <a:srgbClr val="000090"/>
                </a:solidFill>
              </a:rPr>
              <a:t>dentinogénico</a:t>
            </a:r>
            <a:r>
              <a:rPr lang="es-ES" sz="2800" dirty="0" smtClean="0">
                <a:solidFill>
                  <a:srgbClr val="000090"/>
                </a:solidFill>
              </a:rPr>
              <a:t> de células fantasma</a:t>
            </a:r>
          </a:p>
        </p:txBody>
      </p:sp>
      <p:cxnSp>
        <p:nvCxnSpPr>
          <p:cNvPr id="6" name="3 Conector recto"/>
          <p:cNvCxnSpPr/>
          <p:nvPr/>
        </p:nvCxnSpPr>
        <p:spPr>
          <a:xfrm>
            <a:off x="755650" y="1484313"/>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pic>
        <p:nvPicPr>
          <p:cNvPr id="5" name="Imagen 4" descr="20170226_11033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7548" y="5400771"/>
            <a:ext cx="943629" cy="1207525"/>
          </a:xfrm>
          <a:prstGeom prst="rect">
            <a:avLst/>
          </a:prstGeom>
        </p:spPr>
      </p:pic>
    </p:spTree>
    <p:extLst>
      <p:ext uri="{BB962C8B-B14F-4D97-AF65-F5344CB8AC3E}">
        <p14:creationId xmlns:p14="http://schemas.microsoft.com/office/powerpoint/2010/main" val="30797260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5650" y="1711325"/>
            <a:ext cx="7931150" cy="4525963"/>
          </a:xfrm>
        </p:spPr>
        <p:txBody>
          <a:bodyPr/>
          <a:lstStyle/>
          <a:p>
            <a:pPr marL="0" indent="0">
              <a:buFont typeface="Arial" charset="0"/>
              <a:buNone/>
              <a:defRPr/>
            </a:pPr>
            <a:r>
              <a:rPr lang="es-ES" sz="2800" u="sng" dirty="0" smtClean="0">
                <a:solidFill>
                  <a:srgbClr val="000066"/>
                </a:solidFill>
              </a:rPr>
              <a:t>Tumores del mesénquima con (limitada) o sin presencia de epitelio </a:t>
            </a:r>
            <a:r>
              <a:rPr lang="es-ES" sz="2800" u="sng" dirty="0" err="1" smtClean="0">
                <a:solidFill>
                  <a:srgbClr val="000066"/>
                </a:solidFill>
              </a:rPr>
              <a:t>odontogénico</a:t>
            </a:r>
            <a:endParaRPr lang="es-ES" sz="2800" u="sng" dirty="0" smtClean="0">
              <a:solidFill>
                <a:srgbClr val="000066"/>
              </a:solidFill>
            </a:endParaRPr>
          </a:p>
          <a:p>
            <a:pPr marL="0" indent="0">
              <a:buFont typeface="Arial" charset="0"/>
              <a:buNone/>
              <a:defRPr/>
            </a:pPr>
            <a:endParaRPr lang="es-ES" sz="2800" dirty="0" smtClean="0">
              <a:solidFill>
                <a:srgbClr val="000099"/>
              </a:solidFill>
            </a:endParaRPr>
          </a:p>
          <a:p>
            <a:pPr>
              <a:defRPr/>
            </a:pPr>
            <a:r>
              <a:rPr lang="es-ES" sz="2800" dirty="0" smtClean="0">
                <a:solidFill>
                  <a:srgbClr val="000090"/>
                </a:solidFill>
              </a:rPr>
              <a:t>Fibroma </a:t>
            </a:r>
            <a:r>
              <a:rPr lang="es-ES" sz="2800" dirty="0" err="1" smtClean="0">
                <a:solidFill>
                  <a:srgbClr val="000090"/>
                </a:solidFill>
              </a:rPr>
              <a:t>odontogénico</a:t>
            </a:r>
            <a:endParaRPr lang="es-ES" sz="2800" dirty="0" smtClean="0">
              <a:solidFill>
                <a:srgbClr val="000090"/>
              </a:solidFill>
            </a:endParaRPr>
          </a:p>
          <a:p>
            <a:pPr>
              <a:defRPr/>
            </a:pPr>
            <a:r>
              <a:rPr lang="es-ES" sz="2800" dirty="0" err="1" smtClean="0">
                <a:solidFill>
                  <a:srgbClr val="000090"/>
                </a:solidFill>
              </a:rPr>
              <a:t>Mixoma</a:t>
            </a:r>
            <a:r>
              <a:rPr lang="es-ES" sz="2800" dirty="0" smtClean="0">
                <a:solidFill>
                  <a:srgbClr val="000090"/>
                </a:solidFill>
              </a:rPr>
              <a:t>/</a:t>
            </a:r>
            <a:r>
              <a:rPr lang="es-ES" sz="2800" dirty="0" err="1" smtClean="0">
                <a:solidFill>
                  <a:srgbClr val="000090"/>
                </a:solidFill>
              </a:rPr>
              <a:t>mixofibroma</a:t>
            </a:r>
            <a:r>
              <a:rPr lang="es-ES" sz="2800" dirty="0" smtClean="0">
                <a:solidFill>
                  <a:srgbClr val="000090"/>
                </a:solidFill>
              </a:rPr>
              <a:t> </a:t>
            </a:r>
            <a:r>
              <a:rPr lang="es-ES" sz="2800" dirty="0" err="1" smtClean="0">
                <a:solidFill>
                  <a:srgbClr val="000090"/>
                </a:solidFill>
              </a:rPr>
              <a:t>odontogénico</a:t>
            </a:r>
            <a:endParaRPr lang="es-ES" sz="2800" dirty="0" smtClean="0">
              <a:solidFill>
                <a:srgbClr val="000090"/>
              </a:solidFill>
            </a:endParaRPr>
          </a:p>
          <a:p>
            <a:pPr>
              <a:defRPr/>
            </a:pPr>
            <a:r>
              <a:rPr lang="es-ES" sz="2800" dirty="0" err="1" smtClean="0">
                <a:solidFill>
                  <a:srgbClr val="000090"/>
                </a:solidFill>
              </a:rPr>
              <a:t>Cementoblastoma</a:t>
            </a:r>
            <a:endParaRPr lang="es-ES" sz="2800" dirty="0" smtClean="0">
              <a:solidFill>
                <a:srgbClr val="000090"/>
              </a:solidFill>
            </a:endParaRPr>
          </a:p>
          <a:p>
            <a:pPr>
              <a:defRPr/>
            </a:pPr>
            <a:r>
              <a:rPr lang="es-ES" sz="2800" dirty="0" smtClean="0">
                <a:solidFill>
                  <a:srgbClr val="000090"/>
                </a:solidFill>
              </a:rPr>
              <a:t>Fibroma Cemento-</a:t>
            </a:r>
            <a:r>
              <a:rPr lang="es-ES" sz="2800" dirty="0" err="1" smtClean="0">
                <a:solidFill>
                  <a:srgbClr val="000090"/>
                </a:solidFill>
              </a:rPr>
              <a:t>osificante</a:t>
            </a:r>
            <a:r>
              <a:rPr lang="es-ES" sz="2800" dirty="0" smtClean="0">
                <a:solidFill>
                  <a:srgbClr val="000090"/>
                </a:solidFill>
              </a:rPr>
              <a:t> </a:t>
            </a:r>
          </a:p>
          <a:p>
            <a:pPr>
              <a:defRPr/>
            </a:pPr>
            <a:endParaRPr lang="es-ES" dirty="0" smtClean="0">
              <a:solidFill>
                <a:srgbClr val="000090"/>
              </a:solidFill>
            </a:endParaRPr>
          </a:p>
        </p:txBody>
      </p:sp>
      <p:cxnSp>
        <p:nvCxnSpPr>
          <p:cNvPr id="6" name="3 Conector recto"/>
          <p:cNvCxnSpPr/>
          <p:nvPr/>
        </p:nvCxnSpPr>
        <p:spPr>
          <a:xfrm>
            <a:off x="755650" y="1484313"/>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es-ES" sz="3600" dirty="0">
                <a:solidFill>
                  <a:srgbClr val="000066"/>
                </a:solidFill>
                <a:latin typeface="Calibri" charset="0"/>
              </a:rPr>
              <a:t>Tumores </a:t>
            </a:r>
            <a:r>
              <a:rPr lang="es-ES" sz="3600" dirty="0" err="1">
                <a:solidFill>
                  <a:srgbClr val="000066"/>
                </a:solidFill>
                <a:latin typeface="Calibri" charset="0"/>
              </a:rPr>
              <a:t>Odontogénicos</a:t>
            </a:r>
            <a:r>
              <a:rPr lang="es-ES" sz="3600" dirty="0">
                <a:solidFill>
                  <a:srgbClr val="000066"/>
                </a:solidFill>
                <a:latin typeface="Calibri" charset="0"/>
              </a:rPr>
              <a:t> Benignos (2017)</a:t>
            </a:r>
            <a:endParaRPr lang="es-ES" sz="3600" dirty="0"/>
          </a:p>
        </p:txBody>
      </p:sp>
      <p:pic>
        <p:nvPicPr>
          <p:cNvPr id="5" name="Imagen 4" descr="20170226_1103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548" y="5400771"/>
            <a:ext cx="943629" cy="1207525"/>
          </a:xfrm>
          <a:prstGeom prst="rect">
            <a:avLst/>
          </a:prstGeom>
        </p:spPr>
      </p:pic>
    </p:spTree>
    <p:extLst>
      <p:ext uri="{BB962C8B-B14F-4D97-AF65-F5344CB8AC3E}">
        <p14:creationId xmlns:p14="http://schemas.microsoft.com/office/powerpoint/2010/main" val="7913565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ítulo 1"/>
          <p:cNvSpPr>
            <a:spLocks noGrp="1"/>
          </p:cNvSpPr>
          <p:nvPr>
            <p:ph type="title"/>
          </p:nvPr>
        </p:nvSpPr>
        <p:spPr/>
        <p:txBody>
          <a:bodyPr/>
          <a:lstStyle/>
          <a:p>
            <a:r>
              <a:rPr lang="es-ES" sz="3600">
                <a:solidFill>
                  <a:srgbClr val="000066"/>
                </a:solidFill>
                <a:latin typeface="Calibri" charset="0"/>
              </a:rPr>
              <a:t>Tumores Odontogénicos Benignos (2017)</a:t>
            </a:r>
          </a:p>
        </p:txBody>
      </p:sp>
      <p:sp>
        <p:nvSpPr>
          <p:cNvPr id="3" name="Marcador de contenido 2"/>
          <p:cNvSpPr>
            <a:spLocks noGrp="1"/>
          </p:cNvSpPr>
          <p:nvPr>
            <p:ph idx="1"/>
          </p:nvPr>
        </p:nvSpPr>
        <p:spPr>
          <a:xfrm>
            <a:off x="755650" y="1711325"/>
            <a:ext cx="7931150" cy="4525963"/>
          </a:xfrm>
        </p:spPr>
        <p:txBody>
          <a:bodyPr/>
          <a:lstStyle/>
          <a:p>
            <a:pPr marL="0" indent="0">
              <a:buFont typeface="Arial" charset="0"/>
              <a:buNone/>
              <a:defRPr/>
            </a:pPr>
            <a:r>
              <a:rPr lang="es-ES" sz="2800" u="sng" dirty="0" smtClean="0">
                <a:solidFill>
                  <a:srgbClr val="000066"/>
                </a:solidFill>
              </a:rPr>
              <a:t>Tumores epiteliales </a:t>
            </a:r>
          </a:p>
          <a:p>
            <a:pPr marL="0" indent="0">
              <a:buFont typeface="Arial" charset="0"/>
              <a:buNone/>
              <a:defRPr/>
            </a:pPr>
            <a:endParaRPr lang="es-ES" sz="2800" dirty="0" smtClean="0">
              <a:solidFill>
                <a:srgbClr val="000090"/>
              </a:solidFill>
            </a:endParaRPr>
          </a:p>
          <a:p>
            <a:pPr>
              <a:defRPr/>
            </a:pPr>
            <a:r>
              <a:rPr lang="es-ES" sz="2800" dirty="0" err="1" smtClean="0">
                <a:solidFill>
                  <a:srgbClr val="FF0000"/>
                </a:solidFill>
              </a:rPr>
              <a:t>Ameloblastoma</a:t>
            </a:r>
            <a:r>
              <a:rPr lang="es-ES" sz="2800" dirty="0" smtClean="0">
                <a:solidFill>
                  <a:srgbClr val="FF0000"/>
                </a:solidFill>
              </a:rPr>
              <a:t> </a:t>
            </a:r>
            <a:endParaRPr lang="es-ES" sz="2800" dirty="0">
              <a:solidFill>
                <a:srgbClr val="FF0000"/>
              </a:solidFill>
            </a:endParaRPr>
          </a:p>
          <a:p>
            <a:pPr lvl="1">
              <a:defRPr/>
            </a:pPr>
            <a:r>
              <a:rPr lang="es-ES" sz="2400" dirty="0" smtClean="0">
                <a:solidFill>
                  <a:srgbClr val="FF0000"/>
                </a:solidFill>
              </a:rPr>
              <a:t>Sólido/</a:t>
            </a:r>
            <a:r>
              <a:rPr lang="es-ES" sz="2400" dirty="0" err="1" smtClean="0">
                <a:solidFill>
                  <a:srgbClr val="FF0000"/>
                </a:solidFill>
              </a:rPr>
              <a:t>multiquístico</a:t>
            </a:r>
            <a:r>
              <a:rPr lang="es-ES" sz="2400" dirty="0" smtClean="0">
                <a:solidFill>
                  <a:srgbClr val="FF0000"/>
                </a:solidFill>
              </a:rPr>
              <a:t> </a:t>
            </a:r>
          </a:p>
          <a:p>
            <a:pPr lvl="1">
              <a:defRPr/>
            </a:pPr>
            <a:r>
              <a:rPr lang="es-ES" sz="2400" dirty="0" err="1" smtClean="0">
                <a:solidFill>
                  <a:srgbClr val="FF0000"/>
                </a:solidFill>
              </a:rPr>
              <a:t>Uniquístico</a:t>
            </a:r>
            <a:r>
              <a:rPr lang="es-ES" sz="2400" dirty="0" smtClean="0">
                <a:solidFill>
                  <a:srgbClr val="FF0000"/>
                </a:solidFill>
              </a:rPr>
              <a:t> (simple e </a:t>
            </a:r>
            <a:r>
              <a:rPr lang="es-ES" sz="2400" dirty="0" err="1" smtClean="0">
                <a:solidFill>
                  <a:srgbClr val="FF0000"/>
                </a:solidFill>
              </a:rPr>
              <a:t>intraluminal</a:t>
            </a:r>
            <a:r>
              <a:rPr lang="es-ES" sz="2400" dirty="0" smtClean="0">
                <a:solidFill>
                  <a:srgbClr val="FF0000"/>
                </a:solidFill>
              </a:rPr>
              <a:t>)</a:t>
            </a:r>
          </a:p>
          <a:p>
            <a:pPr lvl="1">
              <a:defRPr/>
            </a:pPr>
            <a:r>
              <a:rPr lang="es-ES" sz="2400" dirty="0" smtClean="0">
                <a:solidFill>
                  <a:srgbClr val="FF0000"/>
                </a:solidFill>
              </a:rPr>
              <a:t>Periférico/extra-óseo</a:t>
            </a:r>
          </a:p>
          <a:p>
            <a:pPr>
              <a:defRPr/>
            </a:pPr>
            <a:r>
              <a:rPr lang="es-ES" sz="2800" dirty="0" smtClean="0">
                <a:solidFill>
                  <a:srgbClr val="000090"/>
                </a:solidFill>
              </a:rPr>
              <a:t>Tumor </a:t>
            </a:r>
            <a:r>
              <a:rPr lang="es-ES" sz="2800" dirty="0" err="1" smtClean="0">
                <a:solidFill>
                  <a:srgbClr val="000090"/>
                </a:solidFill>
              </a:rPr>
              <a:t>odontoescamoso</a:t>
            </a:r>
            <a:endParaRPr lang="es-ES" sz="2800" dirty="0" smtClean="0">
              <a:solidFill>
                <a:srgbClr val="000090"/>
              </a:solidFill>
            </a:endParaRPr>
          </a:p>
          <a:p>
            <a:pPr>
              <a:defRPr/>
            </a:pPr>
            <a:r>
              <a:rPr lang="es-ES" sz="2800" dirty="0" smtClean="0">
                <a:solidFill>
                  <a:srgbClr val="000090"/>
                </a:solidFill>
              </a:rPr>
              <a:t>Tumor </a:t>
            </a:r>
            <a:r>
              <a:rPr lang="es-ES" sz="2800" dirty="0" err="1" smtClean="0">
                <a:solidFill>
                  <a:srgbClr val="000090"/>
                </a:solidFill>
              </a:rPr>
              <a:t>odontogénico</a:t>
            </a:r>
            <a:r>
              <a:rPr lang="es-ES" sz="2800" dirty="0" smtClean="0">
                <a:solidFill>
                  <a:srgbClr val="000090"/>
                </a:solidFill>
              </a:rPr>
              <a:t> epitelial </a:t>
            </a:r>
            <a:r>
              <a:rPr lang="es-ES" sz="2800" dirty="0" err="1" smtClean="0">
                <a:solidFill>
                  <a:srgbClr val="000090"/>
                </a:solidFill>
              </a:rPr>
              <a:t>calcificante</a:t>
            </a:r>
            <a:endParaRPr lang="es-ES" sz="2800" dirty="0" smtClean="0">
              <a:solidFill>
                <a:srgbClr val="000090"/>
              </a:solidFill>
            </a:endParaRPr>
          </a:p>
          <a:p>
            <a:pPr>
              <a:defRPr/>
            </a:pPr>
            <a:r>
              <a:rPr lang="es-ES" sz="2800" dirty="0" smtClean="0">
                <a:solidFill>
                  <a:srgbClr val="000090"/>
                </a:solidFill>
              </a:rPr>
              <a:t>Tumor </a:t>
            </a:r>
            <a:r>
              <a:rPr lang="es-ES" sz="2800" dirty="0" err="1" smtClean="0">
                <a:solidFill>
                  <a:srgbClr val="000090"/>
                </a:solidFill>
              </a:rPr>
              <a:t>odontogénico</a:t>
            </a:r>
            <a:r>
              <a:rPr lang="es-ES" sz="2800" dirty="0" smtClean="0">
                <a:solidFill>
                  <a:srgbClr val="000090"/>
                </a:solidFill>
              </a:rPr>
              <a:t> </a:t>
            </a:r>
            <a:r>
              <a:rPr lang="es-ES" sz="2800" dirty="0" err="1" smtClean="0">
                <a:solidFill>
                  <a:srgbClr val="000090"/>
                </a:solidFill>
              </a:rPr>
              <a:t>adenomatoide</a:t>
            </a:r>
            <a:endParaRPr lang="es-ES" sz="2800" dirty="0" smtClean="0">
              <a:solidFill>
                <a:srgbClr val="000090"/>
              </a:solidFill>
            </a:endParaRPr>
          </a:p>
        </p:txBody>
      </p:sp>
      <p:cxnSp>
        <p:nvCxnSpPr>
          <p:cNvPr id="6" name="3 Conector recto"/>
          <p:cNvCxnSpPr/>
          <p:nvPr/>
        </p:nvCxnSpPr>
        <p:spPr>
          <a:xfrm>
            <a:off x="755650" y="1484313"/>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pic>
        <p:nvPicPr>
          <p:cNvPr id="5" name="Imagen 4" descr="20170226_1103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548" y="5400771"/>
            <a:ext cx="943629" cy="1207525"/>
          </a:xfrm>
          <a:prstGeom prst="rect">
            <a:avLst/>
          </a:prstGeom>
        </p:spPr>
      </p:pic>
    </p:spTree>
    <p:extLst>
      <p:ext uri="{BB962C8B-B14F-4D97-AF65-F5344CB8AC3E}">
        <p14:creationId xmlns:p14="http://schemas.microsoft.com/office/powerpoint/2010/main" val="28270412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5198" y="0"/>
            <a:ext cx="5963478" cy="6858000"/>
          </a:xfrm>
          <a:prstGeom prst="rect">
            <a:avLst/>
          </a:prstGeom>
        </p:spPr>
      </p:pic>
      <p:pic>
        <p:nvPicPr>
          <p:cNvPr id="3" name="Imagen 2"/>
          <p:cNvPicPr>
            <a:picLocks noChangeAspect="1"/>
          </p:cNvPicPr>
          <p:nvPr/>
        </p:nvPicPr>
        <p:blipFill>
          <a:blip r:embed="rId4"/>
          <a:stretch>
            <a:fillRect/>
          </a:stretch>
        </p:blipFill>
        <p:spPr>
          <a:xfrm>
            <a:off x="6440885" y="3360161"/>
            <a:ext cx="2476680" cy="1567936"/>
          </a:xfrm>
          <a:prstGeom prst="rect">
            <a:avLst/>
          </a:prstGeom>
        </p:spPr>
      </p:pic>
      <p:pic>
        <p:nvPicPr>
          <p:cNvPr id="4" name="Imagen 3"/>
          <p:cNvPicPr>
            <a:picLocks noChangeAspect="1"/>
          </p:cNvPicPr>
          <p:nvPr/>
        </p:nvPicPr>
        <p:blipFill>
          <a:blip r:embed="rId5"/>
          <a:stretch>
            <a:fillRect/>
          </a:stretch>
        </p:blipFill>
        <p:spPr>
          <a:xfrm>
            <a:off x="6440885" y="5169085"/>
            <a:ext cx="2471754" cy="1558890"/>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075" y="1446801"/>
            <a:ext cx="2470564" cy="166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0916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8156" y="0"/>
            <a:ext cx="6453624" cy="6858000"/>
          </a:xfrm>
          <a:prstGeom prst="rect">
            <a:avLst/>
          </a:prstGeom>
        </p:spPr>
      </p:pic>
      <p:sp>
        <p:nvSpPr>
          <p:cNvPr id="3" name="Rectángulo 2"/>
          <p:cNvSpPr/>
          <p:nvPr/>
        </p:nvSpPr>
        <p:spPr>
          <a:xfrm>
            <a:off x="3272319" y="3207036"/>
            <a:ext cx="3244725" cy="36509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4"/>
          <a:stretch>
            <a:fillRect/>
          </a:stretch>
        </p:blipFill>
        <p:spPr>
          <a:xfrm>
            <a:off x="4303974" y="4810768"/>
            <a:ext cx="4064000" cy="1752600"/>
          </a:xfrm>
          <a:prstGeom prst="rect">
            <a:avLst/>
          </a:prstGeom>
        </p:spPr>
      </p:pic>
      <p:pic>
        <p:nvPicPr>
          <p:cNvPr id="6" name="Imagen 5"/>
          <p:cNvPicPr>
            <a:picLocks noChangeAspect="1"/>
          </p:cNvPicPr>
          <p:nvPr/>
        </p:nvPicPr>
        <p:blipFill>
          <a:blip r:embed="rId5"/>
          <a:stretch>
            <a:fillRect/>
          </a:stretch>
        </p:blipFill>
        <p:spPr>
          <a:xfrm>
            <a:off x="6110301" y="2946074"/>
            <a:ext cx="2398138" cy="1807971"/>
          </a:xfrm>
          <a:prstGeom prst="rect">
            <a:avLst/>
          </a:prstGeom>
        </p:spPr>
      </p:pic>
      <p:pic>
        <p:nvPicPr>
          <p:cNvPr id="4" name="Imagen 3"/>
          <p:cNvPicPr>
            <a:picLocks noChangeAspect="1"/>
          </p:cNvPicPr>
          <p:nvPr/>
        </p:nvPicPr>
        <p:blipFill>
          <a:blip r:embed="rId6"/>
          <a:stretch>
            <a:fillRect/>
          </a:stretch>
        </p:blipFill>
        <p:spPr>
          <a:xfrm>
            <a:off x="7477450" y="410826"/>
            <a:ext cx="1030989" cy="2338909"/>
          </a:xfrm>
          <a:prstGeom prst="rect">
            <a:avLst/>
          </a:prstGeom>
        </p:spPr>
      </p:pic>
    </p:spTree>
    <p:extLst>
      <p:ext uri="{BB962C8B-B14F-4D97-AF65-F5344CB8AC3E}">
        <p14:creationId xmlns:p14="http://schemas.microsoft.com/office/powerpoint/2010/main" val="1217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185029" y="0"/>
            <a:ext cx="4791694" cy="5802013"/>
          </a:xfrm>
          <a:prstGeom prst="rect">
            <a:avLst/>
          </a:prstGeom>
        </p:spPr>
      </p:pic>
      <p:pic>
        <p:nvPicPr>
          <p:cNvPr id="3" name="Imagen 2"/>
          <p:cNvPicPr>
            <a:picLocks noChangeAspect="1"/>
          </p:cNvPicPr>
          <p:nvPr/>
        </p:nvPicPr>
        <p:blipFill>
          <a:blip r:embed="rId4"/>
          <a:stretch>
            <a:fillRect/>
          </a:stretch>
        </p:blipFill>
        <p:spPr>
          <a:xfrm>
            <a:off x="-1353810" y="5878097"/>
            <a:ext cx="10440922" cy="620430"/>
          </a:xfrm>
          <a:prstGeom prst="rect">
            <a:avLst/>
          </a:prstGeom>
        </p:spPr>
      </p:pic>
    </p:spTree>
    <p:extLst>
      <p:ext uri="{BB962C8B-B14F-4D97-AF65-F5344CB8AC3E}">
        <p14:creationId xmlns:p14="http://schemas.microsoft.com/office/powerpoint/2010/main" val="283587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5" name="Imagen 1" descr="IMG-20160704-WA001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0"/>
            <a:ext cx="702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CuadroTexto 2"/>
          <p:cNvSpPr txBox="1">
            <a:spLocks noChangeArrowheads="1"/>
          </p:cNvSpPr>
          <p:nvPr/>
        </p:nvSpPr>
        <p:spPr bwMode="auto">
          <a:xfrm>
            <a:off x="1152525" y="6453188"/>
            <a:ext cx="3203575" cy="369887"/>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s-ES" sz="1800" dirty="0" err="1">
                <a:latin typeface="Arial" charset="0"/>
                <a:cs typeface="Arial" charset="0"/>
              </a:rPr>
              <a:t>Universiteits</a:t>
            </a:r>
            <a:r>
              <a:rPr lang="es-ES" sz="1800" dirty="0">
                <a:latin typeface="Arial" charset="0"/>
                <a:cs typeface="Arial" charset="0"/>
              </a:rPr>
              <a:t> </a:t>
            </a:r>
            <a:r>
              <a:rPr lang="es-ES" sz="1800" dirty="0" err="1">
                <a:latin typeface="Arial" charset="0"/>
                <a:cs typeface="Arial" charset="0"/>
              </a:rPr>
              <a:t>Museum</a:t>
            </a:r>
            <a:r>
              <a:rPr lang="es-ES" sz="1800" dirty="0">
                <a:latin typeface="Arial" charset="0"/>
                <a:cs typeface="Arial" charset="0"/>
              </a:rPr>
              <a:t> Utrecht</a:t>
            </a:r>
          </a:p>
        </p:txBody>
      </p:sp>
    </p:spTree>
    <p:extLst>
      <p:ext uri="{BB962C8B-B14F-4D97-AF65-F5344CB8AC3E}">
        <p14:creationId xmlns:p14="http://schemas.microsoft.com/office/powerpoint/2010/main" val="24967712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1 Imagen" descr="Imagen3.jpg"/>
          <p:cNvPicPr>
            <a:picLocks noChangeAspect="1"/>
          </p:cNvPicPr>
          <p:nvPr/>
        </p:nvPicPr>
        <p:blipFill rotWithShape="1">
          <a:blip r:embed="rId2">
            <a:extLst>
              <a:ext uri="{28A0092B-C50C-407E-A947-70E740481C1C}">
                <a14:useLocalDpi xmlns:a14="http://schemas.microsoft.com/office/drawing/2010/main" val="0"/>
              </a:ext>
            </a:extLst>
          </a:blip>
          <a:srcRect l="4308" t="4704"/>
          <a:stretch/>
        </p:blipFill>
        <p:spPr bwMode="auto">
          <a:xfrm>
            <a:off x="107504" y="1308654"/>
            <a:ext cx="8955104" cy="471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27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4" descr="C:\Users\PERSONAL\Documents\Quiste dentigero.JPG"/>
          <p:cNvPicPr>
            <a:picLocks noChangeAspect="1" noChangeArrowheads="1"/>
          </p:cNvPicPr>
          <p:nvPr/>
        </p:nvPicPr>
        <p:blipFill>
          <a:blip r:embed="rId3" cstate="print"/>
          <a:srcRect t="6251" b="13542"/>
          <a:stretch>
            <a:fillRect/>
          </a:stretch>
        </p:blipFill>
        <p:spPr bwMode="auto">
          <a:xfrm>
            <a:off x="-286" y="3528956"/>
            <a:ext cx="5645004" cy="332904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0114" name="Picture 3" descr="QD5"/>
          <p:cNvPicPr>
            <a:picLocks noChangeAspect="1" noChangeArrowheads="1"/>
          </p:cNvPicPr>
          <p:nvPr/>
        </p:nvPicPr>
        <p:blipFill>
          <a:blip r:embed="rId4">
            <a:extLst>
              <a:ext uri="{28A0092B-C50C-407E-A947-70E740481C1C}">
                <a14:useLocalDpi xmlns:a14="http://schemas.microsoft.com/office/drawing/2010/main" val="0"/>
              </a:ext>
            </a:extLst>
          </a:blip>
          <a:srcRect l="48251" t="28429" r="6471" b="14932"/>
          <a:stretch>
            <a:fillRect/>
          </a:stretch>
        </p:blipFill>
        <p:spPr bwMode="auto">
          <a:xfrm>
            <a:off x="-21786" y="0"/>
            <a:ext cx="5402604" cy="36007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C:\Documents and Settings\A. Mosqueda\Mis documentos\Imagenes Patologia\TOQ\KOT-2.JPG"/>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13014" r="26785"/>
          <a:stretch/>
        </p:blipFill>
        <p:spPr bwMode="auto">
          <a:xfrm flipH="1">
            <a:off x="5380817" y="50854"/>
            <a:ext cx="3756571" cy="40948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1 Imagen" descr="Donaji Maribel (1).jpg"/>
          <p:cNvPicPr>
            <a:picLocks noChangeAspect="1"/>
          </p:cNvPicPr>
          <p:nvPr/>
        </p:nvPicPr>
        <p:blipFill rotWithShape="1">
          <a:blip r:embed="rId6">
            <a:extLst>
              <a:ext uri="{28A0092B-C50C-407E-A947-70E740481C1C}">
                <a14:useLocalDpi xmlns:a14="http://schemas.microsoft.com/office/drawing/2010/main" val="0"/>
              </a:ext>
            </a:extLst>
          </a:blip>
          <a:srcRect l="8023" t="22963" r="57105" b="11255"/>
          <a:stretch/>
        </p:blipFill>
        <p:spPr bwMode="auto">
          <a:xfrm flipH="1">
            <a:off x="5380816" y="3097330"/>
            <a:ext cx="3763179" cy="376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56025" y="56021"/>
            <a:ext cx="4762256" cy="646331"/>
          </a:xfrm>
          <a:prstGeom prst="rect">
            <a:avLst/>
          </a:prstGeom>
          <a:solidFill>
            <a:schemeClr val="tx1"/>
          </a:solidFill>
          <a:ln>
            <a:noFill/>
          </a:ln>
        </p:spPr>
        <p:txBody>
          <a:bodyPr wrap="square" rtlCol="0">
            <a:spAutoFit/>
          </a:bodyPr>
          <a:lstStyle/>
          <a:p>
            <a:pPr algn="ctr"/>
            <a:r>
              <a:rPr lang="es-ES" dirty="0" smtClean="0">
                <a:solidFill>
                  <a:schemeClr val="bg1"/>
                </a:solidFill>
              </a:rPr>
              <a:t>Quistes en posición </a:t>
            </a:r>
            <a:r>
              <a:rPr lang="es-ES" dirty="0" err="1" smtClean="0">
                <a:solidFill>
                  <a:schemeClr val="bg1"/>
                </a:solidFill>
              </a:rPr>
              <a:t>dentígera</a:t>
            </a:r>
            <a:r>
              <a:rPr lang="es-ES" dirty="0" smtClean="0">
                <a:solidFill>
                  <a:schemeClr val="bg1"/>
                </a:solidFill>
              </a:rPr>
              <a:t>:</a:t>
            </a:r>
          </a:p>
          <a:p>
            <a:pPr algn="ctr"/>
            <a:r>
              <a:rPr lang="es-ES" dirty="0" smtClean="0">
                <a:solidFill>
                  <a:schemeClr val="bg1"/>
                </a:solidFill>
              </a:rPr>
              <a:t>Mas de una posibilidad diagnóstica</a:t>
            </a:r>
            <a:endParaRPr lang="es-ES" dirty="0">
              <a:solidFill>
                <a:schemeClr val="bg1"/>
              </a:solidFill>
            </a:endParaRPr>
          </a:p>
        </p:txBody>
      </p:sp>
    </p:spTree>
    <p:extLst>
      <p:ext uri="{BB962C8B-B14F-4D97-AF65-F5344CB8AC3E}">
        <p14:creationId xmlns:p14="http://schemas.microsoft.com/office/powerpoint/2010/main" val="185074631"/>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41" name="1 Imagen" descr="Lesion en 2008.JPG"/>
          <p:cNvPicPr>
            <a:picLocks noChangeAspect="1"/>
          </p:cNvPicPr>
          <p:nvPr/>
        </p:nvPicPr>
        <p:blipFill>
          <a:blip r:embed="rId2">
            <a:extLst>
              <a:ext uri="{28A0092B-C50C-407E-A947-70E740481C1C}">
                <a14:useLocalDpi xmlns:a14="http://schemas.microsoft.com/office/drawing/2010/main" val="0"/>
              </a:ext>
            </a:extLst>
          </a:blip>
          <a:srcRect t="15350" b="4851"/>
          <a:stretch>
            <a:fillRect/>
          </a:stretch>
        </p:blipFill>
        <p:spPr bwMode="auto">
          <a:xfrm flipH="1">
            <a:off x="0" y="1052513"/>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2" name="2 CuadroTexto"/>
          <p:cNvSpPr txBox="1">
            <a:spLocks noChangeArrowheads="1"/>
          </p:cNvSpPr>
          <p:nvPr/>
        </p:nvSpPr>
        <p:spPr bwMode="auto">
          <a:xfrm>
            <a:off x="1176545" y="404813"/>
            <a:ext cx="6840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s-ES" dirty="0">
                <a:solidFill>
                  <a:srgbClr val="FFFFFF"/>
                </a:solidFill>
                <a:latin typeface="Arial" charset="0"/>
                <a:cs typeface="Arial" charset="0"/>
              </a:rPr>
              <a:t>Lesión inicial, tratada por enucleación en 2008</a:t>
            </a:r>
          </a:p>
        </p:txBody>
      </p:sp>
    </p:spTree>
    <p:extLst>
      <p:ext uri="{BB962C8B-B14F-4D97-AF65-F5344CB8AC3E}">
        <p14:creationId xmlns:p14="http://schemas.microsoft.com/office/powerpoint/2010/main" val="20874812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0865" name="1 Imagen" descr="Recidiva 2011.JPG"/>
          <p:cNvPicPr>
            <a:picLocks noChangeAspect="1"/>
          </p:cNvPicPr>
          <p:nvPr/>
        </p:nvPicPr>
        <p:blipFill>
          <a:blip r:embed="rId2">
            <a:extLst>
              <a:ext uri="{28A0092B-C50C-407E-A947-70E740481C1C}">
                <a14:useLocalDpi xmlns:a14="http://schemas.microsoft.com/office/drawing/2010/main" val="0"/>
              </a:ext>
            </a:extLst>
          </a:blip>
          <a:srcRect t="14301" b="11151"/>
          <a:stretch>
            <a:fillRect/>
          </a:stretch>
        </p:blipFill>
        <p:spPr bwMode="auto">
          <a:xfrm flipH="1">
            <a:off x="0" y="981075"/>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6" name="2 CuadroTexto"/>
          <p:cNvSpPr txBox="1">
            <a:spLocks noChangeArrowheads="1"/>
          </p:cNvSpPr>
          <p:nvPr/>
        </p:nvSpPr>
        <p:spPr bwMode="auto">
          <a:xfrm>
            <a:off x="2067606" y="404813"/>
            <a:ext cx="5040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s-ES" dirty="0">
                <a:solidFill>
                  <a:srgbClr val="FFFFFF"/>
                </a:solidFill>
                <a:latin typeface="Arial" charset="0"/>
                <a:cs typeface="Arial" charset="0"/>
              </a:rPr>
              <a:t>Recidiva en 2012</a:t>
            </a:r>
          </a:p>
        </p:txBody>
      </p:sp>
    </p:spTree>
    <p:extLst>
      <p:ext uri="{BB962C8B-B14F-4D97-AF65-F5344CB8AC3E}">
        <p14:creationId xmlns:p14="http://schemas.microsoft.com/office/powerpoint/2010/main" val="32152405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1889" name="2 Imagen" descr="199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8410575"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891" name="1 Imagen" descr="QA-220-09 16.jpg"/>
          <p:cNvPicPr>
            <a:picLocks noChangeAspect="1"/>
          </p:cNvPicPr>
          <p:nvPr/>
        </p:nvPicPr>
        <p:blipFill>
          <a:blip r:embed="rId3">
            <a:extLst>
              <a:ext uri="{28A0092B-C50C-407E-A947-70E740481C1C}">
                <a14:useLocalDpi xmlns:a14="http://schemas.microsoft.com/office/drawing/2010/main" val="0"/>
              </a:ext>
            </a:extLst>
          </a:blip>
          <a:srcRect t="21211"/>
          <a:stretch>
            <a:fillRect/>
          </a:stretch>
        </p:blipFill>
        <p:spPr bwMode="auto">
          <a:xfrm>
            <a:off x="5580063" y="4797425"/>
            <a:ext cx="3168650" cy="18716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576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2913" name="1 Imagen" descr="QA-359-09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612775"/>
            <a:ext cx="88265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7115372" y="5500688"/>
            <a:ext cx="1512717" cy="523220"/>
          </a:xfrm>
          <a:prstGeom prst="rect">
            <a:avLst/>
          </a:prstGeom>
          <a:noFill/>
        </p:spPr>
        <p:txBody>
          <a:bodyPr wrap="square" rtlCol="0">
            <a:spAutoFit/>
          </a:bodyPr>
          <a:lstStyle/>
          <a:p>
            <a:pPr algn="ctr"/>
            <a:r>
              <a:rPr lang="es-ES" sz="2800" dirty="0" smtClean="0">
                <a:solidFill>
                  <a:schemeClr val="bg1"/>
                </a:solidFill>
              </a:rPr>
              <a:t>Por qué?</a:t>
            </a:r>
            <a:endParaRPr lang="es-ES" sz="2800" dirty="0">
              <a:solidFill>
                <a:schemeClr val="bg1"/>
              </a:solidFill>
            </a:endParaRPr>
          </a:p>
        </p:txBody>
      </p:sp>
    </p:spTree>
    <p:extLst>
      <p:ext uri="{BB962C8B-B14F-4D97-AF65-F5344CB8AC3E}">
        <p14:creationId xmlns:p14="http://schemas.microsoft.com/office/powerpoint/2010/main" val="1875291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35240" y="4367"/>
            <a:ext cx="6837940" cy="6797885"/>
          </a:xfrm>
          <a:prstGeom prst="rect">
            <a:avLst/>
          </a:prstGeom>
        </p:spPr>
      </p:pic>
    </p:spTree>
    <p:extLst>
      <p:ext uri="{BB962C8B-B14F-4D97-AF65-F5344CB8AC3E}">
        <p14:creationId xmlns:p14="http://schemas.microsoft.com/office/powerpoint/2010/main" val="26105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388" y="-100013"/>
            <a:ext cx="4321175" cy="649288"/>
          </a:xfrm>
        </p:spPr>
        <p:txBody>
          <a:bodyPr>
            <a:noAutofit/>
          </a:bodyPr>
          <a:lstStyle/>
          <a:p>
            <a:pPr marL="320040" indent="-320040" fontAlgn="auto">
              <a:spcAft>
                <a:spcPts val="0"/>
              </a:spcAft>
              <a:buFont typeface="Wingdings 2"/>
              <a:buNone/>
              <a:defRPr/>
            </a:pPr>
            <a:endParaRPr lang="es-MX" dirty="0" smtClean="0">
              <a:ea typeface="+mn-ea"/>
              <a:cs typeface="+mn-cs"/>
            </a:endParaRPr>
          </a:p>
          <a:p>
            <a:pPr marL="630936" lvl="1" indent="-274320" fontAlgn="auto">
              <a:spcAft>
                <a:spcPts val="0"/>
              </a:spcAft>
              <a:buFont typeface="Arial" pitchFamily="34" charset="0"/>
              <a:buChar char="•"/>
              <a:defRPr/>
            </a:pPr>
            <a:r>
              <a:rPr lang="es-MX" sz="2000" b="1" dirty="0" smtClean="0">
                <a:solidFill>
                  <a:srgbClr val="000099"/>
                </a:solidFill>
                <a:effectLst>
                  <a:outerShdw blurRad="38100" dist="38100" dir="2700000" algn="tl">
                    <a:srgbClr val="000000">
                      <a:alpha val="43137"/>
                    </a:srgbClr>
                  </a:outerShdw>
                </a:effectLst>
                <a:latin typeface="Arial" pitchFamily="34" charset="0"/>
                <a:cs typeface="Arial" pitchFamily="34" charset="0"/>
              </a:rPr>
              <a:t>Ki67 y Syndecan-1</a:t>
            </a:r>
          </a:p>
          <a:p>
            <a:pPr marL="320040" indent="-320040" fontAlgn="auto">
              <a:spcAft>
                <a:spcPts val="0"/>
              </a:spcAft>
              <a:buFont typeface="Wingdings 2"/>
              <a:buChar char=""/>
              <a:defRPr/>
            </a:pPr>
            <a:endParaRPr lang="es-MX" dirty="0">
              <a:ea typeface="+mn-ea"/>
              <a:cs typeface="+mn-cs"/>
            </a:endParaRPr>
          </a:p>
        </p:txBody>
      </p:sp>
      <p:grpSp>
        <p:nvGrpSpPr>
          <p:cNvPr id="91138" name="5 Grupo"/>
          <p:cNvGrpSpPr>
            <a:grpSpLocks/>
          </p:cNvGrpSpPr>
          <p:nvPr/>
        </p:nvGrpSpPr>
        <p:grpSpPr bwMode="auto">
          <a:xfrm>
            <a:off x="192088" y="946150"/>
            <a:ext cx="8759825" cy="5486400"/>
            <a:chOff x="1586600" y="2814168"/>
            <a:chExt cx="7134697" cy="5800205"/>
          </a:xfrm>
        </p:grpSpPr>
        <p:graphicFrame>
          <p:nvGraphicFramePr>
            <p:cNvPr id="91140" name="3 Gráfico"/>
            <p:cNvGraphicFramePr>
              <a:graphicFrameLocks/>
            </p:cNvGraphicFramePr>
            <p:nvPr>
              <p:extLst>
                <p:ext uri="{D42A27DB-BD31-4B8C-83A1-F6EECF244321}">
                  <p14:modId xmlns:p14="http://schemas.microsoft.com/office/powerpoint/2010/main" val="1349696255"/>
                </p:ext>
              </p:extLst>
            </p:nvPr>
          </p:nvGraphicFramePr>
          <p:xfrm>
            <a:off x="1586600" y="3864464"/>
            <a:ext cx="7134697" cy="4749909"/>
          </p:xfrm>
          <a:graphic>
            <a:graphicData uri="http://schemas.openxmlformats.org/presentationml/2006/ole">
              <mc:AlternateContent xmlns:mc="http://schemas.openxmlformats.org/markup-compatibility/2006">
                <mc:Choice xmlns:v="urn:schemas-microsoft-com:vml" Requires="v">
                  <p:oleObj spid="_x0000_s15374" name="Hoja de cálculo" r:id="rId3" imgW="8760711" imgH="4493141" progId="Excel.Sheet.8">
                    <p:embed/>
                  </p:oleObj>
                </mc:Choice>
                <mc:Fallback>
                  <p:oleObj name="Hoja de cálculo" r:id="rId3" imgW="8760711" imgH="4493141"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600" y="3864464"/>
                          <a:ext cx="7134697" cy="474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41" name="Rectangle 1"/>
            <p:cNvSpPr>
              <a:spLocks noChangeArrowheads="1"/>
            </p:cNvSpPr>
            <p:nvPr/>
          </p:nvSpPr>
          <p:spPr bwMode="auto">
            <a:xfrm>
              <a:off x="2237478" y="2814168"/>
              <a:ext cx="6008927" cy="87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s-ES" sz="1600" b="1" dirty="0">
                  <a:solidFill>
                    <a:srgbClr val="000066"/>
                  </a:solidFill>
                  <a:latin typeface="Corbel" charset="0"/>
                  <a:cs typeface="Times New Roman" charset="0"/>
                </a:rPr>
                <a:t>Grafica 1. Porcentaje de células positivas que expresaron Ki-67 y Syndecan-1 en el </a:t>
              </a:r>
            </a:p>
            <a:p>
              <a:pPr algn="ctr"/>
              <a:r>
                <a:rPr lang="es-ES" sz="1600" b="1" dirty="0" err="1">
                  <a:solidFill>
                    <a:srgbClr val="000066"/>
                  </a:solidFill>
                  <a:latin typeface="Corbel" charset="0"/>
                  <a:cs typeface="Times New Roman" charset="0"/>
                </a:rPr>
                <a:t>q</a:t>
              </a:r>
              <a:r>
                <a:rPr lang="es-ES" sz="1600" b="1" dirty="0" err="1" smtClean="0">
                  <a:solidFill>
                    <a:srgbClr val="000066"/>
                  </a:solidFill>
                  <a:latin typeface="Corbel" charset="0"/>
                  <a:cs typeface="Times New Roman" charset="0"/>
                </a:rPr>
                <a:t>ueratoquiste</a:t>
              </a:r>
              <a:r>
                <a:rPr lang="es-ES" sz="1600" b="1" dirty="0" smtClean="0">
                  <a:solidFill>
                    <a:srgbClr val="000066"/>
                  </a:solidFill>
                  <a:latin typeface="Corbel" charset="0"/>
                  <a:cs typeface="Times New Roman" charset="0"/>
                </a:rPr>
                <a:t> </a:t>
              </a:r>
              <a:r>
                <a:rPr lang="es-ES" sz="1600" b="1" dirty="0" err="1" smtClean="0">
                  <a:solidFill>
                    <a:srgbClr val="000066"/>
                  </a:solidFill>
                  <a:latin typeface="Corbel" charset="0"/>
                  <a:cs typeface="Times New Roman" charset="0"/>
                </a:rPr>
                <a:t>odontogénico</a:t>
              </a:r>
              <a:r>
                <a:rPr lang="es-ES" sz="1600" b="1" dirty="0" smtClean="0">
                  <a:solidFill>
                    <a:srgbClr val="000066"/>
                  </a:solidFill>
                  <a:latin typeface="Corbel" charset="0"/>
                  <a:cs typeface="Times New Roman" charset="0"/>
                </a:rPr>
                <a:t>, </a:t>
              </a:r>
              <a:endParaRPr lang="es-ES" sz="1600" b="1" dirty="0">
                <a:solidFill>
                  <a:srgbClr val="000066"/>
                </a:solidFill>
                <a:latin typeface="Corbel" charset="0"/>
                <a:cs typeface="Times New Roman" charset="0"/>
              </a:endParaRPr>
            </a:p>
            <a:p>
              <a:pPr algn="ctr"/>
              <a:r>
                <a:rPr lang="es-ES" sz="1600" b="1" dirty="0">
                  <a:solidFill>
                    <a:srgbClr val="000066"/>
                  </a:solidFill>
                  <a:latin typeface="Corbel" charset="0"/>
                  <a:cs typeface="Times New Roman" charset="0"/>
                </a:rPr>
                <a:t>quiste </a:t>
              </a:r>
              <a:r>
                <a:rPr lang="es-ES" sz="1600" b="1" dirty="0" err="1">
                  <a:solidFill>
                    <a:srgbClr val="000066"/>
                  </a:solidFill>
                  <a:latin typeface="Corbel" charset="0"/>
                  <a:cs typeface="Times New Roman" charset="0"/>
                </a:rPr>
                <a:t>dentígero</a:t>
              </a:r>
              <a:r>
                <a:rPr lang="es-ES" sz="1600" b="1" dirty="0">
                  <a:solidFill>
                    <a:srgbClr val="000066"/>
                  </a:solidFill>
                  <a:latin typeface="Corbel" charset="0"/>
                  <a:cs typeface="Times New Roman" charset="0"/>
                </a:rPr>
                <a:t> y </a:t>
              </a:r>
              <a:r>
                <a:rPr lang="es-ES" sz="1600" b="1" dirty="0" err="1">
                  <a:solidFill>
                    <a:srgbClr val="000066"/>
                  </a:solidFill>
                  <a:latin typeface="Corbel" charset="0"/>
                  <a:cs typeface="Times New Roman" charset="0"/>
                </a:rPr>
                <a:t>ameloblastoma</a:t>
              </a:r>
              <a:r>
                <a:rPr lang="es-ES" sz="1600" b="1" dirty="0">
                  <a:solidFill>
                    <a:srgbClr val="000066"/>
                  </a:solidFill>
                  <a:latin typeface="Corbel" charset="0"/>
                  <a:cs typeface="Times New Roman" charset="0"/>
                </a:rPr>
                <a:t> </a:t>
              </a:r>
              <a:r>
                <a:rPr lang="es-ES" sz="1600" b="1" dirty="0" err="1">
                  <a:solidFill>
                    <a:srgbClr val="000066"/>
                  </a:solidFill>
                  <a:latin typeface="Corbel" charset="0"/>
                  <a:cs typeface="Times New Roman" charset="0"/>
                </a:rPr>
                <a:t>uniquístico</a:t>
              </a:r>
              <a:endParaRPr lang="es-ES" sz="1600" dirty="0">
                <a:solidFill>
                  <a:srgbClr val="000066"/>
                </a:solidFill>
                <a:latin typeface="Corbel" charset="0"/>
                <a:cs typeface="Arial" charset="0"/>
              </a:endParaRPr>
            </a:p>
          </p:txBody>
        </p:sp>
      </p:grpSp>
      <p:sp>
        <p:nvSpPr>
          <p:cNvPr id="91139" name="5 Rectángulo"/>
          <p:cNvSpPr>
            <a:spLocks noChangeArrowheads="1"/>
          </p:cNvSpPr>
          <p:nvPr/>
        </p:nvSpPr>
        <p:spPr bwMode="auto">
          <a:xfrm>
            <a:off x="4537075" y="649605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ES" sz="800">
                <a:solidFill>
                  <a:srgbClr val="FFFFFF"/>
                </a:solidFill>
                <a:latin typeface="Corbel" charset="0"/>
              </a:rPr>
              <a:t>Al-Otaibi </a:t>
            </a:r>
            <a:r>
              <a:rPr lang="es-ES" sz="800" i="1">
                <a:solidFill>
                  <a:srgbClr val="FFFFFF"/>
                </a:solidFill>
                <a:latin typeface="Corbel" charset="0"/>
              </a:rPr>
              <a:t>et al</a:t>
            </a:r>
            <a:r>
              <a:rPr lang="en-US" sz="800">
                <a:solidFill>
                  <a:srgbClr val="FFFFFF"/>
                </a:solidFill>
                <a:latin typeface="Corbel" charset="0"/>
              </a:rPr>
              <a:t>J Oral Pathol Med. 2013; 42:186-93</a:t>
            </a:r>
          </a:p>
          <a:p>
            <a:pPr algn="r"/>
            <a:r>
              <a:rPr lang="es-MX" sz="800">
                <a:solidFill>
                  <a:srgbClr val="FFFFFF"/>
                </a:solidFill>
                <a:latin typeface="Corbel" charset="0"/>
              </a:rPr>
              <a:t>Bologna-Molina </a:t>
            </a:r>
            <a:r>
              <a:rPr lang="es-MX" sz="800" i="1">
                <a:solidFill>
                  <a:srgbClr val="FFFFFF"/>
                </a:solidFill>
                <a:latin typeface="Corbel" charset="0"/>
              </a:rPr>
              <a:t>et al. </a:t>
            </a:r>
            <a:r>
              <a:rPr lang="en-US" sz="800">
                <a:solidFill>
                  <a:srgbClr val="FFFFFF"/>
                </a:solidFill>
                <a:latin typeface="Corbel" charset="0"/>
              </a:rPr>
              <a:t>Oral Oncol. 2008; 44: 805-11</a:t>
            </a:r>
          </a:p>
          <a:p>
            <a:pPr algn="r"/>
            <a:endParaRPr lang="en-US" sz="800">
              <a:solidFill>
                <a:srgbClr val="FFFFFF"/>
              </a:solidFill>
              <a:latin typeface="Corbel" charset="0"/>
            </a:endParaRPr>
          </a:p>
        </p:txBody>
      </p:sp>
      <p:sp>
        <p:nvSpPr>
          <p:cNvPr id="7" name="CuadroTexto 6"/>
          <p:cNvSpPr txBox="1"/>
          <p:nvPr/>
        </p:nvSpPr>
        <p:spPr>
          <a:xfrm>
            <a:off x="1611584" y="5709206"/>
            <a:ext cx="576064" cy="261610"/>
          </a:xfrm>
          <a:prstGeom prst="rect">
            <a:avLst/>
          </a:prstGeom>
          <a:solidFill>
            <a:schemeClr val="bg2">
              <a:lumMod val="60000"/>
              <a:lumOff val="40000"/>
            </a:schemeClr>
          </a:solidFill>
        </p:spPr>
        <p:txBody>
          <a:bodyPr wrap="square" rtlCol="0">
            <a:spAutoFit/>
          </a:bodyPr>
          <a:lstStyle/>
          <a:p>
            <a:pPr defTabSz="914400" fontAlgn="base">
              <a:spcBef>
                <a:spcPct val="0"/>
              </a:spcBef>
              <a:spcAft>
                <a:spcPct val="0"/>
              </a:spcAft>
            </a:pPr>
            <a:r>
              <a:rPr lang="es-ES" sz="1100" dirty="0" smtClean="0">
                <a:solidFill>
                  <a:srgbClr val="000000"/>
                </a:solidFill>
                <a:latin typeface="Arial"/>
                <a:ea typeface="ＭＳ Ｐゴシック" charset="0"/>
                <a:cs typeface="Arial"/>
              </a:rPr>
              <a:t>QQO</a:t>
            </a:r>
            <a:endParaRPr lang="es-ES" sz="1100" dirty="0">
              <a:solidFill>
                <a:srgbClr val="000000"/>
              </a:solidFill>
              <a:latin typeface="Arial"/>
              <a:ea typeface="ＭＳ Ｐゴシック" charset="0"/>
              <a:cs typeface="Arial"/>
            </a:endParaRPr>
          </a:p>
        </p:txBody>
      </p:sp>
      <p:pic>
        <p:nvPicPr>
          <p:cNvPr id="8" name="Imagen 7" descr="IMG_1457.jpg"/>
          <p:cNvPicPr>
            <a:picLocks noChangeAspect="1"/>
          </p:cNvPicPr>
          <p:nvPr/>
        </p:nvPicPr>
        <p:blipFill rotWithShape="1">
          <a:blip r:embed="rId5" cstate="print">
            <a:extLst>
              <a:ext uri="{28A0092B-C50C-407E-A947-70E740481C1C}">
                <a14:useLocalDpi xmlns:a14="http://schemas.microsoft.com/office/drawing/2010/main" val="0"/>
              </a:ext>
            </a:extLst>
          </a:blip>
          <a:srcRect l="46771" t="46302" r="19939" b="3311"/>
          <a:stretch/>
        </p:blipFill>
        <p:spPr>
          <a:xfrm>
            <a:off x="6765967" y="2371587"/>
            <a:ext cx="2055214" cy="1538127"/>
          </a:xfrm>
          <a:prstGeom prst="rect">
            <a:avLst/>
          </a:prstGeom>
        </p:spPr>
      </p:pic>
      <p:pic>
        <p:nvPicPr>
          <p:cNvPr id="9" name="Picture 2" descr="F:\Archicos LBM\UAM-XOC\Charlas y algunos casos clínicos\Cinthya Bañuelos Astorga (Ameloblastoma Multiquístico)\DSC02878.JPG"/>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4440" t="34491" r="52918" b="15744"/>
          <a:stretch/>
        </p:blipFill>
        <p:spPr bwMode="auto">
          <a:xfrm flipH="1">
            <a:off x="6765967" y="4126941"/>
            <a:ext cx="2067566" cy="1469588"/>
          </a:xfrm>
          <a:prstGeom prst="rect">
            <a:avLst/>
          </a:prstGeom>
          <a:solidFill>
            <a:srgbClr val="000000"/>
          </a:solidFill>
          <a:ln w="444500" cap="sq">
            <a:noFill/>
            <a:miter lim="800000"/>
            <a:headEnd/>
            <a:tailEnd/>
          </a:ln>
          <a:effectLst/>
        </p:spPr>
      </p:pic>
    </p:spTree>
    <p:extLst>
      <p:ext uri="{BB962C8B-B14F-4D97-AF65-F5344CB8AC3E}">
        <p14:creationId xmlns:p14="http://schemas.microsoft.com/office/powerpoint/2010/main" val="24740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p:cNvGrpSpPr/>
        <p:nvPr/>
      </p:nvGrpSpPr>
      <p:grpSpPr>
        <a:xfrm>
          <a:off x="0" y="0"/>
          <a:ext cx="0" cy="0"/>
          <a:chOff x="0" y="0"/>
          <a:chExt cx="0" cy="0"/>
        </a:xfrm>
      </p:grpSpPr>
      <p:sp>
        <p:nvSpPr>
          <p:cNvPr id="3" name="2 Forma libre"/>
          <p:cNvSpPr/>
          <p:nvPr/>
        </p:nvSpPr>
        <p:spPr>
          <a:xfrm>
            <a:off x="0" y="4900613"/>
            <a:ext cx="9144000" cy="1481137"/>
          </a:xfrm>
          <a:custGeom>
            <a:avLst/>
            <a:gdLst>
              <a:gd name="connsiteX0" fmla="*/ 0 w 9144000"/>
              <a:gd name="connsiteY0" fmla="*/ 0 h 1296144"/>
              <a:gd name="connsiteX1" fmla="*/ 9144000 w 9144000"/>
              <a:gd name="connsiteY1" fmla="*/ 0 h 1296144"/>
              <a:gd name="connsiteX2" fmla="*/ 9144000 w 9144000"/>
              <a:gd name="connsiteY2" fmla="*/ 1296144 h 1296144"/>
              <a:gd name="connsiteX3" fmla="*/ 0 w 9144000"/>
              <a:gd name="connsiteY3" fmla="*/ 1296144 h 1296144"/>
              <a:gd name="connsiteX4" fmla="*/ 0 w 9144000"/>
              <a:gd name="connsiteY4" fmla="*/ 0 h 1296144"/>
              <a:gd name="connsiteX0" fmla="*/ 323528 w 9144000"/>
              <a:gd name="connsiteY0" fmla="*/ 72008 h 1296144"/>
              <a:gd name="connsiteX1" fmla="*/ 9144000 w 9144000"/>
              <a:gd name="connsiteY1" fmla="*/ 0 h 1296144"/>
              <a:gd name="connsiteX2" fmla="*/ 9144000 w 9144000"/>
              <a:gd name="connsiteY2" fmla="*/ 1296144 h 1296144"/>
              <a:gd name="connsiteX3" fmla="*/ 0 w 9144000"/>
              <a:gd name="connsiteY3" fmla="*/ 1296144 h 1296144"/>
              <a:gd name="connsiteX4" fmla="*/ 323528 w 9144000"/>
              <a:gd name="connsiteY4" fmla="*/ 72008 h 1296144"/>
              <a:gd name="connsiteX0" fmla="*/ 323528 w 9144000"/>
              <a:gd name="connsiteY0" fmla="*/ 72008 h 1296144"/>
              <a:gd name="connsiteX1" fmla="*/ 9144000 w 9144000"/>
              <a:gd name="connsiteY1" fmla="*/ 0 h 1296144"/>
              <a:gd name="connsiteX2" fmla="*/ 9144000 w 9144000"/>
              <a:gd name="connsiteY2" fmla="*/ 1296144 h 1296144"/>
              <a:gd name="connsiteX3" fmla="*/ 0 w 9144000"/>
              <a:gd name="connsiteY3" fmla="*/ 1296144 h 1296144"/>
              <a:gd name="connsiteX4" fmla="*/ 323528 w 9144000"/>
              <a:gd name="connsiteY4" fmla="*/ 72008 h 1296144"/>
              <a:gd name="connsiteX0" fmla="*/ 323528 w 9144000"/>
              <a:gd name="connsiteY0" fmla="*/ 0 h 1224136"/>
              <a:gd name="connsiteX1" fmla="*/ 8460432 w 9144000"/>
              <a:gd name="connsiteY1" fmla="*/ 288032 h 1224136"/>
              <a:gd name="connsiteX2" fmla="*/ 9144000 w 9144000"/>
              <a:gd name="connsiteY2" fmla="*/ 1224136 h 1224136"/>
              <a:gd name="connsiteX3" fmla="*/ 0 w 9144000"/>
              <a:gd name="connsiteY3" fmla="*/ 1224136 h 1224136"/>
              <a:gd name="connsiteX4" fmla="*/ 323528 w 9144000"/>
              <a:gd name="connsiteY4" fmla="*/ 0 h 1224136"/>
              <a:gd name="connsiteX0" fmla="*/ 323528 w 9144000"/>
              <a:gd name="connsiteY0" fmla="*/ 144016 h 1368152"/>
              <a:gd name="connsiteX1" fmla="*/ 8532440 w 9144000"/>
              <a:gd name="connsiteY1" fmla="*/ 0 h 1368152"/>
              <a:gd name="connsiteX2" fmla="*/ 9144000 w 9144000"/>
              <a:gd name="connsiteY2" fmla="*/ 1368152 h 1368152"/>
              <a:gd name="connsiteX3" fmla="*/ 0 w 9144000"/>
              <a:gd name="connsiteY3" fmla="*/ 1368152 h 1368152"/>
              <a:gd name="connsiteX4" fmla="*/ 323528 w 9144000"/>
              <a:gd name="connsiteY4" fmla="*/ 144016 h 1368152"/>
              <a:gd name="connsiteX0" fmla="*/ 323528 w 9144000"/>
              <a:gd name="connsiteY0" fmla="*/ 144016 h 1368152"/>
              <a:gd name="connsiteX1" fmla="*/ 8532440 w 9144000"/>
              <a:gd name="connsiteY1" fmla="*/ 0 h 1368152"/>
              <a:gd name="connsiteX2" fmla="*/ 9144000 w 9144000"/>
              <a:gd name="connsiteY2" fmla="*/ 1368152 h 1368152"/>
              <a:gd name="connsiteX3" fmla="*/ 0 w 9144000"/>
              <a:gd name="connsiteY3" fmla="*/ 1368152 h 1368152"/>
              <a:gd name="connsiteX4" fmla="*/ 323528 w 9144000"/>
              <a:gd name="connsiteY4" fmla="*/ 144016 h 1368152"/>
              <a:gd name="connsiteX0" fmla="*/ 0 w 9144000"/>
              <a:gd name="connsiteY0" fmla="*/ 216024 h 1368152"/>
              <a:gd name="connsiteX1" fmla="*/ 8532440 w 9144000"/>
              <a:gd name="connsiteY1" fmla="*/ 0 h 1368152"/>
              <a:gd name="connsiteX2" fmla="*/ 9144000 w 9144000"/>
              <a:gd name="connsiteY2" fmla="*/ 1368152 h 1368152"/>
              <a:gd name="connsiteX3" fmla="*/ 0 w 9144000"/>
              <a:gd name="connsiteY3" fmla="*/ 1368152 h 1368152"/>
              <a:gd name="connsiteX4" fmla="*/ 0 w 9144000"/>
              <a:gd name="connsiteY4" fmla="*/ 216024 h 1368152"/>
              <a:gd name="connsiteX0" fmla="*/ 0 w 9144000"/>
              <a:gd name="connsiteY0" fmla="*/ 144016 h 1296144"/>
              <a:gd name="connsiteX1" fmla="*/ 9144000 w 9144000"/>
              <a:gd name="connsiteY1" fmla="*/ 0 h 1296144"/>
              <a:gd name="connsiteX2" fmla="*/ 9144000 w 9144000"/>
              <a:gd name="connsiteY2" fmla="*/ 1296144 h 1296144"/>
              <a:gd name="connsiteX3" fmla="*/ 0 w 9144000"/>
              <a:gd name="connsiteY3" fmla="*/ 1296144 h 1296144"/>
              <a:gd name="connsiteX4" fmla="*/ 0 w 9144000"/>
              <a:gd name="connsiteY4" fmla="*/ 144016 h 1296144"/>
              <a:gd name="connsiteX0" fmla="*/ 0 w 9144000"/>
              <a:gd name="connsiteY0" fmla="*/ 144016 h 1296144"/>
              <a:gd name="connsiteX1" fmla="*/ 9144000 w 9144000"/>
              <a:gd name="connsiteY1" fmla="*/ 0 h 1296144"/>
              <a:gd name="connsiteX2" fmla="*/ 9144000 w 9144000"/>
              <a:gd name="connsiteY2" fmla="*/ 1296144 h 1296144"/>
              <a:gd name="connsiteX3" fmla="*/ 0 w 9144000"/>
              <a:gd name="connsiteY3" fmla="*/ 1296144 h 1296144"/>
              <a:gd name="connsiteX4" fmla="*/ 0 w 9144000"/>
              <a:gd name="connsiteY4" fmla="*/ 144016 h 1296144"/>
              <a:gd name="connsiteX0" fmla="*/ 0 w 9144000"/>
              <a:gd name="connsiteY0" fmla="*/ 258099 h 1410227"/>
              <a:gd name="connsiteX1" fmla="*/ 5622878 w 9144000"/>
              <a:gd name="connsiteY1" fmla="*/ 725731 h 1410227"/>
              <a:gd name="connsiteX2" fmla="*/ 9144000 w 9144000"/>
              <a:gd name="connsiteY2" fmla="*/ 114083 h 1410227"/>
              <a:gd name="connsiteX3" fmla="*/ 9144000 w 9144000"/>
              <a:gd name="connsiteY3" fmla="*/ 1410227 h 1410227"/>
              <a:gd name="connsiteX4" fmla="*/ 0 w 9144000"/>
              <a:gd name="connsiteY4" fmla="*/ 1410227 h 1410227"/>
              <a:gd name="connsiteX5" fmla="*/ 0 w 9144000"/>
              <a:gd name="connsiteY5" fmla="*/ 258099 h 1410227"/>
              <a:gd name="connsiteX0" fmla="*/ 0 w 9144000"/>
              <a:gd name="connsiteY0" fmla="*/ 258099 h 1410227"/>
              <a:gd name="connsiteX1" fmla="*/ 5580112 w 9144000"/>
              <a:gd name="connsiteY1" fmla="*/ 906172 h 1410227"/>
              <a:gd name="connsiteX2" fmla="*/ 9144000 w 9144000"/>
              <a:gd name="connsiteY2" fmla="*/ 114083 h 1410227"/>
              <a:gd name="connsiteX3" fmla="*/ 9144000 w 9144000"/>
              <a:gd name="connsiteY3" fmla="*/ 1410227 h 1410227"/>
              <a:gd name="connsiteX4" fmla="*/ 0 w 9144000"/>
              <a:gd name="connsiteY4" fmla="*/ 1410227 h 1410227"/>
              <a:gd name="connsiteX5" fmla="*/ 0 w 9144000"/>
              <a:gd name="connsiteY5" fmla="*/ 258099 h 1410227"/>
              <a:gd name="connsiteX0" fmla="*/ 0 w 9144000"/>
              <a:gd name="connsiteY0" fmla="*/ 258099 h 1410227"/>
              <a:gd name="connsiteX1" fmla="*/ 3343701 w 9144000"/>
              <a:gd name="connsiteY1" fmla="*/ 684789 h 1410227"/>
              <a:gd name="connsiteX2" fmla="*/ 5580112 w 9144000"/>
              <a:gd name="connsiteY2" fmla="*/ 906172 h 1410227"/>
              <a:gd name="connsiteX3" fmla="*/ 9144000 w 9144000"/>
              <a:gd name="connsiteY3" fmla="*/ 114083 h 1410227"/>
              <a:gd name="connsiteX4" fmla="*/ 9144000 w 9144000"/>
              <a:gd name="connsiteY4" fmla="*/ 1410227 h 1410227"/>
              <a:gd name="connsiteX5" fmla="*/ 0 w 9144000"/>
              <a:gd name="connsiteY5" fmla="*/ 1410227 h 1410227"/>
              <a:gd name="connsiteX6" fmla="*/ 0 w 9144000"/>
              <a:gd name="connsiteY6" fmla="*/ 258099 h 1410227"/>
              <a:gd name="connsiteX0" fmla="*/ 0 w 9144000"/>
              <a:gd name="connsiteY0" fmla="*/ 258099 h 1410227"/>
              <a:gd name="connsiteX1" fmla="*/ 3343701 w 9144000"/>
              <a:gd name="connsiteY1" fmla="*/ 684789 h 1410227"/>
              <a:gd name="connsiteX2" fmla="*/ 5580112 w 9144000"/>
              <a:gd name="connsiteY2" fmla="*/ 906172 h 1410227"/>
              <a:gd name="connsiteX3" fmla="*/ 9144000 w 9144000"/>
              <a:gd name="connsiteY3" fmla="*/ 114083 h 1410227"/>
              <a:gd name="connsiteX4" fmla="*/ 9144000 w 9144000"/>
              <a:gd name="connsiteY4" fmla="*/ 1410227 h 1410227"/>
              <a:gd name="connsiteX5" fmla="*/ 0 w 9144000"/>
              <a:gd name="connsiteY5" fmla="*/ 1410227 h 1410227"/>
              <a:gd name="connsiteX6" fmla="*/ 0 w 9144000"/>
              <a:gd name="connsiteY6" fmla="*/ 258099 h 1410227"/>
              <a:gd name="connsiteX0" fmla="*/ 0 w 9144000"/>
              <a:gd name="connsiteY0" fmla="*/ 258099 h 1410227"/>
              <a:gd name="connsiteX1" fmla="*/ 3343701 w 9144000"/>
              <a:gd name="connsiteY1" fmla="*/ 684789 h 1410227"/>
              <a:gd name="connsiteX2" fmla="*/ 4285397 w 9144000"/>
              <a:gd name="connsiteY2" fmla="*/ 875858 h 1410227"/>
              <a:gd name="connsiteX3" fmla="*/ 5580112 w 9144000"/>
              <a:gd name="connsiteY3" fmla="*/ 906172 h 1410227"/>
              <a:gd name="connsiteX4" fmla="*/ 9144000 w 9144000"/>
              <a:gd name="connsiteY4" fmla="*/ 114083 h 1410227"/>
              <a:gd name="connsiteX5" fmla="*/ 9144000 w 9144000"/>
              <a:gd name="connsiteY5" fmla="*/ 1410227 h 1410227"/>
              <a:gd name="connsiteX6" fmla="*/ 0 w 9144000"/>
              <a:gd name="connsiteY6" fmla="*/ 1410227 h 1410227"/>
              <a:gd name="connsiteX7" fmla="*/ 0 w 9144000"/>
              <a:gd name="connsiteY7" fmla="*/ 258099 h 1410227"/>
              <a:gd name="connsiteX0" fmla="*/ 0 w 9144000"/>
              <a:gd name="connsiteY0" fmla="*/ 258099 h 1410227"/>
              <a:gd name="connsiteX1" fmla="*/ 3343701 w 9144000"/>
              <a:gd name="connsiteY1" fmla="*/ 684789 h 1410227"/>
              <a:gd name="connsiteX2" fmla="*/ 4283968 w 9144000"/>
              <a:gd name="connsiteY2" fmla="*/ 978180 h 1410227"/>
              <a:gd name="connsiteX3" fmla="*/ 5580112 w 9144000"/>
              <a:gd name="connsiteY3" fmla="*/ 906172 h 1410227"/>
              <a:gd name="connsiteX4" fmla="*/ 9144000 w 9144000"/>
              <a:gd name="connsiteY4" fmla="*/ 114083 h 1410227"/>
              <a:gd name="connsiteX5" fmla="*/ 9144000 w 9144000"/>
              <a:gd name="connsiteY5" fmla="*/ 1410227 h 1410227"/>
              <a:gd name="connsiteX6" fmla="*/ 0 w 9144000"/>
              <a:gd name="connsiteY6" fmla="*/ 1410227 h 1410227"/>
              <a:gd name="connsiteX7" fmla="*/ 0 w 9144000"/>
              <a:gd name="connsiteY7" fmla="*/ 258099 h 1410227"/>
              <a:gd name="connsiteX0" fmla="*/ 0 w 9144000"/>
              <a:gd name="connsiteY0" fmla="*/ 258099 h 1410227"/>
              <a:gd name="connsiteX1" fmla="*/ 1610436 w 9144000"/>
              <a:gd name="connsiteY1" fmla="*/ 480073 h 1410227"/>
              <a:gd name="connsiteX2" fmla="*/ 3343701 w 9144000"/>
              <a:gd name="connsiteY2" fmla="*/ 684789 h 1410227"/>
              <a:gd name="connsiteX3" fmla="*/ 4283968 w 9144000"/>
              <a:gd name="connsiteY3" fmla="*/ 978180 h 1410227"/>
              <a:gd name="connsiteX4" fmla="*/ 5580112 w 9144000"/>
              <a:gd name="connsiteY4" fmla="*/ 906172 h 1410227"/>
              <a:gd name="connsiteX5" fmla="*/ 9144000 w 9144000"/>
              <a:gd name="connsiteY5" fmla="*/ 114083 h 1410227"/>
              <a:gd name="connsiteX6" fmla="*/ 9144000 w 9144000"/>
              <a:gd name="connsiteY6" fmla="*/ 1410227 h 1410227"/>
              <a:gd name="connsiteX7" fmla="*/ 0 w 9144000"/>
              <a:gd name="connsiteY7" fmla="*/ 1410227 h 1410227"/>
              <a:gd name="connsiteX8" fmla="*/ 0 w 9144000"/>
              <a:gd name="connsiteY8" fmla="*/ 258099 h 1410227"/>
              <a:gd name="connsiteX0" fmla="*/ 0 w 9144000"/>
              <a:gd name="connsiteY0" fmla="*/ 258099 h 1410227"/>
              <a:gd name="connsiteX1" fmla="*/ 1619672 w 9144000"/>
              <a:gd name="connsiteY1" fmla="*/ 690148 h 1410227"/>
              <a:gd name="connsiteX2" fmla="*/ 3343701 w 9144000"/>
              <a:gd name="connsiteY2" fmla="*/ 684789 h 1410227"/>
              <a:gd name="connsiteX3" fmla="*/ 4283968 w 9144000"/>
              <a:gd name="connsiteY3" fmla="*/ 978180 h 1410227"/>
              <a:gd name="connsiteX4" fmla="*/ 5580112 w 9144000"/>
              <a:gd name="connsiteY4" fmla="*/ 906172 h 1410227"/>
              <a:gd name="connsiteX5" fmla="*/ 9144000 w 9144000"/>
              <a:gd name="connsiteY5" fmla="*/ 114083 h 1410227"/>
              <a:gd name="connsiteX6" fmla="*/ 9144000 w 9144000"/>
              <a:gd name="connsiteY6" fmla="*/ 1410227 h 1410227"/>
              <a:gd name="connsiteX7" fmla="*/ 0 w 9144000"/>
              <a:gd name="connsiteY7" fmla="*/ 1410227 h 1410227"/>
              <a:gd name="connsiteX8" fmla="*/ 0 w 9144000"/>
              <a:gd name="connsiteY8" fmla="*/ 258099 h 1410227"/>
              <a:gd name="connsiteX0" fmla="*/ 0 w 9144000"/>
              <a:gd name="connsiteY0" fmla="*/ 328612 h 1480740"/>
              <a:gd name="connsiteX1" fmla="*/ 1619672 w 9144000"/>
              <a:gd name="connsiteY1" fmla="*/ 760661 h 1480740"/>
              <a:gd name="connsiteX2" fmla="*/ 3343701 w 9144000"/>
              <a:gd name="connsiteY2" fmla="*/ 755302 h 1480740"/>
              <a:gd name="connsiteX3" fmla="*/ 4283968 w 9144000"/>
              <a:gd name="connsiteY3" fmla="*/ 1048693 h 1480740"/>
              <a:gd name="connsiteX4" fmla="*/ 5580112 w 9144000"/>
              <a:gd name="connsiteY4" fmla="*/ 976685 h 1480740"/>
              <a:gd name="connsiteX5" fmla="*/ 7874758 w 9144000"/>
              <a:gd name="connsiteY5" fmla="*/ 373165 h 1480740"/>
              <a:gd name="connsiteX6" fmla="*/ 9144000 w 9144000"/>
              <a:gd name="connsiteY6" fmla="*/ 184596 h 1480740"/>
              <a:gd name="connsiteX7" fmla="*/ 9144000 w 9144000"/>
              <a:gd name="connsiteY7" fmla="*/ 1480740 h 1480740"/>
              <a:gd name="connsiteX8" fmla="*/ 0 w 9144000"/>
              <a:gd name="connsiteY8" fmla="*/ 1480740 h 1480740"/>
              <a:gd name="connsiteX9" fmla="*/ 0 w 9144000"/>
              <a:gd name="connsiteY9" fmla="*/ 328612 h 1480740"/>
              <a:gd name="connsiteX0" fmla="*/ 0 w 9144000"/>
              <a:gd name="connsiteY0" fmla="*/ 328612 h 1480740"/>
              <a:gd name="connsiteX1" fmla="*/ 1619672 w 9144000"/>
              <a:gd name="connsiteY1" fmla="*/ 760661 h 1480740"/>
              <a:gd name="connsiteX2" fmla="*/ 3343701 w 9144000"/>
              <a:gd name="connsiteY2" fmla="*/ 755302 h 1480740"/>
              <a:gd name="connsiteX3" fmla="*/ 4283968 w 9144000"/>
              <a:gd name="connsiteY3" fmla="*/ 1048693 h 1480740"/>
              <a:gd name="connsiteX4" fmla="*/ 5580112 w 9144000"/>
              <a:gd name="connsiteY4" fmla="*/ 976685 h 1480740"/>
              <a:gd name="connsiteX5" fmla="*/ 7956376 w 9144000"/>
              <a:gd name="connsiteY5" fmla="*/ 544637 h 1480740"/>
              <a:gd name="connsiteX6" fmla="*/ 9144000 w 9144000"/>
              <a:gd name="connsiteY6" fmla="*/ 184596 h 1480740"/>
              <a:gd name="connsiteX7" fmla="*/ 9144000 w 9144000"/>
              <a:gd name="connsiteY7" fmla="*/ 1480740 h 1480740"/>
              <a:gd name="connsiteX8" fmla="*/ 0 w 9144000"/>
              <a:gd name="connsiteY8" fmla="*/ 1480740 h 1480740"/>
              <a:gd name="connsiteX9" fmla="*/ 0 w 9144000"/>
              <a:gd name="connsiteY9" fmla="*/ 328612 h 148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1480740">
                <a:moveTo>
                  <a:pt x="0" y="328612"/>
                </a:moveTo>
                <a:cubicBezTo>
                  <a:pt x="268406" y="173586"/>
                  <a:pt x="1062389" y="689546"/>
                  <a:pt x="1619672" y="760661"/>
                </a:cubicBezTo>
                <a:cubicBezTo>
                  <a:pt x="2176955" y="831776"/>
                  <a:pt x="2898112" y="672284"/>
                  <a:pt x="3343701" y="755302"/>
                </a:cubicBezTo>
                <a:cubicBezTo>
                  <a:pt x="4057934" y="858262"/>
                  <a:pt x="3911233" y="1011796"/>
                  <a:pt x="4283968" y="1048693"/>
                </a:cubicBezTo>
                <a:cubicBezTo>
                  <a:pt x="4656703" y="1085590"/>
                  <a:pt x="4968044" y="1060694"/>
                  <a:pt x="5580112" y="976685"/>
                </a:cubicBezTo>
                <a:cubicBezTo>
                  <a:pt x="6192180" y="892676"/>
                  <a:pt x="7362395" y="676652"/>
                  <a:pt x="7956376" y="544637"/>
                </a:cubicBezTo>
                <a:cubicBezTo>
                  <a:pt x="8550357" y="412622"/>
                  <a:pt x="8932460" y="0"/>
                  <a:pt x="9144000" y="184596"/>
                </a:cubicBezTo>
                <a:lnTo>
                  <a:pt x="9144000" y="1480740"/>
                </a:lnTo>
                <a:lnTo>
                  <a:pt x="0" y="1480740"/>
                </a:lnTo>
                <a:lnTo>
                  <a:pt x="0" y="328612"/>
                </a:lnTo>
                <a:close/>
              </a:path>
            </a:pathLst>
          </a:cu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4" name="3 CuadroTexto"/>
          <p:cNvSpPr txBox="1"/>
          <p:nvPr/>
        </p:nvSpPr>
        <p:spPr>
          <a:xfrm>
            <a:off x="0" y="5940425"/>
            <a:ext cx="1979613" cy="461963"/>
          </a:xfrm>
          <a:prstGeom prst="rect">
            <a:avLst/>
          </a:prstGeom>
          <a:noFill/>
        </p:spPr>
        <p:txBody>
          <a:bodyPr>
            <a:spAutoFit/>
          </a:bodyPr>
          <a:lstStyle/>
          <a:p>
            <a:pPr algn="ctr" defTabSz="914400" fontAlgn="base">
              <a:spcBef>
                <a:spcPct val="0"/>
              </a:spcBef>
              <a:spcAft>
                <a:spcPct val="0"/>
              </a:spcAft>
              <a:defRPr/>
            </a:pPr>
            <a:r>
              <a:rPr lang="es-MX" sz="2400" b="1" dirty="0">
                <a:solidFill>
                  <a:srgbClr val="000066"/>
                </a:solidFill>
                <a:effectLst>
                  <a:outerShdw blurRad="38100" dist="38100" dir="2700000" algn="tl">
                    <a:srgbClr val="000000">
                      <a:alpha val="43137"/>
                    </a:srgbClr>
                  </a:outerShdw>
                </a:effectLst>
                <a:latin typeface="Times New Roman" charset="0"/>
                <a:ea typeface="ＭＳ Ｐゴシック" charset="0"/>
                <a:cs typeface="ＭＳ Ｐゴシック" charset="0"/>
              </a:rPr>
              <a:t>Matriz ósea</a:t>
            </a:r>
          </a:p>
        </p:txBody>
      </p:sp>
      <p:grpSp>
        <p:nvGrpSpPr>
          <p:cNvPr id="2" name="11 Grupo"/>
          <p:cNvGrpSpPr>
            <a:grpSpLocks/>
          </p:cNvGrpSpPr>
          <p:nvPr/>
        </p:nvGrpSpPr>
        <p:grpSpPr bwMode="auto">
          <a:xfrm>
            <a:off x="2916238" y="4435475"/>
            <a:ext cx="2520950" cy="2378075"/>
            <a:chOff x="4379284" y="1048617"/>
            <a:chExt cx="2521582" cy="2378618"/>
          </a:xfrm>
          <a:solidFill>
            <a:srgbClr val="8577DE"/>
          </a:solidFill>
        </p:grpSpPr>
        <p:sp>
          <p:nvSpPr>
            <p:cNvPr id="6" name="5 Forma libre"/>
            <p:cNvSpPr/>
            <p:nvPr/>
          </p:nvSpPr>
          <p:spPr>
            <a:xfrm rot="247463">
              <a:off x="4379284" y="1048617"/>
              <a:ext cx="2521582" cy="2378618"/>
            </a:xfrm>
            <a:custGeom>
              <a:avLst/>
              <a:gdLst>
                <a:gd name="connsiteX0" fmla="*/ 0 w 1800200"/>
                <a:gd name="connsiteY0" fmla="*/ 864096 h 1728192"/>
                <a:gd name="connsiteX1" fmla="*/ 276753 w 1800200"/>
                <a:gd name="connsiteY1" fmla="*/ 240748 h 1728192"/>
                <a:gd name="connsiteX2" fmla="*/ 900101 w 1800200"/>
                <a:gd name="connsiteY2" fmla="*/ 1 h 1728192"/>
                <a:gd name="connsiteX3" fmla="*/ 1523449 w 1800200"/>
                <a:gd name="connsiteY3" fmla="*/ 240750 h 1728192"/>
                <a:gd name="connsiteX4" fmla="*/ 1800200 w 1800200"/>
                <a:gd name="connsiteY4" fmla="*/ 864099 h 1728192"/>
                <a:gd name="connsiteX5" fmla="*/ 1523448 w 1800200"/>
                <a:gd name="connsiteY5" fmla="*/ 1487447 h 1728192"/>
                <a:gd name="connsiteX6" fmla="*/ 900100 w 1800200"/>
                <a:gd name="connsiteY6" fmla="*/ 1728195 h 1728192"/>
                <a:gd name="connsiteX7" fmla="*/ 276752 w 1800200"/>
                <a:gd name="connsiteY7" fmla="*/ 1487446 h 1728192"/>
                <a:gd name="connsiteX8" fmla="*/ 0 w 1800200"/>
                <a:gd name="connsiteY8" fmla="*/ 864098 h 1728192"/>
                <a:gd name="connsiteX9" fmla="*/ 0 w 1800200"/>
                <a:gd name="connsiteY9" fmla="*/ 864096 h 1728192"/>
                <a:gd name="connsiteX0" fmla="*/ 0 w 1800201"/>
                <a:gd name="connsiteY0" fmla="*/ 864096 h 1736076"/>
                <a:gd name="connsiteX1" fmla="*/ 276753 w 1800201"/>
                <a:gd name="connsiteY1" fmla="*/ 240748 h 1736076"/>
                <a:gd name="connsiteX2" fmla="*/ 900101 w 1800201"/>
                <a:gd name="connsiteY2" fmla="*/ 1 h 1736076"/>
                <a:gd name="connsiteX3" fmla="*/ 1523449 w 1800201"/>
                <a:gd name="connsiteY3" fmla="*/ 240750 h 1736076"/>
                <a:gd name="connsiteX4" fmla="*/ 1800200 w 1800201"/>
                <a:gd name="connsiteY4" fmla="*/ 864099 h 1736076"/>
                <a:gd name="connsiteX5" fmla="*/ 1523448 w 1800201"/>
                <a:gd name="connsiteY5" fmla="*/ 1487447 h 1736076"/>
                <a:gd name="connsiteX6" fmla="*/ 900100 w 1800201"/>
                <a:gd name="connsiteY6" fmla="*/ 1728195 h 1736076"/>
                <a:gd name="connsiteX7" fmla="*/ 216024 w 1800201"/>
                <a:gd name="connsiteY7" fmla="*/ 1440160 h 1736076"/>
                <a:gd name="connsiteX8" fmla="*/ 0 w 1800201"/>
                <a:gd name="connsiteY8" fmla="*/ 864098 h 1736076"/>
                <a:gd name="connsiteX9" fmla="*/ 0 w 1800201"/>
                <a:gd name="connsiteY9" fmla="*/ 864096 h 1736076"/>
                <a:gd name="connsiteX0" fmla="*/ 0 w 1800201"/>
                <a:gd name="connsiteY0" fmla="*/ 864096 h 1736076"/>
                <a:gd name="connsiteX1" fmla="*/ 276753 w 1800201"/>
                <a:gd name="connsiteY1" fmla="*/ 240748 h 1736076"/>
                <a:gd name="connsiteX2" fmla="*/ 900101 w 1800201"/>
                <a:gd name="connsiteY2" fmla="*/ 1 h 1736076"/>
                <a:gd name="connsiteX3" fmla="*/ 1523449 w 1800201"/>
                <a:gd name="connsiteY3" fmla="*/ 240750 h 1736076"/>
                <a:gd name="connsiteX4" fmla="*/ 1800200 w 1800201"/>
                <a:gd name="connsiteY4" fmla="*/ 864099 h 1736076"/>
                <a:gd name="connsiteX5" fmla="*/ 1523448 w 1800201"/>
                <a:gd name="connsiteY5" fmla="*/ 1487447 h 1736076"/>
                <a:gd name="connsiteX6" fmla="*/ 900100 w 1800201"/>
                <a:gd name="connsiteY6" fmla="*/ 1728195 h 1736076"/>
                <a:gd name="connsiteX7" fmla="*/ 216024 w 1800201"/>
                <a:gd name="connsiteY7" fmla="*/ 1440160 h 1736076"/>
                <a:gd name="connsiteX8" fmla="*/ 220704 w 1800201"/>
                <a:gd name="connsiteY8" fmla="*/ 1403861 h 1736076"/>
                <a:gd name="connsiteX9" fmla="*/ 0 w 1800201"/>
                <a:gd name="connsiteY9" fmla="*/ 864098 h 1736076"/>
                <a:gd name="connsiteX10" fmla="*/ 0 w 1800201"/>
                <a:gd name="connsiteY10" fmla="*/ 864096 h 1736076"/>
                <a:gd name="connsiteX0" fmla="*/ 0 w 1800201"/>
                <a:gd name="connsiteY0" fmla="*/ 864096 h 1736076"/>
                <a:gd name="connsiteX1" fmla="*/ 276753 w 1800201"/>
                <a:gd name="connsiteY1" fmla="*/ 240748 h 1736076"/>
                <a:gd name="connsiteX2" fmla="*/ 900101 w 1800201"/>
                <a:gd name="connsiteY2" fmla="*/ 1 h 1736076"/>
                <a:gd name="connsiteX3" fmla="*/ 1523449 w 1800201"/>
                <a:gd name="connsiteY3" fmla="*/ 240750 h 1736076"/>
                <a:gd name="connsiteX4" fmla="*/ 1800200 w 1800201"/>
                <a:gd name="connsiteY4" fmla="*/ 864099 h 1736076"/>
                <a:gd name="connsiteX5" fmla="*/ 1523448 w 1800201"/>
                <a:gd name="connsiteY5" fmla="*/ 1487447 h 1736076"/>
                <a:gd name="connsiteX6" fmla="*/ 900100 w 1800201"/>
                <a:gd name="connsiteY6" fmla="*/ 1728195 h 1736076"/>
                <a:gd name="connsiteX7" fmla="*/ 216024 w 1800201"/>
                <a:gd name="connsiteY7" fmla="*/ 1440160 h 1736076"/>
                <a:gd name="connsiteX8" fmla="*/ 220704 w 1800201"/>
                <a:gd name="connsiteY8" fmla="*/ 1403861 h 1736076"/>
                <a:gd name="connsiteX9" fmla="*/ 0 w 1800201"/>
                <a:gd name="connsiteY9" fmla="*/ 864098 h 1736076"/>
                <a:gd name="connsiteX10" fmla="*/ 0 w 1800201"/>
                <a:gd name="connsiteY10" fmla="*/ 864096 h 1736076"/>
                <a:gd name="connsiteX0" fmla="*/ 0 w 1844658"/>
                <a:gd name="connsiteY0" fmla="*/ 864096 h 1736076"/>
                <a:gd name="connsiteX1" fmla="*/ 276753 w 1844658"/>
                <a:gd name="connsiteY1" fmla="*/ 240748 h 1736076"/>
                <a:gd name="connsiteX2" fmla="*/ 900101 w 1844658"/>
                <a:gd name="connsiteY2" fmla="*/ 1 h 1736076"/>
                <a:gd name="connsiteX3" fmla="*/ 1523449 w 1844658"/>
                <a:gd name="connsiteY3" fmla="*/ 240750 h 1736076"/>
                <a:gd name="connsiteX4" fmla="*/ 1800200 w 1844658"/>
                <a:gd name="connsiteY4" fmla="*/ 864099 h 1736076"/>
                <a:gd name="connsiteX5" fmla="*/ 1790197 w 1844658"/>
                <a:gd name="connsiteY5" fmla="*/ 830655 h 1736076"/>
                <a:gd name="connsiteX6" fmla="*/ 1523448 w 1844658"/>
                <a:gd name="connsiteY6" fmla="*/ 1487447 h 1736076"/>
                <a:gd name="connsiteX7" fmla="*/ 900100 w 1844658"/>
                <a:gd name="connsiteY7" fmla="*/ 1728195 h 1736076"/>
                <a:gd name="connsiteX8" fmla="*/ 216024 w 1844658"/>
                <a:gd name="connsiteY8" fmla="*/ 1440160 h 1736076"/>
                <a:gd name="connsiteX9" fmla="*/ 220704 w 1844658"/>
                <a:gd name="connsiteY9" fmla="*/ 1403861 h 1736076"/>
                <a:gd name="connsiteX10" fmla="*/ 0 w 1844658"/>
                <a:gd name="connsiteY10" fmla="*/ 864098 h 1736076"/>
                <a:gd name="connsiteX11" fmla="*/ 0 w 1844658"/>
                <a:gd name="connsiteY11" fmla="*/ 864096 h 1736076"/>
                <a:gd name="connsiteX0" fmla="*/ 0 w 1844658"/>
                <a:gd name="connsiteY0" fmla="*/ 864096 h 1736076"/>
                <a:gd name="connsiteX1" fmla="*/ 276753 w 1844658"/>
                <a:gd name="connsiteY1" fmla="*/ 240748 h 1736076"/>
                <a:gd name="connsiteX2" fmla="*/ 900101 w 1844658"/>
                <a:gd name="connsiteY2" fmla="*/ 1 h 1736076"/>
                <a:gd name="connsiteX3" fmla="*/ 1523449 w 1844658"/>
                <a:gd name="connsiteY3" fmla="*/ 240750 h 1736076"/>
                <a:gd name="connsiteX4" fmla="*/ 1800200 w 1844658"/>
                <a:gd name="connsiteY4" fmla="*/ 864099 h 1736076"/>
                <a:gd name="connsiteX5" fmla="*/ 1512167 w 1844658"/>
                <a:gd name="connsiteY5" fmla="*/ 1152128 h 1736076"/>
                <a:gd name="connsiteX6" fmla="*/ 1523448 w 1844658"/>
                <a:gd name="connsiteY6" fmla="*/ 1487447 h 1736076"/>
                <a:gd name="connsiteX7" fmla="*/ 900100 w 1844658"/>
                <a:gd name="connsiteY7" fmla="*/ 1728195 h 1736076"/>
                <a:gd name="connsiteX8" fmla="*/ 216024 w 1844658"/>
                <a:gd name="connsiteY8" fmla="*/ 1440160 h 1736076"/>
                <a:gd name="connsiteX9" fmla="*/ 220704 w 1844658"/>
                <a:gd name="connsiteY9" fmla="*/ 1403861 h 1736076"/>
                <a:gd name="connsiteX10" fmla="*/ 0 w 1844658"/>
                <a:gd name="connsiteY10" fmla="*/ 864098 h 1736076"/>
                <a:gd name="connsiteX11" fmla="*/ 0 w 1844658"/>
                <a:gd name="connsiteY11" fmla="*/ 864096 h 1736076"/>
                <a:gd name="connsiteX0" fmla="*/ 0 w 1844658"/>
                <a:gd name="connsiteY0" fmla="*/ 864096 h 1751715"/>
                <a:gd name="connsiteX1" fmla="*/ 276753 w 1844658"/>
                <a:gd name="connsiteY1" fmla="*/ 240748 h 1751715"/>
                <a:gd name="connsiteX2" fmla="*/ 900101 w 1844658"/>
                <a:gd name="connsiteY2" fmla="*/ 1 h 1751715"/>
                <a:gd name="connsiteX3" fmla="*/ 1523449 w 1844658"/>
                <a:gd name="connsiteY3" fmla="*/ 240750 h 1751715"/>
                <a:gd name="connsiteX4" fmla="*/ 1800200 w 1844658"/>
                <a:gd name="connsiteY4" fmla="*/ 864099 h 1751715"/>
                <a:gd name="connsiteX5" fmla="*/ 1512167 w 1844658"/>
                <a:gd name="connsiteY5" fmla="*/ 1152128 h 1751715"/>
                <a:gd name="connsiteX6" fmla="*/ 1523448 w 1844658"/>
                <a:gd name="connsiteY6" fmla="*/ 1487447 h 1751715"/>
                <a:gd name="connsiteX7" fmla="*/ 1394411 w 1844658"/>
                <a:gd name="connsiteY7" fmla="*/ 1581282 h 1751715"/>
                <a:gd name="connsiteX8" fmla="*/ 900100 w 1844658"/>
                <a:gd name="connsiteY8" fmla="*/ 1728195 h 1751715"/>
                <a:gd name="connsiteX9" fmla="*/ 216024 w 1844658"/>
                <a:gd name="connsiteY9" fmla="*/ 1440160 h 1751715"/>
                <a:gd name="connsiteX10" fmla="*/ 220704 w 1844658"/>
                <a:gd name="connsiteY10" fmla="*/ 1403861 h 1751715"/>
                <a:gd name="connsiteX11" fmla="*/ 0 w 1844658"/>
                <a:gd name="connsiteY11" fmla="*/ 864098 h 1751715"/>
                <a:gd name="connsiteX12" fmla="*/ 0 w 1844658"/>
                <a:gd name="connsiteY12" fmla="*/ 864096 h 1751715"/>
                <a:gd name="connsiteX0" fmla="*/ 0 w 1844658"/>
                <a:gd name="connsiteY0" fmla="*/ 864096 h 1764199"/>
                <a:gd name="connsiteX1" fmla="*/ 276753 w 1844658"/>
                <a:gd name="connsiteY1" fmla="*/ 240748 h 1764199"/>
                <a:gd name="connsiteX2" fmla="*/ 900101 w 1844658"/>
                <a:gd name="connsiteY2" fmla="*/ 1 h 1764199"/>
                <a:gd name="connsiteX3" fmla="*/ 1523449 w 1844658"/>
                <a:gd name="connsiteY3" fmla="*/ 240750 h 1764199"/>
                <a:gd name="connsiteX4" fmla="*/ 1800200 w 1844658"/>
                <a:gd name="connsiteY4" fmla="*/ 864099 h 1764199"/>
                <a:gd name="connsiteX5" fmla="*/ 1512167 w 1844658"/>
                <a:gd name="connsiteY5" fmla="*/ 1152128 h 1764199"/>
                <a:gd name="connsiteX6" fmla="*/ 1523448 w 1844658"/>
                <a:gd name="connsiteY6" fmla="*/ 1487447 h 1764199"/>
                <a:gd name="connsiteX7" fmla="*/ 1224135 w 1844658"/>
                <a:gd name="connsiteY7" fmla="*/ 1224136 h 1764199"/>
                <a:gd name="connsiteX8" fmla="*/ 900100 w 1844658"/>
                <a:gd name="connsiteY8" fmla="*/ 1728195 h 1764199"/>
                <a:gd name="connsiteX9" fmla="*/ 216024 w 1844658"/>
                <a:gd name="connsiteY9" fmla="*/ 1440160 h 1764199"/>
                <a:gd name="connsiteX10" fmla="*/ 220704 w 1844658"/>
                <a:gd name="connsiteY10" fmla="*/ 1403861 h 1764199"/>
                <a:gd name="connsiteX11" fmla="*/ 0 w 1844658"/>
                <a:gd name="connsiteY11" fmla="*/ 864098 h 1764199"/>
                <a:gd name="connsiteX12" fmla="*/ 0 w 1844658"/>
                <a:gd name="connsiteY12" fmla="*/ 864096 h 1764199"/>
                <a:gd name="connsiteX0" fmla="*/ 0 w 1844658"/>
                <a:gd name="connsiteY0" fmla="*/ 864096 h 1756265"/>
                <a:gd name="connsiteX1" fmla="*/ 276753 w 1844658"/>
                <a:gd name="connsiteY1" fmla="*/ 240748 h 1756265"/>
                <a:gd name="connsiteX2" fmla="*/ 900101 w 1844658"/>
                <a:gd name="connsiteY2" fmla="*/ 1 h 1756265"/>
                <a:gd name="connsiteX3" fmla="*/ 1523449 w 1844658"/>
                <a:gd name="connsiteY3" fmla="*/ 240750 h 1756265"/>
                <a:gd name="connsiteX4" fmla="*/ 1800200 w 1844658"/>
                <a:gd name="connsiteY4" fmla="*/ 864099 h 1756265"/>
                <a:gd name="connsiteX5" fmla="*/ 1512167 w 1844658"/>
                <a:gd name="connsiteY5" fmla="*/ 1152128 h 1756265"/>
                <a:gd name="connsiteX6" fmla="*/ 1523448 w 1844658"/>
                <a:gd name="connsiteY6" fmla="*/ 1487447 h 1756265"/>
                <a:gd name="connsiteX7" fmla="*/ 1224135 w 1844658"/>
                <a:gd name="connsiteY7" fmla="*/ 1224136 h 1756265"/>
                <a:gd name="connsiteX8" fmla="*/ 998626 w 1844658"/>
                <a:gd name="connsiteY8" fmla="*/ 1608577 h 1756265"/>
                <a:gd name="connsiteX9" fmla="*/ 900100 w 1844658"/>
                <a:gd name="connsiteY9" fmla="*/ 1728195 h 1756265"/>
                <a:gd name="connsiteX10" fmla="*/ 216024 w 1844658"/>
                <a:gd name="connsiteY10" fmla="*/ 1440160 h 1756265"/>
                <a:gd name="connsiteX11" fmla="*/ 220704 w 1844658"/>
                <a:gd name="connsiteY11" fmla="*/ 1403861 h 1756265"/>
                <a:gd name="connsiteX12" fmla="*/ 0 w 1844658"/>
                <a:gd name="connsiteY12" fmla="*/ 864098 h 1756265"/>
                <a:gd name="connsiteX13" fmla="*/ 0 w 1844658"/>
                <a:gd name="connsiteY13" fmla="*/ 864096 h 1756265"/>
                <a:gd name="connsiteX0" fmla="*/ 0 w 1844658"/>
                <a:gd name="connsiteY0" fmla="*/ 864096 h 1752198"/>
                <a:gd name="connsiteX1" fmla="*/ 276753 w 1844658"/>
                <a:gd name="connsiteY1" fmla="*/ 240748 h 1752198"/>
                <a:gd name="connsiteX2" fmla="*/ 900101 w 1844658"/>
                <a:gd name="connsiteY2" fmla="*/ 1 h 1752198"/>
                <a:gd name="connsiteX3" fmla="*/ 1523449 w 1844658"/>
                <a:gd name="connsiteY3" fmla="*/ 240750 h 1752198"/>
                <a:gd name="connsiteX4" fmla="*/ 1800200 w 1844658"/>
                <a:gd name="connsiteY4" fmla="*/ 864099 h 1752198"/>
                <a:gd name="connsiteX5" fmla="*/ 1512167 w 1844658"/>
                <a:gd name="connsiteY5" fmla="*/ 1152128 h 1752198"/>
                <a:gd name="connsiteX6" fmla="*/ 1523448 w 1844658"/>
                <a:gd name="connsiteY6" fmla="*/ 1487447 h 1752198"/>
                <a:gd name="connsiteX7" fmla="*/ 1224135 w 1844658"/>
                <a:gd name="connsiteY7" fmla="*/ 1224136 h 1752198"/>
                <a:gd name="connsiteX8" fmla="*/ 1080119 w 1844658"/>
                <a:gd name="connsiteY8" fmla="*/ 1296144 h 1752198"/>
                <a:gd name="connsiteX9" fmla="*/ 900100 w 1844658"/>
                <a:gd name="connsiteY9" fmla="*/ 1728195 h 1752198"/>
                <a:gd name="connsiteX10" fmla="*/ 216024 w 1844658"/>
                <a:gd name="connsiteY10" fmla="*/ 1440160 h 1752198"/>
                <a:gd name="connsiteX11" fmla="*/ 220704 w 1844658"/>
                <a:gd name="connsiteY11" fmla="*/ 1403861 h 1752198"/>
                <a:gd name="connsiteX12" fmla="*/ 0 w 1844658"/>
                <a:gd name="connsiteY12" fmla="*/ 864098 h 1752198"/>
                <a:gd name="connsiteX13" fmla="*/ 0 w 1844658"/>
                <a:gd name="connsiteY13" fmla="*/ 864096 h 1752198"/>
                <a:gd name="connsiteX0" fmla="*/ 0 w 1844658"/>
                <a:gd name="connsiteY0" fmla="*/ 864096 h 1824203"/>
                <a:gd name="connsiteX1" fmla="*/ 276753 w 1844658"/>
                <a:gd name="connsiteY1" fmla="*/ 240748 h 1824203"/>
                <a:gd name="connsiteX2" fmla="*/ 900101 w 1844658"/>
                <a:gd name="connsiteY2" fmla="*/ 1 h 1824203"/>
                <a:gd name="connsiteX3" fmla="*/ 1523449 w 1844658"/>
                <a:gd name="connsiteY3" fmla="*/ 240750 h 1824203"/>
                <a:gd name="connsiteX4" fmla="*/ 1800200 w 1844658"/>
                <a:gd name="connsiteY4" fmla="*/ 864099 h 1824203"/>
                <a:gd name="connsiteX5" fmla="*/ 1512167 w 1844658"/>
                <a:gd name="connsiteY5" fmla="*/ 1152128 h 1824203"/>
                <a:gd name="connsiteX6" fmla="*/ 1523448 w 1844658"/>
                <a:gd name="connsiteY6" fmla="*/ 1487447 h 1824203"/>
                <a:gd name="connsiteX7" fmla="*/ 1224135 w 1844658"/>
                <a:gd name="connsiteY7" fmla="*/ 1224136 h 1824203"/>
                <a:gd name="connsiteX8" fmla="*/ 1080119 w 1844658"/>
                <a:gd name="connsiteY8" fmla="*/ 1296144 h 1824203"/>
                <a:gd name="connsiteX9" fmla="*/ 864095 w 1844658"/>
                <a:gd name="connsiteY9" fmla="*/ 1800200 h 1824203"/>
                <a:gd name="connsiteX10" fmla="*/ 216024 w 1844658"/>
                <a:gd name="connsiteY10" fmla="*/ 1440160 h 1824203"/>
                <a:gd name="connsiteX11" fmla="*/ 220704 w 1844658"/>
                <a:gd name="connsiteY11" fmla="*/ 1403861 h 1824203"/>
                <a:gd name="connsiteX12" fmla="*/ 0 w 1844658"/>
                <a:gd name="connsiteY12" fmla="*/ 864098 h 1824203"/>
                <a:gd name="connsiteX13" fmla="*/ 0 w 1844658"/>
                <a:gd name="connsiteY13" fmla="*/ 864096 h 1824203"/>
                <a:gd name="connsiteX0" fmla="*/ 0 w 1844658"/>
                <a:gd name="connsiteY0" fmla="*/ 864096 h 1868195"/>
                <a:gd name="connsiteX1" fmla="*/ 276753 w 1844658"/>
                <a:gd name="connsiteY1" fmla="*/ 240748 h 1868195"/>
                <a:gd name="connsiteX2" fmla="*/ 900101 w 1844658"/>
                <a:gd name="connsiteY2" fmla="*/ 1 h 1868195"/>
                <a:gd name="connsiteX3" fmla="*/ 1523449 w 1844658"/>
                <a:gd name="connsiteY3" fmla="*/ 240750 h 1868195"/>
                <a:gd name="connsiteX4" fmla="*/ 1800200 w 1844658"/>
                <a:gd name="connsiteY4" fmla="*/ 864099 h 1868195"/>
                <a:gd name="connsiteX5" fmla="*/ 1512167 w 1844658"/>
                <a:gd name="connsiteY5" fmla="*/ 1152128 h 1868195"/>
                <a:gd name="connsiteX6" fmla="*/ 1523448 w 1844658"/>
                <a:gd name="connsiteY6" fmla="*/ 1487447 h 1868195"/>
                <a:gd name="connsiteX7" fmla="*/ 1224135 w 1844658"/>
                <a:gd name="connsiteY7" fmla="*/ 1224136 h 1868195"/>
                <a:gd name="connsiteX8" fmla="*/ 1080119 w 1844658"/>
                <a:gd name="connsiteY8" fmla="*/ 1296144 h 1868195"/>
                <a:gd name="connsiteX9" fmla="*/ 864095 w 1844658"/>
                <a:gd name="connsiteY9" fmla="*/ 1800200 h 1868195"/>
                <a:gd name="connsiteX10" fmla="*/ 643784 w 1844658"/>
                <a:gd name="connsiteY10" fmla="*/ 1704112 h 1868195"/>
                <a:gd name="connsiteX11" fmla="*/ 216024 w 1844658"/>
                <a:gd name="connsiteY11" fmla="*/ 1440160 h 1868195"/>
                <a:gd name="connsiteX12" fmla="*/ 220704 w 1844658"/>
                <a:gd name="connsiteY12" fmla="*/ 1403861 h 1868195"/>
                <a:gd name="connsiteX13" fmla="*/ 0 w 1844658"/>
                <a:gd name="connsiteY13" fmla="*/ 864098 h 1868195"/>
                <a:gd name="connsiteX14" fmla="*/ 0 w 1844658"/>
                <a:gd name="connsiteY14" fmla="*/ 864096 h 1868195"/>
                <a:gd name="connsiteX0" fmla="*/ 0 w 1844658"/>
                <a:gd name="connsiteY0" fmla="*/ 864096 h 1812201"/>
                <a:gd name="connsiteX1" fmla="*/ 276753 w 1844658"/>
                <a:gd name="connsiteY1" fmla="*/ 240748 h 1812201"/>
                <a:gd name="connsiteX2" fmla="*/ 900101 w 1844658"/>
                <a:gd name="connsiteY2" fmla="*/ 1 h 1812201"/>
                <a:gd name="connsiteX3" fmla="*/ 1523449 w 1844658"/>
                <a:gd name="connsiteY3" fmla="*/ 240750 h 1812201"/>
                <a:gd name="connsiteX4" fmla="*/ 1800200 w 1844658"/>
                <a:gd name="connsiteY4" fmla="*/ 864099 h 1812201"/>
                <a:gd name="connsiteX5" fmla="*/ 1512167 w 1844658"/>
                <a:gd name="connsiteY5" fmla="*/ 1152128 h 1812201"/>
                <a:gd name="connsiteX6" fmla="*/ 1523448 w 1844658"/>
                <a:gd name="connsiteY6" fmla="*/ 1487447 h 1812201"/>
                <a:gd name="connsiteX7" fmla="*/ 1224135 w 1844658"/>
                <a:gd name="connsiteY7" fmla="*/ 1224136 h 1812201"/>
                <a:gd name="connsiteX8" fmla="*/ 1080119 w 1844658"/>
                <a:gd name="connsiteY8" fmla="*/ 1296144 h 1812201"/>
                <a:gd name="connsiteX9" fmla="*/ 864095 w 1844658"/>
                <a:gd name="connsiteY9" fmla="*/ 1800200 h 1812201"/>
                <a:gd name="connsiteX10" fmla="*/ 792087 w 1844658"/>
                <a:gd name="connsiteY10" fmla="*/ 1224136 h 1812201"/>
                <a:gd name="connsiteX11" fmla="*/ 216024 w 1844658"/>
                <a:gd name="connsiteY11" fmla="*/ 1440160 h 1812201"/>
                <a:gd name="connsiteX12" fmla="*/ 220704 w 1844658"/>
                <a:gd name="connsiteY12" fmla="*/ 1403861 h 1812201"/>
                <a:gd name="connsiteX13" fmla="*/ 0 w 1844658"/>
                <a:gd name="connsiteY13" fmla="*/ 864098 h 1812201"/>
                <a:gd name="connsiteX14" fmla="*/ 0 w 1844658"/>
                <a:gd name="connsiteY14" fmla="*/ 864096 h 1812201"/>
                <a:gd name="connsiteX0" fmla="*/ 0 w 1844658"/>
                <a:gd name="connsiteY0" fmla="*/ 864096 h 1812201"/>
                <a:gd name="connsiteX1" fmla="*/ 276753 w 1844658"/>
                <a:gd name="connsiteY1" fmla="*/ 240748 h 1812201"/>
                <a:gd name="connsiteX2" fmla="*/ 900101 w 1844658"/>
                <a:gd name="connsiteY2" fmla="*/ 1 h 1812201"/>
                <a:gd name="connsiteX3" fmla="*/ 1523449 w 1844658"/>
                <a:gd name="connsiteY3" fmla="*/ 240750 h 1812201"/>
                <a:gd name="connsiteX4" fmla="*/ 1800200 w 1844658"/>
                <a:gd name="connsiteY4" fmla="*/ 864099 h 1812201"/>
                <a:gd name="connsiteX5" fmla="*/ 1512167 w 1844658"/>
                <a:gd name="connsiteY5" fmla="*/ 1152128 h 1812201"/>
                <a:gd name="connsiteX6" fmla="*/ 1523448 w 1844658"/>
                <a:gd name="connsiteY6" fmla="*/ 1487447 h 1812201"/>
                <a:gd name="connsiteX7" fmla="*/ 1224135 w 1844658"/>
                <a:gd name="connsiteY7" fmla="*/ 1224136 h 1812201"/>
                <a:gd name="connsiteX8" fmla="*/ 1080119 w 1844658"/>
                <a:gd name="connsiteY8" fmla="*/ 1296144 h 1812201"/>
                <a:gd name="connsiteX9" fmla="*/ 864095 w 1844658"/>
                <a:gd name="connsiteY9" fmla="*/ 1800200 h 1812201"/>
                <a:gd name="connsiteX10" fmla="*/ 792087 w 1844658"/>
                <a:gd name="connsiteY10" fmla="*/ 1224136 h 1812201"/>
                <a:gd name="connsiteX11" fmla="*/ 216024 w 1844658"/>
                <a:gd name="connsiteY11" fmla="*/ 1440160 h 1812201"/>
                <a:gd name="connsiteX12" fmla="*/ 220704 w 1844658"/>
                <a:gd name="connsiteY12" fmla="*/ 1403861 h 1812201"/>
                <a:gd name="connsiteX13" fmla="*/ 220703 w 1844658"/>
                <a:gd name="connsiteY13" fmla="*/ 1130906 h 1812201"/>
                <a:gd name="connsiteX14" fmla="*/ 0 w 1844658"/>
                <a:gd name="connsiteY14" fmla="*/ 864098 h 1812201"/>
                <a:gd name="connsiteX15" fmla="*/ 0 w 1844658"/>
                <a:gd name="connsiteY15" fmla="*/ 864096 h 1812201"/>
                <a:gd name="connsiteX0" fmla="*/ 0 w 1844658"/>
                <a:gd name="connsiteY0" fmla="*/ 864096 h 1812201"/>
                <a:gd name="connsiteX1" fmla="*/ 276753 w 1844658"/>
                <a:gd name="connsiteY1" fmla="*/ 240748 h 1812201"/>
                <a:gd name="connsiteX2" fmla="*/ 900101 w 1844658"/>
                <a:gd name="connsiteY2" fmla="*/ 1 h 1812201"/>
                <a:gd name="connsiteX3" fmla="*/ 1523449 w 1844658"/>
                <a:gd name="connsiteY3" fmla="*/ 240750 h 1812201"/>
                <a:gd name="connsiteX4" fmla="*/ 1800200 w 1844658"/>
                <a:gd name="connsiteY4" fmla="*/ 864099 h 1812201"/>
                <a:gd name="connsiteX5" fmla="*/ 1512167 w 1844658"/>
                <a:gd name="connsiteY5" fmla="*/ 1152128 h 1812201"/>
                <a:gd name="connsiteX6" fmla="*/ 1523448 w 1844658"/>
                <a:gd name="connsiteY6" fmla="*/ 1487447 h 1812201"/>
                <a:gd name="connsiteX7" fmla="*/ 1224135 w 1844658"/>
                <a:gd name="connsiteY7" fmla="*/ 1224136 h 1812201"/>
                <a:gd name="connsiteX8" fmla="*/ 1080119 w 1844658"/>
                <a:gd name="connsiteY8" fmla="*/ 1296144 h 1812201"/>
                <a:gd name="connsiteX9" fmla="*/ 864095 w 1844658"/>
                <a:gd name="connsiteY9" fmla="*/ 1800200 h 1812201"/>
                <a:gd name="connsiteX10" fmla="*/ 792087 w 1844658"/>
                <a:gd name="connsiteY10" fmla="*/ 1224136 h 1812201"/>
                <a:gd name="connsiteX11" fmla="*/ 216024 w 1844658"/>
                <a:gd name="connsiteY11" fmla="*/ 1440160 h 1812201"/>
                <a:gd name="connsiteX12" fmla="*/ 220704 w 1844658"/>
                <a:gd name="connsiteY12" fmla="*/ 1403861 h 1812201"/>
                <a:gd name="connsiteX13" fmla="*/ 576063 w 1844658"/>
                <a:gd name="connsiteY13" fmla="*/ 1080120 h 1812201"/>
                <a:gd name="connsiteX14" fmla="*/ 0 w 1844658"/>
                <a:gd name="connsiteY14" fmla="*/ 864098 h 1812201"/>
                <a:gd name="connsiteX15" fmla="*/ 0 w 1844658"/>
                <a:gd name="connsiteY15" fmla="*/ 864096 h 1812201"/>
                <a:gd name="connsiteX0" fmla="*/ 0 w 1844658"/>
                <a:gd name="connsiteY0" fmla="*/ 864096 h 1812201"/>
                <a:gd name="connsiteX1" fmla="*/ 276753 w 1844658"/>
                <a:gd name="connsiteY1" fmla="*/ 240748 h 1812201"/>
                <a:gd name="connsiteX2" fmla="*/ 900101 w 1844658"/>
                <a:gd name="connsiteY2" fmla="*/ 1 h 1812201"/>
                <a:gd name="connsiteX3" fmla="*/ 1523449 w 1844658"/>
                <a:gd name="connsiteY3" fmla="*/ 240750 h 1812201"/>
                <a:gd name="connsiteX4" fmla="*/ 1800200 w 1844658"/>
                <a:gd name="connsiteY4" fmla="*/ 864099 h 1812201"/>
                <a:gd name="connsiteX5" fmla="*/ 1512167 w 1844658"/>
                <a:gd name="connsiteY5" fmla="*/ 1152128 h 1812201"/>
                <a:gd name="connsiteX6" fmla="*/ 1523448 w 1844658"/>
                <a:gd name="connsiteY6" fmla="*/ 1487447 h 1812201"/>
                <a:gd name="connsiteX7" fmla="*/ 1224135 w 1844658"/>
                <a:gd name="connsiteY7" fmla="*/ 1224136 h 1812201"/>
                <a:gd name="connsiteX8" fmla="*/ 1080119 w 1844658"/>
                <a:gd name="connsiteY8" fmla="*/ 1296144 h 1812201"/>
                <a:gd name="connsiteX9" fmla="*/ 864095 w 1844658"/>
                <a:gd name="connsiteY9" fmla="*/ 1800200 h 1812201"/>
                <a:gd name="connsiteX10" fmla="*/ 792087 w 1844658"/>
                <a:gd name="connsiteY10" fmla="*/ 1224136 h 1812201"/>
                <a:gd name="connsiteX11" fmla="*/ 216024 w 1844658"/>
                <a:gd name="connsiteY11" fmla="*/ 1440160 h 1812201"/>
                <a:gd name="connsiteX12" fmla="*/ 220704 w 1844658"/>
                <a:gd name="connsiteY12" fmla="*/ 1403861 h 1812201"/>
                <a:gd name="connsiteX13" fmla="*/ 576063 w 1844658"/>
                <a:gd name="connsiteY13" fmla="*/ 1080120 h 1812201"/>
                <a:gd name="connsiteX14" fmla="*/ 261647 w 1844658"/>
                <a:gd name="connsiteY14" fmla="*/ 939837 h 1812201"/>
                <a:gd name="connsiteX15" fmla="*/ 0 w 1844658"/>
                <a:gd name="connsiteY15" fmla="*/ 864098 h 1812201"/>
                <a:gd name="connsiteX16" fmla="*/ 0 w 1844658"/>
                <a:gd name="connsiteY16" fmla="*/ 864096 h 1812201"/>
                <a:gd name="connsiteX0" fmla="*/ 0 w 1844658"/>
                <a:gd name="connsiteY0" fmla="*/ 864096 h 1812201"/>
                <a:gd name="connsiteX1" fmla="*/ 276753 w 1844658"/>
                <a:gd name="connsiteY1" fmla="*/ 240748 h 1812201"/>
                <a:gd name="connsiteX2" fmla="*/ 900101 w 1844658"/>
                <a:gd name="connsiteY2" fmla="*/ 1 h 1812201"/>
                <a:gd name="connsiteX3" fmla="*/ 1523449 w 1844658"/>
                <a:gd name="connsiteY3" fmla="*/ 240750 h 1812201"/>
                <a:gd name="connsiteX4" fmla="*/ 1800200 w 1844658"/>
                <a:gd name="connsiteY4" fmla="*/ 864099 h 1812201"/>
                <a:gd name="connsiteX5" fmla="*/ 1512167 w 1844658"/>
                <a:gd name="connsiteY5" fmla="*/ 1152128 h 1812201"/>
                <a:gd name="connsiteX6" fmla="*/ 1523448 w 1844658"/>
                <a:gd name="connsiteY6" fmla="*/ 1487447 h 1812201"/>
                <a:gd name="connsiteX7" fmla="*/ 1224135 w 1844658"/>
                <a:gd name="connsiteY7" fmla="*/ 1224136 h 1812201"/>
                <a:gd name="connsiteX8" fmla="*/ 1080119 w 1844658"/>
                <a:gd name="connsiteY8" fmla="*/ 1296144 h 1812201"/>
                <a:gd name="connsiteX9" fmla="*/ 864095 w 1844658"/>
                <a:gd name="connsiteY9" fmla="*/ 1800200 h 1812201"/>
                <a:gd name="connsiteX10" fmla="*/ 792087 w 1844658"/>
                <a:gd name="connsiteY10" fmla="*/ 1224136 h 1812201"/>
                <a:gd name="connsiteX11" fmla="*/ 216024 w 1844658"/>
                <a:gd name="connsiteY11" fmla="*/ 1440160 h 1812201"/>
                <a:gd name="connsiteX12" fmla="*/ 220704 w 1844658"/>
                <a:gd name="connsiteY12" fmla="*/ 1403861 h 1812201"/>
                <a:gd name="connsiteX13" fmla="*/ 576063 w 1844658"/>
                <a:gd name="connsiteY13" fmla="*/ 1080120 h 1812201"/>
                <a:gd name="connsiteX14" fmla="*/ 216023 w 1844658"/>
                <a:gd name="connsiteY14" fmla="*/ 1152128 h 1812201"/>
                <a:gd name="connsiteX15" fmla="*/ 0 w 1844658"/>
                <a:gd name="connsiteY15" fmla="*/ 864098 h 1812201"/>
                <a:gd name="connsiteX16" fmla="*/ 0 w 1844658"/>
                <a:gd name="connsiteY16" fmla="*/ 864096 h 1812201"/>
                <a:gd name="connsiteX0" fmla="*/ 0 w 1844658"/>
                <a:gd name="connsiteY0" fmla="*/ 864096 h 1740193"/>
                <a:gd name="connsiteX1" fmla="*/ 276753 w 1844658"/>
                <a:gd name="connsiteY1" fmla="*/ 240748 h 1740193"/>
                <a:gd name="connsiteX2" fmla="*/ 900101 w 1844658"/>
                <a:gd name="connsiteY2" fmla="*/ 1 h 1740193"/>
                <a:gd name="connsiteX3" fmla="*/ 1523449 w 1844658"/>
                <a:gd name="connsiteY3" fmla="*/ 240750 h 1740193"/>
                <a:gd name="connsiteX4" fmla="*/ 1800200 w 1844658"/>
                <a:gd name="connsiteY4" fmla="*/ 864099 h 1740193"/>
                <a:gd name="connsiteX5" fmla="*/ 1512167 w 1844658"/>
                <a:gd name="connsiteY5" fmla="*/ 1152128 h 1740193"/>
                <a:gd name="connsiteX6" fmla="*/ 1523448 w 1844658"/>
                <a:gd name="connsiteY6" fmla="*/ 1487447 h 1740193"/>
                <a:gd name="connsiteX7" fmla="*/ 1224135 w 1844658"/>
                <a:gd name="connsiteY7" fmla="*/ 1224136 h 1740193"/>
                <a:gd name="connsiteX8" fmla="*/ 1080119 w 1844658"/>
                <a:gd name="connsiteY8" fmla="*/ 1296144 h 1740193"/>
                <a:gd name="connsiteX9" fmla="*/ 1080119 w 1844658"/>
                <a:gd name="connsiteY9" fmla="*/ 1728192 h 1740193"/>
                <a:gd name="connsiteX10" fmla="*/ 792087 w 1844658"/>
                <a:gd name="connsiteY10" fmla="*/ 1224136 h 1740193"/>
                <a:gd name="connsiteX11" fmla="*/ 216024 w 1844658"/>
                <a:gd name="connsiteY11" fmla="*/ 1440160 h 1740193"/>
                <a:gd name="connsiteX12" fmla="*/ 220704 w 1844658"/>
                <a:gd name="connsiteY12" fmla="*/ 1403861 h 1740193"/>
                <a:gd name="connsiteX13" fmla="*/ 576063 w 1844658"/>
                <a:gd name="connsiteY13" fmla="*/ 1080120 h 1740193"/>
                <a:gd name="connsiteX14" fmla="*/ 216023 w 1844658"/>
                <a:gd name="connsiteY14" fmla="*/ 1152128 h 1740193"/>
                <a:gd name="connsiteX15" fmla="*/ 0 w 1844658"/>
                <a:gd name="connsiteY15" fmla="*/ 864098 h 1740193"/>
                <a:gd name="connsiteX16" fmla="*/ 0 w 1844658"/>
                <a:gd name="connsiteY16" fmla="*/ 864096 h 1740193"/>
                <a:gd name="connsiteX0" fmla="*/ 60007 w 1904665"/>
                <a:gd name="connsiteY0" fmla="*/ 864096 h 1740193"/>
                <a:gd name="connsiteX1" fmla="*/ 336760 w 1904665"/>
                <a:gd name="connsiteY1" fmla="*/ 240748 h 1740193"/>
                <a:gd name="connsiteX2" fmla="*/ 960108 w 1904665"/>
                <a:gd name="connsiteY2" fmla="*/ 1 h 1740193"/>
                <a:gd name="connsiteX3" fmla="*/ 1583456 w 1904665"/>
                <a:gd name="connsiteY3" fmla="*/ 240750 h 1740193"/>
                <a:gd name="connsiteX4" fmla="*/ 1860207 w 1904665"/>
                <a:gd name="connsiteY4" fmla="*/ 864099 h 1740193"/>
                <a:gd name="connsiteX5" fmla="*/ 1572174 w 1904665"/>
                <a:gd name="connsiteY5" fmla="*/ 1152128 h 1740193"/>
                <a:gd name="connsiteX6" fmla="*/ 1583455 w 1904665"/>
                <a:gd name="connsiteY6" fmla="*/ 1487447 h 1740193"/>
                <a:gd name="connsiteX7" fmla="*/ 1284142 w 1904665"/>
                <a:gd name="connsiteY7" fmla="*/ 1224136 h 1740193"/>
                <a:gd name="connsiteX8" fmla="*/ 1140126 w 1904665"/>
                <a:gd name="connsiteY8" fmla="*/ 1296144 h 1740193"/>
                <a:gd name="connsiteX9" fmla="*/ 1140126 w 1904665"/>
                <a:gd name="connsiteY9" fmla="*/ 1728192 h 1740193"/>
                <a:gd name="connsiteX10" fmla="*/ 852094 w 1904665"/>
                <a:gd name="connsiteY10" fmla="*/ 1224136 h 1740193"/>
                <a:gd name="connsiteX11" fmla="*/ 276031 w 1904665"/>
                <a:gd name="connsiteY11" fmla="*/ 1440160 h 1740193"/>
                <a:gd name="connsiteX12" fmla="*/ 60006 w 1904665"/>
                <a:gd name="connsiteY12" fmla="*/ 1368152 h 1740193"/>
                <a:gd name="connsiteX13" fmla="*/ 636070 w 1904665"/>
                <a:gd name="connsiteY13" fmla="*/ 1080120 h 1740193"/>
                <a:gd name="connsiteX14" fmla="*/ 276030 w 1904665"/>
                <a:gd name="connsiteY14" fmla="*/ 1152128 h 1740193"/>
                <a:gd name="connsiteX15" fmla="*/ 60007 w 1904665"/>
                <a:gd name="connsiteY15" fmla="*/ 864098 h 1740193"/>
                <a:gd name="connsiteX16" fmla="*/ 60007 w 1904665"/>
                <a:gd name="connsiteY16" fmla="*/ 864096 h 1740193"/>
                <a:gd name="connsiteX0" fmla="*/ 12002 w 1856660"/>
                <a:gd name="connsiteY0" fmla="*/ 864096 h 1824203"/>
                <a:gd name="connsiteX1" fmla="*/ 288755 w 1856660"/>
                <a:gd name="connsiteY1" fmla="*/ 240748 h 1824203"/>
                <a:gd name="connsiteX2" fmla="*/ 912103 w 1856660"/>
                <a:gd name="connsiteY2" fmla="*/ 1 h 1824203"/>
                <a:gd name="connsiteX3" fmla="*/ 1535451 w 1856660"/>
                <a:gd name="connsiteY3" fmla="*/ 240750 h 1824203"/>
                <a:gd name="connsiteX4" fmla="*/ 1812202 w 1856660"/>
                <a:gd name="connsiteY4" fmla="*/ 864099 h 1824203"/>
                <a:gd name="connsiteX5" fmla="*/ 1524169 w 1856660"/>
                <a:gd name="connsiteY5" fmla="*/ 1152128 h 1824203"/>
                <a:gd name="connsiteX6" fmla="*/ 1535450 w 1856660"/>
                <a:gd name="connsiteY6" fmla="*/ 1487447 h 1824203"/>
                <a:gd name="connsiteX7" fmla="*/ 1236137 w 1856660"/>
                <a:gd name="connsiteY7" fmla="*/ 1224136 h 1824203"/>
                <a:gd name="connsiteX8" fmla="*/ 1092121 w 1856660"/>
                <a:gd name="connsiteY8" fmla="*/ 1296144 h 1824203"/>
                <a:gd name="connsiteX9" fmla="*/ 1092121 w 1856660"/>
                <a:gd name="connsiteY9" fmla="*/ 1728192 h 1824203"/>
                <a:gd name="connsiteX10" fmla="*/ 804089 w 1856660"/>
                <a:gd name="connsiteY10" fmla="*/ 1224136 h 1824203"/>
                <a:gd name="connsiteX11" fmla="*/ 660074 w 1856660"/>
                <a:gd name="connsiteY11" fmla="*/ 1800200 h 1824203"/>
                <a:gd name="connsiteX12" fmla="*/ 12001 w 1856660"/>
                <a:gd name="connsiteY12" fmla="*/ 1368152 h 1824203"/>
                <a:gd name="connsiteX13" fmla="*/ 588065 w 1856660"/>
                <a:gd name="connsiteY13" fmla="*/ 1080120 h 1824203"/>
                <a:gd name="connsiteX14" fmla="*/ 228025 w 1856660"/>
                <a:gd name="connsiteY14" fmla="*/ 1152128 h 1824203"/>
                <a:gd name="connsiteX15" fmla="*/ 12002 w 1856660"/>
                <a:gd name="connsiteY15" fmla="*/ 864098 h 1824203"/>
                <a:gd name="connsiteX16" fmla="*/ 12002 w 1856660"/>
                <a:gd name="connsiteY16" fmla="*/ 864096 h 1824203"/>
                <a:gd name="connsiteX0" fmla="*/ 0 w 1844658"/>
                <a:gd name="connsiteY0" fmla="*/ 864096 h 1860207"/>
                <a:gd name="connsiteX1" fmla="*/ 276753 w 1844658"/>
                <a:gd name="connsiteY1" fmla="*/ 240748 h 1860207"/>
                <a:gd name="connsiteX2" fmla="*/ 900101 w 1844658"/>
                <a:gd name="connsiteY2" fmla="*/ 1 h 1860207"/>
                <a:gd name="connsiteX3" fmla="*/ 1523449 w 1844658"/>
                <a:gd name="connsiteY3" fmla="*/ 240750 h 1860207"/>
                <a:gd name="connsiteX4" fmla="*/ 1800200 w 1844658"/>
                <a:gd name="connsiteY4" fmla="*/ 864099 h 1860207"/>
                <a:gd name="connsiteX5" fmla="*/ 1512167 w 1844658"/>
                <a:gd name="connsiteY5" fmla="*/ 1152128 h 1860207"/>
                <a:gd name="connsiteX6" fmla="*/ 1523448 w 1844658"/>
                <a:gd name="connsiteY6" fmla="*/ 1487447 h 1860207"/>
                <a:gd name="connsiteX7" fmla="*/ 1224135 w 1844658"/>
                <a:gd name="connsiteY7" fmla="*/ 1224136 h 1860207"/>
                <a:gd name="connsiteX8" fmla="*/ 1080119 w 1844658"/>
                <a:gd name="connsiteY8" fmla="*/ 1296144 h 1860207"/>
                <a:gd name="connsiteX9" fmla="*/ 1080119 w 1844658"/>
                <a:gd name="connsiteY9" fmla="*/ 1728192 h 1860207"/>
                <a:gd name="connsiteX10" fmla="*/ 792087 w 1844658"/>
                <a:gd name="connsiteY10" fmla="*/ 1224136 h 1860207"/>
                <a:gd name="connsiteX11" fmla="*/ 648072 w 1844658"/>
                <a:gd name="connsiteY11" fmla="*/ 1800200 h 1860207"/>
                <a:gd name="connsiteX12" fmla="*/ 504055 w 1844658"/>
                <a:gd name="connsiteY12" fmla="*/ 1584176 h 1860207"/>
                <a:gd name="connsiteX13" fmla="*/ 576063 w 1844658"/>
                <a:gd name="connsiteY13" fmla="*/ 1080120 h 1860207"/>
                <a:gd name="connsiteX14" fmla="*/ 216023 w 1844658"/>
                <a:gd name="connsiteY14" fmla="*/ 1152128 h 1860207"/>
                <a:gd name="connsiteX15" fmla="*/ 0 w 1844658"/>
                <a:gd name="connsiteY15" fmla="*/ 864098 h 1860207"/>
                <a:gd name="connsiteX16" fmla="*/ 0 w 1844658"/>
                <a:gd name="connsiteY16" fmla="*/ 864096 h 1860207"/>
                <a:gd name="connsiteX0" fmla="*/ 0 w 1844658"/>
                <a:gd name="connsiteY0" fmla="*/ 864096 h 1860207"/>
                <a:gd name="connsiteX1" fmla="*/ 276753 w 1844658"/>
                <a:gd name="connsiteY1" fmla="*/ 240748 h 1860207"/>
                <a:gd name="connsiteX2" fmla="*/ 900101 w 1844658"/>
                <a:gd name="connsiteY2" fmla="*/ 1 h 1860207"/>
                <a:gd name="connsiteX3" fmla="*/ 1523449 w 1844658"/>
                <a:gd name="connsiteY3" fmla="*/ 240750 h 1860207"/>
                <a:gd name="connsiteX4" fmla="*/ 1800200 w 1844658"/>
                <a:gd name="connsiteY4" fmla="*/ 864099 h 1860207"/>
                <a:gd name="connsiteX5" fmla="*/ 1512167 w 1844658"/>
                <a:gd name="connsiteY5" fmla="*/ 1152128 h 1860207"/>
                <a:gd name="connsiteX6" fmla="*/ 1523448 w 1844658"/>
                <a:gd name="connsiteY6" fmla="*/ 1487447 h 1860207"/>
                <a:gd name="connsiteX7" fmla="*/ 1224135 w 1844658"/>
                <a:gd name="connsiteY7" fmla="*/ 1224136 h 1860207"/>
                <a:gd name="connsiteX8" fmla="*/ 1080119 w 1844658"/>
                <a:gd name="connsiteY8" fmla="*/ 1296144 h 1860207"/>
                <a:gd name="connsiteX9" fmla="*/ 1080119 w 1844658"/>
                <a:gd name="connsiteY9" fmla="*/ 1728192 h 1860207"/>
                <a:gd name="connsiteX10" fmla="*/ 792087 w 1844658"/>
                <a:gd name="connsiteY10" fmla="*/ 1224136 h 1860207"/>
                <a:gd name="connsiteX11" fmla="*/ 648072 w 1844658"/>
                <a:gd name="connsiteY11" fmla="*/ 1800200 h 1860207"/>
                <a:gd name="connsiteX12" fmla="*/ 504055 w 1844658"/>
                <a:gd name="connsiteY12" fmla="*/ 1584176 h 1860207"/>
                <a:gd name="connsiteX13" fmla="*/ 504055 w 1844658"/>
                <a:gd name="connsiteY13" fmla="*/ 1224136 h 1860207"/>
                <a:gd name="connsiteX14" fmla="*/ 216023 w 1844658"/>
                <a:gd name="connsiteY14" fmla="*/ 1152128 h 1860207"/>
                <a:gd name="connsiteX15" fmla="*/ 0 w 1844658"/>
                <a:gd name="connsiteY15" fmla="*/ 864098 h 1860207"/>
                <a:gd name="connsiteX16" fmla="*/ 0 w 1844658"/>
                <a:gd name="connsiteY16" fmla="*/ 864096 h 1860207"/>
                <a:gd name="connsiteX0" fmla="*/ 0 w 1844658"/>
                <a:gd name="connsiteY0" fmla="*/ 864096 h 1860207"/>
                <a:gd name="connsiteX1" fmla="*/ 276753 w 1844658"/>
                <a:gd name="connsiteY1" fmla="*/ 240748 h 1860207"/>
                <a:gd name="connsiteX2" fmla="*/ 900101 w 1844658"/>
                <a:gd name="connsiteY2" fmla="*/ 1 h 1860207"/>
                <a:gd name="connsiteX3" fmla="*/ 1523449 w 1844658"/>
                <a:gd name="connsiteY3" fmla="*/ 240750 h 1860207"/>
                <a:gd name="connsiteX4" fmla="*/ 1800200 w 1844658"/>
                <a:gd name="connsiteY4" fmla="*/ 864099 h 1860207"/>
                <a:gd name="connsiteX5" fmla="*/ 1512167 w 1844658"/>
                <a:gd name="connsiteY5" fmla="*/ 1152128 h 1860207"/>
                <a:gd name="connsiteX6" fmla="*/ 1440159 w 1844658"/>
                <a:gd name="connsiteY6" fmla="*/ 1656184 h 1860207"/>
                <a:gd name="connsiteX7" fmla="*/ 1224135 w 1844658"/>
                <a:gd name="connsiteY7" fmla="*/ 1224136 h 1860207"/>
                <a:gd name="connsiteX8" fmla="*/ 1080119 w 1844658"/>
                <a:gd name="connsiteY8" fmla="*/ 1296144 h 1860207"/>
                <a:gd name="connsiteX9" fmla="*/ 1080119 w 1844658"/>
                <a:gd name="connsiteY9" fmla="*/ 1728192 h 1860207"/>
                <a:gd name="connsiteX10" fmla="*/ 792087 w 1844658"/>
                <a:gd name="connsiteY10" fmla="*/ 1224136 h 1860207"/>
                <a:gd name="connsiteX11" fmla="*/ 648072 w 1844658"/>
                <a:gd name="connsiteY11" fmla="*/ 1800200 h 1860207"/>
                <a:gd name="connsiteX12" fmla="*/ 504055 w 1844658"/>
                <a:gd name="connsiteY12" fmla="*/ 1584176 h 1860207"/>
                <a:gd name="connsiteX13" fmla="*/ 504055 w 1844658"/>
                <a:gd name="connsiteY13" fmla="*/ 1224136 h 1860207"/>
                <a:gd name="connsiteX14" fmla="*/ 216023 w 1844658"/>
                <a:gd name="connsiteY14" fmla="*/ 1152128 h 1860207"/>
                <a:gd name="connsiteX15" fmla="*/ 0 w 1844658"/>
                <a:gd name="connsiteY15" fmla="*/ 864098 h 1860207"/>
                <a:gd name="connsiteX16" fmla="*/ 0 w 1844658"/>
                <a:gd name="connsiteY16" fmla="*/ 864096 h 1860207"/>
                <a:gd name="connsiteX0" fmla="*/ 0 w 1844658"/>
                <a:gd name="connsiteY0" fmla="*/ 864096 h 1860207"/>
                <a:gd name="connsiteX1" fmla="*/ 276753 w 1844658"/>
                <a:gd name="connsiteY1" fmla="*/ 240748 h 1860207"/>
                <a:gd name="connsiteX2" fmla="*/ 900101 w 1844658"/>
                <a:gd name="connsiteY2" fmla="*/ 1 h 1860207"/>
                <a:gd name="connsiteX3" fmla="*/ 1523449 w 1844658"/>
                <a:gd name="connsiteY3" fmla="*/ 240750 h 1860207"/>
                <a:gd name="connsiteX4" fmla="*/ 1800200 w 1844658"/>
                <a:gd name="connsiteY4" fmla="*/ 864099 h 1860207"/>
                <a:gd name="connsiteX5" fmla="*/ 1512167 w 1844658"/>
                <a:gd name="connsiteY5" fmla="*/ 1152128 h 1860207"/>
                <a:gd name="connsiteX6" fmla="*/ 1440159 w 1844658"/>
                <a:gd name="connsiteY6" fmla="*/ 1656184 h 1860207"/>
                <a:gd name="connsiteX7" fmla="*/ 1224135 w 1844658"/>
                <a:gd name="connsiteY7" fmla="*/ 1224136 h 1860207"/>
                <a:gd name="connsiteX8" fmla="*/ 1080119 w 1844658"/>
                <a:gd name="connsiteY8" fmla="*/ 1296144 h 1860207"/>
                <a:gd name="connsiteX9" fmla="*/ 1080119 w 1844658"/>
                <a:gd name="connsiteY9" fmla="*/ 1728192 h 1860207"/>
                <a:gd name="connsiteX10" fmla="*/ 792087 w 1844658"/>
                <a:gd name="connsiteY10" fmla="*/ 1224136 h 1860207"/>
                <a:gd name="connsiteX11" fmla="*/ 648072 w 1844658"/>
                <a:gd name="connsiteY11" fmla="*/ 1800200 h 1860207"/>
                <a:gd name="connsiteX12" fmla="*/ 504055 w 1844658"/>
                <a:gd name="connsiteY12" fmla="*/ 1584176 h 1860207"/>
                <a:gd name="connsiteX13" fmla="*/ 504055 w 1844658"/>
                <a:gd name="connsiteY13" fmla="*/ 1224136 h 1860207"/>
                <a:gd name="connsiteX14" fmla="*/ 288031 w 1844658"/>
                <a:gd name="connsiteY14" fmla="*/ 1080120 h 1860207"/>
                <a:gd name="connsiteX15" fmla="*/ 0 w 1844658"/>
                <a:gd name="connsiteY15" fmla="*/ 864098 h 1860207"/>
                <a:gd name="connsiteX16" fmla="*/ 0 w 1844658"/>
                <a:gd name="connsiteY16" fmla="*/ 864096 h 1860207"/>
                <a:gd name="connsiteX0" fmla="*/ 408740 w 2253398"/>
                <a:gd name="connsiteY0" fmla="*/ 864096 h 2374498"/>
                <a:gd name="connsiteX1" fmla="*/ 685493 w 2253398"/>
                <a:gd name="connsiteY1" fmla="*/ 240748 h 2374498"/>
                <a:gd name="connsiteX2" fmla="*/ 1308841 w 2253398"/>
                <a:gd name="connsiteY2" fmla="*/ 1 h 2374498"/>
                <a:gd name="connsiteX3" fmla="*/ 1932189 w 2253398"/>
                <a:gd name="connsiteY3" fmla="*/ 240750 h 2374498"/>
                <a:gd name="connsiteX4" fmla="*/ 2208940 w 2253398"/>
                <a:gd name="connsiteY4" fmla="*/ 864099 h 2374498"/>
                <a:gd name="connsiteX5" fmla="*/ 1920907 w 2253398"/>
                <a:gd name="connsiteY5" fmla="*/ 1152128 h 2374498"/>
                <a:gd name="connsiteX6" fmla="*/ 1848899 w 2253398"/>
                <a:gd name="connsiteY6" fmla="*/ 1656184 h 2374498"/>
                <a:gd name="connsiteX7" fmla="*/ 1632875 w 2253398"/>
                <a:gd name="connsiteY7" fmla="*/ 1224136 h 2374498"/>
                <a:gd name="connsiteX8" fmla="*/ 1488859 w 2253398"/>
                <a:gd name="connsiteY8" fmla="*/ 1296144 h 2374498"/>
                <a:gd name="connsiteX9" fmla="*/ 1488859 w 2253398"/>
                <a:gd name="connsiteY9" fmla="*/ 1728192 h 2374498"/>
                <a:gd name="connsiteX10" fmla="*/ 1200827 w 2253398"/>
                <a:gd name="connsiteY10" fmla="*/ 1224136 h 2374498"/>
                <a:gd name="connsiteX11" fmla="*/ 1056812 w 2253398"/>
                <a:gd name="connsiteY11" fmla="*/ 1800200 h 2374498"/>
                <a:gd name="connsiteX12" fmla="*/ 912795 w 2253398"/>
                <a:gd name="connsiteY12" fmla="*/ 1584176 h 2374498"/>
                <a:gd name="connsiteX13" fmla="*/ 912795 w 2253398"/>
                <a:gd name="connsiteY13" fmla="*/ 1224136 h 2374498"/>
                <a:gd name="connsiteX14" fmla="*/ 696771 w 2253398"/>
                <a:gd name="connsiteY14" fmla="*/ 1080120 h 2374498"/>
                <a:gd name="connsiteX15" fmla="*/ 408740 w 2253398"/>
                <a:gd name="connsiteY15" fmla="*/ 864098 h 2374498"/>
                <a:gd name="connsiteX16" fmla="*/ 408740 w 2253398"/>
                <a:gd name="connsiteY16" fmla="*/ 864096 h 2374498"/>
                <a:gd name="connsiteX0" fmla="*/ 408740 w 2228377"/>
                <a:gd name="connsiteY0" fmla="*/ 864096 h 2374498"/>
                <a:gd name="connsiteX1" fmla="*/ 685493 w 2228377"/>
                <a:gd name="connsiteY1" fmla="*/ 240748 h 2374498"/>
                <a:gd name="connsiteX2" fmla="*/ 1308841 w 2228377"/>
                <a:gd name="connsiteY2" fmla="*/ 1 h 2374498"/>
                <a:gd name="connsiteX3" fmla="*/ 1932189 w 2228377"/>
                <a:gd name="connsiteY3" fmla="*/ 240750 h 2374498"/>
                <a:gd name="connsiteX4" fmla="*/ 2208940 w 2228377"/>
                <a:gd name="connsiteY4" fmla="*/ 864099 h 2374498"/>
                <a:gd name="connsiteX5" fmla="*/ 2048811 w 2228377"/>
                <a:gd name="connsiteY5" fmla="*/ 994427 h 2374498"/>
                <a:gd name="connsiteX6" fmla="*/ 1920907 w 2228377"/>
                <a:gd name="connsiteY6" fmla="*/ 1152128 h 2374498"/>
                <a:gd name="connsiteX7" fmla="*/ 1848899 w 2228377"/>
                <a:gd name="connsiteY7" fmla="*/ 1656184 h 2374498"/>
                <a:gd name="connsiteX8" fmla="*/ 1632875 w 2228377"/>
                <a:gd name="connsiteY8" fmla="*/ 1224136 h 2374498"/>
                <a:gd name="connsiteX9" fmla="*/ 1488859 w 2228377"/>
                <a:gd name="connsiteY9" fmla="*/ 1296144 h 2374498"/>
                <a:gd name="connsiteX10" fmla="*/ 1488859 w 2228377"/>
                <a:gd name="connsiteY10" fmla="*/ 1728192 h 2374498"/>
                <a:gd name="connsiteX11" fmla="*/ 1200827 w 2228377"/>
                <a:gd name="connsiteY11" fmla="*/ 1224136 h 2374498"/>
                <a:gd name="connsiteX12" fmla="*/ 1056812 w 2228377"/>
                <a:gd name="connsiteY12" fmla="*/ 1800200 h 2374498"/>
                <a:gd name="connsiteX13" fmla="*/ 912795 w 2228377"/>
                <a:gd name="connsiteY13" fmla="*/ 1584176 h 2374498"/>
                <a:gd name="connsiteX14" fmla="*/ 912795 w 2228377"/>
                <a:gd name="connsiteY14" fmla="*/ 1224136 h 2374498"/>
                <a:gd name="connsiteX15" fmla="*/ 696771 w 2228377"/>
                <a:gd name="connsiteY15" fmla="*/ 1080120 h 2374498"/>
                <a:gd name="connsiteX16" fmla="*/ 408740 w 2228377"/>
                <a:gd name="connsiteY16" fmla="*/ 864098 h 2374498"/>
                <a:gd name="connsiteX17" fmla="*/ 408740 w 2228377"/>
                <a:gd name="connsiteY17" fmla="*/ 864096 h 2374498"/>
                <a:gd name="connsiteX0" fmla="*/ 408740 w 2328953"/>
                <a:gd name="connsiteY0" fmla="*/ 864096 h 2374498"/>
                <a:gd name="connsiteX1" fmla="*/ 685493 w 2328953"/>
                <a:gd name="connsiteY1" fmla="*/ 240748 h 2374498"/>
                <a:gd name="connsiteX2" fmla="*/ 1308841 w 2328953"/>
                <a:gd name="connsiteY2" fmla="*/ 1 h 2374498"/>
                <a:gd name="connsiteX3" fmla="*/ 1932189 w 2328953"/>
                <a:gd name="connsiteY3" fmla="*/ 240750 h 2374498"/>
                <a:gd name="connsiteX4" fmla="*/ 2208940 w 2328953"/>
                <a:gd name="connsiteY4" fmla="*/ 864099 h 2374498"/>
                <a:gd name="connsiteX5" fmla="*/ 2280948 w 2328953"/>
                <a:gd name="connsiteY5" fmla="*/ 1656183 h 2374498"/>
                <a:gd name="connsiteX6" fmla="*/ 1920907 w 2328953"/>
                <a:gd name="connsiteY6" fmla="*/ 1152128 h 2374498"/>
                <a:gd name="connsiteX7" fmla="*/ 1848899 w 2328953"/>
                <a:gd name="connsiteY7" fmla="*/ 1656184 h 2374498"/>
                <a:gd name="connsiteX8" fmla="*/ 1632875 w 2328953"/>
                <a:gd name="connsiteY8" fmla="*/ 1224136 h 2374498"/>
                <a:gd name="connsiteX9" fmla="*/ 1488859 w 2328953"/>
                <a:gd name="connsiteY9" fmla="*/ 1296144 h 2374498"/>
                <a:gd name="connsiteX10" fmla="*/ 1488859 w 2328953"/>
                <a:gd name="connsiteY10" fmla="*/ 1728192 h 2374498"/>
                <a:gd name="connsiteX11" fmla="*/ 1200827 w 2328953"/>
                <a:gd name="connsiteY11" fmla="*/ 1224136 h 2374498"/>
                <a:gd name="connsiteX12" fmla="*/ 1056812 w 2328953"/>
                <a:gd name="connsiteY12" fmla="*/ 1800200 h 2374498"/>
                <a:gd name="connsiteX13" fmla="*/ 912795 w 2328953"/>
                <a:gd name="connsiteY13" fmla="*/ 1584176 h 2374498"/>
                <a:gd name="connsiteX14" fmla="*/ 912795 w 2328953"/>
                <a:gd name="connsiteY14" fmla="*/ 1224136 h 2374498"/>
                <a:gd name="connsiteX15" fmla="*/ 696771 w 2328953"/>
                <a:gd name="connsiteY15" fmla="*/ 1080120 h 2374498"/>
                <a:gd name="connsiteX16" fmla="*/ 408740 w 2328953"/>
                <a:gd name="connsiteY16" fmla="*/ 864098 h 2374498"/>
                <a:gd name="connsiteX17" fmla="*/ 408740 w 2328953"/>
                <a:gd name="connsiteY17" fmla="*/ 864096 h 2374498"/>
                <a:gd name="connsiteX0" fmla="*/ 408740 w 2304951"/>
                <a:gd name="connsiteY0" fmla="*/ 864096 h 2374498"/>
                <a:gd name="connsiteX1" fmla="*/ 685493 w 2304951"/>
                <a:gd name="connsiteY1" fmla="*/ 240748 h 2374498"/>
                <a:gd name="connsiteX2" fmla="*/ 1308841 w 2304951"/>
                <a:gd name="connsiteY2" fmla="*/ 1 h 2374498"/>
                <a:gd name="connsiteX3" fmla="*/ 1932189 w 2304951"/>
                <a:gd name="connsiteY3" fmla="*/ 240750 h 2374498"/>
                <a:gd name="connsiteX4" fmla="*/ 2064924 w 2304951"/>
                <a:gd name="connsiteY4" fmla="*/ 864095 h 2374498"/>
                <a:gd name="connsiteX5" fmla="*/ 2280948 w 2304951"/>
                <a:gd name="connsiteY5" fmla="*/ 1656183 h 2374498"/>
                <a:gd name="connsiteX6" fmla="*/ 1920907 w 2304951"/>
                <a:gd name="connsiteY6" fmla="*/ 1152128 h 2374498"/>
                <a:gd name="connsiteX7" fmla="*/ 1848899 w 2304951"/>
                <a:gd name="connsiteY7" fmla="*/ 1656184 h 2374498"/>
                <a:gd name="connsiteX8" fmla="*/ 1632875 w 2304951"/>
                <a:gd name="connsiteY8" fmla="*/ 1224136 h 2374498"/>
                <a:gd name="connsiteX9" fmla="*/ 1488859 w 2304951"/>
                <a:gd name="connsiteY9" fmla="*/ 1296144 h 2374498"/>
                <a:gd name="connsiteX10" fmla="*/ 1488859 w 2304951"/>
                <a:gd name="connsiteY10" fmla="*/ 1728192 h 2374498"/>
                <a:gd name="connsiteX11" fmla="*/ 1200827 w 2304951"/>
                <a:gd name="connsiteY11" fmla="*/ 1224136 h 2374498"/>
                <a:gd name="connsiteX12" fmla="*/ 1056812 w 2304951"/>
                <a:gd name="connsiteY12" fmla="*/ 1800200 h 2374498"/>
                <a:gd name="connsiteX13" fmla="*/ 912795 w 2304951"/>
                <a:gd name="connsiteY13" fmla="*/ 1584176 h 2374498"/>
                <a:gd name="connsiteX14" fmla="*/ 912795 w 2304951"/>
                <a:gd name="connsiteY14" fmla="*/ 1224136 h 2374498"/>
                <a:gd name="connsiteX15" fmla="*/ 696771 w 2304951"/>
                <a:gd name="connsiteY15" fmla="*/ 1080120 h 2374498"/>
                <a:gd name="connsiteX16" fmla="*/ 408740 w 2304951"/>
                <a:gd name="connsiteY16" fmla="*/ 864098 h 2374498"/>
                <a:gd name="connsiteX17" fmla="*/ 408740 w 2304951"/>
                <a:gd name="connsiteY17" fmla="*/ 864096 h 2374498"/>
                <a:gd name="connsiteX0" fmla="*/ 408740 w 2302266"/>
                <a:gd name="connsiteY0" fmla="*/ 864096 h 2374498"/>
                <a:gd name="connsiteX1" fmla="*/ 685493 w 2302266"/>
                <a:gd name="connsiteY1" fmla="*/ 240748 h 2374498"/>
                <a:gd name="connsiteX2" fmla="*/ 1308841 w 2302266"/>
                <a:gd name="connsiteY2" fmla="*/ 1 h 2374498"/>
                <a:gd name="connsiteX3" fmla="*/ 1932189 w 2302266"/>
                <a:gd name="connsiteY3" fmla="*/ 240750 h 2374498"/>
                <a:gd name="connsiteX4" fmla="*/ 2064924 w 2302266"/>
                <a:gd name="connsiteY4" fmla="*/ 864095 h 2374498"/>
                <a:gd name="connsiteX5" fmla="*/ 2048812 w 2302266"/>
                <a:gd name="connsiteY5" fmla="*/ 694176 h 2374498"/>
                <a:gd name="connsiteX6" fmla="*/ 2280948 w 2302266"/>
                <a:gd name="connsiteY6" fmla="*/ 1656183 h 2374498"/>
                <a:gd name="connsiteX7" fmla="*/ 1920907 w 2302266"/>
                <a:gd name="connsiteY7" fmla="*/ 1152128 h 2374498"/>
                <a:gd name="connsiteX8" fmla="*/ 1848899 w 2302266"/>
                <a:gd name="connsiteY8" fmla="*/ 1656184 h 2374498"/>
                <a:gd name="connsiteX9" fmla="*/ 1632875 w 2302266"/>
                <a:gd name="connsiteY9" fmla="*/ 1224136 h 2374498"/>
                <a:gd name="connsiteX10" fmla="*/ 1488859 w 2302266"/>
                <a:gd name="connsiteY10" fmla="*/ 1296144 h 2374498"/>
                <a:gd name="connsiteX11" fmla="*/ 1488859 w 2302266"/>
                <a:gd name="connsiteY11" fmla="*/ 1728192 h 2374498"/>
                <a:gd name="connsiteX12" fmla="*/ 1200827 w 2302266"/>
                <a:gd name="connsiteY12" fmla="*/ 1224136 h 2374498"/>
                <a:gd name="connsiteX13" fmla="*/ 1056812 w 2302266"/>
                <a:gd name="connsiteY13" fmla="*/ 1800200 h 2374498"/>
                <a:gd name="connsiteX14" fmla="*/ 912795 w 2302266"/>
                <a:gd name="connsiteY14" fmla="*/ 1584176 h 2374498"/>
                <a:gd name="connsiteX15" fmla="*/ 912795 w 2302266"/>
                <a:gd name="connsiteY15" fmla="*/ 1224136 h 2374498"/>
                <a:gd name="connsiteX16" fmla="*/ 696771 w 2302266"/>
                <a:gd name="connsiteY16" fmla="*/ 1080120 h 2374498"/>
                <a:gd name="connsiteX17" fmla="*/ 408740 w 2302266"/>
                <a:gd name="connsiteY17" fmla="*/ 864098 h 2374498"/>
                <a:gd name="connsiteX18" fmla="*/ 408740 w 2302266"/>
                <a:gd name="connsiteY18" fmla="*/ 864096 h 2374498"/>
                <a:gd name="connsiteX0" fmla="*/ 408740 w 2328953"/>
                <a:gd name="connsiteY0" fmla="*/ 864096 h 2374498"/>
                <a:gd name="connsiteX1" fmla="*/ 685493 w 2328953"/>
                <a:gd name="connsiteY1" fmla="*/ 240748 h 2374498"/>
                <a:gd name="connsiteX2" fmla="*/ 1308841 w 2328953"/>
                <a:gd name="connsiteY2" fmla="*/ 1 h 2374498"/>
                <a:gd name="connsiteX3" fmla="*/ 1932189 w 2328953"/>
                <a:gd name="connsiteY3" fmla="*/ 240750 h 2374498"/>
                <a:gd name="connsiteX4" fmla="*/ 2064924 w 2328953"/>
                <a:gd name="connsiteY4" fmla="*/ 864095 h 2374498"/>
                <a:gd name="connsiteX5" fmla="*/ 2208940 w 2328953"/>
                <a:gd name="connsiteY5" fmla="*/ 648071 h 2374498"/>
                <a:gd name="connsiteX6" fmla="*/ 2280948 w 2328953"/>
                <a:gd name="connsiteY6" fmla="*/ 1656183 h 2374498"/>
                <a:gd name="connsiteX7" fmla="*/ 1920907 w 2328953"/>
                <a:gd name="connsiteY7" fmla="*/ 1152128 h 2374498"/>
                <a:gd name="connsiteX8" fmla="*/ 1848899 w 2328953"/>
                <a:gd name="connsiteY8" fmla="*/ 1656184 h 2374498"/>
                <a:gd name="connsiteX9" fmla="*/ 1632875 w 2328953"/>
                <a:gd name="connsiteY9" fmla="*/ 1224136 h 2374498"/>
                <a:gd name="connsiteX10" fmla="*/ 1488859 w 2328953"/>
                <a:gd name="connsiteY10" fmla="*/ 1296144 h 2374498"/>
                <a:gd name="connsiteX11" fmla="*/ 1488859 w 2328953"/>
                <a:gd name="connsiteY11" fmla="*/ 1728192 h 2374498"/>
                <a:gd name="connsiteX12" fmla="*/ 1200827 w 2328953"/>
                <a:gd name="connsiteY12" fmla="*/ 1224136 h 2374498"/>
                <a:gd name="connsiteX13" fmla="*/ 1056812 w 2328953"/>
                <a:gd name="connsiteY13" fmla="*/ 1800200 h 2374498"/>
                <a:gd name="connsiteX14" fmla="*/ 912795 w 2328953"/>
                <a:gd name="connsiteY14" fmla="*/ 1584176 h 2374498"/>
                <a:gd name="connsiteX15" fmla="*/ 912795 w 2328953"/>
                <a:gd name="connsiteY15" fmla="*/ 1224136 h 2374498"/>
                <a:gd name="connsiteX16" fmla="*/ 696771 w 2328953"/>
                <a:gd name="connsiteY16" fmla="*/ 1080120 h 2374498"/>
                <a:gd name="connsiteX17" fmla="*/ 408740 w 2328953"/>
                <a:gd name="connsiteY17" fmla="*/ 864098 h 2374498"/>
                <a:gd name="connsiteX18" fmla="*/ 408740 w 2328953"/>
                <a:gd name="connsiteY18" fmla="*/ 864096 h 2374498"/>
                <a:gd name="connsiteX0" fmla="*/ 408740 w 2328953"/>
                <a:gd name="connsiteY0" fmla="*/ 864096 h 2374498"/>
                <a:gd name="connsiteX1" fmla="*/ 685493 w 2328953"/>
                <a:gd name="connsiteY1" fmla="*/ 240748 h 2374498"/>
                <a:gd name="connsiteX2" fmla="*/ 1308841 w 2328953"/>
                <a:gd name="connsiteY2" fmla="*/ 1 h 2374498"/>
                <a:gd name="connsiteX3" fmla="*/ 1932189 w 2328953"/>
                <a:gd name="connsiteY3" fmla="*/ 240750 h 2374498"/>
                <a:gd name="connsiteX4" fmla="*/ 2064924 w 2328953"/>
                <a:gd name="connsiteY4" fmla="*/ 864095 h 2374498"/>
                <a:gd name="connsiteX5" fmla="*/ 2208940 w 2328953"/>
                <a:gd name="connsiteY5" fmla="*/ 648071 h 2374498"/>
                <a:gd name="connsiteX6" fmla="*/ 2280948 w 2328953"/>
                <a:gd name="connsiteY6" fmla="*/ 1656183 h 2374498"/>
                <a:gd name="connsiteX7" fmla="*/ 1920907 w 2328953"/>
                <a:gd name="connsiteY7" fmla="*/ 1152128 h 2374498"/>
                <a:gd name="connsiteX8" fmla="*/ 1848899 w 2328953"/>
                <a:gd name="connsiteY8" fmla="*/ 1656184 h 2374498"/>
                <a:gd name="connsiteX9" fmla="*/ 1632875 w 2328953"/>
                <a:gd name="connsiteY9" fmla="*/ 1224136 h 2374498"/>
                <a:gd name="connsiteX10" fmla="*/ 1488859 w 2328953"/>
                <a:gd name="connsiteY10" fmla="*/ 1296144 h 2374498"/>
                <a:gd name="connsiteX11" fmla="*/ 1488859 w 2328953"/>
                <a:gd name="connsiteY11" fmla="*/ 1728192 h 2374498"/>
                <a:gd name="connsiteX12" fmla="*/ 1200827 w 2328953"/>
                <a:gd name="connsiteY12" fmla="*/ 1224136 h 2374498"/>
                <a:gd name="connsiteX13" fmla="*/ 1056812 w 2328953"/>
                <a:gd name="connsiteY13" fmla="*/ 1800200 h 2374498"/>
                <a:gd name="connsiteX14" fmla="*/ 912795 w 2328953"/>
                <a:gd name="connsiteY14" fmla="*/ 1584176 h 2374498"/>
                <a:gd name="connsiteX15" fmla="*/ 912795 w 2328953"/>
                <a:gd name="connsiteY15" fmla="*/ 1224136 h 2374498"/>
                <a:gd name="connsiteX16" fmla="*/ 696771 w 2328953"/>
                <a:gd name="connsiteY16" fmla="*/ 1080120 h 2374498"/>
                <a:gd name="connsiteX17" fmla="*/ 408740 w 2328953"/>
                <a:gd name="connsiteY17" fmla="*/ 864098 h 2374498"/>
                <a:gd name="connsiteX18" fmla="*/ 408740 w 2328953"/>
                <a:gd name="connsiteY18" fmla="*/ 864096 h 2374498"/>
                <a:gd name="connsiteX0" fmla="*/ 408740 w 2329561"/>
                <a:gd name="connsiteY0" fmla="*/ 864096 h 2374498"/>
                <a:gd name="connsiteX1" fmla="*/ 685493 w 2329561"/>
                <a:gd name="connsiteY1" fmla="*/ 240748 h 2374498"/>
                <a:gd name="connsiteX2" fmla="*/ 1308841 w 2329561"/>
                <a:gd name="connsiteY2" fmla="*/ 1 h 2374498"/>
                <a:gd name="connsiteX3" fmla="*/ 1932189 w 2329561"/>
                <a:gd name="connsiteY3" fmla="*/ 240750 h 2374498"/>
                <a:gd name="connsiteX4" fmla="*/ 2064924 w 2329561"/>
                <a:gd name="connsiteY4" fmla="*/ 864095 h 2374498"/>
                <a:gd name="connsiteX5" fmla="*/ 2208940 w 2329561"/>
                <a:gd name="connsiteY5" fmla="*/ 648071 h 2374498"/>
                <a:gd name="connsiteX6" fmla="*/ 2212585 w 2329561"/>
                <a:gd name="connsiteY6" fmla="*/ 639585 h 2374498"/>
                <a:gd name="connsiteX7" fmla="*/ 2280948 w 2329561"/>
                <a:gd name="connsiteY7" fmla="*/ 1656183 h 2374498"/>
                <a:gd name="connsiteX8" fmla="*/ 1920907 w 2329561"/>
                <a:gd name="connsiteY8" fmla="*/ 1152128 h 2374498"/>
                <a:gd name="connsiteX9" fmla="*/ 1848899 w 2329561"/>
                <a:gd name="connsiteY9" fmla="*/ 1656184 h 2374498"/>
                <a:gd name="connsiteX10" fmla="*/ 1632875 w 2329561"/>
                <a:gd name="connsiteY10" fmla="*/ 1224136 h 2374498"/>
                <a:gd name="connsiteX11" fmla="*/ 1488859 w 2329561"/>
                <a:gd name="connsiteY11" fmla="*/ 1296144 h 2374498"/>
                <a:gd name="connsiteX12" fmla="*/ 1488859 w 2329561"/>
                <a:gd name="connsiteY12" fmla="*/ 1728192 h 2374498"/>
                <a:gd name="connsiteX13" fmla="*/ 1200827 w 2329561"/>
                <a:gd name="connsiteY13" fmla="*/ 1224136 h 2374498"/>
                <a:gd name="connsiteX14" fmla="*/ 1056812 w 2329561"/>
                <a:gd name="connsiteY14" fmla="*/ 1800200 h 2374498"/>
                <a:gd name="connsiteX15" fmla="*/ 912795 w 2329561"/>
                <a:gd name="connsiteY15" fmla="*/ 1584176 h 2374498"/>
                <a:gd name="connsiteX16" fmla="*/ 912795 w 2329561"/>
                <a:gd name="connsiteY16" fmla="*/ 1224136 h 2374498"/>
                <a:gd name="connsiteX17" fmla="*/ 696771 w 2329561"/>
                <a:gd name="connsiteY17" fmla="*/ 1080120 h 2374498"/>
                <a:gd name="connsiteX18" fmla="*/ 408740 w 2329561"/>
                <a:gd name="connsiteY18" fmla="*/ 864098 h 2374498"/>
                <a:gd name="connsiteX19" fmla="*/ 408740 w 2329561"/>
                <a:gd name="connsiteY19" fmla="*/ 864096 h 2374498"/>
                <a:gd name="connsiteX0" fmla="*/ 408740 w 2316952"/>
                <a:gd name="connsiteY0" fmla="*/ 864096 h 2374498"/>
                <a:gd name="connsiteX1" fmla="*/ 685493 w 2316952"/>
                <a:gd name="connsiteY1" fmla="*/ 240748 h 2374498"/>
                <a:gd name="connsiteX2" fmla="*/ 1308841 w 2316952"/>
                <a:gd name="connsiteY2" fmla="*/ 1 h 2374498"/>
                <a:gd name="connsiteX3" fmla="*/ 1932189 w 2316952"/>
                <a:gd name="connsiteY3" fmla="*/ 240750 h 2374498"/>
                <a:gd name="connsiteX4" fmla="*/ 2064924 w 2316952"/>
                <a:gd name="connsiteY4" fmla="*/ 864095 h 2374498"/>
                <a:gd name="connsiteX5" fmla="*/ 2208940 w 2316952"/>
                <a:gd name="connsiteY5" fmla="*/ 648071 h 2374498"/>
                <a:gd name="connsiteX6" fmla="*/ 2136932 w 2316952"/>
                <a:gd name="connsiteY6" fmla="*/ 1152127 h 2374498"/>
                <a:gd name="connsiteX7" fmla="*/ 2280948 w 2316952"/>
                <a:gd name="connsiteY7" fmla="*/ 1656183 h 2374498"/>
                <a:gd name="connsiteX8" fmla="*/ 1920907 w 2316952"/>
                <a:gd name="connsiteY8" fmla="*/ 1152128 h 2374498"/>
                <a:gd name="connsiteX9" fmla="*/ 1848899 w 2316952"/>
                <a:gd name="connsiteY9" fmla="*/ 1656184 h 2374498"/>
                <a:gd name="connsiteX10" fmla="*/ 1632875 w 2316952"/>
                <a:gd name="connsiteY10" fmla="*/ 1224136 h 2374498"/>
                <a:gd name="connsiteX11" fmla="*/ 1488859 w 2316952"/>
                <a:gd name="connsiteY11" fmla="*/ 1296144 h 2374498"/>
                <a:gd name="connsiteX12" fmla="*/ 1488859 w 2316952"/>
                <a:gd name="connsiteY12" fmla="*/ 1728192 h 2374498"/>
                <a:gd name="connsiteX13" fmla="*/ 1200827 w 2316952"/>
                <a:gd name="connsiteY13" fmla="*/ 1224136 h 2374498"/>
                <a:gd name="connsiteX14" fmla="*/ 1056812 w 2316952"/>
                <a:gd name="connsiteY14" fmla="*/ 1800200 h 2374498"/>
                <a:gd name="connsiteX15" fmla="*/ 912795 w 2316952"/>
                <a:gd name="connsiteY15" fmla="*/ 1584176 h 2374498"/>
                <a:gd name="connsiteX16" fmla="*/ 912795 w 2316952"/>
                <a:gd name="connsiteY16" fmla="*/ 1224136 h 2374498"/>
                <a:gd name="connsiteX17" fmla="*/ 696771 w 2316952"/>
                <a:gd name="connsiteY17" fmla="*/ 1080120 h 2374498"/>
                <a:gd name="connsiteX18" fmla="*/ 408740 w 2316952"/>
                <a:gd name="connsiteY18" fmla="*/ 864098 h 2374498"/>
                <a:gd name="connsiteX19" fmla="*/ 408740 w 2316952"/>
                <a:gd name="connsiteY19" fmla="*/ 864096 h 2374498"/>
                <a:gd name="connsiteX0" fmla="*/ 408740 w 2521582"/>
                <a:gd name="connsiteY0" fmla="*/ 864096 h 2374498"/>
                <a:gd name="connsiteX1" fmla="*/ 685493 w 2521582"/>
                <a:gd name="connsiteY1" fmla="*/ 240748 h 2374498"/>
                <a:gd name="connsiteX2" fmla="*/ 1308841 w 2521582"/>
                <a:gd name="connsiteY2" fmla="*/ 1 h 2374498"/>
                <a:gd name="connsiteX3" fmla="*/ 1932189 w 2521582"/>
                <a:gd name="connsiteY3" fmla="*/ 240750 h 2374498"/>
                <a:gd name="connsiteX4" fmla="*/ 2064924 w 2521582"/>
                <a:gd name="connsiteY4" fmla="*/ 864095 h 2374498"/>
                <a:gd name="connsiteX5" fmla="*/ 2496972 w 2521582"/>
                <a:gd name="connsiteY5" fmla="*/ 1224135 h 2374498"/>
                <a:gd name="connsiteX6" fmla="*/ 2136932 w 2521582"/>
                <a:gd name="connsiteY6" fmla="*/ 1152127 h 2374498"/>
                <a:gd name="connsiteX7" fmla="*/ 2280948 w 2521582"/>
                <a:gd name="connsiteY7" fmla="*/ 1656183 h 2374498"/>
                <a:gd name="connsiteX8" fmla="*/ 1920907 w 2521582"/>
                <a:gd name="connsiteY8" fmla="*/ 1152128 h 2374498"/>
                <a:gd name="connsiteX9" fmla="*/ 1848899 w 2521582"/>
                <a:gd name="connsiteY9" fmla="*/ 1656184 h 2374498"/>
                <a:gd name="connsiteX10" fmla="*/ 1632875 w 2521582"/>
                <a:gd name="connsiteY10" fmla="*/ 1224136 h 2374498"/>
                <a:gd name="connsiteX11" fmla="*/ 1488859 w 2521582"/>
                <a:gd name="connsiteY11" fmla="*/ 1296144 h 2374498"/>
                <a:gd name="connsiteX12" fmla="*/ 1488859 w 2521582"/>
                <a:gd name="connsiteY12" fmla="*/ 1728192 h 2374498"/>
                <a:gd name="connsiteX13" fmla="*/ 1200827 w 2521582"/>
                <a:gd name="connsiteY13" fmla="*/ 1224136 h 2374498"/>
                <a:gd name="connsiteX14" fmla="*/ 1056812 w 2521582"/>
                <a:gd name="connsiteY14" fmla="*/ 1800200 h 2374498"/>
                <a:gd name="connsiteX15" fmla="*/ 912795 w 2521582"/>
                <a:gd name="connsiteY15" fmla="*/ 1584176 h 2374498"/>
                <a:gd name="connsiteX16" fmla="*/ 912795 w 2521582"/>
                <a:gd name="connsiteY16" fmla="*/ 1224136 h 2374498"/>
                <a:gd name="connsiteX17" fmla="*/ 696771 w 2521582"/>
                <a:gd name="connsiteY17" fmla="*/ 1080120 h 2374498"/>
                <a:gd name="connsiteX18" fmla="*/ 408740 w 2521582"/>
                <a:gd name="connsiteY18" fmla="*/ 864098 h 2374498"/>
                <a:gd name="connsiteX19" fmla="*/ 408740 w 2521582"/>
                <a:gd name="connsiteY19" fmla="*/ 864096 h 2374498"/>
                <a:gd name="connsiteX0" fmla="*/ 408740 w 2521582"/>
                <a:gd name="connsiteY0" fmla="*/ 864098 h 2374498"/>
                <a:gd name="connsiteX1" fmla="*/ 685493 w 2521582"/>
                <a:gd name="connsiteY1" fmla="*/ 240748 h 2374498"/>
                <a:gd name="connsiteX2" fmla="*/ 1308841 w 2521582"/>
                <a:gd name="connsiteY2" fmla="*/ 1 h 2374498"/>
                <a:gd name="connsiteX3" fmla="*/ 1932189 w 2521582"/>
                <a:gd name="connsiteY3" fmla="*/ 240750 h 2374498"/>
                <a:gd name="connsiteX4" fmla="*/ 2064924 w 2521582"/>
                <a:gd name="connsiteY4" fmla="*/ 864095 h 2374498"/>
                <a:gd name="connsiteX5" fmla="*/ 2496972 w 2521582"/>
                <a:gd name="connsiteY5" fmla="*/ 1224135 h 2374498"/>
                <a:gd name="connsiteX6" fmla="*/ 2136932 w 2521582"/>
                <a:gd name="connsiteY6" fmla="*/ 1152127 h 2374498"/>
                <a:gd name="connsiteX7" fmla="*/ 2280948 w 2521582"/>
                <a:gd name="connsiteY7" fmla="*/ 1656183 h 2374498"/>
                <a:gd name="connsiteX8" fmla="*/ 1920907 w 2521582"/>
                <a:gd name="connsiteY8" fmla="*/ 1152128 h 2374498"/>
                <a:gd name="connsiteX9" fmla="*/ 1848899 w 2521582"/>
                <a:gd name="connsiteY9" fmla="*/ 1656184 h 2374498"/>
                <a:gd name="connsiteX10" fmla="*/ 1632875 w 2521582"/>
                <a:gd name="connsiteY10" fmla="*/ 1224136 h 2374498"/>
                <a:gd name="connsiteX11" fmla="*/ 1488859 w 2521582"/>
                <a:gd name="connsiteY11" fmla="*/ 1296144 h 2374498"/>
                <a:gd name="connsiteX12" fmla="*/ 1488859 w 2521582"/>
                <a:gd name="connsiteY12" fmla="*/ 1728192 h 2374498"/>
                <a:gd name="connsiteX13" fmla="*/ 1200827 w 2521582"/>
                <a:gd name="connsiteY13" fmla="*/ 1224136 h 2374498"/>
                <a:gd name="connsiteX14" fmla="*/ 1056812 w 2521582"/>
                <a:gd name="connsiteY14" fmla="*/ 1800200 h 2374498"/>
                <a:gd name="connsiteX15" fmla="*/ 912795 w 2521582"/>
                <a:gd name="connsiteY15" fmla="*/ 1584176 h 2374498"/>
                <a:gd name="connsiteX16" fmla="*/ 912795 w 2521582"/>
                <a:gd name="connsiteY16" fmla="*/ 1224136 h 2374498"/>
                <a:gd name="connsiteX17" fmla="*/ 696771 w 2521582"/>
                <a:gd name="connsiteY17" fmla="*/ 1080120 h 2374498"/>
                <a:gd name="connsiteX18" fmla="*/ 408740 w 2521582"/>
                <a:gd name="connsiteY18" fmla="*/ 864098 h 2374498"/>
                <a:gd name="connsiteX0" fmla="*/ 552756 w 2521582"/>
                <a:gd name="connsiteY0" fmla="*/ 864095 h 2374498"/>
                <a:gd name="connsiteX1" fmla="*/ 685493 w 2521582"/>
                <a:gd name="connsiteY1" fmla="*/ 240748 h 2374498"/>
                <a:gd name="connsiteX2" fmla="*/ 1308841 w 2521582"/>
                <a:gd name="connsiteY2" fmla="*/ 1 h 2374498"/>
                <a:gd name="connsiteX3" fmla="*/ 1932189 w 2521582"/>
                <a:gd name="connsiteY3" fmla="*/ 240750 h 2374498"/>
                <a:gd name="connsiteX4" fmla="*/ 2064924 w 2521582"/>
                <a:gd name="connsiteY4" fmla="*/ 864095 h 2374498"/>
                <a:gd name="connsiteX5" fmla="*/ 2496972 w 2521582"/>
                <a:gd name="connsiteY5" fmla="*/ 1224135 h 2374498"/>
                <a:gd name="connsiteX6" fmla="*/ 2136932 w 2521582"/>
                <a:gd name="connsiteY6" fmla="*/ 1152127 h 2374498"/>
                <a:gd name="connsiteX7" fmla="*/ 2280948 w 2521582"/>
                <a:gd name="connsiteY7" fmla="*/ 1656183 h 2374498"/>
                <a:gd name="connsiteX8" fmla="*/ 1920907 w 2521582"/>
                <a:gd name="connsiteY8" fmla="*/ 1152128 h 2374498"/>
                <a:gd name="connsiteX9" fmla="*/ 1848899 w 2521582"/>
                <a:gd name="connsiteY9" fmla="*/ 1656184 h 2374498"/>
                <a:gd name="connsiteX10" fmla="*/ 1632875 w 2521582"/>
                <a:gd name="connsiteY10" fmla="*/ 1224136 h 2374498"/>
                <a:gd name="connsiteX11" fmla="*/ 1488859 w 2521582"/>
                <a:gd name="connsiteY11" fmla="*/ 1296144 h 2374498"/>
                <a:gd name="connsiteX12" fmla="*/ 1488859 w 2521582"/>
                <a:gd name="connsiteY12" fmla="*/ 1728192 h 2374498"/>
                <a:gd name="connsiteX13" fmla="*/ 1200827 w 2521582"/>
                <a:gd name="connsiteY13" fmla="*/ 1224136 h 2374498"/>
                <a:gd name="connsiteX14" fmla="*/ 1056812 w 2521582"/>
                <a:gd name="connsiteY14" fmla="*/ 1800200 h 2374498"/>
                <a:gd name="connsiteX15" fmla="*/ 912795 w 2521582"/>
                <a:gd name="connsiteY15" fmla="*/ 1584176 h 2374498"/>
                <a:gd name="connsiteX16" fmla="*/ 912795 w 2521582"/>
                <a:gd name="connsiteY16" fmla="*/ 1224136 h 2374498"/>
                <a:gd name="connsiteX17" fmla="*/ 696771 w 2521582"/>
                <a:gd name="connsiteY17" fmla="*/ 1080120 h 2374498"/>
                <a:gd name="connsiteX18" fmla="*/ 552756 w 2521582"/>
                <a:gd name="connsiteY18" fmla="*/ 864095 h 2374498"/>
                <a:gd name="connsiteX0" fmla="*/ 552756 w 2521582"/>
                <a:gd name="connsiteY0" fmla="*/ 864095 h 2374498"/>
                <a:gd name="connsiteX1" fmla="*/ 685493 w 2521582"/>
                <a:gd name="connsiteY1" fmla="*/ 240748 h 2374498"/>
                <a:gd name="connsiteX2" fmla="*/ 1308841 w 2521582"/>
                <a:gd name="connsiteY2" fmla="*/ 1 h 2374498"/>
                <a:gd name="connsiteX3" fmla="*/ 1932189 w 2521582"/>
                <a:gd name="connsiteY3" fmla="*/ 240750 h 2374498"/>
                <a:gd name="connsiteX4" fmla="*/ 2064924 w 2521582"/>
                <a:gd name="connsiteY4" fmla="*/ 864095 h 2374498"/>
                <a:gd name="connsiteX5" fmla="*/ 2496972 w 2521582"/>
                <a:gd name="connsiteY5" fmla="*/ 1224135 h 2374498"/>
                <a:gd name="connsiteX6" fmla="*/ 2136932 w 2521582"/>
                <a:gd name="connsiteY6" fmla="*/ 1152127 h 2374498"/>
                <a:gd name="connsiteX7" fmla="*/ 2280948 w 2521582"/>
                <a:gd name="connsiteY7" fmla="*/ 1656183 h 2374498"/>
                <a:gd name="connsiteX8" fmla="*/ 1920907 w 2521582"/>
                <a:gd name="connsiteY8" fmla="*/ 1152128 h 2374498"/>
                <a:gd name="connsiteX9" fmla="*/ 1848899 w 2521582"/>
                <a:gd name="connsiteY9" fmla="*/ 1656184 h 2374498"/>
                <a:gd name="connsiteX10" fmla="*/ 1632875 w 2521582"/>
                <a:gd name="connsiteY10" fmla="*/ 1224136 h 2374498"/>
                <a:gd name="connsiteX11" fmla="*/ 1488859 w 2521582"/>
                <a:gd name="connsiteY11" fmla="*/ 1296144 h 2374498"/>
                <a:gd name="connsiteX12" fmla="*/ 1488859 w 2521582"/>
                <a:gd name="connsiteY12" fmla="*/ 1728192 h 2374498"/>
                <a:gd name="connsiteX13" fmla="*/ 1200827 w 2521582"/>
                <a:gd name="connsiteY13" fmla="*/ 1224136 h 2374498"/>
                <a:gd name="connsiteX14" fmla="*/ 1056812 w 2521582"/>
                <a:gd name="connsiteY14" fmla="*/ 1800200 h 2374498"/>
                <a:gd name="connsiteX15" fmla="*/ 912795 w 2521582"/>
                <a:gd name="connsiteY15" fmla="*/ 1584176 h 2374498"/>
                <a:gd name="connsiteX16" fmla="*/ 912795 w 2521582"/>
                <a:gd name="connsiteY16" fmla="*/ 1224136 h 2374498"/>
                <a:gd name="connsiteX17" fmla="*/ 696771 w 2521582"/>
                <a:gd name="connsiteY17" fmla="*/ 1080120 h 2374498"/>
                <a:gd name="connsiteX18" fmla="*/ 552756 w 2521582"/>
                <a:gd name="connsiteY18" fmla="*/ 864095 h 2374498"/>
                <a:gd name="connsiteX0" fmla="*/ 552756 w 2521582"/>
                <a:gd name="connsiteY0" fmla="*/ 868215 h 2378618"/>
                <a:gd name="connsiteX1" fmla="*/ 624764 w 2521582"/>
                <a:gd name="connsiteY1" fmla="*/ 220143 h 2378618"/>
                <a:gd name="connsiteX2" fmla="*/ 1308841 w 2521582"/>
                <a:gd name="connsiteY2" fmla="*/ 4121 h 2378618"/>
                <a:gd name="connsiteX3" fmla="*/ 1932189 w 2521582"/>
                <a:gd name="connsiteY3" fmla="*/ 244870 h 2378618"/>
                <a:gd name="connsiteX4" fmla="*/ 2064924 w 2521582"/>
                <a:gd name="connsiteY4" fmla="*/ 868215 h 2378618"/>
                <a:gd name="connsiteX5" fmla="*/ 2496972 w 2521582"/>
                <a:gd name="connsiteY5" fmla="*/ 1228255 h 2378618"/>
                <a:gd name="connsiteX6" fmla="*/ 2136932 w 2521582"/>
                <a:gd name="connsiteY6" fmla="*/ 1156247 h 2378618"/>
                <a:gd name="connsiteX7" fmla="*/ 2280948 w 2521582"/>
                <a:gd name="connsiteY7" fmla="*/ 1660303 h 2378618"/>
                <a:gd name="connsiteX8" fmla="*/ 1920907 w 2521582"/>
                <a:gd name="connsiteY8" fmla="*/ 1156248 h 2378618"/>
                <a:gd name="connsiteX9" fmla="*/ 1848899 w 2521582"/>
                <a:gd name="connsiteY9" fmla="*/ 1660304 h 2378618"/>
                <a:gd name="connsiteX10" fmla="*/ 1632875 w 2521582"/>
                <a:gd name="connsiteY10" fmla="*/ 1228256 h 2378618"/>
                <a:gd name="connsiteX11" fmla="*/ 1488859 w 2521582"/>
                <a:gd name="connsiteY11" fmla="*/ 1300264 h 2378618"/>
                <a:gd name="connsiteX12" fmla="*/ 1488859 w 2521582"/>
                <a:gd name="connsiteY12" fmla="*/ 1732312 h 2378618"/>
                <a:gd name="connsiteX13" fmla="*/ 1200827 w 2521582"/>
                <a:gd name="connsiteY13" fmla="*/ 1228256 h 2378618"/>
                <a:gd name="connsiteX14" fmla="*/ 1056812 w 2521582"/>
                <a:gd name="connsiteY14" fmla="*/ 1804320 h 2378618"/>
                <a:gd name="connsiteX15" fmla="*/ 912795 w 2521582"/>
                <a:gd name="connsiteY15" fmla="*/ 1588296 h 2378618"/>
                <a:gd name="connsiteX16" fmla="*/ 912795 w 2521582"/>
                <a:gd name="connsiteY16" fmla="*/ 1228256 h 2378618"/>
                <a:gd name="connsiteX17" fmla="*/ 696771 w 2521582"/>
                <a:gd name="connsiteY17" fmla="*/ 1084240 h 2378618"/>
                <a:gd name="connsiteX18" fmla="*/ 552756 w 2521582"/>
                <a:gd name="connsiteY18" fmla="*/ 868215 h 23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1582" h="2378618">
                  <a:moveTo>
                    <a:pt x="552756" y="868215"/>
                  </a:moveTo>
                  <a:cubicBezTo>
                    <a:pt x="359792" y="542765"/>
                    <a:pt x="580518" y="427925"/>
                    <a:pt x="624764" y="220143"/>
                  </a:cubicBezTo>
                  <a:cubicBezTo>
                    <a:pt x="792388" y="65661"/>
                    <a:pt x="1090937" y="0"/>
                    <a:pt x="1308841" y="4121"/>
                  </a:cubicBezTo>
                  <a:cubicBezTo>
                    <a:pt x="1526745" y="8242"/>
                    <a:pt x="1764565" y="90387"/>
                    <a:pt x="1932189" y="244870"/>
                  </a:cubicBezTo>
                  <a:cubicBezTo>
                    <a:pt x="2108995" y="407815"/>
                    <a:pt x="2064925" y="632926"/>
                    <a:pt x="2064924" y="868215"/>
                  </a:cubicBezTo>
                  <a:cubicBezTo>
                    <a:pt x="2084361" y="943786"/>
                    <a:pt x="2460968" y="1096240"/>
                    <a:pt x="2496972" y="1228255"/>
                  </a:cubicBezTo>
                  <a:cubicBezTo>
                    <a:pt x="2521582" y="1190837"/>
                    <a:pt x="2172936" y="1084239"/>
                    <a:pt x="2136932" y="1156247"/>
                  </a:cubicBezTo>
                  <a:cubicBezTo>
                    <a:pt x="2100928" y="1228255"/>
                    <a:pt x="2316952" y="1660303"/>
                    <a:pt x="2280948" y="1660303"/>
                  </a:cubicBezTo>
                  <a:cubicBezTo>
                    <a:pt x="2244944" y="1660303"/>
                    <a:pt x="1992915" y="1156248"/>
                    <a:pt x="1920907" y="1156248"/>
                  </a:cubicBezTo>
                  <a:cubicBezTo>
                    <a:pt x="1848899" y="1156248"/>
                    <a:pt x="1896904" y="1648303"/>
                    <a:pt x="1848899" y="1660304"/>
                  </a:cubicBezTo>
                  <a:cubicBezTo>
                    <a:pt x="1800894" y="1672305"/>
                    <a:pt x="1692882" y="1288263"/>
                    <a:pt x="1632875" y="1228256"/>
                  </a:cubicBezTo>
                  <a:cubicBezTo>
                    <a:pt x="1572868" y="1168249"/>
                    <a:pt x="1512862" y="1216255"/>
                    <a:pt x="1488859" y="1300264"/>
                  </a:cubicBezTo>
                  <a:cubicBezTo>
                    <a:pt x="1464856" y="1384273"/>
                    <a:pt x="1536864" y="1744313"/>
                    <a:pt x="1488859" y="1732312"/>
                  </a:cubicBezTo>
                  <a:cubicBezTo>
                    <a:pt x="1440854" y="1720311"/>
                    <a:pt x="1272835" y="1216255"/>
                    <a:pt x="1200827" y="1228256"/>
                  </a:cubicBezTo>
                  <a:cubicBezTo>
                    <a:pt x="1128819" y="1240257"/>
                    <a:pt x="1104817" y="1744313"/>
                    <a:pt x="1056812" y="1804320"/>
                  </a:cubicBezTo>
                  <a:cubicBezTo>
                    <a:pt x="1008807" y="1864327"/>
                    <a:pt x="936798" y="1684307"/>
                    <a:pt x="912795" y="1588296"/>
                  </a:cubicBezTo>
                  <a:cubicBezTo>
                    <a:pt x="888792" y="1492285"/>
                    <a:pt x="948799" y="1312265"/>
                    <a:pt x="912795" y="1228256"/>
                  </a:cubicBezTo>
                  <a:cubicBezTo>
                    <a:pt x="876791" y="1144247"/>
                    <a:pt x="0" y="2378618"/>
                    <a:pt x="696771" y="1084240"/>
                  </a:cubicBezTo>
                  <a:cubicBezTo>
                    <a:pt x="612762" y="1024234"/>
                    <a:pt x="596364" y="880839"/>
                    <a:pt x="552756" y="868215"/>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dirty="0">
                <a:solidFill>
                  <a:srgbClr val="FFFFFF"/>
                </a:solidFill>
                <a:latin typeface="Times New Roman"/>
              </a:endParaRPr>
            </a:p>
          </p:txBody>
        </p:sp>
        <p:sp>
          <p:nvSpPr>
            <p:cNvPr id="7" name="6 Elipse"/>
            <p:cNvSpPr/>
            <p:nvPr/>
          </p:nvSpPr>
          <p:spPr>
            <a:xfrm>
              <a:off x="5147827" y="1412238"/>
              <a:ext cx="144498" cy="144495"/>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8" name="7 Elipse"/>
            <p:cNvSpPr/>
            <p:nvPr/>
          </p:nvSpPr>
          <p:spPr>
            <a:xfrm>
              <a:off x="5363781" y="1269330"/>
              <a:ext cx="144498" cy="14290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9" name="8 Elipse"/>
            <p:cNvSpPr/>
            <p:nvPr/>
          </p:nvSpPr>
          <p:spPr>
            <a:xfrm>
              <a:off x="5724233" y="1196289"/>
              <a:ext cx="144499" cy="144495"/>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0" name="9 Elipse"/>
            <p:cNvSpPr/>
            <p:nvPr/>
          </p:nvSpPr>
          <p:spPr>
            <a:xfrm>
              <a:off x="6011643" y="1340784"/>
              <a:ext cx="144498" cy="144496"/>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1" name="10 Elipse"/>
            <p:cNvSpPr/>
            <p:nvPr/>
          </p:nvSpPr>
          <p:spPr>
            <a:xfrm>
              <a:off x="5652778" y="1556733"/>
              <a:ext cx="142911" cy="144496"/>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grpSp>
      <p:grpSp>
        <p:nvGrpSpPr>
          <p:cNvPr id="57349" name="25 Grupo"/>
          <p:cNvGrpSpPr>
            <a:grpSpLocks/>
          </p:cNvGrpSpPr>
          <p:nvPr/>
        </p:nvGrpSpPr>
        <p:grpSpPr bwMode="auto">
          <a:xfrm>
            <a:off x="5086350" y="1425575"/>
            <a:ext cx="1557338" cy="1328738"/>
            <a:chOff x="2955402" y="4762193"/>
            <a:chExt cx="1557124" cy="1329099"/>
          </a:xfrm>
          <a:solidFill>
            <a:srgbClr val="A5A5E9"/>
          </a:solidFill>
        </p:grpSpPr>
        <p:sp>
          <p:nvSpPr>
            <p:cNvPr id="21" name="20 Forma libre"/>
            <p:cNvSpPr/>
            <p:nvPr/>
          </p:nvSpPr>
          <p:spPr>
            <a:xfrm rot="20887328">
              <a:off x="2955402" y="4762193"/>
              <a:ext cx="1557124" cy="1329099"/>
            </a:xfrm>
            <a:custGeom>
              <a:avLst/>
              <a:gdLst>
                <a:gd name="connsiteX0" fmla="*/ 0 w 1656184"/>
                <a:gd name="connsiteY0" fmla="*/ 756084 h 1512168"/>
                <a:gd name="connsiteX1" fmla="*/ 269736 w 1656184"/>
                <a:gd name="connsiteY1" fmla="*/ 197727 h 1512168"/>
                <a:gd name="connsiteX2" fmla="*/ 828094 w 1656184"/>
                <a:gd name="connsiteY2" fmla="*/ 1 h 1512168"/>
                <a:gd name="connsiteX3" fmla="*/ 1386451 w 1656184"/>
                <a:gd name="connsiteY3" fmla="*/ 197729 h 1512168"/>
                <a:gd name="connsiteX4" fmla="*/ 1656185 w 1656184"/>
                <a:gd name="connsiteY4" fmla="*/ 756087 h 1512168"/>
                <a:gd name="connsiteX5" fmla="*/ 1386450 w 1656184"/>
                <a:gd name="connsiteY5" fmla="*/ 1314444 h 1512168"/>
                <a:gd name="connsiteX6" fmla="*/ 828093 w 1656184"/>
                <a:gd name="connsiteY6" fmla="*/ 1512171 h 1512168"/>
                <a:gd name="connsiteX7" fmla="*/ 269736 w 1656184"/>
                <a:gd name="connsiteY7" fmla="*/ 1314444 h 1512168"/>
                <a:gd name="connsiteX8" fmla="*/ 2 w 1656184"/>
                <a:gd name="connsiteY8" fmla="*/ 756086 h 1512168"/>
                <a:gd name="connsiteX9" fmla="*/ 0 w 1656184"/>
                <a:gd name="connsiteY9" fmla="*/ 756084 h 1512168"/>
                <a:gd name="connsiteX0" fmla="*/ 0 w 1656185"/>
                <a:gd name="connsiteY0" fmla="*/ 720079 h 1512170"/>
                <a:gd name="connsiteX1" fmla="*/ 269736 w 1656185"/>
                <a:gd name="connsiteY1" fmla="*/ 197726 h 1512170"/>
                <a:gd name="connsiteX2" fmla="*/ 828094 w 1656185"/>
                <a:gd name="connsiteY2" fmla="*/ 0 h 1512170"/>
                <a:gd name="connsiteX3" fmla="*/ 1386451 w 1656185"/>
                <a:gd name="connsiteY3" fmla="*/ 197728 h 1512170"/>
                <a:gd name="connsiteX4" fmla="*/ 1656185 w 1656185"/>
                <a:gd name="connsiteY4" fmla="*/ 756086 h 1512170"/>
                <a:gd name="connsiteX5" fmla="*/ 1386450 w 1656185"/>
                <a:gd name="connsiteY5" fmla="*/ 1314443 h 1512170"/>
                <a:gd name="connsiteX6" fmla="*/ 828093 w 1656185"/>
                <a:gd name="connsiteY6" fmla="*/ 1512170 h 1512170"/>
                <a:gd name="connsiteX7" fmla="*/ 269736 w 1656185"/>
                <a:gd name="connsiteY7" fmla="*/ 1314443 h 1512170"/>
                <a:gd name="connsiteX8" fmla="*/ 2 w 1656185"/>
                <a:gd name="connsiteY8" fmla="*/ 756085 h 1512170"/>
                <a:gd name="connsiteX9" fmla="*/ 0 w 1656185"/>
                <a:gd name="connsiteY9" fmla="*/ 720079 h 1512170"/>
                <a:gd name="connsiteX0" fmla="*/ 0 w 1656185"/>
                <a:gd name="connsiteY0" fmla="*/ 720079 h 1512170"/>
                <a:gd name="connsiteX1" fmla="*/ 269736 w 1656185"/>
                <a:gd name="connsiteY1" fmla="*/ 197726 h 1512170"/>
                <a:gd name="connsiteX2" fmla="*/ 828094 w 1656185"/>
                <a:gd name="connsiteY2" fmla="*/ 0 h 1512170"/>
                <a:gd name="connsiteX3" fmla="*/ 1386451 w 1656185"/>
                <a:gd name="connsiteY3" fmla="*/ 197728 h 1512170"/>
                <a:gd name="connsiteX4" fmla="*/ 1656185 w 1656185"/>
                <a:gd name="connsiteY4" fmla="*/ 756086 h 1512170"/>
                <a:gd name="connsiteX5" fmla="*/ 1386450 w 1656185"/>
                <a:gd name="connsiteY5" fmla="*/ 1314443 h 1512170"/>
                <a:gd name="connsiteX6" fmla="*/ 828093 w 1656185"/>
                <a:gd name="connsiteY6" fmla="*/ 1512170 h 1512170"/>
                <a:gd name="connsiteX7" fmla="*/ 269736 w 1656185"/>
                <a:gd name="connsiteY7" fmla="*/ 1314443 h 1512170"/>
                <a:gd name="connsiteX8" fmla="*/ 72133 w 1656185"/>
                <a:gd name="connsiteY8" fmla="*/ 1066827 h 1512170"/>
                <a:gd name="connsiteX9" fmla="*/ 2 w 1656185"/>
                <a:gd name="connsiteY9" fmla="*/ 756085 h 1512170"/>
                <a:gd name="connsiteX10" fmla="*/ 0 w 1656185"/>
                <a:gd name="connsiteY10" fmla="*/ 720079 h 1512170"/>
                <a:gd name="connsiteX0" fmla="*/ 404996 w 2061181"/>
                <a:gd name="connsiteY0" fmla="*/ 720079 h 1605226"/>
                <a:gd name="connsiteX1" fmla="*/ 674732 w 2061181"/>
                <a:gd name="connsiteY1" fmla="*/ 197726 h 1605226"/>
                <a:gd name="connsiteX2" fmla="*/ 1233090 w 2061181"/>
                <a:gd name="connsiteY2" fmla="*/ 0 h 1605226"/>
                <a:gd name="connsiteX3" fmla="*/ 1791447 w 2061181"/>
                <a:gd name="connsiteY3" fmla="*/ 197728 h 1605226"/>
                <a:gd name="connsiteX4" fmla="*/ 2061181 w 2061181"/>
                <a:gd name="connsiteY4" fmla="*/ 756086 h 1605226"/>
                <a:gd name="connsiteX5" fmla="*/ 1791446 w 2061181"/>
                <a:gd name="connsiteY5" fmla="*/ 1314443 h 1605226"/>
                <a:gd name="connsiteX6" fmla="*/ 1233089 w 2061181"/>
                <a:gd name="connsiteY6" fmla="*/ 1512170 h 1605226"/>
                <a:gd name="connsiteX7" fmla="*/ 674732 w 2061181"/>
                <a:gd name="connsiteY7" fmla="*/ 1314443 h 1605226"/>
                <a:gd name="connsiteX8" fmla="*/ 44956 w 2061181"/>
                <a:gd name="connsiteY8" fmla="*/ 1512166 h 1605226"/>
                <a:gd name="connsiteX9" fmla="*/ 404998 w 2061181"/>
                <a:gd name="connsiteY9" fmla="*/ 756085 h 1605226"/>
                <a:gd name="connsiteX10" fmla="*/ 404996 w 2061181"/>
                <a:gd name="connsiteY10" fmla="*/ 720079 h 1605226"/>
                <a:gd name="connsiteX0" fmla="*/ 404996 w 2061181"/>
                <a:gd name="connsiteY0" fmla="*/ 720079 h 1605226"/>
                <a:gd name="connsiteX1" fmla="*/ 674732 w 2061181"/>
                <a:gd name="connsiteY1" fmla="*/ 197726 h 1605226"/>
                <a:gd name="connsiteX2" fmla="*/ 1233090 w 2061181"/>
                <a:gd name="connsiteY2" fmla="*/ 0 h 1605226"/>
                <a:gd name="connsiteX3" fmla="*/ 1791447 w 2061181"/>
                <a:gd name="connsiteY3" fmla="*/ 197728 h 1605226"/>
                <a:gd name="connsiteX4" fmla="*/ 2061181 w 2061181"/>
                <a:gd name="connsiteY4" fmla="*/ 756086 h 1605226"/>
                <a:gd name="connsiteX5" fmla="*/ 1791446 w 2061181"/>
                <a:gd name="connsiteY5" fmla="*/ 1314443 h 1605226"/>
                <a:gd name="connsiteX6" fmla="*/ 1233089 w 2061181"/>
                <a:gd name="connsiteY6" fmla="*/ 1512170 h 1605226"/>
                <a:gd name="connsiteX7" fmla="*/ 954800 w 2061181"/>
                <a:gd name="connsiteY7" fmla="*/ 1408022 h 1605226"/>
                <a:gd name="connsiteX8" fmla="*/ 674732 w 2061181"/>
                <a:gd name="connsiteY8" fmla="*/ 1314443 h 1605226"/>
                <a:gd name="connsiteX9" fmla="*/ 44956 w 2061181"/>
                <a:gd name="connsiteY9" fmla="*/ 1512166 h 1605226"/>
                <a:gd name="connsiteX10" fmla="*/ 404998 w 2061181"/>
                <a:gd name="connsiteY10" fmla="*/ 756085 h 1605226"/>
                <a:gd name="connsiteX11" fmla="*/ 404996 w 2061181"/>
                <a:gd name="connsiteY11" fmla="*/ 720079 h 1605226"/>
                <a:gd name="connsiteX0" fmla="*/ 404996 w 2061181"/>
                <a:gd name="connsiteY0" fmla="*/ 720079 h 1761145"/>
                <a:gd name="connsiteX1" fmla="*/ 674732 w 2061181"/>
                <a:gd name="connsiteY1" fmla="*/ 197726 h 1761145"/>
                <a:gd name="connsiteX2" fmla="*/ 1233090 w 2061181"/>
                <a:gd name="connsiteY2" fmla="*/ 0 h 1761145"/>
                <a:gd name="connsiteX3" fmla="*/ 1791447 w 2061181"/>
                <a:gd name="connsiteY3" fmla="*/ 197728 h 1761145"/>
                <a:gd name="connsiteX4" fmla="*/ 2061181 w 2061181"/>
                <a:gd name="connsiteY4" fmla="*/ 756086 h 1761145"/>
                <a:gd name="connsiteX5" fmla="*/ 1791446 w 2061181"/>
                <a:gd name="connsiteY5" fmla="*/ 1314443 h 1761145"/>
                <a:gd name="connsiteX6" fmla="*/ 1233089 w 2061181"/>
                <a:gd name="connsiteY6" fmla="*/ 1512170 h 1761145"/>
                <a:gd name="connsiteX7" fmla="*/ 765036 w 2061181"/>
                <a:gd name="connsiteY7" fmla="*/ 1728190 h 1761145"/>
                <a:gd name="connsiteX8" fmla="*/ 674732 w 2061181"/>
                <a:gd name="connsiteY8" fmla="*/ 1314443 h 1761145"/>
                <a:gd name="connsiteX9" fmla="*/ 44956 w 2061181"/>
                <a:gd name="connsiteY9" fmla="*/ 1512166 h 1761145"/>
                <a:gd name="connsiteX10" fmla="*/ 404998 w 2061181"/>
                <a:gd name="connsiteY10" fmla="*/ 756085 h 1761145"/>
                <a:gd name="connsiteX11" fmla="*/ 404996 w 2061181"/>
                <a:gd name="connsiteY11"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945057 w 1773149"/>
                <a:gd name="connsiteY6" fmla="*/ 1512170 h 1761145"/>
                <a:gd name="connsiteX7" fmla="*/ 477004 w 1773149"/>
                <a:gd name="connsiteY7" fmla="*/ 1728190 h 1761145"/>
                <a:gd name="connsiteX8" fmla="*/ 386700 w 1773149"/>
                <a:gd name="connsiteY8" fmla="*/ 1314443 h 1761145"/>
                <a:gd name="connsiteX9" fmla="*/ 44956 w 1773149"/>
                <a:gd name="connsiteY9" fmla="*/ 1296142 h 1761145"/>
                <a:gd name="connsiteX10" fmla="*/ 116966 w 1773149"/>
                <a:gd name="connsiteY10" fmla="*/ 756085 h 1761145"/>
                <a:gd name="connsiteX11" fmla="*/ 116964 w 1773149"/>
                <a:gd name="connsiteY11"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1239974 w 1773149"/>
                <a:gd name="connsiteY6" fmla="*/ 1448965 h 1761145"/>
                <a:gd name="connsiteX7" fmla="*/ 945057 w 1773149"/>
                <a:gd name="connsiteY7" fmla="*/ 1512170 h 1761145"/>
                <a:gd name="connsiteX8" fmla="*/ 477004 w 1773149"/>
                <a:gd name="connsiteY8" fmla="*/ 1728190 h 1761145"/>
                <a:gd name="connsiteX9" fmla="*/ 386700 w 1773149"/>
                <a:gd name="connsiteY9" fmla="*/ 1314443 h 1761145"/>
                <a:gd name="connsiteX10" fmla="*/ 44956 w 1773149"/>
                <a:gd name="connsiteY10" fmla="*/ 1296142 h 1761145"/>
                <a:gd name="connsiteX11" fmla="*/ 116966 w 1773149"/>
                <a:gd name="connsiteY11" fmla="*/ 756085 h 1761145"/>
                <a:gd name="connsiteX12" fmla="*/ 116964 w 1773149"/>
                <a:gd name="connsiteY12"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1341100 w 1773149"/>
                <a:gd name="connsiteY6" fmla="*/ 1728190 h 1761145"/>
                <a:gd name="connsiteX7" fmla="*/ 945057 w 1773149"/>
                <a:gd name="connsiteY7" fmla="*/ 1512170 h 1761145"/>
                <a:gd name="connsiteX8" fmla="*/ 477004 w 1773149"/>
                <a:gd name="connsiteY8" fmla="*/ 1728190 h 1761145"/>
                <a:gd name="connsiteX9" fmla="*/ 386700 w 1773149"/>
                <a:gd name="connsiteY9" fmla="*/ 1314443 h 1761145"/>
                <a:gd name="connsiteX10" fmla="*/ 44956 w 1773149"/>
                <a:gd name="connsiteY10" fmla="*/ 1296142 h 1761145"/>
                <a:gd name="connsiteX11" fmla="*/ 116966 w 1773149"/>
                <a:gd name="connsiteY11" fmla="*/ 756085 h 1761145"/>
                <a:gd name="connsiteX12" fmla="*/ 116964 w 1773149"/>
                <a:gd name="connsiteY12" fmla="*/ 720079 h 176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3149" h="1761145">
                  <a:moveTo>
                    <a:pt x="116964" y="720079"/>
                  </a:moveTo>
                  <a:cubicBezTo>
                    <a:pt x="116964" y="507625"/>
                    <a:pt x="214863" y="340977"/>
                    <a:pt x="386700" y="197726"/>
                  </a:cubicBezTo>
                  <a:cubicBezTo>
                    <a:pt x="539285" y="70524"/>
                    <a:pt x="738439" y="0"/>
                    <a:pt x="945058" y="0"/>
                  </a:cubicBezTo>
                  <a:cubicBezTo>
                    <a:pt x="1151676" y="0"/>
                    <a:pt x="1350831" y="70526"/>
                    <a:pt x="1503415" y="197728"/>
                  </a:cubicBezTo>
                  <a:cubicBezTo>
                    <a:pt x="1675252" y="340980"/>
                    <a:pt x="1773149" y="543631"/>
                    <a:pt x="1773149" y="756086"/>
                  </a:cubicBezTo>
                  <a:cubicBezTo>
                    <a:pt x="1773149" y="968540"/>
                    <a:pt x="1575422" y="1152426"/>
                    <a:pt x="1503414" y="1314443"/>
                  </a:cubicBezTo>
                  <a:cubicBezTo>
                    <a:pt x="1431406" y="1476460"/>
                    <a:pt x="1434160" y="1695235"/>
                    <a:pt x="1341100" y="1728190"/>
                  </a:cubicBezTo>
                  <a:cubicBezTo>
                    <a:pt x="1248040" y="1761145"/>
                    <a:pt x="1072219" y="1465633"/>
                    <a:pt x="945057" y="1512170"/>
                  </a:cubicBezTo>
                  <a:cubicBezTo>
                    <a:pt x="805616" y="1527767"/>
                    <a:pt x="570064" y="1761145"/>
                    <a:pt x="477004" y="1728190"/>
                  </a:cubicBezTo>
                  <a:cubicBezTo>
                    <a:pt x="383944" y="1695235"/>
                    <a:pt x="458708" y="1386451"/>
                    <a:pt x="386700" y="1314443"/>
                  </a:cubicBezTo>
                  <a:cubicBezTo>
                    <a:pt x="314692" y="1242435"/>
                    <a:pt x="89912" y="1389202"/>
                    <a:pt x="44956" y="1296142"/>
                  </a:cubicBezTo>
                  <a:cubicBezTo>
                    <a:pt x="0" y="1203082"/>
                    <a:pt x="128988" y="813876"/>
                    <a:pt x="116966" y="756085"/>
                  </a:cubicBezTo>
                  <a:cubicBezTo>
                    <a:pt x="116965" y="744083"/>
                    <a:pt x="116965" y="732081"/>
                    <a:pt x="116964" y="720079"/>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22" name="21 Elipse"/>
            <p:cNvSpPr/>
            <p:nvPr/>
          </p:nvSpPr>
          <p:spPr>
            <a:xfrm>
              <a:off x="3276033" y="5157588"/>
              <a:ext cx="144443" cy="142914"/>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23" name="22 Elipse"/>
            <p:cNvSpPr/>
            <p:nvPr/>
          </p:nvSpPr>
          <p:spPr>
            <a:xfrm>
              <a:off x="3563331" y="4941630"/>
              <a:ext cx="144442" cy="142914"/>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24" name="23 Elipse"/>
            <p:cNvSpPr/>
            <p:nvPr/>
          </p:nvSpPr>
          <p:spPr>
            <a:xfrm>
              <a:off x="3923644" y="4941630"/>
              <a:ext cx="144443" cy="142914"/>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25" name="24 Elipse"/>
            <p:cNvSpPr/>
            <p:nvPr/>
          </p:nvSpPr>
          <p:spPr>
            <a:xfrm>
              <a:off x="4068087" y="5300502"/>
              <a:ext cx="144442" cy="144501"/>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grpSp>
      <p:sp>
        <p:nvSpPr>
          <p:cNvPr id="27" name="26 CuadroTexto"/>
          <p:cNvSpPr txBox="1"/>
          <p:nvPr/>
        </p:nvSpPr>
        <p:spPr>
          <a:xfrm>
            <a:off x="6659563" y="1844675"/>
            <a:ext cx="1979612" cy="369888"/>
          </a:xfrm>
          <a:prstGeom prst="rect">
            <a:avLst/>
          </a:prstGeom>
          <a:noFill/>
        </p:spPr>
        <p:txBody>
          <a:bodyPr>
            <a:spAutoFit/>
          </a:bodyPr>
          <a:lstStyle/>
          <a:p>
            <a:pPr algn="ctr" defTabSz="914400" fontAlgn="base">
              <a:spcBef>
                <a:spcPct val="0"/>
              </a:spcBef>
              <a:spcAft>
                <a:spcPct val="0"/>
              </a:spcAft>
              <a:defRPr/>
            </a:pPr>
            <a:r>
              <a:rPr lang="es-MX" sz="2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Pre- osteoclasto</a:t>
            </a:r>
          </a:p>
        </p:txBody>
      </p:sp>
      <p:grpSp>
        <p:nvGrpSpPr>
          <p:cNvPr id="57351" name="32 Grupo"/>
          <p:cNvGrpSpPr>
            <a:grpSpLocks/>
          </p:cNvGrpSpPr>
          <p:nvPr/>
        </p:nvGrpSpPr>
        <p:grpSpPr bwMode="auto">
          <a:xfrm rot="-1761719">
            <a:off x="5386388" y="1063625"/>
            <a:ext cx="215900" cy="431800"/>
            <a:chOff x="3131840" y="3501008"/>
            <a:chExt cx="432048" cy="792088"/>
          </a:xfrm>
        </p:grpSpPr>
        <p:cxnSp>
          <p:nvCxnSpPr>
            <p:cNvPr id="30" name="29 Conector recto"/>
            <p:cNvCxnSpPr/>
            <p:nvPr/>
          </p:nvCxnSpPr>
          <p:spPr>
            <a:xfrm>
              <a:off x="3351227" y="3782214"/>
              <a:ext cx="0" cy="503792"/>
            </a:xfrm>
            <a:prstGeom prst="line">
              <a:avLst/>
            </a:prstGeom>
            <a:ln>
              <a:solidFill>
                <a:srgbClr val="EFF50B"/>
              </a:solidFill>
            </a:ln>
          </p:spPr>
          <p:style>
            <a:lnRef idx="1">
              <a:schemeClr val="accent1"/>
            </a:lnRef>
            <a:fillRef idx="0">
              <a:schemeClr val="accent1"/>
            </a:fillRef>
            <a:effectRef idx="0">
              <a:schemeClr val="accent1"/>
            </a:effectRef>
            <a:fontRef idx="minor">
              <a:schemeClr val="tx1"/>
            </a:fontRef>
          </p:style>
        </p:cxnSp>
        <p:sp>
          <p:nvSpPr>
            <p:cNvPr id="31" name="30 Elipse"/>
            <p:cNvSpPr/>
            <p:nvPr/>
          </p:nvSpPr>
          <p:spPr>
            <a:xfrm>
              <a:off x="3129781" y="3488231"/>
              <a:ext cx="432048" cy="361099"/>
            </a:xfrm>
            <a:prstGeom prst="ellipse">
              <a:avLst/>
            </a:prstGeom>
            <a:solidFill>
              <a:srgbClr val="EFF50B"/>
            </a:solidFill>
            <a:ln>
              <a:solidFill>
                <a:srgbClr val="EFF5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grpSp>
      <p:grpSp>
        <p:nvGrpSpPr>
          <p:cNvPr id="13" name="41 Grupo"/>
          <p:cNvGrpSpPr/>
          <p:nvPr/>
        </p:nvGrpSpPr>
        <p:grpSpPr>
          <a:xfrm rot="19838281">
            <a:off x="4828649" y="395559"/>
            <a:ext cx="720080" cy="648072"/>
            <a:chOff x="3131840" y="2564904"/>
            <a:chExt cx="504057" cy="968107"/>
          </a:xfrm>
          <a:solidFill>
            <a:srgbClr val="FF6600"/>
          </a:solidFill>
        </p:grpSpPr>
        <p:sp>
          <p:nvSpPr>
            <p:cNvPr id="34" name="33 Forma libre"/>
            <p:cNvSpPr/>
            <p:nvPr/>
          </p:nvSpPr>
          <p:spPr>
            <a:xfrm>
              <a:off x="3131840" y="3140967"/>
              <a:ext cx="504057" cy="392044"/>
            </a:xfrm>
            <a:custGeom>
              <a:avLst/>
              <a:gdLst>
                <a:gd name="connsiteX0" fmla="*/ 0 w 504056"/>
                <a:gd name="connsiteY0" fmla="*/ 216024 h 432048"/>
                <a:gd name="connsiteX1" fmla="*/ 88011 w 504056"/>
                <a:gd name="connsiteY1" fmla="*/ 52006 h 432048"/>
                <a:gd name="connsiteX2" fmla="*/ 252029 w 504056"/>
                <a:gd name="connsiteY2" fmla="*/ 0 h 432048"/>
                <a:gd name="connsiteX3" fmla="*/ 416047 w 504056"/>
                <a:gd name="connsiteY3" fmla="*/ 52007 h 432048"/>
                <a:gd name="connsiteX4" fmla="*/ 504057 w 504056"/>
                <a:gd name="connsiteY4" fmla="*/ 216025 h 432048"/>
                <a:gd name="connsiteX5" fmla="*/ 416047 w 504056"/>
                <a:gd name="connsiteY5" fmla="*/ 380043 h 432048"/>
                <a:gd name="connsiteX6" fmla="*/ 252029 w 504056"/>
                <a:gd name="connsiteY6" fmla="*/ 432049 h 432048"/>
                <a:gd name="connsiteX7" fmla="*/ 88011 w 504056"/>
                <a:gd name="connsiteY7" fmla="*/ 380043 h 432048"/>
                <a:gd name="connsiteX8" fmla="*/ 1 w 504056"/>
                <a:gd name="connsiteY8" fmla="*/ 216025 h 432048"/>
                <a:gd name="connsiteX9" fmla="*/ 0 w 504056"/>
                <a:gd name="connsiteY9" fmla="*/ 216024 h 432048"/>
                <a:gd name="connsiteX0" fmla="*/ 0 w 504057"/>
                <a:gd name="connsiteY0" fmla="*/ 216024 h 413603"/>
                <a:gd name="connsiteX1" fmla="*/ 88011 w 504057"/>
                <a:gd name="connsiteY1" fmla="*/ 52006 h 413603"/>
                <a:gd name="connsiteX2" fmla="*/ 252029 w 504057"/>
                <a:gd name="connsiteY2" fmla="*/ 0 h 413603"/>
                <a:gd name="connsiteX3" fmla="*/ 416047 w 504057"/>
                <a:gd name="connsiteY3" fmla="*/ 52007 h 413603"/>
                <a:gd name="connsiteX4" fmla="*/ 504057 w 504057"/>
                <a:gd name="connsiteY4" fmla="*/ 216025 h 413603"/>
                <a:gd name="connsiteX5" fmla="*/ 416047 w 504057"/>
                <a:gd name="connsiteY5" fmla="*/ 380043 h 413603"/>
                <a:gd name="connsiteX6" fmla="*/ 216024 w 504057"/>
                <a:gd name="connsiteY6" fmla="*/ 144016 h 413603"/>
                <a:gd name="connsiteX7" fmla="*/ 88011 w 504057"/>
                <a:gd name="connsiteY7" fmla="*/ 380043 h 413603"/>
                <a:gd name="connsiteX8" fmla="*/ 1 w 504057"/>
                <a:gd name="connsiteY8" fmla="*/ 216025 h 413603"/>
                <a:gd name="connsiteX9" fmla="*/ 0 w 504057"/>
                <a:gd name="connsiteY9" fmla="*/ 216024 h 413603"/>
                <a:gd name="connsiteX0" fmla="*/ 0 w 504057"/>
                <a:gd name="connsiteY0" fmla="*/ 216024 h 413602"/>
                <a:gd name="connsiteX1" fmla="*/ 88011 w 504057"/>
                <a:gd name="connsiteY1" fmla="*/ 52006 h 413602"/>
                <a:gd name="connsiteX2" fmla="*/ 252029 w 504057"/>
                <a:gd name="connsiteY2" fmla="*/ 0 h 413602"/>
                <a:gd name="connsiteX3" fmla="*/ 416047 w 504057"/>
                <a:gd name="connsiteY3" fmla="*/ 52007 h 413602"/>
                <a:gd name="connsiteX4" fmla="*/ 504057 w 504057"/>
                <a:gd name="connsiteY4" fmla="*/ 216025 h 413602"/>
                <a:gd name="connsiteX5" fmla="*/ 416047 w 504057"/>
                <a:gd name="connsiteY5" fmla="*/ 380043 h 413602"/>
                <a:gd name="connsiteX6" fmla="*/ 321044 w 504057"/>
                <a:gd name="connsiteY6" fmla="*/ 243678 h 413602"/>
                <a:gd name="connsiteX7" fmla="*/ 216024 w 504057"/>
                <a:gd name="connsiteY7" fmla="*/ 144016 h 413602"/>
                <a:gd name="connsiteX8" fmla="*/ 88011 w 504057"/>
                <a:gd name="connsiteY8" fmla="*/ 380043 h 413602"/>
                <a:gd name="connsiteX9" fmla="*/ 1 w 504057"/>
                <a:gd name="connsiteY9" fmla="*/ 216025 h 413602"/>
                <a:gd name="connsiteX10" fmla="*/ 0 w 504057"/>
                <a:gd name="connsiteY10" fmla="*/ 216024 h 413602"/>
                <a:gd name="connsiteX0" fmla="*/ 0 w 504057"/>
                <a:gd name="connsiteY0" fmla="*/ 216024 h 413602"/>
                <a:gd name="connsiteX1" fmla="*/ 88011 w 504057"/>
                <a:gd name="connsiteY1" fmla="*/ 52006 h 413602"/>
                <a:gd name="connsiteX2" fmla="*/ 252029 w 504057"/>
                <a:gd name="connsiteY2" fmla="*/ 0 h 413602"/>
                <a:gd name="connsiteX3" fmla="*/ 416047 w 504057"/>
                <a:gd name="connsiteY3" fmla="*/ 52007 h 413602"/>
                <a:gd name="connsiteX4" fmla="*/ 504057 w 504057"/>
                <a:gd name="connsiteY4" fmla="*/ 216025 h 413602"/>
                <a:gd name="connsiteX5" fmla="*/ 416047 w 504057"/>
                <a:gd name="connsiteY5" fmla="*/ 380043 h 413602"/>
                <a:gd name="connsiteX6" fmla="*/ 432048 w 504057"/>
                <a:gd name="connsiteY6" fmla="*/ 144017 h 413602"/>
                <a:gd name="connsiteX7" fmla="*/ 216024 w 504057"/>
                <a:gd name="connsiteY7" fmla="*/ 144016 h 413602"/>
                <a:gd name="connsiteX8" fmla="*/ 88011 w 504057"/>
                <a:gd name="connsiteY8" fmla="*/ 380043 h 413602"/>
                <a:gd name="connsiteX9" fmla="*/ 1 w 504057"/>
                <a:gd name="connsiteY9" fmla="*/ 216025 h 413602"/>
                <a:gd name="connsiteX10" fmla="*/ 0 w 504057"/>
                <a:gd name="connsiteY10" fmla="*/ 216024 h 413602"/>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432048 w 504057"/>
                <a:gd name="connsiteY6" fmla="*/ 144017 h 392044"/>
                <a:gd name="connsiteX7" fmla="*/ 216024 w 504057"/>
                <a:gd name="connsiteY7" fmla="*/ 144016 h 392044"/>
                <a:gd name="connsiteX8" fmla="*/ 157270 w 504057"/>
                <a:gd name="connsiteY8" fmla="*/ 230030 h 392044"/>
                <a:gd name="connsiteX9" fmla="*/ 88011 w 504057"/>
                <a:gd name="connsiteY9" fmla="*/ 380043 h 392044"/>
                <a:gd name="connsiteX10" fmla="*/ 1 w 504057"/>
                <a:gd name="connsiteY10" fmla="*/ 216025 h 392044"/>
                <a:gd name="connsiteX11" fmla="*/ 0 w 504057"/>
                <a:gd name="connsiteY11" fmla="*/ 216024 h 392044"/>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432048 w 504057"/>
                <a:gd name="connsiteY6" fmla="*/ 144017 h 392044"/>
                <a:gd name="connsiteX7" fmla="*/ 216024 w 504057"/>
                <a:gd name="connsiteY7" fmla="*/ 144016 h 392044"/>
                <a:gd name="connsiteX8" fmla="*/ 144016 w 504057"/>
                <a:gd name="connsiteY8" fmla="*/ 144017 h 392044"/>
                <a:gd name="connsiteX9" fmla="*/ 88011 w 504057"/>
                <a:gd name="connsiteY9" fmla="*/ 380043 h 392044"/>
                <a:gd name="connsiteX10" fmla="*/ 1 w 504057"/>
                <a:gd name="connsiteY10" fmla="*/ 216025 h 392044"/>
                <a:gd name="connsiteX11" fmla="*/ 0 w 504057"/>
                <a:gd name="connsiteY11" fmla="*/ 216024 h 392044"/>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360040 w 504057"/>
                <a:gd name="connsiteY6" fmla="*/ 144017 h 392044"/>
                <a:gd name="connsiteX7" fmla="*/ 216024 w 504057"/>
                <a:gd name="connsiteY7" fmla="*/ 144016 h 392044"/>
                <a:gd name="connsiteX8" fmla="*/ 144016 w 504057"/>
                <a:gd name="connsiteY8" fmla="*/ 144017 h 392044"/>
                <a:gd name="connsiteX9" fmla="*/ 88011 w 504057"/>
                <a:gd name="connsiteY9" fmla="*/ 380043 h 392044"/>
                <a:gd name="connsiteX10" fmla="*/ 1 w 504057"/>
                <a:gd name="connsiteY10" fmla="*/ 216025 h 392044"/>
                <a:gd name="connsiteX11" fmla="*/ 0 w 504057"/>
                <a:gd name="connsiteY11" fmla="*/ 216024 h 392044"/>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360040 w 504057"/>
                <a:gd name="connsiteY6" fmla="*/ 144017 h 392044"/>
                <a:gd name="connsiteX7" fmla="*/ 216024 w 504057"/>
                <a:gd name="connsiteY7" fmla="*/ 72009 h 392044"/>
                <a:gd name="connsiteX8" fmla="*/ 144016 w 504057"/>
                <a:gd name="connsiteY8" fmla="*/ 144017 h 392044"/>
                <a:gd name="connsiteX9" fmla="*/ 88011 w 504057"/>
                <a:gd name="connsiteY9" fmla="*/ 380043 h 392044"/>
                <a:gd name="connsiteX10" fmla="*/ 1 w 504057"/>
                <a:gd name="connsiteY10" fmla="*/ 216025 h 392044"/>
                <a:gd name="connsiteX11" fmla="*/ 0 w 504057"/>
                <a:gd name="connsiteY11" fmla="*/ 216024 h 3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057" h="392044">
                  <a:moveTo>
                    <a:pt x="0" y="216024"/>
                  </a:moveTo>
                  <a:cubicBezTo>
                    <a:pt x="0" y="152961"/>
                    <a:pt x="32150" y="93047"/>
                    <a:pt x="88011" y="52006"/>
                  </a:cubicBezTo>
                  <a:cubicBezTo>
                    <a:pt x="133689" y="18446"/>
                    <a:pt x="191867" y="0"/>
                    <a:pt x="252029" y="0"/>
                  </a:cubicBezTo>
                  <a:cubicBezTo>
                    <a:pt x="312191" y="0"/>
                    <a:pt x="370368" y="18447"/>
                    <a:pt x="416047" y="52007"/>
                  </a:cubicBezTo>
                  <a:cubicBezTo>
                    <a:pt x="471908" y="93048"/>
                    <a:pt x="504057" y="152962"/>
                    <a:pt x="504057" y="216025"/>
                  </a:cubicBezTo>
                  <a:cubicBezTo>
                    <a:pt x="504057" y="279088"/>
                    <a:pt x="440050" y="392044"/>
                    <a:pt x="416047" y="380043"/>
                  </a:cubicBezTo>
                  <a:cubicBezTo>
                    <a:pt x="392044" y="368042"/>
                    <a:pt x="393377" y="195356"/>
                    <a:pt x="360040" y="144017"/>
                  </a:cubicBezTo>
                  <a:cubicBezTo>
                    <a:pt x="326703" y="92678"/>
                    <a:pt x="252028" y="72009"/>
                    <a:pt x="216024" y="72009"/>
                  </a:cubicBezTo>
                  <a:cubicBezTo>
                    <a:pt x="180020" y="72009"/>
                    <a:pt x="165351" y="92678"/>
                    <a:pt x="144016" y="144017"/>
                  </a:cubicBezTo>
                  <a:cubicBezTo>
                    <a:pt x="122681" y="195356"/>
                    <a:pt x="114222" y="382377"/>
                    <a:pt x="88011" y="380043"/>
                  </a:cubicBezTo>
                  <a:cubicBezTo>
                    <a:pt x="32150" y="339002"/>
                    <a:pt x="1" y="279088"/>
                    <a:pt x="1" y="216025"/>
                  </a:cubicBezTo>
                  <a:lnTo>
                    <a:pt x="0" y="216024"/>
                  </a:lnTo>
                  <a:close/>
                </a:path>
              </a:pathLst>
            </a:custGeom>
            <a:gr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cxnSp>
          <p:nvCxnSpPr>
            <p:cNvPr id="40" name="39 Conector recto"/>
            <p:cNvCxnSpPr/>
            <p:nvPr/>
          </p:nvCxnSpPr>
          <p:spPr>
            <a:xfrm>
              <a:off x="3347864" y="2564904"/>
              <a:ext cx="0" cy="576064"/>
            </a:xfrm>
            <a:prstGeom prst="line">
              <a:avLst/>
            </a:prstGeom>
            <a:grpFill/>
            <a:ln>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43" name="42 CuadroTexto"/>
          <p:cNvSpPr txBox="1"/>
          <p:nvPr/>
        </p:nvSpPr>
        <p:spPr>
          <a:xfrm>
            <a:off x="4176713" y="1268413"/>
            <a:ext cx="1979612" cy="307975"/>
          </a:xfrm>
          <a:prstGeom prst="rect">
            <a:avLst/>
          </a:prstGeom>
          <a:noFill/>
        </p:spPr>
        <p:txBody>
          <a:bodyPr>
            <a:spAutoFit/>
          </a:bodyPr>
          <a:lstStyle/>
          <a:p>
            <a:pPr algn="ctr" defTabSz="914400" fontAlgn="base">
              <a:spcBef>
                <a:spcPct val="0"/>
              </a:spcBef>
              <a:spcAft>
                <a:spcPct val="0"/>
              </a:spcAft>
              <a:defRPr/>
            </a:pPr>
            <a:r>
              <a:rPr lang="es-MX" sz="1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RANK</a:t>
            </a:r>
          </a:p>
        </p:txBody>
      </p:sp>
      <p:sp>
        <p:nvSpPr>
          <p:cNvPr id="44" name="43 CuadroTexto"/>
          <p:cNvSpPr txBox="1"/>
          <p:nvPr/>
        </p:nvSpPr>
        <p:spPr>
          <a:xfrm>
            <a:off x="4797425" y="450850"/>
            <a:ext cx="1979613" cy="307975"/>
          </a:xfrm>
          <a:prstGeom prst="rect">
            <a:avLst/>
          </a:prstGeom>
          <a:noFill/>
        </p:spPr>
        <p:txBody>
          <a:bodyPr>
            <a:spAutoFit/>
          </a:bodyPr>
          <a:lstStyle/>
          <a:p>
            <a:pPr algn="ctr" defTabSz="914400" fontAlgn="base">
              <a:spcBef>
                <a:spcPct val="0"/>
              </a:spcBef>
              <a:spcAft>
                <a:spcPct val="0"/>
              </a:spcAft>
              <a:defRPr/>
            </a:pPr>
            <a:r>
              <a:rPr lang="es-MX" sz="1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RANKL</a:t>
            </a:r>
          </a:p>
        </p:txBody>
      </p:sp>
      <p:grpSp>
        <p:nvGrpSpPr>
          <p:cNvPr id="57355" name="45 Grupo"/>
          <p:cNvGrpSpPr>
            <a:grpSpLocks/>
          </p:cNvGrpSpPr>
          <p:nvPr/>
        </p:nvGrpSpPr>
        <p:grpSpPr bwMode="auto">
          <a:xfrm rot="9038281" flipH="1" flipV="1">
            <a:off x="2179638" y="1243013"/>
            <a:ext cx="215900" cy="431800"/>
            <a:chOff x="3131840" y="3501008"/>
            <a:chExt cx="432048" cy="792090"/>
          </a:xfrm>
        </p:grpSpPr>
        <p:cxnSp>
          <p:nvCxnSpPr>
            <p:cNvPr id="47" name="46 Conector recto"/>
            <p:cNvCxnSpPr/>
            <p:nvPr/>
          </p:nvCxnSpPr>
          <p:spPr>
            <a:xfrm>
              <a:off x="3349499" y="3761275"/>
              <a:ext cx="0" cy="503792"/>
            </a:xfrm>
            <a:prstGeom prst="line">
              <a:avLst/>
            </a:prstGeom>
            <a:ln>
              <a:solidFill>
                <a:srgbClr val="EFF50B"/>
              </a:solidFill>
            </a:ln>
          </p:spPr>
          <p:style>
            <a:lnRef idx="1">
              <a:schemeClr val="accent1"/>
            </a:lnRef>
            <a:fillRef idx="0">
              <a:schemeClr val="accent1"/>
            </a:fillRef>
            <a:effectRef idx="0">
              <a:schemeClr val="accent1"/>
            </a:effectRef>
            <a:fontRef idx="minor">
              <a:schemeClr val="tx1"/>
            </a:fontRef>
          </p:style>
        </p:cxnSp>
        <p:sp>
          <p:nvSpPr>
            <p:cNvPr id="48" name="47 Elipse"/>
            <p:cNvSpPr/>
            <p:nvPr/>
          </p:nvSpPr>
          <p:spPr>
            <a:xfrm>
              <a:off x="3129781" y="3488231"/>
              <a:ext cx="432048" cy="361100"/>
            </a:xfrm>
            <a:prstGeom prst="ellipse">
              <a:avLst/>
            </a:prstGeom>
            <a:solidFill>
              <a:srgbClr val="EFF50B"/>
            </a:solidFill>
            <a:ln>
              <a:solidFill>
                <a:srgbClr val="EFF5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grpSp>
      <p:grpSp>
        <p:nvGrpSpPr>
          <p:cNvPr id="66" name="65 Grupo"/>
          <p:cNvGrpSpPr>
            <a:grpSpLocks/>
          </p:cNvGrpSpPr>
          <p:nvPr/>
        </p:nvGrpSpPr>
        <p:grpSpPr bwMode="auto">
          <a:xfrm>
            <a:off x="630238" y="920750"/>
            <a:ext cx="1042987" cy="563563"/>
            <a:chOff x="0" y="795957"/>
            <a:chExt cx="1043608" cy="564556"/>
          </a:xfrm>
        </p:grpSpPr>
        <p:sp>
          <p:nvSpPr>
            <p:cNvPr id="56" name="55 Forma libre"/>
            <p:cNvSpPr/>
            <p:nvPr/>
          </p:nvSpPr>
          <p:spPr>
            <a:xfrm rot="15152500">
              <a:off x="419190" y="807235"/>
              <a:ext cx="273531" cy="25097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60" name="59 CuadroTexto"/>
            <p:cNvSpPr txBox="1"/>
            <p:nvPr/>
          </p:nvSpPr>
          <p:spPr>
            <a:xfrm>
              <a:off x="0" y="1051995"/>
              <a:ext cx="1043608" cy="308518"/>
            </a:xfrm>
            <a:prstGeom prst="rect">
              <a:avLst/>
            </a:prstGeom>
            <a:noFill/>
          </p:spPr>
          <p:txBody>
            <a:bodyPr>
              <a:spAutoFit/>
            </a:bodyPr>
            <a:lstStyle/>
            <a:p>
              <a:pPr algn="ctr" defTabSz="914400" fontAlgn="base">
                <a:spcBef>
                  <a:spcPct val="0"/>
                </a:spcBef>
                <a:spcAft>
                  <a:spcPct val="0"/>
                </a:spcAft>
                <a:defRPr/>
              </a:pPr>
              <a:r>
                <a:rPr lang="es-MX" sz="1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OPG</a:t>
              </a:r>
            </a:p>
          </p:txBody>
        </p:sp>
      </p:grpSp>
      <p:grpSp>
        <p:nvGrpSpPr>
          <p:cNvPr id="57357" name="69 Grupo"/>
          <p:cNvGrpSpPr>
            <a:grpSpLocks/>
          </p:cNvGrpSpPr>
          <p:nvPr/>
        </p:nvGrpSpPr>
        <p:grpSpPr bwMode="auto">
          <a:xfrm>
            <a:off x="2087563" y="1484313"/>
            <a:ext cx="1557337" cy="1330325"/>
            <a:chOff x="2955402" y="4762193"/>
            <a:chExt cx="1557124" cy="1329099"/>
          </a:xfrm>
          <a:solidFill>
            <a:schemeClr val="accent6">
              <a:lumMod val="40000"/>
              <a:lumOff val="60000"/>
            </a:schemeClr>
          </a:solidFill>
        </p:grpSpPr>
        <p:sp>
          <p:nvSpPr>
            <p:cNvPr id="71" name="70 Forma libre"/>
            <p:cNvSpPr/>
            <p:nvPr/>
          </p:nvSpPr>
          <p:spPr>
            <a:xfrm rot="20887328">
              <a:off x="2955402" y="4762193"/>
              <a:ext cx="1557124" cy="1329099"/>
            </a:xfrm>
            <a:custGeom>
              <a:avLst/>
              <a:gdLst>
                <a:gd name="connsiteX0" fmla="*/ 0 w 1656184"/>
                <a:gd name="connsiteY0" fmla="*/ 756084 h 1512168"/>
                <a:gd name="connsiteX1" fmla="*/ 269736 w 1656184"/>
                <a:gd name="connsiteY1" fmla="*/ 197727 h 1512168"/>
                <a:gd name="connsiteX2" fmla="*/ 828094 w 1656184"/>
                <a:gd name="connsiteY2" fmla="*/ 1 h 1512168"/>
                <a:gd name="connsiteX3" fmla="*/ 1386451 w 1656184"/>
                <a:gd name="connsiteY3" fmla="*/ 197729 h 1512168"/>
                <a:gd name="connsiteX4" fmla="*/ 1656185 w 1656184"/>
                <a:gd name="connsiteY4" fmla="*/ 756087 h 1512168"/>
                <a:gd name="connsiteX5" fmla="*/ 1386450 w 1656184"/>
                <a:gd name="connsiteY5" fmla="*/ 1314444 h 1512168"/>
                <a:gd name="connsiteX6" fmla="*/ 828093 w 1656184"/>
                <a:gd name="connsiteY6" fmla="*/ 1512171 h 1512168"/>
                <a:gd name="connsiteX7" fmla="*/ 269736 w 1656184"/>
                <a:gd name="connsiteY7" fmla="*/ 1314444 h 1512168"/>
                <a:gd name="connsiteX8" fmla="*/ 2 w 1656184"/>
                <a:gd name="connsiteY8" fmla="*/ 756086 h 1512168"/>
                <a:gd name="connsiteX9" fmla="*/ 0 w 1656184"/>
                <a:gd name="connsiteY9" fmla="*/ 756084 h 1512168"/>
                <a:gd name="connsiteX0" fmla="*/ 0 w 1656185"/>
                <a:gd name="connsiteY0" fmla="*/ 720079 h 1512170"/>
                <a:gd name="connsiteX1" fmla="*/ 269736 w 1656185"/>
                <a:gd name="connsiteY1" fmla="*/ 197726 h 1512170"/>
                <a:gd name="connsiteX2" fmla="*/ 828094 w 1656185"/>
                <a:gd name="connsiteY2" fmla="*/ 0 h 1512170"/>
                <a:gd name="connsiteX3" fmla="*/ 1386451 w 1656185"/>
                <a:gd name="connsiteY3" fmla="*/ 197728 h 1512170"/>
                <a:gd name="connsiteX4" fmla="*/ 1656185 w 1656185"/>
                <a:gd name="connsiteY4" fmla="*/ 756086 h 1512170"/>
                <a:gd name="connsiteX5" fmla="*/ 1386450 w 1656185"/>
                <a:gd name="connsiteY5" fmla="*/ 1314443 h 1512170"/>
                <a:gd name="connsiteX6" fmla="*/ 828093 w 1656185"/>
                <a:gd name="connsiteY6" fmla="*/ 1512170 h 1512170"/>
                <a:gd name="connsiteX7" fmla="*/ 269736 w 1656185"/>
                <a:gd name="connsiteY7" fmla="*/ 1314443 h 1512170"/>
                <a:gd name="connsiteX8" fmla="*/ 2 w 1656185"/>
                <a:gd name="connsiteY8" fmla="*/ 756085 h 1512170"/>
                <a:gd name="connsiteX9" fmla="*/ 0 w 1656185"/>
                <a:gd name="connsiteY9" fmla="*/ 720079 h 1512170"/>
                <a:gd name="connsiteX0" fmla="*/ 0 w 1656185"/>
                <a:gd name="connsiteY0" fmla="*/ 720079 h 1512170"/>
                <a:gd name="connsiteX1" fmla="*/ 269736 w 1656185"/>
                <a:gd name="connsiteY1" fmla="*/ 197726 h 1512170"/>
                <a:gd name="connsiteX2" fmla="*/ 828094 w 1656185"/>
                <a:gd name="connsiteY2" fmla="*/ 0 h 1512170"/>
                <a:gd name="connsiteX3" fmla="*/ 1386451 w 1656185"/>
                <a:gd name="connsiteY3" fmla="*/ 197728 h 1512170"/>
                <a:gd name="connsiteX4" fmla="*/ 1656185 w 1656185"/>
                <a:gd name="connsiteY4" fmla="*/ 756086 h 1512170"/>
                <a:gd name="connsiteX5" fmla="*/ 1386450 w 1656185"/>
                <a:gd name="connsiteY5" fmla="*/ 1314443 h 1512170"/>
                <a:gd name="connsiteX6" fmla="*/ 828093 w 1656185"/>
                <a:gd name="connsiteY6" fmla="*/ 1512170 h 1512170"/>
                <a:gd name="connsiteX7" fmla="*/ 269736 w 1656185"/>
                <a:gd name="connsiteY7" fmla="*/ 1314443 h 1512170"/>
                <a:gd name="connsiteX8" fmla="*/ 72133 w 1656185"/>
                <a:gd name="connsiteY8" fmla="*/ 1066827 h 1512170"/>
                <a:gd name="connsiteX9" fmla="*/ 2 w 1656185"/>
                <a:gd name="connsiteY9" fmla="*/ 756085 h 1512170"/>
                <a:gd name="connsiteX10" fmla="*/ 0 w 1656185"/>
                <a:gd name="connsiteY10" fmla="*/ 720079 h 1512170"/>
                <a:gd name="connsiteX0" fmla="*/ 404996 w 2061181"/>
                <a:gd name="connsiteY0" fmla="*/ 720079 h 1605226"/>
                <a:gd name="connsiteX1" fmla="*/ 674732 w 2061181"/>
                <a:gd name="connsiteY1" fmla="*/ 197726 h 1605226"/>
                <a:gd name="connsiteX2" fmla="*/ 1233090 w 2061181"/>
                <a:gd name="connsiteY2" fmla="*/ 0 h 1605226"/>
                <a:gd name="connsiteX3" fmla="*/ 1791447 w 2061181"/>
                <a:gd name="connsiteY3" fmla="*/ 197728 h 1605226"/>
                <a:gd name="connsiteX4" fmla="*/ 2061181 w 2061181"/>
                <a:gd name="connsiteY4" fmla="*/ 756086 h 1605226"/>
                <a:gd name="connsiteX5" fmla="*/ 1791446 w 2061181"/>
                <a:gd name="connsiteY5" fmla="*/ 1314443 h 1605226"/>
                <a:gd name="connsiteX6" fmla="*/ 1233089 w 2061181"/>
                <a:gd name="connsiteY6" fmla="*/ 1512170 h 1605226"/>
                <a:gd name="connsiteX7" fmla="*/ 674732 w 2061181"/>
                <a:gd name="connsiteY7" fmla="*/ 1314443 h 1605226"/>
                <a:gd name="connsiteX8" fmla="*/ 44956 w 2061181"/>
                <a:gd name="connsiteY8" fmla="*/ 1512166 h 1605226"/>
                <a:gd name="connsiteX9" fmla="*/ 404998 w 2061181"/>
                <a:gd name="connsiteY9" fmla="*/ 756085 h 1605226"/>
                <a:gd name="connsiteX10" fmla="*/ 404996 w 2061181"/>
                <a:gd name="connsiteY10" fmla="*/ 720079 h 1605226"/>
                <a:gd name="connsiteX0" fmla="*/ 404996 w 2061181"/>
                <a:gd name="connsiteY0" fmla="*/ 720079 h 1605226"/>
                <a:gd name="connsiteX1" fmla="*/ 674732 w 2061181"/>
                <a:gd name="connsiteY1" fmla="*/ 197726 h 1605226"/>
                <a:gd name="connsiteX2" fmla="*/ 1233090 w 2061181"/>
                <a:gd name="connsiteY2" fmla="*/ 0 h 1605226"/>
                <a:gd name="connsiteX3" fmla="*/ 1791447 w 2061181"/>
                <a:gd name="connsiteY3" fmla="*/ 197728 h 1605226"/>
                <a:gd name="connsiteX4" fmla="*/ 2061181 w 2061181"/>
                <a:gd name="connsiteY4" fmla="*/ 756086 h 1605226"/>
                <a:gd name="connsiteX5" fmla="*/ 1791446 w 2061181"/>
                <a:gd name="connsiteY5" fmla="*/ 1314443 h 1605226"/>
                <a:gd name="connsiteX6" fmla="*/ 1233089 w 2061181"/>
                <a:gd name="connsiteY6" fmla="*/ 1512170 h 1605226"/>
                <a:gd name="connsiteX7" fmla="*/ 954800 w 2061181"/>
                <a:gd name="connsiteY7" fmla="*/ 1408022 h 1605226"/>
                <a:gd name="connsiteX8" fmla="*/ 674732 w 2061181"/>
                <a:gd name="connsiteY8" fmla="*/ 1314443 h 1605226"/>
                <a:gd name="connsiteX9" fmla="*/ 44956 w 2061181"/>
                <a:gd name="connsiteY9" fmla="*/ 1512166 h 1605226"/>
                <a:gd name="connsiteX10" fmla="*/ 404998 w 2061181"/>
                <a:gd name="connsiteY10" fmla="*/ 756085 h 1605226"/>
                <a:gd name="connsiteX11" fmla="*/ 404996 w 2061181"/>
                <a:gd name="connsiteY11" fmla="*/ 720079 h 1605226"/>
                <a:gd name="connsiteX0" fmla="*/ 404996 w 2061181"/>
                <a:gd name="connsiteY0" fmla="*/ 720079 h 1761145"/>
                <a:gd name="connsiteX1" fmla="*/ 674732 w 2061181"/>
                <a:gd name="connsiteY1" fmla="*/ 197726 h 1761145"/>
                <a:gd name="connsiteX2" fmla="*/ 1233090 w 2061181"/>
                <a:gd name="connsiteY2" fmla="*/ 0 h 1761145"/>
                <a:gd name="connsiteX3" fmla="*/ 1791447 w 2061181"/>
                <a:gd name="connsiteY3" fmla="*/ 197728 h 1761145"/>
                <a:gd name="connsiteX4" fmla="*/ 2061181 w 2061181"/>
                <a:gd name="connsiteY4" fmla="*/ 756086 h 1761145"/>
                <a:gd name="connsiteX5" fmla="*/ 1791446 w 2061181"/>
                <a:gd name="connsiteY5" fmla="*/ 1314443 h 1761145"/>
                <a:gd name="connsiteX6" fmla="*/ 1233089 w 2061181"/>
                <a:gd name="connsiteY6" fmla="*/ 1512170 h 1761145"/>
                <a:gd name="connsiteX7" fmla="*/ 765036 w 2061181"/>
                <a:gd name="connsiteY7" fmla="*/ 1728190 h 1761145"/>
                <a:gd name="connsiteX8" fmla="*/ 674732 w 2061181"/>
                <a:gd name="connsiteY8" fmla="*/ 1314443 h 1761145"/>
                <a:gd name="connsiteX9" fmla="*/ 44956 w 2061181"/>
                <a:gd name="connsiteY9" fmla="*/ 1512166 h 1761145"/>
                <a:gd name="connsiteX10" fmla="*/ 404998 w 2061181"/>
                <a:gd name="connsiteY10" fmla="*/ 756085 h 1761145"/>
                <a:gd name="connsiteX11" fmla="*/ 404996 w 2061181"/>
                <a:gd name="connsiteY11"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945057 w 1773149"/>
                <a:gd name="connsiteY6" fmla="*/ 1512170 h 1761145"/>
                <a:gd name="connsiteX7" fmla="*/ 477004 w 1773149"/>
                <a:gd name="connsiteY7" fmla="*/ 1728190 h 1761145"/>
                <a:gd name="connsiteX8" fmla="*/ 386700 w 1773149"/>
                <a:gd name="connsiteY8" fmla="*/ 1314443 h 1761145"/>
                <a:gd name="connsiteX9" fmla="*/ 44956 w 1773149"/>
                <a:gd name="connsiteY9" fmla="*/ 1296142 h 1761145"/>
                <a:gd name="connsiteX10" fmla="*/ 116966 w 1773149"/>
                <a:gd name="connsiteY10" fmla="*/ 756085 h 1761145"/>
                <a:gd name="connsiteX11" fmla="*/ 116964 w 1773149"/>
                <a:gd name="connsiteY11"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1239974 w 1773149"/>
                <a:gd name="connsiteY6" fmla="*/ 1448965 h 1761145"/>
                <a:gd name="connsiteX7" fmla="*/ 945057 w 1773149"/>
                <a:gd name="connsiteY7" fmla="*/ 1512170 h 1761145"/>
                <a:gd name="connsiteX8" fmla="*/ 477004 w 1773149"/>
                <a:gd name="connsiteY8" fmla="*/ 1728190 h 1761145"/>
                <a:gd name="connsiteX9" fmla="*/ 386700 w 1773149"/>
                <a:gd name="connsiteY9" fmla="*/ 1314443 h 1761145"/>
                <a:gd name="connsiteX10" fmla="*/ 44956 w 1773149"/>
                <a:gd name="connsiteY10" fmla="*/ 1296142 h 1761145"/>
                <a:gd name="connsiteX11" fmla="*/ 116966 w 1773149"/>
                <a:gd name="connsiteY11" fmla="*/ 756085 h 1761145"/>
                <a:gd name="connsiteX12" fmla="*/ 116964 w 1773149"/>
                <a:gd name="connsiteY12"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1341100 w 1773149"/>
                <a:gd name="connsiteY6" fmla="*/ 1728190 h 1761145"/>
                <a:gd name="connsiteX7" fmla="*/ 945057 w 1773149"/>
                <a:gd name="connsiteY7" fmla="*/ 1512170 h 1761145"/>
                <a:gd name="connsiteX8" fmla="*/ 477004 w 1773149"/>
                <a:gd name="connsiteY8" fmla="*/ 1728190 h 1761145"/>
                <a:gd name="connsiteX9" fmla="*/ 386700 w 1773149"/>
                <a:gd name="connsiteY9" fmla="*/ 1314443 h 1761145"/>
                <a:gd name="connsiteX10" fmla="*/ 44956 w 1773149"/>
                <a:gd name="connsiteY10" fmla="*/ 1296142 h 1761145"/>
                <a:gd name="connsiteX11" fmla="*/ 116966 w 1773149"/>
                <a:gd name="connsiteY11" fmla="*/ 756085 h 1761145"/>
                <a:gd name="connsiteX12" fmla="*/ 116964 w 1773149"/>
                <a:gd name="connsiteY12" fmla="*/ 720079 h 176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3149" h="1761145">
                  <a:moveTo>
                    <a:pt x="116964" y="720079"/>
                  </a:moveTo>
                  <a:cubicBezTo>
                    <a:pt x="116964" y="507625"/>
                    <a:pt x="214863" y="340977"/>
                    <a:pt x="386700" y="197726"/>
                  </a:cubicBezTo>
                  <a:cubicBezTo>
                    <a:pt x="539285" y="70524"/>
                    <a:pt x="738439" y="0"/>
                    <a:pt x="945058" y="0"/>
                  </a:cubicBezTo>
                  <a:cubicBezTo>
                    <a:pt x="1151676" y="0"/>
                    <a:pt x="1350831" y="70526"/>
                    <a:pt x="1503415" y="197728"/>
                  </a:cubicBezTo>
                  <a:cubicBezTo>
                    <a:pt x="1675252" y="340980"/>
                    <a:pt x="1773149" y="543631"/>
                    <a:pt x="1773149" y="756086"/>
                  </a:cubicBezTo>
                  <a:cubicBezTo>
                    <a:pt x="1773149" y="968540"/>
                    <a:pt x="1575422" y="1152426"/>
                    <a:pt x="1503414" y="1314443"/>
                  </a:cubicBezTo>
                  <a:cubicBezTo>
                    <a:pt x="1431406" y="1476460"/>
                    <a:pt x="1434160" y="1695235"/>
                    <a:pt x="1341100" y="1728190"/>
                  </a:cubicBezTo>
                  <a:cubicBezTo>
                    <a:pt x="1248040" y="1761145"/>
                    <a:pt x="1072219" y="1465633"/>
                    <a:pt x="945057" y="1512170"/>
                  </a:cubicBezTo>
                  <a:cubicBezTo>
                    <a:pt x="805616" y="1527767"/>
                    <a:pt x="570064" y="1761145"/>
                    <a:pt x="477004" y="1728190"/>
                  </a:cubicBezTo>
                  <a:cubicBezTo>
                    <a:pt x="383944" y="1695235"/>
                    <a:pt x="458708" y="1386451"/>
                    <a:pt x="386700" y="1314443"/>
                  </a:cubicBezTo>
                  <a:cubicBezTo>
                    <a:pt x="314692" y="1242435"/>
                    <a:pt x="89912" y="1389202"/>
                    <a:pt x="44956" y="1296142"/>
                  </a:cubicBezTo>
                  <a:cubicBezTo>
                    <a:pt x="0" y="1203082"/>
                    <a:pt x="128988" y="813876"/>
                    <a:pt x="116966" y="756085"/>
                  </a:cubicBezTo>
                  <a:cubicBezTo>
                    <a:pt x="116965" y="744083"/>
                    <a:pt x="116965" y="732081"/>
                    <a:pt x="116964" y="720079"/>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72" name="71 Elipse"/>
            <p:cNvSpPr/>
            <p:nvPr/>
          </p:nvSpPr>
          <p:spPr>
            <a:xfrm>
              <a:off x="3276033" y="5157116"/>
              <a:ext cx="144442" cy="144330"/>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73" name="72 Elipse"/>
            <p:cNvSpPr/>
            <p:nvPr/>
          </p:nvSpPr>
          <p:spPr>
            <a:xfrm>
              <a:off x="3563331" y="4941415"/>
              <a:ext cx="144443" cy="144330"/>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74" name="73 Elipse"/>
            <p:cNvSpPr/>
            <p:nvPr/>
          </p:nvSpPr>
          <p:spPr>
            <a:xfrm>
              <a:off x="3923645" y="4941415"/>
              <a:ext cx="144442" cy="144330"/>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75" name="74 Elipse"/>
            <p:cNvSpPr/>
            <p:nvPr/>
          </p:nvSpPr>
          <p:spPr>
            <a:xfrm>
              <a:off x="4068087" y="5301446"/>
              <a:ext cx="144443" cy="144329"/>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grpSp>
      <p:sp>
        <p:nvSpPr>
          <p:cNvPr id="76" name="75 CuadroTexto"/>
          <p:cNvSpPr txBox="1"/>
          <p:nvPr/>
        </p:nvSpPr>
        <p:spPr>
          <a:xfrm>
            <a:off x="179388" y="1916113"/>
            <a:ext cx="1979612" cy="369887"/>
          </a:xfrm>
          <a:prstGeom prst="rect">
            <a:avLst/>
          </a:prstGeom>
          <a:noFill/>
        </p:spPr>
        <p:txBody>
          <a:bodyPr>
            <a:spAutoFit/>
          </a:bodyPr>
          <a:lstStyle/>
          <a:p>
            <a:pPr algn="ctr" defTabSz="914400" fontAlgn="base">
              <a:spcBef>
                <a:spcPct val="0"/>
              </a:spcBef>
              <a:spcAft>
                <a:spcPct val="0"/>
              </a:spcAft>
              <a:defRPr/>
            </a:pPr>
            <a:r>
              <a:rPr lang="es-MX" sz="2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Pre- osteoclasto</a:t>
            </a:r>
          </a:p>
        </p:txBody>
      </p:sp>
      <p:sp>
        <p:nvSpPr>
          <p:cNvPr id="100" name="99 Pentágono regular"/>
          <p:cNvSpPr/>
          <p:nvPr/>
        </p:nvSpPr>
        <p:spPr>
          <a:xfrm>
            <a:off x="4427538" y="6092825"/>
            <a:ext cx="215900" cy="215900"/>
          </a:xfrm>
          <a:prstGeom prst="pentagon">
            <a:avLst/>
          </a:prstGeom>
          <a:solidFill>
            <a:srgbClr val="7D7221"/>
          </a:solidFill>
        </p:spPr>
        <p:style>
          <a:lnRef idx="1">
            <a:schemeClr val="accent3"/>
          </a:lnRef>
          <a:fillRef idx="3">
            <a:schemeClr val="accent3"/>
          </a:fillRef>
          <a:effectRef idx="2">
            <a:schemeClr val="accent3"/>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01" name="100 Pentágono regular"/>
          <p:cNvSpPr/>
          <p:nvPr/>
        </p:nvSpPr>
        <p:spPr>
          <a:xfrm>
            <a:off x="3492500" y="5949950"/>
            <a:ext cx="215900" cy="215900"/>
          </a:xfrm>
          <a:prstGeom prst="pentagon">
            <a:avLst/>
          </a:prstGeom>
          <a:solidFill>
            <a:srgbClr val="7D7221"/>
          </a:solidFill>
        </p:spPr>
        <p:style>
          <a:lnRef idx="1">
            <a:schemeClr val="accent3"/>
          </a:lnRef>
          <a:fillRef idx="3">
            <a:schemeClr val="accent3"/>
          </a:fillRef>
          <a:effectRef idx="2">
            <a:schemeClr val="accent3"/>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02" name="101 Pentágono regular"/>
          <p:cNvSpPr/>
          <p:nvPr/>
        </p:nvSpPr>
        <p:spPr>
          <a:xfrm>
            <a:off x="5292725" y="5876925"/>
            <a:ext cx="215900" cy="215900"/>
          </a:xfrm>
          <a:prstGeom prst="pentagon">
            <a:avLst/>
          </a:prstGeom>
          <a:solidFill>
            <a:srgbClr val="7D7221"/>
          </a:solidFill>
        </p:spPr>
        <p:style>
          <a:lnRef idx="1">
            <a:schemeClr val="accent3"/>
          </a:lnRef>
          <a:fillRef idx="3">
            <a:schemeClr val="accent3"/>
          </a:fillRef>
          <a:effectRef idx="2">
            <a:schemeClr val="accent3"/>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77" name="76 CuadroTexto"/>
          <p:cNvSpPr txBox="1"/>
          <p:nvPr/>
        </p:nvSpPr>
        <p:spPr>
          <a:xfrm>
            <a:off x="1871663" y="1176338"/>
            <a:ext cx="1979612" cy="307975"/>
          </a:xfrm>
          <a:prstGeom prst="rect">
            <a:avLst/>
          </a:prstGeom>
          <a:noFill/>
        </p:spPr>
        <p:txBody>
          <a:bodyPr>
            <a:spAutoFit/>
          </a:bodyPr>
          <a:lstStyle/>
          <a:p>
            <a:pPr algn="ctr" defTabSz="914400" fontAlgn="base">
              <a:spcBef>
                <a:spcPct val="0"/>
              </a:spcBef>
              <a:spcAft>
                <a:spcPct val="0"/>
              </a:spcAft>
              <a:defRPr/>
            </a:pPr>
            <a:r>
              <a:rPr lang="es-MX" sz="1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RANK</a:t>
            </a:r>
          </a:p>
        </p:txBody>
      </p:sp>
      <p:sp>
        <p:nvSpPr>
          <p:cNvPr id="79" name="78 Pentágono regular"/>
          <p:cNvSpPr/>
          <p:nvPr/>
        </p:nvSpPr>
        <p:spPr>
          <a:xfrm>
            <a:off x="5435600" y="5589588"/>
            <a:ext cx="215900" cy="215900"/>
          </a:xfrm>
          <a:prstGeom prst="pentagon">
            <a:avLst/>
          </a:prstGeom>
          <a:solidFill>
            <a:srgbClr val="7D7221"/>
          </a:solidFill>
        </p:spPr>
        <p:style>
          <a:lnRef idx="1">
            <a:schemeClr val="accent3"/>
          </a:lnRef>
          <a:fillRef idx="3">
            <a:schemeClr val="accent3"/>
          </a:fillRef>
          <a:effectRef idx="2">
            <a:schemeClr val="accent3"/>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81" name="80 Pentágono regular"/>
          <p:cNvSpPr/>
          <p:nvPr/>
        </p:nvSpPr>
        <p:spPr>
          <a:xfrm>
            <a:off x="4859338" y="6092825"/>
            <a:ext cx="217487" cy="215900"/>
          </a:xfrm>
          <a:prstGeom prst="pentagon">
            <a:avLst/>
          </a:prstGeom>
          <a:solidFill>
            <a:srgbClr val="7D7221"/>
          </a:solidFill>
        </p:spPr>
        <p:style>
          <a:lnRef idx="1">
            <a:schemeClr val="accent3"/>
          </a:lnRef>
          <a:fillRef idx="3">
            <a:schemeClr val="accent3"/>
          </a:fillRef>
          <a:effectRef idx="2">
            <a:schemeClr val="accent3"/>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82" name="81 Pentágono regular"/>
          <p:cNvSpPr/>
          <p:nvPr/>
        </p:nvSpPr>
        <p:spPr>
          <a:xfrm>
            <a:off x="3995738" y="6092825"/>
            <a:ext cx="215900" cy="215900"/>
          </a:xfrm>
          <a:prstGeom prst="pentagon">
            <a:avLst/>
          </a:prstGeom>
          <a:solidFill>
            <a:srgbClr val="7D7221"/>
          </a:solidFill>
        </p:spPr>
        <p:style>
          <a:lnRef idx="1">
            <a:schemeClr val="accent3"/>
          </a:lnRef>
          <a:fillRef idx="3">
            <a:schemeClr val="accent3"/>
          </a:fillRef>
          <a:effectRef idx="2">
            <a:schemeClr val="accent3"/>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grpSp>
        <p:nvGrpSpPr>
          <p:cNvPr id="20" name="82 Grupo"/>
          <p:cNvGrpSpPr/>
          <p:nvPr/>
        </p:nvGrpSpPr>
        <p:grpSpPr>
          <a:xfrm rot="19671957">
            <a:off x="1358456" y="94737"/>
            <a:ext cx="720080" cy="648072"/>
            <a:chOff x="3131840" y="2564904"/>
            <a:chExt cx="504057" cy="968107"/>
          </a:xfrm>
          <a:solidFill>
            <a:srgbClr val="FF6600"/>
          </a:solidFill>
        </p:grpSpPr>
        <p:sp>
          <p:nvSpPr>
            <p:cNvPr id="84" name="83 Forma libre"/>
            <p:cNvSpPr/>
            <p:nvPr/>
          </p:nvSpPr>
          <p:spPr>
            <a:xfrm>
              <a:off x="3131840" y="3140967"/>
              <a:ext cx="504057" cy="392044"/>
            </a:xfrm>
            <a:custGeom>
              <a:avLst/>
              <a:gdLst>
                <a:gd name="connsiteX0" fmla="*/ 0 w 504056"/>
                <a:gd name="connsiteY0" fmla="*/ 216024 h 432048"/>
                <a:gd name="connsiteX1" fmla="*/ 88011 w 504056"/>
                <a:gd name="connsiteY1" fmla="*/ 52006 h 432048"/>
                <a:gd name="connsiteX2" fmla="*/ 252029 w 504056"/>
                <a:gd name="connsiteY2" fmla="*/ 0 h 432048"/>
                <a:gd name="connsiteX3" fmla="*/ 416047 w 504056"/>
                <a:gd name="connsiteY3" fmla="*/ 52007 h 432048"/>
                <a:gd name="connsiteX4" fmla="*/ 504057 w 504056"/>
                <a:gd name="connsiteY4" fmla="*/ 216025 h 432048"/>
                <a:gd name="connsiteX5" fmla="*/ 416047 w 504056"/>
                <a:gd name="connsiteY5" fmla="*/ 380043 h 432048"/>
                <a:gd name="connsiteX6" fmla="*/ 252029 w 504056"/>
                <a:gd name="connsiteY6" fmla="*/ 432049 h 432048"/>
                <a:gd name="connsiteX7" fmla="*/ 88011 w 504056"/>
                <a:gd name="connsiteY7" fmla="*/ 380043 h 432048"/>
                <a:gd name="connsiteX8" fmla="*/ 1 w 504056"/>
                <a:gd name="connsiteY8" fmla="*/ 216025 h 432048"/>
                <a:gd name="connsiteX9" fmla="*/ 0 w 504056"/>
                <a:gd name="connsiteY9" fmla="*/ 216024 h 432048"/>
                <a:gd name="connsiteX0" fmla="*/ 0 w 504057"/>
                <a:gd name="connsiteY0" fmla="*/ 216024 h 413603"/>
                <a:gd name="connsiteX1" fmla="*/ 88011 w 504057"/>
                <a:gd name="connsiteY1" fmla="*/ 52006 h 413603"/>
                <a:gd name="connsiteX2" fmla="*/ 252029 w 504057"/>
                <a:gd name="connsiteY2" fmla="*/ 0 h 413603"/>
                <a:gd name="connsiteX3" fmla="*/ 416047 w 504057"/>
                <a:gd name="connsiteY3" fmla="*/ 52007 h 413603"/>
                <a:gd name="connsiteX4" fmla="*/ 504057 w 504057"/>
                <a:gd name="connsiteY4" fmla="*/ 216025 h 413603"/>
                <a:gd name="connsiteX5" fmla="*/ 416047 w 504057"/>
                <a:gd name="connsiteY5" fmla="*/ 380043 h 413603"/>
                <a:gd name="connsiteX6" fmla="*/ 216024 w 504057"/>
                <a:gd name="connsiteY6" fmla="*/ 144016 h 413603"/>
                <a:gd name="connsiteX7" fmla="*/ 88011 w 504057"/>
                <a:gd name="connsiteY7" fmla="*/ 380043 h 413603"/>
                <a:gd name="connsiteX8" fmla="*/ 1 w 504057"/>
                <a:gd name="connsiteY8" fmla="*/ 216025 h 413603"/>
                <a:gd name="connsiteX9" fmla="*/ 0 w 504057"/>
                <a:gd name="connsiteY9" fmla="*/ 216024 h 413603"/>
                <a:gd name="connsiteX0" fmla="*/ 0 w 504057"/>
                <a:gd name="connsiteY0" fmla="*/ 216024 h 413602"/>
                <a:gd name="connsiteX1" fmla="*/ 88011 w 504057"/>
                <a:gd name="connsiteY1" fmla="*/ 52006 h 413602"/>
                <a:gd name="connsiteX2" fmla="*/ 252029 w 504057"/>
                <a:gd name="connsiteY2" fmla="*/ 0 h 413602"/>
                <a:gd name="connsiteX3" fmla="*/ 416047 w 504057"/>
                <a:gd name="connsiteY3" fmla="*/ 52007 h 413602"/>
                <a:gd name="connsiteX4" fmla="*/ 504057 w 504057"/>
                <a:gd name="connsiteY4" fmla="*/ 216025 h 413602"/>
                <a:gd name="connsiteX5" fmla="*/ 416047 w 504057"/>
                <a:gd name="connsiteY5" fmla="*/ 380043 h 413602"/>
                <a:gd name="connsiteX6" fmla="*/ 321044 w 504057"/>
                <a:gd name="connsiteY6" fmla="*/ 243678 h 413602"/>
                <a:gd name="connsiteX7" fmla="*/ 216024 w 504057"/>
                <a:gd name="connsiteY7" fmla="*/ 144016 h 413602"/>
                <a:gd name="connsiteX8" fmla="*/ 88011 w 504057"/>
                <a:gd name="connsiteY8" fmla="*/ 380043 h 413602"/>
                <a:gd name="connsiteX9" fmla="*/ 1 w 504057"/>
                <a:gd name="connsiteY9" fmla="*/ 216025 h 413602"/>
                <a:gd name="connsiteX10" fmla="*/ 0 w 504057"/>
                <a:gd name="connsiteY10" fmla="*/ 216024 h 413602"/>
                <a:gd name="connsiteX0" fmla="*/ 0 w 504057"/>
                <a:gd name="connsiteY0" fmla="*/ 216024 h 413602"/>
                <a:gd name="connsiteX1" fmla="*/ 88011 w 504057"/>
                <a:gd name="connsiteY1" fmla="*/ 52006 h 413602"/>
                <a:gd name="connsiteX2" fmla="*/ 252029 w 504057"/>
                <a:gd name="connsiteY2" fmla="*/ 0 h 413602"/>
                <a:gd name="connsiteX3" fmla="*/ 416047 w 504057"/>
                <a:gd name="connsiteY3" fmla="*/ 52007 h 413602"/>
                <a:gd name="connsiteX4" fmla="*/ 504057 w 504057"/>
                <a:gd name="connsiteY4" fmla="*/ 216025 h 413602"/>
                <a:gd name="connsiteX5" fmla="*/ 416047 w 504057"/>
                <a:gd name="connsiteY5" fmla="*/ 380043 h 413602"/>
                <a:gd name="connsiteX6" fmla="*/ 432048 w 504057"/>
                <a:gd name="connsiteY6" fmla="*/ 144017 h 413602"/>
                <a:gd name="connsiteX7" fmla="*/ 216024 w 504057"/>
                <a:gd name="connsiteY7" fmla="*/ 144016 h 413602"/>
                <a:gd name="connsiteX8" fmla="*/ 88011 w 504057"/>
                <a:gd name="connsiteY8" fmla="*/ 380043 h 413602"/>
                <a:gd name="connsiteX9" fmla="*/ 1 w 504057"/>
                <a:gd name="connsiteY9" fmla="*/ 216025 h 413602"/>
                <a:gd name="connsiteX10" fmla="*/ 0 w 504057"/>
                <a:gd name="connsiteY10" fmla="*/ 216024 h 413602"/>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432048 w 504057"/>
                <a:gd name="connsiteY6" fmla="*/ 144017 h 392044"/>
                <a:gd name="connsiteX7" fmla="*/ 216024 w 504057"/>
                <a:gd name="connsiteY7" fmla="*/ 144016 h 392044"/>
                <a:gd name="connsiteX8" fmla="*/ 157270 w 504057"/>
                <a:gd name="connsiteY8" fmla="*/ 230030 h 392044"/>
                <a:gd name="connsiteX9" fmla="*/ 88011 w 504057"/>
                <a:gd name="connsiteY9" fmla="*/ 380043 h 392044"/>
                <a:gd name="connsiteX10" fmla="*/ 1 w 504057"/>
                <a:gd name="connsiteY10" fmla="*/ 216025 h 392044"/>
                <a:gd name="connsiteX11" fmla="*/ 0 w 504057"/>
                <a:gd name="connsiteY11" fmla="*/ 216024 h 392044"/>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432048 w 504057"/>
                <a:gd name="connsiteY6" fmla="*/ 144017 h 392044"/>
                <a:gd name="connsiteX7" fmla="*/ 216024 w 504057"/>
                <a:gd name="connsiteY7" fmla="*/ 144016 h 392044"/>
                <a:gd name="connsiteX8" fmla="*/ 144016 w 504057"/>
                <a:gd name="connsiteY8" fmla="*/ 144017 h 392044"/>
                <a:gd name="connsiteX9" fmla="*/ 88011 w 504057"/>
                <a:gd name="connsiteY9" fmla="*/ 380043 h 392044"/>
                <a:gd name="connsiteX10" fmla="*/ 1 w 504057"/>
                <a:gd name="connsiteY10" fmla="*/ 216025 h 392044"/>
                <a:gd name="connsiteX11" fmla="*/ 0 w 504057"/>
                <a:gd name="connsiteY11" fmla="*/ 216024 h 392044"/>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360040 w 504057"/>
                <a:gd name="connsiteY6" fmla="*/ 144017 h 392044"/>
                <a:gd name="connsiteX7" fmla="*/ 216024 w 504057"/>
                <a:gd name="connsiteY7" fmla="*/ 144016 h 392044"/>
                <a:gd name="connsiteX8" fmla="*/ 144016 w 504057"/>
                <a:gd name="connsiteY8" fmla="*/ 144017 h 392044"/>
                <a:gd name="connsiteX9" fmla="*/ 88011 w 504057"/>
                <a:gd name="connsiteY9" fmla="*/ 380043 h 392044"/>
                <a:gd name="connsiteX10" fmla="*/ 1 w 504057"/>
                <a:gd name="connsiteY10" fmla="*/ 216025 h 392044"/>
                <a:gd name="connsiteX11" fmla="*/ 0 w 504057"/>
                <a:gd name="connsiteY11" fmla="*/ 216024 h 392044"/>
                <a:gd name="connsiteX0" fmla="*/ 0 w 504057"/>
                <a:gd name="connsiteY0" fmla="*/ 216024 h 392044"/>
                <a:gd name="connsiteX1" fmla="*/ 88011 w 504057"/>
                <a:gd name="connsiteY1" fmla="*/ 52006 h 392044"/>
                <a:gd name="connsiteX2" fmla="*/ 252029 w 504057"/>
                <a:gd name="connsiteY2" fmla="*/ 0 h 392044"/>
                <a:gd name="connsiteX3" fmla="*/ 416047 w 504057"/>
                <a:gd name="connsiteY3" fmla="*/ 52007 h 392044"/>
                <a:gd name="connsiteX4" fmla="*/ 504057 w 504057"/>
                <a:gd name="connsiteY4" fmla="*/ 216025 h 392044"/>
                <a:gd name="connsiteX5" fmla="*/ 416047 w 504057"/>
                <a:gd name="connsiteY5" fmla="*/ 380043 h 392044"/>
                <a:gd name="connsiteX6" fmla="*/ 360040 w 504057"/>
                <a:gd name="connsiteY6" fmla="*/ 144017 h 392044"/>
                <a:gd name="connsiteX7" fmla="*/ 216024 w 504057"/>
                <a:gd name="connsiteY7" fmla="*/ 72009 h 392044"/>
                <a:gd name="connsiteX8" fmla="*/ 144016 w 504057"/>
                <a:gd name="connsiteY8" fmla="*/ 144017 h 392044"/>
                <a:gd name="connsiteX9" fmla="*/ 88011 w 504057"/>
                <a:gd name="connsiteY9" fmla="*/ 380043 h 392044"/>
                <a:gd name="connsiteX10" fmla="*/ 1 w 504057"/>
                <a:gd name="connsiteY10" fmla="*/ 216025 h 392044"/>
                <a:gd name="connsiteX11" fmla="*/ 0 w 504057"/>
                <a:gd name="connsiteY11" fmla="*/ 216024 h 3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057" h="392044">
                  <a:moveTo>
                    <a:pt x="0" y="216024"/>
                  </a:moveTo>
                  <a:cubicBezTo>
                    <a:pt x="0" y="152961"/>
                    <a:pt x="32150" y="93047"/>
                    <a:pt x="88011" y="52006"/>
                  </a:cubicBezTo>
                  <a:cubicBezTo>
                    <a:pt x="133689" y="18446"/>
                    <a:pt x="191867" y="0"/>
                    <a:pt x="252029" y="0"/>
                  </a:cubicBezTo>
                  <a:cubicBezTo>
                    <a:pt x="312191" y="0"/>
                    <a:pt x="370368" y="18447"/>
                    <a:pt x="416047" y="52007"/>
                  </a:cubicBezTo>
                  <a:cubicBezTo>
                    <a:pt x="471908" y="93048"/>
                    <a:pt x="504057" y="152962"/>
                    <a:pt x="504057" y="216025"/>
                  </a:cubicBezTo>
                  <a:cubicBezTo>
                    <a:pt x="504057" y="279088"/>
                    <a:pt x="440050" y="392044"/>
                    <a:pt x="416047" y="380043"/>
                  </a:cubicBezTo>
                  <a:cubicBezTo>
                    <a:pt x="392044" y="368042"/>
                    <a:pt x="393377" y="195356"/>
                    <a:pt x="360040" y="144017"/>
                  </a:cubicBezTo>
                  <a:cubicBezTo>
                    <a:pt x="326703" y="92678"/>
                    <a:pt x="252028" y="72009"/>
                    <a:pt x="216024" y="72009"/>
                  </a:cubicBezTo>
                  <a:cubicBezTo>
                    <a:pt x="180020" y="72009"/>
                    <a:pt x="165351" y="92678"/>
                    <a:pt x="144016" y="144017"/>
                  </a:cubicBezTo>
                  <a:cubicBezTo>
                    <a:pt x="122681" y="195356"/>
                    <a:pt x="114222" y="382377"/>
                    <a:pt x="88011" y="380043"/>
                  </a:cubicBezTo>
                  <a:cubicBezTo>
                    <a:pt x="32150" y="339002"/>
                    <a:pt x="1" y="279088"/>
                    <a:pt x="1" y="216025"/>
                  </a:cubicBezTo>
                  <a:lnTo>
                    <a:pt x="0" y="216024"/>
                  </a:lnTo>
                  <a:close/>
                </a:path>
              </a:pathLst>
            </a:custGeom>
            <a:gr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cxnSp>
          <p:nvCxnSpPr>
            <p:cNvPr id="103" name="102 Conector recto"/>
            <p:cNvCxnSpPr/>
            <p:nvPr/>
          </p:nvCxnSpPr>
          <p:spPr>
            <a:xfrm>
              <a:off x="3347864" y="2564904"/>
              <a:ext cx="0" cy="576064"/>
            </a:xfrm>
            <a:prstGeom prst="line">
              <a:avLst/>
            </a:prstGeom>
            <a:grpFill/>
            <a:ln>
              <a:solidFill>
                <a:srgbClr val="FF6600"/>
              </a:solidFill>
            </a:ln>
          </p:spPr>
          <p:style>
            <a:lnRef idx="1">
              <a:schemeClr val="accent1"/>
            </a:lnRef>
            <a:fillRef idx="0">
              <a:schemeClr val="accent1"/>
            </a:fillRef>
            <a:effectRef idx="0">
              <a:schemeClr val="accent1"/>
            </a:effectRef>
            <a:fontRef idx="minor">
              <a:schemeClr val="tx1"/>
            </a:fontRef>
          </p:style>
        </p:cxnSp>
      </p:grpSp>
      <p:grpSp>
        <p:nvGrpSpPr>
          <p:cNvPr id="80" name="79 Grupo"/>
          <p:cNvGrpSpPr/>
          <p:nvPr/>
        </p:nvGrpSpPr>
        <p:grpSpPr>
          <a:xfrm>
            <a:off x="3491880" y="4437112"/>
            <a:ext cx="1438222" cy="1367952"/>
            <a:chOff x="3423204" y="4344518"/>
            <a:chExt cx="1438222" cy="1367952"/>
          </a:xfrm>
          <a:solidFill>
            <a:schemeClr val="tx2">
              <a:lumMod val="50000"/>
            </a:schemeClr>
          </a:solidFill>
        </p:grpSpPr>
        <p:sp>
          <p:nvSpPr>
            <p:cNvPr id="113" name="112 Forma libre"/>
            <p:cNvSpPr/>
            <p:nvPr/>
          </p:nvSpPr>
          <p:spPr>
            <a:xfrm rot="20887328">
              <a:off x="3423204" y="4344518"/>
              <a:ext cx="1438222" cy="1367952"/>
            </a:xfrm>
            <a:custGeom>
              <a:avLst/>
              <a:gdLst>
                <a:gd name="connsiteX0" fmla="*/ 0 w 1656184"/>
                <a:gd name="connsiteY0" fmla="*/ 756084 h 1512168"/>
                <a:gd name="connsiteX1" fmla="*/ 269736 w 1656184"/>
                <a:gd name="connsiteY1" fmla="*/ 197727 h 1512168"/>
                <a:gd name="connsiteX2" fmla="*/ 828094 w 1656184"/>
                <a:gd name="connsiteY2" fmla="*/ 1 h 1512168"/>
                <a:gd name="connsiteX3" fmla="*/ 1386451 w 1656184"/>
                <a:gd name="connsiteY3" fmla="*/ 197729 h 1512168"/>
                <a:gd name="connsiteX4" fmla="*/ 1656185 w 1656184"/>
                <a:gd name="connsiteY4" fmla="*/ 756087 h 1512168"/>
                <a:gd name="connsiteX5" fmla="*/ 1386450 w 1656184"/>
                <a:gd name="connsiteY5" fmla="*/ 1314444 h 1512168"/>
                <a:gd name="connsiteX6" fmla="*/ 828093 w 1656184"/>
                <a:gd name="connsiteY6" fmla="*/ 1512171 h 1512168"/>
                <a:gd name="connsiteX7" fmla="*/ 269736 w 1656184"/>
                <a:gd name="connsiteY7" fmla="*/ 1314444 h 1512168"/>
                <a:gd name="connsiteX8" fmla="*/ 2 w 1656184"/>
                <a:gd name="connsiteY8" fmla="*/ 756086 h 1512168"/>
                <a:gd name="connsiteX9" fmla="*/ 0 w 1656184"/>
                <a:gd name="connsiteY9" fmla="*/ 756084 h 1512168"/>
                <a:gd name="connsiteX0" fmla="*/ 0 w 1656185"/>
                <a:gd name="connsiteY0" fmla="*/ 720079 h 1512170"/>
                <a:gd name="connsiteX1" fmla="*/ 269736 w 1656185"/>
                <a:gd name="connsiteY1" fmla="*/ 197726 h 1512170"/>
                <a:gd name="connsiteX2" fmla="*/ 828094 w 1656185"/>
                <a:gd name="connsiteY2" fmla="*/ 0 h 1512170"/>
                <a:gd name="connsiteX3" fmla="*/ 1386451 w 1656185"/>
                <a:gd name="connsiteY3" fmla="*/ 197728 h 1512170"/>
                <a:gd name="connsiteX4" fmla="*/ 1656185 w 1656185"/>
                <a:gd name="connsiteY4" fmla="*/ 756086 h 1512170"/>
                <a:gd name="connsiteX5" fmla="*/ 1386450 w 1656185"/>
                <a:gd name="connsiteY5" fmla="*/ 1314443 h 1512170"/>
                <a:gd name="connsiteX6" fmla="*/ 828093 w 1656185"/>
                <a:gd name="connsiteY6" fmla="*/ 1512170 h 1512170"/>
                <a:gd name="connsiteX7" fmla="*/ 269736 w 1656185"/>
                <a:gd name="connsiteY7" fmla="*/ 1314443 h 1512170"/>
                <a:gd name="connsiteX8" fmla="*/ 2 w 1656185"/>
                <a:gd name="connsiteY8" fmla="*/ 756085 h 1512170"/>
                <a:gd name="connsiteX9" fmla="*/ 0 w 1656185"/>
                <a:gd name="connsiteY9" fmla="*/ 720079 h 1512170"/>
                <a:gd name="connsiteX0" fmla="*/ 0 w 1656185"/>
                <a:gd name="connsiteY0" fmla="*/ 720079 h 1512170"/>
                <a:gd name="connsiteX1" fmla="*/ 269736 w 1656185"/>
                <a:gd name="connsiteY1" fmla="*/ 197726 h 1512170"/>
                <a:gd name="connsiteX2" fmla="*/ 828094 w 1656185"/>
                <a:gd name="connsiteY2" fmla="*/ 0 h 1512170"/>
                <a:gd name="connsiteX3" fmla="*/ 1386451 w 1656185"/>
                <a:gd name="connsiteY3" fmla="*/ 197728 h 1512170"/>
                <a:gd name="connsiteX4" fmla="*/ 1656185 w 1656185"/>
                <a:gd name="connsiteY4" fmla="*/ 756086 h 1512170"/>
                <a:gd name="connsiteX5" fmla="*/ 1386450 w 1656185"/>
                <a:gd name="connsiteY5" fmla="*/ 1314443 h 1512170"/>
                <a:gd name="connsiteX6" fmla="*/ 828093 w 1656185"/>
                <a:gd name="connsiteY6" fmla="*/ 1512170 h 1512170"/>
                <a:gd name="connsiteX7" fmla="*/ 269736 w 1656185"/>
                <a:gd name="connsiteY7" fmla="*/ 1314443 h 1512170"/>
                <a:gd name="connsiteX8" fmla="*/ 72133 w 1656185"/>
                <a:gd name="connsiteY8" fmla="*/ 1066827 h 1512170"/>
                <a:gd name="connsiteX9" fmla="*/ 2 w 1656185"/>
                <a:gd name="connsiteY9" fmla="*/ 756085 h 1512170"/>
                <a:gd name="connsiteX10" fmla="*/ 0 w 1656185"/>
                <a:gd name="connsiteY10" fmla="*/ 720079 h 1512170"/>
                <a:gd name="connsiteX0" fmla="*/ 404996 w 2061181"/>
                <a:gd name="connsiteY0" fmla="*/ 720079 h 1605226"/>
                <a:gd name="connsiteX1" fmla="*/ 674732 w 2061181"/>
                <a:gd name="connsiteY1" fmla="*/ 197726 h 1605226"/>
                <a:gd name="connsiteX2" fmla="*/ 1233090 w 2061181"/>
                <a:gd name="connsiteY2" fmla="*/ 0 h 1605226"/>
                <a:gd name="connsiteX3" fmla="*/ 1791447 w 2061181"/>
                <a:gd name="connsiteY3" fmla="*/ 197728 h 1605226"/>
                <a:gd name="connsiteX4" fmla="*/ 2061181 w 2061181"/>
                <a:gd name="connsiteY4" fmla="*/ 756086 h 1605226"/>
                <a:gd name="connsiteX5" fmla="*/ 1791446 w 2061181"/>
                <a:gd name="connsiteY5" fmla="*/ 1314443 h 1605226"/>
                <a:gd name="connsiteX6" fmla="*/ 1233089 w 2061181"/>
                <a:gd name="connsiteY6" fmla="*/ 1512170 h 1605226"/>
                <a:gd name="connsiteX7" fmla="*/ 674732 w 2061181"/>
                <a:gd name="connsiteY7" fmla="*/ 1314443 h 1605226"/>
                <a:gd name="connsiteX8" fmla="*/ 44956 w 2061181"/>
                <a:gd name="connsiteY8" fmla="*/ 1512166 h 1605226"/>
                <a:gd name="connsiteX9" fmla="*/ 404998 w 2061181"/>
                <a:gd name="connsiteY9" fmla="*/ 756085 h 1605226"/>
                <a:gd name="connsiteX10" fmla="*/ 404996 w 2061181"/>
                <a:gd name="connsiteY10" fmla="*/ 720079 h 1605226"/>
                <a:gd name="connsiteX0" fmla="*/ 404996 w 2061181"/>
                <a:gd name="connsiteY0" fmla="*/ 720079 h 1605226"/>
                <a:gd name="connsiteX1" fmla="*/ 674732 w 2061181"/>
                <a:gd name="connsiteY1" fmla="*/ 197726 h 1605226"/>
                <a:gd name="connsiteX2" fmla="*/ 1233090 w 2061181"/>
                <a:gd name="connsiteY2" fmla="*/ 0 h 1605226"/>
                <a:gd name="connsiteX3" fmla="*/ 1791447 w 2061181"/>
                <a:gd name="connsiteY3" fmla="*/ 197728 h 1605226"/>
                <a:gd name="connsiteX4" fmla="*/ 2061181 w 2061181"/>
                <a:gd name="connsiteY4" fmla="*/ 756086 h 1605226"/>
                <a:gd name="connsiteX5" fmla="*/ 1791446 w 2061181"/>
                <a:gd name="connsiteY5" fmla="*/ 1314443 h 1605226"/>
                <a:gd name="connsiteX6" fmla="*/ 1233089 w 2061181"/>
                <a:gd name="connsiteY6" fmla="*/ 1512170 h 1605226"/>
                <a:gd name="connsiteX7" fmla="*/ 954800 w 2061181"/>
                <a:gd name="connsiteY7" fmla="*/ 1408022 h 1605226"/>
                <a:gd name="connsiteX8" fmla="*/ 674732 w 2061181"/>
                <a:gd name="connsiteY8" fmla="*/ 1314443 h 1605226"/>
                <a:gd name="connsiteX9" fmla="*/ 44956 w 2061181"/>
                <a:gd name="connsiteY9" fmla="*/ 1512166 h 1605226"/>
                <a:gd name="connsiteX10" fmla="*/ 404998 w 2061181"/>
                <a:gd name="connsiteY10" fmla="*/ 756085 h 1605226"/>
                <a:gd name="connsiteX11" fmla="*/ 404996 w 2061181"/>
                <a:gd name="connsiteY11" fmla="*/ 720079 h 1605226"/>
                <a:gd name="connsiteX0" fmla="*/ 404996 w 2061181"/>
                <a:gd name="connsiteY0" fmla="*/ 720079 h 1761145"/>
                <a:gd name="connsiteX1" fmla="*/ 674732 w 2061181"/>
                <a:gd name="connsiteY1" fmla="*/ 197726 h 1761145"/>
                <a:gd name="connsiteX2" fmla="*/ 1233090 w 2061181"/>
                <a:gd name="connsiteY2" fmla="*/ 0 h 1761145"/>
                <a:gd name="connsiteX3" fmla="*/ 1791447 w 2061181"/>
                <a:gd name="connsiteY3" fmla="*/ 197728 h 1761145"/>
                <a:gd name="connsiteX4" fmla="*/ 2061181 w 2061181"/>
                <a:gd name="connsiteY4" fmla="*/ 756086 h 1761145"/>
                <a:gd name="connsiteX5" fmla="*/ 1791446 w 2061181"/>
                <a:gd name="connsiteY5" fmla="*/ 1314443 h 1761145"/>
                <a:gd name="connsiteX6" fmla="*/ 1233089 w 2061181"/>
                <a:gd name="connsiteY6" fmla="*/ 1512170 h 1761145"/>
                <a:gd name="connsiteX7" fmla="*/ 765036 w 2061181"/>
                <a:gd name="connsiteY7" fmla="*/ 1728190 h 1761145"/>
                <a:gd name="connsiteX8" fmla="*/ 674732 w 2061181"/>
                <a:gd name="connsiteY8" fmla="*/ 1314443 h 1761145"/>
                <a:gd name="connsiteX9" fmla="*/ 44956 w 2061181"/>
                <a:gd name="connsiteY9" fmla="*/ 1512166 h 1761145"/>
                <a:gd name="connsiteX10" fmla="*/ 404998 w 2061181"/>
                <a:gd name="connsiteY10" fmla="*/ 756085 h 1761145"/>
                <a:gd name="connsiteX11" fmla="*/ 404996 w 2061181"/>
                <a:gd name="connsiteY11"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945057 w 1773149"/>
                <a:gd name="connsiteY6" fmla="*/ 1512170 h 1761145"/>
                <a:gd name="connsiteX7" fmla="*/ 477004 w 1773149"/>
                <a:gd name="connsiteY7" fmla="*/ 1728190 h 1761145"/>
                <a:gd name="connsiteX8" fmla="*/ 386700 w 1773149"/>
                <a:gd name="connsiteY8" fmla="*/ 1314443 h 1761145"/>
                <a:gd name="connsiteX9" fmla="*/ 44956 w 1773149"/>
                <a:gd name="connsiteY9" fmla="*/ 1296142 h 1761145"/>
                <a:gd name="connsiteX10" fmla="*/ 116966 w 1773149"/>
                <a:gd name="connsiteY10" fmla="*/ 756085 h 1761145"/>
                <a:gd name="connsiteX11" fmla="*/ 116964 w 1773149"/>
                <a:gd name="connsiteY11"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1239974 w 1773149"/>
                <a:gd name="connsiteY6" fmla="*/ 1448965 h 1761145"/>
                <a:gd name="connsiteX7" fmla="*/ 945057 w 1773149"/>
                <a:gd name="connsiteY7" fmla="*/ 1512170 h 1761145"/>
                <a:gd name="connsiteX8" fmla="*/ 477004 w 1773149"/>
                <a:gd name="connsiteY8" fmla="*/ 1728190 h 1761145"/>
                <a:gd name="connsiteX9" fmla="*/ 386700 w 1773149"/>
                <a:gd name="connsiteY9" fmla="*/ 1314443 h 1761145"/>
                <a:gd name="connsiteX10" fmla="*/ 44956 w 1773149"/>
                <a:gd name="connsiteY10" fmla="*/ 1296142 h 1761145"/>
                <a:gd name="connsiteX11" fmla="*/ 116966 w 1773149"/>
                <a:gd name="connsiteY11" fmla="*/ 756085 h 1761145"/>
                <a:gd name="connsiteX12" fmla="*/ 116964 w 1773149"/>
                <a:gd name="connsiteY12" fmla="*/ 720079 h 1761145"/>
                <a:gd name="connsiteX0" fmla="*/ 116964 w 1773149"/>
                <a:gd name="connsiteY0" fmla="*/ 720079 h 1761145"/>
                <a:gd name="connsiteX1" fmla="*/ 386700 w 1773149"/>
                <a:gd name="connsiteY1" fmla="*/ 197726 h 1761145"/>
                <a:gd name="connsiteX2" fmla="*/ 945058 w 1773149"/>
                <a:gd name="connsiteY2" fmla="*/ 0 h 1761145"/>
                <a:gd name="connsiteX3" fmla="*/ 1503415 w 1773149"/>
                <a:gd name="connsiteY3" fmla="*/ 197728 h 1761145"/>
                <a:gd name="connsiteX4" fmla="*/ 1773149 w 1773149"/>
                <a:gd name="connsiteY4" fmla="*/ 756086 h 1761145"/>
                <a:gd name="connsiteX5" fmla="*/ 1503414 w 1773149"/>
                <a:gd name="connsiteY5" fmla="*/ 1314443 h 1761145"/>
                <a:gd name="connsiteX6" fmla="*/ 1341100 w 1773149"/>
                <a:gd name="connsiteY6" fmla="*/ 1728190 h 1761145"/>
                <a:gd name="connsiteX7" fmla="*/ 945057 w 1773149"/>
                <a:gd name="connsiteY7" fmla="*/ 1512170 h 1761145"/>
                <a:gd name="connsiteX8" fmla="*/ 477004 w 1773149"/>
                <a:gd name="connsiteY8" fmla="*/ 1728190 h 1761145"/>
                <a:gd name="connsiteX9" fmla="*/ 386700 w 1773149"/>
                <a:gd name="connsiteY9" fmla="*/ 1314443 h 1761145"/>
                <a:gd name="connsiteX10" fmla="*/ 44956 w 1773149"/>
                <a:gd name="connsiteY10" fmla="*/ 1296142 h 1761145"/>
                <a:gd name="connsiteX11" fmla="*/ 116966 w 1773149"/>
                <a:gd name="connsiteY11" fmla="*/ 756085 h 1761145"/>
                <a:gd name="connsiteX12" fmla="*/ 116964 w 1773149"/>
                <a:gd name="connsiteY12" fmla="*/ 720079 h 1761145"/>
                <a:gd name="connsiteX0" fmla="*/ 116964 w 1775680"/>
                <a:gd name="connsiteY0" fmla="*/ 757207 h 1798273"/>
                <a:gd name="connsiteX1" fmla="*/ 386700 w 1775680"/>
                <a:gd name="connsiteY1" fmla="*/ 234854 h 1798273"/>
                <a:gd name="connsiteX2" fmla="*/ 945058 w 1775680"/>
                <a:gd name="connsiteY2" fmla="*/ 37128 h 1798273"/>
                <a:gd name="connsiteX3" fmla="*/ 1488226 w 1775680"/>
                <a:gd name="connsiteY3" fmla="*/ 457623 h 1798273"/>
                <a:gd name="connsiteX4" fmla="*/ 1773149 w 1775680"/>
                <a:gd name="connsiteY4" fmla="*/ 793214 h 1798273"/>
                <a:gd name="connsiteX5" fmla="*/ 1503414 w 1775680"/>
                <a:gd name="connsiteY5" fmla="*/ 1351571 h 1798273"/>
                <a:gd name="connsiteX6" fmla="*/ 1341100 w 1775680"/>
                <a:gd name="connsiteY6" fmla="*/ 1765318 h 1798273"/>
                <a:gd name="connsiteX7" fmla="*/ 945057 w 1775680"/>
                <a:gd name="connsiteY7" fmla="*/ 1549298 h 1798273"/>
                <a:gd name="connsiteX8" fmla="*/ 477004 w 1775680"/>
                <a:gd name="connsiteY8" fmla="*/ 1765318 h 1798273"/>
                <a:gd name="connsiteX9" fmla="*/ 386700 w 1775680"/>
                <a:gd name="connsiteY9" fmla="*/ 1351571 h 1798273"/>
                <a:gd name="connsiteX10" fmla="*/ 44956 w 1775680"/>
                <a:gd name="connsiteY10" fmla="*/ 1333270 h 1798273"/>
                <a:gd name="connsiteX11" fmla="*/ 116966 w 1775680"/>
                <a:gd name="connsiteY11" fmla="*/ 793213 h 1798273"/>
                <a:gd name="connsiteX12" fmla="*/ 116964 w 1775680"/>
                <a:gd name="connsiteY12" fmla="*/ 757207 h 1798273"/>
                <a:gd name="connsiteX0" fmla="*/ 116964 w 1798465"/>
                <a:gd name="connsiteY0" fmla="*/ 757207 h 1807205"/>
                <a:gd name="connsiteX1" fmla="*/ 386700 w 1798465"/>
                <a:gd name="connsiteY1" fmla="*/ 234854 h 1807205"/>
                <a:gd name="connsiteX2" fmla="*/ 945058 w 1798465"/>
                <a:gd name="connsiteY2" fmla="*/ 37128 h 1807205"/>
                <a:gd name="connsiteX3" fmla="*/ 1488226 w 1798465"/>
                <a:gd name="connsiteY3" fmla="*/ 457623 h 1807205"/>
                <a:gd name="connsiteX4" fmla="*/ 1773149 w 1798465"/>
                <a:gd name="connsiteY4" fmla="*/ 793214 h 1807205"/>
                <a:gd name="connsiteX5" fmla="*/ 1336331 w 1798465"/>
                <a:gd name="connsiteY5" fmla="*/ 1297976 h 1807205"/>
                <a:gd name="connsiteX6" fmla="*/ 1341100 w 1798465"/>
                <a:gd name="connsiteY6" fmla="*/ 1765318 h 1807205"/>
                <a:gd name="connsiteX7" fmla="*/ 945057 w 1798465"/>
                <a:gd name="connsiteY7" fmla="*/ 1549298 h 1807205"/>
                <a:gd name="connsiteX8" fmla="*/ 477004 w 1798465"/>
                <a:gd name="connsiteY8" fmla="*/ 1765318 h 1807205"/>
                <a:gd name="connsiteX9" fmla="*/ 386700 w 1798465"/>
                <a:gd name="connsiteY9" fmla="*/ 1351571 h 1807205"/>
                <a:gd name="connsiteX10" fmla="*/ 44956 w 1798465"/>
                <a:gd name="connsiteY10" fmla="*/ 1333270 h 1807205"/>
                <a:gd name="connsiteX11" fmla="*/ 116966 w 1798465"/>
                <a:gd name="connsiteY11" fmla="*/ 793213 h 1807205"/>
                <a:gd name="connsiteX12" fmla="*/ 116964 w 1798465"/>
                <a:gd name="connsiteY12" fmla="*/ 757207 h 1807205"/>
                <a:gd name="connsiteX0" fmla="*/ 116964 w 1798465"/>
                <a:gd name="connsiteY0" fmla="*/ 743795 h 1793793"/>
                <a:gd name="connsiteX1" fmla="*/ 508443 w 1798465"/>
                <a:gd name="connsiteY1" fmla="*/ 301915 h 1793793"/>
                <a:gd name="connsiteX2" fmla="*/ 945058 w 1798465"/>
                <a:gd name="connsiteY2" fmla="*/ 23716 h 1793793"/>
                <a:gd name="connsiteX3" fmla="*/ 1488226 w 1798465"/>
                <a:gd name="connsiteY3" fmla="*/ 444211 h 1793793"/>
                <a:gd name="connsiteX4" fmla="*/ 1773149 w 1798465"/>
                <a:gd name="connsiteY4" fmla="*/ 779802 h 1793793"/>
                <a:gd name="connsiteX5" fmla="*/ 1336331 w 1798465"/>
                <a:gd name="connsiteY5" fmla="*/ 1284564 h 1793793"/>
                <a:gd name="connsiteX6" fmla="*/ 1341100 w 1798465"/>
                <a:gd name="connsiteY6" fmla="*/ 1751906 h 1793793"/>
                <a:gd name="connsiteX7" fmla="*/ 945057 w 1798465"/>
                <a:gd name="connsiteY7" fmla="*/ 1535886 h 1793793"/>
                <a:gd name="connsiteX8" fmla="*/ 477004 w 1798465"/>
                <a:gd name="connsiteY8" fmla="*/ 1751906 h 1793793"/>
                <a:gd name="connsiteX9" fmla="*/ 386700 w 1798465"/>
                <a:gd name="connsiteY9" fmla="*/ 1338159 h 1793793"/>
                <a:gd name="connsiteX10" fmla="*/ 44956 w 1798465"/>
                <a:gd name="connsiteY10" fmla="*/ 1319858 h 1793793"/>
                <a:gd name="connsiteX11" fmla="*/ 116966 w 1798465"/>
                <a:gd name="connsiteY11" fmla="*/ 779801 h 1793793"/>
                <a:gd name="connsiteX12" fmla="*/ 116964 w 1798465"/>
                <a:gd name="connsiteY12" fmla="*/ 743795 h 1793793"/>
                <a:gd name="connsiteX0" fmla="*/ 246694 w 1798465"/>
                <a:gd name="connsiteY0" fmla="*/ 822871 h 1793793"/>
                <a:gd name="connsiteX1" fmla="*/ 508443 w 1798465"/>
                <a:gd name="connsiteY1" fmla="*/ 301915 h 1793793"/>
                <a:gd name="connsiteX2" fmla="*/ 945058 w 1798465"/>
                <a:gd name="connsiteY2" fmla="*/ 23716 h 1793793"/>
                <a:gd name="connsiteX3" fmla="*/ 1488226 w 1798465"/>
                <a:gd name="connsiteY3" fmla="*/ 444211 h 1793793"/>
                <a:gd name="connsiteX4" fmla="*/ 1773149 w 1798465"/>
                <a:gd name="connsiteY4" fmla="*/ 779802 h 1793793"/>
                <a:gd name="connsiteX5" fmla="*/ 1336331 w 1798465"/>
                <a:gd name="connsiteY5" fmla="*/ 1284564 h 1793793"/>
                <a:gd name="connsiteX6" fmla="*/ 1341100 w 1798465"/>
                <a:gd name="connsiteY6" fmla="*/ 1751906 h 1793793"/>
                <a:gd name="connsiteX7" fmla="*/ 945057 w 1798465"/>
                <a:gd name="connsiteY7" fmla="*/ 1535886 h 1793793"/>
                <a:gd name="connsiteX8" fmla="*/ 477004 w 1798465"/>
                <a:gd name="connsiteY8" fmla="*/ 1751906 h 1793793"/>
                <a:gd name="connsiteX9" fmla="*/ 386700 w 1798465"/>
                <a:gd name="connsiteY9" fmla="*/ 1338159 h 1793793"/>
                <a:gd name="connsiteX10" fmla="*/ 44956 w 1798465"/>
                <a:gd name="connsiteY10" fmla="*/ 1319858 h 1793793"/>
                <a:gd name="connsiteX11" fmla="*/ 116966 w 1798465"/>
                <a:gd name="connsiteY11" fmla="*/ 779801 h 1793793"/>
                <a:gd name="connsiteX12" fmla="*/ 246694 w 1798465"/>
                <a:gd name="connsiteY12" fmla="*/ 822871 h 1793793"/>
                <a:gd name="connsiteX0" fmla="*/ 246694 w 1798465"/>
                <a:gd name="connsiteY0" fmla="*/ 826144 h 1797066"/>
                <a:gd name="connsiteX1" fmla="*/ 428200 w 1798465"/>
                <a:gd name="connsiteY1" fmla="*/ 285548 h 1797066"/>
                <a:gd name="connsiteX2" fmla="*/ 945058 w 1798465"/>
                <a:gd name="connsiteY2" fmla="*/ 26989 h 1797066"/>
                <a:gd name="connsiteX3" fmla="*/ 1488226 w 1798465"/>
                <a:gd name="connsiteY3" fmla="*/ 447484 h 1797066"/>
                <a:gd name="connsiteX4" fmla="*/ 1773149 w 1798465"/>
                <a:gd name="connsiteY4" fmla="*/ 783075 h 1797066"/>
                <a:gd name="connsiteX5" fmla="*/ 1336331 w 1798465"/>
                <a:gd name="connsiteY5" fmla="*/ 1287837 h 1797066"/>
                <a:gd name="connsiteX6" fmla="*/ 1341100 w 1798465"/>
                <a:gd name="connsiteY6" fmla="*/ 1755179 h 1797066"/>
                <a:gd name="connsiteX7" fmla="*/ 945057 w 1798465"/>
                <a:gd name="connsiteY7" fmla="*/ 1539159 h 1797066"/>
                <a:gd name="connsiteX8" fmla="*/ 477004 w 1798465"/>
                <a:gd name="connsiteY8" fmla="*/ 1755179 h 1797066"/>
                <a:gd name="connsiteX9" fmla="*/ 386700 w 1798465"/>
                <a:gd name="connsiteY9" fmla="*/ 1341432 h 1797066"/>
                <a:gd name="connsiteX10" fmla="*/ 44956 w 1798465"/>
                <a:gd name="connsiteY10" fmla="*/ 1323131 h 1797066"/>
                <a:gd name="connsiteX11" fmla="*/ 116966 w 1798465"/>
                <a:gd name="connsiteY11" fmla="*/ 783074 h 1797066"/>
                <a:gd name="connsiteX12" fmla="*/ 246694 w 1798465"/>
                <a:gd name="connsiteY12" fmla="*/ 826144 h 1797066"/>
                <a:gd name="connsiteX0" fmla="*/ 241259 w 1793030"/>
                <a:gd name="connsiteY0" fmla="*/ 826144 h 1797066"/>
                <a:gd name="connsiteX1" fmla="*/ 422765 w 1793030"/>
                <a:gd name="connsiteY1" fmla="*/ 285548 h 1797066"/>
                <a:gd name="connsiteX2" fmla="*/ 939623 w 1793030"/>
                <a:gd name="connsiteY2" fmla="*/ 26989 h 1797066"/>
                <a:gd name="connsiteX3" fmla="*/ 1482791 w 1793030"/>
                <a:gd name="connsiteY3" fmla="*/ 447484 h 1797066"/>
                <a:gd name="connsiteX4" fmla="*/ 1767714 w 1793030"/>
                <a:gd name="connsiteY4" fmla="*/ 783075 h 1797066"/>
                <a:gd name="connsiteX5" fmla="*/ 1330896 w 1793030"/>
                <a:gd name="connsiteY5" fmla="*/ 1287837 h 1797066"/>
                <a:gd name="connsiteX6" fmla="*/ 1335665 w 1793030"/>
                <a:gd name="connsiteY6" fmla="*/ 1755179 h 1797066"/>
                <a:gd name="connsiteX7" fmla="*/ 939622 w 1793030"/>
                <a:gd name="connsiteY7" fmla="*/ 1539159 h 1797066"/>
                <a:gd name="connsiteX8" fmla="*/ 471569 w 1793030"/>
                <a:gd name="connsiteY8" fmla="*/ 1755179 h 1797066"/>
                <a:gd name="connsiteX9" fmla="*/ 381265 w 1793030"/>
                <a:gd name="connsiteY9" fmla="*/ 1341432 h 1797066"/>
                <a:gd name="connsiteX10" fmla="*/ 39521 w 1793030"/>
                <a:gd name="connsiteY10" fmla="*/ 1323131 h 1797066"/>
                <a:gd name="connsiteX11" fmla="*/ 144139 w 1793030"/>
                <a:gd name="connsiteY11" fmla="*/ 899878 h 1797066"/>
                <a:gd name="connsiteX12" fmla="*/ 241259 w 1793030"/>
                <a:gd name="connsiteY12" fmla="*/ 826144 h 1797066"/>
                <a:gd name="connsiteX0" fmla="*/ 241259 w 1790217"/>
                <a:gd name="connsiteY0" fmla="*/ 841706 h 1812628"/>
                <a:gd name="connsiteX1" fmla="*/ 422765 w 1790217"/>
                <a:gd name="connsiteY1" fmla="*/ 301110 h 1812628"/>
                <a:gd name="connsiteX2" fmla="*/ 939623 w 1790217"/>
                <a:gd name="connsiteY2" fmla="*/ 42551 h 1812628"/>
                <a:gd name="connsiteX3" fmla="*/ 1465914 w 1790217"/>
                <a:gd name="connsiteY3" fmla="*/ 556418 h 1812628"/>
                <a:gd name="connsiteX4" fmla="*/ 1767714 w 1790217"/>
                <a:gd name="connsiteY4" fmla="*/ 798637 h 1812628"/>
                <a:gd name="connsiteX5" fmla="*/ 1330896 w 1790217"/>
                <a:gd name="connsiteY5" fmla="*/ 1303399 h 1812628"/>
                <a:gd name="connsiteX6" fmla="*/ 1335665 w 1790217"/>
                <a:gd name="connsiteY6" fmla="*/ 1770741 h 1812628"/>
                <a:gd name="connsiteX7" fmla="*/ 939622 w 1790217"/>
                <a:gd name="connsiteY7" fmla="*/ 1554721 h 1812628"/>
                <a:gd name="connsiteX8" fmla="*/ 471569 w 1790217"/>
                <a:gd name="connsiteY8" fmla="*/ 1770741 h 1812628"/>
                <a:gd name="connsiteX9" fmla="*/ 381265 w 1790217"/>
                <a:gd name="connsiteY9" fmla="*/ 1356994 h 1812628"/>
                <a:gd name="connsiteX10" fmla="*/ 39521 w 1790217"/>
                <a:gd name="connsiteY10" fmla="*/ 1338693 h 1812628"/>
                <a:gd name="connsiteX11" fmla="*/ 144139 w 1790217"/>
                <a:gd name="connsiteY11" fmla="*/ 915440 h 1812628"/>
                <a:gd name="connsiteX12" fmla="*/ 241259 w 1790217"/>
                <a:gd name="connsiteY12" fmla="*/ 841706 h 1812628"/>
                <a:gd name="connsiteX0" fmla="*/ 241259 w 1637751"/>
                <a:gd name="connsiteY0" fmla="*/ 841706 h 1812628"/>
                <a:gd name="connsiteX1" fmla="*/ 422765 w 1637751"/>
                <a:gd name="connsiteY1" fmla="*/ 301110 h 1812628"/>
                <a:gd name="connsiteX2" fmla="*/ 939623 w 1637751"/>
                <a:gd name="connsiteY2" fmla="*/ 42551 h 1812628"/>
                <a:gd name="connsiteX3" fmla="*/ 1465914 w 1637751"/>
                <a:gd name="connsiteY3" fmla="*/ 556418 h 1812628"/>
                <a:gd name="connsiteX4" fmla="*/ 1592645 w 1637751"/>
                <a:gd name="connsiteY4" fmla="*/ 782440 h 1812628"/>
                <a:gd name="connsiteX5" fmla="*/ 1330896 w 1637751"/>
                <a:gd name="connsiteY5" fmla="*/ 1303399 h 1812628"/>
                <a:gd name="connsiteX6" fmla="*/ 1335665 w 1637751"/>
                <a:gd name="connsiteY6" fmla="*/ 1770741 h 1812628"/>
                <a:gd name="connsiteX7" fmla="*/ 939622 w 1637751"/>
                <a:gd name="connsiteY7" fmla="*/ 1554721 h 1812628"/>
                <a:gd name="connsiteX8" fmla="*/ 471569 w 1637751"/>
                <a:gd name="connsiteY8" fmla="*/ 1770741 h 1812628"/>
                <a:gd name="connsiteX9" fmla="*/ 381265 w 1637751"/>
                <a:gd name="connsiteY9" fmla="*/ 1356994 h 1812628"/>
                <a:gd name="connsiteX10" fmla="*/ 39521 w 1637751"/>
                <a:gd name="connsiteY10" fmla="*/ 1338693 h 1812628"/>
                <a:gd name="connsiteX11" fmla="*/ 144139 w 1637751"/>
                <a:gd name="connsiteY11" fmla="*/ 915440 h 1812628"/>
                <a:gd name="connsiteX12" fmla="*/ 241259 w 1637751"/>
                <a:gd name="connsiteY12" fmla="*/ 841706 h 1812628"/>
                <a:gd name="connsiteX0" fmla="*/ 241259 w 1637751"/>
                <a:gd name="connsiteY0" fmla="*/ 841706 h 1812628"/>
                <a:gd name="connsiteX1" fmla="*/ 422765 w 1637751"/>
                <a:gd name="connsiteY1" fmla="*/ 301110 h 1812628"/>
                <a:gd name="connsiteX2" fmla="*/ 939623 w 1637751"/>
                <a:gd name="connsiteY2" fmla="*/ 42551 h 1812628"/>
                <a:gd name="connsiteX3" fmla="*/ 1356063 w 1637751"/>
                <a:gd name="connsiteY3" fmla="*/ 237022 h 1812628"/>
                <a:gd name="connsiteX4" fmla="*/ 1465914 w 1637751"/>
                <a:gd name="connsiteY4" fmla="*/ 556418 h 1812628"/>
                <a:gd name="connsiteX5" fmla="*/ 1592645 w 1637751"/>
                <a:gd name="connsiteY5" fmla="*/ 782440 h 1812628"/>
                <a:gd name="connsiteX6" fmla="*/ 1330896 w 1637751"/>
                <a:gd name="connsiteY6" fmla="*/ 1303399 h 1812628"/>
                <a:gd name="connsiteX7" fmla="*/ 1335665 w 1637751"/>
                <a:gd name="connsiteY7" fmla="*/ 1770741 h 1812628"/>
                <a:gd name="connsiteX8" fmla="*/ 939622 w 1637751"/>
                <a:gd name="connsiteY8" fmla="*/ 1554721 h 1812628"/>
                <a:gd name="connsiteX9" fmla="*/ 471569 w 1637751"/>
                <a:gd name="connsiteY9" fmla="*/ 1770741 h 1812628"/>
                <a:gd name="connsiteX10" fmla="*/ 381265 w 1637751"/>
                <a:gd name="connsiteY10" fmla="*/ 1356994 h 1812628"/>
                <a:gd name="connsiteX11" fmla="*/ 39521 w 1637751"/>
                <a:gd name="connsiteY11" fmla="*/ 1338693 h 1812628"/>
                <a:gd name="connsiteX12" fmla="*/ 144139 w 1637751"/>
                <a:gd name="connsiteY12" fmla="*/ 915440 h 1812628"/>
                <a:gd name="connsiteX13" fmla="*/ 241259 w 1637751"/>
                <a:gd name="connsiteY13" fmla="*/ 841706 h 181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7751" h="1812628">
                  <a:moveTo>
                    <a:pt x="241259" y="841706"/>
                  </a:moveTo>
                  <a:cubicBezTo>
                    <a:pt x="241259" y="629252"/>
                    <a:pt x="250928" y="444361"/>
                    <a:pt x="422765" y="301110"/>
                  </a:cubicBezTo>
                  <a:cubicBezTo>
                    <a:pt x="575350" y="173908"/>
                    <a:pt x="765765" y="0"/>
                    <a:pt x="939623" y="42551"/>
                  </a:cubicBezTo>
                  <a:cubicBezTo>
                    <a:pt x="1084012" y="52463"/>
                    <a:pt x="1268348" y="151377"/>
                    <a:pt x="1356063" y="237022"/>
                  </a:cubicBezTo>
                  <a:cubicBezTo>
                    <a:pt x="1443778" y="322667"/>
                    <a:pt x="1415323" y="486109"/>
                    <a:pt x="1465914" y="556418"/>
                  </a:cubicBezTo>
                  <a:cubicBezTo>
                    <a:pt x="1637751" y="699670"/>
                    <a:pt x="1615148" y="657943"/>
                    <a:pt x="1592645" y="782440"/>
                  </a:cubicBezTo>
                  <a:cubicBezTo>
                    <a:pt x="1570142" y="906937"/>
                    <a:pt x="1373726" y="1138682"/>
                    <a:pt x="1330896" y="1303399"/>
                  </a:cubicBezTo>
                  <a:cubicBezTo>
                    <a:pt x="1288066" y="1468116"/>
                    <a:pt x="1400877" y="1728854"/>
                    <a:pt x="1335665" y="1770741"/>
                  </a:cubicBezTo>
                  <a:cubicBezTo>
                    <a:pt x="1270453" y="1812628"/>
                    <a:pt x="1066784" y="1508184"/>
                    <a:pt x="939622" y="1554721"/>
                  </a:cubicBezTo>
                  <a:cubicBezTo>
                    <a:pt x="800181" y="1570318"/>
                    <a:pt x="564629" y="1803696"/>
                    <a:pt x="471569" y="1770741"/>
                  </a:cubicBezTo>
                  <a:cubicBezTo>
                    <a:pt x="378509" y="1737786"/>
                    <a:pt x="453273" y="1429002"/>
                    <a:pt x="381265" y="1356994"/>
                  </a:cubicBezTo>
                  <a:cubicBezTo>
                    <a:pt x="309257" y="1284986"/>
                    <a:pt x="79042" y="1412285"/>
                    <a:pt x="39521" y="1338693"/>
                  </a:cubicBezTo>
                  <a:cubicBezTo>
                    <a:pt x="0" y="1265101"/>
                    <a:pt x="156161" y="973231"/>
                    <a:pt x="144139" y="915440"/>
                  </a:cubicBezTo>
                  <a:cubicBezTo>
                    <a:pt x="144138" y="903438"/>
                    <a:pt x="241260" y="853708"/>
                    <a:pt x="241259" y="841706"/>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14" name="113 Elipse"/>
            <p:cNvSpPr/>
            <p:nvPr/>
          </p:nvSpPr>
          <p:spPr>
            <a:xfrm>
              <a:off x="3740326" y="4760103"/>
              <a:ext cx="144016" cy="144016"/>
            </a:xfrm>
            <a:prstGeom prst="ellips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15" name="114 Elipse"/>
            <p:cNvSpPr/>
            <p:nvPr/>
          </p:nvSpPr>
          <p:spPr>
            <a:xfrm>
              <a:off x="4028358" y="4544079"/>
              <a:ext cx="144016" cy="144016"/>
            </a:xfrm>
            <a:prstGeom prst="ellips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16" name="115 Elipse"/>
            <p:cNvSpPr/>
            <p:nvPr/>
          </p:nvSpPr>
          <p:spPr>
            <a:xfrm>
              <a:off x="4388398" y="4544079"/>
              <a:ext cx="144016" cy="144016"/>
            </a:xfrm>
            <a:prstGeom prst="ellips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sp>
          <p:nvSpPr>
            <p:cNvPr id="117" name="116 Elipse"/>
            <p:cNvSpPr/>
            <p:nvPr/>
          </p:nvSpPr>
          <p:spPr>
            <a:xfrm>
              <a:off x="4532414" y="4904119"/>
              <a:ext cx="144016" cy="144016"/>
            </a:xfrm>
            <a:prstGeom prst="ellips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s-MX" sz="2400">
                <a:solidFill>
                  <a:srgbClr val="FFFFFF"/>
                </a:solidFill>
                <a:latin typeface="Times New Roman"/>
              </a:endParaRPr>
            </a:p>
          </p:txBody>
        </p:sp>
      </p:grpSp>
      <p:sp>
        <p:nvSpPr>
          <p:cNvPr id="119" name="118 CuadroTexto"/>
          <p:cNvSpPr txBox="1"/>
          <p:nvPr/>
        </p:nvSpPr>
        <p:spPr>
          <a:xfrm>
            <a:off x="5508625" y="4706938"/>
            <a:ext cx="1727200" cy="738187"/>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a:spAutoFit/>
          </a:bodyPr>
          <a:lstStyle/>
          <a:p>
            <a:pPr algn="ctr" defTabSz="914400" fontAlgn="base">
              <a:spcBef>
                <a:spcPct val="0"/>
              </a:spcBef>
              <a:spcAft>
                <a:spcPct val="0"/>
              </a:spcAft>
              <a:defRPr/>
            </a:pPr>
            <a:r>
              <a:rPr lang="es-MX" sz="1400" b="1" dirty="0">
                <a:solidFill>
                  <a:srgbClr val="FFFFFF"/>
                </a:solidFill>
                <a:latin typeface="Times New Roman"/>
              </a:rPr>
              <a:t>Pre-osteoclasto entra en apoptosis y muere</a:t>
            </a:r>
          </a:p>
        </p:txBody>
      </p:sp>
      <p:cxnSp>
        <p:nvCxnSpPr>
          <p:cNvPr id="86" name="85 Conector recto de flecha"/>
          <p:cNvCxnSpPr/>
          <p:nvPr/>
        </p:nvCxnSpPr>
        <p:spPr>
          <a:xfrm>
            <a:off x="2987675" y="2997200"/>
            <a:ext cx="647700" cy="1152525"/>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96" name="95 Conector recto de flecha"/>
          <p:cNvCxnSpPr/>
          <p:nvPr/>
        </p:nvCxnSpPr>
        <p:spPr>
          <a:xfrm flipH="1">
            <a:off x="4643438" y="2997200"/>
            <a:ext cx="576262" cy="1152525"/>
          </a:xfrm>
          <a:prstGeom prst="straightConnector1">
            <a:avLst/>
          </a:prstGeom>
          <a:ln>
            <a:solidFill>
              <a:srgbClr val="FFFFFF"/>
            </a:solidFill>
            <a:tailEnd type="arrow"/>
          </a:ln>
        </p:spPr>
        <p:style>
          <a:lnRef idx="2">
            <a:schemeClr val="dk1"/>
          </a:lnRef>
          <a:fillRef idx="0">
            <a:schemeClr val="dk1"/>
          </a:fillRef>
          <a:effectRef idx="1">
            <a:schemeClr val="dk1"/>
          </a:effectRef>
          <a:fontRef idx="minor">
            <a:schemeClr val="tx1"/>
          </a:fontRef>
        </p:style>
      </p:cxnSp>
      <p:sp>
        <p:nvSpPr>
          <p:cNvPr id="57372" name="60 Rectángulo"/>
          <p:cNvSpPr>
            <a:spLocks noChangeArrowheads="1"/>
          </p:cNvSpPr>
          <p:nvPr/>
        </p:nvSpPr>
        <p:spPr bwMode="auto">
          <a:xfrm>
            <a:off x="-4789488" y="1052513"/>
            <a:ext cx="35290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s-MX" sz="2400" smtClean="0">
                <a:solidFill>
                  <a:srgbClr val="FFFFFF"/>
                </a:solidFill>
                <a:latin typeface="Times New Roman" charset="0"/>
                <a:ea typeface="ＭＳ Ｐゴシック" charset="0"/>
                <a:cs typeface="ＭＳ Ｐゴシック" charset="0"/>
              </a:rPr>
              <a:t>OPG/RANK/RANKL</a:t>
            </a:r>
          </a:p>
          <a:p>
            <a:pPr defTabSz="914400" fontAlgn="base">
              <a:spcBef>
                <a:spcPct val="0"/>
              </a:spcBef>
              <a:spcAft>
                <a:spcPct val="0"/>
              </a:spcAft>
            </a:pPr>
            <a:r>
              <a:rPr lang="en-US" sz="2400" smtClean="0">
                <a:solidFill>
                  <a:srgbClr val="FFFFFF"/>
                </a:solidFill>
                <a:latin typeface="Times New Roman" charset="0"/>
                <a:ea typeface="ＭＳ Ｐゴシック" charset="0"/>
                <a:cs typeface="ＭＳ Ｐゴシック" charset="0"/>
              </a:rPr>
              <a:t>triad plays a pivotal role in bone biology and that the most</a:t>
            </a:r>
          </a:p>
          <a:p>
            <a:pPr defTabSz="914400" fontAlgn="base">
              <a:spcBef>
                <a:spcPct val="0"/>
              </a:spcBef>
              <a:spcAft>
                <a:spcPct val="0"/>
              </a:spcAft>
            </a:pPr>
            <a:r>
              <a:rPr lang="en-US" sz="2400" smtClean="0">
                <a:solidFill>
                  <a:srgbClr val="FFFFFF"/>
                </a:solidFill>
                <a:latin typeface="Times New Roman" charset="0"/>
                <a:ea typeface="ＭＳ Ｐゴシック" charset="0"/>
                <a:cs typeface="ＭＳ Ｐゴシック" charset="0"/>
              </a:rPr>
              <a:t>osteotropic factors control bone remodeling via the finely</a:t>
            </a:r>
          </a:p>
          <a:p>
            <a:pPr defTabSz="914400" fontAlgn="base">
              <a:spcBef>
                <a:spcPct val="0"/>
              </a:spcBef>
              <a:spcAft>
                <a:spcPct val="0"/>
              </a:spcAft>
            </a:pPr>
            <a:r>
              <a:rPr lang="en-US" sz="2400" smtClean="0">
                <a:solidFill>
                  <a:srgbClr val="FFFFFF"/>
                </a:solidFill>
                <a:latin typeface="Times New Roman" charset="0"/>
                <a:ea typeface="ＭＳ Ｐゴシック" charset="0"/>
                <a:cs typeface="ＭＳ Ｐゴシック" charset="0"/>
              </a:rPr>
              <a:t>regulated balance between OPG and RANKL activities.</a:t>
            </a:r>
            <a:endParaRPr lang="es-MX" sz="2400" smtClean="0">
              <a:solidFill>
                <a:srgbClr val="FFFFFF"/>
              </a:solidFill>
              <a:latin typeface="Times New Roman" charset="0"/>
              <a:ea typeface="ＭＳ Ｐゴシック" charset="0"/>
              <a:cs typeface="ＭＳ Ｐゴシック" charset="0"/>
            </a:endParaRPr>
          </a:p>
        </p:txBody>
      </p:sp>
    </p:spTree>
    <p:custDataLst>
      <p:tags r:id="rId1"/>
    </p:custDataLst>
    <p:extLst>
      <p:ext uri="{BB962C8B-B14F-4D97-AF65-F5344CB8AC3E}">
        <p14:creationId xmlns:p14="http://schemas.microsoft.com/office/powerpoint/2010/main" val="359242803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44444E-6 4.07407E-6 C 0.00104 0.00231 0.00191 0.00509 0.0033 0.00694 C 0.00468 0.00879 0.00746 0.00902 0.0085 0.01134 C 0.01041 0.01551 0.00989 0.02106 0.01198 0.02523 C 0.01319 0.02754 0.01545 0.03217 0.01545 0.03217 " pathEditMode="relative" ptsTypes="ffffA">
                                      <p:cBhvr>
                                        <p:cTn id="6" dur="2000" fill="hold"/>
                                        <p:tgtEl>
                                          <p:spTgt spid="13"/>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dissolve">
                                      <p:cBhvr>
                                        <p:cTn id="15" dur="500"/>
                                        <p:tgtEl>
                                          <p:spTgt spid="10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dissolve">
                                      <p:cBhvr>
                                        <p:cTn id="18" dur="500"/>
                                        <p:tgtEl>
                                          <p:spTgt spid="10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dissolve">
                                      <p:cBhvr>
                                        <p:cTn id="21" dur="500"/>
                                        <p:tgtEl>
                                          <p:spTgt spid="10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dissolve">
                                      <p:cBhvr>
                                        <p:cTn id="24" dur="500"/>
                                        <p:tgtEl>
                                          <p:spTgt spid="7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dissolve">
                                      <p:cBhvr>
                                        <p:cTn id="27" dur="500"/>
                                        <p:tgtEl>
                                          <p:spTgt spid="8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dissolve">
                                      <p:cBhvr>
                                        <p:cTn id="30" dur="500"/>
                                        <p:tgtEl>
                                          <p:spTgt spid="8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8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2"/>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0" presetClass="path" presetSubtype="0" accel="50000" decel="50000" fill="hold" nodeType="clickEffect">
                                  <p:stCondLst>
                                    <p:cond delay="0"/>
                                  </p:stCondLst>
                                  <p:childTnLst>
                                    <p:animMotion origin="layout" path="M -0.00365 -0.01782 C 0.00069 -0.00741 0.00434 -0.00417 0.01458 0.00255 C 0.02656 0.00625 0.03819 0.01181 0.05017 0.01389 C 0.05712 0.01528 0.0618 0.00602 0.07205 0.00718 C 0.07465 0.00579 0.07812 0.00556 0.08038 0.00371 C 0.08368 0.00116 0.08767 -0.00648 0.08767 -0.00625 C 0.08819 -0.01296 0.09097 -0.01875 0.08941 -0.02523 C 0.08871 -0.02778 0.08385 -0.02801 0.08246 -0.03009 C 0.07882 -0.03634 0.07396 -0.04815 0.07535 -0.05486 " pathEditMode="relative" rAng="970721" ptsTypes="ffffffffA">
                                      <p:cBhvr>
                                        <p:cTn id="50" dur="2000" fill="hold"/>
                                        <p:tgtEl>
                                          <p:spTgt spid="66"/>
                                        </p:tgtEl>
                                        <p:attrNameLst>
                                          <p:attrName>ppt_x</p:attrName>
                                          <p:attrName>ppt_y</p:attrName>
                                        </p:attrNameLst>
                                      </p:cBhvr>
                                      <p:rCtr x="4900" y="-800"/>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slide(fromBottom)">
                                      <p:cBhvr>
                                        <p:cTn id="5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79" grpId="0" animBg="1"/>
      <p:bldP spid="79" grpId="1" animBg="1"/>
      <p:bldP spid="81" grpId="0" animBg="1"/>
      <p:bldP spid="81" grpId="1" animBg="1"/>
      <p:bldP spid="82" grpId="0" animBg="1"/>
      <p:bldP spid="82" grpId="1" animBg="1"/>
      <p:bldP spid="1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3213" y="620713"/>
            <a:ext cx="8229600" cy="576262"/>
          </a:xfrm>
        </p:spPr>
        <p:txBody>
          <a:bodyPr>
            <a:normAutofit/>
          </a:bodyPr>
          <a:lstStyle/>
          <a:p>
            <a:pPr marL="319088" indent="-319088">
              <a:buFont typeface="Wingdings 2" charset="0"/>
              <a:buChar char=""/>
              <a:defRPr/>
            </a:pPr>
            <a:r>
              <a:rPr lang="es-MX" sz="2000" b="1">
                <a:solidFill>
                  <a:srgbClr val="000099"/>
                </a:solidFill>
                <a:effectLst>
                  <a:outerShdw blurRad="38100" dist="38100" dir="2700000" algn="tl">
                    <a:srgbClr val="DDDDDD"/>
                  </a:outerShdw>
                </a:effectLst>
                <a:latin typeface="Times New Roman" charset="0"/>
                <a:cs typeface="+mn-cs"/>
              </a:rPr>
              <a:t>RANK, RANKL y OPG</a:t>
            </a:r>
          </a:p>
        </p:txBody>
      </p:sp>
      <p:graphicFrame>
        <p:nvGraphicFramePr>
          <p:cNvPr id="5" name="4 Tabla"/>
          <p:cNvGraphicFramePr>
            <a:graphicFrameLocks noGrp="1"/>
          </p:cNvGraphicFramePr>
          <p:nvPr>
            <p:extLst>
              <p:ext uri="{D42A27DB-BD31-4B8C-83A1-F6EECF244321}">
                <p14:modId xmlns:p14="http://schemas.microsoft.com/office/powerpoint/2010/main" val="3005088238"/>
              </p:ext>
            </p:extLst>
          </p:nvPr>
        </p:nvGraphicFramePr>
        <p:xfrm>
          <a:off x="395288" y="1484313"/>
          <a:ext cx="8208962" cy="3794231"/>
        </p:xfrm>
        <a:graphic>
          <a:graphicData uri="http://schemas.openxmlformats.org/drawingml/2006/table">
            <a:tbl>
              <a:tblPr/>
              <a:tblGrid>
                <a:gridCol w="1641475"/>
                <a:gridCol w="1743075"/>
                <a:gridCol w="1871662"/>
                <a:gridCol w="1800225"/>
                <a:gridCol w="1152525"/>
              </a:tblGrid>
              <a:tr h="304749">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Promedios (±DE) de las células positivas a RANK, RANKL y OPG.</a:t>
                      </a: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180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dirty="0" smtClean="0">
                          <a:ln>
                            <a:noFill/>
                          </a:ln>
                          <a:solidFill>
                            <a:schemeClr val="tx1"/>
                          </a:solidFill>
                          <a:effectLst/>
                          <a:latin typeface="Times New Roman" charset="0"/>
                          <a:ea typeface="ＭＳ Ｐゴシック" charset="0"/>
                        </a:rPr>
                        <a:t>QQO</a:t>
                      </a:r>
                      <a:endParaRPr kumimoji="0" lang="es-MX" sz="1400" b="0" i="0" u="none" strike="noStrike" cap="none" normalizeH="0" baseline="0" dirty="0">
                        <a:ln>
                          <a:noFill/>
                        </a:ln>
                        <a:solidFill>
                          <a:schemeClr val="tx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400" b="0" i="0" u="none" strike="noStrike" cap="none" normalizeH="0" baseline="0" dirty="0">
                        <a:ln>
                          <a:noFill/>
                        </a:ln>
                        <a:solidFill>
                          <a:schemeClr val="tx1"/>
                        </a:solidFill>
                        <a:effectLst/>
                        <a:latin typeface="Times New Roman" charset="0"/>
                        <a:ea typeface="ＭＳ Ｐゴシック"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QD</a:t>
                      </a: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AU</a:t>
                      </a: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P*</a:t>
                      </a: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Epitelial </a:t>
                      </a: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RANK</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130.95 (±164.02)</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249.47 (± 138.02)</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212.47 (± 173.11)</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0.3890</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RANKL</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43.59 (± 61.51)</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26.52 (± 21.16)</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62.47 (± 20.87)</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0.0002</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OPG</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117.90 (± 192.51)</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11.47 (± 11.85)</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6.89 (± 14.62)</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0.1224</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dirty="0">
                          <a:ln>
                            <a:noFill/>
                          </a:ln>
                          <a:solidFill>
                            <a:schemeClr val="tx1"/>
                          </a:solidFill>
                          <a:effectLst/>
                          <a:latin typeface="Times New Roman" charset="0"/>
                          <a:ea typeface="ＭＳ Ｐゴシック" charset="0"/>
                        </a:rPr>
                        <a:t>Estroma </a:t>
                      </a: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RANK</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101.31 (± 55.01)</a:t>
                      </a: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169. 94 (±63.30)</a:t>
                      </a: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139.00 (± 55.01)</a:t>
                      </a: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0.0206</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RANKL</a:t>
                      </a: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34.27 (± 17.30)</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27.11 (± 17.13)</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60.73 (± 25.90)</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0.0004</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a:noFill/>
                    </a:lnB>
                    <a:lnTlToBr>
                      <a:noFill/>
                    </a:lnTlToBr>
                    <a:lnBlToTr>
                      <a:noFill/>
                    </a:lnBlToTr>
                    <a:noFill/>
                  </a:tcPr>
                </a:tc>
              </a:tr>
              <a:tr h="37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a:ln>
                            <a:noFill/>
                          </a:ln>
                          <a:solidFill>
                            <a:schemeClr val="tx1"/>
                          </a:solidFill>
                          <a:effectLst/>
                          <a:latin typeface="Times New Roman" charset="0"/>
                          <a:ea typeface="ＭＳ Ｐゴシック" charset="0"/>
                        </a:rPr>
                        <a:t>OPG</a:t>
                      </a: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54.09 (±70.27)</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14.35 (±13.74)</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Times New Roman" charset="0"/>
                          <a:ea typeface="ＭＳ Ｐゴシック" charset="0"/>
                        </a:rPr>
                        <a:t>4.00 (±4.65)</a:t>
                      </a:r>
                      <a:endParaRPr kumimoji="0" lang="es-MX" sz="1400" b="0" i="0" u="none" strike="noStrike" cap="none" normalizeH="0" baseline="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a:ln>
                            <a:noFill/>
                          </a:ln>
                          <a:solidFill>
                            <a:schemeClr val="tx1"/>
                          </a:solidFill>
                          <a:effectLst/>
                          <a:latin typeface="Times New Roman" charset="0"/>
                          <a:ea typeface="ＭＳ Ｐゴシック" charset="0"/>
                        </a:rPr>
                        <a:t>0.0022</a:t>
                      </a:r>
                      <a:endParaRPr kumimoji="0" lang="es-MX" sz="1400" b="0" i="0" u="none" strike="noStrike" cap="none" normalizeH="0" baseline="0" dirty="0">
                        <a:ln>
                          <a:noFill/>
                        </a:ln>
                        <a:solidFill>
                          <a:schemeClr val="tx1"/>
                        </a:solidFill>
                        <a:effectLst/>
                        <a:latin typeface="Times New Roman" charset="0"/>
                        <a:ea typeface="ＭＳ Ｐゴシック"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4257" name="5 CuadroTexto"/>
          <p:cNvSpPr txBox="1">
            <a:spLocks noChangeArrowheads="1"/>
          </p:cNvSpPr>
          <p:nvPr/>
        </p:nvSpPr>
        <p:spPr bwMode="auto">
          <a:xfrm>
            <a:off x="395288" y="5284788"/>
            <a:ext cx="8208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pPr>
            <a:r>
              <a:rPr lang="es-MX" sz="1200" dirty="0">
                <a:solidFill>
                  <a:srgbClr val="000066"/>
                </a:solidFill>
                <a:latin typeface="Corbel" charset="0"/>
              </a:rPr>
              <a:t>*</a:t>
            </a:r>
            <a:r>
              <a:rPr lang="es-MX" sz="1200" i="1" dirty="0">
                <a:solidFill>
                  <a:srgbClr val="000066"/>
                </a:solidFill>
                <a:latin typeface="Corbel" charset="0"/>
              </a:rPr>
              <a:t> X</a:t>
            </a:r>
            <a:r>
              <a:rPr lang="es-MX" sz="1200" i="1" baseline="30000" dirty="0">
                <a:solidFill>
                  <a:srgbClr val="000066"/>
                </a:solidFill>
                <a:latin typeface="Corbel" charset="0"/>
              </a:rPr>
              <a:t>2 </a:t>
            </a:r>
            <a:endParaRPr lang="es-MX" sz="1200" dirty="0">
              <a:solidFill>
                <a:srgbClr val="000066"/>
              </a:solidFill>
              <a:latin typeface="Corbel" charset="0"/>
            </a:endParaRPr>
          </a:p>
          <a:p>
            <a:pPr algn="just" defTabSz="914400" eaLnBrk="1" fontAlgn="base" hangingPunct="1">
              <a:spcBef>
                <a:spcPct val="0"/>
              </a:spcBef>
              <a:spcAft>
                <a:spcPct val="0"/>
              </a:spcAft>
            </a:pPr>
            <a:r>
              <a:rPr lang="es-MX" sz="1200" b="1" dirty="0">
                <a:solidFill>
                  <a:srgbClr val="000066"/>
                </a:solidFill>
                <a:latin typeface="Corbel" charset="0"/>
              </a:rPr>
              <a:t>Comparación entre pares de medias (prueba de Tukey): </a:t>
            </a:r>
          </a:p>
          <a:p>
            <a:pPr algn="just" defTabSz="914400" eaLnBrk="1" fontAlgn="base" hangingPunct="1">
              <a:spcBef>
                <a:spcPct val="0"/>
              </a:spcBef>
              <a:spcAft>
                <a:spcPct val="0"/>
              </a:spcAft>
            </a:pPr>
            <a:r>
              <a:rPr lang="es-MX" sz="1200" b="1" dirty="0">
                <a:solidFill>
                  <a:srgbClr val="000066"/>
                </a:solidFill>
                <a:latin typeface="Corbel" charset="0"/>
              </a:rPr>
              <a:t>Expresión de RANK (epitelial) </a:t>
            </a:r>
            <a:r>
              <a:rPr lang="es-MX" sz="1200" dirty="0">
                <a:solidFill>
                  <a:srgbClr val="000066"/>
                </a:solidFill>
                <a:latin typeface="Corbel" charset="0"/>
              </a:rPr>
              <a:t>p&gt;0.05, </a:t>
            </a:r>
            <a:r>
              <a:rPr lang="es-MX" sz="1200" b="1" dirty="0">
                <a:solidFill>
                  <a:srgbClr val="000066"/>
                </a:solidFill>
                <a:latin typeface="Corbel" charset="0"/>
              </a:rPr>
              <a:t>Expresión de RANK (estroma): </a:t>
            </a:r>
            <a:r>
              <a:rPr lang="es-ES" sz="1200" dirty="0">
                <a:solidFill>
                  <a:srgbClr val="000066"/>
                </a:solidFill>
                <a:latin typeface="Corbel" charset="0"/>
              </a:rPr>
              <a:t>QD vs </a:t>
            </a:r>
            <a:r>
              <a:rPr lang="es-ES" sz="1200" dirty="0" smtClean="0">
                <a:solidFill>
                  <a:srgbClr val="000066"/>
                </a:solidFill>
                <a:latin typeface="Corbel" charset="0"/>
              </a:rPr>
              <a:t>QQO</a:t>
            </a:r>
            <a:r>
              <a:rPr lang="es-ES" sz="1200" dirty="0" smtClean="0">
                <a:solidFill>
                  <a:srgbClr val="000066"/>
                </a:solidFill>
                <a:latin typeface="Corbel" charset="0"/>
              </a:rPr>
              <a:t>  </a:t>
            </a:r>
            <a:r>
              <a:rPr lang="es-ES" sz="1200" dirty="0">
                <a:solidFill>
                  <a:srgbClr val="000066"/>
                </a:solidFill>
                <a:latin typeface="Corbel" charset="0"/>
              </a:rPr>
              <a:t>p= 0.0036. </a:t>
            </a:r>
            <a:endParaRPr lang="es-MX" sz="1200" dirty="0">
              <a:solidFill>
                <a:srgbClr val="000066"/>
              </a:solidFill>
              <a:latin typeface="Corbel" charset="0"/>
            </a:endParaRPr>
          </a:p>
          <a:p>
            <a:pPr algn="just" defTabSz="914400" eaLnBrk="1" fontAlgn="base" hangingPunct="1">
              <a:spcBef>
                <a:spcPct val="0"/>
              </a:spcBef>
              <a:spcAft>
                <a:spcPct val="0"/>
              </a:spcAft>
            </a:pPr>
            <a:r>
              <a:rPr lang="es-MX" sz="1200" b="1" dirty="0">
                <a:solidFill>
                  <a:srgbClr val="000066"/>
                </a:solidFill>
                <a:latin typeface="Corbel" charset="0"/>
              </a:rPr>
              <a:t>Expresión de RANKL (epitelial): </a:t>
            </a:r>
            <a:r>
              <a:rPr lang="es-ES" sz="1200" dirty="0">
                <a:solidFill>
                  <a:srgbClr val="000066"/>
                </a:solidFill>
                <a:latin typeface="Corbel" charset="0"/>
              </a:rPr>
              <a:t>AU vs QD (p=0.0317),  </a:t>
            </a:r>
            <a:r>
              <a:rPr lang="es-ES" sz="1200" b="1" dirty="0">
                <a:solidFill>
                  <a:srgbClr val="000066"/>
                </a:solidFill>
                <a:latin typeface="Corbel" charset="0"/>
              </a:rPr>
              <a:t>RANKL (estroma) </a:t>
            </a:r>
            <a:r>
              <a:rPr lang="es-ES" sz="1200" dirty="0">
                <a:solidFill>
                  <a:srgbClr val="000066"/>
                </a:solidFill>
                <a:latin typeface="Corbel" charset="0"/>
              </a:rPr>
              <a:t>AU vs QD (p&lt;0.0001) y entre el AU vs </a:t>
            </a:r>
            <a:r>
              <a:rPr lang="es-ES" sz="1200" dirty="0" smtClean="0">
                <a:solidFill>
                  <a:srgbClr val="000066"/>
                </a:solidFill>
                <a:latin typeface="Corbel" charset="0"/>
              </a:rPr>
              <a:t>QQO</a:t>
            </a:r>
            <a:r>
              <a:rPr lang="es-ES" sz="1200" dirty="0" smtClean="0">
                <a:solidFill>
                  <a:srgbClr val="000066"/>
                </a:solidFill>
                <a:latin typeface="Corbel" charset="0"/>
              </a:rPr>
              <a:t> </a:t>
            </a:r>
            <a:r>
              <a:rPr lang="es-ES" sz="1200" dirty="0">
                <a:solidFill>
                  <a:srgbClr val="000066"/>
                </a:solidFill>
                <a:latin typeface="Corbel" charset="0"/>
              </a:rPr>
              <a:t>(p=0.0004) </a:t>
            </a:r>
            <a:endParaRPr lang="es-MX" sz="1200" dirty="0">
              <a:solidFill>
                <a:srgbClr val="000066"/>
              </a:solidFill>
              <a:latin typeface="Corbel" charset="0"/>
            </a:endParaRPr>
          </a:p>
          <a:p>
            <a:pPr algn="just" defTabSz="914400" eaLnBrk="1" fontAlgn="base" hangingPunct="1">
              <a:spcBef>
                <a:spcPct val="0"/>
              </a:spcBef>
              <a:spcAft>
                <a:spcPct val="0"/>
              </a:spcAft>
            </a:pPr>
            <a:r>
              <a:rPr lang="es-MX" sz="1200" b="1" dirty="0">
                <a:solidFill>
                  <a:srgbClr val="000066"/>
                </a:solidFill>
                <a:latin typeface="Corbel" charset="0"/>
              </a:rPr>
              <a:t>Expresión de OPG</a:t>
            </a:r>
            <a:r>
              <a:rPr lang="es-ES" sz="1200" b="1" dirty="0">
                <a:solidFill>
                  <a:srgbClr val="000066"/>
                </a:solidFill>
                <a:latin typeface="Corbel" charset="0"/>
              </a:rPr>
              <a:t>: (epitelial) </a:t>
            </a:r>
            <a:r>
              <a:rPr lang="es-ES" sz="1200" dirty="0" smtClean="0">
                <a:solidFill>
                  <a:srgbClr val="000066"/>
                </a:solidFill>
                <a:latin typeface="Corbel" charset="0"/>
              </a:rPr>
              <a:t>QQO</a:t>
            </a:r>
            <a:r>
              <a:rPr lang="es-ES" sz="1200" dirty="0" smtClean="0">
                <a:solidFill>
                  <a:srgbClr val="000066"/>
                </a:solidFill>
                <a:latin typeface="Corbel" charset="0"/>
              </a:rPr>
              <a:t> </a:t>
            </a:r>
            <a:r>
              <a:rPr lang="es-ES" sz="1200" dirty="0">
                <a:solidFill>
                  <a:srgbClr val="000066"/>
                </a:solidFill>
                <a:latin typeface="Corbel" charset="0"/>
              </a:rPr>
              <a:t>vs AU (p=0.0121) y entre </a:t>
            </a:r>
            <a:r>
              <a:rPr lang="es-ES" sz="1200" dirty="0" smtClean="0">
                <a:solidFill>
                  <a:srgbClr val="000066"/>
                </a:solidFill>
                <a:latin typeface="Corbel" charset="0"/>
              </a:rPr>
              <a:t>QQO</a:t>
            </a:r>
            <a:r>
              <a:rPr lang="es-ES" sz="1200" dirty="0" smtClean="0">
                <a:solidFill>
                  <a:srgbClr val="000066"/>
                </a:solidFill>
                <a:latin typeface="Corbel" charset="0"/>
              </a:rPr>
              <a:t> </a:t>
            </a:r>
            <a:r>
              <a:rPr lang="es-ES" sz="1200" dirty="0">
                <a:solidFill>
                  <a:srgbClr val="000066"/>
                </a:solidFill>
                <a:latin typeface="Corbel" charset="0"/>
              </a:rPr>
              <a:t>vs QD (p=0.0211</a:t>
            </a:r>
            <a:r>
              <a:rPr lang="es-ES" sz="1200" dirty="0" smtClean="0">
                <a:solidFill>
                  <a:srgbClr val="000066"/>
                </a:solidFill>
                <a:latin typeface="Corbel" charset="0"/>
              </a:rPr>
              <a:t>)</a:t>
            </a:r>
            <a:r>
              <a:rPr lang="es-ES" sz="1200" dirty="0" smtClean="0">
                <a:solidFill>
                  <a:srgbClr val="FFFFFF"/>
                </a:solidFill>
                <a:latin typeface="Corbel" charset="0"/>
              </a:rPr>
              <a:t>=</a:t>
            </a:r>
            <a:r>
              <a:rPr lang="es-ES" sz="1200" dirty="0">
                <a:solidFill>
                  <a:srgbClr val="FFFFFF"/>
                </a:solidFill>
                <a:latin typeface="Corbel" charset="0"/>
              </a:rPr>
              <a:t>0.0018) y TOQ vs QD (p=0.0196)</a:t>
            </a:r>
            <a:endParaRPr lang="es-MX" sz="1200" dirty="0">
              <a:solidFill>
                <a:srgbClr val="FFFFFF"/>
              </a:solidFill>
              <a:latin typeface="Corbel" charset="0"/>
            </a:endParaRPr>
          </a:p>
        </p:txBody>
      </p:sp>
      <p:cxnSp>
        <p:nvCxnSpPr>
          <p:cNvPr id="4" name="Conector recto 3"/>
          <p:cNvCxnSpPr/>
          <p:nvPr/>
        </p:nvCxnSpPr>
        <p:spPr>
          <a:xfrm>
            <a:off x="7779125" y="3316538"/>
            <a:ext cx="5291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ector recto 8"/>
          <p:cNvCxnSpPr/>
          <p:nvPr/>
        </p:nvCxnSpPr>
        <p:spPr>
          <a:xfrm>
            <a:off x="7772765" y="4792013"/>
            <a:ext cx="5291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167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s-ES_tradnl" sz="4000" dirty="0" smtClean="0">
                <a:solidFill>
                  <a:srgbClr val="000066"/>
                </a:solidFill>
                <a:latin typeface="Arial" charset="0"/>
                <a:cs typeface="+mj-cs"/>
              </a:rPr>
              <a:t>Clasificaciones (s. </a:t>
            </a:r>
            <a:r>
              <a:rPr lang="es-ES_tradnl" sz="4000" smtClean="0">
                <a:solidFill>
                  <a:srgbClr val="000066"/>
                </a:solidFill>
                <a:latin typeface="Arial" charset="0"/>
                <a:cs typeface="+mj-cs"/>
              </a:rPr>
              <a:t>XIX</a:t>
            </a:r>
            <a:r>
              <a:rPr lang="es-ES_tradnl" sz="4000" dirty="0" smtClean="0">
                <a:solidFill>
                  <a:srgbClr val="000066"/>
                </a:solidFill>
                <a:latin typeface="Arial" charset="0"/>
                <a:cs typeface="+mj-cs"/>
              </a:rPr>
              <a:t>)</a:t>
            </a:r>
            <a:endParaRPr lang="es-ES" sz="4000" dirty="0" smtClean="0">
              <a:solidFill>
                <a:srgbClr val="000066"/>
              </a:solidFill>
              <a:latin typeface="Arial" charset="0"/>
              <a:cs typeface="+mj-cs"/>
            </a:endParaRPr>
          </a:p>
        </p:txBody>
      </p:sp>
      <p:sp>
        <p:nvSpPr>
          <p:cNvPr id="52227" name="Rectangle 3"/>
          <p:cNvSpPr>
            <a:spLocks noGrp="1" noChangeArrowheads="1"/>
          </p:cNvSpPr>
          <p:nvPr>
            <p:ph type="body" idx="1"/>
          </p:nvPr>
        </p:nvSpPr>
        <p:spPr>
          <a:xfrm>
            <a:off x="107504" y="2060576"/>
            <a:ext cx="8064500" cy="4608513"/>
          </a:xfrm>
        </p:spPr>
        <p:txBody>
          <a:bodyPr/>
          <a:lstStyle/>
          <a:p>
            <a:pPr eaLnBrk="1" hangingPunct="1">
              <a:lnSpc>
                <a:spcPct val="90000"/>
              </a:lnSpc>
              <a:defRPr/>
            </a:pPr>
            <a:r>
              <a:rPr lang="es-ES_tradnl" sz="2000" b="1" dirty="0" smtClean="0">
                <a:solidFill>
                  <a:srgbClr val="000099"/>
                </a:solidFill>
                <a:latin typeface="Arial" charset="0"/>
                <a:cs typeface="+mn-cs"/>
              </a:rPr>
              <a:t>Paul Pierre Broca (1866)</a:t>
            </a:r>
          </a:p>
          <a:p>
            <a:pPr lvl="1" eaLnBrk="1" hangingPunct="1">
              <a:lnSpc>
                <a:spcPct val="90000"/>
              </a:lnSpc>
              <a:defRPr/>
            </a:pPr>
            <a:r>
              <a:rPr lang="es-ES_tradnl" sz="1600" dirty="0" smtClean="0">
                <a:solidFill>
                  <a:srgbClr val="000099"/>
                </a:solidFill>
                <a:latin typeface="Arial" charset="0"/>
                <a:cs typeface="+mn-cs"/>
              </a:rPr>
              <a:t>Odontomas de acuerdo</a:t>
            </a:r>
            <a:endParaRPr lang="es-ES_tradnl" sz="1600" dirty="0">
              <a:solidFill>
                <a:srgbClr val="000099"/>
              </a:solidFill>
              <a:latin typeface="Arial" charset="0"/>
              <a:cs typeface="+mn-cs"/>
            </a:endParaRPr>
          </a:p>
          <a:p>
            <a:pPr marL="457200" lvl="1" indent="0" eaLnBrk="1" hangingPunct="1">
              <a:lnSpc>
                <a:spcPct val="90000"/>
              </a:lnSpc>
              <a:buNone/>
              <a:defRPr/>
            </a:pPr>
            <a:r>
              <a:rPr lang="es-ES_tradnl" sz="1600" dirty="0">
                <a:solidFill>
                  <a:srgbClr val="000099"/>
                </a:solidFill>
                <a:latin typeface="Arial" charset="0"/>
                <a:cs typeface="+mn-cs"/>
              </a:rPr>
              <a:t> </a:t>
            </a:r>
            <a:r>
              <a:rPr lang="es-ES_tradnl" sz="1600" dirty="0" smtClean="0">
                <a:solidFill>
                  <a:srgbClr val="000099"/>
                </a:solidFill>
                <a:latin typeface="Arial" charset="0"/>
                <a:cs typeface="+mn-cs"/>
              </a:rPr>
              <a:t>    a estado de desarrollo de</a:t>
            </a:r>
          </a:p>
          <a:p>
            <a:pPr marL="457200" lvl="1" indent="0" eaLnBrk="1" hangingPunct="1">
              <a:lnSpc>
                <a:spcPct val="90000"/>
              </a:lnSpc>
              <a:buNone/>
              <a:defRPr/>
            </a:pPr>
            <a:r>
              <a:rPr lang="es-ES_tradnl" sz="1600" dirty="0" smtClean="0">
                <a:solidFill>
                  <a:srgbClr val="000099"/>
                </a:solidFill>
                <a:latin typeface="Arial" charset="0"/>
                <a:cs typeface="+mn-cs"/>
              </a:rPr>
              <a:t>     los tejidos en el tumor</a:t>
            </a:r>
            <a:endParaRPr lang="es-ES_tradnl" sz="1600" dirty="0">
              <a:solidFill>
                <a:srgbClr val="000099"/>
              </a:solidFill>
              <a:latin typeface="Arial" charset="0"/>
              <a:cs typeface="+mn-cs"/>
            </a:endParaRPr>
          </a:p>
          <a:p>
            <a:pPr eaLnBrk="1" hangingPunct="1">
              <a:lnSpc>
                <a:spcPct val="90000"/>
              </a:lnSpc>
              <a:defRPr/>
            </a:pPr>
            <a:endParaRPr lang="es-ES_tradnl" sz="2000" dirty="0" smtClean="0">
              <a:solidFill>
                <a:srgbClr val="000099"/>
              </a:solidFill>
              <a:latin typeface="Arial" charset="0"/>
              <a:cs typeface="+mn-cs"/>
            </a:endParaRPr>
          </a:p>
          <a:p>
            <a:pPr marL="0" indent="0" eaLnBrk="1" hangingPunct="1">
              <a:lnSpc>
                <a:spcPct val="90000"/>
              </a:lnSpc>
              <a:buNone/>
              <a:defRPr/>
            </a:pPr>
            <a:endParaRPr lang="es-ES_tradnl" sz="2000" dirty="0">
              <a:solidFill>
                <a:srgbClr val="000099"/>
              </a:solidFill>
              <a:latin typeface="Arial" charset="0"/>
              <a:cs typeface="+mn-cs"/>
            </a:endParaRPr>
          </a:p>
          <a:p>
            <a:pPr eaLnBrk="1" hangingPunct="1">
              <a:lnSpc>
                <a:spcPct val="90000"/>
              </a:lnSpc>
              <a:defRPr/>
            </a:pPr>
            <a:endParaRPr lang="es-ES_tradnl" sz="2000" dirty="0" smtClean="0">
              <a:solidFill>
                <a:srgbClr val="000099"/>
              </a:solidFill>
              <a:latin typeface="Arial" charset="0"/>
              <a:cs typeface="+mn-cs"/>
            </a:endParaRPr>
          </a:p>
          <a:p>
            <a:pPr eaLnBrk="1" hangingPunct="1">
              <a:lnSpc>
                <a:spcPct val="90000"/>
              </a:lnSpc>
              <a:defRPr/>
            </a:pPr>
            <a:r>
              <a:rPr lang="es-ES_tradnl" sz="2000" b="1" dirty="0" smtClean="0">
                <a:solidFill>
                  <a:srgbClr val="000099"/>
                </a:solidFill>
                <a:latin typeface="Arial" charset="0"/>
                <a:cs typeface="+mn-cs"/>
              </a:rPr>
              <a:t>Sir John </a:t>
            </a:r>
            <a:r>
              <a:rPr lang="es-ES_tradnl" sz="2000" b="1" dirty="0" err="1" smtClean="0">
                <a:solidFill>
                  <a:srgbClr val="000099"/>
                </a:solidFill>
                <a:latin typeface="Arial" charset="0"/>
                <a:cs typeface="+mn-cs"/>
              </a:rPr>
              <a:t>Bland</a:t>
            </a:r>
            <a:r>
              <a:rPr lang="es-ES_tradnl" sz="2000" b="1" dirty="0" smtClean="0">
                <a:solidFill>
                  <a:srgbClr val="000099"/>
                </a:solidFill>
                <a:latin typeface="Arial" charset="0"/>
                <a:cs typeface="+mn-cs"/>
              </a:rPr>
              <a:t> Sutton (1888)</a:t>
            </a:r>
          </a:p>
          <a:p>
            <a:pPr lvl="1" eaLnBrk="1" hangingPunct="1">
              <a:lnSpc>
                <a:spcPct val="90000"/>
              </a:lnSpc>
              <a:defRPr/>
            </a:pPr>
            <a:r>
              <a:rPr lang="es-ES_tradnl" sz="1600" dirty="0" smtClean="0">
                <a:solidFill>
                  <a:srgbClr val="000099"/>
                </a:solidFill>
                <a:latin typeface="Arial" charset="0"/>
                <a:cs typeface="+mn-cs"/>
              </a:rPr>
              <a:t>Odontomas clasificados de</a:t>
            </a:r>
          </a:p>
          <a:p>
            <a:pPr marL="457200" lvl="1" indent="0" eaLnBrk="1" hangingPunct="1">
              <a:lnSpc>
                <a:spcPct val="90000"/>
              </a:lnSpc>
              <a:buNone/>
              <a:defRPr/>
            </a:pPr>
            <a:r>
              <a:rPr lang="es-ES_tradnl" sz="2000" dirty="0" smtClean="0">
                <a:solidFill>
                  <a:srgbClr val="000099"/>
                </a:solidFill>
                <a:latin typeface="Arial" charset="0"/>
                <a:cs typeface="+mn-cs"/>
              </a:rPr>
              <a:t>    </a:t>
            </a:r>
            <a:r>
              <a:rPr lang="es-ES_tradnl" sz="1600" dirty="0" smtClean="0">
                <a:solidFill>
                  <a:srgbClr val="000099"/>
                </a:solidFill>
                <a:latin typeface="Arial" charset="0"/>
                <a:cs typeface="+mn-cs"/>
              </a:rPr>
              <a:t>acuerdo al tejido dental de</a:t>
            </a:r>
          </a:p>
          <a:p>
            <a:pPr marL="457200" lvl="1" indent="0" eaLnBrk="1" hangingPunct="1">
              <a:lnSpc>
                <a:spcPct val="90000"/>
              </a:lnSpc>
              <a:buNone/>
              <a:defRPr/>
            </a:pPr>
            <a:r>
              <a:rPr lang="es-ES_tradnl" sz="1600" dirty="0">
                <a:solidFill>
                  <a:srgbClr val="000099"/>
                </a:solidFill>
                <a:latin typeface="Arial" charset="0"/>
                <a:cs typeface="+mn-cs"/>
              </a:rPr>
              <a:t> </a:t>
            </a:r>
            <a:r>
              <a:rPr lang="es-ES_tradnl" sz="1600" dirty="0" smtClean="0">
                <a:solidFill>
                  <a:srgbClr val="000099"/>
                </a:solidFill>
                <a:latin typeface="Arial" charset="0"/>
                <a:cs typeface="+mn-cs"/>
              </a:rPr>
              <a:t>    origen</a:t>
            </a:r>
          </a:p>
          <a:p>
            <a:pPr marL="457200" lvl="1" indent="0" eaLnBrk="1" hangingPunct="1">
              <a:lnSpc>
                <a:spcPct val="90000"/>
              </a:lnSpc>
              <a:buNone/>
              <a:defRPr/>
            </a:pPr>
            <a:r>
              <a:rPr lang="es-ES_tradnl" sz="1200" b="1" i="1" dirty="0" smtClean="0">
                <a:solidFill>
                  <a:srgbClr val="000099"/>
                </a:solidFill>
                <a:latin typeface="Arial" charset="0"/>
                <a:cs typeface="+mn-cs"/>
              </a:rPr>
              <a:t>   </a:t>
            </a:r>
          </a:p>
          <a:p>
            <a:pPr marL="457200" lvl="1" indent="0" eaLnBrk="1" hangingPunct="1">
              <a:lnSpc>
                <a:spcPct val="90000"/>
              </a:lnSpc>
              <a:buNone/>
              <a:defRPr/>
            </a:pPr>
            <a:r>
              <a:rPr lang="es-ES_tradnl" sz="1200" b="1" i="1" dirty="0">
                <a:solidFill>
                  <a:srgbClr val="000099"/>
                </a:solidFill>
                <a:latin typeface="Arial" charset="0"/>
                <a:cs typeface="+mn-cs"/>
              </a:rPr>
              <a:t> </a:t>
            </a:r>
            <a:r>
              <a:rPr lang="es-ES_tradnl" sz="1200" b="1" i="1" dirty="0" smtClean="0">
                <a:solidFill>
                  <a:srgbClr val="000099"/>
                </a:solidFill>
                <a:latin typeface="Arial" charset="0"/>
                <a:cs typeface="+mn-cs"/>
              </a:rPr>
              <a:t>     (</a:t>
            </a:r>
            <a:r>
              <a:rPr lang="es-ES_tradnl" sz="1200" b="1" i="1" dirty="0" err="1" smtClean="0">
                <a:solidFill>
                  <a:srgbClr val="000099"/>
                </a:solidFill>
                <a:latin typeface="Arial" charset="0"/>
                <a:cs typeface="+mn-cs"/>
              </a:rPr>
              <a:t>Trans</a:t>
            </a:r>
            <a:r>
              <a:rPr lang="es-ES_tradnl" sz="1200" b="1" i="1" dirty="0" smtClean="0">
                <a:solidFill>
                  <a:srgbClr val="000099"/>
                </a:solidFill>
                <a:latin typeface="Arial" charset="0"/>
                <a:cs typeface="+mn-cs"/>
              </a:rPr>
              <a:t> </a:t>
            </a:r>
            <a:r>
              <a:rPr lang="es-ES_tradnl" sz="1200" b="1" i="1" dirty="0" err="1">
                <a:solidFill>
                  <a:srgbClr val="000099"/>
                </a:solidFill>
                <a:latin typeface="Arial" charset="0"/>
                <a:cs typeface="+mn-cs"/>
              </a:rPr>
              <a:t>Odont</a:t>
            </a:r>
            <a:r>
              <a:rPr lang="es-ES_tradnl" sz="1200" b="1" i="1" dirty="0">
                <a:solidFill>
                  <a:srgbClr val="000099"/>
                </a:solidFill>
                <a:latin typeface="Arial" charset="0"/>
                <a:cs typeface="+mn-cs"/>
              </a:rPr>
              <a:t> </a:t>
            </a:r>
            <a:r>
              <a:rPr lang="es-ES_tradnl" sz="1200" b="1" i="1" dirty="0" err="1">
                <a:solidFill>
                  <a:srgbClr val="000099"/>
                </a:solidFill>
                <a:latin typeface="Arial" charset="0"/>
                <a:cs typeface="+mn-cs"/>
              </a:rPr>
              <a:t>Soc</a:t>
            </a:r>
            <a:r>
              <a:rPr lang="es-ES_tradnl" sz="1200" b="1" i="1" dirty="0">
                <a:solidFill>
                  <a:srgbClr val="000099"/>
                </a:solidFill>
                <a:latin typeface="Arial" charset="0"/>
                <a:cs typeface="+mn-cs"/>
              </a:rPr>
              <a:t> </a:t>
            </a:r>
            <a:r>
              <a:rPr lang="es-ES_tradnl" sz="1200" b="1" i="1" dirty="0" err="1">
                <a:solidFill>
                  <a:srgbClr val="000099"/>
                </a:solidFill>
                <a:latin typeface="Arial" charset="0"/>
                <a:cs typeface="+mn-cs"/>
              </a:rPr>
              <a:t>Lond</a:t>
            </a:r>
            <a:r>
              <a:rPr lang="es-ES_tradnl" sz="1200" b="1" i="1" dirty="0">
                <a:solidFill>
                  <a:srgbClr val="000099"/>
                </a:solidFill>
                <a:latin typeface="Arial" charset="0"/>
                <a:cs typeface="+mn-cs"/>
              </a:rPr>
              <a:t>. 1888;20:</a:t>
            </a:r>
            <a:r>
              <a:rPr lang="es-ES_tradnl" sz="1200" b="1" i="1" dirty="0" smtClean="0">
                <a:solidFill>
                  <a:srgbClr val="000099"/>
                </a:solidFill>
                <a:latin typeface="Arial" charset="0"/>
                <a:cs typeface="+mn-cs"/>
              </a:rPr>
              <a:t>32)</a:t>
            </a:r>
            <a:endParaRPr lang="es-ES_tradnl" sz="1100" b="1" i="1" dirty="0">
              <a:solidFill>
                <a:srgbClr val="000099"/>
              </a:solidFill>
              <a:latin typeface="Arial" charset="0"/>
              <a:cs typeface="+mn-cs"/>
            </a:endParaRPr>
          </a:p>
          <a:p>
            <a:pPr marL="457200" lvl="1" indent="0" eaLnBrk="1" hangingPunct="1">
              <a:lnSpc>
                <a:spcPct val="90000"/>
              </a:lnSpc>
              <a:buNone/>
              <a:defRPr/>
            </a:pPr>
            <a:endParaRPr lang="es-ES_tradnl" sz="1600" dirty="0">
              <a:solidFill>
                <a:srgbClr val="000099"/>
              </a:solidFill>
              <a:latin typeface="Arial" charset="0"/>
              <a:cs typeface="+mn-cs"/>
            </a:endParaRPr>
          </a:p>
        </p:txBody>
      </p:sp>
      <p:cxnSp>
        <p:nvCxnSpPr>
          <p:cNvPr id="4" name="3 Conector recto"/>
          <p:cNvCxnSpPr/>
          <p:nvPr/>
        </p:nvCxnSpPr>
        <p:spPr>
          <a:xfrm>
            <a:off x="755662" y="1700213"/>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3995936" y="2060848"/>
            <a:ext cx="1512168" cy="1799395"/>
          </a:xfrm>
          <a:prstGeom prst="rect">
            <a:avLst/>
          </a:prstGeom>
        </p:spPr>
      </p:pic>
      <p:pic>
        <p:nvPicPr>
          <p:cNvPr id="10" name="Imagen 9"/>
          <p:cNvPicPr>
            <a:picLocks noChangeAspect="1"/>
          </p:cNvPicPr>
          <p:nvPr/>
        </p:nvPicPr>
        <p:blipFill rotWithShape="1">
          <a:blip r:embed="rId4"/>
          <a:srcRect l="44398" t="3648" r="16254" b="4034"/>
          <a:stretch/>
        </p:blipFill>
        <p:spPr>
          <a:xfrm>
            <a:off x="5884308" y="1988840"/>
            <a:ext cx="1063956" cy="1872208"/>
          </a:xfrm>
          <a:prstGeom prst="rect">
            <a:avLst/>
          </a:prstGeom>
        </p:spPr>
      </p:pic>
      <p:pic>
        <p:nvPicPr>
          <p:cNvPr id="11" name="Imagen 10"/>
          <p:cNvPicPr>
            <a:picLocks noChangeAspect="1"/>
          </p:cNvPicPr>
          <p:nvPr/>
        </p:nvPicPr>
        <p:blipFill>
          <a:blip r:embed="rId5"/>
          <a:stretch>
            <a:fillRect/>
          </a:stretch>
        </p:blipFill>
        <p:spPr>
          <a:xfrm>
            <a:off x="4200197" y="4293096"/>
            <a:ext cx="1451923" cy="1944216"/>
          </a:xfrm>
          <a:prstGeom prst="rect">
            <a:avLst/>
          </a:prstGeom>
        </p:spPr>
      </p:pic>
      <p:pic>
        <p:nvPicPr>
          <p:cNvPr id="5" name="Imagen 4" descr="Sin título.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9462" y="4293096"/>
            <a:ext cx="1080810" cy="1944216"/>
          </a:xfrm>
          <a:prstGeom prst="rect">
            <a:avLst/>
          </a:prstGeom>
        </p:spPr>
      </p:pic>
      <p:pic>
        <p:nvPicPr>
          <p:cNvPr id="7" name="Imagen 6"/>
          <p:cNvPicPr>
            <a:picLocks noChangeAspect="1"/>
          </p:cNvPicPr>
          <p:nvPr/>
        </p:nvPicPr>
        <p:blipFill>
          <a:blip r:embed="rId7"/>
          <a:stretch>
            <a:fillRect/>
          </a:stretch>
        </p:blipFill>
        <p:spPr>
          <a:xfrm>
            <a:off x="7236296" y="4221088"/>
            <a:ext cx="1331175" cy="1944216"/>
          </a:xfrm>
          <a:prstGeom prst="rect">
            <a:avLst/>
          </a:prstGeom>
          <a:ln>
            <a:solidFill>
              <a:srgbClr val="3544DE"/>
            </a:solidFill>
          </a:ln>
        </p:spPr>
      </p:pic>
      <p:pic>
        <p:nvPicPr>
          <p:cNvPr id="12" name="Imagen 11"/>
          <p:cNvPicPr>
            <a:picLocks noChangeAspect="1"/>
          </p:cNvPicPr>
          <p:nvPr/>
        </p:nvPicPr>
        <p:blipFill>
          <a:blip r:embed="rId8"/>
          <a:stretch>
            <a:fillRect/>
          </a:stretch>
        </p:blipFill>
        <p:spPr>
          <a:xfrm>
            <a:off x="7349632" y="1988840"/>
            <a:ext cx="1110800" cy="1872208"/>
          </a:xfrm>
          <a:prstGeom prst="rect">
            <a:avLst/>
          </a:prstGeom>
          <a:ln>
            <a:solidFill>
              <a:srgbClr val="3544DE"/>
            </a:solidFill>
          </a:ln>
        </p:spPr>
      </p:pic>
    </p:spTree>
    <p:extLst>
      <p:ext uri="{BB962C8B-B14F-4D97-AF65-F5344CB8AC3E}">
        <p14:creationId xmlns:p14="http://schemas.microsoft.com/office/powerpoint/2010/main" val="393502446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79388" y="-100013"/>
            <a:ext cx="5329237" cy="649288"/>
          </a:xfrm>
          <a:prstGeom prst="rect">
            <a:avLst/>
          </a:prstGeom>
          <a:effectLst/>
        </p:spPr>
        <p:txBody>
          <a:bodyPr/>
          <a:lstStyle/>
          <a:p>
            <a:pPr marL="320040" indent="-320040" defTabSz="914400">
              <a:spcBef>
                <a:spcPct val="20000"/>
              </a:spcBef>
              <a:buSzPct val="70000"/>
              <a:buFont typeface="Wingdings 2"/>
              <a:buNone/>
              <a:defRPr/>
            </a:pPr>
            <a:endParaRPr lang="es-MX" sz="3000" dirty="0">
              <a:solidFill>
                <a:prstClr val="white"/>
              </a:solidFill>
              <a:latin typeface="Corbel"/>
              <a:ea typeface="ＭＳ Ｐゴシック" charset="0"/>
              <a:cs typeface="ＭＳ Ｐゴシック" charset="0"/>
            </a:endParaRPr>
          </a:p>
          <a:p>
            <a:pPr marL="630936" lvl="1" indent="-274320" defTabSz="914400">
              <a:spcBef>
                <a:spcPct val="20000"/>
              </a:spcBef>
              <a:buFont typeface="Arial" pitchFamily="34" charset="0"/>
              <a:buChar char="•"/>
              <a:defRPr/>
            </a:pPr>
            <a:r>
              <a:rPr lang="es-MX" sz="2000" b="1" dirty="0">
                <a:solidFill>
                  <a:srgbClr val="000099"/>
                </a:solidFill>
                <a:effectLst>
                  <a:outerShdw blurRad="38100" dist="38100" dir="2700000" algn="tl">
                    <a:srgbClr val="000000">
                      <a:alpha val="43137"/>
                    </a:srgbClr>
                  </a:outerShdw>
                </a:effectLst>
                <a:latin typeface="Arial" pitchFamily="34" charset="0"/>
                <a:ea typeface="ＭＳ Ｐゴシック" charset="0"/>
                <a:cs typeface="Arial" pitchFamily="34" charset="0"/>
              </a:rPr>
              <a:t>Ki-67, Syndecan-1 y RANKL </a:t>
            </a:r>
            <a:endParaRPr lang="es-MX" sz="3000" dirty="0">
              <a:solidFill>
                <a:prstClr val="white"/>
              </a:solidFill>
              <a:latin typeface="Corbel"/>
              <a:ea typeface="ＭＳ Ｐゴシック" charset="0"/>
              <a:cs typeface="ＭＳ Ｐゴシック" charset="0"/>
            </a:endParaRPr>
          </a:p>
        </p:txBody>
      </p:sp>
      <p:graphicFrame>
        <p:nvGraphicFramePr>
          <p:cNvPr id="98306" name="5 Gráfico"/>
          <p:cNvGraphicFramePr>
            <a:graphicFrameLocks/>
          </p:cNvGraphicFramePr>
          <p:nvPr>
            <p:extLst>
              <p:ext uri="{D42A27DB-BD31-4B8C-83A1-F6EECF244321}">
                <p14:modId xmlns:p14="http://schemas.microsoft.com/office/powerpoint/2010/main" val="607488213"/>
              </p:ext>
            </p:extLst>
          </p:nvPr>
        </p:nvGraphicFramePr>
        <p:xfrm>
          <a:off x="273050" y="1722438"/>
          <a:ext cx="8597900" cy="4852987"/>
        </p:xfrm>
        <a:graphic>
          <a:graphicData uri="http://schemas.openxmlformats.org/presentationml/2006/ole">
            <mc:AlternateContent xmlns:mc="http://schemas.openxmlformats.org/markup-compatibility/2006">
              <mc:Choice xmlns:v="urn:schemas-microsoft-com:vml" Requires="v">
                <p:oleObj spid="_x0000_s13409" name="Hoja de cálculo" r:id="rId3" imgW="8596105" imgH="4858933" progId="Excel.Sheet.8">
                  <p:embed/>
                </p:oleObj>
              </mc:Choice>
              <mc:Fallback>
                <p:oleObj name="Hoja de cálculo" r:id="rId3" imgW="8596105" imgH="4858933"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1722438"/>
                        <a:ext cx="8597900"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1"/>
          <p:cNvSpPr>
            <a:spLocks noChangeArrowheads="1"/>
          </p:cNvSpPr>
          <p:nvPr/>
        </p:nvSpPr>
        <p:spPr bwMode="auto">
          <a:xfrm>
            <a:off x="1294600" y="980787"/>
            <a:ext cx="6554799" cy="584776"/>
          </a:xfrm>
          <a:prstGeom prst="rect">
            <a:avLst/>
          </a:prstGeom>
          <a:noFill/>
          <a:ln w="9525">
            <a:noFill/>
            <a:miter lim="800000"/>
            <a:headEnd/>
            <a:tailEnd/>
          </a:ln>
          <a:effectLst/>
        </p:spPr>
        <p:txBody>
          <a:bodyPr wrap="none" anchor="ctr">
            <a:spAutoFit/>
          </a:bodyPr>
          <a:lstStyle/>
          <a:p>
            <a:pPr algn="ctr" defTabSz="914400" fontAlgn="base">
              <a:spcBef>
                <a:spcPct val="0"/>
              </a:spcBef>
              <a:spcAft>
                <a:spcPct val="0"/>
              </a:spcAft>
              <a:defRPr/>
            </a:pPr>
            <a:r>
              <a:rPr lang="es-ES" sz="1600" b="1" dirty="0">
                <a:solidFill>
                  <a:srgbClr val="000066"/>
                </a:solidFill>
                <a:effectLst>
                  <a:outerShdw blurRad="38100" dist="38100" dir="2700000" algn="tl">
                    <a:srgbClr val="DDDDDD"/>
                  </a:outerShdw>
                </a:effectLst>
                <a:latin typeface="Corbel" charset="0"/>
                <a:ea typeface="ＭＳ Ｐゴシック" charset="0"/>
                <a:cs typeface="Times New Roman" charset="0"/>
              </a:rPr>
              <a:t>Grafica 2.  Promedio de células positivas para Ki67, Syndecan-1 y RANKL  </a:t>
            </a:r>
          </a:p>
          <a:p>
            <a:pPr algn="ctr" defTabSz="914400" fontAlgn="base">
              <a:spcBef>
                <a:spcPct val="0"/>
              </a:spcBef>
              <a:spcAft>
                <a:spcPct val="0"/>
              </a:spcAft>
              <a:defRPr/>
            </a:pPr>
            <a:r>
              <a:rPr lang="es-ES" sz="1600" b="1" dirty="0">
                <a:solidFill>
                  <a:srgbClr val="000066"/>
                </a:solidFill>
                <a:effectLst>
                  <a:outerShdw blurRad="38100" dist="38100" dir="2700000" algn="tl">
                    <a:srgbClr val="DDDDDD"/>
                  </a:outerShdw>
                </a:effectLst>
                <a:latin typeface="Corbel" charset="0"/>
                <a:ea typeface="ＭＳ Ｐゴシック" charset="0"/>
                <a:cs typeface="Times New Roman" charset="0"/>
              </a:rPr>
              <a:t>en </a:t>
            </a:r>
            <a:r>
              <a:rPr lang="es-ES" sz="1600" b="1" dirty="0" smtClean="0">
                <a:solidFill>
                  <a:srgbClr val="000066"/>
                </a:solidFill>
                <a:effectLst>
                  <a:outerShdw blurRad="38100" dist="38100" dir="2700000" algn="tl">
                    <a:srgbClr val="DDDDDD"/>
                  </a:outerShdw>
                </a:effectLst>
                <a:latin typeface="Corbel" charset="0"/>
                <a:ea typeface="ＭＳ Ｐゴシック" charset="0"/>
                <a:cs typeface="Times New Roman" charset="0"/>
              </a:rPr>
              <a:t>el </a:t>
            </a:r>
            <a:r>
              <a:rPr lang="es-ES" sz="1600" b="1" dirty="0" err="1" smtClean="0">
                <a:solidFill>
                  <a:srgbClr val="000066"/>
                </a:solidFill>
                <a:effectLst>
                  <a:outerShdw blurRad="38100" dist="38100" dir="2700000" algn="tl">
                    <a:srgbClr val="DDDDDD"/>
                  </a:outerShdw>
                </a:effectLst>
                <a:latin typeface="Corbel" charset="0"/>
                <a:ea typeface="ＭＳ Ｐゴシック" charset="0"/>
                <a:cs typeface="Times New Roman" charset="0"/>
              </a:rPr>
              <a:t>queratoquiste</a:t>
            </a:r>
            <a:r>
              <a:rPr lang="es-ES" sz="1600" b="1" dirty="0" smtClean="0">
                <a:solidFill>
                  <a:srgbClr val="000066"/>
                </a:solidFill>
                <a:effectLst>
                  <a:outerShdw blurRad="38100" dist="38100" dir="2700000" algn="tl">
                    <a:srgbClr val="DDDDDD"/>
                  </a:outerShdw>
                </a:effectLst>
                <a:latin typeface="Corbel" charset="0"/>
                <a:ea typeface="ＭＳ Ｐゴシック" charset="0"/>
                <a:cs typeface="Times New Roman" charset="0"/>
              </a:rPr>
              <a:t> </a:t>
            </a:r>
            <a:r>
              <a:rPr lang="es-ES" sz="1600" b="1" dirty="0" err="1" smtClean="0">
                <a:solidFill>
                  <a:srgbClr val="000066"/>
                </a:solidFill>
                <a:effectLst>
                  <a:outerShdw blurRad="38100" dist="38100" dir="2700000" algn="tl">
                    <a:srgbClr val="DDDDDD"/>
                  </a:outerShdw>
                </a:effectLst>
                <a:latin typeface="Corbel" charset="0"/>
                <a:ea typeface="ＭＳ Ｐゴシック" charset="0"/>
                <a:cs typeface="Times New Roman" charset="0"/>
              </a:rPr>
              <a:t>odontogénico</a:t>
            </a:r>
            <a:r>
              <a:rPr lang="es-ES" sz="1600" b="1" dirty="0" smtClean="0">
                <a:solidFill>
                  <a:srgbClr val="000066"/>
                </a:solidFill>
                <a:effectLst>
                  <a:outerShdw blurRad="38100" dist="38100" dir="2700000" algn="tl">
                    <a:srgbClr val="DDDDDD"/>
                  </a:outerShdw>
                </a:effectLst>
                <a:latin typeface="Corbel" charset="0"/>
                <a:ea typeface="ＭＳ Ｐゴシック" charset="0"/>
                <a:cs typeface="Arial" charset="0"/>
              </a:rPr>
              <a:t> </a:t>
            </a:r>
            <a:r>
              <a:rPr lang="es-ES" sz="1600" b="1" dirty="0">
                <a:solidFill>
                  <a:srgbClr val="000066"/>
                </a:solidFill>
                <a:effectLst>
                  <a:outerShdw blurRad="38100" dist="38100" dir="2700000" algn="tl">
                    <a:srgbClr val="DDDDDD"/>
                  </a:outerShdw>
                </a:effectLst>
                <a:latin typeface="Corbel" charset="0"/>
                <a:ea typeface="ＭＳ Ｐゴシック" charset="0"/>
                <a:cs typeface="Arial" charset="0"/>
              </a:rPr>
              <a:t>y </a:t>
            </a:r>
            <a:r>
              <a:rPr lang="es-ES" sz="1600" b="1" dirty="0" err="1">
                <a:solidFill>
                  <a:srgbClr val="000066"/>
                </a:solidFill>
                <a:effectLst>
                  <a:outerShdw blurRad="38100" dist="38100" dir="2700000" algn="tl">
                    <a:srgbClr val="DDDDDD"/>
                  </a:outerShdw>
                </a:effectLst>
                <a:latin typeface="Corbel" charset="0"/>
                <a:ea typeface="ＭＳ Ｐゴシック" charset="0"/>
                <a:cs typeface="Arial" charset="0"/>
              </a:rPr>
              <a:t>ameloblastoma</a:t>
            </a:r>
            <a:r>
              <a:rPr lang="es-ES" sz="1600" b="1" dirty="0">
                <a:solidFill>
                  <a:srgbClr val="000066"/>
                </a:solidFill>
                <a:effectLst>
                  <a:outerShdw blurRad="38100" dist="38100" dir="2700000" algn="tl">
                    <a:srgbClr val="DDDDDD"/>
                  </a:outerShdw>
                </a:effectLst>
                <a:latin typeface="Corbel" charset="0"/>
                <a:ea typeface="ＭＳ Ｐゴシック" charset="0"/>
                <a:cs typeface="Arial" charset="0"/>
              </a:rPr>
              <a:t> </a:t>
            </a:r>
            <a:r>
              <a:rPr lang="es-ES" sz="1600" b="1" dirty="0" err="1">
                <a:solidFill>
                  <a:srgbClr val="000066"/>
                </a:solidFill>
                <a:effectLst>
                  <a:outerShdw blurRad="38100" dist="38100" dir="2700000" algn="tl">
                    <a:srgbClr val="DDDDDD"/>
                  </a:outerShdw>
                </a:effectLst>
                <a:latin typeface="Corbel" charset="0"/>
                <a:ea typeface="ＭＳ Ｐゴシック" charset="0"/>
                <a:cs typeface="Arial" charset="0"/>
              </a:rPr>
              <a:t>uniquístico</a:t>
            </a:r>
            <a:endParaRPr lang="es-ES" sz="1600" b="1" dirty="0">
              <a:solidFill>
                <a:srgbClr val="000066"/>
              </a:solidFill>
              <a:effectLst>
                <a:outerShdw blurRad="38100" dist="38100" dir="2700000" algn="tl">
                  <a:srgbClr val="DDDDDD"/>
                </a:outerShdw>
              </a:effectLst>
              <a:latin typeface="Corbel" charset="0"/>
              <a:ea typeface="ＭＳ Ｐゴシック" charset="0"/>
              <a:cs typeface="Times New Roman" charset="0"/>
            </a:endParaRPr>
          </a:p>
        </p:txBody>
      </p:sp>
      <p:cxnSp>
        <p:nvCxnSpPr>
          <p:cNvPr id="8" name="7 Conector recto de flecha"/>
          <p:cNvCxnSpPr>
            <a:cxnSpLocks noChangeShapeType="1"/>
          </p:cNvCxnSpPr>
          <p:nvPr/>
        </p:nvCxnSpPr>
        <p:spPr bwMode="auto">
          <a:xfrm>
            <a:off x="4356100" y="2276475"/>
            <a:ext cx="0" cy="50482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8 Conector recto de flecha"/>
          <p:cNvCxnSpPr>
            <a:cxnSpLocks noChangeShapeType="1"/>
          </p:cNvCxnSpPr>
          <p:nvPr/>
        </p:nvCxnSpPr>
        <p:spPr bwMode="auto">
          <a:xfrm>
            <a:off x="3851275" y="4508500"/>
            <a:ext cx="0" cy="50482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9 Conector recto de flecha"/>
          <p:cNvCxnSpPr>
            <a:cxnSpLocks noChangeShapeType="1"/>
          </p:cNvCxnSpPr>
          <p:nvPr/>
        </p:nvCxnSpPr>
        <p:spPr bwMode="auto">
          <a:xfrm flipV="1">
            <a:off x="5508625" y="2276475"/>
            <a:ext cx="0" cy="5762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10 Conector recto de flecha"/>
          <p:cNvCxnSpPr>
            <a:cxnSpLocks noChangeShapeType="1"/>
          </p:cNvCxnSpPr>
          <p:nvPr/>
        </p:nvCxnSpPr>
        <p:spPr bwMode="auto">
          <a:xfrm flipV="1">
            <a:off x="4932363" y="2276475"/>
            <a:ext cx="0" cy="5762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 name="CuadroTexto 11"/>
          <p:cNvSpPr txBox="1"/>
          <p:nvPr/>
        </p:nvSpPr>
        <p:spPr>
          <a:xfrm>
            <a:off x="1835696" y="5877272"/>
            <a:ext cx="576064" cy="261610"/>
          </a:xfrm>
          <a:prstGeom prst="rect">
            <a:avLst/>
          </a:prstGeom>
          <a:solidFill>
            <a:schemeClr val="bg2">
              <a:lumMod val="60000"/>
              <a:lumOff val="40000"/>
            </a:schemeClr>
          </a:solidFill>
        </p:spPr>
        <p:txBody>
          <a:bodyPr wrap="square" rtlCol="0">
            <a:spAutoFit/>
          </a:bodyPr>
          <a:lstStyle/>
          <a:p>
            <a:pPr defTabSz="914400" fontAlgn="base">
              <a:spcBef>
                <a:spcPct val="0"/>
              </a:spcBef>
              <a:spcAft>
                <a:spcPct val="0"/>
              </a:spcAft>
            </a:pPr>
            <a:r>
              <a:rPr lang="es-ES" sz="1100" dirty="0" smtClean="0">
                <a:solidFill>
                  <a:srgbClr val="000000"/>
                </a:solidFill>
                <a:latin typeface="Arial"/>
                <a:ea typeface="ＭＳ Ｐゴシック" charset="0"/>
                <a:cs typeface="Arial"/>
              </a:rPr>
              <a:t>QQO</a:t>
            </a:r>
            <a:endParaRPr lang="es-ES" sz="1100"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0165313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1 Título"/>
          <p:cNvSpPr>
            <a:spLocks noGrp="1"/>
          </p:cNvSpPr>
          <p:nvPr>
            <p:ph type="title"/>
          </p:nvPr>
        </p:nvSpPr>
        <p:spPr>
          <a:xfrm>
            <a:off x="395536" y="417984"/>
            <a:ext cx="8229600" cy="1066800"/>
          </a:xfrm>
          <a:ln>
            <a:miter lim="800000"/>
            <a:headEnd/>
            <a:tailEnd/>
          </a:ln>
          <a:extLst/>
        </p:spPr>
        <p:txBody>
          <a:bodyPr>
            <a:scene3d>
              <a:camera prst="orthographicFront"/>
              <a:lightRig rig="soft" dir="t">
                <a:rot lat="0" lon="0" rev="10800000"/>
              </a:lightRig>
            </a:scene3d>
            <a:sp3d>
              <a:bevelT w="27940" h="12700"/>
              <a:contourClr>
                <a:srgbClr val="DDDDDD"/>
              </a:contourClr>
            </a:sp3d>
          </a:bodyPr>
          <a:lstStyle/>
          <a:p>
            <a:pPr fontAlgn="auto">
              <a:spcAft>
                <a:spcPts val="0"/>
              </a:spcAft>
              <a:defRPr/>
            </a:pPr>
            <a:r>
              <a:rPr lang="es-MX" spc="150" dirty="0" smtClean="0">
                <a:ln w="11430"/>
                <a:solidFill>
                  <a:srgbClr val="000074"/>
                </a:solidFill>
                <a:effectLst>
                  <a:outerShdw blurRad="25400" algn="tl" rotWithShape="0">
                    <a:srgbClr val="000000">
                      <a:alpha val="43000"/>
                    </a:srgbClr>
                  </a:outerShdw>
                </a:effectLst>
                <a:latin typeface="Arial" pitchFamily="34" charset="0"/>
                <a:ea typeface="+mj-ea"/>
                <a:cs typeface="Arial" pitchFamily="34" charset="0"/>
              </a:rPr>
              <a:t>Conclusiones</a:t>
            </a:r>
            <a:endParaRPr lang="es-MX" spc="150" dirty="0">
              <a:ln w="11430"/>
              <a:solidFill>
                <a:srgbClr val="000074"/>
              </a:solidFill>
              <a:effectLst>
                <a:outerShdw blurRad="25400" algn="tl" rotWithShape="0">
                  <a:srgbClr val="000000">
                    <a:alpha val="43000"/>
                  </a:srgbClr>
                </a:outerShdw>
              </a:effectLst>
              <a:latin typeface="Arial" pitchFamily="34" charset="0"/>
              <a:ea typeface="+mj-ea"/>
              <a:cs typeface="Arial" pitchFamily="34" charset="0"/>
            </a:endParaRPr>
          </a:p>
        </p:txBody>
      </p:sp>
      <p:sp>
        <p:nvSpPr>
          <p:cNvPr id="3" name="2 Marcador de contenido"/>
          <p:cNvSpPr>
            <a:spLocks noGrp="1"/>
          </p:cNvSpPr>
          <p:nvPr>
            <p:ph idx="1"/>
          </p:nvPr>
        </p:nvSpPr>
        <p:spPr>
          <a:xfrm>
            <a:off x="707834" y="1916113"/>
            <a:ext cx="7777175" cy="4537075"/>
          </a:xfrm>
        </p:spPr>
        <p:txBody>
          <a:bodyPr/>
          <a:lstStyle/>
          <a:p>
            <a:pPr algn="just">
              <a:buFont typeface="Wingdings 2" charset="0"/>
              <a:buNone/>
            </a:pPr>
            <a:endParaRPr lang="es-MX" sz="1600" dirty="0">
              <a:latin typeface="Times New Roman" charset="0"/>
            </a:endParaRPr>
          </a:p>
          <a:p>
            <a:pPr algn="just"/>
            <a:r>
              <a:rPr lang="es-ES" sz="2400" dirty="0">
                <a:solidFill>
                  <a:srgbClr val="000090"/>
                </a:solidFill>
                <a:latin typeface="Arial" charset="0"/>
                <a:cs typeface="Arial" charset="0"/>
              </a:rPr>
              <a:t>La correlación encontrada entre la expresión de Ki67, Syndecan-1 y </a:t>
            </a:r>
            <a:r>
              <a:rPr lang="es-ES" sz="2400" dirty="0" smtClean="0">
                <a:solidFill>
                  <a:srgbClr val="000090"/>
                </a:solidFill>
                <a:latin typeface="Arial" charset="0"/>
                <a:cs typeface="Arial" charset="0"/>
              </a:rPr>
              <a:t>la triada</a:t>
            </a:r>
            <a:r>
              <a:rPr lang="es-ES" sz="2400" dirty="0" smtClean="0">
                <a:solidFill>
                  <a:srgbClr val="000090"/>
                </a:solidFill>
                <a:latin typeface="Arial" charset="0"/>
                <a:cs typeface="Arial" charset="0"/>
              </a:rPr>
              <a:t> </a:t>
            </a:r>
            <a:r>
              <a:rPr lang="es-ES" sz="2400" dirty="0">
                <a:solidFill>
                  <a:srgbClr val="000090"/>
                </a:solidFill>
                <a:latin typeface="Arial" charset="0"/>
                <a:cs typeface="Arial" charset="0"/>
              </a:rPr>
              <a:t>RANK-RANKL-OPG, aporta elementos para esclarecer los mecanismos de </a:t>
            </a:r>
            <a:r>
              <a:rPr lang="es-ES" sz="2400" dirty="0" smtClean="0">
                <a:solidFill>
                  <a:srgbClr val="000090"/>
                </a:solidFill>
                <a:latin typeface="Arial" charset="0"/>
                <a:cs typeface="Arial" charset="0"/>
              </a:rPr>
              <a:t>crecimiento e infiltración </a:t>
            </a:r>
            <a:r>
              <a:rPr lang="es-ES" sz="2400" dirty="0">
                <a:solidFill>
                  <a:srgbClr val="000090"/>
                </a:solidFill>
                <a:latin typeface="Arial" charset="0"/>
                <a:cs typeface="Arial" charset="0"/>
              </a:rPr>
              <a:t>que tienen las lesiones incluidas en este trabajo. </a:t>
            </a:r>
          </a:p>
          <a:p>
            <a:pPr algn="just"/>
            <a:endParaRPr lang="es-ES" sz="2400" dirty="0">
              <a:solidFill>
                <a:srgbClr val="000090"/>
              </a:solidFill>
              <a:latin typeface="Arial" charset="0"/>
              <a:cs typeface="Arial" charset="0"/>
            </a:endParaRPr>
          </a:p>
          <a:p>
            <a:pPr algn="just"/>
            <a:r>
              <a:rPr lang="es-MX" sz="2400" dirty="0">
                <a:solidFill>
                  <a:srgbClr val="000090"/>
                </a:solidFill>
                <a:latin typeface="Arial" charset="0"/>
                <a:cs typeface="Arial" charset="0"/>
              </a:rPr>
              <a:t>Los hallazgos registrados apoyan la necesidad de </a:t>
            </a:r>
            <a:r>
              <a:rPr lang="es-ES" sz="2400" dirty="0">
                <a:solidFill>
                  <a:srgbClr val="000090"/>
                </a:solidFill>
                <a:latin typeface="Arial" charset="0"/>
                <a:cs typeface="Arial" charset="0"/>
              </a:rPr>
              <a:t>que estudios futuros se dirijan a evaluar el valor de </a:t>
            </a:r>
            <a:r>
              <a:rPr lang="es-ES" sz="2400" dirty="0" smtClean="0">
                <a:solidFill>
                  <a:srgbClr val="000090"/>
                </a:solidFill>
                <a:latin typeface="Arial" charset="0"/>
                <a:cs typeface="Arial" charset="0"/>
              </a:rPr>
              <a:t>componentes </a:t>
            </a:r>
            <a:r>
              <a:rPr lang="es-ES" sz="2400" dirty="0" smtClean="0">
                <a:solidFill>
                  <a:srgbClr val="000090"/>
                </a:solidFill>
                <a:latin typeface="Arial" charset="0"/>
                <a:cs typeface="Arial" charset="0"/>
              </a:rPr>
              <a:t>celulares y extracelulares de T.O. como </a:t>
            </a:r>
            <a:r>
              <a:rPr lang="es-ES" sz="2400" dirty="0">
                <a:solidFill>
                  <a:srgbClr val="000090"/>
                </a:solidFill>
                <a:latin typeface="Arial" charset="0"/>
                <a:cs typeface="Arial" charset="0"/>
              </a:rPr>
              <a:t>posibles blancos </a:t>
            </a:r>
            <a:r>
              <a:rPr lang="es-ES" sz="2400" dirty="0" smtClean="0">
                <a:solidFill>
                  <a:srgbClr val="000090"/>
                </a:solidFill>
                <a:latin typeface="Arial" charset="0"/>
                <a:cs typeface="Arial" charset="0"/>
              </a:rPr>
              <a:t>terapéuticos para minimizar abordajes quirúrgicos </a:t>
            </a:r>
            <a:r>
              <a:rPr lang="es-ES" sz="2400" dirty="0" smtClean="0">
                <a:solidFill>
                  <a:srgbClr val="000090"/>
                </a:solidFill>
                <a:latin typeface="Arial" charset="0"/>
                <a:cs typeface="Arial" charset="0"/>
              </a:rPr>
              <a:t>extensos en estas lesiones.</a:t>
            </a:r>
            <a:endParaRPr lang="es-ES" sz="2400" dirty="0">
              <a:solidFill>
                <a:srgbClr val="000090"/>
              </a:solidFill>
              <a:latin typeface="Arial" charset="0"/>
              <a:cs typeface="Arial" charset="0"/>
            </a:endParaRPr>
          </a:p>
          <a:p>
            <a:pPr algn="just">
              <a:buFontTx/>
              <a:buNone/>
            </a:pPr>
            <a:endParaRPr lang="es-ES" sz="1800" dirty="0">
              <a:solidFill>
                <a:srgbClr val="000066"/>
              </a:solidFill>
              <a:latin typeface="Arial" charset="0"/>
              <a:cs typeface="Arial" charset="0"/>
            </a:endParaRPr>
          </a:p>
          <a:p>
            <a:pPr algn="just"/>
            <a:endParaRPr lang="es-ES" sz="1800" dirty="0">
              <a:latin typeface="Times New Roman" charset="0"/>
            </a:endParaRPr>
          </a:p>
          <a:p>
            <a:pPr algn="just">
              <a:buFont typeface="Wingdings 2" charset="0"/>
              <a:buNone/>
            </a:pPr>
            <a:endParaRPr lang="es-MX" sz="1800" dirty="0">
              <a:latin typeface="Times New Roman" charset="0"/>
            </a:endParaRPr>
          </a:p>
          <a:p>
            <a:pPr algn="just">
              <a:buFont typeface="Wingdings 2" charset="0"/>
              <a:buNone/>
            </a:pPr>
            <a:endParaRPr lang="es-MX" sz="1800" dirty="0">
              <a:latin typeface="Times New Roman" charset="0"/>
            </a:endParaRPr>
          </a:p>
          <a:p>
            <a:pPr algn="just"/>
            <a:endParaRPr lang="es-MX" sz="1800" dirty="0">
              <a:latin typeface="Times New Roman" charset="0"/>
            </a:endParaRPr>
          </a:p>
          <a:p>
            <a:pPr algn="just">
              <a:buFont typeface="Wingdings 2" charset="0"/>
              <a:buNone/>
            </a:pPr>
            <a:endParaRPr lang="es-MX" sz="1800" dirty="0">
              <a:latin typeface="Times New Roman" charset="0"/>
            </a:endParaRPr>
          </a:p>
          <a:p>
            <a:pPr algn="just"/>
            <a:endParaRPr lang="es-MX" sz="1800" dirty="0">
              <a:latin typeface="Times New Roman" charset="0"/>
            </a:endParaRPr>
          </a:p>
          <a:p>
            <a:pPr algn="just"/>
            <a:endParaRPr lang="es-MX" sz="1600" dirty="0">
              <a:latin typeface="Times New Roman" charset="0"/>
            </a:endParaRPr>
          </a:p>
        </p:txBody>
      </p:sp>
      <p:cxnSp>
        <p:nvCxnSpPr>
          <p:cNvPr id="4" name="4 Conector recto"/>
          <p:cNvCxnSpPr/>
          <p:nvPr/>
        </p:nvCxnSpPr>
        <p:spPr>
          <a:xfrm>
            <a:off x="755662" y="1773238"/>
            <a:ext cx="7561263"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9202187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9" dur="2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0" dur="20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11" dur="2000"/>
                                        <p:tgtEl>
                                          <p:spTgt spid="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p:cTn id="16" dur="20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17" dur="2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18" dur="2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19" dur="20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2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90924" y="333375"/>
            <a:ext cx="8001000" cy="1143000"/>
          </a:xfrm>
          <a:extLs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a:normAutofit fontScale="90000"/>
          </a:bodyPr>
          <a:lstStyle/>
          <a:p>
            <a:pPr eaLnBrk="1" hangingPunct="1">
              <a:defRPr/>
            </a:pPr>
            <a:r>
              <a:rPr lang="en-US" b="1" dirty="0" err="1" smtClean="0">
                <a:solidFill>
                  <a:srgbClr val="000066"/>
                </a:solidFill>
                <a:latin typeface="+mn-lt"/>
                <a:cs typeface="+mj-cs"/>
              </a:rPr>
              <a:t>Tumores</a:t>
            </a:r>
            <a:r>
              <a:rPr lang="en-US" b="1" dirty="0" smtClean="0">
                <a:solidFill>
                  <a:srgbClr val="000066"/>
                </a:solidFill>
                <a:latin typeface="+mn-lt"/>
                <a:cs typeface="+mj-cs"/>
              </a:rPr>
              <a:t> odontogénicos</a:t>
            </a:r>
            <a:r>
              <a:rPr lang="en-US" dirty="0" smtClean="0">
                <a:solidFill>
                  <a:srgbClr val="000066"/>
                </a:solidFill>
                <a:latin typeface="+mn-lt"/>
                <a:cs typeface="+mj-cs"/>
              </a:rPr>
              <a:t/>
            </a:r>
            <a:br>
              <a:rPr lang="en-US" dirty="0" smtClean="0">
                <a:solidFill>
                  <a:srgbClr val="000066"/>
                </a:solidFill>
                <a:latin typeface="+mn-lt"/>
                <a:cs typeface="+mj-cs"/>
              </a:rPr>
            </a:br>
            <a:r>
              <a:rPr lang="en-US" sz="3600" dirty="0" err="1" smtClean="0">
                <a:solidFill>
                  <a:srgbClr val="000066"/>
                </a:solidFill>
                <a:latin typeface="+mn-lt"/>
              </a:rPr>
              <a:t>Grupo</a:t>
            </a:r>
            <a:r>
              <a:rPr lang="en-US" sz="3600" dirty="0" smtClean="0">
                <a:solidFill>
                  <a:srgbClr val="000066"/>
                </a:solidFill>
                <a:latin typeface="+mn-lt"/>
              </a:rPr>
              <a:t> </a:t>
            </a:r>
            <a:r>
              <a:rPr lang="en-US" sz="3600" dirty="0" err="1" smtClean="0">
                <a:solidFill>
                  <a:srgbClr val="000066"/>
                </a:solidFill>
                <a:latin typeface="+mn-lt"/>
              </a:rPr>
              <a:t>colaborativo</a:t>
            </a:r>
            <a:r>
              <a:rPr lang="en-US" sz="3600" dirty="0" smtClean="0">
                <a:solidFill>
                  <a:srgbClr val="000066"/>
                </a:solidFill>
                <a:latin typeface="+mn-lt"/>
              </a:rPr>
              <a:t> </a:t>
            </a:r>
            <a:r>
              <a:rPr lang="en-US" sz="3600" dirty="0" err="1" smtClean="0">
                <a:solidFill>
                  <a:srgbClr val="000066"/>
                </a:solidFill>
                <a:latin typeface="+mn-lt"/>
              </a:rPr>
              <a:t>internacional</a:t>
            </a:r>
            <a:endParaRPr lang="en-US" sz="3600" dirty="0" smtClean="0">
              <a:solidFill>
                <a:srgbClr val="000066"/>
              </a:solidFill>
              <a:latin typeface="+mn-lt"/>
            </a:endParaRPr>
          </a:p>
        </p:txBody>
      </p:sp>
      <p:sp>
        <p:nvSpPr>
          <p:cNvPr id="23555" name="Rectangle 3"/>
          <p:cNvSpPr>
            <a:spLocks noGrp="1" noChangeArrowheads="1"/>
          </p:cNvSpPr>
          <p:nvPr>
            <p:ph type="body" idx="1"/>
          </p:nvPr>
        </p:nvSpPr>
        <p:spPr>
          <a:xfrm>
            <a:off x="990600" y="2122487"/>
            <a:ext cx="7829550" cy="4475305"/>
          </a:xfrm>
        </p:spPr>
        <p:txBody>
          <a:bodyPr>
            <a:normAutofit fontScale="55000" lnSpcReduction="20000"/>
          </a:bodyPr>
          <a:lstStyle/>
          <a:p>
            <a:pPr marL="0" lvl="1" indent="0" eaLnBrk="1" hangingPunct="1">
              <a:lnSpc>
                <a:spcPct val="120000"/>
              </a:lnSpc>
              <a:buFont typeface="Arial" charset="0"/>
              <a:buNone/>
              <a:defRPr/>
            </a:pPr>
            <a:r>
              <a:rPr lang="es-ES_tradnl" b="1" i="1" dirty="0" smtClean="0">
                <a:latin typeface="Arial" charset="0"/>
              </a:rPr>
              <a:t>México </a:t>
            </a:r>
            <a:r>
              <a:rPr lang="es-ES_tradnl" dirty="0">
                <a:latin typeface="Arial" charset="0"/>
              </a:rPr>
              <a:t>	</a:t>
            </a:r>
            <a:endParaRPr lang="es-ES_tradnl" dirty="0" smtClean="0">
              <a:latin typeface="Arial" charset="0"/>
            </a:endParaRP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Adalberto A. Mosqueda Taylor (UAMX)</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María Esther Irigoyen Camacho (UAMX)</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Daniel Carrasco Daza + (INP)</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Guillermo Martínez Mata (</a:t>
            </a:r>
            <a:r>
              <a:rPr lang="es-ES_tradnl" dirty="0" err="1" smtClean="0">
                <a:latin typeface="Arial" charset="0"/>
              </a:rPr>
              <a:t>UACh</a:t>
            </a:r>
            <a:r>
              <a:rPr lang="es-ES_tradnl" dirty="0" smtClean="0">
                <a:latin typeface="Arial" charset="0"/>
              </a:rPr>
              <a:t>)</a:t>
            </a:r>
          </a:p>
          <a:p>
            <a:pPr marL="0" lvl="1" indent="0" eaLnBrk="1" hangingPunct="1">
              <a:lnSpc>
                <a:spcPct val="120000"/>
              </a:lnSpc>
              <a:buFont typeface="Arial" charset="0"/>
              <a:buNone/>
              <a:defRPr/>
            </a:pPr>
            <a:endParaRPr lang="es-ES_tradnl" dirty="0" smtClean="0">
              <a:latin typeface="Arial" charset="0"/>
            </a:endParaRPr>
          </a:p>
          <a:p>
            <a:pPr marL="0" lvl="1" indent="0" eaLnBrk="1" hangingPunct="1">
              <a:lnSpc>
                <a:spcPct val="120000"/>
              </a:lnSpc>
              <a:buFont typeface="Arial" charset="0"/>
              <a:buNone/>
              <a:defRPr/>
            </a:pPr>
            <a:r>
              <a:rPr lang="es-ES_tradnl" b="1" i="1" dirty="0" smtClean="0">
                <a:latin typeface="Arial" charset="0"/>
              </a:rPr>
              <a:t>Guatemala </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Román Carlos </a:t>
            </a:r>
            <a:r>
              <a:rPr lang="es-ES_tradnl" dirty="0" err="1" smtClean="0">
                <a:latin typeface="Arial" charset="0"/>
              </a:rPr>
              <a:t>Bregni</a:t>
            </a:r>
            <a:r>
              <a:rPr lang="es-ES_tradnl" dirty="0" smtClean="0">
                <a:latin typeface="Arial" charset="0"/>
              </a:rPr>
              <a:t> (Centro Clínico de Cabeza y Cuello)</a:t>
            </a:r>
          </a:p>
          <a:p>
            <a:pPr marL="0" lvl="1" indent="0" eaLnBrk="1" hangingPunct="1">
              <a:lnSpc>
                <a:spcPct val="120000"/>
              </a:lnSpc>
              <a:buFont typeface="Arial" charset="0"/>
              <a:buNone/>
              <a:defRPr/>
            </a:pPr>
            <a:endParaRPr lang="es-ES_tradnl" dirty="0" smtClean="0">
              <a:latin typeface="Arial" charset="0"/>
            </a:endParaRPr>
          </a:p>
          <a:p>
            <a:pPr marL="0" lvl="1" indent="0" eaLnBrk="1" hangingPunct="1">
              <a:lnSpc>
                <a:spcPct val="120000"/>
              </a:lnSpc>
              <a:buFont typeface="Arial" charset="0"/>
              <a:buNone/>
              <a:defRPr/>
            </a:pPr>
            <a:r>
              <a:rPr lang="es-ES_tradnl" b="1" i="1" dirty="0" smtClean="0">
                <a:latin typeface="Arial" charset="0"/>
              </a:rPr>
              <a:t>Brasil</a:t>
            </a:r>
            <a:r>
              <a:rPr lang="es-ES_tradnl" dirty="0" smtClean="0">
                <a:latin typeface="Arial" charset="0"/>
              </a:rPr>
              <a:t> </a:t>
            </a:r>
          </a:p>
          <a:p>
            <a:pPr marL="0" lvl="1" indent="0" eaLnBrk="1" hangingPunct="1">
              <a:lnSpc>
                <a:spcPct val="120000"/>
              </a:lnSpc>
              <a:buFont typeface="Arial" charset="0"/>
              <a:buNone/>
              <a:defRPr/>
            </a:pPr>
            <a:r>
              <a:rPr lang="es-ES_tradnl" dirty="0">
                <a:latin typeface="Arial" charset="0"/>
              </a:rPr>
              <a:t>	</a:t>
            </a:r>
            <a:r>
              <a:rPr lang="es-ES_tradnl" dirty="0" err="1" smtClean="0">
                <a:latin typeface="Arial" charset="0"/>
              </a:rPr>
              <a:t>Oslei</a:t>
            </a:r>
            <a:r>
              <a:rPr lang="es-ES_tradnl" dirty="0" smtClean="0">
                <a:latin typeface="Arial" charset="0"/>
              </a:rPr>
              <a:t> </a:t>
            </a:r>
            <a:r>
              <a:rPr lang="es-ES_tradnl" dirty="0" err="1" smtClean="0">
                <a:latin typeface="Arial" charset="0"/>
              </a:rPr>
              <a:t>Paes</a:t>
            </a:r>
            <a:r>
              <a:rPr lang="es-ES_tradnl" dirty="0" smtClean="0">
                <a:latin typeface="Arial" charset="0"/>
              </a:rPr>
              <a:t> de Almeida (FOP, UNICAMP) </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Fabio </a:t>
            </a:r>
            <a:r>
              <a:rPr lang="es-ES_tradnl" dirty="0" err="1" smtClean="0">
                <a:latin typeface="Arial" charset="0"/>
              </a:rPr>
              <a:t>Ramoa</a:t>
            </a:r>
            <a:r>
              <a:rPr lang="es-ES_tradnl" dirty="0" smtClean="0">
                <a:latin typeface="Arial" charset="0"/>
              </a:rPr>
              <a:t> Pires (UERJ)</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Bruno Augusto </a:t>
            </a:r>
            <a:r>
              <a:rPr lang="es-ES_tradnl" dirty="0" err="1" smtClean="0">
                <a:latin typeface="Arial" charset="0"/>
              </a:rPr>
              <a:t>Benevenuto</a:t>
            </a:r>
            <a:r>
              <a:rPr lang="es-ES_tradnl" dirty="0" smtClean="0">
                <a:latin typeface="Arial" charset="0"/>
              </a:rPr>
              <a:t> de Andrade (UFRJ)</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Pablo </a:t>
            </a:r>
            <a:r>
              <a:rPr lang="es-ES_tradnl" dirty="0" err="1" smtClean="0">
                <a:latin typeface="Arial" charset="0"/>
              </a:rPr>
              <a:t>Agustin</a:t>
            </a:r>
            <a:r>
              <a:rPr lang="es-ES_tradnl" dirty="0" smtClean="0">
                <a:latin typeface="Arial" charset="0"/>
              </a:rPr>
              <a:t> Vargas (FOP, UNICAMP)</a:t>
            </a:r>
          </a:p>
          <a:p>
            <a:pPr marL="457200" lvl="1" indent="0" eaLnBrk="1" hangingPunct="1">
              <a:lnSpc>
                <a:spcPct val="120000"/>
              </a:lnSpc>
              <a:buFont typeface="Arial" charset="0"/>
              <a:buNone/>
              <a:defRPr/>
            </a:pPr>
            <a:endParaRPr lang="es-ES_tradnl" sz="2400" dirty="0">
              <a:solidFill>
                <a:srgbClr val="000099"/>
              </a:solidFill>
              <a:latin typeface="Arial" charset="0"/>
            </a:endParaRPr>
          </a:p>
          <a:p>
            <a:pPr marL="457200" lvl="1" indent="0" eaLnBrk="1" hangingPunct="1">
              <a:lnSpc>
                <a:spcPct val="120000"/>
              </a:lnSpc>
              <a:buFont typeface="Arial" charset="0"/>
              <a:buNone/>
              <a:defRPr/>
            </a:pPr>
            <a:endParaRPr lang="es-ES" sz="1400" b="1" dirty="0">
              <a:latin typeface="Arial" charset="0"/>
            </a:endParaRPr>
          </a:p>
          <a:p>
            <a:pPr marL="0" indent="0" eaLnBrk="1" hangingPunct="1">
              <a:buFontTx/>
              <a:buNone/>
              <a:defRPr/>
            </a:pPr>
            <a:endParaRPr lang="en-US" i="1" dirty="0" smtClean="0">
              <a:solidFill>
                <a:srgbClr val="000099"/>
              </a:solidFill>
              <a:latin typeface="Arial" charset="0"/>
              <a:cs typeface="+mn-cs"/>
            </a:endParaRPr>
          </a:p>
        </p:txBody>
      </p:sp>
      <p:cxnSp>
        <p:nvCxnSpPr>
          <p:cNvPr id="4" name="3 Conector recto"/>
          <p:cNvCxnSpPr/>
          <p:nvPr/>
        </p:nvCxnSpPr>
        <p:spPr>
          <a:xfrm>
            <a:off x="755650" y="1628775"/>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458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990600" y="2122488"/>
            <a:ext cx="7829550" cy="4114800"/>
          </a:xfrm>
        </p:spPr>
        <p:txBody>
          <a:bodyPr>
            <a:normAutofit fontScale="62500" lnSpcReduction="20000"/>
          </a:bodyPr>
          <a:lstStyle/>
          <a:p>
            <a:pPr marL="0" lvl="1" indent="0" eaLnBrk="1" hangingPunct="1">
              <a:lnSpc>
                <a:spcPct val="120000"/>
              </a:lnSpc>
              <a:buFont typeface="Arial" charset="0"/>
              <a:buNone/>
              <a:defRPr/>
            </a:pPr>
            <a:r>
              <a:rPr lang="es-ES_tradnl" b="1" i="1" dirty="0" smtClean="0">
                <a:latin typeface="Arial" charset="0"/>
              </a:rPr>
              <a:t>Perú </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Wilson Delgado </a:t>
            </a:r>
            <a:r>
              <a:rPr lang="es-ES_tradnl" dirty="0" err="1" smtClean="0">
                <a:latin typeface="Arial" charset="0"/>
              </a:rPr>
              <a:t>Azañero</a:t>
            </a:r>
            <a:r>
              <a:rPr lang="es-ES_tradnl" dirty="0" smtClean="0">
                <a:latin typeface="Arial" charset="0"/>
              </a:rPr>
              <a:t> (UPCH)</a:t>
            </a:r>
          </a:p>
          <a:p>
            <a:pPr marL="0" lvl="1" indent="0" eaLnBrk="1" hangingPunct="1">
              <a:lnSpc>
                <a:spcPct val="120000"/>
              </a:lnSpc>
              <a:buFont typeface="Arial" charset="0"/>
              <a:buNone/>
              <a:defRPr/>
            </a:pPr>
            <a:endParaRPr lang="es-ES_tradnl" dirty="0" smtClean="0">
              <a:latin typeface="Arial" charset="0"/>
            </a:endParaRPr>
          </a:p>
          <a:p>
            <a:pPr marL="0" lvl="1" indent="0" eaLnBrk="1" hangingPunct="1">
              <a:lnSpc>
                <a:spcPct val="120000"/>
              </a:lnSpc>
              <a:buFont typeface="Arial" charset="0"/>
              <a:buNone/>
              <a:defRPr/>
            </a:pPr>
            <a:r>
              <a:rPr lang="es-ES_tradnl" b="1" i="1" dirty="0" smtClean="0">
                <a:latin typeface="Arial" charset="0"/>
              </a:rPr>
              <a:t>Uruguay </a:t>
            </a:r>
          </a:p>
          <a:p>
            <a:pPr marL="0" lvl="1" indent="0" eaLnBrk="1" hangingPunct="1">
              <a:lnSpc>
                <a:spcPct val="120000"/>
              </a:lnSpc>
              <a:buFont typeface="Arial" charset="0"/>
              <a:buNone/>
              <a:defRPr/>
            </a:pPr>
            <a:r>
              <a:rPr lang="es-ES_tradnl" dirty="0">
                <a:latin typeface="Arial" charset="0"/>
              </a:rPr>
              <a:t>	</a:t>
            </a:r>
            <a:r>
              <a:rPr lang="es-ES_tradnl" dirty="0" err="1" smtClean="0">
                <a:latin typeface="Arial" charset="0"/>
              </a:rPr>
              <a:t>Ronell</a:t>
            </a:r>
            <a:r>
              <a:rPr lang="es-ES_tradnl" dirty="0" smtClean="0">
                <a:latin typeface="Arial" charset="0"/>
              </a:rPr>
              <a:t> </a:t>
            </a:r>
            <a:r>
              <a:rPr lang="es-ES_tradnl" dirty="0" err="1" smtClean="0">
                <a:latin typeface="Arial" charset="0"/>
              </a:rPr>
              <a:t>Bologna</a:t>
            </a:r>
            <a:r>
              <a:rPr lang="es-ES_tradnl" dirty="0" smtClean="0">
                <a:latin typeface="Arial" charset="0"/>
              </a:rPr>
              <a:t> Molina (Universidad de la República)</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Vanesa Pereira Prado (Universidad de la República)</a:t>
            </a:r>
          </a:p>
          <a:p>
            <a:pPr marL="0" lvl="1" indent="0" eaLnBrk="1" hangingPunct="1">
              <a:lnSpc>
                <a:spcPct val="120000"/>
              </a:lnSpc>
              <a:buFont typeface="Arial" charset="0"/>
              <a:buNone/>
              <a:defRPr/>
            </a:pPr>
            <a:endParaRPr lang="es-ES_tradnl" dirty="0" smtClean="0">
              <a:latin typeface="Arial" charset="0"/>
            </a:endParaRPr>
          </a:p>
          <a:p>
            <a:pPr marL="0" lvl="1" indent="0" eaLnBrk="1" hangingPunct="1">
              <a:lnSpc>
                <a:spcPct val="120000"/>
              </a:lnSpc>
              <a:buFont typeface="Arial" charset="0"/>
              <a:buNone/>
              <a:defRPr/>
            </a:pPr>
            <a:r>
              <a:rPr lang="es-ES_tradnl" b="1" i="1" dirty="0" smtClean="0">
                <a:latin typeface="Arial" charset="0"/>
              </a:rPr>
              <a:t>España</a:t>
            </a:r>
            <a:r>
              <a:rPr lang="es-ES_tradnl" dirty="0" smtClean="0">
                <a:latin typeface="Arial" charset="0"/>
              </a:rPr>
              <a:t> </a:t>
            </a:r>
          </a:p>
          <a:p>
            <a:pPr marL="0" lvl="1" indent="0" eaLnBrk="1" hangingPunct="1">
              <a:lnSpc>
                <a:spcPct val="120000"/>
              </a:lnSpc>
              <a:buFont typeface="Arial" charset="0"/>
              <a:buNone/>
              <a:defRPr/>
            </a:pPr>
            <a:r>
              <a:rPr lang="es-ES_tradnl" dirty="0">
                <a:latin typeface="Arial" charset="0"/>
              </a:rPr>
              <a:t>	</a:t>
            </a:r>
            <a:r>
              <a:rPr lang="es-ES_tradnl" dirty="0" smtClean="0">
                <a:latin typeface="Arial" charset="0"/>
              </a:rPr>
              <a:t>José Manuel Aguirre </a:t>
            </a:r>
            <a:r>
              <a:rPr lang="es-ES_tradnl" dirty="0" err="1" smtClean="0">
                <a:latin typeface="Arial" charset="0"/>
              </a:rPr>
              <a:t>Urizar</a:t>
            </a:r>
            <a:r>
              <a:rPr lang="es-ES_tradnl" dirty="0" smtClean="0">
                <a:latin typeface="Arial" charset="0"/>
              </a:rPr>
              <a:t> (Universidad del País Vasco)</a:t>
            </a:r>
          </a:p>
          <a:p>
            <a:pPr marL="0" lvl="1" indent="0" eaLnBrk="1" hangingPunct="1">
              <a:lnSpc>
                <a:spcPct val="120000"/>
              </a:lnSpc>
              <a:buFont typeface="Arial" charset="0"/>
              <a:buNone/>
              <a:defRPr/>
            </a:pPr>
            <a:endParaRPr lang="es-ES_tradnl" dirty="0" smtClean="0">
              <a:latin typeface="Arial" charset="0"/>
            </a:endParaRPr>
          </a:p>
          <a:p>
            <a:pPr marL="0" lvl="1" indent="0" eaLnBrk="1" hangingPunct="1">
              <a:lnSpc>
                <a:spcPct val="120000"/>
              </a:lnSpc>
              <a:buFont typeface="Arial" charset="0"/>
              <a:buNone/>
              <a:defRPr/>
            </a:pPr>
            <a:r>
              <a:rPr lang="es-ES_tradnl" b="1" i="1" dirty="0" smtClean="0">
                <a:latin typeface="Arial" charset="0"/>
              </a:rPr>
              <a:t>Japón</a:t>
            </a:r>
            <a:r>
              <a:rPr lang="es-ES_tradnl" dirty="0" smtClean="0">
                <a:latin typeface="Arial" charset="0"/>
              </a:rPr>
              <a:t> </a:t>
            </a:r>
          </a:p>
          <a:p>
            <a:pPr marL="0" lvl="1" indent="0" eaLnBrk="1" hangingPunct="1">
              <a:lnSpc>
                <a:spcPct val="120000"/>
              </a:lnSpc>
              <a:buFont typeface="Arial" charset="0"/>
              <a:buNone/>
              <a:defRPr/>
            </a:pPr>
            <a:r>
              <a:rPr lang="es-ES_tradnl" dirty="0">
                <a:latin typeface="Arial" charset="0"/>
              </a:rPr>
              <a:t>	</a:t>
            </a:r>
            <a:r>
              <a:rPr lang="es-ES_tradnl" dirty="0" err="1" smtClean="0">
                <a:latin typeface="Arial" charset="0"/>
              </a:rPr>
              <a:t>Toshinari</a:t>
            </a:r>
            <a:r>
              <a:rPr lang="es-ES_tradnl" dirty="0" smtClean="0">
                <a:latin typeface="Arial" charset="0"/>
              </a:rPr>
              <a:t> </a:t>
            </a:r>
            <a:r>
              <a:rPr lang="es-ES_tradnl" dirty="0" err="1" smtClean="0">
                <a:latin typeface="Arial" charset="0"/>
              </a:rPr>
              <a:t>Mikami</a:t>
            </a:r>
            <a:r>
              <a:rPr lang="es-ES_tradnl" dirty="0" smtClean="0">
                <a:latin typeface="Arial" charset="0"/>
              </a:rPr>
              <a:t> (Iwate Medical </a:t>
            </a:r>
            <a:r>
              <a:rPr lang="es-ES_tradnl" dirty="0" err="1" smtClean="0">
                <a:latin typeface="Arial" charset="0"/>
              </a:rPr>
              <a:t>University</a:t>
            </a:r>
            <a:r>
              <a:rPr lang="es-ES_tradnl" dirty="0" smtClean="0">
                <a:latin typeface="Arial" charset="0"/>
              </a:rPr>
              <a:t>)</a:t>
            </a:r>
            <a:endParaRPr lang="es-ES_tradnl" dirty="0">
              <a:latin typeface="Arial" charset="0"/>
            </a:endParaRPr>
          </a:p>
          <a:p>
            <a:pPr marL="457200" lvl="1" indent="0" eaLnBrk="1" hangingPunct="1">
              <a:lnSpc>
                <a:spcPct val="120000"/>
              </a:lnSpc>
              <a:buFont typeface="Arial" charset="0"/>
              <a:buNone/>
              <a:defRPr/>
            </a:pPr>
            <a:endParaRPr lang="es-ES_tradnl" sz="2400" dirty="0">
              <a:solidFill>
                <a:srgbClr val="000099"/>
              </a:solidFill>
              <a:latin typeface="Arial" charset="0"/>
            </a:endParaRPr>
          </a:p>
          <a:p>
            <a:pPr marL="457200" lvl="1" indent="0" eaLnBrk="1" hangingPunct="1">
              <a:lnSpc>
                <a:spcPct val="120000"/>
              </a:lnSpc>
              <a:buFont typeface="Arial" charset="0"/>
              <a:buNone/>
              <a:defRPr/>
            </a:pPr>
            <a:endParaRPr lang="es-ES" sz="1400" b="1" dirty="0">
              <a:latin typeface="Arial" charset="0"/>
            </a:endParaRPr>
          </a:p>
          <a:p>
            <a:pPr marL="0" indent="0" eaLnBrk="1" hangingPunct="1">
              <a:buFontTx/>
              <a:buNone/>
              <a:defRPr/>
            </a:pPr>
            <a:endParaRPr lang="en-US" i="1" dirty="0" smtClean="0">
              <a:solidFill>
                <a:srgbClr val="000099"/>
              </a:solidFill>
              <a:latin typeface="Arial" charset="0"/>
              <a:cs typeface="+mn-cs"/>
            </a:endParaRPr>
          </a:p>
        </p:txBody>
      </p:sp>
      <p:cxnSp>
        <p:nvCxnSpPr>
          <p:cNvPr id="4" name="3 Conector recto"/>
          <p:cNvCxnSpPr/>
          <p:nvPr/>
        </p:nvCxnSpPr>
        <p:spPr>
          <a:xfrm>
            <a:off x="755650" y="1628775"/>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sp>
        <p:nvSpPr>
          <p:cNvPr id="6" name="Rectangle 2"/>
          <p:cNvSpPr>
            <a:spLocks noGrp="1" noChangeArrowheads="1"/>
          </p:cNvSpPr>
          <p:nvPr>
            <p:ph type="title"/>
          </p:nvPr>
        </p:nvSpPr>
        <p:spPr>
          <a:xfrm>
            <a:off x="457200" y="330660"/>
            <a:ext cx="8229600" cy="1143000"/>
          </a:xfrm>
          <a:extLs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a:normAutofit fontScale="90000"/>
          </a:bodyPr>
          <a:lstStyle/>
          <a:p>
            <a:pPr eaLnBrk="1" hangingPunct="1">
              <a:defRPr/>
            </a:pPr>
            <a:r>
              <a:rPr lang="en-US" b="1" dirty="0" err="1" smtClean="0">
                <a:solidFill>
                  <a:srgbClr val="000066"/>
                </a:solidFill>
                <a:latin typeface="+mn-lt"/>
                <a:cs typeface="+mj-cs"/>
              </a:rPr>
              <a:t>Tumores</a:t>
            </a:r>
            <a:r>
              <a:rPr lang="en-US" b="1" dirty="0" smtClean="0">
                <a:solidFill>
                  <a:srgbClr val="000066"/>
                </a:solidFill>
                <a:latin typeface="+mn-lt"/>
                <a:cs typeface="+mj-cs"/>
              </a:rPr>
              <a:t> odontogénicos</a:t>
            </a:r>
            <a:r>
              <a:rPr lang="en-US" dirty="0" smtClean="0">
                <a:solidFill>
                  <a:srgbClr val="000066"/>
                </a:solidFill>
                <a:latin typeface="+mn-lt"/>
                <a:cs typeface="+mj-cs"/>
              </a:rPr>
              <a:t/>
            </a:r>
            <a:br>
              <a:rPr lang="en-US" dirty="0" smtClean="0">
                <a:solidFill>
                  <a:srgbClr val="000066"/>
                </a:solidFill>
                <a:latin typeface="+mn-lt"/>
                <a:cs typeface="+mj-cs"/>
              </a:rPr>
            </a:br>
            <a:r>
              <a:rPr lang="en-US" sz="3600" dirty="0" err="1" smtClean="0">
                <a:solidFill>
                  <a:srgbClr val="000066"/>
                </a:solidFill>
                <a:latin typeface="+mn-lt"/>
              </a:rPr>
              <a:t>Grupo</a:t>
            </a:r>
            <a:r>
              <a:rPr lang="en-US" sz="3600" dirty="0" smtClean="0">
                <a:solidFill>
                  <a:srgbClr val="000066"/>
                </a:solidFill>
                <a:latin typeface="+mn-lt"/>
              </a:rPr>
              <a:t> </a:t>
            </a:r>
            <a:r>
              <a:rPr lang="en-US" sz="3600" dirty="0" err="1" smtClean="0">
                <a:solidFill>
                  <a:srgbClr val="000066"/>
                </a:solidFill>
                <a:latin typeface="+mn-lt"/>
              </a:rPr>
              <a:t>colaborativo</a:t>
            </a:r>
            <a:r>
              <a:rPr lang="en-US" sz="3600" dirty="0" smtClean="0">
                <a:solidFill>
                  <a:srgbClr val="000066"/>
                </a:solidFill>
                <a:latin typeface="+mn-lt"/>
              </a:rPr>
              <a:t> </a:t>
            </a:r>
            <a:r>
              <a:rPr lang="en-US" sz="3600" dirty="0" err="1" smtClean="0">
                <a:solidFill>
                  <a:srgbClr val="000066"/>
                </a:solidFill>
                <a:latin typeface="+mn-lt"/>
              </a:rPr>
              <a:t>internacional</a:t>
            </a:r>
            <a:endParaRPr lang="en-US" sz="3600" dirty="0" smtClean="0">
              <a:solidFill>
                <a:srgbClr val="000066"/>
              </a:solidFill>
              <a:latin typeface="+mn-lt"/>
            </a:endParaRPr>
          </a:p>
        </p:txBody>
      </p:sp>
    </p:spTree>
    <p:extLst>
      <p:ext uri="{BB962C8B-B14F-4D97-AF65-F5344CB8AC3E}">
        <p14:creationId xmlns:p14="http://schemas.microsoft.com/office/powerpoint/2010/main" val="28477653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s-ES_tradnl" sz="4000" dirty="0" smtClean="0">
                <a:solidFill>
                  <a:srgbClr val="000066"/>
                </a:solidFill>
                <a:latin typeface="Arial" charset="0"/>
                <a:cs typeface="+mj-cs"/>
              </a:rPr>
              <a:t>Clasificaciones  (s. XX)</a:t>
            </a:r>
            <a:endParaRPr lang="es-ES" sz="4000" dirty="0" smtClean="0">
              <a:solidFill>
                <a:srgbClr val="000066"/>
              </a:solidFill>
              <a:latin typeface="Arial" charset="0"/>
              <a:cs typeface="+mj-cs"/>
            </a:endParaRPr>
          </a:p>
        </p:txBody>
      </p:sp>
      <p:sp>
        <p:nvSpPr>
          <p:cNvPr id="52227" name="Rectangle 3"/>
          <p:cNvSpPr>
            <a:spLocks noGrp="1" noChangeArrowheads="1"/>
          </p:cNvSpPr>
          <p:nvPr>
            <p:ph type="body" idx="1"/>
          </p:nvPr>
        </p:nvSpPr>
        <p:spPr>
          <a:xfrm>
            <a:off x="611560" y="2060576"/>
            <a:ext cx="8064500" cy="4608513"/>
          </a:xfrm>
        </p:spPr>
        <p:txBody>
          <a:bodyPr/>
          <a:lstStyle/>
          <a:p>
            <a:pPr eaLnBrk="1" hangingPunct="1">
              <a:lnSpc>
                <a:spcPct val="90000"/>
              </a:lnSpc>
              <a:defRPr/>
            </a:pPr>
            <a:r>
              <a:rPr lang="es-ES_tradnl" sz="2400" dirty="0" err="1" smtClean="0">
                <a:solidFill>
                  <a:srgbClr val="000099"/>
                </a:solidFill>
                <a:latin typeface="Arial" charset="0"/>
                <a:cs typeface="+mn-cs"/>
              </a:rPr>
              <a:t>Thoma</a:t>
            </a:r>
            <a:r>
              <a:rPr lang="es-ES_tradnl" sz="2400" dirty="0" smtClean="0">
                <a:solidFill>
                  <a:srgbClr val="000099"/>
                </a:solidFill>
                <a:latin typeface="Arial" charset="0"/>
                <a:cs typeface="+mn-cs"/>
              </a:rPr>
              <a:t> y Goldman (1946)</a:t>
            </a:r>
          </a:p>
          <a:p>
            <a:pPr eaLnBrk="1" hangingPunct="1">
              <a:lnSpc>
                <a:spcPct val="90000"/>
              </a:lnSpc>
              <a:defRPr/>
            </a:pPr>
            <a:r>
              <a:rPr lang="es-ES_tradnl" sz="2400" dirty="0" smtClean="0">
                <a:solidFill>
                  <a:srgbClr val="000099"/>
                </a:solidFill>
                <a:latin typeface="Arial" charset="0"/>
                <a:cs typeface="+mn-cs"/>
              </a:rPr>
              <a:t>Academia Americana de </a:t>
            </a:r>
          </a:p>
          <a:p>
            <a:pPr marL="0" indent="0" eaLnBrk="1" hangingPunct="1">
              <a:lnSpc>
                <a:spcPct val="90000"/>
              </a:lnSpc>
              <a:buFontTx/>
              <a:buNone/>
              <a:defRPr/>
            </a:pPr>
            <a:r>
              <a:rPr lang="es-ES_tradnl" sz="2400" dirty="0" smtClean="0">
                <a:solidFill>
                  <a:srgbClr val="000099"/>
                </a:solidFill>
                <a:latin typeface="Arial" charset="0"/>
                <a:cs typeface="+mn-cs"/>
              </a:rPr>
              <a:t>    Patología Oral (1950)</a:t>
            </a:r>
          </a:p>
          <a:p>
            <a:pPr eaLnBrk="1" hangingPunct="1">
              <a:lnSpc>
                <a:spcPct val="90000"/>
              </a:lnSpc>
              <a:buFontTx/>
              <a:buNone/>
              <a:defRPr/>
            </a:pPr>
            <a:endParaRPr lang="es-ES_tradnl" sz="2400" dirty="0" smtClean="0">
              <a:solidFill>
                <a:srgbClr val="000099"/>
              </a:solidFill>
              <a:latin typeface="Arial" charset="0"/>
              <a:cs typeface="+mn-cs"/>
            </a:endParaRPr>
          </a:p>
          <a:p>
            <a:pPr lvl="1" eaLnBrk="1" hangingPunct="1">
              <a:lnSpc>
                <a:spcPct val="90000"/>
              </a:lnSpc>
              <a:defRPr/>
            </a:pPr>
            <a:r>
              <a:rPr lang="es-ES_tradnl" sz="2000" dirty="0" smtClean="0">
                <a:solidFill>
                  <a:srgbClr val="000099"/>
                </a:solidFill>
                <a:latin typeface="Arial" charset="0"/>
              </a:rPr>
              <a:t>Tumores ectodérmicos</a:t>
            </a:r>
          </a:p>
          <a:p>
            <a:pPr lvl="1" eaLnBrk="1" hangingPunct="1">
              <a:lnSpc>
                <a:spcPct val="90000"/>
              </a:lnSpc>
              <a:defRPr/>
            </a:pPr>
            <a:r>
              <a:rPr lang="es-ES_tradnl" sz="2000" dirty="0" smtClean="0">
                <a:solidFill>
                  <a:srgbClr val="000099"/>
                </a:solidFill>
                <a:latin typeface="Arial" charset="0"/>
              </a:rPr>
              <a:t>Tumores mesodérmicos</a:t>
            </a:r>
          </a:p>
          <a:p>
            <a:pPr lvl="1" eaLnBrk="1" hangingPunct="1">
              <a:lnSpc>
                <a:spcPct val="90000"/>
              </a:lnSpc>
              <a:defRPr/>
            </a:pPr>
            <a:r>
              <a:rPr lang="es-ES_tradnl" sz="2000" dirty="0" smtClean="0">
                <a:solidFill>
                  <a:srgbClr val="000099"/>
                </a:solidFill>
                <a:latin typeface="Arial" charset="0"/>
              </a:rPr>
              <a:t>Tumores mixtos</a:t>
            </a:r>
          </a:p>
          <a:p>
            <a:pPr lvl="1" eaLnBrk="1" hangingPunct="1">
              <a:lnSpc>
                <a:spcPct val="90000"/>
              </a:lnSpc>
              <a:buFontTx/>
              <a:buNone/>
              <a:defRPr/>
            </a:pPr>
            <a:endParaRPr lang="es-ES_tradnl" sz="2000" dirty="0" smtClean="0">
              <a:solidFill>
                <a:srgbClr val="000099"/>
              </a:solidFill>
              <a:latin typeface="Arial" charset="0"/>
            </a:endParaRPr>
          </a:p>
          <a:p>
            <a:pPr eaLnBrk="1" hangingPunct="1">
              <a:lnSpc>
                <a:spcPct val="110000"/>
              </a:lnSpc>
              <a:defRPr/>
            </a:pPr>
            <a:r>
              <a:rPr lang="es-ES_tradnl" sz="2400" dirty="0" err="1" smtClean="0">
                <a:solidFill>
                  <a:srgbClr val="000099"/>
                </a:solidFill>
                <a:latin typeface="Arial" charset="0"/>
                <a:cs typeface="+mn-cs"/>
              </a:rPr>
              <a:t>Pindborg</a:t>
            </a:r>
            <a:r>
              <a:rPr lang="es-ES_tradnl" sz="2400" dirty="0" smtClean="0">
                <a:solidFill>
                  <a:srgbClr val="000099"/>
                </a:solidFill>
                <a:latin typeface="Arial" charset="0"/>
                <a:cs typeface="+mn-cs"/>
              </a:rPr>
              <a:t> y </a:t>
            </a:r>
            <a:r>
              <a:rPr lang="es-ES_tradnl" sz="2400" dirty="0" err="1" smtClean="0">
                <a:solidFill>
                  <a:srgbClr val="000099"/>
                </a:solidFill>
                <a:latin typeface="Arial" charset="0"/>
                <a:cs typeface="+mn-cs"/>
              </a:rPr>
              <a:t>Clausen</a:t>
            </a:r>
            <a:r>
              <a:rPr lang="es-ES_tradnl" sz="2400" dirty="0" smtClean="0">
                <a:solidFill>
                  <a:srgbClr val="000099"/>
                </a:solidFill>
                <a:latin typeface="Arial" charset="0"/>
                <a:cs typeface="+mn-cs"/>
              </a:rPr>
              <a:t> (</a:t>
            </a:r>
            <a:r>
              <a:rPr lang="es-ES_tradnl" sz="2400" dirty="0" err="1" smtClean="0">
                <a:solidFill>
                  <a:srgbClr val="000099"/>
                </a:solidFill>
                <a:latin typeface="Arial" charset="0"/>
                <a:cs typeface="+mn-cs"/>
              </a:rPr>
              <a:t>Copenhage</a:t>
            </a:r>
            <a:r>
              <a:rPr lang="es-ES_tradnl" sz="2400" dirty="0" smtClean="0">
                <a:solidFill>
                  <a:srgbClr val="000099"/>
                </a:solidFill>
                <a:latin typeface="Arial" charset="0"/>
                <a:cs typeface="+mn-cs"/>
              </a:rPr>
              <a:t> 1958)</a:t>
            </a:r>
          </a:p>
          <a:p>
            <a:pPr lvl="1" eaLnBrk="1" hangingPunct="1">
              <a:lnSpc>
                <a:spcPct val="110000"/>
              </a:lnSpc>
              <a:defRPr/>
            </a:pPr>
            <a:r>
              <a:rPr lang="es-ES_tradnl" sz="2000" dirty="0" smtClean="0">
                <a:solidFill>
                  <a:srgbClr val="000099"/>
                </a:solidFill>
                <a:latin typeface="Arial" charset="0"/>
              </a:rPr>
              <a:t>Tumores epiteliales con y sin </a:t>
            </a:r>
          </a:p>
          <a:p>
            <a:pPr marL="457200" lvl="1" indent="0" eaLnBrk="1" hangingPunct="1">
              <a:lnSpc>
                <a:spcPct val="110000"/>
              </a:lnSpc>
              <a:buFontTx/>
              <a:buNone/>
              <a:defRPr/>
            </a:pPr>
            <a:r>
              <a:rPr lang="es-ES_tradnl" sz="2000" dirty="0">
                <a:solidFill>
                  <a:srgbClr val="000099"/>
                </a:solidFill>
                <a:latin typeface="Arial" charset="0"/>
              </a:rPr>
              <a:t> </a:t>
            </a:r>
            <a:r>
              <a:rPr lang="es-ES_tradnl" sz="2000" dirty="0" smtClean="0">
                <a:solidFill>
                  <a:srgbClr val="000099"/>
                </a:solidFill>
                <a:latin typeface="Arial" charset="0"/>
              </a:rPr>
              <a:t>   efectos inductivos al mesénquima</a:t>
            </a:r>
            <a:endParaRPr lang="es-ES" sz="2000" dirty="0" smtClean="0">
              <a:solidFill>
                <a:srgbClr val="000099"/>
              </a:solidFill>
              <a:latin typeface="Arial" charset="0"/>
            </a:endParaRPr>
          </a:p>
        </p:txBody>
      </p:sp>
      <p:cxnSp>
        <p:nvCxnSpPr>
          <p:cNvPr id="4" name="3 Conector recto"/>
          <p:cNvCxnSpPr/>
          <p:nvPr/>
        </p:nvCxnSpPr>
        <p:spPr>
          <a:xfrm>
            <a:off x="755662" y="1700213"/>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pic>
        <p:nvPicPr>
          <p:cNvPr id="302084" name="Imagen 2" descr="aaopthoma1950.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303850" y="1916122"/>
            <a:ext cx="11398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5" name="Imagen 4" descr="aaopgoldman1950.jpg"/>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819901" y="1989147"/>
            <a:ext cx="1136651"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5"/>
          <a:srcRect l="31220" t="18810" r="23490" b="40338"/>
          <a:stretch/>
        </p:blipFill>
        <p:spPr>
          <a:xfrm>
            <a:off x="6444208" y="4869160"/>
            <a:ext cx="1066232" cy="1512169"/>
          </a:xfrm>
          <a:prstGeom prst="rect">
            <a:avLst/>
          </a:prstGeom>
        </p:spPr>
      </p:pic>
      <p:pic>
        <p:nvPicPr>
          <p:cNvPr id="3" name="Imagen 2"/>
          <p:cNvPicPr>
            <a:picLocks noChangeAspect="1"/>
          </p:cNvPicPr>
          <p:nvPr/>
        </p:nvPicPr>
        <p:blipFill rotWithShape="1">
          <a:blip r:embed="rId6"/>
          <a:srcRect l="11820" t="2380" r="14001" b="11864"/>
          <a:stretch/>
        </p:blipFill>
        <p:spPr>
          <a:xfrm>
            <a:off x="7668344" y="5047610"/>
            <a:ext cx="1359739" cy="1333717"/>
          </a:xfrm>
          <a:prstGeom prst="rect">
            <a:avLst/>
          </a:prstGeom>
        </p:spPr>
      </p:pic>
    </p:spTree>
    <p:extLst>
      <p:ext uri="{BB962C8B-B14F-4D97-AF65-F5344CB8AC3E}">
        <p14:creationId xmlns:p14="http://schemas.microsoft.com/office/powerpoint/2010/main" val="130797134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intro7"/>
          <p:cNvPicPr>
            <a:picLocks noChangeAspect="1" noChangeArrowheads="1"/>
          </p:cNvPicPr>
          <p:nvPr/>
        </p:nvPicPr>
        <p:blipFill>
          <a:blip r:embed="rId2">
            <a:extLst>
              <a:ext uri="{28A0092B-C50C-407E-A947-70E740481C1C}">
                <a14:useLocalDpi xmlns:a14="http://schemas.microsoft.com/office/drawing/2010/main" val="0"/>
              </a:ext>
            </a:extLst>
          </a:blip>
          <a:srcRect r="2206"/>
          <a:stretch>
            <a:fillRect/>
          </a:stretch>
        </p:blipFill>
        <p:spPr bwMode="auto">
          <a:xfrm>
            <a:off x="107950" y="1916113"/>
            <a:ext cx="2141538" cy="3241675"/>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54275" name="Text Box 3"/>
          <p:cNvSpPr txBox="1">
            <a:spLocks noChangeArrowheads="1"/>
          </p:cNvSpPr>
          <p:nvPr/>
        </p:nvSpPr>
        <p:spPr bwMode="auto">
          <a:xfrm>
            <a:off x="838200" y="609600"/>
            <a:ext cx="7620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lgn="ctr">
              <a:spcBef>
                <a:spcPct val="50000"/>
              </a:spcBef>
              <a:defRPr/>
            </a:pPr>
            <a:r>
              <a:rPr lang="es-ES_tradnl" sz="2800" dirty="0">
                <a:solidFill>
                  <a:srgbClr val="000066"/>
                </a:solidFill>
                <a:latin typeface="Arial"/>
                <a:cs typeface="Arial"/>
              </a:rPr>
              <a:t>Centro de Referencia para el Estudio de los Tumores </a:t>
            </a:r>
            <a:r>
              <a:rPr lang="es-ES_tradnl" sz="2800" dirty="0" err="1">
                <a:solidFill>
                  <a:srgbClr val="000066"/>
                </a:solidFill>
                <a:latin typeface="Arial"/>
                <a:cs typeface="Arial"/>
              </a:rPr>
              <a:t>Odontogénicos</a:t>
            </a:r>
            <a:endParaRPr lang="es-ES" sz="2800" dirty="0">
              <a:solidFill>
                <a:srgbClr val="000066"/>
              </a:solidFill>
              <a:latin typeface="Arial"/>
              <a:cs typeface="Arial"/>
            </a:endParaRPr>
          </a:p>
        </p:txBody>
      </p:sp>
      <p:pic>
        <p:nvPicPr>
          <p:cNvPr id="304131"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944688"/>
            <a:ext cx="3362325" cy="4579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4132"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517" y="2019573"/>
            <a:ext cx="3455987" cy="4649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9052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in títu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18" y="-27384"/>
            <a:ext cx="9304260" cy="6500576"/>
          </a:xfrm>
          <a:prstGeom prst="rect">
            <a:avLst/>
          </a:prstGeom>
        </p:spPr>
      </p:pic>
      <p:sp>
        <p:nvSpPr>
          <p:cNvPr id="3" name="CuadroTexto 2"/>
          <p:cNvSpPr txBox="1"/>
          <p:nvPr/>
        </p:nvSpPr>
        <p:spPr>
          <a:xfrm>
            <a:off x="2915816" y="6453336"/>
            <a:ext cx="6228184" cy="338554"/>
          </a:xfrm>
          <a:prstGeom prst="rect">
            <a:avLst/>
          </a:prstGeom>
          <a:noFill/>
        </p:spPr>
        <p:txBody>
          <a:bodyPr wrap="square" rtlCol="0">
            <a:spAutoFit/>
          </a:bodyPr>
          <a:lstStyle/>
          <a:p>
            <a:pPr algn="r"/>
            <a:r>
              <a:rPr lang="es-ES" sz="1600" b="1" dirty="0" err="1" smtClean="0"/>
              <a:t>Copenhage</a:t>
            </a:r>
            <a:r>
              <a:rPr lang="es-ES" sz="1600" b="1" dirty="0" smtClean="0"/>
              <a:t>. 31 de julio a 5 de Agosto de 1967</a:t>
            </a:r>
            <a:endParaRPr lang="es-ES" sz="1600" b="1" dirty="0"/>
          </a:p>
        </p:txBody>
      </p:sp>
    </p:spTree>
    <p:extLst>
      <p:ext uri="{BB962C8B-B14F-4D97-AF65-F5344CB8AC3E}">
        <p14:creationId xmlns:p14="http://schemas.microsoft.com/office/powerpoint/2010/main" val="412879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Imagen 1" descr="WHO Collaborating Group 014.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8" y="980082"/>
            <a:ext cx="855662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835696" y="87015"/>
            <a:ext cx="5472608" cy="461665"/>
          </a:xfrm>
          <a:prstGeom prst="rect">
            <a:avLst/>
          </a:prstGeom>
        </p:spPr>
        <p:txBody>
          <a:bodyPr wrap="square">
            <a:spAutoFit/>
          </a:bodyPr>
          <a:lstStyle/>
          <a:p>
            <a:pPr algn="ctr">
              <a:spcBef>
                <a:spcPct val="50000"/>
              </a:spcBef>
              <a:defRPr/>
            </a:pPr>
            <a:r>
              <a:rPr lang="es-ES_tradnl" dirty="0">
                <a:solidFill>
                  <a:srgbClr val="000066"/>
                </a:solidFill>
                <a:latin typeface="Arial"/>
                <a:cs typeface="Arial"/>
              </a:rPr>
              <a:t>(Londres 25-29 de agosto de 1969)</a:t>
            </a:r>
          </a:p>
        </p:txBody>
      </p:sp>
    </p:spTree>
    <p:extLst>
      <p:ext uri="{BB962C8B-B14F-4D97-AF65-F5344CB8AC3E}">
        <p14:creationId xmlns:p14="http://schemas.microsoft.com/office/powerpoint/2010/main" val="15418575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s-ES_tradnl" sz="4000" smtClean="0">
                <a:solidFill>
                  <a:srgbClr val="000066"/>
                </a:solidFill>
                <a:latin typeface="Arial" charset="0"/>
                <a:cs typeface="+mj-cs"/>
              </a:rPr>
              <a:t>Clasificaciones por consenso</a:t>
            </a:r>
            <a:endParaRPr lang="es-ES" sz="4000" smtClean="0">
              <a:solidFill>
                <a:srgbClr val="000066"/>
              </a:solidFill>
              <a:latin typeface="Arial" charset="0"/>
              <a:cs typeface="+mj-cs"/>
            </a:endParaRPr>
          </a:p>
        </p:txBody>
      </p:sp>
      <p:sp>
        <p:nvSpPr>
          <p:cNvPr id="22531" name="Rectangle 3"/>
          <p:cNvSpPr>
            <a:spLocks noGrp="1" noChangeArrowheads="1"/>
          </p:cNvSpPr>
          <p:nvPr>
            <p:ph type="body" idx="1"/>
          </p:nvPr>
        </p:nvSpPr>
        <p:spPr>
          <a:xfrm>
            <a:off x="898599" y="2060401"/>
            <a:ext cx="7489825" cy="4752975"/>
          </a:xfrm>
        </p:spPr>
        <p:txBody>
          <a:bodyPr>
            <a:normAutofit lnSpcReduction="10000"/>
          </a:bodyPr>
          <a:lstStyle/>
          <a:p>
            <a:pPr marL="661988" indent="-123825" eaLnBrk="1" hangingPunct="1">
              <a:lnSpc>
                <a:spcPct val="120000"/>
              </a:lnSpc>
              <a:buFontTx/>
              <a:buNone/>
              <a:defRPr/>
            </a:pPr>
            <a:r>
              <a:rPr lang="es-ES_tradnl" sz="2800" dirty="0" smtClean="0">
                <a:solidFill>
                  <a:srgbClr val="000099"/>
                </a:solidFill>
                <a:latin typeface="Arial" charset="0"/>
                <a:cs typeface="+mn-cs"/>
              </a:rPr>
              <a:t>Clasificación Histológica de los Tumores </a:t>
            </a:r>
          </a:p>
          <a:p>
            <a:pPr marL="661988" indent="-123825" eaLnBrk="1" hangingPunct="1">
              <a:lnSpc>
                <a:spcPct val="120000"/>
              </a:lnSpc>
              <a:buFontTx/>
              <a:buNone/>
              <a:defRPr/>
            </a:pPr>
            <a:r>
              <a:rPr lang="es-ES_tradnl" sz="2800" dirty="0" smtClean="0">
                <a:solidFill>
                  <a:srgbClr val="000099"/>
                </a:solidFill>
                <a:latin typeface="Arial" charset="0"/>
                <a:cs typeface="+mn-cs"/>
              </a:rPr>
              <a:t>Odontogénicos (“Libro azul” de la O.M.S.)</a:t>
            </a:r>
          </a:p>
          <a:p>
            <a:pPr marL="661988" indent="-123825" eaLnBrk="1" hangingPunct="1">
              <a:lnSpc>
                <a:spcPct val="180000"/>
              </a:lnSpc>
              <a:defRPr/>
            </a:pPr>
            <a:endParaRPr lang="es-ES_tradnl" sz="2000" b="1" dirty="0" smtClean="0">
              <a:latin typeface="Arial" charset="0"/>
              <a:cs typeface="+mn-cs"/>
            </a:endParaRPr>
          </a:p>
          <a:p>
            <a:pPr marL="661988" indent="-123825" eaLnBrk="1" hangingPunct="1">
              <a:lnSpc>
                <a:spcPct val="180000"/>
              </a:lnSpc>
              <a:defRPr/>
            </a:pPr>
            <a:endParaRPr lang="es-ES_tradnl" sz="2000" b="1" dirty="0">
              <a:latin typeface="Arial" charset="0"/>
              <a:cs typeface="+mn-cs"/>
            </a:endParaRPr>
          </a:p>
          <a:p>
            <a:pPr marL="661988" indent="-123825" eaLnBrk="1" hangingPunct="1">
              <a:lnSpc>
                <a:spcPct val="180000"/>
              </a:lnSpc>
              <a:defRPr/>
            </a:pPr>
            <a:endParaRPr lang="es-ES_tradnl" sz="2000" b="1" dirty="0" smtClean="0">
              <a:latin typeface="Arial" charset="0"/>
              <a:cs typeface="+mn-cs"/>
            </a:endParaRPr>
          </a:p>
          <a:p>
            <a:pPr marL="661988" indent="-123825" eaLnBrk="1" hangingPunct="1">
              <a:lnSpc>
                <a:spcPct val="180000"/>
              </a:lnSpc>
              <a:defRPr/>
            </a:pPr>
            <a:endParaRPr lang="es-ES_tradnl" sz="2000" b="1" dirty="0">
              <a:latin typeface="Arial" charset="0"/>
              <a:cs typeface="+mn-cs"/>
            </a:endParaRPr>
          </a:p>
          <a:p>
            <a:pPr marL="661988" indent="-123825" eaLnBrk="1" hangingPunct="1">
              <a:lnSpc>
                <a:spcPct val="180000"/>
              </a:lnSpc>
              <a:defRPr/>
            </a:pPr>
            <a:endParaRPr lang="es-ES_tradnl" sz="2000" b="1" dirty="0" smtClean="0">
              <a:latin typeface="Arial" charset="0"/>
              <a:cs typeface="+mn-cs"/>
            </a:endParaRPr>
          </a:p>
          <a:p>
            <a:pPr marL="620713" indent="0" eaLnBrk="1" hangingPunct="1">
              <a:lnSpc>
                <a:spcPct val="180000"/>
              </a:lnSpc>
              <a:buNone/>
              <a:defRPr/>
            </a:pPr>
            <a:r>
              <a:rPr lang="es-ES_tradnl" sz="1800" b="1" dirty="0" smtClean="0">
                <a:latin typeface="Arial" charset="0"/>
                <a:cs typeface="+mn-cs"/>
              </a:rPr>
              <a:t>    </a:t>
            </a:r>
            <a:r>
              <a:rPr lang="es-ES_tradnl" sz="1800" b="1" dirty="0" err="1" smtClean="0">
                <a:latin typeface="Arial" charset="0"/>
                <a:cs typeface="+mn-cs"/>
              </a:rPr>
              <a:t>Pindborg</a:t>
            </a:r>
            <a:r>
              <a:rPr lang="es-ES_tradnl" sz="1800" b="1" dirty="0" smtClean="0">
                <a:latin typeface="Arial" charset="0"/>
                <a:cs typeface="+mn-cs"/>
              </a:rPr>
              <a:t>, </a:t>
            </a:r>
            <a:r>
              <a:rPr lang="es-ES_tradnl" sz="1800" b="1" dirty="0" err="1" smtClean="0">
                <a:latin typeface="Arial" charset="0"/>
                <a:cs typeface="+mn-cs"/>
              </a:rPr>
              <a:t>Kramer</a:t>
            </a:r>
            <a:r>
              <a:rPr lang="es-ES_tradnl" sz="1800" b="1" dirty="0" smtClean="0">
                <a:latin typeface="Arial" charset="0"/>
                <a:cs typeface="+mn-cs"/>
              </a:rPr>
              <a:t> y </a:t>
            </a:r>
            <a:r>
              <a:rPr lang="es-ES_tradnl" sz="1800" b="1" dirty="0" err="1" smtClean="0">
                <a:latin typeface="Arial" charset="0"/>
                <a:cs typeface="+mn-cs"/>
              </a:rPr>
              <a:t>Torloni</a:t>
            </a:r>
            <a:r>
              <a:rPr lang="es-ES_tradnl" sz="1800" b="1" dirty="0" smtClean="0">
                <a:latin typeface="Arial" charset="0"/>
                <a:cs typeface="+mn-cs"/>
              </a:rPr>
              <a:t> (1971)</a:t>
            </a:r>
          </a:p>
        </p:txBody>
      </p:sp>
      <p:cxnSp>
        <p:nvCxnSpPr>
          <p:cNvPr id="4" name="3 Conector recto"/>
          <p:cNvCxnSpPr/>
          <p:nvPr/>
        </p:nvCxnSpPr>
        <p:spPr>
          <a:xfrm>
            <a:off x="755662" y="1844675"/>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pic>
        <p:nvPicPr>
          <p:cNvPr id="5" name="Imagen 1" descr="Sin títul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52" y="3573016"/>
            <a:ext cx="1884889" cy="299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490607"/>
            <a:ext cx="4104456" cy="266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14552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defRPr/>
            </a:pPr>
            <a:r>
              <a:rPr lang="es-ES_tradnl" sz="4000" dirty="0" smtClean="0">
                <a:solidFill>
                  <a:srgbClr val="000066"/>
                </a:solidFill>
                <a:latin typeface="Arial" charset="0"/>
                <a:cs typeface="+mj-cs"/>
              </a:rPr>
              <a:t>Clasificación de T.O. por consenso</a:t>
            </a:r>
            <a:br>
              <a:rPr lang="es-ES_tradnl" sz="4000" dirty="0" smtClean="0">
                <a:solidFill>
                  <a:srgbClr val="000066"/>
                </a:solidFill>
                <a:latin typeface="Arial" charset="0"/>
                <a:cs typeface="+mj-cs"/>
              </a:rPr>
            </a:br>
            <a:r>
              <a:rPr lang="es-ES_tradnl" sz="4000" dirty="0" smtClean="0">
                <a:solidFill>
                  <a:srgbClr val="000066"/>
                </a:solidFill>
                <a:latin typeface="Arial" charset="0"/>
              </a:rPr>
              <a:t>(“Libro azul” de la OMS)</a:t>
            </a:r>
            <a:endParaRPr lang="es-ES" sz="4000" dirty="0" smtClean="0">
              <a:solidFill>
                <a:srgbClr val="000066"/>
              </a:solidFill>
              <a:latin typeface="Arial" charset="0"/>
              <a:cs typeface="+mj-cs"/>
            </a:endParaRPr>
          </a:p>
        </p:txBody>
      </p:sp>
      <p:sp>
        <p:nvSpPr>
          <p:cNvPr id="22531" name="Rectangle 3"/>
          <p:cNvSpPr>
            <a:spLocks noGrp="1" noChangeArrowheads="1"/>
          </p:cNvSpPr>
          <p:nvPr>
            <p:ph type="body" idx="1"/>
          </p:nvPr>
        </p:nvSpPr>
        <p:spPr>
          <a:xfrm>
            <a:off x="-53951" y="2060576"/>
            <a:ext cx="8065963" cy="4752975"/>
          </a:xfrm>
        </p:spPr>
        <p:txBody>
          <a:bodyPr>
            <a:normAutofit/>
          </a:bodyPr>
          <a:lstStyle/>
          <a:p>
            <a:pPr marL="881063">
              <a:lnSpc>
                <a:spcPct val="300000"/>
              </a:lnSpc>
              <a:defRPr/>
            </a:pPr>
            <a:r>
              <a:rPr lang="es-ES_tradnl" sz="2000" dirty="0" err="1" smtClean="0">
                <a:solidFill>
                  <a:srgbClr val="000099"/>
                </a:solidFill>
                <a:latin typeface="Arial" charset="0"/>
              </a:rPr>
              <a:t>Pindborg</a:t>
            </a:r>
            <a:r>
              <a:rPr lang="es-ES_tradnl" sz="2000" dirty="0" smtClean="0">
                <a:solidFill>
                  <a:srgbClr val="000099"/>
                </a:solidFill>
                <a:latin typeface="Arial" charset="0"/>
              </a:rPr>
              <a:t>, </a:t>
            </a:r>
            <a:r>
              <a:rPr lang="es-ES_tradnl" sz="2000" dirty="0" err="1" smtClean="0">
                <a:solidFill>
                  <a:srgbClr val="000099"/>
                </a:solidFill>
                <a:latin typeface="Arial" charset="0"/>
              </a:rPr>
              <a:t>Kramer</a:t>
            </a:r>
            <a:r>
              <a:rPr lang="es-ES_tradnl" sz="2000" dirty="0" smtClean="0">
                <a:solidFill>
                  <a:srgbClr val="000099"/>
                </a:solidFill>
                <a:latin typeface="Arial" charset="0"/>
              </a:rPr>
              <a:t> y </a:t>
            </a:r>
            <a:r>
              <a:rPr lang="es-ES_tradnl" sz="2000" dirty="0" err="1" smtClean="0">
                <a:solidFill>
                  <a:srgbClr val="000099"/>
                </a:solidFill>
                <a:latin typeface="Arial" charset="0"/>
              </a:rPr>
              <a:t>Torloni</a:t>
            </a:r>
            <a:r>
              <a:rPr lang="es-ES_tradnl" sz="2000" dirty="0" smtClean="0">
                <a:solidFill>
                  <a:srgbClr val="000099"/>
                </a:solidFill>
                <a:latin typeface="Arial" charset="0"/>
              </a:rPr>
              <a:t> (1971)</a:t>
            </a:r>
          </a:p>
          <a:p>
            <a:pPr marL="661988" indent="-123825" eaLnBrk="1" hangingPunct="1">
              <a:lnSpc>
                <a:spcPct val="300000"/>
              </a:lnSpc>
              <a:defRPr/>
            </a:pPr>
            <a:r>
              <a:rPr lang="es-ES_tradnl" sz="2000" dirty="0" smtClean="0">
                <a:solidFill>
                  <a:srgbClr val="000099"/>
                </a:solidFill>
                <a:latin typeface="Arial" charset="0"/>
              </a:rPr>
              <a:t>   </a:t>
            </a:r>
            <a:r>
              <a:rPr lang="es-ES_tradnl" sz="2000" dirty="0" err="1" smtClean="0">
                <a:solidFill>
                  <a:srgbClr val="000099"/>
                </a:solidFill>
                <a:latin typeface="Arial" charset="0"/>
              </a:rPr>
              <a:t>Kramer</a:t>
            </a:r>
            <a:r>
              <a:rPr lang="es-ES_tradnl" sz="2000" dirty="0" smtClean="0">
                <a:solidFill>
                  <a:srgbClr val="000099"/>
                </a:solidFill>
                <a:latin typeface="Arial" charset="0"/>
              </a:rPr>
              <a:t>, </a:t>
            </a:r>
            <a:r>
              <a:rPr lang="es-ES_tradnl" sz="2000" dirty="0" err="1" smtClean="0">
                <a:solidFill>
                  <a:srgbClr val="000099"/>
                </a:solidFill>
                <a:latin typeface="Arial" charset="0"/>
              </a:rPr>
              <a:t>Pindborg</a:t>
            </a:r>
            <a:r>
              <a:rPr lang="es-ES_tradnl" sz="2000" dirty="0" smtClean="0">
                <a:solidFill>
                  <a:srgbClr val="000099"/>
                </a:solidFill>
                <a:latin typeface="Arial" charset="0"/>
              </a:rPr>
              <a:t> y </a:t>
            </a:r>
            <a:r>
              <a:rPr lang="es-ES_tradnl" sz="2000" dirty="0" err="1" smtClean="0">
                <a:solidFill>
                  <a:srgbClr val="000099"/>
                </a:solidFill>
                <a:latin typeface="Arial" charset="0"/>
              </a:rPr>
              <a:t>Shear</a:t>
            </a:r>
            <a:r>
              <a:rPr lang="es-ES_tradnl" sz="2000" dirty="0" smtClean="0">
                <a:solidFill>
                  <a:srgbClr val="000099"/>
                </a:solidFill>
                <a:latin typeface="Arial" charset="0"/>
              </a:rPr>
              <a:t> (1992)</a:t>
            </a:r>
          </a:p>
          <a:p>
            <a:pPr marL="661988" indent="-123825" eaLnBrk="1" hangingPunct="1">
              <a:lnSpc>
                <a:spcPct val="300000"/>
              </a:lnSpc>
              <a:defRPr/>
            </a:pPr>
            <a:r>
              <a:rPr lang="es-ES_tradnl" sz="2000" dirty="0" smtClean="0">
                <a:solidFill>
                  <a:srgbClr val="000099"/>
                </a:solidFill>
                <a:latin typeface="Arial" charset="0"/>
              </a:rPr>
              <a:t>   Barnes, </a:t>
            </a:r>
            <a:r>
              <a:rPr lang="es-ES_tradnl" sz="2000" dirty="0" err="1" smtClean="0">
                <a:solidFill>
                  <a:srgbClr val="000099"/>
                </a:solidFill>
                <a:latin typeface="Arial" charset="0"/>
              </a:rPr>
              <a:t>Eveson</a:t>
            </a:r>
            <a:r>
              <a:rPr lang="es-ES_tradnl" sz="2000" dirty="0" smtClean="0">
                <a:solidFill>
                  <a:srgbClr val="000099"/>
                </a:solidFill>
                <a:latin typeface="Arial" charset="0"/>
              </a:rPr>
              <a:t>, </a:t>
            </a:r>
            <a:r>
              <a:rPr lang="es-ES_tradnl" sz="2000" dirty="0" err="1" smtClean="0">
                <a:solidFill>
                  <a:srgbClr val="000099"/>
                </a:solidFill>
                <a:latin typeface="Arial" charset="0"/>
              </a:rPr>
              <a:t>Reichart</a:t>
            </a:r>
            <a:r>
              <a:rPr lang="es-ES_tradnl" sz="2000" dirty="0" smtClean="0">
                <a:solidFill>
                  <a:srgbClr val="000099"/>
                </a:solidFill>
                <a:latin typeface="Arial" charset="0"/>
              </a:rPr>
              <a:t> y </a:t>
            </a:r>
            <a:r>
              <a:rPr lang="es-ES_tradnl" sz="2000" dirty="0" err="1" smtClean="0">
                <a:solidFill>
                  <a:srgbClr val="000099"/>
                </a:solidFill>
                <a:latin typeface="Arial" charset="0"/>
              </a:rPr>
              <a:t>Sidransky</a:t>
            </a:r>
            <a:r>
              <a:rPr lang="es-ES_tradnl" sz="2000" dirty="0" smtClean="0">
                <a:solidFill>
                  <a:srgbClr val="000099"/>
                </a:solidFill>
                <a:latin typeface="Arial" charset="0"/>
              </a:rPr>
              <a:t> (2005)</a:t>
            </a:r>
          </a:p>
          <a:p>
            <a:pPr marL="661988" indent="-123825" eaLnBrk="1" hangingPunct="1">
              <a:lnSpc>
                <a:spcPct val="300000"/>
              </a:lnSpc>
              <a:defRPr/>
            </a:pPr>
            <a:r>
              <a:rPr lang="es-ES_tradnl" sz="2000" dirty="0" smtClean="0">
                <a:solidFill>
                  <a:srgbClr val="000099"/>
                </a:solidFill>
                <a:latin typeface="Arial" charset="0"/>
              </a:rPr>
              <a:t>   El-</a:t>
            </a:r>
            <a:r>
              <a:rPr lang="es-ES_tradnl" sz="2000" dirty="0" err="1" smtClean="0">
                <a:solidFill>
                  <a:srgbClr val="000099"/>
                </a:solidFill>
                <a:latin typeface="Arial" charset="0"/>
              </a:rPr>
              <a:t>Naggar</a:t>
            </a:r>
            <a:r>
              <a:rPr lang="es-ES_tradnl" sz="2000" dirty="0" smtClean="0">
                <a:solidFill>
                  <a:srgbClr val="000099"/>
                </a:solidFill>
                <a:latin typeface="Arial" charset="0"/>
              </a:rPr>
              <a:t>, Chan, </a:t>
            </a:r>
            <a:r>
              <a:rPr lang="es-ES_tradnl" sz="2000" dirty="0" err="1" smtClean="0">
                <a:solidFill>
                  <a:srgbClr val="000099"/>
                </a:solidFill>
                <a:latin typeface="Arial" charset="0"/>
              </a:rPr>
              <a:t>Grandis</a:t>
            </a:r>
            <a:r>
              <a:rPr lang="es-ES_tradnl" sz="2000" dirty="0" smtClean="0">
                <a:solidFill>
                  <a:srgbClr val="000099"/>
                </a:solidFill>
                <a:latin typeface="Arial" charset="0"/>
              </a:rPr>
              <a:t>, </a:t>
            </a:r>
            <a:r>
              <a:rPr lang="es-ES_tradnl" sz="2000" dirty="0" err="1" smtClean="0">
                <a:solidFill>
                  <a:srgbClr val="000099"/>
                </a:solidFill>
                <a:latin typeface="Arial" charset="0"/>
              </a:rPr>
              <a:t>Takata</a:t>
            </a:r>
            <a:r>
              <a:rPr lang="es-ES_tradnl" sz="2000" dirty="0" smtClean="0">
                <a:solidFill>
                  <a:srgbClr val="000099"/>
                </a:solidFill>
                <a:latin typeface="Arial" charset="0"/>
              </a:rPr>
              <a:t> y </a:t>
            </a:r>
            <a:r>
              <a:rPr lang="es-ES_tradnl" sz="2000" dirty="0" err="1" smtClean="0">
                <a:solidFill>
                  <a:srgbClr val="000099"/>
                </a:solidFill>
                <a:latin typeface="Arial" charset="0"/>
              </a:rPr>
              <a:t>Slootweg</a:t>
            </a:r>
            <a:r>
              <a:rPr lang="es-ES_tradnl" sz="2000" dirty="0" smtClean="0">
                <a:solidFill>
                  <a:srgbClr val="000099"/>
                </a:solidFill>
                <a:latin typeface="Arial" charset="0"/>
              </a:rPr>
              <a:t>  (2017)</a:t>
            </a:r>
            <a:endParaRPr lang="es-ES" sz="2000" dirty="0" smtClean="0">
              <a:solidFill>
                <a:srgbClr val="000099"/>
              </a:solidFill>
              <a:latin typeface="Arial" charset="0"/>
            </a:endParaRPr>
          </a:p>
        </p:txBody>
      </p:sp>
      <p:cxnSp>
        <p:nvCxnSpPr>
          <p:cNvPr id="4" name="3 Conector recto"/>
          <p:cNvCxnSpPr/>
          <p:nvPr/>
        </p:nvCxnSpPr>
        <p:spPr>
          <a:xfrm>
            <a:off x="755662" y="1844675"/>
            <a:ext cx="7561263" cy="0"/>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pic>
        <p:nvPicPr>
          <p:cNvPr id="5" name="Imagen 1" descr="Sin títul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066" y="2008574"/>
            <a:ext cx="893356" cy="142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5584" y="2786412"/>
            <a:ext cx="961373" cy="138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 descr="Sin títul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30256" y="4137996"/>
            <a:ext cx="961373" cy="1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descr="20170226_11033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7548" y="5400771"/>
            <a:ext cx="943629" cy="1207525"/>
          </a:xfrm>
          <a:prstGeom prst="rect">
            <a:avLst/>
          </a:prstGeom>
        </p:spPr>
      </p:pic>
      <p:sp>
        <p:nvSpPr>
          <p:cNvPr id="2" name="Cerrar llave 1"/>
          <p:cNvSpPr/>
          <p:nvPr/>
        </p:nvSpPr>
        <p:spPr>
          <a:xfrm>
            <a:off x="7149184" y="2147501"/>
            <a:ext cx="439377" cy="1587284"/>
          </a:xfrm>
          <a:prstGeom prst="rightBrace">
            <a:avLst/>
          </a:prstGeom>
          <a:ln>
            <a:solidFill>
              <a:srgbClr val="00007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 name="CuadroTexto 2"/>
          <p:cNvSpPr txBox="1"/>
          <p:nvPr/>
        </p:nvSpPr>
        <p:spPr>
          <a:xfrm>
            <a:off x="7588561" y="2091479"/>
            <a:ext cx="1555439" cy="1754327"/>
          </a:xfrm>
          <a:prstGeom prst="rect">
            <a:avLst/>
          </a:prstGeom>
          <a:noFill/>
        </p:spPr>
        <p:txBody>
          <a:bodyPr wrap="square" rtlCol="0">
            <a:spAutoFit/>
          </a:bodyPr>
          <a:lstStyle/>
          <a:p>
            <a:r>
              <a:rPr lang="es-ES" dirty="0" smtClean="0"/>
              <a:t>Solo 3 estudios basados en estas clasificaciones hasta 1997</a:t>
            </a:r>
            <a:endParaRPr lang="es-ES" dirty="0"/>
          </a:p>
        </p:txBody>
      </p:sp>
    </p:spTree>
    <p:extLst>
      <p:ext uri="{BB962C8B-B14F-4D97-AF65-F5344CB8AC3E}">
        <p14:creationId xmlns:p14="http://schemas.microsoft.com/office/powerpoint/2010/main" val="14709417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5|2.4|3.1|2.7|2.2|2.1|4|1.8"/>
</p:tagLst>
</file>

<file path=ppt/tags/tag2.xml><?xml version="1.0" encoding="utf-8"?>
<p:tagLst xmlns:a="http://schemas.openxmlformats.org/drawingml/2006/main" xmlns:r="http://schemas.openxmlformats.org/officeDocument/2006/relationships" xmlns:p="http://schemas.openxmlformats.org/presentationml/2006/main">
  <p:tag name="TIMING" val="|0.3|12.6|33.7"/>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1661</TotalTime>
  <Words>1799</Words>
  <Application>Microsoft Macintosh PowerPoint</Application>
  <PresentationFormat>Presentación en pantalla (4:3)</PresentationFormat>
  <Paragraphs>262</Paragraphs>
  <Slides>33</Slides>
  <Notes>15</Notes>
  <HiddenSlides>0</HiddenSlides>
  <MMClips>0</MMClips>
  <ScaleCrop>false</ScaleCrop>
  <HeadingPairs>
    <vt:vector size="6" baseType="variant">
      <vt:variant>
        <vt:lpstr>Tema</vt:lpstr>
      </vt:variant>
      <vt:variant>
        <vt:i4>6</vt:i4>
      </vt:variant>
      <vt:variant>
        <vt:lpstr>Servidores OLE incrustados</vt:lpstr>
      </vt:variant>
      <vt:variant>
        <vt:i4>1</vt:i4>
      </vt:variant>
      <vt:variant>
        <vt:lpstr>Títulos de diapositiva</vt:lpstr>
      </vt:variant>
      <vt:variant>
        <vt:i4>33</vt:i4>
      </vt:variant>
    </vt:vector>
  </HeadingPairs>
  <TitlesOfParts>
    <vt:vector size="40" baseType="lpstr">
      <vt:lpstr>Tema de Office</vt:lpstr>
      <vt:lpstr>1_Diseño predeterminado</vt:lpstr>
      <vt:lpstr>2_Diseño predeterminado</vt:lpstr>
      <vt:lpstr>3_Diseño predeterminado</vt:lpstr>
      <vt:lpstr>4_Diseño predeterminado</vt:lpstr>
      <vt:lpstr>Diseño predeterminado</vt:lpstr>
      <vt:lpstr>Hoja de cálculo</vt:lpstr>
      <vt:lpstr>CONTRIBUCIONES DE LOS ACADÉMICOS AL DESARROLLO DE LA MEDICINA  Tumores Odontogénicos: Un capítulo abierto a la investigación</vt:lpstr>
      <vt:lpstr>Presentación de PowerPoint</vt:lpstr>
      <vt:lpstr>Clasificaciones (s. XIX)</vt:lpstr>
      <vt:lpstr>Clasificaciones  (s. XX)</vt:lpstr>
      <vt:lpstr>Presentación de PowerPoint</vt:lpstr>
      <vt:lpstr>Presentación de PowerPoint</vt:lpstr>
      <vt:lpstr>Presentación de PowerPoint</vt:lpstr>
      <vt:lpstr>Clasificaciones por consenso</vt:lpstr>
      <vt:lpstr>Clasificación de T.O. por consenso (“Libro azul” de la OMS)</vt:lpstr>
      <vt:lpstr>Presentación de PowerPoint</vt:lpstr>
      <vt:lpstr>Presentación de PowerPoint</vt:lpstr>
      <vt:lpstr>Resultados </vt:lpstr>
      <vt:lpstr>Tumores Odontogénicos Benignos (2017)</vt:lpstr>
      <vt:lpstr>Tumores Odontogénicos Benignos (2017)</vt:lpstr>
      <vt:lpstr>Tumores Odontogénicos Benignos (2017)</vt:lpstr>
      <vt:lpstr>Tumores Odontogénicos Benignos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Tumores odontogénicos Grupo colaborativo internacional</vt:lpstr>
      <vt:lpstr>Tumores odontogénicos Grupo colaborativo internacional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Contribuciones al desarrollo de la Medicina</dc:title>
  <dc:creator>Usuario de Microsoft Office</dc:creator>
  <cp:lastModifiedBy>Usuario de Microsoft Office</cp:lastModifiedBy>
  <cp:revision>110</cp:revision>
  <dcterms:created xsi:type="dcterms:W3CDTF">2018-08-22T00:57:03Z</dcterms:created>
  <dcterms:modified xsi:type="dcterms:W3CDTF">2018-08-29T23:17:50Z</dcterms:modified>
</cp:coreProperties>
</file>