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35"/>
  </p:notesMasterIdLst>
  <p:handoutMasterIdLst>
    <p:handoutMasterId r:id="rId36"/>
  </p:handoutMasterIdLst>
  <p:sldIdLst>
    <p:sldId id="269" r:id="rId2"/>
    <p:sldId id="3876" r:id="rId3"/>
    <p:sldId id="3940" r:id="rId4"/>
    <p:sldId id="3875" r:id="rId5"/>
    <p:sldId id="4085" r:id="rId6"/>
    <p:sldId id="3594" r:id="rId7"/>
    <p:sldId id="3878" r:id="rId8"/>
    <p:sldId id="3881" r:id="rId9"/>
    <p:sldId id="3928" r:id="rId10"/>
    <p:sldId id="3935" r:id="rId11"/>
    <p:sldId id="3865" r:id="rId12"/>
    <p:sldId id="3877" r:id="rId13"/>
    <p:sldId id="3879" r:id="rId14"/>
    <p:sldId id="3885" r:id="rId15"/>
    <p:sldId id="4160" r:id="rId16"/>
    <p:sldId id="3903" r:id="rId17"/>
    <p:sldId id="3900" r:id="rId18"/>
    <p:sldId id="3907" r:id="rId19"/>
    <p:sldId id="3897" r:id="rId20"/>
    <p:sldId id="3915" r:id="rId21"/>
    <p:sldId id="3910" r:id="rId22"/>
    <p:sldId id="3888" r:id="rId23"/>
    <p:sldId id="3890" r:id="rId24"/>
    <p:sldId id="3891" r:id="rId25"/>
    <p:sldId id="3909" r:id="rId26"/>
    <p:sldId id="1971" r:id="rId27"/>
    <p:sldId id="3917" r:id="rId28"/>
    <p:sldId id="4161" r:id="rId29"/>
    <p:sldId id="3938" r:id="rId30"/>
    <p:sldId id="3839" r:id="rId31"/>
    <p:sldId id="3774" r:id="rId32"/>
    <p:sldId id="3882" r:id="rId33"/>
    <p:sldId id="3880" r:id="rId34"/>
  </p:sldIdLst>
  <p:sldSz cx="9144000" cy="6858000" type="screen4x3"/>
  <p:notesSz cx="7010400" cy="92964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  <a:srgbClr val="000066"/>
    <a:srgbClr val="969696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66" autoAdjust="0"/>
    <p:restoredTop sz="91023" autoAdjust="0"/>
  </p:normalViewPr>
  <p:slideViewPr>
    <p:cSldViewPr>
      <p:cViewPr varScale="1">
        <p:scale>
          <a:sx n="140" d="100"/>
          <a:sy n="140" d="100"/>
        </p:scale>
        <p:origin x="29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29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84CDFC6-0DF9-4A92-9A1E-B105A5B69926}" type="datetimeFigureOut">
              <a:rPr lang="es-ES"/>
              <a:pPr>
                <a:defRPr/>
              </a:pPr>
              <a:t>22/8/18</a:t>
            </a:fld>
            <a:endParaRPr lang="es-E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0577039-EB73-40FB-8615-04538ECF246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353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7AF10EC-8B19-4C70-B599-16D778DCAEC2}" type="datetimeFigureOut">
              <a:rPr lang="es-ES"/>
              <a:pPr>
                <a:defRPr/>
              </a:pPr>
              <a:t>22/8/18</a:t>
            </a:fld>
            <a:endParaRPr lang="es-E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4B855F4-36EC-4DCB-8ACE-F9D0EF8686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531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postolic_Palace" TargetMode="External"/><Relationship Id="rId13" Type="http://schemas.openxmlformats.org/officeDocument/2006/relationships/hyperlink" Target="https://en.wikipedia.org/wiki/Timaeus_(dialogue)" TargetMode="External"/><Relationship Id="rId3" Type="http://schemas.openxmlformats.org/officeDocument/2006/relationships/hyperlink" Target="https://en.wikipedia.org/wiki/Italian_language" TargetMode="External"/><Relationship Id="rId7" Type="http://schemas.openxmlformats.org/officeDocument/2006/relationships/hyperlink" Target="https://en.wikipedia.org/wiki/Raphael_Rooms" TargetMode="External"/><Relationship Id="rId12" Type="http://schemas.openxmlformats.org/officeDocument/2006/relationships/hyperlink" Target="https://en.wikipedia.org/wiki/Aristotle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Raphael" TargetMode="External"/><Relationship Id="rId11" Type="http://schemas.openxmlformats.org/officeDocument/2006/relationships/hyperlink" Target="https://en.wikipedia.org/wiki/Plato" TargetMode="External"/><Relationship Id="rId5" Type="http://schemas.openxmlformats.org/officeDocument/2006/relationships/hyperlink" Target="https://en.wikipedia.org/wiki/Italian_Renaissance" TargetMode="External"/><Relationship Id="rId10" Type="http://schemas.openxmlformats.org/officeDocument/2006/relationships/hyperlink" Target="https://en.wikipedia.org/wiki/Vanishing_point" TargetMode="External"/><Relationship Id="rId4" Type="http://schemas.openxmlformats.org/officeDocument/2006/relationships/hyperlink" Target="https://en.wikipedia.org/wiki/Frescoes" TargetMode="External"/><Relationship Id="rId9" Type="http://schemas.openxmlformats.org/officeDocument/2006/relationships/hyperlink" Target="https://en.wikipedia.org/wiki/Vatican_City" TargetMode="External"/><Relationship Id="rId14" Type="http://schemas.openxmlformats.org/officeDocument/2006/relationships/hyperlink" Target="https://en.wikipedia.org/wiki/Nicomachean_Ethic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4C6DC-82BF-456A-8D72-21ACFF306B4D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788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Abstract. A continuous effort to improve healthcare education today is currently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driven from the need to create competent health professionals able to meet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healthcare demands. Limited research reporting how educational data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manipulation can help in healthcare education improvement. The emerging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research field of visual analytics has the advantage to combine big data analysis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and manipulation techniques, information and knowledge representation,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human cognitive strength to perceive and recognise visual patterns. The aim of this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study was therefore to explore novel ways of representing curriculum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educational data using visual analytics. Three approaches of visualization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representation of educational data were presented. Five competencies at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undergraduate medical program level addressed in courses were identified to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inaccurately correspond to higher education board competencies. Different visual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representations seem to have a potential in impacting on the ability to perceive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entities and connections in the curriculum data.</a:t>
            </a:r>
          </a:p>
          <a:p>
            <a:endParaRPr lang="es-MX" sz="1200" kern="1200" dirty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 VA can be used to explore and provide novel ways to represent curriculum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educational data. Moreover, different visual representations seem to have a potential in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impacting on the ability to perceive entities and connections in the curriculum data thus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enhance data perception and cognition. The new direction VA opened in this study for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medical educational informatics research, requires further investigation towards both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curriculum's structure complexity and ways to represent it, and the role that plays on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impacting quality improvement and decision making in medical education.</a:t>
            </a:r>
          </a:p>
          <a:p>
            <a:endParaRPr lang="es-MX" sz="1200" kern="1200" dirty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280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Background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No universal solution, based on an approved pedagogical approach, exists to parametrically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describe, effectively manage, and clearly visualize a higher education institution’s curriculum,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including tools for unveiling relationships inside curricular datasets.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Objective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We aim to solve the issue of medical curriculum mapping to improve understanding of the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complex structure and content of medical education programs. Our effort is based on the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long-term development and implementation of an original web-based platform, which supports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 outcomes-based approach to medical and healthcare education and is suitable for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repeated updates and adoption to curriculum innovations.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Methods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We adopted data exploration and visualization approaches in the context of medical curriculum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innovations in higher education institutions domain. We have developed a robust platform,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covering detailed formal metadata specifications down to the level of learning units,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interconnections, and learning outcomes, in accordance with Bloom’s taxonomy and direct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links to a particular biomedical nomenclature. Furthermore, we used selected modeling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techniques and data mining methods to generate academic analytics reports from medical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curriculum mapping datasets.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Results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We present a solution that allows users to effectively optimize a curriculum structure that is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described with appropriate metadata, such as course attributes, learning units and outcomes,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 standardized vocabulary nomenclature, and a tree structure of essential terms.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We present a case study implementation that includes effective support for curriculum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reengineering efforts of academics through a comprehensive overview of the General Medicine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study program. Moreover, we introduce deep content analysis of a dataset that was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captured with the use of the curriculum mapping platform; this may assist in detecting any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potentially problematic areas, and hence it may help to construct a comprehensive overview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for the subsequent global in-depth medical curriculum inspection.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Conclusions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We have proposed, developed, and implemented an original framework for medical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healthcare curriculum innovations and harmonization, including: planning model, mapping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model, and selected academic analytics extracted with the use of data mining.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46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7641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>
                <a:latin typeface="Helvetica" pitchFamily="2" charset="0"/>
              </a:rPr>
              <a:t>The Division of Learning Analytics (DLA) facilitates innovation in the use of</a:t>
            </a:r>
          </a:p>
          <a:p>
            <a:r>
              <a:rPr lang="es-MX" dirty="0">
                <a:latin typeface="Helvetica" pitchFamily="2" charset="0"/>
              </a:rPr>
              <a:t>educational data at NYUSOM. It’s mission is to identify and develop innovative</a:t>
            </a:r>
          </a:p>
          <a:p>
            <a:r>
              <a:rPr lang="es-MX" dirty="0">
                <a:latin typeface="Helvetica" pitchFamily="2" charset="0"/>
              </a:rPr>
              <a:t>learning analytics measures for improving the process and effectiveness of medical</a:t>
            </a:r>
          </a:p>
          <a:p>
            <a:r>
              <a:rPr lang="es-MX" dirty="0">
                <a:latin typeface="Helvetica" pitchFamily="2" charset="0"/>
              </a:rPr>
              <a:t>education.</a:t>
            </a:r>
          </a:p>
          <a:p>
            <a:r>
              <a:rPr lang="es-MX" dirty="0">
                <a:latin typeface="Helvetica" pitchFamily="2" charset="0"/>
              </a:rPr>
              <a:t>DLA faculty and staff have expertise in some of the more advanced education</a:t>
            </a:r>
          </a:p>
          <a:p>
            <a:r>
              <a:rPr lang="es-MX" dirty="0">
                <a:latin typeface="Helvetica" pitchFamily="2" charset="0"/>
              </a:rPr>
              <a:t>research data analysis methods including:</a:t>
            </a:r>
          </a:p>
          <a:p>
            <a:r>
              <a:rPr lang="es-MX" dirty="0">
                <a:latin typeface="Helvetica" pitchFamily="2" charset="0"/>
              </a:rPr>
              <a:t>• Linear modeling;</a:t>
            </a:r>
          </a:p>
          <a:p>
            <a:r>
              <a:rPr lang="es-MX" dirty="0">
                <a:latin typeface="Helvetica" pitchFamily="2" charset="0"/>
              </a:rPr>
              <a:t>• Item-response theory;</a:t>
            </a:r>
          </a:p>
          <a:p>
            <a:r>
              <a:rPr lang="es-MX" dirty="0">
                <a:latin typeface="Helvetica" pitchFamily="2" charset="0"/>
              </a:rPr>
              <a:t>• Classical test theory; and</a:t>
            </a:r>
          </a:p>
          <a:p>
            <a:r>
              <a:rPr lang="es-MX" dirty="0">
                <a:latin typeface="Helvetica" pitchFamily="2" charset="0"/>
              </a:rPr>
              <a:t>• Learning curve methodologies.</a:t>
            </a:r>
          </a:p>
          <a:p>
            <a:r>
              <a:rPr lang="es-MX" dirty="0">
                <a:latin typeface="Helvetica" pitchFamily="2" charset="0"/>
              </a:rPr>
              <a:t>DLA’s ultimate goal is to nurture a system of continuous, embedded data analytics to</a:t>
            </a:r>
          </a:p>
          <a:p>
            <a:r>
              <a:rPr lang="es-MX" dirty="0">
                <a:latin typeface="Helvetica" pitchFamily="2" charset="0"/>
              </a:rPr>
              <a:t>promote positive action by students, faculty and their collaborators, in service of the</a:t>
            </a:r>
          </a:p>
          <a:p>
            <a:r>
              <a:rPr lang="es-MX" dirty="0">
                <a:latin typeface="Helvetica" pitchFamily="2" charset="0"/>
              </a:rPr>
              <a:t>health and well-being of their patients. DLA contributes to the development of</a:t>
            </a:r>
          </a:p>
          <a:p>
            <a:r>
              <a:rPr lang="es-MX" dirty="0">
                <a:latin typeface="Helvetica" pitchFamily="2" charset="0"/>
              </a:rPr>
              <a:t>individualized learning pathways by providing data and analysis templates that guide</a:t>
            </a:r>
          </a:p>
          <a:p>
            <a:r>
              <a:rPr lang="es-MX" dirty="0">
                <a:latin typeface="Helvetica" pitchFamily="2" charset="0"/>
              </a:rPr>
              <a:t>both learners and educators as they navigate the rich set of educational</a:t>
            </a:r>
          </a:p>
          <a:p>
            <a:r>
              <a:rPr lang="es-MX" dirty="0">
                <a:latin typeface="Helvetica" pitchFamily="2" charset="0"/>
              </a:rPr>
              <a:t>opportunities at NYUSOM.</a:t>
            </a:r>
            <a:endParaRPr lang="es-MX" dirty="0">
              <a:effectLst/>
              <a:latin typeface="Helvetica" pitchFamily="2" charset="0"/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8508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Resumen Big data y la analítica del aprendizaje son herramientas que permiten aprovechar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enormes cantidades de datos que hoy existen en formato digital, y que se generan durante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la prestación de servicios de salud y cuando se incorporan plataformas digitales al proceso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de ense˜nanza-aprendizaje en la formación de médicos. El objetivo es dise˜nar proyectos que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exploten las ventajas de las capacidades técnicas actuales para el procesamiento automatizado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de datos en grandes volúmenes y distintos formatos, para buscar su entendimiento y mejorar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la toma de decisiones. Las asociaciones, los patrones y las tendencias que pueden emerger del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análisis de datos generados en la educación médica pueden facilitar el seguimiento e incluso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modelar la conducta de los estudiantes, y perfilar su desempe˜no. Con big data y la analítica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del aprendizaje es posible transformar grandes cantidades de datos en información de muy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alta calidad. Lo anterior es un área que puede ser aprovechada por el educador médico, quien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conoce la información que tiene disponible y la que puede obtener mediante alianzas y acuerdos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legales, a partir de un problema que se requiera resolver; se necesita apoyo de expertos técnicos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pero, en todo momento, el rumbo del proyecto le corresponde a quien ha definido el problema,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pues es quien conoce el marco de referencia y las posibles acciones a tomar con los hallazgos 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las ideas que surjan. Ciertamente se requiere infraestructura, pero con las posibilidades para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el trabajo en la nube, y los recursos disponibles en las instituciones médicas y de educación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superior, se puede partir de un primer nivel de hardware y software, y escalar a plataformas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más sofisticadas cuando la combinación de hallazgos en los datos y de los volúmenes a procesar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lo justifique. Sin duda, big data y analítica del aprendizaje son herramientas en las que el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educador médico debe poner atención.</a:t>
            </a:r>
          </a:p>
          <a:p>
            <a:r>
              <a:rPr lang="es-MX" dirty="0">
                <a:latin typeface="Helvetica" pitchFamily="2" charset="0"/>
              </a:rPr>
              <a:t>a) Modelos del conocimiento del usuario, que buscan</a:t>
            </a:r>
          </a:p>
          <a:p>
            <a:r>
              <a:rPr lang="es-MX" dirty="0">
                <a:latin typeface="Helvetica" pitchFamily="2" charset="0"/>
              </a:rPr>
              <a:t>indagar sobre los contenidos y las habilidades que el estudiante</a:t>
            </a:r>
          </a:p>
          <a:p>
            <a:r>
              <a:rPr lang="es-MX" dirty="0">
                <a:latin typeface="Helvetica" pitchFamily="2" charset="0"/>
              </a:rPr>
              <a:t>domina, con base en sus respuestas, los errores</a:t>
            </a:r>
          </a:p>
          <a:p>
            <a:r>
              <a:rPr lang="es-MX" dirty="0">
                <a:latin typeface="Helvetica" pitchFamily="2" charset="0"/>
              </a:rPr>
              <a:t>cometidos y repetidos, las habilidades que practicó y su</a:t>
            </a:r>
          </a:p>
          <a:p>
            <a:r>
              <a:rPr lang="es-MX" dirty="0">
                <a:latin typeface="Helvetica" pitchFamily="2" charset="0"/>
              </a:rPr>
              <a:t>desempe˜no en general a partir de su trabajo en plataforma</a:t>
            </a:r>
          </a:p>
          <a:p>
            <a:r>
              <a:rPr lang="es-MX" dirty="0">
                <a:latin typeface="Helvetica" pitchFamily="2" charset="0"/>
              </a:rPr>
              <a:t>o bien por los resultados obtenidos en exámenes</a:t>
            </a:r>
          </a:p>
          <a:p>
            <a:r>
              <a:rPr lang="es-MX" dirty="0">
                <a:latin typeface="Helvetica" pitchFamily="2" charset="0"/>
              </a:rPr>
              <a:t>estandarizados.</a:t>
            </a:r>
          </a:p>
          <a:p>
            <a:r>
              <a:rPr lang="es-MX" dirty="0">
                <a:latin typeface="Helvetica" pitchFamily="2" charset="0"/>
              </a:rPr>
              <a:t>b) Modelos de la conducta del usuario, con el objetivo de</a:t>
            </a:r>
          </a:p>
          <a:p>
            <a:r>
              <a:rPr lang="es-MX" dirty="0">
                <a:latin typeface="Helvetica" pitchFamily="2" charset="0"/>
              </a:rPr>
              <a:t>conocer más sobre la motivación de los alumnos y los</a:t>
            </a:r>
          </a:p>
          <a:p>
            <a:r>
              <a:rPr lang="es-MX" dirty="0">
                <a:latin typeface="Helvetica" pitchFamily="2" charset="0"/>
              </a:rPr>
              <a:t>patrones de interacción que muestran los estudiantes a</a:t>
            </a:r>
          </a:p>
          <a:p>
            <a:r>
              <a:rPr lang="es-MX" dirty="0">
                <a:latin typeface="Helvetica" pitchFamily="2" charset="0"/>
              </a:rPr>
              <a:t>través del proceso de aprendizaje, por vía de datos muy</a:t>
            </a:r>
          </a:p>
          <a:p>
            <a:r>
              <a:rPr lang="es-MX" dirty="0">
                <a:latin typeface="Helvetica" pitchFamily="2" charset="0"/>
              </a:rPr>
              <a:t>similares a los del punto anterior, a los que se agrega el</a:t>
            </a:r>
          </a:p>
          <a:p>
            <a:r>
              <a:rPr lang="es-MX" dirty="0">
                <a:latin typeface="Helvetica" pitchFamily="2" charset="0"/>
              </a:rPr>
              <a:t>análisis de los cambios en el contexto de cada alumno</a:t>
            </a:r>
          </a:p>
          <a:p>
            <a:r>
              <a:rPr lang="es-MX" dirty="0">
                <a:latin typeface="Helvetica" pitchFamily="2" charset="0"/>
              </a:rPr>
              <a:t>durante un período.</a:t>
            </a:r>
          </a:p>
          <a:p>
            <a:r>
              <a:rPr lang="es-MX" dirty="0">
                <a:latin typeface="Helvetica" pitchFamily="2" charset="0"/>
              </a:rPr>
              <a:t>c) Modelos de la experiencia del usuario, para evaluar su</a:t>
            </a:r>
          </a:p>
          <a:p>
            <a:r>
              <a:rPr lang="es-MX" dirty="0">
                <a:latin typeface="Helvetica" pitchFamily="2" charset="0"/>
              </a:rPr>
              <a:t>nivel de satisfacción, a través de sus respuestas a encuestas</a:t>
            </a:r>
          </a:p>
          <a:p>
            <a:r>
              <a:rPr lang="es-MX" dirty="0">
                <a:latin typeface="Helvetica" pitchFamily="2" charset="0"/>
              </a:rPr>
              <a:t>y cuestionarios, y de la evaluación de las decisiones</a:t>
            </a:r>
          </a:p>
          <a:p>
            <a:r>
              <a:rPr lang="es-MX" dirty="0">
                <a:latin typeface="Helvetica" pitchFamily="2" charset="0"/>
              </a:rPr>
              <a:t>que tomen y el desempe˜no que muestren en los siguientes</a:t>
            </a:r>
          </a:p>
          <a:p>
            <a:r>
              <a:rPr lang="es-MX" dirty="0">
                <a:latin typeface="Helvetica" pitchFamily="2" charset="0"/>
              </a:rPr>
              <a:t>cursos o unidades de aprendizaje.</a:t>
            </a:r>
          </a:p>
          <a:p>
            <a:r>
              <a:rPr lang="es-MX" dirty="0">
                <a:latin typeface="Helvetica" pitchFamily="2" charset="0"/>
              </a:rPr>
              <a:t>d) Perfiles de los estudiantes, que se logran al identificar</a:t>
            </a:r>
          </a:p>
          <a:p>
            <a:r>
              <a:rPr lang="es-MX" dirty="0">
                <a:latin typeface="Helvetica" pitchFamily="2" charset="0"/>
              </a:rPr>
              <a:t>los grupos de alumnos a partir de los datos disponibles</a:t>
            </a:r>
          </a:p>
          <a:p>
            <a:r>
              <a:rPr lang="es-MX" dirty="0">
                <a:latin typeface="Helvetica" pitchFamily="2" charset="0"/>
              </a:rPr>
              <a:t>que se mencionan en otras áreas de aplicación. Con los</a:t>
            </a:r>
          </a:p>
          <a:p>
            <a:r>
              <a:rPr lang="es-MX" dirty="0">
                <a:latin typeface="Helvetica" pitchFamily="2" charset="0"/>
              </a:rPr>
              <a:t>perfiles definidos pueden dise˜narse acciones remediales,</a:t>
            </a:r>
          </a:p>
          <a:p>
            <a:r>
              <a:rPr lang="es-MX" dirty="0">
                <a:latin typeface="Helvetica" pitchFamily="2" charset="0"/>
              </a:rPr>
              <a:t>por ejemplo, si se detecta que un grupo ha tenido dificultades</a:t>
            </a:r>
          </a:p>
          <a:p>
            <a:r>
              <a:rPr lang="es-MX" dirty="0">
                <a:latin typeface="Helvetica" pitchFamily="2" charset="0"/>
              </a:rPr>
              <a:t>en el desarrollo de ciertas competencias.</a:t>
            </a:r>
          </a:p>
          <a:p>
            <a:r>
              <a:rPr lang="es-MX" dirty="0"/>
              <a:t>e) Modelos de los dominios, para valorar el nivel de desagregación</a:t>
            </a:r>
          </a:p>
          <a:p>
            <a:r>
              <a:rPr lang="es-MX" dirty="0"/>
              <a:t>que más conviene para dividir los temas en</a:t>
            </a:r>
          </a:p>
          <a:p>
            <a:r>
              <a:rPr lang="es-MX" dirty="0"/>
              <a:t>módulos y la secuencia en que deben ser presentados.</a:t>
            </a:r>
          </a:p>
          <a:p>
            <a:r>
              <a:rPr lang="es-MX" dirty="0"/>
              <a:t>f) Análisis de los componentes del aprendizaje y de los principios</a:t>
            </a:r>
          </a:p>
          <a:p>
            <a:r>
              <a:rPr lang="es-MX" dirty="0"/>
              <a:t>instruccionales, para identificar los elementos que</a:t>
            </a:r>
          </a:p>
          <a:p>
            <a:r>
              <a:rPr lang="es-MX" dirty="0"/>
              <a:t>son más eficaces.</a:t>
            </a:r>
          </a:p>
          <a:p>
            <a:r>
              <a:rPr lang="es-MX" dirty="0"/>
              <a:t>g) Análisis de tendencias, para indagar sobre el impacto de</a:t>
            </a:r>
          </a:p>
          <a:p>
            <a:r>
              <a:rPr lang="es-MX" dirty="0"/>
              <a:t>las acciones a través del tiempo, para lo cual se requieren</a:t>
            </a:r>
          </a:p>
          <a:p>
            <a:r>
              <a:rPr lang="es-MX" dirty="0"/>
              <a:t>datos sobre al menos tres momentos, con la finalidad de</a:t>
            </a:r>
          </a:p>
          <a:p>
            <a:r>
              <a:rPr lang="es-MX" dirty="0"/>
              <a:t>lograr identificar una tendencia; la información requerida</a:t>
            </a:r>
          </a:p>
          <a:p>
            <a:r>
              <a:rPr lang="es-MX" dirty="0"/>
              <a:t>incluye registros de ingreso y egreso de alumnos.</a:t>
            </a:r>
          </a:p>
          <a:p>
            <a:r>
              <a:rPr lang="es-MX" dirty="0"/>
              <a:t>h) Adaptación y personalización, que es uno de los objetivos</a:t>
            </a:r>
          </a:p>
          <a:p>
            <a:r>
              <a:rPr lang="es-MX" dirty="0"/>
              <a:t>de la mayoría de los proyectos de analítica de aprendizaje,</a:t>
            </a:r>
          </a:p>
          <a:p>
            <a:r>
              <a:rPr lang="es-MX" dirty="0"/>
              <a:t>con el objetivo de identificar las acciones idóneas</a:t>
            </a:r>
          </a:p>
          <a:p>
            <a:r>
              <a:rPr lang="es-MX" dirty="0"/>
              <a:t>que se deben sugerir a cada individuo, y cómo debe modificarse</a:t>
            </a:r>
          </a:p>
          <a:p>
            <a:r>
              <a:rPr lang="es-MX" dirty="0"/>
              <a:t>la experiencia para el siguiente usuario a partir de</a:t>
            </a:r>
          </a:p>
          <a:p>
            <a:r>
              <a:rPr lang="es-MX" dirty="0"/>
              <a:t>lo sucedido previamente, tanto para el propio estudiante</a:t>
            </a:r>
          </a:p>
          <a:p>
            <a:r>
              <a:rPr lang="es-MX" dirty="0"/>
              <a:t>como para otros alumnos y, de ser posible, lograr este</a:t>
            </a:r>
          </a:p>
          <a:p>
            <a:r>
              <a:rPr lang="es-MX" dirty="0"/>
              <a:t>nivel de personalización en tiempo real. Para ello normalmente</a:t>
            </a:r>
          </a:p>
          <a:p>
            <a:r>
              <a:rPr lang="es-MX" dirty="0"/>
              <a:t>se requiere recolectar datos históricos sobre</a:t>
            </a:r>
          </a:p>
          <a:p>
            <a:r>
              <a:rPr lang="es-MX" dirty="0"/>
              <a:t>cada usuario, de la misma manera como lo hacen las</a:t>
            </a:r>
          </a:p>
          <a:p>
            <a:r>
              <a:rPr lang="es-MX" dirty="0"/>
              <a:t>redes sociales.</a:t>
            </a:r>
          </a:p>
          <a:p>
            <a:endParaRPr lang="es-MX" sz="1200" kern="1200" dirty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620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 Abstract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era of ‘‘big data’’ has radically altered the way scientific research is conducted and new knowledge is discovered.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Indeed, the scientific method is rapidly being complemented and even replaced in some fields by data-driven approaches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to knowledge discovery. This paradigm shift is sometimes referred to as the ‘‘fourth paradigm’’ of dataintensive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and data-enabled scientific discovery. Interdisciplinary research with a hard emphasis on translational outcomes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is becoming the norm in all large-scale scientific endeavors. Yet, graduate education remains largely focused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on individual achievement within a single scientific domain, with little training in team-based, interdisciplinary dataoriented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approaches designed to translate scientific data into new solutions to today’s critical challenges. In this article,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we propose a new pedagogy for graduate education: data-centered learning for the domain-data scientist. Our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approach is based on four tenets: (1) Graduate training must incorporate interdisciplinary training that couples the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domain sciences with data science. (2) Graduate training must prepare students for work in data-enabled research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teams. (3) Graduate training must include education in teaming and leadership skills for the data scientist. (4) Graduate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training must provide experiential training through academic/industry practicums and internships. We emphasize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that this approach is distinct from today’s graduate training, which offers training in either data science or a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domain science (e.g., biology, sociology, political science, economics, and medicine), but does not integrate the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two within a single curriculum designed to prepare the next generation of domain-data scientists. We are in the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process of implementing the proposed pedagogy through the development of a new graduate curriculum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based on the above four tenets, and we describe herein our strategy, progress, and lessons learned. While our pedagogy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was developed in the context of graduate education, the general approach of data-centered learning can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should be applied to students and professionals at any stage of their education, including at the K-12, undergraduate,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graduate, and professional levels. We believe that the time is right to embed data-centered learning within our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educational system and, thus, generate the talent required to fully harness the potential of big data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767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b="1" i="1" dirty="0" err="1"/>
              <a:t>The</a:t>
            </a:r>
            <a:r>
              <a:rPr lang="es-ES_tradnl" b="1" i="1" dirty="0"/>
              <a:t> </a:t>
            </a:r>
            <a:r>
              <a:rPr lang="es-ES_tradnl" b="1" i="1" dirty="0" err="1"/>
              <a:t>School</a:t>
            </a:r>
            <a:r>
              <a:rPr lang="es-ES_tradnl" b="1" i="1" dirty="0"/>
              <a:t> of Athens</a:t>
            </a:r>
            <a:r>
              <a:rPr lang="es-ES_tradnl" dirty="0"/>
              <a:t> (</a:t>
            </a:r>
            <a:r>
              <a:rPr lang="es-ES_tradnl" dirty="0">
                <a:hlinkClick r:id="rId3" tooltip="Italian language"/>
              </a:rPr>
              <a:t>Italian</a:t>
            </a:r>
            <a:r>
              <a:rPr lang="es-ES_tradnl" dirty="0"/>
              <a:t>: </a:t>
            </a:r>
            <a:r>
              <a:rPr lang="es-ES_tradnl" i="1" dirty="0" err="1"/>
              <a:t>Scuola</a:t>
            </a:r>
            <a:r>
              <a:rPr lang="es-ES_tradnl" i="1" dirty="0"/>
              <a:t> di </a:t>
            </a:r>
            <a:r>
              <a:rPr lang="es-ES_tradnl" i="1" dirty="0" err="1"/>
              <a:t>Atene</a:t>
            </a:r>
            <a:r>
              <a:rPr lang="es-ES_tradnl" dirty="0"/>
              <a:t>)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one</a:t>
            </a:r>
            <a:r>
              <a:rPr lang="es-ES_tradnl" dirty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most</a:t>
            </a:r>
            <a:r>
              <a:rPr lang="es-ES_tradnl" dirty="0"/>
              <a:t> </a:t>
            </a:r>
            <a:r>
              <a:rPr lang="es-ES_tradnl" dirty="0" err="1"/>
              <a:t>famous</a:t>
            </a:r>
            <a:r>
              <a:rPr lang="es-ES_tradnl" dirty="0"/>
              <a:t> </a:t>
            </a:r>
            <a:r>
              <a:rPr lang="es-ES_tradnl" dirty="0">
                <a:hlinkClick r:id="rId4" tooltip="Frescoes"/>
              </a:rPr>
              <a:t>frescoes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>
                <a:hlinkClick r:id="rId5" tooltip="Italian Renaissance"/>
              </a:rPr>
              <a:t>Italian Renaissance</a:t>
            </a:r>
            <a:r>
              <a:rPr lang="es-ES_tradnl" dirty="0"/>
              <a:t> </a:t>
            </a:r>
            <a:r>
              <a:rPr lang="es-ES_tradnl" dirty="0" err="1"/>
              <a:t>artist</a:t>
            </a:r>
            <a:r>
              <a:rPr lang="es-ES_tradnl" dirty="0"/>
              <a:t> </a:t>
            </a:r>
            <a:r>
              <a:rPr lang="es-ES_tradnl" dirty="0">
                <a:hlinkClick r:id="rId6" tooltip="Raphael"/>
              </a:rPr>
              <a:t>Raphael</a:t>
            </a:r>
            <a:r>
              <a:rPr lang="es-ES_tradnl" dirty="0"/>
              <a:t>.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was</a:t>
            </a:r>
            <a:r>
              <a:rPr lang="es-ES_tradnl" dirty="0"/>
              <a:t> </a:t>
            </a:r>
            <a:r>
              <a:rPr lang="es-ES_tradnl" dirty="0" err="1"/>
              <a:t>painted</a:t>
            </a:r>
            <a:r>
              <a:rPr lang="es-ES_tradnl" dirty="0"/>
              <a:t> </a:t>
            </a:r>
            <a:r>
              <a:rPr lang="es-ES_tradnl" dirty="0" err="1"/>
              <a:t>between</a:t>
            </a:r>
            <a:r>
              <a:rPr lang="es-ES_tradnl" dirty="0"/>
              <a:t> 1509 and 1511 as a </a:t>
            </a:r>
            <a:r>
              <a:rPr lang="es-ES_tradnl" dirty="0" err="1"/>
              <a:t>part</a:t>
            </a:r>
            <a:r>
              <a:rPr lang="es-ES_tradnl" dirty="0"/>
              <a:t> of </a:t>
            </a:r>
            <a:r>
              <a:rPr lang="es-ES_tradnl" dirty="0" err="1"/>
              <a:t>Raphael's</a:t>
            </a:r>
            <a:r>
              <a:rPr lang="es-ES_tradnl" dirty="0"/>
              <a:t> </a:t>
            </a:r>
            <a:r>
              <a:rPr lang="es-ES_tradnl" dirty="0" err="1"/>
              <a:t>commission</a:t>
            </a:r>
            <a:r>
              <a:rPr lang="es-ES_tradnl" dirty="0"/>
              <a:t> to </a:t>
            </a:r>
            <a:r>
              <a:rPr lang="es-ES_tradnl" dirty="0" err="1"/>
              <a:t>decorate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rooms</a:t>
            </a:r>
            <a:r>
              <a:rPr lang="es-ES_tradnl" dirty="0"/>
              <a:t> </a:t>
            </a:r>
            <a:r>
              <a:rPr lang="es-ES_tradnl" dirty="0" err="1"/>
              <a:t>now</a:t>
            </a:r>
            <a:r>
              <a:rPr lang="es-ES_tradnl" dirty="0"/>
              <a:t> </a:t>
            </a:r>
            <a:r>
              <a:rPr lang="es-ES_tradnl" dirty="0" err="1"/>
              <a:t>known</a:t>
            </a:r>
            <a:r>
              <a:rPr lang="es-ES_tradnl" dirty="0"/>
              <a:t> as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>
                <a:hlinkClick r:id="rId7" tooltip="Raphael Rooms"/>
              </a:rPr>
              <a:t>Stanze di Raffaello</a:t>
            </a:r>
            <a:r>
              <a:rPr lang="es-ES_tradnl" dirty="0"/>
              <a:t>,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>
                <a:hlinkClick r:id="rId8" tooltip="Apostolic Palace"/>
              </a:rPr>
              <a:t>Apostolic Palace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>
                <a:hlinkClick r:id="rId9" tooltip="Vatican City"/>
              </a:rPr>
              <a:t>Vatican</a:t>
            </a:r>
            <a:r>
              <a:rPr lang="es-ES_tradnl" dirty="0"/>
              <a:t>. In </a:t>
            </a:r>
            <a:r>
              <a:rPr lang="es-ES_tradnl" dirty="0" err="1"/>
              <a:t>the</a:t>
            </a:r>
            <a:r>
              <a:rPr lang="es-ES_tradnl" dirty="0"/>
              <a:t> center of </a:t>
            </a:r>
            <a:r>
              <a:rPr lang="es-ES_tradnl" dirty="0" err="1"/>
              <a:t>the</a:t>
            </a:r>
            <a:r>
              <a:rPr lang="es-ES_tradnl" dirty="0"/>
              <a:t> fresco, at </a:t>
            </a:r>
            <a:r>
              <a:rPr lang="es-ES_tradnl" dirty="0" err="1"/>
              <a:t>its</a:t>
            </a:r>
            <a:r>
              <a:rPr lang="es-ES_tradnl" dirty="0"/>
              <a:t> </a:t>
            </a:r>
            <a:r>
              <a:rPr lang="es-ES_tradnl" dirty="0" err="1"/>
              <a:t>architecture's</a:t>
            </a:r>
            <a:r>
              <a:rPr lang="es-ES_tradnl" dirty="0"/>
              <a:t> central </a:t>
            </a:r>
            <a:r>
              <a:rPr lang="es-ES_tradnl" dirty="0">
                <a:hlinkClick r:id="rId10" tooltip="Vanishing point"/>
              </a:rPr>
              <a:t>vanishing point</a:t>
            </a:r>
            <a:r>
              <a:rPr lang="es-ES_tradnl" dirty="0"/>
              <a:t>, are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two</a:t>
            </a:r>
            <a:r>
              <a:rPr lang="es-ES_tradnl" dirty="0"/>
              <a:t> </a:t>
            </a:r>
            <a:r>
              <a:rPr lang="es-ES_tradnl" dirty="0" err="1"/>
              <a:t>undisputed</a:t>
            </a:r>
            <a:r>
              <a:rPr lang="es-ES_tradnl" dirty="0"/>
              <a:t> </a:t>
            </a:r>
            <a:r>
              <a:rPr lang="es-ES_tradnl" dirty="0" err="1"/>
              <a:t>main</a:t>
            </a:r>
            <a:r>
              <a:rPr lang="es-ES_tradnl" dirty="0"/>
              <a:t> </a:t>
            </a:r>
            <a:r>
              <a:rPr lang="es-ES_tradnl" dirty="0" err="1"/>
              <a:t>subjects</a:t>
            </a:r>
            <a:r>
              <a:rPr lang="es-ES_tradnl" dirty="0"/>
              <a:t>: </a:t>
            </a:r>
            <a:r>
              <a:rPr lang="es-ES_tradnl" dirty="0">
                <a:hlinkClick r:id="rId11" tooltip="Plato"/>
              </a:rPr>
              <a:t>Plato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left</a:t>
            </a:r>
            <a:r>
              <a:rPr lang="es-ES_tradnl" dirty="0"/>
              <a:t> and </a:t>
            </a:r>
            <a:r>
              <a:rPr lang="es-ES_tradnl" dirty="0">
                <a:hlinkClick r:id="rId12" tooltip="Aristotle"/>
              </a:rPr>
              <a:t>Aristotle</a:t>
            </a:r>
            <a:r>
              <a:rPr lang="es-ES_tradnl" dirty="0"/>
              <a:t>, </a:t>
            </a:r>
            <a:r>
              <a:rPr lang="es-ES_tradnl" dirty="0" err="1"/>
              <a:t>his</a:t>
            </a:r>
            <a:r>
              <a:rPr lang="es-ES_tradnl" dirty="0"/>
              <a:t> </a:t>
            </a:r>
            <a:r>
              <a:rPr lang="es-ES_tradnl" dirty="0" err="1"/>
              <a:t>student</a:t>
            </a:r>
            <a:r>
              <a:rPr lang="es-ES_tradnl" dirty="0"/>
              <a:t>,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right</a:t>
            </a:r>
            <a:r>
              <a:rPr lang="es-ES_tradnl" dirty="0"/>
              <a:t>. </a:t>
            </a:r>
            <a:r>
              <a:rPr lang="es-ES_tradnl" dirty="0" err="1"/>
              <a:t>Both</a:t>
            </a:r>
            <a:r>
              <a:rPr lang="es-ES_tradnl" dirty="0"/>
              <a:t> figures </a:t>
            </a:r>
            <a:r>
              <a:rPr lang="es-ES_tradnl" dirty="0" err="1"/>
              <a:t>hold</a:t>
            </a:r>
            <a:r>
              <a:rPr lang="es-ES_tradnl" dirty="0"/>
              <a:t> </a:t>
            </a:r>
            <a:r>
              <a:rPr lang="es-ES_tradnl" dirty="0" err="1"/>
              <a:t>modern</a:t>
            </a:r>
            <a:r>
              <a:rPr lang="es-ES_tradnl" dirty="0"/>
              <a:t> (of </a:t>
            </a:r>
            <a:r>
              <a:rPr lang="es-ES_tradnl" dirty="0" err="1"/>
              <a:t>the</a:t>
            </a:r>
            <a:r>
              <a:rPr lang="es-ES_tradnl" dirty="0"/>
              <a:t> time), </a:t>
            </a:r>
            <a:r>
              <a:rPr lang="es-ES_tradnl" dirty="0" err="1"/>
              <a:t>bound</a:t>
            </a:r>
            <a:r>
              <a:rPr lang="es-ES_tradnl" dirty="0"/>
              <a:t> copies of </a:t>
            </a:r>
            <a:r>
              <a:rPr lang="es-ES_tradnl" dirty="0" err="1"/>
              <a:t>their</a:t>
            </a:r>
            <a:r>
              <a:rPr lang="es-ES_tradnl" dirty="0"/>
              <a:t> </a:t>
            </a:r>
            <a:r>
              <a:rPr lang="es-ES_tradnl" dirty="0" err="1"/>
              <a:t>books</a:t>
            </a:r>
            <a:r>
              <a:rPr lang="es-ES_tradnl" dirty="0"/>
              <a:t> in </a:t>
            </a:r>
            <a:r>
              <a:rPr lang="es-ES_tradnl" dirty="0" err="1"/>
              <a:t>their</a:t>
            </a:r>
            <a:r>
              <a:rPr lang="es-ES_tradnl" dirty="0"/>
              <a:t> </a:t>
            </a:r>
            <a:r>
              <a:rPr lang="es-ES_tradnl" dirty="0" err="1"/>
              <a:t>left</a:t>
            </a:r>
            <a:r>
              <a:rPr lang="es-ES_tradnl" dirty="0"/>
              <a:t> </a:t>
            </a:r>
            <a:r>
              <a:rPr lang="es-ES_tradnl" dirty="0" err="1"/>
              <a:t>hands</a:t>
            </a:r>
            <a:r>
              <a:rPr lang="es-ES_tradnl" dirty="0"/>
              <a:t>, </a:t>
            </a:r>
            <a:r>
              <a:rPr lang="es-ES_tradnl" dirty="0" err="1"/>
              <a:t>while</a:t>
            </a:r>
            <a:r>
              <a:rPr lang="es-ES_tradnl" dirty="0"/>
              <a:t> </a:t>
            </a:r>
            <a:r>
              <a:rPr lang="es-ES_tradnl" dirty="0" err="1"/>
              <a:t>gesturing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their</a:t>
            </a:r>
            <a:r>
              <a:rPr lang="es-ES_tradnl" dirty="0"/>
              <a:t> </a:t>
            </a:r>
            <a:r>
              <a:rPr lang="es-ES_tradnl" dirty="0" err="1"/>
              <a:t>right</a:t>
            </a:r>
            <a:r>
              <a:rPr lang="es-ES_tradnl" dirty="0"/>
              <a:t>. Plato </a:t>
            </a:r>
            <a:r>
              <a:rPr lang="es-ES_tradnl" dirty="0" err="1"/>
              <a:t>holds</a:t>
            </a:r>
            <a:r>
              <a:rPr lang="es-ES_tradnl" dirty="0"/>
              <a:t> </a:t>
            </a:r>
            <a:r>
              <a:rPr lang="es-ES_tradnl" i="1" dirty="0">
                <a:hlinkClick r:id="rId13" tooltip="Timaeus (dialogue)"/>
              </a:rPr>
              <a:t>Timaeus</a:t>
            </a:r>
            <a:r>
              <a:rPr lang="es-ES_tradnl" dirty="0"/>
              <a:t>, </a:t>
            </a:r>
            <a:r>
              <a:rPr lang="es-ES_tradnl" dirty="0" err="1"/>
              <a:t>Aristotle</a:t>
            </a:r>
            <a:r>
              <a:rPr lang="es-ES_tradnl" dirty="0"/>
              <a:t> </a:t>
            </a:r>
            <a:r>
              <a:rPr lang="es-ES_tradnl" dirty="0" err="1"/>
              <a:t>his</a:t>
            </a:r>
            <a:r>
              <a:rPr lang="es-ES_tradnl" dirty="0"/>
              <a:t> </a:t>
            </a:r>
            <a:r>
              <a:rPr lang="es-ES_tradnl" i="1" dirty="0">
                <a:hlinkClick r:id="rId14" tooltip="Nicomachean Ethics"/>
              </a:rPr>
              <a:t>Nicomachean Ethics</a:t>
            </a:r>
            <a:r>
              <a:rPr lang="es-ES_tradnl" dirty="0"/>
              <a:t>. Plato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depicted</a:t>
            </a:r>
            <a:r>
              <a:rPr lang="es-ES_tradnl" dirty="0"/>
              <a:t> as </a:t>
            </a:r>
            <a:r>
              <a:rPr lang="es-ES_tradnl" dirty="0" err="1"/>
              <a:t>old</a:t>
            </a:r>
            <a:r>
              <a:rPr lang="es-ES_tradnl" dirty="0"/>
              <a:t>, grey, </a:t>
            </a:r>
            <a:r>
              <a:rPr lang="es-ES_tradnl" dirty="0" err="1"/>
              <a:t>wise-looking</a:t>
            </a:r>
            <a:r>
              <a:rPr lang="es-ES_tradnl" dirty="0"/>
              <a:t>, and </a:t>
            </a:r>
            <a:r>
              <a:rPr lang="es-ES_tradnl" dirty="0" err="1"/>
              <a:t>bare-foot</a:t>
            </a:r>
            <a:r>
              <a:rPr lang="es-ES_tradnl" dirty="0"/>
              <a:t>.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contrast</a:t>
            </a:r>
            <a:r>
              <a:rPr lang="es-ES_tradnl" dirty="0"/>
              <a:t> </a:t>
            </a:r>
            <a:r>
              <a:rPr lang="es-ES_tradnl" dirty="0" err="1"/>
              <a:t>Aristotle</a:t>
            </a:r>
            <a:r>
              <a:rPr lang="es-ES_tradnl" dirty="0"/>
              <a:t>, </a:t>
            </a:r>
            <a:r>
              <a:rPr lang="es-ES_tradnl" dirty="0" err="1"/>
              <a:t>slightly</a:t>
            </a:r>
            <a:r>
              <a:rPr lang="es-ES_tradnl" dirty="0"/>
              <a:t> </a:t>
            </a:r>
            <a:r>
              <a:rPr lang="es-ES_tradnl" dirty="0" err="1"/>
              <a:t>ahead</a:t>
            </a:r>
            <a:r>
              <a:rPr lang="es-ES_tradnl" dirty="0"/>
              <a:t> of </a:t>
            </a:r>
            <a:r>
              <a:rPr lang="es-ES_tradnl" dirty="0" err="1"/>
              <a:t>him</a:t>
            </a:r>
            <a:r>
              <a:rPr lang="es-ES_tradnl" dirty="0"/>
              <a:t>, </a:t>
            </a:r>
            <a:r>
              <a:rPr lang="es-ES_tradnl" dirty="0" err="1"/>
              <a:t>is</a:t>
            </a:r>
            <a:r>
              <a:rPr lang="es-ES_tradnl" dirty="0"/>
              <a:t> in </a:t>
            </a:r>
            <a:r>
              <a:rPr lang="es-ES_tradnl" dirty="0" err="1"/>
              <a:t>mature</a:t>
            </a:r>
            <a:r>
              <a:rPr lang="es-ES_tradnl" dirty="0"/>
              <a:t> </a:t>
            </a:r>
            <a:r>
              <a:rPr lang="es-ES_tradnl" dirty="0" err="1"/>
              <a:t>manhood</a:t>
            </a:r>
            <a:r>
              <a:rPr lang="es-ES_tradnl" dirty="0"/>
              <a:t>, </a:t>
            </a:r>
            <a:r>
              <a:rPr lang="es-ES_tradnl" dirty="0" err="1"/>
              <a:t>handsome</a:t>
            </a:r>
            <a:r>
              <a:rPr lang="es-ES_tradnl" dirty="0"/>
              <a:t>, </a:t>
            </a:r>
            <a:r>
              <a:rPr lang="es-ES_tradnl" dirty="0" err="1"/>
              <a:t>well-shod</a:t>
            </a:r>
            <a:r>
              <a:rPr lang="es-ES_tradnl" dirty="0"/>
              <a:t> and </a:t>
            </a:r>
            <a:r>
              <a:rPr lang="es-ES_tradnl" dirty="0" err="1"/>
              <a:t>dressed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gold</a:t>
            </a:r>
            <a:r>
              <a:rPr lang="es-ES_tradnl" dirty="0"/>
              <a:t>, and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youth</a:t>
            </a:r>
            <a:r>
              <a:rPr lang="es-ES_tradnl" dirty="0"/>
              <a:t> </a:t>
            </a:r>
            <a:r>
              <a:rPr lang="es-ES_tradnl" dirty="0" err="1"/>
              <a:t>about</a:t>
            </a:r>
            <a:r>
              <a:rPr lang="es-ES_tradnl" dirty="0"/>
              <a:t> </a:t>
            </a:r>
            <a:r>
              <a:rPr lang="es-ES_tradnl" dirty="0" err="1"/>
              <a:t>them</a:t>
            </a:r>
            <a:r>
              <a:rPr lang="es-ES_tradnl" dirty="0"/>
              <a:t> </a:t>
            </a:r>
            <a:r>
              <a:rPr lang="es-ES_tradnl" dirty="0" err="1"/>
              <a:t>seem</a:t>
            </a:r>
            <a:r>
              <a:rPr lang="es-ES_tradnl" dirty="0"/>
              <a:t> to look </a:t>
            </a:r>
            <a:r>
              <a:rPr lang="es-ES_tradnl" dirty="0" err="1"/>
              <a:t>his</a:t>
            </a:r>
            <a:r>
              <a:rPr lang="es-ES_tradnl" dirty="0"/>
              <a:t> </a:t>
            </a:r>
            <a:r>
              <a:rPr lang="es-ES_tradnl" dirty="0" err="1"/>
              <a:t>way</a:t>
            </a:r>
            <a:r>
              <a:rPr lang="es-ES_tradnl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91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4C6DC-82BF-456A-8D72-21ACFF306B4D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838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4C6DC-82BF-456A-8D72-21ACFF306B4D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054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Big data in medicine—massive quantities of health care data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accumulating from patients and populations and the advanced analytics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that can give those data meaning—hold the prospect of becoming an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engine for the knowledge generation that is necessary to address the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extensive unmet information needs of patients, clinicians,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administrators, researchers, and health policy makers. This article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explores the ways in which big data can be harnessed to advance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prediction, performance, discovery, and comparative effectiveness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research to address the complexity of patients, populations,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organizations. Incorporating big data and next-generation analytics into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clinical and population health research and practice will require not only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new data sources but also new thinking, training, and tools. Adequately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utilized, these reservoirs of data can be a practically inexhaustible source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of knowledge to fuel a learning health care system.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071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term “data science” describes expertise associated with taking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(usually large) data sets and annotating, cleaning, organizing, storing, and analyzing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them for the purposes of extracting knowledge. It merges the disciplines of statistics,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computer science, and computational engineering. Many are irritated by the term—all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of science depends ultimately on data, and many of the activities listed above sound like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engineering (which is about solving problems) and not science (which is about discovery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of new knowledge). If “data science” is not about science and the adjective “data” has no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particular meaning, why does this term exist?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Indeed, the allied fields of informatics have existed for several decades in many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forms—medical informatics, clinical informatics, health informatics, bioinformatics,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biomedical informatics—and variants all refer to the development ofmethods to analyze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data, information, and knowledge within the space of biology and medicine. Practitioners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of these fields are quick to point out that most if not all of data science falls within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purview of informatics. Informatics is a broad field that includes the social aspects of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interacting with data, information, and knowledge; the challenges of human–computer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interfaces; and the issues associated with introducing disruptive new computational interventions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into systems (like hospitals and laboratories) with existing workflows.</a:t>
            </a:r>
          </a:p>
          <a:p>
            <a:endParaRPr lang="es-MX" dirty="0">
              <a:latin typeface="Times" pitchFamily="2" charset="0"/>
            </a:endParaRPr>
          </a:p>
          <a:p>
            <a:r>
              <a:rPr lang="es-MX" dirty="0">
                <a:latin typeface="Times" pitchFamily="2" charset="0"/>
              </a:rPr>
              <a:t>Technical activities that are data intensive and require special skills in managing</a:t>
            </a:r>
          </a:p>
          <a:p>
            <a:r>
              <a:rPr lang="es-MX" dirty="0">
                <a:latin typeface="Times" pitchFamily="2" charset="0"/>
              </a:rPr>
              <a:t>the large, noisy, and complex data typical of biology and medicine.</a:t>
            </a:r>
            <a:endParaRPr lang="es-MX" dirty="0">
              <a:effectLst/>
              <a:latin typeface="Times" pitchFamily="2" charset="0"/>
            </a:endParaRPr>
          </a:p>
          <a:p>
            <a:r>
              <a:rPr lang="es-MX" dirty="0">
                <a:latin typeface="Times" pitchFamily="2" charset="0"/>
              </a:rPr>
              <a:t> Deep learning</a:t>
            </a:r>
          </a:p>
          <a:p>
            <a:r>
              <a:rPr lang="es-MX" dirty="0">
                <a:latin typeface="Times" pitchFamily="2" charset="0"/>
              </a:rPr>
              <a:t>Text mining</a:t>
            </a:r>
          </a:p>
          <a:p>
            <a:r>
              <a:rPr lang="es-MX" dirty="0">
                <a:latin typeface="Times" pitchFamily="2" charset="0"/>
              </a:rPr>
              <a:t>Visualization</a:t>
            </a:r>
          </a:p>
          <a:p>
            <a:r>
              <a:rPr lang="es-MX" dirty="0">
                <a:latin typeface="Times" pitchFamily="2" charset="0"/>
              </a:rPr>
              <a:t>Sequence analysis</a:t>
            </a:r>
          </a:p>
          <a:p>
            <a:r>
              <a:rPr lang="es-MX" dirty="0">
                <a:latin typeface="Times" pitchFamily="2" charset="0"/>
              </a:rPr>
              <a:t>Protein–RNA interactions</a:t>
            </a:r>
          </a:p>
          <a:p>
            <a:r>
              <a:rPr lang="es-MX" dirty="0">
                <a:latin typeface="Times" pitchFamily="2" charset="0"/>
              </a:rPr>
              <a:t>Molecular interaction networks</a:t>
            </a:r>
          </a:p>
          <a:p>
            <a:r>
              <a:rPr lang="es-MX" dirty="0">
                <a:latin typeface="Times" pitchFamily="2" charset="0"/>
              </a:rPr>
              <a:t>Simulation of cells/tissues</a:t>
            </a:r>
          </a:p>
          <a:p>
            <a:r>
              <a:rPr lang="es-MX" dirty="0">
                <a:latin typeface="Times" pitchFamily="2" charset="0"/>
              </a:rPr>
              <a:t>Challenges for mass spectrometry</a:t>
            </a:r>
          </a:p>
          <a:p>
            <a:r>
              <a:rPr lang="es-MX" dirty="0">
                <a:latin typeface="Times" pitchFamily="2" charset="0"/>
              </a:rPr>
              <a:t>Deconvolution of gene expression signals</a:t>
            </a:r>
          </a:p>
          <a:p>
            <a:r>
              <a:rPr lang="es-MX" dirty="0">
                <a:latin typeface="Times" pitchFamily="2" charset="0"/>
              </a:rPr>
              <a:t>Clinical and genomic phenotyping</a:t>
            </a:r>
          </a:p>
          <a:p>
            <a:r>
              <a:rPr lang="es-MX" dirty="0">
                <a:latin typeface="Times" pitchFamily="2" charset="0"/>
              </a:rPr>
              <a:t>Cancer therapy resistance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69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ABSTRACT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With the implementation of competency-based medical education (CBME) in emergency medicine, residency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programs will amass substantial amounts of qualitative and quantitative data about trainees’ performances. This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increased volume of data will challenge traditional processes for assessing trainees and remediating training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deficiencies. At the intersection of trainee performance data and statistical modeling lies the field of medical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learning analytics. At a local training program level, learning analytics has the potential to assist program directors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and competency committees with interpreting assessment data to inform decision making. On a broader level,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learning analytics can be used to explore system questions and identify problems that may impact our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educational programs. Scholars outside of health professions education have been exploring the use of learning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analytics for years and their theories and applications have the potential to inform our implementation of CBME.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purpose of this review is to characterize the methodologies of learning analytics and explore their potential to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guide new forms of assessment within medical education.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62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>
                <a:latin typeface="Helvetica" pitchFamily="2" charset="0"/>
              </a:rPr>
              <a:t>Different analytics techniques explore different kinds of</a:t>
            </a:r>
          </a:p>
          <a:p>
            <a:r>
              <a:rPr lang="es-MX" dirty="0">
                <a:latin typeface="Helvetica" pitchFamily="2" charset="0"/>
              </a:rPr>
              <a:t>patterns and rely on different key technologies (Baker &amp; Yacef</a:t>
            </a:r>
          </a:p>
          <a:p>
            <a:r>
              <a:rPr lang="es-MX" dirty="0">
                <a:latin typeface="Helvetica" pitchFamily="2" charset="0"/>
              </a:rPr>
              <a:t>2009). These include:</a:t>
            </a:r>
          </a:p>
          <a:p>
            <a:r>
              <a:rPr lang="es-MX" dirty="0">
                <a:latin typeface="Helvetica" pitchFamily="2" charset="0"/>
              </a:rPr>
              <a:t>Predictive analytics: patterns of existing behavior are used</a:t>
            </a:r>
          </a:p>
          <a:p>
            <a:r>
              <a:rPr lang="es-MX" dirty="0">
                <a:latin typeface="Helvetica" pitchFamily="2" charset="0"/>
              </a:rPr>
              <a:t>to more precisely model future behavior. Algorithmic</a:t>
            </a:r>
          </a:p>
          <a:p>
            <a:r>
              <a:rPr lang="es-MX" dirty="0">
                <a:latin typeface="Helvetica" pitchFamily="2" charset="0"/>
              </a:rPr>
              <a:t>prediction of behavior has been dubbed ‘‘propensity’’</a:t>
            </a:r>
          </a:p>
          <a:p>
            <a:r>
              <a:rPr lang="es-MX" dirty="0">
                <a:latin typeface="Helvetica" pitchFamily="2" charset="0"/>
              </a:rPr>
              <a:t>(Mayer-Scho¨nberger &amp; Cukier 2013) and could, for</a:t>
            </a:r>
          </a:p>
          <a:p>
            <a:r>
              <a:rPr lang="es-MX" dirty="0">
                <a:latin typeface="Helvetica" pitchFamily="2" charset="0"/>
              </a:rPr>
              <a:t>instance, be used to select or deselect potential candidates</a:t>
            </a:r>
          </a:p>
          <a:p>
            <a:r>
              <a:rPr lang="es-MX" dirty="0">
                <a:latin typeface="Helvetica" pitchFamily="2" charset="0"/>
              </a:rPr>
              <a:t>for admission to health professional school or be</a:t>
            </a:r>
          </a:p>
          <a:p>
            <a:r>
              <a:rPr lang="es-MX" dirty="0">
                <a:latin typeface="Helvetica" pitchFamily="2" charset="0"/>
              </a:rPr>
              <a:t>used by fitness for practice committees to identify learners</a:t>
            </a:r>
          </a:p>
          <a:p>
            <a:r>
              <a:rPr lang="es-MX" dirty="0">
                <a:latin typeface="Helvetica" pitchFamily="2" charset="0"/>
              </a:rPr>
              <a:t>who may in the future act unprofessionally. Key technique:</a:t>
            </a:r>
          </a:p>
          <a:p>
            <a:r>
              <a:rPr lang="es-MX" dirty="0">
                <a:latin typeface="Helvetica" pitchFamily="2" charset="0"/>
              </a:rPr>
              <a:t>machine learning (systems that can learn from the</a:t>
            </a:r>
          </a:p>
          <a:p>
            <a:r>
              <a:rPr lang="es-MX" dirty="0">
                <a:latin typeface="Helvetica" pitchFamily="2" charset="0"/>
              </a:rPr>
              <a:t>data they process).</a:t>
            </a:r>
          </a:p>
          <a:p>
            <a:r>
              <a:rPr lang="es-MX" dirty="0">
                <a:latin typeface="Helvetica" pitchFamily="2" charset="0"/>
              </a:rPr>
              <a:t>Cluster and outlier identification: this allows remedial</a:t>
            </a:r>
          </a:p>
          <a:p>
            <a:r>
              <a:rPr lang="es-MX" dirty="0">
                <a:latin typeface="Helvetica" pitchFamily="2" charset="0"/>
              </a:rPr>
              <a:t>action to be taken when, for example, an identifiable</a:t>
            </a:r>
          </a:p>
          <a:p>
            <a:r>
              <a:rPr lang="es-MX" dirty="0">
                <a:latin typeface="Helvetica" pitchFamily="2" charset="0"/>
              </a:rPr>
              <a:t>group has difficulty gaining needed competencies. Key</a:t>
            </a:r>
          </a:p>
          <a:p>
            <a:r>
              <a:rPr lang="es-MX" dirty="0">
                <a:latin typeface="Helvetica" pitchFamily="2" charset="0"/>
              </a:rPr>
              <a:t>technique: cluster analysis.</a:t>
            </a:r>
          </a:p>
          <a:p>
            <a:r>
              <a:rPr lang="es-MX" dirty="0">
                <a:latin typeface="Helvetica" pitchFamily="2" charset="0"/>
              </a:rPr>
              <a:t>Decision support: this involves the monitoring of dynamic</a:t>
            </a:r>
          </a:p>
          <a:p>
            <a:r>
              <a:rPr lang="es-MX" dirty="0">
                <a:latin typeface="Helvetica" pitchFamily="2" charset="0"/>
              </a:rPr>
              <a:t>flows of data that are then used to inform the decisionmaker,</a:t>
            </a:r>
          </a:p>
          <a:p>
            <a:r>
              <a:rPr lang="es-MX" dirty="0">
                <a:latin typeface="Helvetica" pitchFamily="2" charset="0"/>
              </a:rPr>
              <a:t>whether it be the learner, teacher, or manager.</a:t>
            </a:r>
          </a:p>
          <a:p>
            <a:r>
              <a:rPr lang="es-MX" dirty="0">
                <a:latin typeface="Helvetica" pitchFamily="2" charset="0"/>
              </a:rPr>
              <a:t>Key technique: dynamic information visualizations.</a:t>
            </a:r>
          </a:p>
          <a:p>
            <a:r>
              <a:rPr lang="es-MX" dirty="0">
                <a:latin typeface="Helvetica" pitchFamily="2" charset="0"/>
              </a:rPr>
              <a:t>Knowledge discovery: this involves searching for unpredicted</a:t>
            </a:r>
          </a:p>
          <a:p>
            <a:r>
              <a:rPr lang="es-MX" dirty="0">
                <a:latin typeface="Helvetica" pitchFamily="2" charset="0"/>
              </a:rPr>
              <a:t>associations and patterns identified through the</a:t>
            </a:r>
          </a:p>
          <a:p>
            <a:r>
              <a:rPr lang="es-MX" dirty="0">
                <a:latin typeface="Helvetica" pitchFamily="2" charset="0"/>
              </a:rPr>
              <a:t>systematic application of computer algorithms to large</a:t>
            </a:r>
          </a:p>
          <a:p>
            <a:r>
              <a:rPr lang="es-MX" dirty="0">
                <a:latin typeface="Helvetica" pitchFamily="2" charset="0"/>
              </a:rPr>
              <a:t>and aggregated datasets. Key technique: data mining.</a:t>
            </a:r>
          </a:p>
          <a:p>
            <a:r>
              <a:rPr lang="es-MX" dirty="0">
                <a:latin typeface="Helvetica" pitchFamily="2" charset="0"/>
              </a:rPr>
              <a:t>Alerting: this involves surveillance and monitoring of data</a:t>
            </a:r>
          </a:p>
          <a:p>
            <a:r>
              <a:rPr lang="es-MX" dirty="0">
                <a:latin typeface="Helvetica" pitchFamily="2" charset="0"/>
              </a:rPr>
              <a:t>for critical events that require timely intervention by</a:t>
            </a:r>
          </a:p>
          <a:p>
            <a:r>
              <a:rPr lang="es-MX" dirty="0">
                <a:latin typeface="Helvetica" pitchFamily="2" charset="0"/>
              </a:rPr>
              <a:t>looking for patterns in the data that equate to these critical</a:t>
            </a:r>
          </a:p>
          <a:p>
            <a:r>
              <a:rPr lang="es-MX" dirty="0">
                <a:latin typeface="Helvetica" pitchFamily="2" charset="0"/>
              </a:rPr>
              <a:t>events. Key technique: pattern recognition.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1798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366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Introduction. The big data present in the medical curriculum that informs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undergraduate medical education is beyond human abilities to perceive and analyze.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medical curriculum is the main tool used by teachers and directors to plan,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design, and deliver teaching and assessment activities and student evaluations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 medical education in a continuous effort to improve it. Big data remains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largely unexploited for medical education improvement purposes. The emerging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research field of visual analytics has the advantage of combining data analysis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manipulation techniques, information and knowledge representation, and human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cognitive strength to perceive and recognize visual patterns. Nevertheless, there is a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lack of research on the use and benefits of visual analytics in medical education.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Methods. The present study is based on analyzing the data in the medical curriculum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of an undergraduate medical program as it concerns teaching activities, assessment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methods and learning outcomes in order to explore visual analytics as a tool for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finding ways of representing big data from undergraduate medical education for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improvement purposes. Cytoscape software was employed to build networks of the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identified aspects and visualize them.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Results. After the analysis of the curriculum data, eleven aspects were identified.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Further analysis and visualization of the identified aspects with Cytoscape resulted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 building an abstract model of the examined data that presented three different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approaches; (i) learning outcomes and teaching methods, (ii) examination and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learning outcomes, and (iii) teaching methods, learning outcomes, examination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results, and gap analysis.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Discussion. This study identified aspects of medical curriculum that play an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important role in how medical education is conducted. The implementation of visual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analytics revealed three novel ways of representing big data in the undergraduate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medical education context. It appears to be a useful tool to explore such data with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possible future implications on healthcare education. It also opens a new direction in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medical education informatics research.</a:t>
            </a:r>
          </a:p>
          <a:p>
            <a:endParaRPr lang="es-MX" sz="1200" kern="1200" dirty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855F4-36EC-4DCB-8ACE-F9D0EF8686AA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9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2129823"/>
            <a:ext cx="7772186" cy="14713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5" y="3886819"/>
            <a:ext cx="6400371" cy="1751283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795D2E66-0E2E-45E9-9DFA-E9DCDBD5B463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033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5A9503A6-84D2-4E6C-A929-BB1C21ECF05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62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4689" y="535671"/>
            <a:ext cx="1941974" cy="55566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907" y="535671"/>
            <a:ext cx="5691601" cy="55566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C26EF83C-8F94-498B-B5C1-8486BDA0B70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090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08" y="535670"/>
            <a:ext cx="7770756" cy="12898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8DA13BFA-82ED-471D-A7BE-82847510D57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31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6C0A425F-EF30-4B30-990A-FB1AAFF1DC6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449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4406776"/>
            <a:ext cx="7773614" cy="1362744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906901"/>
            <a:ext cx="7773614" cy="1499875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B6CD3B97-2E7E-48FF-8FEC-4A4E156B1CF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594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08" y="1979835"/>
            <a:ext cx="3816788" cy="4112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6" y="1979835"/>
            <a:ext cx="3816787" cy="4112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F2A7377E-591E-4F47-8200-78B22F5C2C5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704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2" y="274263"/>
            <a:ext cx="8229457" cy="1142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2" y="1535587"/>
            <a:ext cx="4039708" cy="63994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2" y="2175534"/>
            <a:ext cx="4039708" cy="395109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2" y="1535587"/>
            <a:ext cx="4041136" cy="63994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2" y="2175534"/>
            <a:ext cx="4041136" cy="395109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0CA4CB77-B642-4917-9580-9D5CA517D69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02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A5B28224-F846-4655-9F55-83BA9FB1F6B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315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AB9A3EE0-5F48-466F-93D8-A3FAFF196AF3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921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2835"/>
            <a:ext cx="3007989" cy="116276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72835"/>
            <a:ext cx="5111438" cy="585379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595"/>
            <a:ext cx="3007989" cy="4691037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FE77F3B3-15B1-447B-AB58-B7F0DCBC8BF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612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2" y="4801029"/>
            <a:ext cx="5487257" cy="56566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2" y="612807"/>
            <a:ext cx="5487257" cy="4115371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2" y="5366696"/>
            <a:ext cx="5487257" cy="805647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sz="1800"/>
            </a:lvl1pPr>
          </a:lstStyle>
          <a:p>
            <a:pPr>
              <a:defRPr/>
            </a:pPr>
            <a:fld id="{B7BF4E87-8469-4F9B-AD38-F1A02E03D0E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789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4988"/>
            <a:ext cx="777081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991" tIns="42115" rIns="80991" bIns="421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79613"/>
            <a:ext cx="7770813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991" tIns="42115" rIns="80991" bIns="42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6813"/>
            <a:ext cx="1903413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0991" tIns="42115" rIns="80991" bIns="42115" numCol="1" anchor="t" anchorCtr="0" compatLnSpc="1">
            <a:prstTxWarp prst="textNoShape">
              <a:avLst/>
            </a:prstTxWarp>
          </a:bodyPr>
          <a:lstStyle>
            <a:lvl1pPr defTabSz="404337">
              <a:buClrTx/>
              <a:buSzPct val="100000"/>
              <a:buFontTx/>
              <a:buNone/>
              <a:tabLst>
                <a:tab pos="0" algn="l"/>
                <a:tab pos="402908" algn="l"/>
                <a:tab pos="807244" algn="l"/>
                <a:tab pos="1211580" algn="l"/>
                <a:tab pos="1615917" algn="l"/>
                <a:tab pos="2020253" algn="l"/>
                <a:tab pos="2424589" algn="l"/>
                <a:tab pos="2828925" algn="l"/>
                <a:tab pos="3233262" algn="l"/>
                <a:tab pos="3637598" algn="l"/>
                <a:tab pos="4041934" algn="l"/>
                <a:tab pos="4446270" algn="l"/>
                <a:tab pos="4850607" algn="l"/>
                <a:tab pos="5254943" algn="l"/>
                <a:tab pos="5659279" algn="l"/>
                <a:tab pos="6063615" algn="l"/>
                <a:tab pos="6467952" algn="l"/>
                <a:tab pos="6872288" algn="l"/>
                <a:tab pos="7276624" algn="l"/>
                <a:tab pos="7680960" algn="l"/>
                <a:tab pos="8085297" algn="l"/>
              </a:tabLst>
              <a:defRPr sz="22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6813"/>
            <a:ext cx="2894013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0991" tIns="42115" rIns="80991" bIns="42115" numCol="1" anchor="t" anchorCtr="0" compatLnSpc="1">
            <a:prstTxWarp prst="textNoShape">
              <a:avLst/>
            </a:prstTxWarp>
          </a:bodyPr>
          <a:lstStyle>
            <a:lvl1pPr defTabSz="404337">
              <a:buClrTx/>
              <a:buSzPct val="100000"/>
              <a:buFontTx/>
              <a:buNone/>
              <a:tabLst>
                <a:tab pos="0" algn="l"/>
                <a:tab pos="402908" algn="l"/>
                <a:tab pos="807244" algn="l"/>
                <a:tab pos="1211580" algn="l"/>
                <a:tab pos="1615917" algn="l"/>
                <a:tab pos="2020253" algn="l"/>
                <a:tab pos="2424589" algn="l"/>
                <a:tab pos="2828925" algn="l"/>
                <a:tab pos="3233262" algn="l"/>
                <a:tab pos="3637598" algn="l"/>
                <a:tab pos="4041934" algn="l"/>
                <a:tab pos="4446270" algn="l"/>
                <a:tab pos="4850607" algn="l"/>
                <a:tab pos="5254943" algn="l"/>
                <a:tab pos="5659279" algn="l"/>
                <a:tab pos="6063615" algn="l"/>
                <a:tab pos="6467952" algn="l"/>
                <a:tab pos="6872288" algn="l"/>
                <a:tab pos="7276624" algn="l"/>
                <a:tab pos="7680960" algn="l"/>
                <a:tab pos="8085297" algn="l"/>
              </a:tabLst>
              <a:defRPr sz="22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6813"/>
            <a:ext cx="1905000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0991" tIns="42115" rIns="80991" bIns="42115" numCol="1" anchor="t" anchorCtr="0" compatLnSpc="1">
            <a:prstTxWarp prst="textNoShape">
              <a:avLst/>
            </a:prstTxWarp>
          </a:bodyPr>
          <a:lstStyle>
            <a:lvl1pPr defTabSz="404337">
              <a:buClrTx/>
              <a:buSzPct val="100000"/>
              <a:buFontTx/>
              <a:buNone/>
              <a:tabLst>
                <a:tab pos="0" algn="l"/>
                <a:tab pos="402908" algn="l"/>
                <a:tab pos="807244" algn="l"/>
                <a:tab pos="1211580" algn="l"/>
                <a:tab pos="1615917" algn="l"/>
                <a:tab pos="2020253" algn="l"/>
                <a:tab pos="2424589" algn="l"/>
                <a:tab pos="2828925" algn="l"/>
                <a:tab pos="3233262" algn="l"/>
                <a:tab pos="3637598" algn="l"/>
                <a:tab pos="4041934" algn="l"/>
                <a:tab pos="4446270" algn="l"/>
                <a:tab pos="4850607" algn="l"/>
                <a:tab pos="5254943" algn="l"/>
                <a:tab pos="5659279" algn="l"/>
                <a:tab pos="6063615" algn="l"/>
                <a:tab pos="6467952" algn="l"/>
                <a:tab pos="6872288" algn="l"/>
                <a:tab pos="7276624" algn="l"/>
                <a:tab pos="7680960" algn="l"/>
                <a:tab pos="8085297" algn="l"/>
              </a:tabLst>
              <a:defRPr sz="22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8504960-267F-4499-BDFD-8DA55B2545C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060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ctr" defTabSz="4032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32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2pPr>
      <a:lvl3pPr algn="ctr" defTabSz="4032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3pPr>
      <a:lvl4pPr algn="ctr" defTabSz="4032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4pPr>
      <a:lvl5pPr algn="ctr" defTabSz="4032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5pPr>
      <a:lvl6pPr marL="2263140" indent="-205740" algn="ctr" defTabSz="40433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6pPr>
      <a:lvl7pPr marL="2674620" indent="-205740" algn="ctr" defTabSz="40433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7pPr>
      <a:lvl8pPr marL="3086100" indent="-205740" algn="ctr" defTabSz="40433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8pPr>
      <a:lvl9pPr marL="3497580" indent="-205740" algn="ctr" defTabSz="40433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9pPr>
    </p:titleStyle>
    <p:bodyStyle>
      <a:lvl1pPr marL="307975" indent="-307975" algn="l" defTabSz="403225" rtl="0" eaLnBrk="0" fontAlgn="base" hangingPunct="0">
        <a:spcBef>
          <a:spcPts val="7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68338" indent="-257175" algn="l" defTabSz="403225" rtl="0" eaLnBrk="0" fontAlgn="base" hangingPunct="0"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28700" indent="-204788" algn="l" defTabSz="403225" rtl="0" eaLnBrk="0" fontAlgn="base" hangingPunct="0">
        <a:spcBef>
          <a:spcPts val="5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39863" indent="-204788" algn="l" defTabSz="403225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51025" indent="-204788" algn="l" defTabSz="403225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263140" indent="-205740" algn="l" defTabSz="404337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74620" indent="-205740" algn="l" defTabSz="404337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086100" indent="-205740" algn="l" defTabSz="404337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497580" indent="-205740" algn="l" defTabSz="404337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9466" y="2510225"/>
            <a:ext cx="8307305" cy="23747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La Analítica del Aprendizaje en Educación Médica: ¿Punto de Inflexión?</a:t>
            </a:r>
            <a:endParaRPr kumimoji="0" lang="es-ES" sz="5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52" name="AutoShape 4" descr="data:image/jpeg;base64,/9j/4AAQSkZJRgABAQAAAQABAAD/2wCEAAkGBggGBRUIERQTFRUWFx8XGBgVGSAdIBseHx0YIiQeHh4iHCgiHyUlJRweHzcmLyctLTgtFyM1Njw2NTIrLSkBCQoKBQUFDQUFDSkYEhgpKSkpKSkpKSkpKSkpKSkpKSkpKSkpKSkpKSkpKSkpKSkpKSkpKSkpKSkpKSkpKSkpKf/AABEIAEEATQMBIgACEQEDEQH/xAAbAAACAwEBAQAAAAAAAAAAAAAABgQFBwMCAf/EADgQAAECBQMCBAMFBwUAAAAAAAECEQADBAUhBhIxIkETUWFxBxQyFYGRscEjQlKhotHwJENicoL/xAAUAQEAAAAAAAAAAAAAAAAAAAAA/8QAFBEBAAAAAAAAAAAAAAAAAAAAAP/aAAwDAQACEQMRAD8A3GI1XcKWhS8xaU+5/SON4rvs+3KmAgKOEvw/+ZjOKhc8ldR1LChlX1857ZH5MWAMBoM7UdCmgXUoUJmwOQjk+0JlR8Qq+qrP2YShADjk7ss2Q7uwZv3nzxELTF2n0l12+E+djpIIIdWQXcEEnBGeY569vKJVQQEiWqXuUEy2UpbBKs5G0sHAbgK5gNGtl3RXWj5wghg6g2Q3IbzHlGb3/X9wqazdJMyXtx4Y29WTlyH7fz4xmtTqq80NvRbJIkqlTVKC5x3dCWSp+QxZR59DFRbZVSuvX4hKVieZaFEOCQ53YGAGOT3PMBpWmviAKpqWeGWMKUHYN5uB/aGeXqS1TZmwTUP7woVtxraXT/iTJUqZvB6pQDBLYYksT6kt39IWKSrrpkxSlFCCQ5Qgbzy/JGeQ+OCDAbOhaVp3AvHqEPR90m01X8qskJPAUXIPl555HZmaHscQCrrYmcZcjG3LuWYnA/HI94SZo+XmGaqYzh+gE5DA/wBSR34hu1iCm6J7ugFv+pP9xCSobZXX9IDqPkmYVdX/AJ6S8BGrtXTLTbV3GWJizLQw3AFlKbapXOAARnuIXNK0lZQacqdbVTzXYhC871FTBSiQeCot6E+cMVRpK41extgQPEE8EthSS+3+JJPWPIqIh9tWlqG9fDL7FP0LlhLp7MzEexAMAufDy63q7UaKpcqV4Kk4SEAcPwXwOzEduY8XS7W7Vt0n6YEqZSVYQQFYIyP+JyGV/Ue8QLZpW66e0pUW6grt1RLX9IWyUB3LjO0tmPHwY0rOudcrVE+aqZMWVA7snCsl+7tzALmj9QXW0UVVpmelSvCLh87CFZGRwe3v6w00dYisImutJ27tpAIH18N5OO3A9cSdW6U+0tZzZ1OtCT4stc9L9RAlsyR58FvaI8mkVR1CsAeGHI7J3DalHuxBPvAT6FPgzwxHSrA4cJ5OfIn8I1KmmCbTBY7iMvkLCZpBZwCD6FQT+rmNKtKdlrQn0gKHW8ky5Uqu5CFbV+xI/UAQs01umfOmQA6pOQCMTZK+33fmkjvGkVtHKuFGqmWHSoFJHoYzy5za+wUQpymYqZKdMqakBRUkEEukkP0se5yWgKXVtZWr02qklyWXLBTKJU5LpKSBjJAf/MxO+DmqlyrEi01X7NYxL3HKkhu3o4ER7JqmbVVwmVIXMH+yEISBMVy4Y4PmeMH0fnerRablUb6cKkz9x3yCkkguC+D0gk8uxfHGAn/EvTc75iZPp5Y/1SUoWuWVJVuB5UQ4KdvbBLQw0NRbPh1otG9kkJZKE8rU3CR3eM6t69byqhaJS5ypSFgpBUDuwxQdxcZ6s+XrE6j0hcPHNwrFrAUclRMxed3QkMcNnAfns8BUWWZe5+q590nJStM2aFpGcLS7JTh3CceXeHXausp/np6PDRLeatKSSVKyw+7sO5V6COlBW0Eu0qoZcgkpVtlAlnI7u3SB358uePFyrrtca40AklIltu2LSrcSEqSScFJHsTAcKSnXU1MqSW3rJWoDO0E/T6N+hEadIliVICPIQoaB0zNttMamc/ik5ft6D8/cmHOAIrr1aUXWh8MllA7kqHZQdj/NvYmLGCAxy3A6er5lbNWJa9ylIlzJagFId2QS5SHcszAn2MXl2uiL1Rm5Iop+9KeiakhB8w7Hdt7nBHpGhTKaVNDEAwrTdGVFPIVJlVE7wi5ErdjP7r8t2byMAk2vUFNUz91dvlL25nSlLQSGGJgSzn1z90TautTIrpYp5dS5B2JnElJP8Y3H2DOB1e5j2fhbcKrbNVNSlSJe1O0dPZwoEl3ZvbESLLoG6+L4lSZcxI6RLUCyB5IU7iAh1NmulHbkVE6YlClHaUpcLmb1Allggo7nAZvxjRLHaKW20Q2JbERbdo620FR44SX9SS3s5i9AbEAAMI+wQQBBBBAB4j52gggCAQQQH2CCCAI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054" name="AutoShape 6" descr="data:image/jpeg;base64,/9j/4AAQSkZJRgABAQAAAQABAAD/2wCEAAkGBggGBRUIERQTFRUWFx8XGBgVGSAdIBseHx0YIiQeHh4iHCgiHyUlJRweHzcmLyctLTgtFyM1Njw2NTIrLSkBCQoKBQUFDQUFDSkYEhgpKSkpKSkpKSkpKSkpKSkpKSkpKSkpKSkpKSkpKSkpKSkpKSkpKSkpKSkpKSkpKSkpKf/AABEIAEEATQMBIgACEQEDEQH/xAAbAAACAwEBAQAAAAAAAAAAAAAABgQFBwMCAf/EADgQAAECBQMCBAMFBwUAAAAAAAECEQADBAUhBhIxIkETUWFxBxQyFYGRscEjQlKhotHwJENicoL/xAAUAQEAAAAAAAAAAAAAAAAAAAAA/8QAFBEBAAAAAAAAAAAAAAAAAAAAAP/aAAwDAQACEQMRAD8A3GI1XcKWhS8xaU+5/SON4rvs+3KmAgKOEvw/+ZjOKhc8ldR1LChlX1857ZH5MWAMBoM7UdCmgXUoUJmwOQjk+0JlR8Qq+qrP2YShADjk7ss2Q7uwZv3nzxELTF2n0l12+E+djpIIIdWQXcEEnBGeY569vKJVQQEiWqXuUEy2UpbBKs5G0sHAbgK5gNGtl3RXWj5wghg6g2Q3IbzHlGb3/X9wqazdJMyXtx4Y29WTlyH7fz4xmtTqq80NvRbJIkqlTVKC5x3dCWSp+QxZR59DFRbZVSuvX4hKVieZaFEOCQ53YGAGOT3PMBpWmviAKpqWeGWMKUHYN5uB/aGeXqS1TZmwTUP7woVtxraXT/iTJUqZvB6pQDBLYYksT6kt39IWKSrrpkxSlFCCQ5Qgbzy/JGeQ+OCDAbOhaVp3AvHqEPR90m01X8qskJPAUXIPl555HZmaHscQCrrYmcZcjG3LuWYnA/HI94SZo+XmGaqYzh+gE5DA/wBSR34hu1iCm6J7ugFv+pP9xCSobZXX9IDqPkmYVdX/AJ6S8BGrtXTLTbV3GWJizLQw3AFlKbapXOAARnuIXNK0lZQacqdbVTzXYhC871FTBSiQeCot6E+cMVRpK41extgQPEE8EthSS+3+JJPWPIqIh9tWlqG9fDL7FP0LlhLp7MzEexAMAufDy63q7UaKpcqV4Kk4SEAcPwXwOzEduY8XS7W7Vt0n6YEqZSVYQQFYIyP+JyGV/Ue8QLZpW66e0pUW6grt1RLX9IWyUB3LjO0tmPHwY0rOudcrVE+aqZMWVA7snCsl+7tzALmj9QXW0UVVpmelSvCLh87CFZGRwe3v6w00dYisImutJ27tpAIH18N5OO3A9cSdW6U+0tZzZ1OtCT4stc9L9RAlsyR58FvaI8mkVR1CsAeGHI7J3DalHuxBPvAT6FPgzwxHSrA4cJ5OfIn8I1KmmCbTBY7iMvkLCZpBZwCD6FQT+rmNKtKdlrQn0gKHW8ky5Uqu5CFbV+xI/UAQs01umfOmQA6pOQCMTZK+33fmkjvGkVtHKuFGqmWHSoFJHoYzy5za+wUQpymYqZKdMqakBRUkEEukkP0se5yWgKXVtZWr02qklyWXLBTKJU5LpKSBjJAf/MxO+DmqlyrEi01X7NYxL3HKkhu3o4ER7JqmbVVwmVIXMH+yEISBMVy4Y4PmeMH0fnerRablUb6cKkz9x3yCkkguC+D0gk8uxfHGAn/EvTc75iZPp5Y/1SUoWuWVJVuB5UQ4KdvbBLQw0NRbPh1otG9kkJZKE8rU3CR3eM6t69byqhaJS5ypSFgpBUDuwxQdxcZ6s+XrE6j0hcPHNwrFrAUclRMxed3QkMcNnAfns8BUWWZe5+q590nJStM2aFpGcLS7JTh3CceXeHXausp/np6PDRLeatKSSVKyw+7sO5V6COlBW0Eu0qoZcgkpVtlAlnI7u3SB358uePFyrrtca40AklIltu2LSrcSEqSScFJHsTAcKSnXU1MqSW3rJWoDO0E/T6N+hEadIliVICPIQoaB0zNttMamc/ik5ft6D8/cmHOAIrr1aUXWh8MllA7kqHZQdj/NvYmLGCAxy3A6er5lbNWJa9ylIlzJagFId2QS5SHcszAn2MXl2uiL1Rm5Iop+9KeiakhB8w7Hdt7nBHpGhTKaVNDEAwrTdGVFPIVJlVE7wi5ErdjP7r8t2byMAk2vUFNUz91dvlL25nSlLQSGGJgSzn1z90TautTIrpYp5dS5B2JnElJP8Y3H2DOB1e5j2fhbcKrbNVNSlSJe1O0dPZwoEl3ZvbESLLoG6+L4lSZcxI6RLUCyB5IU7iAh1NmulHbkVE6YlClHaUpcLmb1Allggo7nAZvxjRLHaKW20Q2JbERbdo620FR44SX9SS3s5i9AbEAAMI+wQQBBBBAB4j52gggCAQQQH2CCCAI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0" name="Picture 2" descr="http://www.acatlan.unam.mx/repositorio/general/Logotipos/Escudo-UNAM-1024x1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321989"/>
            <a:ext cx="1720427" cy="1933800"/>
          </a:xfrm>
          <a:prstGeom prst="rect">
            <a:avLst/>
          </a:prstGeom>
          <a:noFill/>
        </p:spPr>
      </p:pic>
      <p:pic>
        <p:nvPicPr>
          <p:cNvPr id="2069" name="Picture 21" descr="Facultad de Medicina U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7687" y="321989"/>
            <a:ext cx="2042745" cy="193380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463" y="419628"/>
            <a:ext cx="4102224" cy="16891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4C19B5C-74A9-DE44-A525-08472B180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603" y="5002075"/>
            <a:ext cx="1656001" cy="16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93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9E8882-322A-F141-AC74-B3590BFE4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558489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E56651A-112D-1D46-8DC3-E897CD78D5E9}"/>
              </a:ext>
            </a:extLst>
          </p:cNvPr>
          <p:cNvSpPr/>
          <p:nvPr/>
        </p:nvSpPr>
        <p:spPr>
          <a:xfrm>
            <a:off x="323528" y="201189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Referencias de MDE y AA en Google Scholar</a:t>
            </a:r>
            <a:endParaRPr lang="es-MX" sz="36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494091-288F-A64A-97E5-1537C4BC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29122"/>
            <a:ext cx="5130800" cy="660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C7F63D-BDC9-1940-988A-0FA67E860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072638"/>
            <a:ext cx="4127500" cy="5969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048ECF-9ECA-5344-AA9D-B576D6032087}"/>
              </a:ext>
            </a:extLst>
          </p:cNvPr>
          <p:cNvSpPr txBox="1"/>
          <p:nvPr/>
        </p:nvSpPr>
        <p:spPr>
          <a:xfrm>
            <a:off x="2479538" y="1297712"/>
            <a:ext cx="44009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Minería de datos educativos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0AF1DE-B8FB-1E44-A684-AA2130631722}"/>
              </a:ext>
            </a:extLst>
          </p:cNvPr>
          <p:cNvSpPr txBox="1"/>
          <p:nvPr/>
        </p:nvSpPr>
        <p:spPr>
          <a:xfrm>
            <a:off x="2371526" y="2109478"/>
            <a:ext cx="38512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Analítica del aprendizaje</a:t>
            </a:r>
          </a:p>
        </p:txBody>
      </p:sp>
    </p:spTree>
    <p:extLst>
      <p:ext uri="{BB962C8B-B14F-4D97-AF65-F5344CB8AC3E}">
        <p14:creationId xmlns:p14="http://schemas.microsoft.com/office/powerpoint/2010/main" val="129636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83568" y="188640"/>
            <a:ext cx="822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Hitos en la minería de datos educativos</a:t>
            </a:r>
            <a:endParaRPr lang="es-ES_tradnl" sz="3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254D037-5E47-3443-8186-EFCB8DAFDC6A}"/>
              </a:ext>
            </a:extLst>
          </p:cNvPr>
          <p:cNvSpPr/>
          <p:nvPr/>
        </p:nvSpPr>
        <p:spPr>
          <a:xfrm>
            <a:off x="2555776" y="6326368"/>
            <a:ext cx="830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www.springer.com</a:t>
            </a:r>
            <a:r>
              <a:rPr lang="es-ES_tradnl" sz="2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s-ES_tradnl" sz="24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gp</a:t>
            </a:r>
            <a:r>
              <a:rPr lang="es-ES_tradnl" sz="2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s-ES_tradnl" sz="24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book</a:t>
            </a:r>
            <a:r>
              <a:rPr lang="es-ES_tradnl" sz="2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/9781461433040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503C51-8A30-214B-AAFA-2C8809C62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834971"/>
            <a:ext cx="6891830" cy="559004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115616" y="5661248"/>
            <a:ext cx="6274226" cy="45188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48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C4FE878-3264-CE47-95DB-E7B6BA546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94379"/>
            <a:ext cx="8820472" cy="17384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200681B-747A-C14D-85C9-CC4BCDAFCCAB}"/>
              </a:ext>
            </a:extLst>
          </p:cNvPr>
          <p:cNvSpPr/>
          <p:nvPr/>
        </p:nvSpPr>
        <p:spPr>
          <a:xfrm>
            <a:off x="179512" y="615576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 T et al. AEM Education and Training 2018;2:178-187</a:t>
            </a:r>
            <a:endParaRPr lang="es-MX" sz="28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001A2BF-248D-854B-8F80-C55534F586EB}"/>
              </a:ext>
            </a:extLst>
          </p:cNvPr>
          <p:cNvSpPr/>
          <p:nvPr/>
        </p:nvSpPr>
        <p:spPr>
          <a:xfrm>
            <a:off x="145149" y="2852696"/>
            <a:ext cx="540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latin typeface="Calibri" panose="020F0502020204030204" pitchFamily="34" charset="0"/>
                <a:cs typeface="Calibri" panose="020F0502020204030204" pitchFamily="34" charset="0"/>
              </a:rPr>
              <a:t>“…la era de analítica de datos ya está aquí y la educación médica se está quedando atrás”.</a:t>
            </a:r>
            <a:endParaRPr lang="es-MX" sz="4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ED01CF-02CE-5F4B-A258-0607B091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2348880"/>
            <a:ext cx="2775240" cy="342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474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F1F075C-4444-6347-9D82-3953D0E0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73" y="243719"/>
            <a:ext cx="5172275" cy="563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C6DCAC6-BFA0-F143-AD7E-5C25BE12CEE2}"/>
              </a:ext>
            </a:extLst>
          </p:cNvPr>
          <p:cNvSpPr txBox="1"/>
          <p:nvPr/>
        </p:nvSpPr>
        <p:spPr>
          <a:xfrm>
            <a:off x="6235992" y="3062423"/>
            <a:ext cx="2560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Analítica del</a:t>
            </a:r>
          </a:p>
          <a:p>
            <a:pPr algn="ctr"/>
            <a:r>
              <a:rPr lang="es-MX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aprendizaje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9A787C-1B53-2A42-8E6B-F40F1D109424}"/>
              </a:ext>
            </a:extLst>
          </p:cNvPr>
          <p:cNvSpPr txBox="1"/>
          <p:nvPr/>
        </p:nvSpPr>
        <p:spPr>
          <a:xfrm>
            <a:off x="6588224" y="243719"/>
            <a:ext cx="185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Analítica clínica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4906308-2CCB-E548-B21A-A381E728CCCA}"/>
              </a:ext>
            </a:extLst>
          </p:cNvPr>
          <p:cNvSpPr/>
          <p:nvPr/>
        </p:nvSpPr>
        <p:spPr>
          <a:xfrm>
            <a:off x="179512" y="6021288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 T et al. AEM Education and Training 2018;2:178-187</a:t>
            </a:r>
            <a:endParaRPr lang="es-MX" sz="28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C4B289-A762-814A-A16B-5F32A87B0E68}"/>
              </a:ext>
            </a:extLst>
          </p:cNvPr>
          <p:cNvSpPr txBox="1"/>
          <p:nvPr/>
        </p:nvSpPr>
        <p:spPr>
          <a:xfrm rot="-5400000">
            <a:off x="-1781543" y="2668561"/>
            <a:ext cx="61206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Resultados en PubMed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4B5911A-5912-C749-893D-926AD5654B38}"/>
              </a:ext>
            </a:extLst>
          </p:cNvPr>
          <p:cNvSpPr/>
          <p:nvPr/>
        </p:nvSpPr>
        <p:spPr bwMode="auto">
          <a:xfrm>
            <a:off x="1944748" y="332656"/>
            <a:ext cx="1403115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MX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9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9728F26-7FE1-4D4D-B938-61E4A640C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46044"/>
              </p:ext>
            </p:extLst>
          </p:nvPr>
        </p:nvGraphicFramePr>
        <p:xfrm>
          <a:off x="395536" y="1052736"/>
          <a:ext cx="8447747" cy="4084574"/>
        </p:xfrm>
        <a:graphic>
          <a:graphicData uri="http://schemas.openxmlformats.org/drawingml/2006/table">
            <a:tbl>
              <a:tblPr/>
              <a:tblGrid>
                <a:gridCol w="1742715">
                  <a:extLst>
                    <a:ext uri="{9D8B030D-6E8A-4147-A177-3AD203B41FA5}">
                      <a16:colId xmlns:a16="http://schemas.microsoft.com/office/drawing/2014/main" val="4155696238"/>
                    </a:ext>
                  </a:extLst>
                </a:gridCol>
                <a:gridCol w="2577766">
                  <a:extLst>
                    <a:ext uri="{9D8B030D-6E8A-4147-A177-3AD203B41FA5}">
                      <a16:colId xmlns:a16="http://schemas.microsoft.com/office/drawing/2014/main" val="3580420606"/>
                    </a:ext>
                  </a:extLst>
                </a:gridCol>
                <a:gridCol w="4127266">
                  <a:extLst>
                    <a:ext uri="{9D8B030D-6E8A-4147-A177-3AD203B41FA5}">
                      <a16:colId xmlns:a16="http://schemas.microsoft.com/office/drawing/2014/main" val="2697149805"/>
                    </a:ext>
                  </a:extLst>
                </a:gridCol>
              </a:tblGrid>
              <a:tr h="105711">
                <a:tc>
                  <a:txBody>
                    <a:bodyPr/>
                    <a:lstStyle/>
                    <a:p>
                      <a:pPr algn="ctr" fontAlgn="t"/>
                      <a:r>
                        <a:rPr lang="es-MX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Categoría</a:t>
                      </a:r>
                    </a:p>
                  </a:txBody>
                  <a:tcPr marL="9873" marR="9873" marT="9873" marB="9873">
                    <a:lnL>
                      <a:noFill/>
                    </a:lnL>
                    <a:lnR w="952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Técnicas</a:t>
                      </a:r>
                    </a:p>
                  </a:txBody>
                  <a:tcPr marL="9873" marR="9873" marT="9873" marB="9873">
                    <a:lnL w="952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Ejemplo en educación médica</a:t>
                      </a:r>
                    </a:p>
                  </a:txBody>
                  <a:tcPr marL="9873" marR="9873" marT="9873" marB="9873">
                    <a:lnL w="952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892169"/>
                  </a:ext>
                </a:extLst>
              </a:tr>
              <a:tr h="684219"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 descriptivos de datos cuantitativos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Estadísticas resumen, analítica visual, análisis de racimos, de redes sociales, mapas de calor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Courier New" panose="02070309020205020404" pitchFamily="49" charset="0"/>
                        <a:buNone/>
                      </a:pPr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Gráficas de series de promedios de puntuaciones de logro (e.g. exámenes).</a:t>
                      </a:r>
                    </a:p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Gráficas de radar (múltiples puntos de datos en malla de competencias).</a:t>
                      </a:r>
                    </a:p>
                    <a:p>
                      <a:pPr algn="l" fontAlgn="t"/>
                      <a:endParaRPr lang="es-MX" sz="2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41672"/>
                  </a:ext>
                </a:extLst>
              </a:tr>
              <a:tr h="1094948">
                <a:tc>
                  <a:txBody>
                    <a:bodyPr/>
                    <a:lstStyle/>
                    <a:p>
                      <a:pPr marL="0" marR="0" lvl="0" indent="0" algn="ctr" defTabSz="82296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82296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 descriptivos de datos cualitativos</a:t>
                      </a:r>
                    </a:p>
                    <a:p>
                      <a:pPr algn="ctr" fontAlgn="t"/>
                      <a:endParaRPr lang="es-MX" sz="2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 lingüísticos computacionales de coherencia de textos, complejidad sintáctica, diversidad de léxico, similaridad semántica 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Procesamiento Natural del Lenguaje (PNL) (aplicación de IA a lenguaje).</a:t>
                      </a:r>
                    </a:p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 automatizado de contenidos (AAM “aprende” códigos humanos en grandes volúmenes de datos) </a:t>
                      </a:r>
                    </a:p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e.g. Identificación de comentarios cualitativos del profesorado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640444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66C7536E-9B83-D44C-AD8D-153055282193}"/>
              </a:ext>
            </a:extLst>
          </p:cNvPr>
          <p:cNvSpPr/>
          <p:nvPr/>
        </p:nvSpPr>
        <p:spPr>
          <a:xfrm>
            <a:off x="300717" y="573325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 T et al. AEM Education and Training 2018;2:178-187</a:t>
            </a:r>
            <a:endParaRPr lang="es-MX" sz="28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3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9728F26-7FE1-4D4D-B938-61E4A640C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747090"/>
              </p:ext>
            </p:extLst>
          </p:nvPr>
        </p:nvGraphicFramePr>
        <p:xfrm>
          <a:off x="350627" y="980728"/>
          <a:ext cx="8568951" cy="4114194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4155696238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3580420606"/>
                    </a:ext>
                  </a:extLst>
                </a:gridCol>
                <a:gridCol w="3312367">
                  <a:extLst>
                    <a:ext uri="{9D8B030D-6E8A-4147-A177-3AD203B41FA5}">
                      <a16:colId xmlns:a16="http://schemas.microsoft.com/office/drawing/2014/main" val="2697149805"/>
                    </a:ext>
                  </a:extLst>
                </a:gridCol>
              </a:tblGrid>
              <a:tr h="105711">
                <a:tc>
                  <a:txBody>
                    <a:bodyPr/>
                    <a:lstStyle/>
                    <a:p>
                      <a:pPr algn="ctr" fontAlgn="t"/>
                      <a:r>
                        <a:rPr lang="es-MX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Categoría</a:t>
                      </a:r>
                    </a:p>
                  </a:txBody>
                  <a:tcPr marL="9873" marR="9873" marT="9873" marB="9873">
                    <a:lnL>
                      <a:noFill/>
                    </a:lnL>
                    <a:lnR w="952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Técnicas</a:t>
                      </a:r>
                    </a:p>
                  </a:txBody>
                  <a:tcPr marL="9873" marR="9873" marT="9873" marB="9873">
                    <a:lnL w="952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Ejemplos en educ. médica</a:t>
                      </a:r>
                    </a:p>
                  </a:txBody>
                  <a:tcPr marL="9873" marR="9873" marT="9873" marB="9873">
                    <a:lnL w="952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892169"/>
                  </a:ext>
                </a:extLst>
              </a:tr>
              <a:tr h="494652">
                <a:tc>
                  <a:txBody>
                    <a:bodyPr/>
                    <a:lstStyle/>
                    <a:p>
                      <a:pPr algn="ctr" fontAlgn="t"/>
                      <a:endParaRPr lang="es-MX" sz="2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s-MX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Modelación explicativa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Factores de dificultad y de aprendizaje, regresión lineal, automatización de modelos cognitivos, árboles de decisión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Trayectorias de aprendizaje.</a:t>
                      </a:r>
                    </a:p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Curvas de aprendizaje. </a:t>
                      </a:r>
                    </a:p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Diagramas acumulativos de puntuaciones. 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777188"/>
                  </a:ext>
                </a:extLst>
              </a:tr>
              <a:tr h="878723">
                <a:tc>
                  <a:txBody>
                    <a:bodyPr/>
                    <a:lstStyle/>
                    <a:p>
                      <a:pPr algn="ctr" fontAlgn="t"/>
                      <a:endParaRPr lang="es-MX" sz="2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s-MX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Modelación predictiva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Regresión lineal y logística, clasificadores de vecinos cercanos, clasificadores Bayesianos, máquinas de apoyo de vectores, redes neurales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Predicción de dificultad en las residencias (e.g., remediación, condicionamiento, fracaso). </a:t>
                      </a:r>
                    </a:p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Detección de patrones de desempeño en residentes.</a:t>
                      </a:r>
                    </a:p>
                  </a:txBody>
                  <a:tcPr marL="14810" marR="14810" marT="14810" marB="5924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655439"/>
                  </a:ext>
                </a:extLst>
              </a:tr>
              <a:tr h="724699"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 evaluativos</a:t>
                      </a:r>
                    </a:p>
                  </a:txBody>
                  <a:tcPr marL="14810" marR="14810" marT="14810" marB="1481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 anteriores, cambiando el interés del educando hacia el programa de residencia, profesorado o sistema. </a:t>
                      </a:r>
                    </a:p>
                  </a:txBody>
                  <a:tcPr marL="14810" marR="14810" marT="14810" marB="1481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Evaluaciones diarias de datos de hitos de competencias.</a:t>
                      </a:r>
                    </a:p>
                    <a:p>
                      <a:pPr algn="l" fontAlgn="t"/>
                      <a:r>
                        <a:rPr lang="es-MX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Sesgo de género en evaluación.</a:t>
                      </a:r>
                    </a:p>
                  </a:txBody>
                  <a:tcPr marL="14810" marR="14810" marT="14810" marB="1481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111554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66C7536E-9B83-D44C-AD8D-153055282193}"/>
              </a:ext>
            </a:extLst>
          </p:cNvPr>
          <p:cNvSpPr/>
          <p:nvPr/>
        </p:nvSpPr>
        <p:spPr>
          <a:xfrm>
            <a:off x="350627" y="5589240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 T et al. AEM Education and Training 2018;2:178-187</a:t>
            </a:r>
            <a:endParaRPr lang="es-MX" sz="28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3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991979-A143-B94F-AC81-AC40A53B3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00565"/>
            <a:ext cx="6336704" cy="16507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F03CD52-0595-E14E-B0D2-FC299DA2087D}"/>
              </a:ext>
            </a:extLst>
          </p:cNvPr>
          <p:cNvSpPr/>
          <p:nvPr/>
        </p:nvSpPr>
        <p:spPr>
          <a:xfrm>
            <a:off x="647056" y="612431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Vaitsis et al. 2014. PeerJ 2:e683; DOI 10.7717/peerj.683</a:t>
            </a:r>
            <a:endParaRPr lang="es-MX" sz="24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5C8338-1DA8-354C-ADA2-5294C44C26FF}"/>
              </a:ext>
            </a:extLst>
          </p:cNvPr>
          <p:cNvSpPr txBox="1"/>
          <p:nvPr/>
        </p:nvSpPr>
        <p:spPr>
          <a:xfrm>
            <a:off x="3089449" y="1925520"/>
            <a:ext cx="2665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Analítica visual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327BA5-254F-8A43-8C3F-7922A71F2E61}"/>
              </a:ext>
            </a:extLst>
          </p:cNvPr>
          <p:cNvSpPr txBox="1"/>
          <p:nvPr/>
        </p:nvSpPr>
        <p:spPr>
          <a:xfrm>
            <a:off x="2933292" y="3015079"/>
            <a:ext cx="2938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 complejos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6D7A20C-7EE3-3E41-90B5-B6D702AA56F7}"/>
              </a:ext>
            </a:extLst>
          </p:cNvPr>
          <p:cNvSpPr txBox="1"/>
          <p:nvPr/>
        </p:nvSpPr>
        <p:spPr>
          <a:xfrm>
            <a:off x="5652120" y="3901050"/>
            <a:ext cx="28404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Visualización de</a:t>
            </a:r>
          </a:p>
          <a:p>
            <a:pPr algn="ctr"/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información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403DDC-60CF-D347-BEB7-D141048FCFE0}"/>
              </a:ext>
            </a:extLst>
          </p:cNvPr>
          <p:cNvSpPr txBox="1"/>
          <p:nvPr/>
        </p:nvSpPr>
        <p:spPr>
          <a:xfrm>
            <a:off x="980513" y="3853329"/>
            <a:ext cx="1952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</a:t>
            </a:r>
          </a:p>
          <a:p>
            <a:pPr algn="ctr"/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datos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ACF15D-8BAE-2345-9488-25E69CA35B48}"/>
              </a:ext>
            </a:extLst>
          </p:cNvPr>
          <p:cNvSpPr txBox="1"/>
          <p:nvPr/>
        </p:nvSpPr>
        <p:spPr>
          <a:xfrm>
            <a:off x="2682507" y="5311028"/>
            <a:ext cx="363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Nuevo conocimiento</a:t>
            </a:r>
          </a:p>
        </p:txBody>
      </p: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0B72DF05-A979-0D47-BFD0-9952484C766D}"/>
              </a:ext>
            </a:extLst>
          </p:cNvPr>
          <p:cNvSpPr/>
          <p:nvPr/>
        </p:nvSpPr>
        <p:spPr bwMode="auto">
          <a:xfrm>
            <a:off x="4211960" y="2510295"/>
            <a:ext cx="360040" cy="551283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MX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2" name="Flecha abajo 11">
            <a:extLst>
              <a:ext uri="{FF2B5EF4-FFF2-40B4-BE49-F238E27FC236}">
                <a16:creationId xmlns:a16="http://schemas.microsoft.com/office/drawing/2014/main" id="{9481D987-7999-8E47-9580-85B8AA8B1E1B}"/>
              </a:ext>
            </a:extLst>
          </p:cNvPr>
          <p:cNvSpPr/>
          <p:nvPr/>
        </p:nvSpPr>
        <p:spPr bwMode="auto">
          <a:xfrm rot="18583115">
            <a:off x="5917787" y="3273694"/>
            <a:ext cx="400804" cy="61039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MX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3" name="Flecha abajo 12">
            <a:extLst>
              <a:ext uri="{FF2B5EF4-FFF2-40B4-BE49-F238E27FC236}">
                <a16:creationId xmlns:a16="http://schemas.microsoft.com/office/drawing/2014/main" id="{BB0E9D82-291F-3441-9C1C-D36D975AAC9A}"/>
              </a:ext>
            </a:extLst>
          </p:cNvPr>
          <p:cNvSpPr/>
          <p:nvPr/>
        </p:nvSpPr>
        <p:spPr bwMode="auto">
          <a:xfrm rot="3113265">
            <a:off x="2428831" y="3309402"/>
            <a:ext cx="400804" cy="61039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MX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4" name="Flecha abajo 13">
            <a:extLst>
              <a:ext uri="{FF2B5EF4-FFF2-40B4-BE49-F238E27FC236}">
                <a16:creationId xmlns:a16="http://schemas.microsoft.com/office/drawing/2014/main" id="{FA280F0B-CFB9-C54A-87A7-19F739156BB2}"/>
              </a:ext>
            </a:extLst>
          </p:cNvPr>
          <p:cNvSpPr/>
          <p:nvPr/>
        </p:nvSpPr>
        <p:spPr bwMode="auto">
          <a:xfrm rot="18583115">
            <a:off x="2274786" y="4841867"/>
            <a:ext cx="400804" cy="61039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MX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5" name="Flecha abajo 14">
            <a:extLst>
              <a:ext uri="{FF2B5EF4-FFF2-40B4-BE49-F238E27FC236}">
                <a16:creationId xmlns:a16="http://schemas.microsoft.com/office/drawing/2014/main" id="{C200DF0C-9551-6141-95D7-EDB48162F117}"/>
              </a:ext>
            </a:extLst>
          </p:cNvPr>
          <p:cNvSpPr/>
          <p:nvPr/>
        </p:nvSpPr>
        <p:spPr bwMode="auto">
          <a:xfrm rot="3113265">
            <a:off x="6175579" y="4900046"/>
            <a:ext cx="400804" cy="61039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MX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01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2EE29B-0D6B-5E4A-AA22-45786330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9088"/>
            <a:ext cx="7056784" cy="88016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0E7D6AD-2CED-1D4D-A527-043C3A6896FB}"/>
              </a:ext>
            </a:extLst>
          </p:cNvPr>
          <p:cNvSpPr/>
          <p:nvPr/>
        </p:nvSpPr>
        <p:spPr>
          <a:xfrm>
            <a:off x="251520" y="5877272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Lovis et al. e-Health – For Continuity of Care. European Federation for Medical Informatics and IOS Press. 2014. doi:10.3233/978-1-61499-432-9-1163</a:t>
            </a:r>
            <a:endParaRPr lang="es-MX" sz="20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34AF1C-55B3-3349-B240-452AE7F78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7947"/>
            <a:ext cx="6732240" cy="336612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D0BC11F-8418-0843-8A55-B575AF10F1D4}"/>
              </a:ext>
            </a:extLst>
          </p:cNvPr>
          <p:cNvSpPr/>
          <p:nvPr/>
        </p:nvSpPr>
        <p:spPr>
          <a:xfrm>
            <a:off x="5868144" y="3573016"/>
            <a:ext cx="3240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Racimos de competencias y objetivos de aprendizaje</a:t>
            </a:r>
            <a:endParaRPr lang="es-MX" sz="320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93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5CE086-DE69-714B-AD64-AC44A47E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68063"/>
            <a:ext cx="6917650" cy="85311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87B67C9-B5AD-7D49-9B29-3269828512AD}"/>
              </a:ext>
            </a:extLst>
          </p:cNvPr>
          <p:cNvSpPr/>
          <p:nvPr/>
        </p:nvSpPr>
        <p:spPr>
          <a:xfrm>
            <a:off x="395536" y="5733256"/>
            <a:ext cx="8045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Komenda M, et al. PLoS ONE 2015, 10(12): e0143748.</a:t>
            </a:r>
          </a:p>
          <a:p>
            <a:pPr algn="ctr"/>
            <a:r>
              <a:rPr lang="es-MX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doi:10.1371/journal.pone.0143748</a:t>
            </a:r>
            <a:endParaRPr lang="es-MX" sz="24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EB7558-317C-0A41-B495-B6A895672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30" y="1124744"/>
            <a:ext cx="4913097" cy="445197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383B5BA-F7C3-3943-A96D-AD05DC072064}"/>
              </a:ext>
            </a:extLst>
          </p:cNvPr>
          <p:cNvSpPr/>
          <p:nvPr/>
        </p:nvSpPr>
        <p:spPr>
          <a:xfrm>
            <a:off x="5292080" y="2073456"/>
            <a:ext cx="3563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Panorama del currículo, con comunidades descubiertas con el algoritmo Walktrap</a:t>
            </a:r>
            <a:endParaRPr lang="es-MX" sz="320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23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6C826B-4551-A049-B965-7C5F178DE8F8}"/>
              </a:ext>
            </a:extLst>
          </p:cNvPr>
          <p:cNvSpPr/>
          <p:nvPr/>
        </p:nvSpPr>
        <p:spPr>
          <a:xfrm>
            <a:off x="395536" y="5949280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http://mplab.ucsd.edu/~marni/pubs/Bartlett_demo_FG2008.pdf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7D7635-B8ED-3940-8FC0-5B55CB39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64318"/>
            <a:ext cx="7848872" cy="468589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978A357-2C23-3248-98A5-E53810BFCF12}"/>
              </a:ext>
            </a:extLst>
          </p:cNvPr>
          <p:cNvSpPr txBox="1"/>
          <p:nvPr/>
        </p:nvSpPr>
        <p:spPr>
          <a:xfrm>
            <a:off x="1350429" y="210211"/>
            <a:ext cx="61906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Caja de herramientas computarizada de </a:t>
            </a:r>
          </a:p>
          <a:p>
            <a:pPr algn="ctr"/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reconocimiento de expresiones</a:t>
            </a:r>
          </a:p>
        </p:txBody>
      </p:sp>
    </p:spTree>
    <p:extLst>
      <p:ext uri="{BB962C8B-B14F-4D97-AF65-F5344CB8AC3E}">
        <p14:creationId xmlns:p14="http://schemas.microsoft.com/office/powerpoint/2010/main" val="52933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data:image/jpeg;base64,/9j/4AAQSkZJRgABAQAAAQABAAD/2wCEAAkGBggGBRUIERQTFRUWFx8XGBgVGSAdIBseHx0YIiQeHh4iHCgiHyUlJRweHzcmLyctLTgtFyM1Njw2NTIrLSkBCQoKBQUFDQUFDSkYEhgpKSkpKSkpKSkpKSkpKSkpKSkpKSkpKSkpKSkpKSkpKSkpKSkpKSkpKSkpKSkpKSkpKf/AABEIAEEATQMBIgACEQEDEQH/xAAbAAACAwEBAQAAAAAAAAAAAAAABgQFBwMCAf/EADgQAAECBQMCBAMFBwUAAAAAAAECEQADBAUhBhIxIkETUWFxBxQyFYGRscEjQlKhotHwJENicoL/xAAUAQEAAAAAAAAAAAAAAAAAAAAA/8QAFBEBAAAAAAAAAAAAAAAAAAAAAP/aAAwDAQACEQMRAD8A3GI1XcKWhS8xaU+5/SON4rvs+3KmAgKOEvw/+ZjOKhc8ldR1LChlX1857ZH5MWAMBoM7UdCmgXUoUJmwOQjk+0JlR8Qq+qrP2YShADjk7ss2Q7uwZv3nzxELTF2n0l12+E+djpIIIdWQXcEEnBGeY569vKJVQQEiWqXuUEy2UpbBKs5G0sHAbgK5gNGtl3RXWj5wghg6g2Q3IbzHlGb3/X9wqazdJMyXtx4Y29WTlyH7fz4xmtTqq80NvRbJIkqlTVKC5x3dCWSp+QxZR59DFRbZVSuvX4hKVieZaFEOCQ53YGAGOT3PMBpWmviAKpqWeGWMKUHYN5uB/aGeXqS1TZmwTUP7woVtxraXT/iTJUqZvB6pQDBLYYksT6kt39IWKSrrpkxSlFCCQ5Qgbzy/JGeQ+OCDAbOhaVp3AvHqEPR90m01X8qskJPAUXIPl555HZmaHscQCrrYmcZcjG3LuWYnA/HI94SZo+XmGaqYzh+gE5DA/wBSR34hu1iCm6J7ugFv+pP9xCSobZXX9IDqPkmYVdX/AJ6S8BGrtXTLTbV3GWJizLQw3AFlKbapXOAARnuIXNK0lZQacqdbVTzXYhC871FTBSiQeCot6E+cMVRpK41extgQPEE8EthSS+3+JJPWPIqIh9tWlqG9fDL7FP0LlhLp7MzEexAMAufDy63q7UaKpcqV4Kk4SEAcPwXwOzEduY8XS7W7Vt0n6YEqZSVYQQFYIyP+JyGV/Ue8QLZpW66e0pUW6grt1RLX9IWyUB3LjO0tmPHwY0rOudcrVE+aqZMWVA7snCsl+7tzALmj9QXW0UVVpmelSvCLh87CFZGRwe3v6w00dYisImutJ27tpAIH18N5OO3A9cSdW6U+0tZzZ1OtCT4stc9L9RAlsyR58FvaI8mkVR1CsAeGHI7J3DalHuxBPvAT6FPgzwxHSrA4cJ5OfIn8I1KmmCbTBY7iMvkLCZpBZwCD6FQT+rmNKtKdlrQn0gKHW8ky5Uqu5CFbV+xI/UAQs01umfOmQA6pOQCMTZK+33fmkjvGkVtHKuFGqmWHSoFJHoYzy5za+wUQpymYqZKdMqakBRUkEEukkP0se5yWgKXVtZWr02qklyWXLBTKJU5LpKSBjJAf/MxO+DmqlyrEi01X7NYxL3HKkhu3o4ER7JqmbVVwmVIXMH+yEISBMVy4Y4PmeMH0fnerRablUb6cKkz9x3yCkkguC+D0gk8uxfHGAn/EvTc75iZPp5Y/1SUoWuWVJVuB5UQ4KdvbBLQw0NRbPh1otG9kkJZKE8rU3CR3eM6t69byqhaJS5ypSFgpBUDuwxQdxcZ6s+XrE6j0hcPHNwrFrAUclRMxed3QkMcNnAfns8BUWWZe5+q590nJStM2aFpGcLS7JTh3CceXeHXausp/np6PDRLeatKSSVKyw+7sO5V6COlBW0Eu0qoZcgkpVtlAlnI7u3SB358uePFyrrtca40AklIltu2LSrcSEqSScFJHsTAcKSnXU1MqSW3rJWoDO0E/T6N+hEadIliVICPIQoaB0zNttMamc/ik5ft6D8/cmHOAIrr1aUXWh8MllA7kqHZQdj/NvYmLGCAxy3A6er5lbNWJa9ylIlzJagFId2QS5SHcszAn2MXl2uiL1Rm5Iop+9KeiakhB8w7Hdt7nBHpGhTKaVNDEAwrTdGVFPIVJlVE7wi5ErdjP7r8t2byMAk2vUFNUz91dvlL25nSlLQSGGJgSzn1z90TautTIrpYp5dS5B2JnElJP8Y3H2DOB1e5j2fhbcKrbNVNSlSJe1O0dPZwoEl3ZvbESLLoG6+L4lSZcxI6RLUCyB5IU7iAh1NmulHbkVE6YlClHaUpcLmb1Allggo7nAZvxjRLHaKW20Q2JbERbdo620FR44SX9SS3s5i9AbEAAMI+wQQBBBBAB4j52gggCAQQQH2CCCAI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054" name="AutoShape 6" descr="data:image/jpeg;base64,/9j/4AAQSkZJRgABAQAAAQABAAD/2wCEAAkGBggGBRUIERQTFRUWFx8XGBgVGSAdIBseHx0YIiQeHh4iHCgiHyUlJRweHzcmLyctLTgtFyM1Njw2NTIrLSkBCQoKBQUFDQUFDSkYEhgpKSkpKSkpKSkpKSkpKSkpKSkpKSkpKSkpKSkpKSkpKSkpKSkpKSkpKSkpKSkpKSkpKf/AABEIAEEATQMBIgACEQEDEQH/xAAbAAACAwEBAQAAAAAAAAAAAAAABgQFBwMCAf/EADgQAAECBQMCBAMFBwUAAAAAAAECEQADBAUhBhIxIkETUWFxBxQyFYGRscEjQlKhotHwJENicoL/xAAUAQEAAAAAAAAAAAAAAAAAAAAA/8QAFBEBAAAAAAAAAAAAAAAAAAAAAP/aAAwDAQACEQMRAD8A3GI1XcKWhS8xaU+5/SON4rvs+3KmAgKOEvw/+ZjOKhc8ldR1LChlX1857ZH5MWAMBoM7UdCmgXUoUJmwOQjk+0JlR8Qq+qrP2YShADjk7ss2Q7uwZv3nzxELTF2n0l12+E+djpIIIdWQXcEEnBGeY569vKJVQQEiWqXuUEy2UpbBKs5G0sHAbgK5gNGtl3RXWj5wghg6g2Q3IbzHlGb3/X9wqazdJMyXtx4Y29WTlyH7fz4xmtTqq80NvRbJIkqlTVKC5x3dCWSp+QxZR59DFRbZVSuvX4hKVieZaFEOCQ53YGAGOT3PMBpWmviAKpqWeGWMKUHYN5uB/aGeXqS1TZmwTUP7woVtxraXT/iTJUqZvB6pQDBLYYksT6kt39IWKSrrpkxSlFCCQ5Qgbzy/JGeQ+OCDAbOhaVp3AvHqEPR90m01X8qskJPAUXIPl555HZmaHscQCrrYmcZcjG3LuWYnA/HI94SZo+XmGaqYzh+gE5DA/wBSR34hu1iCm6J7ugFv+pP9xCSobZXX9IDqPkmYVdX/AJ6S8BGrtXTLTbV3GWJizLQw3AFlKbapXOAARnuIXNK0lZQacqdbVTzXYhC871FTBSiQeCot6E+cMVRpK41extgQPEE8EthSS+3+JJPWPIqIh9tWlqG9fDL7FP0LlhLp7MzEexAMAufDy63q7UaKpcqV4Kk4SEAcPwXwOzEduY8XS7W7Vt0n6YEqZSVYQQFYIyP+JyGV/Ue8QLZpW66e0pUW6grt1RLX9IWyUB3LjO0tmPHwY0rOudcrVE+aqZMWVA7snCsl+7tzALmj9QXW0UVVpmelSvCLh87CFZGRwe3v6w00dYisImutJ27tpAIH18N5OO3A9cSdW6U+0tZzZ1OtCT4stc9L9RAlsyR58FvaI8mkVR1CsAeGHI7J3DalHuxBPvAT6FPgzwxHSrA4cJ5OfIn8I1KmmCbTBY7iMvkLCZpBZwCD6FQT+rmNKtKdlrQn0gKHW8ky5Uqu5CFbV+xI/UAQs01umfOmQA6pOQCMTZK+33fmkjvGkVtHKuFGqmWHSoFJHoYzy5za+wUQpymYqZKdMqakBRUkEEukkP0se5yWgKXVtZWr02qklyWXLBTKJU5LpKSBjJAf/MxO+DmqlyrEi01X7NYxL3HKkhu3o4ER7JqmbVVwmVIXMH+yEISBMVy4Y4PmeMH0fnerRablUb6cKkz9x3yCkkguC+D0gk8uxfHGAn/EvTc75iZPp5Y/1SUoWuWVJVuB5UQ4KdvbBLQw0NRbPh1otG9kkJZKE8rU3CR3eM6t69byqhaJS5ypSFgpBUDuwxQdxcZ6s+XrE6j0hcPHNwrFrAUclRMxed3QkMcNnAfns8BUWWZe5+q590nJStM2aFpGcLS7JTh3CceXeHXausp/np6PDRLeatKSSVKyw+7sO5V6COlBW0Eu0qoZcgkpVtlAlnI7u3SB358uePFyrrtca40AklIltu2LSrcSEqSScFJHsTAcKSnXU1MqSW3rJWoDO0E/T6N+hEadIliVICPIQoaB0zNttMamc/ik5ft6D8/cmHOAIrr1aUXWh8MllA7kqHZQdj/NvYmLGCAxy3A6er5lbNWJa9ylIlzJagFId2QS5SHcszAn2MXl2uiL1Rm5Iop+9KeiakhB8w7Hdt7nBHpGhTKaVNDEAwrTdGVFPIVJlVE7wi5ErdjP7r8t2byMAk2vUFNUz91dvlL25nSlLQSGGJgSzn1z90TautTIrpYp5dS5B2JnElJP8Y3H2DOB1e5j2fhbcKrbNVNSlSJe1O0dPZwoEl3ZvbESLLoG6+L4lSZcxI6RLUCyB5IU7iAh1NmulHbkVE6YlClHaUpcLmb1Allggo7nAZvxjRLHaKW20Q2JbERbdo620FR44SX9SS3s5i9AbEAAMI+wQQBBBBAB4j52gggCAQQQH2CCCAI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DB94457-21FD-3443-962B-386627759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57" y="93119"/>
            <a:ext cx="7770813" cy="959617"/>
          </a:xfrm>
        </p:spPr>
        <p:txBody>
          <a:bodyPr/>
          <a:lstStyle/>
          <a:p>
            <a:r>
              <a:rPr lang="es-MX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2D443B-3C61-074A-9ECD-63F3A6704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052736"/>
            <a:ext cx="7770813" cy="4113212"/>
          </a:xfrm>
        </p:spPr>
        <p:txBody>
          <a:bodyPr/>
          <a:lstStyle/>
          <a:p>
            <a:pPr marL="514350" indent="-514350">
              <a:buClr>
                <a:srgbClr val="002060"/>
              </a:buClr>
              <a:buFont typeface="+mj-lt"/>
              <a:buAutoNum type="arabicParenR"/>
            </a:pPr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Mtro. Gerardo Moreno Salinas</a:t>
            </a:r>
          </a:p>
          <a:p>
            <a:pPr marL="514350" indent="-514350">
              <a:buClr>
                <a:srgbClr val="002060"/>
              </a:buClr>
              <a:buFont typeface="+mj-lt"/>
              <a:buAutoNum type="arabicParenR"/>
            </a:pPr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Dr. Tomás Bautista Godínez</a:t>
            </a:r>
          </a:p>
          <a:p>
            <a:pPr marL="514350" indent="-514350">
              <a:buClr>
                <a:srgbClr val="002060"/>
              </a:buClr>
              <a:buFont typeface="+mj-lt"/>
              <a:buAutoNum type="arabicParenR"/>
            </a:pPr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Dr. Melchor Sánchez Mendiola</a:t>
            </a:r>
          </a:p>
          <a:p>
            <a:pPr marL="514350" indent="-514350">
              <a:buClr>
                <a:srgbClr val="002060"/>
              </a:buClr>
              <a:buFont typeface="+mj-lt"/>
              <a:buAutoNum type="arabicParenR"/>
            </a:pPr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Dr. Adrián Martínez González</a:t>
            </a:r>
          </a:p>
          <a:p>
            <a:pPr marL="514350" indent="-514350">
              <a:buFont typeface="+mj-lt"/>
              <a:buAutoNum type="arabicParenR"/>
            </a:pPr>
            <a:endParaRPr lang="es-MX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s-MX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Comentarista</a:t>
            </a:r>
          </a:p>
          <a:p>
            <a:pPr marL="0" indent="0"/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Dr. Carlos Varela Rueda</a:t>
            </a:r>
          </a:p>
          <a:p>
            <a:pPr marL="0" indent="0"/>
            <a:r>
              <a:rPr lang="es-MX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Invitados Especiales</a:t>
            </a:r>
          </a:p>
          <a:p>
            <a:pPr marL="0" indent="0"/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Dr. Luis Felipe Abreu Hernández</a:t>
            </a:r>
          </a:p>
          <a:p>
            <a:pPr marL="0" indent="0"/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Dr. Joaquín López Bárcena</a:t>
            </a:r>
          </a:p>
        </p:txBody>
      </p:sp>
    </p:spTree>
    <p:extLst>
      <p:ext uri="{BB962C8B-B14F-4D97-AF65-F5344CB8AC3E}">
        <p14:creationId xmlns:p14="http://schemas.microsoft.com/office/powerpoint/2010/main" val="3656593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5B4AA2-F4E8-5747-A357-7340BAA23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81" y="2204864"/>
            <a:ext cx="7512223" cy="3646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3933B5-80B9-714D-B74C-F0F1275C0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45403"/>
            <a:ext cx="3600400" cy="19363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A3C8374-F39E-3847-88EC-15C4D1DCBA90}"/>
              </a:ext>
            </a:extLst>
          </p:cNvPr>
          <p:cNvSpPr/>
          <p:nvPr/>
        </p:nvSpPr>
        <p:spPr>
          <a:xfrm>
            <a:off x="395536" y="6093296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https://med.nyu.edu/institute-innovations-medical-education/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65D262-342A-9A42-BC58-41D544EDA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56" y="260648"/>
            <a:ext cx="4067944" cy="10008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8CB5A14-BE56-874D-955B-A1B0339F0EBA}"/>
              </a:ext>
            </a:extLst>
          </p:cNvPr>
          <p:cNvSpPr txBox="1"/>
          <p:nvPr/>
        </p:nvSpPr>
        <p:spPr>
          <a:xfrm>
            <a:off x="94606" y="1450811"/>
            <a:ext cx="4833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División de Analítica del Aprendizaje</a:t>
            </a:r>
          </a:p>
        </p:txBody>
      </p:sp>
    </p:spTree>
    <p:extLst>
      <p:ext uri="{BB962C8B-B14F-4D97-AF65-F5344CB8AC3E}">
        <p14:creationId xmlns:p14="http://schemas.microsoft.com/office/powerpoint/2010/main" val="1049934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BEB61A1-953C-0244-A343-25A1F8DC383E}"/>
              </a:ext>
            </a:extLst>
          </p:cNvPr>
          <p:cNvSpPr/>
          <p:nvPr/>
        </p:nvSpPr>
        <p:spPr>
          <a:xfrm>
            <a:off x="278396" y="55892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https://med.nyu.edu/institute-innovations-medical-education/research-scholarship/grants/health-care-the-numbers</a:t>
            </a:r>
            <a:endParaRPr lang="es-MX" sz="24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F7636A-3A77-E74D-8839-1E3BD8805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06" y="404664"/>
            <a:ext cx="7489532" cy="130403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FEF56BA-67C6-B140-9AF3-7EE97C453645}"/>
              </a:ext>
            </a:extLst>
          </p:cNvPr>
          <p:cNvSpPr/>
          <p:nvPr/>
        </p:nvSpPr>
        <p:spPr>
          <a:xfrm>
            <a:off x="0" y="1844824"/>
            <a:ext cx="9001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rgbClr val="1D1D1D"/>
                </a:solidFill>
                <a:latin typeface="Utopia"/>
              </a:rPr>
              <a:t>“...a flexible, technology-enabled curriculum to train medical students in using big data—extremely large and complex data sets—to improve care coordination and quality. </a:t>
            </a:r>
          </a:p>
          <a:p>
            <a:pPr algn="ctr"/>
            <a:r>
              <a:rPr lang="es-MX" sz="2800" dirty="0">
                <a:solidFill>
                  <a:srgbClr val="1D1D1D"/>
                </a:solidFill>
                <a:latin typeface="Utopia"/>
              </a:rPr>
              <a:t>This three-year blended curriculum is founded on patient panel databases, derived from deidentified data gathered from NYU Langone’s outpatient physician practices and government-provided open data from the 2.5 million patients admitted each year to New York State hospitals”. </a:t>
            </a:r>
            <a:endParaRPr lang="es-MX" sz="2800" b="0" i="0" u="none" strike="noStrike" dirty="0">
              <a:solidFill>
                <a:srgbClr val="1D1D1D"/>
              </a:solidFill>
              <a:effectLst/>
              <a:latin typeface="Utopia"/>
            </a:endParaRPr>
          </a:p>
        </p:txBody>
      </p:sp>
    </p:spTree>
    <p:extLst>
      <p:ext uri="{BB962C8B-B14F-4D97-AF65-F5344CB8AC3E}">
        <p14:creationId xmlns:p14="http://schemas.microsoft.com/office/powerpoint/2010/main" val="541255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4CBFD06-5298-4E42-AD18-A8AF5DD25293}"/>
              </a:ext>
            </a:extLst>
          </p:cNvPr>
          <p:cNvSpPr/>
          <p:nvPr/>
        </p:nvSpPr>
        <p:spPr>
          <a:xfrm>
            <a:off x="1691680" y="5949280"/>
            <a:ext cx="6011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https://lak19.solaresearch.org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D478E1-3D44-4F40-B361-CC5A76DDE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4" y="332656"/>
            <a:ext cx="9144000" cy="54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79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BFEA408-C23A-5447-AA35-CAA148EEAACC}"/>
              </a:ext>
            </a:extLst>
          </p:cNvPr>
          <p:cNvSpPr/>
          <p:nvPr/>
        </p:nvSpPr>
        <p:spPr>
          <a:xfrm>
            <a:off x="2411760" y="6021288"/>
            <a:ext cx="4322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https://solaresearch.org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0A5CC1-3DB2-464B-A3EB-FA38F2FBA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958" y="332656"/>
            <a:ext cx="6355620" cy="55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5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41572C-38C0-F249-867B-C7AD6309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74081"/>
            <a:ext cx="5232400" cy="6223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85C5DF6-93B3-A342-A0AF-325A8152DE71}"/>
              </a:ext>
            </a:extLst>
          </p:cNvPr>
          <p:cNvSpPr/>
          <p:nvPr/>
        </p:nvSpPr>
        <p:spPr>
          <a:xfrm>
            <a:off x="467544" y="6136760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https://learning-analytics.info/journals/index.php/JLA/index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EDDC4B-746A-E84F-B967-623C60AE8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00" y="1052736"/>
            <a:ext cx="3672408" cy="478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11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BB72EB-4C47-D544-BDE8-692F070E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76" y="2276872"/>
            <a:ext cx="8602108" cy="84854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34F9D0-A6A4-7F4D-AAC6-EDDA90D03F92}"/>
              </a:ext>
            </a:extLst>
          </p:cNvPr>
          <p:cNvSpPr/>
          <p:nvPr/>
        </p:nvSpPr>
        <p:spPr>
          <a:xfrm>
            <a:off x="207097" y="4136839"/>
            <a:ext cx="51741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Peñaloza Báez MJ. </a:t>
            </a: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 Ed Med 2017; 7(25):61-66</a:t>
            </a:r>
            <a:endParaRPr lang="es-MX" sz="32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CA7F81-515F-C943-91C2-FA47AFEA2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60648"/>
            <a:ext cx="8639332" cy="16064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4758EA-203E-B64B-A159-EB889C960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2996952"/>
            <a:ext cx="2230002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926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61657" y="5517232"/>
            <a:ext cx="7103356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rgbClr val="800000"/>
                </a:solidFill>
                <a:latin typeface="Calibri"/>
                <a:cs typeface="Calibri"/>
              </a:rPr>
              <a:t>Sánchez Mendiola M, Martínez Franco I. </a:t>
            </a:r>
          </a:p>
          <a:p>
            <a:pPr algn="ctr"/>
            <a:r>
              <a:rPr lang="es-ES" sz="3200" b="1" dirty="0">
                <a:solidFill>
                  <a:srgbClr val="800000"/>
                </a:solidFill>
                <a:latin typeface="Calibri"/>
                <a:cs typeface="Calibri"/>
              </a:rPr>
              <a:t>FM UNAM-Elsevier. 3ª Ed. 2018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A28DD0-6706-264A-8F66-30EEF0C84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588" y="404664"/>
            <a:ext cx="4051494" cy="486916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6761404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7AA294C-DE7E-1943-8E74-5635798BF837}"/>
              </a:ext>
            </a:extLst>
          </p:cNvPr>
          <p:cNvSpPr/>
          <p:nvPr/>
        </p:nvSpPr>
        <p:spPr>
          <a:xfrm>
            <a:off x="5652120" y="3140968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C00000"/>
                </a:solidFill>
                <a:latin typeface="Calibri"/>
                <a:cs typeface="Calibri"/>
              </a:rPr>
              <a:t>Aikat</a:t>
            </a:r>
            <a:r>
              <a:rPr lang="es-ES" sz="2800" b="1" dirty="0">
                <a:solidFill>
                  <a:srgbClr val="C00000"/>
                </a:solidFill>
                <a:latin typeface="Calibri"/>
                <a:cs typeface="Calibri"/>
              </a:rPr>
              <a:t> J et al. </a:t>
            </a:r>
          </a:p>
          <a:p>
            <a:pPr algn="ctr"/>
            <a:r>
              <a:rPr lang="es-ES" sz="2800" b="1" dirty="0">
                <a:solidFill>
                  <a:srgbClr val="C00000"/>
                </a:solidFill>
                <a:latin typeface="Calibri"/>
                <a:cs typeface="Calibri"/>
              </a:rPr>
              <a:t>Big Data 2017; </a:t>
            </a:r>
          </a:p>
          <a:p>
            <a:pPr algn="ctr"/>
            <a:r>
              <a:rPr lang="es-ES" sz="2800" b="1" dirty="0">
                <a:solidFill>
                  <a:srgbClr val="C00000"/>
                </a:solidFill>
                <a:latin typeface="Calibri"/>
                <a:cs typeface="Calibri"/>
              </a:rPr>
              <a:t>5(1): 12-8.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C0F3FCE-EE60-BA4E-8EEF-F6AABE2B3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0648"/>
            <a:ext cx="8163872" cy="10648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A73C3B-600C-5C4E-801F-33CCB72D4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12776"/>
            <a:ext cx="5328592" cy="53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50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3456FC-A403-524D-BB4F-C8EA1092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41" y="1538652"/>
            <a:ext cx="9144000" cy="35922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7AB9A69-9A54-DC4C-A469-1662F6C7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5345910"/>
            <a:ext cx="2602889" cy="1179434"/>
          </a:xfrm>
          <a:prstGeom prst="rect">
            <a:avLst/>
          </a:prstGeom>
        </p:spPr>
      </p:pic>
      <p:pic>
        <p:nvPicPr>
          <p:cNvPr id="7" name="Picture 2" descr="Image result for cuaed unam">
            <a:extLst>
              <a:ext uri="{FF2B5EF4-FFF2-40B4-BE49-F238E27FC236}">
                <a16:creationId xmlns:a16="http://schemas.microsoft.com/office/drawing/2014/main" id="{D66851A9-3F19-1847-ABBD-98E2DEBA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77596"/>
            <a:ext cx="2469680" cy="156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dgtic">
            <a:extLst>
              <a:ext uri="{FF2B5EF4-FFF2-40B4-BE49-F238E27FC236}">
                <a16:creationId xmlns:a16="http://schemas.microsoft.com/office/drawing/2014/main" id="{94E917FA-7DB8-2D4D-9444-E02DCBB5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445224"/>
            <a:ext cx="313824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matcuer.unam.mx/~LAISLA/imagenes/logoUNAM.jpg">
            <a:extLst>
              <a:ext uri="{FF2B5EF4-FFF2-40B4-BE49-F238E27FC236}">
                <a16:creationId xmlns:a16="http://schemas.microsoft.com/office/drawing/2014/main" id="{31E2CEB7-B905-E145-A703-21464B522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39523"/>
            <a:ext cx="1115145" cy="1251847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627E33-4717-4949-8CE5-53FAA874C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104" y="139523"/>
            <a:ext cx="1665629" cy="139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06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3240537-1382-9A4F-9133-096B717C5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42989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B4508E-94EE-BF47-BDD3-960BA1F98482}"/>
              </a:ext>
            </a:extLst>
          </p:cNvPr>
          <p:cNvSpPr txBox="1"/>
          <p:nvPr/>
        </p:nvSpPr>
        <p:spPr>
          <a:xfrm>
            <a:off x="393356" y="476672"/>
            <a:ext cx="83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nuevo lenguaje de la analítica</a:t>
            </a:r>
          </a:p>
        </p:txBody>
      </p:sp>
    </p:spTree>
    <p:extLst>
      <p:ext uri="{BB962C8B-B14F-4D97-AF65-F5344CB8AC3E}">
        <p14:creationId xmlns:p14="http://schemas.microsoft.com/office/powerpoint/2010/main" val="3430300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212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909" y="8389"/>
            <a:ext cx="9553060" cy="7164795"/>
          </a:xfrm>
          <a:prstGeom prst="rect">
            <a:avLst/>
          </a:prstGeom>
        </p:spPr>
      </p:pic>
      <p:sp>
        <p:nvSpPr>
          <p:cNvPr id="3" name="Llamada rectangular redondeada 2"/>
          <p:cNvSpPr/>
          <p:nvPr/>
        </p:nvSpPr>
        <p:spPr bwMode="auto">
          <a:xfrm>
            <a:off x="5675197" y="234565"/>
            <a:ext cx="2304256" cy="1036867"/>
          </a:xfrm>
          <a:prstGeom prst="wedgeRoundRectCallout">
            <a:avLst>
              <a:gd name="adj1" fmla="val -40019"/>
              <a:gd name="adj2" fmla="val 86759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5" name="Llamada rectangular redondeada 4"/>
          <p:cNvSpPr/>
          <p:nvPr/>
        </p:nvSpPr>
        <p:spPr bwMode="auto">
          <a:xfrm>
            <a:off x="2159731" y="240932"/>
            <a:ext cx="1692696" cy="1482028"/>
          </a:xfrm>
          <a:prstGeom prst="wedgeRoundRectCallout">
            <a:avLst>
              <a:gd name="adj1" fmla="val 42367"/>
              <a:gd name="adj2" fmla="val 60772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218" y="307077"/>
            <a:ext cx="1321723" cy="13217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90544"/>
            <a:ext cx="2220718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2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ge result for big data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277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5536" y="5589240"/>
            <a:ext cx="844680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“Antes de que escriba mi nombre en el pizarrón, </a:t>
            </a:r>
          </a:p>
          <a:p>
            <a:pPr algn="ctr"/>
            <a:r>
              <a:rPr lang="es-ES_tradnl" sz="3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necesito saber cómo planear usar ese dato”.</a:t>
            </a:r>
          </a:p>
        </p:txBody>
      </p:sp>
    </p:spTree>
    <p:extLst>
      <p:ext uri="{BB962C8B-B14F-4D97-AF65-F5344CB8AC3E}">
        <p14:creationId xmlns:p14="http://schemas.microsoft.com/office/powerpoint/2010/main" val="362826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8BF2BB2-B85D-624F-9A8B-27E40346825C}"/>
              </a:ext>
            </a:extLst>
          </p:cNvPr>
          <p:cNvSpPr/>
          <p:nvPr/>
        </p:nvSpPr>
        <p:spPr>
          <a:xfrm>
            <a:off x="683568" y="332719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“¿Qué cuenta como hallazgo significativo cuando el número de puntos de datos es tan grande que siempre habrá algo significativo?”</a:t>
            </a:r>
            <a:endParaRPr lang="es-MX" sz="400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D52F85-21CF-E443-B461-3CA240E87C6E}"/>
              </a:ext>
            </a:extLst>
          </p:cNvPr>
          <p:cNvSpPr/>
          <p:nvPr/>
        </p:nvSpPr>
        <p:spPr>
          <a:xfrm>
            <a:off x="107504" y="551723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Wise AF, Shaffer DW. Why theory matters more than</a:t>
            </a:r>
          </a:p>
          <a:p>
            <a:pPr algn="ctr"/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 in the age of big data. J Learn Anal 2015; 2:5-13.</a:t>
            </a:r>
            <a:endParaRPr lang="es-MX" sz="28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345A1C-E5F1-ED47-BAE8-5FA575D6B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068960"/>
            <a:ext cx="3744416" cy="22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97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20847D8-D71A-174D-8C82-662521079F42}"/>
              </a:ext>
            </a:extLst>
          </p:cNvPr>
          <p:cNvSpPr/>
          <p:nvPr/>
        </p:nvSpPr>
        <p:spPr>
          <a:xfrm>
            <a:off x="395536" y="33265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4800" dirty="0">
                <a:latin typeface="Calibri" panose="020F0502020204030204" pitchFamily="34" charset="0"/>
                <a:cs typeface="Calibri" panose="020F0502020204030204" pitchFamily="34" charset="0"/>
              </a:rPr>
              <a:t>“Si torturas a los datos por un tiempo suficiente, confesarán”</a:t>
            </a:r>
          </a:p>
          <a:p>
            <a:pPr algn="ctr"/>
            <a:endParaRPr lang="es-MX" sz="4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A877B1-7616-D641-B5D0-BEF6F111DCF6}"/>
              </a:ext>
            </a:extLst>
          </p:cNvPr>
          <p:cNvSpPr/>
          <p:nvPr/>
        </p:nvSpPr>
        <p:spPr>
          <a:xfrm>
            <a:off x="0" y="54232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Tollock G. A comment on Daniel Klein’s “A Plea to Economists Who Favor Liberty”. East Econ J 2001;27:203-7.</a:t>
            </a:r>
            <a:endParaRPr lang="es-MX" sz="28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FE098E-7374-AB4D-8A2F-3A528B87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540509"/>
            <a:ext cx="3131713" cy="431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413926F-D877-2B43-B6CD-44EA197460DF}"/>
              </a:ext>
            </a:extLst>
          </p:cNvPr>
          <p:cNvSpPr/>
          <p:nvPr/>
        </p:nvSpPr>
        <p:spPr>
          <a:xfrm>
            <a:off x="899592" y="4370691"/>
            <a:ext cx="33342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Ronald Coase</a:t>
            </a:r>
          </a:p>
        </p:txBody>
      </p:sp>
    </p:spTree>
    <p:extLst>
      <p:ext uri="{BB962C8B-B14F-4D97-AF65-F5344CB8AC3E}">
        <p14:creationId xmlns:p14="http://schemas.microsoft.com/office/powerpoint/2010/main" val="406598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520" y="2564904"/>
            <a:ext cx="9001156" cy="12863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Aplicaciones de Analítica del Aprendizaje en Educación Médica</a:t>
            </a:r>
            <a:endParaRPr kumimoji="0" lang="es-E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5575" y="4341816"/>
            <a:ext cx="8640763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Calibri"/>
                <a:cs typeface="Calibri"/>
              </a:rPr>
              <a:t>Dr. Melchor Sánchez Mendiola</a:t>
            </a:r>
          </a:p>
          <a:p>
            <a:pPr algn="ctr"/>
            <a:r>
              <a:rPr lang="es-ES" sz="4000" b="1" dirty="0">
                <a:solidFill>
                  <a:srgbClr val="C00000"/>
                </a:solidFill>
                <a:latin typeface="Calibri"/>
                <a:cs typeface="Calibri"/>
              </a:rPr>
              <a:t>UNAM</a:t>
            </a:r>
          </a:p>
          <a:p>
            <a:pPr algn="ctr"/>
            <a:r>
              <a:rPr lang="es-ES" sz="4000" b="1" dirty="0" err="1">
                <a:solidFill>
                  <a:srgbClr val="C00000"/>
                </a:solidFill>
                <a:latin typeface="Calibri"/>
                <a:cs typeface="Calibri"/>
              </a:rPr>
              <a:t>melchorsm@unam.mx</a:t>
            </a:r>
            <a:endParaRPr lang="es-ES" sz="40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2052" name="AutoShape 4" descr="data:image/jpeg;base64,/9j/4AAQSkZJRgABAQAAAQABAAD/2wCEAAkGBggGBRUIERQTFRUWFx8XGBgVGSAdIBseHx0YIiQeHh4iHCgiHyUlJRweHzcmLyctLTgtFyM1Njw2NTIrLSkBCQoKBQUFDQUFDSkYEhgpKSkpKSkpKSkpKSkpKSkpKSkpKSkpKSkpKSkpKSkpKSkpKSkpKSkpKSkpKSkpKSkpKf/AABEIAEEATQMBIgACEQEDEQH/xAAbAAACAwEBAQAAAAAAAAAAAAAABgQFBwMCAf/EADgQAAECBQMCBAMFBwUAAAAAAAECEQADBAUhBhIxIkETUWFxBxQyFYGRscEjQlKhotHwJENicoL/xAAUAQEAAAAAAAAAAAAAAAAAAAAA/8QAFBEBAAAAAAAAAAAAAAAAAAAAAP/aAAwDAQACEQMRAD8A3GI1XcKWhS8xaU+5/SON4rvs+3KmAgKOEvw/+ZjOKhc8ldR1LChlX1857ZH5MWAMBoM7UdCmgXUoUJmwOQjk+0JlR8Qq+qrP2YShADjk7ss2Q7uwZv3nzxELTF2n0l12+E+djpIIIdWQXcEEnBGeY569vKJVQQEiWqXuUEy2UpbBKs5G0sHAbgK5gNGtl3RXWj5wghg6g2Q3IbzHlGb3/X9wqazdJMyXtx4Y29WTlyH7fz4xmtTqq80NvRbJIkqlTVKC5x3dCWSp+QxZR59DFRbZVSuvX4hKVieZaFEOCQ53YGAGOT3PMBpWmviAKpqWeGWMKUHYN5uB/aGeXqS1TZmwTUP7woVtxraXT/iTJUqZvB6pQDBLYYksT6kt39IWKSrrpkxSlFCCQ5Qgbzy/JGeQ+OCDAbOhaVp3AvHqEPR90m01X8qskJPAUXIPl555HZmaHscQCrrYmcZcjG3LuWYnA/HI94SZo+XmGaqYzh+gE5DA/wBSR34hu1iCm6J7ugFv+pP9xCSobZXX9IDqPkmYVdX/AJ6S8BGrtXTLTbV3GWJizLQw3AFlKbapXOAARnuIXNK0lZQacqdbVTzXYhC871FTBSiQeCot6E+cMVRpK41extgQPEE8EthSS+3+JJPWPIqIh9tWlqG9fDL7FP0LlhLp7MzEexAMAufDy63q7UaKpcqV4Kk4SEAcPwXwOzEduY8XS7W7Vt0n6YEqZSVYQQFYIyP+JyGV/Ue8QLZpW66e0pUW6grt1RLX9IWyUB3LjO0tmPHwY0rOudcrVE+aqZMWVA7snCsl+7tzALmj9QXW0UVVpmelSvCLh87CFZGRwe3v6w00dYisImutJ27tpAIH18N5OO3A9cSdW6U+0tZzZ1OtCT4stc9L9RAlsyR58FvaI8mkVR1CsAeGHI7J3DalHuxBPvAT6FPgzwxHSrA4cJ5OfIn8I1KmmCbTBY7iMvkLCZpBZwCD6FQT+rmNKtKdlrQn0gKHW8ky5Uqu5CFbV+xI/UAQs01umfOmQA6pOQCMTZK+33fmkjvGkVtHKuFGqmWHSoFJHoYzy5za+wUQpymYqZKdMqakBRUkEEukkP0se5yWgKXVtZWr02qklyWXLBTKJU5LpKSBjJAf/MxO+DmqlyrEi01X7NYxL3HKkhu3o4ER7JqmbVVwmVIXMH+yEISBMVy4Y4PmeMH0fnerRablUb6cKkz9x3yCkkguC+D0gk8uxfHGAn/EvTc75iZPp5Y/1SUoWuWVJVuB5UQ4KdvbBLQw0NRbPh1otG9kkJZKE8rU3CR3eM6t69byqhaJS5ypSFgpBUDuwxQdxcZ6s+XrE6j0hcPHNwrFrAUclRMxed3QkMcNnAfns8BUWWZe5+q590nJStM2aFpGcLS7JTh3CceXeHXausp/np6PDRLeatKSSVKyw+7sO5V6COlBW0Eu0qoZcgkpVtlAlnI7u3SB358uePFyrrtca40AklIltu2LSrcSEqSScFJHsTAcKSnXU1MqSW3rJWoDO0E/T6N+hEadIliVICPIQoaB0zNttMamc/ik5ft6D8/cmHOAIrr1aUXWh8MllA7kqHZQdj/NvYmLGCAxy3A6er5lbNWJa9ylIlzJagFId2QS5SHcszAn2MXl2uiL1Rm5Iop+9KeiakhB8w7Hdt7nBHpGhTKaVNDEAwrTdGVFPIVJlVE7wi5ErdjP7r8t2byMAk2vUFNUz91dvlL25nSlLQSGGJgSzn1z90TautTIrpYp5dS5B2JnElJP8Y3H2DOB1e5j2fhbcKrbNVNSlSJe1O0dPZwoEl3ZvbESLLoG6+L4lSZcxI6RLUCyB5IU7iAh1NmulHbkVE6YlClHaUpcLmb1Allggo7nAZvxjRLHaKW20Q2JbERbdo620FR44SX9SS3s5i9AbEAAMI+wQQBBBBAB4j52gggCAQQQH2CCCAI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054" name="AutoShape 6" descr="data:image/jpeg;base64,/9j/4AAQSkZJRgABAQAAAQABAAD/2wCEAAkGBggGBRUIERQTFRUWFx8XGBgVGSAdIBseHx0YIiQeHh4iHCgiHyUlJRweHzcmLyctLTgtFyM1Njw2NTIrLSkBCQoKBQUFDQUFDSkYEhgpKSkpKSkpKSkpKSkpKSkpKSkpKSkpKSkpKSkpKSkpKSkpKSkpKSkpKSkpKSkpKSkpKf/AABEIAEEATQMBIgACEQEDEQH/xAAbAAACAwEBAQAAAAAAAAAAAAAABgQFBwMCAf/EADgQAAECBQMCBAMFBwUAAAAAAAECEQADBAUhBhIxIkETUWFxBxQyFYGRscEjQlKhotHwJENicoL/xAAUAQEAAAAAAAAAAAAAAAAAAAAA/8QAFBEBAAAAAAAAAAAAAAAAAAAAAP/aAAwDAQACEQMRAD8A3GI1XcKWhS8xaU+5/SON4rvs+3KmAgKOEvw/+ZjOKhc8ldR1LChlX1857ZH5MWAMBoM7UdCmgXUoUJmwOQjk+0JlR8Qq+qrP2YShADjk7ss2Q7uwZv3nzxELTF2n0l12+E+djpIIIdWQXcEEnBGeY569vKJVQQEiWqXuUEy2UpbBKs5G0sHAbgK5gNGtl3RXWj5wghg6g2Q3IbzHlGb3/X9wqazdJMyXtx4Y29WTlyH7fz4xmtTqq80NvRbJIkqlTVKC5x3dCWSp+QxZR59DFRbZVSuvX4hKVieZaFEOCQ53YGAGOT3PMBpWmviAKpqWeGWMKUHYN5uB/aGeXqS1TZmwTUP7woVtxraXT/iTJUqZvB6pQDBLYYksT6kt39IWKSrrpkxSlFCCQ5Qgbzy/JGeQ+OCDAbOhaVp3AvHqEPR90m01X8qskJPAUXIPl555HZmaHscQCrrYmcZcjG3LuWYnA/HI94SZo+XmGaqYzh+gE5DA/wBSR34hu1iCm6J7ugFv+pP9xCSobZXX9IDqPkmYVdX/AJ6S8BGrtXTLTbV3GWJizLQw3AFlKbapXOAARnuIXNK0lZQacqdbVTzXYhC871FTBSiQeCot6E+cMVRpK41extgQPEE8EthSS+3+JJPWPIqIh9tWlqG9fDL7FP0LlhLp7MzEexAMAufDy63q7UaKpcqV4Kk4SEAcPwXwOzEduY8XS7W7Vt0n6YEqZSVYQQFYIyP+JyGV/Ue8QLZpW66e0pUW6grt1RLX9IWyUB3LjO0tmPHwY0rOudcrVE+aqZMWVA7snCsl+7tzALmj9QXW0UVVpmelSvCLh87CFZGRwe3v6w00dYisImutJ27tpAIH18N5OO3A9cSdW6U+0tZzZ1OtCT4stc9L9RAlsyR58FvaI8mkVR1CsAeGHI7J3DalHuxBPvAT6FPgzwxHSrA4cJ5OfIn8I1KmmCbTBY7iMvkLCZpBZwCD6FQT+rmNKtKdlrQn0gKHW8ky5Uqu5CFbV+xI/UAQs01umfOmQA6pOQCMTZK+33fmkjvGkVtHKuFGqmWHSoFJHoYzy5za+wUQpymYqZKdMqakBRUkEEukkP0se5yWgKXVtZWr02qklyWXLBTKJU5LpKSBjJAf/MxO+DmqlyrEi01X7NYxL3HKkhu3o4ER7JqmbVVwmVIXMH+yEISBMVy4Y4PmeMH0fnerRablUb6cKkz9x3yCkkguC+D0gk8uxfHGAn/EvTc75iZPp5Y/1SUoWuWVJVuB5UQ4KdvbBLQw0NRbPh1otG9kkJZKE8rU3CR3eM6t69byqhaJS5ypSFgpBUDuwxQdxcZ6s+XrE6j0hcPHNwrFrAUclRMxed3QkMcNnAfns8BUWWZe5+q590nJStM2aFpGcLS7JTh3CceXeHXausp/np6PDRLeatKSSVKyw+7sO5V6COlBW0Eu0qoZcgkpVtlAlnI7u3SB358uePFyrrtca40AklIltu2LSrcSEqSScFJHsTAcKSnXU1MqSW3rJWoDO0E/T6N+hEadIliVICPIQoaB0zNttMamc/ik5ft6D8/cmHOAIrr1aUXWh8MllA7kqHZQdj/NvYmLGCAxy3A6er5lbNWJa9ylIlzJagFId2QS5SHcszAn2MXl2uiL1Rm5Iop+9KeiakhB8w7Hdt7nBHpGhTKaVNDEAwrTdGVFPIVJlVE7wi5ErdjP7r8t2byMAk2vUFNUz91dvlL25nSlLQSGGJgSzn1z90TautTIrpYp5dS5B2JnElJP8Y3H2DOB1e5j2fhbcKrbNVNSlSJe1O0dPZwoEl3ZvbESLLoG6+L4lSZcxI6RLUCyB5IU7iAh1NmulHbkVE6YlClHaUpcLmb1Allggo7nAZvxjRLHaKW20Q2JbERbdo620FR44SX9SS3s5i9AbEAAMI+wQQBBBBAB4j52gggCAQQQH2CCCAI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0" name="Picture 2" descr="http://www.acatlan.unam.mx/repositorio/general/Logotipos/Escudo-UNAM-1024x1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1989"/>
            <a:ext cx="1195386" cy="1343642"/>
          </a:xfrm>
          <a:prstGeom prst="rect">
            <a:avLst/>
          </a:prstGeom>
          <a:noFill/>
        </p:spPr>
      </p:pic>
      <p:pic>
        <p:nvPicPr>
          <p:cNvPr id="2069" name="Picture 21" descr="Facultad de Medicina U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7905" y="321989"/>
            <a:ext cx="1532527" cy="1450793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260648"/>
            <a:ext cx="4102224" cy="168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8260" cy="992907"/>
          </a:xfrm>
        </p:spPr>
        <p:txBody>
          <a:bodyPr>
            <a:normAutofit fontScale="90000"/>
          </a:bodyPr>
          <a:lstStyle/>
          <a:p>
            <a:r>
              <a:rPr lang="es-ES_tradnl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¿Cómo enseña y evalúa a sus estudiantes?</a:t>
            </a:r>
          </a:p>
        </p:txBody>
      </p:sp>
      <p:pic>
        <p:nvPicPr>
          <p:cNvPr id="2050" name="Picture 2" descr="mage result for resident tea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67" y="1196752"/>
            <a:ext cx="6934199" cy="531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15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395536" y="6165304"/>
            <a:ext cx="856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800000"/>
                </a:solidFill>
                <a:latin typeface="Calibri"/>
                <a:cs typeface="Calibri"/>
              </a:rPr>
              <a:t>Ringsted</a:t>
            </a:r>
            <a:r>
              <a:rPr lang="es-ES" sz="2400" b="1" dirty="0">
                <a:solidFill>
                  <a:srgbClr val="800000"/>
                </a:solidFill>
                <a:latin typeface="Calibri"/>
                <a:cs typeface="Calibri"/>
              </a:rPr>
              <a:t> C, </a:t>
            </a:r>
            <a:r>
              <a:rPr lang="es-ES" sz="2400" b="1" dirty="0" err="1">
                <a:solidFill>
                  <a:srgbClr val="800000"/>
                </a:solidFill>
                <a:latin typeface="Calibri"/>
                <a:cs typeface="Calibri"/>
              </a:rPr>
              <a:t>Hodges</a:t>
            </a:r>
            <a:r>
              <a:rPr lang="es-ES" sz="2400" b="1" dirty="0">
                <a:solidFill>
                  <a:srgbClr val="800000"/>
                </a:solidFill>
                <a:latin typeface="Calibri"/>
                <a:cs typeface="Calibri"/>
              </a:rPr>
              <a:t> B, </a:t>
            </a:r>
            <a:r>
              <a:rPr lang="es-ES" sz="2400" b="1" dirty="0" err="1">
                <a:solidFill>
                  <a:srgbClr val="800000"/>
                </a:solidFill>
                <a:latin typeface="Calibri"/>
                <a:cs typeface="Calibri"/>
              </a:rPr>
              <a:t>Scherpbier</a:t>
            </a:r>
            <a:r>
              <a:rPr lang="es-ES" sz="2400" b="1" dirty="0">
                <a:solidFill>
                  <a:srgbClr val="800000"/>
                </a:solidFill>
                <a:latin typeface="Calibri"/>
                <a:cs typeface="Calibri"/>
              </a:rPr>
              <a:t> A. </a:t>
            </a:r>
            <a:r>
              <a:rPr lang="es-ES" sz="2400" b="1" dirty="0" err="1">
                <a:solidFill>
                  <a:srgbClr val="800000"/>
                </a:solidFill>
                <a:latin typeface="Calibri"/>
                <a:cs typeface="Calibri"/>
              </a:rPr>
              <a:t>Med</a:t>
            </a:r>
            <a:r>
              <a:rPr lang="es-ES" sz="24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s-ES" sz="2400" b="1" dirty="0" err="1">
                <a:solidFill>
                  <a:srgbClr val="800000"/>
                </a:solidFill>
                <a:latin typeface="Calibri"/>
                <a:cs typeface="Calibri"/>
              </a:rPr>
              <a:t>Teach</a:t>
            </a:r>
            <a:r>
              <a:rPr lang="es-ES" sz="2400" b="1" dirty="0">
                <a:solidFill>
                  <a:srgbClr val="800000"/>
                </a:solidFill>
                <a:latin typeface="Calibri"/>
                <a:cs typeface="Calibri"/>
              </a:rPr>
              <a:t> 2011; 33:695-709.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51520" y="11255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800000"/>
                </a:solidFill>
                <a:latin typeface="Calibri"/>
                <a:cs typeface="Calibri"/>
              </a:rPr>
              <a:t>Ecología del aprendizaje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3244416" cy="21629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717032"/>
            <a:ext cx="3240360" cy="2159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908720"/>
            <a:ext cx="3319972" cy="23282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645024"/>
            <a:ext cx="4057833" cy="23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5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7CDD5E-B446-144D-ABE4-1208C39BB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8102600" cy="4140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8E3DC68-F1E0-3341-B161-8C42EE2E0783}"/>
              </a:ext>
            </a:extLst>
          </p:cNvPr>
          <p:cNvSpPr txBox="1"/>
          <p:nvPr/>
        </p:nvSpPr>
        <p:spPr>
          <a:xfrm>
            <a:off x="251520" y="692696"/>
            <a:ext cx="8759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Huella digital (en la vida y en educación)</a:t>
            </a:r>
          </a:p>
        </p:txBody>
      </p:sp>
    </p:spTree>
    <p:extLst>
      <p:ext uri="{BB962C8B-B14F-4D97-AF65-F5344CB8AC3E}">
        <p14:creationId xmlns:p14="http://schemas.microsoft.com/office/powerpoint/2010/main" val="1152340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71D926-1C42-CA47-9735-14AA8800E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161" y="346522"/>
            <a:ext cx="5172609" cy="156081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51AFCEE-186B-134F-BC1F-824832EB5991}"/>
              </a:ext>
            </a:extLst>
          </p:cNvPr>
          <p:cNvSpPr/>
          <p:nvPr/>
        </p:nvSpPr>
        <p:spPr>
          <a:xfrm>
            <a:off x="467544" y="5661248"/>
            <a:ext cx="8039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Krumholz HM. Health Affairs 2014;  33(7):1163–1170</a:t>
            </a:r>
          </a:p>
          <a:p>
            <a:endParaRPr lang="es-MX" sz="28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04F825F-D010-0347-9904-B9C4FE0D73FD}"/>
              </a:ext>
            </a:extLst>
          </p:cNvPr>
          <p:cNvSpPr/>
          <p:nvPr/>
        </p:nvSpPr>
        <p:spPr>
          <a:xfrm>
            <a:off x="210065" y="2204864"/>
            <a:ext cx="89339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MX" sz="3200" dirty="0">
                <a:solidFill>
                  <a:srgbClr val="2F2A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medicina es una profesión de información, la investigación debe incluir a la ciencia de datos.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MX" sz="3200" dirty="0">
                <a:solidFill>
                  <a:srgbClr val="2F2A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necesario fortalecer estas habilidades en los investigadores clínicos.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MX" sz="3200" dirty="0">
                <a:solidFill>
                  <a:srgbClr val="2F2A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Estos conceptos deben formar parte de los currículos de las escuelas de medicina y posgrados.</a:t>
            </a:r>
          </a:p>
        </p:txBody>
      </p:sp>
    </p:spTree>
    <p:extLst>
      <p:ext uri="{BB962C8B-B14F-4D97-AF65-F5344CB8AC3E}">
        <p14:creationId xmlns:p14="http://schemas.microsoft.com/office/powerpoint/2010/main" val="20514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C1B4B4E-32F4-C34C-B018-832F75F122E9}"/>
              </a:ext>
            </a:extLst>
          </p:cNvPr>
          <p:cNvSpPr/>
          <p:nvPr/>
        </p:nvSpPr>
        <p:spPr>
          <a:xfrm>
            <a:off x="683568" y="5995309"/>
            <a:ext cx="79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www.annualreviews.org/journal/biodatasci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174951-9853-724B-BD73-CA29B672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3063"/>
            <a:ext cx="9144000" cy="44467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93B77B-A25E-E54B-B128-DA7C70BE8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16632"/>
            <a:ext cx="3568080" cy="13063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FED6D2-C859-F84B-BF54-FC1C58973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2" y="4165085"/>
            <a:ext cx="9144000" cy="178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5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Times New Roman"/>
        <a:ea typeface="Droid Sans Fallback"/>
        <a:cs typeface="Droid Sans Fallback"/>
      </a:majorFont>
      <a:minorFont>
        <a:latin typeface="Times New Roman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31786</TotalTime>
  <Words>3683</Words>
  <Application>Microsoft Macintosh PowerPoint</Application>
  <PresentationFormat>Presentación en pantalla (4:3)</PresentationFormat>
  <Paragraphs>401</Paragraphs>
  <Slides>33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Calibri</vt:lpstr>
      <vt:lpstr>Courier New</vt:lpstr>
      <vt:lpstr>Droid Sans Fallback</vt:lpstr>
      <vt:lpstr>Helvetica</vt:lpstr>
      <vt:lpstr>Times</vt:lpstr>
      <vt:lpstr>Times New Roman</vt:lpstr>
      <vt:lpstr>Utopia</vt:lpstr>
      <vt:lpstr>Office Theme</vt:lpstr>
      <vt:lpstr>Presentación de PowerPoint</vt:lpstr>
      <vt:lpstr>Programa</vt:lpstr>
      <vt:lpstr>Presentación de PowerPoint</vt:lpstr>
      <vt:lpstr>Presentación de PowerPoint</vt:lpstr>
      <vt:lpstr>¿Cómo enseña y evalúa a sus estudiantes?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FM</dc:creator>
  <cp:lastModifiedBy>Melchor Sanchez Mendiola</cp:lastModifiedBy>
  <cp:revision>1475</cp:revision>
  <cp:lastPrinted>2017-08-17T18:03:41Z</cp:lastPrinted>
  <dcterms:created xsi:type="dcterms:W3CDTF">2010-06-17T22:01:57Z</dcterms:created>
  <dcterms:modified xsi:type="dcterms:W3CDTF">2018-08-22T16:57:05Z</dcterms:modified>
</cp:coreProperties>
</file>