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6" r:id="rId29"/>
    <p:sldId id="287" r:id="rId30"/>
    <p:sldId id="283" r:id="rId31"/>
    <p:sldId id="284" r:id="rId32"/>
    <p:sldId id="285" r:id="rId3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a Cecilia Munguia" initials="AC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6350" cap="flat">
              <a:solidFill>
                <a:schemeClr val="accent1"/>
              </a:solidFill>
              <a:prstDash val="solid"/>
              <a:miter lim="800000"/>
            </a:ln>
          </a:left>
          <a:right>
            <a:ln w="6350" cap="flat">
              <a:solidFill>
                <a:schemeClr val="accent1"/>
              </a:solidFill>
              <a:prstDash val="solid"/>
              <a:miter lim="800000"/>
            </a:ln>
          </a:right>
          <a:top>
            <a:ln w="6350" cap="flat">
              <a:solidFill>
                <a:schemeClr val="accent1"/>
              </a:solidFill>
              <a:prstDash val="solid"/>
              <a:miter lim="800000"/>
            </a:ln>
          </a:top>
          <a:bottom>
            <a:ln w="6350" cap="flat">
              <a:solidFill>
                <a:schemeClr val="accent1"/>
              </a:solidFill>
              <a:prstDash val="solid"/>
              <a:miter lim="800000"/>
            </a:ln>
          </a:bottom>
          <a:insideH>
            <a:ln w="6350" cap="flat">
              <a:solidFill>
                <a:schemeClr val="accent1"/>
              </a:solidFill>
              <a:prstDash val="solid"/>
              <a:miter lim="800000"/>
            </a:ln>
          </a:insideH>
          <a:insideV>
            <a:ln w="6350" cap="flat">
              <a:solidFill>
                <a:schemeClr val="accent1"/>
              </a:solidFill>
              <a:prstDash val="solid"/>
              <a:miter lim="800000"/>
            </a:ln>
          </a:insideV>
        </a:tcBdr>
        <a:fill>
          <a:solidFill>
            <a:schemeClr val="accent1">
              <a:alpha val="40000"/>
            </a:schemeClr>
          </a:solidFill>
        </a:fill>
      </a:tcStyle>
    </a:wholeTbl>
    <a:band2H>
      <a:tcTxStyle/>
      <a:tcStyle>
        <a:tcBdr/>
        <a:fill>
          <a:solidFill>
            <a:srgbClr val="FFFFFF"/>
          </a:solidFill>
        </a:fill>
      </a:tcStyle>
    </a:band2H>
    <a:firstCol>
      <a:tcTxStyle b="on" i="off">
        <a:fontRef idx="major">
          <a:srgbClr val="000000"/>
        </a:fontRef>
        <a:srgbClr val="000000"/>
      </a:tcTxStyle>
      <a:tcStyle>
        <a:tcBdr>
          <a:left>
            <a:ln w="6350" cap="flat">
              <a:solidFill>
                <a:schemeClr val="accent1"/>
              </a:solidFill>
              <a:prstDash val="solid"/>
              <a:miter lim="800000"/>
            </a:ln>
          </a:left>
          <a:right>
            <a:ln w="12700" cap="flat">
              <a:solidFill>
                <a:schemeClr val="accent1"/>
              </a:solidFill>
              <a:prstDash val="solid"/>
              <a:miter lim="800000"/>
            </a:ln>
          </a:right>
          <a:top>
            <a:ln w="6350" cap="flat">
              <a:solidFill>
                <a:schemeClr val="accent1"/>
              </a:solidFill>
              <a:prstDash val="solid"/>
              <a:miter lim="800000"/>
            </a:ln>
          </a:top>
          <a:bottom>
            <a:ln w="6350" cap="flat">
              <a:solidFill>
                <a:schemeClr val="accent1"/>
              </a:solidFill>
              <a:prstDash val="solid"/>
              <a:miter lim="800000"/>
            </a:ln>
          </a:bottom>
          <a:insideH>
            <a:ln w="6350" cap="flat">
              <a:solidFill>
                <a:schemeClr val="accent1"/>
              </a:solidFill>
              <a:prstDash val="solid"/>
              <a:miter lim="800000"/>
            </a:ln>
          </a:insideH>
          <a:insideV>
            <a:ln w="6350" cap="flat">
              <a:solidFill>
                <a:schemeClr val="accent1"/>
              </a:solidFill>
              <a:prstDash val="solid"/>
              <a:miter lim="800000"/>
            </a:ln>
          </a:insideV>
        </a:tcBdr>
        <a:fill>
          <a:solidFill>
            <a:schemeClr val="accent1">
              <a:alpha val="40000"/>
            </a:schemeClr>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12700" cap="flat">
              <a:solidFill>
                <a:schemeClr val="accent1"/>
              </a:solidFill>
              <a:prstDash val="solid"/>
              <a:miter lim="800000"/>
            </a:ln>
          </a:top>
          <a:bottom>
            <a:ln w="12700" cap="flat">
              <a:solidFill>
                <a:schemeClr val="accent1"/>
              </a:solidFill>
              <a:prstDash val="solid"/>
              <a:miter lim="800000"/>
            </a:ln>
          </a:bottom>
          <a:insideH>
            <a:ln w="12700" cap="flat">
              <a:noFill/>
              <a:miter lim="400000"/>
            </a:ln>
          </a:insideH>
          <a:insideV>
            <a:ln w="12700" cap="flat">
              <a:noFill/>
              <a:miter lim="400000"/>
            </a:ln>
          </a:insideV>
        </a:tcBdr>
        <a:fill>
          <a:no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6350" cap="flat">
              <a:solidFill>
                <a:schemeClr val="accent1"/>
              </a:solidFill>
              <a:prstDash val="solid"/>
              <a:miter lim="800000"/>
            </a:ln>
          </a:top>
          <a:bottom>
            <a:ln w="12700" cap="flat">
              <a:solidFill>
                <a:srgbClr val="FFFFFF"/>
              </a:solidFill>
              <a:prstDash val="solid"/>
              <a:miter lim="8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4"/>
  </p:normalViewPr>
  <p:slideViewPr>
    <p:cSldViewPr snapToGrid="0" snapToObjects="1">
      <p:cViewPr varScale="1">
        <p:scale>
          <a:sx n="106" d="100"/>
          <a:sy n="106" d="100"/>
        </p:scale>
        <p:origin x="792"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 name="Shape 194"/>
          <p:cNvSpPr>
            <a:spLocks noGrp="1" noRot="1" noChangeAspect="1"/>
          </p:cNvSpPr>
          <p:nvPr>
            <p:ph type="sldImg"/>
          </p:nvPr>
        </p:nvSpPr>
        <p:spPr>
          <a:xfrm>
            <a:off x="1143000" y="685800"/>
            <a:ext cx="4572000" cy="3429000"/>
          </a:xfrm>
          <a:prstGeom prst="rect">
            <a:avLst/>
          </a:prstGeom>
        </p:spPr>
        <p:txBody>
          <a:bodyPr/>
          <a:lstStyle/>
          <a:p>
            <a:endParaRPr/>
          </a:p>
        </p:txBody>
      </p:sp>
      <p:sp>
        <p:nvSpPr>
          <p:cNvPr id="195" name="Shape 19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xfrm>
            <a:off x="381000" y="685800"/>
            <a:ext cx="6096000" cy="3429000"/>
          </a:xfrm>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r>
              <a:t>Slide is animated.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r>
              <a:t>Slide is animated.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noRot="1" noChangeAspect="1"/>
          </p:cNvSpPr>
          <p:nvPr>
            <p:ph type="sldImg"/>
          </p:nvPr>
        </p:nvSpPr>
        <p:spPr>
          <a:xfrm>
            <a:off x="381000" y="685800"/>
            <a:ext cx="6096000" cy="3429000"/>
          </a:xfrm>
          <a:prstGeom prst="rect">
            <a:avLst/>
          </a:prstGeom>
        </p:spPr>
        <p:txBody>
          <a:bodyPr/>
          <a:lstStyle/>
          <a:p>
            <a:endParaRPr/>
          </a:p>
        </p:txBody>
      </p:sp>
      <p:sp>
        <p:nvSpPr>
          <p:cNvPr id="353" name="Shape 353"/>
          <p:cNvSpPr>
            <a:spLocks noGrp="1"/>
          </p:cNvSpPr>
          <p:nvPr>
            <p:ph type="body" sz="quarter" idx="1"/>
          </p:nvPr>
        </p:nvSpPr>
        <p:spPr>
          <a:prstGeom prst="rect">
            <a:avLst/>
          </a:prstGeom>
        </p:spPr>
        <p:txBody>
          <a:bodyPr/>
          <a:lstStyle/>
          <a:p>
            <a: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Shape 573"/>
          <p:cNvSpPr>
            <a:spLocks noGrp="1" noRot="1" noChangeAspect="1"/>
          </p:cNvSpPr>
          <p:nvPr>
            <p:ph type="sldImg"/>
          </p:nvPr>
        </p:nvSpPr>
        <p:spPr>
          <a:xfrm>
            <a:off x="381000" y="685800"/>
            <a:ext cx="6096000" cy="3429000"/>
          </a:xfrm>
          <a:prstGeom prst="rect">
            <a:avLst/>
          </a:prstGeom>
        </p:spPr>
        <p:txBody>
          <a:bodyPr/>
          <a:lstStyle/>
          <a:p>
            <a:endParaRPr/>
          </a:p>
        </p:txBody>
      </p:sp>
      <p:sp>
        <p:nvSpPr>
          <p:cNvPr id="574" name="Shape 574"/>
          <p:cNvSpPr>
            <a:spLocks noGrp="1"/>
          </p:cNvSpPr>
          <p:nvPr>
            <p:ph type="body" sz="quarter" idx="1"/>
          </p:nvPr>
        </p:nvSpPr>
        <p:spPr>
          <a:prstGeom prst="rect">
            <a:avLst/>
          </a:prstGeom>
        </p:spPr>
        <p:txBody>
          <a:bodyPr/>
          <a:lstStyle/>
          <a:p>
            <a:r>
              <a:t>Learning objective 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Shape 631"/>
          <p:cNvSpPr>
            <a:spLocks noGrp="1" noRot="1" noChangeAspect="1"/>
          </p:cNvSpPr>
          <p:nvPr>
            <p:ph type="sldImg"/>
          </p:nvPr>
        </p:nvSpPr>
        <p:spPr>
          <a:xfrm>
            <a:off x="381000" y="685800"/>
            <a:ext cx="6096000" cy="3429000"/>
          </a:xfrm>
          <a:prstGeom prst="rect">
            <a:avLst/>
          </a:prstGeom>
        </p:spPr>
        <p:txBody>
          <a:bodyPr/>
          <a:lstStyle/>
          <a:p>
            <a:endParaRPr/>
          </a:p>
        </p:txBody>
      </p:sp>
      <p:sp>
        <p:nvSpPr>
          <p:cNvPr id="632" name="Shape 632"/>
          <p:cNvSpPr>
            <a:spLocks noGrp="1"/>
          </p:cNvSpPr>
          <p:nvPr>
            <p:ph type="body" sz="quarter" idx="1"/>
          </p:nvPr>
        </p:nvSpPr>
        <p:spPr>
          <a:prstGeom prst="rect">
            <a:avLst/>
          </a:prstGeom>
        </p:spPr>
        <p:txBody>
          <a:bodyPr/>
          <a:lstStyle/>
          <a:p>
            <a:r>
              <a:t>Additional learning goal: why a moderate weight loss may be enough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 name="Shape 743"/>
          <p:cNvSpPr>
            <a:spLocks noGrp="1" noRot="1" noChangeAspect="1"/>
          </p:cNvSpPr>
          <p:nvPr>
            <p:ph type="sldImg"/>
          </p:nvPr>
        </p:nvSpPr>
        <p:spPr>
          <a:xfrm>
            <a:off x="381000" y="685800"/>
            <a:ext cx="6096000" cy="3429000"/>
          </a:xfrm>
          <a:prstGeom prst="rect">
            <a:avLst/>
          </a:prstGeom>
        </p:spPr>
        <p:txBody>
          <a:bodyPr/>
          <a:lstStyle/>
          <a:p>
            <a:endParaRPr/>
          </a:p>
        </p:txBody>
      </p:sp>
      <p:sp>
        <p:nvSpPr>
          <p:cNvPr id="744" name="Shape 744"/>
          <p:cNvSpPr>
            <a:spLocks noGrp="1"/>
          </p:cNvSpPr>
          <p:nvPr>
            <p:ph type="body" sz="quarter" idx="1"/>
          </p:nvPr>
        </p:nvSpPr>
        <p:spPr>
          <a:prstGeom prst="rect">
            <a:avLst/>
          </a:prstGeom>
        </p:spPr>
        <p:txBody>
          <a:bodyPr/>
          <a:lstStyle/>
          <a:p>
            <a:r>
              <a:t>Note that figure is adapted from the original NWCR paper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 name="Shape 777"/>
          <p:cNvSpPr>
            <a:spLocks noGrp="1" noRot="1" noChangeAspect="1"/>
          </p:cNvSpPr>
          <p:nvPr>
            <p:ph type="sldImg"/>
          </p:nvPr>
        </p:nvSpPr>
        <p:spPr>
          <a:xfrm>
            <a:off x="381000" y="685800"/>
            <a:ext cx="6096000" cy="3429000"/>
          </a:xfrm>
          <a:prstGeom prst="rect">
            <a:avLst/>
          </a:prstGeom>
        </p:spPr>
        <p:txBody>
          <a:bodyPr/>
          <a:lstStyle/>
          <a:p>
            <a:endParaRPr/>
          </a:p>
        </p:txBody>
      </p:sp>
      <p:sp>
        <p:nvSpPr>
          <p:cNvPr id="778" name="Shape 778"/>
          <p:cNvSpPr>
            <a:spLocks noGrp="1"/>
          </p:cNvSpPr>
          <p:nvPr>
            <p:ph type="body" sz="quarter" idx="1"/>
          </p:nvPr>
        </p:nvSpPr>
        <p:spPr>
          <a:prstGeom prst="rect">
            <a:avLst/>
          </a:prstGeom>
        </p:spPr>
        <p:txBody>
          <a:bodyPr/>
          <a:lstStyle/>
          <a:p>
            <a:endParaRPr/>
          </a:p>
          <a:p>
            <a:endParaRPr/>
          </a:p>
          <a:p>
            <a:r>
              <a:t>"Your lifestyle is a personal choice“ - "You just need to eat less and exercise more“ -"I'll tell her to lose weight“ "If she fails, it's her fault“ "She does not need medication, she can do it on her own“ “She should lose 25 kilos“</a:t>
            </a:r>
          </a:p>
          <a:p>
            <a:r>
              <a:t>She has genes to resist loss and promote weight gain“ "Stress, mood, medications and life events promoted her excess weight“ "You may need medication to help her adhere to the diet and maintain weight“ "She can improve health with a modest weight loss“ "Weight recovery is an expected reaction to metabolic adaptation, a special approach is required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1524000" y="1122362"/>
            <a:ext cx="9144000" cy="2387601"/>
          </a:xfrm>
          <a:prstGeom prst="rect">
            <a:avLst/>
          </a:prstGeom>
        </p:spPr>
        <p:txBody>
          <a:bodyPr anchor="b"/>
          <a:lstStyle>
            <a:lvl1pPr algn="ctr">
              <a:defRPr sz="6000"/>
            </a:lvl1pPr>
          </a:lstStyle>
          <a:p>
            <a:r>
              <a:t>Click to edit Master title style</a:t>
            </a:r>
          </a:p>
        </p:txBody>
      </p:sp>
      <p:sp>
        <p:nvSpPr>
          <p:cNvPr id="12" name="Shape 12"/>
          <p:cNvSpPr>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Click to edit Master title style</a:t>
            </a:r>
          </a:p>
        </p:txBody>
      </p:sp>
      <p:sp>
        <p:nvSpPr>
          <p:cNvPr id="93" name="Shape 93"/>
          <p:cNvSpPr>
            <a:spLocks noGrp="1"/>
          </p:cNvSpPr>
          <p:nvPr>
            <p:ph type="body" idx="1"/>
          </p:nvPr>
        </p:nvSpPr>
        <p:spPr>
          <a:prstGeom prst="rect">
            <a:avLst/>
          </a:prstGeom>
        </p:spPr>
        <p:txBody>
          <a:bodyPr/>
          <a:lstStyle/>
          <a:p>
            <a:r>
              <a:t>Edit Master text styles</a:t>
            </a:r>
          </a:p>
          <a:p>
            <a:pPr lvl="1"/>
            <a:r>
              <a:t>Second level</a:t>
            </a:r>
          </a:p>
          <a:p>
            <a:pPr lvl="2"/>
            <a:r>
              <a:t>Third level</a:t>
            </a:r>
          </a:p>
          <a:p>
            <a:pPr lvl="3"/>
            <a:r>
              <a:t>Fourth level</a:t>
            </a:r>
          </a:p>
          <a:p>
            <a:pPr lvl="4"/>
            <a:r>
              <a:t>Fifth level</a:t>
            </a:r>
          </a:p>
        </p:txBody>
      </p:sp>
      <p:sp>
        <p:nvSpPr>
          <p:cNvPr id="94" name="Shape 94"/>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8724900" y="365125"/>
            <a:ext cx="2628900" cy="5811838"/>
          </a:xfrm>
          <a:prstGeom prst="rect">
            <a:avLst/>
          </a:prstGeom>
        </p:spPr>
        <p:txBody>
          <a:bodyPr/>
          <a:lstStyle/>
          <a:p>
            <a:r>
              <a:t>Click to edit Master title style</a:t>
            </a:r>
          </a:p>
        </p:txBody>
      </p:sp>
      <p:sp>
        <p:nvSpPr>
          <p:cNvPr id="102" name="Shape 102"/>
          <p:cNvSpPr>
            <a:spLocks noGrp="1"/>
          </p:cNvSpPr>
          <p:nvPr>
            <p:ph type="body" idx="1"/>
          </p:nvPr>
        </p:nvSpPr>
        <p:spPr>
          <a:xfrm>
            <a:off x="838200" y="365125"/>
            <a:ext cx="7734300" cy="5811838"/>
          </a:xfrm>
          <a:prstGeom prst="rect">
            <a:avLst/>
          </a:prstGeom>
        </p:spPr>
        <p:txBody>
          <a:bodyPr/>
          <a:lstStyle/>
          <a:p>
            <a:r>
              <a:t>Edit Master text styles</a:t>
            </a:r>
          </a:p>
          <a:p>
            <a:pPr lvl="1"/>
            <a:r>
              <a:t>Second level</a:t>
            </a:r>
          </a:p>
          <a:p>
            <a:pPr lvl="2"/>
            <a:r>
              <a:t>Third level</a:t>
            </a:r>
          </a:p>
          <a:p>
            <a:pPr lvl="3"/>
            <a:r>
              <a:t>Fourth level</a:t>
            </a:r>
          </a:p>
          <a:p>
            <a:pPr lvl="4"/>
            <a:r>
              <a:t>Fifth level</a:t>
            </a:r>
          </a:p>
        </p:txBody>
      </p:sp>
      <p:sp>
        <p:nvSpPr>
          <p:cNvPr id="103" name="Shape 10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Normal">
    <p:spTree>
      <p:nvGrpSpPr>
        <p:cNvPr id="1" name=""/>
        <p:cNvGrpSpPr/>
        <p:nvPr/>
      </p:nvGrpSpPr>
      <p:grpSpPr>
        <a:xfrm>
          <a:off x="0" y="0"/>
          <a:ext cx="0" cy="0"/>
          <a:chOff x="0" y="0"/>
          <a:chExt cx="0" cy="0"/>
        </a:xfrm>
      </p:grpSpPr>
      <p:sp>
        <p:nvSpPr>
          <p:cNvPr id="110" name="Shape 110"/>
          <p:cNvSpPr>
            <a:spLocks noGrp="1"/>
          </p:cNvSpPr>
          <p:nvPr>
            <p:ph type="body" idx="1"/>
          </p:nvPr>
        </p:nvSpPr>
        <p:spPr>
          <a:xfrm>
            <a:off x="422399" y="1749630"/>
            <a:ext cx="11347201" cy="3941054"/>
          </a:xfrm>
          <a:prstGeom prst="rect">
            <a:avLst/>
          </a:prstGeom>
        </p:spPr>
        <p:txBody>
          <a:bodyPr/>
          <a:lstStyle>
            <a:lvl1pPr>
              <a:buClr>
                <a:schemeClr val="accent1"/>
              </a:buClr>
              <a:defRPr>
                <a:solidFill>
                  <a:schemeClr val="accent2"/>
                </a:solidFill>
              </a:defRPr>
            </a:lvl1pPr>
            <a:lvl2pPr>
              <a:buClr>
                <a:schemeClr val="accent1"/>
              </a:buClr>
              <a:defRPr>
                <a:solidFill>
                  <a:schemeClr val="accent2"/>
                </a:solidFill>
              </a:defRPr>
            </a:lvl2pPr>
            <a:lvl3pPr>
              <a:buClr>
                <a:schemeClr val="accent1"/>
              </a:buClr>
              <a:defRPr>
                <a:solidFill>
                  <a:schemeClr val="accent2"/>
                </a:solidFill>
              </a:defRPr>
            </a:lvl3pPr>
            <a:lvl4pPr>
              <a:buClr>
                <a:schemeClr val="accent1"/>
              </a:buClr>
              <a:defRPr>
                <a:solidFill>
                  <a:schemeClr val="accent2"/>
                </a:solidFill>
              </a:defRPr>
            </a:lvl4pPr>
            <a:lvl5pPr>
              <a:buClr>
                <a:schemeClr val="accent1"/>
              </a:buClr>
              <a:defRPr>
                <a:solidFill>
                  <a:schemeClr val="accent2"/>
                </a:solidFill>
              </a:defRPr>
            </a:lvl5pPr>
          </a:lstStyle>
          <a:p>
            <a:r>
              <a:t>Click to edit Master text styles</a:t>
            </a:r>
          </a:p>
          <a:p>
            <a:pPr lvl="1"/>
            <a:r>
              <a:t>Second level</a:t>
            </a:r>
          </a:p>
          <a:p>
            <a:pPr lvl="2"/>
            <a:r>
              <a:t>Third level</a:t>
            </a:r>
          </a:p>
          <a:p>
            <a:pPr lvl="3"/>
            <a:r>
              <a:t>Fourth level</a:t>
            </a:r>
          </a:p>
          <a:p>
            <a:pPr lvl="4"/>
            <a:r>
              <a:t>Fifth level</a:t>
            </a:r>
          </a:p>
        </p:txBody>
      </p:sp>
      <p:sp>
        <p:nvSpPr>
          <p:cNvPr id="111" name="Shape 111"/>
          <p:cNvSpPr>
            <a:spLocks noGrp="1"/>
          </p:cNvSpPr>
          <p:nvPr>
            <p:ph type="title"/>
          </p:nvPr>
        </p:nvSpPr>
        <p:spPr>
          <a:xfrm>
            <a:off x="422399" y="687229"/>
            <a:ext cx="11347201" cy="521885"/>
          </a:xfrm>
          <a:prstGeom prst="rect">
            <a:avLst/>
          </a:prstGeom>
        </p:spPr>
        <p:txBody>
          <a:bodyPr/>
          <a:lstStyle>
            <a:lvl1pPr>
              <a:defRPr sz="2400"/>
            </a:lvl1pPr>
          </a:lstStyle>
          <a:p>
            <a:r>
              <a:t>Click to edit Master title style</a:t>
            </a:r>
          </a:p>
        </p:txBody>
      </p:sp>
      <p:sp>
        <p:nvSpPr>
          <p:cNvPr id="112" name="Shape 112"/>
          <p:cNvSpPr>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4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9" name="Shape 119"/>
          <p:cNvSpPr>
            <a:spLocks noGrp="1"/>
          </p:cNvSpPr>
          <p:nvPr>
            <p:ph type="title"/>
          </p:nvPr>
        </p:nvSpPr>
        <p:spPr>
          <a:prstGeom prst="rect">
            <a:avLst/>
          </a:prstGeom>
        </p:spPr>
        <p:txBody>
          <a:bodyPr/>
          <a:lstStyle>
            <a:lvl1pPr>
              <a:defRPr>
                <a:solidFill>
                  <a:srgbClr val="FFFFFF"/>
                </a:solidFill>
              </a:defRPr>
            </a:lvl1pPr>
          </a:lstStyle>
          <a:p>
            <a:r>
              <a:t>Click to edit Master title style</a:t>
            </a:r>
          </a:p>
        </p:txBody>
      </p:sp>
      <p:sp>
        <p:nvSpPr>
          <p:cNvPr id="120" name="Shape 12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5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7" name="Shape 127"/>
          <p:cNvSpPr>
            <a:spLocks noGrp="1"/>
          </p:cNvSpPr>
          <p:nvPr>
            <p:ph type="title"/>
          </p:nvPr>
        </p:nvSpPr>
        <p:spPr>
          <a:prstGeom prst="rect">
            <a:avLst/>
          </a:prstGeom>
        </p:spPr>
        <p:txBody>
          <a:bodyPr/>
          <a:lstStyle>
            <a:lvl1pPr>
              <a:defRPr>
                <a:solidFill>
                  <a:srgbClr val="FFFFFF"/>
                </a:solidFill>
              </a:defRPr>
            </a:lvl1pPr>
          </a:lstStyle>
          <a:p>
            <a:r>
              <a:t>Click to edit Master title style</a:t>
            </a:r>
          </a:p>
        </p:txBody>
      </p:sp>
      <p:sp>
        <p:nvSpPr>
          <p:cNvPr id="128" name="Shape 12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pic>
        <p:nvPicPr>
          <p:cNvPr id="135" name="image2.jpeg" descr="World Obesity - Powerpoint template2.jpg"/>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36" name="image3.jpeg" descr="World Obesity - Powerpoint template.jpg"/>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137" name="Shape 137"/>
          <p:cNvSpPr>
            <a:spLocks noGrp="1"/>
          </p:cNvSpPr>
          <p:nvPr>
            <p:ph type="title"/>
          </p:nvPr>
        </p:nvSpPr>
        <p:spPr>
          <a:xfrm>
            <a:off x="4205111" y="5293788"/>
            <a:ext cx="7241117" cy="508001"/>
          </a:xfrm>
          <a:prstGeom prst="rect">
            <a:avLst/>
          </a:prstGeom>
        </p:spPr>
        <p:txBody>
          <a:bodyPr anchor="t"/>
          <a:lstStyle>
            <a:lvl1pPr algn="r" defTabSz="457200">
              <a:lnSpc>
                <a:spcPct val="100000"/>
              </a:lnSpc>
              <a:defRPr sz="2600" b="1">
                <a:solidFill>
                  <a:srgbClr val="17B0B9"/>
                </a:solidFill>
                <a:latin typeface="Arial"/>
                <a:ea typeface="Arial"/>
                <a:cs typeface="Arial"/>
                <a:sym typeface="Arial"/>
              </a:defRPr>
            </a:lvl1pPr>
          </a:lstStyle>
          <a:p>
            <a:r>
              <a:t>/ CLICK TO EDIT MASTER STYLE</a:t>
            </a:r>
          </a:p>
        </p:txBody>
      </p:sp>
      <p:sp>
        <p:nvSpPr>
          <p:cNvPr id="138" name="Shape 138"/>
          <p:cNvSpPr>
            <a:spLocks noGrp="1"/>
          </p:cNvSpPr>
          <p:nvPr>
            <p:ph type="body" sz="quarter" idx="1"/>
          </p:nvPr>
        </p:nvSpPr>
        <p:spPr>
          <a:xfrm>
            <a:off x="4205111" y="5812371"/>
            <a:ext cx="7241118" cy="474130"/>
          </a:xfrm>
          <a:prstGeom prst="rect">
            <a:avLst/>
          </a:prstGeom>
        </p:spPr>
        <p:txBody>
          <a:bodyPr/>
          <a:lstStyle>
            <a:lvl1pPr marL="0" indent="0" algn="r" defTabSz="457200">
              <a:lnSpc>
                <a:spcPct val="100000"/>
              </a:lnSpc>
              <a:spcBef>
                <a:spcPts val="500"/>
              </a:spcBef>
              <a:buSzTx/>
              <a:buFontTx/>
              <a:buNone/>
              <a:defRPr sz="2400">
                <a:latin typeface="Arial"/>
                <a:ea typeface="Arial"/>
                <a:cs typeface="Arial"/>
                <a:sym typeface="Arial"/>
              </a:defRPr>
            </a:lvl1pPr>
          </a:lstStyle>
          <a:p>
            <a:r>
              <a:t>Click to edit Master subtitle style</a:t>
            </a:r>
          </a:p>
        </p:txBody>
      </p:sp>
      <p:sp>
        <p:nvSpPr>
          <p:cNvPr id="139" name="Shape 139"/>
          <p:cNvSpPr>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pic>
        <p:nvPicPr>
          <p:cNvPr id="146" name="image2.jpeg" descr="World Obesity - Powerpoint template2.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47" name="Shape 147"/>
          <p:cNvSpPr>
            <a:spLocks noGrp="1"/>
          </p:cNvSpPr>
          <p:nvPr>
            <p:ph type="title"/>
          </p:nvPr>
        </p:nvSpPr>
        <p:spPr>
          <a:xfrm>
            <a:off x="609600" y="1628313"/>
            <a:ext cx="10972800" cy="661915"/>
          </a:xfrm>
          <a:prstGeom prst="rect">
            <a:avLst/>
          </a:prstGeom>
        </p:spPr>
        <p:txBody>
          <a:bodyPr/>
          <a:lstStyle>
            <a:lvl1pPr defTabSz="457200">
              <a:lnSpc>
                <a:spcPct val="100000"/>
              </a:lnSpc>
              <a:defRPr sz="2600" b="1">
                <a:solidFill>
                  <a:srgbClr val="17B0B9"/>
                </a:solidFill>
                <a:latin typeface="Arial"/>
                <a:ea typeface="Arial"/>
                <a:cs typeface="Arial"/>
                <a:sym typeface="Arial"/>
              </a:defRPr>
            </a:lvl1pPr>
          </a:lstStyle>
          <a:p>
            <a:r>
              <a:t>/ Click to edit Master title style</a:t>
            </a:r>
          </a:p>
        </p:txBody>
      </p:sp>
      <p:sp>
        <p:nvSpPr>
          <p:cNvPr id="148" name="Shape 148"/>
          <p:cNvSpPr>
            <a:spLocks noGrp="1"/>
          </p:cNvSpPr>
          <p:nvPr>
            <p:ph type="body" idx="1"/>
          </p:nvPr>
        </p:nvSpPr>
        <p:spPr>
          <a:xfrm>
            <a:off x="609600" y="2532065"/>
            <a:ext cx="10972800" cy="3594099"/>
          </a:xfrm>
          <a:prstGeom prst="rect">
            <a:avLst/>
          </a:prstGeom>
        </p:spPr>
        <p:txBody>
          <a:bodyPr/>
          <a:lstStyle>
            <a:lvl1pPr marL="265113" indent="-265113" defTabSz="457200">
              <a:lnSpc>
                <a:spcPct val="100000"/>
              </a:lnSpc>
              <a:spcBef>
                <a:spcPts val="400"/>
              </a:spcBef>
              <a:buClr>
                <a:srgbClr val="F3715F"/>
              </a:buClr>
              <a:buSzPct val="90000"/>
              <a:buFont typeface="Lucida Grande"/>
              <a:buChar char="/"/>
              <a:defRPr sz="1800"/>
            </a:lvl1pPr>
            <a:lvl2pPr marL="265113" indent="-265113" defTabSz="457200">
              <a:lnSpc>
                <a:spcPct val="100000"/>
              </a:lnSpc>
              <a:spcBef>
                <a:spcPts val="400"/>
              </a:spcBef>
              <a:buClr>
                <a:srgbClr val="F3715F"/>
              </a:buClr>
              <a:buSzPct val="90000"/>
              <a:buFont typeface="Lucida Grande"/>
              <a:buChar char="/"/>
              <a:defRPr sz="1800"/>
            </a:lvl2pPr>
            <a:lvl3pPr marL="265113" indent="-265113" defTabSz="457200">
              <a:lnSpc>
                <a:spcPct val="100000"/>
              </a:lnSpc>
              <a:spcBef>
                <a:spcPts val="400"/>
              </a:spcBef>
              <a:buClr>
                <a:srgbClr val="F3715F"/>
              </a:buClr>
              <a:buSzPct val="90000"/>
              <a:buFont typeface="Lucida Grande"/>
              <a:buChar char="/"/>
              <a:defRPr sz="1800"/>
            </a:lvl3pPr>
            <a:lvl4pPr marL="265113" indent="-265113" defTabSz="457200">
              <a:lnSpc>
                <a:spcPct val="100000"/>
              </a:lnSpc>
              <a:spcBef>
                <a:spcPts val="400"/>
              </a:spcBef>
              <a:buClr>
                <a:srgbClr val="F3715F"/>
              </a:buClr>
              <a:buSzPct val="90000"/>
              <a:buFont typeface="Lucida Grande"/>
              <a:buChar char="/"/>
              <a:defRPr sz="1800"/>
            </a:lvl4pPr>
            <a:lvl5pPr marL="265113" indent="-265113" defTabSz="457200">
              <a:lnSpc>
                <a:spcPct val="100000"/>
              </a:lnSpc>
              <a:spcBef>
                <a:spcPts val="400"/>
              </a:spcBef>
              <a:buClr>
                <a:srgbClr val="F3715F"/>
              </a:buClr>
              <a:buSzPct val="90000"/>
              <a:buFont typeface="Lucida Grande"/>
              <a:buChar char="/"/>
              <a:defRPr sz="1800"/>
            </a:lvl5pPr>
          </a:lstStyle>
          <a:p>
            <a:r>
              <a:t>Click to edit Master text styles</a:t>
            </a:r>
          </a:p>
          <a:p>
            <a:pPr lvl="1"/>
            <a:r>
              <a:t>Second level</a:t>
            </a:r>
          </a:p>
          <a:p>
            <a:pPr lvl="2"/>
            <a:r>
              <a:t>Third level</a:t>
            </a:r>
          </a:p>
          <a:p>
            <a:pPr lvl="3"/>
            <a:r>
              <a:t>Fourth level</a:t>
            </a:r>
          </a:p>
          <a:p>
            <a:pPr lvl="4"/>
            <a:r>
              <a:t>Fifth level</a:t>
            </a:r>
          </a:p>
        </p:txBody>
      </p:sp>
      <p:sp>
        <p:nvSpPr>
          <p:cNvPr id="149" name="Shape 149"/>
          <p:cNvSpPr>
            <a:spLocks noGrp="1"/>
          </p:cNvSpPr>
          <p:nvPr>
            <p:ph type="sldNum" sz="quarter" idx="2"/>
          </p:nvPr>
        </p:nvSpPr>
        <p:spPr>
          <a:xfrm>
            <a:off x="11605068" y="6406786"/>
            <a:ext cx="273656" cy="264255"/>
          </a:xfrm>
          <a:prstGeom prst="rect">
            <a:avLst/>
          </a:prstGeom>
        </p:spPr>
        <p:txBody>
          <a:bodyPr/>
          <a:lstStyle>
            <a:lvl1pPr>
              <a:defRPr>
                <a:solidFill>
                  <a:srgbClr val="F3715F"/>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pic>
        <p:nvPicPr>
          <p:cNvPr id="156" name="image2.jpeg" descr="World Obesity - Powerpoint template2.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7" name="Shape 157"/>
          <p:cNvSpPr>
            <a:spLocks noGrp="1"/>
          </p:cNvSpPr>
          <p:nvPr>
            <p:ph type="title"/>
          </p:nvPr>
        </p:nvSpPr>
        <p:spPr>
          <a:xfrm>
            <a:off x="609600" y="1628313"/>
            <a:ext cx="10972800" cy="661915"/>
          </a:xfrm>
          <a:prstGeom prst="rect">
            <a:avLst/>
          </a:prstGeom>
        </p:spPr>
        <p:txBody>
          <a:bodyPr/>
          <a:lstStyle>
            <a:lvl1pPr defTabSz="457200">
              <a:lnSpc>
                <a:spcPct val="100000"/>
              </a:lnSpc>
              <a:defRPr sz="2600" b="1">
                <a:solidFill>
                  <a:srgbClr val="17B0B9"/>
                </a:solidFill>
                <a:latin typeface="Arial"/>
                <a:ea typeface="Arial"/>
                <a:cs typeface="Arial"/>
                <a:sym typeface="Arial"/>
              </a:defRPr>
            </a:lvl1pPr>
          </a:lstStyle>
          <a:p>
            <a:r>
              <a:t>/ Click to edit Master title style</a:t>
            </a:r>
          </a:p>
        </p:txBody>
      </p:sp>
      <p:sp>
        <p:nvSpPr>
          <p:cNvPr id="158" name="Shape 158"/>
          <p:cNvSpPr>
            <a:spLocks noGrp="1"/>
          </p:cNvSpPr>
          <p:nvPr>
            <p:ph type="body" sz="half" idx="1"/>
          </p:nvPr>
        </p:nvSpPr>
        <p:spPr>
          <a:xfrm>
            <a:off x="609600" y="2530799"/>
            <a:ext cx="5384800" cy="3543831"/>
          </a:xfrm>
          <a:prstGeom prst="rect">
            <a:avLst/>
          </a:prstGeom>
        </p:spPr>
        <p:txBody>
          <a:bodyPr/>
          <a:lstStyle>
            <a:lvl1pPr marL="265113" indent="-265113" defTabSz="457200">
              <a:lnSpc>
                <a:spcPct val="100000"/>
              </a:lnSpc>
              <a:spcBef>
                <a:spcPts val="400"/>
              </a:spcBef>
              <a:buClr>
                <a:srgbClr val="F3715F"/>
              </a:buClr>
              <a:buSzPct val="90000"/>
              <a:buFont typeface="Lucida Grande"/>
              <a:buChar char="/"/>
              <a:defRPr sz="1800"/>
            </a:lvl1pPr>
            <a:lvl2pPr marL="265113" indent="-265113" defTabSz="457200">
              <a:lnSpc>
                <a:spcPct val="100000"/>
              </a:lnSpc>
              <a:spcBef>
                <a:spcPts val="400"/>
              </a:spcBef>
              <a:buClr>
                <a:srgbClr val="F3715F"/>
              </a:buClr>
              <a:buSzPct val="90000"/>
              <a:buFont typeface="Lucida Grande"/>
              <a:buChar char="/"/>
              <a:defRPr sz="1800"/>
            </a:lvl2pPr>
            <a:lvl3pPr marL="265113" indent="-265113" defTabSz="457200">
              <a:lnSpc>
                <a:spcPct val="100000"/>
              </a:lnSpc>
              <a:spcBef>
                <a:spcPts val="400"/>
              </a:spcBef>
              <a:buClr>
                <a:srgbClr val="F3715F"/>
              </a:buClr>
              <a:buSzPct val="90000"/>
              <a:buFont typeface="Lucida Grande"/>
              <a:buChar char="/"/>
              <a:defRPr sz="1800"/>
            </a:lvl3pPr>
            <a:lvl4pPr marL="265113" indent="-265113" defTabSz="457200">
              <a:lnSpc>
                <a:spcPct val="100000"/>
              </a:lnSpc>
              <a:spcBef>
                <a:spcPts val="400"/>
              </a:spcBef>
              <a:buClr>
                <a:srgbClr val="F3715F"/>
              </a:buClr>
              <a:buSzPct val="90000"/>
              <a:buFont typeface="Lucida Grande"/>
              <a:buChar char="/"/>
              <a:defRPr sz="1800"/>
            </a:lvl4pPr>
            <a:lvl5pPr marL="265113" indent="-265113" defTabSz="457200">
              <a:lnSpc>
                <a:spcPct val="100000"/>
              </a:lnSpc>
              <a:spcBef>
                <a:spcPts val="400"/>
              </a:spcBef>
              <a:buClr>
                <a:srgbClr val="F3715F"/>
              </a:buClr>
              <a:buSzPct val="90000"/>
              <a:buFont typeface="Lucida Grande"/>
              <a:buChar char="/"/>
              <a:defRPr sz="1800"/>
            </a:lvl5pPr>
          </a:lstStyle>
          <a:p>
            <a:r>
              <a:t>Click to edit Master text styles</a:t>
            </a:r>
          </a:p>
          <a:p>
            <a:pPr lvl="1"/>
            <a:r>
              <a:t>Second level</a:t>
            </a:r>
          </a:p>
          <a:p>
            <a:pPr lvl="2"/>
            <a:r>
              <a:t>Third level</a:t>
            </a:r>
          </a:p>
          <a:p>
            <a:pPr lvl="3"/>
            <a:r>
              <a:t>Fourth level</a:t>
            </a:r>
          </a:p>
          <a:p>
            <a:pPr lvl="4"/>
            <a:r>
              <a:t>Fifth level</a:t>
            </a:r>
          </a:p>
        </p:txBody>
      </p:sp>
      <p:sp>
        <p:nvSpPr>
          <p:cNvPr id="159" name="Shape 159"/>
          <p:cNvSpPr>
            <a:spLocks noGrp="1"/>
          </p:cNvSpPr>
          <p:nvPr>
            <p:ph type="sldNum" sz="quarter" idx="2"/>
          </p:nvPr>
        </p:nvSpPr>
        <p:spPr>
          <a:xfrm>
            <a:off x="11308744" y="6406786"/>
            <a:ext cx="273657" cy="264255"/>
          </a:xfrm>
          <a:prstGeom prst="rect">
            <a:avLst/>
          </a:prstGeom>
        </p:spPr>
        <p:txBody>
          <a:bodyPr/>
          <a:lstStyle>
            <a:lvl1pPr>
              <a:defRPr>
                <a:solidFill>
                  <a:srgbClr val="F3715F"/>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pic>
        <p:nvPicPr>
          <p:cNvPr id="166" name="image2.jpeg" descr="World Obesity - Powerpoint template2.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7" name="Shape 167"/>
          <p:cNvSpPr>
            <a:spLocks noGrp="1"/>
          </p:cNvSpPr>
          <p:nvPr>
            <p:ph type="title"/>
          </p:nvPr>
        </p:nvSpPr>
        <p:spPr>
          <a:xfrm>
            <a:off x="609600" y="1628313"/>
            <a:ext cx="10972800" cy="661915"/>
          </a:xfrm>
          <a:prstGeom prst="rect">
            <a:avLst/>
          </a:prstGeom>
        </p:spPr>
        <p:txBody>
          <a:bodyPr/>
          <a:lstStyle>
            <a:lvl1pPr defTabSz="457200">
              <a:lnSpc>
                <a:spcPct val="100000"/>
              </a:lnSpc>
              <a:defRPr sz="2600" b="1">
                <a:solidFill>
                  <a:srgbClr val="17B0B9"/>
                </a:solidFill>
                <a:latin typeface="Arial"/>
                <a:ea typeface="Arial"/>
                <a:cs typeface="Arial"/>
                <a:sym typeface="Arial"/>
              </a:defRPr>
            </a:lvl1pPr>
          </a:lstStyle>
          <a:p>
            <a:r>
              <a:t>Click to edit Master title style</a:t>
            </a:r>
          </a:p>
        </p:txBody>
      </p:sp>
      <p:sp>
        <p:nvSpPr>
          <p:cNvPr id="168" name="Shape 168"/>
          <p:cNvSpPr>
            <a:spLocks noGrp="1"/>
          </p:cNvSpPr>
          <p:nvPr>
            <p:ph type="sldNum" sz="quarter" idx="2"/>
          </p:nvPr>
        </p:nvSpPr>
        <p:spPr>
          <a:xfrm>
            <a:off x="11308744" y="6406786"/>
            <a:ext cx="273657" cy="264255"/>
          </a:xfrm>
          <a:prstGeom prst="rect">
            <a:avLst/>
          </a:prstGeom>
        </p:spPr>
        <p:txBody>
          <a:bodyPr/>
          <a:lstStyle>
            <a:lvl1pPr>
              <a:defRPr>
                <a:solidFill>
                  <a:srgbClr val="F3715F"/>
                </a:solidFill>
                <a:latin typeface="Arial"/>
                <a:ea typeface="Arial"/>
                <a:cs typeface="Arial"/>
                <a:sym typeface="Arial"/>
              </a:defRPr>
            </a:lvl1pPr>
          </a:lstStyle>
          <a:p>
            <a:fld id="{86CB4B4D-7CA3-9044-876B-883B54F8677D}" type="slidenum">
              <a:t>‹Nº›</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Normal">
    <p:spTree>
      <p:nvGrpSpPr>
        <p:cNvPr id="1" name=""/>
        <p:cNvGrpSpPr/>
        <p:nvPr/>
      </p:nvGrpSpPr>
      <p:grpSpPr>
        <a:xfrm>
          <a:off x="0" y="0"/>
          <a:ext cx="0" cy="0"/>
          <a:chOff x="0" y="0"/>
          <a:chExt cx="0" cy="0"/>
        </a:xfrm>
      </p:grpSpPr>
      <p:pic>
        <p:nvPicPr>
          <p:cNvPr id="175" name="image2.jpeg" descr="World Obesity - Powerpoint template2.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6" name="Shape 176"/>
          <p:cNvSpPr>
            <a:spLocks noGrp="1"/>
          </p:cNvSpPr>
          <p:nvPr>
            <p:ph type="body" idx="1"/>
          </p:nvPr>
        </p:nvSpPr>
        <p:spPr>
          <a:xfrm>
            <a:off x="422399" y="1749630"/>
            <a:ext cx="11347201" cy="3941054"/>
          </a:xfrm>
          <a:prstGeom prst="rect">
            <a:avLst/>
          </a:prstGeom>
        </p:spPr>
        <p:txBody>
          <a:bodyPr/>
          <a:lstStyle>
            <a:lvl1pPr marL="265113" indent="-265113" defTabSz="457200">
              <a:lnSpc>
                <a:spcPct val="100000"/>
              </a:lnSpc>
              <a:spcBef>
                <a:spcPts val="400"/>
              </a:spcBef>
              <a:buClr>
                <a:srgbClr val="000000"/>
              </a:buClr>
              <a:buSzPct val="90000"/>
              <a:buFont typeface="Lucida Grande"/>
              <a:buChar char="/"/>
              <a:defRPr sz="1800">
                <a:solidFill>
                  <a:srgbClr val="17B0B9"/>
                </a:solidFill>
              </a:defRPr>
            </a:lvl1pPr>
            <a:lvl2pPr marL="265113" indent="-265113" defTabSz="457200">
              <a:lnSpc>
                <a:spcPct val="100000"/>
              </a:lnSpc>
              <a:spcBef>
                <a:spcPts val="400"/>
              </a:spcBef>
              <a:buClr>
                <a:srgbClr val="000000"/>
              </a:buClr>
              <a:buSzPct val="90000"/>
              <a:buFont typeface="Lucida Grande"/>
              <a:buChar char="/"/>
              <a:defRPr sz="1800">
                <a:solidFill>
                  <a:srgbClr val="17B0B9"/>
                </a:solidFill>
              </a:defRPr>
            </a:lvl2pPr>
            <a:lvl3pPr marL="265113" indent="-265113" defTabSz="457200">
              <a:lnSpc>
                <a:spcPct val="100000"/>
              </a:lnSpc>
              <a:spcBef>
                <a:spcPts val="400"/>
              </a:spcBef>
              <a:buClr>
                <a:srgbClr val="000000"/>
              </a:buClr>
              <a:buSzPct val="90000"/>
              <a:buFont typeface="Lucida Grande"/>
              <a:buChar char="/"/>
              <a:defRPr sz="1800">
                <a:solidFill>
                  <a:srgbClr val="17B0B9"/>
                </a:solidFill>
              </a:defRPr>
            </a:lvl3pPr>
            <a:lvl4pPr marL="265113" indent="-265113" defTabSz="457200">
              <a:lnSpc>
                <a:spcPct val="100000"/>
              </a:lnSpc>
              <a:spcBef>
                <a:spcPts val="400"/>
              </a:spcBef>
              <a:buClr>
                <a:srgbClr val="000000"/>
              </a:buClr>
              <a:buSzPct val="90000"/>
              <a:buFont typeface="Lucida Grande"/>
              <a:buChar char="/"/>
              <a:defRPr sz="1800">
                <a:solidFill>
                  <a:srgbClr val="17B0B9"/>
                </a:solidFill>
              </a:defRPr>
            </a:lvl4pPr>
            <a:lvl5pPr marL="265113" indent="-265113" defTabSz="457200">
              <a:lnSpc>
                <a:spcPct val="100000"/>
              </a:lnSpc>
              <a:spcBef>
                <a:spcPts val="400"/>
              </a:spcBef>
              <a:buClr>
                <a:srgbClr val="000000"/>
              </a:buClr>
              <a:buSzPct val="90000"/>
              <a:buFont typeface="Lucida Grande"/>
              <a:buChar char="/"/>
              <a:defRPr sz="1800">
                <a:solidFill>
                  <a:srgbClr val="17B0B9"/>
                </a:solidFill>
              </a:defRPr>
            </a:lvl5pPr>
          </a:lstStyle>
          <a:p>
            <a:r>
              <a:t>Click to edit Master text styles</a:t>
            </a:r>
          </a:p>
          <a:p>
            <a:pPr lvl="1"/>
            <a:r>
              <a:t>Second level</a:t>
            </a:r>
          </a:p>
          <a:p>
            <a:pPr lvl="2"/>
            <a:r>
              <a:t>Third level</a:t>
            </a:r>
          </a:p>
          <a:p>
            <a:pPr lvl="3"/>
            <a:r>
              <a:t>Fourth level</a:t>
            </a:r>
          </a:p>
          <a:p>
            <a:pPr lvl="4"/>
            <a:r>
              <a:t>Fifth level</a:t>
            </a:r>
          </a:p>
        </p:txBody>
      </p:sp>
      <p:sp>
        <p:nvSpPr>
          <p:cNvPr id="177" name="Shape 177"/>
          <p:cNvSpPr>
            <a:spLocks noGrp="1"/>
          </p:cNvSpPr>
          <p:nvPr>
            <p:ph type="title"/>
          </p:nvPr>
        </p:nvSpPr>
        <p:spPr>
          <a:xfrm>
            <a:off x="422399" y="687228"/>
            <a:ext cx="11347201" cy="521885"/>
          </a:xfrm>
          <a:prstGeom prst="rect">
            <a:avLst/>
          </a:prstGeom>
        </p:spPr>
        <p:txBody>
          <a:bodyPr/>
          <a:lstStyle>
            <a:lvl1pPr defTabSz="457200">
              <a:lnSpc>
                <a:spcPct val="100000"/>
              </a:lnSpc>
              <a:defRPr sz="2400" b="1">
                <a:solidFill>
                  <a:srgbClr val="17B0B9"/>
                </a:solidFill>
                <a:latin typeface="Arial"/>
                <a:ea typeface="Arial"/>
                <a:cs typeface="Arial"/>
                <a:sym typeface="Arial"/>
              </a:defRPr>
            </a:lvl1pPr>
          </a:lstStyle>
          <a:p>
            <a:r>
              <a:t>Click to edit Master title style</a:t>
            </a:r>
          </a:p>
        </p:txBody>
      </p:sp>
      <p:sp>
        <p:nvSpPr>
          <p:cNvPr id="178" name="Shape 178"/>
          <p:cNvSpPr>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Click to edit Master title style</a:t>
            </a:r>
          </a:p>
        </p:txBody>
      </p:sp>
      <p:sp>
        <p:nvSpPr>
          <p:cNvPr id="21" name="Shape 21"/>
          <p:cNvSpPr>
            <a:spLocks noGrp="1"/>
          </p:cNvSpPr>
          <p:nvPr>
            <p:ph type="body" idx="1"/>
          </p:nvPr>
        </p:nvSpPr>
        <p:spPr>
          <a:prstGeom prst="rect">
            <a:avLst/>
          </a:prstGeom>
        </p:spPr>
        <p:txBody>
          <a:bodyPr/>
          <a:lstStyle/>
          <a:p>
            <a:r>
              <a:t>Edit Master text styles</a:t>
            </a:r>
          </a:p>
          <a:p>
            <a:pPr lvl="1"/>
            <a:r>
              <a:t>Second level</a:t>
            </a:r>
          </a:p>
          <a:p>
            <a:pPr lvl="2"/>
            <a:r>
              <a:t>Third level</a:t>
            </a:r>
          </a:p>
          <a:p>
            <a:pPr lvl="3"/>
            <a:r>
              <a:t>Fourth level</a:t>
            </a:r>
          </a:p>
          <a:p>
            <a:pPr lvl="4"/>
            <a:r>
              <a:t>Fifth level</a:t>
            </a:r>
          </a:p>
        </p:txBody>
      </p:sp>
      <p:sp>
        <p:nvSpPr>
          <p:cNvPr id="22" name="Shape 22"/>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2 placeholders">
    <p:spTree>
      <p:nvGrpSpPr>
        <p:cNvPr id="1" name=""/>
        <p:cNvGrpSpPr/>
        <p:nvPr/>
      </p:nvGrpSpPr>
      <p:grpSpPr>
        <a:xfrm>
          <a:off x="0" y="0"/>
          <a:ext cx="0" cy="0"/>
          <a:chOff x="0" y="0"/>
          <a:chExt cx="0" cy="0"/>
        </a:xfrm>
      </p:grpSpPr>
      <p:pic>
        <p:nvPicPr>
          <p:cNvPr id="185" name="image2.jpeg" descr="World Obesity - Powerpoint template2.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86" name="Shape 186"/>
          <p:cNvSpPr>
            <a:spLocks noGrp="1"/>
          </p:cNvSpPr>
          <p:nvPr>
            <p:ph type="title"/>
          </p:nvPr>
        </p:nvSpPr>
        <p:spPr>
          <a:xfrm>
            <a:off x="422399" y="687228"/>
            <a:ext cx="11347201" cy="521884"/>
          </a:xfrm>
          <a:prstGeom prst="rect">
            <a:avLst/>
          </a:prstGeom>
        </p:spPr>
        <p:txBody>
          <a:bodyPr lIns="0" tIns="0" rIns="0" bIns="0"/>
          <a:lstStyle>
            <a:lvl1pPr defTabSz="457200">
              <a:lnSpc>
                <a:spcPct val="100000"/>
              </a:lnSpc>
              <a:defRPr sz="2600" b="1">
                <a:solidFill>
                  <a:srgbClr val="17B0B9"/>
                </a:solidFill>
                <a:latin typeface="Arial"/>
                <a:ea typeface="Arial"/>
                <a:cs typeface="Arial"/>
                <a:sym typeface="Arial"/>
              </a:defRPr>
            </a:lvl1pPr>
          </a:lstStyle>
          <a:p>
            <a:r>
              <a:t>Click to edit Master title style</a:t>
            </a:r>
          </a:p>
        </p:txBody>
      </p:sp>
      <p:sp>
        <p:nvSpPr>
          <p:cNvPr id="187" name="Shape 187"/>
          <p:cNvSpPr>
            <a:spLocks noGrp="1"/>
          </p:cNvSpPr>
          <p:nvPr>
            <p:ph type="body" sz="half" idx="1"/>
          </p:nvPr>
        </p:nvSpPr>
        <p:spPr>
          <a:xfrm>
            <a:off x="422402" y="1749634"/>
            <a:ext cx="5462401" cy="3941053"/>
          </a:xfrm>
          <a:prstGeom prst="rect">
            <a:avLst/>
          </a:prstGeom>
        </p:spPr>
        <p:txBody>
          <a:bodyPr/>
          <a:lstStyle>
            <a:lvl1pPr marL="265113" indent="-265113" defTabSz="457200">
              <a:lnSpc>
                <a:spcPct val="100000"/>
              </a:lnSpc>
              <a:spcBef>
                <a:spcPts val="600"/>
              </a:spcBef>
              <a:buSzPct val="90000"/>
              <a:buFont typeface="Lucida Grande"/>
              <a:buChar char="/"/>
              <a:defRPr sz="2600">
                <a:solidFill>
                  <a:srgbClr val="001423"/>
                </a:solidFill>
              </a:defRPr>
            </a:lvl1pPr>
            <a:lvl2pPr marL="382941" indent="-382941" defTabSz="457200">
              <a:lnSpc>
                <a:spcPct val="100000"/>
              </a:lnSpc>
              <a:spcBef>
                <a:spcPts val="600"/>
              </a:spcBef>
              <a:buSzPct val="90000"/>
              <a:buFont typeface="Lucida Grande"/>
              <a:buChar char="/"/>
              <a:defRPr sz="2600">
                <a:solidFill>
                  <a:srgbClr val="001423"/>
                </a:solidFill>
              </a:defRPr>
            </a:lvl2pPr>
            <a:lvl3pPr marL="492352" indent="-492352" defTabSz="457200">
              <a:lnSpc>
                <a:spcPct val="100000"/>
              </a:lnSpc>
              <a:spcBef>
                <a:spcPts val="600"/>
              </a:spcBef>
              <a:buSzPct val="90000"/>
              <a:buFont typeface="Lucida Grande"/>
              <a:buChar char="/"/>
              <a:defRPr sz="2600">
                <a:solidFill>
                  <a:srgbClr val="001423"/>
                </a:solidFill>
              </a:defRPr>
            </a:lvl3pPr>
            <a:lvl4pPr marL="530226" indent="-530226" defTabSz="457200">
              <a:lnSpc>
                <a:spcPct val="100000"/>
              </a:lnSpc>
              <a:spcBef>
                <a:spcPts val="600"/>
              </a:spcBef>
              <a:buSzPct val="90000"/>
              <a:buFont typeface="Lucida Grande"/>
              <a:buChar char="/"/>
              <a:defRPr sz="2600">
                <a:solidFill>
                  <a:srgbClr val="001423"/>
                </a:solidFill>
              </a:defRPr>
            </a:lvl4pPr>
            <a:lvl5pPr marL="574411" indent="-574411" defTabSz="457200">
              <a:lnSpc>
                <a:spcPct val="100000"/>
              </a:lnSpc>
              <a:spcBef>
                <a:spcPts val="600"/>
              </a:spcBef>
              <a:buSzPct val="90000"/>
              <a:buFont typeface="Lucida Grande"/>
              <a:buChar char="/"/>
              <a:defRPr sz="2600">
                <a:solidFill>
                  <a:srgbClr val="001423"/>
                </a:solidFill>
              </a:defRPr>
            </a:lvl5pPr>
          </a:lstStyle>
          <a:p>
            <a:r>
              <a:t>Click to edit Master text styles</a:t>
            </a:r>
          </a:p>
          <a:p>
            <a:pPr lvl="1"/>
            <a:r>
              <a:t>Second level</a:t>
            </a:r>
          </a:p>
          <a:p>
            <a:pPr lvl="2"/>
            <a:r>
              <a:t>Third level</a:t>
            </a:r>
          </a:p>
          <a:p>
            <a:pPr lvl="3"/>
            <a:r>
              <a:t>Fourth level</a:t>
            </a:r>
          </a:p>
          <a:p>
            <a:pPr lvl="4"/>
            <a:r>
              <a:t>Fifth level</a:t>
            </a:r>
          </a:p>
        </p:txBody>
      </p:sp>
      <p:sp>
        <p:nvSpPr>
          <p:cNvPr id="188" name="Shape 188"/>
          <p:cNvSpPr>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831850" y="1709738"/>
            <a:ext cx="10515600" cy="2852737"/>
          </a:xfrm>
          <a:prstGeom prst="rect">
            <a:avLst/>
          </a:prstGeom>
        </p:spPr>
        <p:txBody>
          <a:bodyPr anchor="b"/>
          <a:lstStyle>
            <a:lvl1pPr>
              <a:defRPr sz="6000"/>
            </a:lvl1pPr>
          </a:lstStyle>
          <a:p>
            <a:r>
              <a:t>Click to edit Master title style</a:t>
            </a:r>
          </a:p>
        </p:txBody>
      </p:sp>
      <p:sp>
        <p:nvSpPr>
          <p:cNvPr id="30" name="Shape 30"/>
          <p:cNvSpPr>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stStyle>
          <a:p>
            <a:r>
              <a:t>Edit Master text styles</a:t>
            </a:r>
          </a:p>
        </p:txBody>
      </p:sp>
      <p:sp>
        <p:nvSpPr>
          <p:cNvPr id="31" name="Shape 31"/>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Click to edit Master title style</a:t>
            </a:r>
          </a:p>
        </p:txBody>
      </p:sp>
      <p:sp>
        <p:nvSpPr>
          <p:cNvPr id="39" name="Shape 39"/>
          <p:cNvSpPr>
            <a:spLocks noGrp="1"/>
          </p:cNvSpPr>
          <p:nvPr>
            <p:ph type="body" sz="half" idx="1"/>
          </p:nvPr>
        </p:nvSpPr>
        <p:spPr>
          <a:xfrm>
            <a:off x="838200" y="1825625"/>
            <a:ext cx="5181600" cy="4351338"/>
          </a:xfrm>
          <a:prstGeom prst="rect">
            <a:avLst/>
          </a:prstGeom>
        </p:spPr>
        <p:txBody>
          <a:bodyPr/>
          <a:lstStyle/>
          <a:p>
            <a:r>
              <a:t>Edit Master text styles</a:t>
            </a:r>
          </a:p>
          <a:p>
            <a:pPr lvl="1"/>
            <a:r>
              <a:t>Second level</a:t>
            </a:r>
          </a:p>
          <a:p>
            <a:pPr lvl="2"/>
            <a:r>
              <a:t>Third level</a:t>
            </a:r>
          </a:p>
          <a:p>
            <a:pPr lvl="3"/>
            <a:r>
              <a:t>Fourth level</a:t>
            </a:r>
          </a:p>
          <a:p>
            <a:pPr lvl="4"/>
            <a:r>
              <a:t>Fifth level</a:t>
            </a:r>
          </a:p>
        </p:txBody>
      </p:sp>
      <p:sp>
        <p:nvSpPr>
          <p:cNvPr id="40" name="Shape 4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xfrm>
            <a:off x="839787" y="365125"/>
            <a:ext cx="10515601" cy="1325563"/>
          </a:xfrm>
          <a:prstGeom prst="rect">
            <a:avLst/>
          </a:prstGeom>
        </p:spPr>
        <p:txBody>
          <a:bodyPr/>
          <a:lstStyle/>
          <a:p>
            <a:r>
              <a:t>Click to edit Master title style</a:t>
            </a:r>
          </a:p>
        </p:txBody>
      </p:sp>
      <p:sp>
        <p:nvSpPr>
          <p:cNvPr id="48" name="Shape 48"/>
          <p:cNvSpPr>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stStyle>
          <a:p>
            <a:r>
              <a:t>Edit Master text styles</a:t>
            </a:r>
          </a:p>
        </p:txBody>
      </p:sp>
      <p:sp>
        <p:nvSpPr>
          <p:cNvPr id="49" name="Shape 49"/>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Click to edit Master title style</a:t>
            </a:r>
          </a:p>
        </p:txBody>
      </p:sp>
      <p:sp>
        <p:nvSpPr>
          <p:cNvPr id="58" name="Shape 5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839787" y="457200"/>
            <a:ext cx="3932239" cy="1600200"/>
          </a:xfrm>
          <a:prstGeom prst="rect">
            <a:avLst/>
          </a:prstGeom>
        </p:spPr>
        <p:txBody>
          <a:bodyPr anchor="b"/>
          <a:lstStyle>
            <a:lvl1pPr>
              <a:defRPr sz="3200"/>
            </a:lvl1pPr>
          </a:lstStyle>
          <a:p>
            <a:r>
              <a:t>Click to edit Master title style</a:t>
            </a:r>
          </a:p>
        </p:txBody>
      </p:sp>
      <p:sp>
        <p:nvSpPr>
          <p:cNvPr id="73" name="Shape 73"/>
          <p:cNvSpPr>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Edit Master text styles</a:t>
            </a:r>
          </a:p>
          <a:p>
            <a:pPr lvl="1"/>
            <a:r>
              <a:t>Second level</a:t>
            </a:r>
          </a:p>
          <a:p>
            <a:pPr lvl="2"/>
            <a:r>
              <a:t>Third level</a:t>
            </a:r>
          </a:p>
          <a:p>
            <a:pPr lvl="3"/>
            <a:r>
              <a:t>Fourth level</a:t>
            </a:r>
          </a:p>
          <a:p>
            <a:pPr lvl="4"/>
            <a:r>
              <a:t>Fifth level</a:t>
            </a:r>
          </a:p>
        </p:txBody>
      </p:sp>
      <p:sp>
        <p:nvSpPr>
          <p:cNvPr id="74" name="Shape 74"/>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839787" y="457200"/>
            <a:ext cx="3932239" cy="1600200"/>
          </a:xfrm>
          <a:prstGeom prst="rect">
            <a:avLst/>
          </a:prstGeom>
        </p:spPr>
        <p:txBody>
          <a:bodyPr anchor="b"/>
          <a:lstStyle>
            <a:lvl1pPr>
              <a:defRPr sz="3200"/>
            </a:lvl1pPr>
          </a:lstStyle>
          <a:p>
            <a:r>
              <a:t>Click to edit Master title style</a:t>
            </a:r>
          </a:p>
        </p:txBody>
      </p:sp>
      <p:sp>
        <p:nvSpPr>
          <p:cNvPr id="83" name="Shape 83"/>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stStyle>
          <a:p>
            <a:r>
              <a:t>Edit Master text styles</a:t>
            </a:r>
          </a:p>
        </p:txBody>
      </p:sp>
      <p:sp>
        <p:nvSpPr>
          <p:cNvPr id="85" name="Shape 8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Click to edit Master title style</a:t>
            </a:r>
          </a:p>
        </p:txBody>
      </p:sp>
      <p:sp>
        <p:nvSpPr>
          <p:cNvPr id="3" name="Shape 3"/>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Edit Master text styles</a:t>
            </a:r>
          </a:p>
          <a:p>
            <a:pPr lvl="1"/>
            <a:r>
              <a:t>Second level</a:t>
            </a:r>
          </a:p>
          <a:p>
            <a:pPr lvl="2"/>
            <a:r>
              <a:t>Third level</a:t>
            </a:r>
          </a:p>
          <a:p>
            <a:pPr lvl="3"/>
            <a:r>
              <a:t>Fourth level</a:t>
            </a:r>
          </a:p>
          <a:p>
            <a:pPr lvl="4"/>
            <a:r>
              <a:t>Fifth level</a:t>
            </a:r>
          </a:p>
        </p:txBody>
      </p:sp>
      <p:sp>
        <p:nvSpPr>
          <p:cNvPr id="4" name="Shape 4"/>
          <p:cNvSpPr>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daemonstv.com/wp-content/uploads/2009/10/the-biggest-loser-season-8-10.JPG" TargetMode="External"/><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qualityoflifeconsulting.com/"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nyasBzpU6lziKM&amp;tbnid=1Y9MCNVHqPvlOM:&amp;ved=0CAUQjRw&amp;url=http://www.womenshealthmag.com/health/fat-acceptance&amp;ei=E2_5UtmhB8b4yAGWs4DYCw&amp;bvm=bv.61190604,d.b2I&amp;psig=AFQjCNEIVDK1QzG_QIBeJjqNB7iDrFBOZQ&amp;ust=1392164954034201"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amp;esrc=s&amp;frm=1&amp;source=images&amp;cd=&amp;cad=rja&amp;docid=nyasBzpU6lziKM&amp;tbnid=1Y9MCNVHqPvlOM:&amp;ved=0CAUQjRw&amp;url=http://www.womenshealthmag.com/health/fat-acceptance&amp;ei=E2_5UtmhB8b4yAGWs4DYCw&amp;bvm=bv.61190604,d.b2I&amp;psig=AFQjCNEIVDK1QzG_QIBeJjqNB7iDrFBOZQ&amp;ust=1392164954034201"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image4.png"/>
          <p:cNvPicPr>
            <a:picLocks noChangeAspect="1"/>
          </p:cNvPicPr>
          <p:nvPr/>
        </p:nvPicPr>
        <p:blipFill>
          <a:blip r:embed="rId2">
            <a:extLst/>
          </a:blip>
          <a:stretch>
            <a:fillRect/>
          </a:stretch>
        </p:blipFill>
        <p:spPr>
          <a:xfrm>
            <a:off x="7174993" y="1219305"/>
            <a:ext cx="3012951" cy="3366425"/>
          </a:xfrm>
          <a:prstGeom prst="rect">
            <a:avLst/>
          </a:prstGeom>
          <a:ln w="12700">
            <a:miter lim="400000"/>
          </a:ln>
        </p:spPr>
      </p:pic>
      <p:sp>
        <p:nvSpPr>
          <p:cNvPr id="198" name="Shape 198"/>
          <p:cNvSpPr>
            <a:spLocks noGrp="1"/>
          </p:cNvSpPr>
          <p:nvPr>
            <p:ph type="title"/>
          </p:nvPr>
        </p:nvSpPr>
        <p:spPr>
          <a:xfrm>
            <a:off x="697584" y="2418856"/>
            <a:ext cx="6919274" cy="1702062"/>
          </a:xfrm>
          <a:prstGeom prst="rect">
            <a:avLst/>
          </a:prstGeom>
        </p:spPr>
        <p:txBody>
          <a:bodyPr anchor="b"/>
          <a:lstStyle/>
          <a:p>
            <a:pPr defTabSz="352043">
              <a:lnSpc>
                <a:spcPct val="70000"/>
              </a:lnSpc>
              <a:defRPr sz="3387"/>
            </a:pPr>
            <a:r>
              <a:t>Nuevos Paradigmas en Obesidad</a:t>
            </a:r>
            <a:br/>
            <a:br/>
            <a:br/>
            <a:endParaRPr/>
          </a:p>
        </p:txBody>
      </p:sp>
      <p:sp>
        <p:nvSpPr>
          <p:cNvPr id="199" name="Shape 199"/>
          <p:cNvSpPr/>
          <p:nvPr/>
        </p:nvSpPr>
        <p:spPr>
          <a:xfrm>
            <a:off x="340225" y="3348723"/>
            <a:ext cx="7394467" cy="2313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800"/>
            </a:pPr>
            <a:r>
              <a:rPr dirty="0"/>
              <a:t>MD. Donna Ryan</a:t>
            </a:r>
          </a:p>
          <a:p>
            <a:pPr algn="ctr">
              <a:defRPr sz="2800"/>
            </a:pPr>
            <a:r>
              <a:rPr dirty="0" err="1"/>
              <a:t>Presidente</a:t>
            </a:r>
            <a:r>
              <a:rPr dirty="0"/>
              <a:t> elect</a:t>
            </a:r>
            <a:r>
              <a:rPr lang="es-ES" dirty="0"/>
              <a:t>a</a:t>
            </a:r>
            <a:r>
              <a:rPr dirty="0"/>
              <a:t>, </a:t>
            </a:r>
            <a:r>
              <a:rPr dirty="0" err="1"/>
              <a:t>Federación</a:t>
            </a:r>
            <a:r>
              <a:rPr dirty="0"/>
              <a:t> Mundial de </a:t>
            </a:r>
            <a:r>
              <a:rPr dirty="0" err="1"/>
              <a:t>Obesidad</a:t>
            </a:r>
            <a:br>
              <a:rPr dirty="0"/>
            </a:br>
            <a:r>
              <a:rPr dirty="0"/>
              <a:t>Academia Nacional de </a:t>
            </a:r>
            <a:r>
              <a:rPr dirty="0" err="1"/>
              <a:t>Medicina</a:t>
            </a:r>
            <a:br>
              <a:rPr dirty="0"/>
            </a:br>
            <a:r>
              <a:rPr dirty="0"/>
              <a:t>18 de </a:t>
            </a:r>
            <a:r>
              <a:rPr lang="es-ES" dirty="0"/>
              <a:t>a</a:t>
            </a:r>
            <a:r>
              <a:rPr dirty="0" err="1"/>
              <a:t>bril</a:t>
            </a:r>
            <a:r>
              <a:rPr dirty="0"/>
              <a:t>, 2018</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image9.png"/>
          <p:cNvPicPr>
            <a:picLocks noChangeAspect="1"/>
          </p:cNvPicPr>
          <p:nvPr/>
        </p:nvPicPr>
        <p:blipFill>
          <a:blip r:embed="rId2">
            <a:extLst/>
          </a:blip>
          <a:srcRect l="6404" r="3840" b="2"/>
          <a:stretch>
            <a:fillRect/>
          </a:stretch>
        </p:blipFill>
        <p:spPr>
          <a:xfrm>
            <a:off x="643467" y="914678"/>
            <a:ext cx="7486405" cy="5025256"/>
          </a:xfrm>
          <a:prstGeom prst="rect">
            <a:avLst/>
          </a:prstGeom>
          <a:ln w="12700">
            <a:miter lim="400000"/>
          </a:ln>
        </p:spPr>
      </p:pic>
      <p:sp>
        <p:nvSpPr>
          <p:cNvPr id="277" name="Shape 277"/>
          <p:cNvSpPr/>
          <p:nvPr/>
        </p:nvSpPr>
        <p:spPr>
          <a:xfrm>
            <a:off x="8444203" y="2112856"/>
            <a:ext cx="3141665" cy="26289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spcBef>
                <a:spcPts val="600"/>
              </a:spcBef>
              <a:defRPr sz="4400">
                <a:effectLst>
                  <a:outerShdw blurRad="38100" dist="38100" dir="2700000" rotWithShape="0">
                    <a:srgbClr val="000000">
                      <a:alpha val="43137"/>
                    </a:srgbClr>
                  </a:outerShdw>
                </a:effectLst>
              </a:defRPr>
            </a:lvl1pPr>
          </a:lstStyle>
          <a:p>
            <a:r>
              <a:t>¿Qué factores causan la obesidad?</a:t>
            </a:r>
          </a:p>
        </p:txBody>
      </p:sp>
      <p:sp>
        <p:nvSpPr>
          <p:cNvPr id="278" name="Shape 278"/>
          <p:cNvSpPr/>
          <p:nvPr/>
        </p:nvSpPr>
        <p:spPr>
          <a:xfrm>
            <a:off x="5707117" y="1671145"/>
            <a:ext cx="2569781"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FFFFFF"/>
                </a:solidFill>
              </a:defRPr>
            </a:lvl1pPr>
          </a:lstStyle>
          <a:p>
            <a:r>
              <a:t>Susceptibilidad Genética</a:t>
            </a:r>
          </a:p>
        </p:txBody>
      </p:sp>
      <p:sp>
        <p:nvSpPr>
          <p:cNvPr id="279" name="Shape 279"/>
          <p:cNvSpPr/>
          <p:nvPr/>
        </p:nvSpPr>
        <p:spPr>
          <a:xfrm>
            <a:off x="6182712" y="2970644"/>
            <a:ext cx="1510863"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FFFFFF"/>
                </a:solidFill>
              </a:defRPr>
            </a:lvl1pPr>
          </a:lstStyle>
          <a:p>
            <a:r>
              <a:t>Epigenética</a:t>
            </a:r>
          </a:p>
        </p:txBody>
      </p:sp>
      <p:sp>
        <p:nvSpPr>
          <p:cNvPr id="280" name="Shape 280"/>
          <p:cNvSpPr/>
          <p:nvPr/>
        </p:nvSpPr>
        <p:spPr>
          <a:xfrm>
            <a:off x="6335112" y="3351645"/>
            <a:ext cx="1605475"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FFFFFF"/>
                </a:solidFill>
              </a:defRPr>
            </a:lvl1pPr>
          </a:lstStyle>
          <a:p>
            <a:r>
              <a:t>Medicamentos</a:t>
            </a:r>
          </a:p>
        </p:txBody>
      </p:sp>
      <p:sp>
        <p:nvSpPr>
          <p:cNvPr id="281" name="Shape 281"/>
          <p:cNvSpPr/>
          <p:nvPr/>
        </p:nvSpPr>
        <p:spPr>
          <a:xfrm>
            <a:off x="1045756" y="2910208"/>
            <a:ext cx="2075816"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FFFFFF"/>
                </a:solidFill>
              </a:defRPr>
            </a:lvl1pPr>
          </a:lstStyle>
          <a:p>
            <a:r>
              <a:t>Estrés financiero</a:t>
            </a:r>
          </a:p>
        </p:txBody>
      </p:sp>
      <p:sp>
        <p:nvSpPr>
          <p:cNvPr id="282" name="Shape 282"/>
          <p:cNvSpPr/>
          <p:nvPr/>
        </p:nvSpPr>
        <p:spPr>
          <a:xfrm>
            <a:off x="1198156" y="3385803"/>
            <a:ext cx="2075816"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FFFFFF"/>
                </a:solidFill>
              </a:defRPr>
            </a:lvl1pPr>
          </a:lstStyle>
          <a:p>
            <a:r>
              <a:t>Estrés emocional</a:t>
            </a:r>
          </a:p>
        </p:txBody>
      </p:sp>
      <p:sp>
        <p:nvSpPr>
          <p:cNvPr id="283" name="Shape 283"/>
          <p:cNvSpPr/>
          <p:nvPr/>
        </p:nvSpPr>
        <p:spPr>
          <a:xfrm>
            <a:off x="1198156" y="3929710"/>
            <a:ext cx="2075816"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FFFFFF"/>
                </a:solidFill>
              </a:defRPr>
            </a:lvl1pPr>
          </a:lstStyle>
          <a:p>
            <a:r>
              <a:t>Falta de sueño</a:t>
            </a:r>
          </a:p>
        </p:txBody>
      </p:sp>
      <p:sp>
        <p:nvSpPr>
          <p:cNvPr id="284" name="Shape 284"/>
          <p:cNvSpPr/>
          <p:nvPr/>
        </p:nvSpPr>
        <p:spPr>
          <a:xfrm>
            <a:off x="6140668" y="3732643"/>
            <a:ext cx="2075816"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FFFFFF"/>
                </a:solidFill>
              </a:defRPr>
            </a:lvl1pPr>
          </a:lstStyle>
          <a:p>
            <a:r>
              <a:t>Menopausia</a:t>
            </a:r>
          </a:p>
        </p:txBody>
      </p:sp>
      <p:sp>
        <p:nvSpPr>
          <p:cNvPr id="285" name="Shape 285"/>
          <p:cNvSpPr/>
          <p:nvPr/>
        </p:nvSpPr>
        <p:spPr>
          <a:xfrm>
            <a:off x="5864771" y="4079487"/>
            <a:ext cx="2075816" cy="650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FFFFFF"/>
                </a:solidFill>
              </a:defRPr>
            </a:lvl1pPr>
          </a:lstStyle>
          <a:p>
            <a:r>
              <a:t>Retención de peso luego del embarazo</a:t>
            </a:r>
          </a:p>
        </p:txBody>
      </p:sp>
      <p:sp>
        <p:nvSpPr>
          <p:cNvPr id="286" name="Shape 286"/>
          <p:cNvSpPr/>
          <p:nvPr/>
        </p:nvSpPr>
        <p:spPr>
          <a:xfrm>
            <a:off x="5500899" y="4777454"/>
            <a:ext cx="2672279" cy="650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FFFFFF"/>
                </a:solidFill>
              </a:defRPr>
            </a:lvl1pPr>
          </a:lstStyle>
          <a:p>
            <a:r>
              <a:t>Cambios en la microbiota intestinal</a:t>
            </a:r>
          </a:p>
        </p:txBody>
      </p:sp>
      <p:sp>
        <p:nvSpPr>
          <p:cNvPr id="287" name="Shape 287"/>
          <p:cNvSpPr/>
          <p:nvPr/>
        </p:nvSpPr>
        <p:spPr>
          <a:xfrm>
            <a:off x="1008995" y="1671145"/>
            <a:ext cx="2727434"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FFFFFF"/>
                </a:solidFill>
              </a:defRPr>
            </a:lvl1pPr>
          </a:lstStyle>
          <a:p>
            <a:r>
              <a:t>Ambiente obesogénico</a:t>
            </a:r>
          </a:p>
        </p:txBody>
      </p:sp>
      <p:sp>
        <p:nvSpPr>
          <p:cNvPr id="288" name="Shape 288"/>
          <p:cNvSpPr/>
          <p:nvPr/>
        </p:nvSpPr>
        <p:spPr>
          <a:xfrm>
            <a:off x="1198156" y="4292324"/>
            <a:ext cx="2301790" cy="650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FFFFFF"/>
                </a:solidFill>
              </a:defRPr>
            </a:lvl1pPr>
          </a:lstStyle>
          <a:p>
            <a:r>
              <a:t>Trabajo o transporte sedentario </a:t>
            </a:r>
          </a:p>
        </p:txBody>
      </p:sp>
      <p:sp>
        <p:nvSpPr>
          <p:cNvPr id="289" name="Shape 289"/>
          <p:cNvSpPr/>
          <p:nvPr/>
        </p:nvSpPr>
        <p:spPr>
          <a:xfrm>
            <a:off x="1198156" y="5025423"/>
            <a:ext cx="3514521"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FFFFFF"/>
                </a:solidFill>
              </a:defRPr>
            </a:lvl1pPr>
          </a:lstStyle>
          <a:p>
            <a:r>
              <a:t>Tiempo excesivo tras una pantalla</a:t>
            </a:r>
          </a:p>
        </p:txBody>
      </p:sp>
      <p:sp>
        <p:nvSpPr>
          <p:cNvPr id="290" name="Shape 290"/>
          <p:cNvSpPr/>
          <p:nvPr/>
        </p:nvSpPr>
        <p:spPr>
          <a:xfrm>
            <a:off x="3224032" y="2960129"/>
            <a:ext cx="2569780" cy="650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b="1">
                <a:solidFill>
                  <a:srgbClr val="FFFFFF"/>
                </a:solidFill>
              </a:defRPr>
            </a:lvl1pPr>
          </a:lstStyle>
          <a:p>
            <a:r>
              <a:t>Fácil acceso a alimentos altamente apetecibles</a:t>
            </a:r>
          </a:p>
        </p:txBody>
      </p:sp>
      <p:sp>
        <p:nvSpPr>
          <p:cNvPr id="291" name="Shape 291"/>
          <p:cNvSpPr/>
          <p:nvPr/>
        </p:nvSpPr>
        <p:spPr>
          <a:xfrm>
            <a:off x="1521350" y="5403796"/>
            <a:ext cx="2632865"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FFFFFF"/>
                </a:solidFill>
              </a:defRPr>
            </a:lvl1pPr>
          </a:lstStyle>
          <a:p>
            <a:r>
              <a:t>Trastornos endócrinos</a:t>
            </a:r>
          </a:p>
        </p:txBody>
      </p:sp>
      <p:sp>
        <p:nvSpPr>
          <p:cNvPr id="292" name="Shape 292"/>
          <p:cNvSpPr/>
          <p:nvPr/>
        </p:nvSpPr>
        <p:spPr>
          <a:xfrm>
            <a:off x="5680838" y="5478245"/>
            <a:ext cx="2128355"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solidFill>
                  <a:srgbClr val="FFFFFF"/>
                </a:solidFill>
              </a:defRPr>
            </a:lvl1pPr>
          </a:lstStyle>
          <a:p>
            <a:r>
              <a:t>Hipoglucemia</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1200">
                <a:solidFill>
                  <a:srgbClr val="888888"/>
                </a:solidFill>
              </a:defRPr>
            </a:lvl1pPr>
          </a:lstStyle>
          <a:p>
            <a:r>
              <a:t>Diapositiva cortesía de D Ryan and R Scribner</a:t>
            </a:r>
          </a:p>
        </p:txBody>
      </p:sp>
      <p:sp>
        <p:nvSpPr>
          <p:cNvPr id="295" name="Shape 295"/>
          <p:cNvSpPr/>
          <p:nvPr/>
        </p:nvSpPr>
        <p:spPr>
          <a:xfrm>
            <a:off x="5425854" y="2807128"/>
            <a:ext cx="3855409" cy="13106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p>
            <a:pPr>
              <a:defRPr sz="2000"/>
            </a:pPr>
            <a:r>
              <a:t>Promueve dos defectos principales:</a:t>
            </a:r>
          </a:p>
          <a:p>
            <a:pPr marL="342900" indent="-342900">
              <a:buSzPct val="100000"/>
              <a:buFont typeface="Arial"/>
              <a:buChar char="•"/>
              <a:defRPr sz="2000"/>
            </a:pPr>
            <a:r>
              <a:t>Resistencia a la insulina</a:t>
            </a:r>
          </a:p>
          <a:p>
            <a:pPr marL="342900" indent="-342900">
              <a:buSzPct val="100000"/>
              <a:buFont typeface="Arial"/>
              <a:buChar char="•"/>
              <a:defRPr sz="2000"/>
            </a:pPr>
            <a:r>
              <a:t>Descompensación de </a:t>
            </a:r>
          </a:p>
          <a:p>
            <a:pPr>
              <a:defRPr sz="2000"/>
            </a:pPr>
            <a:r>
              <a:t>células β</a:t>
            </a:r>
          </a:p>
        </p:txBody>
      </p:sp>
      <p:grpSp>
        <p:nvGrpSpPr>
          <p:cNvPr id="298" name="Group 298"/>
          <p:cNvGrpSpPr/>
          <p:nvPr/>
        </p:nvGrpSpPr>
        <p:grpSpPr>
          <a:xfrm>
            <a:off x="8409623" y="3183460"/>
            <a:ext cx="2052001" cy="2052001"/>
            <a:chOff x="0" y="0"/>
            <a:chExt cx="2051999" cy="2051999"/>
          </a:xfrm>
        </p:grpSpPr>
        <p:sp>
          <p:nvSpPr>
            <p:cNvPr id="296" name="Shape 296"/>
            <p:cNvSpPr/>
            <p:nvPr/>
          </p:nvSpPr>
          <p:spPr>
            <a:xfrm>
              <a:off x="0" y="0"/>
              <a:ext cx="2052000" cy="2052000"/>
            </a:xfrm>
            <a:prstGeom prst="ellipse">
              <a:avLst/>
            </a:prstGeom>
            <a:solidFill>
              <a:srgbClr val="000000"/>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7" name="Shape 297"/>
            <p:cNvSpPr/>
            <p:nvPr/>
          </p:nvSpPr>
          <p:spPr>
            <a:xfrm>
              <a:off x="300507" y="758030"/>
              <a:ext cx="1450986" cy="5359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2800">
                  <a:solidFill>
                    <a:srgbClr val="FFFFFF"/>
                  </a:solidFill>
                </a:defRPr>
              </a:lvl1pPr>
            </a:lstStyle>
            <a:p>
              <a:r>
                <a:t>Diabetes</a:t>
              </a:r>
            </a:p>
          </p:txBody>
        </p:sp>
      </p:grpSp>
      <p:grpSp>
        <p:nvGrpSpPr>
          <p:cNvPr id="301" name="Group 301"/>
          <p:cNvGrpSpPr/>
          <p:nvPr/>
        </p:nvGrpSpPr>
        <p:grpSpPr>
          <a:xfrm>
            <a:off x="2546861" y="1710395"/>
            <a:ext cx="7192747" cy="1449220"/>
            <a:chOff x="0" y="0"/>
            <a:chExt cx="7192745" cy="1449218"/>
          </a:xfrm>
        </p:grpSpPr>
        <p:sp>
          <p:nvSpPr>
            <p:cNvPr id="299" name="Shape 299"/>
            <p:cNvSpPr/>
            <p:nvPr/>
          </p:nvSpPr>
          <p:spPr>
            <a:xfrm rot="16200000" flipH="1">
              <a:off x="2871763" y="-2871764"/>
              <a:ext cx="1449220" cy="7192747"/>
            </a:xfrm>
            <a:custGeom>
              <a:avLst/>
              <a:gdLst/>
              <a:ahLst/>
              <a:cxnLst>
                <a:cxn ang="0">
                  <a:pos x="wd2" y="hd2"/>
                </a:cxn>
                <a:cxn ang="5400000">
                  <a:pos x="wd2" y="hd2"/>
                </a:cxn>
                <a:cxn ang="10800000">
                  <a:pos x="wd2" y="hd2"/>
                </a:cxn>
                <a:cxn ang="16200000">
                  <a:pos x="wd2" y="hd2"/>
                </a:cxn>
              </a:cxnLst>
              <a:rect l="0" t="0" r="r" b="b"/>
              <a:pathLst>
                <a:path w="21009" h="21600" extrusionOk="0">
                  <a:moveTo>
                    <a:pt x="1" y="10145"/>
                  </a:moveTo>
                  <a:cubicBezTo>
                    <a:pt x="1" y="14771"/>
                    <a:pt x="6482" y="18811"/>
                    <a:pt x="15757" y="19968"/>
                  </a:cubicBezTo>
                  <a:lnTo>
                    <a:pt x="15757" y="19424"/>
                  </a:lnTo>
                  <a:lnTo>
                    <a:pt x="21009" y="20834"/>
                  </a:lnTo>
                  <a:lnTo>
                    <a:pt x="15757" y="21600"/>
                  </a:lnTo>
                  <a:lnTo>
                    <a:pt x="15757" y="21056"/>
                  </a:lnTo>
                  <a:lnTo>
                    <a:pt x="15757" y="21056"/>
                  </a:lnTo>
                  <a:cubicBezTo>
                    <a:pt x="6482" y="19899"/>
                    <a:pt x="1" y="15859"/>
                    <a:pt x="1" y="11233"/>
                  </a:cubicBezTo>
                  <a:close/>
                  <a:moveTo>
                    <a:pt x="21009" y="1088"/>
                  </a:moveTo>
                  <a:cubicBezTo>
                    <a:pt x="9844" y="1088"/>
                    <a:pt x="630" y="5305"/>
                    <a:pt x="31" y="10689"/>
                  </a:cubicBezTo>
                  <a:lnTo>
                    <a:pt x="31" y="10689"/>
                  </a:lnTo>
                  <a:cubicBezTo>
                    <a:pt x="-591" y="5094"/>
                    <a:pt x="8297" y="315"/>
                    <a:pt x="19883" y="15"/>
                  </a:cubicBezTo>
                  <a:cubicBezTo>
                    <a:pt x="20258" y="5"/>
                    <a:pt x="20633" y="0"/>
                    <a:pt x="21009" y="0"/>
                  </a:cubicBezTo>
                  <a:close/>
                </a:path>
              </a:pathLst>
            </a:custGeom>
            <a:gradFill flip="none" rotWithShape="1">
              <a:gsLst>
                <a:gs pos="0">
                  <a:schemeClr val="accent1"/>
                </a:gs>
                <a:gs pos="100000">
                  <a:srgbClr val="000000"/>
                </a:gs>
              </a:gsLst>
              <a:lin ang="4800000" scaled="0"/>
            </a:gradFill>
            <a:ln w="12700" cap="flat">
              <a:noFill/>
              <a:miter lim="400000"/>
            </a:ln>
            <a:effectLst/>
          </p:spPr>
          <p:txBody>
            <a:bodyPr wrap="square" lIns="45719" tIns="45719" rIns="45719" bIns="45719" numCol="1" anchor="ctr">
              <a:noAutofit/>
            </a:bodyPr>
            <a:lstStyle/>
            <a:p>
              <a:pPr algn="ctr">
                <a:defRPr sz="2000"/>
              </a:pPr>
              <a:endParaRPr/>
            </a:p>
          </p:txBody>
        </p:sp>
        <p:sp>
          <p:nvSpPr>
            <p:cNvPr id="300" name="Shape 300"/>
            <p:cNvSpPr/>
            <p:nvPr/>
          </p:nvSpPr>
          <p:spPr>
            <a:xfrm rot="16200000" flipH="1">
              <a:off x="1055108" y="-1055109"/>
              <a:ext cx="1449220" cy="3559437"/>
            </a:xfrm>
            <a:custGeom>
              <a:avLst/>
              <a:gdLst/>
              <a:ahLst/>
              <a:cxnLst>
                <a:cxn ang="0">
                  <a:pos x="wd2" y="hd2"/>
                </a:cxn>
                <a:cxn ang="5400000">
                  <a:pos x="wd2" y="hd2"/>
                </a:cxn>
                <a:cxn ang="10800000">
                  <a:pos x="wd2" y="hd2"/>
                </a:cxn>
                <a:cxn ang="16200000">
                  <a:pos x="wd2" y="hd2"/>
                </a:cxn>
              </a:cxnLst>
              <a:rect l="0" t="0" r="r" b="b"/>
              <a:pathLst>
                <a:path w="21009" h="21600" extrusionOk="0">
                  <a:moveTo>
                    <a:pt x="21009" y="2199"/>
                  </a:moveTo>
                  <a:cubicBezTo>
                    <a:pt x="9844" y="2199"/>
                    <a:pt x="630" y="10721"/>
                    <a:pt x="31" y="21600"/>
                  </a:cubicBezTo>
                  <a:lnTo>
                    <a:pt x="31" y="21600"/>
                  </a:lnTo>
                  <a:cubicBezTo>
                    <a:pt x="-591" y="10294"/>
                    <a:pt x="8297" y="637"/>
                    <a:pt x="19883" y="29"/>
                  </a:cubicBezTo>
                  <a:cubicBezTo>
                    <a:pt x="20258" y="10"/>
                    <a:pt x="20633" y="0"/>
                    <a:pt x="21009" y="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sz="2000"/>
              </a:pPr>
              <a:endParaRPr/>
            </a:p>
          </p:txBody>
        </p:sp>
      </p:grpSp>
      <p:sp>
        <p:nvSpPr>
          <p:cNvPr id="302" name="Shape 302"/>
          <p:cNvSpPr/>
          <p:nvPr/>
        </p:nvSpPr>
        <p:spPr>
          <a:xfrm>
            <a:off x="4048546" y="1710432"/>
            <a:ext cx="4116275" cy="1015366"/>
          </a:xfrm>
          <a:prstGeom prst="rect">
            <a:avLst/>
          </a:prstGeom>
          <a:solidFill>
            <a:srgbClr val="FFFFFF"/>
          </a:solidFill>
          <a:ln>
            <a:solidFill>
              <a:srgbClr val="000000"/>
            </a:solidFill>
          </a:ln>
          <a:extLst>
            <a:ext uri="{C572A759-6A51-4108-AA02-DFA0A04FC94B}">
              <ma14:wrappingTextBoxFlag xmlns:ma14="http://schemas.microsoft.com/office/mac/drawingml/2011/main" xmlns="" val="1"/>
            </a:ext>
          </a:extLst>
        </p:spPr>
        <p:txBody>
          <a:bodyPr wrap="none" lIns="45719" rIns="45719">
            <a:spAutoFit/>
          </a:bodyPr>
          <a:lstStyle/>
          <a:p>
            <a:pPr algn="ctr">
              <a:defRPr sz="2000"/>
            </a:pPr>
            <a:r>
              <a:t>Trastornos del sueño</a:t>
            </a:r>
          </a:p>
          <a:p>
            <a:pPr algn="ctr">
              <a:defRPr sz="2000"/>
            </a:pPr>
            <a:r>
              <a:t>Incapacidad de ser activo</a:t>
            </a:r>
          </a:p>
          <a:p>
            <a:pPr algn="ctr">
              <a:defRPr sz="2000"/>
            </a:pPr>
            <a:r>
              <a:t>Estigma y alteración de la salud mental</a:t>
            </a:r>
          </a:p>
        </p:txBody>
      </p:sp>
      <p:grpSp>
        <p:nvGrpSpPr>
          <p:cNvPr id="307" name="Group 307"/>
          <p:cNvGrpSpPr/>
          <p:nvPr/>
        </p:nvGrpSpPr>
        <p:grpSpPr>
          <a:xfrm>
            <a:off x="4393684" y="3353189"/>
            <a:ext cx="1264446" cy="1618045"/>
            <a:chOff x="0" y="0"/>
            <a:chExt cx="1264444" cy="1618043"/>
          </a:xfrm>
        </p:grpSpPr>
        <p:pic>
          <p:nvPicPr>
            <p:cNvPr id="303" name="image10.png"/>
            <p:cNvPicPr>
              <a:picLocks noChangeAspect="1"/>
            </p:cNvPicPr>
            <p:nvPr/>
          </p:nvPicPr>
          <p:blipFill>
            <a:blip r:embed="rId2">
              <a:extLst/>
            </a:blip>
            <a:stretch>
              <a:fillRect/>
            </a:stretch>
          </p:blipFill>
          <p:spPr>
            <a:xfrm>
              <a:off x="202651" y="739566"/>
              <a:ext cx="683141" cy="300409"/>
            </a:xfrm>
            <a:prstGeom prst="rect">
              <a:avLst/>
            </a:prstGeom>
            <a:ln w="12700" cap="flat">
              <a:noFill/>
              <a:miter lim="400000"/>
            </a:ln>
            <a:effectLst/>
          </p:spPr>
        </p:pic>
        <p:pic>
          <p:nvPicPr>
            <p:cNvPr id="304" name="image11.png" descr="Liver_small"/>
            <p:cNvPicPr>
              <a:picLocks noChangeAspect="1"/>
            </p:cNvPicPr>
            <p:nvPr/>
          </p:nvPicPr>
          <p:blipFill>
            <a:blip r:embed="rId3">
              <a:extLst/>
            </a:blip>
            <a:stretch>
              <a:fillRect/>
            </a:stretch>
          </p:blipFill>
          <p:spPr>
            <a:xfrm>
              <a:off x="0" y="0"/>
              <a:ext cx="1083043" cy="479295"/>
            </a:xfrm>
            <a:prstGeom prst="rect">
              <a:avLst/>
            </a:prstGeom>
            <a:ln w="12700" cap="flat">
              <a:noFill/>
              <a:miter lim="400000"/>
            </a:ln>
            <a:effectLst/>
          </p:spPr>
        </p:pic>
        <p:pic>
          <p:nvPicPr>
            <p:cNvPr id="305" name="image12.png" descr="Muscle_small"/>
            <p:cNvPicPr>
              <a:picLocks noChangeAspect="1"/>
            </p:cNvPicPr>
            <p:nvPr/>
          </p:nvPicPr>
          <p:blipFill>
            <a:blip r:embed="rId4">
              <a:extLst/>
            </a:blip>
            <a:stretch>
              <a:fillRect/>
            </a:stretch>
          </p:blipFill>
          <p:spPr>
            <a:xfrm>
              <a:off x="0" y="453211"/>
              <a:ext cx="1114481" cy="291648"/>
            </a:xfrm>
            <a:prstGeom prst="rect">
              <a:avLst/>
            </a:prstGeom>
            <a:ln w="12700" cap="flat">
              <a:noFill/>
              <a:miter lim="400000"/>
            </a:ln>
            <a:effectLst/>
          </p:spPr>
        </p:pic>
        <p:pic>
          <p:nvPicPr>
            <p:cNvPr id="306" name="image13.png" descr="Pancreas_small"/>
            <p:cNvPicPr>
              <a:picLocks noChangeAspect="1"/>
            </p:cNvPicPr>
            <p:nvPr/>
          </p:nvPicPr>
          <p:blipFill>
            <a:blip r:embed="rId5">
              <a:extLst/>
            </a:blip>
            <a:stretch>
              <a:fillRect/>
            </a:stretch>
          </p:blipFill>
          <p:spPr>
            <a:xfrm rot="997775">
              <a:off x="57874" y="1028669"/>
              <a:ext cx="1169343" cy="431067"/>
            </a:xfrm>
            <a:prstGeom prst="rect">
              <a:avLst/>
            </a:prstGeom>
            <a:ln w="12700" cap="flat">
              <a:noFill/>
              <a:miter lim="400000"/>
            </a:ln>
            <a:effectLst/>
          </p:spPr>
        </p:pic>
      </p:grpSp>
      <p:sp>
        <p:nvSpPr>
          <p:cNvPr id="308" name="Shape 308"/>
          <p:cNvSpPr/>
          <p:nvPr/>
        </p:nvSpPr>
        <p:spPr>
          <a:xfrm>
            <a:off x="3777295" y="3941586"/>
            <a:ext cx="708160" cy="531320"/>
          </a:xfrm>
          <a:prstGeom prst="rightArrow">
            <a:avLst>
              <a:gd name="adj1" fmla="val 50000"/>
              <a:gd name="adj2" fmla="val 50000"/>
            </a:avLst>
          </a:prstGeom>
          <a:solidFill>
            <a:schemeClr val="accent1"/>
          </a:solidFill>
          <a:ln w="12700">
            <a:miter lim="400000"/>
          </a:ln>
        </p:spPr>
        <p:txBody>
          <a:bodyPr lIns="45719" rIns="45719" anchor="ctr"/>
          <a:lstStyle/>
          <a:p>
            <a:pPr algn="ctr">
              <a:defRPr sz="2000">
                <a:solidFill>
                  <a:srgbClr val="FFFFFF"/>
                </a:solidFill>
              </a:defRPr>
            </a:pPr>
            <a:endParaRPr/>
          </a:p>
        </p:txBody>
      </p:sp>
      <p:sp>
        <p:nvSpPr>
          <p:cNvPr id="309" name="Shape 309"/>
          <p:cNvSpPr/>
          <p:nvPr/>
        </p:nvSpPr>
        <p:spPr>
          <a:xfrm>
            <a:off x="5849570" y="3943801"/>
            <a:ext cx="2520739" cy="531320"/>
          </a:xfrm>
          <a:prstGeom prst="rightArrow">
            <a:avLst>
              <a:gd name="adj1" fmla="val 50000"/>
              <a:gd name="adj2" fmla="val 50000"/>
            </a:avLst>
          </a:prstGeom>
          <a:gradFill>
            <a:gsLst>
              <a:gs pos="0">
                <a:srgbClr val="000000"/>
              </a:gs>
              <a:gs pos="100000">
                <a:schemeClr val="accent1"/>
              </a:gs>
            </a:gsLst>
            <a:lin ang="10800000"/>
          </a:gradFill>
          <a:ln w="12700">
            <a:miter lim="400000"/>
          </a:ln>
        </p:spPr>
        <p:txBody>
          <a:bodyPr lIns="45719" rIns="45719" anchor="ctr"/>
          <a:lstStyle/>
          <a:p>
            <a:pPr algn="ctr">
              <a:defRPr sz="2000">
                <a:solidFill>
                  <a:srgbClr val="FFFFFF"/>
                </a:solidFill>
              </a:defRPr>
            </a:pPr>
            <a:endParaRPr/>
          </a:p>
        </p:txBody>
      </p:sp>
      <p:sp>
        <p:nvSpPr>
          <p:cNvPr id="310" name="Shape 310"/>
          <p:cNvSpPr/>
          <p:nvPr/>
        </p:nvSpPr>
        <p:spPr>
          <a:xfrm>
            <a:off x="60513" y="1839191"/>
            <a:ext cx="2608704" cy="1767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b="1"/>
            </a:pPr>
            <a:r>
              <a:t>Ambiente físico</a:t>
            </a:r>
          </a:p>
          <a:p>
            <a:pPr marL="742950" lvl="1" indent="-285750">
              <a:buSzPct val="100000"/>
              <a:buFont typeface="Arial"/>
              <a:buChar char="•"/>
            </a:pPr>
            <a:r>
              <a:t>Alimento </a:t>
            </a:r>
          </a:p>
          <a:p>
            <a:pPr marL="742950" lvl="1" indent="-285750">
              <a:buSzPct val="100000"/>
              <a:buFont typeface="Arial"/>
              <a:buChar char="•"/>
            </a:pPr>
            <a:r>
              <a:t>Actividad física</a:t>
            </a:r>
          </a:p>
          <a:p>
            <a:pPr marL="742950" lvl="1" indent="-285750">
              <a:buSzPct val="100000"/>
              <a:buFont typeface="Arial"/>
              <a:buChar char="•"/>
            </a:pPr>
            <a:r>
              <a:t>Seguridad</a:t>
            </a:r>
          </a:p>
          <a:p>
            <a:pPr marL="742950" lvl="1" indent="-285750">
              <a:buSzPct val="100000"/>
              <a:buFont typeface="Arial"/>
              <a:buChar char="•"/>
            </a:pPr>
            <a:r>
              <a:t>Alcohol</a:t>
            </a:r>
          </a:p>
        </p:txBody>
      </p:sp>
      <p:sp>
        <p:nvSpPr>
          <p:cNvPr id="311" name="Shape 311"/>
          <p:cNvSpPr/>
          <p:nvPr/>
        </p:nvSpPr>
        <p:spPr>
          <a:xfrm>
            <a:off x="9281262" y="1839191"/>
            <a:ext cx="2840091" cy="2047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b="1"/>
            </a:pPr>
            <a:r>
              <a:t>Ambiente Social</a:t>
            </a:r>
          </a:p>
          <a:p>
            <a:pPr marL="742950" lvl="1" indent="-285750">
              <a:buSzPct val="100000"/>
              <a:buFont typeface="Arial"/>
              <a:buChar char="•"/>
            </a:pPr>
            <a:r>
              <a:t>Desventajas</a:t>
            </a:r>
          </a:p>
          <a:p>
            <a:pPr marL="742950" lvl="1" indent="-285750">
              <a:buSzPct val="100000"/>
              <a:buFont typeface="Arial"/>
              <a:buChar char="•"/>
            </a:pPr>
            <a:r>
              <a:t>Violencia</a:t>
            </a:r>
          </a:p>
          <a:p>
            <a:pPr marL="742950" lvl="1" indent="-285750">
              <a:buSzPct val="100000"/>
              <a:buFont typeface="Arial"/>
              <a:buChar char="•"/>
            </a:pPr>
            <a:r>
              <a:t>Desigualdad de ingresos</a:t>
            </a:r>
          </a:p>
          <a:p>
            <a:pPr marL="1200150" lvl="2" indent="-285750">
              <a:buSzPct val="100000"/>
              <a:buFont typeface="Arial"/>
              <a:buChar char="•"/>
            </a:pPr>
            <a:endParaRPr/>
          </a:p>
        </p:txBody>
      </p:sp>
      <p:sp>
        <p:nvSpPr>
          <p:cNvPr id="312" name="Shape 312"/>
          <p:cNvSpPr>
            <a:spLocks noGrp="1"/>
          </p:cNvSpPr>
          <p:nvPr>
            <p:ph type="title"/>
          </p:nvPr>
        </p:nvSpPr>
        <p:spPr>
          <a:xfrm>
            <a:off x="838200" y="65578"/>
            <a:ext cx="10515600" cy="1325563"/>
          </a:xfrm>
          <a:prstGeom prst="rect">
            <a:avLst/>
          </a:prstGeom>
        </p:spPr>
        <p:txBody>
          <a:bodyPr/>
          <a:lstStyle/>
          <a:p>
            <a:pPr defTabSz="740663">
              <a:defRPr sz="2268"/>
            </a:pPr>
            <a:br/>
            <a:r>
              <a:rPr sz="3159">
                <a:solidFill>
                  <a:srgbClr val="FF0000"/>
                </a:solidFill>
                <a:effectLst>
                  <a:outerShdw blurRad="30861" dist="30861" dir="2700000" rotWithShape="0">
                    <a:srgbClr val="000000">
                      <a:alpha val="43137"/>
                    </a:srgbClr>
                  </a:outerShdw>
                </a:effectLst>
              </a:rPr>
              <a:t>¡Nuevas formas de pensar!</a:t>
            </a:r>
            <a:br>
              <a:rPr sz="3159">
                <a:solidFill>
                  <a:srgbClr val="FF0000"/>
                </a:solidFill>
                <a:effectLst>
                  <a:outerShdw blurRad="30861" dist="30861" dir="2700000" rotWithShape="0">
                    <a:srgbClr val="000000">
                      <a:alpha val="43137"/>
                    </a:srgbClr>
                  </a:outerShdw>
                </a:effectLst>
              </a:rPr>
            </a:br>
            <a:r>
              <a:rPr sz="3159">
                <a:solidFill>
                  <a:srgbClr val="FF0000"/>
                </a:solidFill>
                <a:effectLst>
                  <a:outerShdw blurRad="30861" dist="30861" dir="2700000" rotWithShape="0">
                    <a:srgbClr val="000000">
                      <a:alpha val="43137"/>
                    </a:srgbClr>
                  </a:outerShdw>
                </a:effectLst>
              </a:rPr>
              <a:t>La sindemia de la obesidad y la diabetes</a:t>
            </a:r>
          </a:p>
        </p:txBody>
      </p:sp>
      <p:grpSp>
        <p:nvGrpSpPr>
          <p:cNvPr id="315" name="Group 315"/>
          <p:cNvGrpSpPr/>
          <p:nvPr/>
        </p:nvGrpSpPr>
        <p:grpSpPr>
          <a:xfrm>
            <a:off x="1725804" y="3183460"/>
            <a:ext cx="2040323" cy="2052001"/>
            <a:chOff x="0" y="0"/>
            <a:chExt cx="2040321" cy="2051999"/>
          </a:xfrm>
        </p:grpSpPr>
        <p:sp>
          <p:nvSpPr>
            <p:cNvPr id="313" name="Shape 313"/>
            <p:cNvSpPr/>
            <p:nvPr/>
          </p:nvSpPr>
          <p:spPr>
            <a:xfrm>
              <a:off x="0" y="0"/>
              <a:ext cx="2040322" cy="2052000"/>
            </a:xfrm>
            <a:prstGeom prst="ellipse">
              <a:avLst/>
            </a:prstGeom>
            <a:solidFill>
              <a:schemeClr val="accent1"/>
            </a:solidFill>
            <a:ln w="12700" cap="flat">
              <a:solidFill>
                <a:srgbClr val="32538F"/>
              </a:solidFill>
              <a:prstDash val="solid"/>
              <a:miter lim="800000"/>
            </a:ln>
            <a:effectLst/>
          </p:spPr>
          <p:txBody>
            <a:bodyPr wrap="square" lIns="45719" tIns="45719" rIns="45719" bIns="45719" numCol="1" anchor="ctr">
              <a:noAutofit/>
            </a:bodyPr>
            <a:lstStyle/>
            <a:p>
              <a:pPr algn="ctr">
                <a:defRPr sz="2400">
                  <a:solidFill>
                    <a:srgbClr val="FFFFFF"/>
                  </a:solidFill>
                </a:defRPr>
              </a:pPr>
              <a:endParaRPr/>
            </a:p>
          </p:txBody>
        </p:sp>
        <p:sp>
          <p:nvSpPr>
            <p:cNvPr id="314" name="Shape 314"/>
            <p:cNvSpPr/>
            <p:nvPr/>
          </p:nvSpPr>
          <p:spPr>
            <a:xfrm>
              <a:off x="298797" y="796129"/>
              <a:ext cx="1442727" cy="4597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2400"/>
              </a:lvl1pPr>
            </a:lstStyle>
            <a:p>
              <a:r>
                <a:rPr dirty="0" err="1">
                  <a:solidFill>
                    <a:schemeClr val="bg1"/>
                  </a:solidFill>
                </a:rPr>
                <a:t>Obesidad</a:t>
              </a:r>
              <a:endParaRPr dirty="0">
                <a:solidFill>
                  <a:schemeClr val="bg1"/>
                </a:solidFill>
              </a:endParaRPr>
            </a:p>
          </p:txBody>
        </p:sp>
      </p:grpSp>
      <p:grpSp>
        <p:nvGrpSpPr>
          <p:cNvPr id="318" name="Group 318"/>
          <p:cNvGrpSpPr/>
          <p:nvPr/>
        </p:nvGrpSpPr>
        <p:grpSpPr>
          <a:xfrm>
            <a:off x="2477536" y="5234735"/>
            <a:ext cx="7252873" cy="1160746"/>
            <a:chOff x="0" y="0"/>
            <a:chExt cx="7252871" cy="1160745"/>
          </a:xfrm>
        </p:grpSpPr>
        <p:sp>
          <p:nvSpPr>
            <p:cNvPr id="316" name="Shape 316"/>
            <p:cNvSpPr/>
            <p:nvPr/>
          </p:nvSpPr>
          <p:spPr>
            <a:xfrm rot="5400000" flipH="1">
              <a:off x="3046062" y="-3046063"/>
              <a:ext cx="1160747" cy="7252872"/>
            </a:xfrm>
            <a:custGeom>
              <a:avLst/>
              <a:gdLst/>
              <a:ahLst/>
              <a:cxnLst>
                <a:cxn ang="0">
                  <a:pos x="wd2" y="hd2"/>
                </a:cxn>
                <a:cxn ang="5400000">
                  <a:pos x="wd2" y="hd2"/>
                </a:cxn>
                <a:cxn ang="10800000">
                  <a:pos x="wd2" y="hd2"/>
                </a:cxn>
                <a:cxn ang="16200000">
                  <a:pos x="wd2" y="hd2"/>
                </a:cxn>
              </a:cxnLst>
              <a:rect l="0" t="0" r="r" b="b"/>
              <a:pathLst>
                <a:path w="21126" h="21600" extrusionOk="0">
                  <a:moveTo>
                    <a:pt x="0" y="10232"/>
                  </a:moveTo>
                  <a:cubicBezTo>
                    <a:pt x="0" y="14898"/>
                    <a:pt x="6517" y="18973"/>
                    <a:pt x="15844" y="20139"/>
                  </a:cubicBezTo>
                  <a:lnTo>
                    <a:pt x="15844" y="19542"/>
                  </a:lnTo>
                  <a:lnTo>
                    <a:pt x="21126" y="20896"/>
                  </a:lnTo>
                  <a:lnTo>
                    <a:pt x="15844" y="21600"/>
                  </a:lnTo>
                  <a:lnTo>
                    <a:pt x="15844" y="21003"/>
                  </a:lnTo>
                  <a:lnTo>
                    <a:pt x="15844" y="21003"/>
                  </a:lnTo>
                  <a:cubicBezTo>
                    <a:pt x="6517" y="19837"/>
                    <a:pt x="0" y="15762"/>
                    <a:pt x="0" y="11096"/>
                  </a:cubicBezTo>
                  <a:close/>
                  <a:moveTo>
                    <a:pt x="21126" y="864"/>
                  </a:moveTo>
                  <a:cubicBezTo>
                    <a:pt x="9805" y="864"/>
                    <a:pt x="497" y="5186"/>
                    <a:pt x="19" y="10664"/>
                  </a:cubicBezTo>
                  <a:lnTo>
                    <a:pt x="19" y="10664"/>
                  </a:lnTo>
                  <a:cubicBezTo>
                    <a:pt x="-474" y="5018"/>
                    <a:pt x="8577" y="248"/>
                    <a:pt x="20234" y="9"/>
                  </a:cubicBezTo>
                  <a:cubicBezTo>
                    <a:pt x="20531" y="3"/>
                    <a:pt x="20829" y="0"/>
                    <a:pt x="21126" y="0"/>
                  </a:cubicBezTo>
                  <a:close/>
                </a:path>
              </a:pathLst>
            </a:custGeom>
            <a:gradFill flip="none" rotWithShape="1">
              <a:gsLst>
                <a:gs pos="0">
                  <a:srgbClr val="000000"/>
                </a:gs>
                <a:gs pos="100000">
                  <a:schemeClr val="accent1"/>
                </a:gs>
              </a:gsLst>
              <a:lin ang="5400000" scaled="0"/>
            </a:gradFill>
            <a:ln w="12700" cap="flat">
              <a:noFill/>
              <a:miter lim="400000"/>
            </a:ln>
            <a:effectLst/>
          </p:spPr>
          <p:txBody>
            <a:bodyPr wrap="square" lIns="45719" tIns="45719" rIns="45719" bIns="45719" numCol="1" anchor="ctr">
              <a:noAutofit/>
            </a:bodyPr>
            <a:lstStyle/>
            <a:p>
              <a:pPr algn="ctr">
                <a:defRPr sz="2000"/>
              </a:pPr>
              <a:endParaRPr/>
            </a:p>
          </p:txBody>
        </p:sp>
        <p:sp>
          <p:nvSpPr>
            <p:cNvPr id="317" name="Shape 317"/>
            <p:cNvSpPr/>
            <p:nvPr/>
          </p:nvSpPr>
          <p:spPr>
            <a:xfrm rot="5400000" flipH="1">
              <a:off x="4882099" y="-1210026"/>
              <a:ext cx="1160747" cy="3580798"/>
            </a:xfrm>
            <a:custGeom>
              <a:avLst/>
              <a:gdLst/>
              <a:ahLst/>
              <a:cxnLst>
                <a:cxn ang="0">
                  <a:pos x="wd2" y="hd2"/>
                </a:cxn>
                <a:cxn ang="5400000">
                  <a:pos x="wd2" y="hd2"/>
                </a:cxn>
                <a:cxn ang="10800000">
                  <a:pos x="wd2" y="hd2"/>
                </a:cxn>
                <a:cxn ang="16200000">
                  <a:pos x="wd2" y="hd2"/>
                </a:cxn>
              </a:cxnLst>
              <a:rect l="0" t="0" r="r" b="b"/>
              <a:pathLst>
                <a:path w="21126" h="21600" extrusionOk="0">
                  <a:moveTo>
                    <a:pt x="21126" y="1750"/>
                  </a:moveTo>
                  <a:cubicBezTo>
                    <a:pt x="9805" y="1750"/>
                    <a:pt x="497" y="10504"/>
                    <a:pt x="19" y="21600"/>
                  </a:cubicBezTo>
                  <a:lnTo>
                    <a:pt x="19" y="21600"/>
                  </a:lnTo>
                  <a:cubicBezTo>
                    <a:pt x="-474" y="10164"/>
                    <a:pt x="8577" y="502"/>
                    <a:pt x="20234" y="18"/>
                  </a:cubicBezTo>
                  <a:cubicBezTo>
                    <a:pt x="20531" y="6"/>
                    <a:pt x="20829" y="0"/>
                    <a:pt x="21126" y="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sz="2000"/>
              </a:pPr>
              <a:endParaRPr/>
            </a:p>
          </p:txBody>
        </p:sp>
      </p:grpSp>
      <p:sp>
        <p:nvSpPr>
          <p:cNvPr id="319" name="Shape 319"/>
          <p:cNvSpPr/>
          <p:nvPr/>
        </p:nvSpPr>
        <p:spPr>
          <a:xfrm>
            <a:off x="3433214" y="5052145"/>
            <a:ext cx="5326620" cy="1320166"/>
          </a:xfrm>
          <a:prstGeom prst="rect">
            <a:avLst/>
          </a:prstGeom>
          <a:solidFill>
            <a:srgbClr val="FFFFFF"/>
          </a:solidFill>
          <a:ln>
            <a:solidFill>
              <a:srgbClr val="000000"/>
            </a:solidFill>
          </a:ln>
          <a:extLst>
            <a:ext uri="{C572A759-6A51-4108-AA02-DFA0A04FC94B}">
              <ma14:wrappingTextBoxFlag xmlns:ma14="http://schemas.microsoft.com/office/mac/drawingml/2011/main" xmlns="" val="1"/>
            </a:ext>
          </a:extLst>
        </p:spPr>
        <p:txBody>
          <a:bodyPr wrap="none" lIns="45719" rIns="45719">
            <a:spAutoFit/>
          </a:bodyPr>
          <a:lstStyle/>
          <a:p>
            <a:pPr algn="ctr">
              <a:defRPr sz="2000"/>
            </a:pPr>
            <a:r>
              <a:t>Ganancia de peso inducida por medicamentos</a:t>
            </a:r>
          </a:p>
          <a:p>
            <a:pPr algn="ctr">
              <a:defRPr sz="2000"/>
            </a:pPr>
            <a:r>
              <a:t>Neuropatía y disminución de la actividad</a:t>
            </a:r>
          </a:p>
          <a:p>
            <a:pPr algn="ctr">
              <a:defRPr sz="2000"/>
            </a:pPr>
            <a:r>
              <a:t>Hipoglucemia y estimulación de la ingesta calórica</a:t>
            </a:r>
          </a:p>
          <a:p>
            <a:pPr algn="ctr">
              <a:defRPr sz="2000"/>
            </a:pPr>
            <a:r>
              <a:t>Estigma y alteración de la salud mental</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0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30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29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4" nodeType="afterEffect">
                                  <p:stCondLst>
                                    <p:cond delay="0"/>
                                  </p:stCondLst>
                                  <p:iterate>
                                    <p:tmAbs val="0"/>
                                  </p:iterate>
                                  <p:childTnLst>
                                    <p:set>
                                      <p:cBhvr>
                                        <p:cTn id="15" fill="hold"/>
                                        <p:tgtEl>
                                          <p:spTgt spid="30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5" nodeType="clickEffect">
                                  <p:stCondLst>
                                    <p:cond delay="0"/>
                                  </p:stCondLst>
                                  <p:iterate>
                                    <p:tmAbs val="0"/>
                                  </p:iterate>
                                  <p:childTnLst>
                                    <p:set>
                                      <p:cBhvr>
                                        <p:cTn id="19" fill="hold"/>
                                        <p:tgtEl>
                                          <p:spTgt spid="29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6" nodeType="clickEffect">
                                  <p:stCondLst>
                                    <p:cond delay="0"/>
                                  </p:stCondLst>
                                  <p:iterate>
                                    <p:tmAbs val="0"/>
                                  </p:iterate>
                                  <p:childTnLst>
                                    <p:set>
                                      <p:cBhvr>
                                        <p:cTn id="23" fill="hold"/>
                                        <p:tgtEl>
                                          <p:spTgt spid="301"/>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7" nodeType="afterEffect">
                                  <p:stCondLst>
                                    <p:cond delay="0"/>
                                  </p:stCondLst>
                                  <p:iterate>
                                    <p:tmAbs val="0"/>
                                  </p:iterate>
                                  <p:childTnLst>
                                    <p:set>
                                      <p:cBhvr>
                                        <p:cTn id="26" fill="hold"/>
                                        <p:tgtEl>
                                          <p:spTgt spid="3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8" nodeType="clickEffect">
                                  <p:stCondLst>
                                    <p:cond delay="0"/>
                                  </p:stCondLst>
                                  <p:iterate>
                                    <p:tmAbs val="0"/>
                                  </p:iterate>
                                  <p:childTnLst>
                                    <p:set>
                                      <p:cBhvr>
                                        <p:cTn id="30" fill="hold"/>
                                        <p:tgtEl>
                                          <p:spTgt spid="318"/>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9" nodeType="afterEffect">
                                  <p:stCondLst>
                                    <p:cond delay="0"/>
                                  </p:stCondLst>
                                  <p:iterate>
                                    <p:tmAbs val="0"/>
                                  </p:iterate>
                                  <p:childTnLst>
                                    <p:set>
                                      <p:cBhvr>
                                        <p:cTn id="33" fill="hold"/>
                                        <p:tgtEl>
                                          <p:spTgt spid="3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0" nodeType="clickEffect">
                                  <p:stCondLst>
                                    <p:cond delay="0"/>
                                  </p:stCondLst>
                                  <p:iterate>
                                    <p:tmAbs val="0"/>
                                  </p:iterate>
                                  <p:childTnLst>
                                    <p:set>
                                      <p:cBhvr>
                                        <p:cTn id="37" fill="hold"/>
                                        <p:tgtEl>
                                          <p:spTgt spid="3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11" nodeType="clickEffect">
                                  <p:stCondLst>
                                    <p:cond delay="0"/>
                                  </p:stCondLst>
                                  <p:iterate>
                                    <p:tmAbs val="0"/>
                                  </p:iterate>
                                  <p:childTnLst>
                                    <p:set>
                                      <p:cBhvr>
                                        <p:cTn id="41" fill="hold"/>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3" animBg="1" advAuto="0"/>
      <p:bldP spid="298" grpId="5" animBg="1" advAuto="0"/>
      <p:bldP spid="301" grpId="6" animBg="1" advAuto="0"/>
      <p:bldP spid="302" grpId="7" animBg="1" advAuto="0"/>
      <p:bldP spid="307" grpId="2" animBg="1" advAuto="0"/>
      <p:bldP spid="308" grpId="1" animBg="1" advAuto="0"/>
      <p:bldP spid="309" grpId="4" animBg="1" advAuto="0"/>
      <p:bldP spid="310" grpId="10" animBg="1" advAuto="0"/>
      <p:bldP spid="311" grpId="11" animBg="1" advAuto="0"/>
      <p:bldP spid="318" grpId="8" animBg="1" advAuto="0"/>
      <p:bldP spid="319" grpId="9" animBg="1" advAuto="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1" name="Shape 321"/>
          <p:cNvSpPr/>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1200">
                <a:solidFill>
                  <a:srgbClr val="888888"/>
                </a:solidFill>
              </a:defRPr>
            </a:lvl1pPr>
          </a:lstStyle>
          <a:p>
            <a:r>
              <a:t>Slide courtesy of D Ryan and R Scribner</a:t>
            </a:r>
          </a:p>
        </p:txBody>
      </p:sp>
      <p:sp>
        <p:nvSpPr>
          <p:cNvPr id="322" name="Shape 322"/>
          <p:cNvSpPr/>
          <p:nvPr/>
        </p:nvSpPr>
        <p:spPr>
          <a:xfrm>
            <a:off x="5425854" y="2919671"/>
            <a:ext cx="3717016" cy="10058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p>
            <a:pPr>
              <a:defRPr sz="2000"/>
            </a:pPr>
            <a:r>
              <a:t>Promotes 2 core defects:</a:t>
            </a:r>
          </a:p>
          <a:p>
            <a:pPr marL="342900" indent="-342900">
              <a:buSzPct val="100000"/>
              <a:buFont typeface="Arial"/>
              <a:buChar char="•"/>
              <a:defRPr sz="2000"/>
            </a:pPr>
            <a:r>
              <a:t>Insulin resistance</a:t>
            </a:r>
          </a:p>
          <a:p>
            <a:pPr marL="342900" indent="-342900">
              <a:buSzPct val="100000"/>
              <a:buFont typeface="Arial"/>
              <a:buChar char="•"/>
              <a:defRPr sz="2000"/>
            </a:pPr>
            <a:r>
              <a:t>β cell decompensation</a:t>
            </a:r>
          </a:p>
        </p:txBody>
      </p:sp>
      <p:grpSp>
        <p:nvGrpSpPr>
          <p:cNvPr id="325" name="Group 325"/>
          <p:cNvGrpSpPr/>
          <p:nvPr/>
        </p:nvGrpSpPr>
        <p:grpSpPr>
          <a:xfrm>
            <a:off x="8409623" y="3183460"/>
            <a:ext cx="2052001" cy="2052001"/>
            <a:chOff x="0" y="0"/>
            <a:chExt cx="2051999" cy="2051999"/>
          </a:xfrm>
        </p:grpSpPr>
        <p:sp>
          <p:nvSpPr>
            <p:cNvPr id="323" name="Shape 323"/>
            <p:cNvSpPr/>
            <p:nvPr/>
          </p:nvSpPr>
          <p:spPr>
            <a:xfrm>
              <a:off x="0" y="0"/>
              <a:ext cx="2052000" cy="2052000"/>
            </a:xfrm>
            <a:prstGeom prst="ellipse">
              <a:avLst/>
            </a:prstGeom>
            <a:solidFill>
              <a:srgbClr val="000000"/>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4" name="Shape 324"/>
            <p:cNvSpPr/>
            <p:nvPr/>
          </p:nvSpPr>
          <p:spPr>
            <a:xfrm>
              <a:off x="300507" y="758030"/>
              <a:ext cx="1450986" cy="5359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2800">
                  <a:solidFill>
                    <a:srgbClr val="FFFFFF"/>
                  </a:solidFill>
                </a:defRPr>
              </a:lvl1pPr>
            </a:lstStyle>
            <a:p>
              <a:r>
                <a:t>Diabetes</a:t>
              </a:r>
            </a:p>
          </p:txBody>
        </p:sp>
      </p:grpSp>
      <p:grpSp>
        <p:nvGrpSpPr>
          <p:cNvPr id="328" name="Group 328"/>
          <p:cNvGrpSpPr/>
          <p:nvPr/>
        </p:nvGrpSpPr>
        <p:grpSpPr>
          <a:xfrm>
            <a:off x="2546861" y="1710395"/>
            <a:ext cx="7192747" cy="1449220"/>
            <a:chOff x="0" y="0"/>
            <a:chExt cx="7192745" cy="1449218"/>
          </a:xfrm>
        </p:grpSpPr>
        <p:sp>
          <p:nvSpPr>
            <p:cNvPr id="326" name="Shape 326"/>
            <p:cNvSpPr/>
            <p:nvPr/>
          </p:nvSpPr>
          <p:spPr>
            <a:xfrm rot="16200000" flipH="1">
              <a:off x="2871763" y="-2871764"/>
              <a:ext cx="1449220" cy="7192747"/>
            </a:xfrm>
            <a:custGeom>
              <a:avLst/>
              <a:gdLst/>
              <a:ahLst/>
              <a:cxnLst>
                <a:cxn ang="0">
                  <a:pos x="wd2" y="hd2"/>
                </a:cxn>
                <a:cxn ang="5400000">
                  <a:pos x="wd2" y="hd2"/>
                </a:cxn>
                <a:cxn ang="10800000">
                  <a:pos x="wd2" y="hd2"/>
                </a:cxn>
                <a:cxn ang="16200000">
                  <a:pos x="wd2" y="hd2"/>
                </a:cxn>
              </a:cxnLst>
              <a:rect l="0" t="0" r="r" b="b"/>
              <a:pathLst>
                <a:path w="21009" h="21600" extrusionOk="0">
                  <a:moveTo>
                    <a:pt x="1" y="10145"/>
                  </a:moveTo>
                  <a:cubicBezTo>
                    <a:pt x="1" y="14771"/>
                    <a:pt x="6482" y="18811"/>
                    <a:pt x="15757" y="19968"/>
                  </a:cubicBezTo>
                  <a:lnTo>
                    <a:pt x="15757" y="19424"/>
                  </a:lnTo>
                  <a:lnTo>
                    <a:pt x="21009" y="20834"/>
                  </a:lnTo>
                  <a:lnTo>
                    <a:pt x="15757" y="21600"/>
                  </a:lnTo>
                  <a:lnTo>
                    <a:pt x="15757" y="21056"/>
                  </a:lnTo>
                  <a:lnTo>
                    <a:pt x="15757" y="21056"/>
                  </a:lnTo>
                  <a:cubicBezTo>
                    <a:pt x="6482" y="19899"/>
                    <a:pt x="1" y="15859"/>
                    <a:pt x="1" y="11233"/>
                  </a:cubicBezTo>
                  <a:close/>
                  <a:moveTo>
                    <a:pt x="21009" y="1088"/>
                  </a:moveTo>
                  <a:cubicBezTo>
                    <a:pt x="9844" y="1088"/>
                    <a:pt x="630" y="5305"/>
                    <a:pt x="31" y="10689"/>
                  </a:cubicBezTo>
                  <a:lnTo>
                    <a:pt x="31" y="10689"/>
                  </a:lnTo>
                  <a:cubicBezTo>
                    <a:pt x="-591" y="5094"/>
                    <a:pt x="8297" y="315"/>
                    <a:pt x="19883" y="15"/>
                  </a:cubicBezTo>
                  <a:cubicBezTo>
                    <a:pt x="20258" y="5"/>
                    <a:pt x="20633" y="0"/>
                    <a:pt x="21009" y="0"/>
                  </a:cubicBezTo>
                  <a:close/>
                </a:path>
              </a:pathLst>
            </a:custGeom>
            <a:gradFill flip="none" rotWithShape="1">
              <a:gsLst>
                <a:gs pos="0">
                  <a:schemeClr val="accent1"/>
                </a:gs>
                <a:gs pos="100000">
                  <a:srgbClr val="000000"/>
                </a:gs>
              </a:gsLst>
              <a:lin ang="4800000" scaled="0"/>
            </a:gradFill>
            <a:ln w="12700" cap="flat">
              <a:noFill/>
              <a:miter lim="400000"/>
            </a:ln>
            <a:effectLst/>
          </p:spPr>
          <p:txBody>
            <a:bodyPr wrap="square" lIns="45719" tIns="45719" rIns="45719" bIns="45719" numCol="1" anchor="ctr">
              <a:noAutofit/>
            </a:bodyPr>
            <a:lstStyle/>
            <a:p>
              <a:pPr algn="ctr">
                <a:defRPr sz="2000"/>
              </a:pPr>
              <a:endParaRPr/>
            </a:p>
          </p:txBody>
        </p:sp>
        <p:sp>
          <p:nvSpPr>
            <p:cNvPr id="327" name="Shape 327"/>
            <p:cNvSpPr/>
            <p:nvPr/>
          </p:nvSpPr>
          <p:spPr>
            <a:xfrm rot="16200000" flipH="1">
              <a:off x="1055108" y="-1055109"/>
              <a:ext cx="1449220" cy="3559437"/>
            </a:xfrm>
            <a:custGeom>
              <a:avLst/>
              <a:gdLst/>
              <a:ahLst/>
              <a:cxnLst>
                <a:cxn ang="0">
                  <a:pos x="wd2" y="hd2"/>
                </a:cxn>
                <a:cxn ang="5400000">
                  <a:pos x="wd2" y="hd2"/>
                </a:cxn>
                <a:cxn ang="10800000">
                  <a:pos x="wd2" y="hd2"/>
                </a:cxn>
                <a:cxn ang="16200000">
                  <a:pos x="wd2" y="hd2"/>
                </a:cxn>
              </a:cxnLst>
              <a:rect l="0" t="0" r="r" b="b"/>
              <a:pathLst>
                <a:path w="21009" h="21600" extrusionOk="0">
                  <a:moveTo>
                    <a:pt x="21009" y="2199"/>
                  </a:moveTo>
                  <a:cubicBezTo>
                    <a:pt x="9844" y="2199"/>
                    <a:pt x="630" y="10721"/>
                    <a:pt x="31" y="21600"/>
                  </a:cubicBezTo>
                  <a:lnTo>
                    <a:pt x="31" y="21600"/>
                  </a:lnTo>
                  <a:cubicBezTo>
                    <a:pt x="-591" y="10294"/>
                    <a:pt x="8297" y="637"/>
                    <a:pt x="19883" y="29"/>
                  </a:cubicBezTo>
                  <a:cubicBezTo>
                    <a:pt x="20258" y="10"/>
                    <a:pt x="20633" y="0"/>
                    <a:pt x="21009" y="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sz="2000"/>
              </a:pPr>
              <a:endParaRPr/>
            </a:p>
          </p:txBody>
        </p:sp>
      </p:grpSp>
      <p:sp>
        <p:nvSpPr>
          <p:cNvPr id="329" name="Shape 329"/>
          <p:cNvSpPr/>
          <p:nvPr/>
        </p:nvSpPr>
        <p:spPr>
          <a:xfrm>
            <a:off x="4238485" y="1710432"/>
            <a:ext cx="3736390" cy="1015366"/>
          </a:xfrm>
          <a:prstGeom prst="rect">
            <a:avLst/>
          </a:prstGeom>
          <a:solidFill>
            <a:srgbClr val="FFFFFF"/>
          </a:solidFill>
          <a:ln>
            <a:solidFill>
              <a:srgbClr val="000000"/>
            </a:solidFill>
          </a:ln>
          <a:extLst>
            <a:ext uri="{C572A759-6A51-4108-AA02-DFA0A04FC94B}">
              <ma14:wrappingTextBoxFlag xmlns:ma14="http://schemas.microsoft.com/office/mac/drawingml/2011/main" xmlns="" val="1"/>
            </a:ext>
          </a:extLst>
        </p:spPr>
        <p:txBody>
          <a:bodyPr wrap="none" lIns="45719" rIns="45719">
            <a:spAutoFit/>
          </a:bodyPr>
          <a:lstStyle/>
          <a:p>
            <a:pPr algn="ctr">
              <a:defRPr sz="2000"/>
            </a:pPr>
            <a:r>
              <a:t>Sleep disorders</a:t>
            </a:r>
          </a:p>
          <a:p>
            <a:pPr algn="ctr">
              <a:defRPr sz="2000"/>
            </a:pPr>
            <a:r>
              <a:t>Inability 	to be active</a:t>
            </a:r>
          </a:p>
          <a:p>
            <a:pPr algn="ctr">
              <a:defRPr sz="2000"/>
            </a:pPr>
            <a:r>
              <a:t>Stigma and impaired mental health</a:t>
            </a:r>
          </a:p>
        </p:txBody>
      </p:sp>
      <p:grpSp>
        <p:nvGrpSpPr>
          <p:cNvPr id="334" name="Group 334"/>
          <p:cNvGrpSpPr/>
          <p:nvPr/>
        </p:nvGrpSpPr>
        <p:grpSpPr>
          <a:xfrm>
            <a:off x="4393684" y="3353189"/>
            <a:ext cx="1264446" cy="1618045"/>
            <a:chOff x="0" y="0"/>
            <a:chExt cx="1264444" cy="1618043"/>
          </a:xfrm>
        </p:grpSpPr>
        <p:pic>
          <p:nvPicPr>
            <p:cNvPr id="330" name="image10.tif"/>
            <p:cNvPicPr>
              <a:picLocks noChangeAspect="1"/>
            </p:cNvPicPr>
            <p:nvPr/>
          </p:nvPicPr>
          <p:blipFill>
            <a:blip r:embed="rId2">
              <a:extLst/>
            </a:blip>
            <a:stretch>
              <a:fillRect/>
            </a:stretch>
          </p:blipFill>
          <p:spPr>
            <a:xfrm>
              <a:off x="202651" y="739566"/>
              <a:ext cx="683141" cy="300409"/>
            </a:xfrm>
            <a:prstGeom prst="rect">
              <a:avLst/>
            </a:prstGeom>
            <a:ln w="12700" cap="flat">
              <a:noFill/>
              <a:miter lim="400000"/>
            </a:ln>
            <a:effectLst/>
          </p:spPr>
        </p:pic>
        <p:pic>
          <p:nvPicPr>
            <p:cNvPr id="331" name="image11.tif" descr="Liver_small"/>
            <p:cNvPicPr>
              <a:picLocks noChangeAspect="1"/>
            </p:cNvPicPr>
            <p:nvPr/>
          </p:nvPicPr>
          <p:blipFill>
            <a:blip r:embed="rId3">
              <a:extLst/>
            </a:blip>
            <a:stretch>
              <a:fillRect/>
            </a:stretch>
          </p:blipFill>
          <p:spPr>
            <a:xfrm>
              <a:off x="0" y="0"/>
              <a:ext cx="1083043" cy="479295"/>
            </a:xfrm>
            <a:prstGeom prst="rect">
              <a:avLst/>
            </a:prstGeom>
            <a:ln w="12700" cap="flat">
              <a:noFill/>
              <a:miter lim="400000"/>
            </a:ln>
            <a:effectLst/>
          </p:spPr>
        </p:pic>
        <p:pic>
          <p:nvPicPr>
            <p:cNvPr id="332" name="image12.tif" descr="Muscle_small"/>
            <p:cNvPicPr>
              <a:picLocks noChangeAspect="1"/>
            </p:cNvPicPr>
            <p:nvPr/>
          </p:nvPicPr>
          <p:blipFill>
            <a:blip r:embed="rId4">
              <a:extLst/>
            </a:blip>
            <a:stretch>
              <a:fillRect/>
            </a:stretch>
          </p:blipFill>
          <p:spPr>
            <a:xfrm>
              <a:off x="0" y="453211"/>
              <a:ext cx="1114481" cy="291648"/>
            </a:xfrm>
            <a:prstGeom prst="rect">
              <a:avLst/>
            </a:prstGeom>
            <a:ln w="12700" cap="flat">
              <a:noFill/>
              <a:miter lim="400000"/>
            </a:ln>
            <a:effectLst/>
          </p:spPr>
        </p:pic>
        <p:pic>
          <p:nvPicPr>
            <p:cNvPr id="333" name="image13.tif" descr="Pancreas_small"/>
            <p:cNvPicPr>
              <a:picLocks noChangeAspect="1"/>
            </p:cNvPicPr>
            <p:nvPr/>
          </p:nvPicPr>
          <p:blipFill>
            <a:blip r:embed="rId5">
              <a:extLst/>
            </a:blip>
            <a:stretch>
              <a:fillRect/>
            </a:stretch>
          </p:blipFill>
          <p:spPr>
            <a:xfrm rot="997775">
              <a:off x="57874" y="1028669"/>
              <a:ext cx="1169343" cy="431067"/>
            </a:xfrm>
            <a:prstGeom prst="rect">
              <a:avLst/>
            </a:prstGeom>
            <a:ln w="12700" cap="flat">
              <a:noFill/>
              <a:miter lim="400000"/>
            </a:ln>
            <a:effectLst/>
          </p:spPr>
        </p:pic>
      </p:grpSp>
      <p:sp>
        <p:nvSpPr>
          <p:cNvPr id="335" name="Shape 335"/>
          <p:cNvSpPr/>
          <p:nvPr/>
        </p:nvSpPr>
        <p:spPr>
          <a:xfrm>
            <a:off x="3777295" y="3941586"/>
            <a:ext cx="708160" cy="531320"/>
          </a:xfrm>
          <a:prstGeom prst="rightArrow">
            <a:avLst>
              <a:gd name="adj1" fmla="val 50000"/>
              <a:gd name="adj2" fmla="val 50000"/>
            </a:avLst>
          </a:prstGeom>
          <a:solidFill>
            <a:schemeClr val="accent1"/>
          </a:solidFill>
          <a:ln w="12700">
            <a:miter lim="400000"/>
          </a:ln>
        </p:spPr>
        <p:txBody>
          <a:bodyPr lIns="45719" rIns="45719" anchor="ctr"/>
          <a:lstStyle/>
          <a:p>
            <a:pPr algn="ctr">
              <a:defRPr sz="2000">
                <a:solidFill>
                  <a:srgbClr val="FFFFFF"/>
                </a:solidFill>
              </a:defRPr>
            </a:pPr>
            <a:endParaRPr/>
          </a:p>
        </p:txBody>
      </p:sp>
      <p:sp>
        <p:nvSpPr>
          <p:cNvPr id="336" name="Shape 336"/>
          <p:cNvSpPr/>
          <p:nvPr/>
        </p:nvSpPr>
        <p:spPr>
          <a:xfrm>
            <a:off x="5849570" y="3943801"/>
            <a:ext cx="2520739" cy="531320"/>
          </a:xfrm>
          <a:prstGeom prst="rightArrow">
            <a:avLst>
              <a:gd name="adj1" fmla="val 50000"/>
              <a:gd name="adj2" fmla="val 50000"/>
            </a:avLst>
          </a:prstGeom>
          <a:gradFill>
            <a:gsLst>
              <a:gs pos="0">
                <a:srgbClr val="000000"/>
              </a:gs>
              <a:gs pos="100000">
                <a:schemeClr val="accent1"/>
              </a:gs>
            </a:gsLst>
            <a:lin ang="10800000"/>
          </a:gradFill>
          <a:ln w="12700">
            <a:miter lim="400000"/>
          </a:ln>
        </p:spPr>
        <p:txBody>
          <a:bodyPr lIns="45719" rIns="45719" anchor="ctr"/>
          <a:lstStyle/>
          <a:p>
            <a:pPr algn="ctr">
              <a:defRPr sz="2000">
                <a:solidFill>
                  <a:srgbClr val="FFFFFF"/>
                </a:solidFill>
              </a:defRPr>
            </a:pPr>
            <a:endParaRPr/>
          </a:p>
        </p:txBody>
      </p:sp>
      <p:sp>
        <p:nvSpPr>
          <p:cNvPr id="337" name="Shape 337"/>
          <p:cNvSpPr/>
          <p:nvPr/>
        </p:nvSpPr>
        <p:spPr>
          <a:xfrm>
            <a:off x="60513" y="1839191"/>
            <a:ext cx="2608704" cy="1767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b="1"/>
            </a:pPr>
            <a:r>
              <a:t>Physical environment</a:t>
            </a:r>
          </a:p>
          <a:p>
            <a:pPr marL="742950" lvl="1" indent="-285750">
              <a:buSzPct val="100000"/>
              <a:buFont typeface="Arial"/>
              <a:buChar char="•"/>
            </a:pPr>
            <a:r>
              <a:t>Food </a:t>
            </a:r>
          </a:p>
          <a:p>
            <a:pPr marL="742950" lvl="1" indent="-285750">
              <a:buSzPct val="100000"/>
              <a:buFont typeface="Arial"/>
              <a:buChar char="•"/>
            </a:pPr>
            <a:r>
              <a:t>Physical activity</a:t>
            </a:r>
          </a:p>
          <a:p>
            <a:pPr marL="742950" lvl="1" indent="-285750">
              <a:buSzPct val="100000"/>
              <a:buFont typeface="Arial"/>
              <a:buChar char="•"/>
            </a:pPr>
            <a:r>
              <a:t>Safety</a:t>
            </a:r>
          </a:p>
          <a:p>
            <a:pPr marL="742950" lvl="1" indent="-285750">
              <a:buSzPct val="100000"/>
              <a:buFont typeface="Arial"/>
              <a:buChar char="•"/>
            </a:pPr>
            <a:r>
              <a:t>Alcohol</a:t>
            </a:r>
          </a:p>
        </p:txBody>
      </p:sp>
      <p:sp>
        <p:nvSpPr>
          <p:cNvPr id="338" name="Shape 338"/>
          <p:cNvSpPr/>
          <p:nvPr/>
        </p:nvSpPr>
        <p:spPr>
          <a:xfrm>
            <a:off x="9281262" y="1839191"/>
            <a:ext cx="2840091" cy="1767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b="1"/>
            </a:pPr>
            <a:r>
              <a:t>Social environment</a:t>
            </a:r>
          </a:p>
          <a:p>
            <a:pPr marL="742950" lvl="1" indent="-285750">
              <a:buSzPct val="100000"/>
              <a:buFont typeface="Arial"/>
              <a:buChar char="•"/>
            </a:pPr>
            <a:r>
              <a:t>Disadvantage</a:t>
            </a:r>
          </a:p>
          <a:p>
            <a:pPr marL="742950" lvl="1" indent="-285750">
              <a:buSzPct val="100000"/>
              <a:buFont typeface="Arial"/>
              <a:buChar char="•"/>
            </a:pPr>
            <a:r>
              <a:t>Violence</a:t>
            </a:r>
          </a:p>
          <a:p>
            <a:pPr marL="742950" lvl="1" indent="-285750">
              <a:buSzPct val="100000"/>
              <a:buFont typeface="Arial"/>
              <a:buChar char="•"/>
            </a:pPr>
            <a:r>
              <a:t>Income inequality</a:t>
            </a:r>
          </a:p>
          <a:p>
            <a:pPr marL="1200150" lvl="2" indent="-285750">
              <a:buSzPct val="100000"/>
              <a:buFont typeface="Arial"/>
              <a:buChar char="•"/>
            </a:pPr>
            <a:endParaRPr/>
          </a:p>
        </p:txBody>
      </p:sp>
      <p:sp>
        <p:nvSpPr>
          <p:cNvPr id="339" name="Shape 339"/>
          <p:cNvSpPr>
            <a:spLocks noGrp="1"/>
          </p:cNvSpPr>
          <p:nvPr>
            <p:ph type="title"/>
          </p:nvPr>
        </p:nvSpPr>
        <p:spPr>
          <a:xfrm>
            <a:off x="838200" y="65578"/>
            <a:ext cx="10515600" cy="1325563"/>
          </a:xfrm>
          <a:prstGeom prst="rect">
            <a:avLst/>
          </a:prstGeom>
        </p:spPr>
        <p:txBody>
          <a:bodyPr/>
          <a:lstStyle/>
          <a:p>
            <a:pPr defTabSz="740663">
              <a:defRPr sz="2268"/>
            </a:pPr>
            <a:br/>
            <a:r>
              <a:rPr sz="3159">
                <a:solidFill>
                  <a:srgbClr val="FF0000"/>
                </a:solidFill>
                <a:effectLst>
                  <a:outerShdw blurRad="30861" dist="30861" dir="2700000" rotWithShape="0">
                    <a:srgbClr val="000000">
                      <a:alpha val="43137"/>
                    </a:srgbClr>
                  </a:outerShdw>
                </a:effectLst>
              </a:rPr>
              <a:t>¡Nuevas paradigmas in obesidad!</a:t>
            </a:r>
            <a:br>
              <a:rPr sz="3159">
                <a:solidFill>
                  <a:srgbClr val="FF0000"/>
                </a:solidFill>
                <a:effectLst>
                  <a:outerShdw blurRad="30861" dist="30861" dir="2700000" rotWithShape="0">
                    <a:srgbClr val="000000">
                      <a:alpha val="43137"/>
                    </a:srgbClr>
                  </a:outerShdw>
                </a:effectLst>
              </a:rPr>
            </a:br>
            <a:r>
              <a:rPr sz="3159">
                <a:solidFill>
                  <a:srgbClr val="FF0000"/>
                </a:solidFill>
                <a:effectLst>
                  <a:outerShdw blurRad="30861" dist="30861" dir="2700000" rotWithShape="0">
                    <a:srgbClr val="000000">
                      <a:alpha val="43137"/>
                    </a:srgbClr>
                  </a:outerShdw>
                </a:effectLst>
              </a:rPr>
              <a:t>The obesity and diabetes syndemic</a:t>
            </a:r>
          </a:p>
        </p:txBody>
      </p:sp>
      <p:grpSp>
        <p:nvGrpSpPr>
          <p:cNvPr id="342" name="Group 342"/>
          <p:cNvGrpSpPr/>
          <p:nvPr/>
        </p:nvGrpSpPr>
        <p:grpSpPr>
          <a:xfrm>
            <a:off x="1725804" y="3183460"/>
            <a:ext cx="2052001" cy="2052001"/>
            <a:chOff x="0" y="0"/>
            <a:chExt cx="2051999" cy="2051999"/>
          </a:xfrm>
        </p:grpSpPr>
        <p:sp>
          <p:nvSpPr>
            <p:cNvPr id="340" name="Shape 340"/>
            <p:cNvSpPr/>
            <p:nvPr/>
          </p:nvSpPr>
          <p:spPr>
            <a:xfrm>
              <a:off x="0" y="0"/>
              <a:ext cx="2052000" cy="2052000"/>
            </a:xfrm>
            <a:prstGeom prst="ellipse">
              <a:avLst/>
            </a:prstGeom>
            <a:solidFill>
              <a:schemeClr val="accent1"/>
            </a:solidFill>
            <a:ln w="12700" cap="flat">
              <a:solidFill>
                <a:srgbClr val="32538F"/>
              </a:solidFill>
              <a:prstDash val="solid"/>
              <a:miter lim="800000"/>
            </a:ln>
            <a:effectLst/>
          </p:spPr>
          <p:txBody>
            <a:bodyPr wrap="square" lIns="45719" tIns="45719" rIns="45719" bIns="45719" numCol="1" anchor="ctr">
              <a:noAutofit/>
            </a:bodyPr>
            <a:lstStyle/>
            <a:p>
              <a:pPr algn="ctr">
                <a:defRPr sz="2800">
                  <a:solidFill>
                    <a:srgbClr val="FFFFFF"/>
                  </a:solidFill>
                </a:defRPr>
              </a:pPr>
              <a:endParaRPr/>
            </a:p>
          </p:txBody>
        </p:sp>
        <p:sp>
          <p:nvSpPr>
            <p:cNvPr id="341" name="Shape 341"/>
            <p:cNvSpPr/>
            <p:nvPr/>
          </p:nvSpPr>
          <p:spPr>
            <a:xfrm>
              <a:off x="300507" y="758030"/>
              <a:ext cx="1450986" cy="5359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2800"/>
              </a:lvl1pPr>
            </a:lstStyle>
            <a:p>
              <a:r>
                <a:t>Obesity</a:t>
              </a:r>
            </a:p>
          </p:txBody>
        </p:sp>
      </p:grpSp>
      <p:grpSp>
        <p:nvGrpSpPr>
          <p:cNvPr id="345" name="Group 345"/>
          <p:cNvGrpSpPr/>
          <p:nvPr/>
        </p:nvGrpSpPr>
        <p:grpSpPr>
          <a:xfrm>
            <a:off x="2477536" y="5234735"/>
            <a:ext cx="7252873" cy="1160746"/>
            <a:chOff x="0" y="0"/>
            <a:chExt cx="7252871" cy="1160745"/>
          </a:xfrm>
        </p:grpSpPr>
        <p:sp>
          <p:nvSpPr>
            <p:cNvPr id="343" name="Shape 343"/>
            <p:cNvSpPr/>
            <p:nvPr/>
          </p:nvSpPr>
          <p:spPr>
            <a:xfrm rot="5400000" flipH="1">
              <a:off x="3046062" y="-3046063"/>
              <a:ext cx="1160747" cy="7252872"/>
            </a:xfrm>
            <a:custGeom>
              <a:avLst/>
              <a:gdLst/>
              <a:ahLst/>
              <a:cxnLst>
                <a:cxn ang="0">
                  <a:pos x="wd2" y="hd2"/>
                </a:cxn>
                <a:cxn ang="5400000">
                  <a:pos x="wd2" y="hd2"/>
                </a:cxn>
                <a:cxn ang="10800000">
                  <a:pos x="wd2" y="hd2"/>
                </a:cxn>
                <a:cxn ang="16200000">
                  <a:pos x="wd2" y="hd2"/>
                </a:cxn>
              </a:cxnLst>
              <a:rect l="0" t="0" r="r" b="b"/>
              <a:pathLst>
                <a:path w="21126" h="21600" extrusionOk="0">
                  <a:moveTo>
                    <a:pt x="0" y="10232"/>
                  </a:moveTo>
                  <a:cubicBezTo>
                    <a:pt x="0" y="14898"/>
                    <a:pt x="6517" y="18973"/>
                    <a:pt x="15844" y="20139"/>
                  </a:cubicBezTo>
                  <a:lnTo>
                    <a:pt x="15844" y="19542"/>
                  </a:lnTo>
                  <a:lnTo>
                    <a:pt x="21126" y="20896"/>
                  </a:lnTo>
                  <a:lnTo>
                    <a:pt x="15844" y="21600"/>
                  </a:lnTo>
                  <a:lnTo>
                    <a:pt x="15844" y="21003"/>
                  </a:lnTo>
                  <a:lnTo>
                    <a:pt x="15844" y="21003"/>
                  </a:lnTo>
                  <a:cubicBezTo>
                    <a:pt x="6517" y="19837"/>
                    <a:pt x="0" y="15762"/>
                    <a:pt x="0" y="11096"/>
                  </a:cubicBezTo>
                  <a:close/>
                  <a:moveTo>
                    <a:pt x="21126" y="864"/>
                  </a:moveTo>
                  <a:cubicBezTo>
                    <a:pt x="9805" y="864"/>
                    <a:pt x="497" y="5186"/>
                    <a:pt x="19" y="10664"/>
                  </a:cubicBezTo>
                  <a:lnTo>
                    <a:pt x="19" y="10664"/>
                  </a:lnTo>
                  <a:cubicBezTo>
                    <a:pt x="-474" y="5018"/>
                    <a:pt x="8577" y="248"/>
                    <a:pt x="20234" y="9"/>
                  </a:cubicBezTo>
                  <a:cubicBezTo>
                    <a:pt x="20531" y="3"/>
                    <a:pt x="20829" y="0"/>
                    <a:pt x="21126" y="0"/>
                  </a:cubicBezTo>
                  <a:close/>
                </a:path>
              </a:pathLst>
            </a:custGeom>
            <a:gradFill flip="none" rotWithShape="1">
              <a:gsLst>
                <a:gs pos="0">
                  <a:srgbClr val="000000"/>
                </a:gs>
                <a:gs pos="100000">
                  <a:schemeClr val="accent1"/>
                </a:gs>
              </a:gsLst>
              <a:lin ang="5400000" scaled="0"/>
            </a:gradFill>
            <a:ln w="12700" cap="flat">
              <a:noFill/>
              <a:miter lim="400000"/>
            </a:ln>
            <a:effectLst/>
          </p:spPr>
          <p:txBody>
            <a:bodyPr wrap="square" lIns="45719" tIns="45719" rIns="45719" bIns="45719" numCol="1" anchor="ctr">
              <a:noAutofit/>
            </a:bodyPr>
            <a:lstStyle/>
            <a:p>
              <a:pPr algn="ctr">
                <a:defRPr sz="2000"/>
              </a:pPr>
              <a:endParaRPr/>
            </a:p>
          </p:txBody>
        </p:sp>
        <p:sp>
          <p:nvSpPr>
            <p:cNvPr id="344" name="Shape 344"/>
            <p:cNvSpPr/>
            <p:nvPr/>
          </p:nvSpPr>
          <p:spPr>
            <a:xfrm rot="5400000" flipH="1">
              <a:off x="4882099" y="-1210026"/>
              <a:ext cx="1160747" cy="3580798"/>
            </a:xfrm>
            <a:custGeom>
              <a:avLst/>
              <a:gdLst/>
              <a:ahLst/>
              <a:cxnLst>
                <a:cxn ang="0">
                  <a:pos x="wd2" y="hd2"/>
                </a:cxn>
                <a:cxn ang="5400000">
                  <a:pos x="wd2" y="hd2"/>
                </a:cxn>
                <a:cxn ang="10800000">
                  <a:pos x="wd2" y="hd2"/>
                </a:cxn>
                <a:cxn ang="16200000">
                  <a:pos x="wd2" y="hd2"/>
                </a:cxn>
              </a:cxnLst>
              <a:rect l="0" t="0" r="r" b="b"/>
              <a:pathLst>
                <a:path w="21126" h="21600" extrusionOk="0">
                  <a:moveTo>
                    <a:pt x="21126" y="1750"/>
                  </a:moveTo>
                  <a:cubicBezTo>
                    <a:pt x="9805" y="1750"/>
                    <a:pt x="497" y="10504"/>
                    <a:pt x="19" y="21600"/>
                  </a:cubicBezTo>
                  <a:lnTo>
                    <a:pt x="19" y="21600"/>
                  </a:lnTo>
                  <a:cubicBezTo>
                    <a:pt x="-474" y="10164"/>
                    <a:pt x="8577" y="502"/>
                    <a:pt x="20234" y="18"/>
                  </a:cubicBezTo>
                  <a:cubicBezTo>
                    <a:pt x="20531" y="6"/>
                    <a:pt x="20829" y="0"/>
                    <a:pt x="21126" y="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sz="2000"/>
              </a:pPr>
              <a:endParaRPr/>
            </a:p>
          </p:txBody>
        </p:sp>
      </p:grpSp>
      <p:sp>
        <p:nvSpPr>
          <p:cNvPr id="346" name="Shape 346"/>
          <p:cNvSpPr/>
          <p:nvPr/>
        </p:nvSpPr>
        <p:spPr>
          <a:xfrm>
            <a:off x="3651796" y="5052145"/>
            <a:ext cx="4889437" cy="1320166"/>
          </a:xfrm>
          <a:prstGeom prst="rect">
            <a:avLst/>
          </a:prstGeom>
          <a:solidFill>
            <a:srgbClr val="FFFFFF"/>
          </a:solidFill>
          <a:ln>
            <a:solidFill>
              <a:srgbClr val="000000"/>
            </a:solidFill>
          </a:ln>
          <a:extLst>
            <a:ext uri="{C572A759-6A51-4108-AA02-DFA0A04FC94B}">
              <ma14:wrappingTextBoxFlag xmlns:ma14="http://schemas.microsoft.com/office/mac/drawingml/2011/main" xmlns="" val="1"/>
            </a:ext>
          </a:extLst>
        </p:spPr>
        <p:txBody>
          <a:bodyPr wrap="none" lIns="45719" rIns="45719">
            <a:spAutoFit/>
          </a:bodyPr>
          <a:lstStyle/>
          <a:p>
            <a:pPr algn="ctr">
              <a:defRPr sz="2000"/>
            </a:pPr>
            <a:r>
              <a:t>Medication-induced weight gain</a:t>
            </a:r>
          </a:p>
          <a:p>
            <a:pPr algn="ctr">
              <a:defRPr sz="2000"/>
            </a:pPr>
            <a:r>
              <a:t>Neuropathy and decreased activity</a:t>
            </a:r>
          </a:p>
          <a:p>
            <a:pPr algn="ctr">
              <a:defRPr sz="2000"/>
            </a:pPr>
            <a:r>
              <a:t>Hypoglycaemia and stimulation of food intake</a:t>
            </a:r>
          </a:p>
          <a:p>
            <a:pPr algn="ctr">
              <a:defRPr sz="2000"/>
            </a:pPr>
            <a:r>
              <a:t>Stigma and impaired mental health</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3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33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32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4" nodeType="afterEffect">
                                  <p:stCondLst>
                                    <p:cond delay="0"/>
                                  </p:stCondLst>
                                  <p:iterate>
                                    <p:tmAbs val="0"/>
                                  </p:iterate>
                                  <p:childTnLst>
                                    <p:set>
                                      <p:cBhvr>
                                        <p:cTn id="15" fill="hold"/>
                                        <p:tgtEl>
                                          <p:spTgt spid="3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5" nodeType="clickEffect">
                                  <p:stCondLst>
                                    <p:cond delay="0"/>
                                  </p:stCondLst>
                                  <p:iterate>
                                    <p:tmAbs val="0"/>
                                  </p:iterate>
                                  <p:childTnLst>
                                    <p:set>
                                      <p:cBhvr>
                                        <p:cTn id="19" fill="hold"/>
                                        <p:tgtEl>
                                          <p:spTgt spid="32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6" nodeType="clickEffect">
                                  <p:stCondLst>
                                    <p:cond delay="0"/>
                                  </p:stCondLst>
                                  <p:iterate>
                                    <p:tmAbs val="0"/>
                                  </p:iterate>
                                  <p:childTnLst>
                                    <p:set>
                                      <p:cBhvr>
                                        <p:cTn id="23" fill="hold"/>
                                        <p:tgtEl>
                                          <p:spTgt spid="328"/>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7" nodeType="afterEffect">
                                  <p:stCondLst>
                                    <p:cond delay="0"/>
                                  </p:stCondLst>
                                  <p:iterate>
                                    <p:tmAbs val="0"/>
                                  </p:iterate>
                                  <p:childTnLst>
                                    <p:set>
                                      <p:cBhvr>
                                        <p:cTn id="26" fill="hold"/>
                                        <p:tgtEl>
                                          <p:spTgt spid="3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8" nodeType="clickEffect">
                                  <p:stCondLst>
                                    <p:cond delay="0"/>
                                  </p:stCondLst>
                                  <p:iterate>
                                    <p:tmAbs val="0"/>
                                  </p:iterate>
                                  <p:childTnLst>
                                    <p:set>
                                      <p:cBhvr>
                                        <p:cTn id="30" fill="hold"/>
                                        <p:tgtEl>
                                          <p:spTgt spid="345"/>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9" nodeType="afterEffect">
                                  <p:stCondLst>
                                    <p:cond delay="0"/>
                                  </p:stCondLst>
                                  <p:iterate>
                                    <p:tmAbs val="0"/>
                                  </p:iterate>
                                  <p:childTnLst>
                                    <p:set>
                                      <p:cBhvr>
                                        <p:cTn id="33" fill="hold"/>
                                        <p:tgtEl>
                                          <p:spTgt spid="34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0" nodeType="clickEffect">
                                  <p:stCondLst>
                                    <p:cond delay="0"/>
                                  </p:stCondLst>
                                  <p:iterate>
                                    <p:tmAbs val="0"/>
                                  </p:iterate>
                                  <p:childTnLst>
                                    <p:set>
                                      <p:cBhvr>
                                        <p:cTn id="37" fill="hold"/>
                                        <p:tgtEl>
                                          <p:spTgt spid="33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11" nodeType="clickEffect">
                                  <p:stCondLst>
                                    <p:cond delay="0"/>
                                  </p:stCondLst>
                                  <p:iterate>
                                    <p:tmAbs val="0"/>
                                  </p:iterate>
                                  <p:childTnLst>
                                    <p:set>
                                      <p:cBhvr>
                                        <p:cTn id="41" fill="hold"/>
                                        <p:tgtEl>
                                          <p:spTgt spid="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3" animBg="1" advAuto="0"/>
      <p:bldP spid="325" grpId="5" animBg="1" advAuto="0"/>
      <p:bldP spid="328" grpId="6" animBg="1" advAuto="0"/>
      <p:bldP spid="329" grpId="7" animBg="1" advAuto="0"/>
      <p:bldP spid="334" grpId="2" animBg="1" advAuto="0"/>
      <p:bldP spid="335" grpId="1" animBg="1" advAuto="0"/>
      <p:bldP spid="336" grpId="4" animBg="1" advAuto="0"/>
      <p:bldP spid="337" grpId="10" animBg="1" advAuto="0"/>
      <p:bldP spid="338" grpId="11" animBg="1" advAuto="0"/>
      <p:bldP spid="345" grpId="8" animBg="1" advAuto="0"/>
      <p:bldP spid="346" grpId="9"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p:cNvSpPr>
          <p:nvPr>
            <p:ph type="title"/>
          </p:nvPr>
        </p:nvSpPr>
        <p:spPr>
          <a:xfrm>
            <a:off x="311084" y="274639"/>
            <a:ext cx="11557263" cy="1143001"/>
          </a:xfrm>
          <a:prstGeom prst="rect">
            <a:avLst/>
          </a:prstGeom>
        </p:spPr>
        <p:txBody>
          <a:bodyPr/>
          <a:lstStyle/>
          <a:p>
            <a:pPr algn="ctr" defTabSz="768095">
              <a:defRPr sz="3275"/>
            </a:pPr>
            <a:br/>
            <a:r>
              <a:rPr b="1">
                <a:solidFill>
                  <a:srgbClr val="FF0000"/>
                </a:solidFill>
                <a:effectLst>
                  <a:outerShdw blurRad="32004" dist="32004" dir="2700000" rotWithShape="0">
                    <a:srgbClr val="000000">
                      <a:alpha val="43137"/>
                    </a:srgbClr>
                  </a:outerShdw>
                </a:effectLst>
              </a:rPr>
              <a:t>¡Nuevo paradigma! Patogénesis de la regulación del peso corporal</a:t>
            </a:r>
          </a:p>
        </p:txBody>
      </p:sp>
      <p:pic>
        <p:nvPicPr>
          <p:cNvPr id="349" name="image6.png" descr="https://lh5.googleusercontent.com/-YvPCll1HJ-c/UCkSQfq27gI/AAAAAAABCK0/hevm3pOQ2X4/w506-h346/3%2Bor%2B4.jpg"/>
          <p:cNvPicPr>
            <a:picLocks noChangeAspect="1"/>
          </p:cNvPicPr>
          <p:nvPr/>
        </p:nvPicPr>
        <p:blipFill>
          <a:blip r:embed="rId3">
            <a:extLst/>
          </a:blip>
          <a:stretch>
            <a:fillRect/>
          </a:stretch>
        </p:blipFill>
        <p:spPr>
          <a:xfrm>
            <a:off x="3548979" y="2698750"/>
            <a:ext cx="5270387" cy="2892056"/>
          </a:xfrm>
          <a:prstGeom prst="rect">
            <a:avLst/>
          </a:prstGeom>
          <a:ln w="12700">
            <a:miter lim="400000"/>
          </a:ln>
        </p:spPr>
      </p:pic>
      <p:sp>
        <p:nvSpPr>
          <p:cNvPr id="350" name="Shape 350"/>
          <p:cNvSpPr/>
          <p:nvPr/>
        </p:nvSpPr>
        <p:spPr>
          <a:xfrm>
            <a:off x="852310" y="2106284"/>
            <a:ext cx="2894430" cy="1209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lstStyle>
          <a:p>
            <a:r>
              <a:t>Las personas podrían bajar de peso si así lo quisieran. Sólo tienen que intentarlo más arduamente</a:t>
            </a:r>
          </a:p>
        </p:txBody>
      </p:sp>
      <p:sp>
        <p:nvSpPr>
          <p:cNvPr id="351" name="Shape 351"/>
          <p:cNvSpPr/>
          <p:nvPr/>
        </p:nvSpPr>
        <p:spPr>
          <a:xfrm>
            <a:off x="8077199" y="1857021"/>
            <a:ext cx="3268134" cy="1488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lstStyle>
          <a:p>
            <a:r>
              <a:t>En la obesidad, se obstaculiza la pérdida de peso y se promueve la ganancia de peso debido a adaptaciones biológicas y fisiológicas. </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 name="image14.jpg" descr="http://www.tvchannelsfree.com/tcfcrawler/thumbs/000/002/2664.jpg"/>
          <p:cNvPicPr>
            <a:picLocks noChangeAspect="1"/>
          </p:cNvPicPr>
          <p:nvPr/>
        </p:nvPicPr>
        <p:blipFill>
          <a:blip r:embed="rId2">
            <a:extLst/>
          </a:blip>
          <a:stretch>
            <a:fillRect/>
          </a:stretch>
        </p:blipFill>
        <p:spPr>
          <a:xfrm>
            <a:off x="8604905" y="4773283"/>
            <a:ext cx="3434695" cy="1932317"/>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356" name="image15.jpg" descr="NUP_136045_0304">
            <a:hlinkClick r:id="rId3"/>
          </p:cNvPr>
          <p:cNvPicPr>
            <a:picLocks noChangeAspect="1"/>
          </p:cNvPicPr>
          <p:nvPr/>
        </p:nvPicPr>
        <p:blipFill>
          <a:blip r:embed="rId4">
            <a:extLst/>
          </a:blip>
          <a:stretch>
            <a:fillRect/>
          </a:stretch>
        </p:blipFill>
        <p:spPr>
          <a:xfrm>
            <a:off x="8686800" y="381000"/>
            <a:ext cx="2743200" cy="4122738"/>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357" name="image16.jpg" descr="http://i159.photobucket.com/albums/t148/livingstones/biggest-loser-1-1024x682.jpg"/>
          <p:cNvPicPr>
            <a:picLocks noChangeAspect="1"/>
          </p:cNvPicPr>
          <p:nvPr/>
        </p:nvPicPr>
        <p:blipFill>
          <a:blip r:embed="rId5">
            <a:extLst/>
          </a:blip>
          <a:stretch>
            <a:fillRect/>
          </a:stretch>
        </p:blipFill>
        <p:spPr>
          <a:xfrm>
            <a:off x="4286250" y="4114800"/>
            <a:ext cx="3790950" cy="2514600"/>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358" name="image17.jpg" descr="http://api.ning.com/files/YDdHIvJEoxUapJbDbC8kUqUlhrOO7ehkrVmR3NbBR6YkvDctMbcQfdR-aVL65SAYFbZNPbf-yiI0*yfuRCgaZ1CK13S*w70c/Season8BiggestLoserBeforeAfter.jpg"/>
          <p:cNvPicPr>
            <a:picLocks noChangeAspect="1"/>
          </p:cNvPicPr>
          <p:nvPr/>
        </p:nvPicPr>
        <p:blipFill>
          <a:blip r:embed="rId6">
            <a:extLst/>
          </a:blip>
          <a:stretch>
            <a:fillRect/>
          </a:stretch>
        </p:blipFill>
        <p:spPr>
          <a:xfrm>
            <a:off x="762000" y="4457700"/>
            <a:ext cx="2276475" cy="2247900"/>
          </a:xfrm>
          <a:prstGeom prst="rect">
            <a:avLst/>
          </a:prstGeom>
          <a:ln w="38100">
            <a:solidFill>
              <a:srgbClr val="000000"/>
            </a:solidFill>
            <a:miter/>
          </a:ln>
        </p:spPr>
      </p:pic>
      <p:pic>
        <p:nvPicPr>
          <p:cNvPr id="359" name="image18.jpg" descr="http://t0.gstatic.com/images?q=tbn:ANd9GcRKW8Z6yfUivuG0cxY4HSsJq0TVfRl2D7yJ1sFTya6ujuWjBFA&amp;t=1&amp;usg=__KBuWEsX2_EWtutwJpPqHIoKzCWA="/>
          <p:cNvPicPr>
            <a:picLocks noChangeAspect="1"/>
          </p:cNvPicPr>
          <p:nvPr/>
        </p:nvPicPr>
        <p:blipFill>
          <a:blip r:embed="rId7">
            <a:extLst/>
          </a:blip>
          <a:stretch>
            <a:fillRect/>
          </a:stretch>
        </p:blipFill>
        <p:spPr>
          <a:xfrm>
            <a:off x="533400" y="838200"/>
            <a:ext cx="2362200" cy="2903537"/>
          </a:xfrm>
          <a:prstGeom prst="rect">
            <a:avLst/>
          </a:prstGeom>
          <a:ln w="38100">
            <a:solidFill>
              <a:srgbClr val="000000"/>
            </a:solidFill>
            <a:miter/>
          </a:ln>
        </p:spPr>
      </p:pic>
      <p:sp>
        <p:nvSpPr>
          <p:cNvPr id="360" name="Shape 360"/>
          <p:cNvSpPr/>
          <p:nvPr/>
        </p:nvSpPr>
        <p:spPr>
          <a:xfrm>
            <a:off x="0" y="122237"/>
            <a:ext cx="8604905"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600" i="1">
                <a:solidFill>
                  <a:srgbClr val="44546A"/>
                </a:solidFill>
              </a:defRPr>
            </a:lvl1pPr>
          </a:lstStyle>
          <a:p>
            <a:r>
              <a:rPr dirty="0"/>
              <a:t>“</a:t>
            </a:r>
            <a:r>
              <a:rPr lang="es-ES" dirty="0"/>
              <a:t>Perder para ganar</a:t>
            </a:r>
            <a:r>
              <a:rPr dirty="0"/>
              <a:t>” – </a:t>
            </a:r>
            <a:r>
              <a:rPr lang="es-ES" dirty="0"/>
              <a:t>Programa de TV en E.U </a:t>
            </a:r>
            <a:endParaRPr dirty="0"/>
          </a:p>
        </p:txBody>
      </p:sp>
      <p:sp>
        <p:nvSpPr>
          <p:cNvPr id="361" name="Shape 361"/>
          <p:cNvSpPr/>
          <p:nvPr/>
        </p:nvSpPr>
        <p:spPr>
          <a:xfrm>
            <a:off x="3581401" y="1219200"/>
            <a:ext cx="3681415" cy="6173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b="1" i="1">
                <a:latin typeface="Arial"/>
                <a:ea typeface="Arial"/>
                <a:cs typeface="Arial"/>
                <a:sym typeface="Arial"/>
              </a:defRPr>
            </a:pPr>
            <a:r>
              <a:t>Edad:  36 años (20-56 años)</a:t>
            </a:r>
            <a:endParaRPr sz="2200"/>
          </a:p>
          <a:p>
            <a:pPr algn="ctr">
              <a:defRPr b="1" i="1">
                <a:latin typeface="Arial"/>
                <a:ea typeface="Arial"/>
                <a:cs typeface="Arial"/>
                <a:sym typeface="Arial"/>
              </a:defRPr>
            </a:pPr>
            <a:r>
              <a:t>4 hombres, 7 mujeres</a:t>
            </a:r>
          </a:p>
        </p:txBody>
      </p:sp>
      <p:sp>
        <p:nvSpPr>
          <p:cNvPr id="362" name="Shape 362"/>
          <p:cNvSpPr/>
          <p:nvPr/>
        </p:nvSpPr>
        <p:spPr>
          <a:xfrm>
            <a:off x="3784041" y="2209799"/>
            <a:ext cx="3319449" cy="1005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sz="2000" b="1"/>
            </a:pPr>
            <a:r>
              <a:t>El ganador: peso inicial 195 kg</a:t>
            </a:r>
          </a:p>
          <a:p>
            <a:pPr algn="ctr">
              <a:defRPr sz="2000" b="1"/>
            </a:pPr>
            <a:r>
              <a:t>Peso al final (9 meses) 87 kg</a:t>
            </a:r>
          </a:p>
          <a:p>
            <a:pPr algn="ctr">
              <a:defRPr sz="2000" b="1"/>
            </a:pPr>
            <a:r>
              <a:t>Perdida de 108 kg!</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a:spLocks noGrp="1"/>
          </p:cNvSpPr>
          <p:nvPr>
            <p:ph type="title"/>
          </p:nvPr>
        </p:nvSpPr>
        <p:spPr>
          <a:xfrm>
            <a:off x="770073" y="156038"/>
            <a:ext cx="11189316" cy="793288"/>
          </a:xfrm>
          <a:prstGeom prst="rect">
            <a:avLst/>
          </a:prstGeom>
        </p:spPr>
        <p:txBody>
          <a:bodyPr/>
          <a:lstStyle/>
          <a:p>
            <a:pPr defTabSz="612648">
              <a:defRPr sz="2412"/>
            </a:pPr>
            <a:r>
              <a:rPr b="1" dirty="0"/>
              <a:t>Los </a:t>
            </a:r>
            <a:r>
              <a:rPr b="1" dirty="0" err="1"/>
              <a:t>participantes</a:t>
            </a:r>
            <a:r>
              <a:rPr b="1" dirty="0"/>
              <a:t> del </a:t>
            </a:r>
            <a:r>
              <a:rPr b="1" dirty="0" err="1"/>
              <a:t>programa</a:t>
            </a:r>
            <a:r>
              <a:rPr b="1" dirty="0"/>
              <a:t> “</a:t>
            </a:r>
            <a:r>
              <a:rPr lang="es-ES" b="1" dirty="0"/>
              <a:t>Perder para Ganar</a:t>
            </a:r>
            <a:r>
              <a:rPr b="1" dirty="0"/>
              <a:t>” </a:t>
            </a:r>
            <a:r>
              <a:rPr b="1" dirty="0" err="1"/>
              <a:t>perdieron</a:t>
            </a:r>
            <a:r>
              <a:rPr b="1" dirty="0"/>
              <a:t> 38 ± 9% del peso </a:t>
            </a:r>
            <a:r>
              <a:rPr b="1" dirty="0" err="1"/>
              <a:t>inicial</a:t>
            </a:r>
            <a:endParaRPr b="1" dirty="0"/>
          </a:p>
        </p:txBody>
      </p:sp>
      <p:sp>
        <p:nvSpPr>
          <p:cNvPr id="365" name="Shape 365"/>
          <p:cNvSpPr/>
          <p:nvPr/>
        </p:nvSpPr>
        <p:spPr>
          <a:xfrm>
            <a:off x="4953000" y="6304002"/>
            <a:ext cx="6629400" cy="53848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700"/>
              </a:spcBef>
              <a:defRPr sz="1200"/>
            </a:pPr>
            <a:r>
              <a:t>Johannsen DL et al. Metabolic Slowing with Massive Weight Loss despite Preservation of Fat-Free Mass.  </a:t>
            </a:r>
            <a:endParaRPr sz="2200">
              <a:latin typeface="Arial"/>
              <a:ea typeface="Arial"/>
              <a:cs typeface="Arial"/>
              <a:sym typeface="Arial"/>
            </a:endParaRPr>
          </a:p>
          <a:p>
            <a:pPr>
              <a:spcBef>
                <a:spcPts val="700"/>
              </a:spcBef>
              <a:defRPr sz="1200"/>
            </a:pPr>
            <a:r>
              <a:t>JCEM 2012. 97(7):2489–2496, </a:t>
            </a:r>
          </a:p>
        </p:txBody>
      </p:sp>
      <p:grpSp>
        <p:nvGrpSpPr>
          <p:cNvPr id="368" name="Group 368"/>
          <p:cNvGrpSpPr/>
          <p:nvPr/>
        </p:nvGrpSpPr>
        <p:grpSpPr>
          <a:xfrm>
            <a:off x="5638801" y="1392237"/>
            <a:ext cx="500064" cy="512763"/>
            <a:chOff x="0" y="0"/>
            <a:chExt cx="500062" cy="512762"/>
          </a:xfrm>
        </p:grpSpPr>
        <p:sp>
          <p:nvSpPr>
            <p:cNvPr id="366" name="Shape 366"/>
            <p:cNvSpPr/>
            <p:nvPr/>
          </p:nvSpPr>
          <p:spPr>
            <a:xfrm>
              <a:off x="0" y="-1"/>
              <a:ext cx="500063" cy="512764"/>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67" name="Shape 367"/>
            <p:cNvSpPr/>
            <p:nvPr/>
          </p:nvSpPr>
          <p:spPr>
            <a:xfrm>
              <a:off x="0" y="70961"/>
              <a:ext cx="500063"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defRPr>
              </a:lvl1pPr>
            </a:lstStyle>
            <a:p>
              <a:r>
                <a:t>c</a:t>
              </a:r>
            </a:p>
          </p:txBody>
        </p:sp>
      </p:grpSp>
      <p:grpSp>
        <p:nvGrpSpPr>
          <p:cNvPr id="371" name="Group 371"/>
          <p:cNvGrpSpPr/>
          <p:nvPr/>
        </p:nvGrpSpPr>
        <p:grpSpPr>
          <a:xfrm>
            <a:off x="1828800" y="1563687"/>
            <a:ext cx="500064" cy="514351"/>
            <a:chOff x="0" y="0"/>
            <a:chExt cx="500062" cy="514350"/>
          </a:xfrm>
        </p:grpSpPr>
        <p:sp>
          <p:nvSpPr>
            <p:cNvPr id="369" name="Shape 369"/>
            <p:cNvSpPr/>
            <p:nvPr/>
          </p:nvSpPr>
          <p:spPr>
            <a:xfrm>
              <a:off x="0" y="0"/>
              <a:ext cx="500063" cy="514350"/>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70" name="Shape 370"/>
            <p:cNvSpPr/>
            <p:nvPr/>
          </p:nvSpPr>
          <p:spPr>
            <a:xfrm>
              <a:off x="0" y="71754"/>
              <a:ext cx="500063"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defRPr>
              </a:lvl1pPr>
            </a:lstStyle>
            <a:p>
              <a:r>
                <a:t>c</a:t>
              </a:r>
            </a:p>
          </p:txBody>
        </p:sp>
      </p:grpSp>
      <p:grpSp>
        <p:nvGrpSpPr>
          <p:cNvPr id="385" name="Group 385"/>
          <p:cNvGrpSpPr/>
          <p:nvPr/>
        </p:nvGrpSpPr>
        <p:grpSpPr>
          <a:xfrm>
            <a:off x="1381677" y="2186801"/>
            <a:ext cx="8980487" cy="4191001"/>
            <a:chOff x="25400" y="38100"/>
            <a:chExt cx="8980486" cy="4191000"/>
          </a:xfrm>
        </p:grpSpPr>
        <p:grpSp>
          <p:nvGrpSpPr>
            <p:cNvPr id="383" name="Group 383"/>
            <p:cNvGrpSpPr/>
            <p:nvPr/>
          </p:nvGrpSpPr>
          <p:grpSpPr>
            <a:xfrm>
              <a:off x="25400" y="38100"/>
              <a:ext cx="8980487" cy="4191000"/>
              <a:chOff x="25400" y="38100"/>
              <a:chExt cx="8980486" cy="4191000"/>
            </a:xfrm>
          </p:grpSpPr>
          <p:grpSp>
            <p:nvGrpSpPr>
              <p:cNvPr id="380" name="Group 380"/>
              <p:cNvGrpSpPr/>
              <p:nvPr/>
            </p:nvGrpSpPr>
            <p:grpSpPr>
              <a:xfrm>
                <a:off x="25400" y="38100"/>
                <a:ext cx="8980487" cy="4191000"/>
                <a:chOff x="0" y="0"/>
                <a:chExt cx="8980486" cy="4191000"/>
              </a:xfrm>
            </p:grpSpPr>
            <p:grpSp>
              <p:nvGrpSpPr>
                <p:cNvPr id="378" name="Group 378"/>
                <p:cNvGrpSpPr/>
                <p:nvPr/>
              </p:nvGrpSpPr>
              <p:grpSpPr>
                <a:xfrm>
                  <a:off x="0" y="0"/>
                  <a:ext cx="8980487" cy="4191000"/>
                  <a:chOff x="0" y="0"/>
                  <a:chExt cx="8980486" cy="4191000"/>
                </a:xfrm>
              </p:grpSpPr>
              <p:grpSp>
                <p:nvGrpSpPr>
                  <p:cNvPr id="376" name="Group 376"/>
                  <p:cNvGrpSpPr/>
                  <p:nvPr/>
                </p:nvGrpSpPr>
                <p:grpSpPr>
                  <a:xfrm>
                    <a:off x="0" y="0"/>
                    <a:ext cx="8980487" cy="4191000"/>
                    <a:chOff x="0" y="0"/>
                    <a:chExt cx="8980486" cy="4191000"/>
                  </a:xfrm>
                </p:grpSpPr>
                <p:grpSp>
                  <p:nvGrpSpPr>
                    <p:cNvPr id="374" name="Group 374"/>
                    <p:cNvGrpSpPr/>
                    <p:nvPr/>
                  </p:nvGrpSpPr>
                  <p:grpSpPr>
                    <a:xfrm>
                      <a:off x="0" y="0"/>
                      <a:ext cx="8980487" cy="4191000"/>
                      <a:chOff x="0" y="0"/>
                      <a:chExt cx="8980486" cy="4191000"/>
                    </a:xfrm>
                  </p:grpSpPr>
                  <p:pic>
                    <p:nvPicPr>
                      <p:cNvPr id="372" name="image19.png"/>
                      <p:cNvPicPr>
                        <a:picLocks noChangeAspect="1"/>
                      </p:cNvPicPr>
                      <p:nvPr/>
                    </p:nvPicPr>
                    <p:blipFill>
                      <a:blip r:embed="rId2">
                        <a:extLst/>
                      </a:blip>
                      <a:srcRect/>
                      <a:stretch>
                        <a:fillRect/>
                      </a:stretch>
                    </p:blipFill>
                    <p:spPr>
                      <a:xfrm>
                        <a:off x="0" y="0"/>
                        <a:ext cx="8980487" cy="4191000"/>
                      </a:xfrm>
                      <a:prstGeom prst="rect">
                        <a:avLst/>
                      </a:prstGeom>
                      <a:ln w="12700" cap="flat">
                        <a:noFill/>
                        <a:miter lim="400000"/>
                      </a:ln>
                      <a:effectLst/>
                    </p:spPr>
                  </p:pic>
                  <p:sp>
                    <p:nvSpPr>
                      <p:cNvPr id="373" name="Shape 373"/>
                      <p:cNvSpPr/>
                      <p:nvPr/>
                    </p:nvSpPr>
                    <p:spPr>
                      <a:xfrm rot="16200000">
                        <a:off x="-1575969" y="1921622"/>
                        <a:ext cx="3942977" cy="37084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b="1"/>
                        </a:lvl1pPr>
                      </a:lstStyle>
                      <a:p>
                        <a:r>
                          <a:t>Composición de la perdida de peso (kg)</a:t>
                        </a:r>
                      </a:p>
                    </p:txBody>
                  </p:sp>
                </p:grpSp>
                <p:sp>
                  <p:nvSpPr>
                    <p:cNvPr id="375" name="Shape 375"/>
                    <p:cNvSpPr/>
                    <p:nvPr/>
                  </p:nvSpPr>
                  <p:spPr>
                    <a:xfrm>
                      <a:off x="395286" y="26987"/>
                      <a:ext cx="504826" cy="457201"/>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377" name="Shape 377"/>
                  <p:cNvSpPr/>
                  <p:nvPr/>
                </p:nvSpPr>
                <p:spPr>
                  <a:xfrm>
                    <a:off x="3984625" y="41274"/>
                    <a:ext cx="506413" cy="457201"/>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379" name="Shape 379"/>
                <p:cNvSpPr/>
                <p:nvPr/>
              </p:nvSpPr>
              <p:spPr>
                <a:xfrm rot="16200000">
                  <a:off x="2719147" y="1906216"/>
                  <a:ext cx="2951260" cy="37084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b="1"/>
                  </a:lvl1pPr>
                </a:lstStyle>
                <a:p>
                  <a:r>
                    <a:t>porcentaje de cambio de peso</a:t>
                  </a:r>
                </a:p>
              </p:txBody>
            </p:sp>
          </p:grpSp>
          <p:sp>
            <p:nvSpPr>
              <p:cNvPr id="381" name="Shape 381"/>
              <p:cNvSpPr/>
              <p:nvPr/>
            </p:nvSpPr>
            <p:spPr>
              <a:xfrm>
                <a:off x="1208829" y="243290"/>
                <a:ext cx="1029145" cy="37084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b="1"/>
                </a:lvl1pPr>
              </a:lstStyle>
              <a:p>
                <a:r>
                  <a:t>Semana 6</a:t>
                </a:r>
              </a:p>
            </p:txBody>
          </p:sp>
          <p:sp>
            <p:nvSpPr>
              <p:cNvPr id="382" name="Shape 382"/>
              <p:cNvSpPr/>
              <p:nvPr/>
            </p:nvSpPr>
            <p:spPr>
              <a:xfrm>
                <a:off x="2713759" y="243290"/>
                <a:ext cx="1145008" cy="37084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b="1"/>
                </a:lvl1pPr>
              </a:lstStyle>
              <a:p>
                <a:r>
                  <a:t>Semana 30</a:t>
                </a:r>
              </a:p>
            </p:txBody>
          </p:sp>
        </p:grpSp>
        <p:sp>
          <p:nvSpPr>
            <p:cNvPr id="384" name="Shape 384"/>
            <p:cNvSpPr/>
            <p:nvPr/>
          </p:nvSpPr>
          <p:spPr>
            <a:xfrm>
              <a:off x="6066515" y="270548"/>
              <a:ext cx="1366352" cy="37084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b="1"/>
              </a:lvl1pPr>
            </a:lstStyle>
            <a:p>
              <a:r>
                <a:t>Time (weeks)</a:t>
              </a:r>
            </a:p>
          </p:txBody>
        </p:sp>
      </p:grpSp>
      <p:graphicFrame>
        <p:nvGraphicFramePr>
          <p:cNvPr id="386" name="Table 386"/>
          <p:cNvGraphicFramePr/>
          <p:nvPr/>
        </p:nvGraphicFramePr>
        <p:xfrm>
          <a:off x="1601366" y="1075147"/>
          <a:ext cx="8989263" cy="1093564"/>
        </p:xfrm>
        <a:graphic>
          <a:graphicData uri="http://schemas.openxmlformats.org/drawingml/2006/table">
            <a:tbl>
              <a:tblPr firstRow="1">
                <a:tableStyleId>{4C3C2611-4C71-4FC5-86AE-919BDF0F9419}</a:tableStyleId>
              </a:tblPr>
              <a:tblGrid>
                <a:gridCol w="1639173">
                  <a:extLst>
                    <a:ext uri="{9D8B030D-6E8A-4147-A177-3AD203B41FA5}">
                      <a16:colId xmlns:a16="http://schemas.microsoft.com/office/drawing/2014/main" val="20000"/>
                    </a:ext>
                  </a:extLst>
                </a:gridCol>
                <a:gridCol w="1717229">
                  <a:extLst>
                    <a:ext uri="{9D8B030D-6E8A-4147-A177-3AD203B41FA5}">
                      <a16:colId xmlns:a16="http://schemas.microsoft.com/office/drawing/2014/main" val="20001"/>
                    </a:ext>
                  </a:extLst>
                </a:gridCol>
                <a:gridCol w="1873340">
                  <a:extLst>
                    <a:ext uri="{9D8B030D-6E8A-4147-A177-3AD203B41FA5}">
                      <a16:colId xmlns:a16="http://schemas.microsoft.com/office/drawing/2014/main" val="20002"/>
                    </a:ext>
                  </a:extLst>
                </a:gridCol>
                <a:gridCol w="1006558">
                  <a:extLst>
                    <a:ext uri="{9D8B030D-6E8A-4147-A177-3AD203B41FA5}">
                      <a16:colId xmlns:a16="http://schemas.microsoft.com/office/drawing/2014/main" val="20003"/>
                    </a:ext>
                  </a:extLst>
                </a:gridCol>
                <a:gridCol w="1569284">
                  <a:extLst>
                    <a:ext uri="{9D8B030D-6E8A-4147-A177-3AD203B41FA5}">
                      <a16:colId xmlns:a16="http://schemas.microsoft.com/office/drawing/2014/main" val="20004"/>
                    </a:ext>
                  </a:extLst>
                </a:gridCol>
                <a:gridCol w="1183679">
                  <a:extLst>
                    <a:ext uri="{9D8B030D-6E8A-4147-A177-3AD203B41FA5}">
                      <a16:colId xmlns:a16="http://schemas.microsoft.com/office/drawing/2014/main" val="20005"/>
                    </a:ext>
                  </a:extLst>
                </a:gridCol>
              </a:tblGrid>
              <a:tr h="599440">
                <a:tc>
                  <a:txBody>
                    <a:bodyPr/>
                    <a:lstStyle/>
                    <a:p>
                      <a:pPr algn="l">
                        <a:defRPr sz="1800"/>
                      </a:pPr>
                      <a:endParaRPr/>
                    </a:p>
                  </a:txBody>
                  <a:tcPr marL="45720" marR="45720" horzOverflow="overflow">
                    <a:lnL w="38100">
                      <a:solidFill>
                        <a:srgbClr val="000000"/>
                      </a:solidFill>
                    </a:lnL>
                    <a:lnT w="38100">
                      <a:solidFill>
                        <a:srgbClr val="000000"/>
                      </a:solidFill>
                    </a:lnT>
                  </a:tcPr>
                </a:tc>
                <a:tc>
                  <a:txBody>
                    <a:bodyPr/>
                    <a:lstStyle/>
                    <a:p>
                      <a:pPr algn="ctr">
                        <a:defRPr sz="1800" b="0">
                          <a:solidFill>
                            <a:srgbClr val="000000"/>
                          </a:solidFill>
                        </a:defRPr>
                      </a:pPr>
                      <a:r>
                        <a:rPr sz="2400" b="1">
                          <a:solidFill>
                            <a:srgbClr val="FFFFFF"/>
                          </a:solidFill>
                        </a:rPr>
                        <a:t>Basal</a:t>
                      </a:r>
                    </a:p>
                  </a:txBody>
                  <a:tcPr marL="45720" marR="45720" anchor="ctr" horzOverflow="overflow">
                    <a:lnT w="38100">
                      <a:solidFill>
                        <a:srgbClr val="000000"/>
                      </a:solidFill>
                    </a:lnT>
                  </a:tcPr>
                </a:tc>
                <a:tc>
                  <a:txBody>
                    <a:bodyPr/>
                    <a:lstStyle/>
                    <a:p>
                      <a:pPr algn="ctr">
                        <a:defRPr sz="1800" b="0">
                          <a:solidFill>
                            <a:srgbClr val="000000"/>
                          </a:solidFill>
                        </a:defRPr>
                      </a:pPr>
                      <a:r>
                        <a:rPr sz="2400" b="1">
                          <a:solidFill>
                            <a:srgbClr val="FFFFFF"/>
                          </a:solidFill>
                        </a:rPr>
                        <a:t>Semana 6</a:t>
                      </a:r>
                    </a:p>
                  </a:txBody>
                  <a:tcPr marL="45720" marR="45720" anchor="ctr" horzOverflow="overflow">
                    <a:lnT w="38100">
                      <a:solidFill>
                        <a:srgbClr val="000000"/>
                      </a:solidFill>
                    </a:lnT>
                  </a:tcPr>
                </a:tc>
                <a:tc>
                  <a:txBody>
                    <a:bodyPr/>
                    <a:lstStyle/>
                    <a:p>
                      <a:pPr algn="ctr">
                        <a:defRPr sz="1800" b="0">
                          <a:solidFill>
                            <a:srgbClr val="000000"/>
                          </a:solidFill>
                        </a:defRPr>
                      </a:pPr>
                      <a:r>
                        <a:rPr sz="1600" b="1">
                          <a:solidFill>
                            <a:srgbClr val="FFFFFF"/>
                          </a:solidFill>
                        </a:rPr>
                        <a:t>bl a sem 6 </a:t>
                      </a:r>
                    </a:p>
                  </a:txBody>
                  <a:tcPr marL="45720" marR="45720" anchor="ctr" horzOverflow="overflow">
                    <a:lnT w="38100">
                      <a:solidFill>
                        <a:srgbClr val="000000"/>
                      </a:solidFill>
                    </a:lnT>
                  </a:tcPr>
                </a:tc>
                <a:tc>
                  <a:txBody>
                    <a:bodyPr/>
                    <a:lstStyle/>
                    <a:p>
                      <a:pPr algn="ctr">
                        <a:defRPr sz="1800" b="0">
                          <a:solidFill>
                            <a:srgbClr val="000000"/>
                          </a:solidFill>
                        </a:defRPr>
                      </a:pPr>
                      <a:r>
                        <a:rPr sz="2400" b="1">
                          <a:solidFill>
                            <a:srgbClr val="FFFFFF"/>
                          </a:solidFill>
                        </a:rPr>
                        <a:t>Semana 30</a:t>
                      </a:r>
                    </a:p>
                  </a:txBody>
                  <a:tcPr marL="45720" marR="45720" anchor="ctr" horzOverflow="overflow">
                    <a:lnT w="38100">
                      <a:solidFill>
                        <a:srgbClr val="000000"/>
                      </a:solidFill>
                    </a:lnT>
                  </a:tcPr>
                </a:tc>
                <a:tc>
                  <a:txBody>
                    <a:bodyPr/>
                    <a:lstStyle/>
                    <a:p>
                      <a:pPr algn="ctr">
                        <a:defRPr sz="1800" b="0">
                          <a:solidFill>
                            <a:srgbClr val="000000"/>
                          </a:solidFill>
                        </a:defRPr>
                      </a:pPr>
                      <a:r>
                        <a:rPr sz="1600" b="1">
                          <a:solidFill>
                            <a:srgbClr val="FFFFFF"/>
                          </a:solidFill>
                        </a:rPr>
                        <a:t>bl a sem 30</a:t>
                      </a:r>
                    </a:p>
                  </a:txBody>
                  <a:tcPr marL="45720" marR="45720" horzOverflow="overflow">
                    <a:lnR w="38100">
                      <a:solidFill>
                        <a:srgbClr val="000000"/>
                      </a:solidFill>
                    </a:lnR>
                    <a:lnT w="38100">
                      <a:solidFill>
                        <a:srgbClr val="000000"/>
                      </a:solidFill>
                    </a:lnT>
                  </a:tcPr>
                </a:tc>
                <a:extLst>
                  <a:ext uri="{0D108BD9-81ED-4DB2-BD59-A6C34878D82A}">
                    <a16:rowId xmlns:a16="http://schemas.microsoft.com/office/drawing/2014/main" val="10000"/>
                  </a:ext>
                </a:extLst>
              </a:tr>
              <a:tr h="494124">
                <a:tc>
                  <a:txBody>
                    <a:bodyPr/>
                    <a:lstStyle/>
                    <a:p>
                      <a:pPr algn="l">
                        <a:defRPr sz="1800"/>
                      </a:pPr>
                      <a:r>
                        <a:rPr sz="2000" b="1"/>
                        <a:t>Peso (kg)</a:t>
                      </a:r>
                    </a:p>
                  </a:txBody>
                  <a:tcPr marL="45720" marR="45720" anchor="ctr" horzOverflow="overflow">
                    <a:lnL w="38100">
                      <a:solidFill>
                        <a:srgbClr val="000000"/>
                      </a:solidFill>
                    </a:lnL>
                  </a:tcPr>
                </a:tc>
                <a:tc>
                  <a:txBody>
                    <a:bodyPr/>
                    <a:lstStyle/>
                    <a:p>
                      <a:pPr algn="ctr">
                        <a:defRPr sz="1800"/>
                      </a:pPr>
                      <a:r>
                        <a:rPr b="1"/>
                        <a:t>145  (110-215)</a:t>
                      </a:r>
                    </a:p>
                  </a:txBody>
                  <a:tcPr marL="45720" marR="45720" anchor="ctr" horzOverflow="overflow"/>
                </a:tc>
                <a:tc>
                  <a:txBody>
                    <a:bodyPr/>
                    <a:lstStyle/>
                    <a:p>
                      <a:pPr algn="ctr">
                        <a:defRPr sz="1800"/>
                      </a:pPr>
                      <a:r>
                        <a:rPr b="1"/>
                        <a:t>130  (95-194)</a:t>
                      </a:r>
                    </a:p>
                  </a:txBody>
                  <a:tcPr marL="45720" marR="45720" anchor="ctr" horzOverflow="overflow"/>
                </a:tc>
                <a:tc>
                  <a:txBody>
                    <a:bodyPr/>
                    <a:lstStyle/>
                    <a:p>
                      <a:pPr algn="ctr">
                        <a:defRPr sz="1800"/>
                      </a:pPr>
                      <a:r>
                        <a:rPr sz="1600" b="1"/>
                        <a:t>&lt;.001</a:t>
                      </a:r>
                    </a:p>
                  </a:txBody>
                  <a:tcPr marL="45720" marR="45720" anchor="ctr" horzOverflow="overflow"/>
                </a:tc>
                <a:tc>
                  <a:txBody>
                    <a:bodyPr/>
                    <a:lstStyle/>
                    <a:p>
                      <a:pPr algn="ctr">
                        <a:defRPr sz="1800"/>
                      </a:pPr>
                      <a:r>
                        <a:rPr b="1"/>
                        <a:t>87 (60-138)</a:t>
                      </a:r>
                    </a:p>
                  </a:txBody>
                  <a:tcPr marL="45720" marR="45720" anchor="ctr" horzOverflow="overflow"/>
                </a:tc>
                <a:tc>
                  <a:txBody>
                    <a:bodyPr/>
                    <a:lstStyle/>
                    <a:p>
                      <a:pPr algn="ctr">
                        <a:defRPr sz="1800"/>
                      </a:pPr>
                      <a:r>
                        <a:rPr sz="1600" b="1"/>
                        <a:t>&lt;.001</a:t>
                      </a:r>
                    </a:p>
                  </a:txBody>
                  <a:tcPr marL="45720" marR="45720" anchor="ctr" horzOverflow="overflow">
                    <a:lnR w="38100">
                      <a:solidFill>
                        <a:srgbClr val="000000"/>
                      </a:solidFill>
                    </a:lnR>
                  </a:tcPr>
                </a:tc>
                <a:extLst>
                  <a:ext uri="{0D108BD9-81ED-4DB2-BD59-A6C34878D82A}">
                    <a16:rowId xmlns:a16="http://schemas.microsoft.com/office/drawing/2014/main" val="10001"/>
                  </a:ext>
                </a:extLst>
              </a:tr>
            </a:tbl>
          </a:graphicData>
        </a:graphic>
      </p:graphicFrame>
      <p:sp>
        <p:nvSpPr>
          <p:cNvPr id="387" name="Shape 387"/>
          <p:cNvSpPr/>
          <p:nvPr/>
        </p:nvSpPr>
        <p:spPr>
          <a:xfrm>
            <a:off x="3276600" y="5508626"/>
            <a:ext cx="2393206" cy="1005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000">
                <a:solidFill>
                  <a:srgbClr val="FF0000"/>
                </a:solidFill>
              </a:defRPr>
            </a:lvl1pPr>
          </a:lstStyle>
          <a:p>
            <a:r>
              <a:t>17.4%  de la perdida, fue masa libre de grasa</a:t>
            </a:r>
          </a:p>
        </p:txBody>
      </p:sp>
      <p:sp>
        <p:nvSpPr>
          <p:cNvPr id="388" name="Shape 388"/>
          <p:cNvSpPr/>
          <p:nvPr/>
        </p:nvSpPr>
        <p:spPr>
          <a:xfrm>
            <a:off x="7019944" y="2329459"/>
            <a:ext cx="2495512" cy="4597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b="1"/>
            </a:lvl1pPr>
          </a:lstStyle>
          <a:p>
            <a:r>
              <a:t>Tiempo (semanas) </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 name="image23.jpg"/>
          <p:cNvPicPr>
            <a:picLocks noChangeAspect="1"/>
          </p:cNvPicPr>
          <p:nvPr/>
        </p:nvPicPr>
        <p:blipFill>
          <a:blip r:embed="rId2">
            <a:extLst/>
          </a:blip>
          <a:stretch>
            <a:fillRect/>
          </a:stretch>
        </p:blipFill>
        <p:spPr>
          <a:xfrm>
            <a:off x="533400" y="990600"/>
            <a:ext cx="5803492" cy="4876800"/>
          </a:xfrm>
          <a:prstGeom prst="rect">
            <a:avLst/>
          </a:prstGeom>
          <a:ln w="12700">
            <a:miter lim="400000"/>
          </a:ln>
        </p:spPr>
      </p:pic>
      <p:pic>
        <p:nvPicPr>
          <p:cNvPr id="391" name="image20.pdf"/>
          <p:cNvPicPr>
            <a:picLocks noChangeAspect="1"/>
          </p:cNvPicPr>
          <p:nvPr/>
        </p:nvPicPr>
        <p:blipFill>
          <a:blip r:embed="rId3">
            <a:extLst/>
          </a:blip>
          <a:stretch>
            <a:fillRect/>
          </a:stretch>
        </p:blipFill>
        <p:spPr>
          <a:xfrm>
            <a:off x="6419850" y="1585912"/>
            <a:ext cx="4248150" cy="2986088"/>
          </a:xfrm>
          <a:prstGeom prst="rect">
            <a:avLst/>
          </a:prstGeom>
          <a:ln w="12700">
            <a:miter lim="400000"/>
          </a:ln>
        </p:spPr>
      </p:pic>
      <p:sp>
        <p:nvSpPr>
          <p:cNvPr id="392" name="Shape 392"/>
          <p:cNvSpPr/>
          <p:nvPr/>
        </p:nvSpPr>
        <p:spPr>
          <a:xfrm>
            <a:off x="8229600" y="1609725"/>
            <a:ext cx="934367" cy="28882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b="1">
                <a:latin typeface="Arial"/>
                <a:ea typeface="Arial"/>
                <a:cs typeface="Arial"/>
                <a:sym typeface="Arial"/>
              </a:defRPr>
            </a:lvl1pPr>
          </a:lstStyle>
          <a:p>
            <a:r>
              <a:t>Semana 6</a:t>
            </a:r>
          </a:p>
        </p:txBody>
      </p:sp>
      <p:sp>
        <p:nvSpPr>
          <p:cNvPr id="393" name="Shape 393"/>
          <p:cNvSpPr/>
          <p:nvPr/>
        </p:nvSpPr>
        <p:spPr>
          <a:xfrm>
            <a:off x="9363075" y="1609725"/>
            <a:ext cx="1013542" cy="28882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b="1">
                <a:latin typeface="Arial"/>
                <a:ea typeface="Arial"/>
                <a:cs typeface="Arial"/>
                <a:sym typeface="Arial"/>
              </a:defRPr>
            </a:lvl1pPr>
          </a:lstStyle>
          <a:p>
            <a:r>
              <a:t>semana 30</a:t>
            </a:r>
          </a:p>
        </p:txBody>
      </p:sp>
      <p:sp>
        <p:nvSpPr>
          <p:cNvPr id="394" name="Shape 394"/>
          <p:cNvSpPr/>
          <p:nvPr/>
        </p:nvSpPr>
        <p:spPr>
          <a:xfrm>
            <a:off x="4408487" y="1158245"/>
            <a:ext cx="6892589" cy="313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600">
                <a:latin typeface="Arial"/>
                <a:ea typeface="Arial"/>
                <a:cs typeface="Arial"/>
                <a:sym typeface="Arial"/>
              </a:defRPr>
            </a:lvl1pPr>
          </a:lstStyle>
          <a:p>
            <a:r>
              <a:t>TMR esperada = 1,241 + 19.2 MLG + 1.8 MG – 9.8 edad + 405 (hombres)  </a:t>
            </a:r>
          </a:p>
        </p:txBody>
      </p:sp>
      <p:sp>
        <p:nvSpPr>
          <p:cNvPr id="395" name="Shape 395"/>
          <p:cNvSpPr/>
          <p:nvPr/>
        </p:nvSpPr>
        <p:spPr>
          <a:xfrm>
            <a:off x="8129589" y="1917700"/>
            <a:ext cx="953031" cy="28882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b="1">
                <a:latin typeface="Arial"/>
                <a:ea typeface="Arial"/>
                <a:cs typeface="Arial"/>
                <a:sym typeface="Arial"/>
              </a:defRPr>
            </a:lvl1pPr>
          </a:lstStyle>
          <a:p>
            <a:r>
              <a:t>-244 ± 231</a:t>
            </a:r>
          </a:p>
        </p:txBody>
      </p:sp>
      <p:sp>
        <p:nvSpPr>
          <p:cNvPr id="396" name="Shape 396"/>
          <p:cNvSpPr/>
          <p:nvPr/>
        </p:nvSpPr>
        <p:spPr>
          <a:xfrm>
            <a:off x="9302750" y="1917700"/>
            <a:ext cx="953032" cy="28882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b="1">
                <a:latin typeface="Arial"/>
                <a:ea typeface="Arial"/>
                <a:cs typeface="Arial"/>
                <a:sym typeface="Arial"/>
              </a:defRPr>
            </a:lvl1pPr>
          </a:lstStyle>
          <a:p>
            <a:r>
              <a:t>-504 ± 171</a:t>
            </a:r>
          </a:p>
        </p:txBody>
      </p:sp>
      <p:sp>
        <p:nvSpPr>
          <p:cNvPr id="397" name="Shape 397"/>
          <p:cNvSpPr/>
          <p:nvPr/>
        </p:nvSpPr>
        <p:spPr>
          <a:xfrm>
            <a:off x="7696200" y="4795837"/>
            <a:ext cx="2784476"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FF0000"/>
                </a:solidFill>
              </a:defRPr>
            </a:lvl1pPr>
          </a:lstStyle>
          <a:p>
            <a:r>
              <a:t>~22% de adaptación</a:t>
            </a:r>
          </a:p>
        </p:txBody>
      </p:sp>
      <p:sp>
        <p:nvSpPr>
          <p:cNvPr id="398" name="Shape 398"/>
          <p:cNvSpPr>
            <a:spLocks noGrp="1"/>
          </p:cNvSpPr>
          <p:nvPr>
            <p:ph type="title"/>
          </p:nvPr>
        </p:nvSpPr>
        <p:spPr>
          <a:xfrm>
            <a:off x="838199" y="161925"/>
            <a:ext cx="10922593" cy="761058"/>
          </a:xfrm>
          <a:prstGeom prst="rect">
            <a:avLst/>
          </a:prstGeom>
        </p:spPr>
        <p:txBody>
          <a:bodyPr>
            <a:normAutofit/>
          </a:bodyPr>
          <a:lstStyle>
            <a:lvl1pPr>
              <a:defRPr sz="3200"/>
            </a:lvl1pPr>
          </a:lstStyle>
          <a:p>
            <a:r>
              <a:rPr dirty="0" err="1"/>
              <a:t>Adaptación</a:t>
            </a:r>
            <a:r>
              <a:rPr dirty="0"/>
              <a:t> </a:t>
            </a:r>
            <a:r>
              <a:rPr dirty="0" err="1"/>
              <a:t>metabólica</a:t>
            </a:r>
            <a:r>
              <a:rPr dirty="0"/>
              <a:t> </a:t>
            </a:r>
            <a:r>
              <a:rPr dirty="0" err="1"/>
              <a:t>en</a:t>
            </a:r>
            <a:r>
              <a:rPr dirty="0"/>
              <a:t> </a:t>
            </a:r>
            <a:r>
              <a:rPr dirty="0" err="1"/>
              <a:t>participantes</a:t>
            </a:r>
            <a:r>
              <a:rPr dirty="0"/>
              <a:t> de </a:t>
            </a:r>
            <a:r>
              <a:rPr lang="es-ES" dirty="0"/>
              <a:t>"Perder para Ganar”</a:t>
            </a:r>
            <a:endParaRPr dirty="0"/>
          </a:p>
        </p:txBody>
      </p:sp>
      <p:sp>
        <p:nvSpPr>
          <p:cNvPr id="399" name="Shape 399"/>
          <p:cNvSpPr/>
          <p:nvPr/>
        </p:nvSpPr>
        <p:spPr>
          <a:xfrm>
            <a:off x="337792" y="6320135"/>
            <a:ext cx="4767609" cy="447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700"/>
              </a:spcBef>
              <a:defRPr sz="1200"/>
            </a:lvl1pPr>
          </a:lstStyle>
          <a:p>
            <a:r>
              <a:t>Johannsen DL et al. Metabolic Slowing with Massive Weight Loss despite Preservation of Fat-Free Mass.  JCEM 2012. 97(7):2489–2496, </a:t>
            </a:r>
          </a:p>
        </p:txBody>
      </p:sp>
      <p:sp>
        <p:nvSpPr>
          <p:cNvPr id="400" name="Shape 400"/>
          <p:cNvSpPr/>
          <p:nvPr/>
        </p:nvSpPr>
        <p:spPr>
          <a:xfrm rot="16200000">
            <a:off x="-733391" y="3161773"/>
            <a:ext cx="2886366" cy="307777"/>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b="1"/>
            </a:lvl1pPr>
          </a:lstStyle>
          <a:p>
            <a:r>
              <a:rPr dirty="0" err="1"/>
              <a:t>Tasa</a:t>
            </a:r>
            <a:r>
              <a:rPr dirty="0"/>
              <a:t> </a:t>
            </a:r>
            <a:r>
              <a:rPr dirty="0" err="1"/>
              <a:t>Metabólica</a:t>
            </a:r>
            <a:r>
              <a:rPr dirty="0"/>
              <a:t> de re</a:t>
            </a:r>
            <a:r>
              <a:rPr lang="es-ES" dirty="0"/>
              <a:t>poso </a:t>
            </a:r>
            <a:r>
              <a:rPr dirty="0"/>
              <a:t> (kcal/</a:t>
            </a:r>
            <a:r>
              <a:rPr dirty="0" err="1"/>
              <a:t>dia</a:t>
            </a:r>
            <a:r>
              <a:rPr dirty="0"/>
              <a:t>)</a:t>
            </a:r>
          </a:p>
        </p:txBody>
      </p:sp>
      <p:sp>
        <p:nvSpPr>
          <p:cNvPr id="401" name="Shape 401"/>
          <p:cNvSpPr/>
          <p:nvPr/>
        </p:nvSpPr>
        <p:spPr>
          <a:xfrm rot="16200000">
            <a:off x="5110163" y="2925286"/>
            <a:ext cx="3086458" cy="3073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b="1"/>
            </a:lvl1pPr>
          </a:lstStyle>
          <a:p>
            <a:r>
              <a:t>Tasa Metabólica de resistencia (kcal/dia)</a:t>
            </a:r>
          </a:p>
        </p:txBody>
      </p:sp>
      <p:sp>
        <p:nvSpPr>
          <p:cNvPr id="402" name="Shape 402"/>
          <p:cNvSpPr/>
          <p:nvPr/>
        </p:nvSpPr>
        <p:spPr>
          <a:xfrm>
            <a:off x="2773363" y="5503386"/>
            <a:ext cx="1855662" cy="3073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b="1"/>
            </a:lvl1pPr>
          </a:lstStyle>
          <a:p>
            <a:r>
              <a:t>Masa libre de grasa (kg)</a:t>
            </a:r>
          </a:p>
        </p:txBody>
      </p:sp>
      <p:sp>
        <p:nvSpPr>
          <p:cNvPr id="403" name="Shape 403"/>
          <p:cNvSpPr/>
          <p:nvPr/>
        </p:nvSpPr>
        <p:spPr>
          <a:xfrm>
            <a:off x="1732088" y="1159986"/>
            <a:ext cx="810393" cy="3073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a:lvl1pPr>
          </a:lstStyle>
          <a:p>
            <a:r>
              <a:t>Semana 6</a:t>
            </a:r>
          </a:p>
        </p:txBody>
      </p:sp>
      <p:sp>
        <p:nvSpPr>
          <p:cNvPr id="404" name="Shape 404"/>
          <p:cNvSpPr/>
          <p:nvPr/>
        </p:nvSpPr>
        <p:spPr>
          <a:xfrm>
            <a:off x="1712431" y="1413986"/>
            <a:ext cx="900508" cy="3073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a:lvl1pPr>
          </a:lstStyle>
          <a:p>
            <a:r>
              <a:t>Semana 30</a:t>
            </a:r>
          </a:p>
        </p:txBody>
      </p:sp>
      <p:sp>
        <p:nvSpPr>
          <p:cNvPr id="405" name="Shape 405"/>
          <p:cNvSpPr/>
          <p:nvPr/>
        </p:nvSpPr>
        <p:spPr>
          <a:xfrm>
            <a:off x="1763231" y="1678929"/>
            <a:ext cx="1015713" cy="3073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a:lvl1pPr>
          </a:lstStyle>
          <a:p>
            <a:r>
              <a:t>lineal (basal)</a:t>
            </a:r>
          </a:p>
        </p:txBody>
      </p:sp>
      <p:sp>
        <p:nvSpPr>
          <p:cNvPr id="406" name="Shape 406"/>
          <p:cNvSpPr/>
          <p:nvPr/>
        </p:nvSpPr>
        <p:spPr>
          <a:xfrm rot="18900000">
            <a:off x="7847181" y="4053300"/>
            <a:ext cx="754125" cy="2819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300" b="1"/>
            </a:lvl1pPr>
          </a:lstStyle>
          <a:p>
            <a:r>
              <a:t>Esperado</a:t>
            </a:r>
          </a:p>
        </p:txBody>
      </p:sp>
      <p:sp>
        <p:nvSpPr>
          <p:cNvPr id="407" name="Shape 407"/>
          <p:cNvSpPr/>
          <p:nvPr/>
        </p:nvSpPr>
        <p:spPr>
          <a:xfrm rot="18900000">
            <a:off x="9104481" y="4054257"/>
            <a:ext cx="754125" cy="2819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300" b="1"/>
            </a:lvl1pPr>
          </a:lstStyle>
          <a:p>
            <a:r>
              <a:t>Esperado</a:t>
            </a:r>
          </a:p>
        </p:txBody>
      </p:sp>
      <p:graphicFrame>
        <p:nvGraphicFramePr>
          <p:cNvPr id="408" name="Table 408"/>
          <p:cNvGraphicFramePr/>
          <p:nvPr/>
        </p:nvGraphicFramePr>
        <p:xfrm>
          <a:off x="6625712" y="5603230"/>
          <a:ext cx="5135081" cy="997231"/>
        </p:xfrm>
        <a:graphic>
          <a:graphicData uri="http://schemas.openxmlformats.org/drawingml/2006/table">
            <a:tbl>
              <a:tblPr bandRow="1">
                <a:tableStyleId>{EEE7283C-3CF3-47DC-8721-378D4A62B228}</a:tableStyleId>
              </a:tblPr>
              <a:tblGrid>
                <a:gridCol w="2581977">
                  <a:extLst>
                    <a:ext uri="{9D8B030D-6E8A-4147-A177-3AD203B41FA5}">
                      <a16:colId xmlns:a16="http://schemas.microsoft.com/office/drawing/2014/main" val="20000"/>
                    </a:ext>
                  </a:extLst>
                </a:gridCol>
                <a:gridCol w="1260041">
                  <a:extLst>
                    <a:ext uri="{9D8B030D-6E8A-4147-A177-3AD203B41FA5}">
                      <a16:colId xmlns:a16="http://schemas.microsoft.com/office/drawing/2014/main" val="20001"/>
                    </a:ext>
                  </a:extLst>
                </a:gridCol>
                <a:gridCol w="1293063">
                  <a:extLst>
                    <a:ext uri="{9D8B030D-6E8A-4147-A177-3AD203B41FA5}">
                      <a16:colId xmlns:a16="http://schemas.microsoft.com/office/drawing/2014/main" val="20002"/>
                    </a:ext>
                  </a:extLst>
                </a:gridCol>
              </a:tblGrid>
              <a:tr h="241300">
                <a:tc>
                  <a:txBody>
                    <a:bodyPr/>
                    <a:lstStyle/>
                    <a:p>
                      <a:pPr algn="l">
                        <a:defRPr sz="1800"/>
                      </a:pPr>
                      <a:r>
                        <a:rPr sz="1500"/>
                        <a:t>Gasto de energía</a:t>
                      </a:r>
                    </a:p>
                  </a:txBody>
                  <a:tcPr marL="0" marR="0" marT="0" marB="0" horzOverflow="overflow">
                    <a:lnL w="12700">
                      <a:solidFill>
                        <a:srgbClr val="BDC0BF"/>
                      </a:solidFill>
                    </a:lnL>
                    <a:lnR w="12700">
                      <a:solidFill>
                        <a:srgbClr val="BDC0BF"/>
                      </a:solidFill>
                    </a:lnR>
                    <a:lnT w="12700">
                      <a:solidFill>
                        <a:srgbClr val="BDC0BF"/>
                      </a:solidFill>
                    </a:lnT>
                    <a:lnB w="12700">
                      <a:solidFill>
                        <a:srgbClr val="BDC0BF"/>
                      </a:solidFill>
                    </a:lnB>
                    <a:noFill/>
                  </a:tcPr>
                </a:tc>
                <a:tc>
                  <a:txBody>
                    <a:bodyPr/>
                    <a:lstStyle/>
                    <a:p>
                      <a:pPr algn="l">
                        <a:defRPr sz="1800"/>
                      </a:pPr>
                      <a:r>
                        <a:rPr sz="1500"/>
                        <a:t>Basal</a:t>
                      </a:r>
                    </a:p>
                  </a:txBody>
                  <a:tcPr marL="0" marR="0" marT="0" marB="0" horzOverflow="overflow">
                    <a:lnL w="12700">
                      <a:solidFill>
                        <a:srgbClr val="BDC0BF"/>
                      </a:solidFill>
                    </a:lnL>
                    <a:lnR w="12700">
                      <a:solidFill>
                        <a:srgbClr val="BDC0BF"/>
                      </a:solidFill>
                    </a:lnR>
                    <a:lnT w="12700">
                      <a:solidFill>
                        <a:srgbClr val="BDC0BF"/>
                      </a:solidFill>
                    </a:lnT>
                    <a:lnB w="12700">
                      <a:solidFill>
                        <a:srgbClr val="BDC0BF"/>
                      </a:solidFill>
                    </a:lnB>
                    <a:noFill/>
                  </a:tcPr>
                </a:tc>
                <a:tc>
                  <a:txBody>
                    <a:bodyPr/>
                    <a:lstStyle/>
                    <a:p>
                      <a:pPr algn="l">
                        <a:defRPr sz="1800"/>
                      </a:pPr>
                      <a:r>
                        <a:rPr sz="1500"/>
                        <a:t>Semana 30</a:t>
                      </a:r>
                    </a:p>
                  </a:txBody>
                  <a:tcPr marL="0" marR="0" marT="0" marB="0" horzOverflow="overflow">
                    <a:lnL w="12700">
                      <a:solidFill>
                        <a:srgbClr val="BDC0BF"/>
                      </a:solidFill>
                    </a:lnL>
                    <a:lnR w="12700">
                      <a:solidFill>
                        <a:srgbClr val="BDC0BF"/>
                      </a:solidFill>
                    </a:lnR>
                    <a:lnT w="12700">
                      <a:solidFill>
                        <a:srgbClr val="BDC0BF"/>
                      </a:solidFill>
                    </a:lnT>
                    <a:lnB w="12700">
                      <a:solidFill>
                        <a:srgbClr val="BDC0BF"/>
                      </a:solidFill>
                    </a:lnB>
                    <a:noFill/>
                  </a:tcPr>
                </a:tc>
                <a:extLst>
                  <a:ext uri="{0D108BD9-81ED-4DB2-BD59-A6C34878D82A}">
                    <a16:rowId xmlns:a16="http://schemas.microsoft.com/office/drawing/2014/main" val="10000"/>
                  </a:ext>
                </a:extLst>
              </a:tr>
              <a:tr h="241300">
                <a:tc>
                  <a:txBody>
                    <a:bodyPr/>
                    <a:lstStyle/>
                    <a:p>
                      <a:pPr algn="l">
                        <a:defRPr sz="1800"/>
                      </a:pPr>
                      <a:r>
                        <a:rPr sz="1500" dirty="0"/>
                        <a:t>TMR </a:t>
                      </a:r>
                      <a:r>
                        <a:rPr sz="1500" dirty="0" err="1"/>
                        <a:t>medido</a:t>
                      </a:r>
                      <a:endParaRPr sz="1500" dirty="0"/>
                    </a:p>
                  </a:txBody>
                  <a:tcPr marL="0" marR="0" marT="0" marB="0" horzOverflow="overflow">
                    <a:lnL w="12700">
                      <a:solidFill>
                        <a:srgbClr val="BDC0BF"/>
                      </a:solidFill>
                    </a:lnL>
                    <a:lnR w="12700">
                      <a:solidFill>
                        <a:srgbClr val="BDC0BF"/>
                      </a:solidFill>
                    </a:lnR>
                    <a:lnT w="12700">
                      <a:solidFill>
                        <a:srgbClr val="BDC0BF"/>
                      </a:solidFill>
                    </a:lnT>
                    <a:lnB w="12700">
                      <a:solidFill>
                        <a:srgbClr val="BDC0BF"/>
                      </a:solidFill>
                    </a:lnB>
                    <a:noFill/>
                  </a:tcPr>
                </a:tc>
                <a:tc>
                  <a:txBody>
                    <a:bodyPr/>
                    <a:lstStyle/>
                    <a:p>
                      <a:pPr algn="l">
                        <a:defRPr sz="1800"/>
                      </a:pPr>
                      <a:r>
                        <a:rPr sz="1500"/>
                        <a:t>2679 (624)</a:t>
                      </a:r>
                    </a:p>
                  </a:txBody>
                  <a:tcPr marL="0" marR="0" marT="0" marB="0" horzOverflow="overflow">
                    <a:lnL w="12700">
                      <a:solidFill>
                        <a:srgbClr val="BDC0BF"/>
                      </a:solidFill>
                    </a:lnL>
                    <a:lnR w="12700">
                      <a:solidFill>
                        <a:srgbClr val="BDC0BF"/>
                      </a:solidFill>
                    </a:lnR>
                    <a:lnT w="12700">
                      <a:solidFill>
                        <a:srgbClr val="BDC0BF"/>
                      </a:solidFill>
                    </a:lnT>
                    <a:lnB w="12700">
                      <a:solidFill>
                        <a:srgbClr val="BDC0BF"/>
                      </a:solidFill>
                    </a:lnB>
                    <a:noFill/>
                  </a:tcPr>
                </a:tc>
                <a:tc>
                  <a:txBody>
                    <a:bodyPr/>
                    <a:lstStyle/>
                    <a:p>
                      <a:pPr algn="l">
                        <a:defRPr sz="1800"/>
                      </a:pPr>
                      <a:r>
                        <a:rPr sz="1500"/>
                        <a:t>1890 (423)</a:t>
                      </a:r>
                    </a:p>
                  </a:txBody>
                  <a:tcPr marL="0" marR="0" marT="0" marB="0" horzOverflow="overflow">
                    <a:lnL w="12700">
                      <a:solidFill>
                        <a:srgbClr val="BDC0BF"/>
                      </a:solidFill>
                    </a:lnL>
                    <a:lnR w="12700">
                      <a:solidFill>
                        <a:srgbClr val="BDC0BF"/>
                      </a:solidFill>
                    </a:lnR>
                    <a:lnT w="12700">
                      <a:solidFill>
                        <a:srgbClr val="BDC0BF"/>
                      </a:solidFill>
                    </a:lnT>
                    <a:lnB w="12700">
                      <a:solidFill>
                        <a:srgbClr val="BDC0BF"/>
                      </a:solidFill>
                    </a:lnB>
                    <a:noFill/>
                  </a:tcPr>
                </a:tc>
                <a:extLst>
                  <a:ext uri="{0D108BD9-81ED-4DB2-BD59-A6C34878D82A}">
                    <a16:rowId xmlns:a16="http://schemas.microsoft.com/office/drawing/2014/main" val="10001"/>
                  </a:ext>
                </a:extLst>
              </a:tr>
              <a:tr h="241300">
                <a:tc>
                  <a:txBody>
                    <a:bodyPr/>
                    <a:lstStyle/>
                    <a:p>
                      <a:pPr algn="l">
                        <a:defRPr sz="1800"/>
                      </a:pPr>
                      <a:r>
                        <a:rPr sz="1500"/>
                        <a:t>TMR esperado</a:t>
                      </a:r>
                    </a:p>
                  </a:txBody>
                  <a:tcPr marL="0" marR="0" marT="0" marB="0" horzOverflow="overflow">
                    <a:lnL w="12700">
                      <a:solidFill>
                        <a:srgbClr val="BDC0BF"/>
                      </a:solidFill>
                    </a:lnL>
                    <a:lnR w="12700">
                      <a:solidFill>
                        <a:srgbClr val="BDC0BF"/>
                      </a:solidFill>
                    </a:lnR>
                    <a:lnT w="12700">
                      <a:solidFill>
                        <a:srgbClr val="BDC0BF"/>
                      </a:solidFill>
                    </a:lnT>
                    <a:lnB w="12700">
                      <a:solidFill>
                        <a:srgbClr val="BDC0BF"/>
                      </a:solidFill>
                    </a:lnB>
                    <a:noFill/>
                  </a:tcPr>
                </a:tc>
                <a:tc>
                  <a:txBody>
                    <a:bodyPr/>
                    <a:lstStyle/>
                    <a:p>
                      <a:pPr algn="l">
                        <a:defRPr sz="1500"/>
                      </a:pPr>
                      <a:endParaRPr dirty="0"/>
                    </a:p>
                  </a:txBody>
                  <a:tcPr marL="0" marR="0" marT="0" marB="0" horzOverflow="overflow">
                    <a:lnL w="12700">
                      <a:solidFill>
                        <a:srgbClr val="BDC0BF"/>
                      </a:solidFill>
                    </a:lnL>
                    <a:lnR w="12700">
                      <a:solidFill>
                        <a:srgbClr val="BDC0BF"/>
                      </a:solidFill>
                    </a:lnR>
                    <a:lnT w="12700">
                      <a:solidFill>
                        <a:srgbClr val="BDC0BF"/>
                      </a:solidFill>
                    </a:lnT>
                    <a:lnB w="12700">
                      <a:solidFill>
                        <a:srgbClr val="BDC0BF"/>
                      </a:solidFill>
                    </a:lnB>
                    <a:noFill/>
                  </a:tcPr>
                </a:tc>
                <a:tc>
                  <a:txBody>
                    <a:bodyPr/>
                    <a:lstStyle/>
                    <a:p>
                      <a:pPr algn="l">
                        <a:defRPr sz="1800"/>
                      </a:pPr>
                      <a:r>
                        <a:rPr sz="1500"/>
                        <a:t>2393 (466)</a:t>
                      </a:r>
                    </a:p>
                  </a:txBody>
                  <a:tcPr marL="0" marR="0" marT="0" marB="0" horzOverflow="overflow">
                    <a:lnL w="12700">
                      <a:solidFill>
                        <a:srgbClr val="BDC0BF"/>
                      </a:solidFill>
                    </a:lnL>
                    <a:lnR w="12700">
                      <a:solidFill>
                        <a:srgbClr val="BDC0BF"/>
                      </a:solidFill>
                    </a:lnR>
                    <a:lnT w="12700">
                      <a:solidFill>
                        <a:srgbClr val="BDC0BF"/>
                      </a:solidFill>
                    </a:lnT>
                    <a:lnB w="12700">
                      <a:solidFill>
                        <a:srgbClr val="BDC0BF"/>
                      </a:solidFill>
                    </a:lnB>
                    <a:noFill/>
                  </a:tcPr>
                </a:tc>
                <a:extLst>
                  <a:ext uri="{0D108BD9-81ED-4DB2-BD59-A6C34878D82A}">
                    <a16:rowId xmlns:a16="http://schemas.microsoft.com/office/drawing/2014/main" val="10002"/>
                  </a:ext>
                </a:extLst>
              </a:tr>
              <a:tr h="273331">
                <a:tc>
                  <a:txBody>
                    <a:bodyPr/>
                    <a:lstStyle/>
                    <a:p>
                      <a:pPr algn="l">
                        <a:defRPr sz="1800"/>
                      </a:pPr>
                      <a:r>
                        <a:rPr sz="1500"/>
                        <a:t>Adaptación metabólica (kcal/d)</a:t>
                      </a:r>
                    </a:p>
                  </a:txBody>
                  <a:tcPr marL="0" marR="0" marT="0" marB="0" horzOverflow="overflow">
                    <a:lnL w="12700">
                      <a:solidFill>
                        <a:srgbClr val="BDC0BF"/>
                      </a:solidFill>
                    </a:lnL>
                    <a:lnR w="12700">
                      <a:solidFill>
                        <a:srgbClr val="BDC0BF"/>
                      </a:solidFill>
                    </a:lnR>
                    <a:lnT w="12700">
                      <a:solidFill>
                        <a:srgbClr val="BDC0BF"/>
                      </a:solidFill>
                    </a:lnT>
                    <a:lnB w="12700">
                      <a:solidFill>
                        <a:srgbClr val="BDC0BF"/>
                      </a:solidFill>
                    </a:lnB>
                    <a:noFill/>
                  </a:tcPr>
                </a:tc>
                <a:tc>
                  <a:txBody>
                    <a:bodyPr/>
                    <a:lstStyle/>
                    <a:p>
                      <a:pPr algn="l">
                        <a:defRPr sz="1500"/>
                      </a:pPr>
                      <a:endParaRPr/>
                    </a:p>
                  </a:txBody>
                  <a:tcPr marL="0" marR="0" marT="0" marB="0" horzOverflow="overflow">
                    <a:lnL w="12700">
                      <a:solidFill>
                        <a:srgbClr val="BDC0BF"/>
                      </a:solidFill>
                    </a:lnL>
                    <a:lnR w="12700">
                      <a:solidFill>
                        <a:srgbClr val="BDC0BF"/>
                      </a:solidFill>
                    </a:lnR>
                    <a:lnT w="12700">
                      <a:solidFill>
                        <a:srgbClr val="BDC0BF"/>
                      </a:solidFill>
                    </a:lnT>
                    <a:lnB w="12700">
                      <a:solidFill>
                        <a:srgbClr val="BDC0BF"/>
                      </a:solidFill>
                    </a:lnB>
                    <a:noFill/>
                  </a:tcPr>
                </a:tc>
                <a:tc>
                  <a:txBody>
                    <a:bodyPr/>
                    <a:lstStyle/>
                    <a:p>
                      <a:pPr algn="l">
                        <a:defRPr sz="1800"/>
                      </a:pPr>
                      <a:r>
                        <a:rPr sz="1500" dirty="0"/>
                        <a:t>-504 (171)</a:t>
                      </a:r>
                    </a:p>
                  </a:txBody>
                  <a:tcPr marL="0" marR="0" marT="0" marB="0" horzOverflow="overflow">
                    <a:lnL w="12700">
                      <a:solidFill>
                        <a:srgbClr val="BDC0BF"/>
                      </a:solidFill>
                    </a:lnL>
                    <a:lnR w="12700">
                      <a:solidFill>
                        <a:srgbClr val="BDC0BF"/>
                      </a:solidFill>
                    </a:lnR>
                    <a:lnT w="12700">
                      <a:solidFill>
                        <a:srgbClr val="BDC0BF"/>
                      </a:solidFill>
                    </a:lnT>
                    <a:lnB w="12700">
                      <a:solidFill>
                        <a:srgbClr val="BDC0BF"/>
                      </a:solidFill>
                    </a:lnB>
                    <a:noFill/>
                  </a:tcPr>
                </a:tc>
                <a:extLst>
                  <a:ext uri="{0D108BD9-81ED-4DB2-BD59-A6C34878D82A}">
                    <a16:rowId xmlns:a16="http://schemas.microsoft.com/office/drawing/2014/main" val="10003"/>
                  </a:ext>
                </a:extLst>
              </a:tr>
            </a:tbl>
          </a:graphicData>
        </a:graphic>
      </p:graphicFrame>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Shape 410"/>
          <p:cNvSpPr>
            <a:spLocks noGrp="1"/>
          </p:cNvSpPr>
          <p:nvPr>
            <p:ph type="body" sz="quarter" idx="1"/>
          </p:nvPr>
        </p:nvSpPr>
        <p:spPr>
          <a:xfrm>
            <a:off x="3416301" y="5261981"/>
            <a:ext cx="958598" cy="994119"/>
          </a:xfrm>
          <a:prstGeom prst="rect">
            <a:avLst/>
          </a:prstGeom>
        </p:spPr>
        <p:txBody>
          <a:bodyPr/>
          <a:lstStyle/>
          <a:p>
            <a:pPr marL="0" indent="0" defTabSz="877823">
              <a:spcBef>
                <a:spcPts val="500"/>
              </a:spcBef>
              <a:buSzTx/>
              <a:buNone/>
              <a:defRPr sz="1727"/>
            </a:pPr>
            <a:r>
              <a:t>Leptina</a:t>
            </a:r>
          </a:p>
          <a:p>
            <a:pPr marL="0" indent="0" defTabSz="877823">
              <a:spcBef>
                <a:spcPts val="500"/>
              </a:spcBef>
              <a:buSzTx/>
              <a:buNone/>
              <a:defRPr sz="1727"/>
            </a:pPr>
            <a:r>
              <a:t>PYY</a:t>
            </a:r>
          </a:p>
          <a:p>
            <a:pPr marL="0" indent="0" defTabSz="877823">
              <a:spcBef>
                <a:spcPts val="500"/>
              </a:spcBef>
              <a:buSzTx/>
              <a:buNone/>
              <a:defRPr sz="1727"/>
            </a:pPr>
            <a:r>
              <a:t>CCK</a:t>
            </a:r>
          </a:p>
        </p:txBody>
      </p:sp>
      <p:sp>
        <p:nvSpPr>
          <p:cNvPr id="411" name="Shape 411"/>
          <p:cNvSpPr>
            <a:spLocks noGrp="1"/>
          </p:cNvSpPr>
          <p:nvPr>
            <p:ph type="title"/>
          </p:nvPr>
        </p:nvSpPr>
        <p:spPr>
          <a:xfrm>
            <a:off x="1390918" y="304800"/>
            <a:ext cx="9453093" cy="521885"/>
          </a:xfrm>
          <a:prstGeom prst="rect">
            <a:avLst/>
          </a:prstGeom>
        </p:spPr>
        <p:txBody>
          <a:bodyPr/>
          <a:lstStyle>
            <a:lvl1pPr defTabSz="795527">
              <a:defRPr sz="2784">
                <a:solidFill>
                  <a:srgbClr val="FF0000"/>
                </a:solidFill>
                <a:effectLst>
                  <a:outerShdw blurRad="33147" dist="33147" dir="2700000" rotWithShape="0">
                    <a:srgbClr val="000000">
                      <a:alpha val="43137"/>
                    </a:srgbClr>
                  </a:outerShdw>
                </a:effectLst>
              </a:defRPr>
            </a:lvl1pPr>
          </a:lstStyle>
          <a:p>
            <a:r>
              <a:t>Fisiología del apetito en el estado de obesidad reducida</a:t>
            </a:r>
          </a:p>
        </p:txBody>
      </p:sp>
      <p:sp>
        <p:nvSpPr>
          <p:cNvPr id="412" name="Shape 412"/>
          <p:cNvSpPr/>
          <p:nvPr/>
        </p:nvSpPr>
        <p:spPr>
          <a:xfrm>
            <a:off x="3657600" y="6488667"/>
            <a:ext cx="4775930"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t>Sumithran P et al. NEJM 2011; 365(17):1597-604.  </a:t>
            </a:r>
          </a:p>
        </p:txBody>
      </p:sp>
      <p:grpSp>
        <p:nvGrpSpPr>
          <p:cNvPr id="558" name="Group 558"/>
          <p:cNvGrpSpPr/>
          <p:nvPr/>
        </p:nvGrpSpPr>
        <p:grpSpPr>
          <a:xfrm>
            <a:off x="756355" y="876417"/>
            <a:ext cx="9598260" cy="4131635"/>
            <a:chOff x="0" y="0"/>
            <a:chExt cx="9598258" cy="4131633"/>
          </a:xfrm>
        </p:grpSpPr>
        <p:grpSp>
          <p:nvGrpSpPr>
            <p:cNvPr id="432" name="Group 432"/>
            <p:cNvGrpSpPr/>
            <p:nvPr/>
          </p:nvGrpSpPr>
          <p:grpSpPr>
            <a:xfrm>
              <a:off x="912792" y="698174"/>
              <a:ext cx="5310114" cy="2819898"/>
              <a:chOff x="0" y="0"/>
              <a:chExt cx="5310113" cy="2819897"/>
            </a:xfrm>
          </p:grpSpPr>
          <p:sp>
            <p:nvSpPr>
              <p:cNvPr id="413" name="Shape 413"/>
              <p:cNvSpPr/>
              <p:nvPr/>
            </p:nvSpPr>
            <p:spPr>
              <a:xfrm>
                <a:off x="123252" y="2714660"/>
                <a:ext cx="5186862" cy="1"/>
              </a:xfrm>
              <a:prstGeom prst="line">
                <a:avLst/>
              </a:prstGeom>
              <a:noFill/>
              <a:ln w="28575" cap="flat">
                <a:solidFill>
                  <a:srgbClr val="002060"/>
                </a:solidFill>
                <a:prstDash val="solid"/>
                <a:miter lim="800000"/>
              </a:ln>
              <a:effectLst/>
            </p:spPr>
            <p:txBody>
              <a:bodyPr wrap="square" lIns="45719" tIns="45719" rIns="45719" bIns="45719" numCol="1" anchor="t">
                <a:noAutofit/>
              </a:bodyPr>
              <a:lstStyle/>
              <a:p>
                <a:endParaRPr/>
              </a:p>
            </p:txBody>
          </p:sp>
          <p:sp>
            <p:nvSpPr>
              <p:cNvPr id="414" name="Shape 414"/>
              <p:cNvSpPr/>
              <p:nvPr/>
            </p:nvSpPr>
            <p:spPr>
              <a:xfrm flipV="1">
                <a:off x="123252" y="0"/>
                <a:ext cx="1" cy="2733286"/>
              </a:xfrm>
              <a:prstGeom prst="line">
                <a:avLst/>
              </a:prstGeom>
              <a:noFill/>
              <a:ln w="28575" cap="flat">
                <a:solidFill>
                  <a:srgbClr val="002060"/>
                </a:solidFill>
                <a:prstDash val="solid"/>
                <a:miter lim="800000"/>
              </a:ln>
              <a:effectLst/>
            </p:spPr>
            <p:txBody>
              <a:bodyPr wrap="square" lIns="45719" tIns="45719" rIns="45719" bIns="45719" numCol="1" anchor="t">
                <a:noAutofit/>
              </a:bodyPr>
              <a:lstStyle/>
              <a:p>
                <a:endParaRPr/>
              </a:p>
            </p:txBody>
          </p:sp>
          <p:sp>
            <p:nvSpPr>
              <p:cNvPr id="415" name="Shape 415"/>
              <p:cNvSpPr/>
              <p:nvPr/>
            </p:nvSpPr>
            <p:spPr>
              <a:xfrm flipV="1">
                <a:off x="325690" y="2708452"/>
                <a:ext cx="1" cy="111446"/>
              </a:xfrm>
              <a:prstGeom prst="line">
                <a:avLst/>
              </a:prstGeom>
              <a:noFill/>
              <a:ln w="28575" cap="flat">
                <a:solidFill>
                  <a:srgbClr val="002060"/>
                </a:solidFill>
                <a:prstDash val="solid"/>
                <a:miter lim="800000"/>
              </a:ln>
              <a:effectLst/>
            </p:spPr>
            <p:txBody>
              <a:bodyPr wrap="square" lIns="45719" tIns="45719" rIns="45719" bIns="45719" numCol="1" anchor="t">
                <a:noAutofit/>
              </a:bodyPr>
              <a:lstStyle/>
              <a:p>
                <a:endParaRPr/>
              </a:p>
            </p:txBody>
          </p:sp>
          <p:sp>
            <p:nvSpPr>
              <p:cNvPr id="416" name="Shape 416"/>
              <p:cNvSpPr/>
              <p:nvPr/>
            </p:nvSpPr>
            <p:spPr>
              <a:xfrm flipV="1">
                <a:off x="967511" y="2708452"/>
                <a:ext cx="1" cy="111446"/>
              </a:xfrm>
              <a:prstGeom prst="line">
                <a:avLst/>
              </a:prstGeom>
              <a:noFill/>
              <a:ln w="28575" cap="flat">
                <a:solidFill>
                  <a:srgbClr val="002060"/>
                </a:solidFill>
                <a:prstDash val="solid"/>
                <a:miter lim="800000"/>
              </a:ln>
              <a:effectLst/>
            </p:spPr>
            <p:txBody>
              <a:bodyPr wrap="square" lIns="45719" tIns="45719" rIns="45719" bIns="45719" numCol="1" anchor="t">
                <a:noAutofit/>
              </a:bodyPr>
              <a:lstStyle/>
              <a:p>
                <a:endParaRPr/>
              </a:p>
            </p:txBody>
          </p:sp>
          <p:sp>
            <p:nvSpPr>
              <p:cNvPr id="417" name="Shape 417"/>
              <p:cNvSpPr/>
              <p:nvPr/>
            </p:nvSpPr>
            <p:spPr>
              <a:xfrm flipV="1">
                <a:off x="1121891" y="2708452"/>
                <a:ext cx="1" cy="111446"/>
              </a:xfrm>
              <a:prstGeom prst="line">
                <a:avLst/>
              </a:prstGeom>
              <a:noFill/>
              <a:ln w="28575" cap="flat">
                <a:solidFill>
                  <a:srgbClr val="002060"/>
                </a:solidFill>
                <a:prstDash val="solid"/>
                <a:miter lim="800000"/>
              </a:ln>
              <a:effectLst/>
            </p:spPr>
            <p:txBody>
              <a:bodyPr wrap="square" lIns="45719" tIns="45719" rIns="45719" bIns="45719" numCol="1" anchor="t">
                <a:noAutofit/>
              </a:bodyPr>
              <a:lstStyle/>
              <a:p>
                <a:endParaRPr/>
              </a:p>
            </p:txBody>
          </p:sp>
          <p:sp>
            <p:nvSpPr>
              <p:cNvPr id="418" name="Shape 418"/>
              <p:cNvSpPr/>
              <p:nvPr/>
            </p:nvSpPr>
            <p:spPr>
              <a:xfrm flipV="1">
                <a:off x="1770577" y="2708452"/>
                <a:ext cx="1" cy="111446"/>
              </a:xfrm>
              <a:prstGeom prst="line">
                <a:avLst/>
              </a:prstGeom>
              <a:noFill/>
              <a:ln w="28575" cap="flat">
                <a:solidFill>
                  <a:srgbClr val="002060"/>
                </a:solidFill>
                <a:prstDash val="solid"/>
                <a:miter lim="800000"/>
              </a:ln>
              <a:effectLst/>
            </p:spPr>
            <p:txBody>
              <a:bodyPr wrap="square" lIns="45719" tIns="45719" rIns="45719" bIns="45719" numCol="1" anchor="t">
                <a:noAutofit/>
              </a:bodyPr>
              <a:lstStyle/>
              <a:p>
                <a:endParaRPr/>
              </a:p>
            </p:txBody>
          </p:sp>
          <p:sp>
            <p:nvSpPr>
              <p:cNvPr id="419" name="Shape 419"/>
              <p:cNvSpPr/>
              <p:nvPr/>
            </p:nvSpPr>
            <p:spPr>
              <a:xfrm flipV="1">
                <a:off x="2405530" y="2708452"/>
                <a:ext cx="1" cy="111446"/>
              </a:xfrm>
              <a:prstGeom prst="line">
                <a:avLst/>
              </a:prstGeom>
              <a:noFill/>
              <a:ln w="28575" cap="flat">
                <a:solidFill>
                  <a:srgbClr val="002060"/>
                </a:solidFill>
                <a:prstDash val="solid"/>
                <a:miter lim="800000"/>
              </a:ln>
              <a:effectLst/>
            </p:spPr>
            <p:txBody>
              <a:bodyPr wrap="square" lIns="45719" tIns="45719" rIns="45719" bIns="45719" numCol="1" anchor="t">
                <a:noAutofit/>
              </a:bodyPr>
              <a:lstStyle/>
              <a:p>
                <a:endParaRPr/>
              </a:p>
            </p:txBody>
          </p:sp>
          <p:sp>
            <p:nvSpPr>
              <p:cNvPr id="420" name="Shape 420"/>
              <p:cNvSpPr/>
              <p:nvPr/>
            </p:nvSpPr>
            <p:spPr>
              <a:xfrm flipV="1">
                <a:off x="3198390" y="2708452"/>
                <a:ext cx="1" cy="111446"/>
              </a:xfrm>
              <a:prstGeom prst="line">
                <a:avLst/>
              </a:prstGeom>
              <a:noFill/>
              <a:ln w="28575" cap="flat">
                <a:solidFill>
                  <a:srgbClr val="002060"/>
                </a:solidFill>
                <a:prstDash val="solid"/>
                <a:miter lim="800000"/>
              </a:ln>
              <a:effectLst/>
            </p:spPr>
            <p:txBody>
              <a:bodyPr wrap="square" lIns="45719" tIns="45719" rIns="45719" bIns="45719" numCol="1" anchor="t">
                <a:noAutofit/>
              </a:bodyPr>
              <a:lstStyle/>
              <a:p>
                <a:endParaRPr/>
              </a:p>
            </p:txBody>
          </p:sp>
          <p:sp>
            <p:nvSpPr>
              <p:cNvPr id="421" name="Shape 421"/>
              <p:cNvSpPr/>
              <p:nvPr/>
            </p:nvSpPr>
            <p:spPr>
              <a:xfrm flipV="1">
                <a:off x="3840215" y="2708452"/>
                <a:ext cx="1" cy="111446"/>
              </a:xfrm>
              <a:prstGeom prst="line">
                <a:avLst/>
              </a:prstGeom>
              <a:noFill/>
              <a:ln w="28575" cap="flat">
                <a:solidFill>
                  <a:srgbClr val="002060"/>
                </a:solidFill>
                <a:prstDash val="solid"/>
                <a:miter lim="800000"/>
              </a:ln>
              <a:effectLst/>
            </p:spPr>
            <p:txBody>
              <a:bodyPr wrap="square" lIns="45719" tIns="45719" rIns="45719" bIns="45719" numCol="1" anchor="t">
                <a:noAutofit/>
              </a:bodyPr>
              <a:lstStyle/>
              <a:p>
                <a:endParaRPr/>
              </a:p>
            </p:txBody>
          </p:sp>
          <p:sp>
            <p:nvSpPr>
              <p:cNvPr id="422" name="Shape 422"/>
              <p:cNvSpPr/>
              <p:nvPr/>
            </p:nvSpPr>
            <p:spPr>
              <a:xfrm flipV="1">
                <a:off x="4482039" y="2708452"/>
                <a:ext cx="1" cy="111446"/>
              </a:xfrm>
              <a:prstGeom prst="line">
                <a:avLst/>
              </a:prstGeom>
              <a:noFill/>
              <a:ln w="28575" cap="flat">
                <a:solidFill>
                  <a:srgbClr val="002060"/>
                </a:solidFill>
                <a:prstDash val="solid"/>
                <a:miter lim="800000"/>
              </a:ln>
              <a:effectLst/>
            </p:spPr>
            <p:txBody>
              <a:bodyPr wrap="square" lIns="45719" tIns="45719" rIns="45719" bIns="45719" numCol="1" anchor="t">
                <a:noAutofit/>
              </a:bodyPr>
              <a:lstStyle/>
              <a:p>
                <a:endParaRPr/>
              </a:p>
            </p:txBody>
          </p:sp>
          <p:sp>
            <p:nvSpPr>
              <p:cNvPr id="423" name="Shape 423"/>
              <p:cNvSpPr/>
              <p:nvPr/>
            </p:nvSpPr>
            <p:spPr>
              <a:xfrm flipV="1">
                <a:off x="5302367" y="2708452"/>
                <a:ext cx="1" cy="111446"/>
              </a:xfrm>
              <a:prstGeom prst="line">
                <a:avLst/>
              </a:prstGeom>
              <a:noFill/>
              <a:ln w="28575" cap="flat">
                <a:solidFill>
                  <a:srgbClr val="002060"/>
                </a:solidFill>
                <a:prstDash val="solid"/>
                <a:miter lim="800000"/>
              </a:ln>
              <a:effectLst/>
            </p:spPr>
            <p:txBody>
              <a:bodyPr wrap="square" lIns="45719" tIns="45719" rIns="45719" bIns="45719" numCol="1" anchor="t">
                <a:noAutofit/>
              </a:bodyPr>
              <a:lstStyle/>
              <a:p>
                <a:endParaRPr/>
              </a:p>
            </p:txBody>
          </p:sp>
          <p:sp>
            <p:nvSpPr>
              <p:cNvPr id="424" name="Shape 424"/>
              <p:cNvSpPr/>
              <p:nvPr/>
            </p:nvSpPr>
            <p:spPr>
              <a:xfrm>
                <a:off x="0" y="2715930"/>
                <a:ext cx="123253" cy="1"/>
              </a:xfrm>
              <a:prstGeom prst="line">
                <a:avLst/>
              </a:prstGeom>
              <a:noFill/>
              <a:ln w="28575" cap="flat">
                <a:solidFill>
                  <a:srgbClr val="002060"/>
                </a:solidFill>
                <a:prstDash val="solid"/>
                <a:miter lim="800000"/>
              </a:ln>
              <a:effectLst/>
            </p:spPr>
            <p:txBody>
              <a:bodyPr wrap="square" lIns="45719" tIns="45719" rIns="45719" bIns="45719" numCol="1" anchor="t">
                <a:noAutofit/>
              </a:bodyPr>
              <a:lstStyle/>
              <a:p>
                <a:endParaRPr/>
              </a:p>
            </p:txBody>
          </p:sp>
          <p:sp>
            <p:nvSpPr>
              <p:cNvPr id="425" name="Shape 425"/>
              <p:cNvSpPr/>
              <p:nvPr/>
            </p:nvSpPr>
            <p:spPr>
              <a:xfrm>
                <a:off x="0" y="2293805"/>
                <a:ext cx="123253" cy="1"/>
              </a:xfrm>
              <a:prstGeom prst="line">
                <a:avLst/>
              </a:prstGeom>
              <a:noFill/>
              <a:ln w="28575" cap="flat">
                <a:solidFill>
                  <a:srgbClr val="002060"/>
                </a:solidFill>
                <a:prstDash val="solid"/>
                <a:miter lim="800000"/>
              </a:ln>
              <a:effectLst/>
            </p:spPr>
            <p:txBody>
              <a:bodyPr wrap="square" lIns="45719" tIns="45719" rIns="45719" bIns="45719" numCol="1" anchor="t">
                <a:noAutofit/>
              </a:bodyPr>
              <a:lstStyle/>
              <a:p>
                <a:endParaRPr/>
              </a:p>
            </p:txBody>
          </p:sp>
          <p:sp>
            <p:nvSpPr>
              <p:cNvPr id="426" name="Shape 426"/>
              <p:cNvSpPr/>
              <p:nvPr/>
            </p:nvSpPr>
            <p:spPr>
              <a:xfrm>
                <a:off x="0" y="1666819"/>
                <a:ext cx="123253" cy="1"/>
              </a:xfrm>
              <a:prstGeom prst="line">
                <a:avLst/>
              </a:prstGeom>
              <a:noFill/>
              <a:ln w="28575" cap="flat">
                <a:solidFill>
                  <a:srgbClr val="002060"/>
                </a:solidFill>
                <a:prstDash val="solid"/>
                <a:miter lim="800000"/>
              </a:ln>
              <a:effectLst/>
            </p:spPr>
            <p:txBody>
              <a:bodyPr wrap="square" lIns="45719" tIns="45719" rIns="45719" bIns="45719" numCol="1" anchor="t">
                <a:noAutofit/>
              </a:bodyPr>
              <a:lstStyle/>
              <a:p>
                <a:endParaRPr/>
              </a:p>
            </p:txBody>
          </p:sp>
          <p:sp>
            <p:nvSpPr>
              <p:cNvPr id="427" name="Shape 427"/>
              <p:cNvSpPr/>
              <p:nvPr/>
            </p:nvSpPr>
            <p:spPr>
              <a:xfrm>
                <a:off x="0" y="1039834"/>
                <a:ext cx="123253" cy="1"/>
              </a:xfrm>
              <a:prstGeom prst="line">
                <a:avLst/>
              </a:prstGeom>
              <a:noFill/>
              <a:ln w="28575" cap="flat">
                <a:solidFill>
                  <a:srgbClr val="002060"/>
                </a:solidFill>
                <a:prstDash val="solid"/>
                <a:miter lim="800000"/>
              </a:ln>
              <a:effectLst/>
            </p:spPr>
            <p:txBody>
              <a:bodyPr wrap="square" lIns="45719" tIns="45719" rIns="45719" bIns="45719" numCol="1" anchor="t">
                <a:noAutofit/>
              </a:bodyPr>
              <a:lstStyle/>
              <a:p>
                <a:endParaRPr/>
              </a:p>
            </p:txBody>
          </p:sp>
          <p:sp>
            <p:nvSpPr>
              <p:cNvPr id="428" name="Shape 428"/>
              <p:cNvSpPr/>
              <p:nvPr/>
            </p:nvSpPr>
            <p:spPr>
              <a:xfrm>
                <a:off x="0" y="412849"/>
                <a:ext cx="123253" cy="1"/>
              </a:xfrm>
              <a:prstGeom prst="line">
                <a:avLst/>
              </a:prstGeom>
              <a:noFill/>
              <a:ln w="28575" cap="flat">
                <a:solidFill>
                  <a:srgbClr val="002060"/>
                </a:solidFill>
                <a:prstDash val="solid"/>
                <a:miter lim="800000"/>
              </a:ln>
              <a:effectLst/>
            </p:spPr>
            <p:txBody>
              <a:bodyPr wrap="square" lIns="45719" tIns="45719" rIns="45719" bIns="45719" numCol="1" anchor="t">
                <a:noAutofit/>
              </a:bodyPr>
              <a:lstStyle/>
              <a:p>
                <a:endParaRPr/>
              </a:p>
            </p:txBody>
          </p:sp>
          <p:sp>
            <p:nvSpPr>
              <p:cNvPr id="429" name="Shape 429"/>
              <p:cNvSpPr/>
              <p:nvPr/>
            </p:nvSpPr>
            <p:spPr>
              <a:xfrm flipV="1">
                <a:off x="40760" y="2414165"/>
                <a:ext cx="123253" cy="111446"/>
              </a:xfrm>
              <a:prstGeom prst="line">
                <a:avLst/>
              </a:prstGeom>
              <a:noFill/>
              <a:ln w="28575" cap="flat">
                <a:solidFill>
                  <a:srgbClr val="002060"/>
                </a:solidFill>
                <a:prstDash val="solid"/>
                <a:miter lim="800000"/>
              </a:ln>
              <a:effectLst/>
            </p:spPr>
            <p:txBody>
              <a:bodyPr wrap="square" lIns="45719" tIns="45719" rIns="45719" bIns="45719" numCol="1" anchor="t">
                <a:noAutofit/>
              </a:bodyPr>
              <a:lstStyle/>
              <a:p>
                <a:endParaRPr/>
              </a:p>
            </p:txBody>
          </p:sp>
          <p:sp>
            <p:nvSpPr>
              <p:cNvPr id="430" name="Shape 430"/>
              <p:cNvSpPr/>
              <p:nvPr/>
            </p:nvSpPr>
            <p:spPr>
              <a:xfrm flipV="1">
                <a:off x="69286" y="2439969"/>
                <a:ext cx="123253" cy="111446"/>
              </a:xfrm>
              <a:prstGeom prst="line">
                <a:avLst/>
              </a:prstGeom>
              <a:noFill/>
              <a:ln w="28575" cap="flat">
                <a:solidFill>
                  <a:srgbClr val="FFFFFF"/>
                </a:solidFill>
                <a:prstDash val="solid"/>
                <a:miter lim="800000"/>
              </a:ln>
              <a:effectLst/>
            </p:spPr>
            <p:txBody>
              <a:bodyPr wrap="square" lIns="45719" tIns="45719" rIns="45719" bIns="45719" numCol="1" anchor="t">
                <a:noAutofit/>
              </a:bodyPr>
              <a:lstStyle/>
              <a:p>
                <a:endParaRPr/>
              </a:p>
            </p:txBody>
          </p:sp>
          <p:sp>
            <p:nvSpPr>
              <p:cNvPr id="431" name="Shape 431"/>
              <p:cNvSpPr/>
              <p:nvPr/>
            </p:nvSpPr>
            <p:spPr>
              <a:xfrm flipV="1">
                <a:off x="97812" y="2465774"/>
                <a:ext cx="123253" cy="111446"/>
              </a:xfrm>
              <a:prstGeom prst="line">
                <a:avLst/>
              </a:prstGeom>
              <a:noFill/>
              <a:ln w="28575" cap="flat">
                <a:solidFill>
                  <a:srgbClr val="002060"/>
                </a:solidFill>
                <a:prstDash val="solid"/>
                <a:miter lim="800000"/>
              </a:ln>
              <a:effectLst/>
            </p:spPr>
            <p:txBody>
              <a:bodyPr wrap="square" lIns="45719" tIns="45719" rIns="45719" bIns="45719" numCol="1" anchor="t">
                <a:noAutofit/>
              </a:bodyPr>
              <a:lstStyle/>
              <a:p>
                <a:endParaRPr/>
              </a:p>
            </p:txBody>
          </p:sp>
        </p:grpSp>
        <p:grpSp>
          <p:nvGrpSpPr>
            <p:cNvPr id="451" name="Group 451"/>
            <p:cNvGrpSpPr/>
            <p:nvPr/>
          </p:nvGrpSpPr>
          <p:grpSpPr>
            <a:xfrm>
              <a:off x="0" y="918482"/>
              <a:ext cx="6382488" cy="3213152"/>
              <a:chOff x="0" y="0"/>
              <a:chExt cx="6382487" cy="3213151"/>
            </a:xfrm>
          </p:grpSpPr>
          <p:grpSp>
            <p:nvGrpSpPr>
              <p:cNvPr id="441" name="Group 441"/>
              <p:cNvGrpSpPr/>
              <p:nvPr/>
            </p:nvGrpSpPr>
            <p:grpSpPr>
              <a:xfrm>
                <a:off x="1904095" y="2553716"/>
                <a:ext cx="4478393" cy="659436"/>
                <a:chOff x="0" y="0"/>
                <a:chExt cx="4478392" cy="659434"/>
              </a:xfrm>
            </p:grpSpPr>
            <p:sp>
              <p:nvSpPr>
                <p:cNvPr id="433" name="Shape 433"/>
                <p:cNvSpPr/>
                <p:nvPr/>
              </p:nvSpPr>
              <p:spPr>
                <a:xfrm>
                  <a:off x="0" y="0"/>
                  <a:ext cx="335866" cy="3708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lstStyle>
                <a:p>
                  <a:r>
                    <a:t>10</a:t>
                  </a:r>
                </a:p>
              </p:txBody>
            </p:sp>
            <p:sp>
              <p:nvSpPr>
                <p:cNvPr id="434" name="Shape 434"/>
                <p:cNvSpPr/>
                <p:nvPr/>
              </p:nvSpPr>
              <p:spPr>
                <a:xfrm>
                  <a:off x="611291" y="0"/>
                  <a:ext cx="335867" cy="3708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lstStyle>
                <a:p>
                  <a:r>
                    <a:t>18</a:t>
                  </a:r>
                </a:p>
              </p:txBody>
            </p:sp>
            <p:sp>
              <p:nvSpPr>
                <p:cNvPr id="435" name="Shape 435"/>
                <p:cNvSpPr/>
                <p:nvPr/>
              </p:nvSpPr>
              <p:spPr>
                <a:xfrm>
                  <a:off x="1243141" y="0"/>
                  <a:ext cx="335866" cy="3708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lstStyle>
                <a:p>
                  <a:r>
                    <a:t>26</a:t>
                  </a:r>
                </a:p>
              </p:txBody>
            </p:sp>
            <p:sp>
              <p:nvSpPr>
                <p:cNvPr id="436" name="Shape 436"/>
                <p:cNvSpPr/>
                <p:nvPr/>
              </p:nvSpPr>
              <p:spPr>
                <a:xfrm>
                  <a:off x="2038306" y="0"/>
                  <a:ext cx="335866" cy="3708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lstStyle>
                <a:p>
                  <a:r>
                    <a:t>36</a:t>
                  </a:r>
                </a:p>
              </p:txBody>
            </p:sp>
            <p:sp>
              <p:nvSpPr>
                <p:cNvPr id="437" name="Shape 437"/>
                <p:cNvSpPr/>
                <p:nvPr/>
              </p:nvSpPr>
              <p:spPr>
                <a:xfrm>
                  <a:off x="2682904" y="0"/>
                  <a:ext cx="335867" cy="3708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lstStyle>
                <a:p>
                  <a:r>
                    <a:t>44</a:t>
                  </a:r>
                </a:p>
              </p:txBody>
            </p:sp>
            <p:sp>
              <p:nvSpPr>
                <p:cNvPr id="438" name="Shape 438"/>
                <p:cNvSpPr/>
                <p:nvPr/>
              </p:nvSpPr>
              <p:spPr>
                <a:xfrm>
                  <a:off x="3327505" y="0"/>
                  <a:ext cx="335867" cy="3708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lstStyle>
                <a:p>
                  <a:r>
                    <a:t>52</a:t>
                  </a:r>
                </a:p>
              </p:txBody>
            </p:sp>
            <p:sp>
              <p:nvSpPr>
                <p:cNvPr id="439" name="Shape 439"/>
                <p:cNvSpPr/>
                <p:nvPr/>
              </p:nvSpPr>
              <p:spPr>
                <a:xfrm>
                  <a:off x="4142527" y="0"/>
                  <a:ext cx="335866" cy="3708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lstStyle>
                <a:p>
                  <a:r>
                    <a:t>62</a:t>
                  </a:r>
                </a:p>
              </p:txBody>
            </p:sp>
            <p:sp>
              <p:nvSpPr>
                <p:cNvPr id="440" name="Shape 440"/>
                <p:cNvSpPr/>
                <p:nvPr/>
              </p:nvSpPr>
              <p:spPr>
                <a:xfrm>
                  <a:off x="1287390" y="288594"/>
                  <a:ext cx="861602"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defRPr b="1"/>
                  </a:lvl1pPr>
                </a:lstStyle>
                <a:p>
                  <a:r>
                    <a:t>Semana</a:t>
                  </a:r>
                </a:p>
              </p:txBody>
            </p:sp>
          </p:grpSp>
          <p:grpSp>
            <p:nvGrpSpPr>
              <p:cNvPr id="450" name="Group 450"/>
              <p:cNvGrpSpPr/>
              <p:nvPr/>
            </p:nvGrpSpPr>
            <p:grpSpPr>
              <a:xfrm>
                <a:off x="-1" y="-1"/>
                <a:ext cx="1979428" cy="2924558"/>
                <a:chOff x="0" y="0"/>
                <a:chExt cx="1979426" cy="2924556"/>
              </a:xfrm>
            </p:grpSpPr>
            <p:sp>
              <p:nvSpPr>
                <p:cNvPr id="442" name="Shape 442"/>
                <p:cNvSpPr/>
                <p:nvPr/>
              </p:nvSpPr>
              <p:spPr>
                <a:xfrm>
                  <a:off x="665319" y="0"/>
                  <a:ext cx="335866" cy="3708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r"/>
                </a:lstStyle>
                <a:p>
                  <a:r>
                    <a:t>95</a:t>
                  </a:r>
                </a:p>
              </p:txBody>
            </p:sp>
            <p:sp>
              <p:nvSpPr>
                <p:cNvPr id="443" name="Shape 443"/>
                <p:cNvSpPr/>
                <p:nvPr/>
              </p:nvSpPr>
              <p:spPr>
                <a:xfrm>
                  <a:off x="665319" y="622974"/>
                  <a:ext cx="335866"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r"/>
                </a:lstStyle>
                <a:p>
                  <a:r>
                    <a:t>90</a:t>
                  </a:r>
                </a:p>
              </p:txBody>
            </p:sp>
            <p:sp>
              <p:nvSpPr>
                <p:cNvPr id="444" name="Shape 444"/>
                <p:cNvSpPr/>
                <p:nvPr/>
              </p:nvSpPr>
              <p:spPr>
                <a:xfrm>
                  <a:off x="665319" y="1245950"/>
                  <a:ext cx="335866"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r"/>
                </a:lstStyle>
                <a:p>
                  <a:r>
                    <a:t>85</a:t>
                  </a:r>
                </a:p>
              </p:txBody>
            </p:sp>
            <p:sp>
              <p:nvSpPr>
                <p:cNvPr id="445" name="Shape 445"/>
                <p:cNvSpPr/>
                <p:nvPr/>
              </p:nvSpPr>
              <p:spPr>
                <a:xfrm>
                  <a:off x="665319" y="1868924"/>
                  <a:ext cx="335866"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r"/>
                </a:lstStyle>
                <a:p>
                  <a:r>
                    <a:t>80</a:t>
                  </a:r>
                </a:p>
              </p:txBody>
            </p:sp>
            <p:sp>
              <p:nvSpPr>
                <p:cNvPr id="446" name="Shape 446"/>
                <p:cNvSpPr/>
                <p:nvPr/>
              </p:nvSpPr>
              <p:spPr>
                <a:xfrm>
                  <a:off x="781185" y="2297721"/>
                  <a:ext cx="220004"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r"/>
                </a:lstStyle>
                <a:p>
                  <a:r>
                    <a:t>0</a:t>
                  </a:r>
                </a:p>
              </p:txBody>
            </p:sp>
            <p:sp>
              <p:nvSpPr>
                <p:cNvPr id="447" name="Shape 447"/>
                <p:cNvSpPr/>
                <p:nvPr/>
              </p:nvSpPr>
              <p:spPr>
                <a:xfrm>
                  <a:off x="1115538" y="2553716"/>
                  <a:ext cx="220003"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lstStyle>
                <a:p>
                  <a:r>
                    <a:t>0</a:t>
                  </a:r>
                </a:p>
              </p:txBody>
            </p:sp>
            <p:sp>
              <p:nvSpPr>
                <p:cNvPr id="448" name="Shape 448"/>
                <p:cNvSpPr/>
                <p:nvPr/>
              </p:nvSpPr>
              <p:spPr>
                <a:xfrm>
                  <a:off x="1759423" y="2553716"/>
                  <a:ext cx="220004"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lstStyle>
                <a:p>
                  <a:r>
                    <a:t>8</a:t>
                  </a:r>
                </a:p>
              </p:txBody>
            </p:sp>
            <p:sp>
              <p:nvSpPr>
                <p:cNvPr id="449" name="Shape 449"/>
                <p:cNvSpPr/>
                <p:nvPr/>
              </p:nvSpPr>
              <p:spPr>
                <a:xfrm rot="16200000">
                  <a:off x="-296336" y="1011027"/>
                  <a:ext cx="963512"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defRPr b="1"/>
                  </a:lvl1pPr>
                </a:lstStyle>
                <a:p>
                  <a:r>
                    <a:t>Peso (kg)</a:t>
                  </a:r>
                </a:p>
              </p:txBody>
            </p:sp>
          </p:grpSp>
        </p:grpSp>
        <p:grpSp>
          <p:nvGrpSpPr>
            <p:cNvPr id="499" name="Group 499"/>
            <p:cNvGrpSpPr/>
            <p:nvPr/>
          </p:nvGrpSpPr>
          <p:grpSpPr>
            <a:xfrm>
              <a:off x="1135151" y="638692"/>
              <a:ext cx="5169267" cy="2286708"/>
              <a:chOff x="0" y="0"/>
              <a:chExt cx="5169266" cy="2286707"/>
            </a:xfrm>
          </p:grpSpPr>
          <p:grpSp>
            <p:nvGrpSpPr>
              <p:cNvPr id="489" name="Group 489"/>
              <p:cNvGrpSpPr/>
              <p:nvPr/>
            </p:nvGrpSpPr>
            <p:grpSpPr>
              <a:xfrm>
                <a:off x="-1" y="-1"/>
                <a:ext cx="5169268" cy="2286709"/>
                <a:chOff x="0" y="0"/>
                <a:chExt cx="5169266" cy="2286707"/>
              </a:xfrm>
            </p:grpSpPr>
            <p:sp>
              <p:nvSpPr>
                <p:cNvPr id="452" name="Shape 452"/>
                <p:cNvSpPr/>
                <p:nvPr/>
              </p:nvSpPr>
              <p:spPr>
                <a:xfrm>
                  <a:off x="92439" y="295745"/>
                  <a:ext cx="4982097" cy="17322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760" y="20480"/>
                      </a:lnTo>
                      <a:lnTo>
                        <a:pt x="3494" y="21205"/>
                      </a:lnTo>
                      <a:lnTo>
                        <a:pt x="6255" y="21600"/>
                      </a:lnTo>
                      <a:lnTo>
                        <a:pt x="9091" y="20415"/>
                      </a:lnTo>
                      <a:lnTo>
                        <a:pt x="12560" y="18307"/>
                      </a:lnTo>
                      <a:lnTo>
                        <a:pt x="15320" y="15739"/>
                      </a:lnTo>
                      <a:lnTo>
                        <a:pt x="18106" y="14159"/>
                      </a:lnTo>
                      <a:lnTo>
                        <a:pt x="21600" y="12380"/>
                      </a:lnTo>
                    </a:path>
                  </a:pathLst>
                </a:custGeom>
                <a:noFill/>
                <a:ln w="1905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nvGrpSpPr>
                <p:cNvPr id="456" name="Group 456"/>
                <p:cNvGrpSpPr/>
                <p:nvPr/>
              </p:nvGrpSpPr>
              <p:grpSpPr>
                <a:xfrm>
                  <a:off x="-1" y="-1"/>
                  <a:ext cx="184880" cy="603332"/>
                  <a:chOff x="0" y="0"/>
                  <a:chExt cx="184878" cy="603330"/>
                </a:xfrm>
              </p:grpSpPr>
              <p:sp>
                <p:nvSpPr>
                  <p:cNvPr id="453" name="Shape 453"/>
                  <p:cNvSpPr/>
                  <p:nvPr/>
                </p:nvSpPr>
                <p:spPr>
                  <a:xfrm flipV="1">
                    <a:off x="92439" y="0"/>
                    <a:ext cx="1" cy="602062"/>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4" name="Shape 454"/>
                  <p:cNvSpPr/>
                  <p:nvPr/>
                </p:nvSpPr>
                <p:spPr>
                  <a:xfrm>
                    <a:off x="0" y="1269"/>
                    <a:ext cx="184879" cy="1"/>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5" name="Shape 455"/>
                  <p:cNvSpPr/>
                  <p:nvPr/>
                </p:nvSpPr>
                <p:spPr>
                  <a:xfrm>
                    <a:off x="0" y="603330"/>
                    <a:ext cx="184879" cy="1"/>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grpSp>
            <p:grpSp>
              <p:nvGrpSpPr>
                <p:cNvPr id="460" name="Group 460"/>
                <p:cNvGrpSpPr/>
                <p:nvPr/>
              </p:nvGrpSpPr>
              <p:grpSpPr>
                <a:xfrm>
                  <a:off x="647465" y="1668418"/>
                  <a:ext cx="184879" cy="524113"/>
                  <a:chOff x="0" y="0"/>
                  <a:chExt cx="184878" cy="524111"/>
                </a:xfrm>
              </p:grpSpPr>
              <p:sp>
                <p:nvSpPr>
                  <p:cNvPr id="457" name="Shape 457"/>
                  <p:cNvSpPr/>
                  <p:nvPr/>
                </p:nvSpPr>
                <p:spPr>
                  <a:xfrm flipV="1">
                    <a:off x="92439" y="0"/>
                    <a:ext cx="1" cy="522843"/>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8" name="Shape 458"/>
                  <p:cNvSpPr/>
                  <p:nvPr/>
                </p:nvSpPr>
                <p:spPr>
                  <a:xfrm>
                    <a:off x="0" y="1269"/>
                    <a:ext cx="184879" cy="1"/>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9" name="Shape 459"/>
                  <p:cNvSpPr/>
                  <p:nvPr/>
                </p:nvSpPr>
                <p:spPr>
                  <a:xfrm>
                    <a:off x="0" y="524111"/>
                    <a:ext cx="184879" cy="1"/>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grpSp>
            <p:grpSp>
              <p:nvGrpSpPr>
                <p:cNvPr id="464" name="Group 464"/>
                <p:cNvGrpSpPr/>
                <p:nvPr/>
              </p:nvGrpSpPr>
              <p:grpSpPr>
                <a:xfrm>
                  <a:off x="807280" y="1731350"/>
                  <a:ext cx="184879" cy="524113"/>
                  <a:chOff x="0" y="0"/>
                  <a:chExt cx="184878" cy="524111"/>
                </a:xfrm>
              </p:grpSpPr>
              <p:sp>
                <p:nvSpPr>
                  <p:cNvPr id="461" name="Shape 461"/>
                  <p:cNvSpPr/>
                  <p:nvPr/>
                </p:nvSpPr>
                <p:spPr>
                  <a:xfrm flipV="1">
                    <a:off x="92439" y="0"/>
                    <a:ext cx="1" cy="522843"/>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62" name="Shape 462"/>
                  <p:cNvSpPr/>
                  <p:nvPr/>
                </p:nvSpPr>
                <p:spPr>
                  <a:xfrm>
                    <a:off x="0" y="1269"/>
                    <a:ext cx="184879" cy="1"/>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63" name="Shape 463"/>
                  <p:cNvSpPr/>
                  <p:nvPr/>
                </p:nvSpPr>
                <p:spPr>
                  <a:xfrm>
                    <a:off x="0" y="524111"/>
                    <a:ext cx="184879" cy="1"/>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grpSp>
            <p:grpSp>
              <p:nvGrpSpPr>
                <p:cNvPr id="468" name="Group 468"/>
                <p:cNvGrpSpPr/>
                <p:nvPr/>
              </p:nvGrpSpPr>
              <p:grpSpPr>
                <a:xfrm>
                  <a:off x="1451871" y="1767877"/>
                  <a:ext cx="184879" cy="518831"/>
                  <a:chOff x="0" y="0"/>
                  <a:chExt cx="184878" cy="518829"/>
                </a:xfrm>
              </p:grpSpPr>
              <p:sp>
                <p:nvSpPr>
                  <p:cNvPr id="465" name="Shape 465"/>
                  <p:cNvSpPr/>
                  <p:nvPr/>
                </p:nvSpPr>
                <p:spPr>
                  <a:xfrm flipV="1">
                    <a:off x="92439" y="0"/>
                    <a:ext cx="1" cy="517561"/>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66" name="Shape 466"/>
                  <p:cNvSpPr/>
                  <p:nvPr/>
                </p:nvSpPr>
                <p:spPr>
                  <a:xfrm>
                    <a:off x="0" y="1269"/>
                    <a:ext cx="184879" cy="1"/>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67" name="Shape 467"/>
                  <p:cNvSpPr/>
                  <p:nvPr/>
                </p:nvSpPr>
                <p:spPr>
                  <a:xfrm>
                    <a:off x="0" y="518829"/>
                    <a:ext cx="184879" cy="1"/>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grpSp>
            <p:grpSp>
              <p:nvGrpSpPr>
                <p:cNvPr id="472" name="Group 472"/>
                <p:cNvGrpSpPr/>
                <p:nvPr/>
              </p:nvGrpSpPr>
              <p:grpSpPr>
                <a:xfrm>
                  <a:off x="2090621" y="1667089"/>
                  <a:ext cx="184879" cy="529394"/>
                  <a:chOff x="0" y="0"/>
                  <a:chExt cx="184878" cy="529393"/>
                </a:xfrm>
              </p:grpSpPr>
              <p:sp>
                <p:nvSpPr>
                  <p:cNvPr id="469" name="Shape 469"/>
                  <p:cNvSpPr/>
                  <p:nvPr/>
                </p:nvSpPr>
                <p:spPr>
                  <a:xfrm flipV="1">
                    <a:off x="92439" y="0"/>
                    <a:ext cx="1" cy="528124"/>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70" name="Shape 470"/>
                  <p:cNvSpPr/>
                  <p:nvPr/>
                </p:nvSpPr>
                <p:spPr>
                  <a:xfrm>
                    <a:off x="0" y="1269"/>
                    <a:ext cx="184879" cy="1"/>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71" name="Shape 471"/>
                  <p:cNvSpPr/>
                  <p:nvPr/>
                </p:nvSpPr>
                <p:spPr>
                  <a:xfrm>
                    <a:off x="0" y="529393"/>
                    <a:ext cx="184879" cy="1"/>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grpSp>
            <p:grpSp>
              <p:nvGrpSpPr>
                <p:cNvPr id="476" name="Group 476"/>
                <p:cNvGrpSpPr/>
                <p:nvPr/>
              </p:nvGrpSpPr>
              <p:grpSpPr>
                <a:xfrm>
                  <a:off x="2887073" y="1471238"/>
                  <a:ext cx="184879" cy="571645"/>
                  <a:chOff x="0" y="0"/>
                  <a:chExt cx="184878" cy="571643"/>
                </a:xfrm>
              </p:grpSpPr>
              <p:sp>
                <p:nvSpPr>
                  <p:cNvPr id="473" name="Shape 473"/>
                  <p:cNvSpPr/>
                  <p:nvPr/>
                </p:nvSpPr>
                <p:spPr>
                  <a:xfrm flipV="1">
                    <a:off x="92439" y="0"/>
                    <a:ext cx="1" cy="556744"/>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74" name="Shape 474"/>
                  <p:cNvSpPr/>
                  <p:nvPr/>
                </p:nvSpPr>
                <p:spPr>
                  <a:xfrm>
                    <a:off x="0" y="1269"/>
                    <a:ext cx="184879" cy="1"/>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75" name="Shape 475"/>
                  <p:cNvSpPr/>
                  <p:nvPr/>
                </p:nvSpPr>
                <p:spPr>
                  <a:xfrm>
                    <a:off x="0" y="571643"/>
                    <a:ext cx="184879" cy="1"/>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grpSp>
            <p:grpSp>
              <p:nvGrpSpPr>
                <p:cNvPr id="480" name="Group 480"/>
                <p:cNvGrpSpPr/>
                <p:nvPr/>
              </p:nvGrpSpPr>
              <p:grpSpPr>
                <a:xfrm>
                  <a:off x="3531664" y="1270106"/>
                  <a:ext cx="184879" cy="592770"/>
                  <a:chOff x="0" y="0"/>
                  <a:chExt cx="184878" cy="592769"/>
                </a:xfrm>
              </p:grpSpPr>
              <p:sp>
                <p:nvSpPr>
                  <p:cNvPr id="477" name="Shape 477"/>
                  <p:cNvSpPr/>
                  <p:nvPr/>
                </p:nvSpPr>
                <p:spPr>
                  <a:xfrm flipV="1">
                    <a:off x="92439" y="0"/>
                    <a:ext cx="1" cy="591500"/>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78" name="Shape 478"/>
                  <p:cNvSpPr/>
                  <p:nvPr/>
                </p:nvSpPr>
                <p:spPr>
                  <a:xfrm>
                    <a:off x="0" y="1269"/>
                    <a:ext cx="184879" cy="1"/>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79" name="Shape 479"/>
                  <p:cNvSpPr/>
                  <p:nvPr/>
                </p:nvSpPr>
                <p:spPr>
                  <a:xfrm>
                    <a:off x="0" y="592769"/>
                    <a:ext cx="184879" cy="1"/>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grpSp>
            <p:grpSp>
              <p:nvGrpSpPr>
                <p:cNvPr id="484" name="Group 484"/>
                <p:cNvGrpSpPr/>
                <p:nvPr/>
              </p:nvGrpSpPr>
              <p:grpSpPr>
                <a:xfrm>
                  <a:off x="4176255" y="1132350"/>
                  <a:ext cx="184879" cy="592770"/>
                  <a:chOff x="0" y="0"/>
                  <a:chExt cx="184878" cy="592769"/>
                </a:xfrm>
              </p:grpSpPr>
              <p:sp>
                <p:nvSpPr>
                  <p:cNvPr id="481" name="Shape 481"/>
                  <p:cNvSpPr/>
                  <p:nvPr/>
                </p:nvSpPr>
                <p:spPr>
                  <a:xfrm flipV="1">
                    <a:off x="92439" y="0"/>
                    <a:ext cx="1" cy="591500"/>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82" name="Shape 482"/>
                  <p:cNvSpPr/>
                  <p:nvPr/>
                </p:nvSpPr>
                <p:spPr>
                  <a:xfrm>
                    <a:off x="0" y="1269"/>
                    <a:ext cx="184879" cy="1"/>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83" name="Shape 483"/>
                  <p:cNvSpPr/>
                  <p:nvPr/>
                </p:nvSpPr>
                <p:spPr>
                  <a:xfrm>
                    <a:off x="0" y="592769"/>
                    <a:ext cx="184879" cy="1"/>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grpSp>
            <p:grpSp>
              <p:nvGrpSpPr>
                <p:cNvPr id="488" name="Group 488"/>
                <p:cNvGrpSpPr/>
                <p:nvPr/>
              </p:nvGrpSpPr>
              <p:grpSpPr>
                <a:xfrm>
                  <a:off x="4984388" y="999875"/>
                  <a:ext cx="184879" cy="592769"/>
                  <a:chOff x="0" y="0"/>
                  <a:chExt cx="184878" cy="592768"/>
                </a:xfrm>
              </p:grpSpPr>
              <p:sp>
                <p:nvSpPr>
                  <p:cNvPr id="485" name="Shape 485"/>
                  <p:cNvSpPr/>
                  <p:nvPr/>
                </p:nvSpPr>
                <p:spPr>
                  <a:xfrm flipV="1">
                    <a:off x="92439" y="0"/>
                    <a:ext cx="1" cy="587104"/>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86" name="Shape 486"/>
                  <p:cNvSpPr/>
                  <p:nvPr/>
                </p:nvSpPr>
                <p:spPr>
                  <a:xfrm>
                    <a:off x="0" y="1269"/>
                    <a:ext cx="184879" cy="1"/>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87" name="Shape 487"/>
                  <p:cNvSpPr/>
                  <p:nvPr/>
                </p:nvSpPr>
                <p:spPr>
                  <a:xfrm>
                    <a:off x="0" y="592768"/>
                    <a:ext cx="184879" cy="1"/>
                  </a:xfrm>
                  <a:prstGeom prst="line">
                    <a:avLst/>
                  </a:prstGeom>
                  <a:solidFill>
                    <a:srgbClr val="000000"/>
                  </a:solidFill>
                  <a:ln w="12700" cap="flat">
                    <a:solidFill>
                      <a:srgbClr val="000000"/>
                    </a:solidFill>
                    <a:prstDash val="solid"/>
                    <a:miter lim="800000"/>
                  </a:ln>
                  <a:effectLst/>
                </p:spPr>
                <p:txBody>
                  <a:bodyPr wrap="square" lIns="45719" tIns="45719" rIns="45719" bIns="45719" numCol="1" anchor="t">
                    <a:noAutofit/>
                  </a:bodyPr>
                  <a:lstStyle/>
                  <a:p>
                    <a:endParaRPr/>
                  </a:p>
                </p:txBody>
              </p:sp>
            </p:grpSp>
          </p:grpSp>
          <p:sp>
            <p:nvSpPr>
              <p:cNvPr id="490" name="Shape 490"/>
              <p:cNvSpPr/>
              <p:nvPr/>
            </p:nvSpPr>
            <p:spPr>
              <a:xfrm>
                <a:off x="33094" y="243708"/>
                <a:ext cx="123253" cy="111447"/>
              </a:xfrm>
              <a:prstGeom prst="ellipse">
                <a:avLst/>
              </a:prstGeom>
              <a:solidFill>
                <a:srgbClr val="000000"/>
              </a:solidFill>
              <a:ln w="9525"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91" name="Shape 491"/>
              <p:cNvSpPr/>
              <p:nvPr/>
            </p:nvSpPr>
            <p:spPr>
              <a:xfrm>
                <a:off x="677761" y="1868975"/>
                <a:ext cx="123253" cy="111447"/>
              </a:xfrm>
              <a:prstGeom prst="ellipse">
                <a:avLst/>
              </a:prstGeom>
              <a:solidFill>
                <a:srgbClr val="000000"/>
              </a:solidFill>
              <a:ln w="9525"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92" name="Shape 492"/>
              <p:cNvSpPr/>
              <p:nvPr/>
            </p:nvSpPr>
            <p:spPr>
              <a:xfrm>
                <a:off x="840814" y="1950065"/>
                <a:ext cx="123253" cy="111447"/>
              </a:xfrm>
              <a:prstGeom prst="ellipse">
                <a:avLst/>
              </a:prstGeom>
              <a:solidFill>
                <a:srgbClr val="000000"/>
              </a:solidFill>
              <a:ln w="9525"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93" name="Shape 493"/>
              <p:cNvSpPr/>
              <p:nvPr/>
            </p:nvSpPr>
            <p:spPr>
              <a:xfrm>
                <a:off x="1482685" y="1985889"/>
                <a:ext cx="123253" cy="111447"/>
              </a:xfrm>
              <a:prstGeom prst="ellipse">
                <a:avLst/>
              </a:prstGeom>
              <a:solidFill>
                <a:srgbClr val="000000"/>
              </a:solidFill>
              <a:ln w="9525"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94" name="Shape 494"/>
              <p:cNvSpPr/>
              <p:nvPr/>
            </p:nvSpPr>
            <p:spPr>
              <a:xfrm>
                <a:off x="2125511" y="1878128"/>
                <a:ext cx="123253" cy="111447"/>
              </a:xfrm>
              <a:prstGeom prst="ellipse">
                <a:avLst/>
              </a:prstGeom>
              <a:solidFill>
                <a:srgbClr val="000000"/>
              </a:solidFill>
              <a:ln w="9525"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95" name="Shape 495"/>
              <p:cNvSpPr/>
              <p:nvPr/>
            </p:nvSpPr>
            <p:spPr>
              <a:xfrm>
                <a:off x="2921961" y="1712153"/>
                <a:ext cx="123253" cy="111447"/>
              </a:xfrm>
              <a:prstGeom prst="ellipse">
                <a:avLst/>
              </a:prstGeom>
              <a:solidFill>
                <a:srgbClr val="000000"/>
              </a:solidFill>
              <a:ln w="9525"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96" name="Shape 496"/>
              <p:cNvSpPr/>
              <p:nvPr/>
            </p:nvSpPr>
            <p:spPr>
              <a:xfrm>
                <a:off x="3562477" y="1502472"/>
                <a:ext cx="123253" cy="111447"/>
              </a:xfrm>
              <a:prstGeom prst="ellipse">
                <a:avLst/>
              </a:prstGeom>
              <a:solidFill>
                <a:srgbClr val="000000"/>
              </a:solidFill>
              <a:ln w="9525"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97" name="Shape 497"/>
              <p:cNvSpPr/>
              <p:nvPr/>
            </p:nvSpPr>
            <p:spPr>
              <a:xfrm>
                <a:off x="4207067" y="1381252"/>
                <a:ext cx="123253" cy="111447"/>
              </a:xfrm>
              <a:prstGeom prst="ellipse">
                <a:avLst/>
              </a:prstGeom>
              <a:solidFill>
                <a:srgbClr val="000000"/>
              </a:solidFill>
              <a:ln w="9525"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98" name="Shape 498"/>
              <p:cNvSpPr/>
              <p:nvPr/>
            </p:nvSpPr>
            <p:spPr>
              <a:xfrm>
                <a:off x="5014709" y="1241606"/>
                <a:ext cx="123253" cy="111447"/>
              </a:xfrm>
              <a:prstGeom prst="ellipse">
                <a:avLst/>
              </a:prstGeom>
              <a:solidFill>
                <a:srgbClr val="000000"/>
              </a:solidFill>
              <a:ln w="9525"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546" name="Group 546"/>
            <p:cNvGrpSpPr/>
            <p:nvPr/>
          </p:nvGrpSpPr>
          <p:grpSpPr>
            <a:xfrm>
              <a:off x="1128991" y="810380"/>
              <a:ext cx="5162407" cy="1822275"/>
              <a:chOff x="0" y="0"/>
              <a:chExt cx="5162405" cy="1822274"/>
            </a:xfrm>
          </p:grpSpPr>
          <p:grpSp>
            <p:nvGrpSpPr>
              <p:cNvPr id="503" name="Group 503"/>
              <p:cNvGrpSpPr/>
              <p:nvPr/>
            </p:nvGrpSpPr>
            <p:grpSpPr>
              <a:xfrm>
                <a:off x="-1" y="0"/>
                <a:ext cx="184880" cy="483403"/>
                <a:chOff x="0" y="0"/>
                <a:chExt cx="184878" cy="483402"/>
              </a:xfrm>
            </p:grpSpPr>
            <p:sp>
              <p:nvSpPr>
                <p:cNvPr id="500" name="Shape 500"/>
                <p:cNvSpPr/>
                <p:nvPr/>
              </p:nvSpPr>
              <p:spPr>
                <a:xfrm flipV="1">
                  <a:off x="92439" y="0"/>
                  <a:ext cx="1" cy="482133"/>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501" name="Shape 501"/>
                <p:cNvSpPr/>
                <p:nvPr/>
              </p:nvSpPr>
              <p:spPr>
                <a:xfrm>
                  <a:off x="0" y="1269"/>
                  <a:ext cx="184879" cy="1"/>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502" name="Shape 502"/>
                <p:cNvSpPr/>
                <p:nvPr/>
              </p:nvSpPr>
              <p:spPr>
                <a:xfrm>
                  <a:off x="0" y="483402"/>
                  <a:ext cx="184879" cy="1"/>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504" name="Shape 504"/>
              <p:cNvSpPr/>
              <p:nvPr/>
            </p:nvSpPr>
            <p:spPr>
              <a:xfrm>
                <a:off x="85325" y="241973"/>
                <a:ext cx="4994733" cy="13445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831" y="21600"/>
                    </a:lnTo>
                    <a:lnTo>
                      <a:pt x="3569" y="21600"/>
                    </a:lnTo>
                    <a:lnTo>
                      <a:pt x="6277" y="20360"/>
                    </a:lnTo>
                    <a:lnTo>
                      <a:pt x="9108" y="18086"/>
                    </a:lnTo>
                    <a:lnTo>
                      <a:pt x="12523" y="15812"/>
                    </a:lnTo>
                    <a:lnTo>
                      <a:pt x="15323" y="13332"/>
                    </a:lnTo>
                    <a:lnTo>
                      <a:pt x="18123" y="11162"/>
                    </a:lnTo>
                    <a:lnTo>
                      <a:pt x="21600" y="9508"/>
                    </a:lnTo>
                  </a:path>
                </a:pathLst>
              </a:custGeom>
              <a:noFill/>
              <a:ln w="19050" cap="flat">
                <a:solidFill>
                  <a:schemeClr val="accent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nvGrpSpPr>
              <p:cNvPr id="508" name="Group 508"/>
              <p:cNvGrpSpPr/>
              <p:nvPr/>
            </p:nvGrpSpPr>
            <p:grpSpPr>
              <a:xfrm>
                <a:off x="638169" y="1364605"/>
                <a:ext cx="184879" cy="451233"/>
                <a:chOff x="0" y="0"/>
                <a:chExt cx="184878" cy="451232"/>
              </a:xfrm>
            </p:grpSpPr>
            <p:sp>
              <p:nvSpPr>
                <p:cNvPr id="505" name="Shape 505"/>
                <p:cNvSpPr/>
                <p:nvPr/>
              </p:nvSpPr>
              <p:spPr>
                <a:xfrm flipV="1">
                  <a:off x="92439" y="0"/>
                  <a:ext cx="1" cy="449963"/>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506" name="Shape 506"/>
                <p:cNvSpPr/>
                <p:nvPr/>
              </p:nvSpPr>
              <p:spPr>
                <a:xfrm>
                  <a:off x="0" y="1269"/>
                  <a:ext cx="184879" cy="1"/>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507" name="Shape 507"/>
                <p:cNvSpPr/>
                <p:nvPr/>
              </p:nvSpPr>
              <p:spPr>
                <a:xfrm>
                  <a:off x="0" y="451232"/>
                  <a:ext cx="184879" cy="1"/>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512" name="Group 512"/>
              <p:cNvGrpSpPr/>
              <p:nvPr/>
            </p:nvGrpSpPr>
            <p:grpSpPr>
              <a:xfrm>
                <a:off x="808819" y="1364605"/>
                <a:ext cx="184879" cy="457670"/>
                <a:chOff x="0" y="0"/>
                <a:chExt cx="184878" cy="457669"/>
              </a:xfrm>
            </p:grpSpPr>
            <p:sp>
              <p:nvSpPr>
                <p:cNvPr id="509" name="Shape 509"/>
                <p:cNvSpPr/>
                <p:nvPr/>
              </p:nvSpPr>
              <p:spPr>
                <a:xfrm flipV="1">
                  <a:off x="92439" y="0"/>
                  <a:ext cx="1" cy="449963"/>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510" name="Shape 510"/>
                <p:cNvSpPr/>
                <p:nvPr/>
              </p:nvSpPr>
              <p:spPr>
                <a:xfrm>
                  <a:off x="0" y="1269"/>
                  <a:ext cx="184879" cy="1"/>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511" name="Shape 511"/>
                <p:cNvSpPr/>
                <p:nvPr/>
              </p:nvSpPr>
              <p:spPr>
                <a:xfrm>
                  <a:off x="0" y="457669"/>
                  <a:ext cx="184879" cy="1"/>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516" name="Group 516"/>
              <p:cNvGrpSpPr/>
              <p:nvPr/>
            </p:nvGrpSpPr>
            <p:grpSpPr>
              <a:xfrm>
                <a:off x="1449056" y="1277953"/>
                <a:ext cx="184879" cy="464105"/>
                <a:chOff x="0" y="0"/>
                <a:chExt cx="184878" cy="464104"/>
              </a:xfrm>
            </p:grpSpPr>
            <p:sp>
              <p:nvSpPr>
                <p:cNvPr id="513" name="Shape 513"/>
                <p:cNvSpPr/>
                <p:nvPr/>
              </p:nvSpPr>
              <p:spPr>
                <a:xfrm flipV="1">
                  <a:off x="92439" y="0"/>
                  <a:ext cx="1" cy="462835"/>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514" name="Shape 514"/>
                <p:cNvSpPr/>
                <p:nvPr/>
              </p:nvSpPr>
              <p:spPr>
                <a:xfrm>
                  <a:off x="0" y="1269"/>
                  <a:ext cx="184879" cy="1"/>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515" name="Shape 515"/>
                <p:cNvSpPr/>
                <p:nvPr/>
              </p:nvSpPr>
              <p:spPr>
                <a:xfrm>
                  <a:off x="0" y="464104"/>
                  <a:ext cx="184879" cy="1"/>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520" name="Group 520"/>
              <p:cNvGrpSpPr/>
              <p:nvPr/>
            </p:nvGrpSpPr>
            <p:grpSpPr>
              <a:xfrm>
                <a:off x="2089295" y="1126968"/>
                <a:ext cx="184879" cy="476969"/>
                <a:chOff x="0" y="0"/>
                <a:chExt cx="184878" cy="476968"/>
              </a:xfrm>
            </p:grpSpPr>
            <p:sp>
              <p:nvSpPr>
                <p:cNvPr id="517" name="Shape 517"/>
                <p:cNvSpPr/>
                <p:nvPr/>
              </p:nvSpPr>
              <p:spPr>
                <a:xfrm flipV="1">
                  <a:off x="92439" y="0"/>
                  <a:ext cx="1" cy="475699"/>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518" name="Shape 518"/>
                <p:cNvSpPr/>
                <p:nvPr/>
              </p:nvSpPr>
              <p:spPr>
                <a:xfrm>
                  <a:off x="0" y="1269"/>
                  <a:ext cx="184879" cy="1"/>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519" name="Shape 519"/>
                <p:cNvSpPr/>
                <p:nvPr/>
              </p:nvSpPr>
              <p:spPr>
                <a:xfrm>
                  <a:off x="0" y="476968"/>
                  <a:ext cx="184879" cy="1"/>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524" name="Group 524"/>
              <p:cNvGrpSpPr/>
              <p:nvPr/>
            </p:nvGrpSpPr>
            <p:grpSpPr>
              <a:xfrm>
                <a:off x="2890134" y="975980"/>
                <a:ext cx="184880" cy="500624"/>
                <a:chOff x="0" y="0"/>
                <a:chExt cx="184878" cy="500623"/>
              </a:xfrm>
            </p:grpSpPr>
            <p:sp>
              <p:nvSpPr>
                <p:cNvPr id="521" name="Shape 521"/>
                <p:cNvSpPr/>
                <p:nvPr/>
              </p:nvSpPr>
              <p:spPr>
                <a:xfrm flipV="1">
                  <a:off x="92439" y="0"/>
                  <a:ext cx="1" cy="499354"/>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522" name="Shape 522"/>
                <p:cNvSpPr/>
                <p:nvPr/>
              </p:nvSpPr>
              <p:spPr>
                <a:xfrm>
                  <a:off x="0" y="1269"/>
                  <a:ext cx="184879" cy="1"/>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523" name="Shape 523"/>
                <p:cNvSpPr/>
                <p:nvPr/>
              </p:nvSpPr>
              <p:spPr>
                <a:xfrm>
                  <a:off x="0" y="500623"/>
                  <a:ext cx="184879" cy="1"/>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528" name="Group 528"/>
              <p:cNvGrpSpPr/>
              <p:nvPr/>
            </p:nvGrpSpPr>
            <p:grpSpPr>
              <a:xfrm>
                <a:off x="3541563" y="824995"/>
                <a:ext cx="184879" cy="504310"/>
                <a:chOff x="0" y="0"/>
                <a:chExt cx="184878" cy="504308"/>
              </a:xfrm>
            </p:grpSpPr>
            <p:sp>
              <p:nvSpPr>
                <p:cNvPr id="525" name="Shape 525"/>
                <p:cNvSpPr/>
                <p:nvPr/>
              </p:nvSpPr>
              <p:spPr>
                <a:xfrm flipV="1">
                  <a:off x="92439" y="0"/>
                  <a:ext cx="1" cy="503040"/>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526" name="Shape 526"/>
                <p:cNvSpPr/>
                <p:nvPr/>
              </p:nvSpPr>
              <p:spPr>
                <a:xfrm>
                  <a:off x="0" y="1269"/>
                  <a:ext cx="184879" cy="1"/>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527" name="Shape 527"/>
                <p:cNvSpPr/>
                <p:nvPr/>
              </p:nvSpPr>
              <p:spPr>
                <a:xfrm>
                  <a:off x="0" y="504308"/>
                  <a:ext cx="184879" cy="1"/>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532" name="Group 532"/>
              <p:cNvGrpSpPr/>
              <p:nvPr/>
            </p:nvGrpSpPr>
            <p:grpSpPr>
              <a:xfrm>
                <a:off x="4180764" y="686875"/>
                <a:ext cx="184879" cy="498472"/>
                <a:chOff x="0" y="0"/>
                <a:chExt cx="184878" cy="498471"/>
              </a:xfrm>
            </p:grpSpPr>
            <p:sp>
              <p:nvSpPr>
                <p:cNvPr id="529" name="Shape 529"/>
                <p:cNvSpPr/>
                <p:nvPr/>
              </p:nvSpPr>
              <p:spPr>
                <a:xfrm flipV="1">
                  <a:off x="92439" y="0"/>
                  <a:ext cx="1" cy="498472"/>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530" name="Shape 530"/>
                <p:cNvSpPr/>
                <p:nvPr/>
              </p:nvSpPr>
              <p:spPr>
                <a:xfrm>
                  <a:off x="-1" y="1269"/>
                  <a:ext cx="184879" cy="1"/>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531" name="Shape 531"/>
                <p:cNvSpPr/>
                <p:nvPr/>
              </p:nvSpPr>
              <p:spPr>
                <a:xfrm>
                  <a:off x="-1" y="493251"/>
                  <a:ext cx="184879" cy="1"/>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grpSp>
          <p:grpSp>
            <p:nvGrpSpPr>
              <p:cNvPr id="536" name="Group 536"/>
              <p:cNvGrpSpPr/>
              <p:nvPr/>
            </p:nvGrpSpPr>
            <p:grpSpPr>
              <a:xfrm>
                <a:off x="4977527" y="587351"/>
                <a:ext cx="184879" cy="489565"/>
                <a:chOff x="0" y="0"/>
                <a:chExt cx="184878" cy="489563"/>
              </a:xfrm>
            </p:grpSpPr>
            <p:sp>
              <p:nvSpPr>
                <p:cNvPr id="533" name="Shape 533"/>
                <p:cNvSpPr/>
                <p:nvPr/>
              </p:nvSpPr>
              <p:spPr>
                <a:xfrm flipV="1">
                  <a:off x="92439" y="0"/>
                  <a:ext cx="1" cy="488294"/>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534" name="Shape 534"/>
                <p:cNvSpPr/>
                <p:nvPr/>
              </p:nvSpPr>
              <p:spPr>
                <a:xfrm>
                  <a:off x="0" y="1269"/>
                  <a:ext cx="184879" cy="1"/>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535" name="Shape 535"/>
                <p:cNvSpPr/>
                <p:nvPr/>
              </p:nvSpPr>
              <p:spPr>
                <a:xfrm>
                  <a:off x="0" y="489563"/>
                  <a:ext cx="184879" cy="1"/>
                </a:xfrm>
                <a:prstGeom prst="line">
                  <a:avLst/>
                </a:prstGeom>
                <a:solidFill>
                  <a:schemeClr val="accent1"/>
                </a:solidFill>
                <a:ln w="12700"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537" name="Shape 537"/>
              <p:cNvSpPr/>
              <p:nvPr/>
            </p:nvSpPr>
            <p:spPr>
              <a:xfrm>
                <a:off x="38965" y="186250"/>
                <a:ext cx="123253" cy="111447"/>
              </a:xfrm>
              <a:prstGeom prst="ellipse">
                <a:avLst/>
              </a:prstGeom>
              <a:solidFill>
                <a:schemeClr val="accent1"/>
              </a:solidFill>
              <a:ln w="9525" cap="flat">
                <a:solidFill>
                  <a:schemeClr val="accent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538" name="Shape 538"/>
              <p:cNvSpPr/>
              <p:nvPr/>
            </p:nvSpPr>
            <p:spPr>
              <a:xfrm>
                <a:off x="673339" y="1546942"/>
                <a:ext cx="123253" cy="111447"/>
              </a:xfrm>
              <a:prstGeom prst="ellipse">
                <a:avLst/>
              </a:prstGeom>
              <a:solidFill>
                <a:schemeClr val="accent1"/>
              </a:solidFill>
              <a:ln w="9525" cap="flat">
                <a:solidFill>
                  <a:schemeClr val="accent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539" name="Shape 539"/>
              <p:cNvSpPr/>
              <p:nvPr/>
            </p:nvSpPr>
            <p:spPr>
              <a:xfrm>
                <a:off x="839632" y="1530844"/>
                <a:ext cx="123253" cy="111447"/>
              </a:xfrm>
              <a:prstGeom prst="ellipse">
                <a:avLst/>
              </a:prstGeom>
              <a:solidFill>
                <a:schemeClr val="accent1"/>
              </a:solidFill>
              <a:ln w="9525" cap="flat">
                <a:solidFill>
                  <a:schemeClr val="accent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540" name="Shape 540"/>
              <p:cNvSpPr/>
              <p:nvPr/>
            </p:nvSpPr>
            <p:spPr>
              <a:xfrm>
                <a:off x="1479870" y="1446552"/>
                <a:ext cx="123253" cy="111447"/>
              </a:xfrm>
              <a:prstGeom prst="ellipse">
                <a:avLst/>
              </a:prstGeom>
              <a:solidFill>
                <a:schemeClr val="accent1"/>
              </a:solidFill>
              <a:ln w="9525" cap="flat">
                <a:solidFill>
                  <a:schemeClr val="accent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541" name="Shape 541"/>
              <p:cNvSpPr/>
              <p:nvPr/>
            </p:nvSpPr>
            <p:spPr>
              <a:xfrm>
                <a:off x="2124184" y="1306969"/>
                <a:ext cx="123253" cy="111447"/>
              </a:xfrm>
              <a:prstGeom prst="ellipse">
                <a:avLst/>
              </a:prstGeom>
              <a:solidFill>
                <a:schemeClr val="accent1"/>
              </a:solidFill>
              <a:ln w="9525" cap="flat">
                <a:solidFill>
                  <a:schemeClr val="accent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542" name="Shape 542"/>
              <p:cNvSpPr/>
              <p:nvPr/>
            </p:nvSpPr>
            <p:spPr>
              <a:xfrm>
                <a:off x="2923397" y="1167386"/>
                <a:ext cx="123253" cy="111447"/>
              </a:xfrm>
              <a:prstGeom prst="ellipse">
                <a:avLst/>
              </a:prstGeom>
              <a:solidFill>
                <a:schemeClr val="accent1"/>
              </a:solidFill>
              <a:ln w="9525" cap="flat">
                <a:solidFill>
                  <a:schemeClr val="accent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543" name="Shape 543"/>
              <p:cNvSpPr/>
              <p:nvPr/>
            </p:nvSpPr>
            <p:spPr>
              <a:xfrm>
                <a:off x="3571787" y="1027803"/>
                <a:ext cx="123253" cy="111447"/>
              </a:xfrm>
              <a:prstGeom prst="ellipse">
                <a:avLst/>
              </a:prstGeom>
              <a:solidFill>
                <a:schemeClr val="accent1"/>
              </a:solidFill>
              <a:ln w="9525" cap="flat">
                <a:solidFill>
                  <a:schemeClr val="accent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544" name="Shape 544"/>
              <p:cNvSpPr/>
              <p:nvPr/>
            </p:nvSpPr>
            <p:spPr>
              <a:xfrm>
                <a:off x="4212024" y="888222"/>
                <a:ext cx="123253" cy="111447"/>
              </a:xfrm>
              <a:prstGeom prst="ellipse">
                <a:avLst/>
              </a:prstGeom>
              <a:solidFill>
                <a:schemeClr val="accent1"/>
              </a:solidFill>
              <a:ln w="9525" cap="flat">
                <a:solidFill>
                  <a:schemeClr val="accent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545" name="Shape 545"/>
              <p:cNvSpPr/>
              <p:nvPr/>
            </p:nvSpPr>
            <p:spPr>
              <a:xfrm>
                <a:off x="5015319" y="778123"/>
                <a:ext cx="123253" cy="111447"/>
              </a:xfrm>
              <a:prstGeom prst="ellipse">
                <a:avLst/>
              </a:prstGeom>
              <a:solidFill>
                <a:schemeClr val="accent1"/>
              </a:solidFill>
              <a:ln w="9525" cap="flat">
                <a:solidFill>
                  <a:schemeClr val="accent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549" name="Group 549"/>
            <p:cNvGrpSpPr/>
            <p:nvPr/>
          </p:nvGrpSpPr>
          <p:grpSpPr>
            <a:xfrm>
              <a:off x="1886494" y="1105397"/>
              <a:ext cx="1633068" cy="929641"/>
              <a:chOff x="0" y="0"/>
              <a:chExt cx="1633066" cy="929639"/>
            </a:xfrm>
          </p:grpSpPr>
          <p:sp>
            <p:nvSpPr>
              <p:cNvPr id="547" name="Shape 547"/>
              <p:cNvSpPr/>
              <p:nvPr/>
            </p:nvSpPr>
            <p:spPr>
              <a:xfrm>
                <a:off x="221174" y="0"/>
                <a:ext cx="1411893" cy="9296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a:defRPr b="1"/>
                </a:pPr>
                <a:r>
                  <a:t>Semana 10</a:t>
                </a:r>
              </a:p>
              <a:p>
                <a:r>
                  <a:t>Peso  -14%</a:t>
                </a:r>
              </a:p>
              <a:p>
                <a:r>
                  <a:t>Leptina   -65%</a:t>
                </a:r>
              </a:p>
            </p:txBody>
          </p:sp>
          <p:sp>
            <p:nvSpPr>
              <p:cNvPr id="548" name="Shape 548"/>
              <p:cNvSpPr/>
              <p:nvPr/>
            </p:nvSpPr>
            <p:spPr>
              <a:xfrm>
                <a:off x="0" y="124915"/>
                <a:ext cx="284537" cy="578883"/>
              </a:xfrm>
              <a:custGeom>
                <a:avLst/>
                <a:gdLst/>
                <a:ahLst/>
                <a:cxnLst>
                  <a:cxn ang="0">
                    <a:pos x="wd2" y="hd2"/>
                  </a:cxn>
                  <a:cxn ang="5400000">
                    <a:pos x="wd2" y="hd2"/>
                  </a:cxn>
                  <a:cxn ang="10800000">
                    <a:pos x="wd2" y="hd2"/>
                  </a:cxn>
                  <a:cxn ang="16200000">
                    <a:pos x="wd2" y="hd2"/>
                  </a:cxn>
                </a:cxnLst>
                <a:rect l="0" t="0" r="r" b="b"/>
                <a:pathLst>
                  <a:path w="21600" h="21600" extrusionOk="0">
                    <a:moveTo>
                      <a:pt x="0" y="16292"/>
                    </a:moveTo>
                    <a:lnTo>
                      <a:pt x="5400" y="16292"/>
                    </a:lnTo>
                    <a:lnTo>
                      <a:pt x="5400" y="0"/>
                    </a:lnTo>
                    <a:lnTo>
                      <a:pt x="16200" y="0"/>
                    </a:lnTo>
                    <a:lnTo>
                      <a:pt x="16200" y="16292"/>
                    </a:lnTo>
                    <a:lnTo>
                      <a:pt x="21600" y="16292"/>
                    </a:lnTo>
                    <a:lnTo>
                      <a:pt x="10800" y="21600"/>
                    </a:lnTo>
                    <a:close/>
                  </a:path>
                </a:pathLst>
              </a:custGeom>
              <a:solidFill>
                <a:schemeClr val="accent1"/>
              </a:solidFill>
              <a:ln w="9525" cap="flat">
                <a:solidFill>
                  <a:schemeClr val="accent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552" name="Group 552"/>
            <p:cNvGrpSpPr/>
            <p:nvPr/>
          </p:nvGrpSpPr>
          <p:grpSpPr>
            <a:xfrm>
              <a:off x="4700035" y="455188"/>
              <a:ext cx="1629390" cy="929641"/>
              <a:chOff x="0" y="0"/>
              <a:chExt cx="1629388" cy="929639"/>
            </a:xfrm>
          </p:grpSpPr>
          <p:sp>
            <p:nvSpPr>
              <p:cNvPr id="550" name="Shape 550"/>
              <p:cNvSpPr/>
              <p:nvPr/>
            </p:nvSpPr>
            <p:spPr>
              <a:xfrm>
                <a:off x="0" y="0"/>
                <a:ext cx="1360213" cy="9296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algn="r">
                  <a:defRPr b="1"/>
                </a:pPr>
                <a:r>
                  <a:t>Semana 62</a:t>
                </a:r>
              </a:p>
              <a:p>
                <a:pPr algn="r"/>
                <a:r>
                  <a:t>Peso   -9%</a:t>
                </a:r>
              </a:p>
              <a:p>
                <a:pPr algn="r"/>
                <a:r>
                  <a:t>Leptina  -35%</a:t>
                </a:r>
              </a:p>
            </p:txBody>
          </p:sp>
          <p:sp>
            <p:nvSpPr>
              <p:cNvPr id="551" name="Shape 551"/>
              <p:cNvSpPr/>
              <p:nvPr/>
            </p:nvSpPr>
            <p:spPr>
              <a:xfrm>
                <a:off x="1344852" y="124915"/>
                <a:ext cx="284537" cy="578883"/>
              </a:xfrm>
              <a:custGeom>
                <a:avLst/>
                <a:gdLst/>
                <a:ahLst/>
                <a:cxnLst>
                  <a:cxn ang="0">
                    <a:pos x="wd2" y="hd2"/>
                  </a:cxn>
                  <a:cxn ang="5400000">
                    <a:pos x="wd2" y="hd2"/>
                  </a:cxn>
                  <a:cxn ang="10800000">
                    <a:pos x="wd2" y="hd2"/>
                  </a:cxn>
                  <a:cxn ang="16200000">
                    <a:pos x="wd2" y="hd2"/>
                  </a:cxn>
                </a:cxnLst>
                <a:rect l="0" t="0" r="r" b="b"/>
                <a:pathLst>
                  <a:path w="21600" h="21600" extrusionOk="0">
                    <a:moveTo>
                      <a:pt x="0" y="16292"/>
                    </a:moveTo>
                    <a:lnTo>
                      <a:pt x="5400" y="16292"/>
                    </a:lnTo>
                    <a:lnTo>
                      <a:pt x="5400" y="0"/>
                    </a:lnTo>
                    <a:lnTo>
                      <a:pt x="16200" y="0"/>
                    </a:lnTo>
                    <a:lnTo>
                      <a:pt x="16200" y="16292"/>
                    </a:lnTo>
                    <a:lnTo>
                      <a:pt x="21600" y="16292"/>
                    </a:lnTo>
                    <a:lnTo>
                      <a:pt x="10800" y="21600"/>
                    </a:lnTo>
                    <a:close/>
                  </a:path>
                </a:pathLst>
              </a:custGeom>
              <a:solidFill>
                <a:schemeClr val="accent1"/>
              </a:solidFill>
              <a:ln w="9525" cap="flat">
                <a:solidFill>
                  <a:schemeClr val="accent1"/>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557" name="Group 557"/>
            <p:cNvGrpSpPr/>
            <p:nvPr/>
          </p:nvGrpSpPr>
          <p:grpSpPr>
            <a:xfrm>
              <a:off x="1266832" y="-1"/>
              <a:ext cx="8331427" cy="427990"/>
              <a:chOff x="0" y="0"/>
              <a:chExt cx="8331426" cy="427988"/>
            </a:xfrm>
          </p:grpSpPr>
          <p:sp>
            <p:nvSpPr>
              <p:cNvPr id="553" name="Shape 553"/>
              <p:cNvSpPr/>
              <p:nvPr/>
            </p:nvSpPr>
            <p:spPr>
              <a:xfrm>
                <a:off x="357953" y="57148"/>
                <a:ext cx="2373174"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defRPr>
                    <a:solidFill>
                      <a:srgbClr val="002060"/>
                    </a:solidFill>
                  </a:defRPr>
                </a:lvl1pPr>
              </a:lstStyle>
              <a:p>
                <a:r>
                  <a:t>Todos los pacientes (ITT)</a:t>
                </a:r>
              </a:p>
            </p:txBody>
          </p:sp>
          <p:sp>
            <p:nvSpPr>
              <p:cNvPr id="554" name="Shape 554"/>
              <p:cNvSpPr/>
              <p:nvPr/>
            </p:nvSpPr>
            <p:spPr>
              <a:xfrm>
                <a:off x="3589314" y="0"/>
                <a:ext cx="4742113" cy="3708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a:solidFill>
                      <a:srgbClr val="002060"/>
                    </a:solidFill>
                  </a:defRPr>
                </a:lvl1pPr>
              </a:lstStyle>
              <a:p>
                <a:r>
                  <a:t>Pacientes que completaron el programa</a:t>
                </a:r>
              </a:p>
            </p:txBody>
          </p:sp>
          <p:sp>
            <p:nvSpPr>
              <p:cNvPr id="555" name="Shape 555"/>
              <p:cNvSpPr/>
              <p:nvPr/>
            </p:nvSpPr>
            <p:spPr>
              <a:xfrm>
                <a:off x="3513366" y="228562"/>
                <a:ext cx="251061" cy="1"/>
              </a:xfrm>
              <a:prstGeom prst="line">
                <a:avLst/>
              </a:prstGeom>
              <a:noFill/>
              <a:ln w="38100" cap="flat">
                <a:solidFill>
                  <a:srgbClr val="000000"/>
                </a:solidFill>
                <a:prstDash val="solid"/>
                <a:miter lim="800000"/>
              </a:ln>
              <a:effectLst/>
            </p:spPr>
            <p:txBody>
              <a:bodyPr wrap="square" lIns="45719" tIns="45719" rIns="45719" bIns="45719" numCol="1" anchor="t">
                <a:noAutofit/>
              </a:bodyPr>
              <a:lstStyle/>
              <a:p>
                <a:endParaRPr/>
              </a:p>
            </p:txBody>
          </p:sp>
          <p:sp>
            <p:nvSpPr>
              <p:cNvPr id="556" name="Shape 556"/>
              <p:cNvSpPr/>
              <p:nvPr/>
            </p:nvSpPr>
            <p:spPr>
              <a:xfrm>
                <a:off x="0" y="228562"/>
                <a:ext cx="251061" cy="1"/>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a:p>
            </p:txBody>
          </p:sp>
        </p:grpSp>
      </p:grpSp>
      <p:sp>
        <p:nvSpPr>
          <p:cNvPr id="559" name="Shape 559"/>
          <p:cNvSpPr/>
          <p:nvPr/>
        </p:nvSpPr>
        <p:spPr>
          <a:xfrm>
            <a:off x="7584864" y="2514601"/>
            <a:ext cx="3918515" cy="1488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lstStyle>
          <a:p>
            <a:r>
              <a:t>Cambios promedio (±SE)  en peso de la línea base a la semana 62. El programa de pérdida de peso empezó en la semana 0 y se completó en la semana 10. </a:t>
            </a:r>
          </a:p>
        </p:txBody>
      </p:sp>
      <p:sp>
        <p:nvSpPr>
          <p:cNvPr id="560" name="Shape 560"/>
          <p:cNvSpPr/>
          <p:nvPr/>
        </p:nvSpPr>
        <p:spPr>
          <a:xfrm>
            <a:off x="8282019" y="5091286"/>
            <a:ext cx="1721968" cy="1005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600"/>
              </a:spcBef>
              <a:defRPr b="1">
                <a:solidFill>
                  <a:srgbClr val="C0504D"/>
                </a:solidFill>
              </a:defRPr>
            </a:pPr>
            <a:r>
              <a:t>Ghrelina</a:t>
            </a:r>
          </a:p>
          <a:p>
            <a:pPr>
              <a:spcBef>
                <a:spcPts val="600"/>
              </a:spcBef>
              <a:defRPr b="1">
                <a:solidFill>
                  <a:srgbClr val="C0504D"/>
                </a:solidFill>
              </a:defRPr>
            </a:pPr>
            <a:r>
              <a:t>Apetito subjetivo</a:t>
            </a:r>
          </a:p>
        </p:txBody>
      </p:sp>
      <p:sp>
        <p:nvSpPr>
          <p:cNvPr id="561" name="Shape 561"/>
          <p:cNvSpPr/>
          <p:nvPr/>
        </p:nvSpPr>
        <p:spPr>
          <a:xfrm>
            <a:off x="3352800" y="5351491"/>
            <a:ext cx="0" cy="247797"/>
          </a:xfrm>
          <a:prstGeom prst="line">
            <a:avLst/>
          </a:prstGeom>
          <a:ln w="28575">
            <a:solidFill>
              <a:schemeClr val="accent1"/>
            </a:solidFill>
            <a:miter/>
            <a:tailEnd type="triangle"/>
          </a:ln>
        </p:spPr>
        <p:txBody>
          <a:bodyPr lIns="45719" rIns="45719"/>
          <a:lstStyle/>
          <a:p>
            <a:endParaRPr/>
          </a:p>
        </p:txBody>
      </p:sp>
      <p:sp>
        <p:nvSpPr>
          <p:cNvPr id="562" name="Shape 562"/>
          <p:cNvSpPr/>
          <p:nvPr/>
        </p:nvSpPr>
        <p:spPr>
          <a:xfrm>
            <a:off x="3352800" y="5656291"/>
            <a:ext cx="0" cy="247797"/>
          </a:xfrm>
          <a:prstGeom prst="line">
            <a:avLst/>
          </a:prstGeom>
          <a:ln w="28575">
            <a:solidFill>
              <a:schemeClr val="accent1"/>
            </a:solidFill>
            <a:miter/>
            <a:tailEnd type="triangle"/>
          </a:ln>
        </p:spPr>
        <p:txBody>
          <a:bodyPr lIns="45719" rIns="45719"/>
          <a:lstStyle/>
          <a:p>
            <a:endParaRPr/>
          </a:p>
        </p:txBody>
      </p:sp>
      <p:sp>
        <p:nvSpPr>
          <p:cNvPr id="563" name="Shape 563"/>
          <p:cNvSpPr/>
          <p:nvPr/>
        </p:nvSpPr>
        <p:spPr>
          <a:xfrm>
            <a:off x="3352800" y="5961091"/>
            <a:ext cx="0" cy="247797"/>
          </a:xfrm>
          <a:prstGeom prst="line">
            <a:avLst/>
          </a:prstGeom>
          <a:ln w="28575">
            <a:solidFill>
              <a:schemeClr val="accent1"/>
            </a:solidFill>
            <a:miter/>
            <a:tailEnd type="triangle"/>
          </a:ln>
        </p:spPr>
        <p:txBody>
          <a:bodyPr lIns="45719" rIns="45719"/>
          <a:lstStyle/>
          <a:p>
            <a:endParaRPr/>
          </a:p>
        </p:txBody>
      </p:sp>
      <p:sp>
        <p:nvSpPr>
          <p:cNvPr id="564" name="Shape 564"/>
          <p:cNvSpPr/>
          <p:nvPr/>
        </p:nvSpPr>
        <p:spPr>
          <a:xfrm>
            <a:off x="4343400" y="5334553"/>
            <a:ext cx="0" cy="247797"/>
          </a:xfrm>
          <a:prstGeom prst="line">
            <a:avLst/>
          </a:prstGeom>
          <a:ln w="28575">
            <a:solidFill>
              <a:schemeClr val="accent1"/>
            </a:solidFill>
            <a:miter/>
            <a:tailEnd type="triangle"/>
          </a:ln>
        </p:spPr>
        <p:txBody>
          <a:bodyPr lIns="45719" rIns="45719"/>
          <a:lstStyle/>
          <a:p>
            <a:endParaRPr/>
          </a:p>
        </p:txBody>
      </p:sp>
      <p:sp>
        <p:nvSpPr>
          <p:cNvPr id="565" name="Shape 565"/>
          <p:cNvSpPr/>
          <p:nvPr/>
        </p:nvSpPr>
        <p:spPr>
          <a:xfrm>
            <a:off x="4343400" y="5658549"/>
            <a:ext cx="0" cy="247797"/>
          </a:xfrm>
          <a:prstGeom prst="line">
            <a:avLst/>
          </a:prstGeom>
          <a:ln w="28575">
            <a:solidFill>
              <a:schemeClr val="accent1"/>
            </a:solidFill>
            <a:miter/>
            <a:tailEnd type="triangle"/>
          </a:ln>
        </p:spPr>
        <p:txBody>
          <a:bodyPr lIns="45719" rIns="45719"/>
          <a:lstStyle/>
          <a:p>
            <a:endParaRPr/>
          </a:p>
        </p:txBody>
      </p:sp>
      <p:sp>
        <p:nvSpPr>
          <p:cNvPr id="566" name="Shape 566"/>
          <p:cNvSpPr/>
          <p:nvPr/>
        </p:nvSpPr>
        <p:spPr>
          <a:xfrm>
            <a:off x="8161094" y="5197745"/>
            <a:ext cx="1" cy="247797"/>
          </a:xfrm>
          <a:prstGeom prst="line">
            <a:avLst/>
          </a:prstGeom>
          <a:ln w="28575">
            <a:solidFill>
              <a:schemeClr val="accent1"/>
            </a:solidFill>
            <a:miter/>
            <a:headEnd type="triangle"/>
          </a:ln>
        </p:spPr>
        <p:txBody>
          <a:bodyPr lIns="45719" rIns="45719"/>
          <a:lstStyle/>
          <a:p>
            <a:endParaRPr/>
          </a:p>
        </p:txBody>
      </p:sp>
      <p:sp>
        <p:nvSpPr>
          <p:cNvPr id="567" name="Shape 567"/>
          <p:cNvSpPr/>
          <p:nvPr/>
        </p:nvSpPr>
        <p:spPr>
          <a:xfrm>
            <a:off x="8161094" y="5541212"/>
            <a:ext cx="1" cy="247797"/>
          </a:xfrm>
          <a:prstGeom prst="line">
            <a:avLst/>
          </a:prstGeom>
          <a:ln w="28575">
            <a:solidFill>
              <a:schemeClr val="accent1"/>
            </a:solidFill>
            <a:miter/>
            <a:headEnd type="triangle"/>
          </a:ln>
        </p:spPr>
        <p:txBody>
          <a:bodyPr lIns="45719" rIns="45719"/>
          <a:lstStyle/>
          <a:p>
            <a:endParaRPr/>
          </a:p>
        </p:txBody>
      </p:sp>
      <p:sp>
        <p:nvSpPr>
          <p:cNvPr id="568" name="Shape 568"/>
          <p:cNvSpPr/>
          <p:nvPr/>
        </p:nvSpPr>
        <p:spPr>
          <a:xfrm>
            <a:off x="4413503" y="5260280"/>
            <a:ext cx="958598" cy="726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600"/>
              </a:spcBef>
              <a:defRPr b="1">
                <a:solidFill>
                  <a:srgbClr val="C0504D"/>
                </a:solidFill>
              </a:defRPr>
            </a:pPr>
            <a:r>
              <a:t>Insulina</a:t>
            </a:r>
          </a:p>
          <a:p>
            <a:pPr>
              <a:spcBef>
                <a:spcPts val="600"/>
              </a:spcBef>
              <a:defRPr b="1">
                <a:solidFill>
                  <a:srgbClr val="C0504D"/>
                </a:solidFill>
              </a:defRPr>
            </a:pPr>
            <a:r>
              <a:t>Amilina</a:t>
            </a:r>
          </a:p>
        </p:txBody>
      </p:sp>
      <p:sp>
        <p:nvSpPr>
          <p:cNvPr id="569" name="Shape 569"/>
          <p:cNvSpPr/>
          <p:nvPr/>
        </p:nvSpPr>
        <p:spPr>
          <a:xfrm>
            <a:off x="587022" y="5243691"/>
            <a:ext cx="2718424" cy="929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t>Hormonas que reducen el hambre e incrementan la saciedad</a:t>
            </a:r>
          </a:p>
        </p:txBody>
      </p:sp>
      <p:sp>
        <p:nvSpPr>
          <p:cNvPr id="570" name="Shape 570"/>
          <p:cNvSpPr/>
          <p:nvPr/>
        </p:nvSpPr>
        <p:spPr>
          <a:xfrm>
            <a:off x="457200" y="5180900"/>
            <a:ext cx="4887047" cy="1144522"/>
          </a:xfrm>
          <a:prstGeom prst="rect">
            <a:avLst/>
          </a:prstGeom>
          <a:ln w="12700">
            <a:solidFill>
              <a:srgbClr val="32538F"/>
            </a:solidFill>
            <a:miter/>
          </a:ln>
        </p:spPr>
        <p:txBody>
          <a:bodyPr lIns="45719" rIns="45719" anchor="ctr"/>
          <a:lstStyle/>
          <a:p>
            <a:pPr algn="ctr">
              <a:defRPr>
                <a:solidFill>
                  <a:srgbClr val="FFFFFF"/>
                </a:solidFill>
              </a:defRPr>
            </a:pPr>
            <a:endParaRPr/>
          </a:p>
        </p:txBody>
      </p:sp>
      <p:sp>
        <p:nvSpPr>
          <p:cNvPr id="571" name="Shape 571"/>
          <p:cNvSpPr/>
          <p:nvPr/>
        </p:nvSpPr>
        <p:spPr>
          <a:xfrm>
            <a:off x="6111573" y="5181601"/>
            <a:ext cx="1889429" cy="929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t>Hormonas que incrementan el apetito </a:t>
            </a:r>
          </a:p>
        </p:txBody>
      </p:sp>
      <p:sp>
        <p:nvSpPr>
          <p:cNvPr id="572" name="Shape 572"/>
          <p:cNvSpPr/>
          <p:nvPr/>
        </p:nvSpPr>
        <p:spPr>
          <a:xfrm>
            <a:off x="6064715" y="5071557"/>
            <a:ext cx="3801774" cy="1156564"/>
          </a:xfrm>
          <a:prstGeom prst="rect">
            <a:avLst/>
          </a:prstGeom>
          <a:ln w="12700">
            <a:solidFill>
              <a:srgbClr val="32538F"/>
            </a:solidFill>
            <a:miter/>
          </a:ln>
        </p:spPr>
        <p:txBody>
          <a:bodyPr lIns="45719" rIns="45719" anchor="ctr"/>
          <a:lstStyle/>
          <a:p>
            <a:pPr algn="ctr">
              <a:defRPr>
                <a:solidFill>
                  <a:srgbClr val="FFFFFF"/>
                </a:solidFill>
              </a:defRPr>
            </a:pPr>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6" name="image6.png" descr="https://lh5.googleusercontent.com/-YvPCll1HJ-c/UCkSQfq27gI/AAAAAAABCK0/hevm3pOQ2X4/w506-h346/3%2Bor%2B4.jpg"/>
          <p:cNvPicPr>
            <a:picLocks noChangeAspect="1"/>
          </p:cNvPicPr>
          <p:nvPr/>
        </p:nvPicPr>
        <p:blipFill>
          <a:blip r:embed="rId2">
            <a:extLst/>
          </a:blip>
          <a:stretch>
            <a:fillRect/>
          </a:stretch>
        </p:blipFill>
        <p:spPr>
          <a:xfrm>
            <a:off x="3505200" y="3645048"/>
            <a:ext cx="5270387" cy="2892056"/>
          </a:xfrm>
          <a:prstGeom prst="rect">
            <a:avLst/>
          </a:prstGeom>
          <a:ln w="12700">
            <a:miter lim="400000"/>
          </a:ln>
        </p:spPr>
      </p:pic>
      <p:sp>
        <p:nvSpPr>
          <p:cNvPr id="577" name="Shape 577"/>
          <p:cNvSpPr/>
          <p:nvPr/>
        </p:nvSpPr>
        <p:spPr>
          <a:xfrm>
            <a:off x="1320801" y="2626496"/>
            <a:ext cx="2806940" cy="929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r>
              <a:t>Necesitamos reducir a niveles</a:t>
            </a:r>
          </a:p>
          <a:p>
            <a:pPr algn="ctr"/>
            <a:r>
              <a:t>“normales” de IMC</a:t>
            </a:r>
          </a:p>
        </p:txBody>
      </p:sp>
      <p:sp>
        <p:nvSpPr>
          <p:cNvPr id="578" name="Shape 578"/>
          <p:cNvSpPr/>
          <p:nvPr/>
        </p:nvSpPr>
        <p:spPr>
          <a:xfrm>
            <a:off x="7924797" y="2369155"/>
            <a:ext cx="3211691" cy="1209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lstStyle>
          <a:p>
            <a:r>
              <a:t>Diferentes tejidos responden de manera distinta a la reducción de peso. Debemos personalizar la meta.</a:t>
            </a:r>
          </a:p>
        </p:txBody>
      </p:sp>
      <p:sp>
        <p:nvSpPr>
          <p:cNvPr id="579" name="Shape 579"/>
          <p:cNvSpPr/>
          <p:nvPr/>
        </p:nvSpPr>
        <p:spPr>
          <a:xfrm>
            <a:off x="1752600" y="260224"/>
            <a:ext cx="8839200" cy="117183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a:lnSpc>
                <a:spcPct val="81000"/>
              </a:lnSpc>
              <a:defRPr sz="3900">
                <a:solidFill>
                  <a:srgbClr val="FF0000"/>
                </a:solidFill>
                <a:effectLst>
                  <a:outerShdw blurRad="38100" dist="38100" dir="2700000" rotWithShape="0">
                    <a:srgbClr val="000000">
                      <a:alpha val="43137"/>
                    </a:srgbClr>
                  </a:outerShdw>
                </a:effectLst>
              </a:defRPr>
            </a:lvl1pPr>
          </a:lstStyle>
          <a:p>
            <a:r>
              <a:t>Nuevo paradigma: define cuánta pérdida de peso se necesita</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Shape 581"/>
          <p:cNvSpPr>
            <a:spLocks noGrp="1"/>
          </p:cNvSpPr>
          <p:nvPr>
            <p:ph type="body" sz="half" idx="4294967295"/>
          </p:nvPr>
        </p:nvSpPr>
        <p:spPr>
          <a:xfrm>
            <a:off x="1905000" y="2784474"/>
            <a:ext cx="8616244" cy="2382841"/>
          </a:xfrm>
          <a:prstGeom prst="rect">
            <a:avLst/>
          </a:prstGeom>
        </p:spPr>
        <p:txBody>
          <a:bodyPr>
            <a:normAutofit fontScale="92500" lnSpcReduction="20000"/>
          </a:bodyPr>
          <a:lstStyle/>
          <a:p>
            <a:pPr marL="0" indent="0">
              <a:lnSpc>
                <a:spcPct val="72000"/>
              </a:lnSpc>
              <a:buSzTx/>
              <a:buNone/>
              <a:defRPr sz="2400"/>
            </a:pPr>
            <a:br/>
            <a:r>
              <a:t>“…el </a:t>
            </a:r>
            <a:r>
              <a:rPr i="1"/>
              <a:t>curioso poder </a:t>
            </a:r>
            <a:r>
              <a:t>de la pérdida modesta de peso…”</a:t>
            </a:r>
            <a:endParaRPr sz="5100"/>
          </a:p>
          <a:p>
            <a:pPr marL="0" indent="0">
              <a:lnSpc>
                <a:spcPct val="72000"/>
              </a:lnSpc>
              <a:buSzTx/>
              <a:buNone/>
              <a:defRPr sz="1300" i="1"/>
            </a:pPr>
            <a:endParaRPr sz="5100"/>
          </a:p>
          <a:p>
            <a:pPr marL="0" indent="0">
              <a:lnSpc>
                <a:spcPct val="72000"/>
              </a:lnSpc>
              <a:buSzTx/>
              <a:buNone/>
              <a:defRPr sz="1300" i="1"/>
            </a:pPr>
            <a:endParaRPr sz="5100"/>
          </a:p>
          <a:p>
            <a:pPr marL="0" indent="0" algn="r">
              <a:lnSpc>
                <a:spcPct val="72000"/>
              </a:lnSpc>
              <a:buSzTx/>
              <a:buNone/>
              <a:defRPr sz="1300" i="1"/>
            </a:pPr>
            <a:r>
              <a:t>					David Allison, PhD</a:t>
            </a:r>
          </a:p>
          <a:p>
            <a:pPr marL="0" indent="0" algn="r">
              <a:lnSpc>
                <a:spcPct val="72000"/>
              </a:lnSpc>
              <a:buSzTx/>
              <a:buNone/>
              <a:defRPr sz="1300"/>
            </a:pPr>
            <a:r>
              <a:t>Design, Analysis, and Interpretation of Randomized Clinical Trials in Obesity </a:t>
            </a:r>
          </a:p>
          <a:p>
            <a:pPr marL="0" indent="0" algn="r">
              <a:lnSpc>
                <a:spcPct val="72000"/>
              </a:lnSpc>
              <a:buSzTx/>
              <a:buNone/>
              <a:defRPr sz="1300"/>
            </a:pPr>
            <a:r>
              <a:t>Dec 4–5, 2006</a:t>
            </a:r>
          </a:p>
          <a:p>
            <a:pPr marL="0" indent="0" algn="r">
              <a:lnSpc>
                <a:spcPct val="72000"/>
              </a:lnSpc>
              <a:buSzTx/>
              <a:buNone/>
              <a:defRPr sz="1300" i="1"/>
            </a:pPr>
            <a:r>
              <a:t>Newark, New Jersey</a:t>
            </a:r>
          </a:p>
        </p:txBody>
      </p:sp>
      <p:pic>
        <p:nvPicPr>
          <p:cNvPr id="582" name="image24.jpg" descr="https://www.uab.edu/news/images/images/david_allison_2011_04.jpg"/>
          <p:cNvPicPr>
            <a:picLocks noChangeAspect="1"/>
          </p:cNvPicPr>
          <p:nvPr/>
        </p:nvPicPr>
        <p:blipFill>
          <a:blip r:embed="rId2">
            <a:extLst/>
          </a:blip>
          <a:stretch>
            <a:fillRect/>
          </a:stretch>
        </p:blipFill>
        <p:spPr>
          <a:xfrm>
            <a:off x="8602664" y="1026794"/>
            <a:ext cx="1963736" cy="2830840"/>
          </a:xfrm>
          <a:prstGeom prst="rect">
            <a:avLst/>
          </a:prstGeom>
          <a:ln w="12700">
            <a:miter lim="400000"/>
          </a:ln>
        </p:spPr>
      </p:pic>
      <p:sp>
        <p:nvSpPr>
          <p:cNvPr id="583" name="Shape 583"/>
          <p:cNvSpPr/>
          <p:nvPr/>
        </p:nvSpPr>
        <p:spPr>
          <a:xfrm>
            <a:off x="485422" y="987424"/>
            <a:ext cx="6905977" cy="1031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000" b="1">
                <a:solidFill>
                  <a:srgbClr val="FF0000"/>
                </a:solidFill>
              </a:defRPr>
            </a:lvl1pPr>
          </a:lstStyle>
          <a:p>
            <a:r>
              <a:t>¿Cuánta pérdida de peso se necesita para mejorar la salud? </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image4.png"/>
          <p:cNvPicPr>
            <a:picLocks noChangeAspect="1"/>
          </p:cNvPicPr>
          <p:nvPr/>
        </p:nvPicPr>
        <p:blipFill>
          <a:blip r:embed="rId2">
            <a:extLst/>
          </a:blip>
          <a:stretch>
            <a:fillRect/>
          </a:stretch>
        </p:blipFill>
        <p:spPr>
          <a:xfrm>
            <a:off x="7174993" y="1219305"/>
            <a:ext cx="3012951" cy="3366425"/>
          </a:xfrm>
          <a:prstGeom prst="rect">
            <a:avLst/>
          </a:prstGeom>
          <a:ln w="12700">
            <a:miter lim="400000"/>
          </a:ln>
        </p:spPr>
      </p:pic>
      <p:sp>
        <p:nvSpPr>
          <p:cNvPr id="202" name="Shape 202"/>
          <p:cNvSpPr>
            <a:spLocks noGrp="1"/>
          </p:cNvSpPr>
          <p:nvPr>
            <p:ph type="title"/>
          </p:nvPr>
        </p:nvSpPr>
        <p:spPr>
          <a:xfrm>
            <a:off x="1501699" y="2577969"/>
            <a:ext cx="5183293" cy="1702062"/>
          </a:xfrm>
          <a:prstGeom prst="rect">
            <a:avLst/>
          </a:prstGeom>
        </p:spPr>
        <p:txBody>
          <a:bodyPr anchor="b"/>
          <a:lstStyle/>
          <a:p>
            <a:pPr defTabSz="452627">
              <a:lnSpc>
                <a:spcPct val="70000"/>
              </a:lnSpc>
              <a:defRPr sz="3663">
                <a:solidFill>
                  <a:srgbClr val="000000"/>
                </a:solidFill>
              </a:defRPr>
            </a:pPr>
            <a:r>
              <a:t>    ¿Qué es lo que ves?</a:t>
            </a:r>
            <a:br/>
            <a:br/>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Shape 585"/>
          <p:cNvSpPr>
            <a:spLocks noGrp="1"/>
          </p:cNvSpPr>
          <p:nvPr>
            <p:ph type="body" sz="quarter" idx="4294967295"/>
          </p:nvPr>
        </p:nvSpPr>
        <p:spPr>
          <a:xfrm>
            <a:off x="304800" y="6377547"/>
            <a:ext cx="9213851" cy="162954"/>
          </a:xfrm>
          <a:prstGeom prst="rect">
            <a:avLst/>
          </a:prstGeom>
        </p:spPr>
        <p:txBody>
          <a:bodyPr>
            <a:normAutofit lnSpcReduction="10000"/>
          </a:bodyPr>
          <a:lstStyle/>
          <a:p>
            <a:pPr marL="0" indent="0" defTabSz="420623">
              <a:spcBef>
                <a:spcPts val="400"/>
              </a:spcBef>
              <a:buSzTx/>
              <a:buNone/>
              <a:defRPr sz="552"/>
            </a:pPr>
            <a:r>
              <a:t>Adaptado desde Hamman RF </a:t>
            </a:r>
            <a:r>
              <a:rPr i="1"/>
              <a:t>et al. Diabetes Care </a:t>
            </a:r>
            <a:r>
              <a:t>2006;29:2102–7</a:t>
            </a:r>
          </a:p>
        </p:txBody>
      </p:sp>
      <p:sp>
        <p:nvSpPr>
          <p:cNvPr id="586" name="Shape 586"/>
          <p:cNvSpPr>
            <a:spLocks noGrp="1"/>
          </p:cNvSpPr>
          <p:nvPr>
            <p:ph type="title" idx="4294967295"/>
          </p:nvPr>
        </p:nvSpPr>
        <p:spPr>
          <a:xfrm>
            <a:off x="361244" y="617540"/>
            <a:ext cx="11757380" cy="828676"/>
          </a:xfrm>
          <a:prstGeom prst="rect">
            <a:avLst/>
          </a:prstGeom>
        </p:spPr>
        <p:txBody>
          <a:bodyPr/>
          <a:lstStyle>
            <a:lvl1pPr defTabSz="685800">
              <a:defRPr sz="2700">
                <a:solidFill>
                  <a:srgbClr val="FF0000"/>
                </a:solidFill>
                <a:effectLst>
                  <a:outerShdw blurRad="28575" dist="28575" dir="2700000" rotWithShape="0">
                    <a:srgbClr val="000000">
                      <a:alpha val="43137"/>
                    </a:srgbClr>
                  </a:outerShdw>
                </a:effectLst>
              </a:defRPr>
            </a:lvl1pPr>
          </a:lstStyle>
          <a:p>
            <a:r>
              <a:t>La experiencia de PPD: el impacto de la pérdida de peso sobre el riesgo de diabetes</a:t>
            </a:r>
          </a:p>
        </p:txBody>
      </p:sp>
      <p:grpSp>
        <p:nvGrpSpPr>
          <p:cNvPr id="614" name="Group 614"/>
          <p:cNvGrpSpPr/>
          <p:nvPr/>
        </p:nvGrpSpPr>
        <p:grpSpPr>
          <a:xfrm>
            <a:off x="2439744" y="1881190"/>
            <a:ext cx="7217532" cy="4198263"/>
            <a:chOff x="0" y="0"/>
            <a:chExt cx="7217531" cy="4198261"/>
          </a:xfrm>
        </p:grpSpPr>
        <p:sp>
          <p:nvSpPr>
            <p:cNvPr id="587" name="Shape 587"/>
            <p:cNvSpPr/>
            <p:nvPr/>
          </p:nvSpPr>
          <p:spPr>
            <a:xfrm>
              <a:off x="1466731" y="3802021"/>
              <a:ext cx="4453767" cy="396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defRPr sz="2000">
                  <a:solidFill>
                    <a:srgbClr val="001965"/>
                  </a:solidFill>
                </a:defRPr>
              </a:lvl1pPr>
            </a:lstStyle>
            <a:p>
              <a:r>
                <a:t>Cambio en el peso desde la línea base (kg)</a:t>
              </a:r>
            </a:p>
          </p:txBody>
        </p:sp>
        <p:sp>
          <p:nvSpPr>
            <p:cNvPr id="588" name="Shape 588"/>
            <p:cNvSpPr/>
            <p:nvPr/>
          </p:nvSpPr>
          <p:spPr>
            <a:xfrm rot="16200000">
              <a:off x="-1256608" y="1657050"/>
              <a:ext cx="3087256" cy="5740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1600">
                  <a:solidFill>
                    <a:srgbClr val="001965"/>
                  </a:solidFill>
                </a:defRPr>
              </a:lvl1pPr>
            </a:lstStyle>
            <a:p>
              <a:r>
                <a:t>Incidencia de la tasa de diabetes por 100 años-persona</a:t>
              </a:r>
            </a:p>
          </p:txBody>
        </p:sp>
        <p:grpSp>
          <p:nvGrpSpPr>
            <p:cNvPr id="613" name="Group 613"/>
            <p:cNvGrpSpPr/>
            <p:nvPr/>
          </p:nvGrpSpPr>
          <p:grpSpPr>
            <a:xfrm>
              <a:off x="779950" y="0"/>
              <a:ext cx="6437582" cy="3724644"/>
              <a:chOff x="0" y="0"/>
              <a:chExt cx="6437581" cy="3724643"/>
            </a:xfrm>
          </p:grpSpPr>
          <p:sp>
            <p:nvSpPr>
              <p:cNvPr id="589" name="Shape 589"/>
              <p:cNvSpPr/>
              <p:nvPr/>
            </p:nvSpPr>
            <p:spPr>
              <a:xfrm>
                <a:off x="4731169" y="3455403"/>
                <a:ext cx="181383" cy="269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defRPr sz="1200">
                    <a:solidFill>
                      <a:srgbClr val="001965"/>
                    </a:solidFill>
                  </a:defRPr>
                </a:lvl1pPr>
              </a:lstStyle>
              <a:p>
                <a:r>
                  <a:t>0</a:t>
                </a:r>
              </a:p>
            </p:txBody>
          </p:sp>
          <p:sp>
            <p:nvSpPr>
              <p:cNvPr id="590" name="Shape 590"/>
              <p:cNvSpPr/>
              <p:nvPr/>
            </p:nvSpPr>
            <p:spPr>
              <a:xfrm>
                <a:off x="1631077" y="3455403"/>
                <a:ext cx="334527" cy="269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defRPr sz="1200">
                    <a:solidFill>
                      <a:srgbClr val="001965"/>
                    </a:solidFill>
                  </a:defRPr>
                </a:lvl1pPr>
              </a:lstStyle>
              <a:p>
                <a:r>
                  <a:t>−10</a:t>
                </a:r>
              </a:p>
            </p:txBody>
          </p:sp>
          <p:sp>
            <p:nvSpPr>
              <p:cNvPr id="591" name="Shape 591"/>
              <p:cNvSpPr/>
              <p:nvPr/>
            </p:nvSpPr>
            <p:spPr>
              <a:xfrm>
                <a:off x="3165841" y="3455403"/>
                <a:ext cx="257285" cy="269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defRPr sz="1200">
                    <a:solidFill>
                      <a:srgbClr val="001965"/>
                    </a:solidFill>
                  </a:defRPr>
                </a:lvl1pPr>
              </a:lstStyle>
              <a:p>
                <a:r>
                  <a:t>−5</a:t>
                </a:r>
              </a:p>
            </p:txBody>
          </p:sp>
          <p:sp>
            <p:nvSpPr>
              <p:cNvPr id="592" name="Shape 592"/>
              <p:cNvSpPr/>
              <p:nvPr/>
            </p:nvSpPr>
            <p:spPr>
              <a:xfrm>
                <a:off x="6180297" y="3455403"/>
                <a:ext cx="257285" cy="269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defRPr sz="1200">
                    <a:solidFill>
                      <a:srgbClr val="001965"/>
                    </a:solidFill>
                  </a:defRPr>
                </a:lvl1pPr>
              </a:lstStyle>
              <a:p>
                <a:r>
                  <a:t>+5</a:t>
                </a:r>
              </a:p>
            </p:txBody>
          </p:sp>
          <p:sp>
            <p:nvSpPr>
              <p:cNvPr id="593" name="Shape 593"/>
              <p:cNvSpPr/>
              <p:nvPr/>
            </p:nvSpPr>
            <p:spPr>
              <a:xfrm flipH="1" flipV="1">
                <a:off x="348537" y="3352063"/>
                <a:ext cx="5982566" cy="1"/>
              </a:xfrm>
              <a:prstGeom prst="line">
                <a:avLst/>
              </a:prstGeom>
              <a:noFill/>
              <a:ln w="19050" cap="flat">
                <a:solidFill>
                  <a:srgbClr val="001965"/>
                </a:solidFill>
                <a:prstDash val="solid"/>
                <a:round/>
              </a:ln>
              <a:effectLst/>
            </p:spPr>
            <p:txBody>
              <a:bodyPr wrap="square" lIns="45719" tIns="45719" rIns="45719" bIns="45719" numCol="1" anchor="t">
                <a:noAutofit/>
              </a:bodyPr>
              <a:lstStyle/>
              <a:p>
                <a:endParaRPr/>
              </a:p>
            </p:txBody>
          </p:sp>
          <p:sp>
            <p:nvSpPr>
              <p:cNvPr id="594" name="Shape 594"/>
              <p:cNvSpPr/>
              <p:nvPr/>
            </p:nvSpPr>
            <p:spPr>
              <a:xfrm>
                <a:off x="0" y="1640510"/>
                <a:ext cx="167184" cy="177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r">
                  <a:defRPr sz="1200">
                    <a:solidFill>
                      <a:srgbClr val="001965"/>
                    </a:solidFill>
                  </a:defRPr>
                </a:lvl1pPr>
              </a:lstStyle>
              <a:p>
                <a:r>
                  <a:t>10</a:t>
                </a:r>
              </a:p>
            </p:txBody>
          </p:sp>
          <p:sp>
            <p:nvSpPr>
              <p:cNvPr id="595" name="Shape 595"/>
              <p:cNvSpPr/>
              <p:nvPr/>
            </p:nvSpPr>
            <p:spPr>
              <a:xfrm>
                <a:off x="0" y="0"/>
                <a:ext cx="167184" cy="177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r">
                  <a:defRPr sz="1200">
                    <a:solidFill>
                      <a:srgbClr val="001965"/>
                    </a:solidFill>
                  </a:defRPr>
                </a:lvl1pPr>
              </a:lstStyle>
              <a:p>
                <a:r>
                  <a:t>20</a:t>
                </a:r>
              </a:p>
            </p:txBody>
          </p:sp>
          <p:sp>
            <p:nvSpPr>
              <p:cNvPr id="596" name="Shape 596"/>
              <p:cNvSpPr/>
              <p:nvPr/>
            </p:nvSpPr>
            <p:spPr>
              <a:xfrm>
                <a:off x="0" y="824559"/>
                <a:ext cx="167184" cy="177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r">
                  <a:defRPr sz="1200">
                    <a:solidFill>
                      <a:srgbClr val="001965"/>
                    </a:solidFill>
                  </a:defRPr>
                </a:lvl1pPr>
              </a:lstStyle>
              <a:p>
                <a:r>
                  <a:t>15</a:t>
                </a:r>
              </a:p>
            </p:txBody>
          </p:sp>
          <p:sp>
            <p:nvSpPr>
              <p:cNvPr id="597" name="Shape 597"/>
              <p:cNvSpPr/>
              <p:nvPr/>
            </p:nvSpPr>
            <p:spPr>
              <a:xfrm>
                <a:off x="40186" y="2443540"/>
                <a:ext cx="127001" cy="177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r">
                  <a:defRPr sz="1200">
                    <a:solidFill>
                      <a:srgbClr val="001965"/>
                    </a:solidFill>
                  </a:defRPr>
                </a:lvl1pPr>
              </a:lstStyle>
              <a:p>
                <a:r>
                  <a:t>5</a:t>
                </a:r>
              </a:p>
            </p:txBody>
          </p:sp>
          <p:sp>
            <p:nvSpPr>
              <p:cNvPr id="598" name="Shape 598"/>
              <p:cNvSpPr/>
              <p:nvPr/>
            </p:nvSpPr>
            <p:spPr>
              <a:xfrm flipV="1">
                <a:off x="352567" y="116256"/>
                <a:ext cx="1" cy="3242268"/>
              </a:xfrm>
              <a:prstGeom prst="line">
                <a:avLst/>
              </a:prstGeom>
              <a:noFill/>
              <a:ln w="19050" cap="flat">
                <a:solidFill>
                  <a:srgbClr val="001965"/>
                </a:solidFill>
                <a:prstDash val="solid"/>
                <a:round/>
              </a:ln>
              <a:effectLst/>
            </p:spPr>
            <p:txBody>
              <a:bodyPr wrap="square" lIns="45719" tIns="45719" rIns="45719" bIns="45719" numCol="1" anchor="t">
                <a:noAutofit/>
              </a:bodyPr>
              <a:lstStyle/>
              <a:p>
                <a:endParaRPr/>
              </a:p>
            </p:txBody>
          </p:sp>
          <p:sp>
            <p:nvSpPr>
              <p:cNvPr id="599" name="Shape 599"/>
              <p:cNvSpPr/>
              <p:nvPr/>
            </p:nvSpPr>
            <p:spPr>
              <a:xfrm>
                <a:off x="40186" y="3237961"/>
                <a:ext cx="127001" cy="177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r">
                  <a:defRPr sz="1200">
                    <a:solidFill>
                      <a:srgbClr val="001965"/>
                    </a:solidFill>
                  </a:defRPr>
                </a:lvl1pPr>
              </a:lstStyle>
              <a:p>
                <a:r>
                  <a:t>0</a:t>
                </a:r>
              </a:p>
            </p:txBody>
          </p:sp>
          <p:sp>
            <p:nvSpPr>
              <p:cNvPr id="600" name="Shape 600"/>
              <p:cNvSpPr/>
              <p:nvPr/>
            </p:nvSpPr>
            <p:spPr>
              <a:xfrm flipV="1">
                <a:off x="4821860" y="792267"/>
                <a:ext cx="1" cy="2527504"/>
              </a:xfrm>
              <a:prstGeom prst="line">
                <a:avLst/>
              </a:prstGeom>
              <a:noFill/>
              <a:ln w="28575" cap="flat">
                <a:solidFill>
                  <a:srgbClr val="001965"/>
                </a:solidFill>
                <a:prstDash val="sysDot"/>
                <a:round/>
              </a:ln>
              <a:effectLst/>
            </p:spPr>
            <p:txBody>
              <a:bodyPr wrap="square" lIns="45719" tIns="45719" rIns="45719" bIns="45719" numCol="1" anchor="t">
                <a:noAutofit/>
              </a:bodyPr>
              <a:lstStyle/>
              <a:p>
                <a:endParaRPr/>
              </a:p>
            </p:txBody>
          </p:sp>
          <p:sp>
            <p:nvSpPr>
              <p:cNvPr id="601" name="Shape 601"/>
              <p:cNvSpPr/>
              <p:nvPr/>
            </p:nvSpPr>
            <p:spPr>
              <a:xfrm flipH="1" flipV="1">
                <a:off x="353202" y="1366454"/>
                <a:ext cx="5017377" cy="1"/>
              </a:xfrm>
              <a:prstGeom prst="line">
                <a:avLst/>
              </a:prstGeom>
              <a:noFill/>
              <a:ln w="28575" cap="flat">
                <a:solidFill>
                  <a:srgbClr val="001965"/>
                </a:solidFill>
                <a:prstDash val="sysDot"/>
                <a:round/>
              </a:ln>
              <a:effectLst/>
            </p:spPr>
            <p:txBody>
              <a:bodyPr wrap="square" lIns="45719" tIns="45719" rIns="45719" bIns="45719" numCol="1" anchor="t">
                <a:noAutofit/>
              </a:bodyPr>
              <a:lstStyle/>
              <a:p>
                <a:endParaRPr/>
              </a:p>
            </p:txBody>
          </p:sp>
          <p:sp>
            <p:nvSpPr>
              <p:cNvPr id="602" name="Shape 602"/>
              <p:cNvSpPr/>
              <p:nvPr/>
            </p:nvSpPr>
            <p:spPr>
              <a:xfrm>
                <a:off x="415031" y="904217"/>
                <a:ext cx="4797742" cy="22842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553" y="20600"/>
                      <a:pt x="9106" y="19600"/>
                      <a:pt x="12706" y="16000"/>
                    </a:cubicBezTo>
                    <a:cubicBezTo>
                      <a:pt x="16306" y="12400"/>
                      <a:pt x="18953" y="6200"/>
                      <a:pt x="21600" y="0"/>
                    </a:cubicBezTo>
                  </a:path>
                </a:pathLst>
              </a:custGeom>
              <a:noFill/>
              <a:ln w="57150" cap="flat">
                <a:solidFill>
                  <a:srgbClr val="001965"/>
                </a:solidFill>
                <a:prstDash val="solid"/>
                <a:round/>
                <a:headEnd type="triangle" w="med" len="med"/>
              </a:ln>
              <a:effectLst/>
            </p:spPr>
            <p:txBody>
              <a:bodyPr wrap="square" lIns="45719" tIns="45719" rIns="45719" bIns="45719" numCol="1" anchor="t">
                <a:noAutofit/>
              </a:bodyPr>
              <a:lstStyle/>
              <a:p>
                <a:pPr>
                  <a:defRPr sz="1200">
                    <a:solidFill>
                      <a:srgbClr val="FF0000"/>
                    </a:solidFill>
                  </a:defRPr>
                </a:pPr>
                <a:endParaRPr/>
              </a:p>
            </p:txBody>
          </p:sp>
          <p:sp>
            <p:nvSpPr>
              <p:cNvPr id="603" name="Shape 603"/>
              <p:cNvSpPr/>
              <p:nvPr/>
            </p:nvSpPr>
            <p:spPr>
              <a:xfrm flipH="1">
                <a:off x="273982" y="127020"/>
                <a:ext cx="68511" cy="1"/>
              </a:xfrm>
              <a:prstGeom prst="line">
                <a:avLst/>
              </a:prstGeom>
              <a:noFill/>
              <a:ln w="19050" cap="flat">
                <a:solidFill>
                  <a:srgbClr val="001965"/>
                </a:solidFill>
                <a:prstDash val="solid"/>
                <a:round/>
              </a:ln>
              <a:effectLst/>
            </p:spPr>
            <p:txBody>
              <a:bodyPr wrap="square" lIns="45719" tIns="45719" rIns="45719" bIns="45719" numCol="1" anchor="t">
                <a:noAutofit/>
              </a:bodyPr>
              <a:lstStyle/>
              <a:p>
                <a:endParaRPr/>
              </a:p>
            </p:txBody>
          </p:sp>
          <p:sp>
            <p:nvSpPr>
              <p:cNvPr id="604" name="Shape 604"/>
              <p:cNvSpPr/>
              <p:nvPr/>
            </p:nvSpPr>
            <p:spPr>
              <a:xfrm flipH="1">
                <a:off x="273982" y="940815"/>
                <a:ext cx="68511" cy="1"/>
              </a:xfrm>
              <a:prstGeom prst="line">
                <a:avLst/>
              </a:prstGeom>
              <a:noFill/>
              <a:ln w="19050" cap="flat">
                <a:solidFill>
                  <a:srgbClr val="001965"/>
                </a:solidFill>
                <a:prstDash val="solid"/>
                <a:round/>
              </a:ln>
              <a:effectLst/>
            </p:spPr>
            <p:txBody>
              <a:bodyPr wrap="square" lIns="45719" tIns="45719" rIns="45719" bIns="45719" numCol="1" anchor="t">
                <a:noAutofit/>
              </a:bodyPr>
              <a:lstStyle/>
              <a:p>
                <a:endParaRPr/>
              </a:p>
            </p:txBody>
          </p:sp>
          <p:sp>
            <p:nvSpPr>
              <p:cNvPr id="605" name="Shape 605"/>
              <p:cNvSpPr/>
              <p:nvPr/>
            </p:nvSpPr>
            <p:spPr>
              <a:xfrm flipH="1">
                <a:off x="273982" y="1741694"/>
                <a:ext cx="68511" cy="1"/>
              </a:xfrm>
              <a:prstGeom prst="line">
                <a:avLst/>
              </a:prstGeom>
              <a:noFill/>
              <a:ln w="19050" cap="flat">
                <a:solidFill>
                  <a:srgbClr val="001965"/>
                </a:solidFill>
                <a:prstDash val="solid"/>
                <a:round/>
              </a:ln>
              <a:effectLst/>
            </p:spPr>
            <p:txBody>
              <a:bodyPr wrap="square" lIns="45719" tIns="45719" rIns="45719" bIns="45719" numCol="1" anchor="t">
                <a:noAutofit/>
              </a:bodyPr>
              <a:lstStyle/>
              <a:p>
                <a:endParaRPr/>
              </a:p>
            </p:txBody>
          </p:sp>
          <p:sp>
            <p:nvSpPr>
              <p:cNvPr id="606" name="Shape 606"/>
              <p:cNvSpPr/>
              <p:nvPr/>
            </p:nvSpPr>
            <p:spPr>
              <a:xfrm flipH="1">
                <a:off x="273982" y="2544727"/>
                <a:ext cx="68511" cy="1"/>
              </a:xfrm>
              <a:prstGeom prst="line">
                <a:avLst/>
              </a:prstGeom>
              <a:noFill/>
              <a:ln w="19050" cap="flat">
                <a:solidFill>
                  <a:srgbClr val="001965"/>
                </a:solidFill>
                <a:prstDash val="solid"/>
                <a:round/>
              </a:ln>
              <a:effectLst/>
            </p:spPr>
            <p:txBody>
              <a:bodyPr wrap="square" lIns="45719" tIns="45719" rIns="45719" bIns="45719" numCol="1" anchor="t">
                <a:noAutofit/>
              </a:bodyPr>
              <a:lstStyle/>
              <a:p>
                <a:endParaRPr/>
              </a:p>
            </p:txBody>
          </p:sp>
          <p:sp>
            <p:nvSpPr>
              <p:cNvPr id="607" name="Shape 607"/>
              <p:cNvSpPr/>
              <p:nvPr/>
            </p:nvSpPr>
            <p:spPr>
              <a:xfrm flipH="1">
                <a:off x="273982" y="3352063"/>
                <a:ext cx="68511" cy="1"/>
              </a:xfrm>
              <a:prstGeom prst="line">
                <a:avLst/>
              </a:prstGeom>
              <a:noFill/>
              <a:ln w="19050" cap="flat">
                <a:solidFill>
                  <a:srgbClr val="001965"/>
                </a:solidFill>
                <a:prstDash val="solid"/>
                <a:round/>
              </a:ln>
              <a:effectLst/>
            </p:spPr>
            <p:txBody>
              <a:bodyPr wrap="square" lIns="45719" tIns="45719" rIns="45719" bIns="45719" numCol="1" anchor="t">
                <a:noAutofit/>
              </a:bodyPr>
              <a:lstStyle/>
              <a:p>
                <a:endParaRPr/>
              </a:p>
            </p:txBody>
          </p:sp>
          <p:sp>
            <p:nvSpPr>
              <p:cNvPr id="608" name="Shape 608"/>
              <p:cNvSpPr/>
              <p:nvPr/>
            </p:nvSpPr>
            <p:spPr>
              <a:xfrm>
                <a:off x="1823524" y="3352063"/>
                <a:ext cx="1" cy="73200"/>
              </a:xfrm>
              <a:prstGeom prst="line">
                <a:avLst/>
              </a:prstGeom>
              <a:noFill/>
              <a:ln w="19050" cap="flat">
                <a:solidFill>
                  <a:srgbClr val="001965"/>
                </a:solidFill>
                <a:prstDash val="solid"/>
                <a:round/>
              </a:ln>
              <a:effectLst/>
            </p:spPr>
            <p:txBody>
              <a:bodyPr wrap="square" lIns="45719" tIns="45719" rIns="45719" bIns="45719" numCol="1" anchor="t">
                <a:noAutofit/>
              </a:bodyPr>
              <a:lstStyle/>
              <a:p>
                <a:endParaRPr/>
              </a:p>
            </p:txBody>
          </p:sp>
          <p:sp>
            <p:nvSpPr>
              <p:cNvPr id="609" name="Shape 609"/>
              <p:cNvSpPr/>
              <p:nvPr/>
            </p:nvSpPr>
            <p:spPr>
              <a:xfrm>
                <a:off x="3322692" y="3352063"/>
                <a:ext cx="1" cy="73200"/>
              </a:xfrm>
              <a:prstGeom prst="line">
                <a:avLst/>
              </a:prstGeom>
              <a:noFill/>
              <a:ln w="19050" cap="flat">
                <a:solidFill>
                  <a:srgbClr val="001965"/>
                </a:solidFill>
                <a:prstDash val="solid"/>
                <a:round/>
              </a:ln>
              <a:effectLst/>
            </p:spPr>
            <p:txBody>
              <a:bodyPr wrap="square" lIns="45719" tIns="45719" rIns="45719" bIns="45719" numCol="1" anchor="t">
                <a:noAutofit/>
              </a:bodyPr>
              <a:lstStyle/>
              <a:p>
                <a:endParaRPr/>
              </a:p>
            </p:txBody>
          </p:sp>
          <p:sp>
            <p:nvSpPr>
              <p:cNvPr id="610" name="Shape 610"/>
              <p:cNvSpPr/>
              <p:nvPr/>
            </p:nvSpPr>
            <p:spPr>
              <a:xfrm>
                <a:off x="4821860" y="3352063"/>
                <a:ext cx="1" cy="73200"/>
              </a:xfrm>
              <a:prstGeom prst="line">
                <a:avLst/>
              </a:prstGeom>
              <a:noFill/>
              <a:ln w="19050" cap="flat">
                <a:solidFill>
                  <a:srgbClr val="001965"/>
                </a:solidFill>
                <a:prstDash val="solid"/>
                <a:round/>
              </a:ln>
              <a:effectLst/>
            </p:spPr>
            <p:txBody>
              <a:bodyPr wrap="square" lIns="45719" tIns="45719" rIns="45719" bIns="45719" numCol="1" anchor="t">
                <a:noAutofit/>
              </a:bodyPr>
              <a:lstStyle/>
              <a:p>
                <a:endParaRPr/>
              </a:p>
            </p:txBody>
          </p:sp>
          <p:sp>
            <p:nvSpPr>
              <p:cNvPr id="611" name="Shape 611"/>
              <p:cNvSpPr/>
              <p:nvPr/>
            </p:nvSpPr>
            <p:spPr>
              <a:xfrm>
                <a:off x="6316998" y="3352063"/>
                <a:ext cx="1" cy="73200"/>
              </a:xfrm>
              <a:prstGeom prst="line">
                <a:avLst/>
              </a:prstGeom>
              <a:noFill/>
              <a:ln w="19050" cap="flat">
                <a:solidFill>
                  <a:srgbClr val="001965"/>
                </a:solidFill>
                <a:prstDash val="solid"/>
                <a:round/>
              </a:ln>
              <a:effectLst/>
            </p:spPr>
            <p:txBody>
              <a:bodyPr wrap="square" lIns="45719" tIns="45719" rIns="45719" bIns="45719" numCol="1" anchor="t">
                <a:noAutofit/>
              </a:bodyPr>
              <a:lstStyle/>
              <a:p>
                <a:endParaRPr/>
              </a:p>
            </p:txBody>
          </p:sp>
          <p:sp>
            <p:nvSpPr>
              <p:cNvPr id="612" name="Shape 612"/>
              <p:cNvSpPr/>
              <p:nvPr/>
            </p:nvSpPr>
            <p:spPr>
              <a:xfrm>
                <a:off x="356597" y="3352063"/>
                <a:ext cx="1" cy="73200"/>
              </a:xfrm>
              <a:prstGeom prst="line">
                <a:avLst/>
              </a:prstGeom>
              <a:noFill/>
              <a:ln w="19050" cap="flat">
                <a:solidFill>
                  <a:srgbClr val="001965"/>
                </a:solidFill>
                <a:prstDash val="solid"/>
                <a:round/>
              </a:ln>
              <a:effectLst/>
            </p:spPr>
            <p:txBody>
              <a:bodyPr wrap="square" lIns="45719" tIns="45719" rIns="45719" bIns="45719" numCol="1" anchor="t">
                <a:noAutofit/>
              </a:bodyPr>
              <a:lstStyle/>
              <a:p>
                <a:endParaRPr/>
              </a:p>
            </p:txBody>
          </p:sp>
        </p:grpSp>
      </p:gr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Shape 616"/>
          <p:cNvSpPr>
            <a:spLocks noGrp="1"/>
          </p:cNvSpPr>
          <p:nvPr>
            <p:ph type="body" idx="1"/>
          </p:nvPr>
        </p:nvSpPr>
        <p:spPr>
          <a:xfrm>
            <a:off x="1648315" y="1560992"/>
            <a:ext cx="8509001" cy="3941235"/>
          </a:xfrm>
          <a:prstGeom prst="rect">
            <a:avLst/>
          </a:prstGeom>
        </p:spPr>
        <p:txBody>
          <a:bodyPr/>
          <a:lstStyle/>
          <a:p>
            <a:pPr marL="224027" indent="-224027" defTabSz="896111">
              <a:lnSpc>
                <a:spcPct val="72000"/>
              </a:lnSpc>
              <a:spcBef>
                <a:spcPts val="900"/>
              </a:spcBef>
              <a:defRPr sz="2254"/>
            </a:pPr>
            <a:r>
              <a:t>Mediciones de glicemia</a:t>
            </a:r>
            <a:r>
              <a:rPr baseline="29959"/>
              <a:t>1 </a:t>
            </a:r>
          </a:p>
          <a:p>
            <a:pPr marL="224027" indent="-224027" defTabSz="896111">
              <a:lnSpc>
                <a:spcPct val="72000"/>
              </a:lnSpc>
              <a:spcBef>
                <a:spcPts val="900"/>
              </a:spcBef>
              <a:defRPr sz="2254"/>
            </a:pPr>
            <a:r>
              <a:t>Triglicéridos</a:t>
            </a:r>
            <a:r>
              <a:rPr baseline="29959"/>
              <a:t>1 </a:t>
            </a:r>
            <a:r>
              <a:t>y colesterol HDL</a:t>
            </a:r>
            <a:r>
              <a:rPr baseline="29959"/>
              <a:t>1</a:t>
            </a:r>
          </a:p>
          <a:p>
            <a:pPr marL="224027" indent="-224027" defTabSz="896111">
              <a:lnSpc>
                <a:spcPct val="72000"/>
              </a:lnSpc>
              <a:spcBef>
                <a:spcPts val="900"/>
              </a:spcBef>
              <a:defRPr sz="2254"/>
            </a:pPr>
            <a:r>
              <a:t>Presión sanguínea distólica y sistólica</a:t>
            </a:r>
          </a:p>
          <a:p>
            <a:pPr marL="224027" indent="-224027" defTabSz="896111">
              <a:lnSpc>
                <a:spcPct val="72000"/>
              </a:lnSpc>
              <a:spcBef>
                <a:spcPts val="900"/>
              </a:spcBef>
              <a:defRPr sz="2254"/>
            </a:pPr>
            <a:r>
              <a:t>Hígado graso medido en RMN</a:t>
            </a:r>
            <a:r>
              <a:rPr baseline="29959"/>
              <a:t>2</a:t>
            </a:r>
          </a:p>
          <a:p>
            <a:pPr marL="224027" indent="-224027" defTabSz="896111">
              <a:lnSpc>
                <a:spcPct val="72000"/>
              </a:lnSpc>
              <a:spcBef>
                <a:spcPts val="900"/>
              </a:spcBef>
              <a:defRPr sz="2254"/>
            </a:pPr>
            <a:r>
              <a:t>Mediciones sensibles y de función:</a:t>
            </a:r>
          </a:p>
          <a:p>
            <a:pPr marL="672084" lvl="1" indent="-224027" defTabSz="896111">
              <a:lnSpc>
                <a:spcPct val="72000"/>
              </a:lnSpc>
              <a:spcBef>
                <a:spcPts val="400"/>
              </a:spcBef>
              <a:buClr>
                <a:srgbClr val="44546A"/>
              </a:buClr>
              <a:defRPr sz="1960"/>
            </a:pPr>
            <a:r>
              <a:t>Síntomas de incontinencia urinaria de esfuerzo</a:t>
            </a:r>
            <a:r>
              <a:rPr baseline="29959"/>
              <a:t>5</a:t>
            </a:r>
          </a:p>
          <a:p>
            <a:pPr marL="672084" lvl="1" indent="-224027" defTabSz="896111">
              <a:lnSpc>
                <a:spcPct val="72000"/>
              </a:lnSpc>
              <a:spcBef>
                <a:spcPts val="400"/>
              </a:spcBef>
              <a:buClr>
                <a:srgbClr val="44546A"/>
              </a:buClr>
              <a:defRPr sz="1960"/>
            </a:pPr>
            <a:r>
              <a:t>Mediciones de función sexual</a:t>
            </a:r>
            <a:r>
              <a:rPr baseline="29959"/>
              <a:t>6,7</a:t>
            </a:r>
          </a:p>
          <a:p>
            <a:pPr marL="672084" lvl="1" indent="-224027" defTabSz="896111">
              <a:lnSpc>
                <a:spcPct val="72000"/>
              </a:lnSpc>
              <a:spcBef>
                <a:spcPts val="400"/>
              </a:spcBef>
              <a:buClr>
                <a:srgbClr val="44546A"/>
              </a:buClr>
              <a:defRPr sz="1960" baseline="29959"/>
            </a:pPr>
            <a:r>
              <a:t> </a:t>
            </a:r>
            <a:r>
              <a:rPr baseline="0"/>
              <a:t>Mediciones de calidad de vida (IWQOL)</a:t>
            </a:r>
            <a:r>
              <a:t>8</a:t>
            </a:r>
          </a:p>
          <a:p>
            <a:pPr marL="224027" indent="-224027" defTabSz="896111">
              <a:lnSpc>
                <a:spcPct val="72000"/>
              </a:lnSpc>
              <a:spcBef>
                <a:spcPts val="900"/>
              </a:spcBef>
              <a:defRPr sz="2254"/>
            </a:pPr>
            <a:r>
              <a:t>Puntuación de actividad de NASH medido en biopsia</a:t>
            </a:r>
            <a:r>
              <a:rPr baseline="29959"/>
              <a:t>3</a:t>
            </a:r>
          </a:p>
          <a:p>
            <a:pPr marL="224027" indent="-224027" defTabSz="896111">
              <a:lnSpc>
                <a:spcPct val="72000"/>
              </a:lnSpc>
              <a:spcBef>
                <a:spcPts val="900"/>
              </a:spcBef>
              <a:defRPr sz="2254"/>
            </a:pPr>
            <a:r>
              <a:t>Índice de apnea-hipopnea</a:t>
            </a:r>
            <a:r>
              <a:rPr baseline="29959"/>
              <a:t>4</a:t>
            </a:r>
          </a:p>
          <a:p>
            <a:pPr marL="224027" indent="-224027" defTabSz="896111">
              <a:lnSpc>
                <a:spcPct val="72000"/>
              </a:lnSpc>
              <a:spcBef>
                <a:spcPts val="900"/>
              </a:spcBef>
              <a:defRPr sz="2254"/>
            </a:pPr>
            <a:r>
              <a:t>Reducción de eventos CV, mortalidad, remisión de DMt2</a:t>
            </a:r>
          </a:p>
        </p:txBody>
      </p:sp>
      <p:sp>
        <p:nvSpPr>
          <p:cNvPr id="617" name="Shape 617"/>
          <p:cNvSpPr>
            <a:spLocks noGrp="1"/>
          </p:cNvSpPr>
          <p:nvPr>
            <p:ph type="title"/>
          </p:nvPr>
        </p:nvSpPr>
        <p:spPr>
          <a:xfrm>
            <a:off x="633189" y="381612"/>
            <a:ext cx="10925622" cy="1127765"/>
          </a:xfrm>
          <a:prstGeom prst="rect">
            <a:avLst/>
          </a:prstGeom>
        </p:spPr>
        <p:txBody>
          <a:bodyPr/>
          <a:lstStyle>
            <a:lvl1pPr defTabSz="786384">
              <a:defRPr sz="2408">
                <a:solidFill>
                  <a:srgbClr val="FF0000"/>
                </a:solidFill>
                <a:effectLst>
                  <a:outerShdw blurRad="32766" dist="32766" dir="2700000" rotWithShape="0">
                    <a:srgbClr val="000000">
                      <a:alpha val="43137"/>
                    </a:srgbClr>
                  </a:outerShdw>
                </a:effectLst>
              </a:defRPr>
            </a:lvl1pPr>
          </a:lstStyle>
          <a:p>
            <a:r>
              <a:t>Una pérdida modesta de peso tiene beneficios, con una mayor pérdida de peso asociada a mayores beneficios; y algunas comorbilidades que requiren una pérdida mayor</a:t>
            </a:r>
          </a:p>
        </p:txBody>
      </p:sp>
      <p:sp>
        <p:nvSpPr>
          <p:cNvPr id="618" name="Shape 618"/>
          <p:cNvSpPr/>
          <p:nvPr/>
        </p:nvSpPr>
        <p:spPr>
          <a:xfrm>
            <a:off x="519289" y="5706533"/>
            <a:ext cx="4959476" cy="1455413"/>
          </a:xfrm>
          <a:prstGeom prst="rect">
            <a:avLst/>
          </a:prstGeom>
          <a:ln w="12700">
            <a:miter lim="400000"/>
          </a:ln>
          <a:extLst>
            <a:ext uri="{C572A759-6A51-4108-AA02-DFA0A04FC94B}">
              <ma14:wrappingTextBoxFlag xmlns:ma14="http://schemas.microsoft.com/office/mac/drawingml/2011/main" xmlns="" val="1"/>
            </a:ext>
          </a:extLst>
        </p:spPr>
        <p:txBody>
          <a:bodyPr lIns="60955" tIns="60955" rIns="60955" bIns="60955">
            <a:spAutoFit/>
          </a:bodyPr>
          <a:lstStyle/>
          <a:p>
            <a:pPr>
              <a:defRPr sz="1300">
                <a:solidFill>
                  <a:srgbClr val="181717"/>
                </a:solidFill>
              </a:defRPr>
            </a:pPr>
            <a:r>
              <a:t>1. Wing </a:t>
            </a:r>
            <a:r>
              <a:rPr i="1"/>
              <a:t>et al. Diabetes Care</a:t>
            </a:r>
            <a:r>
              <a:t> 2011;34:1481-1486</a:t>
            </a:r>
          </a:p>
          <a:p>
            <a:pPr>
              <a:defRPr sz="1300">
                <a:solidFill>
                  <a:srgbClr val="181717"/>
                </a:solidFill>
              </a:defRPr>
            </a:pPr>
            <a:r>
              <a:t>2. Lazo </a:t>
            </a:r>
            <a:r>
              <a:rPr i="1"/>
              <a:t>et al. Diabetes Care </a:t>
            </a:r>
            <a:r>
              <a:t>2010;33:2156–2163</a:t>
            </a:r>
            <a:endParaRPr>
              <a:latin typeface="Verdana"/>
              <a:ea typeface="Verdana"/>
              <a:cs typeface="Verdana"/>
              <a:sym typeface="Verdana"/>
            </a:endParaRPr>
          </a:p>
          <a:p>
            <a:pPr>
              <a:defRPr sz="1300">
                <a:solidFill>
                  <a:srgbClr val="181717"/>
                </a:solidFill>
              </a:defRPr>
            </a:pPr>
            <a:r>
              <a:t>3. Promrat </a:t>
            </a:r>
            <a:r>
              <a:rPr i="1"/>
              <a:t>et al. Hepatology</a:t>
            </a:r>
            <a:r>
              <a:t> 2010;51:121–129</a:t>
            </a:r>
            <a:endParaRPr>
              <a:latin typeface="Verdana"/>
              <a:ea typeface="Verdana"/>
              <a:cs typeface="Verdana"/>
              <a:sym typeface="Verdana"/>
            </a:endParaRPr>
          </a:p>
          <a:p>
            <a:pPr>
              <a:defRPr sz="1300">
                <a:solidFill>
                  <a:srgbClr val="181717"/>
                </a:solidFill>
              </a:defRPr>
            </a:pPr>
            <a:r>
              <a:t>4. Foster </a:t>
            </a:r>
            <a:r>
              <a:rPr i="1"/>
              <a:t>et al. Arch Intern Med</a:t>
            </a:r>
            <a:r>
              <a:t> 2009;169:1619–1626</a:t>
            </a:r>
            <a:endParaRPr>
              <a:latin typeface="Verdana"/>
              <a:ea typeface="Verdana"/>
              <a:cs typeface="Verdana"/>
              <a:sym typeface="Verdana"/>
            </a:endParaRPr>
          </a:p>
          <a:p>
            <a:pPr>
              <a:defRPr sz="1300">
                <a:solidFill>
                  <a:srgbClr val="181717"/>
                </a:solidFill>
              </a:defRPr>
            </a:pPr>
            <a:endParaRPr>
              <a:latin typeface="Verdana"/>
              <a:ea typeface="Verdana"/>
              <a:cs typeface="Verdana"/>
              <a:sym typeface="Verdana"/>
            </a:endParaRPr>
          </a:p>
          <a:p>
            <a:pPr>
              <a:defRPr sz="1300">
                <a:solidFill>
                  <a:srgbClr val="181717"/>
                </a:solidFill>
              </a:defRPr>
            </a:pPr>
            <a:endParaRPr>
              <a:latin typeface="Verdana"/>
              <a:ea typeface="Verdana"/>
              <a:cs typeface="Verdana"/>
              <a:sym typeface="Verdana"/>
            </a:endParaRPr>
          </a:p>
        </p:txBody>
      </p:sp>
      <p:sp>
        <p:nvSpPr>
          <p:cNvPr id="619" name="Shape 619"/>
          <p:cNvSpPr/>
          <p:nvPr/>
        </p:nvSpPr>
        <p:spPr>
          <a:xfrm>
            <a:off x="5509688" y="5775714"/>
            <a:ext cx="4310482" cy="1455413"/>
          </a:xfrm>
          <a:prstGeom prst="rect">
            <a:avLst/>
          </a:prstGeom>
          <a:ln w="12700">
            <a:miter lim="400000"/>
          </a:ln>
          <a:extLst>
            <a:ext uri="{C572A759-6A51-4108-AA02-DFA0A04FC94B}">
              <ma14:wrappingTextBoxFlag xmlns:ma14="http://schemas.microsoft.com/office/mac/drawingml/2011/main" xmlns="" val="1"/>
            </a:ext>
          </a:extLst>
        </p:spPr>
        <p:txBody>
          <a:bodyPr lIns="60955" tIns="60955" rIns="60955" bIns="60955">
            <a:spAutoFit/>
          </a:bodyPr>
          <a:lstStyle/>
          <a:p>
            <a:pPr>
              <a:defRPr sz="1300">
                <a:solidFill>
                  <a:srgbClr val="001423"/>
                </a:solidFill>
              </a:defRPr>
            </a:pPr>
            <a:r>
              <a:t>5. Phelan </a:t>
            </a:r>
            <a:r>
              <a:rPr i="1"/>
              <a:t>et al. Urol</a:t>
            </a:r>
            <a:r>
              <a:t>. 2012;187:939-944 </a:t>
            </a:r>
          </a:p>
          <a:p>
            <a:pPr>
              <a:defRPr sz="1300">
                <a:solidFill>
                  <a:srgbClr val="001423"/>
                </a:solidFill>
              </a:defRPr>
            </a:pPr>
            <a:r>
              <a:t>6. Wing </a:t>
            </a:r>
            <a:r>
              <a:rPr i="1"/>
              <a:t>et al. Diab Care </a:t>
            </a:r>
            <a:r>
              <a:t>2013;36:2937-2944</a:t>
            </a:r>
            <a:endParaRPr>
              <a:latin typeface="Verdana"/>
              <a:ea typeface="Verdana"/>
              <a:cs typeface="Verdana"/>
              <a:sym typeface="Verdana"/>
            </a:endParaRPr>
          </a:p>
          <a:p>
            <a:pPr>
              <a:defRPr sz="1300">
                <a:solidFill>
                  <a:srgbClr val="001423"/>
                </a:solidFill>
              </a:defRPr>
            </a:pPr>
            <a:r>
              <a:t>7. Wing </a:t>
            </a:r>
            <a:r>
              <a:rPr i="1"/>
              <a:t>et al. Journal of Sexual Medicine </a:t>
            </a:r>
            <a:r>
              <a:t>2010 ; 7:156-65</a:t>
            </a:r>
          </a:p>
          <a:p>
            <a:pPr>
              <a:defRPr sz="1300">
                <a:solidFill>
                  <a:srgbClr val="001423"/>
                </a:solidFill>
              </a:defRPr>
            </a:pPr>
            <a:r>
              <a:t>8. Crosby, </a:t>
            </a:r>
            <a:r>
              <a:rPr i="1"/>
              <a:t>Manual for the IWQOL-LITE Measure </a:t>
            </a:r>
            <a:endParaRPr>
              <a:latin typeface="Verdana"/>
              <a:ea typeface="Verdana"/>
              <a:cs typeface="Verdana"/>
              <a:sym typeface="Verdana"/>
            </a:endParaRPr>
          </a:p>
          <a:p>
            <a:pPr>
              <a:defRPr sz="1300">
                <a:solidFill>
                  <a:srgbClr val="001423"/>
                </a:solidFill>
              </a:defRPr>
            </a:pPr>
            <a:r>
              <a:rPr u="sng">
                <a:solidFill>
                  <a:srgbClr val="0563C1"/>
                </a:solidFill>
                <a:uFill>
                  <a:solidFill>
                    <a:srgbClr val="0563C1"/>
                  </a:solidFill>
                </a:uFill>
                <a:hlinkClick r:id="rId2"/>
              </a:rPr>
              <a:t>www.qualityoflifeconsulting.com</a:t>
            </a:r>
            <a:r>
              <a:t>  </a:t>
            </a:r>
            <a:endParaRPr>
              <a:latin typeface="Verdana"/>
              <a:ea typeface="Verdana"/>
              <a:cs typeface="Verdana"/>
              <a:sym typeface="Verdana"/>
            </a:endParaRPr>
          </a:p>
          <a:p>
            <a:pPr>
              <a:defRPr sz="1300">
                <a:solidFill>
                  <a:srgbClr val="001423"/>
                </a:solidFill>
              </a:defRPr>
            </a:pPr>
            <a:endParaRPr>
              <a:latin typeface="Verdana"/>
              <a:ea typeface="Verdana"/>
              <a:cs typeface="Verdana"/>
              <a:sym typeface="Verdana"/>
            </a:endParaRPr>
          </a:p>
        </p:txBody>
      </p:sp>
      <p:grpSp>
        <p:nvGrpSpPr>
          <p:cNvPr id="625" name="Group 625"/>
          <p:cNvGrpSpPr/>
          <p:nvPr/>
        </p:nvGrpSpPr>
        <p:grpSpPr>
          <a:xfrm>
            <a:off x="9687384" y="1473055"/>
            <a:ext cx="1695233" cy="4117109"/>
            <a:chOff x="0" y="0"/>
            <a:chExt cx="1695231" cy="4117107"/>
          </a:xfrm>
        </p:grpSpPr>
        <p:sp>
          <p:nvSpPr>
            <p:cNvPr id="620" name="Shape 620"/>
            <p:cNvSpPr/>
            <p:nvPr/>
          </p:nvSpPr>
          <p:spPr>
            <a:xfrm>
              <a:off x="0" y="0"/>
              <a:ext cx="1695233" cy="4117109"/>
            </a:xfrm>
            <a:custGeom>
              <a:avLst/>
              <a:gdLst/>
              <a:ahLst/>
              <a:cxnLst>
                <a:cxn ang="0">
                  <a:pos x="wd2" y="hd2"/>
                </a:cxn>
                <a:cxn ang="5400000">
                  <a:pos x="wd2" y="hd2"/>
                </a:cxn>
                <a:cxn ang="10800000">
                  <a:pos x="wd2" y="hd2"/>
                </a:cxn>
                <a:cxn ang="16200000">
                  <a:pos x="wd2" y="hd2"/>
                </a:cxn>
              </a:cxnLst>
              <a:rect l="0" t="0" r="r" b="b"/>
              <a:pathLst>
                <a:path w="21600" h="21600" extrusionOk="0">
                  <a:moveTo>
                    <a:pt x="0" y="17087"/>
                  </a:moveTo>
                  <a:lnTo>
                    <a:pt x="3154" y="17087"/>
                  </a:lnTo>
                  <a:lnTo>
                    <a:pt x="3154" y="0"/>
                  </a:lnTo>
                  <a:lnTo>
                    <a:pt x="18446" y="0"/>
                  </a:lnTo>
                  <a:lnTo>
                    <a:pt x="18446" y="17087"/>
                  </a:lnTo>
                  <a:lnTo>
                    <a:pt x="21600" y="17087"/>
                  </a:lnTo>
                  <a:lnTo>
                    <a:pt x="10800" y="21600"/>
                  </a:lnTo>
                  <a:close/>
                </a:path>
              </a:pathLst>
            </a:custGeom>
            <a:gradFill flip="none" rotWithShape="1">
              <a:gsLst>
                <a:gs pos="0">
                  <a:srgbClr val="580000"/>
                </a:gs>
                <a:gs pos="52000">
                  <a:srgbClr val="FF7979"/>
                </a:gs>
              </a:gsLst>
              <a:lin ang="5400000" scaled="0"/>
            </a:gradFill>
            <a:ln w="6350" cap="flat">
              <a:solidFill>
                <a:schemeClr val="accent3"/>
              </a:solidFill>
              <a:prstDash val="solid"/>
              <a:miter lim="800000"/>
            </a:ln>
            <a:effectLst/>
          </p:spPr>
          <p:txBody>
            <a:bodyPr wrap="square" lIns="45719" tIns="45719" rIns="45719" bIns="45719" numCol="1" anchor="ctr">
              <a:noAutofit/>
            </a:bodyPr>
            <a:lstStyle/>
            <a:p>
              <a:pPr algn="ctr">
                <a:defRPr sz="2800">
                  <a:solidFill>
                    <a:srgbClr val="FFFFFF"/>
                  </a:solidFill>
                </a:defRPr>
              </a:pPr>
              <a:endParaRPr/>
            </a:p>
          </p:txBody>
        </p:sp>
        <p:sp>
          <p:nvSpPr>
            <p:cNvPr id="621" name="Shape 621"/>
            <p:cNvSpPr/>
            <p:nvPr/>
          </p:nvSpPr>
          <p:spPr>
            <a:xfrm>
              <a:off x="341304" y="14109"/>
              <a:ext cx="927682" cy="5359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2800" b="1">
                  <a:solidFill>
                    <a:srgbClr val="080000"/>
                  </a:solidFill>
                  <a:effectLst>
                    <a:outerShdw blurRad="50800" dist="38100" dir="2700000" rotWithShape="0">
                      <a:srgbClr val="000000">
                        <a:alpha val="40000"/>
                      </a:srgbClr>
                    </a:outerShdw>
                  </a:effectLst>
                </a:defRPr>
              </a:lvl1pPr>
            </a:lstStyle>
            <a:p>
              <a:r>
                <a:t>-3.0%</a:t>
              </a:r>
            </a:p>
          </p:txBody>
        </p:sp>
        <p:sp>
          <p:nvSpPr>
            <p:cNvPr id="622" name="Shape 622"/>
            <p:cNvSpPr/>
            <p:nvPr/>
          </p:nvSpPr>
          <p:spPr>
            <a:xfrm>
              <a:off x="341304" y="782493"/>
              <a:ext cx="927682" cy="5359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2800" b="1">
                  <a:solidFill>
                    <a:srgbClr val="580000"/>
                  </a:solidFill>
                  <a:effectLst>
                    <a:outerShdw blurRad="50800" dist="38100" dir="2700000" rotWithShape="0">
                      <a:srgbClr val="000000">
                        <a:alpha val="40000"/>
                      </a:srgbClr>
                    </a:outerShdw>
                  </a:effectLst>
                </a:defRPr>
              </a:lvl1pPr>
            </a:lstStyle>
            <a:p>
              <a:r>
                <a:t>-5.0%</a:t>
              </a:r>
            </a:p>
          </p:txBody>
        </p:sp>
        <p:sp>
          <p:nvSpPr>
            <p:cNvPr id="623" name="Shape 623"/>
            <p:cNvSpPr/>
            <p:nvPr/>
          </p:nvSpPr>
          <p:spPr>
            <a:xfrm>
              <a:off x="251189" y="1785767"/>
              <a:ext cx="1107912" cy="5359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2800" b="1">
                  <a:solidFill>
                    <a:srgbClr val="580000"/>
                  </a:solidFill>
                  <a:effectLst>
                    <a:outerShdw blurRad="50800" dist="38100" dir="2700000" rotWithShape="0">
                      <a:srgbClr val="000000">
                        <a:alpha val="40000"/>
                      </a:srgbClr>
                    </a:outerShdw>
                  </a:effectLst>
                </a:defRPr>
              </a:lvl1pPr>
            </a:lstStyle>
            <a:p>
              <a:r>
                <a:t>-10.0%</a:t>
              </a:r>
            </a:p>
          </p:txBody>
        </p:sp>
        <p:sp>
          <p:nvSpPr>
            <p:cNvPr id="624" name="Shape 624"/>
            <p:cNvSpPr/>
            <p:nvPr/>
          </p:nvSpPr>
          <p:spPr>
            <a:xfrm>
              <a:off x="251189" y="2615172"/>
              <a:ext cx="1107912" cy="5359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ctr">
              <a:spAutoFit/>
            </a:bodyPr>
            <a:lstStyle>
              <a:lvl1pPr algn="ctr">
                <a:defRPr sz="2800" b="1">
                  <a:solidFill>
                    <a:srgbClr val="580000"/>
                  </a:solidFill>
                  <a:effectLst>
                    <a:outerShdw blurRad="38100" dist="38100" dir="2700000" rotWithShape="0">
                      <a:srgbClr val="000000">
                        <a:alpha val="43137"/>
                      </a:srgbClr>
                    </a:outerShdw>
                  </a:effectLst>
                </a:defRPr>
              </a:lvl1pPr>
            </a:lstStyle>
            <a:p>
              <a:r>
                <a:t>-15.0%</a:t>
              </a:r>
            </a:p>
          </p:txBody>
        </p:sp>
      </p:gr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7" name="image6.png" descr="https://lh5.googleusercontent.com/-YvPCll1HJ-c/UCkSQfq27gI/AAAAAAABCK0/hevm3pOQ2X4/w506-h346/3%2Bor%2B4.jpg"/>
          <p:cNvPicPr>
            <a:picLocks noChangeAspect="1"/>
          </p:cNvPicPr>
          <p:nvPr/>
        </p:nvPicPr>
        <p:blipFill>
          <a:blip r:embed="rId3">
            <a:extLst/>
          </a:blip>
          <a:stretch>
            <a:fillRect/>
          </a:stretch>
        </p:blipFill>
        <p:spPr>
          <a:xfrm>
            <a:off x="3505200" y="3645048"/>
            <a:ext cx="5270387" cy="2892056"/>
          </a:xfrm>
          <a:prstGeom prst="rect">
            <a:avLst/>
          </a:prstGeom>
          <a:ln w="12700">
            <a:miter lim="400000"/>
          </a:ln>
        </p:spPr>
      </p:pic>
      <p:sp>
        <p:nvSpPr>
          <p:cNvPr id="628" name="Shape 628"/>
          <p:cNvSpPr/>
          <p:nvPr/>
        </p:nvSpPr>
        <p:spPr>
          <a:xfrm>
            <a:off x="774701" y="1680031"/>
            <a:ext cx="4201708" cy="2047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endParaRPr/>
          </a:p>
          <a:p>
            <a:pPr algn="ctr"/>
            <a:r>
              <a:t>La intervención en el estilo de vida no funciona. ¿Por qué tratar de hacer que los pacientes pierdan peso?. Solo trate las comorbilidades – tenemos excelentes medicamentos para tratar la diabetes, los lípidos y la presión arterial.</a:t>
            </a:r>
          </a:p>
        </p:txBody>
      </p:sp>
      <p:sp>
        <p:nvSpPr>
          <p:cNvPr id="629" name="Shape 629"/>
          <p:cNvSpPr/>
          <p:nvPr/>
        </p:nvSpPr>
        <p:spPr>
          <a:xfrm>
            <a:off x="7683497" y="1950055"/>
            <a:ext cx="3211691" cy="1767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lstStyle>
          <a:p>
            <a:r>
              <a:t>Si los pacientes tienen dificultades, necesitamos intensificar la terapia. Algunos pacientes necesitan medicamentos o cirugía para tener éxito.</a:t>
            </a:r>
          </a:p>
        </p:txBody>
      </p:sp>
      <p:sp>
        <p:nvSpPr>
          <p:cNvPr id="630" name="Shape 630"/>
          <p:cNvSpPr/>
          <p:nvPr/>
        </p:nvSpPr>
        <p:spPr>
          <a:xfrm>
            <a:off x="1752600" y="260224"/>
            <a:ext cx="8839200" cy="117183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gn="ctr">
              <a:lnSpc>
                <a:spcPct val="81000"/>
              </a:lnSpc>
              <a:defRPr sz="3900">
                <a:solidFill>
                  <a:srgbClr val="FF0000"/>
                </a:solidFill>
                <a:effectLst>
                  <a:outerShdw blurRad="38100" dist="38100" dir="2700000" rotWithShape="0">
                    <a:srgbClr val="000000">
                      <a:alpha val="43137"/>
                    </a:srgbClr>
                  </a:outerShdw>
                </a:effectLst>
              </a:defRPr>
            </a:lvl1pPr>
          </a:lstStyle>
          <a:p>
            <a:r>
              <a:rPr dirty="0"/>
              <a:t>Nuevo </a:t>
            </a:r>
            <a:r>
              <a:rPr dirty="0" err="1"/>
              <a:t>paradigma</a:t>
            </a:r>
            <a:r>
              <a:rPr dirty="0"/>
              <a:t>: ¿</a:t>
            </a:r>
            <a:r>
              <a:rPr lang="es-ES" dirty="0"/>
              <a:t>p</a:t>
            </a:r>
            <a:r>
              <a:rPr dirty="0" err="1"/>
              <a:t>ueden</a:t>
            </a:r>
            <a:r>
              <a:rPr dirty="0"/>
              <a:t> </a:t>
            </a:r>
            <a:r>
              <a:rPr dirty="0" err="1"/>
              <a:t>los</a:t>
            </a:r>
            <a:r>
              <a:rPr dirty="0"/>
              <a:t> </a:t>
            </a:r>
            <a:r>
              <a:rPr dirty="0" err="1"/>
              <a:t>pacientes</a:t>
            </a:r>
            <a:r>
              <a:rPr dirty="0"/>
              <a:t> </a:t>
            </a:r>
            <a:r>
              <a:rPr dirty="0" err="1"/>
              <a:t>perder</a:t>
            </a:r>
            <a:r>
              <a:rPr dirty="0"/>
              <a:t> peso con </a:t>
            </a:r>
            <a:r>
              <a:rPr dirty="0" err="1"/>
              <a:t>éxito</a:t>
            </a:r>
            <a:r>
              <a:rPr dirty="0"/>
              <a:t>?</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Shape 634"/>
          <p:cNvSpPr>
            <a:spLocks noGrp="1"/>
          </p:cNvSpPr>
          <p:nvPr>
            <p:ph type="title"/>
          </p:nvPr>
        </p:nvSpPr>
        <p:spPr>
          <a:xfrm>
            <a:off x="423333" y="687919"/>
            <a:ext cx="11345335" cy="520701"/>
          </a:xfrm>
          <a:prstGeom prst="rect">
            <a:avLst/>
          </a:prstGeom>
        </p:spPr>
        <p:txBody>
          <a:bodyPr/>
          <a:lstStyle>
            <a:lvl1pPr defTabSz="649223">
              <a:defRPr sz="2768">
                <a:solidFill>
                  <a:srgbClr val="FF0000"/>
                </a:solidFill>
                <a:effectLst>
                  <a:outerShdw blurRad="27050" dist="27050" dir="2700000" rotWithShape="0">
                    <a:srgbClr val="000000">
                      <a:alpha val="43137"/>
                    </a:srgbClr>
                  </a:outerShdw>
                </a:effectLst>
              </a:defRPr>
            </a:lvl1pPr>
          </a:lstStyle>
          <a:p>
            <a:r>
              <a:t>¿Cómo intensificamos la intervención en el estilo de vida?</a:t>
            </a:r>
          </a:p>
        </p:txBody>
      </p:sp>
      <p:pic>
        <p:nvPicPr>
          <p:cNvPr id="635" name="image25.png" descr="C:\Users\abigail.brugger\Documents\150204636 Obesity Week Live\PAs\150204636_PA1_V7.png"/>
          <p:cNvPicPr>
            <a:picLocks noChangeAspect="1"/>
          </p:cNvPicPr>
          <p:nvPr/>
        </p:nvPicPr>
        <p:blipFill>
          <a:blip r:embed="rId2">
            <a:extLst/>
          </a:blip>
          <a:srcRect l="50000" t="58317" r="2524" b="11123"/>
          <a:stretch>
            <a:fillRect/>
          </a:stretch>
        </p:blipFill>
        <p:spPr>
          <a:xfrm>
            <a:off x="1745334" y="1565532"/>
            <a:ext cx="8701332" cy="4328377"/>
          </a:xfrm>
          <a:prstGeom prst="rect">
            <a:avLst/>
          </a:prstGeom>
          <a:ln w="12700">
            <a:miter lim="400000"/>
          </a:ln>
        </p:spPr>
      </p:pic>
      <p:sp>
        <p:nvSpPr>
          <p:cNvPr id="636" name="Shape 636"/>
          <p:cNvSpPr/>
          <p:nvPr/>
        </p:nvSpPr>
        <p:spPr>
          <a:xfrm>
            <a:off x="854019" y="6219995"/>
            <a:ext cx="8777169" cy="523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400"/>
            </a:pPr>
            <a:r>
              <a:t>1. Garvey WT et al. </a:t>
            </a:r>
            <a:r>
              <a:rPr i="1"/>
              <a:t>Endocr Pract</a:t>
            </a:r>
            <a:r>
              <a:t>. 2016;22(suppl 3):1-203.</a:t>
            </a:r>
          </a:p>
        </p:txBody>
      </p:sp>
      <p:sp>
        <p:nvSpPr>
          <p:cNvPr id="637" name="Shape 637"/>
          <p:cNvSpPr/>
          <p:nvPr/>
        </p:nvSpPr>
        <p:spPr>
          <a:xfrm>
            <a:off x="2049463" y="1643380"/>
            <a:ext cx="1112861" cy="650240"/>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b="1">
                <a:solidFill>
                  <a:srgbClr val="535353"/>
                </a:solidFill>
              </a:defRPr>
            </a:pPr>
            <a:r>
              <a:t>Asesoría</a:t>
            </a:r>
          </a:p>
          <a:p>
            <a:pPr algn="ctr">
              <a:defRPr b="1">
                <a:solidFill>
                  <a:srgbClr val="535353"/>
                </a:solidFill>
              </a:defRPr>
            </a:pPr>
            <a:r>
              <a:t>cara a cara</a:t>
            </a:r>
          </a:p>
        </p:txBody>
      </p:sp>
      <p:sp>
        <p:nvSpPr>
          <p:cNvPr id="638" name="Shape 638"/>
          <p:cNvSpPr/>
          <p:nvPr/>
        </p:nvSpPr>
        <p:spPr>
          <a:xfrm>
            <a:off x="3710770" y="1592579"/>
            <a:ext cx="1345032" cy="6502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b="1">
                <a:solidFill>
                  <a:srgbClr val="535353"/>
                </a:solidFill>
              </a:defRPr>
            </a:pPr>
            <a:r>
              <a:t>Más tiempo </a:t>
            </a:r>
          </a:p>
          <a:p>
            <a:pPr algn="ctr">
              <a:defRPr b="1">
                <a:solidFill>
                  <a:srgbClr val="535353"/>
                </a:solidFill>
              </a:defRPr>
            </a:pPr>
            <a:r>
              <a:t>de contacto</a:t>
            </a:r>
          </a:p>
        </p:txBody>
      </p:sp>
      <p:sp>
        <p:nvSpPr>
          <p:cNvPr id="639" name="Shape 639"/>
          <p:cNvSpPr/>
          <p:nvPr/>
        </p:nvSpPr>
        <p:spPr>
          <a:xfrm>
            <a:off x="5303547" y="1560830"/>
            <a:ext cx="1584906" cy="8153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b="1">
                <a:solidFill>
                  <a:srgbClr val="535353"/>
                </a:solidFill>
              </a:defRPr>
            </a:pPr>
            <a:r>
              <a:t>Más estructura</a:t>
            </a:r>
          </a:p>
          <a:p>
            <a:pPr algn="ctr">
              <a:defRPr b="1">
                <a:solidFill>
                  <a:srgbClr val="535353"/>
                </a:solidFill>
              </a:defRPr>
            </a:pPr>
            <a:r>
              <a:t>en la dieta</a:t>
            </a:r>
          </a:p>
          <a:p>
            <a:pPr algn="ctr">
              <a:defRPr sz="1000" b="1">
                <a:solidFill>
                  <a:srgbClr val="535353"/>
                </a:solidFill>
              </a:defRPr>
            </a:pPr>
            <a:r>
              <a:t>(sustitutos de comida)</a:t>
            </a:r>
          </a:p>
        </p:txBody>
      </p:sp>
      <p:sp>
        <p:nvSpPr>
          <p:cNvPr id="640" name="Shape 640"/>
          <p:cNvSpPr/>
          <p:nvPr/>
        </p:nvSpPr>
        <p:spPr>
          <a:xfrm>
            <a:off x="7136198" y="1452880"/>
            <a:ext cx="1542825" cy="10312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b="1">
                <a:solidFill>
                  <a:srgbClr val="535353"/>
                </a:solidFill>
              </a:defRPr>
            </a:pPr>
            <a:r>
              <a:t>Dietas líquidas</a:t>
            </a:r>
          </a:p>
          <a:p>
            <a:pPr algn="ctr">
              <a:defRPr sz="1000" b="1">
                <a:solidFill>
                  <a:srgbClr val="535353"/>
                </a:solidFill>
              </a:defRPr>
            </a:pPr>
            <a:r>
              <a:t>(Dieta baja en calorías </a:t>
            </a:r>
          </a:p>
          <a:p>
            <a:pPr algn="ctr">
              <a:defRPr sz="1000" b="1">
                <a:solidFill>
                  <a:srgbClr val="535353"/>
                </a:solidFill>
              </a:defRPr>
            </a:pPr>
            <a:r>
              <a:t>[&gt;800 kcal/d] </a:t>
            </a:r>
          </a:p>
          <a:p>
            <a:pPr algn="ctr">
              <a:defRPr sz="1000" b="1">
                <a:solidFill>
                  <a:srgbClr val="535353"/>
                </a:solidFill>
              </a:defRPr>
            </a:pPr>
            <a:r>
              <a:t>o muy baja en calorías</a:t>
            </a:r>
          </a:p>
          <a:p>
            <a:pPr algn="ctr">
              <a:defRPr sz="1000" b="1">
                <a:solidFill>
                  <a:srgbClr val="535353"/>
                </a:solidFill>
              </a:defRPr>
            </a:pPr>
            <a:r>
              <a:t>[&lt;899 kcal/d])</a:t>
            </a:r>
          </a:p>
        </p:txBody>
      </p:sp>
      <p:sp>
        <p:nvSpPr>
          <p:cNvPr id="641" name="Shape 641"/>
          <p:cNvSpPr/>
          <p:nvPr/>
        </p:nvSpPr>
        <p:spPr>
          <a:xfrm>
            <a:off x="8938800" y="1592579"/>
            <a:ext cx="1170953" cy="64633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b="1">
                <a:solidFill>
                  <a:srgbClr val="535353"/>
                </a:solidFill>
              </a:defRPr>
            </a:pPr>
            <a:r>
              <a:rPr dirty="0" err="1"/>
              <a:t>Ayuno</a:t>
            </a:r>
            <a:r>
              <a:rPr dirty="0"/>
              <a:t> </a:t>
            </a:r>
          </a:p>
          <a:p>
            <a:pPr algn="ctr">
              <a:defRPr b="1">
                <a:solidFill>
                  <a:srgbClr val="535353"/>
                </a:solidFill>
              </a:defRPr>
            </a:pPr>
            <a:r>
              <a:rPr dirty="0"/>
              <a:t> </a:t>
            </a:r>
            <a:r>
              <a:rPr dirty="0" err="1"/>
              <a:t>alterna</a:t>
            </a:r>
            <a:r>
              <a:rPr lang="es-ES" dirty="0"/>
              <a:t>do</a:t>
            </a:r>
            <a:endParaRPr dirty="0"/>
          </a:p>
        </p:txBody>
      </p:sp>
      <p:sp>
        <p:nvSpPr>
          <p:cNvPr id="642" name="Shape 642"/>
          <p:cNvSpPr/>
          <p:nvPr/>
        </p:nvSpPr>
        <p:spPr>
          <a:xfrm>
            <a:off x="1792791" y="3243580"/>
            <a:ext cx="1626206" cy="370840"/>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b="1">
                <a:solidFill>
                  <a:srgbClr val="535353"/>
                </a:solidFill>
              </a:defRPr>
            </a:lvl1pPr>
          </a:lstStyle>
          <a:p>
            <a:r>
              <a:t>Grupo de apoyo</a:t>
            </a:r>
          </a:p>
        </p:txBody>
      </p:sp>
      <p:sp>
        <p:nvSpPr>
          <p:cNvPr id="643" name="Shape 643"/>
          <p:cNvSpPr/>
          <p:nvPr/>
        </p:nvSpPr>
        <p:spPr>
          <a:xfrm>
            <a:off x="3624431" y="3243580"/>
            <a:ext cx="1517710" cy="370840"/>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b="1">
                <a:solidFill>
                  <a:srgbClr val="535353"/>
                </a:solidFill>
              </a:defRPr>
            </a:lvl1pPr>
          </a:lstStyle>
          <a:p>
            <a:r>
              <a:t>Medicamentos</a:t>
            </a:r>
          </a:p>
        </p:txBody>
      </p:sp>
      <p:sp>
        <p:nvSpPr>
          <p:cNvPr id="644" name="Shape 644"/>
          <p:cNvSpPr/>
          <p:nvPr/>
        </p:nvSpPr>
        <p:spPr>
          <a:xfrm>
            <a:off x="5473992" y="3345179"/>
            <a:ext cx="1244016" cy="3708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b="1">
                <a:solidFill>
                  <a:srgbClr val="535353"/>
                </a:solidFill>
              </a:defRPr>
            </a:lvl1pPr>
          </a:lstStyle>
          <a:p>
            <a:r>
              <a:t>Dispositivos</a:t>
            </a:r>
          </a:p>
        </p:txBody>
      </p:sp>
      <p:sp>
        <p:nvSpPr>
          <p:cNvPr id="645" name="Shape 645"/>
          <p:cNvSpPr/>
          <p:nvPr/>
        </p:nvSpPr>
        <p:spPr>
          <a:xfrm>
            <a:off x="7202014" y="3300287"/>
            <a:ext cx="1207993" cy="6248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sz="1700" b="1">
                <a:solidFill>
                  <a:srgbClr val="535353"/>
                </a:solidFill>
              </a:defRPr>
            </a:pPr>
            <a:r>
              <a:t>Referir para</a:t>
            </a:r>
          </a:p>
          <a:p>
            <a:pPr algn="ctr">
              <a:defRPr sz="1700" b="1">
                <a:solidFill>
                  <a:srgbClr val="535353"/>
                </a:solidFill>
              </a:defRPr>
            </a:pPr>
            <a:r>
              <a:t>cirugía</a:t>
            </a:r>
          </a:p>
        </p:txBody>
      </p:sp>
      <p:sp>
        <p:nvSpPr>
          <p:cNvPr id="646" name="Shape 646"/>
          <p:cNvSpPr/>
          <p:nvPr/>
        </p:nvSpPr>
        <p:spPr>
          <a:xfrm>
            <a:off x="9016343" y="3345179"/>
            <a:ext cx="1086184" cy="37084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b="1">
                <a:solidFill>
                  <a:srgbClr val="535353"/>
                </a:solidFill>
              </a:defRPr>
            </a:lvl1pPr>
          </a:lstStyle>
          <a:p>
            <a:r>
              <a:t>Campañas</a:t>
            </a:r>
          </a:p>
        </p:txBody>
      </p:sp>
      <p:sp>
        <p:nvSpPr>
          <p:cNvPr id="647" name="Shape 647"/>
          <p:cNvSpPr/>
          <p:nvPr/>
        </p:nvSpPr>
        <p:spPr>
          <a:xfrm>
            <a:off x="2730023" y="5141380"/>
            <a:ext cx="6731954" cy="574041"/>
          </a:xfrm>
          <a:prstGeom prst="rect">
            <a:avLst/>
          </a:prstGeom>
          <a:solidFill>
            <a:srgbClr val="FEEFED"/>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600" b="1">
                <a:solidFill>
                  <a:srgbClr val="FF2624"/>
                </a:solidFill>
              </a:defRPr>
            </a:lvl1pPr>
          </a:lstStyle>
          <a:p>
            <a:r>
              <a:t>Tenemos que ser más abiertos a estas intervenciones— lo más pronto—en las batallas de nuestros pacientes</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Shape 649"/>
          <p:cNvSpPr/>
          <p:nvPr/>
        </p:nvSpPr>
        <p:spPr>
          <a:xfrm>
            <a:off x="723670" y="6390879"/>
            <a:ext cx="7676117"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lvl1pPr algn="ctr">
              <a:defRPr sz="1200"/>
            </a:lvl1pPr>
          </a:lstStyle>
          <a:p>
            <a:r>
              <a:t>Adapted from: Klem ML et al. Am J Clin Nutr 1997;66:239–46</a:t>
            </a:r>
          </a:p>
        </p:txBody>
      </p:sp>
      <p:sp>
        <p:nvSpPr>
          <p:cNvPr id="650" name="Shape 650"/>
          <p:cNvSpPr>
            <a:spLocks noGrp="1"/>
          </p:cNvSpPr>
          <p:nvPr>
            <p:ph type="title"/>
          </p:nvPr>
        </p:nvSpPr>
        <p:spPr>
          <a:xfrm>
            <a:off x="838198" y="349452"/>
            <a:ext cx="10565593" cy="1341238"/>
          </a:xfrm>
          <a:prstGeom prst="rect">
            <a:avLst/>
          </a:prstGeom>
        </p:spPr>
        <p:txBody>
          <a:bodyPr>
            <a:normAutofit/>
          </a:bodyPr>
          <a:lstStyle>
            <a:lvl1pPr defTabSz="832104">
              <a:defRPr sz="4004">
                <a:solidFill>
                  <a:srgbClr val="FF0000"/>
                </a:solidFill>
                <a:effectLst>
                  <a:outerShdw blurRad="34671" dist="34671" dir="2700000" rotWithShape="0">
                    <a:srgbClr val="000000">
                      <a:alpha val="43137"/>
                    </a:srgbClr>
                  </a:outerShdw>
                </a:effectLst>
              </a:defRPr>
            </a:lvl1pPr>
          </a:lstStyle>
          <a:p>
            <a:pPr algn="ctr"/>
            <a:r>
              <a:rPr dirty="0"/>
              <a:t>¿</a:t>
            </a:r>
            <a:r>
              <a:rPr dirty="0" err="1"/>
              <a:t>Cuáles</a:t>
            </a:r>
            <a:r>
              <a:rPr dirty="0"/>
              <a:t> son las </a:t>
            </a:r>
            <a:r>
              <a:rPr dirty="0" err="1"/>
              <a:t>estrategias</a:t>
            </a:r>
            <a:r>
              <a:rPr dirty="0"/>
              <a:t> </a:t>
            </a:r>
            <a:r>
              <a:rPr dirty="0" err="1"/>
              <a:t>actuales</a:t>
            </a:r>
            <a:r>
              <a:rPr dirty="0"/>
              <a:t> para co</a:t>
            </a:r>
            <a:r>
              <a:rPr lang="es-ES" dirty="0" err="1"/>
              <a:t>nseguir</a:t>
            </a:r>
            <a:r>
              <a:rPr lang="es-ES" dirty="0"/>
              <a:t> </a:t>
            </a:r>
            <a:r>
              <a:rPr dirty="0"/>
              <a:t> y </a:t>
            </a:r>
            <a:r>
              <a:rPr dirty="0" err="1"/>
              <a:t>mantener</a:t>
            </a:r>
            <a:r>
              <a:rPr dirty="0"/>
              <a:t> </a:t>
            </a:r>
            <a:r>
              <a:rPr dirty="0" err="1"/>
              <a:t>una</a:t>
            </a:r>
            <a:r>
              <a:rPr dirty="0"/>
              <a:t> </a:t>
            </a:r>
            <a:r>
              <a:rPr dirty="0" err="1"/>
              <a:t>pérdida</a:t>
            </a:r>
            <a:r>
              <a:rPr dirty="0"/>
              <a:t> de peso </a:t>
            </a:r>
            <a:r>
              <a:rPr dirty="0" err="1"/>
              <a:t>exitosa</a:t>
            </a:r>
            <a:r>
              <a:rPr dirty="0"/>
              <a:t>?</a:t>
            </a:r>
          </a:p>
        </p:txBody>
      </p:sp>
      <p:grpSp>
        <p:nvGrpSpPr>
          <p:cNvPr id="685" name="Group 685"/>
          <p:cNvGrpSpPr/>
          <p:nvPr/>
        </p:nvGrpSpPr>
        <p:grpSpPr>
          <a:xfrm>
            <a:off x="705618" y="1599485"/>
            <a:ext cx="10718150" cy="2186833"/>
            <a:chOff x="36610" y="0"/>
            <a:chExt cx="10718148" cy="2186832"/>
          </a:xfrm>
        </p:grpSpPr>
        <p:sp>
          <p:nvSpPr>
            <p:cNvPr id="651" name="Shape 651"/>
            <p:cNvSpPr/>
            <p:nvPr/>
          </p:nvSpPr>
          <p:spPr>
            <a:xfrm>
              <a:off x="5427595" y="0"/>
              <a:ext cx="1" cy="615801"/>
            </a:xfrm>
            <a:prstGeom prst="line">
              <a:avLst/>
            </a:prstGeom>
            <a:noFill/>
            <a:ln w="38100" cap="flat">
              <a:solidFill>
                <a:srgbClr val="FFC526"/>
              </a:solidFill>
              <a:prstDash val="solid"/>
              <a:miter lim="800000"/>
            </a:ln>
            <a:effectLst/>
          </p:spPr>
          <p:txBody>
            <a:bodyPr wrap="square" lIns="45719" tIns="45719" rIns="45719" bIns="45719" numCol="1" anchor="t">
              <a:noAutofit/>
            </a:bodyPr>
            <a:lstStyle/>
            <a:p>
              <a:endParaRPr/>
            </a:p>
          </p:txBody>
        </p:sp>
        <p:grpSp>
          <p:nvGrpSpPr>
            <p:cNvPr id="655" name="Group 655"/>
            <p:cNvGrpSpPr/>
            <p:nvPr/>
          </p:nvGrpSpPr>
          <p:grpSpPr>
            <a:xfrm>
              <a:off x="988411" y="594079"/>
              <a:ext cx="8534401" cy="139701"/>
              <a:chOff x="0" y="0"/>
              <a:chExt cx="8534400" cy="139700"/>
            </a:xfrm>
          </p:grpSpPr>
          <p:sp>
            <p:nvSpPr>
              <p:cNvPr id="652" name="Shape 652"/>
              <p:cNvSpPr/>
              <p:nvPr/>
            </p:nvSpPr>
            <p:spPr>
              <a:xfrm>
                <a:off x="0" y="10654"/>
                <a:ext cx="8534401" cy="1"/>
              </a:xfrm>
              <a:prstGeom prst="line">
                <a:avLst/>
              </a:prstGeom>
              <a:noFill/>
              <a:ln w="38100" cap="flat">
                <a:solidFill>
                  <a:srgbClr val="FFC526"/>
                </a:solidFill>
                <a:prstDash val="solid"/>
                <a:miter lim="800000"/>
              </a:ln>
              <a:effectLst/>
            </p:spPr>
            <p:txBody>
              <a:bodyPr wrap="square" lIns="45719" tIns="45719" rIns="45719" bIns="45719" numCol="1" anchor="t">
                <a:noAutofit/>
              </a:bodyPr>
              <a:lstStyle/>
              <a:p>
                <a:endParaRPr/>
              </a:p>
            </p:txBody>
          </p:sp>
          <p:sp>
            <p:nvSpPr>
              <p:cNvPr id="653" name="Shape 653"/>
              <p:cNvSpPr/>
              <p:nvPr/>
            </p:nvSpPr>
            <p:spPr>
              <a:xfrm flipH="1">
                <a:off x="13304" y="0"/>
                <a:ext cx="1" cy="139701"/>
              </a:xfrm>
              <a:prstGeom prst="line">
                <a:avLst/>
              </a:prstGeom>
              <a:noFill/>
              <a:ln w="38100" cap="flat">
                <a:solidFill>
                  <a:srgbClr val="FFC526"/>
                </a:solidFill>
                <a:prstDash val="solid"/>
                <a:miter lim="800000"/>
              </a:ln>
              <a:effectLst/>
            </p:spPr>
            <p:txBody>
              <a:bodyPr wrap="square" lIns="45719" tIns="45719" rIns="45719" bIns="45719" numCol="1" anchor="t">
                <a:noAutofit/>
              </a:bodyPr>
              <a:lstStyle/>
              <a:p>
                <a:endParaRPr/>
              </a:p>
            </p:txBody>
          </p:sp>
          <p:sp>
            <p:nvSpPr>
              <p:cNvPr id="654" name="Shape 654"/>
              <p:cNvSpPr/>
              <p:nvPr/>
            </p:nvSpPr>
            <p:spPr>
              <a:xfrm>
                <a:off x="8534399" y="0"/>
                <a:ext cx="1" cy="139701"/>
              </a:xfrm>
              <a:prstGeom prst="line">
                <a:avLst/>
              </a:prstGeom>
              <a:noFill/>
              <a:ln w="38100" cap="flat">
                <a:solidFill>
                  <a:srgbClr val="FFC526"/>
                </a:solidFill>
                <a:prstDash val="solid"/>
                <a:miter lim="800000"/>
              </a:ln>
              <a:effectLst/>
            </p:spPr>
            <p:txBody>
              <a:bodyPr wrap="square" lIns="45719" tIns="45719" rIns="45719" bIns="45719" numCol="1" anchor="t">
                <a:noAutofit/>
              </a:bodyPr>
              <a:lstStyle/>
              <a:p>
                <a:endParaRPr/>
              </a:p>
            </p:txBody>
          </p:sp>
        </p:grpSp>
        <p:sp>
          <p:nvSpPr>
            <p:cNvPr id="656" name="Shape 656"/>
            <p:cNvSpPr/>
            <p:nvPr/>
          </p:nvSpPr>
          <p:spPr>
            <a:xfrm>
              <a:off x="2494261" y="183709"/>
              <a:ext cx="1876107" cy="4216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2100" b="1"/>
              </a:lvl1pPr>
            </a:lstStyle>
            <a:p>
              <a:r>
                <a:t>Perdida de peso</a:t>
              </a:r>
            </a:p>
          </p:txBody>
        </p:sp>
        <p:sp>
          <p:nvSpPr>
            <p:cNvPr id="657" name="Shape 657"/>
            <p:cNvSpPr/>
            <p:nvPr/>
          </p:nvSpPr>
          <p:spPr>
            <a:xfrm>
              <a:off x="5912925" y="179299"/>
              <a:ext cx="2757337" cy="4216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2100" b="1"/>
              </a:lvl1pPr>
            </a:lstStyle>
            <a:p>
              <a:r>
                <a:t>Mantenimiento de peso</a:t>
              </a:r>
            </a:p>
          </p:txBody>
        </p:sp>
        <p:sp>
          <p:nvSpPr>
            <p:cNvPr id="658" name="Shape 658"/>
            <p:cNvSpPr/>
            <p:nvPr/>
          </p:nvSpPr>
          <p:spPr>
            <a:xfrm>
              <a:off x="54660" y="678951"/>
              <a:ext cx="1828240"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b="1"/>
              </a:lvl1pPr>
            </a:lstStyle>
            <a:p>
              <a:r>
                <a:t>Deficit energético </a:t>
              </a:r>
            </a:p>
          </p:txBody>
        </p:sp>
        <p:sp>
          <p:nvSpPr>
            <p:cNvPr id="659" name="Shape 659"/>
            <p:cNvSpPr/>
            <p:nvPr/>
          </p:nvSpPr>
          <p:spPr>
            <a:xfrm>
              <a:off x="8715457" y="678951"/>
              <a:ext cx="1954595"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b="1"/>
              </a:lvl1pPr>
            </a:lstStyle>
            <a:p>
              <a:r>
                <a:t>Balance energético </a:t>
              </a:r>
            </a:p>
          </p:txBody>
        </p:sp>
        <p:sp>
          <p:nvSpPr>
            <p:cNvPr id="660" name="Shape 660"/>
            <p:cNvSpPr/>
            <p:nvPr/>
          </p:nvSpPr>
          <p:spPr>
            <a:xfrm>
              <a:off x="5087012" y="713465"/>
              <a:ext cx="691193" cy="4216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2100" b="1"/>
              </a:lvl1pPr>
            </a:lstStyle>
            <a:p>
              <a:r>
                <a:t>Meta</a:t>
              </a:r>
            </a:p>
          </p:txBody>
        </p:sp>
        <p:grpSp>
          <p:nvGrpSpPr>
            <p:cNvPr id="665" name="Group 665"/>
            <p:cNvGrpSpPr/>
            <p:nvPr/>
          </p:nvGrpSpPr>
          <p:grpSpPr>
            <a:xfrm>
              <a:off x="36610" y="1388955"/>
              <a:ext cx="1993901" cy="533401"/>
              <a:chOff x="36610" y="0"/>
              <a:chExt cx="1993900" cy="533400"/>
            </a:xfrm>
          </p:grpSpPr>
          <p:sp>
            <p:nvSpPr>
              <p:cNvPr id="661" name="Shape 661"/>
              <p:cNvSpPr/>
              <p:nvPr/>
            </p:nvSpPr>
            <p:spPr>
              <a:xfrm>
                <a:off x="1686108" y="110154"/>
                <a:ext cx="267169" cy="153668"/>
              </a:xfrm>
              <a:prstGeom prst="triangle">
                <a:avLst/>
              </a:prstGeom>
              <a:gradFill flip="none" rotWithShape="1">
                <a:gsLst>
                  <a:gs pos="0">
                    <a:srgbClr val="70A6DB"/>
                  </a:gs>
                  <a:gs pos="50000">
                    <a:srgbClr val="559BDB"/>
                  </a:gs>
                  <a:gs pos="100000">
                    <a:srgbClr val="448AC9"/>
                  </a:gs>
                </a:gsLst>
                <a:lin ang="5400000" scaled="0"/>
              </a:gradFill>
              <a:ln w="12700" cap="flat">
                <a:noFill/>
                <a:miter lim="400000"/>
              </a:ln>
              <a:effectLst>
                <a:outerShdw blurRad="63500" dist="19050" dir="5400000" rotWithShape="0">
                  <a:srgbClr val="000000">
                    <a:alpha val="63000"/>
                  </a:srgbClr>
                </a:outerShdw>
              </a:effectLst>
            </p:spPr>
            <p:txBody>
              <a:bodyPr wrap="square" lIns="45719" tIns="45719" rIns="45719" bIns="45719" numCol="1" anchor="ctr">
                <a:noAutofit/>
              </a:bodyPr>
              <a:lstStyle/>
              <a:p>
                <a:pPr algn="ctr">
                  <a:defRPr sz="2400"/>
                </a:pPr>
                <a:endParaRPr/>
              </a:p>
            </p:txBody>
          </p:sp>
          <p:sp>
            <p:nvSpPr>
              <p:cNvPr id="662" name="Shape 662"/>
              <p:cNvSpPr/>
              <p:nvPr/>
            </p:nvSpPr>
            <p:spPr>
              <a:xfrm>
                <a:off x="985560" y="218700"/>
                <a:ext cx="96001" cy="96001"/>
              </a:xfrm>
              <a:prstGeom prst="ellipse">
                <a:avLst/>
              </a:prstGeom>
              <a:solidFill>
                <a:schemeClr val="accent1"/>
              </a:solidFill>
              <a:ln w="12700" cap="flat">
                <a:solidFill>
                  <a:srgbClr val="32538F"/>
                </a:solidFill>
                <a:prstDash val="solid"/>
                <a:miter lim="800000"/>
              </a:ln>
              <a:effectLst/>
            </p:spPr>
            <p:txBody>
              <a:bodyPr wrap="square" lIns="45719" tIns="45719" rIns="45719" bIns="45719" numCol="1" anchor="ctr">
                <a:noAutofit/>
              </a:bodyPr>
              <a:lstStyle/>
              <a:p>
                <a:pPr algn="ctr">
                  <a:defRPr sz="2400"/>
                </a:pPr>
                <a:endParaRPr/>
              </a:p>
            </p:txBody>
          </p:sp>
          <p:sp>
            <p:nvSpPr>
              <p:cNvPr id="663" name="Shape 663"/>
              <p:cNvSpPr/>
              <p:nvPr/>
            </p:nvSpPr>
            <p:spPr>
              <a:xfrm rot="10800000" flipH="1">
                <a:off x="36610" y="96322"/>
                <a:ext cx="473306" cy="272232"/>
              </a:xfrm>
              <a:prstGeom prst="triangle">
                <a:avLst/>
              </a:prstGeom>
              <a:gradFill flip="none" rotWithShape="1">
                <a:gsLst>
                  <a:gs pos="0">
                    <a:srgbClr val="F18C54"/>
                  </a:gs>
                  <a:gs pos="50000">
                    <a:srgbClr val="F67B28"/>
                  </a:gs>
                  <a:gs pos="100000">
                    <a:srgbClr val="E46B19"/>
                  </a:gs>
                </a:gsLst>
                <a:lin ang="5400000" scaled="0"/>
              </a:gradFill>
              <a:ln w="12700" cap="flat">
                <a:noFill/>
                <a:miter lim="400000"/>
              </a:ln>
              <a:effectLst>
                <a:outerShdw blurRad="63500" dist="19050" dir="5400000" rotWithShape="0">
                  <a:srgbClr val="000000">
                    <a:alpha val="63000"/>
                  </a:srgbClr>
                </a:outerShdw>
              </a:effectLst>
            </p:spPr>
            <p:txBody>
              <a:bodyPr wrap="square" lIns="45719" tIns="45719" rIns="45719" bIns="45719" numCol="1" anchor="ctr">
                <a:noAutofit/>
              </a:bodyPr>
              <a:lstStyle/>
              <a:p>
                <a:pPr algn="ctr">
                  <a:defRPr sz="2400"/>
                </a:pPr>
                <a:endParaRPr/>
              </a:p>
            </p:txBody>
          </p:sp>
          <p:sp>
            <p:nvSpPr>
              <p:cNvPr id="664" name="Shape 664"/>
              <p:cNvSpPr/>
              <p:nvPr/>
            </p:nvSpPr>
            <p:spPr>
              <a:xfrm flipV="1">
                <a:off x="36611" y="-1"/>
                <a:ext cx="1993900" cy="533402"/>
              </a:xfrm>
              <a:prstGeom prst="line">
                <a:avLst/>
              </a:prstGeom>
              <a:noFill/>
              <a:ln w="19050" cap="flat">
                <a:solidFill>
                  <a:schemeClr val="accent1"/>
                </a:solidFill>
                <a:prstDash val="solid"/>
                <a:miter lim="800000"/>
              </a:ln>
              <a:effectLst/>
            </p:spPr>
            <p:txBody>
              <a:bodyPr wrap="square" lIns="45719" tIns="45719" rIns="45719" bIns="45719" numCol="1" anchor="t">
                <a:noAutofit/>
              </a:bodyPr>
              <a:lstStyle/>
              <a:p>
                <a:endParaRPr/>
              </a:p>
            </p:txBody>
          </p:sp>
        </p:grpSp>
        <p:sp>
          <p:nvSpPr>
            <p:cNvPr id="666" name="Shape 666"/>
            <p:cNvSpPr/>
            <p:nvPr/>
          </p:nvSpPr>
          <p:spPr>
            <a:xfrm>
              <a:off x="2112601" y="746855"/>
              <a:ext cx="2389343" cy="12090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lstStyle>
            <a:p>
              <a:r>
                <a:rPr dirty="0"/>
                <a:t>La </a:t>
              </a:r>
              <a:r>
                <a:rPr dirty="0" err="1"/>
                <a:t>reducción</a:t>
              </a:r>
              <a:r>
                <a:rPr dirty="0"/>
                <a:t> de la </a:t>
              </a:r>
              <a:r>
                <a:rPr dirty="0" err="1"/>
                <a:t>ingesta</a:t>
              </a:r>
              <a:r>
                <a:rPr dirty="0"/>
                <a:t> </a:t>
              </a:r>
              <a:r>
                <a:rPr dirty="0" err="1"/>
                <a:t>parece</a:t>
              </a:r>
              <a:r>
                <a:rPr dirty="0"/>
                <a:t> </a:t>
              </a:r>
              <a:r>
                <a:rPr dirty="0" err="1"/>
                <a:t>más</a:t>
              </a:r>
              <a:r>
                <a:rPr dirty="0"/>
                <a:t> </a:t>
              </a:r>
              <a:r>
                <a:rPr dirty="0" err="1"/>
                <a:t>importante</a:t>
              </a:r>
              <a:r>
                <a:rPr dirty="0"/>
                <a:t> </a:t>
              </a:r>
              <a:r>
                <a:rPr dirty="0" err="1"/>
                <a:t>en</a:t>
              </a:r>
              <a:r>
                <a:rPr dirty="0"/>
                <a:t> la </a:t>
              </a:r>
              <a:r>
                <a:rPr dirty="0" err="1"/>
                <a:t>pérdida</a:t>
              </a:r>
              <a:r>
                <a:rPr dirty="0"/>
                <a:t> de peso</a:t>
              </a:r>
            </a:p>
          </p:txBody>
        </p:sp>
        <p:sp>
          <p:nvSpPr>
            <p:cNvPr id="667" name="Shape 667"/>
            <p:cNvSpPr/>
            <p:nvPr/>
          </p:nvSpPr>
          <p:spPr>
            <a:xfrm>
              <a:off x="5629863" y="698392"/>
              <a:ext cx="3067207" cy="14884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lstStyle>
            <a:p>
              <a:r>
                <a:t>El aumento del gasto energético parece ser más importante en el mantenimiento de la pérdida de peso</a:t>
              </a:r>
            </a:p>
          </p:txBody>
        </p:sp>
        <p:grpSp>
          <p:nvGrpSpPr>
            <p:cNvPr id="684" name="Group 684"/>
            <p:cNvGrpSpPr/>
            <p:nvPr/>
          </p:nvGrpSpPr>
          <p:grpSpPr>
            <a:xfrm>
              <a:off x="8640364" y="1249879"/>
              <a:ext cx="2114395" cy="725730"/>
              <a:chOff x="0" y="0"/>
              <a:chExt cx="2114393" cy="725729"/>
            </a:xfrm>
          </p:grpSpPr>
          <p:sp>
            <p:nvSpPr>
              <p:cNvPr id="668" name="Shape 668"/>
              <p:cNvSpPr/>
              <p:nvPr/>
            </p:nvSpPr>
            <p:spPr>
              <a:xfrm>
                <a:off x="984005" y="337460"/>
                <a:ext cx="96001" cy="96001"/>
              </a:xfrm>
              <a:prstGeom prst="ellipse">
                <a:avLst/>
              </a:prstGeom>
              <a:solidFill>
                <a:schemeClr val="accent1"/>
              </a:solidFill>
              <a:ln w="12700" cap="flat">
                <a:solidFill>
                  <a:srgbClr val="32538F"/>
                </a:solidFill>
                <a:prstDash val="solid"/>
                <a:miter lim="800000"/>
              </a:ln>
              <a:effectLst/>
            </p:spPr>
            <p:txBody>
              <a:bodyPr wrap="square" lIns="45719" tIns="45719" rIns="45719" bIns="45719" numCol="1" anchor="ctr">
                <a:noAutofit/>
              </a:bodyPr>
              <a:lstStyle/>
              <a:p>
                <a:pPr algn="ctr">
                  <a:defRPr sz="2400"/>
                </a:pPr>
                <a:endParaRPr/>
              </a:p>
            </p:txBody>
          </p:sp>
          <p:sp>
            <p:nvSpPr>
              <p:cNvPr id="669" name="Shape 669"/>
              <p:cNvSpPr/>
              <p:nvPr/>
            </p:nvSpPr>
            <p:spPr>
              <a:xfrm>
                <a:off x="0" y="385043"/>
                <a:ext cx="2064013" cy="836"/>
              </a:xfrm>
              <a:prstGeom prst="line">
                <a:avLst/>
              </a:prstGeom>
              <a:noFill/>
              <a:ln w="19050" cap="flat">
                <a:solidFill>
                  <a:schemeClr val="accent1"/>
                </a:solidFill>
                <a:prstDash val="solid"/>
                <a:miter lim="800000"/>
              </a:ln>
              <a:effectLst/>
            </p:spPr>
            <p:txBody>
              <a:bodyPr wrap="square" lIns="45719" tIns="45719" rIns="45719" bIns="45719" numCol="1" anchor="t">
                <a:noAutofit/>
              </a:bodyPr>
              <a:lstStyle/>
              <a:p>
                <a:endParaRPr/>
              </a:p>
            </p:txBody>
          </p:sp>
          <p:grpSp>
            <p:nvGrpSpPr>
              <p:cNvPr id="672" name="Group 672"/>
              <p:cNvGrpSpPr/>
              <p:nvPr/>
            </p:nvGrpSpPr>
            <p:grpSpPr>
              <a:xfrm>
                <a:off x="1237204" y="-1"/>
                <a:ext cx="307623" cy="358963"/>
                <a:chOff x="0" y="0"/>
                <a:chExt cx="307621" cy="358961"/>
              </a:xfrm>
            </p:grpSpPr>
            <p:sp>
              <p:nvSpPr>
                <p:cNvPr id="670" name="Shape 670"/>
                <p:cNvSpPr/>
                <p:nvPr/>
              </p:nvSpPr>
              <p:spPr>
                <a:xfrm>
                  <a:off x="0" y="37947"/>
                  <a:ext cx="307622" cy="321015"/>
                </a:xfrm>
                <a:custGeom>
                  <a:avLst/>
                  <a:gdLst/>
                  <a:ahLst/>
                  <a:cxnLst>
                    <a:cxn ang="0">
                      <a:pos x="wd2" y="hd2"/>
                    </a:cxn>
                    <a:cxn ang="5400000">
                      <a:pos x="wd2" y="hd2"/>
                    </a:cxn>
                    <a:cxn ang="10800000">
                      <a:pos x="wd2" y="hd2"/>
                    </a:cxn>
                    <a:cxn ang="16200000">
                      <a:pos x="wd2" y="hd2"/>
                    </a:cxn>
                  </a:cxnLst>
                  <a:rect l="0" t="0" r="r" b="b"/>
                  <a:pathLst>
                    <a:path w="21211" h="21135" extrusionOk="0">
                      <a:moveTo>
                        <a:pt x="20940" y="2045"/>
                      </a:moveTo>
                      <a:cubicBezTo>
                        <a:pt x="20797" y="1908"/>
                        <a:pt x="20511" y="1635"/>
                        <a:pt x="20368" y="1498"/>
                      </a:cubicBezTo>
                      <a:cubicBezTo>
                        <a:pt x="16648" y="4779"/>
                        <a:pt x="16648" y="4779"/>
                        <a:pt x="16648" y="4779"/>
                      </a:cubicBezTo>
                      <a:cubicBezTo>
                        <a:pt x="16648" y="4779"/>
                        <a:pt x="7780" y="541"/>
                        <a:pt x="6921" y="131"/>
                      </a:cubicBezTo>
                      <a:cubicBezTo>
                        <a:pt x="6206" y="-279"/>
                        <a:pt x="5634" y="405"/>
                        <a:pt x="5634" y="405"/>
                      </a:cubicBezTo>
                      <a:cubicBezTo>
                        <a:pt x="5634" y="405"/>
                        <a:pt x="2916" y="3822"/>
                        <a:pt x="2773" y="3959"/>
                      </a:cubicBezTo>
                      <a:cubicBezTo>
                        <a:pt x="2344" y="4506"/>
                        <a:pt x="2773" y="5189"/>
                        <a:pt x="3059" y="5463"/>
                      </a:cubicBezTo>
                      <a:cubicBezTo>
                        <a:pt x="3345" y="5736"/>
                        <a:pt x="3488" y="5736"/>
                        <a:pt x="3774" y="5873"/>
                      </a:cubicBezTo>
                      <a:cubicBezTo>
                        <a:pt x="3774" y="5873"/>
                        <a:pt x="6349" y="2729"/>
                        <a:pt x="6778" y="2182"/>
                      </a:cubicBezTo>
                      <a:cubicBezTo>
                        <a:pt x="8924" y="3275"/>
                        <a:pt x="8924" y="3275"/>
                        <a:pt x="8924" y="3275"/>
                      </a:cubicBezTo>
                      <a:cubicBezTo>
                        <a:pt x="6921" y="10111"/>
                        <a:pt x="6921" y="10111"/>
                        <a:pt x="6921" y="10111"/>
                      </a:cubicBezTo>
                      <a:cubicBezTo>
                        <a:pt x="341" y="19134"/>
                        <a:pt x="341" y="19134"/>
                        <a:pt x="341" y="19134"/>
                      </a:cubicBezTo>
                      <a:cubicBezTo>
                        <a:pt x="-88" y="19817"/>
                        <a:pt x="-231" y="20637"/>
                        <a:pt x="627" y="21048"/>
                      </a:cubicBezTo>
                      <a:cubicBezTo>
                        <a:pt x="1343" y="21321"/>
                        <a:pt x="2058" y="20911"/>
                        <a:pt x="2487" y="20364"/>
                      </a:cubicBezTo>
                      <a:cubicBezTo>
                        <a:pt x="2773" y="20091"/>
                        <a:pt x="7637" y="13392"/>
                        <a:pt x="8209" y="12708"/>
                      </a:cubicBezTo>
                      <a:cubicBezTo>
                        <a:pt x="9210" y="12982"/>
                        <a:pt x="13788" y="14075"/>
                        <a:pt x="13788" y="14075"/>
                      </a:cubicBezTo>
                      <a:cubicBezTo>
                        <a:pt x="14646" y="19407"/>
                        <a:pt x="14646" y="19407"/>
                        <a:pt x="14646" y="19407"/>
                      </a:cubicBezTo>
                      <a:cubicBezTo>
                        <a:pt x="14932" y="20091"/>
                        <a:pt x="15790" y="20364"/>
                        <a:pt x="16505" y="20091"/>
                      </a:cubicBezTo>
                      <a:cubicBezTo>
                        <a:pt x="17078" y="19817"/>
                        <a:pt x="17221" y="19134"/>
                        <a:pt x="17078" y="18313"/>
                      </a:cubicBezTo>
                      <a:cubicBezTo>
                        <a:pt x="16076" y="12162"/>
                        <a:pt x="16076" y="12162"/>
                        <a:pt x="16076" y="12162"/>
                      </a:cubicBezTo>
                      <a:cubicBezTo>
                        <a:pt x="11499" y="10931"/>
                        <a:pt x="11499" y="10931"/>
                        <a:pt x="11499" y="10931"/>
                      </a:cubicBezTo>
                      <a:cubicBezTo>
                        <a:pt x="13358" y="5463"/>
                        <a:pt x="13358" y="5463"/>
                        <a:pt x="13358" y="5463"/>
                      </a:cubicBezTo>
                      <a:cubicBezTo>
                        <a:pt x="16362" y="6830"/>
                        <a:pt x="16362" y="6830"/>
                        <a:pt x="16362" y="6830"/>
                      </a:cubicBezTo>
                      <a:cubicBezTo>
                        <a:pt x="16362" y="6830"/>
                        <a:pt x="17078" y="7103"/>
                        <a:pt x="17650" y="6693"/>
                      </a:cubicBezTo>
                      <a:cubicBezTo>
                        <a:pt x="18365" y="6010"/>
                        <a:pt x="20940" y="3549"/>
                        <a:pt x="20940" y="3549"/>
                      </a:cubicBezTo>
                      <a:cubicBezTo>
                        <a:pt x="21369" y="3139"/>
                        <a:pt x="21226" y="2592"/>
                        <a:pt x="20940" y="2045"/>
                      </a:cubicBezTo>
                    </a:path>
                  </a:pathLst>
                </a:custGeom>
                <a:solidFill>
                  <a:srgbClr val="385724"/>
                </a:solidFill>
                <a:ln w="12700" cap="flat">
                  <a:noFill/>
                  <a:miter lim="400000"/>
                </a:ln>
                <a:effectLst/>
              </p:spPr>
              <p:txBody>
                <a:bodyPr wrap="square" lIns="45719" tIns="45719" rIns="45719" bIns="45719" numCol="1" anchor="t">
                  <a:noAutofit/>
                </a:bodyPr>
                <a:lstStyle/>
                <a:p>
                  <a:pPr>
                    <a:defRPr sz="2400"/>
                  </a:pPr>
                  <a:endParaRPr/>
                </a:p>
              </p:txBody>
            </p:sp>
            <p:sp>
              <p:nvSpPr>
                <p:cNvPr id="671" name="Shape 671"/>
                <p:cNvSpPr/>
                <p:nvPr/>
              </p:nvSpPr>
              <p:spPr>
                <a:xfrm>
                  <a:off x="155554" y="0"/>
                  <a:ext cx="71658" cy="72754"/>
                </a:xfrm>
                <a:custGeom>
                  <a:avLst/>
                  <a:gdLst/>
                  <a:ahLst/>
                  <a:cxnLst>
                    <a:cxn ang="0">
                      <a:pos x="wd2" y="hd2"/>
                    </a:cxn>
                    <a:cxn ang="5400000">
                      <a:pos x="wd2" y="hd2"/>
                    </a:cxn>
                    <a:cxn ang="10800000">
                      <a:pos x="wd2" y="hd2"/>
                    </a:cxn>
                    <a:cxn ang="16200000">
                      <a:pos x="wd2" y="hd2"/>
                    </a:cxn>
                  </a:cxnLst>
                  <a:rect l="0" t="0" r="r" b="b"/>
                  <a:pathLst>
                    <a:path w="19243" h="19037" extrusionOk="0">
                      <a:moveTo>
                        <a:pt x="18760" y="6411"/>
                      </a:moveTo>
                      <a:cubicBezTo>
                        <a:pt x="20422" y="11271"/>
                        <a:pt x="17653" y="16671"/>
                        <a:pt x="12668" y="18291"/>
                      </a:cubicBezTo>
                      <a:cubicBezTo>
                        <a:pt x="7684" y="20451"/>
                        <a:pt x="2145" y="17751"/>
                        <a:pt x="484" y="12351"/>
                      </a:cubicBezTo>
                      <a:cubicBezTo>
                        <a:pt x="-1178" y="7491"/>
                        <a:pt x="1591" y="2091"/>
                        <a:pt x="6576" y="471"/>
                      </a:cubicBezTo>
                      <a:cubicBezTo>
                        <a:pt x="11560" y="-1149"/>
                        <a:pt x="17099" y="1551"/>
                        <a:pt x="18760" y="6411"/>
                      </a:cubicBezTo>
                    </a:path>
                  </a:pathLst>
                </a:custGeom>
                <a:solidFill>
                  <a:srgbClr val="385724"/>
                </a:solidFill>
                <a:ln w="12700" cap="flat">
                  <a:noFill/>
                  <a:miter lim="400000"/>
                </a:ln>
                <a:effectLst/>
              </p:spPr>
              <p:txBody>
                <a:bodyPr wrap="square" lIns="45719" tIns="45719" rIns="45719" bIns="45719" numCol="1" anchor="t">
                  <a:noAutofit/>
                </a:bodyPr>
                <a:lstStyle/>
                <a:p>
                  <a:pPr>
                    <a:defRPr sz="2400"/>
                  </a:pPr>
                  <a:endParaRPr/>
                </a:p>
              </p:txBody>
            </p:sp>
          </p:grpSp>
          <p:grpSp>
            <p:nvGrpSpPr>
              <p:cNvPr id="675" name="Group 675"/>
              <p:cNvGrpSpPr/>
              <p:nvPr/>
            </p:nvGrpSpPr>
            <p:grpSpPr>
              <a:xfrm>
                <a:off x="1322285" y="-1"/>
                <a:ext cx="307623" cy="358963"/>
                <a:chOff x="0" y="0"/>
                <a:chExt cx="307621" cy="358961"/>
              </a:xfrm>
            </p:grpSpPr>
            <p:sp>
              <p:nvSpPr>
                <p:cNvPr id="673" name="Shape 673"/>
                <p:cNvSpPr/>
                <p:nvPr/>
              </p:nvSpPr>
              <p:spPr>
                <a:xfrm>
                  <a:off x="0" y="37947"/>
                  <a:ext cx="307622" cy="321015"/>
                </a:xfrm>
                <a:custGeom>
                  <a:avLst/>
                  <a:gdLst/>
                  <a:ahLst/>
                  <a:cxnLst>
                    <a:cxn ang="0">
                      <a:pos x="wd2" y="hd2"/>
                    </a:cxn>
                    <a:cxn ang="5400000">
                      <a:pos x="wd2" y="hd2"/>
                    </a:cxn>
                    <a:cxn ang="10800000">
                      <a:pos x="wd2" y="hd2"/>
                    </a:cxn>
                    <a:cxn ang="16200000">
                      <a:pos x="wd2" y="hd2"/>
                    </a:cxn>
                  </a:cxnLst>
                  <a:rect l="0" t="0" r="r" b="b"/>
                  <a:pathLst>
                    <a:path w="21211" h="21135" extrusionOk="0">
                      <a:moveTo>
                        <a:pt x="20940" y="2045"/>
                      </a:moveTo>
                      <a:cubicBezTo>
                        <a:pt x="20797" y="1908"/>
                        <a:pt x="20511" y="1635"/>
                        <a:pt x="20368" y="1498"/>
                      </a:cubicBezTo>
                      <a:cubicBezTo>
                        <a:pt x="16648" y="4779"/>
                        <a:pt x="16648" y="4779"/>
                        <a:pt x="16648" y="4779"/>
                      </a:cubicBezTo>
                      <a:cubicBezTo>
                        <a:pt x="16648" y="4779"/>
                        <a:pt x="7780" y="541"/>
                        <a:pt x="6921" y="131"/>
                      </a:cubicBezTo>
                      <a:cubicBezTo>
                        <a:pt x="6206" y="-279"/>
                        <a:pt x="5634" y="405"/>
                        <a:pt x="5634" y="405"/>
                      </a:cubicBezTo>
                      <a:cubicBezTo>
                        <a:pt x="5634" y="405"/>
                        <a:pt x="2916" y="3822"/>
                        <a:pt x="2773" y="3959"/>
                      </a:cubicBezTo>
                      <a:cubicBezTo>
                        <a:pt x="2344" y="4506"/>
                        <a:pt x="2773" y="5189"/>
                        <a:pt x="3059" y="5463"/>
                      </a:cubicBezTo>
                      <a:cubicBezTo>
                        <a:pt x="3345" y="5736"/>
                        <a:pt x="3488" y="5736"/>
                        <a:pt x="3774" y="5873"/>
                      </a:cubicBezTo>
                      <a:cubicBezTo>
                        <a:pt x="3774" y="5873"/>
                        <a:pt x="6349" y="2729"/>
                        <a:pt x="6778" y="2182"/>
                      </a:cubicBezTo>
                      <a:cubicBezTo>
                        <a:pt x="8924" y="3275"/>
                        <a:pt x="8924" y="3275"/>
                        <a:pt x="8924" y="3275"/>
                      </a:cubicBezTo>
                      <a:cubicBezTo>
                        <a:pt x="6921" y="10111"/>
                        <a:pt x="6921" y="10111"/>
                        <a:pt x="6921" y="10111"/>
                      </a:cubicBezTo>
                      <a:cubicBezTo>
                        <a:pt x="341" y="19134"/>
                        <a:pt x="341" y="19134"/>
                        <a:pt x="341" y="19134"/>
                      </a:cubicBezTo>
                      <a:cubicBezTo>
                        <a:pt x="-88" y="19817"/>
                        <a:pt x="-231" y="20637"/>
                        <a:pt x="627" y="21048"/>
                      </a:cubicBezTo>
                      <a:cubicBezTo>
                        <a:pt x="1343" y="21321"/>
                        <a:pt x="2058" y="20911"/>
                        <a:pt x="2487" y="20364"/>
                      </a:cubicBezTo>
                      <a:cubicBezTo>
                        <a:pt x="2773" y="20091"/>
                        <a:pt x="7637" y="13392"/>
                        <a:pt x="8209" y="12708"/>
                      </a:cubicBezTo>
                      <a:cubicBezTo>
                        <a:pt x="9210" y="12982"/>
                        <a:pt x="13788" y="14075"/>
                        <a:pt x="13788" y="14075"/>
                      </a:cubicBezTo>
                      <a:cubicBezTo>
                        <a:pt x="14646" y="19407"/>
                        <a:pt x="14646" y="19407"/>
                        <a:pt x="14646" y="19407"/>
                      </a:cubicBezTo>
                      <a:cubicBezTo>
                        <a:pt x="14932" y="20091"/>
                        <a:pt x="15790" y="20364"/>
                        <a:pt x="16505" y="20091"/>
                      </a:cubicBezTo>
                      <a:cubicBezTo>
                        <a:pt x="17078" y="19817"/>
                        <a:pt x="17221" y="19134"/>
                        <a:pt x="17078" y="18313"/>
                      </a:cubicBezTo>
                      <a:cubicBezTo>
                        <a:pt x="16076" y="12162"/>
                        <a:pt x="16076" y="12162"/>
                        <a:pt x="16076" y="12162"/>
                      </a:cubicBezTo>
                      <a:cubicBezTo>
                        <a:pt x="11499" y="10931"/>
                        <a:pt x="11499" y="10931"/>
                        <a:pt x="11499" y="10931"/>
                      </a:cubicBezTo>
                      <a:cubicBezTo>
                        <a:pt x="13358" y="5463"/>
                        <a:pt x="13358" y="5463"/>
                        <a:pt x="13358" y="5463"/>
                      </a:cubicBezTo>
                      <a:cubicBezTo>
                        <a:pt x="16362" y="6830"/>
                        <a:pt x="16362" y="6830"/>
                        <a:pt x="16362" y="6830"/>
                      </a:cubicBezTo>
                      <a:cubicBezTo>
                        <a:pt x="16362" y="6830"/>
                        <a:pt x="17078" y="7103"/>
                        <a:pt x="17650" y="6693"/>
                      </a:cubicBezTo>
                      <a:cubicBezTo>
                        <a:pt x="18365" y="6010"/>
                        <a:pt x="20940" y="3549"/>
                        <a:pt x="20940" y="3549"/>
                      </a:cubicBezTo>
                      <a:cubicBezTo>
                        <a:pt x="21369" y="3139"/>
                        <a:pt x="21226" y="2592"/>
                        <a:pt x="20940" y="2045"/>
                      </a:cubicBezTo>
                    </a:path>
                  </a:pathLst>
                </a:custGeom>
                <a:solidFill>
                  <a:srgbClr val="548235"/>
                </a:solidFill>
                <a:ln w="12700" cap="flat">
                  <a:noFill/>
                  <a:miter lim="400000"/>
                </a:ln>
                <a:effectLst/>
              </p:spPr>
              <p:txBody>
                <a:bodyPr wrap="square" lIns="45719" tIns="45719" rIns="45719" bIns="45719" numCol="1" anchor="t">
                  <a:noAutofit/>
                </a:bodyPr>
                <a:lstStyle/>
                <a:p>
                  <a:pPr>
                    <a:defRPr sz="2400"/>
                  </a:pPr>
                  <a:endParaRPr/>
                </a:p>
              </p:txBody>
            </p:sp>
            <p:sp>
              <p:nvSpPr>
                <p:cNvPr id="674" name="Shape 674"/>
                <p:cNvSpPr/>
                <p:nvPr/>
              </p:nvSpPr>
              <p:spPr>
                <a:xfrm>
                  <a:off x="155554" y="0"/>
                  <a:ext cx="71658" cy="72754"/>
                </a:xfrm>
                <a:custGeom>
                  <a:avLst/>
                  <a:gdLst/>
                  <a:ahLst/>
                  <a:cxnLst>
                    <a:cxn ang="0">
                      <a:pos x="wd2" y="hd2"/>
                    </a:cxn>
                    <a:cxn ang="5400000">
                      <a:pos x="wd2" y="hd2"/>
                    </a:cxn>
                    <a:cxn ang="10800000">
                      <a:pos x="wd2" y="hd2"/>
                    </a:cxn>
                    <a:cxn ang="16200000">
                      <a:pos x="wd2" y="hd2"/>
                    </a:cxn>
                  </a:cxnLst>
                  <a:rect l="0" t="0" r="r" b="b"/>
                  <a:pathLst>
                    <a:path w="19243" h="19037" extrusionOk="0">
                      <a:moveTo>
                        <a:pt x="18760" y="6411"/>
                      </a:moveTo>
                      <a:cubicBezTo>
                        <a:pt x="20422" y="11271"/>
                        <a:pt x="17653" y="16671"/>
                        <a:pt x="12668" y="18291"/>
                      </a:cubicBezTo>
                      <a:cubicBezTo>
                        <a:pt x="7684" y="20451"/>
                        <a:pt x="2145" y="17751"/>
                        <a:pt x="484" y="12351"/>
                      </a:cubicBezTo>
                      <a:cubicBezTo>
                        <a:pt x="-1178" y="7491"/>
                        <a:pt x="1591" y="2091"/>
                        <a:pt x="6576" y="471"/>
                      </a:cubicBezTo>
                      <a:cubicBezTo>
                        <a:pt x="11560" y="-1149"/>
                        <a:pt x="17099" y="1551"/>
                        <a:pt x="18760" y="6411"/>
                      </a:cubicBezTo>
                    </a:path>
                  </a:pathLst>
                </a:custGeom>
                <a:solidFill>
                  <a:srgbClr val="548235"/>
                </a:solidFill>
                <a:ln w="12700" cap="flat">
                  <a:noFill/>
                  <a:miter lim="400000"/>
                </a:ln>
                <a:effectLst/>
              </p:spPr>
              <p:txBody>
                <a:bodyPr wrap="square" lIns="45719" tIns="45719" rIns="45719" bIns="45719" numCol="1" anchor="t">
                  <a:noAutofit/>
                </a:bodyPr>
                <a:lstStyle/>
                <a:p>
                  <a:pPr>
                    <a:defRPr sz="2400"/>
                  </a:pPr>
                  <a:endParaRPr/>
                </a:p>
              </p:txBody>
            </p:sp>
          </p:grpSp>
          <p:grpSp>
            <p:nvGrpSpPr>
              <p:cNvPr id="678" name="Group 678"/>
              <p:cNvGrpSpPr/>
              <p:nvPr/>
            </p:nvGrpSpPr>
            <p:grpSpPr>
              <a:xfrm>
                <a:off x="1432764" y="-1"/>
                <a:ext cx="307623" cy="358963"/>
                <a:chOff x="0" y="0"/>
                <a:chExt cx="307621" cy="358961"/>
              </a:xfrm>
            </p:grpSpPr>
            <p:sp>
              <p:nvSpPr>
                <p:cNvPr id="676" name="Shape 676"/>
                <p:cNvSpPr/>
                <p:nvPr/>
              </p:nvSpPr>
              <p:spPr>
                <a:xfrm>
                  <a:off x="0" y="37947"/>
                  <a:ext cx="307622" cy="321015"/>
                </a:xfrm>
                <a:custGeom>
                  <a:avLst/>
                  <a:gdLst/>
                  <a:ahLst/>
                  <a:cxnLst>
                    <a:cxn ang="0">
                      <a:pos x="wd2" y="hd2"/>
                    </a:cxn>
                    <a:cxn ang="5400000">
                      <a:pos x="wd2" y="hd2"/>
                    </a:cxn>
                    <a:cxn ang="10800000">
                      <a:pos x="wd2" y="hd2"/>
                    </a:cxn>
                    <a:cxn ang="16200000">
                      <a:pos x="wd2" y="hd2"/>
                    </a:cxn>
                  </a:cxnLst>
                  <a:rect l="0" t="0" r="r" b="b"/>
                  <a:pathLst>
                    <a:path w="21211" h="21135" extrusionOk="0">
                      <a:moveTo>
                        <a:pt x="20940" y="2045"/>
                      </a:moveTo>
                      <a:cubicBezTo>
                        <a:pt x="20797" y="1908"/>
                        <a:pt x="20511" y="1635"/>
                        <a:pt x="20368" y="1498"/>
                      </a:cubicBezTo>
                      <a:cubicBezTo>
                        <a:pt x="16648" y="4779"/>
                        <a:pt x="16648" y="4779"/>
                        <a:pt x="16648" y="4779"/>
                      </a:cubicBezTo>
                      <a:cubicBezTo>
                        <a:pt x="16648" y="4779"/>
                        <a:pt x="7780" y="541"/>
                        <a:pt x="6921" y="131"/>
                      </a:cubicBezTo>
                      <a:cubicBezTo>
                        <a:pt x="6206" y="-279"/>
                        <a:pt x="5634" y="405"/>
                        <a:pt x="5634" y="405"/>
                      </a:cubicBezTo>
                      <a:cubicBezTo>
                        <a:pt x="5634" y="405"/>
                        <a:pt x="2916" y="3822"/>
                        <a:pt x="2773" y="3959"/>
                      </a:cubicBezTo>
                      <a:cubicBezTo>
                        <a:pt x="2344" y="4506"/>
                        <a:pt x="2773" y="5189"/>
                        <a:pt x="3059" y="5463"/>
                      </a:cubicBezTo>
                      <a:cubicBezTo>
                        <a:pt x="3345" y="5736"/>
                        <a:pt x="3488" y="5736"/>
                        <a:pt x="3774" y="5873"/>
                      </a:cubicBezTo>
                      <a:cubicBezTo>
                        <a:pt x="3774" y="5873"/>
                        <a:pt x="6349" y="2729"/>
                        <a:pt x="6778" y="2182"/>
                      </a:cubicBezTo>
                      <a:cubicBezTo>
                        <a:pt x="8924" y="3275"/>
                        <a:pt x="8924" y="3275"/>
                        <a:pt x="8924" y="3275"/>
                      </a:cubicBezTo>
                      <a:cubicBezTo>
                        <a:pt x="6921" y="10111"/>
                        <a:pt x="6921" y="10111"/>
                        <a:pt x="6921" y="10111"/>
                      </a:cubicBezTo>
                      <a:cubicBezTo>
                        <a:pt x="341" y="19134"/>
                        <a:pt x="341" y="19134"/>
                        <a:pt x="341" y="19134"/>
                      </a:cubicBezTo>
                      <a:cubicBezTo>
                        <a:pt x="-88" y="19817"/>
                        <a:pt x="-231" y="20637"/>
                        <a:pt x="627" y="21048"/>
                      </a:cubicBezTo>
                      <a:cubicBezTo>
                        <a:pt x="1343" y="21321"/>
                        <a:pt x="2058" y="20911"/>
                        <a:pt x="2487" y="20364"/>
                      </a:cubicBezTo>
                      <a:cubicBezTo>
                        <a:pt x="2773" y="20091"/>
                        <a:pt x="7637" y="13392"/>
                        <a:pt x="8209" y="12708"/>
                      </a:cubicBezTo>
                      <a:cubicBezTo>
                        <a:pt x="9210" y="12982"/>
                        <a:pt x="13788" y="14075"/>
                        <a:pt x="13788" y="14075"/>
                      </a:cubicBezTo>
                      <a:cubicBezTo>
                        <a:pt x="14646" y="19407"/>
                        <a:pt x="14646" y="19407"/>
                        <a:pt x="14646" y="19407"/>
                      </a:cubicBezTo>
                      <a:cubicBezTo>
                        <a:pt x="14932" y="20091"/>
                        <a:pt x="15790" y="20364"/>
                        <a:pt x="16505" y="20091"/>
                      </a:cubicBezTo>
                      <a:cubicBezTo>
                        <a:pt x="17078" y="19817"/>
                        <a:pt x="17221" y="19134"/>
                        <a:pt x="17078" y="18313"/>
                      </a:cubicBezTo>
                      <a:cubicBezTo>
                        <a:pt x="16076" y="12162"/>
                        <a:pt x="16076" y="12162"/>
                        <a:pt x="16076" y="12162"/>
                      </a:cubicBezTo>
                      <a:cubicBezTo>
                        <a:pt x="11499" y="10931"/>
                        <a:pt x="11499" y="10931"/>
                        <a:pt x="11499" y="10931"/>
                      </a:cubicBezTo>
                      <a:cubicBezTo>
                        <a:pt x="13358" y="5463"/>
                        <a:pt x="13358" y="5463"/>
                        <a:pt x="13358" y="5463"/>
                      </a:cubicBezTo>
                      <a:cubicBezTo>
                        <a:pt x="16362" y="6830"/>
                        <a:pt x="16362" y="6830"/>
                        <a:pt x="16362" y="6830"/>
                      </a:cubicBezTo>
                      <a:cubicBezTo>
                        <a:pt x="16362" y="6830"/>
                        <a:pt x="17078" y="7103"/>
                        <a:pt x="17650" y="6693"/>
                      </a:cubicBezTo>
                      <a:cubicBezTo>
                        <a:pt x="18365" y="6010"/>
                        <a:pt x="20940" y="3549"/>
                        <a:pt x="20940" y="3549"/>
                      </a:cubicBezTo>
                      <a:cubicBezTo>
                        <a:pt x="21369" y="3139"/>
                        <a:pt x="21226" y="2592"/>
                        <a:pt x="20940" y="2045"/>
                      </a:cubicBezTo>
                    </a:path>
                  </a:pathLst>
                </a:custGeom>
                <a:solidFill>
                  <a:srgbClr val="C5E0B4"/>
                </a:solidFill>
                <a:ln w="12700" cap="flat">
                  <a:noFill/>
                  <a:miter lim="400000"/>
                </a:ln>
                <a:effectLst/>
              </p:spPr>
              <p:txBody>
                <a:bodyPr wrap="square" lIns="45719" tIns="45719" rIns="45719" bIns="45719" numCol="1" anchor="t">
                  <a:noAutofit/>
                </a:bodyPr>
                <a:lstStyle/>
                <a:p>
                  <a:pPr>
                    <a:defRPr sz="2400"/>
                  </a:pPr>
                  <a:endParaRPr/>
                </a:p>
              </p:txBody>
            </p:sp>
            <p:sp>
              <p:nvSpPr>
                <p:cNvPr id="677" name="Shape 677"/>
                <p:cNvSpPr/>
                <p:nvPr/>
              </p:nvSpPr>
              <p:spPr>
                <a:xfrm>
                  <a:off x="155554" y="0"/>
                  <a:ext cx="71658" cy="72754"/>
                </a:xfrm>
                <a:custGeom>
                  <a:avLst/>
                  <a:gdLst/>
                  <a:ahLst/>
                  <a:cxnLst>
                    <a:cxn ang="0">
                      <a:pos x="wd2" y="hd2"/>
                    </a:cxn>
                    <a:cxn ang="5400000">
                      <a:pos x="wd2" y="hd2"/>
                    </a:cxn>
                    <a:cxn ang="10800000">
                      <a:pos x="wd2" y="hd2"/>
                    </a:cxn>
                    <a:cxn ang="16200000">
                      <a:pos x="wd2" y="hd2"/>
                    </a:cxn>
                  </a:cxnLst>
                  <a:rect l="0" t="0" r="r" b="b"/>
                  <a:pathLst>
                    <a:path w="19243" h="19037" extrusionOk="0">
                      <a:moveTo>
                        <a:pt x="18760" y="6411"/>
                      </a:moveTo>
                      <a:cubicBezTo>
                        <a:pt x="20422" y="11271"/>
                        <a:pt x="17653" y="16671"/>
                        <a:pt x="12668" y="18291"/>
                      </a:cubicBezTo>
                      <a:cubicBezTo>
                        <a:pt x="7684" y="20451"/>
                        <a:pt x="2145" y="17751"/>
                        <a:pt x="484" y="12351"/>
                      </a:cubicBezTo>
                      <a:cubicBezTo>
                        <a:pt x="-1178" y="7491"/>
                        <a:pt x="1591" y="2091"/>
                        <a:pt x="6576" y="471"/>
                      </a:cubicBezTo>
                      <a:cubicBezTo>
                        <a:pt x="11560" y="-1149"/>
                        <a:pt x="17099" y="1551"/>
                        <a:pt x="18760" y="6411"/>
                      </a:cubicBezTo>
                    </a:path>
                  </a:pathLst>
                </a:custGeom>
                <a:solidFill>
                  <a:srgbClr val="C5E0B4"/>
                </a:solidFill>
                <a:ln w="12700" cap="flat">
                  <a:noFill/>
                  <a:miter lim="400000"/>
                </a:ln>
                <a:effectLst/>
              </p:spPr>
              <p:txBody>
                <a:bodyPr wrap="square" lIns="45719" tIns="45719" rIns="45719" bIns="45719" numCol="1" anchor="t">
                  <a:noAutofit/>
                </a:bodyPr>
                <a:lstStyle/>
                <a:p>
                  <a:pPr>
                    <a:defRPr sz="2400"/>
                  </a:pPr>
                  <a:endParaRPr/>
                </a:p>
              </p:txBody>
            </p:sp>
          </p:grpSp>
          <p:grpSp>
            <p:nvGrpSpPr>
              <p:cNvPr id="681" name="Group 681"/>
              <p:cNvGrpSpPr/>
              <p:nvPr/>
            </p:nvGrpSpPr>
            <p:grpSpPr>
              <a:xfrm>
                <a:off x="1806772" y="-1"/>
                <a:ext cx="307622" cy="358963"/>
                <a:chOff x="0" y="0"/>
                <a:chExt cx="307621" cy="358961"/>
              </a:xfrm>
            </p:grpSpPr>
            <p:sp>
              <p:nvSpPr>
                <p:cNvPr id="679" name="Shape 679"/>
                <p:cNvSpPr/>
                <p:nvPr/>
              </p:nvSpPr>
              <p:spPr>
                <a:xfrm>
                  <a:off x="0" y="37947"/>
                  <a:ext cx="307622" cy="321015"/>
                </a:xfrm>
                <a:custGeom>
                  <a:avLst/>
                  <a:gdLst/>
                  <a:ahLst/>
                  <a:cxnLst>
                    <a:cxn ang="0">
                      <a:pos x="wd2" y="hd2"/>
                    </a:cxn>
                    <a:cxn ang="5400000">
                      <a:pos x="wd2" y="hd2"/>
                    </a:cxn>
                    <a:cxn ang="10800000">
                      <a:pos x="wd2" y="hd2"/>
                    </a:cxn>
                    <a:cxn ang="16200000">
                      <a:pos x="wd2" y="hd2"/>
                    </a:cxn>
                  </a:cxnLst>
                  <a:rect l="0" t="0" r="r" b="b"/>
                  <a:pathLst>
                    <a:path w="21211" h="21135" extrusionOk="0">
                      <a:moveTo>
                        <a:pt x="20940" y="2045"/>
                      </a:moveTo>
                      <a:cubicBezTo>
                        <a:pt x="20797" y="1908"/>
                        <a:pt x="20511" y="1635"/>
                        <a:pt x="20368" y="1498"/>
                      </a:cubicBezTo>
                      <a:cubicBezTo>
                        <a:pt x="16648" y="4779"/>
                        <a:pt x="16648" y="4779"/>
                        <a:pt x="16648" y="4779"/>
                      </a:cubicBezTo>
                      <a:cubicBezTo>
                        <a:pt x="16648" y="4779"/>
                        <a:pt x="7780" y="541"/>
                        <a:pt x="6921" y="131"/>
                      </a:cubicBezTo>
                      <a:cubicBezTo>
                        <a:pt x="6206" y="-279"/>
                        <a:pt x="5634" y="405"/>
                        <a:pt x="5634" y="405"/>
                      </a:cubicBezTo>
                      <a:cubicBezTo>
                        <a:pt x="5634" y="405"/>
                        <a:pt x="2916" y="3822"/>
                        <a:pt x="2773" y="3959"/>
                      </a:cubicBezTo>
                      <a:cubicBezTo>
                        <a:pt x="2344" y="4506"/>
                        <a:pt x="2773" y="5189"/>
                        <a:pt x="3059" y="5463"/>
                      </a:cubicBezTo>
                      <a:cubicBezTo>
                        <a:pt x="3345" y="5736"/>
                        <a:pt x="3488" y="5736"/>
                        <a:pt x="3774" y="5873"/>
                      </a:cubicBezTo>
                      <a:cubicBezTo>
                        <a:pt x="3774" y="5873"/>
                        <a:pt x="6349" y="2729"/>
                        <a:pt x="6778" y="2182"/>
                      </a:cubicBezTo>
                      <a:cubicBezTo>
                        <a:pt x="8924" y="3275"/>
                        <a:pt x="8924" y="3275"/>
                        <a:pt x="8924" y="3275"/>
                      </a:cubicBezTo>
                      <a:cubicBezTo>
                        <a:pt x="6921" y="10111"/>
                        <a:pt x="6921" y="10111"/>
                        <a:pt x="6921" y="10111"/>
                      </a:cubicBezTo>
                      <a:cubicBezTo>
                        <a:pt x="341" y="19134"/>
                        <a:pt x="341" y="19134"/>
                        <a:pt x="341" y="19134"/>
                      </a:cubicBezTo>
                      <a:cubicBezTo>
                        <a:pt x="-88" y="19817"/>
                        <a:pt x="-231" y="20637"/>
                        <a:pt x="627" y="21048"/>
                      </a:cubicBezTo>
                      <a:cubicBezTo>
                        <a:pt x="1343" y="21321"/>
                        <a:pt x="2058" y="20911"/>
                        <a:pt x="2487" y="20364"/>
                      </a:cubicBezTo>
                      <a:cubicBezTo>
                        <a:pt x="2773" y="20091"/>
                        <a:pt x="7637" y="13392"/>
                        <a:pt x="8209" y="12708"/>
                      </a:cubicBezTo>
                      <a:cubicBezTo>
                        <a:pt x="9210" y="12982"/>
                        <a:pt x="13788" y="14075"/>
                        <a:pt x="13788" y="14075"/>
                      </a:cubicBezTo>
                      <a:cubicBezTo>
                        <a:pt x="14646" y="19407"/>
                        <a:pt x="14646" y="19407"/>
                        <a:pt x="14646" y="19407"/>
                      </a:cubicBezTo>
                      <a:cubicBezTo>
                        <a:pt x="14932" y="20091"/>
                        <a:pt x="15790" y="20364"/>
                        <a:pt x="16505" y="20091"/>
                      </a:cubicBezTo>
                      <a:cubicBezTo>
                        <a:pt x="17078" y="19817"/>
                        <a:pt x="17221" y="19134"/>
                        <a:pt x="17078" y="18313"/>
                      </a:cubicBezTo>
                      <a:cubicBezTo>
                        <a:pt x="16076" y="12162"/>
                        <a:pt x="16076" y="12162"/>
                        <a:pt x="16076" y="12162"/>
                      </a:cubicBezTo>
                      <a:cubicBezTo>
                        <a:pt x="11499" y="10931"/>
                        <a:pt x="11499" y="10931"/>
                        <a:pt x="11499" y="10931"/>
                      </a:cubicBezTo>
                      <a:cubicBezTo>
                        <a:pt x="13358" y="5463"/>
                        <a:pt x="13358" y="5463"/>
                        <a:pt x="13358" y="5463"/>
                      </a:cubicBezTo>
                      <a:cubicBezTo>
                        <a:pt x="16362" y="6830"/>
                        <a:pt x="16362" y="6830"/>
                        <a:pt x="16362" y="6830"/>
                      </a:cubicBezTo>
                      <a:cubicBezTo>
                        <a:pt x="16362" y="6830"/>
                        <a:pt x="17078" y="7103"/>
                        <a:pt x="17650" y="6693"/>
                      </a:cubicBezTo>
                      <a:cubicBezTo>
                        <a:pt x="18365" y="6010"/>
                        <a:pt x="20940" y="3549"/>
                        <a:pt x="20940" y="3549"/>
                      </a:cubicBezTo>
                      <a:cubicBezTo>
                        <a:pt x="21369" y="3139"/>
                        <a:pt x="21226" y="2592"/>
                        <a:pt x="20940" y="2045"/>
                      </a:cubicBezTo>
                    </a:path>
                  </a:pathLst>
                </a:custGeom>
                <a:solidFill>
                  <a:srgbClr val="002060"/>
                </a:solidFill>
                <a:ln w="12700" cap="flat">
                  <a:noFill/>
                  <a:miter lim="400000"/>
                </a:ln>
                <a:effectLst/>
              </p:spPr>
              <p:txBody>
                <a:bodyPr wrap="square" lIns="45719" tIns="45719" rIns="45719" bIns="45719" numCol="1" anchor="t">
                  <a:noAutofit/>
                </a:bodyPr>
                <a:lstStyle/>
                <a:p>
                  <a:pPr>
                    <a:defRPr sz="2400"/>
                  </a:pPr>
                  <a:endParaRPr/>
                </a:p>
              </p:txBody>
            </p:sp>
            <p:sp>
              <p:nvSpPr>
                <p:cNvPr id="680" name="Shape 680"/>
                <p:cNvSpPr/>
                <p:nvPr/>
              </p:nvSpPr>
              <p:spPr>
                <a:xfrm>
                  <a:off x="155554" y="0"/>
                  <a:ext cx="71658" cy="72754"/>
                </a:xfrm>
                <a:custGeom>
                  <a:avLst/>
                  <a:gdLst/>
                  <a:ahLst/>
                  <a:cxnLst>
                    <a:cxn ang="0">
                      <a:pos x="wd2" y="hd2"/>
                    </a:cxn>
                    <a:cxn ang="5400000">
                      <a:pos x="wd2" y="hd2"/>
                    </a:cxn>
                    <a:cxn ang="10800000">
                      <a:pos x="wd2" y="hd2"/>
                    </a:cxn>
                    <a:cxn ang="16200000">
                      <a:pos x="wd2" y="hd2"/>
                    </a:cxn>
                  </a:cxnLst>
                  <a:rect l="0" t="0" r="r" b="b"/>
                  <a:pathLst>
                    <a:path w="19243" h="19037" extrusionOk="0">
                      <a:moveTo>
                        <a:pt x="18760" y="6411"/>
                      </a:moveTo>
                      <a:cubicBezTo>
                        <a:pt x="20422" y="11271"/>
                        <a:pt x="17653" y="16671"/>
                        <a:pt x="12668" y="18291"/>
                      </a:cubicBezTo>
                      <a:cubicBezTo>
                        <a:pt x="7684" y="20451"/>
                        <a:pt x="2145" y="17751"/>
                        <a:pt x="484" y="12351"/>
                      </a:cubicBezTo>
                      <a:cubicBezTo>
                        <a:pt x="-1178" y="7491"/>
                        <a:pt x="1591" y="2091"/>
                        <a:pt x="6576" y="471"/>
                      </a:cubicBezTo>
                      <a:cubicBezTo>
                        <a:pt x="11560" y="-1149"/>
                        <a:pt x="17099" y="1551"/>
                        <a:pt x="18760" y="6411"/>
                      </a:cubicBezTo>
                    </a:path>
                  </a:pathLst>
                </a:custGeom>
                <a:solidFill>
                  <a:srgbClr val="002060"/>
                </a:solidFill>
                <a:ln w="12700" cap="flat">
                  <a:noFill/>
                  <a:miter lim="400000"/>
                </a:ln>
                <a:effectLst/>
              </p:spPr>
              <p:txBody>
                <a:bodyPr wrap="square" lIns="45719" tIns="45719" rIns="45719" bIns="45719" numCol="1" anchor="t">
                  <a:noAutofit/>
                </a:bodyPr>
                <a:lstStyle/>
                <a:p>
                  <a:pPr>
                    <a:defRPr sz="2400"/>
                  </a:pPr>
                  <a:endParaRPr/>
                </a:p>
              </p:txBody>
            </p:sp>
          </p:grpSp>
          <p:sp>
            <p:nvSpPr>
              <p:cNvPr id="682" name="Shape 682"/>
              <p:cNvSpPr/>
              <p:nvPr/>
            </p:nvSpPr>
            <p:spPr>
              <a:xfrm>
                <a:off x="126694" y="157177"/>
                <a:ext cx="267169" cy="153668"/>
              </a:xfrm>
              <a:prstGeom prst="triangle">
                <a:avLst/>
              </a:prstGeom>
              <a:gradFill flip="none" rotWithShape="1">
                <a:gsLst>
                  <a:gs pos="0">
                    <a:srgbClr val="70A6DB"/>
                  </a:gs>
                  <a:gs pos="50000">
                    <a:srgbClr val="559BDB"/>
                  </a:gs>
                  <a:gs pos="100000">
                    <a:srgbClr val="448AC9"/>
                  </a:gs>
                </a:gsLst>
                <a:lin ang="5400000" scaled="0"/>
              </a:gradFill>
              <a:ln w="12700" cap="flat">
                <a:noFill/>
                <a:miter lim="400000"/>
              </a:ln>
              <a:effectLst>
                <a:outerShdw blurRad="63500" dist="19050" dir="5400000" rotWithShape="0">
                  <a:srgbClr val="000000">
                    <a:alpha val="63000"/>
                  </a:srgbClr>
                </a:outerShdw>
              </a:effectLst>
            </p:spPr>
            <p:txBody>
              <a:bodyPr wrap="square" lIns="45719" tIns="45719" rIns="45719" bIns="45719" numCol="1" anchor="ctr">
                <a:noAutofit/>
              </a:bodyPr>
              <a:lstStyle/>
              <a:p>
                <a:pPr algn="ctr">
                  <a:defRPr sz="2400"/>
                </a:pPr>
                <a:endParaRPr/>
              </a:p>
            </p:txBody>
          </p:sp>
          <p:sp>
            <p:nvSpPr>
              <p:cNvPr id="683" name="Shape 683"/>
              <p:cNvSpPr/>
              <p:nvPr/>
            </p:nvSpPr>
            <p:spPr>
              <a:xfrm>
                <a:off x="1419173" y="453499"/>
                <a:ext cx="473307" cy="272231"/>
              </a:xfrm>
              <a:prstGeom prst="triangle">
                <a:avLst/>
              </a:prstGeom>
              <a:gradFill flip="none" rotWithShape="1">
                <a:gsLst>
                  <a:gs pos="0">
                    <a:srgbClr val="F18C54"/>
                  </a:gs>
                  <a:gs pos="50000">
                    <a:srgbClr val="F67B28"/>
                  </a:gs>
                  <a:gs pos="100000">
                    <a:srgbClr val="E46B19"/>
                  </a:gs>
                </a:gsLst>
                <a:lin ang="5400000" scaled="0"/>
              </a:gradFill>
              <a:ln w="12700" cap="flat">
                <a:noFill/>
                <a:miter lim="400000"/>
              </a:ln>
              <a:effectLst>
                <a:outerShdw blurRad="63500" dist="19050" dir="5400000" rotWithShape="0">
                  <a:srgbClr val="000000">
                    <a:alpha val="63000"/>
                  </a:srgbClr>
                </a:outerShdw>
              </a:effectLst>
            </p:spPr>
            <p:txBody>
              <a:bodyPr wrap="square" lIns="45719" tIns="45719" rIns="45719" bIns="45719" numCol="1" anchor="ctr">
                <a:noAutofit/>
              </a:bodyPr>
              <a:lstStyle/>
              <a:p>
                <a:pPr algn="ctr">
                  <a:defRPr sz="2400"/>
                </a:pPr>
                <a:endParaRPr/>
              </a:p>
            </p:txBody>
          </p:sp>
        </p:grpSp>
      </p:grpSp>
      <p:grpSp>
        <p:nvGrpSpPr>
          <p:cNvPr id="742" name="Group 742"/>
          <p:cNvGrpSpPr/>
          <p:nvPr/>
        </p:nvGrpSpPr>
        <p:grpSpPr>
          <a:xfrm>
            <a:off x="118856" y="3580415"/>
            <a:ext cx="11739404" cy="2468558"/>
            <a:chOff x="-4675" y="-2"/>
            <a:chExt cx="11739403" cy="2468557"/>
          </a:xfrm>
        </p:grpSpPr>
        <p:grpSp>
          <p:nvGrpSpPr>
            <p:cNvPr id="691" name="Group 691"/>
            <p:cNvGrpSpPr/>
            <p:nvPr/>
          </p:nvGrpSpPr>
          <p:grpSpPr>
            <a:xfrm>
              <a:off x="251170" y="-2"/>
              <a:ext cx="11359291" cy="622650"/>
              <a:chOff x="-1" y="-1"/>
              <a:chExt cx="11359289" cy="622649"/>
            </a:xfrm>
          </p:grpSpPr>
          <p:sp>
            <p:nvSpPr>
              <p:cNvPr id="686" name="Shape 686"/>
              <p:cNvSpPr/>
              <p:nvPr/>
            </p:nvSpPr>
            <p:spPr>
              <a:xfrm>
                <a:off x="4159081" y="-1"/>
                <a:ext cx="3441004" cy="4154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2100" b="1"/>
                </a:lvl1pPr>
              </a:lstStyle>
              <a:p>
                <a:r>
                  <a:rPr dirty="0"/>
                  <a:t>¿</a:t>
                </a:r>
                <a:r>
                  <a:rPr lang="es-ES" dirty="0"/>
                  <a:t>Qué </a:t>
                </a:r>
                <a:r>
                  <a:rPr dirty="0"/>
                  <a:t>s</a:t>
                </a:r>
                <a:r>
                  <a:rPr lang="es-ES" dirty="0"/>
                  <a:t>abemos que</a:t>
                </a:r>
                <a:r>
                  <a:rPr dirty="0"/>
                  <a:t> </a:t>
                </a:r>
                <a:r>
                  <a:rPr dirty="0" err="1"/>
                  <a:t>funciona</a:t>
                </a:r>
                <a:r>
                  <a:rPr dirty="0"/>
                  <a:t>?</a:t>
                </a:r>
              </a:p>
            </p:txBody>
          </p:sp>
          <p:grpSp>
            <p:nvGrpSpPr>
              <p:cNvPr id="690" name="Group 690"/>
              <p:cNvGrpSpPr/>
              <p:nvPr/>
            </p:nvGrpSpPr>
            <p:grpSpPr>
              <a:xfrm>
                <a:off x="-1" y="482947"/>
                <a:ext cx="11359289" cy="139701"/>
                <a:chOff x="0" y="0"/>
                <a:chExt cx="11359287" cy="139700"/>
              </a:xfrm>
            </p:grpSpPr>
            <p:sp>
              <p:nvSpPr>
                <p:cNvPr id="687" name="Shape 687"/>
                <p:cNvSpPr/>
                <p:nvPr/>
              </p:nvSpPr>
              <p:spPr>
                <a:xfrm>
                  <a:off x="-1" y="-1"/>
                  <a:ext cx="11359289" cy="1"/>
                </a:xfrm>
                <a:prstGeom prst="line">
                  <a:avLst/>
                </a:prstGeom>
                <a:noFill/>
                <a:ln w="38100" cap="flat">
                  <a:solidFill>
                    <a:srgbClr val="FFC526"/>
                  </a:solidFill>
                  <a:prstDash val="solid"/>
                  <a:miter lim="800000"/>
                </a:ln>
                <a:effectLst/>
              </p:spPr>
              <p:txBody>
                <a:bodyPr wrap="square" lIns="45719" tIns="45719" rIns="45719" bIns="45719" numCol="1" anchor="t">
                  <a:noAutofit/>
                </a:bodyPr>
                <a:lstStyle/>
                <a:p>
                  <a:endParaRPr/>
                </a:p>
              </p:txBody>
            </p:sp>
            <p:sp>
              <p:nvSpPr>
                <p:cNvPr id="688" name="Shape 688"/>
                <p:cNvSpPr/>
                <p:nvPr/>
              </p:nvSpPr>
              <p:spPr>
                <a:xfrm flipH="1">
                  <a:off x="17707" y="0"/>
                  <a:ext cx="1" cy="139701"/>
                </a:xfrm>
                <a:prstGeom prst="line">
                  <a:avLst/>
                </a:prstGeom>
                <a:noFill/>
                <a:ln w="38100" cap="flat">
                  <a:solidFill>
                    <a:srgbClr val="FFC526"/>
                  </a:solidFill>
                  <a:prstDash val="solid"/>
                  <a:miter lim="800000"/>
                </a:ln>
                <a:effectLst/>
              </p:spPr>
              <p:txBody>
                <a:bodyPr wrap="square" lIns="45719" tIns="45719" rIns="45719" bIns="45719" numCol="1" anchor="t">
                  <a:noAutofit/>
                </a:bodyPr>
                <a:lstStyle/>
                <a:p>
                  <a:endParaRPr/>
                </a:p>
              </p:txBody>
            </p:sp>
            <p:sp>
              <p:nvSpPr>
                <p:cNvPr id="689" name="Shape 689"/>
                <p:cNvSpPr/>
                <p:nvPr/>
              </p:nvSpPr>
              <p:spPr>
                <a:xfrm>
                  <a:off x="11359287" y="0"/>
                  <a:ext cx="1" cy="139701"/>
                </a:xfrm>
                <a:prstGeom prst="line">
                  <a:avLst/>
                </a:prstGeom>
                <a:noFill/>
                <a:ln w="38100" cap="flat">
                  <a:solidFill>
                    <a:srgbClr val="FFC526"/>
                  </a:solidFill>
                  <a:prstDash val="solid"/>
                  <a:miter lim="800000"/>
                </a:ln>
                <a:effectLst/>
              </p:spPr>
              <p:txBody>
                <a:bodyPr wrap="square" lIns="45719" tIns="45719" rIns="45719" bIns="45719" numCol="1" anchor="t">
                  <a:noAutofit/>
                </a:bodyPr>
                <a:lstStyle/>
                <a:p>
                  <a:endParaRPr/>
                </a:p>
              </p:txBody>
            </p:sp>
          </p:grpSp>
        </p:grpSp>
        <p:sp>
          <p:nvSpPr>
            <p:cNvPr id="692" name="Shape 692"/>
            <p:cNvSpPr/>
            <p:nvPr/>
          </p:nvSpPr>
          <p:spPr>
            <a:xfrm>
              <a:off x="-4675" y="571879"/>
              <a:ext cx="4148843" cy="9296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algn="ctr"/>
              <a:r>
                <a:t>Aumento de actividad física</a:t>
              </a:r>
            </a:p>
            <a:p>
              <a:pPr algn="ctr"/>
              <a:r>
                <a:t>Reducción de comportamiento sedentarios</a:t>
              </a:r>
            </a:p>
          </p:txBody>
        </p:sp>
        <p:grpSp>
          <p:nvGrpSpPr>
            <p:cNvPr id="703" name="Group 703"/>
            <p:cNvGrpSpPr/>
            <p:nvPr/>
          </p:nvGrpSpPr>
          <p:grpSpPr>
            <a:xfrm>
              <a:off x="0" y="1284436"/>
              <a:ext cx="3786353" cy="1184119"/>
              <a:chOff x="0" y="0"/>
              <a:chExt cx="3786352" cy="1184117"/>
            </a:xfrm>
          </p:grpSpPr>
          <p:sp>
            <p:nvSpPr>
              <p:cNvPr id="693" name="Shape 693"/>
              <p:cNvSpPr/>
              <p:nvPr/>
            </p:nvSpPr>
            <p:spPr>
              <a:xfrm>
                <a:off x="0" y="533877"/>
                <a:ext cx="3786353" cy="650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1" indent="0" algn="ctr"/>
                <a:r>
                  <a:t>&gt;2400 kcal/semana en actividad física estructurada</a:t>
                </a:r>
              </a:p>
            </p:txBody>
          </p:sp>
          <p:grpSp>
            <p:nvGrpSpPr>
              <p:cNvPr id="696" name="Group 696"/>
              <p:cNvGrpSpPr/>
              <p:nvPr/>
            </p:nvGrpSpPr>
            <p:grpSpPr>
              <a:xfrm>
                <a:off x="745885" y="19998"/>
                <a:ext cx="601710" cy="563460"/>
                <a:chOff x="0" y="0"/>
                <a:chExt cx="601708" cy="563459"/>
              </a:xfrm>
            </p:grpSpPr>
            <p:sp>
              <p:nvSpPr>
                <p:cNvPr id="694" name="Shape 694"/>
                <p:cNvSpPr/>
                <p:nvPr/>
              </p:nvSpPr>
              <p:spPr>
                <a:xfrm>
                  <a:off x="255979" y="222565"/>
                  <a:ext cx="166221" cy="163405"/>
                </a:xfrm>
                <a:prstGeom prst="ellipse">
                  <a:avLst/>
                </a:prstGeom>
                <a:solidFill>
                  <a:srgbClr val="806000"/>
                </a:solidFill>
                <a:ln w="12700" cap="flat">
                  <a:noFill/>
                  <a:miter lim="400000"/>
                </a:ln>
                <a:effectLst/>
              </p:spPr>
              <p:txBody>
                <a:bodyPr wrap="square" lIns="45719" tIns="45719" rIns="45719" bIns="45719" numCol="1" anchor="t">
                  <a:noAutofit/>
                </a:bodyPr>
                <a:lstStyle/>
                <a:p>
                  <a:pPr>
                    <a:defRPr sz="2400"/>
                  </a:pPr>
                  <a:endParaRPr/>
                </a:p>
              </p:txBody>
            </p:sp>
            <p:sp>
              <p:nvSpPr>
                <p:cNvPr id="695" name="Shape 695"/>
                <p:cNvSpPr/>
                <p:nvPr/>
              </p:nvSpPr>
              <p:spPr>
                <a:xfrm>
                  <a:off x="0" y="0"/>
                  <a:ext cx="601709" cy="563460"/>
                </a:xfrm>
                <a:custGeom>
                  <a:avLst/>
                  <a:gdLst/>
                  <a:ahLst/>
                  <a:cxnLst>
                    <a:cxn ang="0">
                      <a:pos x="wd2" y="hd2"/>
                    </a:cxn>
                    <a:cxn ang="5400000">
                      <a:pos x="wd2" y="hd2"/>
                    </a:cxn>
                    <a:cxn ang="10800000">
                      <a:pos x="wd2" y="hd2"/>
                    </a:cxn>
                    <a:cxn ang="16200000">
                      <a:pos x="wd2" y="hd2"/>
                    </a:cxn>
                  </a:cxnLst>
                  <a:rect l="0" t="0" r="r" b="b"/>
                  <a:pathLst>
                    <a:path w="21259" h="21600" extrusionOk="0">
                      <a:moveTo>
                        <a:pt x="20901" y="15565"/>
                      </a:moveTo>
                      <a:cubicBezTo>
                        <a:pt x="20998" y="15459"/>
                        <a:pt x="21095" y="15353"/>
                        <a:pt x="21095" y="15353"/>
                      </a:cubicBezTo>
                      <a:cubicBezTo>
                        <a:pt x="21387" y="14824"/>
                        <a:pt x="21290" y="14082"/>
                        <a:pt x="20803" y="13659"/>
                      </a:cubicBezTo>
                      <a:cubicBezTo>
                        <a:pt x="20609" y="13553"/>
                        <a:pt x="20317" y="13235"/>
                        <a:pt x="20122" y="13129"/>
                      </a:cubicBezTo>
                      <a:cubicBezTo>
                        <a:pt x="19830" y="13447"/>
                        <a:pt x="19830" y="13447"/>
                        <a:pt x="19830" y="13447"/>
                      </a:cubicBezTo>
                      <a:cubicBezTo>
                        <a:pt x="16814" y="7412"/>
                        <a:pt x="16814" y="7412"/>
                        <a:pt x="16814" y="7412"/>
                      </a:cubicBezTo>
                      <a:cubicBezTo>
                        <a:pt x="17301" y="6988"/>
                        <a:pt x="17690" y="6247"/>
                        <a:pt x="17787" y="5400"/>
                      </a:cubicBezTo>
                      <a:cubicBezTo>
                        <a:pt x="17982" y="4447"/>
                        <a:pt x="17787" y="3388"/>
                        <a:pt x="17301" y="2329"/>
                      </a:cubicBezTo>
                      <a:cubicBezTo>
                        <a:pt x="16522" y="953"/>
                        <a:pt x="15257" y="0"/>
                        <a:pt x="13992" y="0"/>
                      </a:cubicBezTo>
                      <a:cubicBezTo>
                        <a:pt x="13506" y="0"/>
                        <a:pt x="13117" y="106"/>
                        <a:pt x="12728" y="318"/>
                      </a:cubicBezTo>
                      <a:cubicBezTo>
                        <a:pt x="12046" y="741"/>
                        <a:pt x="11560" y="1482"/>
                        <a:pt x="11365" y="2541"/>
                      </a:cubicBezTo>
                      <a:cubicBezTo>
                        <a:pt x="11268" y="3494"/>
                        <a:pt x="11463" y="4553"/>
                        <a:pt x="11949" y="5612"/>
                      </a:cubicBezTo>
                      <a:cubicBezTo>
                        <a:pt x="12630" y="6988"/>
                        <a:pt x="13992" y="7941"/>
                        <a:pt x="15257" y="7941"/>
                      </a:cubicBezTo>
                      <a:cubicBezTo>
                        <a:pt x="15549" y="7941"/>
                        <a:pt x="15841" y="7941"/>
                        <a:pt x="16133" y="7835"/>
                      </a:cubicBezTo>
                      <a:cubicBezTo>
                        <a:pt x="19344" y="14188"/>
                        <a:pt x="19344" y="14188"/>
                        <a:pt x="19344" y="14188"/>
                      </a:cubicBezTo>
                      <a:cubicBezTo>
                        <a:pt x="17009" y="17259"/>
                        <a:pt x="17009" y="17259"/>
                        <a:pt x="17009" y="17259"/>
                      </a:cubicBezTo>
                      <a:cubicBezTo>
                        <a:pt x="17009" y="17259"/>
                        <a:pt x="4555" y="13871"/>
                        <a:pt x="3582" y="13553"/>
                      </a:cubicBezTo>
                      <a:cubicBezTo>
                        <a:pt x="2803" y="13341"/>
                        <a:pt x="2414" y="14082"/>
                        <a:pt x="2414" y="14082"/>
                      </a:cubicBezTo>
                      <a:cubicBezTo>
                        <a:pt x="2414" y="14082"/>
                        <a:pt x="176" y="18318"/>
                        <a:pt x="79" y="18529"/>
                      </a:cubicBezTo>
                      <a:cubicBezTo>
                        <a:pt x="-213" y="19271"/>
                        <a:pt x="371" y="19906"/>
                        <a:pt x="760" y="20224"/>
                      </a:cubicBezTo>
                      <a:cubicBezTo>
                        <a:pt x="955" y="20329"/>
                        <a:pt x="1149" y="20435"/>
                        <a:pt x="1441" y="20541"/>
                      </a:cubicBezTo>
                      <a:cubicBezTo>
                        <a:pt x="1441" y="20541"/>
                        <a:pt x="3484" y="16624"/>
                        <a:pt x="3776" y="15988"/>
                      </a:cubicBezTo>
                      <a:cubicBezTo>
                        <a:pt x="6890" y="16835"/>
                        <a:pt x="6890" y="16835"/>
                        <a:pt x="6890" y="16835"/>
                      </a:cubicBezTo>
                      <a:cubicBezTo>
                        <a:pt x="4457" y="21600"/>
                        <a:pt x="4457" y="21600"/>
                        <a:pt x="4457" y="21600"/>
                      </a:cubicBezTo>
                      <a:cubicBezTo>
                        <a:pt x="11365" y="21600"/>
                        <a:pt x="11365" y="21600"/>
                        <a:pt x="11365" y="21600"/>
                      </a:cubicBezTo>
                      <a:cubicBezTo>
                        <a:pt x="12825" y="18529"/>
                        <a:pt x="12825" y="18529"/>
                        <a:pt x="12825" y="18529"/>
                      </a:cubicBezTo>
                      <a:cubicBezTo>
                        <a:pt x="16911" y="19694"/>
                        <a:pt x="16911" y="19694"/>
                        <a:pt x="16911" y="19694"/>
                      </a:cubicBezTo>
                      <a:cubicBezTo>
                        <a:pt x="16911" y="19694"/>
                        <a:pt x="17690" y="19906"/>
                        <a:pt x="18176" y="19271"/>
                      </a:cubicBezTo>
                      <a:cubicBezTo>
                        <a:pt x="18468" y="18741"/>
                        <a:pt x="19636" y="17259"/>
                        <a:pt x="20414" y="16306"/>
                      </a:cubicBezTo>
                      <a:cubicBezTo>
                        <a:pt x="20511" y="16518"/>
                        <a:pt x="20511" y="16518"/>
                        <a:pt x="20511" y="16518"/>
                      </a:cubicBezTo>
                      <a:cubicBezTo>
                        <a:pt x="20609" y="16624"/>
                        <a:pt x="20706" y="16729"/>
                        <a:pt x="20803" y="16729"/>
                      </a:cubicBezTo>
                      <a:cubicBezTo>
                        <a:pt x="20901" y="16729"/>
                        <a:pt x="20998" y="16729"/>
                        <a:pt x="20998" y="16729"/>
                      </a:cubicBezTo>
                      <a:cubicBezTo>
                        <a:pt x="21192" y="16518"/>
                        <a:pt x="21290" y="16306"/>
                        <a:pt x="21192" y="16094"/>
                      </a:cubicBezTo>
                      <a:lnTo>
                        <a:pt x="20901" y="15565"/>
                      </a:lnTo>
                      <a:close/>
                      <a:moveTo>
                        <a:pt x="16133" y="6882"/>
                      </a:moveTo>
                      <a:cubicBezTo>
                        <a:pt x="16133" y="6882"/>
                        <a:pt x="16133" y="6882"/>
                        <a:pt x="16133" y="6882"/>
                      </a:cubicBezTo>
                      <a:cubicBezTo>
                        <a:pt x="16133" y="6882"/>
                        <a:pt x="16133" y="6882"/>
                        <a:pt x="16133" y="6882"/>
                      </a:cubicBezTo>
                      <a:cubicBezTo>
                        <a:pt x="15841" y="7094"/>
                        <a:pt x="15549" y="7094"/>
                        <a:pt x="15257" y="7094"/>
                      </a:cubicBezTo>
                      <a:cubicBezTo>
                        <a:pt x="14284" y="7094"/>
                        <a:pt x="13214" y="6353"/>
                        <a:pt x="12630" y="5188"/>
                      </a:cubicBezTo>
                      <a:cubicBezTo>
                        <a:pt x="12241" y="4341"/>
                        <a:pt x="12046" y="3494"/>
                        <a:pt x="12144" y="2647"/>
                      </a:cubicBezTo>
                      <a:cubicBezTo>
                        <a:pt x="12241" y="1906"/>
                        <a:pt x="12630" y="1376"/>
                        <a:pt x="13117" y="1059"/>
                      </a:cubicBezTo>
                      <a:cubicBezTo>
                        <a:pt x="13409" y="847"/>
                        <a:pt x="13603" y="741"/>
                        <a:pt x="13992" y="741"/>
                      </a:cubicBezTo>
                      <a:cubicBezTo>
                        <a:pt x="14965" y="741"/>
                        <a:pt x="15938" y="1588"/>
                        <a:pt x="16619" y="2753"/>
                      </a:cubicBezTo>
                      <a:cubicBezTo>
                        <a:pt x="17009" y="3600"/>
                        <a:pt x="17203" y="4447"/>
                        <a:pt x="17009" y="5294"/>
                      </a:cubicBezTo>
                      <a:cubicBezTo>
                        <a:pt x="16911" y="6035"/>
                        <a:pt x="16619" y="6565"/>
                        <a:pt x="16133" y="6882"/>
                      </a:cubicBezTo>
                    </a:path>
                  </a:pathLst>
                </a:custGeom>
                <a:solidFill>
                  <a:srgbClr val="FFFF00"/>
                </a:solidFill>
                <a:ln w="9525" cap="flat">
                  <a:solidFill>
                    <a:srgbClr val="000000"/>
                  </a:solidFill>
                  <a:prstDash val="solid"/>
                  <a:round/>
                </a:ln>
                <a:effectLst/>
              </p:spPr>
              <p:txBody>
                <a:bodyPr wrap="square" lIns="45719" tIns="45719" rIns="45719" bIns="45719" numCol="1" anchor="t">
                  <a:noAutofit/>
                </a:bodyPr>
                <a:lstStyle/>
                <a:p>
                  <a:pPr>
                    <a:defRPr sz="2400"/>
                  </a:pPr>
                  <a:endParaRPr/>
                </a:p>
              </p:txBody>
            </p:sp>
          </p:grpSp>
          <p:grpSp>
            <p:nvGrpSpPr>
              <p:cNvPr id="699" name="Group 699"/>
              <p:cNvGrpSpPr/>
              <p:nvPr/>
            </p:nvGrpSpPr>
            <p:grpSpPr>
              <a:xfrm>
                <a:off x="1462006" y="28449"/>
                <a:ext cx="625440" cy="546556"/>
                <a:chOff x="0" y="0"/>
                <a:chExt cx="625439" cy="546555"/>
              </a:xfrm>
            </p:grpSpPr>
            <p:sp>
              <p:nvSpPr>
                <p:cNvPr id="697" name="Shape 697"/>
                <p:cNvSpPr/>
                <p:nvPr/>
              </p:nvSpPr>
              <p:spPr>
                <a:xfrm>
                  <a:off x="228201" y="146499"/>
                  <a:ext cx="169039" cy="169039"/>
                </a:xfrm>
                <a:prstGeom prst="ellipse">
                  <a:avLst/>
                </a:prstGeom>
                <a:solidFill>
                  <a:srgbClr val="806000"/>
                </a:solidFill>
                <a:ln w="12700" cap="flat">
                  <a:noFill/>
                  <a:miter lim="400000"/>
                </a:ln>
                <a:effectLst/>
              </p:spPr>
              <p:txBody>
                <a:bodyPr wrap="square" lIns="45719" tIns="45719" rIns="45719" bIns="45719" numCol="1" anchor="t">
                  <a:noAutofit/>
                </a:bodyPr>
                <a:lstStyle/>
                <a:p>
                  <a:pPr>
                    <a:defRPr sz="2400"/>
                  </a:pPr>
                  <a:endParaRPr/>
                </a:p>
              </p:txBody>
            </p:sp>
            <p:sp>
              <p:nvSpPr>
                <p:cNvPr id="698" name="Shape 698"/>
                <p:cNvSpPr/>
                <p:nvPr/>
              </p:nvSpPr>
              <p:spPr>
                <a:xfrm>
                  <a:off x="0" y="0"/>
                  <a:ext cx="625439" cy="546556"/>
                </a:xfrm>
                <a:custGeom>
                  <a:avLst/>
                  <a:gdLst/>
                  <a:ahLst/>
                  <a:cxnLst>
                    <a:cxn ang="0">
                      <a:pos x="wd2" y="hd2"/>
                    </a:cxn>
                    <a:cxn ang="5400000">
                      <a:pos x="wd2" y="hd2"/>
                    </a:cxn>
                    <a:cxn ang="10800000">
                      <a:pos x="wd2" y="hd2"/>
                    </a:cxn>
                    <a:cxn ang="16200000">
                      <a:pos x="wd2" y="hd2"/>
                    </a:cxn>
                  </a:cxnLst>
                  <a:rect l="0" t="0" r="r" b="b"/>
                  <a:pathLst>
                    <a:path w="21600" h="21600" extrusionOk="0">
                      <a:moveTo>
                        <a:pt x="20839" y="3055"/>
                      </a:moveTo>
                      <a:cubicBezTo>
                        <a:pt x="20839" y="1636"/>
                        <a:pt x="20839" y="1636"/>
                        <a:pt x="20839" y="1636"/>
                      </a:cubicBezTo>
                      <a:cubicBezTo>
                        <a:pt x="19697" y="1636"/>
                        <a:pt x="19697" y="1636"/>
                        <a:pt x="19697" y="1636"/>
                      </a:cubicBezTo>
                      <a:cubicBezTo>
                        <a:pt x="19697" y="0"/>
                        <a:pt x="19697" y="0"/>
                        <a:pt x="19697" y="0"/>
                      </a:cubicBezTo>
                      <a:cubicBezTo>
                        <a:pt x="18365" y="0"/>
                        <a:pt x="18365" y="0"/>
                        <a:pt x="18365" y="0"/>
                      </a:cubicBezTo>
                      <a:cubicBezTo>
                        <a:pt x="18365" y="3055"/>
                        <a:pt x="18365" y="3055"/>
                        <a:pt x="18365" y="3055"/>
                      </a:cubicBezTo>
                      <a:cubicBezTo>
                        <a:pt x="16557" y="3055"/>
                        <a:pt x="16557" y="3055"/>
                        <a:pt x="16557" y="3055"/>
                      </a:cubicBezTo>
                      <a:cubicBezTo>
                        <a:pt x="16367" y="2291"/>
                        <a:pt x="15891" y="1855"/>
                        <a:pt x="15225" y="1855"/>
                      </a:cubicBezTo>
                      <a:cubicBezTo>
                        <a:pt x="14939" y="1855"/>
                        <a:pt x="15130" y="1855"/>
                        <a:pt x="14654" y="1855"/>
                      </a:cubicBezTo>
                      <a:cubicBezTo>
                        <a:pt x="14654" y="3055"/>
                        <a:pt x="14654" y="3055"/>
                        <a:pt x="14654" y="3055"/>
                      </a:cubicBezTo>
                      <a:cubicBezTo>
                        <a:pt x="7041" y="3055"/>
                        <a:pt x="7041" y="3055"/>
                        <a:pt x="7041" y="3055"/>
                      </a:cubicBezTo>
                      <a:cubicBezTo>
                        <a:pt x="7041" y="1855"/>
                        <a:pt x="7041" y="1855"/>
                        <a:pt x="7041" y="1855"/>
                      </a:cubicBezTo>
                      <a:cubicBezTo>
                        <a:pt x="6470" y="1855"/>
                        <a:pt x="6661" y="1855"/>
                        <a:pt x="6375" y="1855"/>
                      </a:cubicBezTo>
                      <a:cubicBezTo>
                        <a:pt x="5804" y="1855"/>
                        <a:pt x="5233" y="2291"/>
                        <a:pt x="5138" y="3055"/>
                      </a:cubicBezTo>
                      <a:cubicBezTo>
                        <a:pt x="3235" y="3055"/>
                        <a:pt x="3235" y="3055"/>
                        <a:pt x="3235" y="3055"/>
                      </a:cubicBezTo>
                      <a:cubicBezTo>
                        <a:pt x="3235" y="0"/>
                        <a:pt x="3235" y="0"/>
                        <a:pt x="3235" y="0"/>
                      </a:cubicBezTo>
                      <a:cubicBezTo>
                        <a:pt x="1998" y="0"/>
                        <a:pt x="1998" y="0"/>
                        <a:pt x="1998" y="0"/>
                      </a:cubicBezTo>
                      <a:cubicBezTo>
                        <a:pt x="1998" y="1636"/>
                        <a:pt x="1998" y="1636"/>
                        <a:pt x="1998" y="1636"/>
                      </a:cubicBezTo>
                      <a:cubicBezTo>
                        <a:pt x="856" y="1636"/>
                        <a:pt x="856" y="1636"/>
                        <a:pt x="856" y="1636"/>
                      </a:cubicBezTo>
                      <a:cubicBezTo>
                        <a:pt x="856" y="3055"/>
                        <a:pt x="856" y="3055"/>
                        <a:pt x="856" y="3055"/>
                      </a:cubicBezTo>
                      <a:cubicBezTo>
                        <a:pt x="0" y="3055"/>
                        <a:pt x="0" y="3055"/>
                        <a:pt x="0" y="3055"/>
                      </a:cubicBezTo>
                      <a:cubicBezTo>
                        <a:pt x="0" y="3927"/>
                        <a:pt x="0" y="3927"/>
                        <a:pt x="0" y="3927"/>
                      </a:cubicBezTo>
                      <a:cubicBezTo>
                        <a:pt x="856" y="3927"/>
                        <a:pt x="856" y="3927"/>
                        <a:pt x="856" y="3927"/>
                      </a:cubicBezTo>
                      <a:cubicBezTo>
                        <a:pt x="856" y="5345"/>
                        <a:pt x="856" y="5345"/>
                        <a:pt x="856" y="5345"/>
                      </a:cubicBezTo>
                      <a:cubicBezTo>
                        <a:pt x="1998" y="5345"/>
                        <a:pt x="1998" y="5345"/>
                        <a:pt x="1998" y="5345"/>
                      </a:cubicBezTo>
                      <a:cubicBezTo>
                        <a:pt x="1998" y="6982"/>
                        <a:pt x="1998" y="6982"/>
                        <a:pt x="1998" y="6982"/>
                      </a:cubicBezTo>
                      <a:cubicBezTo>
                        <a:pt x="3235" y="6982"/>
                        <a:pt x="3235" y="6982"/>
                        <a:pt x="3235" y="6982"/>
                      </a:cubicBezTo>
                      <a:cubicBezTo>
                        <a:pt x="3235" y="3927"/>
                        <a:pt x="3235" y="3927"/>
                        <a:pt x="3235" y="3927"/>
                      </a:cubicBezTo>
                      <a:cubicBezTo>
                        <a:pt x="5138" y="3927"/>
                        <a:pt x="5138" y="3927"/>
                        <a:pt x="5138" y="3927"/>
                      </a:cubicBezTo>
                      <a:cubicBezTo>
                        <a:pt x="5138" y="14945"/>
                        <a:pt x="5138" y="14945"/>
                        <a:pt x="5138" y="14945"/>
                      </a:cubicBezTo>
                      <a:cubicBezTo>
                        <a:pt x="5138" y="16691"/>
                        <a:pt x="5804" y="17236"/>
                        <a:pt x="7041" y="17345"/>
                      </a:cubicBezTo>
                      <a:cubicBezTo>
                        <a:pt x="7041" y="21600"/>
                        <a:pt x="7041" y="21600"/>
                        <a:pt x="7041" y="21600"/>
                      </a:cubicBezTo>
                      <a:cubicBezTo>
                        <a:pt x="14654" y="21600"/>
                        <a:pt x="14654" y="21600"/>
                        <a:pt x="14654" y="21600"/>
                      </a:cubicBezTo>
                      <a:cubicBezTo>
                        <a:pt x="14654" y="17345"/>
                        <a:pt x="14654" y="17345"/>
                        <a:pt x="14654" y="17345"/>
                      </a:cubicBezTo>
                      <a:cubicBezTo>
                        <a:pt x="15891" y="17236"/>
                        <a:pt x="16557" y="16800"/>
                        <a:pt x="16557" y="14945"/>
                      </a:cubicBezTo>
                      <a:cubicBezTo>
                        <a:pt x="16557" y="3927"/>
                        <a:pt x="16557" y="3927"/>
                        <a:pt x="16557" y="3927"/>
                      </a:cubicBezTo>
                      <a:cubicBezTo>
                        <a:pt x="18365" y="3927"/>
                        <a:pt x="18365" y="3927"/>
                        <a:pt x="18365" y="3927"/>
                      </a:cubicBezTo>
                      <a:cubicBezTo>
                        <a:pt x="18365" y="6982"/>
                        <a:pt x="18365" y="6982"/>
                        <a:pt x="18365" y="6982"/>
                      </a:cubicBezTo>
                      <a:cubicBezTo>
                        <a:pt x="19697" y="6982"/>
                        <a:pt x="19697" y="6982"/>
                        <a:pt x="19697" y="6982"/>
                      </a:cubicBezTo>
                      <a:cubicBezTo>
                        <a:pt x="19697" y="5345"/>
                        <a:pt x="19697" y="5345"/>
                        <a:pt x="19697" y="5345"/>
                      </a:cubicBezTo>
                      <a:cubicBezTo>
                        <a:pt x="20839" y="5345"/>
                        <a:pt x="20839" y="5345"/>
                        <a:pt x="20839" y="5345"/>
                      </a:cubicBezTo>
                      <a:cubicBezTo>
                        <a:pt x="20839" y="3927"/>
                        <a:pt x="20839" y="3927"/>
                        <a:pt x="20839" y="3927"/>
                      </a:cubicBezTo>
                      <a:cubicBezTo>
                        <a:pt x="21600" y="3927"/>
                        <a:pt x="21600" y="3927"/>
                        <a:pt x="21600" y="3927"/>
                      </a:cubicBezTo>
                      <a:cubicBezTo>
                        <a:pt x="21600" y="3055"/>
                        <a:pt x="21600" y="3055"/>
                        <a:pt x="21600" y="3055"/>
                      </a:cubicBezTo>
                      <a:lnTo>
                        <a:pt x="20839" y="3055"/>
                      </a:lnTo>
                      <a:close/>
                      <a:moveTo>
                        <a:pt x="14654" y="13309"/>
                      </a:moveTo>
                      <a:cubicBezTo>
                        <a:pt x="7041" y="13309"/>
                        <a:pt x="7041" y="13309"/>
                        <a:pt x="7041" y="13309"/>
                      </a:cubicBezTo>
                      <a:cubicBezTo>
                        <a:pt x="7041" y="3927"/>
                        <a:pt x="7041" y="3927"/>
                        <a:pt x="7041" y="3927"/>
                      </a:cubicBezTo>
                      <a:cubicBezTo>
                        <a:pt x="14654" y="3927"/>
                        <a:pt x="14654" y="3927"/>
                        <a:pt x="14654" y="3927"/>
                      </a:cubicBezTo>
                      <a:lnTo>
                        <a:pt x="14654" y="13309"/>
                      </a:lnTo>
                      <a:close/>
                    </a:path>
                  </a:pathLst>
                </a:custGeom>
                <a:solidFill>
                  <a:srgbClr val="FFFF00"/>
                </a:solidFill>
                <a:ln w="9525" cap="flat">
                  <a:solidFill>
                    <a:srgbClr val="000000"/>
                  </a:solidFill>
                  <a:prstDash val="solid"/>
                  <a:round/>
                </a:ln>
                <a:effectLst/>
              </p:spPr>
              <p:txBody>
                <a:bodyPr wrap="square" lIns="45719" tIns="45719" rIns="45719" bIns="45719" numCol="1" anchor="t">
                  <a:noAutofit/>
                </a:bodyPr>
                <a:lstStyle/>
                <a:p>
                  <a:pPr>
                    <a:defRPr sz="2400"/>
                  </a:pPr>
                  <a:endParaRPr/>
                </a:p>
              </p:txBody>
            </p:sp>
          </p:grpSp>
          <p:grpSp>
            <p:nvGrpSpPr>
              <p:cNvPr id="702" name="Group 702"/>
              <p:cNvGrpSpPr/>
              <p:nvPr/>
            </p:nvGrpSpPr>
            <p:grpSpPr>
              <a:xfrm>
                <a:off x="2160885" y="-1"/>
                <a:ext cx="519404" cy="606090"/>
                <a:chOff x="0" y="0"/>
                <a:chExt cx="519403" cy="606088"/>
              </a:xfrm>
            </p:grpSpPr>
            <p:sp>
              <p:nvSpPr>
                <p:cNvPr id="700" name="Shape 700"/>
                <p:cNvSpPr/>
                <p:nvPr/>
              </p:nvSpPr>
              <p:spPr>
                <a:xfrm>
                  <a:off x="0" y="64072"/>
                  <a:ext cx="519404" cy="542017"/>
                </a:xfrm>
                <a:custGeom>
                  <a:avLst/>
                  <a:gdLst/>
                  <a:ahLst/>
                  <a:cxnLst>
                    <a:cxn ang="0">
                      <a:pos x="wd2" y="hd2"/>
                    </a:cxn>
                    <a:cxn ang="5400000">
                      <a:pos x="wd2" y="hd2"/>
                    </a:cxn>
                    <a:cxn ang="10800000">
                      <a:pos x="wd2" y="hd2"/>
                    </a:cxn>
                    <a:cxn ang="16200000">
                      <a:pos x="wd2" y="hd2"/>
                    </a:cxn>
                  </a:cxnLst>
                  <a:rect l="0" t="0" r="r" b="b"/>
                  <a:pathLst>
                    <a:path w="21211" h="21135" extrusionOk="0">
                      <a:moveTo>
                        <a:pt x="20940" y="2045"/>
                      </a:moveTo>
                      <a:cubicBezTo>
                        <a:pt x="20797" y="1908"/>
                        <a:pt x="20511" y="1635"/>
                        <a:pt x="20368" y="1498"/>
                      </a:cubicBezTo>
                      <a:cubicBezTo>
                        <a:pt x="16648" y="4779"/>
                        <a:pt x="16648" y="4779"/>
                        <a:pt x="16648" y="4779"/>
                      </a:cubicBezTo>
                      <a:cubicBezTo>
                        <a:pt x="16648" y="4779"/>
                        <a:pt x="7780" y="541"/>
                        <a:pt x="6921" y="131"/>
                      </a:cubicBezTo>
                      <a:cubicBezTo>
                        <a:pt x="6206" y="-279"/>
                        <a:pt x="5634" y="405"/>
                        <a:pt x="5634" y="405"/>
                      </a:cubicBezTo>
                      <a:cubicBezTo>
                        <a:pt x="5634" y="405"/>
                        <a:pt x="2916" y="3822"/>
                        <a:pt x="2773" y="3959"/>
                      </a:cubicBezTo>
                      <a:cubicBezTo>
                        <a:pt x="2344" y="4506"/>
                        <a:pt x="2773" y="5189"/>
                        <a:pt x="3059" y="5463"/>
                      </a:cubicBezTo>
                      <a:cubicBezTo>
                        <a:pt x="3345" y="5736"/>
                        <a:pt x="3488" y="5736"/>
                        <a:pt x="3774" y="5873"/>
                      </a:cubicBezTo>
                      <a:cubicBezTo>
                        <a:pt x="3774" y="5873"/>
                        <a:pt x="6349" y="2729"/>
                        <a:pt x="6778" y="2182"/>
                      </a:cubicBezTo>
                      <a:cubicBezTo>
                        <a:pt x="8924" y="3275"/>
                        <a:pt x="8924" y="3275"/>
                        <a:pt x="8924" y="3275"/>
                      </a:cubicBezTo>
                      <a:cubicBezTo>
                        <a:pt x="6921" y="10111"/>
                        <a:pt x="6921" y="10111"/>
                        <a:pt x="6921" y="10111"/>
                      </a:cubicBezTo>
                      <a:cubicBezTo>
                        <a:pt x="341" y="19134"/>
                        <a:pt x="341" y="19134"/>
                        <a:pt x="341" y="19134"/>
                      </a:cubicBezTo>
                      <a:cubicBezTo>
                        <a:pt x="-88" y="19817"/>
                        <a:pt x="-231" y="20637"/>
                        <a:pt x="627" y="21048"/>
                      </a:cubicBezTo>
                      <a:cubicBezTo>
                        <a:pt x="1343" y="21321"/>
                        <a:pt x="2058" y="20911"/>
                        <a:pt x="2487" y="20364"/>
                      </a:cubicBezTo>
                      <a:cubicBezTo>
                        <a:pt x="2773" y="20091"/>
                        <a:pt x="7637" y="13392"/>
                        <a:pt x="8209" y="12708"/>
                      </a:cubicBezTo>
                      <a:cubicBezTo>
                        <a:pt x="9210" y="12982"/>
                        <a:pt x="13788" y="14075"/>
                        <a:pt x="13788" y="14075"/>
                      </a:cubicBezTo>
                      <a:cubicBezTo>
                        <a:pt x="14646" y="19407"/>
                        <a:pt x="14646" y="19407"/>
                        <a:pt x="14646" y="19407"/>
                      </a:cubicBezTo>
                      <a:cubicBezTo>
                        <a:pt x="14932" y="20091"/>
                        <a:pt x="15790" y="20364"/>
                        <a:pt x="16505" y="20091"/>
                      </a:cubicBezTo>
                      <a:cubicBezTo>
                        <a:pt x="17078" y="19817"/>
                        <a:pt x="17221" y="19134"/>
                        <a:pt x="17078" y="18313"/>
                      </a:cubicBezTo>
                      <a:cubicBezTo>
                        <a:pt x="16076" y="12162"/>
                        <a:pt x="16076" y="12162"/>
                        <a:pt x="16076" y="12162"/>
                      </a:cubicBezTo>
                      <a:cubicBezTo>
                        <a:pt x="11499" y="10931"/>
                        <a:pt x="11499" y="10931"/>
                        <a:pt x="11499" y="10931"/>
                      </a:cubicBezTo>
                      <a:cubicBezTo>
                        <a:pt x="13358" y="5463"/>
                        <a:pt x="13358" y="5463"/>
                        <a:pt x="13358" y="5463"/>
                      </a:cubicBezTo>
                      <a:cubicBezTo>
                        <a:pt x="16362" y="6830"/>
                        <a:pt x="16362" y="6830"/>
                        <a:pt x="16362" y="6830"/>
                      </a:cubicBezTo>
                      <a:cubicBezTo>
                        <a:pt x="16362" y="6830"/>
                        <a:pt x="17078" y="7103"/>
                        <a:pt x="17650" y="6693"/>
                      </a:cubicBezTo>
                      <a:cubicBezTo>
                        <a:pt x="18365" y="6010"/>
                        <a:pt x="20940" y="3549"/>
                        <a:pt x="20940" y="3549"/>
                      </a:cubicBezTo>
                      <a:cubicBezTo>
                        <a:pt x="21369" y="3139"/>
                        <a:pt x="21226" y="2592"/>
                        <a:pt x="20940" y="2045"/>
                      </a:cubicBezTo>
                    </a:path>
                  </a:pathLst>
                </a:custGeom>
                <a:solidFill>
                  <a:srgbClr val="FFFF00"/>
                </a:solidFill>
                <a:ln w="9525" cap="flat">
                  <a:solidFill>
                    <a:srgbClr val="000000"/>
                  </a:solidFill>
                  <a:prstDash val="solid"/>
                  <a:round/>
                </a:ln>
                <a:effectLst/>
              </p:spPr>
              <p:txBody>
                <a:bodyPr wrap="square" lIns="45719" tIns="45719" rIns="45719" bIns="45719" numCol="1" anchor="t">
                  <a:noAutofit/>
                </a:bodyPr>
                <a:lstStyle/>
                <a:p>
                  <a:pPr>
                    <a:defRPr sz="2400"/>
                  </a:pPr>
                  <a:endParaRPr/>
                </a:p>
              </p:txBody>
            </p:sp>
            <p:sp>
              <p:nvSpPr>
                <p:cNvPr id="701" name="Shape 701"/>
                <p:cNvSpPr/>
                <p:nvPr/>
              </p:nvSpPr>
              <p:spPr>
                <a:xfrm>
                  <a:off x="262646" y="0"/>
                  <a:ext cx="120990" cy="122842"/>
                </a:xfrm>
                <a:custGeom>
                  <a:avLst/>
                  <a:gdLst/>
                  <a:ahLst/>
                  <a:cxnLst>
                    <a:cxn ang="0">
                      <a:pos x="wd2" y="hd2"/>
                    </a:cxn>
                    <a:cxn ang="5400000">
                      <a:pos x="wd2" y="hd2"/>
                    </a:cxn>
                    <a:cxn ang="10800000">
                      <a:pos x="wd2" y="hd2"/>
                    </a:cxn>
                    <a:cxn ang="16200000">
                      <a:pos x="wd2" y="hd2"/>
                    </a:cxn>
                  </a:cxnLst>
                  <a:rect l="0" t="0" r="r" b="b"/>
                  <a:pathLst>
                    <a:path w="19243" h="19037" extrusionOk="0">
                      <a:moveTo>
                        <a:pt x="18760" y="6411"/>
                      </a:moveTo>
                      <a:cubicBezTo>
                        <a:pt x="20422" y="11271"/>
                        <a:pt x="17653" y="16671"/>
                        <a:pt x="12668" y="18291"/>
                      </a:cubicBezTo>
                      <a:cubicBezTo>
                        <a:pt x="7684" y="20451"/>
                        <a:pt x="2145" y="17751"/>
                        <a:pt x="484" y="12351"/>
                      </a:cubicBezTo>
                      <a:cubicBezTo>
                        <a:pt x="-1178" y="7491"/>
                        <a:pt x="1591" y="2091"/>
                        <a:pt x="6576" y="471"/>
                      </a:cubicBezTo>
                      <a:cubicBezTo>
                        <a:pt x="11560" y="-1149"/>
                        <a:pt x="17099" y="1551"/>
                        <a:pt x="18760" y="6411"/>
                      </a:cubicBezTo>
                    </a:path>
                  </a:pathLst>
                </a:custGeom>
                <a:solidFill>
                  <a:srgbClr val="806000"/>
                </a:solidFill>
                <a:ln w="12700" cap="flat">
                  <a:noFill/>
                  <a:miter lim="400000"/>
                </a:ln>
                <a:effectLst/>
              </p:spPr>
              <p:txBody>
                <a:bodyPr wrap="square" lIns="45719" tIns="45719" rIns="45719" bIns="45719" numCol="1" anchor="t">
                  <a:noAutofit/>
                </a:bodyPr>
                <a:lstStyle/>
                <a:p>
                  <a:pPr>
                    <a:defRPr sz="2400"/>
                  </a:pPr>
                  <a:endParaRPr/>
                </a:p>
              </p:txBody>
            </p:sp>
          </p:grpSp>
        </p:grpSp>
        <p:grpSp>
          <p:nvGrpSpPr>
            <p:cNvPr id="722" name="Group 722"/>
            <p:cNvGrpSpPr/>
            <p:nvPr/>
          </p:nvGrpSpPr>
          <p:grpSpPr>
            <a:xfrm>
              <a:off x="4059486" y="594837"/>
              <a:ext cx="3826504" cy="1870468"/>
              <a:chOff x="0" y="0"/>
              <a:chExt cx="3826502" cy="1870466"/>
            </a:xfrm>
          </p:grpSpPr>
          <p:sp>
            <p:nvSpPr>
              <p:cNvPr id="704" name="Shape 704"/>
              <p:cNvSpPr/>
              <p:nvPr/>
            </p:nvSpPr>
            <p:spPr>
              <a:xfrm>
                <a:off x="251824" y="0"/>
                <a:ext cx="3458474" cy="3708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lstStyle>
              <a:p>
                <a:r>
                  <a:t>Mantener la vigilancia dietética </a:t>
                </a:r>
              </a:p>
            </p:txBody>
          </p:sp>
          <p:sp>
            <p:nvSpPr>
              <p:cNvPr id="705" name="Shape 705"/>
              <p:cNvSpPr/>
              <p:nvPr/>
            </p:nvSpPr>
            <p:spPr>
              <a:xfrm>
                <a:off x="0" y="1220226"/>
                <a:ext cx="3826503" cy="650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1" algn="ctr"/>
                <a:r>
                  <a:t>Comidas regulares (desayunando)</a:t>
                </a:r>
              </a:p>
              <a:p>
                <a:pPr lvl="1" algn="ctr"/>
                <a:r>
                  <a:t>Un sustituto de comida por día</a:t>
                </a:r>
              </a:p>
            </p:txBody>
          </p:sp>
          <p:grpSp>
            <p:nvGrpSpPr>
              <p:cNvPr id="710" name="Group 710"/>
              <p:cNvGrpSpPr/>
              <p:nvPr/>
            </p:nvGrpSpPr>
            <p:grpSpPr>
              <a:xfrm>
                <a:off x="1816233" y="542227"/>
                <a:ext cx="509674" cy="512235"/>
                <a:chOff x="0" y="0"/>
                <a:chExt cx="509673" cy="512233"/>
              </a:xfrm>
            </p:grpSpPr>
            <p:sp>
              <p:nvSpPr>
                <p:cNvPr id="706" name="Shape 706"/>
                <p:cNvSpPr/>
                <p:nvPr/>
              </p:nvSpPr>
              <p:spPr>
                <a:xfrm>
                  <a:off x="225382" y="84517"/>
                  <a:ext cx="199772" cy="202335"/>
                </a:xfrm>
                <a:custGeom>
                  <a:avLst/>
                  <a:gdLst/>
                  <a:ahLst/>
                  <a:cxnLst>
                    <a:cxn ang="0">
                      <a:pos x="wd2" y="hd2"/>
                    </a:cxn>
                    <a:cxn ang="5400000">
                      <a:pos x="wd2" y="hd2"/>
                    </a:cxn>
                    <a:cxn ang="10800000">
                      <a:pos x="wd2" y="hd2"/>
                    </a:cxn>
                    <a:cxn ang="16200000">
                      <a:pos x="wd2" y="hd2"/>
                    </a:cxn>
                  </a:cxnLst>
                  <a:rect l="0" t="0" r="r" b="b"/>
                  <a:pathLst>
                    <a:path w="21600" h="21600" extrusionOk="0">
                      <a:moveTo>
                        <a:pt x="18360" y="15120"/>
                      </a:moveTo>
                      <a:cubicBezTo>
                        <a:pt x="6480" y="15120"/>
                        <a:pt x="6480" y="15120"/>
                        <a:pt x="6480" y="15120"/>
                      </a:cubicBezTo>
                      <a:cubicBezTo>
                        <a:pt x="6480" y="3240"/>
                        <a:pt x="6480" y="3240"/>
                        <a:pt x="6480" y="3240"/>
                      </a:cubicBezTo>
                      <a:cubicBezTo>
                        <a:pt x="6480" y="1350"/>
                        <a:pt x="5130" y="0"/>
                        <a:pt x="3240" y="0"/>
                      </a:cubicBezTo>
                      <a:cubicBezTo>
                        <a:pt x="1350" y="0"/>
                        <a:pt x="0" y="1350"/>
                        <a:pt x="0" y="3240"/>
                      </a:cubicBezTo>
                      <a:cubicBezTo>
                        <a:pt x="0" y="18360"/>
                        <a:pt x="0" y="18360"/>
                        <a:pt x="0" y="18360"/>
                      </a:cubicBezTo>
                      <a:cubicBezTo>
                        <a:pt x="0" y="18900"/>
                        <a:pt x="0" y="19710"/>
                        <a:pt x="540" y="20250"/>
                      </a:cubicBezTo>
                      <a:cubicBezTo>
                        <a:pt x="540" y="20250"/>
                        <a:pt x="540" y="20520"/>
                        <a:pt x="540" y="20520"/>
                      </a:cubicBezTo>
                      <a:cubicBezTo>
                        <a:pt x="1350" y="21060"/>
                        <a:pt x="2160" y="21600"/>
                        <a:pt x="3240" y="21600"/>
                      </a:cubicBezTo>
                      <a:cubicBezTo>
                        <a:pt x="18360" y="21600"/>
                        <a:pt x="18360" y="21600"/>
                        <a:pt x="18360" y="21600"/>
                      </a:cubicBezTo>
                      <a:cubicBezTo>
                        <a:pt x="20250" y="21600"/>
                        <a:pt x="21600" y="20250"/>
                        <a:pt x="21600" y="18360"/>
                      </a:cubicBezTo>
                      <a:cubicBezTo>
                        <a:pt x="21600" y="16470"/>
                        <a:pt x="20250" y="15120"/>
                        <a:pt x="18360" y="15120"/>
                      </a:cubicBezTo>
                    </a:path>
                  </a:pathLst>
                </a:custGeom>
                <a:solidFill>
                  <a:srgbClr val="FFC526"/>
                </a:solidFill>
                <a:ln w="6350" cap="flat">
                  <a:solidFill>
                    <a:srgbClr val="8FAADC"/>
                  </a:solidFill>
                  <a:prstDash val="solid"/>
                  <a:miter lim="800000"/>
                </a:ln>
                <a:effectLst/>
              </p:spPr>
              <p:txBody>
                <a:bodyPr wrap="square" lIns="45719" tIns="45719" rIns="45719" bIns="45719" numCol="1" anchor="t">
                  <a:noAutofit/>
                </a:bodyPr>
                <a:lstStyle/>
                <a:p>
                  <a:pPr>
                    <a:defRPr sz="2400"/>
                  </a:pPr>
                  <a:endParaRPr/>
                </a:p>
              </p:txBody>
            </p:sp>
            <p:sp>
              <p:nvSpPr>
                <p:cNvPr id="707" name="Shape 707"/>
                <p:cNvSpPr/>
                <p:nvPr/>
              </p:nvSpPr>
              <p:spPr>
                <a:xfrm>
                  <a:off x="66590" y="240749"/>
                  <a:ext cx="40979" cy="30735"/>
                </a:xfrm>
                <a:prstGeom prst="rect">
                  <a:avLst/>
                </a:prstGeom>
                <a:solidFill>
                  <a:srgbClr val="FFC526"/>
                </a:solidFill>
                <a:ln w="9525" cap="flat">
                  <a:solidFill>
                    <a:srgbClr val="8FAADC"/>
                  </a:solidFill>
                  <a:prstDash val="solid"/>
                  <a:round/>
                </a:ln>
                <a:effectLst>
                  <a:outerShdw blurRad="63500" dist="19050" dir="5400000" rotWithShape="0">
                    <a:srgbClr val="000000">
                      <a:alpha val="63000"/>
                    </a:srgbClr>
                  </a:outerShdw>
                </a:effectLst>
              </p:spPr>
              <p:txBody>
                <a:bodyPr wrap="square" lIns="45719" tIns="45719" rIns="45719" bIns="45719" numCol="1" anchor="t">
                  <a:noAutofit/>
                </a:bodyPr>
                <a:lstStyle/>
                <a:p>
                  <a:pPr>
                    <a:defRPr sz="2400"/>
                  </a:pPr>
                  <a:endParaRPr/>
                </a:p>
              </p:txBody>
            </p:sp>
            <p:sp>
              <p:nvSpPr>
                <p:cNvPr id="708" name="Shape 708"/>
                <p:cNvSpPr/>
                <p:nvPr/>
              </p:nvSpPr>
              <p:spPr>
                <a:xfrm>
                  <a:off x="240749" y="404664"/>
                  <a:ext cx="28174" cy="35857"/>
                </a:xfrm>
                <a:prstGeom prst="rect">
                  <a:avLst/>
                </a:prstGeom>
                <a:solidFill>
                  <a:srgbClr val="FFC526"/>
                </a:solidFill>
                <a:ln w="9525" cap="flat">
                  <a:solidFill>
                    <a:srgbClr val="8FAADC"/>
                  </a:solidFill>
                  <a:prstDash val="solid"/>
                  <a:round/>
                </a:ln>
                <a:effectLst>
                  <a:outerShdw blurRad="63500" dist="19050" dir="5400000" rotWithShape="0">
                    <a:srgbClr val="000000">
                      <a:alpha val="63000"/>
                    </a:srgbClr>
                  </a:outerShdw>
                </a:effectLst>
              </p:spPr>
              <p:txBody>
                <a:bodyPr wrap="square" lIns="45719" tIns="45719" rIns="45719" bIns="45719" numCol="1" anchor="t">
                  <a:noAutofit/>
                </a:bodyPr>
                <a:lstStyle/>
                <a:p>
                  <a:pPr>
                    <a:defRPr sz="2400"/>
                  </a:pPr>
                  <a:endParaRPr/>
                </a:p>
              </p:txBody>
            </p:sp>
            <p:sp>
              <p:nvSpPr>
                <p:cNvPr id="709" name="Shape 709"/>
                <p:cNvSpPr/>
                <p:nvPr/>
              </p:nvSpPr>
              <p:spPr>
                <a:xfrm>
                  <a:off x="-1" y="-1"/>
                  <a:ext cx="509675" cy="51223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765"/>
                        <a:pt x="4871" y="0"/>
                        <a:pt x="10800" y="0"/>
                      </a:cubicBezTo>
                      <a:cubicBezTo>
                        <a:pt x="16729" y="0"/>
                        <a:pt x="21600" y="4765"/>
                        <a:pt x="21600" y="10800"/>
                      </a:cubicBezTo>
                      <a:cubicBezTo>
                        <a:pt x="21600" y="16729"/>
                        <a:pt x="16729" y="21600"/>
                        <a:pt x="10800" y="21600"/>
                      </a:cubicBezTo>
                      <a:cubicBezTo>
                        <a:pt x="4871" y="21600"/>
                        <a:pt x="0" y="16729"/>
                        <a:pt x="0" y="10800"/>
                      </a:cubicBezTo>
                      <a:moveTo>
                        <a:pt x="1800" y="10800"/>
                      </a:moveTo>
                      <a:cubicBezTo>
                        <a:pt x="1800" y="13235"/>
                        <a:pt x="2753" y="15459"/>
                        <a:pt x="4447" y="17153"/>
                      </a:cubicBezTo>
                      <a:cubicBezTo>
                        <a:pt x="6035" y="18741"/>
                        <a:pt x="8259" y="19800"/>
                        <a:pt x="10800" y="19800"/>
                      </a:cubicBezTo>
                      <a:cubicBezTo>
                        <a:pt x="13235" y="19800"/>
                        <a:pt x="15565" y="18741"/>
                        <a:pt x="17153" y="17153"/>
                      </a:cubicBezTo>
                      <a:cubicBezTo>
                        <a:pt x="18741" y="15459"/>
                        <a:pt x="19800" y="13235"/>
                        <a:pt x="19800" y="10800"/>
                      </a:cubicBezTo>
                      <a:cubicBezTo>
                        <a:pt x="19800" y="8259"/>
                        <a:pt x="18741" y="6035"/>
                        <a:pt x="17153" y="4447"/>
                      </a:cubicBezTo>
                      <a:cubicBezTo>
                        <a:pt x="15565" y="2753"/>
                        <a:pt x="13235" y="1800"/>
                        <a:pt x="10800" y="1800"/>
                      </a:cubicBezTo>
                      <a:cubicBezTo>
                        <a:pt x="8259" y="1800"/>
                        <a:pt x="6035" y="2753"/>
                        <a:pt x="4447" y="4447"/>
                      </a:cubicBezTo>
                      <a:cubicBezTo>
                        <a:pt x="2753" y="6035"/>
                        <a:pt x="1800" y="8259"/>
                        <a:pt x="1800" y="10800"/>
                      </a:cubicBezTo>
                    </a:path>
                  </a:pathLst>
                </a:custGeom>
                <a:solidFill>
                  <a:srgbClr val="FFC526"/>
                </a:solidFill>
                <a:ln w="6350" cap="flat">
                  <a:solidFill>
                    <a:srgbClr val="8FAADC"/>
                  </a:solidFill>
                  <a:prstDash val="solid"/>
                  <a:miter lim="800000"/>
                </a:ln>
                <a:effectLst/>
              </p:spPr>
              <p:txBody>
                <a:bodyPr wrap="square" lIns="45719" tIns="45719" rIns="45719" bIns="45719" numCol="1" anchor="t">
                  <a:noAutofit/>
                </a:bodyPr>
                <a:lstStyle/>
                <a:p>
                  <a:pPr>
                    <a:defRPr sz="2400"/>
                  </a:pPr>
                  <a:endParaRPr/>
                </a:p>
              </p:txBody>
            </p:sp>
          </p:grpSp>
          <p:grpSp>
            <p:nvGrpSpPr>
              <p:cNvPr id="714" name="Group 714"/>
              <p:cNvGrpSpPr/>
              <p:nvPr/>
            </p:nvGrpSpPr>
            <p:grpSpPr>
              <a:xfrm>
                <a:off x="940066" y="578383"/>
                <a:ext cx="417358" cy="465669"/>
                <a:chOff x="0" y="0"/>
                <a:chExt cx="417357" cy="465667"/>
              </a:xfrm>
            </p:grpSpPr>
            <p:sp>
              <p:nvSpPr>
                <p:cNvPr id="711" name="Shape 711"/>
                <p:cNvSpPr/>
                <p:nvPr/>
              </p:nvSpPr>
              <p:spPr>
                <a:xfrm>
                  <a:off x="169946" y="0"/>
                  <a:ext cx="79165" cy="79165"/>
                </a:xfrm>
                <a:prstGeom prst="ellipse">
                  <a:avLst/>
                </a:prstGeom>
                <a:solidFill>
                  <a:schemeClr val="accent4"/>
                </a:solidFill>
                <a:ln w="12700" cap="flat">
                  <a:noFill/>
                  <a:miter lim="400000"/>
                </a:ln>
                <a:effectLst/>
              </p:spPr>
              <p:txBody>
                <a:bodyPr wrap="square" lIns="45719" tIns="45719" rIns="45719" bIns="45719" numCol="1" anchor="t">
                  <a:noAutofit/>
                </a:bodyPr>
                <a:lstStyle/>
                <a:p>
                  <a:pPr>
                    <a:defRPr sz="2400"/>
                  </a:pPr>
                  <a:endParaRPr/>
                </a:p>
              </p:txBody>
            </p:sp>
            <p:sp>
              <p:nvSpPr>
                <p:cNvPr id="712" name="Shape 712"/>
                <p:cNvSpPr/>
                <p:nvPr/>
              </p:nvSpPr>
              <p:spPr>
                <a:xfrm>
                  <a:off x="0" y="97790"/>
                  <a:ext cx="417358" cy="163018"/>
                </a:xfrm>
                <a:custGeom>
                  <a:avLst/>
                  <a:gdLst/>
                  <a:ahLst/>
                  <a:cxnLst>
                    <a:cxn ang="0">
                      <a:pos x="wd2" y="hd2"/>
                    </a:cxn>
                    <a:cxn ang="5400000">
                      <a:pos x="wd2" y="hd2"/>
                    </a:cxn>
                    <a:cxn ang="10800000">
                      <a:pos x="wd2" y="hd2"/>
                    </a:cxn>
                    <a:cxn ang="16200000">
                      <a:pos x="wd2" y="hd2"/>
                    </a:cxn>
                  </a:cxnLst>
                  <a:rect l="0" t="0" r="r" b="b"/>
                  <a:pathLst>
                    <a:path w="19958" h="21300" extrusionOk="0">
                      <a:moveTo>
                        <a:pt x="9911" y="0"/>
                      </a:moveTo>
                      <a:cubicBezTo>
                        <a:pt x="1729" y="0"/>
                        <a:pt x="-780" y="18000"/>
                        <a:pt x="202" y="20700"/>
                      </a:cubicBezTo>
                      <a:cubicBezTo>
                        <a:pt x="420" y="21600"/>
                        <a:pt x="1184" y="21000"/>
                        <a:pt x="1947" y="19200"/>
                      </a:cubicBezTo>
                      <a:cubicBezTo>
                        <a:pt x="2384" y="18300"/>
                        <a:pt x="2929" y="17100"/>
                        <a:pt x="3256" y="17100"/>
                      </a:cubicBezTo>
                      <a:cubicBezTo>
                        <a:pt x="3584" y="17100"/>
                        <a:pt x="4129" y="18300"/>
                        <a:pt x="4456" y="19200"/>
                      </a:cubicBezTo>
                      <a:cubicBezTo>
                        <a:pt x="4784" y="20400"/>
                        <a:pt x="5220" y="21300"/>
                        <a:pt x="5438" y="21300"/>
                      </a:cubicBezTo>
                      <a:cubicBezTo>
                        <a:pt x="5438" y="21300"/>
                        <a:pt x="5438" y="21300"/>
                        <a:pt x="5438" y="21300"/>
                      </a:cubicBezTo>
                      <a:cubicBezTo>
                        <a:pt x="5765" y="21300"/>
                        <a:pt x="6093" y="20400"/>
                        <a:pt x="6529" y="19200"/>
                      </a:cubicBezTo>
                      <a:cubicBezTo>
                        <a:pt x="6856" y="18300"/>
                        <a:pt x="7293" y="17100"/>
                        <a:pt x="7729" y="17100"/>
                      </a:cubicBezTo>
                      <a:cubicBezTo>
                        <a:pt x="8275" y="17100"/>
                        <a:pt x="8602" y="18300"/>
                        <a:pt x="8929" y="19200"/>
                      </a:cubicBezTo>
                      <a:cubicBezTo>
                        <a:pt x="9365" y="20400"/>
                        <a:pt x="9693" y="21300"/>
                        <a:pt x="9911" y="21300"/>
                      </a:cubicBezTo>
                      <a:cubicBezTo>
                        <a:pt x="10238" y="21300"/>
                        <a:pt x="10565" y="20400"/>
                        <a:pt x="11002" y="19200"/>
                      </a:cubicBezTo>
                      <a:cubicBezTo>
                        <a:pt x="11329" y="18300"/>
                        <a:pt x="11656" y="17100"/>
                        <a:pt x="12202" y="17100"/>
                      </a:cubicBezTo>
                      <a:cubicBezTo>
                        <a:pt x="12638" y="17100"/>
                        <a:pt x="13075" y="18300"/>
                        <a:pt x="13402" y="19200"/>
                      </a:cubicBezTo>
                      <a:cubicBezTo>
                        <a:pt x="13838" y="20400"/>
                        <a:pt x="14165" y="21300"/>
                        <a:pt x="14384" y="21300"/>
                      </a:cubicBezTo>
                      <a:cubicBezTo>
                        <a:pt x="14711" y="21300"/>
                        <a:pt x="15038" y="20400"/>
                        <a:pt x="15475" y="19200"/>
                      </a:cubicBezTo>
                      <a:cubicBezTo>
                        <a:pt x="15802" y="18300"/>
                        <a:pt x="16238" y="17100"/>
                        <a:pt x="16675" y="17100"/>
                      </a:cubicBezTo>
                      <a:cubicBezTo>
                        <a:pt x="17111" y="17100"/>
                        <a:pt x="17547" y="18300"/>
                        <a:pt x="17984" y="19200"/>
                      </a:cubicBezTo>
                      <a:cubicBezTo>
                        <a:pt x="18529" y="21300"/>
                        <a:pt x="19402" y="21600"/>
                        <a:pt x="19729" y="20700"/>
                      </a:cubicBezTo>
                      <a:cubicBezTo>
                        <a:pt x="20820" y="18600"/>
                        <a:pt x="18093" y="0"/>
                        <a:pt x="9911" y="0"/>
                      </a:cubicBezTo>
                    </a:path>
                  </a:pathLst>
                </a:custGeom>
                <a:solidFill>
                  <a:schemeClr val="accent4"/>
                </a:solidFill>
                <a:ln w="12700" cap="flat">
                  <a:noFill/>
                  <a:miter lim="400000"/>
                </a:ln>
                <a:effectLst/>
              </p:spPr>
              <p:txBody>
                <a:bodyPr wrap="square" lIns="45719" tIns="45719" rIns="45719" bIns="45719" numCol="1" anchor="t">
                  <a:noAutofit/>
                </a:bodyPr>
                <a:lstStyle/>
                <a:p>
                  <a:pPr>
                    <a:defRPr sz="2400"/>
                  </a:pPr>
                  <a:endParaRPr/>
                </a:p>
              </p:txBody>
            </p:sp>
            <p:sp>
              <p:nvSpPr>
                <p:cNvPr id="713" name="Shape 713"/>
                <p:cNvSpPr/>
                <p:nvPr/>
              </p:nvSpPr>
              <p:spPr>
                <a:xfrm>
                  <a:off x="46545" y="253788"/>
                  <a:ext cx="325968" cy="211880"/>
                </a:xfrm>
                <a:custGeom>
                  <a:avLst/>
                  <a:gdLst/>
                  <a:ahLst/>
                  <a:cxnLst>
                    <a:cxn ang="0">
                      <a:pos x="wd2" y="hd2"/>
                    </a:cxn>
                    <a:cxn ang="5400000">
                      <a:pos x="wd2" y="hd2"/>
                    </a:cxn>
                    <a:cxn ang="10800000">
                      <a:pos x="wd2" y="hd2"/>
                    </a:cxn>
                    <a:cxn ang="16200000">
                      <a:pos x="wd2" y="hd2"/>
                    </a:cxn>
                  </a:cxnLst>
                  <a:rect l="0" t="0" r="r" b="b"/>
                  <a:pathLst>
                    <a:path w="21600" h="21600" extrusionOk="0">
                      <a:moveTo>
                        <a:pt x="20241" y="232"/>
                      </a:moveTo>
                      <a:cubicBezTo>
                        <a:pt x="19938" y="232"/>
                        <a:pt x="19485" y="929"/>
                        <a:pt x="18881" y="2090"/>
                      </a:cubicBezTo>
                      <a:cubicBezTo>
                        <a:pt x="18428" y="3252"/>
                        <a:pt x="17824" y="3716"/>
                        <a:pt x="17069" y="3716"/>
                      </a:cubicBezTo>
                      <a:cubicBezTo>
                        <a:pt x="16464" y="3716"/>
                        <a:pt x="15860" y="3252"/>
                        <a:pt x="15407" y="2090"/>
                      </a:cubicBezTo>
                      <a:cubicBezTo>
                        <a:pt x="14803" y="929"/>
                        <a:pt x="14350" y="0"/>
                        <a:pt x="14048" y="0"/>
                      </a:cubicBezTo>
                      <a:cubicBezTo>
                        <a:pt x="13594" y="0"/>
                        <a:pt x="13141" y="929"/>
                        <a:pt x="12688" y="2090"/>
                      </a:cubicBezTo>
                      <a:cubicBezTo>
                        <a:pt x="12084" y="3252"/>
                        <a:pt x="11329" y="3716"/>
                        <a:pt x="10724" y="3716"/>
                      </a:cubicBezTo>
                      <a:cubicBezTo>
                        <a:pt x="10271" y="3716"/>
                        <a:pt x="9516" y="3252"/>
                        <a:pt x="8912" y="2090"/>
                      </a:cubicBezTo>
                      <a:cubicBezTo>
                        <a:pt x="8459" y="929"/>
                        <a:pt x="7855" y="0"/>
                        <a:pt x="7552" y="0"/>
                      </a:cubicBezTo>
                      <a:cubicBezTo>
                        <a:pt x="7250" y="0"/>
                        <a:pt x="6797" y="929"/>
                        <a:pt x="6193" y="2090"/>
                      </a:cubicBezTo>
                      <a:cubicBezTo>
                        <a:pt x="5740" y="3252"/>
                        <a:pt x="5136" y="3716"/>
                        <a:pt x="4380" y="3716"/>
                      </a:cubicBezTo>
                      <a:cubicBezTo>
                        <a:pt x="4380" y="3716"/>
                        <a:pt x="4380" y="3716"/>
                        <a:pt x="4380" y="3716"/>
                      </a:cubicBezTo>
                      <a:cubicBezTo>
                        <a:pt x="3776" y="3716"/>
                        <a:pt x="3172" y="3252"/>
                        <a:pt x="2719" y="2090"/>
                      </a:cubicBezTo>
                      <a:cubicBezTo>
                        <a:pt x="2115" y="929"/>
                        <a:pt x="1662" y="232"/>
                        <a:pt x="1359" y="232"/>
                      </a:cubicBezTo>
                      <a:cubicBezTo>
                        <a:pt x="1057" y="232"/>
                        <a:pt x="453" y="929"/>
                        <a:pt x="0" y="1626"/>
                      </a:cubicBezTo>
                      <a:cubicBezTo>
                        <a:pt x="1813" y="14168"/>
                        <a:pt x="1813" y="14168"/>
                        <a:pt x="1813" y="14168"/>
                      </a:cubicBezTo>
                      <a:cubicBezTo>
                        <a:pt x="2115" y="17187"/>
                        <a:pt x="2719" y="18581"/>
                        <a:pt x="3776" y="19277"/>
                      </a:cubicBezTo>
                      <a:cubicBezTo>
                        <a:pt x="5740" y="20903"/>
                        <a:pt x="7703" y="21600"/>
                        <a:pt x="10724" y="21600"/>
                      </a:cubicBezTo>
                      <a:cubicBezTo>
                        <a:pt x="13897" y="21600"/>
                        <a:pt x="15860" y="20903"/>
                        <a:pt x="17824" y="19277"/>
                      </a:cubicBezTo>
                      <a:cubicBezTo>
                        <a:pt x="18881" y="18581"/>
                        <a:pt x="19485" y="17187"/>
                        <a:pt x="19787" y="14168"/>
                      </a:cubicBezTo>
                      <a:cubicBezTo>
                        <a:pt x="21600" y="1626"/>
                        <a:pt x="21600" y="1626"/>
                        <a:pt x="21600" y="1626"/>
                      </a:cubicBezTo>
                      <a:cubicBezTo>
                        <a:pt x="21298" y="1161"/>
                        <a:pt x="20543" y="232"/>
                        <a:pt x="20241" y="232"/>
                      </a:cubicBezTo>
                    </a:path>
                  </a:pathLst>
                </a:custGeom>
                <a:solidFill>
                  <a:schemeClr val="accent4"/>
                </a:solidFill>
                <a:ln w="12700" cap="flat">
                  <a:noFill/>
                  <a:miter lim="400000"/>
                </a:ln>
                <a:effectLst/>
              </p:spPr>
              <p:txBody>
                <a:bodyPr wrap="square" lIns="45719" tIns="45719" rIns="45719" bIns="45719" numCol="1" anchor="t">
                  <a:noAutofit/>
                </a:bodyPr>
                <a:lstStyle/>
                <a:p>
                  <a:pPr>
                    <a:defRPr sz="2400"/>
                  </a:pPr>
                  <a:endParaRPr/>
                </a:p>
              </p:txBody>
            </p:sp>
          </p:grpSp>
          <p:sp>
            <p:nvSpPr>
              <p:cNvPr id="715" name="Shape 715"/>
              <p:cNvSpPr/>
              <p:nvPr/>
            </p:nvSpPr>
            <p:spPr>
              <a:xfrm>
                <a:off x="888257" y="622816"/>
                <a:ext cx="554636" cy="410686"/>
              </a:xfrm>
              <a:prstGeom prst="line">
                <a:avLst/>
              </a:prstGeom>
              <a:noFill/>
              <a:ln w="6350" cap="flat">
                <a:solidFill>
                  <a:schemeClr val="accent1"/>
                </a:solidFill>
                <a:prstDash val="solid"/>
                <a:miter lim="800000"/>
              </a:ln>
              <a:effectLst/>
            </p:spPr>
            <p:txBody>
              <a:bodyPr wrap="square" lIns="45719" tIns="45719" rIns="45719" bIns="45719" numCol="1" anchor="t">
                <a:noAutofit/>
              </a:bodyPr>
              <a:lstStyle/>
              <a:p>
                <a:endParaRPr/>
              </a:p>
            </p:txBody>
          </p:sp>
          <p:sp>
            <p:nvSpPr>
              <p:cNvPr id="716" name="Shape 716"/>
              <p:cNvSpPr/>
              <p:nvPr/>
            </p:nvSpPr>
            <p:spPr>
              <a:xfrm flipV="1">
                <a:off x="888257" y="622816"/>
                <a:ext cx="554636" cy="410686"/>
              </a:xfrm>
              <a:prstGeom prst="line">
                <a:avLst/>
              </a:prstGeom>
              <a:noFill/>
              <a:ln w="6350" cap="flat">
                <a:solidFill>
                  <a:schemeClr val="accent1"/>
                </a:solidFill>
                <a:prstDash val="solid"/>
                <a:miter lim="800000"/>
              </a:ln>
              <a:effectLst/>
            </p:spPr>
            <p:txBody>
              <a:bodyPr wrap="square" lIns="45719" tIns="45719" rIns="45719" bIns="45719" numCol="1" anchor="t">
                <a:noAutofit/>
              </a:bodyPr>
              <a:lstStyle/>
              <a:p>
                <a:endParaRPr/>
              </a:p>
            </p:txBody>
          </p:sp>
          <p:grpSp>
            <p:nvGrpSpPr>
              <p:cNvPr id="720" name="Group 720"/>
              <p:cNvGrpSpPr/>
              <p:nvPr/>
            </p:nvGrpSpPr>
            <p:grpSpPr>
              <a:xfrm>
                <a:off x="2963635" y="721144"/>
                <a:ext cx="363607" cy="432488"/>
                <a:chOff x="0" y="0"/>
                <a:chExt cx="363605" cy="432487"/>
              </a:xfrm>
            </p:grpSpPr>
            <p:sp>
              <p:nvSpPr>
                <p:cNvPr id="717" name="Shape 717"/>
                <p:cNvSpPr/>
                <p:nvPr/>
              </p:nvSpPr>
              <p:spPr>
                <a:xfrm>
                  <a:off x="187772" y="0"/>
                  <a:ext cx="99245" cy="124885"/>
                </a:xfrm>
                <a:custGeom>
                  <a:avLst/>
                  <a:gdLst/>
                  <a:ahLst/>
                  <a:cxnLst>
                    <a:cxn ang="0">
                      <a:pos x="wd2" y="hd2"/>
                    </a:cxn>
                    <a:cxn ang="5400000">
                      <a:pos x="wd2" y="hd2"/>
                    </a:cxn>
                    <a:cxn ang="10800000">
                      <a:pos x="wd2" y="hd2"/>
                    </a:cxn>
                    <a:cxn ang="16200000">
                      <a:pos x="wd2" y="hd2"/>
                    </a:cxn>
                  </a:cxnLst>
                  <a:rect l="0" t="0" r="r" b="b"/>
                  <a:pathLst>
                    <a:path w="17165" h="21600" extrusionOk="0">
                      <a:moveTo>
                        <a:pt x="17102" y="0"/>
                      </a:moveTo>
                      <a:cubicBezTo>
                        <a:pt x="17822" y="8640"/>
                        <a:pt x="12422" y="21600"/>
                        <a:pt x="902" y="21600"/>
                      </a:cubicBezTo>
                      <a:cubicBezTo>
                        <a:pt x="-3778" y="8640"/>
                        <a:pt x="10982" y="1080"/>
                        <a:pt x="17102" y="0"/>
                      </a:cubicBezTo>
                    </a:path>
                  </a:pathLst>
                </a:custGeom>
                <a:solidFill>
                  <a:srgbClr val="BF9000"/>
                </a:solidFill>
                <a:ln w="12700" cap="flat">
                  <a:noFill/>
                  <a:miter lim="400000"/>
                </a:ln>
                <a:effectLst/>
              </p:spPr>
              <p:txBody>
                <a:bodyPr wrap="square" lIns="45719" tIns="45719" rIns="45719" bIns="45719" numCol="1" anchor="t">
                  <a:noAutofit/>
                </a:bodyPr>
                <a:lstStyle/>
                <a:p>
                  <a:pPr>
                    <a:defRPr sz="2400"/>
                  </a:pPr>
                  <a:endParaRPr/>
                </a:p>
              </p:txBody>
            </p:sp>
            <p:sp>
              <p:nvSpPr>
                <p:cNvPr id="718" name="Shape 718"/>
                <p:cNvSpPr/>
                <p:nvPr/>
              </p:nvSpPr>
              <p:spPr>
                <a:xfrm>
                  <a:off x="101887" y="33866"/>
                  <a:ext cx="72793" cy="91019"/>
                </a:xfrm>
                <a:custGeom>
                  <a:avLst/>
                  <a:gdLst/>
                  <a:ahLst/>
                  <a:cxnLst>
                    <a:cxn ang="0">
                      <a:pos x="wd2" y="hd2"/>
                    </a:cxn>
                    <a:cxn ang="5400000">
                      <a:pos x="wd2" y="hd2"/>
                    </a:cxn>
                    <a:cxn ang="10800000">
                      <a:pos x="wd2" y="hd2"/>
                    </a:cxn>
                    <a:cxn ang="16200000">
                      <a:pos x="wd2" y="hd2"/>
                    </a:cxn>
                  </a:cxnLst>
                  <a:rect l="0" t="0" r="r" b="b"/>
                  <a:pathLst>
                    <a:path w="16882" h="21600" extrusionOk="0">
                      <a:moveTo>
                        <a:pt x="103" y="0"/>
                      </a:moveTo>
                      <a:cubicBezTo>
                        <a:pt x="-857" y="8345"/>
                        <a:pt x="4903" y="21600"/>
                        <a:pt x="15943" y="21600"/>
                      </a:cubicBezTo>
                      <a:cubicBezTo>
                        <a:pt x="20743" y="8345"/>
                        <a:pt x="5863" y="982"/>
                        <a:pt x="103" y="0"/>
                      </a:cubicBezTo>
                    </a:path>
                  </a:pathLst>
                </a:custGeom>
                <a:solidFill>
                  <a:srgbClr val="C9C9C9"/>
                </a:solidFill>
                <a:ln w="12700" cap="flat">
                  <a:noFill/>
                  <a:miter lim="400000"/>
                </a:ln>
                <a:effectLst/>
              </p:spPr>
              <p:txBody>
                <a:bodyPr wrap="square" lIns="45719" tIns="45719" rIns="45719" bIns="45719" numCol="1" anchor="t">
                  <a:noAutofit/>
                </a:bodyPr>
                <a:lstStyle/>
                <a:p>
                  <a:pPr>
                    <a:defRPr sz="2400"/>
                  </a:pPr>
                  <a:endParaRPr/>
                </a:p>
              </p:txBody>
            </p:sp>
            <p:sp>
              <p:nvSpPr>
                <p:cNvPr id="719" name="Shape 719"/>
                <p:cNvSpPr/>
                <p:nvPr/>
              </p:nvSpPr>
              <p:spPr>
                <a:xfrm>
                  <a:off x="0" y="134667"/>
                  <a:ext cx="363606" cy="297821"/>
                </a:xfrm>
                <a:custGeom>
                  <a:avLst/>
                  <a:gdLst/>
                  <a:ahLst/>
                  <a:cxnLst>
                    <a:cxn ang="0">
                      <a:pos x="wd2" y="hd2"/>
                    </a:cxn>
                    <a:cxn ang="5400000">
                      <a:pos x="wd2" y="hd2"/>
                    </a:cxn>
                    <a:cxn ang="10800000">
                      <a:pos x="wd2" y="hd2"/>
                    </a:cxn>
                    <a:cxn ang="16200000">
                      <a:pos x="wd2" y="hd2"/>
                    </a:cxn>
                  </a:cxnLst>
                  <a:rect l="0" t="0" r="r" b="b"/>
                  <a:pathLst>
                    <a:path w="16063" h="20816" extrusionOk="0">
                      <a:moveTo>
                        <a:pt x="13065" y="189"/>
                      </a:moveTo>
                      <a:cubicBezTo>
                        <a:pt x="11234" y="-536"/>
                        <a:pt x="9404" y="1059"/>
                        <a:pt x="8031" y="1059"/>
                      </a:cubicBezTo>
                      <a:cubicBezTo>
                        <a:pt x="6658" y="1059"/>
                        <a:pt x="4828" y="-536"/>
                        <a:pt x="2997" y="189"/>
                      </a:cubicBezTo>
                      <a:cubicBezTo>
                        <a:pt x="-2769" y="2508"/>
                        <a:pt x="800" y="19904"/>
                        <a:pt x="5194" y="20774"/>
                      </a:cubicBezTo>
                      <a:cubicBezTo>
                        <a:pt x="6475" y="21064"/>
                        <a:pt x="7116" y="19759"/>
                        <a:pt x="8031" y="19759"/>
                      </a:cubicBezTo>
                      <a:cubicBezTo>
                        <a:pt x="8946" y="19759"/>
                        <a:pt x="9587" y="21064"/>
                        <a:pt x="10868" y="20774"/>
                      </a:cubicBezTo>
                      <a:cubicBezTo>
                        <a:pt x="15262" y="19904"/>
                        <a:pt x="18831" y="2508"/>
                        <a:pt x="13065" y="189"/>
                      </a:cubicBezTo>
                    </a:path>
                  </a:pathLst>
                </a:custGeom>
                <a:solidFill>
                  <a:srgbClr val="BF9000"/>
                </a:solidFill>
                <a:ln w="12700" cap="flat">
                  <a:noFill/>
                  <a:miter lim="400000"/>
                </a:ln>
                <a:effectLst/>
              </p:spPr>
              <p:txBody>
                <a:bodyPr wrap="square" lIns="45719" tIns="45719" rIns="45719" bIns="45719" numCol="1" anchor="t">
                  <a:noAutofit/>
                </a:bodyPr>
                <a:lstStyle/>
                <a:p>
                  <a:pPr>
                    <a:defRPr sz="2400"/>
                  </a:pPr>
                  <a:endParaRPr/>
                </a:p>
              </p:txBody>
            </p:sp>
          </p:grpSp>
          <p:sp>
            <p:nvSpPr>
              <p:cNvPr id="721" name="Shape 721"/>
              <p:cNvSpPr/>
              <p:nvPr/>
            </p:nvSpPr>
            <p:spPr>
              <a:xfrm>
                <a:off x="2651748" y="548589"/>
                <a:ext cx="330201" cy="423335"/>
              </a:xfrm>
              <a:custGeom>
                <a:avLst/>
                <a:gdLst/>
                <a:ahLst/>
                <a:cxnLst>
                  <a:cxn ang="0">
                    <a:pos x="wd2" y="hd2"/>
                  </a:cxn>
                  <a:cxn ang="5400000">
                    <a:pos x="wd2" y="hd2"/>
                  </a:cxn>
                  <a:cxn ang="10800000">
                    <a:pos x="wd2" y="hd2"/>
                  </a:cxn>
                  <a:cxn ang="16200000">
                    <a:pos x="wd2" y="hd2"/>
                  </a:cxn>
                </a:cxnLst>
                <a:rect l="0" t="0" r="r" b="b"/>
                <a:pathLst>
                  <a:path w="21600" h="21600" extrusionOk="0">
                    <a:moveTo>
                      <a:pt x="16981" y="10588"/>
                    </a:moveTo>
                    <a:cubicBezTo>
                      <a:pt x="16845" y="10588"/>
                      <a:pt x="16845" y="10588"/>
                      <a:pt x="16845" y="10588"/>
                    </a:cubicBezTo>
                    <a:cubicBezTo>
                      <a:pt x="14128" y="3918"/>
                      <a:pt x="12634" y="0"/>
                      <a:pt x="11275" y="0"/>
                    </a:cubicBezTo>
                    <a:cubicBezTo>
                      <a:pt x="10053" y="0"/>
                      <a:pt x="8151" y="6459"/>
                      <a:pt x="5842" y="13447"/>
                    </a:cubicBezTo>
                    <a:cubicBezTo>
                      <a:pt x="5706" y="13447"/>
                      <a:pt x="5434" y="13447"/>
                      <a:pt x="5298" y="13447"/>
                    </a:cubicBezTo>
                    <a:cubicBezTo>
                      <a:pt x="2445" y="13447"/>
                      <a:pt x="0" y="15247"/>
                      <a:pt x="0" y="17471"/>
                    </a:cubicBezTo>
                    <a:cubicBezTo>
                      <a:pt x="0" y="19694"/>
                      <a:pt x="2445" y="21600"/>
                      <a:pt x="5298" y="21600"/>
                    </a:cubicBezTo>
                    <a:cubicBezTo>
                      <a:pt x="8151" y="21600"/>
                      <a:pt x="10460" y="19694"/>
                      <a:pt x="10460" y="17471"/>
                    </a:cubicBezTo>
                    <a:cubicBezTo>
                      <a:pt x="10460" y="15565"/>
                      <a:pt x="8830" y="13976"/>
                      <a:pt x="6521" y="13553"/>
                    </a:cubicBezTo>
                    <a:cubicBezTo>
                      <a:pt x="8015" y="9953"/>
                      <a:pt x="11004" y="2753"/>
                      <a:pt x="11140" y="2541"/>
                    </a:cubicBezTo>
                    <a:cubicBezTo>
                      <a:pt x="11411" y="2224"/>
                      <a:pt x="11547" y="2224"/>
                      <a:pt x="11819" y="2541"/>
                    </a:cubicBezTo>
                    <a:cubicBezTo>
                      <a:pt x="12091" y="2859"/>
                      <a:pt x="14128" y="6565"/>
                      <a:pt x="16166" y="10588"/>
                    </a:cubicBezTo>
                    <a:cubicBezTo>
                      <a:pt x="13992" y="10906"/>
                      <a:pt x="12226" y="12388"/>
                      <a:pt x="12226" y="14188"/>
                    </a:cubicBezTo>
                    <a:cubicBezTo>
                      <a:pt x="12226" y="16200"/>
                      <a:pt x="14400" y="17788"/>
                      <a:pt x="16981" y="17788"/>
                    </a:cubicBezTo>
                    <a:cubicBezTo>
                      <a:pt x="19562" y="17788"/>
                      <a:pt x="21600" y="16200"/>
                      <a:pt x="21600" y="14188"/>
                    </a:cubicBezTo>
                    <a:cubicBezTo>
                      <a:pt x="21600" y="12176"/>
                      <a:pt x="19562" y="10588"/>
                      <a:pt x="16981" y="10588"/>
                    </a:cubicBezTo>
                  </a:path>
                </a:pathLst>
              </a:custGeom>
              <a:solidFill>
                <a:schemeClr val="accent2"/>
              </a:solidFill>
              <a:ln w="12700" cap="flat">
                <a:noFill/>
                <a:miter lim="400000"/>
              </a:ln>
              <a:effectLst/>
            </p:spPr>
            <p:txBody>
              <a:bodyPr wrap="square" lIns="45719" tIns="45719" rIns="45719" bIns="45719" numCol="1" anchor="t">
                <a:noAutofit/>
              </a:bodyPr>
              <a:lstStyle/>
              <a:p>
                <a:pPr>
                  <a:defRPr sz="2400"/>
                </a:pPr>
                <a:endParaRPr/>
              </a:p>
            </p:txBody>
          </p:sp>
        </p:grpSp>
        <p:grpSp>
          <p:nvGrpSpPr>
            <p:cNvPr id="741" name="Group 741"/>
            <p:cNvGrpSpPr/>
            <p:nvPr/>
          </p:nvGrpSpPr>
          <p:grpSpPr>
            <a:xfrm>
              <a:off x="8276254" y="627475"/>
              <a:ext cx="3458474" cy="1733579"/>
              <a:chOff x="0" y="0"/>
              <a:chExt cx="3458473" cy="1733578"/>
            </a:xfrm>
          </p:grpSpPr>
          <p:sp>
            <p:nvSpPr>
              <p:cNvPr id="723" name="Shape 723"/>
              <p:cNvSpPr/>
              <p:nvPr/>
            </p:nvSpPr>
            <p:spPr>
              <a:xfrm>
                <a:off x="757272" y="679509"/>
                <a:ext cx="2050624" cy="1054070"/>
              </a:xfrm>
              <a:prstGeom prst="roundRect">
                <a:avLst>
                  <a:gd name="adj" fmla="val 13052"/>
                </a:avLst>
              </a:prstGeom>
              <a:noFill/>
              <a:ln w="12700" cap="flat">
                <a:solidFill>
                  <a:srgbClr val="32538F"/>
                </a:solidFill>
                <a:prstDash val="solid"/>
                <a:miter lim="800000"/>
              </a:ln>
              <a:effectLst/>
            </p:spPr>
            <p:txBody>
              <a:bodyPr wrap="square" lIns="45719" tIns="45719" rIns="45719" bIns="45719" numCol="1" anchor="ctr">
                <a:noAutofit/>
              </a:bodyPr>
              <a:lstStyle/>
              <a:p>
                <a:pPr algn="ctr">
                  <a:defRPr sz="2400"/>
                </a:pPr>
                <a:endParaRPr/>
              </a:p>
            </p:txBody>
          </p:sp>
          <p:sp>
            <p:nvSpPr>
              <p:cNvPr id="724" name="Shape 724"/>
              <p:cNvSpPr/>
              <p:nvPr/>
            </p:nvSpPr>
            <p:spPr>
              <a:xfrm>
                <a:off x="-1" y="0"/>
                <a:ext cx="3458475" cy="650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lstStyle>
              <a:p>
                <a:r>
                  <a:t>Medicamentos continuos o medicamentos intermitentes</a:t>
                </a:r>
              </a:p>
            </p:txBody>
          </p:sp>
          <p:grpSp>
            <p:nvGrpSpPr>
              <p:cNvPr id="729" name="Group 729"/>
              <p:cNvGrpSpPr/>
              <p:nvPr/>
            </p:nvGrpSpPr>
            <p:grpSpPr>
              <a:xfrm>
                <a:off x="545048" y="941960"/>
                <a:ext cx="529169" cy="527053"/>
                <a:chOff x="0" y="0"/>
                <a:chExt cx="529167" cy="527052"/>
              </a:xfrm>
            </p:grpSpPr>
            <p:sp>
              <p:nvSpPr>
                <p:cNvPr id="725" name="Shape 725"/>
                <p:cNvSpPr/>
                <p:nvPr/>
              </p:nvSpPr>
              <p:spPr>
                <a:xfrm>
                  <a:off x="0" y="0"/>
                  <a:ext cx="529168" cy="527053"/>
                </a:xfrm>
                <a:custGeom>
                  <a:avLst/>
                  <a:gdLst/>
                  <a:ahLst/>
                  <a:cxnLst>
                    <a:cxn ang="0">
                      <a:pos x="wd2" y="hd2"/>
                    </a:cxn>
                    <a:cxn ang="5400000">
                      <a:pos x="wd2" y="hd2"/>
                    </a:cxn>
                    <a:cxn ang="10800000">
                      <a:pos x="wd2" y="hd2"/>
                    </a:cxn>
                    <a:cxn ang="16200000">
                      <a:pos x="wd2" y="hd2"/>
                    </a:cxn>
                  </a:cxnLst>
                  <a:rect l="0" t="0" r="r" b="b"/>
                  <a:pathLst>
                    <a:path w="21600" h="21600" extrusionOk="0">
                      <a:moveTo>
                        <a:pt x="21600" y="19736"/>
                      </a:moveTo>
                      <a:cubicBezTo>
                        <a:pt x="21600" y="20753"/>
                        <a:pt x="20838" y="21600"/>
                        <a:pt x="19821" y="21600"/>
                      </a:cubicBezTo>
                      <a:cubicBezTo>
                        <a:pt x="1864" y="21600"/>
                        <a:pt x="1864" y="21600"/>
                        <a:pt x="1864" y="21600"/>
                      </a:cubicBezTo>
                      <a:cubicBezTo>
                        <a:pt x="847" y="21600"/>
                        <a:pt x="0" y="20753"/>
                        <a:pt x="0" y="19736"/>
                      </a:cubicBezTo>
                      <a:cubicBezTo>
                        <a:pt x="0" y="1779"/>
                        <a:pt x="0" y="1779"/>
                        <a:pt x="0" y="1779"/>
                      </a:cubicBezTo>
                      <a:cubicBezTo>
                        <a:pt x="0" y="762"/>
                        <a:pt x="847" y="0"/>
                        <a:pt x="1864" y="0"/>
                      </a:cubicBezTo>
                      <a:cubicBezTo>
                        <a:pt x="19821" y="0"/>
                        <a:pt x="19821" y="0"/>
                        <a:pt x="19821" y="0"/>
                      </a:cubicBezTo>
                      <a:cubicBezTo>
                        <a:pt x="20838" y="0"/>
                        <a:pt x="21600" y="762"/>
                        <a:pt x="21600" y="1779"/>
                      </a:cubicBezTo>
                      <a:lnTo>
                        <a:pt x="21600" y="19736"/>
                      </a:lnTo>
                      <a:close/>
                    </a:path>
                  </a:pathLst>
                </a:custGeom>
                <a:solidFill>
                  <a:srgbClr val="FFFFFF"/>
                </a:solidFill>
                <a:ln w="12700" cap="flat">
                  <a:noFill/>
                  <a:miter lim="400000"/>
                </a:ln>
                <a:effectLst/>
              </p:spPr>
              <p:txBody>
                <a:bodyPr wrap="square" lIns="45719" tIns="45719" rIns="45719" bIns="45719" numCol="1" anchor="t">
                  <a:noAutofit/>
                </a:bodyPr>
                <a:lstStyle/>
                <a:p>
                  <a:pPr>
                    <a:defRPr sz="2400"/>
                  </a:pPr>
                  <a:endParaRPr/>
                </a:p>
              </p:txBody>
            </p:sp>
            <p:sp>
              <p:nvSpPr>
                <p:cNvPr id="726" name="Shape 726"/>
                <p:cNvSpPr/>
                <p:nvPr/>
              </p:nvSpPr>
              <p:spPr>
                <a:xfrm>
                  <a:off x="336550" y="57149"/>
                  <a:ext cx="133352" cy="135468"/>
                </a:xfrm>
                <a:custGeom>
                  <a:avLst/>
                  <a:gdLst/>
                  <a:ahLst/>
                  <a:cxnLst>
                    <a:cxn ang="0">
                      <a:pos x="wd2" y="hd2"/>
                    </a:cxn>
                    <a:cxn ang="5400000">
                      <a:pos x="wd2" y="hd2"/>
                    </a:cxn>
                    <a:cxn ang="10800000">
                      <a:pos x="wd2" y="hd2"/>
                    </a:cxn>
                    <a:cxn ang="16200000">
                      <a:pos x="wd2" y="hd2"/>
                    </a:cxn>
                  </a:cxnLst>
                  <a:rect l="0" t="0" r="r" b="b"/>
                  <a:pathLst>
                    <a:path w="21600" h="21600" extrusionOk="0">
                      <a:moveTo>
                        <a:pt x="21600" y="7088"/>
                      </a:moveTo>
                      <a:lnTo>
                        <a:pt x="14400" y="7088"/>
                      </a:lnTo>
                      <a:lnTo>
                        <a:pt x="14400" y="0"/>
                      </a:lnTo>
                      <a:lnTo>
                        <a:pt x="7200" y="0"/>
                      </a:lnTo>
                      <a:lnTo>
                        <a:pt x="7200" y="7088"/>
                      </a:lnTo>
                      <a:lnTo>
                        <a:pt x="0" y="7088"/>
                      </a:lnTo>
                      <a:lnTo>
                        <a:pt x="0" y="14175"/>
                      </a:lnTo>
                      <a:lnTo>
                        <a:pt x="7200" y="14175"/>
                      </a:lnTo>
                      <a:lnTo>
                        <a:pt x="7200" y="21600"/>
                      </a:lnTo>
                      <a:lnTo>
                        <a:pt x="14400" y="21600"/>
                      </a:lnTo>
                      <a:lnTo>
                        <a:pt x="14400" y="14175"/>
                      </a:lnTo>
                      <a:lnTo>
                        <a:pt x="21600" y="14175"/>
                      </a:lnTo>
                      <a:lnTo>
                        <a:pt x="21600" y="7088"/>
                      </a:lnTo>
                      <a:close/>
                    </a:path>
                  </a:pathLst>
                </a:custGeom>
                <a:solidFill>
                  <a:srgbClr val="009FDA"/>
                </a:solidFill>
                <a:ln w="12700" cap="flat">
                  <a:noFill/>
                  <a:miter lim="400000"/>
                </a:ln>
                <a:effectLst/>
              </p:spPr>
              <p:txBody>
                <a:bodyPr wrap="square" lIns="45719" tIns="45719" rIns="45719" bIns="45719" numCol="1" anchor="t">
                  <a:noAutofit/>
                </a:bodyPr>
                <a:lstStyle/>
                <a:p>
                  <a:pPr>
                    <a:defRPr sz="2400"/>
                  </a:pPr>
                  <a:endParaRPr/>
                </a:p>
              </p:txBody>
            </p:sp>
            <p:sp>
              <p:nvSpPr>
                <p:cNvPr id="727" name="Shape 727"/>
                <p:cNvSpPr/>
                <p:nvPr/>
              </p:nvSpPr>
              <p:spPr>
                <a:xfrm>
                  <a:off x="150284" y="99482"/>
                  <a:ext cx="148167" cy="146053"/>
                </a:xfrm>
                <a:prstGeom prst="ellipse">
                  <a:avLst/>
                </a:prstGeom>
                <a:solidFill>
                  <a:srgbClr val="009FDA"/>
                </a:solidFill>
                <a:ln w="12700" cap="flat">
                  <a:noFill/>
                  <a:miter lim="400000"/>
                </a:ln>
                <a:effectLst/>
              </p:spPr>
              <p:txBody>
                <a:bodyPr wrap="square" lIns="45719" tIns="45719" rIns="45719" bIns="45719" numCol="1" anchor="t">
                  <a:noAutofit/>
                </a:bodyPr>
                <a:lstStyle/>
                <a:p>
                  <a:pPr>
                    <a:defRPr sz="2400"/>
                  </a:pPr>
                  <a:endParaRPr/>
                </a:p>
              </p:txBody>
            </p:sp>
            <p:sp>
              <p:nvSpPr>
                <p:cNvPr id="728" name="Shape 728"/>
                <p:cNvSpPr/>
                <p:nvPr/>
              </p:nvSpPr>
              <p:spPr>
                <a:xfrm>
                  <a:off x="59266" y="264583"/>
                  <a:ext cx="330201" cy="203201"/>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cubicBezTo>
                        <a:pt x="17796" y="0"/>
                        <a:pt x="21600" y="4408"/>
                        <a:pt x="21600" y="9918"/>
                      </a:cubicBezTo>
                      <a:cubicBezTo>
                        <a:pt x="21600" y="21600"/>
                        <a:pt x="21600" y="21600"/>
                        <a:pt x="21600" y="21600"/>
                      </a:cubicBezTo>
                      <a:cubicBezTo>
                        <a:pt x="18611" y="21600"/>
                        <a:pt x="18611" y="21600"/>
                        <a:pt x="18611" y="21600"/>
                      </a:cubicBezTo>
                      <a:cubicBezTo>
                        <a:pt x="18611" y="12343"/>
                        <a:pt x="18611" y="12343"/>
                        <a:pt x="18611" y="12343"/>
                      </a:cubicBezTo>
                      <a:cubicBezTo>
                        <a:pt x="16574" y="12343"/>
                        <a:pt x="16574" y="12343"/>
                        <a:pt x="16574" y="12343"/>
                      </a:cubicBezTo>
                      <a:cubicBezTo>
                        <a:pt x="16574" y="21600"/>
                        <a:pt x="16574" y="21600"/>
                        <a:pt x="16574" y="21600"/>
                      </a:cubicBezTo>
                      <a:cubicBezTo>
                        <a:pt x="4891" y="21600"/>
                        <a:pt x="4891" y="21600"/>
                        <a:pt x="4891" y="21600"/>
                      </a:cubicBezTo>
                      <a:cubicBezTo>
                        <a:pt x="4891" y="12343"/>
                        <a:pt x="4891" y="12343"/>
                        <a:pt x="4891" y="12343"/>
                      </a:cubicBezTo>
                      <a:cubicBezTo>
                        <a:pt x="2989" y="12343"/>
                        <a:pt x="2989" y="12343"/>
                        <a:pt x="2989" y="12343"/>
                      </a:cubicBezTo>
                      <a:cubicBezTo>
                        <a:pt x="2989" y="21600"/>
                        <a:pt x="2989" y="21600"/>
                        <a:pt x="2989" y="21600"/>
                      </a:cubicBezTo>
                      <a:cubicBezTo>
                        <a:pt x="0" y="21600"/>
                        <a:pt x="0" y="21600"/>
                        <a:pt x="0" y="21600"/>
                      </a:cubicBezTo>
                      <a:cubicBezTo>
                        <a:pt x="0" y="9918"/>
                        <a:pt x="0" y="9918"/>
                        <a:pt x="0" y="9918"/>
                      </a:cubicBezTo>
                      <a:cubicBezTo>
                        <a:pt x="0" y="4408"/>
                        <a:pt x="3668" y="0"/>
                        <a:pt x="7064" y="0"/>
                      </a:cubicBezTo>
                      <a:lnTo>
                        <a:pt x="14400" y="0"/>
                      </a:lnTo>
                      <a:close/>
                    </a:path>
                  </a:pathLst>
                </a:custGeom>
                <a:solidFill>
                  <a:srgbClr val="009FDA"/>
                </a:solidFill>
                <a:ln w="12700" cap="flat">
                  <a:noFill/>
                  <a:miter lim="400000"/>
                </a:ln>
                <a:effectLst/>
              </p:spPr>
              <p:txBody>
                <a:bodyPr wrap="square" lIns="45719" tIns="45719" rIns="45719" bIns="45719" numCol="1" anchor="t">
                  <a:noAutofit/>
                </a:bodyPr>
                <a:lstStyle/>
                <a:p>
                  <a:pPr>
                    <a:defRPr sz="2400"/>
                  </a:pPr>
                  <a:endParaRPr/>
                </a:p>
              </p:txBody>
            </p:sp>
          </p:grpSp>
          <p:grpSp>
            <p:nvGrpSpPr>
              <p:cNvPr id="733" name="Group 733"/>
              <p:cNvGrpSpPr/>
              <p:nvPr/>
            </p:nvGrpSpPr>
            <p:grpSpPr>
              <a:xfrm>
                <a:off x="2106275" y="1008852"/>
                <a:ext cx="441161" cy="440293"/>
                <a:chOff x="0" y="0"/>
                <a:chExt cx="441160" cy="440291"/>
              </a:xfrm>
            </p:grpSpPr>
            <p:sp>
              <p:nvSpPr>
                <p:cNvPr id="730" name="Shape 730"/>
                <p:cNvSpPr/>
                <p:nvPr/>
              </p:nvSpPr>
              <p:spPr>
                <a:xfrm flipH="1">
                  <a:off x="308522" y="21147"/>
                  <a:ext cx="112223" cy="110107"/>
                </a:xfrm>
                <a:custGeom>
                  <a:avLst/>
                  <a:gdLst/>
                  <a:ahLst/>
                  <a:cxnLst>
                    <a:cxn ang="0">
                      <a:pos x="wd2" y="hd2"/>
                    </a:cxn>
                    <a:cxn ang="5400000">
                      <a:pos x="wd2" y="hd2"/>
                    </a:cxn>
                    <a:cxn ang="10800000">
                      <a:pos x="wd2" y="hd2"/>
                    </a:cxn>
                    <a:cxn ang="16200000">
                      <a:pos x="wd2" y="hd2"/>
                    </a:cxn>
                  </a:cxnLst>
                  <a:rect l="0" t="0" r="r" b="b"/>
                  <a:pathLst>
                    <a:path w="21207" h="21200" extrusionOk="0">
                      <a:moveTo>
                        <a:pt x="20619" y="6600"/>
                      </a:moveTo>
                      <a:cubicBezTo>
                        <a:pt x="14728" y="600"/>
                        <a:pt x="14728" y="600"/>
                        <a:pt x="14728" y="600"/>
                      </a:cubicBezTo>
                      <a:cubicBezTo>
                        <a:pt x="14728" y="600"/>
                        <a:pt x="14728" y="600"/>
                        <a:pt x="14728" y="600"/>
                      </a:cubicBezTo>
                      <a:cubicBezTo>
                        <a:pt x="13942" y="-200"/>
                        <a:pt x="12764" y="-200"/>
                        <a:pt x="11979" y="600"/>
                      </a:cubicBezTo>
                      <a:cubicBezTo>
                        <a:pt x="589" y="11800"/>
                        <a:pt x="589" y="11800"/>
                        <a:pt x="589" y="11800"/>
                      </a:cubicBezTo>
                      <a:cubicBezTo>
                        <a:pt x="-196" y="12600"/>
                        <a:pt x="-196" y="13800"/>
                        <a:pt x="589" y="14600"/>
                      </a:cubicBezTo>
                      <a:cubicBezTo>
                        <a:pt x="6873" y="20600"/>
                        <a:pt x="6873" y="20600"/>
                        <a:pt x="6873" y="20600"/>
                      </a:cubicBezTo>
                      <a:cubicBezTo>
                        <a:pt x="6873" y="20600"/>
                        <a:pt x="6873" y="20600"/>
                        <a:pt x="6873" y="20600"/>
                      </a:cubicBezTo>
                      <a:cubicBezTo>
                        <a:pt x="7266" y="21400"/>
                        <a:pt x="8444" y="21400"/>
                        <a:pt x="9229" y="20600"/>
                      </a:cubicBezTo>
                      <a:cubicBezTo>
                        <a:pt x="20619" y="9400"/>
                        <a:pt x="20619" y="9400"/>
                        <a:pt x="20619" y="9400"/>
                      </a:cubicBezTo>
                      <a:cubicBezTo>
                        <a:pt x="21404" y="8600"/>
                        <a:pt x="21404" y="7400"/>
                        <a:pt x="20619" y="6600"/>
                      </a:cubicBezTo>
                      <a:moveTo>
                        <a:pt x="10408" y="16600"/>
                      </a:moveTo>
                      <a:cubicBezTo>
                        <a:pt x="9622" y="17400"/>
                        <a:pt x="8837" y="17400"/>
                        <a:pt x="8051" y="16600"/>
                      </a:cubicBezTo>
                      <a:cubicBezTo>
                        <a:pt x="4909" y="13400"/>
                        <a:pt x="4909" y="13400"/>
                        <a:pt x="4909" y="13400"/>
                      </a:cubicBezTo>
                      <a:cubicBezTo>
                        <a:pt x="4124" y="12600"/>
                        <a:pt x="4124" y="11800"/>
                        <a:pt x="4909" y="11000"/>
                      </a:cubicBezTo>
                      <a:cubicBezTo>
                        <a:pt x="5695" y="10200"/>
                        <a:pt x="6873" y="10200"/>
                        <a:pt x="7266" y="11000"/>
                      </a:cubicBezTo>
                      <a:cubicBezTo>
                        <a:pt x="10408" y="14200"/>
                        <a:pt x="10408" y="14200"/>
                        <a:pt x="10408" y="14200"/>
                      </a:cubicBezTo>
                      <a:cubicBezTo>
                        <a:pt x="11193" y="15000"/>
                        <a:pt x="11193" y="15800"/>
                        <a:pt x="10408" y="16600"/>
                      </a:cubicBezTo>
                      <a:moveTo>
                        <a:pt x="16691" y="10600"/>
                      </a:moveTo>
                      <a:cubicBezTo>
                        <a:pt x="15906" y="11000"/>
                        <a:pt x="14728" y="11000"/>
                        <a:pt x="14335" y="10600"/>
                      </a:cubicBezTo>
                      <a:cubicBezTo>
                        <a:pt x="11193" y="7400"/>
                        <a:pt x="11193" y="7400"/>
                        <a:pt x="11193" y="7400"/>
                      </a:cubicBezTo>
                      <a:cubicBezTo>
                        <a:pt x="10408" y="6600"/>
                        <a:pt x="10408" y="5400"/>
                        <a:pt x="11193" y="4600"/>
                      </a:cubicBezTo>
                      <a:cubicBezTo>
                        <a:pt x="11586" y="4200"/>
                        <a:pt x="12764" y="4200"/>
                        <a:pt x="13549" y="4600"/>
                      </a:cubicBezTo>
                      <a:cubicBezTo>
                        <a:pt x="16691" y="7800"/>
                        <a:pt x="16691" y="7800"/>
                        <a:pt x="16691" y="7800"/>
                      </a:cubicBezTo>
                      <a:cubicBezTo>
                        <a:pt x="17477" y="8600"/>
                        <a:pt x="17477" y="9800"/>
                        <a:pt x="16691" y="10600"/>
                      </a:cubicBezTo>
                    </a:path>
                  </a:pathLst>
                </a:custGeom>
                <a:solidFill>
                  <a:srgbClr val="009FDA"/>
                </a:solidFill>
                <a:ln w="12700" cap="flat">
                  <a:noFill/>
                  <a:miter lim="400000"/>
                </a:ln>
                <a:effectLst/>
              </p:spPr>
              <p:txBody>
                <a:bodyPr wrap="square" lIns="45719" tIns="45719" rIns="45719" bIns="45719" numCol="1" anchor="t">
                  <a:noAutofit/>
                </a:bodyPr>
                <a:lstStyle/>
                <a:p>
                  <a:pPr>
                    <a:defRPr sz="2400"/>
                  </a:pPr>
                  <a:endParaRPr/>
                </a:p>
              </p:txBody>
            </p:sp>
            <p:sp>
              <p:nvSpPr>
                <p:cNvPr id="731" name="Shape 731"/>
                <p:cNvSpPr/>
                <p:nvPr/>
              </p:nvSpPr>
              <p:spPr>
                <a:xfrm flipH="1">
                  <a:off x="378390" y="0"/>
                  <a:ext cx="62771" cy="62770"/>
                </a:xfrm>
                <a:custGeom>
                  <a:avLst/>
                  <a:gdLst/>
                  <a:ahLst/>
                  <a:cxnLst>
                    <a:cxn ang="0">
                      <a:pos x="wd2" y="hd2"/>
                    </a:cxn>
                    <a:cxn ang="5400000">
                      <a:pos x="wd2" y="hd2"/>
                    </a:cxn>
                    <a:cxn ang="10800000">
                      <a:pos x="wd2" y="hd2"/>
                    </a:cxn>
                    <a:cxn ang="16200000">
                      <a:pos x="wd2" y="hd2"/>
                    </a:cxn>
                  </a:cxnLst>
                  <a:rect l="0" t="0" r="r" b="b"/>
                  <a:pathLst>
                    <a:path w="20663" h="20663" extrusionOk="0">
                      <a:moveTo>
                        <a:pt x="805" y="14284"/>
                      </a:moveTo>
                      <a:cubicBezTo>
                        <a:pt x="805" y="14284"/>
                        <a:pt x="805" y="14284"/>
                        <a:pt x="805" y="14284"/>
                      </a:cubicBezTo>
                      <a:cubicBezTo>
                        <a:pt x="14740" y="1046"/>
                        <a:pt x="14740" y="1046"/>
                        <a:pt x="14740" y="1046"/>
                      </a:cubicBezTo>
                      <a:cubicBezTo>
                        <a:pt x="16134" y="-348"/>
                        <a:pt x="18224" y="-348"/>
                        <a:pt x="19617" y="1046"/>
                      </a:cubicBezTo>
                      <a:cubicBezTo>
                        <a:pt x="21011" y="2439"/>
                        <a:pt x="21011" y="4529"/>
                        <a:pt x="19617" y="5923"/>
                      </a:cubicBezTo>
                      <a:cubicBezTo>
                        <a:pt x="6379" y="19858"/>
                        <a:pt x="6379" y="19858"/>
                        <a:pt x="6379" y="19858"/>
                      </a:cubicBezTo>
                      <a:cubicBezTo>
                        <a:pt x="4985" y="21252"/>
                        <a:pt x="2198" y="20555"/>
                        <a:pt x="805" y="19858"/>
                      </a:cubicBezTo>
                      <a:cubicBezTo>
                        <a:pt x="108" y="18465"/>
                        <a:pt x="-589" y="15678"/>
                        <a:pt x="805" y="14284"/>
                      </a:cubicBezTo>
                    </a:path>
                  </a:pathLst>
                </a:custGeom>
                <a:solidFill>
                  <a:srgbClr val="009FDA"/>
                </a:solidFill>
                <a:ln w="12700" cap="flat">
                  <a:noFill/>
                  <a:miter lim="400000"/>
                </a:ln>
                <a:effectLst/>
              </p:spPr>
              <p:txBody>
                <a:bodyPr wrap="square" lIns="45719" tIns="45719" rIns="45719" bIns="45719" numCol="1" anchor="t">
                  <a:noAutofit/>
                </a:bodyPr>
                <a:lstStyle/>
                <a:p>
                  <a:pPr>
                    <a:defRPr sz="2400"/>
                  </a:pPr>
                  <a:endParaRPr/>
                </a:p>
              </p:txBody>
            </p:sp>
            <p:sp>
              <p:nvSpPr>
                <p:cNvPr id="732" name="Shape 732"/>
                <p:cNvSpPr/>
                <p:nvPr/>
              </p:nvSpPr>
              <p:spPr>
                <a:xfrm flipH="1">
                  <a:off x="-1" y="82525"/>
                  <a:ext cx="358112" cy="357767"/>
                </a:xfrm>
                <a:custGeom>
                  <a:avLst/>
                  <a:gdLst/>
                  <a:ahLst/>
                  <a:cxnLst>
                    <a:cxn ang="0">
                      <a:pos x="wd2" y="hd2"/>
                    </a:cxn>
                    <a:cxn ang="5400000">
                      <a:pos x="wd2" y="hd2"/>
                    </a:cxn>
                    <a:cxn ang="10800000">
                      <a:pos x="wd2" y="hd2"/>
                    </a:cxn>
                    <a:cxn ang="16200000">
                      <a:pos x="wd2" y="hd2"/>
                    </a:cxn>
                  </a:cxnLst>
                  <a:rect l="0" t="0" r="r" b="b"/>
                  <a:pathLst>
                    <a:path w="21371" h="21476" extrusionOk="0">
                      <a:moveTo>
                        <a:pt x="21093" y="20297"/>
                      </a:moveTo>
                      <a:cubicBezTo>
                        <a:pt x="19118" y="18186"/>
                        <a:pt x="19118" y="18186"/>
                        <a:pt x="19118" y="18186"/>
                      </a:cubicBezTo>
                      <a:cubicBezTo>
                        <a:pt x="18501" y="14214"/>
                        <a:pt x="18501" y="14214"/>
                        <a:pt x="18501" y="14214"/>
                      </a:cubicBezTo>
                      <a:cubicBezTo>
                        <a:pt x="4553" y="186"/>
                        <a:pt x="4553" y="186"/>
                        <a:pt x="4553" y="186"/>
                      </a:cubicBezTo>
                      <a:cubicBezTo>
                        <a:pt x="4306" y="-62"/>
                        <a:pt x="3936" y="-62"/>
                        <a:pt x="3689" y="186"/>
                      </a:cubicBezTo>
                      <a:cubicBezTo>
                        <a:pt x="233" y="3786"/>
                        <a:pt x="233" y="3786"/>
                        <a:pt x="233" y="3786"/>
                      </a:cubicBezTo>
                      <a:cubicBezTo>
                        <a:pt x="-137" y="4035"/>
                        <a:pt x="-14" y="4407"/>
                        <a:pt x="233" y="4531"/>
                      </a:cubicBezTo>
                      <a:cubicBezTo>
                        <a:pt x="14181" y="18683"/>
                        <a:pt x="14181" y="18683"/>
                        <a:pt x="14181" y="18683"/>
                      </a:cubicBezTo>
                      <a:cubicBezTo>
                        <a:pt x="18007" y="19179"/>
                        <a:pt x="18007" y="19179"/>
                        <a:pt x="18007" y="19179"/>
                      </a:cubicBezTo>
                      <a:cubicBezTo>
                        <a:pt x="20105" y="21290"/>
                        <a:pt x="20105" y="21290"/>
                        <a:pt x="20105" y="21290"/>
                      </a:cubicBezTo>
                      <a:cubicBezTo>
                        <a:pt x="20352" y="21538"/>
                        <a:pt x="20846" y="21538"/>
                        <a:pt x="21093" y="21290"/>
                      </a:cubicBezTo>
                      <a:cubicBezTo>
                        <a:pt x="21463" y="21041"/>
                        <a:pt x="21463" y="20545"/>
                        <a:pt x="21093" y="20297"/>
                      </a:cubicBezTo>
                      <a:moveTo>
                        <a:pt x="6652" y="4159"/>
                      </a:moveTo>
                      <a:cubicBezTo>
                        <a:pt x="5170" y="7138"/>
                        <a:pt x="5170" y="7138"/>
                        <a:pt x="5170" y="7138"/>
                      </a:cubicBezTo>
                      <a:cubicBezTo>
                        <a:pt x="4924" y="7510"/>
                        <a:pt x="4553" y="7510"/>
                        <a:pt x="4306" y="7262"/>
                      </a:cubicBezTo>
                      <a:cubicBezTo>
                        <a:pt x="2455" y="5524"/>
                        <a:pt x="2455" y="5524"/>
                        <a:pt x="2455" y="5524"/>
                      </a:cubicBezTo>
                      <a:cubicBezTo>
                        <a:pt x="2332" y="5276"/>
                        <a:pt x="2208" y="5028"/>
                        <a:pt x="2332" y="4904"/>
                      </a:cubicBezTo>
                      <a:cubicBezTo>
                        <a:pt x="3813" y="1924"/>
                        <a:pt x="3813" y="1924"/>
                        <a:pt x="3813" y="1924"/>
                      </a:cubicBezTo>
                      <a:cubicBezTo>
                        <a:pt x="3936" y="1552"/>
                        <a:pt x="4430" y="1428"/>
                        <a:pt x="4677" y="1676"/>
                      </a:cubicBezTo>
                      <a:cubicBezTo>
                        <a:pt x="6528" y="3538"/>
                        <a:pt x="6528" y="3538"/>
                        <a:pt x="6528" y="3538"/>
                      </a:cubicBezTo>
                      <a:cubicBezTo>
                        <a:pt x="6652" y="3662"/>
                        <a:pt x="6775" y="3910"/>
                        <a:pt x="6652" y="4159"/>
                      </a:cubicBezTo>
                    </a:path>
                  </a:pathLst>
                </a:custGeom>
                <a:solidFill>
                  <a:srgbClr val="009FDA"/>
                </a:solidFill>
                <a:ln w="12700" cap="flat">
                  <a:noFill/>
                  <a:miter lim="400000"/>
                </a:ln>
                <a:effectLst/>
              </p:spPr>
              <p:txBody>
                <a:bodyPr wrap="square" lIns="45719" tIns="45719" rIns="45719" bIns="45719" numCol="1" anchor="t">
                  <a:noAutofit/>
                </a:bodyPr>
                <a:lstStyle/>
                <a:p>
                  <a:pPr>
                    <a:defRPr sz="2400"/>
                  </a:pPr>
                  <a:endParaRPr/>
                </a:p>
              </p:txBody>
            </p:sp>
          </p:grpSp>
          <p:grpSp>
            <p:nvGrpSpPr>
              <p:cNvPr id="740" name="Group 740"/>
              <p:cNvGrpSpPr/>
              <p:nvPr/>
            </p:nvGrpSpPr>
            <p:grpSpPr>
              <a:xfrm>
                <a:off x="2612102" y="967707"/>
                <a:ext cx="531285" cy="527053"/>
                <a:chOff x="0" y="0"/>
                <a:chExt cx="531283" cy="527052"/>
              </a:xfrm>
            </p:grpSpPr>
            <p:sp>
              <p:nvSpPr>
                <p:cNvPr id="734" name="Shape 734"/>
                <p:cNvSpPr/>
                <p:nvPr/>
              </p:nvSpPr>
              <p:spPr>
                <a:xfrm>
                  <a:off x="0" y="0"/>
                  <a:ext cx="531285" cy="527053"/>
                </a:xfrm>
                <a:custGeom>
                  <a:avLst/>
                  <a:gdLst/>
                  <a:ahLst/>
                  <a:cxnLst>
                    <a:cxn ang="0">
                      <a:pos x="wd2" y="hd2"/>
                    </a:cxn>
                    <a:cxn ang="5400000">
                      <a:pos x="wd2" y="hd2"/>
                    </a:cxn>
                    <a:cxn ang="10800000">
                      <a:pos x="wd2" y="hd2"/>
                    </a:cxn>
                    <a:cxn ang="16200000">
                      <a:pos x="wd2" y="hd2"/>
                    </a:cxn>
                  </a:cxnLst>
                  <a:rect l="0" t="0" r="r" b="b"/>
                  <a:pathLst>
                    <a:path w="21600" h="21600" extrusionOk="0">
                      <a:moveTo>
                        <a:pt x="21600" y="19736"/>
                      </a:moveTo>
                      <a:cubicBezTo>
                        <a:pt x="21600" y="20753"/>
                        <a:pt x="20756" y="21600"/>
                        <a:pt x="19744" y="21600"/>
                      </a:cubicBezTo>
                      <a:cubicBezTo>
                        <a:pt x="1856" y="21600"/>
                        <a:pt x="1856" y="21600"/>
                        <a:pt x="1856" y="21600"/>
                      </a:cubicBezTo>
                      <a:cubicBezTo>
                        <a:pt x="844" y="21600"/>
                        <a:pt x="0" y="20753"/>
                        <a:pt x="0" y="19736"/>
                      </a:cubicBezTo>
                      <a:cubicBezTo>
                        <a:pt x="0" y="1779"/>
                        <a:pt x="0" y="1779"/>
                        <a:pt x="0" y="1779"/>
                      </a:cubicBezTo>
                      <a:cubicBezTo>
                        <a:pt x="0" y="762"/>
                        <a:pt x="844" y="0"/>
                        <a:pt x="1856" y="0"/>
                      </a:cubicBezTo>
                      <a:cubicBezTo>
                        <a:pt x="19744" y="0"/>
                        <a:pt x="19744" y="0"/>
                        <a:pt x="19744" y="0"/>
                      </a:cubicBezTo>
                      <a:cubicBezTo>
                        <a:pt x="20756" y="0"/>
                        <a:pt x="21600" y="762"/>
                        <a:pt x="21600" y="1779"/>
                      </a:cubicBezTo>
                      <a:lnTo>
                        <a:pt x="21600" y="19736"/>
                      </a:lnTo>
                      <a:close/>
                    </a:path>
                  </a:pathLst>
                </a:custGeom>
                <a:solidFill>
                  <a:srgbClr val="FFFFFF"/>
                </a:solidFill>
                <a:ln w="12700" cap="flat">
                  <a:noFill/>
                  <a:miter lim="400000"/>
                </a:ln>
                <a:effectLst/>
              </p:spPr>
              <p:txBody>
                <a:bodyPr wrap="square" lIns="45719" tIns="45719" rIns="45719" bIns="45719" numCol="1" anchor="t">
                  <a:noAutofit/>
                </a:bodyPr>
                <a:lstStyle/>
                <a:p>
                  <a:pPr>
                    <a:defRPr sz="2400"/>
                  </a:pPr>
                  <a:endParaRPr/>
                </a:p>
              </p:txBody>
            </p:sp>
            <p:sp>
              <p:nvSpPr>
                <p:cNvPr id="735" name="Shape 735"/>
                <p:cNvSpPr/>
                <p:nvPr/>
              </p:nvSpPr>
              <p:spPr>
                <a:xfrm>
                  <a:off x="340722" y="337563"/>
                  <a:ext cx="137240" cy="136907"/>
                </a:xfrm>
                <a:custGeom>
                  <a:avLst/>
                  <a:gdLst/>
                  <a:ahLst/>
                  <a:cxnLst>
                    <a:cxn ang="0">
                      <a:pos x="wd2" y="hd2"/>
                    </a:cxn>
                    <a:cxn ang="5400000">
                      <a:pos x="wd2" y="hd2"/>
                    </a:cxn>
                    <a:cxn ang="10800000">
                      <a:pos x="wd2" y="hd2"/>
                    </a:cxn>
                    <a:cxn ang="16200000">
                      <a:pos x="wd2" y="hd2"/>
                    </a:cxn>
                  </a:cxnLst>
                  <a:rect l="0" t="0" r="r" b="b"/>
                  <a:pathLst>
                    <a:path w="20297" h="20545" extrusionOk="0">
                      <a:moveTo>
                        <a:pt x="18514" y="11426"/>
                      </a:moveTo>
                      <a:cubicBezTo>
                        <a:pt x="8332" y="1408"/>
                        <a:pt x="8332" y="1408"/>
                        <a:pt x="8332" y="1408"/>
                      </a:cubicBezTo>
                      <a:cubicBezTo>
                        <a:pt x="6789" y="-470"/>
                        <a:pt x="3394" y="-470"/>
                        <a:pt x="1543" y="1408"/>
                      </a:cubicBezTo>
                      <a:cubicBezTo>
                        <a:pt x="-617" y="3600"/>
                        <a:pt x="-308" y="6730"/>
                        <a:pt x="1234" y="8608"/>
                      </a:cubicBezTo>
                      <a:cubicBezTo>
                        <a:pt x="11417" y="18626"/>
                        <a:pt x="11417" y="18626"/>
                        <a:pt x="11417" y="18626"/>
                      </a:cubicBezTo>
                      <a:cubicBezTo>
                        <a:pt x="13577" y="21130"/>
                        <a:pt x="16972" y="21130"/>
                        <a:pt x="18823" y="18939"/>
                      </a:cubicBezTo>
                      <a:cubicBezTo>
                        <a:pt x="20983" y="17060"/>
                        <a:pt x="20674" y="13930"/>
                        <a:pt x="18514" y="11426"/>
                      </a:cubicBezTo>
                      <a:moveTo>
                        <a:pt x="16972" y="12678"/>
                      </a:moveTo>
                      <a:cubicBezTo>
                        <a:pt x="18206" y="13617"/>
                        <a:pt x="18514" y="14556"/>
                        <a:pt x="18514" y="15495"/>
                      </a:cubicBezTo>
                      <a:cubicBezTo>
                        <a:pt x="18514" y="16434"/>
                        <a:pt x="18206" y="17060"/>
                        <a:pt x="17589" y="17687"/>
                      </a:cubicBezTo>
                      <a:cubicBezTo>
                        <a:pt x="16972" y="18313"/>
                        <a:pt x="16046" y="18626"/>
                        <a:pt x="15120" y="18626"/>
                      </a:cubicBezTo>
                      <a:cubicBezTo>
                        <a:pt x="14503" y="18626"/>
                        <a:pt x="13577" y="18313"/>
                        <a:pt x="12343" y="17373"/>
                      </a:cubicBezTo>
                      <a:cubicBezTo>
                        <a:pt x="7714" y="12678"/>
                        <a:pt x="7714" y="12678"/>
                        <a:pt x="7714" y="12678"/>
                      </a:cubicBezTo>
                      <a:cubicBezTo>
                        <a:pt x="12343" y="7982"/>
                        <a:pt x="12343" y="7982"/>
                        <a:pt x="12343" y="7982"/>
                      </a:cubicBezTo>
                      <a:lnTo>
                        <a:pt x="16972" y="12678"/>
                      </a:lnTo>
                      <a:close/>
                    </a:path>
                  </a:pathLst>
                </a:custGeom>
                <a:solidFill>
                  <a:srgbClr val="009FDA"/>
                </a:solidFill>
                <a:ln w="12700" cap="flat">
                  <a:noFill/>
                  <a:miter lim="400000"/>
                </a:ln>
                <a:effectLst/>
              </p:spPr>
              <p:txBody>
                <a:bodyPr wrap="square" lIns="45719" tIns="45719" rIns="45719" bIns="45719" numCol="1" anchor="t">
                  <a:noAutofit/>
                </a:bodyPr>
                <a:lstStyle/>
                <a:p>
                  <a:pPr>
                    <a:defRPr sz="2400"/>
                  </a:pPr>
                  <a:endParaRPr/>
                </a:p>
              </p:txBody>
            </p:sp>
            <p:sp>
              <p:nvSpPr>
                <p:cNvPr id="736" name="Shape 736"/>
                <p:cNvSpPr/>
                <p:nvPr/>
              </p:nvSpPr>
              <p:spPr>
                <a:xfrm>
                  <a:off x="91016" y="50800"/>
                  <a:ext cx="186267" cy="116418"/>
                </a:xfrm>
                <a:custGeom>
                  <a:avLst/>
                  <a:gdLst/>
                  <a:ahLst/>
                  <a:cxnLst>
                    <a:cxn ang="0">
                      <a:pos x="wd2" y="hd2"/>
                    </a:cxn>
                    <a:cxn ang="5400000">
                      <a:pos x="wd2" y="hd2"/>
                    </a:cxn>
                    <a:cxn ang="10800000">
                      <a:pos x="wd2" y="hd2"/>
                    </a:cxn>
                    <a:cxn ang="16200000">
                      <a:pos x="wd2" y="hd2"/>
                    </a:cxn>
                  </a:cxnLst>
                  <a:rect l="0" t="0" r="r" b="b"/>
                  <a:pathLst>
                    <a:path w="21600" h="21600" extrusionOk="0">
                      <a:moveTo>
                        <a:pt x="21600" y="18129"/>
                      </a:moveTo>
                      <a:cubicBezTo>
                        <a:pt x="21600" y="20057"/>
                        <a:pt x="20640" y="21600"/>
                        <a:pt x="19440" y="21600"/>
                      </a:cubicBezTo>
                      <a:cubicBezTo>
                        <a:pt x="1920" y="21600"/>
                        <a:pt x="1920" y="21600"/>
                        <a:pt x="1920" y="21600"/>
                      </a:cubicBezTo>
                      <a:cubicBezTo>
                        <a:pt x="960" y="21600"/>
                        <a:pt x="0" y="20057"/>
                        <a:pt x="0" y="18129"/>
                      </a:cubicBezTo>
                      <a:cubicBezTo>
                        <a:pt x="0" y="3471"/>
                        <a:pt x="0" y="3471"/>
                        <a:pt x="0" y="3471"/>
                      </a:cubicBezTo>
                      <a:cubicBezTo>
                        <a:pt x="0" y="1543"/>
                        <a:pt x="960" y="0"/>
                        <a:pt x="1920" y="0"/>
                      </a:cubicBezTo>
                      <a:cubicBezTo>
                        <a:pt x="19440" y="0"/>
                        <a:pt x="19440" y="0"/>
                        <a:pt x="19440" y="0"/>
                      </a:cubicBezTo>
                      <a:cubicBezTo>
                        <a:pt x="20640" y="0"/>
                        <a:pt x="21600" y="1543"/>
                        <a:pt x="21600" y="3471"/>
                      </a:cubicBezTo>
                      <a:lnTo>
                        <a:pt x="21600" y="18129"/>
                      </a:lnTo>
                      <a:close/>
                    </a:path>
                  </a:pathLst>
                </a:custGeom>
                <a:solidFill>
                  <a:srgbClr val="009FDA"/>
                </a:solidFill>
                <a:ln w="12700" cap="flat">
                  <a:noFill/>
                  <a:miter lim="400000"/>
                </a:ln>
                <a:effectLst/>
              </p:spPr>
              <p:txBody>
                <a:bodyPr wrap="square" lIns="45719" tIns="45719" rIns="45719" bIns="45719" numCol="1" anchor="t">
                  <a:noAutofit/>
                </a:bodyPr>
                <a:lstStyle/>
                <a:p>
                  <a:pPr>
                    <a:defRPr sz="2400"/>
                  </a:pPr>
                  <a:endParaRPr/>
                </a:p>
              </p:txBody>
            </p:sp>
            <p:sp>
              <p:nvSpPr>
                <p:cNvPr id="737" name="Shape 737"/>
                <p:cNvSpPr/>
                <p:nvPr/>
              </p:nvSpPr>
              <p:spPr>
                <a:xfrm>
                  <a:off x="55033" y="186267"/>
                  <a:ext cx="256118" cy="287868"/>
                </a:xfrm>
                <a:custGeom>
                  <a:avLst/>
                  <a:gdLst/>
                  <a:ahLst/>
                  <a:cxnLst>
                    <a:cxn ang="0">
                      <a:pos x="wd2" y="hd2"/>
                    </a:cxn>
                    <a:cxn ang="5400000">
                      <a:pos x="wd2" y="hd2"/>
                    </a:cxn>
                    <a:cxn ang="10800000">
                      <a:pos x="wd2" y="hd2"/>
                    </a:cxn>
                    <a:cxn ang="16200000">
                      <a:pos x="wd2" y="hd2"/>
                    </a:cxn>
                  </a:cxnLst>
                  <a:rect l="0" t="0" r="r" b="b"/>
                  <a:pathLst>
                    <a:path w="21600" h="21600" extrusionOk="0">
                      <a:moveTo>
                        <a:pt x="19684" y="21600"/>
                      </a:moveTo>
                      <a:cubicBezTo>
                        <a:pt x="1916" y="21600"/>
                        <a:pt x="1916" y="21600"/>
                        <a:pt x="1916" y="21600"/>
                      </a:cubicBezTo>
                      <a:cubicBezTo>
                        <a:pt x="871" y="21600"/>
                        <a:pt x="0" y="20823"/>
                        <a:pt x="0" y="19891"/>
                      </a:cubicBezTo>
                      <a:cubicBezTo>
                        <a:pt x="0" y="1865"/>
                        <a:pt x="0" y="1865"/>
                        <a:pt x="0" y="1865"/>
                      </a:cubicBezTo>
                      <a:cubicBezTo>
                        <a:pt x="0" y="777"/>
                        <a:pt x="871" y="0"/>
                        <a:pt x="1916" y="0"/>
                      </a:cubicBezTo>
                      <a:cubicBezTo>
                        <a:pt x="19684" y="0"/>
                        <a:pt x="19684" y="0"/>
                        <a:pt x="19684" y="0"/>
                      </a:cubicBezTo>
                      <a:cubicBezTo>
                        <a:pt x="20729" y="0"/>
                        <a:pt x="21600" y="777"/>
                        <a:pt x="21600" y="1865"/>
                      </a:cubicBezTo>
                      <a:cubicBezTo>
                        <a:pt x="21600" y="19891"/>
                        <a:pt x="21600" y="19891"/>
                        <a:pt x="21600" y="19891"/>
                      </a:cubicBezTo>
                      <a:cubicBezTo>
                        <a:pt x="21600" y="20823"/>
                        <a:pt x="20729" y="21600"/>
                        <a:pt x="19684" y="21600"/>
                      </a:cubicBezTo>
                      <a:moveTo>
                        <a:pt x="1916" y="1243"/>
                      </a:moveTo>
                      <a:cubicBezTo>
                        <a:pt x="1568" y="1243"/>
                        <a:pt x="1219" y="1399"/>
                        <a:pt x="1219" y="1865"/>
                      </a:cubicBezTo>
                      <a:cubicBezTo>
                        <a:pt x="1219" y="19891"/>
                        <a:pt x="1219" y="19891"/>
                        <a:pt x="1219" y="19891"/>
                      </a:cubicBezTo>
                      <a:cubicBezTo>
                        <a:pt x="1219" y="20201"/>
                        <a:pt x="1568" y="20357"/>
                        <a:pt x="1916" y="20357"/>
                      </a:cubicBezTo>
                      <a:cubicBezTo>
                        <a:pt x="19684" y="20357"/>
                        <a:pt x="19684" y="20357"/>
                        <a:pt x="19684" y="20357"/>
                      </a:cubicBezTo>
                      <a:cubicBezTo>
                        <a:pt x="20032" y="20357"/>
                        <a:pt x="20206" y="20201"/>
                        <a:pt x="20206" y="19891"/>
                      </a:cubicBezTo>
                      <a:cubicBezTo>
                        <a:pt x="20206" y="1865"/>
                        <a:pt x="20206" y="1865"/>
                        <a:pt x="20206" y="1865"/>
                      </a:cubicBezTo>
                      <a:cubicBezTo>
                        <a:pt x="20206" y="1399"/>
                        <a:pt x="20032" y="1243"/>
                        <a:pt x="19684" y="1243"/>
                      </a:cubicBezTo>
                      <a:lnTo>
                        <a:pt x="1916" y="1243"/>
                      </a:lnTo>
                      <a:close/>
                    </a:path>
                  </a:pathLst>
                </a:custGeom>
                <a:solidFill>
                  <a:srgbClr val="009FDA"/>
                </a:solidFill>
                <a:ln w="12700" cap="flat">
                  <a:noFill/>
                  <a:miter lim="400000"/>
                </a:ln>
                <a:effectLst/>
              </p:spPr>
              <p:txBody>
                <a:bodyPr wrap="square" lIns="45719" tIns="45719" rIns="45719" bIns="45719" numCol="1" anchor="t">
                  <a:noAutofit/>
                </a:bodyPr>
                <a:lstStyle/>
                <a:p>
                  <a:pPr>
                    <a:defRPr sz="2400"/>
                  </a:pPr>
                  <a:endParaRPr/>
                </a:p>
              </p:txBody>
            </p:sp>
            <p:sp>
              <p:nvSpPr>
                <p:cNvPr id="738" name="Shape 738"/>
                <p:cNvSpPr/>
                <p:nvPr/>
              </p:nvSpPr>
              <p:spPr>
                <a:xfrm>
                  <a:off x="93010" y="302560"/>
                  <a:ext cx="134383" cy="134383"/>
                </a:xfrm>
                <a:custGeom>
                  <a:avLst/>
                  <a:gdLst/>
                  <a:ahLst/>
                  <a:cxnLst>
                    <a:cxn ang="0">
                      <a:pos x="wd2" y="hd2"/>
                    </a:cxn>
                    <a:cxn ang="5400000">
                      <a:pos x="wd2" y="hd2"/>
                    </a:cxn>
                    <a:cxn ang="10800000">
                      <a:pos x="wd2" y="hd2"/>
                    </a:cxn>
                    <a:cxn ang="16200000">
                      <a:pos x="wd2" y="hd2"/>
                    </a:cxn>
                  </a:cxnLst>
                  <a:rect l="0" t="0" r="r" b="b"/>
                  <a:pathLst>
                    <a:path w="20467" h="20467" extrusionOk="0">
                      <a:moveTo>
                        <a:pt x="18783" y="11583"/>
                      </a:moveTo>
                      <a:cubicBezTo>
                        <a:pt x="8452" y="1252"/>
                        <a:pt x="8452" y="1252"/>
                        <a:pt x="8452" y="1252"/>
                      </a:cubicBezTo>
                      <a:cubicBezTo>
                        <a:pt x="6887" y="-313"/>
                        <a:pt x="3444" y="-626"/>
                        <a:pt x="1565" y="1565"/>
                      </a:cubicBezTo>
                      <a:cubicBezTo>
                        <a:pt x="-626" y="3444"/>
                        <a:pt x="-313" y="6887"/>
                        <a:pt x="1252" y="8452"/>
                      </a:cubicBezTo>
                      <a:cubicBezTo>
                        <a:pt x="11583" y="18783"/>
                        <a:pt x="11583" y="18783"/>
                        <a:pt x="11583" y="18783"/>
                      </a:cubicBezTo>
                      <a:cubicBezTo>
                        <a:pt x="13774" y="20974"/>
                        <a:pt x="16904" y="20974"/>
                        <a:pt x="19096" y="19096"/>
                      </a:cubicBezTo>
                      <a:cubicBezTo>
                        <a:pt x="20974" y="16904"/>
                        <a:pt x="20974" y="13774"/>
                        <a:pt x="18783" y="11583"/>
                      </a:cubicBezTo>
                      <a:moveTo>
                        <a:pt x="17217" y="12522"/>
                      </a:moveTo>
                      <a:cubicBezTo>
                        <a:pt x="18470" y="13774"/>
                        <a:pt x="18783" y="14400"/>
                        <a:pt x="18783" y="15339"/>
                      </a:cubicBezTo>
                      <a:cubicBezTo>
                        <a:pt x="18783" y="16278"/>
                        <a:pt x="18470" y="17217"/>
                        <a:pt x="17844" y="17844"/>
                      </a:cubicBezTo>
                      <a:cubicBezTo>
                        <a:pt x="17217" y="18470"/>
                        <a:pt x="16278" y="18783"/>
                        <a:pt x="15339" y="18783"/>
                      </a:cubicBezTo>
                      <a:cubicBezTo>
                        <a:pt x="14400" y="18783"/>
                        <a:pt x="13774" y="18470"/>
                        <a:pt x="12522" y="17217"/>
                      </a:cubicBezTo>
                      <a:cubicBezTo>
                        <a:pt x="7826" y="12522"/>
                        <a:pt x="7826" y="12522"/>
                        <a:pt x="7826" y="12522"/>
                      </a:cubicBezTo>
                      <a:cubicBezTo>
                        <a:pt x="12522" y="7826"/>
                        <a:pt x="12522" y="7826"/>
                        <a:pt x="12522" y="7826"/>
                      </a:cubicBezTo>
                      <a:lnTo>
                        <a:pt x="17217" y="12522"/>
                      </a:lnTo>
                      <a:close/>
                    </a:path>
                  </a:pathLst>
                </a:custGeom>
                <a:solidFill>
                  <a:srgbClr val="009FDA"/>
                </a:solidFill>
                <a:ln w="12700" cap="flat">
                  <a:noFill/>
                  <a:miter lim="400000"/>
                </a:ln>
                <a:effectLst/>
              </p:spPr>
              <p:txBody>
                <a:bodyPr wrap="square" lIns="45719" tIns="45719" rIns="45719" bIns="45719" numCol="1" anchor="t">
                  <a:noAutofit/>
                </a:bodyPr>
                <a:lstStyle/>
                <a:p>
                  <a:pPr>
                    <a:defRPr sz="2400"/>
                  </a:pPr>
                  <a:endParaRPr/>
                </a:p>
              </p:txBody>
            </p:sp>
            <p:sp>
              <p:nvSpPr>
                <p:cNvPr id="739" name="Shape 739"/>
                <p:cNvSpPr/>
                <p:nvPr/>
              </p:nvSpPr>
              <p:spPr>
                <a:xfrm>
                  <a:off x="137522" y="221145"/>
                  <a:ext cx="137240" cy="136908"/>
                </a:xfrm>
                <a:custGeom>
                  <a:avLst/>
                  <a:gdLst/>
                  <a:ahLst/>
                  <a:cxnLst>
                    <a:cxn ang="0">
                      <a:pos x="wd2" y="hd2"/>
                    </a:cxn>
                    <a:cxn ang="5400000">
                      <a:pos x="wd2" y="hd2"/>
                    </a:cxn>
                    <a:cxn ang="10800000">
                      <a:pos x="wd2" y="hd2"/>
                    </a:cxn>
                    <a:cxn ang="16200000">
                      <a:pos x="wd2" y="hd2"/>
                    </a:cxn>
                  </a:cxnLst>
                  <a:rect l="0" t="0" r="r" b="b"/>
                  <a:pathLst>
                    <a:path w="20297" h="20545" extrusionOk="0">
                      <a:moveTo>
                        <a:pt x="18514" y="11426"/>
                      </a:moveTo>
                      <a:cubicBezTo>
                        <a:pt x="8332" y="1408"/>
                        <a:pt x="8332" y="1408"/>
                        <a:pt x="8332" y="1408"/>
                      </a:cubicBezTo>
                      <a:cubicBezTo>
                        <a:pt x="6789" y="-470"/>
                        <a:pt x="3394" y="-470"/>
                        <a:pt x="1543" y="1408"/>
                      </a:cubicBezTo>
                      <a:cubicBezTo>
                        <a:pt x="-617" y="3600"/>
                        <a:pt x="-308" y="6730"/>
                        <a:pt x="1234" y="8608"/>
                      </a:cubicBezTo>
                      <a:cubicBezTo>
                        <a:pt x="11417" y="18626"/>
                        <a:pt x="11417" y="18626"/>
                        <a:pt x="11417" y="18626"/>
                      </a:cubicBezTo>
                      <a:cubicBezTo>
                        <a:pt x="13577" y="21130"/>
                        <a:pt x="16972" y="21130"/>
                        <a:pt x="18823" y="18939"/>
                      </a:cubicBezTo>
                      <a:cubicBezTo>
                        <a:pt x="20983" y="17060"/>
                        <a:pt x="20674" y="13930"/>
                        <a:pt x="18514" y="11426"/>
                      </a:cubicBezTo>
                      <a:moveTo>
                        <a:pt x="16972" y="12678"/>
                      </a:moveTo>
                      <a:cubicBezTo>
                        <a:pt x="18206" y="13617"/>
                        <a:pt x="18514" y="14556"/>
                        <a:pt x="18514" y="15495"/>
                      </a:cubicBezTo>
                      <a:cubicBezTo>
                        <a:pt x="18514" y="16434"/>
                        <a:pt x="18206" y="17060"/>
                        <a:pt x="17589" y="17687"/>
                      </a:cubicBezTo>
                      <a:cubicBezTo>
                        <a:pt x="16972" y="18313"/>
                        <a:pt x="16046" y="18626"/>
                        <a:pt x="15120" y="18626"/>
                      </a:cubicBezTo>
                      <a:cubicBezTo>
                        <a:pt x="14503" y="18626"/>
                        <a:pt x="13577" y="18313"/>
                        <a:pt x="12343" y="17373"/>
                      </a:cubicBezTo>
                      <a:cubicBezTo>
                        <a:pt x="7714" y="12678"/>
                        <a:pt x="7714" y="12678"/>
                        <a:pt x="7714" y="12678"/>
                      </a:cubicBezTo>
                      <a:cubicBezTo>
                        <a:pt x="12343" y="7982"/>
                        <a:pt x="12343" y="7982"/>
                        <a:pt x="12343" y="7982"/>
                      </a:cubicBezTo>
                      <a:lnTo>
                        <a:pt x="16972" y="12678"/>
                      </a:lnTo>
                      <a:close/>
                    </a:path>
                  </a:pathLst>
                </a:custGeom>
                <a:solidFill>
                  <a:srgbClr val="009FDA"/>
                </a:solidFill>
                <a:ln w="12700" cap="flat">
                  <a:noFill/>
                  <a:miter lim="400000"/>
                </a:ln>
                <a:effectLst/>
              </p:spPr>
              <p:txBody>
                <a:bodyPr wrap="square" lIns="45719" tIns="45719" rIns="45719" bIns="45719" numCol="1" anchor="t">
                  <a:noAutofit/>
                </a:bodyPr>
                <a:lstStyle/>
                <a:p>
                  <a:pPr>
                    <a:defRPr sz="2400"/>
                  </a:pPr>
                  <a:endParaRPr/>
                </a:p>
              </p:txBody>
            </p:sp>
          </p:grpSp>
        </p:gr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742"/>
                                        </p:tgtEl>
                                        <p:attrNameLst>
                                          <p:attrName>style.visibility</p:attrName>
                                        </p:attrNameLst>
                                      </p:cBhvr>
                                      <p:to>
                                        <p:strVal val="visible"/>
                                      </p:to>
                                    </p:set>
                                    <p:animEffect transition="in" filter="dissolve">
                                      <p:cBhvr>
                                        <p:cTn id="7" dur="500"/>
                                        <p:tgtEl>
                                          <p:spTgt spid="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Shape 746"/>
          <p:cNvSpPr/>
          <p:nvPr/>
        </p:nvSpPr>
        <p:spPr>
          <a:xfrm>
            <a:off x="2079811" y="6392075"/>
            <a:ext cx="8507508"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lvl1pPr algn="ctr">
              <a:defRPr sz="1200">
                <a:solidFill>
                  <a:srgbClr val="9289A9"/>
                </a:solidFill>
              </a:defRPr>
            </a:lvl1pPr>
          </a:lstStyle>
          <a:p>
            <a:r>
              <a:t>Slide courtesy of Donna Ryan</a:t>
            </a:r>
          </a:p>
        </p:txBody>
      </p:sp>
      <p:sp>
        <p:nvSpPr>
          <p:cNvPr id="747" name="Shape 747"/>
          <p:cNvSpPr>
            <a:spLocks noGrp="1"/>
          </p:cNvSpPr>
          <p:nvPr>
            <p:ph type="title"/>
          </p:nvPr>
        </p:nvSpPr>
        <p:spPr>
          <a:xfrm>
            <a:off x="838200" y="365125"/>
            <a:ext cx="10515600" cy="1325563"/>
          </a:xfrm>
          <a:prstGeom prst="rect">
            <a:avLst/>
          </a:prstGeom>
        </p:spPr>
        <p:txBody>
          <a:bodyPr/>
          <a:lstStyle>
            <a:lvl1pPr defTabSz="877823">
              <a:defRPr sz="4224">
                <a:solidFill>
                  <a:srgbClr val="FF0000"/>
                </a:solidFill>
                <a:effectLst>
                  <a:outerShdw blurRad="36576" dist="36576" dir="2700000" rotWithShape="0">
                    <a:srgbClr val="000000">
                      <a:alpha val="43137"/>
                    </a:srgbClr>
                  </a:outerShdw>
                </a:effectLst>
              </a:defRPr>
            </a:lvl1pPr>
          </a:lstStyle>
          <a:p>
            <a:r>
              <a:t>¿Cómo se ve un enfoque holístico en las intervenciones de control de peso?</a:t>
            </a:r>
          </a:p>
        </p:txBody>
      </p:sp>
      <p:grpSp>
        <p:nvGrpSpPr>
          <p:cNvPr id="750" name="Group 750"/>
          <p:cNvGrpSpPr/>
          <p:nvPr/>
        </p:nvGrpSpPr>
        <p:grpSpPr>
          <a:xfrm>
            <a:off x="1604023" y="2003010"/>
            <a:ext cx="1764003" cy="1260003"/>
            <a:chOff x="-1" y="-1"/>
            <a:chExt cx="1764002" cy="1260002"/>
          </a:xfrm>
        </p:grpSpPr>
        <p:sp>
          <p:nvSpPr>
            <p:cNvPr id="748" name="Shape 748"/>
            <p:cNvSpPr/>
            <p:nvPr/>
          </p:nvSpPr>
          <p:spPr>
            <a:xfrm>
              <a:off x="-1" y="-1"/>
              <a:ext cx="1764002" cy="1260002"/>
            </a:xfrm>
            <a:prstGeom prst="ellipse">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49" name="Shape 749"/>
            <p:cNvSpPr/>
            <p:nvPr/>
          </p:nvSpPr>
          <p:spPr>
            <a:xfrm>
              <a:off x="258332" y="383778"/>
              <a:ext cx="1247336" cy="4924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600"/>
              </a:lvl1pPr>
            </a:lstStyle>
            <a:p>
              <a:r>
                <a:rPr dirty="0"/>
                <a:t>Evita</a:t>
              </a:r>
              <a:r>
                <a:rPr lang="es-ES" dirty="0"/>
                <a:t>r</a:t>
              </a:r>
              <a:r>
                <a:rPr dirty="0"/>
                <a:t> </a:t>
              </a:r>
              <a:r>
                <a:rPr dirty="0" err="1"/>
                <a:t>hipoglucemia</a:t>
              </a:r>
              <a:endParaRPr dirty="0"/>
            </a:p>
          </p:txBody>
        </p:sp>
      </p:grpSp>
      <p:grpSp>
        <p:nvGrpSpPr>
          <p:cNvPr id="753" name="Group 753"/>
          <p:cNvGrpSpPr/>
          <p:nvPr/>
        </p:nvGrpSpPr>
        <p:grpSpPr>
          <a:xfrm>
            <a:off x="529780" y="3495333"/>
            <a:ext cx="1764002" cy="1260001"/>
            <a:chOff x="0" y="0"/>
            <a:chExt cx="1764000" cy="1260000"/>
          </a:xfrm>
        </p:grpSpPr>
        <p:sp>
          <p:nvSpPr>
            <p:cNvPr id="751" name="Shape 751"/>
            <p:cNvSpPr/>
            <p:nvPr/>
          </p:nvSpPr>
          <p:spPr>
            <a:xfrm>
              <a:off x="-1" y="-1"/>
              <a:ext cx="1764002" cy="1260002"/>
            </a:xfrm>
            <a:prstGeom prst="ellipse">
              <a:avLst/>
            </a:prstGeom>
            <a:solidFill>
              <a:srgbClr val="00B050"/>
            </a:solidFill>
            <a:ln w="12700" cap="flat">
              <a:solidFill>
                <a:srgbClr val="00B05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52" name="Shape 752"/>
            <p:cNvSpPr/>
            <p:nvPr/>
          </p:nvSpPr>
          <p:spPr>
            <a:xfrm>
              <a:off x="258332" y="268049"/>
              <a:ext cx="1247336" cy="723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a:defRPr sz="1600">
                  <a:solidFill>
                    <a:srgbClr val="FFFFFF"/>
                  </a:solidFill>
                </a:defRPr>
              </a:pPr>
              <a:r>
                <a:t>Sueño adecuado</a:t>
              </a:r>
            </a:p>
            <a:p>
              <a:pPr algn="ctr">
                <a:defRPr sz="1600">
                  <a:solidFill>
                    <a:srgbClr val="FFFFFF"/>
                  </a:solidFill>
                </a:defRPr>
              </a:pPr>
              <a:r>
                <a:t>Higiene </a:t>
              </a:r>
            </a:p>
          </p:txBody>
        </p:sp>
      </p:grpSp>
      <p:grpSp>
        <p:nvGrpSpPr>
          <p:cNvPr id="756" name="Group 756"/>
          <p:cNvGrpSpPr/>
          <p:nvPr/>
        </p:nvGrpSpPr>
        <p:grpSpPr>
          <a:xfrm>
            <a:off x="8815030" y="1998427"/>
            <a:ext cx="1764003" cy="1260003"/>
            <a:chOff x="-1" y="-1"/>
            <a:chExt cx="1764002" cy="1260002"/>
          </a:xfrm>
        </p:grpSpPr>
        <p:sp>
          <p:nvSpPr>
            <p:cNvPr id="754" name="Shape 754"/>
            <p:cNvSpPr/>
            <p:nvPr/>
          </p:nvSpPr>
          <p:spPr>
            <a:xfrm>
              <a:off x="-1" y="-1"/>
              <a:ext cx="1764002" cy="1260002"/>
            </a:xfrm>
            <a:prstGeom prst="ellipse">
              <a:avLst/>
            </a:prstGeom>
            <a:solidFill>
              <a:srgbClr val="BF9000"/>
            </a:solidFill>
            <a:ln w="12700" cap="flat">
              <a:solidFill>
                <a:srgbClr val="BA8C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55" name="Shape 755"/>
            <p:cNvSpPr/>
            <p:nvPr/>
          </p:nvSpPr>
          <p:spPr>
            <a:xfrm>
              <a:off x="258332" y="137558"/>
              <a:ext cx="1247336" cy="9848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600">
                  <a:solidFill>
                    <a:srgbClr val="FFFFFF"/>
                  </a:solidFill>
                </a:defRPr>
              </a:lvl1pPr>
            </a:lstStyle>
            <a:p>
              <a:r>
                <a:rPr dirty="0" err="1"/>
                <a:t>Evitar</a:t>
              </a:r>
              <a:r>
                <a:rPr dirty="0"/>
                <a:t> la </a:t>
              </a:r>
              <a:r>
                <a:rPr dirty="0" err="1"/>
                <a:t>ganancia</a:t>
              </a:r>
              <a:r>
                <a:rPr dirty="0"/>
                <a:t> </a:t>
              </a:r>
              <a:r>
                <a:rPr dirty="0" err="1"/>
                <a:t>inducida</a:t>
              </a:r>
              <a:r>
                <a:rPr dirty="0"/>
                <a:t> </a:t>
              </a:r>
              <a:r>
                <a:rPr dirty="0" err="1"/>
                <a:t>por</a:t>
              </a:r>
              <a:r>
                <a:rPr dirty="0"/>
                <a:t> la </a:t>
              </a:r>
              <a:r>
                <a:rPr dirty="0" err="1"/>
                <a:t>medica</a:t>
              </a:r>
              <a:r>
                <a:rPr lang="es-ES" dirty="0" err="1"/>
                <a:t>mentos</a:t>
              </a:r>
              <a:endParaRPr dirty="0"/>
            </a:p>
          </p:txBody>
        </p:sp>
      </p:grpSp>
      <p:grpSp>
        <p:nvGrpSpPr>
          <p:cNvPr id="759" name="Group 759"/>
          <p:cNvGrpSpPr/>
          <p:nvPr/>
        </p:nvGrpSpPr>
        <p:grpSpPr>
          <a:xfrm>
            <a:off x="9890076" y="3495333"/>
            <a:ext cx="1764001" cy="1260001"/>
            <a:chOff x="0" y="0"/>
            <a:chExt cx="1764000" cy="1260000"/>
          </a:xfrm>
        </p:grpSpPr>
        <p:sp>
          <p:nvSpPr>
            <p:cNvPr id="757" name="Shape 757"/>
            <p:cNvSpPr/>
            <p:nvPr/>
          </p:nvSpPr>
          <p:spPr>
            <a:xfrm>
              <a:off x="-1" y="-1"/>
              <a:ext cx="1764002" cy="1260002"/>
            </a:xfrm>
            <a:prstGeom prst="ellipse">
              <a:avLst/>
            </a:prstGeom>
            <a:solidFill>
              <a:srgbClr val="F8731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58" name="Shape 758"/>
            <p:cNvSpPr/>
            <p:nvPr/>
          </p:nvSpPr>
          <p:spPr>
            <a:xfrm>
              <a:off x="258332" y="268049"/>
              <a:ext cx="1247336" cy="723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600">
                  <a:solidFill>
                    <a:srgbClr val="FFFFFF"/>
                  </a:solidFill>
                </a:defRPr>
              </a:lvl1pPr>
            </a:lstStyle>
            <a:p>
              <a:r>
                <a:t>Habilidades de gestión financiera</a:t>
              </a:r>
            </a:p>
          </p:txBody>
        </p:sp>
      </p:grpSp>
      <p:grpSp>
        <p:nvGrpSpPr>
          <p:cNvPr id="762" name="Group 762"/>
          <p:cNvGrpSpPr/>
          <p:nvPr/>
        </p:nvGrpSpPr>
        <p:grpSpPr>
          <a:xfrm>
            <a:off x="4027286" y="1784423"/>
            <a:ext cx="1764003" cy="1260004"/>
            <a:chOff x="-1" y="-1"/>
            <a:chExt cx="1764002" cy="1260002"/>
          </a:xfrm>
        </p:grpSpPr>
        <p:sp>
          <p:nvSpPr>
            <p:cNvPr id="760" name="Shape 760"/>
            <p:cNvSpPr/>
            <p:nvPr/>
          </p:nvSpPr>
          <p:spPr>
            <a:xfrm>
              <a:off x="-1" y="-1"/>
              <a:ext cx="1764002" cy="1260002"/>
            </a:xfrm>
            <a:prstGeom prst="ellipse">
              <a:avLst/>
            </a:prstGeom>
            <a:solidFill>
              <a:schemeClr val="accent2"/>
            </a:solidFill>
            <a:ln w="12700" cap="flat">
              <a:solidFill>
                <a:srgbClr val="AD5B24"/>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61" name="Shape 761"/>
            <p:cNvSpPr/>
            <p:nvPr/>
          </p:nvSpPr>
          <p:spPr>
            <a:xfrm>
              <a:off x="258332" y="260668"/>
              <a:ext cx="1247336" cy="738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600"/>
              </a:lvl1pPr>
            </a:lstStyle>
            <a:p>
              <a:r>
                <a:rPr dirty="0" err="1"/>
                <a:t>Maneja</a:t>
              </a:r>
              <a:r>
                <a:rPr lang="es-ES" dirty="0"/>
                <a:t>r</a:t>
              </a:r>
              <a:r>
                <a:rPr dirty="0"/>
                <a:t> la </a:t>
              </a:r>
              <a:r>
                <a:rPr dirty="0" err="1"/>
                <a:t>depresión</a:t>
              </a:r>
              <a:r>
                <a:rPr dirty="0"/>
                <a:t> y la </a:t>
              </a:r>
              <a:r>
                <a:rPr dirty="0" err="1"/>
                <a:t>salud</a:t>
              </a:r>
              <a:r>
                <a:rPr dirty="0"/>
                <a:t> mental</a:t>
              </a:r>
            </a:p>
          </p:txBody>
        </p:sp>
      </p:grpSp>
      <p:grpSp>
        <p:nvGrpSpPr>
          <p:cNvPr id="765" name="Group 765"/>
          <p:cNvGrpSpPr/>
          <p:nvPr/>
        </p:nvGrpSpPr>
        <p:grpSpPr>
          <a:xfrm>
            <a:off x="6383361" y="1782763"/>
            <a:ext cx="1764001" cy="1260001"/>
            <a:chOff x="0" y="0"/>
            <a:chExt cx="1764000" cy="1260000"/>
          </a:xfrm>
        </p:grpSpPr>
        <p:sp>
          <p:nvSpPr>
            <p:cNvPr id="763" name="Shape 763"/>
            <p:cNvSpPr/>
            <p:nvPr/>
          </p:nvSpPr>
          <p:spPr>
            <a:xfrm>
              <a:off x="-1" y="-1"/>
              <a:ext cx="1764002" cy="1260002"/>
            </a:xfrm>
            <a:prstGeom prst="ellipse">
              <a:avLst/>
            </a:prstGeom>
            <a:solidFill>
              <a:srgbClr val="DA1E4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64" name="Shape 764"/>
            <p:cNvSpPr/>
            <p:nvPr/>
          </p:nvSpPr>
          <p:spPr>
            <a:xfrm>
              <a:off x="258332" y="388699"/>
              <a:ext cx="1247336" cy="482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600">
                  <a:solidFill>
                    <a:srgbClr val="FFFFFF"/>
                  </a:solidFill>
                </a:defRPr>
              </a:lvl1pPr>
            </a:lstStyle>
            <a:p>
              <a:r>
                <a:t>Manejo de estrés</a:t>
              </a:r>
            </a:p>
          </p:txBody>
        </p:sp>
      </p:grpSp>
      <p:grpSp>
        <p:nvGrpSpPr>
          <p:cNvPr id="768" name="Group 768"/>
          <p:cNvGrpSpPr/>
          <p:nvPr/>
        </p:nvGrpSpPr>
        <p:grpSpPr>
          <a:xfrm>
            <a:off x="1180248" y="5561771"/>
            <a:ext cx="9831504" cy="901857"/>
            <a:chOff x="0" y="-200566"/>
            <a:chExt cx="9831502" cy="901855"/>
          </a:xfrm>
        </p:grpSpPr>
        <p:sp>
          <p:nvSpPr>
            <p:cNvPr id="766" name="Shape 766"/>
            <p:cNvSpPr/>
            <p:nvPr/>
          </p:nvSpPr>
          <p:spPr>
            <a:xfrm>
              <a:off x="0" y="17072"/>
              <a:ext cx="9831503" cy="466579"/>
            </a:xfrm>
            <a:prstGeom prst="roundRect">
              <a:avLst>
                <a:gd name="adj" fmla="val 16667"/>
              </a:avLst>
            </a:prstGeom>
            <a:solidFill>
              <a:srgbClr val="000000"/>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67" name="Shape 767"/>
            <p:cNvSpPr/>
            <p:nvPr/>
          </p:nvSpPr>
          <p:spPr>
            <a:xfrm>
              <a:off x="22775" y="-200567"/>
              <a:ext cx="9785951" cy="90185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p>
              <a:pPr algn="ctr">
                <a:defRPr>
                  <a:solidFill>
                    <a:srgbClr val="FFFFFF"/>
                  </a:solidFill>
                </a:defRPr>
              </a:pPr>
              <a:r>
                <a:t>Abogar por  </a:t>
              </a:r>
              <a:r>
                <a:rPr sz="2400" b="1"/>
                <a:t>mejores ambientes </a:t>
              </a:r>
              <a:r>
                <a:t>de</a:t>
              </a:r>
              <a:r>
                <a:rPr sz="2400" b="1"/>
                <a:t> alimentación </a:t>
              </a:r>
              <a:r>
                <a:t>y</a:t>
              </a:r>
              <a:r>
                <a:rPr sz="2400" b="1"/>
                <a:t> trabajo,</a:t>
              </a:r>
              <a:r>
                <a:t> y por </a:t>
              </a:r>
              <a:r>
                <a:rPr sz="2400" b="1"/>
                <a:t>justicia social</a:t>
              </a:r>
            </a:p>
          </p:txBody>
        </p:sp>
      </p:grpSp>
      <p:pic>
        <p:nvPicPr>
          <p:cNvPr id="3" name="Imagen 2">
            <a:extLst>
              <a:ext uri="{FF2B5EF4-FFF2-40B4-BE49-F238E27FC236}">
                <a16:creationId xmlns:a16="http://schemas.microsoft.com/office/drawing/2014/main" id="{15066F51-F662-474C-A5A5-C4C8CC726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677" y="3227797"/>
            <a:ext cx="5976353" cy="2353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768"/>
                                        </p:tgtEl>
                                        <p:attrNameLst>
                                          <p:attrName>style.visibility</p:attrName>
                                        </p:attrNameLst>
                                      </p:cBhvr>
                                      <p:to>
                                        <p:strVal val="visible"/>
                                      </p:to>
                                    </p:set>
                                    <p:animEffect transition="in" filter="dissolve">
                                      <p:cBhvr>
                                        <p:cTn id="7" dur="500"/>
                                        <p:tgtEl>
                                          <p:spTgt spid="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3" name="Group 773"/>
          <p:cNvGrpSpPr/>
          <p:nvPr/>
        </p:nvGrpSpPr>
        <p:grpSpPr>
          <a:xfrm>
            <a:off x="6705599" y="1371599"/>
            <a:ext cx="5339646" cy="5791201"/>
            <a:chOff x="0" y="0"/>
            <a:chExt cx="5339645" cy="5791200"/>
          </a:xfrm>
        </p:grpSpPr>
        <p:sp>
          <p:nvSpPr>
            <p:cNvPr id="771" name="Shape 771"/>
            <p:cNvSpPr/>
            <p:nvPr/>
          </p:nvSpPr>
          <p:spPr>
            <a:xfrm>
              <a:off x="0" y="0"/>
              <a:ext cx="5339646" cy="5157545"/>
            </a:xfrm>
            <a:prstGeom prst="rect">
              <a:avLst/>
            </a:prstGeom>
            <a:noFill/>
            <a:ln w="12700" cap="flat">
              <a:solidFill>
                <a:schemeClr val="accent2"/>
              </a:solidFill>
              <a:prstDash val="solid"/>
              <a:miter lim="800000"/>
            </a:ln>
            <a:effectLst/>
          </p:spPr>
          <p:txBody>
            <a:bodyPr wrap="square" lIns="45719" tIns="45719" rIns="45719" bIns="45719" numCol="1" anchor="t">
              <a:noAutofit/>
            </a:bodyPr>
            <a:lstStyle/>
            <a:p>
              <a:pPr defTabSz="914285">
                <a:spcBef>
                  <a:spcPts val="600"/>
                </a:spcBef>
                <a:defRPr>
                  <a:solidFill>
                    <a:srgbClr val="FFFFFF"/>
                  </a:solidFill>
                </a:defRPr>
              </a:pPr>
              <a:endParaRPr/>
            </a:p>
          </p:txBody>
        </p:sp>
        <p:sp>
          <p:nvSpPr>
            <p:cNvPr id="772" name="Shape 772"/>
            <p:cNvSpPr/>
            <p:nvPr/>
          </p:nvSpPr>
          <p:spPr>
            <a:xfrm>
              <a:off x="0" y="0"/>
              <a:ext cx="5339646" cy="57912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857" indent="-342857" defTabSz="914285">
                <a:spcBef>
                  <a:spcPts val="500"/>
                </a:spcBef>
                <a:buSzPct val="100000"/>
                <a:buFont typeface="Arial"/>
                <a:buChar char="•"/>
                <a:defRPr sz="2300">
                  <a:solidFill>
                    <a:srgbClr val="FFFFFF"/>
                  </a:solidFill>
                </a:defRPr>
              </a:pPr>
              <a:r>
                <a:t>“Tiene genes para resistir pérdida y promover la ganancia de peso”</a:t>
              </a:r>
              <a:endParaRPr sz="2800"/>
            </a:p>
            <a:p>
              <a:pPr marL="342857" indent="-342857" defTabSz="914285">
                <a:spcBef>
                  <a:spcPts val="500"/>
                </a:spcBef>
                <a:buSzPct val="100000"/>
                <a:buFont typeface="Arial"/>
                <a:buChar char="•"/>
                <a:defRPr sz="2300">
                  <a:solidFill>
                    <a:srgbClr val="FFFFFF"/>
                  </a:solidFill>
                </a:defRPr>
              </a:pPr>
              <a:r>
                <a:t>“El estrés, el estado de ánimo, los medicamentos y los acontecimientos de la vida promovieron su exceso”</a:t>
              </a:r>
              <a:endParaRPr sz="2800"/>
            </a:p>
            <a:p>
              <a:pPr marL="342857" indent="-342857" defTabSz="914285">
                <a:spcBef>
                  <a:spcPts val="500"/>
                </a:spcBef>
                <a:buSzPct val="100000"/>
                <a:buFont typeface="Arial"/>
                <a:buChar char="•"/>
                <a:defRPr sz="2300">
                  <a:solidFill>
                    <a:srgbClr val="FFFFFF"/>
                  </a:solidFill>
                </a:defRPr>
              </a:pPr>
              <a:r>
                <a:t>“Puede requerir medicamentos para ayudarla a adherirse a la dieta y a mantener el peso”</a:t>
              </a:r>
              <a:endParaRPr sz="2800"/>
            </a:p>
            <a:p>
              <a:pPr marL="342857" indent="-342857" defTabSz="914285">
                <a:spcBef>
                  <a:spcPts val="500"/>
                </a:spcBef>
                <a:buSzPct val="100000"/>
                <a:buFont typeface="Arial"/>
                <a:buChar char="•"/>
                <a:defRPr sz="2300">
                  <a:solidFill>
                    <a:srgbClr val="FFFFFF"/>
                  </a:solidFill>
                </a:defRPr>
              </a:pPr>
              <a:r>
                <a:t>“Ella puede mejorar la salud con una pérdida de peso modesta”</a:t>
              </a:r>
              <a:endParaRPr sz="2800"/>
            </a:p>
            <a:p>
              <a:pPr marL="342857" indent="-342857" defTabSz="914285">
                <a:spcBef>
                  <a:spcPts val="500"/>
                </a:spcBef>
                <a:buSzPct val="100000"/>
                <a:buFont typeface="Arial"/>
                <a:buChar char="•"/>
                <a:defRPr sz="2300">
                  <a:solidFill>
                    <a:srgbClr val="FFFFFF"/>
                  </a:solidFill>
                </a:defRPr>
              </a:pPr>
              <a:r>
                <a:t>“La recuperación de peso es una reacción esperada a la adaptación metabólica, se requiere un enfoque especial”</a:t>
              </a:r>
            </a:p>
          </p:txBody>
        </p:sp>
      </p:grpSp>
      <p:sp>
        <p:nvSpPr>
          <p:cNvPr id="774" name="Shape 774"/>
          <p:cNvSpPr/>
          <p:nvPr/>
        </p:nvSpPr>
        <p:spPr>
          <a:xfrm>
            <a:off x="417689" y="1371601"/>
            <a:ext cx="5255274" cy="5157547"/>
          </a:xfrm>
          <a:prstGeom prst="rect">
            <a:avLst/>
          </a:prstGeom>
          <a:ln w="12700">
            <a:solidFill>
              <a:schemeClr val="accent2"/>
            </a:solidFill>
            <a:miter/>
          </a:ln>
          <a:extLst>
            <a:ext uri="{C572A759-6A51-4108-AA02-DFA0A04FC94B}">
              <ma14:wrappingTextBoxFlag xmlns:ma14="http://schemas.microsoft.com/office/mac/drawingml/2011/main" xmlns="" val="1"/>
            </a:ext>
          </a:extLst>
        </p:spPr>
        <p:txBody>
          <a:bodyPr lIns="45719" rIns="45719">
            <a:normAutofit/>
          </a:bodyPr>
          <a:lstStyle/>
          <a:p>
            <a:pPr marL="342857" indent="-342857" defTabSz="914285">
              <a:spcBef>
                <a:spcPts val="500"/>
              </a:spcBef>
              <a:buSzPct val="100000"/>
              <a:buFont typeface="Arial"/>
              <a:buChar char="•"/>
              <a:defRPr sz="2300">
                <a:solidFill>
                  <a:srgbClr val="FFFFFF"/>
                </a:solidFill>
              </a:defRPr>
            </a:pPr>
            <a:r>
              <a:t>“Su estilo de vida es una elección personal”</a:t>
            </a:r>
            <a:endParaRPr sz="2800"/>
          </a:p>
          <a:p>
            <a:pPr marL="342857" indent="-342857" defTabSz="914285">
              <a:spcBef>
                <a:spcPts val="500"/>
              </a:spcBef>
              <a:buSzPct val="100000"/>
              <a:buFont typeface="Arial"/>
              <a:buChar char="•"/>
              <a:defRPr sz="2300">
                <a:solidFill>
                  <a:srgbClr val="FFFFFF"/>
                </a:solidFill>
              </a:defRPr>
            </a:pPr>
            <a:r>
              <a:t>“Sólo necesita comer menos y hacer más ejercicio”</a:t>
            </a:r>
            <a:endParaRPr sz="2800"/>
          </a:p>
          <a:p>
            <a:pPr marL="342857" indent="-342857" defTabSz="914285">
              <a:spcBef>
                <a:spcPts val="500"/>
              </a:spcBef>
              <a:buSzPct val="100000"/>
              <a:buFont typeface="Arial"/>
              <a:buChar char="•"/>
              <a:defRPr sz="2300">
                <a:solidFill>
                  <a:srgbClr val="FFFFFF"/>
                </a:solidFill>
              </a:defRPr>
            </a:pPr>
            <a:r>
              <a:t>“Le diré que pierda peso”</a:t>
            </a:r>
            <a:endParaRPr sz="2800"/>
          </a:p>
          <a:p>
            <a:pPr marL="342857" indent="-342857" defTabSz="914285">
              <a:spcBef>
                <a:spcPts val="500"/>
              </a:spcBef>
              <a:buSzPct val="100000"/>
              <a:buFont typeface="Arial"/>
              <a:buChar char="•"/>
              <a:defRPr sz="2300">
                <a:solidFill>
                  <a:srgbClr val="FFFFFF"/>
                </a:solidFill>
              </a:defRPr>
            </a:pPr>
            <a:r>
              <a:t>“Si ella fracasa, es culpa suya”</a:t>
            </a:r>
            <a:endParaRPr sz="2800"/>
          </a:p>
          <a:p>
            <a:pPr marL="342857" indent="-342857" defTabSz="914285">
              <a:spcBef>
                <a:spcPts val="500"/>
              </a:spcBef>
              <a:buSzPct val="100000"/>
              <a:buFont typeface="Arial"/>
              <a:buChar char="•"/>
              <a:defRPr sz="2300">
                <a:solidFill>
                  <a:srgbClr val="FFFFFF"/>
                </a:solidFill>
              </a:defRPr>
            </a:pPr>
            <a:r>
              <a:t>“Ella no necesita medicamentos, puede hacerlo por su cuenta”</a:t>
            </a:r>
            <a:endParaRPr sz="2800"/>
          </a:p>
          <a:p>
            <a:pPr marL="342857" indent="-342857" defTabSz="914285">
              <a:spcBef>
                <a:spcPts val="500"/>
              </a:spcBef>
              <a:buSzPct val="100000"/>
              <a:buFont typeface="Arial"/>
              <a:buChar char="•"/>
              <a:defRPr sz="2300">
                <a:solidFill>
                  <a:srgbClr val="FFFFFF"/>
                </a:solidFill>
              </a:defRPr>
            </a:pPr>
            <a:r>
              <a:t>“Debería perder 25 kilos” </a:t>
            </a:r>
          </a:p>
          <a:p>
            <a:pPr marL="342857" indent="-342857" defTabSz="914285">
              <a:spcBef>
                <a:spcPts val="600"/>
              </a:spcBef>
              <a:buSzPct val="100000"/>
              <a:buFont typeface="Arial"/>
              <a:buChar char="•"/>
              <a:defRPr sz="2300">
                <a:solidFill>
                  <a:srgbClr val="FFFFFF"/>
                </a:solidFill>
              </a:defRPr>
            </a:pPr>
            <a:endParaRPr/>
          </a:p>
        </p:txBody>
      </p:sp>
      <p:pic>
        <p:nvPicPr>
          <p:cNvPr id="775" name="image27.jpg" descr="https://encrypted-tbn0.gstatic.com/images?q=tbn:ANd9GcQ03k0u6Ma2YghkGF5mz6P6c8pHgUEzFdnOAmxBQlvE9BKIPEt2ug">
            <a:hlinkClick r:id="rId3"/>
          </p:cNvPr>
          <p:cNvPicPr>
            <a:picLocks noChangeAspect="1"/>
          </p:cNvPicPr>
          <p:nvPr/>
        </p:nvPicPr>
        <p:blipFill>
          <a:blip r:embed="rId4">
            <a:extLst/>
          </a:blip>
          <a:srcRect r="5302"/>
          <a:stretch>
            <a:fillRect/>
          </a:stretch>
        </p:blipFill>
        <p:spPr>
          <a:xfrm>
            <a:off x="4260801" y="4182619"/>
            <a:ext cx="2506889" cy="2555238"/>
          </a:xfrm>
          <a:prstGeom prst="rect">
            <a:avLst/>
          </a:prstGeom>
          <a:ln w="12700">
            <a:miter lim="400000"/>
          </a:ln>
        </p:spPr>
      </p:pic>
      <p:sp>
        <p:nvSpPr>
          <p:cNvPr id="776" name="Shape 776"/>
          <p:cNvSpPr>
            <a:spLocks noGrp="1"/>
          </p:cNvSpPr>
          <p:nvPr>
            <p:ph type="title"/>
          </p:nvPr>
        </p:nvSpPr>
        <p:spPr>
          <a:xfrm>
            <a:off x="649111" y="152400"/>
            <a:ext cx="11057467" cy="990600"/>
          </a:xfrm>
          <a:prstGeom prst="rect">
            <a:avLst/>
          </a:prstGeom>
        </p:spPr>
        <p:txBody>
          <a:bodyPr/>
          <a:lstStyle>
            <a:lvl1pPr defTabSz="877823">
              <a:defRPr sz="3072"/>
            </a:lvl1pPr>
          </a:lstStyle>
          <a:p>
            <a:r>
              <a:t>Primer paso: cómo vemos a nuestros pacientes y sus conflictos con el peso</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82" name="Group 782"/>
          <p:cNvGrpSpPr/>
          <p:nvPr/>
        </p:nvGrpSpPr>
        <p:grpSpPr>
          <a:xfrm>
            <a:off x="6087976" y="1395655"/>
            <a:ext cx="4399915" cy="5157546"/>
            <a:chOff x="0" y="0"/>
            <a:chExt cx="4399913" cy="5157544"/>
          </a:xfrm>
        </p:grpSpPr>
        <p:sp>
          <p:nvSpPr>
            <p:cNvPr id="780" name="Shape 780"/>
            <p:cNvSpPr/>
            <p:nvPr/>
          </p:nvSpPr>
          <p:spPr>
            <a:xfrm>
              <a:off x="0" y="-1"/>
              <a:ext cx="4399914" cy="5157546"/>
            </a:xfrm>
            <a:prstGeom prst="rect">
              <a:avLst/>
            </a:prstGeom>
            <a:noFill/>
            <a:ln w="12700" cap="flat">
              <a:solidFill>
                <a:schemeClr val="accent2"/>
              </a:solidFill>
              <a:prstDash val="solid"/>
              <a:miter lim="800000"/>
            </a:ln>
            <a:effectLst/>
          </p:spPr>
          <p:txBody>
            <a:bodyPr wrap="square" lIns="45719" tIns="45719" rIns="45719" bIns="45719" numCol="1" anchor="t">
              <a:noAutofit/>
            </a:bodyPr>
            <a:lstStyle/>
            <a:p>
              <a:pPr defTabSz="914309">
                <a:spcBef>
                  <a:spcPts val="600"/>
                </a:spcBef>
                <a:defRPr sz="2800"/>
              </a:pPr>
              <a:endParaRPr/>
            </a:p>
          </p:txBody>
        </p:sp>
        <p:sp>
          <p:nvSpPr>
            <p:cNvPr id="781" name="Shape 781"/>
            <p:cNvSpPr/>
            <p:nvPr/>
          </p:nvSpPr>
          <p:spPr>
            <a:xfrm>
              <a:off x="0" y="-1"/>
              <a:ext cx="4399914" cy="26512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865" indent="-342865" defTabSz="914309">
                <a:spcBef>
                  <a:spcPts val="500"/>
                </a:spcBef>
                <a:buSzPct val="100000"/>
                <a:buFont typeface="Arial"/>
                <a:buChar char="•"/>
                <a:defRPr sz="2400">
                  <a:solidFill>
                    <a:srgbClr val="FFFFFF"/>
                  </a:solidFill>
                </a:defRPr>
              </a:pPr>
              <a:r>
                <a:t>“</a:t>
              </a:r>
              <a:r>
                <a:rPr sz="2200"/>
                <a:t>She carries genes to resist loss and promote gain.”</a:t>
              </a:r>
              <a:endParaRPr sz="2800"/>
            </a:p>
            <a:p>
              <a:pPr marL="342865" indent="-342865" defTabSz="914309">
                <a:spcBef>
                  <a:spcPts val="500"/>
                </a:spcBef>
                <a:buSzPct val="100000"/>
                <a:buFont typeface="Arial"/>
                <a:buChar char="•"/>
                <a:defRPr sz="2200">
                  <a:solidFill>
                    <a:srgbClr val="FFFFFF"/>
                  </a:solidFill>
                </a:defRPr>
              </a:pPr>
              <a:r>
                <a:t>“Stress, mood, medications, and life events promoted her gain.” </a:t>
              </a:r>
              <a:endParaRPr sz="2800"/>
            </a:p>
            <a:p>
              <a:pPr marL="342865" indent="-342865" defTabSz="914309">
                <a:spcBef>
                  <a:spcPts val="500"/>
                </a:spcBef>
                <a:buSzPct val="100000"/>
                <a:buFont typeface="Arial"/>
                <a:buChar char="•"/>
                <a:defRPr sz="2200">
                  <a:solidFill>
                    <a:srgbClr val="FFFFFF"/>
                  </a:solidFill>
                </a:defRPr>
              </a:pPr>
              <a:r>
                <a:t>“She may need medications to help her adhere to her diet and to keep weight off.”          </a:t>
              </a:r>
            </a:p>
          </p:txBody>
        </p:sp>
      </p:grpSp>
      <p:sp>
        <p:nvSpPr>
          <p:cNvPr id="783" name="Shape 783"/>
          <p:cNvSpPr/>
          <p:nvPr/>
        </p:nvSpPr>
        <p:spPr>
          <a:xfrm>
            <a:off x="1642241" y="1395656"/>
            <a:ext cx="4038601" cy="4936133"/>
          </a:xfrm>
          <a:prstGeom prst="rect">
            <a:avLst/>
          </a:prstGeom>
          <a:ln w="12700">
            <a:solidFill>
              <a:schemeClr val="accent2"/>
            </a:solidFill>
            <a:miter/>
          </a:ln>
          <a:extLst>
            <a:ext uri="{C572A759-6A51-4108-AA02-DFA0A04FC94B}">
              <ma14:wrappingTextBoxFlag xmlns:ma14="http://schemas.microsoft.com/office/mac/drawingml/2011/main" xmlns="" val="1"/>
            </a:ext>
          </a:extLst>
        </p:spPr>
        <p:txBody>
          <a:bodyPr lIns="45719" rIns="45719">
            <a:normAutofit/>
          </a:bodyPr>
          <a:lstStyle/>
          <a:p>
            <a:pPr marL="315436" indent="-315436" defTabSz="841164">
              <a:lnSpc>
                <a:spcPct val="90000"/>
              </a:lnSpc>
              <a:spcBef>
                <a:spcPts val="400"/>
              </a:spcBef>
              <a:buSzPct val="100000"/>
              <a:buFont typeface="Arial"/>
              <a:buChar char="•"/>
              <a:defRPr sz="2024">
                <a:solidFill>
                  <a:srgbClr val="FFFFFF"/>
                </a:solidFill>
              </a:defRPr>
            </a:pPr>
            <a:r>
              <a:t>“Her lifestyle is a personal choice.”</a:t>
            </a:r>
            <a:endParaRPr sz="2576"/>
          </a:p>
          <a:p>
            <a:pPr marL="315436" indent="-315436" defTabSz="841164">
              <a:lnSpc>
                <a:spcPct val="90000"/>
              </a:lnSpc>
              <a:spcBef>
                <a:spcPts val="400"/>
              </a:spcBef>
              <a:buSzPct val="100000"/>
              <a:buFont typeface="Arial"/>
              <a:buChar char="•"/>
              <a:defRPr sz="2024">
                <a:solidFill>
                  <a:srgbClr val="FFFFFF"/>
                </a:solidFill>
              </a:defRPr>
            </a:pPr>
            <a:r>
              <a:t>“She just needs to eat less and exercise more.”</a:t>
            </a:r>
            <a:endParaRPr sz="2576"/>
          </a:p>
          <a:p>
            <a:pPr marL="315436" indent="-315436" defTabSz="841164">
              <a:lnSpc>
                <a:spcPct val="90000"/>
              </a:lnSpc>
              <a:spcBef>
                <a:spcPts val="400"/>
              </a:spcBef>
              <a:buSzPct val="100000"/>
              <a:buFont typeface="Arial"/>
              <a:buChar char="•"/>
              <a:defRPr sz="2024">
                <a:solidFill>
                  <a:srgbClr val="FFFFFF"/>
                </a:solidFill>
              </a:defRPr>
            </a:pPr>
            <a:r>
              <a:t>“I’ll just tell her to lose weight.”</a:t>
            </a:r>
            <a:endParaRPr sz="2576"/>
          </a:p>
          <a:p>
            <a:pPr marL="315436" indent="-315436" defTabSz="841164">
              <a:lnSpc>
                <a:spcPct val="90000"/>
              </a:lnSpc>
              <a:spcBef>
                <a:spcPts val="400"/>
              </a:spcBef>
              <a:buSzPct val="100000"/>
              <a:buFont typeface="Arial"/>
              <a:buChar char="•"/>
              <a:defRPr sz="2024">
                <a:solidFill>
                  <a:srgbClr val="FFFFFF"/>
                </a:solidFill>
              </a:defRPr>
            </a:pPr>
            <a:r>
              <a:t>“If she struggles,                    </a:t>
            </a:r>
            <a:endParaRPr sz="2576"/>
          </a:p>
          <a:p>
            <a:pPr defTabSz="841164">
              <a:lnSpc>
                <a:spcPct val="90000"/>
              </a:lnSpc>
              <a:spcBef>
                <a:spcPts val="400"/>
              </a:spcBef>
              <a:defRPr sz="2024">
                <a:solidFill>
                  <a:srgbClr val="FFFFFF"/>
                </a:solidFill>
              </a:defRPr>
            </a:pPr>
            <a:r>
              <a:t>    its her fault.”</a:t>
            </a:r>
            <a:endParaRPr sz="2576"/>
          </a:p>
          <a:p>
            <a:pPr marL="315436" indent="-315436" defTabSz="841164">
              <a:lnSpc>
                <a:spcPct val="90000"/>
              </a:lnSpc>
              <a:spcBef>
                <a:spcPts val="400"/>
              </a:spcBef>
              <a:buSzPct val="100000"/>
              <a:buFont typeface="Arial"/>
              <a:buChar char="•"/>
              <a:defRPr sz="2024">
                <a:solidFill>
                  <a:srgbClr val="FFFFFF"/>
                </a:solidFill>
              </a:defRPr>
            </a:pPr>
            <a:r>
              <a:t>“She doesn’t</a:t>
            </a:r>
            <a:endParaRPr sz="2576"/>
          </a:p>
          <a:p>
            <a:pPr defTabSz="841164">
              <a:lnSpc>
                <a:spcPct val="90000"/>
              </a:lnSpc>
              <a:spcBef>
                <a:spcPts val="400"/>
              </a:spcBef>
              <a:defRPr sz="2024">
                <a:solidFill>
                  <a:srgbClr val="FFFFFF"/>
                </a:solidFill>
              </a:defRPr>
            </a:pPr>
            <a:r>
              <a:t>     need meds, </a:t>
            </a:r>
            <a:endParaRPr sz="2576"/>
          </a:p>
          <a:p>
            <a:pPr defTabSz="841164">
              <a:lnSpc>
                <a:spcPct val="90000"/>
              </a:lnSpc>
              <a:spcBef>
                <a:spcPts val="400"/>
              </a:spcBef>
              <a:defRPr sz="2024">
                <a:solidFill>
                  <a:srgbClr val="FFFFFF"/>
                </a:solidFill>
              </a:defRPr>
            </a:pPr>
            <a:r>
              <a:t>     she can do it </a:t>
            </a:r>
            <a:endParaRPr sz="2576"/>
          </a:p>
          <a:p>
            <a:pPr defTabSz="841164">
              <a:lnSpc>
                <a:spcPct val="90000"/>
              </a:lnSpc>
              <a:spcBef>
                <a:spcPts val="400"/>
              </a:spcBef>
              <a:defRPr sz="2024">
                <a:solidFill>
                  <a:srgbClr val="FFFFFF"/>
                </a:solidFill>
              </a:defRPr>
            </a:pPr>
            <a:r>
              <a:t>     on her own.”</a:t>
            </a:r>
            <a:endParaRPr sz="2576"/>
          </a:p>
          <a:p>
            <a:pPr marL="315468" indent="-315468" defTabSz="841164">
              <a:lnSpc>
                <a:spcPct val="90000"/>
              </a:lnSpc>
              <a:spcBef>
                <a:spcPts val="400"/>
              </a:spcBef>
              <a:buSzPct val="100000"/>
              <a:buFont typeface="Arial"/>
              <a:buChar char="•"/>
              <a:defRPr sz="2024">
                <a:solidFill>
                  <a:srgbClr val="FFFFFF"/>
                </a:solidFill>
              </a:defRPr>
            </a:pPr>
            <a:r>
              <a:t>“She should  lose                        50 pounds.”</a:t>
            </a:r>
            <a:endParaRPr sz="2576"/>
          </a:p>
          <a:p>
            <a:pPr defTabSz="841164">
              <a:lnSpc>
                <a:spcPct val="90000"/>
              </a:lnSpc>
              <a:spcBef>
                <a:spcPts val="600"/>
              </a:spcBef>
              <a:defRPr sz="2208">
                <a:solidFill>
                  <a:srgbClr val="FFFFFF"/>
                </a:solidFill>
              </a:defRPr>
            </a:pPr>
            <a:endParaRPr sz="2576"/>
          </a:p>
        </p:txBody>
      </p:sp>
      <p:pic>
        <p:nvPicPr>
          <p:cNvPr id="784" name="image27.jpg" descr="https://encrypted-tbn0.gstatic.com/images?q=tbn:ANd9GcQ03k0u6Ma2YghkGF5mz6P6c8pHgUEzFdnOAmxBQlvE9BKIPEt2ug">
            <a:hlinkClick r:id="rId2"/>
          </p:cNvPr>
          <p:cNvPicPr>
            <a:picLocks noChangeAspect="1"/>
          </p:cNvPicPr>
          <p:nvPr/>
        </p:nvPicPr>
        <p:blipFill>
          <a:blip r:embed="rId3">
            <a:extLst/>
          </a:blip>
          <a:srcRect r="5302"/>
          <a:stretch>
            <a:fillRect/>
          </a:stretch>
        </p:blipFill>
        <p:spPr>
          <a:xfrm>
            <a:off x="4188193" y="3960362"/>
            <a:ext cx="2671848" cy="2821440"/>
          </a:xfrm>
          <a:prstGeom prst="rect">
            <a:avLst/>
          </a:prstGeom>
          <a:ln w="12700">
            <a:miter lim="400000"/>
          </a:ln>
        </p:spPr>
      </p:pic>
      <p:sp>
        <p:nvSpPr>
          <p:cNvPr id="785" name="Shape 785"/>
          <p:cNvSpPr>
            <a:spLocks noGrp="1"/>
          </p:cNvSpPr>
          <p:nvPr>
            <p:ph type="title"/>
          </p:nvPr>
        </p:nvSpPr>
        <p:spPr>
          <a:xfrm>
            <a:off x="838200" y="8285"/>
            <a:ext cx="10515600" cy="1325563"/>
          </a:xfrm>
          <a:prstGeom prst="rect">
            <a:avLst/>
          </a:prstGeom>
        </p:spPr>
        <p:txBody>
          <a:bodyPr/>
          <a:lstStyle>
            <a:lvl1pPr>
              <a:defRPr sz="3200"/>
            </a:lvl1pPr>
          </a:lstStyle>
          <a:p>
            <a:r>
              <a:t>The First Step: How we View our Patients and Their Weight Struggles</a:t>
            </a:r>
          </a:p>
        </p:txBody>
      </p:sp>
      <p:sp>
        <p:nvSpPr>
          <p:cNvPr id="786" name="Shape 786"/>
          <p:cNvSpPr/>
          <p:nvPr/>
        </p:nvSpPr>
        <p:spPr>
          <a:xfrm>
            <a:off x="6934200" y="3960362"/>
            <a:ext cx="3657600" cy="296875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865" indent="-342865" defTabSz="914309">
              <a:spcBef>
                <a:spcPts val="500"/>
              </a:spcBef>
              <a:buSzPct val="100000"/>
              <a:buFont typeface="Arial"/>
              <a:buChar char="•"/>
              <a:defRPr sz="2200">
                <a:solidFill>
                  <a:srgbClr val="FFFFFF"/>
                </a:solidFill>
              </a:defRPr>
            </a:pPr>
            <a:r>
              <a:t>“She can improve health with modest weight loss.”</a:t>
            </a:r>
            <a:endParaRPr sz="2800"/>
          </a:p>
          <a:p>
            <a:pPr marL="342865" indent="-342865" defTabSz="914309">
              <a:spcBef>
                <a:spcPts val="500"/>
              </a:spcBef>
              <a:buSzPct val="100000"/>
              <a:buFont typeface="Arial"/>
              <a:buChar char="•"/>
              <a:defRPr sz="2200">
                <a:solidFill>
                  <a:srgbClr val="FFFFFF"/>
                </a:solidFill>
              </a:defRPr>
            </a:pPr>
            <a:r>
              <a:t>“Weight regain is an expected reaction to metabolic adaptation. Special  approaches are needed.”</a:t>
            </a:r>
            <a:endParaRPr sz="2800"/>
          </a:p>
          <a:p>
            <a:pPr defTabSz="914309">
              <a:spcBef>
                <a:spcPts val="500"/>
              </a:spcBef>
              <a:defRPr sz="2200">
                <a:solidFill>
                  <a:srgbClr val="FFFFFF"/>
                </a:solidFill>
              </a:defRPr>
            </a:pPr>
            <a:r>
              <a:t>  </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0" name="image4.png"/>
          <p:cNvPicPr>
            <a:picLocks noChangeAspect="1"/>
          </p:cNvPicPr>
          <p:nvPr/>
        </p:nvPicPr>
        <p:blipFill>
          <a:blip r:embed="rId2">
            <a:extLst/>
          </a:blip>
          <a:stretch>
            <a:fillRect/>
          </a:stretch>
        </p:blipFill>
        <p:spPr>
          <a:xfrm>
            <a:off x="6409645" y="643467"/>
            <a:ext cx="4986106" cy="5571067"/>
          </a:xfrm>
          <a:prstGeom prst="rect">
            <a:avLst/>
          </a:prstGeom>
          <a:ln w="12700">
            <a:miter lim="400000"/>
          </a:ln>
        </p:spPr>
      </p:pic>
      <p:pic>
        <p:nvPicPr>
          <p:cNvPr id="811" name="image14.png"/>
          <p:cNvPicPr>
            <a:picLocks noChangeAspect="1"/>
          </p:cNvPicPr>
          <p:nvPr/>
        </p:nvPicPr>
        <p:blipFill>
          <a:blip r:embed="rId3">
            <a:extLst/>
          </a:blip>
          <a:stretch>
            <a:fillRect/>
          </a:stretch>
        </p:blipFill>
        <p:spPr>
          <a:xfrm>
            <a:off x="1075267" y="2763363"/>
            <a:ext cx="5291667" cy="1331274"/>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 grpId="1"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 name="Shape 813"/>
          <p:cNvSpPr>
            <a:spLocks noGrp="1"/>
          </p:cNvSpPr>
          <p:nvPr>
            <p:ph type="title"/>
          </p:nvPr>
        </p:nvSpPr>
        <p:spPr>
          <a:xfrm rot="21092084">
            <a:off x="2246313" y="3307870"/>
            <a:ext cx="7772401" cy="1362076"/>
          </a:xfrm>
          <a:prstGeom prst="rect">
            <a:avLst/>
          </a:prstGeom>
        </p:spPr>
        <p:txBody>
          <a:bodyPr/>
          <a:lstStyle>
            <a:lvl1pPr>
              <a:defRPr sz="6600">
                <a:latin typeface="Brush Script MT"/>
                <a:ea typeface="Brush Script MT"/>
                <a:cs typeface="Brush Script MT"/>
                <a:sym typeface="Brush Script MT"/>
              </a:defRPr>
            </a:lvl1pPr>
          </a:lstStyle>
          <a:p>
            <a:r>
              <a:t>Muchas Gracias!</a:t>
            </a:r>
          </a:p>
        </p:txBody>
      </p:sp>
      <p:sp>
        <p:nvSpPr>
          <p:cNvPr id="2" name="CuadroTexto 1">
            <a:extLst>
              <a:ext uri="{FF2B5EF4-FFF2-40B4-BE49-F238E27FC236}">
                <a16:creationId xmlns:a16="http://schemas.microsoft.com/office/drawing/2014/main" id="{7B50DB84-DF3A-114A-BA52-3B95ACD0DBB9}"/>
              </a:ext>
            </a:extLst>
          </p:cNvPr>
          <p:cNvSpPr txBox="1"/>
          <p:nvPr/>
        </p:nvSpPr>
        <p:spPr>
          <a:xfrm>
            <a:off x="6196262" y="4981074"/>
            <a:ext cx="563077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Por la traducción de la presentación, MSP. Ana Munguía</a:t>
            </a:r>
          </a:p>
          <a:p>
            <a:pPr marL="0" marR="0" indent="0" algn="l" defTabSz="914400" rtl="0" fontAlgn="auto" latinLnBrk="0" hangingPunct="0">
              <a:lnSpc>
                <a:spcPct val="100000"/>
              </a:lnSpc>
              <a:spcBef>
                <a:spcPts val="0"/>
              </a:spcBef>
              <a:spcAft>
                <a:spcPts val="0"/>
              </a:spcAft>
              <a:buClrTx/>
              <a:buSzTx/>
              <a:buFontTx/>
              <a:buNone/>
              <a:tabLst/>
            </a:pPr>
            <a:r>
              <a:rPr lang="es-MX" dirty="0"/>
              <a:t>Por la traducción simultánea, Gloria Antunez</a:t>
            </a: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 name="Group 206"/>
          <p:cNvGrpSpPr/>
          <p:nvPr/>
        </p:nvGrpSpPr>
        <p:grpSpPr>
          <a:xfrm>
            <a:off x="1991835" y="1372672"/>
            <a:ext cx="7185150" cy="703780"/>
            <a:chOff x="0" y="0"/>
            <a:chExt cx="7185149" cy="703778"/>
          </a:xfrm>
        </p:grpSpPr>
        <p:sp>
          <p:nvSpPr>
            <p:cNvPr id="204" name="Shape 204"/>
            <p:cNvSpPr/>
            <p:nvPr/>
          </p:nvSpPr>
          <p:spPr>
            <a:xfrm>
              <a:off x="0" y="0"/>
              <a:ext cx="7185150" cy="703779"/>
            </a:xfrm>
            <a:prstGeom prst="roundRect">
              <a:avLst>
                <a:gd name="adj" fmla="val 24454"/>
              </a:avLst>
            </a:prstGeom>
            <a:solidFill>
              <a:srgbClr val="FFFFFF"/>
            </a:solidFill>
            <a:ln w="25400" cap="flat">
              <a:solidFill>
                <a:srgbClr val="000000"/>
              </a:solidFill>
              <a:prstDash val="solid"/>
              <a:round/>
            </a:ln>
            <a:effectLst/>
          </p:spPr>
          <p:txBody>
            <a:bodyPr wrap="square" lIns="45719" tIns="45719" rIns="45719" bIns="45719" numCol="1" anchor="ctr">
              <a:noAutofit/>
            </a:bodyPr>
            <a:lstStyle/>
            <a:p>
              <a:pPr>
                <a:defRPr sz="2100">
                  <a:solidFill>
                    <a:srgbClr val="17B0B9"/>
                  </a:solidFill>
                  <a:effectLst>
                    <a:outerShdw blurRad="38100" dist="38100" dir="2700000" rotWithShape="0">
                      <a:srgbClr val="000000">
                        <a:alpha val="43137"/>
                      </a:srgbClr>
                    </a:outerShdw>
                  </a:effectLst>
                </a:defRPr>
              </a:pPr>
              <a:endParaRPr/>
            </a:p>
          </p:txBody>
        </p:sp>
        <p:sp>
          <p:nvSpPr>
            <p:cNvPr id="205" name="Shape 205"/>
            <p:cNvSpPr/>
            <p:nvPr/>
          </p:nvSpPr>
          <p:spPr>
            <a:xfrm>
              <a:off x="50406" y="167739"/>
              <a:ext cx="7084337" cy="368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defRPr sz="2400">
                  <a:solidFill>
                    <a:srgbClr val="17B0B9"/>
                  </a:solidFill>
                  <a:effectLst>
                    <a:outerShdw blurRad="38100" dist="38100" dir="2700000" rotWithShape="0">
                      <a:srgbClr val="000000">
                        <a:alpha val="43137"/>
                      </a:srgbClr>
                    </a:outerShdw>
                  </a:effectLst>
                </a:defRPr>
              </a:lvl1pPr>
            </a:lstStyle>
            <a:p>
              <a:r>
                <a:t> ¿Qué es lo que viste?</a:t>
              </a:r>
            </a:p>
          </p:txBody>
        </p:sp>
      </p:grpSp>
      <p:grpSp>
        <p:nvGrpSpPr>
          <p:cNvPr id="209" name="Group 209"/>
          <p:cNvGrpSpPr/>
          <p:nvPr/>
        </p:nvGrpSpPr>
        <p:grpSpPr>
          <a:xfrm>
            <a:off x="2673500" y="2362951"/>
            <a:ext cx="5256871" cy="575494"/>
            <a:chOff x="0" y="0"/>
            <a:chExt cx="5256869" cy="575493"/>
          </a:xfrm>
        </p:grpSpPr>
        <p:sp>
          <p:nvSpPr>
            <p:cNvPr id="207" name="Shape 207"/>
            <p:cNvSpPr/>
            <p:nvPr/>
          </p:nvSpPr>
          <p:spPr>
            <a:xfrm>
              <a:off x="0" y="0"/>
              <a:ext cx="5256870" cy="575494"/>
            </a:xfrm>
            <a:prstGeom prst="roundRect">
              <a:avLst>
                <a:gd name="adj" fmla="val 16667"/>
              </a:avLst>
            </a:prstGeom>
            <a:solidFill>
              <a:srgbClr val="C5D0E5"/>
            </a:solidFill>
            <a:ln w="12700" cap="flat">
              <a:noFill/>
              <a:miter lim="400000"/>
            </a:ln>
            <a:effectLst/>
          </p:spPr>
          <p:txBody>
            <a:bodyPr wrap="square" lIns="45719" tIns="45719" rIns="45719" bIns="45719" numCol="1" anchor="ctr">
              <a:noAutofit/>
            </a:bodyPr>
            <a:lstStyle/>
            <a:p>
              <a:endParaRPr/>
            </a:p>
          </p:txBody>
        </p:sp>
        <p:sp>
          <p:nvSpPr>
            <p:cNvPr id="208" name="Shape 208"/>
            <p:cNvSpPr/>
            <p:nvPr/>
          </p:nvSpPr>
          <p:spPr>
            <a:xfrm>
              <a:off x="28093" y="89626"/>
              <a:ext cx="5200683" cy="396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000" b="1">
                  <a:solidFill>
                    <a:srgbClr val="001965"/>
                  </a:solidFill>
                </a:defRPr>
              </a:lvl1pPr>
            </a:lstStyle>
            <a:p>
              <a:r>
                <a:rPr lang="es-ES" dirty="0"/>
                <a:t> Sobre todo</a:t>
              </a:r>
              <a:r>
                <a:rPr dirty="0"/>
                <a:t>, </a:t>
              </a:r>
              <a:r>
                <a:rPr dirty="0" err="1"/>
                <a:t>una</a:t>
              </a:r>
              <a:r>
                <a:rPr dirty="0"/>
                <a:t> </a:t>
              </a:r>
              <a:r>
                <a:rPr dirty="0" err="1"/>
                <a:t>copa</a:t>
              </a:r>
              <a:endParaRPr dirty="0"/>
            </a:p>
          </p:txBody>
        </p:sp>
      </p:grpSp>
      <p:grpSp>
        <p:nvGrpSpPr>
          <p:cNvPr id="212" name="Group 212"/>
          <p:cNvGrpSpPr/>
          <p:nvPr/>
        </p:nvGrpSpPr>
        <p:grpSpPr>
          <a:xfrm>
            <a:off x="2673500" y="3139558"/>
            <a:ext cx="5256871" cy="578884"/>
            <a:chOff x="0" y="0"/>
            <a:chExt cx="5256869" cy="578882"/>
          </a:xfrm>
        </p:grpSpPr>
        <p:sp>
          <p:nvSpPr>
            <p:cNvPr id="210" name="Shape 210"/>
            <p:cNvSpPr/>
            <p:nvPr/>
          </p:nvSpPr>
          <p:spPr>
            <a:xfrm>
              <a:off x="0" y="0"/>
              <a:ext cx="5256870" cy="578883"/>
            </a:xfrm>
            <a:prstGeom prst="roundRect">
              <a:avLst>
                <a:gd name="adj" fmla="val 16667"/>
              </a:avLst>
            </a:prstGeom>
            <a:solidFill>
              <a:srgbClr val="C5D0E5"/>
            </a:solidFill>
            <a:ln w="12700" cap="flat">
              <a:noFill/>
              <a:miter lim="400000"/>
            </a:ln>
            <a:effectLst/>
          </p:spPr>
          <p:txBody>
            <a:bodyPr wrap="square" lIns="45719" tIns="45719" rIns="45719" bIns="45719" numCol="1" anchor="ctr">
              <a:noAutofit/>
            </a:bodyPr>
            <a:lstStyle/>
            <a:p>
              <a:endParaRPr/>
            </a:p>
          </p:txBody>
        </p:sp>
        <p:sp>
          <p:nvSpPr>
            <p:cNvPr id="211" name="Shape 211"/>
            <p:cNvSpPr/>
            <p:nvPr/>
          </p:nvSpPr>
          <p:spPr>
            <a:xfrm>
              <a:off x="28258" y="91321"/>
              <a:ext cx="5200353" cy="396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000" b="1">
                  <a:solidFill>
                    <a:srgbClr val="001965"/>
                  </a:solidFill>
                </a:defRPr>
              </a:lvl1pPr>
            </a:lstStyle>
            <a:p>
              <a:r>
                <a:rPr lang="es-ES" dirty="0"/>
                <a:t>Sobre todo</a:t>
              </a:r>
              <a:r>
                <a:rPr dirty="0"/>
                <a:t>, dos </a:t>
              </a:r>
              <a:r>
                <a:rPr dirty="0" err="1"/>
                <a:t>perfiles</a:t>
              </a:r>
              <a:endParaRPr dirty="0"/>
            </a:p>
          </p:txBody>
        </p:sp>
      </p:grpSp>
      <p:grpSp>
        <p:nvGrpSpPr>
          <p:cNvPr id="215" name="Group 215"/>
          <p:cNvGrpSpPr/>
          <p:nvPr/>
        </p:nvGrpSpPr>
        <p:grpSpPr>
          <a:xfrm>
            <a:off x="2206968" y="2357866"/>
            <a:ext cx="466345" cy="585664"/>
            <a:chOff x="0" y="0"/>
            <a:chExt cx="466344" cy="585662"/>
          </a:xfrm>
        </p:grpSpPr>
        <p:sp>
          <p:nvSpPr>
            <p:cNvPr id="213" name="Shape 213"/>
            <p:cNvSpPr/>
            <p:nvPr/>
          </p:nvSpPr>
          <p:spPr>
            <a:xfrm>
              <a:off x="0" y="0"/>
              <a:ext cx="466345" cy="585663"/>
            </a:xfrm>
            <a:prstGeom prst="roundRect">
              <a:avLst>
                <a:gd name="adj" fmla="val 16667"/>
              </a:avLst>
            </a:prstGeom>
            <a:gradFill flip="none" rotWithShape="1">
              <a:gsLst>
                <a:gs pos="0">
                  <a:srgbClr val="009FDA"/>
                </a:gs>
                <a:gs pos="50000">
                  <a:srgbClr val="001965"/>
                </a:gs>
                <a:gs pos="100000">
                  <a:srgbClr val="001965"/>
                </a:gs>
              </a:gsLst>
              <a:lin ang="2700000" scaled="0"/>
            </a:gra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endParaRPr/>
            </a:p>
          </p:txBody>
        </p:sp>
        <p:sp>
          <p:nvSpPr>
            <p:cNvPr id="214" name="Shape 214"/>
            <p:cNvSpPr/>
            <p:nvPr/>
          </p:nvSpPr>
          <p:spPr>
            <a:xfrm>
              <a:off x="22765" y="13431"/>
              <a:ext cx="420814" cy="558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3600" b="1">
                  <a:solidFill>
                    <a:srgbClr val="FFFFFF"/>
                  </a:solidFill>
                </a:defRPr>
              </a:lvl1pPr>
            </a:lstStyle>
            <a:p>
              <a:r>
                <a:t>A</a:t>
              </a:r>
            </a:p>
          </p:txBody>
        </p:sp>
      </p:grpSp>
      <p:grpSp>
        <p:nvGrpSpPr>
          <p:cNvPr id="218" name="Group 218"/>
          <p:cNvGrpSpPr/>
          <p:nvPr/>
        </p:nvGrpSpPr>
        <p:grpSpPr>
          <a:xfrm>
            <a:off x="2206968" y="3123044"/>
            <a:ext cx="466345" cy="585664"/>
            <a:chOff x="0" y="0"/>
            <a:chExt cx="466344" cy="585662"/>
          </a:xfrm>
        </p:grpSpPr>
        <p:sp>
          <p:nvSpPr>
            <p:cNvPr id="216" name="Shape 216"/>
            <p:cNvSpPr/>
            <p:nvPr/>
          </p:nvSpPr>
          <p:spPr>
            <a:xfrm>
              <a:off x="0" y="0"/>
              <a:ext cx="466345" cy="585663"/>
            </a:xfrm>
            <a:prstGeom prst="roundRect">
              <a:avLst>
                <a:gd name="adj" fmla="val 16667"/>
              </a:avLst>
            </a:prstGeom>
            <a:gradFill flip="none" rotWithShape="1">
              <a:gsLst>
                <a:gs pos="0">
                  <a:srgbClr val="009FDA"/>
                </a:gs>
                <a:gs pos="50000">
                  <a:srgbClr val="001965"/>
                </a:gs>
                <a:gs pos="100000">
                  <a:srgbClr val="001965"/>
                </a:gs>
              </a:gsLst>
              <a:lin ang="2700000" scaled="0"/>
            </a:gra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endParaRPr/>
            </a:p>
          </p:txBody>
        </p:sp>
        <p:sp>
          <p:nvSpPr>
            <p:cNvPr id="217" name="Shape 217"/>
            <p:cNvSpPr/>
            <p:nvPr/>
          </p:nvSpPr>
          <p:spPr>
            <a:xfrm>
              <a:off x="22765" y="13431"/>
              <a:ext cx="420814" cy="558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3600" b="1">
                  <a:solidFill>
                    <a:srgbClr val="FFFFFF"/>
                  </a:solidFill>
                </a:defRPr>
              </a:lvl1pPr>
            </a:lstStyle>
            <a:p>
              <a:r>
                <a:t>B</a:t>
              </a:r>
            </a:p>
          </p:txBody>
        </p:sp>
      </p:grpSp>
      <p:grpSp>
        <p:nvGrpSpPr>
          <p:cNvPr id="221" name="Group 221"/>
          <p:cNvGrpSpPr/>
          <p:nvPr/>
        </p:nvGrpSpPr>
        <p:grpSpPr>
          <a:xfrm>
            <a:off x="2673500" y="3857176"/>
            <a:ext cx="5256871" cy="575494"/>
            <a:chOff x="0" y="0"/>
            <a:chExt cx="5256869" cy="575493"/>
          </a:xfrm>
        </p:grpSpPr>
        <p:sp>
          <p:nvSpPr>
            <p:cNvPr id="219" name="Shape 219"/>
            <p:cNvSpPr/>
            <p:nvPr/>
          </p:nvSpPr>
          <p:spPr>
            <a:xfrm>
              <a:off x="0" y="0"/>
              <a:ext cx="5256870" cy="575494"/>
            </a:xfrm>
            <a:prstGeom prst="roundRect">
              <a:avLst>
                <a:gd name="adj" fmla="val 16667"/>
              </a:avLst>
            </a:prstGeom>
            <a:solidFill>
              <a:srgbClr val="C5D0E5"/>
            </a:solidFill>
            <a:ln w="12700" cap="flat">
              <a:noFill/>
              <a:miter lim="400000"/>
            </a:ln>
            <a:effectLst/>
          </p:spPr>
          <p:txBody>
            <a:bodyPr wrap="square" lIns="45719" tIns="45719" rIns="45719" bIns="45719" numCol="1" anchor="ctr">
              <a:noAutofit/>
            </a:bodyPr>
            <a:lstStyle/>
            <a:p>
              <a:endParaRPr/>
            </a:p>
          </p:txBody>
        </p:sp>
        <p:sp>
          <p:nvSpPr>
            <p:cNvPr id="220" name="Shape 220"/>
            <p:cNvSpPr/>
            <p:nvPr/>
          </p:nvSpPr>
          <p:spPr>
            <a:xfrm>
              <a:off x="28093" y="89626"/>
              <a:ext cx="5200683" cy="396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2000" b="1">
                  <a:solidFill>
                    <a:srgbClr val="001965"/>
                  </a:solidFill>
                </a:defRPr>
              </a:lvl1pPr>
            </a:lstStyle>
            <a:p>
              <a:r>
                <a:t>Observé ambos</a:t>
              </a:r>
            </a:p>
          </p:txBody>
        </p:sp>
      </p:grpSp>
      <p:grpSp>
        <p:nvGrpSpPr>
          <p:cNvPr id="224" name="Group 224"/>
          <p:cNvGrpSpPr/>
          <p:nvPr/>
        </p:nvGrpSpPr>
        <p:grpSpPr>
          <a:xfrm>
            <a:off x="2198797" y="3843949"/>
            <a:ext cx="466345" cy="585664"/>
            <a:chOff x="0" y="0"/>
            <a:chExt cx="466344" cy="585662"/>
          </a:xfrm>
        </p:grpSpPr>
        <p:sp>
          <p:nvSpPr>
            <p:cNvPr id="222" name="Shape 222"/>
            <p:cNvSpPr/>
            <p:nvPr/>
          </p:nvSpPr>
          <p:spPr>
            <a:xfrm>
              <a:off x="0" y="0"/>
              <a:ext cx="466345" cy="585663"/>
            </a:xfrm>
            <a:prstGeom prst="roundRect">
              <a:avLst>
                <a:gd name="adj" fmla="val 16667"/>
              </a:avLst>
            </a:prstGeom>
            <a:gradFill flip="none" rotWithShape="1">
              <a:gsLst>
                <a:gs pos="0">
                  <a:srgbClr val="009FDA"/>
                </a:gs>
                <a:gs pos="50000">
                  <a:srgbClr val="001965"/>
                </a:gs>
                <a:gs pos="100000">
                  <a:srgbClr val="001965"/>
                </a:gs>
              </a:gsLst>
              <a:lin ang="2700000" scaled="0"/>
            </a:gra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endParaRPr/>
            </a:p>
          </p:txBody>
        </p:sp>
        <p:sp>
          <p:nvSpPr>
            <p:cNvPr id="223" name="Shape 223"/>
            <p:cNvSpPr/>
            <p:nvPr/>
          </p:nvSpPr>
          <p:spPr>
            <a:xfrm>
              <a:off x="22765" y="13431"/>
              <a:ext cx="420814" cy="558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3600" b="1">
                  <a:solidFill>
                    <a:srgbClr val="FFFFFF"/>
                  </a:solidFill>
                </a:defRPr>
              </a:lvl1pPr>
            </a:lstStyle>
            <a:p>
              <a:r>
                <a:t>C</a:t>
              </a:r>
            </a:p>
          </p:txBody>
        </p:sp>
      </p:gr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0" name="Group 790"/>
          <p:cNvGrpSpPr/>
          <p:nvPr/>
        </p:nvGrpSpPr>
        <p:grpSpPr>
          <a:xfrm>
            <a:off x="6087974" y="1395655"/>
            <a:ext cx="5783460" cy="5141616"/>
            <a:chOff x="0" y="0"/>
            <a:chExt cx="5783458" cy="5141614"/>
          </a:xfrm>
        </p:grpSpPr>
        <p:sp>
          <p:nvSpPr>
            <p:cNvPr id="788" name="Shape 788"/>
            <p:cNvSpPr/>
            <p:nvPr/>
          </p:nvSpPr>
          <p:spPr>
            <a:xfrm>
              <a:off x="0" y="-1"/>
              <a:ext cx="5783459" cy="5141616"/>
            </a:xfrm>
            <a:prstGeom prst="rect">
              <a:avLst/>
            </a:prstGeom>
            <a:noFill/>
            <a:ln w="12700" cap="flat">
              <a:solidFill>
                <a:schemeClr val="accent2"/>
              </a:solidFill>
              <a:prstDash val="solid"/>
              <a:miter lim="800000"/>
            </a:ln>
            <a:effectLst/>
          </p:spPr>
          <p:txBody>
            <a:bodyPr wrap="square" lIns="45719" tIns="45719" rIns="45719" bIns="45719" numCol="1" anchor="t">
              <a:noAutofit/>
            </a:bodyPr>
            <a:lstStyle/>
            <a:p>
              <a:pPr defTabSz="914309">
                <a:spcBef>
                  <a:spcPts val="600"/>
                </a:spcBef>
                <a:defRPr sz="2400">
                  <a:solidFill>
                    <a:srgbClr val="FFFFFF"/>
                  </a:solidFill>
                </a:defRPr>
              </a:pPr>
              <a:endParaRPr/>
            </a:p>
          </p:txBody>
        </p:sp>
        <p:sp>
          <p:nvSpPr>
            <p:cNvPr id="789" name="Shape 789"/>
            <p:cNvSpPr/>
            <p:nvPr/>
          </p:nvSpPr>
          <p:spPr>
            <a:xfrm>
              <a:off x="0" y="-1"/>
              <a:ext cx="5783459" cy="334568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865" indent="-342865" defTabSz="914309">
                <a:spcBef>
                  <a:spcPts val="500"/>
                </a:spcBef>
                <a:buSzPct val="100000"/>
                <a:buFont typeface="Arial"/>
                <a:buChar char="•"/>
                <a:defRPr sz="2400">
                  <a:solidFill>
                    <a:srgbClr val="FFFFFF"/>
                  </a:solidFill>
                </a:defRPr>
              </a:pPr>
              <a:r>
                <a:t>Los grandes cambios ambientales son difíciles de lograr, pero estamos identificando alternativas exitosas sobre los cuales construir".</a:t>
              </a:r>
              <a:endParaRPr sz="2800"/>
            </a:p>
            <a:p>
              <a:pPr marL="342865" indent="-342865" defTabSz="914309">
                <a:spcBef>
                  <a:spcPts val="500"/>
                </a:spcBef>
                <a:buSzPct val="100000"/>
                <a:buFont typeface="Arial"/>
                <a:buChar char="•"/>
                <a:defRPr sz="2400">
                  <a:solidFill>
                    <a:srgbClr val="FFFFFF"/>
                  </a:solidFill>
                </a:defRPr>
              </a:pPr>
              <a:r>
                <a:t>"Prevenir la ganancia es más factible que producir pérdida de peso.“</a:t>
              </a:r>
              <a:endParaRPr sz="2800"/>
            </a:p>
            <a:p>
              <a:pPr marL="342865" indent="-342865" defTabSz="914309">
                <a:spcBef>
                  <a:spcPts val="500"/>
                </a:spcBef>
                <a:buSzPct val="100000"/>
                <a:buFont typeface="Arial"/>
                <a:buChar char="•"/>
                <a:defRPr sz="2400">
                  <a:solidFill>
                    <a:srgbClr val="FFFFFF"/>
                  </a:solidFill>
                </a:defRPr>
              </a:pPr>
              <a:r>
                <a:t>“Las estrategias eficaces deben</a:t>
              </a:r>
              <a:endParaRPr sz="2800"/>
            </a:p>
          </p:txBody>
        </p:sp>
      </p:grpSp>
      <p:sp>
        <p:nvSpPr>
          <p:cNvPr id="791" name="Shape 791"/>
          <p:cNvSpPr/>
          <p:nvPr/>
        </p:nvSpPr>
        <p:spPr>
          <a:xfrm>
            <a:off x="620230" y="1395655"/>
            <a:ext cx="5060613" cy="5141617"/>
          </a:xfrm>
          <a:prstGeom prst="rect">
            <a:avLst/>
          </a:prstGeom>
          <a:ln w="12700">
            <a:solidFill>
              <a:schemeClr val="accent2"/>
            </a:solidFill>
            <a:miter/>
          </a:ln>
          <a:extLst>
            <a:ext uri="{C572A759-6A51-4108-AA02-DFA0A04FC94B}">
              <ma14:wrappingTextBoxFlag xmlns:ma14="http://schemas.microsoft.com/office/mac/drawingml/2011/main" xmlns="" val="1"/>
            </a:ext>
          </a:extLst>
        </p:spPr>
        <p:txBody>
          <a:bodyPr lIns="45719" rIns="45719">
            <a:normAutofit/>
          </a:bodyPr>
          <a:lstStyle/>
          <a:p>
            <a:pPr marL="305150" indent="-305150" defTabSz="813735">
              <a:spcBef>
                <a:spcPts val="500"/>
              </a:spcBef>
              <a:buSzPct val="100000"/>
              <a:buFont typeface="Arial"/>
              <a:buChar char="•"/>
              <a:defRPr sz="2136">
                <a:solidFill>
                  <a:srgbClr val="FFFFFF"/>
                </a:solidFill>
              </a:defRPr>
            </a:pPr>
            <a:r>
              <a:t>"Podemos establecer una meta de salud pública y si la gente sabe la meta ellos pueden lograrla".</a:t>
            </a:r>
            <a:endParaRPr sz="2492"/>
          </a:p>
          <a:p>
            <a:pPr marL="305150" indent="-305150" defTabSz="813735">
              <a:spcBef>
                <a:spcPts val="500"/>
              </a:spcBef>
              <a:buSzPct val="100000"/>
              <a:buFont typeface="Arial"/>
              <a:buChar char="•"/>
              <a:defRPr sz="2136">
                <a:solidFill>
                  <a:srgbClr val="FFFFFF"/>
                </a:solidFill>
              </a:defRPr>
            </a:pPr>
            <a:r>
              <a:t>"Hagamos una campaña de sensibilización."</a:t>
            </a:r>
            <a:endParaRPr sz="2492"/>
          </a:p>
          <a:p>
            <a:pPr marL="305150" indent="-305150" defTabSz="813735">
              <a:spcBef>
                <a:spcPts val="500"/>
              </a:spcBef>
              <a:buSzPct val="100000"/>
              <a:buFont typeface="Arial"/>
              <a:buChar char="•"/>
              <a:defRPr sz="2136">
                <a:solidFill>
                  <a:srgbClr val="FFFFFF"/>
                </a:solidFill>
              </a:defRPr>
            </a:pPr>
            <a:r>
              <a:t>"Se necesita educación".</a:t>
            </a:r>
            <a:endParaRPr sz="2492"/>
          </a:p>
          <a:p>
            <a:pPr marL="305150" indent="-305150" defTabSz="813735">
              <a:spcBef>
                <a:spcPts val="500"/>
              </a:spcBef>
              <a:buSzPct val="100000"/>
              <a:buFont typeface="Arial"/>
              <a:buChar char="•"/>
              <a:defRPr sz="2136">
                <a:solidFill>
                  <a:srgbClr val="FFFFFF"/>
                </a:solidFill>
              </a:defRPr>
            </a:pPr>
            <a:r>
              <a:t>"Todo lo que necesitamos es etiquetado de calorías.“</a:t>
            </a:r>
            <a:endParaRPr sz="2492"/>
          </a:p>
          <a:p>
            <a:pPr marL="305150" indent="-305150" defTabSz="813735">
              <a:spcBef>
                <a:spcPts val="500"/>
              </a:spcBef>
              <a:buSzPct val="100000"/>
              <a:buFont typeface="Arial"/>
              <a:buChar char="•"/>
              <a:defRPr sz="2136">
                <a:solidFill>
                  <a:srgbClr val="FFFFFF"/>
                </a:solidFill>
              </a:defRPr>
            </a:pPr>
            <a:endParaRPr sz="2492"/>
          </a:p>
          <a:p>
            <a:pPr marL="305150" indent="-305150" defTabSz="813735">
              <a:spcBef>
                <a:spcPts val="500"/>
              </a:spcBef>
              <a:buSzPct val="100000"/>
              <a:buFont typeface="Arial"/>
              <a:buChar char="•"/>
              <a:defRPr sz="2136">
                <a:solidFill>
                  <a:srgbClr val="FFFFFF"/>
                </a:solidFill>
              </a:defRPr>
            </a:pPr>
            <a:endParaRPr sz="2492"/>
          </a:p>
          <a:p>
            <a:pPr marL="305150" indent="-305150" defTabSz="813735">
              <a:spcBef>
                <a:spcPts val="500"/>
              </a:spcBef>
              <a:buSzPct val="100000"/>
              <a:buFont typeface="Arial"/>
              <a:buChar char="•"/>
              <a:defRPr sz="2136">
                <a:solidFill>
                  <a:srgbClr val="FFFFFF"/>
                </a:solidFill>
              </a:defRPr>
            </a:pPr>
            <a:endParaRPr sz="2492"/>
          </a:p>
          <a:p>
            <a:pPr marL="305150" indent="-305150" defTabSz="813735">
              <a:spcBef>
                <a:spcPts val="500"/>
              </a:spcBef>
              <a:buSzPct val="100000"/>
              <a:buFont typeface="Arial"/>
              <a:buChar char="•"/>
              <a:defRPr sz="2136">
                <a:solidFill>
                  <a:srgbClr val="FFFFFF"/>
                </a:solidFill>
              </a:defRPr>
            </a:pPr>
            <a:endParaRPr sz="2492"/>
          </a:p>
        </p:txBody>
      </p:sp>
      <p:sp>
        <p:nvSpPr>
          <p:cNvPr id="792" name="Shape 792"/>
          <p:cNvSpPr>
            <a:spLocks noGrp="1"/>
          </p:cNvSpPr>
          <p:nvPr>
            <p:ph type="title"/>
          </p:nvPr>
        </p:nvSpPr>
        <p:spPr>
          <a:xfrm>
            <a:off x="1913859" y="76201"/>
            <a:ext cx="8296941" cy="1162457"/>
          </a:xfrm>
          <a:prstGeom prst="rect">
            <a:avLst/>
          </a:prstGeom>
        </p:spPr>
        <p:txBody>
          <a:bodyPr/>
          <a:lstStyle>
            <a:lvl1pPr>
              <a:defRPr sz="3200"/>
            </a:lvl1pPr>
          </a:lstStyle>
          <a:p>
            <a:r>
              <a:t>Otro paso: cómo vemos nuestra población</a:t>
            </a:r>
          </a:p>
        </p:txBody>
      </p:sp>
      <p:sp>
        <p:nvSpPr>
          <p:cNvPr id="793" name="Shape 793"/>
          <p:cNvSpPr/>
          <p:nvPr/>
        </p:nvSpPr>
        <p:spPr>
          <a:xfrm>
            <a:off x="620228" y="4598279"/>
            <a:ext cx="4256573" cy="1932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indent="-342900">
              <a:buSzPct val="100000"/>
              <a:buFont typeface="Arial"/>
              <a:buChar char="•"/>
              <a:defRPr sz="2400">
                <a:solidFill>
                  <a:srgbClr val="FFFFFF"/>
                </a:solidFill>
              </a:defRPr>
            </a:pPr>
            <a:r>
              <a:t>"Todo lo que necesitamos     es aplicar impuestos a las bebidas azucaradas".</a:t>
            </a:r>
          </a:p>
          <a:p>
            <a:pPr marL="342900" indent="-342900">
              <a:buSzPct val="100000"/>
              <a:buFont typeface="Arial"/>
              <a:buChar char="•"/>
              <a:defRPr sz="2400">
                <a:solidFill>
                  <a:srgbClr val="FFFFFF"/>
                </a:solidFill>
              </a:defRPr>
            </a:pPr>
            <a:r>
              <a:t>"Mejores veredas y           ciclovías funcionarán."</a:t>
            </a:r>
          </a:p>
        </p:txBody>
      </p:sp>
      <p:sp>
        <p:nvSpPr>
          <p:cNvPr id="794" name="Shape 794"/>
          <p:cNvSpPr/>
          <p:nvPr/>
        </p:nvSpPr>
        <p:spPr>
          <a:xfrm>
            <a:off x="8179679" y="4198273"/>
            <a:ext cx="3139967" cy="1564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FFFFFF"/>
                </a:solidFill>
              </a:defRPr>
            </a:lvl1pPr>
          </a:lstStyle>
          <a:p>
            <a:r>
              <a:t>emerger de la comprensión de la biología y la fisiología de la obesidad”. </a:t>
            </a:r>
          </a:p>
        </p:txBody>
      </p:sp>
      <p:pic>
        <p:nvPicPr>
          <p:cNvPr id="795" name="image9.png"/>
          <p:cNvPicPr>
            <a:picLocks noChangeAspect="1"/>
          </p:cNvPicPr>
          <p:nvPr/>
        </p:nvPicPr>
        <p:blipFill>
          <a:blip r:embed="rId2">
            <a:extLst/>
          </a:blip>
          <a:srcRect l="6404" r="3840" b="2"/>
          <a:stretch>
            <a:fillRect/>
          </a:stretch>
        </p:blipFill>
        <p:spPr>
          <a:xfrm>
            <a:off x="4343401" y="4353419"/>
            <a:ext cx="3602420" cy="2303848"/>
          </a:xfrm>
          <a:prstGeom prst="rect">
            <a:avLst/>
          </a:prstGeom>
          <a:ln w="12700">
            <a:miter lim="400000"/>
          </a:ln>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99" name="Group 799"/>
          <p:cNvGrpSpPr/>
          <p:nvPr/>
        </p:nvGrpSpPr>
        <p:grpSpPr>
          <a:xfrm>
            <a:off x="6087976" y="1395655"/>
            <a:ext cx="4399915" cy="4936134"/>
            <a:chOff x="0" y="0"/>
            <a:chExt cx="4399913" cy="4936132"/>
          </a:xfrm>
        </p:grpSpPr>
        <p:sp>
          <p:nvSpPr>
            <p:cNvPr id="797" name="Shape 797"/>
            <p:cNvSpPr/>
            <p:nvPr/>
          </p:nvSpPr>
          <p:spPr>
            <a:xfrm>
              <a:off x="0" y="-1"/>
              <a:ext cx="4399914" cy="4936134"/>
            </a:xfrm>
            <a:prstGeom prst="rect">
              <a:avLst/>
            </a:prstGeom>
            <a:noFill/>
            <a:ln w="12700" cap="flat">
              <a:solidFill>
                <a:schemeClr val="accent2"/>
              </a:solidFill>
              <a:prstDash val="solid"/>
              <a:miter lim="800000"/>
            </a:ln>
            <a:effectLst/>
          </p:spPr>
          <p:txBody>
            <a:bodyPr wrap="square" lIns="45719" tIns="45719" rIns="45719" bIns="45719" numCol="1" anchor="t">
              <a:noAutofit/>
            </a:bodyPr>
            <a:lstStyle/>
            <a:p>
              <a:pPr defTabSz="914309">
                <a:spcBef>
                  <a:spcPts val="600"/>
                </a:spcBef>
                <a:defRPr sz="2800"/>
              </a:pPr>
              <a:endParaRPr/>
            </a:p>
          </p:txBody>
        </p:sp>
        <p:sp>
          <p:nvSpPr>
            <p:cNvPr id="798" name="Shape 798"/>
            <p:cNvSpPr/>
            <p:nvPr/>
          </p:nvSpPr>
          <p:spPr>
            <a:xfrm>
              <a:off x="0" y="-1"/>
              <a:ext cx="4399914" cy="46085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342865" indent="-342865" defTabSz="914309">
                <a:spcBef>
                  <a:spcPts val="500"/>
                </a:spcBef>
                <a:buSzPct val="100000"/>
                <a:buFont typeface="Arial"/>
                <a:buChar char="•"/>
                <a:defRPr sz="2200">
                  <a:solidFill>
                    <a:srgbClr val="FFFFFF"/>
                  </a:solidFill>
                </a:defRPr>
              </a:pPr>
              <a:r>
                <a:t>“Major environmental changes are difficult to achieve, but we are identifying successes upon which to build.”</a:t>
              </a:r>
              <a:endParaRPr sz="2800"/>
            </a:p>
            <a:p>
              <a:pPr marL="342865" indent="-342865" defTabSz="914309">
                <a:spcBef>
                  <a:spcPts val="500"/>
                </a:spcBef>
                <a:buSzPct val="100000"/>
                <a:buFont typeface="Arial"/>
                <a:buChar char="•"/>
                <a:defRPr sz="2200">
                  <a:solidFill>
                    <a:srgbClr val="FFFFFF"/>
                  </a:solidFill>
                </a:defRPr>
              </a:pPr>
              <a:r>
                <a:t>“Prevention of gain is more achievable than producing weight loss.” </a:t>
              </a:r>
              <a:endParaRPr sz="2800"/>
            </a:p>
            <a:p>
              <a:pPr marL="342865" indent="-342865" defTabSz="914309">
                <a:spcBef>
                  <a:spcPts val="500"/>
                </a:spcBef>
                <a:buSzPct val="100000"/>
                <a:buFont typeface="Arial"/>
                <a:buChar char="•"/>
                <a:defRPr sz="2200">
                  <a:solidFill>
                    <a:srgbClr val="FFFFFF"/>
                  </a:solidFill>
                </a:defRPr>
              </a:pPr>
              <a:r>
                <a:t>“Effective strategies must emerge    </a:t>
              </a:r>
              <a:endParaRPr sz="2800"/>
            </a:p>
            <a:p>
              <a:pPr defTabSz="914309">
                <a:spcBef>
                  <a:spcPts val="500"/>
                </a:spcBef>
                <a:defRPr sz="2200">
                  <a:solidFill>
                    <a:srgbClr val="FFFFFF"/>
                  </a:solidFill>
                </a:defRPr>
              </a:pPr>
              <a:r>
                <a:t>                     from understanding the</a:t>
              </a:r>
              <a:endParaRPr sz="2800"/>
            </a:p>
            <a:p>
              <a:pPr defTabSz="914309">
                <a:spcBef>
                  <a:spcPts val="500"/>
                </a:spcBef>
                <a:defRPr sz="2200">
                  <a:solidFill>
                    <a:srgbClr val="FFFFFF"/>
                  </a:solidFill>
                </a:defRPr>
              </a:pPr>
              <a:r>
                <a:t>                     biology and physiology of    </a:t>
              </a:r>
              <a:endParaRPr sz="2800"/>
            </a:p>
            <a:p>
              <a:pPr defTabSz="914309">
                <a:spcBef>
                  <a:spcPts val="500"/>
                </a:spcBef>
                <a:defRPr sz="2200">
                  <a:solidFill>
                    <a:srgbClr val="FFFFFF"/>
                  </a:solidFill>
                </a:defRPr>
              </a:pPr>
              <a:r>
                <a:t>                     obesity.”          </a:t>
              </a:r>
              <a:endParaRPr sz="2800"/>
            </a:p>
            <a:p>
              <a:pPr defTabSz="914309">
                <a:spcBef>
                  <a:spcPts val="500"/>
                </a:spcBef>
                <a:defRPr sz="2200">
                  <a:solidFill>
                    <a:srgbClr val="FFFFFF"/>
                  </a:solidFill>
                </a:defRPr>
              </a:pPr>
              <a:r>
                <a:t>          </a:t>
              </a:r>
            </a:p>
          </p:txBody>
        </p:sp>
      </p:grpSp>
      <p:sp>
        <p:nvSpPr>
          <p:cNvPr id="800" name="Shape 800"/>
          <p:cNvSpPr/>
          <p:nvPr/>
        </p:nvSpPr>
        <p:spPr>
          <a:xfrm>
            <a:off x="696951" y="1395656"/>
            <a:ext cx="4983889" cy="4936133"/>
          </a:xfrm>
          <a:prstGeom prst="rect">
            <a:avLst/>
          </a:prstGeom>
          <a:ln w="12700">
            <a:solidFill>
              <a:schemeClr val="accent2"/>
            </a:solidFill>
            <a:miter/>
          </a:ln>
          <a:extLst>
            <a:ext uri="{C572A759-6A51-4108-AA02-DFA0A04FC94B}">
              <ma14:wrappingTextBoxFlag xmlns:ma14="http://schemas.microsoft.com/office/mac/drawingml/2011/main" xmlns="" val="1"/>
            </a:ext>
          </a:extLst>
        </p:spPr>
        <p:txBody>
          <a:bodyPr lIns="45719" rIns="45719">
            <a:normAutofit/>
          </a:bodyPr>
          <a:lstStyle/>
          <a:p>
            <a:pPr marL="322294" indent="-322294" defTabSz="859450">
              <a:spcBef>
                <a:spcPts val="400"/>
              </a:spcBef>
              <a:buSzPct val="100000"/>
              <a:buFont typeface="Arial"/>
              <a:buChar char="•"/>
              <a:defRPr sz="2068">
                <a:solidFill>
                  <a:srgbClr val="FFFFFF"/>
                </a:solidFill>
              </a:defRPr>
            </a:pPr>
            <a:r>
              <a:t>“We can set a public health goal and if people know the goal they can achieve it.”</a:t>
            </a:r>
            <a:endParaRPr sz="2632"/>
          </a:p>
          <a:p>
            <a:pPr marL="322294" indent="-322294" defTabSz="859450">
              <a:spcBef>
                <a:spcPts val="400"/>
              </a:spcBef>
              <a:buSzPct val="100000"/>
              <a:buFont typeface="Arial"/>
              <a:buChar char="•"/>
              <a:defRPr sz="2068">
                <a:solidFill>
                  <a:srgbClr val="FFFFFF"/>
                </a:solidFill>
              </a:defRPr>
            </a:pPr>
            <a:r>
              <a:t>“Let’s have an awareness campaign.”</a:t>
            </a:r>
            <a:endParaRPr sz="2632"/>
          </a:p>
          <a:p>
            <a:pPr marL="322294" indent="-322294" defTabSz="859450">
              <a:spcBef>
                <a:spcPts val="400"/>
              </a:spcBef>
              <a:buSzPct val="100000"/>
              <a:buFont typeface="Arial"/>
              <a:buChar char="•"/>
              <a:defRPr sz="2068">
                <a:solidFill>
                  <a:srgbClr val="FFFFFF"/>
                </a:solidFill>
              </a:defRPr>
            </a:pPr>
            <a:r>
              <a:t>“Education is needed.”</a:t>
            </a:r>
            <a:endParaRPr sz="2632"/>
          </a:p>
          <a:p>
            <a:pPr marL="322294" indent="-322294" defTabSz="859450">
              <a:spcBef>
                <a:spcPts val="400"/>
              </a:spcBef>
              <a:buSzPct val="100000"/>
              <a:buFont typeface="Arial"/>
              <a:buChar char="•"/>
              <a:defRPr sz="2068">
                <a:solidFill>
                  <a:srgbClr val="FFFFFF"/>
                </a:solidFill>
              </a:defRPr>
            </a:pPr>
            <a:r>
              <a:t>“All we need is calorie labeling..”  </a:t>
            </a:r>
            <a:endParaRPr sz="2632"/>
          </a:p>
          <a:p>
            <a:pPr marL="322294" indent="-322294" defTabSz="859450">
              <a:spcBef>
                <a:spcPts val="400"/>
              </a:spcBef>
              <a:buSzPct val="100000"/>
              <a:buFont typeface="Arial"/>
              <a:buChar char="•"/>
              <a:defRPr sz="2068">
                <a:solidFill>
                  <a:srgbClr val="FFFFFF"/>
                </a:solidFill>
              </a:defRPr>
            </a:pPr>
            <a:r>
              <a:t>“All we need is taxing sugary             beverages.” </a:t>
            </a:r>
            <a:endParaRPr sz="2632"/>
          </a:p>
          <a:p>
            <a:pPr marL="322294" indent="-322294" defTabSz="859450">
              <a:spcBef>
                <a:spcPts val="400"/>
              </a:spcBef>
              <a:buSzPct val="100000"/>
              <a:buFont typeface="Arial"/>
              <a:buChar char="•"/>
              <a:defRPr sz="2068">
                <a:solidFill>
                  <a:srgbClr val="FFFFFF"/>
                </a:solidFill>
              </a:defRPr>
            </a:pPr>
            <a:r>
              <a:t>“More walking</a:t>
            </a:r>
            <a:endParaRPr sz="2632"/>
          </a:p>
          <a:p>
            <a:pPr defTabSz="859450">
              <a:spcBef>
                <a:spcPts val="400"/>
              </a:spcBef>
              <a:defRPr sz="2068">
                <a:solidFill>
                  <a:srgbClr val="FFFFFF"/>
                </a:solidFill>
              </a:defRPr>
            </a:pPr>
            <a:r>
              <a:t>     paths and bike</a:t>
            </a:r>
            <a:endParaRPr sz="2632"/>
          </a:p>
          <a:p>
            <a:pPr defTabSz="859450">
              <a:spcBef>
                <a:spcPts val="400"/>
              </a:spcBef>
              <a:defRPr sz="2068">
                <a:solidFill>
                  <a:srgbClr val="FFFFFF"/>
                </a:solidFill>
              </a:defRPr>
            </a:pPr>
            <a:r>
              <a:t>     trails will work.”</a:t>
            </a:r>
            <a:endParaRPr sz="2632"/>
          </a:p>
          <a:p>
            <a:pPr defTabSz="859450">
              <a:spcBef>
                <a:spcPts val="600"/>
              </a:spcBef>
              <a:defRPr sz="2256">
                <a:solidFill>
                  <a:srgbClr val="FFFFFF"/>
                </a:solidFill>
              </a:defRPr>
            </a:pPr>
            <a:endParaRPr sz="2632"/>
          </a:p>
        </p:txBody>
      </p:sp>
      <p:sp>
        <p:nvSpPr>
          <p:cNvPr id="801" name="Shape 801"/>
          <p:cNvSpPr>
            <a:spLocks noGrp="1"/>
          </p:cNvSpPr>
          <p:nvPr>
            <p:ph type="title"/>
          </p:nvPr>
        </p:nvSpPr>
        <p:spPr>
          <a:xfrm>
            <a:off x="1913859" y="76201"/>
            <a:ext cx="8296941" cy="1162457"/>
          </a:xfrm>
          <a:prstGeom prst="rect">
            <a:avLst/>
          </a:prstGeom>
        </p:spPr>
        <p:txBody>
          <a:bodyPr/>
          <a:lstStyle>
            <a:lvl1pPr>
              <a:defRPr sz="3200"/>
            </a:lvl1pPr>
          </a:lstStyle>
          <a:p>
            <a:r>
              <a:t>Another Step: How we View our Population  Weight Struggles</a:t>
            </a:r>
          </a:p>
        </p:txBody>
      </p:sp>
      <p:pic>
        <p:nvPicPr>
          <p:cNvPr id="802" name="image28.png"/>
          <p:cNvPicPr>
            <a:picLocks noChangeAspect="1"/>
          </p:cNvPicPr>
          <p:nvPr/>
        </p:nvPicPr>
        <p:blipFill>
          <a:blip r:embed="rId2">
            <a:extLst/>
          </a:blip>
          <a:stretch>
            <a:fillRect/>
          </a:stretch>
        </p:blipFill>
        <p:spPr>
          <a:xfrm>
            <a:off x="4048876" y="4343400"/>
            <a:ext cx="3364000" cy="2137600"/>
          </a:xfrm>
          <a:prstGeom prst="rect">
            <a:avLst/>
          </a:prstGeom>
          <a:ln w="12700">
            <a:miter lim="400000"/>
          </a:ln>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Shape 804"/>
          <p:cNvSpPr/>
          <p:nvPr/>
        </p:nvSpPr>
        <p:spPr>
          <a:xfrm>
            <a:off x="321564" y="320039"/>
            <a:ext cx="11548872" cy="6217922"/>
          </a:xfrm>
          <a:prstGeom prst="rect">
            <a:avLst/>
          </a:prstGeom>
          <a:solidFill>
            <a:srgbClr val="000000">
              <a:alpha val="8000"/>
            </a:srgbClr>
          </a:solidFill>
          <a:ln w="12700">
            <a:miter lim="400000"/>
          </a:ln>
        </p:spPr>
        <p:txBody>
          <a:bodyPr lIns="45719" rIns="45719" anchor="ctr"/>
          <a:lstStyle/>
          <a:p>
            <a:pPr algn="ctr">
              <a:defRPr>
                <a:solidFill>
                  <a:srgbClr val="FFFFFF"/>
                </a:solidFill>
              </a:defRPr>
            </a:pPr>
            <a:endParaRPr/>
          </a:p>
        </p:txBody>
      </p:sp>
      <p:sp>
        <p:nvSpPr>
          <p:cNvPr id="805" name="Shape 805"/>
          <p:cNvSpPr/>
          <p:nvPr/>
        </p:nvSpPr>
        <p:spPr>
          <a:xfrm flipH="1">
            <a:off x="4654296" y="2057400"/>
            <a:ext cx="1" cy="2743201"/>
          </a:xfrm>
          <a:prstGeom prst="line">
            <a:avLst/>
          </a:prstGeom>
          <a:ln w="19050">
            <a:solidFill>
              <a:srgbClr val="262626"/>
            </a:solidFill>
          </a:ln>
        </p:spPr>
        <p:txBody>
          <a:bodyPr lIns="45719" rIns="45719"/>
          <a:lstStyle/>
          <a:p>
            <a:endParaRPr/>
          </a:p>
        </p:txBody>
      </p:sp>
      <p:sp>
        <p:nvSpPr>
          <p:cNvPr id="806" name="Shape 806"/>
          <p:cNvSpPr>
            <a:spLocks noGrp="1"/>
          </p:cNvSpPr>
          <p:nvPr>
            <p:ph type="title"/>
          </p:nvPr>
        </p:nvSpPr>
        <p:spPr>
          <a:xfrm>
            <a:off x="838200" y="963877"/>
            <a:ext cx="3494362" cy="4930246"/>
          </a:xfrm>
          <a:prstGeom prst="rect">
            <a:avLst/>
          </a:prstGeom>
        </p:spPr>
        <p:txBody>
          <a:bodyPr/>
          <a:lstStyle>
            <a:lvl1pPr algn="r">
              <a:defRPr>
                <a:solidFill>
                  <a:srgbClr val="000000"/>
                </a:solidFill>
                <a:latin typeface="+mj-lt"/>
                <a:ea typeface="+mj-ea"/>
                <a:cs typeface="+mj-cs"/>
                <a:sym typeface="Calibri"/>
              </a:defRPr>
            </a:lvl1pPr>
          </a:lstStyle>
          <a:p>
            <a:r>
              <a:t>¿Cómo informa el nuevo paradigma de la obesidad a las políticas de salud pública?</a:t>
            </a:r>
          </a:p>
        </p:txBody>
      </p:sp>
      <p:sp>
        <p:nvSpPr>
          <p:cNvPr id="807" name="Shape 807"/>
          <p:cNvSpPr>
            <a:spLocks noGrp="1"/>
          </p:cNvSpPr>
          <p:nvPr>
            <p:ph type="body" sz="half" idx="1"/>
          </p:nvPr>
        </p:nvSpPr>
        <p:spPr>
          <a:xfrm>
            <a:off x="4976031" y="963877"/>
            <a:ext cx="6377770" cy="4930246"/>
          </a:xfrm>
          <a:prstGeom prst="rect">
            <a:avLst/>
          </a:prstGeom>
        </p:spPr>
        <p:txBody>
          <a:bodyPr anchor="ctr"/>
          <a:lstStyle/>
          <a:p>
            <a:pPr marL="246555" indent="-246555" defTabSz="425194">
              <a:lnSpc>
                <a:spcPct val="90000"/>
              </a:lnSpc>
              <a:defRPr sz="1700"/>
            </a:pPr>
            <a:r>
              <a:rPr dirty="0"/>
              <a:t>Una </a:t>
            </a:r>
            <a:r>
              <a:rPr dirty="0" err="1"/>
              <a:t>enfermedad</a:t>
            </a:r>
            <a:r>
              <a:rPr dirty="0"/>
              <a:t> </a:t>
            </a:r>
            <a:r>
              <a:rPr dirty="0" err="1"/>
              <a:t>compleja</a:t>
            </a:r>
            <a:r>
              <a:rPr dirty="0"/>
              <a:t> y multifactorial </a:t>
            </a:r>
            <a:r>
              <a:rPr lang="es-ES" dirty="0"/>
              <a:t>requiere</a:t>
            </a:r>
            <a:r>
              <a:rPr dirty="0"/>
              <a:t> un </a:t>
            </a:r>
            <a:r>
              <a:rPr dirty="0" err="1"/>
              <a:t>enfoque</a:t>
            </a:r>
            <a:r>
              <a:rPr dirty="0"/>
              <a:t> integral.</a:t>
            </a:r>
          </a:p>
          <a:p>
            <a:pPr marL="246555" indent="-246555" defTabSz="425194">
              <a:lnSpc>
                <a:spcPct val="90000"/>
              </a:lnSpc>
              <a:defRPr sz="1700"/>
            </a:pPr>
            <a:r>
              <a:rPr dirty="0"/>
              <a:t>La </a:t>
            </a:r>
            <a:r>
              <a:rPr dirty="0" err="1"/>
              <a:t>educación</a:t>
            </a:r>
            <a:r>
              <a:rPr dirty="0"/>
              <a:t> </a:t>
            </a:r>
            <a:r>
              <a:rPr dirty="0" err="1"/>
              <a:t>en</a:t>
            </a:r>
            <a:r>
              <a:rPr dirty="0"/>
              <a:t> </a:t>
            </a:r>
            <a:r>
              <a:rPr dirty="0" err="1"/>
              <a:t>nutrición</a:t>
            </a:r>
            <a:r>
              <a:rPr dirty="0"/>
              <a:t> no </a:t>
            </a:r>
            <a:r>
              <a:rPr dirty="0" err="1"/>
              <a:t>es</a:t>
            </a:r>
            <a:r>
              <a:rPr dirty="0"/>
              <a:t> </a:t>
            </a:r>
            <a:r>
              <a:rPr dirty="0" err="1"/>
              <a:t>suficiente</a:t>
            </a:r>
            <a:r>
              <a:rPr dirty="0"/>
              <a:t> </a:t>
            </a:r>
            <a:r>
              <a:rPr dirty="0" err="1"/>
              <a:t>debido</a:t>
            </a:r>
            <a:r>
              <a:rPr dirty="0"/>
              <a:t> a la </a:t>
            </a:r>
            <a:r>
              <a:rPr dirty="0" err="1"/>
              <a:t>poderosa</a:t>
            </a:r>
            <a:r>
              <a:rPr dirty="0"/>
              <a:t> </a:t>
            </a:r>
            <a:r>
              <a:rPr dirty="0" err="1"/>
              <a:t>biología</a:t>
            </a:r>
            <a:r>
              <a:rPr dirty="0"/>
              <a:t> de la </a:t>
            </a:r>
            <a:r>
              <a:rPr dirty="0" err="1"/>
              <a:t>ingesta</a:t>
            </a:r>
            <a:r>
              <a:rPr dirty="0"/>
              <a:t> de </a:t>
            </a:r>
            <a:r>
              <a:rPr dirty="0" err="1"/>
              <a:t>alimentos</a:t>
            </a:r>
            <a:r>
              <a:rPr lang="es-ES" dirty="0"/>
              <a:t>. Es importante que haya </a:t>
            </a:r>
            <a:r>
              <a:rPr lang="es-ES" dirty="0" err="1"/>
              <a:t>mú</a:t>
            </a:r>
            <a:r>
              <a:rPr dirty="0" err="1"/>
              <a:t>ltiples</a:t>
            </a:r>
            <a:r>
              <a:rPr dirty="0"/>
              <a:t> </a:t>
            </a:r>
            <a:r>
              <a:rPr dirty="0" err="1"/>
              <a:t>enfoques</a:t>
            </a:r>
            <a:r>
              <a:rPr dirty="0"/>
              <a:t> </a:t>
            </a:r>
            <a:r>
              <a:rPr dirty="0" err="1"/>
              <a:t>en</a:t>
            </a:r>
            <a:r>
              <a:rPr dirty="0"/>
              <a:t> las </a:t>
            </a:r>
            <a:r>
              <a:rPr dirty="0" err="1"/>
              <a:t>políticas</a:t>
            </a:r>
            <a:r>
              <a:rPr dirty="0"/>
              <a:t> para </a:t>
            </a:r>
            <a:r>
              <a:rPr dirty="0" err="1"/>
              <a:t>crear</a:t>
            </a:r>
            <a:r>
              <a:rPr dirty="0"/>
              <a:t> </a:t>
            </a:r>
            <a:r>
              <a:rPr dirty="0" err="1"/>
              <a:t>ambientes</a:t>
            </a:r>
            <a:r>
              <a:rPr dirty="0"/>
              <a:t> </a:t>
            </a:r>
            <a:r>
              <a:rPr dirty="0" err="1"/>
              <a:t>alimentarios</a:t>
            </a:r>
            <a:r>
              <a:rPr dirty="0"/>
              <a:t> </a:t>
            </a:r>
            <a:r>
              <a:rPr dirty="0" err="1"/>
              <a:t>saludables</a:t>
            </a:r>
            <a:r>
              <a:rPr dirty="0"/>
              <a:t>.</a:t>
            </a:r>
          </a:p>
          <a:p>
            <a:pPr marL="246555" indent="-246555" defTabSz="425194">
              <a:lnSpc>
                <a:spcPct val="90000"/>
              </a:lnSpc>
              <a:defRPr sz="1700"/>
            </a:pPr>
            <a:r>
              <a:rPr dirty="0" err="1"/>
              <a:t>Asimismo</a:t>
            </a:r>
            <a:r>
              <a:rPr dirty="0"/>
              <a:t>, </a:t>
            </a:r>
            <a:r>
              <a:rPr dirty="0" err="1"/>
              <a:t>los</a:t>
            </a:r>
            <a:r>
              <a:rPr dirty="0"/>
              <a:t> </a:t>
            </a:r>
            <a:r>
              <a:rPr dirty="0" err="1"/>
              <a:t>ambientes</a:t>
            </a:r>
            <a:r>
              <a:rPr dirty="0"/>
              <a:t> </a:t>
            </a:r>
            <a:r>
              <a:rPr dirty="0" err="1"/>
              <a:t>saludables</a:t>
            </a:r>
            <a:r>
              <a:rPr dirty="0"/>
              <a:t> </a:t>
            </a:r>
            <a:r>
              <a:rPr dirty="0" err="1"/>
              <a:t>construidos</a:t>
            </a:r>
            <a:r>
              <a:rPr dirty="0"/>
              <a:t> </a:t>
            </a:r>
            <a:r>
              <a:rPr dirty="0" err="1"/>
              <a:t>pueden</a:t>
            </a:r>
            <a:r>
              <a:rPr dirty="0"/>
              <a:t> </a:t>
            </a:r>
            <a:r>
              <a:rPr dirty="0" err="1"/>
              <a:t>ser</a:t>
            </a:r>
            <a:r>
              <a:rPr dirty="0"/>
              <a:t>  </a:t>
            </a:r>
            <a:r>
              <a:rPr dirty="0" err="1"/>
              <a:t>moldeados</a:t>
            </a:r>
            <a:r>
              <a:rPr dirty="0"/>
              <a:t> </a:t>
            </a:r>
            <a:r>
              <a:rPr dirty="0" err="1"/>
              <a:t>por</a:t>
            </a:r>
            <a:r>
              <a:rPr dirty="0"/>
              <a:t> la </a:t>
            </a:r>
            <a:r>
              <a:rPr dirty="0" err="1"/>
              <a:t>política</a:t>
            </a:r>
            <a:r>
              <a:rPr dirty="0"/>
              <a:t>.</a:t>
            </a:r>
          </a:p>
          <a:p>
            <a:pPr marL="246555" lvl="2" indent="-246555" defTabSz="425194">
              <a:lnSpc>
                <a:spcPct val="90000"/>
              </a:lnSpc>
              <a:defRPr sz="1700"/>
            </a:pPr>
            <a:r>
              <a:rPr dirty="0"/>
              <a:t>Se </a:t>
            </a:r>
            <a:r>
              <a:rPr dirty="0" err="1"/>
              <a:t>necesitan</a:t>
            </a:r>
            <a:r>
              <a:rPr dirty="0"/>
              <a:t> </a:t>
            </a:r>
            <a:r>
              <a:rPr dirty="0" err="1"/>
              <a:t>múltiples</a:t>
            </a:r>
            <a:r>
              <a:rPr dirty="0"/>
              <a:t> y </a:t>
            </a:r>
            <a:r>
              <a:rPr dirty="0" err="1"/>
              <a:t>amplios</a:t>
            </a:r>
            <a:r>
              <a:rPr dirty="0"/>
              <a:t> </a:t>
            </a:r>
            <a:r>
              <a:rPr dirty="0" err="1"/>
              <a:t>esfuerzos</a:t>
            </a:r>
            <a:r>
              <a:rPr dirty="0"/>
              <a:t> para </a:t>
            </a:r>
            <a:r>
              <a:rPr dirty="0" err="1"/>
              <a:t>dar</a:t>
            </a:r>
            <a:r>
              <a:rPr dirty="0"/>
              <a:t> forma al </a:t>
            </a:r>
            <a:r>
              <a:rPr lang="es-ES" dirty="0"/>
              <a:t>entorno</a:t>
            </a:r>
            <a:r>
              <a:rPr dirty="0"/>
              <a:t>, de </a:t>
            </a:r>
            <a:r>
              <a:rPr dirty="0" err="1"/>
              <a:t>modo</a:t>
            </a:r>
            <a:r>
              <a:rPr dirty="0"/>
              <a:t> que las </a:t>
            </a:r>
            <a:r>
              <a:rPr dirty="0" err="1"/>
              <a:t>elecciones</a:t>
            </a:r>
            <a:r>
              <a:rPr dirty="0"/>
              <a:t> </a:t>
            </a:r>
            <a:r>
              <a:rPr dirty="0" err="1"/>
              <a:t>predeterminadas</a:t>
            </a:r>
            <a:r>
              <a:rPr dirty="0"/>
              <a:t> de </a:t>
            </a:r>
            <a:r>
              <a:rPr dirty="0" err="1"/>
              <a:t>los</a:t>
            </a:r>
            <a:r>
              <a:rPr dirty="0"/>
              <a:t> </a:t>
            </a:r>
            <a:r>
              <a:rPr dirty="0" err="1"/>
              <a:t>alimentos</a:t>
            </a:r>
            <a:r>
              <a:rPr dirty="0"/>
              <a:t> y la </a:t>
            </a:r>
            <a:r>
              <a:rPr dirty="0" err="1"/>
              <a:t>actividad</a:t>
            </a:r>
            <a:r>
              <a:rPr dirty="0"/>
              <a:t> </a:t>
            </a:r>
            <a:r>
              <a:rPr dirty="0" err="1"/>
              <a:t>física</a:t>
            </a:r>
            <a:r>
              <a:rPr dirty="0"/>
              <a:t> </a:t>
            </a:r>
            <a:r>
              <a:rPr dirty="0" err="1"/>
              <a:t>sean</a:t>
            </a:r>
            <a:r>
              <a:rPr dirty="0"/>
              <a:t> </a:t>
            </a:r>
            <a:r>
              <a:rPr dirty="0" err="1"/>
              <a:t>opciones</a:t>
            </a:r>
            <a:r>
              <a:rPr dirty="0"/>
              <a:t> </a:t>
            </a:r>
            <a:r>
              <a:rPr dirty="0" err="1"/>
              <a:t>saludables</a:t>
            </a:r>
            <a:r>
              <a:rPr dirty="0"/>
              <a:t>.</a:t>
            </a:r>
          </a:p>
          <a:p>
            <a:pPr marL="246555" lvl="2" indent="-246555" defTabSz="425194">
              <a:lnSpc>
                <a:spcPct val="90000"/>
              </a:lnSpc>
              <a:defRPr sz="1700"/>
            </a:pPr>
            <a:r>
              <a:rPr dirty="0" err="1"/>
              <a:t>Abordar</a:t>
            </a:r>
            <a:r>
              <a:rPr dirty="0"/>
              <a:t> la </a:t>
            </a:r>
            <a:r>
              <a:rPr dirty="0" err="1"/>
              <a:t>ingesta</a:t>
            </a:r>
            <a:r>
              <a:rPr dirty="0"/>
              <a:t> de </a:t>
            </a:r>
            <a:r>
              <a:rPr dirty="0" err="1"/>
              <a:t>alimentos</a:t>
            </a:r>
            <a:r>
              <a:rPr dirty="0"/>
              <a:t> y la </a:t>
            </a:r>
            <a:r>
              <a:rPr dirty="0" err="1"/>
              <a:t>actividad</a:t>
            </a:r>
            <a:r>
              <a:rPr dirty="0"/>
              <a:t> </a:t>
            </a:r>
            <a:r>
              <a:rPr dirty="0" err="1"/>
              <a:t>física</a:t>
            </a:r>
            <a:r>
              <a:rPr dirty="0"/>
              <a:t> </a:t>
            </a:r>
            <a:r>
              <a:rPr dirty="0" err="1"/>
              <a:t>es</a:t>
            </a:r>
            <a:r>
              <a:rPr dirty="0"/>
              <a:t> </a:t>
            </a:r>
            <a:r>
              <a:rPr dirty="0" err="1"/>
              <a:t>importante</a:t>
            </a:r>
            <a:r>
              <a:rPr dirty="0"/>
              <a:t> , </a:t>
            </a:r>
            <a:r>
              <a:rPr dirty="0" err="1"/>
              <a:t>pero</a:t>
            </a:r>
            <a:r>
              <a:rPr dirty="0"/>
              <a:t> el </a:t>
            </a:r>
            <a:r>
              <a:rPr dirty="0" err="1"/>
              <a:t>bienestar</a:t>
            </a:r>
            <a:r>
              <a:rPr dirty="0"/>
              <a:t> social, la </a:t>
            </a:r>
            <a:r>
              <a:rPr dirty="0" err="1"/>
              <a:t>seguridad</a:t>
            </a:r>
            <a:r>
              <a:rPr dirty="0"/>
              <a:t> y </a:t>
            </a:r>
            <a:r>
              <a:rPr dirty="0" err="1"/>
              <a:t>justicia</a:t>
            </a:r>
            <a:r>
              <a:rPr dirty="0"/>
              <a:t> social, </a:t>
            </a:r>
            <a:r>
              <a:rPr dirty="0" err="1"/>
              <a:t>también</a:t>
            </a:r>
            <a:r>
              <a:rPr dirty="0"/>
              <a:t> lo son.</a:t>
            </a:r>
          </a:p>
          <a:p>
            <a:pPr marL="246555" lvl="2" indent="-246555" defTabSz="425194">
              <a:lnSpc>
                <a:spcPct val="90000"/>
              </a:lnSpc>
              <a:defRPr sz="1700"/>
            </a:pPr>
            <a:r>
              <a:rPr dirty="0"/>
              <a:t>La </a:t>
            </a:r>
            <a:r>
              <a:rPr dirty="0" err="1"/>
              <a:t>prevención</a:t>
            </a:r>
            <a:r>
              <a:rPr dirty="0"/>
              <a:t> de la </a:t>
            </a:r>
            <a:r>
              <a:rPr dirty="0" err="1"/>
              <a:t>ganancia</a:t>
            </a:r>
            <a:r>
              <a:rPr dirty="0"/>
              <a:t> de peso </a:t>
            </a:r>
            <a:r>
              <a:rPr dirty="0" err="1"/>
              <a:t>puede</a:t>
            </a:r>
            <a:r>
              <a:rPr dirty="0"/>
              <a:t> </a:t>
            </a:r>
            <a:r>
              <a:rPr dirty="0" err="1"/>
              <a:t>ser</a:t>
            </a:r>
            <a:r>
              <a:rPr dirty="0"/>
              <a:t> </a:t>
            </a:r>
            <a:r>
              <a:rPr dirty="0" err="1"/>
              <a:t>una</a:t>
            </a:r>
            <a:r>
              <a:rPr dirty="0"/>
              <a:t> meta </a:t>
            </a:r>
            <a:r>
              <a:rPr dirty="0" err="1"/>
              <a:t>valiosa</a:t>
            </a:r>
            <a:r>
              <a:rPr dirty="0"/>
              <a:t>.</a:t>
            </a:r>
          </a:p>
          <a:p>
            <a:pPr marL="246555" lvl="2" indent="-246555" defTabSz="425194">
              <a:lnSpc>
                <a:spcPct val="90000"/>
              </a:lnSpc>
              <a:defRPr sz="1700"/>
            </a:pPr>
            <a:r>
              <a:rPr dirty="0"/>
              <a:t>Se </a:t>
            </a:r>
            <a:r>
              <a:rPr dirty="0" err="1"/>
              <a:t>necesitan</a:t>
            </a:r>
            <a:r>
              <a:rPr dirty="0"/>
              <a:t>, </a:t>
            </a:r>
            <a:r>
              <a:rPr dirty="0" err="1"/>
              <a:t>tanto</a:t>
            </a:r>
            <a:r>
              <a:rPr dirty="0"/>
              <a:t> </a:t>
            </a:r>
            <a:r>
              <a:rPr dirty="0" err="1"/>
              <a:t>política</a:t>
            </a:r>
            <a:r>
              <a:rPr lang="es-ES" dirty="0"/>
              <a:t>s</a:t>
            </a:r>
            <a:r>
              <a:rPr dirty="0"/>
              <a:t> </a:t>
            </a:r>
            <a:r>
              <a:rPr dirty="0" err="1"/>
              <a:t>pública</a:t>
            </a:r>
            <a:r>
              <a:rPr lang="es-ES" dirty="0"/>
              <a:t>s</a:t>
            </a:r>
            <a:r>
              <a:rPr dirty="0"/>
              <a:t> </a:t>
            </a:r>
            <a:r>
              <a:rPr dirty="0" err="1"/>
              <a:t>como</a:t>
            </a:r>
            <a:r>
              <a:rPr dirty="0"/>
              <a:t> </a:t>
            </a:r>
            <a:r>
              <a:rPr dirty="0" err="1"/>
              <a:t>modelos</a:t>
            </a:r>
            <a:r>
              <a:rPr dirty="0"/>
              <a:t> de </a:t>
            </a:r>
            <a:r>
              <a:rPr dirty="0" err="1"/>
              <a:t>tratamiento</a:t>
            </a:r>
            <a:r>
              <a:rPr dirty="0"/>
              <a:t> </a:t>
            </a:r>
            <a:r>
              <a:rPr dirty="0" err="1"/>
              <a:t>médico</a:t>
            </a:r>
            <a:r>
              <a:rPr dirty="0"/>
              <a:t>.  </a:t>
            </a:r>
          </a:p>
        </p:txBody>
      </p:sp>
      <p:sp>
        <p:nvSpPr>
          <p:cNvPr id="808" name="Shape 808"/>
          <p:cNvSpPr>
            <a:spLocks noGrp="1"/>
          </p:cNvSpPr>
          <p:nvPr>
            <p:ph type="sldNum" sz="quarter" idx="2"/>
          </p:nvPr>
        </p:nvSpPr>
        <p:spPr>
          <a:xfrm>
            <a:off x="11108396" y="6102548"/>
            <a:ext cx="245403" cy="226987"/>
          </a:xfrm>
          <a:prstGeom prst="rect">
            <a:avLst/>
          </a:prstGeom>
          <a:extLst>
            <a:ext uri="{C572A759-6A51-4108-AA02-DFA0A04FC94B}">
              <ma14:wrappingTextBoxFlag xmlns:ma14="http://schemas.microsoft.com/office/mac/drawingml/2011/main" xmlns="" val="1"/>
            </a:ext>
          </a:extLst>
        </p:spPr>
        <p:txBody>
          <a:bodyPr>
            <a:normAutofit fontScale="92500" lnSpcReduction="10000"/>
          </a:bodyPr>
          <a:lstStyle>
            <a:lvl1pPr>
              <a:spcBef>
                <a:spcPts val="600"/>
              </a:spcBef>
              <a:defRPr sz="1000">
                <a:solidFill>
                  <a:srgbClr val="000000">
                    <a:alpha val="80000"/>
                  </a:srgbClr>
                </a:solidFill>
              </a:defRPr>
            </a:lvl1pPr>
          </a:lstStyle>
          <a:p>
            <a:fld id="{86CB4B4D-7CA3-9044-876B-883B54F8677D}" type="slidenum">
              <a:t>32</a:t>
            </a:fld>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p:cNvSpPr>
          <p:nvPr>
            <p:ph type="title"/>
          </p:nvPr>
        </p:nvSpPr>
        <p:spPr>
          <a:xfrm>
            <a:off x="3529360" y="669073"/>
            <a:ext cx="8240240" cy="540039"/>
          </a:xfrm>
          <a:prstGeom prst="rect">
            <a:avLst/>
          </a:prstGeom>
        </p:spPr>
        <p:txBody>
          <a:bodyPr/>
          <a:lstStyle/>
          <a:p>
            <a:r>
              <a:t>Paradigma: definición</a:t>
            </a:r>
          </a:p>
        </p:txBody>
      </p:sp>
      <p:sp>
        <p:nvSpPr>
          <p:cNvPr id="227" name="Shape 227"/>
          <p:cNvSpPr>
            <a:spLocks noGrp="1"/>
          </p:cNvSpPr>
          <p:nvPr>
            <p:ph type="body" sz="half" idx="1"/>
          </p:nvPr>
        </p:nvSpPr>
        <p:spPr>
          <a:xfrm>
            <a:off x="422399" y="1749629"/>
            <a:ext cx="6781042" cy="4386475"/>
          </a:xfrm>
          <a:prstGeom prst="rect">
            <a:avLst/>
          </a:prstGeom>
        </p:spPr>
        <p:txBody>
          <a:bodyPr>
            <a:normAutofit lnSpcReduction="10000"/>
          </a:bodyPr>
          <a:lstStyle/>
          <a:p>
            <a:pPr>
              <a:lnSpc>
                <a:spcPct val="90000"/>
              </a:lnSpc>
            </a:pPr>
            <a:r>
              <a:rPr dirty="0"/>
              <a:t>El </a:t>
            </a:r>
            <a:r>
              <a:rPr dirty="0" err="1"/>
              <a:t>influyente</a:t>
            </a:r>
            <a:r>
              <a:rPr dirty="0"/>
              <a:t> </a:t>
            </a:r>
            <a:r>
              <a:rPr dirty="0" err="1"/>
              <a:t>libro</a:t>
            </a:r>
            <a:r>
              <a:rPr dirty="0"/>
              <a:t> de Thomas Kuhn de 1962, </a:t>
            </a:r>
            <a:r>
              <a:rPr dirty="0" err="1"/>
              <a:t>sobre</a:t>
            </a:r>
            <a:r>
              <a:rPr dirty="0"/>
              <a:t> la </a:t>
            </a:r>
            <a:r>
              <a:rPr dirty="0" err="1"/>
              <a:t>historia</a:t>
            </a:r>
            <a:r>
              <a:rPr dirty="0"/>
              <a:t> de la </a:t>
            </a:r>
            <a:r>
              <a:rPr dirty="0" err="1"/>
              <a:t>ciencia</a:t>
            </a:r>
            <a:r>
              <a:rPr dirty="0"/>
              <a:t>:</a:t>
            </a:r>
          </a:p>
          <a:p>
            <a:pPr>
              <a:lnSpc>
                <a:spcPct val="90000"/>
              </a:lnSpc>
            </a:pPr>
            <a:endParaRPr dirty="0"/>
          </a:p>
          <a:p>
            <a:pPr>
              <a:lnSpc>
                <a:spcPct val="90000"/>
              </a:lnSpc>
            </a:pPr>
            <a:endParaRPr dirty="0"/>
          </a:p>
          <a:p>
            <a:pPr>
              <a:lnSpc>
                <a:spcPct val="90000"/>
              </a:lnSpc>
            </a:pPr>
            <a:endParaRPr dirty="0"/>
          </a:p>
          <a:p>
            <a:pPr>
              <a:lnSpc>
                <a:spcPct val="90000"/>
              </a:lnSpc>
            </a:pPr>
            <a:endParaRPr dirty="0"/>
          </a:p>
          <a:p>
            <a:pPr>
              <a:lnSpc>
                <a:spcPct val="90000"/>
              </a:lnSpc>
            </a:pPr>
            <a:endParaRPr dirty="0"/>
          </a:p>
          <a:p>
            <a:pPr>
              <a:lnSpc>
                <a:spcPct val="90000"/>
              </a:lnSpc>
            </a:pPr>
            <a:endParaRPr lang="es-ES" dirty="0"/>
          </a:p>
          <a:p>
            <a:pPr>
              <a:lnSpc>
                <a:spcPct val="90000"/>
              </a:lnSpc>
            </a:pPr>
            <a:r>
              <a:rPr dirty="0"/>
              <a:t>La </a:t>
            </a:r>
            <a:r>
              <a:rPr dirty="0" err="1"/>
              <a:t>ciencia</a:t>
            </a:r>
            <a:r>
              <a:rPr dirty="0"/>
              <a:t> no </a:t>
            </a:r>
            <a:r>
              <a:rPr dirty="0" err="1"/>
              <a:t>avanza</a:t>
            </a:r>
            <a:r>
              <a:rPr dirty="0"/>
              <a:t> </a:t>
            </a:r>
            <a:r>
              <a:rPr lang="es-ES" dirty="0"/>
              <a:t>de manera incremental</a:t>
            </a:r>
            <a:r>
              <a:rPr dirty="0"/>
              <a:t>; </a:t>
            </a:r>
            <a:r>
              <a:rPr lang="es-ES" dirty="0"/>
              <a:t>son </a:t>
            </a:r>
            <a:r>
              <a:rPr dirty="0" err="1"/>
              <a:t>los</a:t>
            </a:r>
            <a:r>
              <a:rPr dirty="0"/>
              <a:t> </a:t>
            </a:r>
            <a:r>
              <a:rPr dirty="0" err="1"/>
              <a:t>cambios</a:t>
            </a:r>
            <a:r>
              <a:rPr dirty="0"/>
              <a:t> </a:t>
            </a:r>
            <a:r>
              <a:rPr dirty="0" err="1"/>
              <a:t>revolucionarios</a:t>
            </a:r>
            <a:r>
              <a:rPr dirty="0"/>
              <a:t> </a:t>
            </a:r>
            <a:r>
              <a:rPr lang="es-ES" dirty="0"/>
              <a:t>los que la impulsan</a:t>
            </a:r>
            <a:endParaRPr dirty="0"/>
          </a:p>
        </p:txBody>
      </p:sp>
      <p:pic>
        <p:nvPicPr>
          <p:cNvPr id="228" name="image5.gif" descr="http://pressblog.uchicago.edu/wp-content/uploads/StructureOfScientificRevolutions.gif"/>
          <p:cNvPicPr>
            <a:picLocks noChangeAspect="1"/>
          </p:cNvPicPr>
          <p:nvPr/>
        </p:nvPicPr>
        <p:blipFill>
          <a:blip r:embed="rId3">
            <a:extLst/>
          </a:blip>
          <a:stretch>
            <a:fillRect/>
          </a:stretch>
        </p:blipFill>
        <p:spPr>
          <a:xfrm>
            <a:off x="8246629" y="1750485"/>
            <a:ext cx="2631361" cy="3939117"/>
          </a:xfrm>
          <a:prstGeom prst="rect">
            <a:avLst/>
          </a:prstGeom>
          <a:ln w="12700">
            <a:miter lim="400000"/>
          </a:ln>
          <a:effectLst>
            <a:outerShdw blurRad="292100" dist="139700" dir="2700000" rotWithShape="0">
              <a:srgbClr val="333333">
                <a:alpha val="64999"/>
              </a:srgbClr>
            </a:outerShdw>
          </a:effectLst>
        </p:spPr>
      </p:pic>
      <p:grpSp>
        <p:nvGrpSpPr>
          <p:cNvPr id="231" name="Group 231"/>
          <p:cNvGrpSpPr/>
          <p:nvPr/>
        </p:nvGrpSpPr>
        <p:grpSpPr>
          <a:xfrm>
            <a:off x="877949" y="2705594"/>
            <a:ext cx="5262926" cy="1815606"/>
            <a:chOff x="0" y="0"/>
            <a:chExt cx="5262924" cy="1815605"/>
          </a:xfrm>
        </p:grpSpPr>
        <p:sp>
          <p:nvSpPr>
            <p:cNvPr id="229" name="Shape 229"/>
            <p:cNvSpPr/>
            <p:nvPr/>
          </p:nvSpPr>
          <p:spPr>
            <a:xfrm>
              <a:off x="0" y="0"/>
              <a:ext cx="5262925" cy="1815606"/>
            </a:xfrm>
            <a:prstGeom prst="roundRect">
              <a:avLst>
                <a:gd name="adj" fmla="val 16667"/>
              </a:avLst>
            </a:prstGeom>
            <a:solidFill>
              <a:srgbClr val="000000"/>
            </a:solidFill>
            <a:ln w="9525"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230" name="Shape 230"/>
            <p:cNvSpPr/>
            <p:nvPr/>
          </p:nvSpPr>
          <p:spPr>
            <a:xfrm>
              <a:off x="88630" y="201682"/>
              <a:ext cx="5085665" cy="1412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lvl="1" indent="0" algn="ctr">
                <a:defRPr sz="2100" b="1">
                  <a:solidFill>
                    <a:srgbClr val="FFFFFF"/>
                  </a:solidFill>
                </a:defRPr>
              </a:pPr>
              <a:r>
                <a:rPr dirty="0"/>
                <a:t>"</a:t>
              </a:r>
              <a:r>
                <a:rPr dirty="0" err="1"/>
                <a:t>Logros</a:t>
              </a:r>
              <a:r>
                <a:rPr dirty="0"/>
                <a:t> </a:t>
              </a:r>
              <a:r>
                <a:rPr dirty="0" err="1"/>
                <a:t>científicos</a:t>
              </a:r>
              <a:r>
                <a:rPr dirty="0"/>
                <a:t> </a:t>
              </a:r>
              <a:r>
                <a:rPr dirty="0" err="1"/>
                <a:t>reconocidos</a:t>
              </a:r>
              <a:r>
                <a:rPr dirty="0"/>
                <a:t> </a:t>
              </a:r>
              <a:r>
                <a:rPr dirty="0" err="1"/>
                <a:t>universalmente</a:t>
              </a:r>
              <a:r>
                <a:rPr dirty="0"/>
                <a:t> que, </a:t>
              </a:r>
              <a:r>
                <a:rPr dirty="0" err="1"/>
                <a:t>durante</a:t>
              </a:r>
              <a:r>
                <a:rPr dirty="0"/>
                <a:t> un </a:t>
              </a:r>
              <a:r>
                <a:rPr dirty="0" err="1"/>
                <a:t>tiempo</a:t>
              </a:r>
              <a:r>
                <a:rPr dirty="0"/>
                <a:t>, </a:t>
              </a:r>
              <a:r>
                <a:rPr dirty="0" err="1"/>
                <a:t>proporcionan</a:t>
              </a:r>
              <a:r>
                <a:rPr dirty="0"/>
                <a:t> </a:t>
              </a:r>
              <a:r>
                <a:rPr dirty="0" err="1"/>
                <a:t>problemas</a:t>
              </a:r>
              <a:r>
                <a:rPr dirty="0"/>
                <a:t> y </a:t>
              </a:r>
              <a:r>
                <a:rPr dirty="0" err="1"/>
                <a:t>soluciones</a:t>
              </a:r>
              <a:r>
                <a:rPr dirty="0"/>
                <a:t> </a:t>
              </a:r>
              <a:r>
                <a:rPr dirty="0" err="1"/>
                <a:t>modelo</a:t>
              </a:r>
              <a:r>
                <a:rPr dirty="0"/>
                <a:t> para </a:t>
              </a:r>
              <a:r>
                <a:rPr lang="es-ES" dirty="0"/>
                <a:t>una comunidad de práctica</a:t>
              </a:r>
              <a:r>
                <a:rPr dirty="0"/>
                <a:t>.”</a:t>
              </a:r>
            </a:p>
          </p:txBody>
        </p:sp>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7">
                                            <p:txEl>
                                              <p:pRg st="7" end="7"/>
                                            </p:txEl>
                                          </p:spTgt>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2" nodeType="afterEffect">
                                  <p:stCondLst>
                                    <p:cond delay="0"/>
                                  </p:stCondLst>
                                  <p:iterate>
                                    <p:tmAbs val="0"/>
                                  </p:iterate>
                                  <p:childTnLst>
                                    <p:set>
                                      <p:cBhvr>
                                        <p:cTn id="9" fill="hold">
                                          <p:stCondLst>
                                            <p:cond delay="0"/>
                                          </p:stCondLst>
                                        </p:cTn>
                                        <p:tgtEl>
                                          <p:spTgt spid="2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1" build="p" bldLvl="5" animBg="1" advAuto="0"/>
      <p:bldP spid="228"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p:cNvSpPr>
          <p:nvPr>
            <p:ph type="body" sz="half" idx="1"/>
          </p:nvPr>
        </p:nvSpPr>
        <p:spPr>
          <a:xfrm>
            <a:off x="422399" y="1749630"/>
            <a:ext cx="6781042" cy="3941054"/>
          </a:xfrm>
          <a:prstGeom prst="rect">
            <a:avLst/>
          </a:prstGeom>
        </p:spPr>
        <p:txBody>
          <a:bodyPr>
            <a:normAutofit fontScale="92500" lnSpcReduction="10000"/>
          </a:bodyPr>
          <a:lstStyle/>
          <a:p>
            <a:pPr>
              <a:lnSpc>
                <a:spcPct val="90000"/>
              </a:lnSpc>
            </a:pPr>
            <a:r>
              <a:rPr dirty="0"/>
              <a:t>El </a:t>
            </a:r>
            <a:r>
              <a:rPr dirty="0" err="1"/>
              <a:t>influyente</a:t>
            </a:r>
            <a:r>
              <a:rPr dirty="0"/>
              <a:t> </a:t>
            </a:r>
            <a:r>
              <a:rPr dirty="0" err="1"/>
              <a:t>libro</a:t>
            </a:r>
            <a:r>
              <a:rPr dirty="0"/>
              <a:t> de Thomas Kuhn de 1962, </a:t>
            </a:r>
            <a:r>
              <a:rPr dirty="0" err="1"/>
              <a:t>sobre</a:t>
            </a:r>
            <a:r>
              <a:rPr dirty="0"/>
              <a:t> la </a:t>
            </a:r>
            <a:r>
              <a:rPr dirty="0" err="1"/>
              <a:t>historia</a:t>
            </a:r>
            <a:r>
              <a:rPr dirty="0"/>
              <a:t> de la </a:t>
            </a:r>
            <a:r>
              <a:rPr dirty="0" err="1"/>
              <a:t>ciencia</a:t>
            </a:r>
            <a:r>
              <a:rPr dirty="0"/>
              <a:t>:</a:t>
            </a:r>
          </a:p>
          <a:p>
            <a:pPr>
              <a:lnSpc>
                <a:spcPct val="90000"/>
              </a:lnSpc>
            </a:pPr>
            <a:endParaRPr dirty="0"/>
          </a:p>
          <a:p>
            <a:pPr>
              <a:lnSpc>
                <a:spcPct val="90000"/>
              </a:lnSpc>
            </a:pPr>
            <a:endParaRPr dirty="0"/>
          </a:p>
          <a:p>
            <a:pPr>
              <a:lnSpc>
                <a:spcPct val="90000"/>
              </a:lnSpc>
            </a:pPr>
            <a:endParaRPr dirty="0"/>
          </a:p>
          <a:p>
            <a:pPr>
              <a:lnSpc>
                <a:spcPct val="90000"/>
              </a:lnSpc>
            </a:pPr>
            <a:endParaRPr dirty="0"/>
          </a:p>
          <a:p>
            <a:pPr>
              <a:lnSpc>
                <a:spcPct val="90000"/>
              </a:lnSpc>
            </a:pPr>
            <a:endParaRPr dirty="0"/>
          </a:p>
          <a:p>
            <a:pPr>
              <a:lnSpc>
                <a:spcPct val="90000"/>
              </a:lnSpc>
            </a:pPr>
            <a:endParaRPr lang="es-ES" dirty="0"/>
          </a:p>
          <a:p>
            <a:pPr>
              <a:lnSpc>
                <a:spcPct val="90000"/>
              </a:lnSpc>
            </a:pPr>
            <a:r>
              <a:rPr dirty="0"/>
              <a:t>La </a:t>
            </a:r>
            <a:r>
              <a:rPr dirty="0" err="1"/>
              <a:t>ciencia</a:t>
            </a:r>
            <a:r>
              <a:rPr dirty="0"/>
              <a:t> no </a:t>
            </a:r>
            <a:r>
              <a:rPr dirty="0" err="1"/>
              <a:t>avanza</a:t>
            </a:r>
            <a:r>
              <a:rPr dirty="0"/>
              <a:t> </a:t>
            </a:r>
            <a:r>
              <a:rPr lang="es-ES" dirty="0"/>
              <a:t>de manera incremental</a:t>
            </a:r>
            <a:r>
              <a:rPr dirty="0"/>
              <a:t>; </a:t>
            </a:r>
            <a:endParaRPr lang="es-ES" dirty="0"/>
          </a:p>
          <a:p>
            <a:pPr marL="0" indent="0">
              <a:lnSpc>
                <a:spcPct val="90000"/>
              </a:lnSpc>
              <a:buNone/>
            </a:pPr>
            <a:r>
              <a:rPr lang="es-ES" dirty="0"/>
              <a:t>son </a:t>
            </a:r>
            <a:r>
              <a:rPr dirty="0" err="1"/>
              <a:t>los</a:t>
            </a:r>
            <a:r>
              <a:rPr dirty="0"/>
              <a:t> </a:t>
            </a:r>
            <a:r>
              <a:rPr dirty="0" err="1"/>
              <a:t>cambios</a:t>
            </a:r>
            <a:r>
              <a:rPr dirty="0"/>
              <a:t> </a:t>
            </a:r>
            <a:r>
              <a:rPr dirty="0" err="1"/>
              <a:t>revolucionarios</a:t>
            </a:r>
            <a:r>
              <a:rPr dirty="0"/>
              <a:t> </a:t>
            </a:r>
            <a:r>
              <a:rPr lang="es-ES" dirty="0"/>
              <a:t>los que la impulsan</a:t>
            </a:r>
            <a:endParaRPr dirty="0"/>
          </a:p>
        </p:txBody>
      </p:sp>
      <p:grpSp>
        <p:nvGrpSpPr>
          <p:cNvPr id="238" name="Group 238"/>
          <p:cNvGrpSpPr/>
          <p:nvPr/>
        </p:nvGrpSpPr>
        <p:grpSpPr>
          <a:xfrm>
            <a:off x="877949" y="2705594"/>
            <a:ext cx="5262926" cy="1815606"/>
            <a:chOff x="0" y="0"/>
            <a:chExt cx="5262924" cy="1815605"/>
          </a:xfrm>
        </p:grpSpPr>
        <p:sp>
          <p:nvSpPr>
            <p:cNvPr id="236" name="Shape 236"/>
            <p:cNvSpPr/>
            <p:nvPr/>
          </p:nvSpPr>
          <p:spPr>
            <a:xfrm>
              <a:off x="0" y="0"/>
              <a:ext cx="5262925" cy="1815606"/>
            </a:xfrm>
            <a:prstGeom prst="roundRect">
              <a:avLst>
                <a:gd name="adj" fmla="val 16667"/>
              </a:avLst>
            </a:prstGeom>
            <a:solidFill>
              <a:srgbClr val="000000"/>
            </a:solidFill>
            <a:ln w="9525"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237" name="Shape 237"/>
            <p:cNvSpPr/>
            <p:nvPr/>
          </p:nvSpPr>
          <p:spPr>
            <a:xfrm>
              <a:off x="88630" y="201682"/>
              <a:ext cx="5085665" cy="1412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lvl="1" indent="0" algn="ctr">
                <a:defRPr sz="2100" b="1">
                  <a:solidFill>
                    <a:srgbClr val="FFFFFF"/>
                  </a:solidFill>
                </a:defRPr>
              </a:pPr>
              <a:r>
                <a:rPr dirty="0"/>
                <a:t>"</a:t>
              </a:r>
              <a:r>
                <a:rPr dirty="0" err="1"/>
                <a:t>Logros</a:t>
              </a:r>
              <a:r>
                <a:rPr dirty="0"/>
                <a:t> </a:t>
              </a:r>
              <a:r>
                <a:rPr dirty="0" err="1"/>
                <a:t>científicos</a:t>
              </a:r>
              <a:r>
                <a:rPr dirty="0"/>
                <a:t> </a:t>
              </a:r>
              <a:r>
                <a:rPr dirty="0" err="1"/>
                <a:t>reconocidos</a:t>
              </a:r>
              <a:r>
                <a:rPr dirty="0"/>
                <a:t> </a:t>
              </a:r>
              <a:r>
                <a:rPr dirty="0" err="1"/>
                <a:t>universalmente</a:t>
              </a:r>
              <a:r>
                <a:rPr dirty="0"/>
                <a:t> que, </a:t>
              </a:r>
              <a:r>
                <a:rPr dirty="0" err="1"/>
                <a:t>durante</a:t>
              </a:r>
              <a:r>
                <a:rPr dirty="0"/>
                <a:t> un </a:t>
              </a:r>
              <a:r>
                <a:rPr dirty="0" err="1"/>
                <a:t>tiempo</a:t>
              </a:r>
              <a:r>
                <a:rPr dirty="0"/>
                <a:t>, </a:t>
              </a:r>
              <a:r>
                <a:rPr dirty="0" err="1"/>
                <a:t>proporcionan</a:t>
              </a:r>
              <a:r>
                <a:rPr dirty="0"/>
                <a:t> </a:t>
              </a:r>
              <a:r>
                <a:rPr dirty="0" err="1"/>
                <a:t>problemas</a:t>
              </a:r>
              <a:r>
                <a:rPr dirty="0"/>
                <a:t> y </a:t>
              </a:r>
              <a:r>
                <a:rPr dirty="0" err="1"/>
                <a:t>soluciones</a:t>
              </a:r>
              <a:r>
                <a:rPr dirty="0"/>
                <a:t> </a:t>
              </a:r>
              <a:r>
                <a:rPr dirty="0" err="1"/>
                <a:t>modelo</a:t>
              </a:r>
              <a:r>
                <a:rPr dirty="0"/>
                <a:t> para </a:t>
              </a:r>
              <a:r>
                <a:rPr lang="es-ES" dirty="0"/>
                <a:t>una comunidad de práctica</a:t>
              </a:r>
              <a:r>
                <a:rPr dirty="0"/>
                <a:t>.”</a:t>
              </a:r>
            </a:p>
          </p:txBody>
        </p:sp>
      </p:grpSp>
      <p:grpSp>
        <p:nvGrpSpPr>
          <p:cNvPr id="252" name="Group 252"/>
          <p:cNvGrpSpPr/>
          <p:nvPr/>
        </p:nvGrpSpPr>
        <p:grpSpPr>
          <a:xfrm>
            <a:off x="7074150" y="721740"/>
            <a:ext cx="4695453" cy="5269315"/>
            <a:chOff x="0" y="0"/>
            <a:chExt cx="4695451" cy="5269314"/>
          </a:xfrm>
        </p:grpSpPr>
        <p:sp>
          <p:nvSpPr>
            <p:cNvPr id="239" name="Shape 239"/>
            <p:cNvSpPr/>
            <p:nvPr/>
          </p:nvSpPr>
          <p:spPr>
            <a:xfrm>
              <a:off x="2938276" y="1525210"/>
              <a:ext cx="1240895" cy="6299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algn="ctr" defTabSz="888978">
                <a:lnSpc>
                  <a:spcPct val="90000"/>
                </a:lnSpc>
                <a:spcBef>
                  <a:spcPts val="800"/>
                </a:spcBef>
                <a:defRPr sz="2000" b="1"/>
              </a:lvl1pPr>
            </a:lstStyle>
            <a:p>
              <a:r>
                <a:t>Ciencia normal</a:t>
              </a:r>
            </a:p>
          </p:txBody>
        </p:sp>
        <p:sp>
          <p:nvSpPr>
            <p:cNvPr id="240" name="Shape 240"/>
            <p:cNvSpPr/>
            <p:nvPr/>
          </p:nvSpPr>
          <p:spPr>
            <a:xfrm>
              <a:off x="3927725" y="2221689"/>
              <a:ext cx="544525" cy="950048"/>
            </a:xfrm>
            <a:custGeom>
              <a:avLst/>
              <a:gdLst/>
              <a:ahLst/>
              <a:cxnLst>
                <a:cxn ang="0">
                  <a:pos x="wd2" y="hd2"/>
                </a:cxn>
                <a:cxn ang="5400000">
                  <a:pos x="wd2" y="hd2"/>
                </a:cxn>
                <a:cxn ang="10800000">
                  <a:pos x="wd2" y="hd2"/>
                </a:cxn>
                <a:cxn ang="16200000">
                  <a:pos x="wd2" y="hd2"/>
                </a:cxn>
              </a:cxnLst>
              <a:rect l="0" t="0" r="r" b="b"/>
              <a:pathLst>
                <a:path w="21600" h="21600" extrusionOk="0">
                  <a:moveTo>
                    <a:pt x="6968" y="0"/>
                  </a:moveTo>
                  <a:lnTo>
                    <a:pt x="6968" y="0"/>
                  </a:lnTo>
                  <a:cubicBezTo>
                    <a:pt x="12209" y="5459"/>
                    <a:pt x="15369" y="11534"/>
                    <a:pt x="16225" y="17796"/>
                  </a:cubicBezTo>
                  <a:lnTo>
                    <a:pt x="21600" y="17822"/>
                  </a:lnTo>
                  <a:lnTo>
                    <a:pt x="12416" y="21600"/>
                  </a:lnTo>
                  <a:lnTo>
                    <a:pt x="2730" y="17731"/>
                  </a:lnTo>
                  <a:lnTo>
                    <a:pt x="8103" y="17757"/>
                  </a:lnTo>
                  <a:lnTo>
                    <a:pt x="8103" y="17757"/>
                  </a:lnTo>
                  <a:cubicBezTo>
                    <a:pt x="7266" y="12339"/>
                    <a:pt x="4504" y="7090"/>
                    <a:pt x="0" y="2358"/>
                  </a:cubicBezTo>
                  <a:close/>
                </a:path>
              </a:pathLst>
            </a:custGeom>
            <a:solidFill>
              <a:srgbClr val="000000"/>
            </a:solidFill>
            <a:ln w="25400" cap="flat">
              <a:solidFill>
                <a:srgbClr val="FFFFFF"/>
              </a:solidFill>
              <a:prstDash val="solid"/>
              <a:round/>
            </a:ln>
            <a:effectLst/>
          </p:spPr>
          <p:txBody>
            <a:bodyPr wrap="square" lIns="45719" tIns="45719" rIns="45719" bIns="45719" numCol="1" anchor="t">
              <a:noAutofit/>
            </a:bodyPr>
            <a:lstStyle/>
            <a:p>
              <a:endParaRPr/>
            </a:p>
          </p:txBody>
        </p:sp>
        <p:sp>
          <p:nvSpPr>
            <p:cNvPr id="241" name="Shape 241"/>
            <p:cNvSpPr/>
            <p:nvPr/>
          </p:nvSpPr>
          <p:spPr>
            <a:xfrm>
              <a:off x="3649805" y="3260493"/>
              <a:ext cx="1045646" cy="904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algn="ctr" defTabSz="888978">
                <a:lnSpc>
                  <a:spcPct val="90000"/>
                </a:lnSpc>
                <a:spcBef>
                  <a:spcPts val="800"/>
                </a:spcBef>
                <a:defRPr sz="2000" b="1"/>
              </a:lvl1pPr>
            </a:lstStyle>
            <a:p>
              <a:r>
                <a:t>Deriva del modelo</a:t>
              </a:r>
            </a:p>
          </p:txBody>
        </p:sp>
        <p:sp>
          <p:nvSpPr>
            <p:cNvPr id="242" name="Shape 242"/>
            <p:cNvSpPr/>
            <p:nvPr/>
          </p:nvSpPr>
          <p:spPr>
            <a:xfrm>
              <a:off x="3054132" y="4159273"/>
              <a:ext cx="929031" cy="859378"/>
            </a:xfrm>
            <a:custGeom>
              <a:avLst/>
              <a:gdLst/>
              <a:ahLst/>
              <a:cxnLst>
                <a:cxn ang="0">
                  <a:pos x="wd2" y="hd2"/>
                </a:cxn>
                <a:cxn ang="5400000">
                  <a:pos x="wd2" y="hd2"/>
                </a:cxn>
                <a:cxn ang="10800000">
                  <a:pos x="wd2" y="hd2"/>
                </a:cxn>
                <a:cxn ang="16200000">
                  <a:pos x="wd2" y="hd2"/>
                </a:cxn>
              </a:cxnLst>
              <a:rect l="0" t="0" r="r" b="b"/>
              <a:pathLst>
                <a:path w="21600" h="21600" extrusionOk="0">
                  <a:moveTo>
                    <a:pt x="21600" y="3126"/>
                  </a:moveTo>
                  <a:lnTo>
                    <a:pt x="21600" y="3126"/>
                  </a:lnTo>
                  <a:cubicBezTo>
                    <a:pt x="17179" y="9794"/>
                    <a:pt x="11274" y="15046"/>
                    <a:pt x="4474" y="18360"/>
                  </a:cubicBezTo>
                  <a:lnTo>
                    <a:pt x="5418" y="21600"/>
                  </a:lnTo>
                  <a:lnTo>
                    <a:pt x="0" y="17515"/>
                  </a:lnTo>
                  <a:lnTo>
                    <a:pt x="2093" y="10196"/>
                  </a:lnTo>
                  <a:lnTo>
                    <a:pt x="3037" y="13434"/>
                  </a:lnTo>
                  <a:lnTo>
                    <a:pt x="3037" y="13434"/>
                  </a:lnTo>
                  <a:cubicBezTo>
                    <a:pt x="8912" y="10454"/>
                    <a:pt x="14009" y="5828"/>
                    <a:pt x="17840" y="0"/>
                  </a:cubicBezTo>
                  <a:close/>
                </a:path>
              </a:pathLst>
            </a:custGeom>
            <a:solidFill>
              <a:srgbClr val="000000"/>
            </a:solidFill>
            <a:ln w="25400" cap="flat">
              <a:solidFill>
                <a:srgbClr val="FFFFFF"/>
              </a:solidFill>
              <a:prstDash val="solid"/>
              <a:round/>
            </a:ln>
            <a:effectLst/>
          </p:spPr>
          <p:txBody>
            <a:bodyPr wrap="square" lIns="45719" tIns="45719" rIns="45719" bIns="45719" numCol="1" anchor="t">
              <a:noAutofit/>
            </a:bodyPr>
            <a:lstStyle/>
            <a:p>
              <a:endParaRPr/>
            </a:p>
          </p:txBody>
        </p:sp>
        <p:sp>
          <p:nvSpPr>
            <p:cNvPr id="243" name="Shape 243"/>
            <p:cNvSpPr/>
            <p:nvPr/>
          </p:nvSpPr>
          <p:spPr>
            <a:xfrm>
              <a:off x="1995820" y="4639393"/>
              <a:ext cx="1045646" cy="6299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algn="ctr" defTabSz="888978">
                <a:lnSpc>
                  <a:spcPct val="90000"/>
                </a:lnSpc>
                <a:spcBef>
                  <a:spcPts val="800"/>
                </a:spcBef>
                <a:defRPr sz="2000" b="1"/>
              </a:lvl1pPr>
            </a:lstStyle>
            <a:p>
              <a:r>
                <a:t>Crisis del modelo</a:t>
              </a:r>
            </a:p>
          </p:txBody>
        </p:sp>
        <p:sp>
          <p:nvSpPr>
            <p:cNvPr id="244" name="Shape 244"/>
            <p:cNvSpPr/>
            <p:nvPr/>
          </p:nvSpPr>
          <p:spPr>
            <a:xfrm>
              <a:off x="1052338" y="4210660"/>
              <a:ext cx="961471" cy="742732"/>
            </a:xfrm>
            <a:custGeom>
              <a:avLst/>
              <a:gdLst/>
              <a:ahLst/>
              <a:cxnLst>
                <a:cxn ang="0">
                  <a:pos x="wd2" y="hd2"/>
                </a:cxn>
                <a:cxn ang="5400000">
                  <a:pos x="wd2" y="hd2"/>
                </a:cxn>
                <a:cxn ang="10800000">
                  <a:pos x="wd2" y="hd2"/>
                </a:cxn>
                <a:cxn ang="16200000">
                  <a:pos x="wd2" y="hd2"/>
                </a:cxn>
              </a:cxnLst>
              <a:rect l="0" t="0" r="r" b="b"/>
              <a:pathLst>
                <a:path w="21600" h="21600" extrusionOk="0">
                  <a:moveTo>
                    <a:pt x="20223" y="21600"/>
                  </a:moveTo>
                  <a:lnTo>
                    <a:pt x="20223" y="21600"/>
                  </a:lnTo>
                  <a:cubicBezTo>
                    <a:pt x="13369" y="18600"/>
                    <a:pt x="7228" y="13228"/>
                    <a:pt x="2417" y="6028"/>
                  </a:cubicBezTo>
                  <a:lnTo>
                    <a:pt x="0" y="8435"/>
                  </a:lnTo>
                  <a:lnTo>
                    <a:pt x="1857" y="314"/>
                  </a:lnTo>
                  <a:lnTo>
                    <a:pt x="8472" y="0"/>
                  </a:lnTo>
                  <a:lnTo>
                    <a:pt x="6055" y="2406"/>
                  </a:lnTo>
                  <a:lnTo>
                    <a:pt x="6055" y="2406"/>
                  </a:lnTo>
                  <a:cubicBezTo>
                    <a:pt x="10284" y="8647"/>
                    <a:pt x="15639" y="13310"/>
                    <a:pt x="21600" y="15943"/>
                  </a:cubicBezTo>
                  <a:close/>
                </a:path>
              </a:pathLst>
            </a:custGeom>
            <a:solidFill>
              <a:srgbClr val="000000"/>
            </a:solidFill>
            <a:ln w="25400" cap="flat">
              <a:solidFill>
                <a:srgbClr val="FFFFFF"/>
              </a:solidFill>
              <a:prstDash val="solid"/>
              <a:round/>
            </a:ln>
            <a:effectLst/>
          </p:spPr>
          <p:txBody>
            <a:bodyPr wrap="square" lIns="45719" tIns="45719" rIns="45719" bIns="45719" numCol="1" anchor="t">
              <a:noAutofit/>
            </a:bodyPr>
            <a:lstStyle/>
            <a:p>
              <a:endParaRPr/>
            </a:p>
          </p:txBody>
        </p:sp>
        <p:sp>
          <p:nvSpPr>
            <p:cNvPr id="245" name="Shape 245"/>
            <p:cNvSpPr/>
            <p:nvPr/>
          </p:nvSpPr>
          <p:spPr>
            <a:xfrm>
              <a:off x="0" y="3409047"/>
              <a:ext cx="1630358" cy="6299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algn="ctr" defTabSz="888978">
                <a:lnSpc>
                  <a:spcPct val="90000"/>
                </a:lnSpc>
                <a:spcBef>
                  <a:spcPts val="800"/>
                </a:spcBef>
                <a:defRPr sz="2000" b="1"/>
              </a:lvl1pPr>
            </a:lstStyle>
            <a:p>
              <a:r>
                <a:t>Revolución del modelo</a:t>
              </a:r>
            </a:p>
          </p:txBody>
        </p:sp>
        <p:sp>
          <p:nvSpPr>
            <p:cNvPr id="246" name="Shape 246"/>
            <p:cNvSpPr/>
            <p:nvPr/>
          </p:nvSpPr>
          <p:spPr>
            <a:xfrm>
              <a:off x="694612" y="2273544"/>
              <a:ext cx="457460" cy="89904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15105"/>
                    <a:pt x="2644" y="8686"/>
                    <a:pt x="7755" y="2776"/>
                  </a:cubicBezTo>
                  <a:lnTo>
                    <a:pt x="2257" y="757"/>
                  </a:lnTo>
                  <a:lnTo>
                    <a:pt x="15445" y="0"/>
                  </a:lnTo>
                  <a:lnTo>
                    <a:pt x="21600" y="6568"/>
                  </a:lnTo>
                  <a:lnTo>
                    <a:pt x="16108" y="4918"/>
                  </a:lnTo>
                  <a:lnTo>
                    <a:pt x="16108" y="4918"/>
                  </a:lnTo>
                  <a:cubicBezTo>
                    <a:pt x="11833" y="10059"/>
                    <a:pt x="9626" y="15615"/>
                    <a:pt x="9626" y="21232"/>
                  </a:cubicBezTo>
                  <a:close/>
                </a:path>
              </a:pathLst>
            </a:custGeom>
            <a:solidFill>
              <a:srgbClr val="000000"/>
            </a:solidFill>
            <a:ln w="25400" cap="flat">
              <a:solidFill>
                <a:srgbClr val="FFFFFF"/>
              </a:solidFill>
              <a:prstDash val="solid"/>
              <a:round/>
            </a:ln>
            <a:effectLst/>
          </p:spPr>
          <p:txBody>
            <a:bodyPr wrap="square" lIns="45719" tIns="45719" rIns="45719" bIns="45719" numCol="1" anchor="t">
              <a:noAutofit/>
            </a:bodyPr>
            <a:lstStyle/>
            <a:p>
              <a:endParaRPr/>
            </a:p>
          </p:txBody>
        </p:sp>
        <p:sp>
          <p:nvSpPr>
            <p:cNvPr id="247" name="Shape 247"/>
            <p:cNvSpPr/>
            <p:nvPr/>
          </p:nvSpPr>
          <p:spPr>
            <a:xfrm>
              <a:off x="718173" y="1583102"/>
              <a:ext cx="1460601" cy="6052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algn="ctr" defTabSz="888978">
                <a:lnSpc>
                  <a:spcPct val="90000"/>
                </a:lnSpc>
                <a:spcBef>
                  <a:spcPts val="800"/>
                </a:spcBef>
                <a:defRPr sz="2000" b="1"/>
              </a:lvl1pPr>
            </a:lstStyle>
            <a:p>
              <a:r>
                <a:rPr dirty="0"/>
                <a:t>Cambio de </a:t>
              </a:r>
              <a:r>
                <a:rPr lang="es-ES" dirty="0"/>
                <a:t>paradigma</a:t>
              </a:r>
              <a:endParaRPr dirty="0"/>
            </a:p>
          </p:txBody>
        </p:sp>
        <p:sp>
          <p:nvSpPr>
            <p:cNvPr id="248" name="Shape 248"/>
            <p:cNvSpPr/>
            <p:nvPr/>
          </p:nvSpPr>
          <p:spPr>
            <a:xfrm>
              <a:off x="1977707" y="1177856"/>
              <a:ext cx="1052587" cy="455695"/>
            </a:xfrm>
            <a:custGeom>
              <a:avLst/>
              <a:gdLst/>
              <a:ahLst/>
              <a:cxnLst>
                <a:cxn ang="0">
                  <a:pos x="wd2" y="hd2"/>
                </a:cxn>
                <a:cxn ang="5400000">
                  <a:pos x="wd2" y="hd2"/>
                </a:cxn>
                <a:cxn ang="10800000">
                  <a:pos x="wd2" y="hd2"/>
                </a:cxn>
                <a:cxn ang="16200000">
                  <a:pos x="wd2" y="hd2"/>
                </a:cxn>
              </a:cxnLst>
              <a:rect l="0" t="0" r="r" b="b"/>
              <a:pathLst>
                <a:path w="21600" h="21600" extrusionOk="0">
                  <a:moveTo>
                    <a:pt x="0" y="8296"/>
                  </a:moveTo>
                  <a:lnTo>
                    <a:pt x="0" y="8296"/>
                  </a:lnTo>
                  <a:cubicBezTo>
                    <a:pt x="6072" y="3785"/>
                    <a:pt x="12524" y="3048"/>
                    <a:pt x="18747" y="6156"/>
                  </a:cubicBezTo>
                  <a:lnTo>
                    <a:pt x="19546" y="0"/>
                  </a:lnTo>
                  <a:lnTo>
                    <a:pt x="21600" y="12926"/>
                  </a:lnTo>
                  <a:lnTo>
                    <a:pt x="16743" y="21600"/>
                  </a:lnTo>
                  <a:lnTo>
                    <a:pt x="17541" y="15446"/>
                  </a:lnTo>
                  <a:lnTo>
                    <a:pt x="17541" y="15446"/>
                  </a:lnTo>
                  <a:cubicBezTo>
                    <a:pt x="12107" y="12868"/>
                    <a:pt x="6490" y="13593"/>
                    <a:pt x="1202" y="17556"/>
                  </a:cubicBezTo>
                  <a:close/>
                </a:path>
              </a:pathLst>
            </a:custGeom>
            <a:solidFill>
              <a:srgbClr val="000000"/>
            </a:solidFill>
            <a:ln w="25400" cap="flat">
              <a:solidFill>
                <a:srgbClr val="FFFFFF"/>
              </a:solidFill>
              <a:prstDash val="solid"/>
              <a:round/>
            </a:ln>
            <a:effectLst/>
          </p:spPr>
          <p:txBody>
            <a:bodyPr wrap="square" lIns="45719" tIns="45719" rIns="45719" bIns="45719" numCol="1" anchor="t">
              <a:noAutofit/>
            </a:bodyPr>
            <a:lstStyle/>
            <a:p>
              <a:endParaRPr/>
            </a:p>
          </p:txBody>
        </p:sp>
        <p:sp>
          <p:nvSpPr>
            <p:cNvPr id="249" name="Shape 249"/>
            <p:cNvSpPr/>
            <p:nvPr/>
          </p:nvSpPr>
          <p:spPr>
            <a:xfrm>
              <a:off x="2241790" y="0"/>
              <a:ext cx="1798202" cy="3556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algn="ctr" defTabSz="888978">
                <a:lnSpc>
                  <a:spcPct val="90000"/>
                </a:lnSpc>
                <a:spcBef>
                  <a:spcPts val="800"/>
                </a:spcBef>
                <a:defRPr sz="2000" b="1"/>
              </a:lvl1pPr>
            </a:lstStyle>
            <a:p>
              <a:r>
                <a:t>Pre-ciencia</a:t>
              </a:r>
            </a:p>
          </p:txBody>
        </p:sp>
        <p:sp>
          <p:nvSpPr>
            <p:cNvPr id="250" name="Shape 250"/>
            <p:cNvSpPr/>
            <p:nvPr/>
          </p:nvSpPr>
          <p:spPr>
            <a:xfrm>
              <a:off x="3133077" y="367977"/>
              <a:ext cx="544525" cy="950049"/>
            </a:xfrm>
            <a:custGeom>
              <a:avLst/>
              <a:gdLst/>
              <a:ahLst/>
              <a:cxnLst>
                <a:cxn ang="0">
                  <a:pos x="wd2" y="hd2"/>
                </a:cxn>
                <a:cxn ang="5400000">
                  <a:pos x="wd2" y="hd2"/>
                </a:cxn>
                <a:cxn ang="10800000">
                  <a:pos x="wd2" y="hd2"/>
                </a:cxn>
                <a:cxn ang="16200000">
                  <a:pos x="wd2" y="hd2"/>
                </a:cxn>
              </a:cxnLst>
              <a:rect l="0" t="0" r="r" b="b"/>
              <a:pathLst>
                <a:path w="21600" h="21600" extrusionOk="0">
                  <a:moveTo>
                    <a:pt x="6968" y="0"/>
                  </a:moveTo>
                  <a:lnTo>
                    <a:pt x="6968" y="0"/>
                  </a:lnTo>
                  <a:cubicBezTo>
                    <a:pt x="12209" y="5459"/>
                    <a:pt x="15369" y="11534"/>
                    <a:pt x="16225" y="17796"/>
                  </a:cubicBezTo>
                  <a:lnTo>
                    <a:pt x="21600" y="17822"/>
                  </a:lnTo>
                  <a:lnTo>
                    <a:pt x="12416" y="21600"/>
                  </a:lnTo>
                  <a:lnTo>
                    <a:pt x="2730" y="17731"/>
                  </a:lnTo>
                  <a:lnTo>
                    <a:pt x="8103" y="17757"/>
                  </a:lnTo>
                  <a:lnTo>
                    <a:pt x="8103" y="17757"/>
                  </a:lnTo>
                  <a:cubicBezTo>
                    <a:pt x="7266" y="12339"/>
                    <a:pt x="4504" y="7090"/>
                    <a:pt x="0" y="2358"/>
                  </a:cubicBezTo>
                  <a:close/>
                </a:path>
              </a:pathLst>
            </a:custGeom>
            <a:solidFill>
              <a:srgbClr val="000000"/>
            </a:solidFill>
            <a:ln w="25400" cap="flat">
              <a:solidFill>
                <a:srgbClr val="FFFFFF"/>
              </a:solidFill>
              <a:prstDash val="solid"/>
              <a:round/>
            </a:ln>
            <a:effectLst/>
          </p:spPr>
          <p:txBody>
            <a:bodyPr wrap="square" lIns="45719" tIns="45719" rIns="45719" bIns="45719" numCol="1" anchor="t">
              <a:noAutofit/>
            </a:bodyPr>
            <a:lstStyle/>
            <a:p>
              <a:endParaRPr/>
            </a:p>
          </p:txBody>
        </p:sp>
        <p:sp>
          <p:nvSpPr>
            <p:cNvPr id="251" name="Shape 251"/>
            <p:cNvSpPr/>
            <p:nvPr/>
          </p:nvSpPr>
          <p:spPr>
            <a:xfrm>
              <a:off x="1619540" y="2756530"/>
              <a:ext cx="1798202" cy="99187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ctr">
              <a:spAutoFit/>
            </a:bodyPr>
            <a:lstStyle>
              <a:lvl1pPr algn="ctr" defTabSz="888978">
                <a:lnSpc>
                  <a:spcPct val="90000"/>
                </a:lnSpc>
                <a:spcBef>
                  <a:spcPts val="1300"/>
                </a:spcBef>
                <a:defRPr sz="3200" b="1">
                  <a:solidFill>
                    <a:srgbClr val="FFFFFF"/>
                  </a:solidFill>
                </a:defRPr>
              </a:lvl1pPr>
            </a:lstStyle>
            <a:p>
              <a:r>
                <a:t>The Kuhn cycle</a:t>
              </a:r>
            </a:p>
          </p:txBody>
        </p:sp>
      </p:grpSp>
      <p:sp>
        <p:nvSpPr>
          <p:cNvPr id="253" name="Shape 253"/>
          <p:cNvSpPr/>
          <p:nvPr/>
        </p:nvSpPr>
        <p:spPr>
          <a:xfrm>
            <a:off x="3584559" y="729801"/>
            <a:ext cx="3553506" cy="474338"/>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defTabSz="457200">
              <a:defRPr sz="2600" b="1">
                <a:solidFill>
                  <a:srgbClr val="17B0B9"/>
                </a:solidFill>
                <a:latin typeface="Arial"/>
                <a:ea typeface="Arial"/>
                <a:cs typeface="Arial"/>
                <a:sym typeface="Arial"/>
              </a:defRPr>
            </a:lvl1pPr>
          </a:lstStyle>
          <a:p>
            <a:r>
              <a:t>Paradigma: definición</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235">
                                            <p:txEl>
                                              <p:pRg st="8" end="8"/>
                                            </p:txEl>
                                          </p:spTgt>
                                        </p:tgtEl>
                                        <p:attrNameLst>
                                          <p:attrName>style.visibility</p:attrName>
                                        </p:attrNameLst>
                                      </p:cBhvr>
                                      <p:to>
                                        <p:strVal val="visible"/>
                                      </p:to>
                                    </p:set>
                                  </p:childTnLst>
                                </p:cTn>
                              </p:par>
                            </p:childTnLst>
                          </p:cTn>
                        </p:par>
                        <p:par>
                          <p:cTn id="11" fill="hold">
                            <p:stCondLst>
                              <p:cond delay="0"/>
                            </p:stCondLst>
                            <p:childTnLst>
                              <p:par>
                                <p:cTn id="12" presetID="9" presetClass="entr" fill="hold" grpId="2" nodeType="afterEffect">
                                  <p:stCondLst>
                                    <p:cond delay="0"/>
                                  </p:stCondLst>
                                  <p:iterate>
                                    <p:tmAbs val="0"/>
                                  </p:iterate>
                                  <p:childTnLst>
                                    <p:set>
                                      <p:cBhvr>
                                        <p:cTn id="13" fill="hold"/>
                                        <p:tgtEl>
                                          <p:spTgt spid="252"/>
                                        </p:tgtEl>
                                        <p:attrNameLst>
                                          <p:attrName>style.visibility</p:attrName>
                                        </p:attrNameLst>
                                      </p:cBhvr>
                                      <p:to>
                                        <p:strVal val="visible"/>
                                      </p:to>
                                    </p:set>
                                    <p:animEffect transition="in" filter="dissolve">
                                      <p:cBhvr>
                                        <p:cTn id="14" dur="1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1" build="p" bldLvl="5" animBg="1" advAuto="0"/>
      <p:bldP spid="252"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p:nvPr/>
        </p:nvSpPr>
        <p:spPr>
          <a:xfrm>
            <a:off x="321564" y="320039"/>
            <a:ext cx="11548872" cy="6217922"/>
          </a:xfrm>
          <a:prstGeom prst="rect">
            <a:avLst/>
          </a:prstGeom>
          <a:solidFill>
            <a:srgbClr val="000000">
              <a:alpha val="8000"/>
            </a:srgbClr>
          </a:solidFill>
          <a:ln w="12700">
            <a:miter lim="400000"/>
          </a:ln>
        </p:spPr>
        <p:txBody>
          <a:bodyPr lIns="45719" rIns="45719" anchor="ctr"/>
          <a:lstStyle/>
          <a:p>
            <a:pPr algn="ctr">
              <a:defRPr>
                <a:solidFill>
                  <a:srgbClr val="FFFFFF"/>
                </a:solidFill>
              </a:defRPr>
            </a:pPr>
            <a:endParaRPr/>
          </a:p>
        </p:txBody>
      </p:sp>
      <p:sp>
        <p:nvSpPr>
          <p:cNvPr id="258" name="Shape 258"/>
          <p:cNvSpPr/>
          <p:nvPr/>
        </p:nvSpPr>
        <p:spPr>
          <a:xfrm flipH="1">
            <a:off x="4654296" y="2057400"/>
            <a:ext cx="1" cy="2743201"/>
          </a:xfrm>
          <a:prstGeom prst="line">
            <a:avLst/>
          </a:prstGeom>
          <a:ln w="19050">
            <a:solidFill>
              <a:srgbClr val="262626"/>
            </a:solidFill>
          </a:ln>
        </p:spPr>
        <p:txBody>
          <a:bodyPr lIns="45719" rIns="45719"/>
          <a:lstStyle/>
          <a:p>
            <a:endParaRPr/>
          </a:p>
        </p:txBody>
      </p:sp>
      <p:sp>
        <p:nvSpPr>
          <p:cNvPr id="259" name="Shape 259"/>
          <p:cNvSpPr>
            <a:spLocks noGrp="1"/>
          </p:cNvSpPr>
          <p:nvPr>
            <p:ph type="body" sz="half" idx="1"/>
          </p:nvPr>
        </p:nvSpPr>
        <p:spPr>
          <a:xfrm>
            <a:off x="4976031" y="963877"/>
            <a:ext cx="6377770" cy="4930246"/>
          </a:xfrm>
          <a:prstGeom prst="rect">
            <a:avLst/>
          </a:prstGeom>
        </p:spPr>
        <p:txBody>
          <a:bodyPr anchor="ctr"/>
          <a:lstStyle/>
          <a:p>
            <a:pPr marL="0" indent="36512" defTabSz="914400">
              <a:lnSpc>
                <a:spcPct val="90000"/>
              </a:lnSpc>
              <a:buSzTx/>
              <a:buNone/>
              <a:defRPr sz="2400">
                <a:solidFill>
                  <a:srgbClr val="000000"/>
                </a:solidFill>
              </a:defRPr>
            </a:pPr>
            <a:endParaRPr dirty="0"/>
          </a:p>
          <a:p>
            <a:pPr indent="-228600" defTabSz="914400">
              <a:lnSpc>
                <a:spcPct val="90000"/>
              </a:lnSpc>
              <a:spcBef>
                <a:spcPts val="500"/>
              </a:spcBef>
              <a:buFont typeface="Arial"/>
              <a:buChar char="•"/>
              <a:defRPr sz="2400">
                <a:solidFill>
                  <a:srgbClr val="000000"/>
                </a:solidFill>
              </a:defRPr>
            </a:pPr>
            <a:r>
              <a:rPr dirty="0"/>
              <a:t>Una </a:t>
            </a:r>
            <a:r>
              <a:rPr dirty="0" err="1"/>
              <a:t>manera</a:t>
            </a:r>
            <a:r>
              <a:rPr dirty="0"/>
              <a:t> para que </a:t>
            </a:r>
            <a:r>
              <a:rPr dirty="0" err="1"/>
              <a:t>gente</a:t>
            </a:r>
            <a:r>
              <a:rPr dirty="0"/>
              <a:t> </a:t>
            </a:r>
            <a:r>
              <a:rPr dirty="0" err="1"/>
              <a:t>intelectualmente</a:t>
            </a:r>
            <a:r>
              <a:rPr dirty="0"/>
              <a:t> </a:t>
            </a:r>
            <a:r>
              <a:rPr dirty="0" err="1"/>
              <a:t>confundida</a:t>
            </a:r>
            <a:r>
              <a:rPr dirty="0"/>
              <a:t> </a:t>
            </a:r>
            <a:r>
              <a:rPr dirty="0" err="1"/>
              <a:t>diga</a:t>
            </a:r>
            <a:r>
              <a:rPr dirty="0"/>
              <a:t> “</a:t>
            </a:r>
            <a:r>
              <a:rPr dirty="0" err="1"/>
              <a:t>patrón</a:t>
            </a:r>
            <a:r>
              <a:rPr dirty="0"/>
              <a:t>”</a:t>
            </a:r>
          </a:p>
        </p:txBody>
      </p:sp>
      <p:sp>
        <p:nvSpPr>
          <p:cNvPr id="260" name="Shape 260"/>
          <p:cNvSpPr>
            <a:spLocks noGrp="1"/>
          </p:cNvSpPr>
          <p:nvPr>
            <p:ph type="title"/>
          </p:nvPr>
        </p:nvSpPr>
        <p:spPr>
          <a:xfrm>
            <a:off x="838200" y="963877"/>
            <a:ext cx="3494362" cy="4930246"/>
          </a:xfrm>
          <a:prstGeom prst="rect">
            <a:avLst/>
          </a:prstGeom>
        </p:spPr>
        <p:txBody>
          <a:bodyPr/>
          <a:lstStyle/>
          <a:p>
            <a:pPr algn="r" defTabSz="914400">
              <a:lnSpc>
                <a:spcPct val="90000"/>
              </a:lnSpc>
              <a:defRPr sz="4400">
                <a:solidFill>
                  <a:srgbClr val="000000"/>
                </a:solidFill>
                <a:latin typeface="+mj-lt"/>
                <a:ea typeface="+mj-ea"/>
                <a:cs typeface="+mj-cs"/>
                <a:sym typeface="Calibri"/>
              </a:defRPr>
            </a:pPr>
            <a:br/>
            <a:r>
              <a:t>Paradigma – Definición</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p:nvPr/>
        </p:nvSpPr>
        <p:spPr>
          <a:xfrm>
            <a:off x="321564" y="320039"/>
            <a:ext cx="11548872" cy="6217922"/>
          </a:xfrm>
          <a:prstGeom prst="rect">
            <a:avLst/>
          </a:prstGeom>
          <a:solidFill>
            <a:srgbClr val="000000">
              <a:alpha val="8000"/>
            </a:srgbClr>
          </a:solidFill>
          <a:ln w="12700">
            <a:miter lim="400000"/>
          </a:ln>
        </p:spPr>
        <p:txBody>
          <a:bodyPr lIns="45719" rIns="45719" anchor="ctr"/>
          <a:lstStyle/>
          <a:p>
            <a:pPr algn="ctr">
              <a:defRPr>
                <a:solidFill>
                  <a:srgbClr val="FFFFFF"/>
                </a:solidFill>
              </a:defRPr>
            </a:pPr>
            <a:endParaRPr/>
          </a:p>
        </p:txBody>
      </p:sp>
      <p:sp>
        <p:nvSpPr>
          <p:cNvPr id="263" name="Shape 263"/>
          <p:cNvSpPr/>
          <p:nvPr/>
        </p:nvSpPr>
        <p:spPr>
          <a:xfrm flipH="1">
            <a:off x="4654296" y="2057400"/>
            <a:ext cx="1" cy="2743201"/>
          </a:xfrm>
          <a:prstGeom prst="line">
            <a:avLst/>
          </a:prstGeom>
          <a:ln w="19050">
            <a:solidFill>
              <a:srgbClr val="262626"/>
            </a:solidFill>
          </a:ln>
        </p:spPr>
        <p:txBody>
          <a:bodyPr lIns="45719" rIns="45719"/>
          <a:lstStyle/>
          <a:p>
            <a:endParaRPr/>
          </a:p>
        </p:txBody>
      </p:sp>
      <p:sp>
        <p:nvSpPr>
          <p:cNvPr id="264" name="Shape 264"/>
          <p:cNvSpPr>
            <a:spLocks noGrp="1"/>
          </p:cNvSpPr>
          <p:nvPr>
            <p:ph type="body" sz="half" idx="1"/>
          </p:nvPr>
        </p:nvSpPr>
        <p:spPr>
          <a:xfrm>
            <a:off x="4976031" y="963877"/>
            <a:ext cx="6377770" cy="4930246"/>
          </a:xfrm>
          <a:prstGeom prst="rect">
            <a:avLst/>
          </a:prstGeom>
        </p:spPr>
        <p:txBody>
          <a:bodyPr anchor="ctr"/>
          <a:lstStyle/>
          <a:p>
            <a:pPr marL="36512" indent="-228600" defTabSz="914400">
              <a:lnSpc>
                <a:spcPct val="90000"/>
              </a:lnSpc>
              <a:spcBef>
                <a:spcPts val="500"/>
              </a:spcBef>
              <a:buFont typeface="Arial"/>
              <a:buChar char="•"/>
              <a:defRPr sz="2400">
                <a:solidFill>
                  <a:srgbClr val="000000"/>
                </a:solidFill>
              </a:defRPr>
            </a:pPr>
            <a:r>
              <a:rPr dirty="0"/>
              <a:t>Hay un </a:t>
            </a:r>
            <a:r>
              <a:rPr dirty="0" err="1"/>
              <a:t>cambio</a:t>
            </a:r>
            <a:r>
              <a:rPr dirty="0"/>
              <a:t> de </a:t>
            </a:r>
            <a:r>
              <a:rPr dirty="0" err="1"/>
              <a:t>paradigma</a:t>
            </a:r>
            <a:r>
              <a:rPr dirty="0"/>
              <a:t> </a:t>
            </a:r>
            <a:r>
              <a:rPr dirty="0" err="1"/>
              <a:t>en</a:t>
            </a:r>
            <a:r>
              <a:rPr dirty="0"/>
              <a:t> </a:t>
            </a:r>
            <a:r>
              <a:rPr lang="es-ES" dirty="0"/>
              <a:t>nuestra manera de pensar</a:t>
            </a:r>
            <a:r>
              <a:rPr dirty="0"/>
              <a:t> </a:t>
            </a:r>
            <a:r>
              <a:rPr dirty="0" err="1"/>
              <a:t>sobre</a:t>
            </a:r>
            <a:r>
              <a:rPr dirty="0"/>
              <a:t> la </a:t>
            </a:r>
            <a:r>
              <a:rPr dirty="0" err="1"/>
              <a:t>obesidad</a:t>
            </a:r>
            <a:endParaRPr dirty="0"/>
          </a:p>
          <a:p>
            <a:pPr marL="36512" indent="-228600" defTabSz="914400">
              <a:lnSpc>
                <a:spcPct val="90000"/>
              </a:lnSpc>
              <a:buFont typeface="Arial"/>
              <a:buChar char="•"/>
              <a:defRPr sz="2400">
                <a:solidFill>
                  <a:srgbClr val="000000"/>
                </a:solidFill>
              </a:defRPr>
            </a:pPr>
            <a:endParaRPr dirty="0"/>
          </a:p>
          <a:p>
            <a:pPr marL="36512" indent="-228600" defTabSz="914400">
              <a:lnSpc>
                <a:spcPct val="90000"/>
              </a:lnSpc>
              <a:spcBef>
                <a:spcPts val="500"/>
              </a:spcBef>
              <a:buFont typeface="Arial"/>
              <a:buChar char="•"/>
              <a:defRPr sz="2400">
                <a:solidFill>
                  <a:srgbClr val="000000"/>
                </a:solidFill>
              </a:defRPr>
            </a:pPr>
            <a:r>
              <a:rPr dirty="0"/>
              <a:t>La </a:t>
            </a:r>
            <a:r>
              <a:rPr dirty="0" err="1"/>
              <a:t>obesidad</a:t>
            </a:r>
            <a:r>
              <a:rPr dirty="0"/>
              <a:t> </a:t>
            </a:r>
            <a:r>
              <a:rPr dirty="0" err="1"/>
              <a:t>es</a:t>
            </a:r>
            <a:r>
              <a:rPr dirty="0"/>
              <a:t> el</a:t>
            </a:r>
            <a:r>
              <a:rPr dirty="0">
                <a:solidFill>
                  <a:srgbClr val="00204B"/>
                </a:solidFill>
              </a:rPr>
              <a:t> motor </a:t>
            </a:r>
            <a:r>
              <a:rPr dirty="0"/>
              <a:t>de las </a:t>
            </a:r>
            <a:r>
              <a:rPr dirty="0" err="1"/>
              <a:t>enfermedades</a:t>
            </a:r>
            <a:r>
              <a:rPr dirty="0"/>
              <a:t> </a:t>
            </a:r>
            <a:r>
              <a:rPr dirty="0" err="1"/>
              <a:t>crónicas</a:t>
            </a:r>
            <a:r>
              <a:rPr dirty="0"/>
              <a:t>, que son el principal </a:t>
            </a:r>
            <a:r>
              <a:rPr dirty="0" err="1"/>
              <a:t>reto</a:t>
            </a:r>
            <a:r>
              <a:rPr dirty="0"/>
              <a:t> </a:t>
            </a:r>
            <a:r>
              <a:rPr lang="es-ES" dirty="0"/>
              <a:t>de la salud pública global </a:t>
            </a:r>
            <a:r>
              <a:rPr dirty="0"/>
              <a:t>del </a:t>
            </a:r>
            <a:r>
              <a:rPr lang="es-ES" dirty="0"/>
              <a:t>s</a:t>
            </a:r>
            <a:r>
              <a:rPr dirty="0" err="1"/>
              <a:t>iglo</a:t>
            </a:r>
            <a:r>
              <a:rPr dirty="0"/>
              <a:t> XXI.</a:t>
            </a:r>
          </a:p>
          <a:p>
            <a:pPr marL="36512" indent="-228600" defTabSz="914400">
              <a:lnSpc>
                <a:spcPct val="90000"/>
              </a:lnSpc>
              <a:buFont typeface="Arial"/>
              <a:buChar char="•"/>
              <a:defRPr sz="2400">
                <a:solidFill>
                  <a:srgbClr val="000000"/>
                </a:solidFill>
              </a:defRPr>
            </a:pPr>
            <a:endParaRPr dirty="0"/>
          </a:p>
          <a:p>
            <a:pPr marL="36512" indent="-228600" defTabSz="914400">
              <a:lnSpc>
                <a:spcPct val="90000"/>
              </a:lnSpc>
              <a:spcBef>
                <a:spcPts val="500"/>
              </a:spcBef>
              <a:buFont typeface="Arial"/>
              <a:buChar char="•"/>
              <a:defRPr sz="2400" b="1">
                <a:solidFill>
                  <a:srgbClr val="000000"/>
                </a:solidFill>
              </a:defRPr>
            </a:pPr>
            <a:r>
              <a:rPr dirty="0" err="1"/>
              <a:t>Es</a:t>
            </a:r>
            <a:r>
              <a:rPr dirty="0"/>
              <a:t> </a:t>
            </a:r>
            <a:r>
              <a:rPr dirty="0" err="1"/>
              <a:t>imperativo</a:t>
            </a:r>
            <a:r>
              <a:rPr dirty="0"/>
              <a:t> que </a:t>
            </a:r>
            <a:r>
              <a:rPr dirty="0" err="1"/>
              <a:t>desarrollemos</a:t>
            </a:r>
            <a:r>
              <a:rPr dirty="0"/>
              <a:t> </a:t>
            </a:r>
            <a:r>
              <a:rPr dirty="0" err="1"/>
              <a:t>estrategias</a:t>
            </a:r>
            <a:r>
              <a:rPr dirty="0"/>
              <a:t> </a:t>
            </a:r>
            <a:r>
              <a:rPr dirty="0" err="1"/>
              <a:t>efectivas</a:t>
            </a:r>
            <a:r>
              <a:rPr dirty="0"/>
              <a:t> para </a:t>
            </a:r>
            <a:r>
              <a:rPr dirty="0" err="1"/>
              <a:t>prevenir</a:t>
            </a:r>
            <a:r>
              <a:rPr dirty="0"/>
              <a:t> y </a:t>
            </a:r>
            <a:r>
              <a:rPr dirty="0" err="1"/>
              <a:t>controlar</a:t>
            </a:r>
            <a:r>
              <a:rPr dirty="0"/>
              <a:t> la </a:t>
            </a:r>
            <a:r>
              <a:rPr dirty="0" err="1"/>
              <a:t>obesidad</a:t>
            </a:r>
            <a:r>
              <a:rPr dirty="0"/>
              <a:t>. Para </a:t>
            </a:r>
            <a:r>
              <a:rPr dirty="0" err="1"/>
              <a:t>hacer</a:t>
            </a:r>
            <a:r>
              <a:rPr dirty="0"/>
              <a:t> </a:t>
            </a:r>
            <a:r>
              <a:rPr dirty="0" err="1"/>
              <a:t>esto</a:t>
            </a:r>
            <a:r>
              <a:rPr dirty="0"/>
              <a:t>, </a:t>
            </a:r>
            <a:r>
              <a:rPr dirty="0" err="1"/>
              <a:t>tenemos</a:t>
            </a:r>
            <a:r>
              <a:rPr dirty="0"/>
              <a:t> que </a:t>
            </a:r>
            <a:r>
              <a:rPr dirty="0" err="1"/>
              <a:t>entender</a:t>
            </a:r>
            <a:r>
              <a:rPr dirty="0"/>
              <a:t> el </a:t>
            </a:r>
            <a:r>
              <a:rPr dirty="0" err="1">
                <a:solidFill>
                  <a:srgbClr val="00204B"/>
                </a:solidFill>
              </a:rPr>
              <a:t>contexto</a:t>
            </a:r>
            <a:r>
              <a:rPr dirty="0">
                <a:solidFill>
                  <a:srgbClr val="00204B"/>
                </a:solidFill>
              </a:rPr>
              <a:t> </a:t>
            </a:r>
            <a:r>
              <a:rPr dirty="0"/>
              <a:t>de la </a:t>
            </a:r>
            <a:r>
              <a:rPr dirty="0" err="1"/>
              <a:t>enfermedad</a:t>
            </a:r>
            <a:r>
              <a:rPr dirty="0"/>
              <a:t>  </a:t>
            </a:r>
          </a:p>
        </p:txBody>
      </p:sp>
      <p:sp>
        <p:nvSpPr>
          <p:cNvPr id="265" name="Shape 265"/>
          <p:cNvSpPr>
            <a:spLocks noGrp="1"/>
          </p:cNvSpPr>
          <p:nvPr>
            <p:ph type="title"/>
          </p:nvPr>
        </p:nvSpPr>
        <p:spPr>
          <a:xfrm>
            <a:off x="838200" y="963877"/>
            <a:ext cx="3494362" cy="4930246"/>
          </a:xfrm>
          <a:prstGeom prst="rect">
            <a:avLst/>
          </a:prstGeom>
        </p:spPr>
        <p:txBody>
          <a:bodyPr/>
          <a:lstStyle>
            <a:lvl1pPr algn="r" defTabSz="914400">
              <a:lnSpc>
                <a:spcPct val="90000"/>
              </a:lnSpc>
              <a:defRPr sz="4400">
                <a:solidFill>
                  <a:srgbClr val="000000"/>
                </a:solidFill>
                <a:latin typeface="+mj-lt"/>
                <a:ea typeface="+mj-ea"/>
                <a:cs typeface="+mj-cs"/>
                <a:sym typeface="Calibri"/>
              </a:defRPr>
            </a:lvl1pPr>
          </a:lstStyle>
          <a:p>
            <a:r>
              <a:t>Cambio de paradigma</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6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6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1" build="p"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p:cNvSpPr>
          <p:nvPr>
            <p:ph type="title"/>
          </p:nvPr>
        </p:nvSpPr>
        <p:spPr>
          <a:xfrm>
            <a:off x="696951" y="748565"/>
            <a:ext cx="11279459" cy="1143001"/>
          </a:xfrm>
          <a:prstGeom prst="rect">
            <a:avLst/>
          </a:prstGeom>
        </p:spPr>
        <p:txBody>
          <a:bodyPr/>
          <a:lstStyle/>
          <a:p>
            <a:pPr defTabSz="324611">
              <a:defRPr sz="1633"/>
            </a:pPr>
            <a:br/>
            <a:r>
              <a:rPr sz="2556">
                <a:solidFill>
                  <a:srgbClr val="FF0000"/>
                </a:solidFill>
                <a:latin typeface="+mj-lt"/>
                <a:ea typeface="+mj-ea"/>
                <a:cs typeface="+mj-cs"/>
                <a:sym typeface="Calibri"/>
              </a:rPr>
              <a:t>Nuevo paradigma: Como enfermedad, la obesidad tiene etiología y patogénesis definidas</a:t>
            </a:r>
          </a:p>
        </p:txBody>
      </p:sp>
      <p:pic>
        <p:nvPicPr>
          <p:cNvPr id="268" name="image6.png" descr="https://lh5.googleusercontent.com/-YvPCll1HJ-c/UCkSQfq27gI/AAAAAAABCK0/hevm3pOQ2X4/w506-h346/3%2Bor%2B4.jpg"/>
          <p:cNvPicPr>
            <a:picLocks noChangeAspect="1"/>
          </p:cNvPicPr>
          <p:nvPr/>
        </p:nvPicPr>
        <p:blipFill>
          <a:blip r:embed="rId2">
            <a:extLst/>
          </a:blip>
          <a:stretch>
            <a:fillRect/>
          </a:stretch>
        </p:blipFill>
        <p:spPr>
          <a:xfrm>
            <a:off x="3548979" y="2698749"/>
            <a:ext cx="5270387" cy="2892056"/>
          </a:xfrm>
          <a:prstGeom prst="rect">
            <a:avLst/>
          </a:prstGeom>
          <a:ln w="12700">
            <a:miter lim="400000"/>
          </a:ln>
        </p:spPr>
      </p:pic>
      <p:sp>
        <p:nvSpPr>
          <p:cNvPr id="269" name="Shape 269"/>
          <p:cNvSpPr/>
          <p:nvPr/>
        </p:nvSpPr>
        <p:spPr>
          <a:xfrm>
            <a:off x="1828800" y="2106284"/>
            <a:ext cx="1917940" cy="1209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lstStyle>
          <a:p>
            <a:r>
              <a:t>La obesidad es causada por las malas opciones de la forma de vida</a:t>
            </a:r>
          </a:p>
        </p:txBody>
      </p:sp>
      <p:sp>
        <p:nvSpPr>
          <p:cNvPr id="270" name="Shape 270"/>
          <p:cNvSpPr/>
          <p:nvPr/>
        </p:nvSpPr>
        <p:spPr>
          <a:xfrm>
            <a:off x="8077200" y="1981199"/>
            <a:ext cx="2438400" cy="1488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endParaRPr/>
          </a:p>
          <a:p>
            <a:pPr algn="ctr"/>
            <a:r>
              <a:t>Es causada por la susceptibilidad genética a un ambiente obesogénico.</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1" animBg="1" advAuto="0"/>
      <p:bldP spid="270"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 name="image7.jpg" descr="monozygotic twins"/>
          <p:cNvPicPr>
            <a:picLocks noChangeAspect="1"/>
          </p:cNvPicPr>
          <p:nvPr/>
        </p:nvPicPr>
        <p:blipFill>
          <a:blip r:embed="rId2">
            <a:extLst/>
          </a:blip>
          <a:srcRect l="1382"/>
          <a:stretch>
            <a:fillRect/>
          </a:stretch>
        </p:blipFill>
        <p:spPr>
          <a:xfrm>
            <a:off x="2601915" y="3810001"/>
            <a:ext cx="7227887" cy="2841626"/>
          </a:xfrm>
          <a:prstGeom prst="rect">
            <a:avLst/>
          </a:prstGeom>
          <a:ln w="12700">
            <a:miter lim="400000"/>
          </a:ln>
        </p:spPr>
      </p:pic>
      <p:pic>
        <p:nvPicPr>
          <p:cNvPr id="273" name="image8.jpg" descr="dizygotic twins copy"/>
          <p:cNvPicPr>
            <a:picLocks noChangeAspect="1"/>
          </p:cNvPicPr>
          <p:nvPr/>
        </p:nvPicPr>
        <p:blipFill>
          <a:blip r:embed="rId3">
            <a:extLst/>
          </a:blip>
          <a:srcRect l="1404"/>
          <a:stretch>
            <a:fillRect/>
          </a:stretch>
        </p:blipFill>
        <p:spPr>
          <a:xfrm>
            <a:off x="2651126" y="609601"/>
            <a:ext cx="7164389" cy="2901951"/>
          </a:xfrm>
          <a:prstGeom prst="rect">
            <a:avLst/>
          </a:prstGeom>
          <a:ln w="12700">
            <a:miter lim="400000"/>
          </a:ln>
        </p:spPr>
      </p:pic>
      <p:sp>
        <p:nvSpPr>
          <p:cNvPr id="274" name="Shape 274"/>
          <p:cNvSpPr>
            <a:spLocks noGrp="1"/>
          </p:cNvSpPr>
          <p:nvPr>
            <p:ph type="title"/>
          </p:nvPr>
        </p:nvSpPr>
        <p:spPr>
          <a:xfrm>
            <a:off x="1981200" y="-228600"/>
            <a:ext cx="8229600" cy="1143000"/>
          </a:xfrm>
          <a:prstGeom prst="rect">
            <a:avLst/>
          </a:prstGeom>
        </p:spPr>
        <p:txBody>
          <a:bodyPr/>
          <a:lstStyle>
            <a:lvl1pPr algn="ctr">
              <a:defRPr>
                <a:solidFill>
                  <a:srgbClr val="FF0000"/>
                </a:solidFill>
                <a:effectLst>
                  <a:outerShdw blurRad="38100" dist="38100" dir="2700000" rotWithShape="0">
                    <a:srgbClr val="000000">
                      <a:alpha val="43137"/>
                    </a:srgbClr>
                  </a:outerShdw>
                </a:effectLst>
              </a:defRPr>
            </a:lvl1pPr>
          </a:lstStyle>
          <a:p>
            <a:r>
              <a:t>¿Qué causa la obesidad?</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72"/>
                                        </p:tgtEl>
                                        <p:attrNameLst>
                                          <p:attrName>style.visibility</p:attrName>
                                        </p:attrNameLst>
                                      </p:cBhvr>
                                      <p:to>
                                        <p:strVal val="visible"/>
                                      </p:to>
                                    </p:set>
                                    <p:animEffect transition="in" filter="dissolve">
                                      <p:cBhvr>
                                        <p:cTn id="7" dur="500"/>
                                        <p:tgtEl>
                                          <p:spTgt spid="2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73"/>
                                        </p:tgtEl>
                                        <p:attrNameLst>
                                          <p:attrName>style.visibility</p:attrName>
                                        </p:attrNameLst>
                                      </p:cBhvr>
                                      <p:to>
                                        <p:strVal val="visible"/>
                                      </p:to>
                                    </p:set>
                                    <p:animEffect transition="in" filter="dissolve">
                                      <p:cBhvr>
                                        <p:cTn id="12"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1" animBg="1" advAuto="0"/>
      <p:bldP spid="273" grpId="2"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147</TotalTime>
  <Words>2455</Words>
  <Application>Microsoft Macintosh PowerPoint</Application>
  <PresentationFormat>Panorámica</PresentationFormat>
  <Paragraphs>394</Paragraphs>
  <Slides>32</Slides>
  <Notes>7</Notes>
  <HiddenSlides>3</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Brush Script MT</vt:lpstr>
      <vt:lpstr>Arial</vt:lpstr>
      <vt:lpstr>Calibri</vt:lpstr>
      <vt:lpstr>Lucida Grande</vt:lpstr>
      <vt:lpstr>Verdana</vt:lpstr>
      <vt:lpstr>Office Theme</vt:lpstr>
      <vt:lpstr>Nuevos Paradigmas en Obesidad   </vt:lpstr>
      <vt:lpstr>    ¿Qué es lo que ves?  </vt:lpstr>
      <vt:lpstr>Presentación de PowerPoint</vt:lpstr>
      <vt:lpstr>Paradigma: definición</vt:lpstr>
      <vt:lpstr>Presentación de PowerPoint</vt:lpstr>
      <vt:lpstr> Paradigma – Definición</vt:lpstr>
      <vt:lpstr>Cambio de paradigma</vt:lpstr>
      <vt:lpstr> Nuevo paradigma: Como enfermedad, la obesidad tiene etiología y patogénesis definidas</vt:lpstr>
      <vt:lpstr>¿Qué causa la obesidad?</vt:lpstr>
      <vt:lpstr>Presentación de PowerPoint</vt:lpstr>
      <vt:lpstr> ¡Nuevas formas de pensar! La sindemia de la obesidad y la diabetes</vt:lpstr>
      <vt:lpstr> ¡Nuevas paradigmas in obesidad! The obesity and diabetes syndemic</vt:lpstr>
      <vt:lpstr> ¡Nuevo paradigma! Patogénesis de la regulación del peso corporal</vt:lpstr>
      <vt:lpstr>Presentación de PowerPoint</vt:lpstr>
      <vt:lpstr>Los participantes del programa “Perder para Ganar” perdieron 38 ± 9% del peso inicial</vt:lpstr>
      <vt:lpstr>Adaptación metabólica en participantes de "Perder para Ganar”</vt:lpstr>
      <vt:lpstr>Fisiología del apetito en el estado de obesidad reducida</vt:lpstr>
      <vt:lpstr>Presentación de PowerPoint</vt:lpstr>
      <vt:lpstr>Presentación de PowerPoint</vt:lpstr>
      <vt:lpstr>La experiencia de PPD: el impacto de la pérdida de peso sobre el riesgo de diabetes</vt:lpstr>
      <vt:lpstr>Una pérdida modesta de peso tiene beneficios, con una mayor pérdida de peso asociada a mayores beneficios; y algunas comorbilidades que requiren una pérdida mayor</vt:lpstr>
      <vt:lpstr>Presentación de PowerPoint</vt:lpstr>
      <vt:lpstr>¿Cómo intensificamos la intervención en el estilo de vida?</vt:lpstr>
      <vt:lpstr>¿Cuáles son las estrategias actuales para conseguir  y mantener una pérdida de peso exitosa?</vt:lpstr>
      <vt:lpstr>¿Cómo se ve un enfoque holístico en las intervenciones de control de peso?</vt:lpstr>
      <vt:lpstr>Primer paso: cómo vemos a nuestros pacientes y sus conflictos con el peso</vt:lpstr>
      <vt:lpstr>The First Step: How we View our Patients and Their Weight Struggles</vt:lpstr>
      <vt:lpstr>Presentación de PowerPoint</vt:lpstr>
      <vt:lpstr>Muchas Gracias!</vt:lpstr>
      <vt:lpstr>Otro paso: cómo vemos nuestra población</vt:lpstr>
      <vt:lpstr>Another Step: How we View our Population  Weight Struggles</vt:lpstr>
      <vt:lpstr>¿Cómo informa el nuevo paradigma de la obesidad a las políticas de salud pública?</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Nuevos Paradigmas en Obesidad   </dc:title>
  <cp:lastModifiedBy>Usuario de Microsoft Office</cp:lastModifiedBy>
  <cp:revision>8</cp:revision>
  <dcterms:modified xsi:type="dcterms:W3CDTF">2018-04-18T23:51:59Z</dcterms:modified>
</cp:coreProperties>
</file>