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64" r:id="rId2"/>
    <p:sldId id="266" r:id="rId3"/>
    <p:sldId id="261" r:id="rId4"/>
    <p:sldId id="257" r:id="rId5"/>
    <p:sldId id="263" r:id="rId6"/>
    <p:sldId id="262" r:id="rId7"/>
    <p:sldId id="258" r:id="rId8"/>
    <p:sldId id="259" r:id="rId9"/>
    <p:sldId id="260" r:id="rId10"/>
    <p:sldId id="265" r:id="rId11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26"/>
    <a:srgbClr val="FEFBE6"/>
    <a:srgbClr val="FBE457"/>
    <a:srgbClr val="DCBF42"/>
    <a:srgbClr val="C3B55B"/>
    <a:srgbClr val="DEA900"/>
    <a:srgbClr val="D09E00"/>
    <a:srgbClr val="FFF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8909A-266B-4AA6-95D7-A20DBD03E48A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91D49-FA9F-4785-9425-A73977B1C4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27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91D49-FA9F-4785-9425-A73977B1C49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4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91D49-FA9F-4785-9425-A73977B1C49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28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586F-269E-4922-AD98-01FBF638F8C2}" type="datetime1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99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0BBD-33A3-4AD7-921C-BF6149263BE1}" type="datetime1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12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2EA6-A0CC-4273-9FA0-2B1122EBBC4A}" type="datetime1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14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87F2-D61C-4F7A-95A9-30B7DE8BB145}" type="datetime1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8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DCD6-9D10-4765-A9E9-E998BA86FD2D}" type="datetime1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821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E363-1FCF-4258-9CDE-44796FFCEB17}" type="datetime1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82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E5E3-DB9A-4E0E-A048-A45C191666DA}" type="datetime1">
              <a:rPr lang="es-MX" smtClean="0"/>
              <a:t>09/05/2018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4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7DD51-8F49-40EE-BE6E-ABBB62B4BE19}" type="datetime1">
              <a:rPr lang="es-MX" smtClean="0"/>
              <a:t>09/05/2018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29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6503-A33A-4979-BCF7-FCD3A50AB73F}" type="datetime1">
              <a:rPr lang="es-MX" smtClean="0"/>
              <a:t>09/05/2018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46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0512-3271-4F09-B081-D46B9D11A703}" type="datetime1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49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6652-3BE5-44A1-ADE9-E5223DDFC26C}" type="datetime1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29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2ED84-19BD-4CE5-B8DB-62FE0FB31F5A}" type="datetime1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512B-4A6E-42A2-B460-EE9F72A6DAD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21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0547" y="1176103"/>
            <a:ext cx="11176458" cy="2150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“Fundaciones Filantrópicas en </a:t>
            </a:r>
            <a:r>
              <a:rPr lang="es-MX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Salud”</a:t>
            </a:r>
            <a:br>
              <a:rPr lang="es-MX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 de mayo de 2018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910" y="4193816"/>
            <a:ext cx="2286469" cy="228646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7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10</a:t>
            </a:fld>
            <a:endParaRPr lang="es-MX"/>
          </a:p>
        </p:txBody>
      </p:sp>
      <p:sp>
        <p:nvSpPr>
          <p:cNvPr id="5" name="Rectangle 4"/>
          <p:cNvSpPr/>
          <p:nvPr/>
        </p:nvSpPr>
        <p:spPr>
          <a:xfrm>
            <a:off x="2163650" y="4205892"/>
            <a:ext cx="79924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“Fundaciones Filantrópicas </a:t>
            </a:r>
            <a:endParaRPr lang="es-MX" sz="5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MX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Salud”</a:t>
            </a:r>
            <a:br>
              <a:rPr lang="es-MX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5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318" y="471020"/>
            <a:ext cx="3109307" cy="310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3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8011" y="264189"/>
            <a:ext cx="4858511" cy="1656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PARTICIPANTES.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3444" y="264189"/>
            <a:ext cx="1320711" cy="132071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2</a:t>
            </a:fld>
            <a:endParaRPr lang="es-MX"/>
          </a:p>
        </p:txBody>
      </p:sp>
      <p:sp>
        <p:nvSpPr>
          <p:cNvPr id="6" name="Rectangle 5"/>
          <p:cNvSpPr/>
          <p:nvPr/>
        </p:nvSpPr>
        <p:spPr>
          <a:xfrm>
            <a:off x="682081" y="1137096"/>
            <a:ext cx="10671718" cy="622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Dr. Antonio Fraga </a:t>
            </a:r>
            <a:r>
              <a:rPr lang="es-ES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Mouret</a:t>
            </a:r>
            <a:r>
              <a:rPr lang="es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es-E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Ex presidente de la Academia Nacional de Medicina.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200"/>
            </a:pP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Dr. Julio Sotelo Morales: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Investigador Emérito del Instituto Nacional de Neurología y Neurocirugía y Ex presidente de la Academia Nacional de Medicina.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Dr. Adolfo Martínez Palomo: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Profesor Emérito del CINVESTAV, miembro del Colegio Nacional y Ex presidente de la Academia Nacional de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Medicina.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Lic. Cristóbal Thompson: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Director Ejecutivo de la Asociación Mexicana de Industrias de Investigación Farmacéutica, AMIIF.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Dr. Miguel Betancourt </a:t>
            </a:r>
            <a:r>
              <a:rPr lang="es-ES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Cravioto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Director de Soluciones Globales de la Fundación Carlos Slim,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en representación del Dr. Roberto Tapia </a:t>
            </a:r>
            <a:r>
              <a:rPr lang="es-ES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Conyer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Director General de la misma.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Dr. Alejandro Reyes Fuentes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Fundación IMSS y Ex presidente de la Academia </a:t>
            </a:r>
            <a:r>
              <a:rPr lang="es-E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Nal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 de Medicina. 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6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2428" y="1108567"/>
            <a:ext cx="10648002" cy="511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MX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“Persona jurídica dedicada a la beneficencia, ciencia, enseñanza o </a:t>
            </a:r>
            <a:endParaRPr lang="es-MX" sz="23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SzPts val="1200"/>
            </a:pPr>
            <a:r>
              <a:rPr lang="es-MX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      piedad, que continúa y cumple la voluntad de quien la erige”.</a:t>
            </a:r>
            <a:endParaRPr lang="es-MX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Real Academia Española  </a:t>
            </a:r>
            <a:endParaRPr lang="es-MX" sz="1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ES" sz="3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MX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ES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“Una fundación es una organización constituida sin fin de lucro, que tiene afectado de modo duradero su patrimonio a la realización de fines de interés general”. </a:t>
            </a:r>
            <a:endParaRPr lang="es-MX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spcAft>
                <a:spcPts val="0"/>
              </a:spcAft>
            </a:pPr>
            <a:endParaRPr lang="es-ES" sz="1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algn="r">
              <a:spcAft>
                <a:spcPts val="0"/>
              </a:spcAft>
            </a:pPr>
            <a:r>
              <a:rPr lang="es-ES" sz="1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Página web: </a:t>
            </a:r>
            <a:r>
              <a:rPr lang="es-ES" sz="13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fundaciones.org</a:t>
            </a:r>
            <a:r>
              <a:rPr lang="es-ES" sz="1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 </a:t>
            </a:r>
            <a:endParaRPr lang="es-MX" sz="1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MX" sz="105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es-MX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s-MX" sz="23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“Organización </a:t>
            </a:r>
            <a:r>
              <a:rPr lang="es-MX" sz="23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sin fines de lucro que tiene recursos </a:t>
            </a:r>
            <a:r>
              <a:rPr lang="es-MX" sz="23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propios o flujo continuo de recursos por parte de empresas, familias o grupos de donantes”.</a:t>
            </a:r>
          </a:p>
          <a:p>
            <a:pPr lvl="0" algn="r">
              <a:lnSpc>
                <a:spcPct val="107000"/>
              </a:lnSpc>
              <a:spcAft>
                <a:spcPts val="0"/>
              </a:spcAft>
              <a:buSzPts val="1200"/>
            </a:pPr>
            <a:r>
              <a:rPr lang="es-MX" sz="13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OCDE 2016</a:t>
            </a:r>
            <a:endParaRPr lang="es-MX" sz="13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es-MX" sz="1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521" y="176222"/>
            <a:ext cx="1603889" cy="16038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92676" y="323865"/>
            <a:ext cx="3220177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FUNDACIÓN:</a:t>
            </a:r>
          </a:p>
        </p:txBody>
      </p:sp>
      <p:sp>
        <p:nvSpPr>
          <p:cNvPr id="6" name="Rectangle 5"/>
          <p:cNvSpPr/>
          <p:nvPr/>
        </p:nvSpPr>
        <p:spPr>
          <a:xfrm>
            <a:off x="592428" y="6194740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2827" y="1706820"/>
            <a:ext cx="9710670" cy="431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Vocablo de origen griego que significa </a:t>
            </a:r>
            <a:r>
              <a:rPr lang="es-MX" sz="23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“amor al género humano”</a:t>
            </a:r>
            <a:r>
              <a:rPr lang="es-ES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 Se trata de un concepto utilizado de manera positiva para hacer referencia a la </a:t>
            </a:r>
            <a:r>
              <a:rPr lang="es-MX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ayuda </a:t>
            </a:r>
            <a:r>
              <a:rPr lang="es-ES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que se ofrece al prójimo sin requerir una respuesta o algo cambio.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La filantropía es una inversión social con el deseo de contribuir a la superación de las personas y si vas a invertir, tu retorno no es dinero.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ES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3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La filantropía favorece el desarrollo y la equidad social. </a:t>
            </a:r>
            <a:endParaRPr lang="es-MX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521" y="72578"/>
            <a:ext cx="1603888" cy="1603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2428" y="6168982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angle 2"/>
          <p:cNvSpPr/>
          <p:nvPr/>
        </p:nvSpPr>
        <p:spPr>
          <a:xfrm>
            <a:off x="1245856" y="624844"/>
            <a:ext cx="3466911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FILANTROPÍA: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5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4158" y="56969"/>
            <a:ext cx="1668282" cy="16682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0912" y="6198979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1043188" y="224396"/>
            <a:ext cx="7868991" cy="12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ANTECEDENTES:</a:t>
            </a:r>
            <a:endParaRPr lang="es-MX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2884" y="1573060"/>
            <a:ext cx="9968247" cy="498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SIGLO XVI: </a:t>
            </a:r>
            <a:r>
              <a:rPr lang="es-MX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En México, la atención a la salud y pobreza fue cubierta por la Iglesia (Hospital de Jesús).</a:t>
            </a:r>
          </a:p>
          <a:p>
            <a:pPr lvl="0" algn="just">
              <a:spcAft>
                <a:spcPts val="0"/>
              </a:spcAft>
            </a:pP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1601: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En Inglaterra se promulgan las Leyes Isabelinas de la pobreza.</a:t>
            </a:r>
          </a:p>
          <a:p>
            <a:pPr lvl="0" algn="just">
              <a:spcAft>
                <a:spcPts val="0"/>
              </a:spcAft>
            </a:pPr>
            <a:endParaRPr lang="es-MX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1861: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Benito Juárez promulga la Ley de Beneficencia Pública.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1899: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Ley de Instituciones de Beneficencia Privada (Porfirio Díaz).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2000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S</a:t>
            </a:r>
            <a:r>
              <a:rPr lang="es-MX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 crea el Fondo de Fomento a las actividades de organizaciones de la sociedad civil.(1)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2004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 Se crea la Ley federal de fomento a las actividades realizadas por organizaciones de la sociedad civil.(2)</a:t>
            </a:r>
            <a:endParaRPr lang="es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 Asamblea Legislativa del D.F., abril 2000</a:t>
            </a: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 Ley publicada en el Diario Oficial de la Federación el 9 de febrero de 2004</a:t>
            </a:r>
            <a:endParaRPr lang="es-E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0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217" y="236013"/>
            <a:ext cx="1784193" cy="17841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2428" y="6040192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1004552" y="314545"/>
            <a:ext cx="7868991" cy="12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FUNDACIONES EN MÉXICO:</a:t>
            </a:r>
            <a:endParaRPr lang="es-MX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428" y="2477128"/>
            <a:ext cx="1105698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CRECIMIENTO:</a:t>
            </a:r>
          </a:p>
          <a:p>
            <a:endParaRPr lang="es-MX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sz="1300" b="1" dirty="0"/>
          </a:p>
          <a:p>
            <a:r>
              <a:rPr lang="es-MX" sz="3300" dirty="0" smtClean="0"/>
              <a:t>4,250 en 1998           36,837 </a:t>
            </a:r>
            <a:r>
              <a:rPr lang="es-MX" sz="3300" dirty="0"/>
              <a:t>en </a:t>
            </a:r>
            <a:r>
              <a:rPr lang="es-MX" sz="3300" dirty="0" smtClean="0"/>
              <a:t>sept. 2017            37,226 en 2018 </a:t>
            </a:r>
          </a:p>
          <a:p>
            <a:endParaRPr lang="es-MX" sz="3300" dirty="0" smtClean="0"/>
          </a:p>
          <a:p>
            <a:endParaRPr lang="es-MX" sz="1000" dirty="0" smtClean="0"/>
          </a:p>
          <a:p>
            <a:pPr algn="r"/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Fuente: </a:t>
            </a:r>
            <a:r>
              <a:rPr lang="es-ES" sz="12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Centro Mexicano para la Filantropía, </a:t>
            </a:r>
            <a:r>
              <a:rPr lang="es-MX" sz="12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CEMEFI, mayo 2018.</a:t>
            </a:r>
            <a:endParaRPr lang="es-MX" sz="1200" dirty="0" smtClean="0"/>
          </a:p>
          <a:p>
            <a:endParaRPr lang="es-MX" sz="1200" b="1" dirty="0"/>
          </a:p>
          <a:p>
            <a:endParaRPr lang="es-MX" sz="3300" dirty="0"/>
          </a:p>
        </p:txBody>
      </p:sp>
      <p:sp>
        <p:nvSpPr>
          <p:cNvPr id="7" name="Chevron 6"/>
          <p:cNvSpPr/>
          <p:nvPr/>
        </p:nvSpPr>
        <p:spPr>
          <a:xfrm>
            <a:off x="3227912" y="3756526"/>
            <a:ext cx="753073" cy="397848"/>
          </a:xfrm>
          <a:prstGeom prst="chevron">
            <a:avLst/>
          </a:prstGeom>
          <a:solidFill>
            <a:srgbClr val="E2AC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6</a:t>
            </a:fld>
            <a:endParaRPr lang="es-MX"/>
          </a:p>
        </p:txBody>
      </p:sp>
      <p:sp>
        <p:nvSpPr>
          <p:cNvPr id="8" name="Chevron 7"/>
          <p:cNvSpPr/>
          <p:nvPr/>
        </p:nvSpPr>
        <p:spPr>
          <a:xfrm>
            <a:off x="7949458" y="3756526"/>
            <a:ext cx="761503" cy="397848"/>
          </a:xfrm>
          <a:prstGeom prst="chevron">
            <a:avLst/>
          </a:prstGeom>
          <a:solidFill>
            <a:srgbClr val="E2AC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2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216" y="59698"/>
            <a:ext cx="1784193" cy="178419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23756" y="227125"/>
            <a:ext cx="6739944" cy="12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FUNDACIONES EN MÉXICO:</a:t>
            </a:r>
            <a:endParaRPr lang="es-MX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54096"/>
              </p:ext>
            </p:extLst>
          </p:nvPr>
        </p:nvGraphicFramePr>
        <p:xfrm>
          <a:off x="2228045" y="2086373"/>
          <a:ext cx="7213646" cy="3276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529"/>
                <a:gridCol w="3066117"/>
              </a:tblGrid>
              <a:tr h="819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>
                          <a:solidFill>
                            <a:schemeClr val="tx1"/>
                          </a:solidFill>
                          <a:effectLst/>
                        </a:rPr>
                        <a:t>TOTAL REGISTRADAS</a:t>
                      </a:r>
                      <a:endParaRPr lang="es-MX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 smtClean="0">
                          <a:solidFill>
                            <a:schemeClr val="tx1"/>
                          </a:solidFill>
                          <a:effectLst/>
                        </a:rPr>
                        <a:t>37,226</a:t>
                      </a:r>
                      <a:endParaRPr lang="es-MX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</a:tr>
              <a:tr h="819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>
                          <a:solidFill>
                            <a:schemeClr val="tx1"/>
                          </a:solidFill>
                          <a:effectLst/>
                        </a:rPr>
                        <a:t>EN SECTOR SALUD</a:t>
                      </a:r>
                      <a:endParaRPr lang="es-MX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 smtClean="0">
                          <a:effectLst/>
                        </a:rPr>
                        <a:t>2,526</a:t>
                      </a:r>
                      <a:endParaRPr lang="es-MX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BE457"/>
                    </a:solidFill>
                  </a:tcPr>
                </a:tc>
              </a:tr>
              <a:tr h="819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>
                          <a:solidFill>
                            <a:schemeClr val="tx1"/>
                          </a:solidFill>
                          <a:effectLst/>
                        </a:rPr>
                        <a:t>EN SECTOR EDUCATIVO</a:t>
                      </a:r>
                      <a:endParaRPr lang="es-MX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 smtClean="0">
                          <a:effectLst/>
                        </a:rPr>
                        <a:t>2,625</a:t>
                      </a:r>
                      <a:endParaRPr lang="es-MX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BE457"/>
                    </a:solidFill>
                  </a:tcPr>
                </a:tc>
              </a:tr>
              <a:tr h="8190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>
                          <a:solidFill>
                            <a:schemeClr val="tx1"/>
                          </a:solidFill>
                          <a:effectLst/>
                        </a:rPr>
                        <a:t>EN INVESTIGACIÓN </a:t>
                      </a:r>
                      <a:endParaRPr lang="es-MX" sz="2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700" dirty="0" smtClean="0">
                          <a:effectLst/>
                        </a:rPr>
                        <a:t>386</a:t>
                      </a:r>
                      <a:endParaRPr lang="es-MX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BE457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734409" y="5501330"/>
            <a:ext cx="2835905" cy="339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5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Fuente: </a:t>
            </a:r>
            <a:r>
              <a:rPr lang="es-ES" sz="1500" dirty="0" err="1" smtClean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Cemefi</a:t>
            </a:r>
            <a:r>
              <a:rPr lang="es-ES" sz="1500" dirty="0" smtClean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mayo 2018.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3791" y="6168982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5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217" y="149851"/>
            <a:ext cx="1784193" cy="17841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2428" y="6284893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1291183" y="8182"/>
            <a:ext cx="8200548" cy="197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CLASIFICACIÓN DE LAS FUNDACIONES </a:t>
            </a:r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EN MÉXICO:</a:t>
            </a:r>
            <a:endParaRPr lang="es-MX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486150" y="7486650"/>
            <a:ext cx="76200" cy="2762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14584"/>
              </p:ext>
            </p:extLst>
          </p:nvPr>
        </p:nvGraphicFramePr>
        <p:xfrm>
          <a:off x="1584097" y="2374338"/>
          <a:ext cx="7740204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8365"/>
                <a:gridCol w="363183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300" b="0" dirty="0" smtClean="0">
                          <a:solidFill>
                            <a:schemeClr val="tx1"/>
                          </a:solidFill>
                        </a:rPr>
                        <a:t>Fundaciones</a:t>
                      </a:r>
                      <a:r>
                        <a:rPr lang="es-MX" sz="2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300" b="0" dirty="0" smtClean="0">
                          <a:solidFill>
                            <a:schemeClr val="tx1"/>
                          </a:solidFill>
                        </a:rPr>
                        <a:t>empresariales y</a:t>
                      </a:r>
                      <a:endParaRPr lang="es-MX" sz="23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300" b="0" dirty="0" err="1" smtClean="0">
                          <a:solidFill>
                            <a:schemeClr val="tx1"/>
                          </a:solidFill>
                        </a:rPr>
                        <a:t>Multi</a:t>
                      </a:r>
                      <a:r>
                        <a:rPr lang="es-MX" sz="2300" b="0" dirty="0" smtClean="0">
                          <a:solidFill>
                            <a:schemeClr val="tx1"/>
                          </a:solidFill>
                        </a:rPr>
                        <a:t>-empresariales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AC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0" dirty="0" smtClean="0">
                          <a:solidFill>
                            <a:schemeClr val="tx1"/>
                          </a:solidFill>
                        </a:rPr>
                        <a:t>49%</a:t>
                      </a:r>
                      <a:endParaRPr lang="es-MX" sz="2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AC2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300" b="0" dirty="0" smtClean="0"/>
                        <a:t>Fundaciones comunitarias</a:t>
                      </a:r>
                      <a:endParaRPr lang="es-MX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EFB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0" dirty="0" smtClean="0"/>
                        <a:t>17%</a:t>
                      </a:r>
                      <a:endParaRPr lang="es-MX" sz="23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B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300" b="0" dirty="0" smtClean="0">
                          <a:solidFill>
                            <a:schemeClr val="tx1"/>
                          </a:solidFill>
                        </a:rPr>
                        <a:t>Fundaciones familiares</a:t>
                      </a:r>
                      <a:endParaRPr lang="es-MX" sz="2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AC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s-MX" sz="23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AC2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300" b="0" dirty="0" smtClean="0"/>
                        <a:t>Fundaciones intermediarias</a:t>
                      </a:r>
                      <a:endParaRPr lang="es-MX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EFB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0" dirty="0" smtClean="0"/>
                        <a:t>9%</a:t>
                      </a:r>
                      <a:endParaRPr lang="es-MX" sz="23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B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300" b="0" dirty="0" smtClean="0"/>
                        <a:t>Fundaciones</a:t>
                      </a:r>
                      <a:r>
                        <a:rPr lang="es-MX" sz="2300" b="0" baseline="0" dirty="0" smtClean="0"/>
                        <a:t> internacionales</a:t>
                      </a:r>
                      <a:endParaRPr lang="es-MX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AC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0" dirty="0" smtClean="0"/>
                        <a:t>7%</a:t>
                      </a:r>
                      <a:endParaRPr lang="es-MX" sz="23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AC2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300" b="0" dirty="0" smtClean="0"/>
                        <a:t>Otras</a:t>
                      </a:r>
                      <a:endParaRPr lang="es-MX" sz="23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B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300" b="0" dirty="0" smtClean="0"/>
                        <a:t>4%</a:t>
                      </a:r>
                      <a:endParaRPr lang="es-MX" sz="23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BE6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502941" y="5604360"/>
            <a:ext cx="6924395" cy="8333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5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Fuente: OCDE </a:t>
            </a:r>
            <a:r>
              <a:rPr lang="es-ES" sz="1500" dirty="0" err="1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netFWD</a:t>
            </a:r>
            <a:r>
              <a:rPr lang="es-ES" sz="15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(2016), “Colaboración entre fundaciones </a:t>
            </a: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5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y el gobierno: Evidencias desde México”, Centro de Desarrollo de la OCDE, París.</a:t>
            </a: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500" dirty="0" smtClean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1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297" y="21064"/>
            <a:ext cx="1241064" cy="12410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9549" y="6207619"/>
            <a:ext cx="11056982" cy="116901"/>
          </a:xfrm>
          <a:prstGeom prst="rect">
            <a:avLst/>
          </a:prstGeom>
          <a:solidFill>
            <a:srgbClr val="DEA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746972" y="172876"/>
            <a:ext cx="7868991" cy="124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FUNDACIONES 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EMPRESARIALES:</a:t>
            </a:r>
            <a:endParaRPr lang="es-MX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335" y="1384692"/>
            <a:ext cx="10753862" cy="5361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2760"/>
              </a:lnSpc>
              <a:spcAft>
                <a:spcPts val="0"/>
              </a:spcAft>
            </a:pPr>
            <a:r>
              <a:rPr lang="es-MX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Son el brazo social de las empresas y contribuyen a un derrame económico de                     $500 millones diariamente y un producto interno de cerca de $180 mil millones constituyendo el tercer sector de la economía privada.</a:t>
            </a:r>
            <a:r>
              <a:rPr lang="es-ES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sz="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Fuente: INEGI y Mundo Ejecutivo 28/08/2017</a:t>
            </a:r>
          </a:p>
          <a:p>
            <a:endParaRPr lang="es-MX" sz="1000" b="1" dirty="0"/>
          </a:p>
          <a:p>
            <a:endParaRPr lang="es-MX" sz="1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dirty="0" smtClean="0"/>
              <a:t>El </a:t>
            </a:r>
            <a:r>
              <a:rPr lang="es-MX" sz="2300" dirty="0"/>
              <a:t>94% creadas después de 1991 </a:t>
            </a:r>
            <a:endParaRPr lang="es-MX" sz="2300" dirty="0" smtClean="0"/>
          </a:p>
          <a:p>
            <a:endParaRPr lang="es-MX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dirty="0"/>
              <a:t>50% de ellas se formaron entre el 2002 y 2008. </a:t>
            </a:r>
            <a:endParaRPr lang="es-MX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300" dirty="0" smtClean="0"/>
              <a:t>51.6% destinado a el área educativa y 32.3% destinado al área de la salud.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1000" dirty="0"/>
          </a:p>
          <a:p>
            <a:pPr marL="457200" indent="-457200">
              <a:buFontTx/>
              <a:buChar char="-"/>
            </a:pPr>
            <a:endParaRPr lang="es-MX" sz="800" dirty="0"/>
          </a:p>
          <a:p>
            <a:pPr algn="r"/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Fuente: </a:t>
            </a:r>
            <a:r>
              <a:rPr lang="es-MX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“Fundaciones empresariales en México: un estudio exploratorio” edición 2014</a:t>
            </a:r>
            <a:r>
              <a:rPr lang="es-MX" sz="8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es-MX" sz="800" dirty="0"/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endParaRPr lang="es-ES" sz="1200" u="sng" dirty="0" smtClean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algn="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ES" sz="220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512B-4A6E-42A2-B460-EE9F72A6DAD7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2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561</Words>
  <Application>Microsoft Office PowerPoint</Application>
  <PresentationFormat>Widescreen</PresentationFormat>
  <Paragraphs>134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Office Theme</vt:lpstr>
      <vt:lpstr>“Fundaciones Filantrópicas en Salud”  9 de mayo de 2018</vt:lpstr>
      <vt:lpstr>PARTICIPANTES.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Ramírez Correa</dc:creator>
  <cp:lastModifiedBy>Claudia</cp:lastModifiedBy>
  <cp:revision>46</cp:revision>
  <cp:lastPrinted>2018-05-08T15:50:49Z</cp:lastPrinted>
  <dcterms:created xsi:type="dcterms:W3CDTF">2017-09-04T21:15:22Z</dcterms:created>
  <dcterms:modified xsi:type="dcterms:W3CDTF">2018-05-09T15:31:26Z</dcterms:modified>
</cp:coreProperties>
</file>