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8" r:id="rId2"/>
    <p:sldId id="426" r:id="rId3"/>
    <p:sldId id="425" r:id="rId4"/>
    <p:sldId id="390" r:id="rId5"/>
    <p:sldId id="391" r:id="rId6"/>
    <p:sldId id="392" r:id="rId7"/>
    <p:sldId id="393" r:id="rId8"/>
    <p:sldId id="396" r:id="rId9"/>
    <p:sldId id="397" r:id="rId10"/>
    <p:sldId id="398" r:id="rId11"/>
    <p:sldId id="402" r:id="rId12"/>
    <p:sldId id="404" r:id="rId13"/>
    <p:sldId id="405" r:id="rId14"/>
    <p:sldId id="407" r:id="rId15"/>
    <p:sldId id="411" r:id="rId16"/>
    <p:sldId id="419" r:id="rId17"/>
    <p:sldId id="420" r:id="rId18"/>
    <p:sldId id="421" r:id="rId19"/>
    <p:sldId id="422" r:id="rId20"/>
    <p:sldId id="414" r:id="rId21"/>
    <p:sldId id="416" r:id="rId22"/>
    <p:sldId id="431" r:id="rId23"/>
    <p:sldId id="41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3796" autoAdjust="0"/>
  </p:normalViewPr>
  <p:slideViewPr>
    <p:cSldViewPr snapToGrid="0" snapToObjects="1">
      <p:cViewPr>
        <p:scale>
          <a:sx n="104" d="100"/>
          <a:sy n="104" d="100"/>
        </p:scale>
        <p:origin x="-176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BA425-7809-43DD-848E-CB414D319CE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376F2CC-5465-4CC0-8005-8024F3DF758A}">
      <dgm:prSet phldrT="[Text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xfrm>
          <a:off x="9337" y="71876"/>
          <a:ext cx="1175255" cy="684418"/>
        </a:xfrm>
        <a:blipFill rotWithShape="1">
          <a:blip xmlns:r="http://schemas.openxmlformats.org/officeDocument/2006/relationships" r:embed="rId1">
            <a:duotone>
              <a:srgbClr val="94B6D2">
                <a:shade val="36000"/>
                <a:satMod val="120000"/>
              </a:srgbClr>
              <a:srgbClr val="94B6D2">
                <a:tint val="4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>
          <a:softEdge rad="12700"/>
        </a:effectLst>
      </dgm:spPr>
      <dgm:t>
        <a:bodyPr/>
        <a:lstStyle/>
        <a:p>
          <a:r>
            <a:rPr lang="es-MX" sz="1600" b="1" i="1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Salmonella enterica</a:t>
          </a:r>
          <a:endParaRPr lang="es-MX" sz="1600" b="1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gm:t>
    </dgm:pt>
    <dgm:pt modelId="{A1540E2F-B79F-4078-82DA-615FA99D4FF1}" type="parTrans" cxnId="{F3A6D3D2-544E-4340-B0FF-575BD681F178}">
      <dgm:prSet/>
      <dgm:spPr/>
      <dgm:t>
        <a:bodyPr/>
        <a:lstStyle/>
        <a:p>
          <a:endParaRPr lang="es-MX"/>
        </a:p>
      </dgm:t>
    </dgm:pt>
    <dgm:pt modelId="{2506D49E-5801-4376-B043-AB118444E30E}" type="sibTrans" cxnId="{F3A6D3D2-544E-4340-B0FF-575BD681F178}">
      <dgm:prSet/>
      <dgm:spPr/>
      <dgm:t>
        <a:bodyPr/>
        <a:lstStyle/>
        <a:p>
          <a:endParaRPr lang="es-MX"/>
        </a:p>
      </dgm:t>
    </dgm:pt>
    <dgm:pt modelId="{996D2677-7F38-4644-A20B-49F5CBD2126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1475648" y="136103"/>
          <a:ext cx="828715" cy="314715"/>
        </a:xfrm>
        <a:blipFill rotWithShape="1">
          <a:blip xmlns:r="http://schemas.openxmlformats.org/officeDocument/2006/relationships" r:embed="rId1">
            <a:duotone>
              <a:srgbClr val="94B6D2">
                <a:tint val="70000"/>
                <a:shade val="63000"/>
              </a:srgbClr>
              <a:srgbClr val="94B6D2">
                <a:tint val="10000"/>
                <a:satMod val="15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/>
      </dgm:spPr>
      <dgm:t>
        <a:bodyPr/>
        <a:lstStyle/>
        <a:p>
          <a:r>
            <a:rPr lang="es-MX" sz="1600" b="1" dirty="0" err="1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Typhi</a:t>
          </a:r>
          <a:endParaRPr lang="es-MX" sz="1600" b="1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gm:t>
    </dgm:pt>
    <dgm:pt modelId="{A7795042-E315-4904-8CF3-A212F7DFF76D}" type="parTrans" cxnId="{1808F614-1D0B-4C1D-933C-40F174FA5500}">
      <dgm:prSet/>
      <dgm:spPr>
        <a:xfrm rot="20249343">
          <a:off x="1172589" y="345289"/>
          <a:ext cx="315060" cy="16968"/>
        </a:xfrm>
        <a:noFill/>
        <a:ln w="12700" cap="flat" cmpd="sng" algn="ctr">
          <a:solidFill>
            <a:srgbClr val="94B6D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gm:t>
    </dgm:pt>
    <dgm:pt modelId="{A1D7F781-4774-475A-A416-CD411362A11C}" type="sibTrans" cxnId="{1808F614-1D0B-4C1D-933C-40F174FA5500}">
      <dgm:prSet/>
      <dgm:spPr/>
      <dgm:t>
        <a:bodyPr/>
        <a:lstStyle/>
        <a:p>
          <a:endParaRPr lang="es-MX"/>
        </a:p>
      </dgm:t>
    </dgm:pt>
    <dgm:pt modelId="{2FF9CD24-5EFA-4EB6-B0BE-656D52FDA1B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1475327" y="726176"/>
          <a:ext cx="1354032" cy="314715"/>
        </a:xfrm>
        <a:blipFill rotWithShape="1">
          <a:blip xmlns:r="http://schemas.openxmlformats.org/officeDocument/2006/relationships" r:embed="rId1">
            <a:duotone>
              <a:srgbClr val="94B6D2">
                <a:tint val="70000"/>
                <a:shade val="63000"/>
              </a:srgbClr>
              <a:srgbClr val="94B6D2">
                <a:tint val="10000"/>
                <a:satMod val="15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/>
      </dgm:spPr>
      <dgm:t>
        <a:bodyPr/>
        <a:lstStyle/>
        <a:p>
          <a:r>
            <a:rPr lang="es-MX" sz="1600" b="1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Paratyphi A,B,C</a:t>
          </a:r>
          <a:endParaRPr lang="es-MX" sz="1600" b="1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gm:t>
    </dgm:pt>
    <dgm:pt modelId="{E01168F2-50AE-4E9A-995B-CA23B6EDE9E3}" type="parTrans" cxnId="{1E9AE28D-F293-4907-899C-5C2E947D5DC3}">
      <dgm:prSet/>
      <dgm:spPr>
        <a:xfrm rot="3493779">
          <a:off x="1053867" y="640325"/>
          <a:ext cx="552185" cy="16968"/>
        </a:xfrm>
        <a:noFill/>
        <a:ln w="12700" cap="flat" cmpd="sng" algn="ctr">
          <a:solidFill>
            <a:srgbClr val="94B6D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MX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gm:t>
    </dgm:pt>
    <dgm:pt modelId="{F98AFBD4-8EFC-4B93-AD7F-948E52338E93}" type="sibTrans" cxnId="{1E9AE28D-F293-4907-899C-5C2E947D5DC3}">
      <dgm:prSet/>
      <dgm:spPr/>
      <dgm:t>
        <a:bodyPr/>
        <a:lstStyle/>
        <a:p>
          <a:endParaRPr lang="es-MX"/>
        </a:p>
      </dgm:t>
    </dgm:pt>
    <dgm:pt modelId="{F17E002A-80D5-47CA-8293-AEA3EC50E221}" type="pres">
      <dgm:prSet presAssocID="{2EEBA425-7809-43DD-848E-CB414D319CE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C36F792-0165-402F-89DA-93AF760D7C79}" type="pres">
      <dgm:prSet presAssocID="{D376F2CC-5465-4CC0-8005-8024F3DF758A}" presName="root1" presStyleCnt="0"/>
      <dgm:spPr/>
    </dgm:pt>
    <dgm:pt modelId="{6AF7A5D0-FDBA-4C36-914A-E537F0D17E3E}" type="pres">
      <dgm:prSet presAssocID="{D376F2CC-5465-4CC0-8005-8024F3DF758A}" presName="LevelOneTextNode" presStyleLbl="node0" presStyleIdx="0" presStyleCnt="1" custScaleX="186717" custScaleY="217472" custLinFactY="-198827" custLinFactNeighborX="1228" custLinFactNeighborY="-200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BB420324-529C-4497-84A8-8C9CC5B29097}" type="pres">
      <dgm:prSet presAssocID="{D376F2CC-5465-4CC0-8005-8024F3DF758A}" presName="level2hierChild" presStyleCnt="0"/>
      <dgm:spPr/>
    </dgm:pt>
    <dgm:pt modelId="{778DE802-9E05-4589-B5D1-53F972384E1E}" type="pres">
      <dgm:prSet presAssocID="{A7795042-E315-4904-8CF3-A212F7DFF76D}" presName="conn2-1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8484"/>
              </a:moveTo>
              <a:lnTo>
                <a:pt x="315060" y="8484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64C2ABF2-6BE3-4ADE-8A05-8F056BBD7DF7}" type="pres">
      <dgm:prSet presAssocID="{A7795042-E315-4904-8CF3-A212F7DFF76D}" presName="connTx" presStyleLbl="parChTrans1D2" presStyleIdx="0" presStyleCnt="2"/>
      <dgm:spPr/>
      <dgm:t>
        <a:bodyPr/>
        <a:lstStyle/>
        <a:p>
          <a:endParaRPr lang="es-MX"/>
        </a:p>
      </dgm:t>
    </dgm:pt>
    <dgm:pt modelId="{1EFBF8C5-2351-474D-A81A-552675907621}" type="pres">
      <dgm:prSet presAssocID="{996D2677-7F38-4644-A20B-49F5CBD2126C}" presName="root2" presStyleCnt="0"/>
      <dgm:spPr/>
    </dgm:pt>
    <dgm:pt modelId="{9490E596-EF05-45FF-ABBE-E9D4A4542747}" type="pres">
      <dgm:prSet presAssocID="{996D2677-7F38-4644-A20B-49F5CBD2126C}" presName="LevelTwoTextNode" presStyleLbl="node2" presStyleIdx="0" presStyleCnt="2" custScaleX="131661" custScaleY="161314" custLinFactY="-110924" custLinFactNeighborX="37501" custLinFactNeighborY="-20000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3A37D22B-E3F8-4CB5-BFBD-989D38C5FD03}" type="pres">
      <dgm:prSet presAssocID="{996D2677-7F38-4644-A20B-49F5CBD2126C}" presName="level3hierChild" presStyleCnt="0"/>
      <dgm:spPr/>
    </dgm:pt>
    <dgm:pt modelId="{81F19006-FCCD-4C8E-AB31-26E4B8E971BE}" type="pres">
      <dgm:prSet presAssocID="{E01168F2-50AE-4E9A-995B-CA23B6EDE9E3}" presName="conn2-1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8484"/>
              </a:moveTo>
              <a:lnTo>
                <a:pt x="552185" y="8484"/>
              </a:lnTo>
            </a:path>
          </a:pathLst>
        </a:custGeom>
      </dgm:spPr>
      <dgm:t>
        <a:bodyPr/>
        <a:lstStyle/>
        <a:p>
          <a:endParaRPr lang="es-MX"/>
        </a:p>
      </dgm:t>
    </dgm:pt>
    <dgm:pt modelId="{B6891B0D-9AEA-4E59-A79A-9A37B27B5009}" type="pres">
      <dgm:prSet presAssocID="{E01168F2-50AE-4E9A-995B-CA23B6EDE9E3}" presName="connTx" presStyleLbl="parChTrans1D2" presStyleIdx="1" presStyleCnt="2"/>
      <dgm:spPr/>
      <dgm:t>
        <a:bodyPr/>
        <a:lstStyle/>
        <a:p>
          <a:endParaRPr lang="es-MX"/>
        </a:p>
      </dgm:t>
    </dgm:pt>
    <dgm:pt modelId="{F0AFEB5A-BE7D-472B-986D-0CE1B4242086}" type="pres">
      <dgm:prSet presAssocID="{2FF9CD24-5EFA-4EB6-B0BE-656D52FDA1BE}" presName="root2" presStyleCnt="0"/>
      <dgm:spPr/>
    </dgm:pt>
    <dgm:pt modelId="{2F0C6293-B56D-49A0-9E8C-D78940521A07}" type="pres">
      <dgm:prSet presAssocID="{2FF9CD24-5EFA-4EB6-B0BE-656D52FDA1BE}" presName="LevelTwoTextNode" presStyleLbl="node2" presStyleIdx="1" presStyleCnt="2" custScaleX="262119" custScaleY="175545" custLinFactNeighborX="2169" custLinFactNeighborY="3169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MX"/>
        </a:p>
      </dgm:t>
    </dgm:pt>
    <dgm:pt modelId="{E66B4EB5-0860-47E4-A87A-D531C192B713}" type="pres">
      <dgm:prSet presAssocID="{2FF9CD24-5EFA-4EB6-B0BE-656D52FDA1BE}" presName="level3hierChild" presStyleCnt="0"/>
      <dgm:spPr/>
    </dgm:pt>
  </dgm:ptLst>
  <dgm:cxnLst>
    <dgm:cxn modelId="{5F527A50-2021-5A4D-9903-4F55504910EE}" type="presOf" srcId="{996D2677-7F38-4644-A20B-49F5CBD2126C}" destId="{9490E596-EF05-45FF-ABBE-E9D4A4542747}" srcOrd="0" destOrd="0" presId="urn:microsoft.com/office/officeart/2005/8/layout/hierarchy2"/>
    <dgm:cxn modelId="{D655254E-8853-4341-9765-9CE44DC61F48}" type="presOf" srcId="{2FF9CD24-5EFA-4EB6-B0BE-656D52FDA1BE}" destId="{2F0C6293-B56D-49A0-9E8C-D78940521A07}" srcOrd="0" destOrd="0" presId="urn:microsoft.com/office/officeart/2005/8/layout/hierarchy2"/>
    <dgm:cxn modelId="{93A2B4D1-A98E-A340-8CF2-06CEAC39D341}" type="presOf" srcId="{2EEBA425-7809-43DD-848E-CB414D319CE7}" destId="{F17E002A-80D5-47CA-8293-AEA3EC50E221}" srcOrd="0" destOrd="0" presId="urn:microsoft.com/office/officeart/2005/8/layout/hierarchy2"/>
    <dgm:cxn modelId="{F24CB97A-99D1-044D-BAAB-F463CCC1A0DC}" type="presOf" srcId="{A7795042-E315-4904-8CF3-A212F7DFF76D}" destId="{778DE802-9E05-4589-B5D1-53F972384E1E}" srcOrd="0" destOrd="0" presId="urn:microsoft.com/office/officeart/2005/8/layout/hierarchy2"/>
    <dgm:cxn modelId="{306C48C3-23FF-B049-A4EF-568C81BE7137}" type="presOf" srcId="{E01168F2-50AE-4E9A-995B-CA23B6EDE9E3}" destId="{B6891B0D-9AEA-4E59-A79A-9A37B27B5009}" srcOrd="1" destOrd="0" presId="urn:microsoft.com/office/officeart/2005/8/layout/hierarchy2"/>
    <dgm:cxn modelId="{1808F614-1D0B-4C1D-933C-40F174FA5500}" srcId="{D376F2CC-5465-4CC0-8005-8024F3DF758A}" destId="{996D2677-7F38-4644-A20B-49F5CBD2126C}" srcOrd="0" destOrd="0" parTransId="{A7795042-E315-4904-8CF3-A212F7DFF76D}" sibTransId="{A1D7F781-4774-475A-A416-CD411362A11C}"/>
    <dgm:cxn modelId="{F3A6D3D2-544E-4340-B0FF-575BD681F178}" srcId="{2EEBA425-7809-43DD-848E-CB414D319CE7}" destId="{D376F2CC-5465-4CC0-8005-8024F3DF758A}" srcOrd="0" destOrd="0" parTransId="{A1540E2F-B79F-4078-82DA-615FA99D4FF1}" sibTransId="{2506D49E-5801-4376-B043-AB118444E30E}"/>
    <dgm:cxn modelId="{BBF3E158-5439-D842-8F0D-6BD47B7FC4C0}" type="presOf" srcId="{E01168F2-50AE-4E9A-995B-CA23B6EDE9E3}" destId="{81F19006-FCCD-4C8E-AB31-26E4B8E971BE}" srcOrd="0" destOrd="0" presId="urn:microsoft.com/office/officeart/2005/8/layout/hierarchy2"/>
    <dgm:cxn modelId="{93B5B38D-BCB0-0445-8830-5E0739F9C36D}" type="presOf" srcId="{A7795042-E315-4904-8CF3-A212F7DFF76D}" destId="{64C2ABF2-6BE3-4ADE-8A05-8F056BBD7DF7}" srcOrd="1" destOrd="0" presId="urn:microsoft.com/office/officeart/2005/8/layout/hierarchy2"/>
    <dgm:cxn modelId="{1E9AE28D-F293-4907-899C-5C2E947D5DC3}" srcId="{D376F2CC-5465-4CC0-8005-8024F3DF758A}" destId="{2FF9CD24-5EFA-4EB6-B0BE-656D52FDA1BE}" srcOrd="1" destOrd="0" parTransId="{E01168F2-50AE-4E9A-995B-CA23B6EDE9E3}" sibTransId="{F98AFBD4-8EFC-4B93-AD7F-948E52338E93}"/>
    <dgm:cxn modelId="{858D79D1-DDB3-A249-BD84-85D75DF50DF1}" type="presOf" srcId="{D376F2CC-5465-4CC0-8005-8024F3DF758A}" destId="{6AF7A5D0-FDBA-4C36-914A-E537F0D17E3E}" srcOrd="0" destOrd="0" presId="urn:microsoft.com/office/officeart/2005/8/layout/hierarchy2"/>
    <dgm:cxn modelId="{6ADAA0D1-CF30-9F48-8D11-39D2ABF58407}" type="presParOf" srcId="{F17E002A-80D5-47CA-8293-AEA3EC50E221}" destId="{1C36F792-0165-402F-89DA-93AF760D7C79}" srcOrd="0" destOrd="0" presId="urn:microsoft.com/office/officeart/2005/8/layout/hierarchy2"/>
    <dgm:cxn modelId="{82EC3493-3B31-3342-A2F7-41C519117CB5}" type="presParOf" srcId="{1C36F792-0165-402F-89DA-93AF760D7C79}" destId="{6AF7A5D0-FDBA-4C36-914A-E537F0D17E3E}" srcOrd="0" destOrd="0" presId="urn:microsoft.com/office/officeart/2005/8/layout/hierarchy2"/>
    <dgm:cxn modelId="{4D5F2FA2-5F1B-FF4F-B3C1-A089C2594217}" type="presParOf" srcId="{1C36F792-0165-402F-89DA-93AF760D7C79}" destId="{BB420324-529C-4497-84A8-8C9CC5B29097}" srcOrd="1" destOrd="0" presId="urn:microsoft.com/office/officeart/2005/8/layout/hierarchy2"/>
    <dgm:cxn modelId="{BE73094A-7FCB-754C-9365-41E8424E371A}" type="presParOf" srcId="{BB420324-529C-4497-84A8-8C9CC5B29097}" destId="{778DE802-9E05-4589-B5D1-53F972384E1E}" srcOrd="0" destOrd="0" presId="urn:microsoft.com/office/officeart/2005/8/layout/hierarchy2"/>
    <dgm:cxn modelId="{DAEF8FCF-88D1-D249-961F-9B66A4B0578A}" type="presParOf" srcId="{778DE802-9E05-4589-B5D1-53F972384E1E}" destId="{64C2ABF2-6BE3-4ADE-8A05-8F056BBD7DF7}" srcOrd="0" destOrd="0" presId="urn:microsoft.com/office/officeart/2005/8/layout/hierarchy2"/>
    <dgm:cxn modelId="{EEBCD0F8-324A-3449-9700-BB5387230D45}" type="presParOf" srcId="{BB420324-529C-4497-84A8-8C9CC5B29097}" destId="{1EFBF8C5-2351-474D-A81A-552675907621}" srcOrd="1" destOrd="0" presId="urn:microsoft.com/office/officeart/2005/8/layout/hierarchy2"/>
    <dgm:cxn modelId="{945D40C1-4A59-0144-B9A8-3E4CA3D4F8E6}" type="presParOf" srcId="{1EFBF8C5-2351-474D-A81A-552675907621}" destId="{9490E596-EF05-45FF-ABBE-E9D4A4542747}" srcOrd="0" destOrd="0" presId="urn:microsoft.com/office/officeart/2005/8/layout/hierarchy2"/>
    <dgm:cxn modelId="{26684745-3F75-DA46-853B-F415CE0FAABE}" type="presParOf" srcId="{1EFBF8C5-2351-474D-A81A-552675907621}" destId="{3A37D22B-E3F8-4CB5-BFBD-989D38C5FD03}" srcOrd="1" destOrd="0" presId="urn:microsoft.com/office/officeart/2005/8/layout/hierarchy2"/>
    <dgm:cxn modelId="{5AA6B562-767F-6943-A266-FA1B11FA56A3}" type="presParOf" srcId="{BB420324-529C-4497-84A8-8C9CC5B29097}" destId="{81F19006-FCCD-4C8E-AB31-26E4B8E971BE}" srcOrd="2" destOrd="0" presId="urn:microsoft.com/office/officeart/2005/8/layout/hierarchy2"/>
    <dgm:cxn modelId="{FF74BA31-A11D-1C4E-861E-B6E0CFCAA491}" type="presParOf" srcId="{81F19006-FCCD-4C8E-AB31-26E4B8E971BE}" destId="{B6891B0D-9AEA-4E59-A79A-9A37B27B5009}" srcOrd="0" destOrd="0" presId="urn:microsoft.com/office/officeart/2005/8/layout/hierarchy2"/>
    <dgm:cxn modelId="{1B50E1AC-01A0-6E4E-AB8D-C0E33B9B2CD9}" type="presParOf" srcId="{BB420324-529C-4497-84A8-8C9CC5B29097}" destId="{F0AFEB5A-BE7D-472B-986D-0CE1B4242086}" srcOrd="3" destOrd="0" presId="urn:microsoft.com/office/officeart/2005/8/layout/hierarchy2"/>
    <dgm:cxn modelId="{471B8D02-72E7-BF48-81DE-BC088875AA77}" type="presParOf" srcId="{F0AFEB5A-BE7D-472B-986D-0CE1B4242086}" destId="{2F0C6293-B56D-49A0-9E8C-D78940521A07}" srcOrd="0" destOrd="0" presId="urn:microsoft.com/office/officeart/2005/8/layout/hierarchy2"/>
    <dgm:cxn modelId="{2348D74A-1EE7-3545-808A-191701382E9E}" type="presParOf" srcId="{F0AFEB5A-BE7D-472B-986D-0CE1B4242086}" destId="{E66B4EB5-0860-47E4-A87A-D531C192B71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7A5D0-FDBA-4C36-914A-E537F0D17E3E}">
      <dsp:nvSpPr>
        <dsp:cNvPr id="0" name=""/>
        <dsp:cNvSpPr/>
      </dsp:nvSpPr>
      <dsp:spPr>
        <a:xfrm>
          <a:off x="9886" y="18148"/>
          <a:ext cx="1214785" cy="7074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rgbClr val="94B6D2">
                <a:shade val="36000"/>
                <a:satMod val="120000"/>
              </a:srgbClr>
              <a:srgbClr val="94B6D2">
                <a:tint val="4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>
          <a:softEdge rad="12700"/>
        </a:effectLst>
        <a:scene3d>
          <a:camera prst="obliqueTopRight"/>
          <a:lightRig rig="threePt" dir="tl"/>
        </a:scene3d>
        <a:sp3d>
          <a:bevelT w="25400" h="25400"/>
        </a:sp3d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i="1" kern="1200" dirty="0" smtClean="0">
              <a:solidFill>
                <a:sysClr val="window" lastClr="FFFFFF"/>
              </a:solidFill>
              <a:latin typeface="Trebuchet MS"/>
              <a:ea typeface="+mn-ea"/>
              <a:cs typeface="+mn-cs"/>
            </a:rPr>
            <a:t>Salmonella enterica</a:t>
          </a:r>
          <a:endParaRPr lang="es-MX" sz="1600" b="1" kern="1200" dirty="0">
            <a:solidFill>
              <a:sysClr val="window" lastClr="FFFFFF"/>
            </a:solidFill>
            <a:latin typeface="Trebuchet MS"/>
            <a:ea typeface="+mn-ea"/>
            <a:cs typeface="+mn-cs"/>
          </a:endParaRPr>
        </a:p>
      </dsp:txBody>
      <dsp:txXfrm>
        <a:off x="30606" y="38868"/>
        <a:ext cx="1173345" cy="665998"/>
      </dsp:txXfrm>
    </dsp:sp>
    <dsp:sp modelId="{778DE802-9E05-4589-B5D1-53F972384E1E}">
      <dsp:nvSpPr>
        <dsp:cNvPr id="0" name=""/>
        <dsp:cNvSpPr/>
      </dsp:nvSpPr>
      <dsp:spPr>
        <a:xfrm rot="21434051">
          <a:off x="1224382" y="351111"/>
          <a:ext cx="496812" cy="17539"/>
        </a:xfrm>
        <a:custGeom>
          <a:avLst/>
          <a:gdLst/>
          <a:ahLst/>
          <a:cxnLst/>
          <a:rect l="0" t="0" r="0" b="0"/>
          <a:pathLst>
            <a:path>
              <a:moveTo>
                <a:pt x="0" y="8484"/>
              </a:moveTo>
              <a:lnTo>
                <a:pt x="315060" y="8484"/>
              </a:lnTo>
            </a:path>
          </a:pathLst>
        </a:custGeom>
        <a:noFill/>
        <a:ln w="12700" cap="flat" cmpd="sng" algn="ctr">
          <a:solidFill>
            <a:srgbClr val="94B6D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sp:txBody>
      <dsp:txXfrm>
        <a:off x="1460368" y="347460"/>
        <a:ext cx="24840" cy="24840"/>
      </dsp:txXfrm>
    </dsp:sp>
    <dsp:sp modelId="{9490E596-EF05-45FF-ABBE-E9D4A4542747}">
      <dsp:nvSpPr>
        <dsp:cNvPr id="0" name=""/>
        <dsp:cNvSpPr/>
      </dsp:nvSpPr>
      <dsp:spPr>
        <a:xfrm>
          <a:off x="1720905" y="85516"/>
          <a:ext cx="856589" cy="5247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rgbClr val="94B6D2">
                <a:tint val="70000"/>
                <a:shade val="63000"/>
              </a:srgbClr>
              <a:srgbClr val="94B6D2">
                <a:tint val="10000"/>
                <a:satMod val="15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err="1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Typhi</a:t>
          </a:r>
          <a:endParaRPr lang="es-MX" sz="1600" b="1" kern="1200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sp:txBody>
      <dsp:txXfrm>
        <a:off x="1736275" y="100886"/>
        <a:ext cx="825849" cy="494016"/>
      </dsp:txXfrm>
    </dsp:sp>
    <dsp:sp modelId="{81F19006-FCCD-4C8E-AB31-26E4B8E971BE}">
      <dsp:nvSpPr>
        <dsp:cNvPr id="0" name=""/>
        <dsp:cNvSpPr/>
      </dsp:nvSpPr>
      <dsp:spPr>
        <a:xfrm rot="4886049">
          <a:off x="498588" y="1206739"/>
          <a:ext cx="1706315" cy="17539"/>
        </a:xfrm>
        <a:custGeom>
          <a:avLst/>
          <a:gdLst/>
          <a:ahLst/>
          <a:cxnLst/>
          <a:rect l="0" t="0" r="0" b="0"/>
          <a:pathLst>
            <a:path>
              <a:moveTo>
                <a:pt x="0" y="8484"/>
              </a:moveTo>
              <a:lnTo>
                <a:pt x="552185" y="8484"/>
              </a:lnTo>
            </a:path>
          </a:pathLst>
        </a:custGeom>
        <a:noFill/>
        <a:ln w="12700" cap="flat" cmpd="sng" algn="ctr">
          <a:solidFill>
            <a:srgbClr val="94B6D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/>
            <a:ea typeface="+mn-ea"/>
            <a:cs typeface="+mn-cs"/>
          </a:endParaRPr>
        </a:p>
      </dsp:txBody>
      <dsp:txXfrm>
        <a:off x="1309088" y="1172850"/>
        <a:ext cx="85315" cy="85315"/>
      </dsp:txXfrm>
    </dsp:sp>
    <dsp:sp modelId="{2F0C6293-B56D-49A0-9E8C-D78940521A07}">
      <dsp:nvSpPr>
        <dsp:cNvPr id="0" name=""/>
        <dsp:cNvSpPr/>
      </dsp:nvSpPr>
      <dsp:spPr>
        <a:xfrm>
          <a:off x="1478820" y="1773624"/>
          <a:ext cx="1705352" cy="5710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rgbClr val="94B6D2">
                <a:tint val="70000"/>
                <a:shade val="63000"/>
              </a:srgbClr>
              <a:srgbClr val="94B6D2">
                <a:tint val="10000"/>
                <a:satMod val="150000"/>
              </a:srgbClr>
            </a:duotone>
          </a:blip>
          <a:tile tx="0" ty="0" sx="60000" sy="59000" flip="none" algn="tl"/>
        </a:blipFill>
        <a:ln w="6350" cap="flat" cmpd="sng" algn="ctr">
          <a:solidFill>
            <a:srgbClr val="94B6D2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ysClr val="windowText" lastClr="000000"/>
              </a:solidFill>
              <a:latin typeface="Trebuchet MS"/>
              <a:ea typeface="+mn-ea"/>
              <a:cs typeface="+mn-cs"/>
            </a:rPr>
            <a:t>Paratyphi A,B,C</a:t>
          </a:r>
          <a:endParaRPr lang="es-MX" sz="1600" b="1" kern="1200" dirty="0">
            <a:solidFill>
              <a:sysClr val="windowText" lastClr="000000"/>
            </a:solidFill>
            <a:latin typeface="Trebuchet MS"/>
            <a:ea typeface="+mn-ea"/>
            <a:cs typeface="+mn-cs"/>
          </a:endParaRPr>
        </a:p>
      </dsp:txBody>
      <dsp:txXfrm>
        <a:off x="1495545" y="1790349"/>
        <a:ext cx="1671902" cy="537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B5DC2-416C-3B43-85E6-8B7FB433E518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438B6-BAE6-084B-B48F-1414E63DCF4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9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239D4-C61A-2949-B49A-4624BD19C5CA}" type="slidenum">
              <a:rPr lang="es-ES_tradnl" smtClean="0"/>
              <a:pPr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546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F8B2-5D41-3646-8340-7192E0C68618}" type="slidenum">
              <a:rPr lang="es-ES">
                <a:latin typeface="Arial" pitchFamily="-104" charset="0"/>
              </a:rPr>
              <a:pPr/>
              <a:t>2</a:t>
            </a:fld>
            <a:endParaRPr lang="es-ES">
              <a:latin typeface="Arial" pitchFamily="-10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375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F7CF3B-7028-0F45-A211-51EB92CDA63A}" type="slidenum">
              <a:rPr lang="es-ES">
                <a:latin typeface="Arial" pitchFamily="-104" charset="0"/>
              </a:rPr>
              <a:pPr/>
              <a:t>4</a:t>
            </a:fld>
            <a:endParaRPr lang="es-ES">
              <a:latin typeface="Arial" pitchFamily="-10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557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6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Bacteremia</a:t>
            </a:r>
            <a:r>
              <a:rPr lang="es-ES_trad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generalizada</a:t>
            </a:r>
            <a:r>
              <a:rPr lang="es-ES_tradnl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tipo fiebre </a:t>
            </a:r>
            <a:r>
              <a:rPr lang="es-ES_tradnl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enterica</a:t>
            </a:r>
            <a:r>
              <a:rPr lang="es-ES_tradnl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cuya incidencia en los </a:t>
            </a:r>
            <a:r>
              <a:rPr lang="es-ES_tradnl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ultimos</a:t>
            </a:r>
            <a:r>
              <a:rPr lang="es-ES_tradnl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años ha ido en aumento. Este aumento del numero de casos se da principalmente en niños</a:t>
            </a:r>
            <a:r>
              <a:rPr lang="is-I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….especialmente en paises de africa donde la enfermedad se asocia a malaria .. </a:t>
            </a:r>
            <a:r>
              <a: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el 2010 se </a:t>
            </a:r>
            <a:r>
              <a:rPr lang="en-US" sz="16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estimaron</a:t>
            </a:r>
            <a:endParaRPr lang="en-US" sz="16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variación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geográfica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cepas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s-I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endParaRPr lang="es-ES_tradnl" sz="20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239D4-C61A-2949-B49A-4624BD19C5CA}" type="slidenum">
              <a:rPr lang="es-ES_tradnl" smtClean="0"/>
              <a:pPr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6765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438B6-BAE6-084B-B48F-1414E63DCF4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78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438B6-BAE6-084B-B48F-1414E63DCF4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51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438B6-BAE6-084B-B48F-1414E63DCF4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(3/3/17 11:10) ----</a:t>
            </a:r>
            <a:r>
              <a:rPr lang="en-US" dirty="0" smtClean="0"/>
              <a:t>-</a:t>
            </a:r>
            <a:endParaRPr lang="en-US" dirty="0"/>
          </a:p>
          <a:p>
            <a:r>
              <a:rPr lang="en-US" dirty="0"/>
              <a:t>Como los </a:t>
            </a:r>
            <a:r>
              <a:rPr lang="en-US" dirty="0" err="1"/>
              <a:t>anticuerpos</a:t>
            </a:r>
            <a:r>
              <a:rPr lang="en-US" dirty="0"/>
              <a:t> </a:t>
            </a:r>
            <a:r>
              <a:rPr lang="en-US" dirty="0" err="1"/>
              <a:t>protegen</a:t>
            </a:r>
            <a:r>
              <a:rPr lang="en-US" dirty="0"/>
              <a:t> contra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bacterias</a:t>
            </a:r>
            <a:r>
              <a:rPr lang="en-US" dirty="0"/>
              <a:t> gram </a:t>
            </a:r>
            <a:r>
              <a:rPr lang="en-US" dirty="0" err="1" smtClean="0"/>
              <a:t>negativas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err="1" smtClean="0"/>
              <a:t>hacerlo</a:t>
            </a:r>
            <a:r>
              <a:rPr lang="en-US" dirty="0" smtClean="0"/>
              <a:t> trivial,</a:t>
            </a:r>
            <a:r>
              <a:rPr lang="en-US" baseline="0" dirty="0" smtClean="0"/>
              <a:t> parte </a:t>
            </a:r>
            <a:r>
              <a:rPr lang="en-US" baseline="0" dirty="0" err="1" smtClean="0"/>
              <a:t>celular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lo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deberí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enfasis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Tiene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componentes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varios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sistemas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proteccion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despues</a:t>
            </a:r>
            <a:r>
              <a:rPr lang="en-US" baseline="0" dirty="0" smtClean="0"/>
              <a:t> de 136 </a:t>
            </a:r>
            <a:r>
              <a:rPr lang="en-US" baseline="0" dirty="0" err="1" smtClean="0"/>
              <a:t>dias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tenemos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psadno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atrás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Trabajo</a:t>
            </a:r>
            <a:r>
              <a:rPr lang="en-US" baseline="0" dirty="0" smtClean="0"/>
              <a:t> de Cesar </a:t>
            </a:r>
            <a:r>
              <a:rPr lang="en-US" baseline="0" dirty="0" err="1" smtClean="0"/>
              <a:t>shibayam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Nuriban</a:t>
            </a:r>
            <a:r>
              <a:rPr lang="en-US" baseline="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438B6-BAE6-084B-B48F-1414E63DCF4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DCCDFF3-EFD1-1B43-B292-46D130D6EB13}" type="datetimeFigureOut">
              <a:rPr lang="en-US" smtClean="0"/>
              <a:pPr/>
              <a:t>13/06/18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A3CB73E-8826-ED4B-B214-D61D474ED4C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NUL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microsoft.com/office/2007/relationships/hdphoto" Target="../media/hdphoto3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30.pn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microsoft.com/office/2007/relationships/hdphoto" Target="../media/hdphoto2.wdp"/><Relationship Id="rId10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png"/><Relationship Id="rId8" Type="http://schemas.openxmlformats.org/officeDocument/2006/relationships/image" Target="../media/image31.jpeg"/><Relationship Id="rId9" Type="http://schemas.openxmlformats.org/officeDocument/2006/relationships/image" Target="../media/image42.jpeg"/><Relationship Id="rId10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6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wmf"/><Relationship Id="rId5" Type="http://schemas.openxmlformats.org/officeDocument/2006/relationships/image" Target="../media/image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3.png"/><Relationship Id="rId11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3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06184" y="544305"/>
            <a:ext cx="7107338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Times New Roman"/>
                <a:cs typeface="Times New Roman"/>
              </a:rPr>
              <a:t>Retos en la innovación de vacunas y adyuvantes en México: de lo molecular a la trasferencia tecnológica </a:t>
            </a:r>
          </a:p>
        </p:txBody>
      </p:sp>
      <p:pic>
        <p:nvPicPr>
          <p:cNvPr id="6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572390" y="2454319"/>
            <a:ext cx="8006736" cy="409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ct val="20000"/>
              </a:spcBef>
              <a:defRPr/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Constantino López </a:t>
            </a:r>
            <a:r>
              <a:rPr lang="es-ES" sz="2000" b="1" dirty="0" smtClean="0">
                <a:latin typeface="Arial" pitchFamily="34" charset="0"/>
                <a:cs typeface="Arial" pitchFamily="34" charset="0"/>
              </a:rPr>
              <a:t>Macías</a:t>
            </a:r>
          </a:p>
          <a:p>
            <a:pPr algn="ctr" defTabSz="914400">
              <a:spcBef>
                <a:spcPct val="20000"/>
              </a:spcBef>
              <a:defRPr/>
            </a:pPr>
            <a:endParaRPr lang="es-ES" sz="2000" b="1" dirty="0">
              <a:latin typeface="Arial" pitchFamily="34" charset="0"/>
              <a:cs typeface="Arial" pitchFamily="34" charset="0"/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Investigador Titular D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Unidad de Investigación Médica en Inmunoquímica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Hospital de Especialidades, Centro Médico Nacional Siglo XXI.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Instituto Mexicano del Seguro Social</a:t>
            </a:r>
          </a:p>
          <a:p>
            <a:pPr lvl="0" algn="ctr" defTabSz="914400">
              <a:spcBef>
                <a:spcPct val="20000"/>
              </a:spcBef>
              <a:defRPr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Grupo Mexicano de Inmunología Translacional </a:t>
            </a:r>
          </a:p>
          <a:p>
            <a:pPr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Centros de Excelencia. Federación de Sociedades de Inmunología Clínica </a:t>
            </a:r>
          </a:p>
          <a:p>
            <a:pPr algn="ctr" defTabSz="914400">
              <a:spcBef>
                <a:spcPct val="20000"/>
              </a:spcBef>
              <a:defRPr/>
            </a:pP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Profesor visitante de Inmunología</a:t>
            </a:r>
          </a:p>
          <a:p>
            <a:pPr lvl="0" algn="ctr" defTabSz="914400">
              <a:spcBef>
                <a:spcPct val="20000"/>
              </a:spcBef>
              <a:defRPr/>
            </a:pPr>
            <a:r>
              <a:rPr lang="es-MX" dirty="0" smtClean="0">
                <a:latin typeface="Arial" pitchFamily="34" charset="0"/>
                <a:cs typeface="Arial" pitchFamily="34" charset="0"/>
              </a:rPr>
              <a:t> Departamento de Medicina Nuffield</a:t>
            </a:r>
            <a:r>
              <a:rPr lang="es-MX" dirty="0">
                <a:latin typeface="Arial" pitchFamily="34" charset="0"/>
                <a:cs typeface="Arial" pitchFamily="34" charset="0"/>
              </a:rPr>
              <a:t>,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Universidad de Oxford, Reino Unido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7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095623"/>
              </p:ext>
            </p:extLst>
          </p:nvPr>
        </p:nvGraphicFramePr>
        <p:xfrm>
          <a:off x="214313" y="1249384"/>
          <a:ext cx="8680450" cy="2244726"/>
        </p:xfrm>
        <a:graphic>
          <a:graphicData uri="http://schemas.openxmlformats.org/drawingml/2006/table">
            <a:tbl>
              <a:tblPr/>
              <a:tblGrid>
                <a:gridCol w="1033462"/>
                <a:gridCol w="1731963"/>
                <a:gridCol w="1700212"/>
                <a:gridCol w="1425575"/>
                <a:gridCol w="1423988"/>
                <a:gridCol w="1365250"/>
              </a:tblGrid>
              <a:tr h="430213">
                <a:tc rowSpan="2"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Strain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30288" algn="l"/>
                        </a:tabLst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30288" algn="l"/>
                        </a:tabLst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charset="-128"/>
                        <a:cs typeface="ヒラギノ角ゴ Pro W3" charset="-128"/>
                      </a:endParaRP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030288" algn="l"/>
                        </a:tabLst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HAI Parameter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Percent (95% CI) with Response by Vaccination Group (n=963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pp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598488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5 ug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n=236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15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µg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n=242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45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µg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n=243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Placebo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n=242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CADE"/>
                    </a:solidFill>
                  </a:tcPr>
                </a:tc>
              </a:tr>
              <a:tr h="606425">
                <a:tc rowSpan="2"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H1N1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A/Cal/04/ 2009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% </a:t>
                      </a:r>
                      <a:r>
                        <a:rPr kumimoji="0" lang="en-US" sz="1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&gt;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4-fold rise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48.5 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(41.9-55.1)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64.7*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(58.3-70.8)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75.2*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(69.2-80.6)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5.9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(3.3-9.7)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% </a:t>
                      </a:r>
                      <a:r>
                        <a:rPr kumimoji="0" lang="en-US" sz="14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&gt;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1:40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81.5**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(76.0-86.3)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90.5**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(86.0-93.9)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91.6**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(87.3-94.8)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40.1</a:t>
                      </a:r>
                    </a:p>
                    <a:p>
                      <a:pPr marL="233363" marR="0" lvl="0" indent="-23336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charset="-128"/>
                          <a:cs typeface="ヒラギノ角ゴ Pro W3" charset="-128"/>
                        </a:rPr>
                        <a:t>(33.8-46.6)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226804" y="3629054"/>
            <a:ext cx="59171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* Cumple con los criterios de seroconversión de la FDA —menor 95% CI </a:t>
            </a:r>
            <a:r>
              <a:rPr lang="es-ES" sz="1200" u="sng" dirty="0" smtClean="0"/>
              <a:t>&gt;</a:t>
            </a:r>
            <a:r>
              <a:rPr lang="es-ES" sz="1200" dirty="0" smtClean="0"/>
              <a:t> 40%</a:t>
            </a:r>
          </a:p>
          <a:p>
            <a:r>
              <a:rPr lang="es-ES" sz="1200" dirty="0" smtClean="0"/>
              <a:t> ** y de </a:t>
            </a:r>
            <a:r>
              <a:rPr lang="es-ES" sz="1200" dirty="0" err="1" smtClean="0"/>
              <a:t>seroprotección</a:t>
            </a:r>
            <a:r>
              <a:rPr lang="es-ES" sz="1200" dirty="0" smtClean="0"/>
              <a:t>—menor 95% CI </a:t>
            </a:r>
            <a:r>
              <a:rPr lang="es-ES" sz="1200" u="sng" dirty="0" smtClean="0"/>
              <a:t>&gt;</a:t>
            </a:r>
            <a:r>
              <a:rPr lang="es-ES" sz="1200" dirty="0" smtClean="0"/>
              <a:t> 70%</a:t>
            </a:r>
            <a:endParaRPr lang="en-US" sz="12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489349" y="4183053"/>
            <a:ext cx="565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López-Macías C., </a:t>
            </a:r>
            <a:r>
              <a:rPr lang="es-ES_tradnl" sz="1400" i="1" dirty="0" smtClean="0"/>
              <a:t>et al</a:t>
            </a:r>
            <a:r>
              <a:rPr lang="es-ES_tradnl" sz="1400" dirty="0" smtClean="0"/>
              <a:t>. </a:t>
            </a:r>
            <a:r>
              <a:rPr lang="es-ES_tradnl" sz="1400" dirty="0" err="1" smtClean="0"/>
              <a:t>Vaccine</a:t>
            </a:r>
            <a:r>
              <a:rPr lang="es-ES_tradnl" sz="1400" dirty="0" smtClean="0"/>
              <a:t> 2011</a:t>
            </a:r>
          </a:p>
          <a:p>
            <a:r>
              <a:rPr lang="es-ES_tradnl" sz="1400" dirty="0" smtClean="0"/>
              <a:t>López-Macías C. Human </a:t>
            </a:r>
            <a:r>
              <a:rPr lang="es-ES_tradnl" sz="1400" dirty="0" err="1" smtClean="0"/>
              <a:t>Vaccines</a:t>
            </a:r>
            <a:r>
              <a:rPr lang="es-ES_tradnl" sz="1400" dirty="0" smtClean="0"/>
              <a:t> &amp; </a:t>
            </a:r>
            <a:r>
              <a:rPr lang="es-ES_tradnl" sz="1400" dirty="0" err="1" smtClean="0"/>
              <a:t>Immunotherapeutics</a:t>
            </a:r>
            <a:r>
              <a:rPr lang="es-ES_tradnl" sz="1400" dirty="0" smtClean="0"/>
              <a:t> 2012</a:t>
            </a:r>
            <a:endParaRPr lang="es-ES_tradnl" sz="1400" dirty="0"/>
          </a:p>
        </p:txBody>
      </p:sp>
      <p:sp>
        <p:nvSpPr>
          <p:cNvPr id="8" name="3 Elipse"/>
          <p:cNvSpPr/>
          <p:nvPr/>
        </p:nvSpPr>
        <p:spPr>
          <a:xfrm>
            <a:off x="4529153" y="1661378"/>
            <a:ext cx="1719506" cy="19909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9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1" y="54023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141534" y="167988"/>
            <a:ext cx="740627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La vacuna fue segura, bien tolerada e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inmunogénica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: indujo títulos de anticuerpos protectore</a:t>
            </a:r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s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60" y="3311339"/>
            <a:ext cx="2732093" cy="354666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010394" y="6230237"/>
            <a:ext cx="3797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Valero-Pacheco N., </a:t>
            </a:r>
            <a:r>
              <a:rPr lang="en-GB" sz="1400" i="1" dirty="0" smtClean="0"/>
              <a:t>et al.</a:t>
            </a:r>
            <a:r>
              <a:rPr lang="en-GB" sz="1400" dirty="0" smtClean="0"/>
              <a:t>, </a:t>
            </a:r>
            <a:r>
              <a:rPr lang="en-GB" sz="1400" dirty="0" err="1" smtClean="0"/>
              <a:t>PLoS</a:t>
            </a:r>
            <a:r>
              <a:rPr lang="en-GB" sz="1400" dirty="0" smtClean="0"/>
              <a:t> ONE, 2016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5414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5450" y="1503560"/>
            <a:ext cx="8048625" cy="424322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s-ES" sz="2000" dirty="0" smtClean="0">
                <a:cs typeface="ヒラギノ角ゴ Pro W3" charset="-128"/>
              </a:rPr>
              <a:t>La vacuna de </a:t>
            </a:r>
            <a:r>
              <a:rPr lang="es-ES" sz="2000" dirty="0" err="1" smtClean="0">
                <a:cs typeface="ヒラギノ角ゴ Pro W3" charset="-128"/>
              </a:rPr>
              <a:t>VLPs</a:t>
            </a:r>
            <a:r>
              <a:rPr lang="es-ES" sz="2000" dirty="0" smtClean="0">
                <a:cs typeface="ヒラギノ角ゴ Pro W3" charset="-128"/>
              </a:rPr>
              <a:t> 2009 H1N1 fue segura y bien tolerada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s-ES" dirty="0" smtClean="0">
                <a:cs typeface="ヒラギノ角ゴ Pro W3" charset="-128"/>
              </a:rPr>
              <a:t>La vacuna de </a:t>
            </a:r>
            <a:r>
              <a:rPr lang="es-ES" sz="2000" dirty="0" err="1" smtClean="0">
                <a:cs typeface="ヒラギノ角ゴ Pro W3" charset="-128"/>
              </a:rPr>
              <a:t>VLPs</a:t>
            </a:r>
            <a:r>
              <a:rPr lang="es-ES" sz="2000" dirty="0" smtClean="0">
                <a:cs typeface="ヒラギノ角ゴ Pro W3" charset="-128"/>
              </a:rPr>
              <a:t> fue </a:t>
            </a:r>
            <a:r>
              <a:rPr lang="es-ES" sz="2000" dirty="0" err="1" smtClean="0">
                <a:cs typeface="ヒラギノ角ゴ Pro W3" charset="-128"/>
              </a:rPr>
              <a:t>inmunogénica</a:t>
            </a:r>
            <a:r>
              <a:rPr lang="es-ES" sz="2000" dirty="0" smtClean="0">
                <a:cs typeface="ヒラギノ角ゴ Pro W3" charset="-128"/>
              </a:rPr>
              <a:t> </a:t>
            </a:r>
          </a:p>
          <a:p>
            <a:pPr marL="457200" lvl="1" indent="-457200">
              <a:lnSpc>
                <a:spcPct val="90000"/>
              </a:lnSpc>
              <a:buNone/>
              <a:defRPr/>
            </a:pPr>
            <a:r>
              <a:rPr lang="es-ES" sz="2000" dirty="0" smtClean="0">
                <a:cs typeface="ヒラギノ角ゴ Pro W3" charset="-128"/>
              </a:rPr>
              <a:t>	-	15 </a:t>
            </a:r>
            <a:r>
              <a:rPr lang="es-ES" sz="2000" dirty="0" err="1" smtClean="0">
                <a:cs typeface="ヒラギノ角ゴ Pro W3" charset="-128"/>
              </a:rPr>
              <a:t>μg</a:t>
            </a:r>
            <a:r>
              <a:rPr lang="es-ES" sz="2000" dirty="0" smtClean="0">
                <a:cs typeface="ヒラギノ角ゴ Pro W3" charset="-128"/>
              </a:rPr>
              <a:t> fue la dosis óptima</a:t>
            </a:r>
          </a:p>
          <a:p>
            <a:pPr marL="457200" lvl="1" indent="-457200">
              <a:lnSpc>
                <a:spcPct val="90000"/>
              </a:lnSpc>
              <a:buFontTx/>
              <a:buNone/>
              <a:defRPr/>
            </a:pPr>
            <a:r>
              <a:rPr lang="es-ES" sz="2000" dirty="0" smtClean="0">
                <a:cs typeface="ヒラギノ角ゴ Pro W3" charset="-128"/>
              </a:rPr>
              <a:t>	- 	Anticuerpos anti-HA y  anti-NA 	</a:t>
            </a:r>
          </a:p>
          <a:p>
            <a:pPr marL="457200" lvl="1" indent="-457200">
              <a:lnSpc>
                <a:spcPct val="90000"/>
              </a:lnSpc>
              <a:buFontTx/>
              <a:buNone/>
              <a:defRPr/>
            </a:pPr>
            <a:r>
              <a:rPr lang="es-ES" sz="2000" dirty="0" smtClean="0">
                <a:cs typeface="ヒラギノ角ゴ Pro W3" charset="-128"/>
              </a:rPr>
              <a:t>	-	Anticuerpos neutralizantes</a:t>
            </a:r>
          </a:p>
          <a:p>
            <a:pPr marL="457200" lvl="1" indent="-457200">
              <a:lnSpc>
                <a:spcPct val="90000"/>
              </a:lnSpc>
              <a:buFontTx/>
              <a:buNone/>
              <a:defRPr/>
            </a:pPr>
            <a:endParaRPr lang="es-ES" sz="2000" dirty="0" smtClean="0">
              <a:cs typeface="ヒラギノ角ゴ Pro W3" charset="-128"/>
            </a:endParaRPr>
          </a:p>
          <a:p>
            <a:pPr marL="457200" lvl="1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s-ES" sz="2000" dirty="0" smtClean="0">
                <a:cs typeface="ヒラギノ角ゴ Pro W3" charset="-128"/>
              </a:rPr>
              <a:t>Respuesta de anticuerpos de larga duración</a:t>
            </a:r>
          </a:p>
          <a:p>
            <a:pPr marL="457200" lvl="1" indent="-457200">
              <a:lnSpc>
                <a:spcPct val="90000"/>
              </a:lnSpc>
              <a:buFont typeface="Arial"/>
              <a:buChar char="•"/>
              <a:defRPr/>
            </a:pPr>
            <a:endParaRPr lang="es-ES" sz="2000" dirty="0" smtClean="0">
              <a:cs typeface="ヒラギノ角ゴ Pro W3" charset="-128"/>
            </a:endParaRPr>
          </a:p>
          <a:p>
            <a:pPr marL="457200" lvl="1" indent="-457200">
              <a:lnSpc>
                <a:spcPct val="90000"/>
              </a:lnSpc>
              <a:buFont typeface="Arial"/>
              <a:buChar char="•"/>
              <a:defRPr/>
            </a:pPr>
            <a:r>
              <a:rPr lang="es-ES" sz="2000" dirty="0" smtClean="0">
                <a:cs typeface="ヒラギノ角ゴ Pro W3" charset="-128"/>
              </a:rPr>
              <a:t>Plataforma tecnológica de </a:t>
            </a:r>
            <a:r>
              <a:rPr lang="es-ES" sz="2000" dirty="0" err="1" smtClean="0">
                <a:cs typeface="ヒラギノ角ゴ Pro W3" charset="-128"/>
              </a:rPr>
              <a:t>VLPs</a:t>
            </a:r>
            <a:r>
              <a:rPr lang="es-ES" sz="2000" dirty="0" smtClean="0">
                <a:cs typeface="ヒラギノ角ゴ Pro W3" charset="-128"/>
              </a:rPr>
              <a:t> – lotes de vacuna GMP en 12 semanas</a:t>
            </a:r>
          </a:p>
        </p:txBody>
      </p:sp>
      <p:pic>
        <p:nvPicPr>
          <p:cNvPr id="8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868" y="4913355"/>
            <a:ext cx="1839773" cy="1666868"/>
          </a:xfrm>
          <a:prstGeom prst="rect">
            <a:avLst/>
          </a:prstGeom>
        </p:spPr>
      </p:pic>
      <p:sp>
        <p:nvSpPr>
          <p:cNvPr id="10" name="Flecha derecha 9"/>
          <p:cNvSpPr/>
          <p:nvPr/>
        </p:nvSpPr>
        <p:spPr>
          <a:xfrm>
            <a:off x="3587623" y="5746789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143000" y="237632"/>
            <a:ext cx="8001000" cy="914400"/>
          </a:xfrm>
        </p:spPr>
        <p:txBody>
          <a:bodyPr/>
          <a:lstStyle/>
          <a:p>
            <a:r>
              <a:rPr lang="es-MX" dirty="0" smtClean="0">
                <a:latin typeface="Times New Roman"/>
                <a:cs typeface="Times New Roman"/>
              </a:rPr>
              <a:t>Conclusiones 2</a:t>
            </a:r>
            <a:endParaRPr lang="es-MX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180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481479"/>
              </p:ext>
            </p:extLst>
          </p:nvPr>
        </p:nvGraphicFramePr>
        <p:xfrm>
          <a:off x="138069" y="2275023"/>
          <a:ext cx="3184173" cy="333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9" name="Right Brace 10"/>
          <p:cNvSpPr/>
          <p:nvPr/>
        </p:nvSpPr>
        <p:spPr>
          <a:xfrm>
            <a:off x="3056291" y="2287599"/>
            <a:ext cx="589209" cy="2134673"/>
          </a:xfrm>
          <a:prstGeom prst="rightBrace">
            <a:avLst/>
          </a:prstGeom>
          <a:noFill/>
          <a:ln w="19050" cap="flat" cmpd="sng" algn="ctr">
            <a:solidFill>
              <a:srgbClr val="94B6D2">
                <a:lumMod val="75000"/>
              </a:srgbClr>
            </a:solidFill>
            <a:prstDash val="solid"/>
          </a:ln>
          <a:effectLst>
            <a:softEdge rad="12700"/>
          </a:effectLst>
        </p:spPr>
        <p:txBody>
          <a:bodyPr lIns="68580" tIns="34290" rIns="68580" bIns="3429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0" cap="none" spc="0" normalizeH="0" baseline="0" noProof="0" smtClean="0">
              <a:ln w="0"/>
              <a:solidFill>
                <a:srgbClr val="94B6D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rebuchet MS"/>
            </a:endParaRPr>
          </a:p>
        </p:txBody>
      </p:sp>
      <p:sp>
        <p:nvSpPr>
          <p:cNvPr id="140" name="Right Brace 11"/>
          <p:cNvSpPr/>
          <p:nvPr/>
        </p:nvSpPr>
        <p:spPr>
          <a:xfrm>
            <a:off x="3114958" y="4459134"/>
            <a:ext cx="589209" cy="1209006"/>
          </a:xfrm>
          <a:prstGeom prst="rightBrace">
            <a:avLst/>
          </a:prstGeom>
          <a:noFill/>
          <a:ln w="19050" cap="flat" cmpd="sng" algn="ctr">
            <a:solidFill>
              <a:srgbClr val="94B6D2">
                <a:lumMod val="75000"/>
              </a:srgbClr>
            </a:solidFill>
            <a:prstDash val="solid"/>
          </a:ln>
          <a:effectLst>
            <a:softEdge rad="12700"/>
          </a:effectLst>
        </p:spPr>
        <p:txBody>
          <a:bodyPr lIns="68580" tIns="34290" rIns="68580" bIns="34290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0" cap="none" spc="0" normalizeH="0" baseline="0" noProof="0" smtClean="0">
              <a:ln w="0"/>
              <a:solidFill>
                <a:srgbClr val="94B6D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rebuchet MS"/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3609270" y="2205469"/>
            <a:ext cx="2119671" cy="2095667"/>
            <a:chOff x="3386812" y="5158"/>
            <a:chExt cx="1968970" cy="768210"/>
          </a:xfrm>
          <a:solidFill>
            <a:srgbClr val="003300"/>
          </a:solidFill>
        </p:grpSpPr>
        <p:sp>
          <p:nvSpPr>
            <p:cNvPr id="142" name="Rounded Rectangle 20"/>
            <p:cNvSpPr/>
            <p:nvPr/>
          </p:nvSpPr>
          <p:spPr>
            <a:xfrm>
              <a:off x="3386812" y="5158"/>
              <a:ext cx="1968970" cy="768210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duotone>
                  <a:srgbClr val="7BA79D">
                    <a:shade val="36000"/>
                    <a:satMod val="120000"/>
                  </a:srgbClr>
                  <a:srgbClr val="7BA79D">
                    <a:tint val="40000"/>
                  </a:srgbClr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7BA79D"/>
              </a:solidFill>
              <a:prstDash val="solid"/>
            </a:ln>
            <a:effectLst>
              <a:softEdge rad="12700"/>
            </a:effectLst>
          </p:spPr>
        </p:sp>
        <p:sp>
          <p:nvSpPr>
            <p:cNvPr id="143" name="Rounded Rectangle 4"/>
            <p:cNvSpPr/>
            <p:nvPr/>
          </p:nvSpPr>
          <p:spPr>
            <a:xfrm>
              <a:off x="3557705" y="24430"/>
              <a:ext cx="1711340" cy="698472"/>
            </a:xfrm>
            <a:prstGeom prst="rect">
              <a:avLst/>
            </a:prstGeom>
            <a:blipFill rotWithShape="1">
              <a:blip r:embed="rId10">
                <a:duotone>
                  <a:srgbClr val="7BA79D">
                    <a:shade val="36000"/>
                    <a:satMod val="120000"/>
                  </a:srgbClr>
                  <a:srgbClr val="7BA79D">
                    <a:tint val="40000"/>
                  </a:srgbClr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7BA79D"/>
              </a:solidFill>
              <a:prstDash val="solid"/>
            </a:ln>
            <a:effectLst>
              <a:softEdge rad="12700"/>
            </a:effectLst>
          </p:spPr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sz="1500" b="1" kern="0" dirty="0" smtClean="0">
                  <a:solidFill>
                    <a:prstClr val="white"/>
                  </a:solidFill>
                  <a:latin typeface="Trebuchet MS"/>
                </a:rPr>
                <a:t>Fiebre tifoidea</a:t>
              </a: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lang="es-MX" sz="1500" b="1" kern="0" dirty="0" smtClean="0">
                <a:solidFill>
                  <a:prstClr val="white"/>
                </a:solidFill>
                <a:latin typeface="Trebuchet MS"/>
              </a:endParaRP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500" b="1" i="0" u="none" strike="noStrike" kern="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  <a:p>
              <a:pPr marL="0" marR="0" lvl="0" indent="0" algn="ctr" defTabSz="666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500" b="1" i="0" u="none" strike="noStrike" kern="0" cap="none" spc="0" normalizeH="0" baseline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 Paratifoidea</a:t>
              </a:r>
            </a:p>
          </p:txBody>
        </p:sp>
      </p:grpSp>
      <p:sp>
        <p:nvSpPr>
          <p:cNvPr id="148" name="Rectangle 5"/>
          <p:cNvSpPr>
            <a:spLocks/>
          </p:cNvSpPr>
          <p:nvPr/>
        </p:nvSpPr>
        <p:spPr bwMode="auto">
          <a:xfrm>
            <a:off x="359640" y="5933116"/>
            <a:ext cx="2272132" cy="1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642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s-MX" sz="1100" dirty="0" err="1">
                <a:solidFill>
                  <a:prstClr val="black"/>
                </a:solidFill>
                <a:latin typeface="Gill Sans" charset="0"/>
                <a:sym typeface="Gill Sans" charset="0"/>
              </a:rPr>
              <a:t>Bahn</a:t>
            </a:r>
            <a:r>
              <a:rPr lang="en-US" altLang="es-MX" sz="1100" dirty="0">
                <a:solidFill>
                  <a:prstClr val="black"/>
                </a:solidFill>
                <a:latin typeface="Gill Sans" charset="0"/>
                <a:sym typeface="Gill Sans" charset="0"/>
              </a:rPr>
              <a:t> MK et </a:t>
            </a:r>
            <a:r>
              <a:rPr lang="en-US" altLang="es-MX" sz="1100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al.</a:t>
            </a:r>
            <a:r>
              <a:rPr lang="en-US" altLang="es-MX" sz="1100" dirty="0">
                <a:solidFill>
                  <a:prstClr val="black"/>
                </a:solidFill>
                <a:latin typeface="Gill Sans" charset="0"/>
                <a:sym typeface="Gill Sans" charset="0"/>
              </a:rPr>
              <a:t>, </a:t>
            </a:r>
            <a:r>
              <a:rPr lang="en-US" altLang="es-MX" sz="1100" i="1" dirty="0">
                <a:solidFill>
                  <a:prstClr val="black"/>
                </a:solidFill>
                <a:latin typeface="Gill Sans" charset="0"/>
                <a:sym typeface="Gill Sans" charset="0"/>
              </a:rPr>
              <a:t>Lancet</a:t>
            </a:r>
            <a:r>
              <a:rPr lang="en-US" altLang="es-MX" sz="1100" dirty="0" smtClean="0">
                <a:solidFill>
                  <a:prstClr val="black"/>
                </a:solidFill>
                <a:latin typeface="Gill Sans" charset="0"/>
                <a:sym typeface="Gill Sans" charset="0"/>
              </a:rPr>
              <a:t> 2005</a:t>
            </a:r>
            <a:endParaRPr lang="en-US" altLang="es-MX" sz="1100" dirty="0">
              <a:solidFill>
                <a:prstClr val="black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5" name="Agrupar 16"/>
          <p:cNvGrpSpPr/>
          <p:nvPr/>
        </p:nvGrpSpPr>
        <p:grpSpPr>
          <a:xfrm>
            <a:off x="5793151" y="1634564"/>
            <a:ext cx="1380708" cy="923127"/>
            <a:chOff x="0" y="492936"/>
            <a:chExt cx="1129643" cy="657856"/>
          </a:xfrm>
        </p:grpSpPr>
        <p:sp>
          <p:nvSpPr>
            <p:cNvPr id="150" name="Rectángulo redondeado 149"/>
            <p:cNvSpPr/>
            <p:nvPr/>
          </p:nvSpPr>
          <p:spPr>
            <a:xfrm>
              <a:off x="0" y="492936"/>
              <a:ext cx="1129643" cy="657856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duotone>
                  <a:srgbClr val="94B6D2">
                    <a:shade val="36000"/>
                    <a:satMod val="120000"/>
                  </a:srgbClr>
                  <a:srgbClr val="94B6D2">
                    <a:tint val="40000"/>
                  </a:srgbClr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94B6D2"/>
              </a:solidFill>
              <a:prstDash val="solid"/>
            </a:ln>
            <a:effectLst>
              <a:softEdge rad="12700"/>
            </a:effectLst>
          </p:spPr>
        </p:sp>
        <p:sp>
          <p:nvSpPr>
            <p:cNvPr id="151" name="Rectángulo 150"/>
            <p:cNvSpPr/>
            <p:nvPr/>
          </p:nvSpPr>
          <p:spPr>
            <a:xfrm>
              <a:off x="19268" y="512204"/>
              <a:ext cx="1091107" cy="6193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18-35 millones</a:t>
              </a:r>
            </a:p>
          </p:txBody>
        </p:sp>
      </p:grpSp>
      <p:grpSp>
        <p:nvGrpSpPr>
          <p:cNvPr id="6" name="Agrupar 23"/>
          <p:cNvGrpSpPr/>
          <p:nvPr/>
        </p:nvGrpSpPr>
        <p:grpSpPr>
          <a:xfrm>
            <a:off x="7486882" y="1474358"/>
            <a:ext cx="1559406" cy="1083333"/>
            <a:chOff x="0" y="492936"/>
            <a:chExt cx="1129643" cy="657856"/>
          </a:xfrm>
        </p:grpSpPr>
        <p:sp>
          <p:nvSpPr>
            <p:cNvPr id="153" name="Rectángulo redondeado 152"/>
            <p:cNvSpPr/>
            <p:nvPr/>
          </p:nvSpPr>
          <p:spPr>
            <a:xfrm>
              <a:off x="0" y="492936"/>
              <a:ext cx="1129643" cy="657856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duotone>
                  <a:srgbClr val="94B6D2">
                    <a:shade val="36000"/>
                    <a:satMod val="120000"/>
                  </a:srgbClr>
                  <a:srgbClr val="94B6D2">
                    <a:tint val="40000"/>
                  </a:srgbClr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94B6D2"/>
              </a:solidFill>
              <a:prstDash val="solid"/>
            </a:ln>
            <a:effectLst>
              <a:softEdge rad="12700"/>
            </a:effectLst>
          </p:spPr>
        </p:sp>
        <p:sp>
          <p:nvSpPr>
            <p:cNvPr id="154" name="Rectángulo 153"/>
            <p:cNvSpPr/>
            <p:nvPr/>
          </p:nvSpPr>
          <p:spPr>
            <a:xfrm>
              <a:off x="19268" y="512204"/>
              <a:ext cx="1091107" cy="6193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Vaccunas: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Ty21a 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Vi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Vi-</a:t>
              </a:r>
              <a:r>
                <a:rPr lang="es-MX" sz="1400" b="1" i="1" kern="0" dirty="0" smtClean="0">
                  <a:solidFill>
                    <a:prstClr val="white"/>
                  </a:solidFill>
                  <a:latin typeface="Trebuchet MS"/>
                </a:rPr>
                <a:t>TT</a:t>
              </a:r>
              <a:endParaRPr kumimoji="0" lang="es-MX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7" name="Agrupar 33"/>
          <p:cNvGrpSpPr/>
          <p:nvPr/>
        </p:nvGrpSpPr>
        <p:grpSpPr>
          <a:xfrm>
            <a:off x="6044216" y="3961840"/>
            <a:ext cx="1129643" cy="657856"/>
            <a:chOff x="0" y="492936"/>
            <a:chExt cx="1129643" cy="657856"/>
          </a:xfrm>
        </p:grpSpPr>
        <p:sp>
          <p:nvSpPr>
            <p:cNvPr id="156" name="Rectángulo redondeado 155"/>
            <p:cNvSpPr/>
            <p:nvPr/>
          </p:nvSpPr>
          <p:spPr>
            <a:xfrm>
              <a:off x="0" y="492936"/>
              <a:ext cx="1129643" cy="657856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duotone>
                  <a:srgbClr val="94B6D2">
                    <a:shade val="36000"/>
                    <a:satMod val="120000"/>
                  </a:srgbClr>
                  <a:srgbClr val="94B6D2">
                    <a:tint val="40000"/>
                  </a:srgbClr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94B6D2"/>
              </a:solidFill>
              <a:prstDash val="solid"/>
            </a:ln>
            <a:effectLst>
              <a:softEdge rad="12700"/>
            </a:effectLst>
          </p:spPr>
        </p:sp>
        <p:sp>
          <p:nvSpPr>
            <p:cNvPr id="157" name="Rectángulo 156"/>
            <p:cNvSpPr/>
            <p:nvPr/>
          </p:nvSpPr>
          <p:spPr>
            <a:xfrm>
              <a:off x="19268" y="512204"/>
              <a:ext cx="1091107" cy="6193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5.4 millones</a:t>
              </a: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grpSp>
        <p:nvGrpSpPr>
          <p:cNvPr id="8" name="Agrupar 36"/>
          <p:cNvGrpSpPr/>
          <p:nvPr/>
        </p:nvGrpSpPr>
        <p:grpSpPr>
          <a:xfrm>
            <a:off x="7744010" y="3987460"/>
            <a:ext cx="1129643" cy="657856"/>
            <a:chOff x="0" y="492936"/>
            <a:chExt cx="1129643" cy="657856"/>
          </a:xfrm>
        </p:grpSpPr>
        <p:sp>
          <p:nvSpPr>
            <p:cNvPr id="159" name="Rectángulo redondeado 158"/>
            <p:cNvSpPr/>
            <p:nvPr/>
          </p:nvSpPr>
          <p:spPr>
            <a:xfrm>
              <a:off x="0" y="492936"/>
              <a:ext cx="1129643" cy="657856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tile tx="0" ty="0" sx="60000" sy="59000" flip="none" algn="tl"/>
            </a:blipFill>
            <a:ln w="6350" cap="flat" cmpd="sng" algn="ctr">
              <a:solidFill>
                <a:srgbClr val="94B6D2"/>
              </a:solidFill>
              <a:prstDash val="solid"/>
            </a:ln>
            <a:effectLst>
              <a:softEdge rad="12700"/>
            </a:effectLst>
          </p:spPr>
        </p:sp>
        <p:sp>
          <p:nvSpPr>
            <p:cNvPr id="160" name="Rectángulo 159"/>
            <p:cNvSpPr/>
            <p:nvPr/>
          </p:nvSpPr>
          <p:spPr>
            <a:xfrm>
              <a:off x="19268" y="512204"/>
              <a:ext cx="1091107" cy="6193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</a:rPr>
                <a:t>No vacuna</a:t>
              </a:r>
              <a:endParaRPr kumimoji="0" lang="es-MX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</a:endParaRPr>
            </a:p>
          </p:txBody>
        </p:sp>
      </p:grpSp>
      <p:sp>
        <p:nvSpPr>
          <p:cNvPr id="36" name="CuadroTexto 35"/>
          <p:cNvSpPr txBox="1"/>
          <p:nvPr/>
        </p:nvSpPr>
        <p:spPr>
          <a:xfrm>
            <a:off x="1323833" y="256758"/>
            <a:ext cx="722397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 smtClean="0">
                <a:solidFill>
                  <a:schemeClr val="bg1"/>
                </a:solidFill>
                <a:latin typeface="Times New Roman"/>
              </a:rPr>
              <a:t>Salmonella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 es un problema de salud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globa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</a:rPr>
              <a:t>l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474938" y="4477466"/>
            <a:ext cx="20603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err="1">
                <a:latin typeface="Arial"/>
                <a:cs typeface="Arial"/>
              </a:rPr>
              <a:t>Cocoliztli</a:t>
            </a:r>
            <a:r>
              <a:rPr lang="en-GB" sz="1600" dirty="0">
                <a:latin typeface="Arial"/>
                <a:cs typeface="Arial"/>
              </a:rPr>
              <a:t> </a:t>
            </a:r>
            <a:endParaRPr lang="en-GB" sz="1600" dirty="0" smtClean="0">
              <a:latin typeface="Arial"/>
              <a:cs typeface="Arial"/>
            </a:endParaRPr>
          </a:p>
          <a:p>
            <a:pPr algn="ctr"/>
            <a:r>
              <a:rPr lang="en-GB" sz="1600" dirty="0" smtClean="0">
                <a:latin typeface="Arial"/>
                <a:cs typeface="Arial"/>
              </a:rPr>
              <a:t>1545</a:t>
            </a:r>
            <a:r>
              <a:rPr lang="en-GB" sz="1600" dirty="0">
                <a:latin typeface="Arial"/>
                <a:cs typeface="Arial"/>
              </a:rPr>
              <a:t>-48 (12-15 M </a:t>
            </a:r>
            <a:r>
              <a:rPr lang="en-GB" sz="16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GB" sz="1600" dirty="0" smtClean="0">
                <a:latin typeface="Arial"/>
                <a:cs typeface="Arial"/>
              </a:rPr>
              <a:t>1576-1580 (2 M)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37" name="3 Elipse"/>
          <p:cNvSpPr/>
          <p:nvPr/>
        </p:nvSpPr>
        <p:spPr>
          <a:xfrm>
            <a:off x="7442904" y="2205469"/>
            <a:ext cx="1576785" cy="542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5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14" y="4172650"/>
            <a:ext cx="2583832" cy="2518069"/>
          </a:xfrm>
          <a:prstGeom prst="rect">
            <a:avLst/>
          </a:prstGeom>
        </p:spPr>
      </p:pic>
      <p:pic>
        <p:nvPicPr>
          <p:cNvPr id="1026" name="Picture 2" descr="Resultado de imagen para humano dibuj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79" y="2024359"/>
            <a:ext cx="1304458" cy="16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suero humano tub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492"/>
          <a:stretch/>
        </p:blipFill>
        <p:spPr bwMode="auto">
          <a:xfrm>
            <a:off x="3026676" y="1865246"/>
            <a:ext cx="260647" cy="8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negativ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91430" y="1671320"/>
            <a:ext cx="3418438" cy="23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ector recto de flecha 19"/>
          <p:cNvCxnSpPr/>
          <p:nvPr/>
        </p:nvCxnSpPr>
        <p:spPr>
          <a:xfrm flipV="1">
            <a:off x="2328340" y="2407110"/>
            <a:ext cx="696692" cy="1705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 flipH="1">
            <a:off x="2747765" y="2636438"/>
            <a:ext cx="275065" cy="6751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/>
          <p:nvPr/>
        </p:nvCxnSpPr>
        <p:spPr>
          <a:xfrm>
            <a:off x="3248207" y="2643362"/>
            <a:ext cx="228314" cy="66825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ángulo 35"/>
          <p:cNvSpPr/>
          <p:nvPr/>
        </p:nvSpPr>
        <p:spPr>
          <a:xfrm>
            <a:off x="2758870" y="3333909"/>
            <a:ext cx="728077" cy="442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7198" y="3327758"/>
            <a:ext cx="719749" cy="414201"/>
          </a:xfrm>
          <a:prstGeom prst="rect">
            <a:avLst/>
          </a:prstGeom>
        </p:spPr>
      </p:pic>
      <p:cxnSp>
        <p:nvCxnSpPr>
          <p:cNvPr id="51" name="Conector recto de flecha 50"/>
          <p:cNvCxnSpPr/>
          <p:nvPr/>
        </p:nvCxnSpPr>
        <p:spPr>
          <a:xfrm flipV="1">
            <a:off x="3621386" y="2098680"/>
            <a:ext cx="2185707" cy="123523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Resultado de imagen para anticuerpo wikipedi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-2502" r="64965" b="71980"/>
          <a:stretch/>
        </p:blipFill>
        <p:spPr bwMode="auto">
          <a:xfrm rot="9862363">
            <a:off x="5744338" y="1775396"/>
            <a:ext cx="445968" cy="5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Resultado de imagen para anticuerpo wikipedi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-2502" r="64965" b="71980"/>
          <a:stretch/>
        </p:blipFill>
        <p:spPr bwMode="auto">
          <a:xfrm rot="12431756">
            <a:off x="6119866" y="1863687"/>
            <a:ext cx="445968" cy="5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/>
          <p:cNvSpPr/>
          <p:nvPr/>
        </p:nvSpPr>
        <p:spPr>
          <a:xfrm>
            <a:off x="5807093" y="2385244"/>
            <a:ext cx="466976" cy="4969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12"/>
          <a:srcRect t="8824"/>
          <a:stretch/>
        </p:blipFill>
        <p:spPr>
          <a:xfrm>
            <a:off x="4929359" y="4402806"/>
            <a:ext cx="4238328" cy="2018938"/>
          </a:xfrm>
          <a:prstGeom prst="rect">
            <a:avLst/>
          </a:prstGeom>
        </p:spPr>
      </p:pic>
      <p:pic>
        <p:nvPicPr>
          <p:cNvPr id="65" name="Imagen 64"/>
          <p:cNvPicPr>
            <a:picLocks noChangeAspect="1"/>
          </p:cNvPicPr>
          <p:nvPr/>
        </p:nvPicPr>
        <p:blipFill rotWithShape="1">
          <a:blip r:embed="rId13"/>
          <a:srcRect l="56790" t="7569" b="2367"/>
          <a:stretch/>
        </p:blipFill>
        <p:spPr>
          <a:xfrm>
            <a:off x="2727486" y="4418944"/>
            <a:ext cx="1866351" cy="2271775"/>
          </a:xfrm>
          <a:prstGeom prst="rect">
            <a:avLst/>
          </a:prstGeom>
        </p:spPr>
      </p:pic>
      <p:cxnSp>
        <p:nvCxnSpPr>
          <p:cNvPr id="66" name="Conector recto 65"/>
          <p:cNvCxnSpPr/>
          <p:nvPr/>
        </p:nvCxnSpPr>
        <p:spPr>
          <a:xfrm rot="10800000" flipV="1">
            <a:off x="3248207" y="2764798"/>
            <a:ext cx="2613974" cy="165414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/>
          <p:cNvCxnSpPr/>
          <p:nvPr/>
        </p:nvCxnSpPr>
        <p:spPr>
          <a:xfrm>
            <a:off x="6063587" y="2751246"/>
            <a:ext cx="2517984" cy="166769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Imagen 75" descr="salmonella.png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21459" b="-734"/>
          <a:stretch/>
        </p:blipFill>
        <p:spPr>
          <a:xfrm rot="18448856">
            <a:off x="1765405" y="2459636"/>
            <a:ext cx="612269" cy="41672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244301" y="4049612"/>
            <a:ext cx="396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E. Extracelular         Periplasma</a:t>
            </a:r>
            <a:endParaRPr lang="es-MX" dirty="0"/>
          </a:p>
        </p:txBody>
      </p:sp>
      <p:sp>
        <p:nvSpPr>
          <p:cNvPr id="25" name="Rectángulo 24"/>
          <p:cNvSpPr/>
          <p:nvPr/>
        </p:nvSpPr>
        <p:spPr>
          <a:xfrm>
            <a:off x="-77435" y="3818804"/>
            <a:ext cx="2961010" cy="28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smtClean="0"/>
              <a:t>Ortiz V </a:t>
            </a:r>
            <a:r>
              <a:rPr lang="es-ES_tradnl" sz="1200" i="1" dirty="0" smtClean="0"/>
              <a:t>et al</a:t>
            </a:r>
            <a:r>
              <a:rPr lang="es-ES_tradnl" sz="1200" dirty="0" smtClean="0"/>
              <a:t>. J </a:t>
            </a:r>
            <a:r>
              <a:rPr lang="es-ES_tradnl" sz="1200" dirty="0" err="1" smtClean="0"/>
              <a:t>Clin</a:t>
            </a:r>
            <a:r>
              <a:rPr lang="es-ES_tradnl" sz="1200" dirty="0" smtClean="0"/>
              <a:t> Microbiol. 1989 </a:t>
            </a:r>
            <a:endParaRPr lang="es-ES_tradnl" sz="1200" dirty="0"/>
          </a:p>
        </p:txBody>
      </p:sp>
      <p:sp>
        <p:nvSpPr>
          <p:cNvPr id="28" name="Rectángulo 27"/>
          <p:cNvSpPr/>
          <p:nvPr/>
        </p:nvSpPr>
        <p:spPr>
          <a:xfrm>
            <a:off x="4690255" y="6419228"/>
            <a:ext cx="3546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err="1" smtClean="0"/>
              <a:t>Balasubramaniam</a:t>
            </a:r>
            <a:r>
              <a:rPr lang="es-ES_tradnl" sz="1200" dirty="0" smtClean="0"/>
              <a:t> D. </a:t>
            </a:r>
            <a:r>
              <a:rPr lang="es-ES_tradnl" sz="1200" i="1" dirty="0" smtClean="0"/>
              <a:t>et al. </a:t>
            </a:r>
            <a:r>
              <a:rPr lang="es-ES_tradnl" sz="1200" dirty="0" smtClean="0"/>
              <a:t>J </a:t>
            </a:r>
            <a:r>
              <a:rPr lang="es-ES_tradnl" sz="1200" dirty="0" err="1" smtClean="0"/>
              <a:t>Struct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Biol</a:t>
            </a:r>
            <a:r>
              <a:rPr lang="es-ES_tradnl" sz="1200" dirty="0" smtClean="0"/>
              <a:t> 2012</a:t>
            </a:r>
            <a:endParaRPr lang="es-ES_tradnl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56551" y="1683440"/>
            <a:ext cx="2647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Pacientes fiebre tifoidea</a:t>
            </a:r>
            <a:endParaRPr lang="es-ES" sz="16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719910" y="169241"/>
            <a:ext cx="640449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porinas de </a:t>
            </a:r>
            <a:r>
              <a:rPr lang="es-MX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Typhi </a:t>
            </a:r>
            <a:r>
              <a:rPr lang="es-MX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porins son antigénicas en pacientes con Fiebre tifoidea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4182703" y="1501779"/>
            <a:ext cx="461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Proteínas de membrana externa de </a:t>
            </a:r>
            <a:r>
              <a:rPr lang="es-ES" sz="1600" i="1" dirty="0" smtClean="0"/>
              <a:t>S. </a:t>
            </a:r>
            <a:r>
              <a:rPr lang="es-ES" sz="1600" i="1" dirty="0" err="1" smtClean="0"/>
              <a:t>Typhi</a:t>
            </a:r>
            <a:endParaRPr lang="es-ES" sz="1600" i="1" dirty="0"/>
          </a:p>
        </p:txBody>
      </p:sp>
    </p:spTree>
    <p:extLst>
      <p:ext uri="{BB962C8B-B14F-4D97-AF65-F5344CB8AC3E}">
        <p14:creationId xmlns:p14="http://schemas.microsoft.com/office/powerpoint/2010/main" val="363469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>
            <a:lum bright="-26000" contrast="32000"/>
            <a:grayscl/>
          </a:blip>
          <a:srcRect l="-1" r="72684"/>
          <a:stretch/>
        </p:blipFill>
        <p:spPr bwMode="auto">
          <a:xfrm>
            <a:off x="3881101" y="1590316"/>
            <a:ext cx="905776" cy="2005849"/>
          </a:xfrm>
          <a:prstGeom prst="rect">
            <a:avLst/>
          </a:prstGeom>
          <a:noFill/>
        </p:spPr>
      </p:pic>
      <p:sp>
        <p:nvSpPr>
          <p:cNvPr id="35" name="Rectangle 7"/>
          <p:cNvSpPr/>
          <p:nvPr/>
        </p:nvSpPr>
        <p:spPr>
          <a:xfrm>
            <a:off x="5730224" y="6439079"/>
            <a:ext cx="3251957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s-MX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Salazar-González R., </a:t>
            </a:r>
            <a:r>
              <a:rPr lang="es-MX" sz="12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et al. </a:t>
            </a:r>
            <a:r>
              <a:rPr lang="es-MX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Int. Immunol 2004</a:t>
            </a:r>
            <a:endParaRPr lang="es-MX" sz="1200" dirty="0"/>
          </a:p>
        </p:txBody>
      </p:sp>
      <p:pic>
        <p:nvPicPr>
          <p:cNvPr id="41" name="Picture 3" descr="C:\Users\Alesita\Desktop\nuevas fotos plata piloto\DSC008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97" y="1392528"/>
            <a:ext cx="2824386" cy="280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7"/>
          <a:srcRect l="46284" t="27518" r="30951" b="3793"/>
          <a:stretch>
            <a:fillRect/>
          </a:stretch>
        </p:blipFill>
        <p:spPr bwMode="auto">
          <a:xfrm>
            <a:off x="7086528" y="2675849"/>
            <a:ext cx="821295" cy="147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uadroTexto 42"/>
          <p:cNvSpPr txBox="1"/>
          <p:nvPr/>
        </p:nvSpPr>
        <p:spPr>
          <a:xfrm>
            <a:off x="6672324" y="4193453"/>
            <a:ext cx="2358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Vacuna ISIPOR </a:t>
            </a:r>
          </a:p>
          <a:p>
            <a:r>
              <a:rPr lang="es-ES" dirty="0" smtClean="0"/>
              <a:t>*Innocua</a:t>
            </a:r>
          </a:p>
          <a:p>
            <a:r>
              <a:rPr lang="es-ES" dirty="0" smtClean="0"/>
              <a:t>*Libre de pirógenos</a:t>
            </a:r>
            <a:endParaRPr lang="es-ES" dirty="0"/>
          </a:p>
        </p:txBody>
      </p:sp>
      <p:pic>
        <p:nvPicPr>
          <p:cNvPr id="15" name="Picture 2" descr="Resultado de imagen para humano dibu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3508"/>
            <a:ext cx="1304458" cy="162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960300" y="4911498"/>
            <a:ext cx="1810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Ensayo clínico </a:t>
            </a:r>
          </a:p>
          <a:p>
            <a:r>
              <a:rPr lang="es-MX" dirty="0" smtClean="0"/>
              <a:t>Fase 1</a:t>
            </a:r>
          </a:p>
        </p:txBody>
      </p:sp>
      <p:pic>
        <p:nvPicPr>
          <p:cNvPr id="17" name="Picture 8" descr="Resultado de imagen para jeringa dibuj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5452" flipV="1">
            <a:off x="96757" y="4813012"/>
            <a:ext cx="350295" cy="4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>
            <a:off x="2698203" y="4501200"/>
            <a:ext cx="3673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Vacuna segura y bien tolerada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Vacuna inmunogénica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5928975" y="5428939"/>
            <a:ext cx="326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Seroconversión IgM-IgG </a:t>
            </a:r>
          </a:p>
          <a:p>
            <a:r>
              <a:rPr lang="es-MX" dirty="0" smtClean="0"/>
              <a:t>Proliferación células T IFNg+</a:t>
            </a:r>
          </a:p>
        </p:txBody>
      </p:sp>
      <p:cxnSp>
        <p:nvCxnSpPr>
          <p:cNvPr id="32" name="Conector recto de flecha 31"/>
          <p:cNvCxnSpPr/>
          <p:nvPr/>
        </p:nvCxnSpPr>
        <p:spPr>
          <a:xfrm flipV="1">
            <a:off x="2426947" y="4732153"/>
            <a:ext cx="381755" cy="2858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2414690" y="5266856"/>
            <a:ext cx="452209" cy="324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4880627" y="2961349"/>
            <a:ext cx="1982716" cy="360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uadroTexto 30"/>
          <p:cNvSpPr txBox="1"/>
          <p:nvPr/>
        </p:nvSpPr>
        <p:spPr>
          <a:xfrm>
            <a:off x="1447149" y="197313"/>
            <a:ext cx="640449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porinas de </a:t>
            </a:r>
            <a:r>
              <a:rPr lang="es-MX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Typhi</a:t>
            </a:r>
            <a:r>
              <a:rPr lang="es-MX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como vacuna experimental contra la fiebre tifoidea: prueba en humanos</a:t>
            </a:r>
          </a:p>
        </p:txBody>
      </p:sp>
      <p:cxnSp>
        <p:nvCxnSpPr>
          <p:cNvPr id="34" name="Conector recto de flecha 33"/>
          <p:cNvCxnSpPr/>
          <p:nvPr/>
        </p:nvCxnSpPr>
        <p:spPr>
          <a:xfrm flipV="1">
            <a:off x="5442344" y="5796441"/>
            <a:ext cx="39750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V="1">
            <a:off x="2973938" y="2807573"/>
            <a:ext cx="7661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Resultado de imagen para raton dibuj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 bwMode="auto">
          <a:xfrm>
            <a:off x="5191106" y="1911457"/>
            <a:ext cx="688008" cy="64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6250622" y="1128651"/>
            <a:ext cx="3044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Arial"/>
                <a:cs typeface="Arial"/>
              </a:rPr>
              <a:t>Protección activa y pasiva</a:t>
            </a:r>
          </a:p>
          <a:p>
            <a:r>
              <a:rPr lang="es-MX" dirty="0" smtClean="0">
                <a:latin typeface="Arial"/>
                <a:cs typeface="Arial"/>
              </a:rPr>
              <a:t>contra el reto con 500 DL50 </a:t>
            </a:r>
          </a:p>
          <a:p>
            <a:r>
              <a:rPr lang="es-MX" i="1" dirty="0" smtClean="0">
                <a:latin typeface="Arial"/>
                <a:cs typeface="Arial"/>
              </a:rPr>
              <a:t>S. Typhi</a:t>
            </a:r>
            <a:endParaRPr lang="es-MX" dirty="0">
              <a:latin typeface="Arial"/>
              <a:cs typeface="Arial"/>
            </a:endParaRPr>
          </a:p>
        </p:txBody>
      </p:sp>
      <p:sp>
        <p:nvSpPr>
          <p:cNvPr id="23" name="Rectangle 7"/>
          <p:cNvSpPr/>
          <p:nvPr/>
        </p:nvSpPr>
        <p:spPr>
          <a:xfrm>
            <a:off x="6267398" y="2078316"/>
            <a:ext cx="2470543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Isibasi A., </a:t>
            </a:r>
            <a:r>
              <a:rPr lang="es-MX" sz="14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et al. </a:t>
            </a:r>
            <a:r>
              <a:rPr lang="es-MX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Vaccine 1992</a:t>
            </a:r>
            <a:endParaRPr lang="es-MX" sz="1400" dirty="0"/>
          </a:p>
        </p:txBody>
      </p:sp>
      <p:pic>
        <p:nvPicPr>
          <p:cNvPr id="24" name="Picture 8" descr="Resultado de imagen para jeringa dibuj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4743" flipV="1">
            <a:off x="5267196" y="1451454"/>
            <a:ext cx="350295" cy="4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ector recto de flecha 24"/>
          <p:cNvCxnSpPr/>
          <p:nvPr/>
        </p:nvCxnSpPr>
        <p:spPr>
          <a:xfrm flipV="1">
            <a:off x="4880627" y="2553739"/>
            <a:ext cx="347981" cy="286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05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631" y="1233309"/>
            <a:ext cx="5166905" cy="496926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74808" y="169241"/>
            <a:ext cx="7003516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porinas de </a:t>
            </a:r>
            <a:r>
              <a:rPr lang="es-MX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MX" sz="2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Typhi  </a:t>
            </a:r>
            <a:r>
              <a:rPr lang="es-MX" sz="28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inducen IgM e IgG de larga duración (11 años) en humanos</a:t>
            </a:r>
            <a:endParaRPr lang="es-MX" sz="28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5823540" y="6533889"/>
            <a:ext cx="3320460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s-MX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Pérez-Shibayama C., </a:t>
            </a:r>
            <a:r>
              <a:rPr lang="es-MX" sz="1600" i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et al</a:t>
            </a:r>
            <a:r>
              <a:rPr lang="es-MX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JI 2014</a:t>
            </a:r>
            <a:endParaRPr lang="es-MX" sz="1600" dirty="0"/>
          </a:p>
        </p:txBody>
      </p:sp>
      <p:sp>
        <p:nvSpPr>
          <p:cNvPr id="8" name="3 Elipse"/>
          <p:cNvSpPr/>
          <p:nvPr/>
        </p:nvSpPr>
        <p:spPr>
          <a:xfrm>
            <a:off x="5396107" y="1538585"/>
            <a:ext cx="427433" cy="1404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9" name="3 Elipse"/>
          <p:cNvSpPr/>
          <p:nvPr/>
        </p:nvSpPr>
        <p:spPr>
          <a:xfrm>
            <a:off x="2955134" y="1752039"/>
            <a:ext cx="427433" cy="1300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54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649242">
            <a:off x="5898317" y="4488420"/>
            <a:ext cx="793941" cy="9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3067358" y="2088522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0" dirty="0" smtClean="0">
                <a:ln w="158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/>
              </a:rPr>
              <a:t>?</a:t>
            </a:r>
            <a:endParaRPr lang="es-ES_tradnl" sz="8000" dirty="0">
              <a:ln w="15875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90549" y="3026982"/>
            <a:ext cx="7552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0" dirty="0" smtClean="0">
                <a:ln w="15875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/>
              </a:rPr>
              <a:t>?</a:t>
            </a:r>
            <a:endParaRPr lang="es-ES_tradnl" sz="8000" dirty="0">
              <a:ln w="15875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34662" y="1774882"/>
            <a:ext cx="1345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err="1" smtClean="0"/>
              <a:t>Anti</a:t>
            </a:r>
            <a:r>
              <a:rPr lang="es-ES_tradnl" sz="2400" dirty="0" smtClean="0"/>
              <a:t>-LPS</a:t>
            </a:r>
            <a:endParaRPr lang="es-ES_tradnl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58106" y="2939269"/>
            <a:ext cx="1713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err="1" smtClean="0"/>
              <a:t>Anti</a:t>
            </a:r>
            <a:r>
              <a:rPr lang="es-ES_tradnl" sz="2400" dirty="0" smtClean="0"/>
              <a:t>-Porins</a:t>
            </a:r>
            <a:endParaRPr lang="es-ES_tradnl" sz="2400" dirty="0"/>
          </a:p>
        </p:txBody>
      </p:sp>
      <p:pic>
        <p:nvPicPr>
          <p:cNvPr id="12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1642708" y="520396"/>
            <a:ext cx="6404495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¿Quién es el responsable de la inducción de protección?</a:t>
            </a:r>
          </a:p>
        </p:txBody>
      </p:sp>
      <p:pic>
        <p:nvPicPr>
          <p:cNvPr id="16" name="Picture 1" descr="OmpF-Ec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03" y="2005715"/>
            <a:ext cx="2952357" cy="4689410"/>
          </a:xfrm>
          <a:prstGeom prst="rect">
            <a:avLst/>
          </a:prstGeom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138595">
            <a:off x="3033090" y="3491108"/>
            <a:ext cx="659423" cy="7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2649242">
            <a:off x="6883359" y="4488421"/>
            <a:ext cx="793941" cy="9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08" y="2330108"/>
            <a:ext cx="2083944" cy="20203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633" y="4402489"/>
            <a:ext cx="28071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Arial"/>
                <a:cs typeface="Arial"/>
              </a:rPr>
              <a:t>Prof. Adam </a:t>
            </a:r>
            <a:r>
              <a:rPr lang="es-ES" sz="1600" dirty="0" err="1" smtClean="0">
                <a:latin typeface="Arial"/>
                <a:cs typeface="Arial"/>
              </a:rPr>
              <a:t>Cunningham</a:t>
            </a:r>
            <a:endParaRPr lang="es-ES" sz="1600" dirty="0" smtClean="0">
              <a:latin typeface="Arial"/>
              <a:cs typeface="Arial"/>
            </a:endParaRPr>
          </a:p>
          <a:p>
            <a:r>
              <a:rPr lang="es-ES" sz="1600" dirty="0" err="1" smtClean="0">
                <a:latin typeface="Arial"/>
                <a:cs typeface="Arial"/>
              </a:rPr>
              <a:t>University</a:t>
            </a:r>
            <a:r>
              <a:rPr lang="es-ES" sz="1600" dirty="0" smtClean="0">
                <a:latin typeface="Arial"/>
                <a:cs typeface="Arial"/>
              </a:rPr>
              <a:t> of Birmingham UK</a:t>
            </a:r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824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" y="86083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l="51318" t="49864" r="-602" b="19934"/>
          <a:stretch/>
        </p:blipFill>
        <p:spPr>
          <a:xfrm>
            <a:off x="6160814" y="3984860"/>
            <a:ext cx="2606722" cy="2025189"/>
          </a:xfrm>
          <a:prstGeom prst="rect">
            <a:avLst/>
          </a:prstGeom>
        </p:spPr>
      </p:pic>
      <p:pic>
        <p:nvPicPr>
          <p:cNvPr id="31" name="Imagen 30" descr="Sin títul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706" y="1154509"/>
            <a:ext cx="5705427" cy="5551226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1694840" y="6578548"/>
            <a:ext cx="3788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err="1" smtClean="0">
                <a:latin typeface="Arial"/>
                <a:cs typeface="Arial"/>
              </a:rPr>
              <a:t>Perspectives</a:t>
            </a:r>
            <a:r>
              <a:rPr lang="es-ES" sz="1600" dirty="0" smtClean="0">
                <a:latin typeface="Arial"/>
                <a:cs typeface="Arial"/>
              </a:rPr>
              <a:t> S. Fauci. </a:t>
            </a:r>
            <a:r>
              <a:rPr lang="en-US" sz="1600" b="1" dirty="0" smtClean="0">
                <a:latin typeface="Arial"/>
                <a:cs typeface="Arial"/>
              </a:rPr>
              <a:t>Science 2010 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6477673" y="6108199"/>
            <a:ext cx="2209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 dirty="0" err="1" smtClean="0">
                <a:latin typeface="Arial"/>
                <a:cs typeface="Arial"/>
              </a:rPr>
              <a:t>Feasey</a:t>
            </a:r>
            <a:r>
              <a:rPr lang="es-ES_tradnl" sz="1200" dirty="0" smtClean="0">
                <a:latin typeface="Arial"/>
                <a:cs typeface="Arial"/>
              </a:rPr>
              <a:t> N </a:t>
            </a:r>
            <a:r>
              <a:rPr lang="es-ES_tradnl" sz="1200" i="1" dirty="0" smtClean="0">
                <a:latin typeface="Arial"/>
                <a:cs typeface="Arial"/>
              </a:rPr>
              <a:t>et al</a:t>
            </a:r>
            <a:r>
              <a:rPr lang="es-ES_tradnl" sz="1200" dirty="0" smtClean="0">
                <a:latin typeface="Arial"/>
                <a:cs typeface="Arial"/>
              </a:rPr>
              <a:t>. Lancet. 2012</a:t>
            </a:r>
            <a:r>
              <a:rPr lang="es-ES_tradnl" sz="1600" dirty="0" smtClean="0">
                <a:latin typeface="Arial"/>
                <a:cs typeface="Arial"/>
              </a:rPr>
              <a:t>.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142298" y="1507362"/>
            <a:ext cx="2844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MacLennan</a:t>
            </a:r>
            <a:r>
              <a:rPr lang="es-ES_tradnl" sz="2400" b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, </a:t>
            </a:r>
            <a:r>
              <a:rPr lang="es-ES_tradnl" sz="2400" b="1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et al.</a:t>
            </a:r>
          </a:p>
          <a:p>
            <a:r>
              <a:rPr lang="es-ES_tradnl" sz="2400" b="1" i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es-ES_tradnl" sz="2400" b="1" dirty="0" err="1" smtClean="0">
                <a:solidFill>
                  <a:sysClr val="windowText" lastClr="000000"/>
                </a:solidFill>
                <a:latin typeface="Arial"/>
                <a:cs typeface="Arial"/>
              </a:rPr>
              <a:t>Science</a:t>
            </a:r>
            <a:r>
              <a:rPr lang="es-ES_tradnl" sz="2400" b="1" dirty="0" smtClean="0">
                <a:solidFill>
                  <a:sysClr val="windowText" lastClr="000000"/>
                </a:solidFill>
                <a:latin typeface="Arial"/>
                <a:cs typeface="Arial"/>
              </a:rPr>
              <a:t> 2010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/>
          <a:srcRect l="51318" t="49864" r="37423" b="44192"/>
          <a:stretch/>
        </p:blipFill>
        <p:spPr>
          <a:xfrm>
            <a:off x="6303202" y="3335189"/>
            <a:ext cx="595535" cy="39859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5"/>
          <a:srcRect l="51318" t="54959" r="43460" b="38548"/>
          <a:stretch/>
        </p:blipFill>
        <p:spPr>
          <a:xfrm>
            <a:off x="6477673" y="2899761"/>
            <a:ext cx="276220" cy="435428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6753893" y="3056188"/>
            <a:ext cx="127138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00" dirty="0" smtClean="0"/>
              <a:t>Anti-LPS</a:t>
            </a:r>
          </a:p>
          <a:p>
            <a:endParaRPr lang="es-ES_tradnl" sz="800" dirty="0" smtClean="0"/>
          </a:p>
          <a:p>
            <a:r>
              <a:rPr lang="es-ES_tradnl" sz="1500" dirty="0" smtClean="0"/>
              <a:t>Anti-</a:t>
            </a:r>
            <a:r>
              <a:rPr lang="es-ES_tradnl" sz="1500" dirty="0" err="1" smtClean="0"/>
              <a:t>Porinas</a:t>
            </a:r>
            <a:endParaRPr lang="es-ES_tradnl" sz="15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34117" y="178951"/>
            <a:ext cx="6797140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pacientes con HIV los anticuerpos anti-LPS bloquean los anticuerpos bactericidas (anti-porinas)</a:t>
            </a:r>
          </a:p>
        </p:txBody>
      </p:sp>
    </p:spTree>
    <p:extLst>
      <p:ext uri="{BB962C8B-B14F-4D97-AF65-F5344CB8AC3E}">
        <p14:creationId xmlns:p14="http://schemas.microsoft.com/office/powerpoint/2010/main" val="95612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5" y="2454410"/>
            <a:ext cx="6182211" cy="32127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1058300" y="298319"/>
            <a:ext cx="7702068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 smtClean="0">
                <a:solidFill>
                  <a:schemeClr val="bg1"/>
                </a:solidFill>
                <a:latin typeface="Times New Roman"/>
              </a:rPr>
              <a:t>Las porinas son agonistas de TLR 2 y 4</a:t>
            </a:r>
            <a:endParaRPr lang="es-MX" sz="3600" dirty="0" smtClean="0">
              <a:solidFill>
                <a:schemeClr val="bg1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46606" y="6210644"/>
            <a:ext cx="569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Pérez-Toledo, </a:t>
            </a:r>
            <a:r>
              <a:rPr lang="es-ES_tradnl" i="1" dirty="0" smtClean="0"/>
              <a:t>et al., </a:t>
            </a:r>
            <a:r>
              <a:rPr lang="es-ES_tradnl" dirty="0" err="1" smtClean="0"/>
              <a:t>Frontiers</a:t>
            </a:r>
            <a:r>
              <a:rPr lang="es-ES_tradnl" dirty="0" smtClean="0"/>
              <a:t> in </a:t>
            </a:r>
            <a:r>
              <a:rPr lang="es-ES_tradnl" dirty="0" err="1" smtClean="0"/>
              <a:t>Immunology</a:t>
            </a:r>
            <a:r>
              <a:rPr lang="es-ES_tradnl" dirty="0" smtClean="0"/>
              <a:t>, 2017</a:t>
            </a:r>
            <a:endParaRPr lang="es-ES_tradnl" dirty="0"/>
          </a:p>
        </p:txBody>
      </p:sp>
      <p:pic>
        <p:nvPicPr>
          <p:cNvPr id="6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" y="218691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579332" y="3448525"/>
            <a:ext cx="368489" cy="15338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/>
          <p:cNvSpPr/>
          <p:nvPr/>
        </p:nvSpPr>
        <p:spPr>
          <a:xfrm>
            <a:off x="4181051" y="3444633"/>
            <a:ext cx="368489" cy="15450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1289262" y="5667124"/>
            <a:ext cx="604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¿Las </a:t>
            </a:r>
            <a:r>
              <a:rPr lang="es-ES" b="1" dirty="0" err="1" smtClean="0"/>
              <a:t>porinas</a:t>
            </a:r>
            <a:r>
              <a:rPr lang="es-ES" b="1" dirty="0" smtClean="0"/>
              <a:t> pueden ser usados como adyuvantes?</a:t>
            </a:r>
            <a:endParaRPr lang="es-ES" b="1" dirty="0"/>
          </a:p>
        </p:txBody>
      </p:sp>
      <p:grpSp>
        <p:nvGrpSpPr>
          <p:cNvPr id="9" name="Agrupar 8"/>
          <p:cNvGrpSpPr/>
          <p:nvPr/>
        </p:nvGrpSpPr>
        <p:grpSpPr>
          <a:xfrm>
            <a:off x="1095471" y="1168320"/>
            <a:ext cx="4974078" cy="1219200"/>
            <a:chOff x="304800" y="4520178"/>
            <a:chExt cx="6007775" cy="1524000"/>
          </a:xfrm>
        </p:grpSpPr>
        <p:sp>
          <p:nvSpPr>
            <p:cNvPr id="10" name="Oval 150"/>
            <p:cNvSpPr>
              <a:spLocks noChangeArrowheads="1"/>
            </p:cNvSpPr>
            <p:nvPr/>
          </p:nvSpPr>
          <p:spPr bwMode="auto">
            <a:xfrm>
              <a:off x="304800" y="4520178"/>
              <a:ext cx="5410200" cy="1524000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2" name="Text Box 166"/>
            <p:cNvSpPr txBox="1">
              <a:spLocks noChangeArrowheads="1"/>
            </p:cNvSpPr>
            <p:nvPr/>
          </p:nvSpPr>
          <p:spPr bwMode="auto">
            <a:xfrm>
              <a:off x="781651" y="4840361"/>
              <a:ext cx="10971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MHC </a:t>
              </a:r>
              <a:r>
                <a:rPr lang="en-US" sz="1200" dirty="0" err="1" smtClean="0"/>
                <a:t>Clase</a:t>
              </a:r>
              <a:r>
                <a:rPr lang="en-US" sz="1200" dirty="0" smtClean="0"/>
                <a:t> </a:t>
              </a:r>
              <a:r>
                <a:rPr lang="en-US" sz="1200" dirty="0"/>
                <a:t>I</a:t>
              </a:r>
            </a:p>
          </p:txBody>
        </p:sp>
        <p:sp>
          <p:nvSpPr>
            <p:cNvPr id="13" name="Text Box 167"/>
            <p:cNvSpPr txBox="1">
              <a:spLocks noChangeArrowheads="1"/>
            </p:cNvSpPr>
            <p:nvPr/>
          </p:nvSpPr>
          <p:spPr bwMode="auto">
            <a:xfrm>
              <a:off x="3886200" y="4824978"/>
              <a:ext cx="113189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MHC </a:t>
              </a:r>
              <a:r>
                <a:rPr lang="en-US" sz="1200" dirty="0" err="1" smtClean="0"/>
                <a:t>Clase</a:t>
              </a:r>
              <a:r>
                <a:rPr lang="en-US" sz="1200" dirty="0" smtClean="0"/>
                <a:t> </a:t>
              </a:r>
              <a:r>
                <a:rPr lang="en-US" sz="1200" dirty="0"/>
                <a:t>II</a:t>
              </a:r>
            </a:p>
          </p:txBody>
        </p:sp>
        <p:sp>
          <p:nvSpPr>
            <p:cNvPr id="14" name="Text Box 170"/>
            <p:cNvSpPr txBox="1">
              <a:spLocks noChangeArrowheads="1"/>
            </p:cNvSpPr>
            <p:nvPr/>
          </p:nvSpPr>
          <p:spPr bwMode="auto">
            <a:xfrm>
              <a:off x="1905000" y="4672578"/>
              <a:ext cx="5730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CD80</a:t>
              </a:r>
            </a:p>
          </p:txBody>
        </p:sp>
        <p:sp>
          <p:nvSpPr>
            <p:cNvPr id="15" name="Text Box 171"/>
            <p:cNvSpPr txBox="1">
              <a:spLocks noChangeArrowheads="1"/>
            </p:cNvSpPr>
            <p:nvPr/>
          </p:nvSpPr>
          <p:spPr bwMode="auto">
            <a:xfrm>
              <a:off x="2438400" y="4596378"/>
              <a:ext cx="5730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CD86</a:t>
              </a:r>
            </a:p>
          </p:txBody>
        </p:sp>
        <p:sp>
          <p:nvSpPr>
            <p:cNvPr id="16" name="Text Box 178"/>
            <p:cNvSpPr txBox="1">
              <a:spLocks noChangeArrowheads="1"/>
            </p:cNvSpPr>
            <p:nvPr/>
          </p:nvSpPr>
          <p:spPr bwMode="auto">
            <a:xfrm>
              <a:off x="2133600" y="5132244"/>
              <a:ext cx="24161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 err="1" smtClean="0"/>
                <a:t>Células</a:t>
              </a:r>
              <a:r>
                <a:rPr lang="en-GB" dirty="0" smtClean="0"/>
                <a:t> </a:t>
              </a:r>
              <a:r>
                <a:rPr lang="en-GB" dirty="0" err="1" smtClean="0"/>
                <a:t>Dendríticas</a:t>
              </a:r>
              <a:endParaRPr lang="en-GB" dirty="0"/>
            </a:p>
          </p:txBody>
        </p:sp>
        <p:sp>
          <p:nvSpPr>
            <p:cNvPr id="17" name="Rectangle 152"/>
            <p:cNvSpPr>
              <a:spLocks noChangeArrowheads="1"/>
            </p:cNvSpPr>
            <p:nvPr/>
          </p:nvSpPr>
          <p:spPr bwMode="auto">
            <a:xfrm>
              <a:off x="5459413" y="5266124"/>
              <a:ext cx="609600" cy="1524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5623650" y="4886097"/>
              <a:ext cx="688925" cy="42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/>
                <a:t>TLRs</a:t>
              </a:r>
              <a:endParaRPr lang="en-US" sz="1600" b="1" dirty="0"/>
            </a:p>
          </p:txBody>
        </p:sp>
      </p:grpSp>
      <p:sp>
        <p:nvSpPr>
          <p:cNvPr id="20" name="Text Box 160"/>
          <p:cNvSpPr txBox="1">
            <a:spLocks noChangeArrowheads="1"/>
          </p:cNvSpPr>
          <p:nvPr/>
        </p:nvSpPr>
        <p:spPr bwMode="auto">
          <a:xfrm>
            <a:off x="7071866" y="1424568"/>
            <a:ext cx="19205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b="1" dirty="0" smtClean="0"/>
              <a:t>Señales innatas</a:t>
            </a:r>
          </a:p>
          <a:p>
            <a:r>
              <a:rPr lang="es-MX" b="1" dirty="0" smtClean="0"/>
              <a:t>PAMPS</a:t>
            </a:r>
            <a:endParaRPr lang="es-MX" b="1" dirty="0"/>
          </a:p>
        </p:txBody>
      </p:sp>
      <p:sp>
        <p:nvSpPr>
          <p:cNvPr id="21" name="Line 165"/>
          <p:cNvSpPr>
            <a:spLocks noChangeShapeType="1"/>
          </p:cNvSpPr>
          <p:nvPr/>
        </p:nvSpPr>
        <p:spPr bwMode="auto">
          <a:xfrm flipH="1">
            <a:off x="5898766" y="1807505"/>
            <a:ext cx="1173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942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284169" y="370497"/>
            <a:ext cx="7234564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Las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porinas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 inducen un efecto adyuvante en la respuesta de anticuerpos contra vacunas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co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-inmunizadas</a:t>
            </a:r>
            <a:endParaRPr lang="es-ES" sz="2400" dirty="0" smtClean="0">
              <a:solidFill>
                <a:schemeClr val="bg1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84020" y="6378126"/>
            <a:ext cx="5067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Pérez</a:t>
            </a:r>
            <a:r>
              <a:rPr lang="en-GB" sz="1600" dirty="0" smtClean="0"/>
              <a:t>-Toledo, </a:t>
            </a:r>
            <a:r>
              <a:rPr lang="en-GB" sz="1600" i="1" dirty="0" smtClean="0"/>
              <a:t>et al., </a:t>
            </a:r>
            <a:r>
              <a:rPr lang="en-GB" sz="1600" dirty="0" smtClean="0"/>
              <a:t>Frontiers in Immunology, 2017</a:t>
            </a:r>
            <a:endParaRPr lang="en-GB" sz="1600" dirty="0"/>
          </a:p>
        </p:txBody>
      </p:sp>
      <p:pic>
        <p:nvPicPr>
          <p:cNvPr id="6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" y="218691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02" y="1625824"/>
            <a:ext cx="3975100" cy="412750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655628" y="2206236"/>
            <a:ext cx="514591" cy="24575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69089" y="4939870"/>
            <a:ext cx="462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Vacuna de polisacárido Vi anti-</a:t>
            </a:r>
            <a:r>
              <a:rPr lang="es-ES" dirty="0" err="1" smtClean="0"/>
              <a:t>tifoídica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454614" y="5753324"/>
            <a:ext cx="479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Virus de influenza pandémica inactivado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49" y="1844377"/>
            <a:ext cx="3886200" cy="28194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330720" y="2859314"/>
            <a:ext cx="40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Vi</a:t>
            </a:r>
            <a:endParaRPr lang="es-ES_tradnl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818901" y="2674648"/>
            <a:ext cx="40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err="1" smtClean="0"/>
              <a:t>Vi</a:t>
            </a:r>
            <a:endParaRPr lang="es-ES_tradnl" b="1" dirty="0"/>
          </a:p>
        </p:txBody>
      </p:sp>
      <p:sp>
        <p:nvSpPr>
          <p:cNvPr id="18" name="Rectángulo 17"/>
          <p:cNvSpPr/>
          <p:nvPr/>
        </p:nvSpPr>
        <p:spPr>
          <a:xfrm>
            <a:off x="1732355" y="2358636"/>
            <a:ext cx="346785" cy="2057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CuadroTexto 18"/>
          <p:cNvSpPr txBox="1"/>
          <p:nvPr/>
        </p:nvSpPr>
        <p:spPr>
          <a:xfrm>
            <a:off x="1374193" y="1659711"/>
            <a:ext cx="1132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/>
              <a:t>Vi</a:t>
            </a:r>
            <a:r>
              <a:rPr lang="es-ES_tradnl" sz="1600" b="1" dirty="0" smtClean="0"/>
              <a:t>+Porins</a:t>
            </a:r>
            <a:endParaRPr lang="es-ES_tradnl" sz="16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965008" y="1812111"/>
            <a:ext cx="1132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/>
              <a:t>Vi</a:t>
            </a:r>
            <a:r>
              <a:rPr lang="es-ES_tradnl" sz="1600" b="1" dirty="0" smtClean="0"/>
              <a:t>+Porins</a:t>
            </a:r>
            <a:endParaRPr lang="es-ES_tradnl" sz="16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3612642" y="2705426"/>
            <a:ext cx="1132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/>
              <a:t>Vi</a:t>
            </a:r>
            <a:r>
              <a:rPr lang="es-ES_tradnl" sz="1600" b="1" dirty="0" smtClean="0"/>
              <a:t>+</a:t>
            </a:r>
            <a:r>
              <a:rPr lang="es-ES_tradnl" sz="1600" b="1" dirty="0" err="1" smtClean="0"/>
              <a:t>PorK</a:t>
            </a:r>
            <a:endParaRPr lang="es-ES_tradnl" sz="16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989228" y="3027103"/>
            <a:ext cx="1132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/>
              <a:t>Vi</a:t>
            </a:r>
            <a:r>
              <a:rPr lang="es-ES_tradnl" sz="1600" b="1" dirty="0" smtClean="0"/>
              <a:t>+</a:t>
            </a:r>
            <a:r>
              <a:rPr lang="es-ES_tradnl" sz="1600" b="1" dirty="0" err="1" smtClean="0"/>
              <a:t>PorK</a:t>
            </a:r>
            <a:endParaRPr lang="es-ES_tradnl" sz="1600" b="1" dirty="0"/>
          </a:p>
        </p:txBody>
      </p:sp>
      <p:sp>
        <p:nvSpPr>
          <p:cNvPr id="23" name="Rectángulo 22"/>
          <p:cNvSpPr/>
          <p:nvPr/>
        </p:nvSpPr>
        <p:spPr>
          <a:xfrm>
            <a:off x="3265857" y="2336704"/>
            <a:ext cx="346785" cy="2057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/>
          <p:cNvSpPr txBox="1"/>
          <p:nvPr/>
        </p:nvSpPr>
        <p:spPr>
          <a:xfrm>
            <a:off x="-3833" y="5328024"/>
            <a:ext cx="4458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 err="1" smtClean="0"/>
              <a:t>Porinas</a:t>
            </a:r>
            <a:r>
              <a:rPr lang="es-ES_tradnl" sz="3600" b="1" dirty="0" smtClean="0"/>
              <a:t>: Vacuna</a:t>
            </a:r>
          </a:p>
          <a:p>
            <a:r>
              <a:rPr lang="es-ES_tradnl" sz="3600" b="1" dirty="0" smtClean="0"/>
              <a:t>              Adyuvante</a:t>
            </a:r>
            <a:endParaRPr lang="es-ES_tradnl" sz="3600" b="1" dirty="0"/>
          </a:p>
        </p:txBody>
      </p:sp>
    </p:spTree>
    <p:extLst>
      <p:ext uri="{BB962C8B-B14F-4D97-AF65-F5344CB8AC3E}">
        <p14:creationId xmlns:p14="http://schemas.microsoft.com/office/powerpoint/2010/main" val="420865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33363" y="-196850"/>
            <a:ext cx="0" cy="0"/>
            <a:chOff x="0" y="0"/>
            <a:chExt cx="0" cy="0"/>
          </a:xfrm>
        </p:grpSpPr>
        <p:sp>
          <p:nvSpPr>
            <p:cNvPr id="2253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s-ES_tradnl"/>
            </a:p>
          </p:txBody>
        </p:sp>
      </p:grpSp>
      <p:pic>
        <p:nvPicPr>
          <p:cNvPr id="22531" name="Picture 5" descr="JIM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085" y="1805700"/>
            <a:ext cx="6442548" cy="432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Resultado de imagen para imss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302370" y="1722985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Innato</a:t>
            </a:r>
          </a:p>
          <a:p>
            <a:endParaRPr lang="es-ES" b="1" dirty="0" smtClean="0"/>
          </a:p>
          <a:p>
            <a:r>
              <a:rPr lang="es-ES" b="1" dirty="0" smtClean="0"/>
              <a:t>PAMPS-</a:t>
            </a:r>
            <a:r>
              <a:rPr lang="es-ES" b="1" dirty="0" err="1" smtClean="0"/>
              <a:t>PRRs</a:t>
            </a:r>
            <a:endParaRPr lang="es-E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696774" y="4697157"/>
            <a:ext cx="1980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Adaptativo</a:t>
            </a:r>
          </a:p>
          <a:p>
            <a:endParaRPr lang="es-ES" b="1" dirty="0" smtClean="0"/>
          </a:p>
          <a:p>
            <a:r>
              <a:rPr lang="es-ES" b="1" dirty="0" smtClean="0"/>
              <a:t>Antígenos - BCR</a:t>
            </a:r>
          </a:p>
          <a:p>
            <a:r>
              <a:rPr lang="es-ES" b="1" dirty="0" smtClean="0"/>
              <a:t>                   - TCR</a:t>
            </a:r>
            <a:endParaRPr lang="es-ES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1182496" y="154101"/>
            <a:ext cx="7406275" cy="1200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Times New Roman"/>
              </a:rPr>
              <a:t>Para alcanzar la inmunidad (protección) contra la infección es necesaria la activación eficiente de la respuesta inmunitaria innata y adaptativa</a:t>
            </a:r>
            <a:endParaRPr lang="es-ES" sz="24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2" name="3 Elipse"/>
          <p:cNvSpPr/>
          <p:nvPr/>
        </p:nvSpPr>
        <p:spPr>
          <a:xfrm>
            <a:off x="8533" y="1537779"/>
            <a:ext cx="2009330" cy="13195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15" name="3 Elipse"/>
          <p:cNvSpPr/>
          <p:nvPr/>
        </p:nvSpPr>
        <p:spPr>
          <a:xfrm>
            <a:off x="6289176" y="4677001"/>
            <a:ext cx="2560019" cy="1331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32227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-396875" y="5578475"/>
            <a:ext cx="2166938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pt-BR" sz="1400" b="1">
                <a:latin typeface="Comic Sans MS" charset="0"/>
              </a:rPr>
              <a:t>Universidades,</a:t>
            </a:r>
          </a:p>
          <a:p>
            <a:pPr algn="ctr"/>
            <a:r>
              <a:rPr lang="pt-BR" sz="1400" b="1">
                <a:latin typeface="Comic Sans MS" charset="0"/>
              </a:rPr>
              <a:t>Centros de Investigación</a:t>
            </a:r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 rot="16200000">
            <a:off x="4067175" y="1844675"/>
            <a:ext cx="5759450" cy="4235450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9613" y="1803400"/>
            <a:ext cx="5905500" cy="4319588"/>
            <a:chOff x="612" y="862"/>
            <a:chExt cx="3969" cy="3430"/>
          </a:xfrm>
        </p:grpSpPr>
        <p:sp>
          <p:nvSpPr>
            <p:cNvPr id="67592" name="AutoShape 8"/>
            <p:cNvSpPr>
              <a:spLocks noChangeArrowheads="1"/>
            </p:cNvSpPr>
            <p:nvPr/>
          </p:nvSpPr>
          <p:spPr bwMode="auto">
            <a:xfrm rot="16200000">
              <a:off x="1165" y="876"/>
              <a:ext cx="3430" cy="340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ctr"/>
              <a:endParaRPr lang="es-ES_tradnl"/>
            </a:p>
          </p:txBody>
        </p:sp>
        <p:sp>
          <p:nvSpPr>
            <p:cNvPr id="67593" name="AutoShape 9"/>
            <p:cNvSpPr>
              <a:spLocks noChangeArrowheads="1"/>
            </p:cNvSpPr>
            <p:nvPr/>
          </p:nvSpPr>
          <p:spPr bwMode="auto">
            <a:xfrm rot="5400000">
              <a:off x="1768" y="1866"/>
              <a:ext cx="2631" cy="140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67594" name="AutoShape 10"/>
            <p:cNvSpPr>
              <a:spLocks noChangeArrowheads="1"/>
            </p:cNvSpPr>
            <p:nvPr/>
          </p:nvSpPr>
          <p:spPr bwMode="auto">
            <a:xfrm rot="16200000">
              <a:off x="839" y="1479"/>
              <a:ext cx="1724" cy="217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67595" name="AutoShape 11"/>
            <p:cNvSpPr>
              <a:spLocks noChangeArrowheads="1"/>
            </p:cNvSpPr>
            <p:nvPr/>
          </p:nvSpPr>
          <p:spPr bwMode="auto">
            <a:xfrm rot="16200000">
              <a:off x="748" y="1888"/>
              <a:ext cx="1089" cy="1361"/>
            </a:xfrm>
            <a:prstGeom prst="triangle">
              <a:avLst>
                <a:gd name="adj" fmla="val 50000"/>
              </a:avLst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</p:grpSp>
      <p:sp>
        <p:nvSpPr>
          <p:cNvPr id="67596" name="AutoShape 12"/>
          <p:cNvSpPr>
            <a:spLocks noChangeArrowheads="1"/>
          </p:cNvSpPr>
          <p:nvPr/>
        </p:nvSpPr>
        <p:spPr bwMode="auto">
          <a:xfrm rot="5400000">
            <a:off x="-485775" y="2971800"/>
            <a:ext cx="2952750" cy="1981200"/>
          </a:xfrm>
          <a:prstGeom prst="triangle">
            <a:avLst>
              <a:gd name="adj" fmla="val 5042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34925" y="3713163"/>
            <a:ext cx="1800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MX" sz="1600" b="1">
                <a:latin typeface="Comic Sans MS" charset="0"/>
              </a:rPr>
              <a:t>Descubrimiento  </a:t>
            </a:r>
          </a:p>
          <a:p>
            <a:r>
              <a:rPr lang="es-MX" sz="1600" b="1">
                <a:latin typeface="Comic Sans MS" charset="0"/>
              </a:rPr>
              <a:t>Invención</a:t>
            </a:r>
          </a:p>
          <a:p>
            <a:endParaRPr lang="es-ES" sz="1600" b="1">
              <a:latin typeface="Comic Sans MS" charset="0"/>
            </a:endParaRP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1979613" y="2867025"/>
            <a:ext cx="21605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61938" indent="-261938">
              <a:buFont typeface="Wingdings" charset="2"/>
              <a:buChar char="ü"/>
            </a:pPr>
            <a:r>
              <a:rPr lang="es-MX" sz="1500" dirty="0" smtClean="0">
                <a:latin typeface="Arial Narrow" charset="0"/>
              </a:rPr>
              <a:t>¿Inmunogénica?</a:t>
            </a:r>
            <a:endParaRPr lang="es-MX" sz="1500" dirty="0">
              <a:latin typeface="Arial Narrow" charset="0"/>
            </a:endParaRPr>
          </a:p>
          <a:p>
            <a:pPr marL="261938" indent="-261938">
              <a:buFont typeface="Wingdings" charset="2"/>
              <a:buChar char="ü"/>
            </a:pPr>
            <a:r>
              <a:rPr lang="es-MX" sz="1500" dirty="0">
                <a:latin typeface="Arial Narrow" charset="0"/>
              </a:rPr>
              <a:t>¿Protege?</a:t>
            </a:r>
            <a:endParaRPr lang="es-ES" sz="1500" dirty="0">
              <a:latin typeface="Arial Narrow" charset="0"/>
            </a:endParaRPr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2563813" y="3841750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 b="1">
                <a:latin typeface="Comic Sans MS" charset="0"/>
              </a:rPr>
              <a:t>Pre-clínicos</a:t>
            </a:r>
            <a:endParaRPr lang="es-ES" sz="1600" b="1">
              <a:latin typeface="Comic Sans MS" charset="0"/>
            </a:endParaRP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2411413" y="4221163"/>
            <a:ext cx="866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>
                <a:latin typeface="Arial Narrow" charset="0"/>
              </a:rPr>
              <a:t>Animales</a:t>
            </a:r>
            <a:endParaRPr lang="es-ES" sz="1600">
              <a:latin typeface="Arial Narrow" charset="0"/>
            </a:endParaRPr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4178300" y="3884613"/>
            <a:ext cx="833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b="1">
                <a:latin typeface="Comic Sans MS" charset="0"/>
              </a:rPr>
              <a:t>Fase I</a:t>
            </a:r>
            <a:endParaRPr lang="es-ES" sz="1600" b="1">
              <a:latin typeface="Comic Sans MS" charset="0"/>
            </a:endParaRPr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3636963" y="2290763"/>
            <a:ext cx="20875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61938" indent="-261938">
              <a:spcBef>
                <a:spcPct val="50000"/>
              </a:spcBef>
              <a:buFont typeface="Wingdings" charset="2"/>
              <a:buChar char="ü"/>
            </a:pPr>
            <a:r>
              <a:rPr lang="es-MX" sz="1500" dirty="0" smtClean="0">
                <a:latin typeface="Arial Narrow" charset="0"/>
              </a:rPr>
              <a:t>¿Segura</a:t>
            </a:r>
            <a:r>
              <a:rPr lang="es-MX" sz="1500" dirty="0">
                <a:latin typeface="Arial Narrow" charset="0"/>
              </a:rPr>
              <a:t>?</a:t>
            </a:r>
          </a:p>
          <a:p>
            <a:pPr marL="261938" indent="-261938">
              <a:buFont typeface="Wingdings" charset="2"/>
              <a:buChar char="ü"/>
            </a:pPr>
            <a:r>
              <a:rPr lang="es-MX" sz="1500" dirty="0" smtClean="0">
                <a:latin typeface="Arial Narrow" charset="0"/>
              </a:rPr>
              <a:t>¿Inmunogénica?</a:t>
            </a:r>
            <a:endParaRPr lang="es-ES" sz="1500" dirty="0">
              <a:latin typeface="Arial Narrow" charset="0"/>
            </a:endParaRP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3573463" y="4605338"/>
            <a:ext cx="1503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>
                <a:latin typeface="Arial Narrow" charset="0"/>
              </a:rPr>
              <a:t>30- 50 voluntarios</a:t>
            </a:r>
            <a:endParaRPr lang="es-ES" sz="1600">
              <a:latin typeface="Arial Narrow" charset="0"/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>
            <a:off x="5580063" y="3884613"/>
            <a:ext cx="944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b="1">
                <a:latin typeface="Comic Sans MS" charset="0"/>
              </a:rPr>
              <a:t>Fase II</a:t>
            </a:r>
            <a:endParaRPr lang="es-ES" sz="1600" b="1">
              <a:latin typeface="Comic Sans MS" charset="0"/>
            </a:endParaRP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5156200" y="1759951"/>
            <a:ext cx="16446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4625" indent="-174625">
              <a:buFont typeface="Wingdings" charset="2"/>
              <a:buChar char="ü"/>
            </a:pPr>
            <a:r>
              <a:rPr lang="es-MX" sz="1500" dirty="0" smtClean="0">
                <a:latin typeface="Arial Narrow" charset="0"/>
              </a:rPr>
              <a:t>¿Número </a:t>
            </a:r>
            <a:r>
              <a:rPr lang="es-MX" sz="1500" dirty="0">
                <a:latin typeface="Arial Narrow" charset="0"/>
              </a:rPr>
              <a:t>dosis?</a:t>
            </a:r>
          </a:p>
          <a:p>
            <a:pPr marL="174625" indent="-174625">
              <a:buFont typeface="Wingdings" charset="2"/>
              <a:buChar char="ü"/>
            </a:pPr>
            <a:r>
              <a:rPr lang="es-MX" sz="1500" dirty="0" smtClean="0">
                <a:latin typeface="Arial Narrow" charset="0"/>
              </a:rPr>
              <a:t>¿</a:t>
            </a:r>
            <a:r>
              <a:rPr lang="es-MX" sz="1500" dirty="0">
                <a:latin typeface="Arial Narrow" charset="0"/>
              </a:rPr>
              <a:t>S</a:t>
            </a:r>
            <a:r>
              <a:rPr lang="es-MX" sz="1500" dirty="0" smtClean="0">
                <a:latin typeface="Arial Narrow" charset="0"/>
              </a:rPr>
              <a:t>egura</a:t>
            </a:r>
            <a:r>
              <a:rPr lang="es-MX" sz="1500" dirty="0">
                <a:latin typeface="Arial Narrow" charset="0"/>
              </a:rPr>
              <a:t>?</a:t>
            </a:r>
          </a:p>
          <a:p>
            <a:pPr marL="174625" indent="-174625">
              <a:buFont typeface="Wingdings" charset="2"/>
              <a:buChar char="ü"/>
            </a:pPr>
            <a:r>
              <a:rPr lang="es-ES" sz="1500" dirty="0" err="1" smtClean="0">
                <a:latin typeface="Arial Narrow" charset="0"/>
              </a:rPr>
              <a:t>inmunogenicidad</a:t>
            </a:r>
            <a:endParaRPr lang="es-ES" sz="1500" dirty="0">
              <a:latin typeface="Arial Narrow" charset="0"/>
            </a:endParaRPr>
          </a:p>
        </p:txBody>
      </p:sp>
      <p:sp>
        <p:nvSpPr>
          <p:cNvPr id="67606" name="Text Box 22"/>
          <p:cNvSpPr txBox="1">
            <a:spLocks noChangeArrowheads="1"/>
          </p:cNvSpPr>
          <p:nvPr/>
        </p:nvSpPr>
        <p:spPr bwMode="auto">
          <a:xfrm>
            <a:off x="5003800" y="5037138"/>
            <a:ext cx="1800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1600">
                <a:latin typeface="Arial Narrow" charset="0"/>
              </a:rPr>
              <a:t>200 – 400 voluntarios</a:t>
            </a:r>
            <a:endParaRPr lang="es-ES" sz="1600">
              <a:latin typeface="Arial Narrow" charset="0"/>
            </a:endParaRPr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6948488" y="3884613"/>
            <a:ext cx="1055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b="1">
                <a:latin typeface="Comic Sans MS" charset="0"/>
              </a:rPr>
              <a:t>Fase III</a:t>
            </a:r>
            <a:endParaRPr lang="es-ES" sz="1600" b="1">
              <a:latin typeface="Comic Sans MS" charset="0"/>
            </a:endParaRP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6835869" y="5372100"/>
            <a:ext cx="1825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dirty="0">
                <a:latin typeface="Arial Narrow" charset="0"/>
              </a:rPr>
              <a:t>3000-5000 voluntarios</a:t>
            </a:r>
            <a:endParaRPr lang="es-ES" sz="1600" dirty="0">
              <a:latin typeface="Arial Narrow" charset="0"/>
            </a:endParaRP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6800850" y="1668463"/>
            <a:ext cx="101123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MX" sz="1500">
                <a:latin typeface="Arial Narrow" charset="0"/>
              </a:rPr>
              <a:t>¿Funciona?</a:t>
            </a:r>
            <a:endParaRPr lang="es-ES" sz="1500">
              <a:latin typeface="Arial Narrow" charset="0"/>
            </a:endParaRPr>
          </a:p>
        </p:txBody>
      </p: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7451725" y="333375"/>
            <a:ext cx="20161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174625" indent="-174625">
              <a:buFont typeface="Wingdings" charset="2"/>
              <a:buChar char="ü"/>
            </a:pPr>
            <a:r>
              <a:rPr lang="en-US" sz="1500">
                <a:solidFill>
                  <a:srgbClr val="000000"/>
                </a:solidFill>
                <a:latin typeface="Arial Narrow" charset="0"/>
              </a:rPr>
              <a:t>¿Es útil a la </a:t>
            </a:r>
          </a:p>
          <a:p>
            <a:pPr marL="174625" indent="-174625">
              <a:buFont typeface="Wingdings" charset="2"/>
              <a:buChar char="ü"/>
            </a:pPr>
            <a:r>
              <a:rPr lang="en-US" sz="1500">
                <a:solidFill>
                  <a:srgbClr val="000000"/>
                </a:solidFill>
                <a:latin typeface="Arial Narrow" charset="0"/>
              </a:rPr>
              <a:t>población?</a:t>
            </a:r>
          </a:p>
          <a:p>
            <a:pPr marL="174625" indent="-174625">
              <a:buFont typeface="Wingdings" charset="2"/>
              <a:buChar char="ü"/>
            </a:pPr>
            <a:r>
              <a:rPr lang="en-US" sz="1500">
                <a:solidFill>
                  <a:srgbClr val="000000"/>
                </a:solidFill>
                <a:latin typeface="Arial Narrow" charset="0"/>
              </a:rPr>
              <a:t>¿Debe incorporarse</a:t>
            </a:r>
          </a:p>
          <a:p>
            <a:pPr marL="174625" indent="-174625">
              <a:buFont typeface="Wingdings" charset="2"/>
              <a:buChar char="ü"/>
            </a:pPr>
            <a:r>
              <a:rPr lang="en-US" sz="1500">
                <a:solidFill>
                  <a:srgbClr val="000000"/>
                </a:solidFill>
                <a:latin typeface="Arial Narrow" charset="0"/>
              </a:rPr>
              <a:t>En el sistema de</a:t>
            </a:r>
          </a:p>
          <a:p>
            <a:pPr marL="174625" indent="-174625">
              <a:buFont typeface="Wingdings" charset="2"/>
              <a:buChar char="ü"/>
            </a:pPr>
            <a:r>
              <a:rPr lang="en-US" sz="1500">
                <a:solidFill>
                  <a:srgbClr val="000000"/>
                </a:solidFill>
                <a:latin typeface="Arial Narrow" charset="0"/>
              </a:rPr>
              <a:t>salud?</a:t>
            </a:r>
            <a:endParaRPr lang="es-ES" sz="150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8174038" y="3860800"/>
            <a:ext cx="96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MX" sz="1600" b="1">
                <a:latin typeface="Comic Sans MS" charset="0"/>
              </a:rPr>
              <a:t>Fase IV</a:t>
            </a:r>
            <a:endParaRPr lang="es-ES" sz="1600" b="1">
              <a:latin typeface="Comic Sans MS" charset="0"/>
            </a:endParaRPr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7850188" y="2152366"/>
            <a:ext cx="29860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pt-BR" sz="1500" dirty="0" err="1">
                <a:solidFill>
                  <a:schemeClr val="tx2"/>
                </a:solidFill>
                <a:latin typeface="Arial Narrow" charset="0"/>
              </a:rPr>
              <a:t>Desempeño</a:t>
            </a:r>
            <a:endParaRPr lang="pt-BR" sz="1500" dirty="0">
              <a:solidFill>
                <a:schemeClr val="tx2"/>
              </a:solidFill>
              <a:latin typeface="Arial Narrow" charset="0"/>
            </a:endParaRPr>
          </a:p>
          <a:p>
            <a:r>
              <a:rPr lang="pt-BR" sz="1500" dirty="0" err="1">
                <a:solidFill>
                  <a:schemeClr val="tx2"/>
                </a:solidFill>
                <a:latin typeface="Arial Narrow" charset="0"/>
              </a:rPr>
              <a:t>Costo</a:t>
            </a:r>
            <a:r>
              <a:rPr lang="pt-BR" sz="1500" dirty="0">
                <a:solidFill>
                  <a:schemeClr val="tx2"/>
                </a:solidFill>
                <a:latin typeface="Arial Narrow" charset="0"/>
              </a:rPr>
              <a:t>/beneficio </a:t>
            </a:r>
          </a:p>
          <a:p>
            <a:r>
              <a:rPr lang="pt-BR" sz="1500" dirty="0" err="1">
                <a:solidFill>
                  <a:schemeClr val="tx2"/>
                </a:solidFill>
                <a:latin typeface="Arial Narrow" charset="0"/>
              </a:rPr>
              <a:t>en</a:t>
            </a:r>
            <a:r>
              <a:rPr lang="pt-BR" sz="1500" dirty="0">
                <a:solidFill>
                  <a:schemeClr val="tx2"/>
                </a:solidFill>
                <a:latin typeface="Arial Narrow" charset="0"/>
              </a:rPr>
              <a:t> </a:t>
            </a:r>
            <a:r>
              <a:rPr lang="pt-BR" sz="1500" dirty="0" err="1">
                <a:solidFill>
                  <a:schemeClr val="tx2"/>
                </a:solidFill>
                <a:latin typeface="Arial Narrow" charset="0"/>
              </a:rPr>
              <a:t>los</a:t>
            </a:r>
            <a:r>
              <a:rPr lang="pt-BR" sz="1500" dirty="0">
                <a:solidFill>
                  <a:schemeClr val="tx2"/>
                </a:solidFill>
                <a:latin typeface="Arial Narrow" charset="0"/>
              </a:rPr>
              <a:t> </a:t>
            </a:r>
            <a:r>
              <a:rPr lang="pt-BR" sz="1500" dirty="0" err="1">
                <a:solidFill>
                  <a:schemeClr val="tx2"/>
                </a:solidFill>
                <a:latin typeface="Arial Narrow" charset="0"/>
              </a:rPr>
              <a:t>sitios</a:t>
            </a:r>
            <a:endParaRPr lang="pt-BR" sz="1500" dirty="0">
              <a:solidFill>
                <a:schemeClr val="tx2"/>
              </a:solidFill>
              <a:latin typeface="Arial Narrow" charset="0"/>
            </a:endParaRPr>
          </a:p>
          <a:p>
            <a:r>
              <a:rPr lang="pt-BR" sz="1500" dirty="0">
                <a:solidFill>
                  <a:schemeClr val="tx2"/>
                </a:solidFill>
                <a:latin typeface="Arial Narrow" charset="0"/>
              </a:rPr>
              <a:t>de uso</a:t>
            </a:r>
          </a:p>
        </p:txBody>
      </p:sp>
      <p:sp>
        <p:nvSpPr>
          <p:cNvPr id="67613" name="Text Box 29"/>
          <p:cNvSpPr txBox="1">
            <a:spLocks noChangeArrowheads="1"/>
          </p:cNvSpPr>
          <p:nvPr/>
        </p:nvSpPr>
        <p:spPr bwMode="auto">
          <a:xfrm>
            <a:off x="2371750" y="5430537"/>
            <a:ext cx="3636731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sz="1400" b="1" dirty="0" smtClean="0">
                <a:latin typeface="Comic Sans MS" charset="0"/>
              </a:rPr>
              <a:t>Industria </a:t>
            </a:r>
          </a:p>
          <a:p>
            <a:r>
              <a:rPr lang="es-MX" sz="1400" b="1" dirty="0" smtClean="0">
                <a:latin typeface="Comic Sans MS" charset="0"/>
              </a:rPr>
              <a:t>Hospitales</a:t>
            </a:r>
          </a:p>
          <a:p>
            <a:r>
              <a:rPr lang="es-MX" sz="1400" b="1" dirty="0" smtClean="0">
                <a:latin typeface="Comic Sans MS" charset="0"/>
              </a:rPr>
              <a:t>Universidades</a:t>
            </a:r>
          </a:p>
          <a:p>
            <a:r>
              <a:rPr lang="es-MX" sz="1400" b="1" dirty="0" smtClean="0">
                <a:latin typeface="Comic Sans MS" charset="0"/>
              </a:rPr>
              <a:t>Despachos abogados</a:t>
            </a:r>
          </a:p>
          <a:p>
            <a:r>
              <a:rPr lang="es-MX" sz="1400" b="1" dirty="0" smtClean="0">
                <a:latin typeface="Comic Sans MS" charset="0"/>
              </a:rPr>
              <a:t>Centros de Investigación</a:t>
            </a:r>
          </a:p>
          <a:p>
            <a:r>
              <a:rPr lang="es-MX" sz="1400" b="1" dirty="0" smtClean="0">
                <a:latin typeface="Comic Sans MS" charset="0"/>
              </a:rPr>
              <a:t>Agencias reguladoras (FDA, COFEPRIS)</a:t>
            </a:r>
            <a:endParaRPr lang="es-MX" sz="1400" b="1" dirty="0">
              <a:latin typeface="Comic Sans MS" charset="0"/>
            </a:endParaRPr>
          </a:p>
        </p:txBody>
      </p:sp>
      <p:sp>
        <p:nvSpPr>
          <p:cNvPr id="67614" name="Text Box 30"/>
          <p:cNvSpPr txBox="1">
            <a:spLocks noChangeArrowheads="1"/>
          </p:cNvSpPr>
          <p:nvPr/>
        </p:nvSpPr>
        <p:spPr bwMode="auto">
          <a:xfrm>
            <a:off x="0" y="2060575"/>
            <a:ext cx="2268538" cy="336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3366FF"/>
              </a:gs>
              <a:gs pos="100000">
                <a:schemeClr val="accent1"/>
              </a:gs>
            </a:gsLst>
            <a:lin ang="27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Publicaciones/ Tesis</a:t>
            </a:r>
          </a:p>
        </p:txBody>
      </p:sp>
      <p:sp>
        <p:nvSpPr>
          <p:cNvPr id="67615" name="Text Box 31"/>
          <p:cNvSpPr txBox="1">
            <a:spLocks noChangeArrowheads="1"/>
          </p:cNvSpPr>
          <p:nvPr/>
        </p:nvSpPr>
        <p:spPr bwMode="auto">
          <a:xfrm>
            <a:off x="2555875" y="2300288"/>
            <a:ext cx="1028700" cy="336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3366FF"/>
              </a:gs>
              <a:gs pos="100000">
                <a:schemeClr val="accent1"/>
              </a:gs>
            </a:gsLst>
            <a:lin ang="27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Patentes</a:t>
            </a:r>
          </a:p>
        </p:txBody>
      </p:sp>
      <p:sp>
        <p:nvSpPr>
          <p:cNvPr id="67616" name="Text Box 32"/>
          <p:cNvSpPr txBox="1">
            <a:spLocks noChangeArrowheads="1"/>
          </p:cNvSpPr>
          <p:nvPr/>
        </p:nvSpPr>
        <p:spPr bwMode="auto">
          <a:xfrm>
            <a:off x="3779838" y="1724025"/>
            <a:ext cx="1431925" cy="336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3366FF"/>
              </a:gs>
              <a:gs pos="100000">
                <a:schemeClr val="accent1"/>
              </a:gs>
            </a:gsLst>
            <a:lin ang="27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Escalamiento</a:t>
            </a:r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5448300" y="936370"/>
            <a:ext cx="1931988" cy="581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3366FF"/>
              </a:gs>
              <a:gs pos="100000">
                <a:schemeClr val="accent1"/>
              </a:gs>
            </a:gsLst>
            <a:lin ang="27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Registro Agencias</a:t>
            </a:r>
          </a:p>
          <a:p>
            <a:r>
              <a:rPr lang="en-US" sz="1600" b="1">
                <a:solidFill>
                  <a:srgbClr val="000000"/>
                </a:solidFill>
                <a:latin typeface="Comic Sans MS" charset="0"/>
              </a:rPr>
              <a:t> Reguladoras</a:t>
            </a:r>
          </a:p>
        </p:txBody>
      </p:sp>
      <p:sp>
        <p:nvSpPr>
          <p:cNvPr id="67618" name="AutoShape 34"/>
          <p:cNvSpPr>
            <a:spLocks noChangeArrowheads="1"/>
          </p:cNvSpPr>
          <p:nvPr/>
        </p:nvSpPr>
        <p:spPr bwMode="auto">
          <a:xfrm>
            <a:off x="1331914" y="5805488"/>
            <a:ext cx="1079499" cy="431800"/>
          </a:xfrm>
          <a:prstGeom prst="rightArrow">
            <a:avLst>
              <a:gd name="adj1" fmla="val 50000"/>
              <a:gd name="adj2" fmla="val 175092"/>
            </a:avLst>
          </a:prstGeom>
          <a:gradFill rotWithShape="1">
            <a:gsLst>
              <a:gs pos="0">
                <a:srgbClr val="3366FF">
                  <a:gamma/>
                  <a:tint val="12549"/>
                  <a:invGamma/>
                </a:srgbClr>
              </a:gs>
              <a:gs pos="50000">
                <a:srgbClr val="3366FF"/>
              </a:gs>
              <a:gs pos="100000">
                <a:srgbClr val="3366FF">
                  <a:gamma/>
                  <a:tint val="12549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67652" name="Text Box 68"/>
          <p:cNvSpPr txBox="1">
            <a:spLocks noChangeArrowheads="1"/>
          </p:cNvSpPr>
          <p:nvPr/>
        </p:nvSpPr>
        <p:spPr bwMode="auto">
          <a:xfrm>
            <a:off x="8035925" y="4868863"/>
            <a:ext cx="1073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/>
              <a:t>Población</a:t>
            </a:r>
          </a:p>
          <a:p>
            <a:r>
              <a:rPr lang="en-GB" sz="1600"/>
              <a:t>abierta</a:t>
            </a:r>
          </a:p>
        </p:txBody>
      </p:sp>
      <p:sp>
        <p:nvSpPr>
          <p:cNvPr id="67654" name="Text Box 70"/>
          <p:cNvSpPr txBox="1">
            <a:spLocks noChangeArrowheads="1"/>
          </p:cNvSpPr>
          <p:nvPr/>
        </p:nvSpPr>
        <p:spPr bwMode="auto">
          <a:xfrm>
            <a:off x="4070598" y="5694972"/>
            <a:ext cx="2994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MX" b="1" dirty="0" smtClean="0"/>
              <a:t>1,000 millones de dólares</a:t>
            </a:r>
            <a:endParaRPr lang="es-MX" b="1" dirty="0"/>
          </a:p>
        </p:txBody>
      </p:sp>
      <p:pic>
        <p:nvPicPr>
          <p:cNvPr id="37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" y="218691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uadroTexto 37"/>
          <p:cNvSpPr txBox="1"/>
          <p:nvPr/>
        </p:nvSpPr>
        <p:spPr>
          <a:xfrm>
            <a:off x="6588583" y="5991038"/>
            <a:ext cx="2520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 smtClean="0"/>
              <a:t>MERCADO</a:t>
            </a:r>
            <a:endParaRPr lang="es-ES_tradnl" sz="3600" b="1" dirty="0"/>
          </a:p>
        </p:txBody>
      </p:sp>
      <p:sp>
        <p:nvSpPr>
          <p:cNvPr id="39" name="11 Flecha derecha"/>
          <p:cNvSpPr/>
          <p:nvPr/>
        </p:nvSpPr>
        <p:spPr>
          <a:xfrm>
            <a:off x="4562127" y="6043669"/>
            <a:ext cx="1740004" cy="408001"/>
          </a:xfrm>
          <a:prstGeom prst="rightArrow">
            <a:avLst/>
          </a:prstGeom>
          <a:gradFill>
            <a:gsLst>
              <a:gs pos="0">
                <a:schemeClr val="accent1">
                  <a:shade val="58000"/>
                  <a:satMod val="150000"/>
                </a:schemeClr>
              </a:gs>
              <a:gs pos="72000">
                <a:schemeClr val="accent1">
                  <a:lumMod val="95000"/>
                </a:schemeClr>
              </a:gs>
              <a:gs pos="100000">
                <a:schemeClr val="accent1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CuadroTexto 39"/>
          <p:cNvSpPr txBox="1"/>
          <p:nvPr/>
        </p:nvSpPr>
        <p:spPr>
          <a:xfrm>
            <a:off x="1211893" y="235069"/>
            <a:ext cx="623983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  <a:cs typeface="Times New Roman" panose="02020603050405020304" pitchFamily="18" charset="0"/>
              </a:rPr>
              <a:t>Innovación en Vacunas y adyuvantes</a:t>
            </a:r>
          </a:p>
        </p:txBody>
      </p:sp>
    </p:spTree>
    <p:extLst>
      <p:ext uri="{BB962C8B-B14F-4D97-AF65-F5344CB8AC3E}">
        <p14:creationId xmlns:p14="http://schemas.microsoft.com/office/powerpoint/2010/main" val="219031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8508"/>
          <a:stretch>
            <a:fillRect/>
          </a:stretch>
        </p:blipFill>
        <p:spPr bwMode="auto">
          <a:xfrm>
            <a:off x="6019800" y="1130686"/>
            <a:ext cx="1471612" cy="170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8525" y="4114800"/>
            <a:ext cx="29876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Imagen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31242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CuadroTexto 6"/>
          <p:cNvSpPr txBox="1">
            <a:spLocks noChangeArrowheads="1"/>
          </p:cNvSpPr>
          <p:nvPr/>
        </p:nvSpPr>
        <p:spPr bwMode="auto">
          <a:xfrm>
            <a:off x="914400" y="1200207"/>
            <a:ext cx="37783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3200" b="1" dirty="0" smtClean="0"/>
              <a:t>FINANCIAMIENTO:</a:t>
            </a:r>
            <a:endParaRPr lang="es-ES_tradnl" sz="3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4885151"/>
            <a:ext cx="2362200" cy="17716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048000"/>
            <a:ext cx="1625600" cy="18371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" y="5486400"/>
            <a:ext cx="2870876" cy="88106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673788">
            <a:off x="379654" y="6001239"/>
            <a:ext cx="617233" cy="68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adroTexto 10"/>
          <p:cNvSpPr txBox="1"/>
          <p:nvPr/>
        </p:nvSpPr>
        <p:spPr>
          <a:xfrm>
            <a:off x="1352945" y="16812"/>
            <a:ext cx="6404495" cy="11233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86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626911" y="3610349"/>
            <a:ext cx="29981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 smtClean="0">
                <a:latin typeface="Times New Roman"/>
                <a:cs typeface="Times New Roman"/>
              </a:rPr>
              <a:t>Dra. Laura Bonifaz</a:t>
            </a:r>
          </a:p>
          <a:p>
            <a:pPr algn="ctr"/>
            <a:r>
              <a:rPr lang="es-MX" dirty="0" smtClean="0"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s-MX" dirty="0" smtClean="0">
                <a:latin typeface="Times New Roman"/>
                <a:cs typeface="Times New Roman"/>
              </a:rPr>
              <a:t>Dra. Lourdes Arriaga Pizano</a:t>
            </a:r>
            <a:endParaRPr lang="es-MX" dirty="0">
              <a:latin typeface="Times New Roman"/>
              <a:cs typeface="Times New Roman"/>
            </a:endParaRPr>
          </a:p>
          <a:p>
            <a:pPr algn="ctr"/>
            <a:endParaRPr lang="es-MX" dirty="0" smtClean="0">
              <a:latin typeface="Times New Roman"/>
              <a:cs typeface="Times New Roman"/>
            </a:endParaRPr>
          </a:p>
          <a:p>
            <a:pPr algn="ctr"/>
            <a:r>
              <a:rPr lang="es-MX" dirty="0" smtClean="0">
                <a:latin typeface="Times New Roman"/>
                <a:cs typeface="Times New Roman"/>
              </a:rPr>
              <a:t>Dr. Eduardo Ferat Osorio</a:t>
            </a:r>
            <a:endParaRPr lang="es-MX" dirty="0">
              <a:latin typeface="Times New Roman"/>
              <a:cs typeface="Times New Roman"/>
            </a:endParaRPr>
          </a:p>
          <a:p>
            <a:pPr algn="ctr"/>
            <a:endParaRPr lang="es-MX" b="1" dirty="0" smtClean="0">
              <a:latin typeface="Times New Roman"/>
              <a:cs typeface="Times New Roman"/>
            </a:endParaRPr>
          </a:p>
          <a:p>
            <a:pPr algn="ctr"/>
            <a:r>
              <a:rPr lang="es-MX" dirty="0" smtClean="0">
                <a:latin typeface="Times New Roman"/>
                <a:cs typeface="Times New Roman"/>
              </a:rPr>
              <a:t>Dra. Martha Martínez Salazar</a:t>
            </a:r>
            <a:endParaRPr lang="es-MX" b="1" dirty="0" smtClean="0">
              <a:latin typeface="Times New Roman"/>
              <a:cs typeface="Times New Roman"/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1005314" y="1396397"/>
            <a:ext cx="789230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800" b="1" dirty="0" smtClean="0">
                <a:latin typeface="Times New Roman"/>
                <a:cs typeface="Times New Roman"/>
              </a:rPr>
              <a:t>UNIDAD DE INVESTIGACIÓN MÉDICA EN INMUNOQUÍMICA (UIMIQ)</a:t>
            </a:r>
          </a:p>
          <a:p>
            <a:pPr algn="ctr"/>
            <a:endParaRPr lang="es-MX" sz="900" b="1" dirty="0" smtClean="0">
              <a:latin typeface="Times New Roman"/>
              <a:cs typeface="Times New Roman"/>
            </a:endParaRPr>
          </a:p>
          <a:p>
            <a:pPr algn="ctr"/>
            <a:r>
              <a:rPr lang="es-MX" sz="1800" b="1" dirty="0" smtClean="0">
                <a:latin typeface="Times New Roman"/>
                <a:cs typeface="Times New Roman"/>
              </a:rPr>
              <a:t>Jefe de la Unidad: </a:t>
            </a:r>
          </a:p>
          <a:p>
            <a:pPr algn="ctr"/>
            <a:r>
              <a:rPr lang="es-MX" sz="1800" b="1" dirty="0" smtClean="0">
                <a:latin typeface="Times New Roman"/>
                <a:cs typeface="Times New Roman"/>
              </a:rPr>
              <a:t>Dr. Armando Isibasi Araujo. </a:t>
            </a:r>
          </a:p>
          <a:p>
            <a:pPr algn="ctr"/>
            <a:r>
              <a:rPr lang="es-MX" b="1" dirty="0" smtClean="0">
                <a:latin typeface="Times New Roman"/>
                <a:cs typeface="Times New Roman"/>
              </a:rPr>
              <a:t>Investigador Emérito, </a:t>
            </a:r>
            <a:r>
              <a:rPr lang="es-MX" sz="1800" b="1" dirty="0" smtClean="0">
                <a:latin typeface="Times New Roman"/>
                <a:cs typeface="Times New Roman"/>
              </a:rPr>
              <a:t>SNI III</a:t>
            </a:r>
            <a:endParaRPr lang="es-MX" sz="1800" b="1" dirty="0">
              <a:latin typeface="Times New Roman"/>
              <a:cs typeface="Times New Roman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/>
          <a:srcRect b="8508"/>
          <a:stretch>
            <a:fillRect/>
          </a:stretch>
        </p:blipFill>
        <p:spPr bwMode="auto">
          <a:xfrm>
            <a:off x="168123" y="76200"/>
            <a:ext cx="898525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6" y="4754632"/>
            <a:ext cx="1275660" cy="11678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138" y="1838300"/>
            <a:ext cx="1264296" cy="140837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23" y="3318214"/>
            <a:ext cx="1153333" cy="1307798"/>
          </a:xfrm>
          <a:prstGeom prst="rect">
            <a:avLst/>
          </a:prstGeom>
        </p:spPr>
      </p:pic>
      <p:pic>
        <p:nvPicPr>
          <p:cNvPr id="19" name="Picture 4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3975" y="3339646"/>
            <a:ext cx="1174591" cy="119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23" y="4771632"/>
            <a:ext cx="1153333" cy="126983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804789" y="234210"/>
            <a:ext cx="6404495" cy="11233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1834" y="3132059"/>
            <a:ext cx="2922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Times New Roman"/>
                <a:cs typeface="Times New Roman"/>
              </a:rPr>
              <a:t>M. en C. Patricia Rojo</a:t>
            </a:r>
          </a:p>
          <a:p>
            <a:r>
              <a:rPr lang="es-MX" dirty="0" smtClean="0">
                <a:latin typeface="Times New Roman"/>
                <a:cs typeface="Times New Roman"/>
              </a:rPr>
              <a:t>M</a:t>
            </a:r>
            <a:r>
              <a:rPr lang="es-MX" dirty="0">
                <a:latin typeface="Times New Roman"/>
                <a:cs typeface="Times New Roman"/>
              </a:rPr>
              <a:t>. A. Óscar Arteaga</a:t>
            </a:r>
          </a:p>
          <a:p>
            <a:r>
              <a:rPr lang="es-MX" dirty="0">
                <a:latin typeface="Times New Roman"/>
                <a:cs typeface="Times New Roman"/>
              </a:rPr>
              <a:t>Biol. Ana Clara López </a:t>
            </a:r>
          </a:p>
          <a:p>
            <a:r>
              <a:rPr lang="es-MX" dirty="0">
                <a:latin typeface="Times New Roman"/>
                <a:cs typeface="Times New Roman"/>
              </a:rPr>
              <a:t>LA. Araceli Hurtado</a:t>
            </a:r>
          </a:p>
          <a:p>
            <a:r>
              <a:rPr lang="es-MX" dirty="0">
                <a:latin typeface="Times New Roman"/>
                <a:cs typeface="Times New Roman"/>
              </a:rPr>
              <a:t>M. en C. Alma Delia Valencia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221834" y="4644888"/>
            <a:ext cx="27729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Times New Roman"/>
                <a:cs typeface="Times New Roman"/>
              </a:rPr>
              <a:t>Dr. Néstor Ortega </a:t>
            </a:r>
          </a:p>
          <a:p>
            <a:r>
              <a:rPr lang="es-MX" dirty="0">
                <a:latin typeface="Times New Roman"/>
                <a:cs typeface="Times New Roman"/>
              </a:rPr>
              <a:t>M. en C. Luis Ontiveros</a:t>
            </a:r>
          </a:p>
          <a:p>
            <a:r>
              <a:rPr lang="es-MX" dirty="0">
                <a:latin typeface="Times New Roman"/>
                <a:cs typeface="Times New Roman"/>
              </a:rPr>
              <a:t>LF. Gonzalo González</a:t>
            </a:r>
          </a:p>
          <a:p>
            <a:r>
              <a:rPr lang="es-MX" dirty="0">
                <a:latin typeface="Times New Roman"/>
                <a:cs typeface="Times New Roman"/>
              </a:rPr>
              <a:t>IB. Jessica Sánchez Vargas </a:t>
            </a:r>
          </a:p>
          <a:p>
            <a:r>
              <a:rPr lang="es-MX" dirty="0">
                <a:latin typeface="Times New Roman"/>
                <a:cs typeface="Times New Roman"/>
              </a:rPr>
              <a:t>Biol. Stephanie Saint-Remi</a:t>
            </a:r>
          </a:p>
          <a:p>
            <a:r>
              <a:rPr lang="es-MX" dirty="0">
                <a:latin typeface="Times New Roman"/>
                <a:cs typeface="Times New Roman"/>
              </a:rPr>
              <a:t>pLF. Silvia Vanessa Rivero </a:t>
            </a:r>
            <a:endParaRPr lang="es-ES_tradnl" dirty="0">
              <a:latin typeface="Times New Roman"/>
              <a:cs typeface="Times New Roman"/>
            </a:endParaRPr>
          </a:p>
          <a:p>
            <a:r>
              <a:rPr lang="es-MX" dirty="0">
                <a:latin typeface="Times New Roman"/>
                <a:cs typeface="Times New Roman"/>
              </a:rPr>
              <a:t>pBiol. Diana Laura Pacheco</a:t>
            </a:r>
          </a:p>
        </p:txBody>
      </p:sp>
    </p:spTree>
    <p:extLst>
      <p:ext uri="{BB962C8B-B14F-4D97-AF65-F5344CB8AC3E}">
        <p14:creationId xmlns:p14="http://schemas.microsoft.com/office/powerpoint/2010/main" val="361830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3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2"/>
          <p:cNvSpPr txBox="1">
            <a:spLocks noChangeArrowheads="1"/>
          </p:cNvSpPr>
          <p:nvPr/>
        </p:nvSpPr>
        <p:spPr bwMode="auto">
          <a:xfrm>
            <a:off x="184300" y="1643713"/>
            <a:ext cx="29797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" b="1" dirty="0" smtClean="0">
                <a:latin typeface="Times New Roman"/>
              </a:rPr>
              <a:t>Instituto de Biotecnología, UNAM</a:t>
            </a:r>
          </a:p>
          <a:p>
            <a:r>
              <a:rPr lang="es-ES" dirty="0" smtClean="0">
                <a:latin typeface="Times New Roman"/>
              </a:rPr>
              <a:t>Dr. Edmundo Calva</a:t>
            </a:r>
          </a:p>
          <a:p>
            <a:endParaRPr lang="es-ES" b="1" dirty="0" smtClean="0">
              <a:latin typeface="Times New Roman"/>
            </a:endParaRPr>
          </a:p>
          <a:p>
            <a:r>
              <a:rPr lang="es-ES" b="1" dirty="0" smtClean="0">
                <a:latin typeface="Times New Roman"/>
              </a:rPr>
              <a:t>Unidad de Medicina Experimental, Facultad de Medicina, UNAM</a:t>
            </a:r>
          </a:p>
          <a:p>
            <a:r>
              <a:rPr lang="es-ES" dirty="0" smtClean="0">
                <a:latin typeface="Times New Roman"/>
              </a:rPr>
              <a:t>Dr. </a:t>
            </a:r>
            <a:r>
              <a:rPr lang="es-ES" dirty="0" err="1" smtClean="0">
                <a:latin typeface="Times New Roman"/>
              </a:rPr>
              <a:t>Ingeborg</a:t>
            </a:r>
            <a:r>
              <a:rPr lang="es-ES" dirty="0" smtClean="0">
                <a:latin typeface="Times New Roman"/>
              </a:rPr>
              <a:t> Becker</a:t>
            </a:r>
          </a:p>
          <a:p>
            <a:r>
              <a:rPr lang="es-ES" dirty="0" smtClean="0">
                <a:latin typeface="Times New Roman"/>
              </a:rPr>
              <a:t>Sr. Ricardo Orozco</a:t>
            </a:r>
          </a:p>
          <a:p>
            <a:r>
              <a:rPr lang="es-ES" dirty="0" smtClean="0">
                <a:latin typeface="Times New Roman"/>
              </a:rPr>
              <a:t>MVZ. Daniel Sánchez</a:t>
            </a:r>
          </a:p>
          <a:p>
            <a:endParaRPr lang="es-ES" dirty="0" smtClean="0">
              <a:latin typeface="Times New Roman"/>
            </a:endParaRPr>
          </a:p>
          <a:p>
            <a:r>
              <a:rPr lang="es-ES" b="1" dirty="0" smtClean="0">
                <a:latin typeface="Times New Roman"/>
              </a:rPr>
              <a:t>Escuela Nacional de Ciencias Biológicas, IPN:</a:t>
            </a:r>
          </a:p>
          <a:p>
            <a:r>
              <a:rPr lang="es-ES" dirty="0" smtClean="0">
                <a:latin typeface="Times New Roman"/>
              </a:rPr>
              <a:t>Dr. Mayra Pérez Tapia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234799" y="5803058"/>
            <a:ext cx="25812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b="1" dirty="0" smtClean="0">
                <a:latin typeface="Times New Roman"/>
              </a:rPr>
              <a:t>Facultad de Química </a:t>
            </a:r>
          </a:p>
          <a:p>
            <a:r>
              <a:rPr lang="es-ES_tradnl" b="1" dirty="0" smtClean="0">
                <a:latin typeface="Times New Roman"/>
              </a:rPr>
              <a:t>UNAM:</a:t>
            </a:r>
          </a:p>
          <a:p>
            <a:r>
              <a:rPr lang="es-ES_tradnl" dirty="0" smtClean="0">
                <a:latin typeface="Times New Roman"/>
              </a:rPr>
              <a:t>Dr. Rodolfo </a:t>
            </a:r>
            <a:r>
              <a:rPr lang="es-ES_tradnl" dirty="0" err="1" smtClean="0">
                <a:latin typeface="Times New Roman"/>
              </a:rPr>
              <a:t>Pastelin</a:t>
            </a:r>
            <a:endParaRPr lang="es-ES_tradnl" dirty="0" smtClean="0">
              <a:latin typeface="Times New Roman"/>
            </a:endParaRPr>
          </a:p>
        </p:txBody>
      </p:sp>
      <p:pic>
        <p:nvPicPr>
          <p:cNvPr id="49" name="Picture 2" descr="image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5491" y="4539440"/>
            <a:ext cx="695325" cy="102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7073" y="5888188"/>
            <a:ext cx="792163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29537" y="2954335"/>
            <a:ext cx="141446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4"/>
          <p:cNvPicPr>
            <a:picLocks noChangeAspect="1"/>
          </p:cNvPicPr>
          <p:nvPr/>
        </p:nvPicPr>
        <p:blipFill rotWithShape="1">
          <a:blip r:embed="rId8"/>
          <a:srcRect r="5553"/>
          <a:stretch/>
        </p:blipFill>
        <p:spPr bwMode="auto">
          <a:xfrm>
            <a:off x="7104894" y="4569938"/>
            <a:ext cx="2039106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4554120" y="5653760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b="1" dirty="0" err="1" smtClean="0">
                <a:latin typeface="Times New Roman"/>
              </a:rPr>
              <a:t>University</a:t>
            </a:r>
            <a:r>
              <a:rPr lang="es-ES_tradnl" b="1" dirty="0" smtClean="0">
                <a:latin typeface="Times New Roman"/>
              </a:rPr>
              <a:t> </a:t>
            </a:r>
            <a:r>
              <a:rPr lang="es-ES_tradnl" b="1" dirty="0" err="1" smtClean="0">
                <a:latin typeface="Times New Roman"/>
              </a:rPr>
              <a:t>of</a:t>
            </a:r>
            <a:r>
              <a:rPr lang="es-ES_tradnl" b="1" dirty="0" smtClean="0">
                <a:latin typeface="Times New Roman"/>
              </a:rPr>
              <a:t> Oxford, UK:</a:t>
            </a:r>
          </a:p>
          <a:p>
            <a:r>
              <a:rPr lang="es-ES_tradnl" dirty="0" smtClean="0">
                <a:latin typeface="Times New Roman"/>
              </a:rPr>
              <a:t>Prof. Paul </a:t>
            </a:r>
            <a:r>
              <a:rPr lang="es-ES_tradnl" dirty="0" err="1" smtClean="0">
                <a:latin typeface="Times New Roman"/>
              </a:rPr>
              <a:t>Klenerman</a:t>
            </a:r>
            <a:endParaRPr lang="es-ES_tradnl" dirty="0" smtClean="0">
              <a:latin typeface="Times New Roman"/>
            </a:endParaRPr>
          </a:p>
          <a:p>
            <a:r>
              <a:rPr lang="es-ES_tradnl" dirty="0" smtClean="0">
                <a:latin typeface="Times New Roman"/>
              </a:rPr>
              <a:t>Prof. Arturo Reyes</a:t>
            </a:r>
          </a:p>
          <a:p>
            <a:r>
              <a:rPr lang="es-ES_tradnl" dirty="0" smtClean="0">
                <a:latin typeface="Times New Roman"/>
              </a:rPr>
              <a:t>Dr. César López</a:t>
            </a: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8764" y="3205948"/>
            <a:ext cx="1143000" cy="1082040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756" y="1670061"/>
            <a:ext cx="1092200" cy="1193800"/>
          </a:xfrm>
          <a:prstGeom prst="rect">
            <a:avLst/>
          </a:prstGeom>
        </p:spPr>
      </p:pic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4568673" y="2992588"/>
            <a:ext cx="33503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b="1" dirty="0" err="1">
                <a:latin typeface="Times New Roman"/>
              </a:rPr>
              <a:t>University</a:t>
            </a:r>
            <a:r>
              <a:rPr lang="es-ES_tradnl" b="1" dirty="0">
                <a:latin typeface="Times New Roman"/>
              </a:rPr>
              <a:t> of </a:t>
            </a:r>
            <a:r>
              <a:rPr lang="es-ES_tradnl" b="1" dirty="0" err="1" smtClean="0">
                <a:latin typeface="Times New Roman"/>
              </a:rPr>
              <a:t>Birmingham,UK</a:t>
            </a:r>
            <a:r>
              <a:rPr lang="es-ES_tradnl" b="1" dirty="0" smtClean="0">
                <a:latin typeface="Times New Roman"/>
              </a:rPr>
              <a:t>:</a:t>
            </a:r>
          </a:p>
          <a:p>
            <a:r>
              <a:rPr lang="es-ES_tradnl" dirty="0" smtClean="0">
                <a:latin typeface="Times New Roman"/>
              </a:rPr>
              <a:t>Prof. </a:t>
            </a:r>
            <a:r>
              <a:rPr lang="es-ES_tradnl" dirty="0">
                <a:latin typeface="Times New Roman"/>
              </a:rPr>
              <a:t>Adam Cunningham</a:t>
            </a:r>
            <a:endParaRPr lang="es-ES_tradnl" dirty="0" smtClean="0">
              <a:latin typeface="Times New Roman"/>
            </a:endParaRPr>
          </a:p>
          <a:p>
            <a:r>
              <a:rPr lang="es-ES_tradnl" dirty="0" smtClean="0">
                <a:latin typeface="Times New Roman"/>
              </a:rPr>
              <a:t>Prof. </a:t>
            </a:r>
            <a:r>
              <a:rPr lang="es-ES_tradnl" dirty="0">
                <a:latin typeface="Times New Roman"/>
              </a:rPr>
              <a:t>Calman </a:t>
            </a:r>
            <a:r>
              <a:rPr lang="es-ES_tradnl" dirty="0" err="1" smtClean="0">
                <a:latin typeface="Times New Roman"/>
              </a:rPr>
              <a:t>MacLennan</a:t>
            </a:r>
            <a:endParaRPr lang="es-ES_tradnl" dirty="0" smtClean="0">
              <a:latin typeface="Times New Roman"/>
            </a:endParaRP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4537981" y="4121203"/>
            <a:ext cx="355932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s-ES_tradnl" b="1" dirty="0" err="1">
                <a:latin typeface="Times New Roman"/>
              </a:rPr>
              <a:t>Institute</a:t>
            </a:r>
            <a:r>
              <a:rPr lang="es-ES_tradnl" b="1" dirty="0" smtClean="0">
                <a:latin typeface="Times New Roman"/>
              </a:rPr>
              <a:t> of </a:t>
            </a:r>
            <a:r>
              <a:rPr lang="es-ES_tradnl" b="1" dirty="0" err="1" smtClean="0">
                <a:latin typeface="Times New Roman"/>
              </a:rPr>
              <a:t>Immunobiology</a:t>
            </a:r>
            <a:r>
              <a:rPr lang="es-ES_tradnl" b="1" dirty="0" smtClean="0">
                <a:latin typeface="Times New Roman"/>
              </a:rPr>
              <a:t>,</a:t>
            </a:r>
          </a:p>
          <a:p>
            <a:r>
              <a:rPr lang="es-ES_tradnl" b="1" dirty="0" smtClean="0">
                <a:latin typeface="Times New Roman"/>
              </a:rPr>
              <a:t>Saint Gallen, </a:t>
            </a:r>
            <a:r>
              <a:rPr lang="es-ES_tradnl" b="1" dirty="0" err="1" smtClean="0">
                <a:latin typeface="Times New Roman"/>
              </a:rPr>
              <a:t>Switzerland</a:t>
            </a:r>
            <a:r>
              <a:rPr lang="es-ES_tradnl" b="1" dirty="0" smtClean="0">
                <a:latin typeface="Times New Roman"/>
              </a:rPr>
              <a:t>:</a:t>
            </a:r>
          </a:p>
          <a:p>
            <a:r>
              <a:rPr lang="es-ES_tradnl" dirty="0" smtClean="0">
                <a:latin typeface="Times New Roman"/>
              </a:rPr>
              <a:t>Prof. </a:t>
            </a:r>
            <a:r>
              <a:rPr lang="es-ES_tradnl" dirty="0" err="1" smtClean="0">
                <a:latin typeface="Times New Roman"/>
              </a:rPr>
              <a:t>Burhard</a:t>
            </a:r>
            <a:r>
              <a:rPr lang="es-ES_tradnl" dirty="0" smtClean="0">
                <a:latin typeface="Times New Roman"/>
              </a:rPr>
              <a:t> </a:t>
            </a:r>
            <a:r>
              <a:rPr lang="es-ES_tradnl" dirty="0" err="1" smtClean="0">
                <a:latin typeface="Times New Roman"/>
              </a:rPr>
              <a:t>Ludewig</a:t>
            </a:r>
            <a:endParaRPr lang="es-ES_tradnl" dirty="0" smtClean="0">
              <a:latin typeface="Times New Roman"/>
            </a:endParaRPr>
          </a:p>
          <a:p>
            <a:r>
              <a:rPr lang="es-ES_tradnl" dirty="0" smtClean="0">
                <a:latin typeface="Times New Roman"/>
              </a:rPr>
              <a:t>Dr. Cristina Gil-Cruz</a:t>
            </a:r>
          </a:p>
          <a:p>
            <a:r>
              <a:rPr lang="es-ES_tradnl" dirty="0" smtClean="0">
                <a:latin typeface="Times New Roman"/>
              </a:rPr>
              <a:t>Dr. Christian Pérez </a:t>
            </a:r>
            <a:r>
              <a:rPr lang="es-ES_tradnl" dirty="0" err="1" smtClean="0">
                <a:latin typeface="Times New Roman"/>
              </a:rPr>
              <a:t>Shibayama</a:t>
            </a:r>
            <a:endParaRPr lang="es-ES_tradnl" dirty="0" smtClean="0">
              <a:latin typeface="Times New Roman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0685" y="5678351"/>
            <a:ext cx="815550" cy="971768"/>
          </a:xfrm>
          <a:prstGeom prst="rect">
            <a:avLst/>
          </a:prstGeom>
        </p:spPr>
      </p:pic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4568673" y="1487459"/>
            <a:ext cx="3402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MX" b="1" dirty="0">
                <a:latin typeface="Times New Roman"/>
              </a:rPr>
              <a:t>Centre de Recherche en </a:t>
            </a:r>
            <a:r>
              <a:rPr lang="es-MX" b="1" dirty="0" smtClean="0">
                <a:latin typeface="Times New Roman"/>
              </a:rPr>
              <a:t>Infectiologie Quebec Canada:</a:t>
            </a:r>
          </a:p>
          <a:p>
            <a:r>
              <a:rPr lang="es-MX" dirty="0" smtClean="0">
                <a:latin typeface="Times New Roman"/>
              </a:rPr>
              <a:t>Prof. Denis Leclerc</a:t>
            </a:r>
          </a:p>
          <a:p>
            <a:r>
              <a:rPr lang="es-MX" dirty="0" smtClean="0">
                <a:latin typeface="Times New Roman"/>
              </a:rPr>
              <a:t>Prof. Pierre Savard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0658" y="1620988"/>
            <a:ext cx="1339851" cy="100488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352945" y="234210"/>
            <a:ext cx="6404495" cy="112338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3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  <a:p>
            <a:pPr algn="ctr"/>
            <a:endParaRPr lang="es-MX" sz="1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03"/>
          <p:cNvSpPr txBox="1">
            <a:spLocks noChangeArrowheads="1"/>
          </p:cNvSpPr>
          <p:nvPr/>
        </p:nvSpPr>
        <p:spPr bwMode="auto">
          <a:xfrm>
            <a:off x="5210963" y="1568796"/>
            <a:ext cx="36796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b="1" dirty="0" err="1" smtClean="0"/>
              <a:t>Quasimonoclonal</a:t>
            </a:r>
            <a:r>
              <a:rPr lang="en-GB" b="1" dirty="0" smtClean="0"/>
              <a:t> mouse (QM) </a:t>
            </a:r>
          </a:p>
          <a:p>
            <a:r>
              <a:rPr lang="en-GB" sz="1200" dirty="0" err="1" smtClean="0"/>
              <a:t>Cascalho</a:t>
            </a:r>
            <a:r>
              <a:rPr lang="en-GB" sz="1200" dirty="0" smtClean="0"/>
              <a:t> Science </a:t>
            </a:r>
            <a:r>
              <a:rPr lang="en-GB" sz="1200" dirty="0"/>
              <a:t>272:1649-1652. </a:t>
            </a:r>
            <a:r>
              <a:rPr lang="en-GB" sz="1200" dirty="0" smtClean="0"/>
              <a:t>1996</a:t>
            </a:r>
            <a:endParaRPr lang="en-GB" sz="1200" dirty="0"/>
          </a:p>
        </p:txBody>
      </p:sp>
      <p:sp>
        <p:nvSpPr>
          <p:cNvPr id="12" name="Rectangle 402"/>
          <p:cNvSpPr>
            <a:spLocks noChangeArrowheads="1"/>
          </p:cNvSpPr>
          <p:nvPr/>
        </p:nvSpPr>
        <p:spPr bwMode="auto">
          <a:xfrm>
            <a:off x="5577671" y="3343480"/>
            <a:ext cx="2946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400" dirty="0" smtClean="0"/>
              <a:t> </a:t>
            </a:r>
            <a:r>
              <a:rPr lang="es-ES" sz="1400" dirty="0"/>
              <a:t>anti-(4-hydroxy-3-nitrophenyl) acetyl (NP)</a:t>
            </a:r>
          </a:p>
        </p:txBody>
      </p:sp>
      <p:sp>
        <p:nvSpPr>
          <p:cNvPr id="15" name="Text Box 410"/>
          <p:cNvSpPr txBox="1">
            <a:spLocks noChangeArrowheads="1"/>
          </p:cNvSpPr>
          <p:nvPr/>
        </p:nvSpPr>
        <p:spPr bwMode="auto">
          <a:xfrm>
            <a:off x="2387102" y="6337505"/>
            <a:ext cx="48640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400" dirty="0"/>
              <a:t>López-Macías C. J. Exp. </a:t>
            </a:r>
            <a:r>
              <a:rPr lang="es-ES_tradnl" sz="1400" dirty="0" err="1"/>
              <a:t>Med</a:t>
            </a:r>
            <a:r>
              <a:rPr lang="es-ES_tradnl" sz="1400" dirty="0" smtClean="0"/>
              <a:t>. 1999. 189</a:t>
            </a:r>
            <a:r>
              <a:rPr lang="es-ES_tradnl" sz="1400" dirty="0"/>
              <a:t>(11),1791-1798</a:t>
            </a:r>
            <a:r>
              <a:rPr lang="es-ES_tradnl" sz="1400" dirty="0" smtClean="0"/>
              <a:t>. </a:t>
            </a:r>
            <a:endParaRPr lang="es-ES" sz="1400" dirty="0"/>
          </a:p>
        </p:txBody>
      </p:sp>
      <p:grpSp>
        <p:nvGrpSpPr>
          <p:cNvPr id="37" name="Agrupar 36"/>
          <p:cNvGrpSpPr/>
          <p:nvPr/>
        </p:nvGrpSpPr>
        <p:grpSpPr>
          <a:xfrm>
            <a:off x="6490643" y="2357942"/>
            <a:ext cx="1104789" cy="692744"/>
            <a:chOff x="5898645" y="1360683"/>
            <a:chExt cx="1611953" cy="1864518"/>
          </a:xfrm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5898645" y="1360683"/>
              <a:ext cx="1508831" cy="13811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dirty="0" err="1" smtClean="0"/>
                <a:t>Células</a:t>
              </a:r>
              <a:r>
                <a:rPr lang="en-US" dirty="0" smtClean="0"/>
                <a:t> B</a:t>
              </a:r>
              <a:endParaRPr lang="en-US" dirty="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 flipH="1">
              <a:off x="6715928" y="2741807"/>
              <a:ext cx="167648" cy="483394"/>
            </a:xfrm>
            <a:custGeom>
              <a:avLst/>
              <a:gdLst>
                <a:gd name="T0" fmla="*/ 2147483647 w 128"/>
                <a:gd name="T1" fmla="*/ 0 h 336"/>
                <a:gd name="T2" fmla="*/ 2147483647 w 128"/>
                <a:gd name="T3" fmla="*/ 2147483647 h 336"/>
                <a:gd name="T4" fmla="*/ 2147483647 w 128"/>
                <a:gd name="T5" fmla="*/ 2147483647 h 336"/>
                <a:gd name="T6" fmla="*/ 2147483647 w 128"/>
                <a:gd name="T7" fmla="*/ 2147483647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336">
                  <a:moveTo>
                    <a:pt x="112" y="0"/>
                  </a:moveTo>
                  <a:cubicBezTo>
                    <a:pt x="120" y="76"/>
                    <a:pt x="128" y="152"/>
                    <a:pt x="112" y="192"/>
                  </a:cubicBezTo>
                  <a:cubicBezTo>
                    <a:pt x="96" y="232"/>
                    <a:pt x="32" y="216"/>
                    <a:pt x="16" y="240"/>
                  </a:cubicBezTo>
                  <a:cubicBezTo>
                    <a:pt x="0" y="264"/>
                    <a:pt x="16" y="320"/>
                    <a:pt x="16" y="3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464457" y="2741807"/>
              <a:ext cx="167648" cy="483394"/>
            </a:xfrm>
            <a:custGeom>
              <a:avLst/>
              <a:gdLst>
                <a:gd name="T0" fmla="*/ 2147483647 w 128"/>
                <a:gd name="T1" fmla="*/ 0 h 336"/>
                <a:gd name="T2" fmla="*/ 2147483647 w 128"/>
                <a:gd name="T3" fmla="*/ 2147483647 h 336"/>
                <a:gd name="T4" fmla="*/ 2147483647 w 128"/>
                <a:gd name="T5" fmla="*/ 2147483647 h 336"/>
                <a:gd name="T6" fmla="*/ 2147483647 w 128"/>
                <a:gd name="T7" fmla="*/ 2147483647 h 3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336">
                  <a:moveTo>
                    <a:pt x="112" y="0"/>
                  </a:moveTo>
                  <a:cubicBezTo>
                    <a:pt x="120" y="76"/>
                    <a:pt x="128" y="152"/>
                    <a:pt x="112" y="192"/>
                  </a:cubicBezTo>
                  <a:cubicBezTo>
                    <a:pt x="96" y="232"/>
                    <a:pt x="32" y="216"/>
                    <a:pt x="16" y="240"/>
                  </a:cubicBezTo>
                  <a:cubicBezTo>
                    <a:pt x="0" y="264"/>
                    <a:pt x="16" y="320"/>
                    <a:pt x="16" y="3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s-ES_tradnl"/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6967400" y="2853090"/>
              <a:ext cx="543198" cy="334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b="1" dirty="0" smtClean="0">
                  <a:latin typeface="Garamond" pitchFamily="-103" charset="0"/>
                </a:rPr>
                <a:t>BCR</a:t>
              </a:r>
              <a:endParaRPr lang="es-ES_tradnl" b="1" dirty="0">
                <a:latin typeface="Garamond" pitchFamily="-103" charset="0"/>
              </a:endParaRPr>
            </a:p>
          </p:txBody>
        </p:sp>
      </p:grpSp>
      <p:grpSp>
        <p:nvGrpSpPr>
          <p:cNvPr id="46" name="Agrupar 45"/>
          <p:cNvGrpSpPr/>
          <p:nvPr/>
        </p:nvGrpSpPr>
        <p:grpSpPr>
          <a:xfrm>
            <a:off x="1548902" y="1918553"/>
            <a:ext cx="3401929" cy="914400"/>
            <a:chOff x="1500054" y="1859040"/>
            <a:chExt cx="3401929" cy="914400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0054" y="1859040"/>
              <a:ext cx="8382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79633" y="1912160"/>
              <a:ext cx="2422350" cy="86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1574717" y="3185860"/>
            <a:ext cx="28745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s-ES" sz="1200" dirty="0"/>
              <a:t>Bachmann </a:t>
            </a:r>
            <a:r>
              <a:rPr lang="es-ES" sz="1200" dirty="0" smtClean="0"/>
              <a:t>MF.</a:t>
            </a:r>
            <a:r>
              <a:rPr lang="es-ES" sz="1200" i="1" dirty="0" smtClean="0"/>
              <a:t>, et al. </a:t>
            </a:r>
            <a:r>
              <a:rPr lang="es-ES" sz="1200" dirty="0"/>
              <a:t>Science. </a:t>
            </a:r>
            <a:r>
              <a:rPr lang="es-ES" sz="1200" dirty="0" smtClean="0"/>
              <a:t>1993</a:t>
            </a:r>
            <a:endParaRPr lang="es-ES" sz="1200" dirty="0"/>
          </a:p>
        </p:txBody>
      </p:sp>
      <p:pic>
        <p:nvPicPr>
          <p:cNvPr id="41" name="Picture 1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79" y="4151938"/>
            <a:ext cx="5394594" cy="199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368380"/>
              </p:ext>
            </p:extLst>
          </p:nvPr>
        </p:nvGraphicFramePr>
        <p:xfrm>
          <a:off x="0" y="1918553"/>
          <a:ext cx="1363106" cy="154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Imagen de mapa de bits" r:id="rId6" imgW="2876190" imgH="3362794" progId="">
                  <p:embed/>
                </p:oleObj>
              </mc:Choice>
              <mc:Fallback>
                <p:oleObj name="Imagen de mapa de bits" r:id="rId6" imgW="2876190" imgH="3362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18553"/>
                        <a:ext cx="1363106" cy="1545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" name="Imagen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95231"/>
            <a:ext cx="3470212" cy="2205643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733" y="4817043"/>
            <a:ext cx="939800" cy="850900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1178170" y="51353"/>
            <a:ext cx="7406275" cy="12003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Las estructuras antigénicas organizadas y repetitivas son potentes inductores inductores de la respuesta de anticuerpos</a:t>
            </a:r>
            <a:endParaRPr lang="es-ES" sz="2400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48" name="Picture 2" descr="Resultado de imagen para imss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6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2185374" y="1439315"/>
            <a:ext cx="6435123" cy="154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" dirty="0" smtClean="0"/>
              <a:t>Virus filamentoso de RNA que infecta las hojas de la papaya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s-ES" dirty="0" err="1" smtClean="0"/>
              <a:t>Virión</a:t>
            </a:r>
            <a:r>
              <a:rPr lang="es-ES" dirty="0" smtClean="0"/>
              <a:t> con1400 subunidades de la </a:t>
            </a:r>
            <a:r>
              <a:rPr lang="es-ES" dirty="0" err="1" smtClean="0"/>
              <a:t>cápside</a:t>
            </a:r>
            <a:endParaRPr lang="es-ES" dirty="0" smtClean="0"/>
          </a:p>
        </p:txBody>
      </p:sp>
      <p:pic>
        <p:nvPicPr>
          <p:cNvPr id="8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7"/>
          <p:cNvSpPr txBox="1">
            <a:spLocks noChangeArrowheads="1"/>
          </p:cNvSpPr>
          <p:nvPr/>
        </p:nvSpPr>
        <p:spPr bwMode="auto">
          <a:xfrm>
            <a:off x="5402936" y="6160418"/>
            <a:ext cx="36129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 smtClean="0"/>
              <a:t>Acosta-</a:t>
            </a:r>
            <a:r>
              <a:rPr lang="en-GB" sz="1400" dirty="0" err="1" smtClean="0"/>
              <a:t>Ramírez</a:t>
            </a:r>
            <a:r>
              <a:rPr lang="en-GB" sz="1400" dirty="0" smtClean="0"/>
              <a:t> </a:t>
            </a:r>
            <a:r>
              <a:rPr lang="en-GB" sz="1400" i="1" dirty="0" smtClean="0"/>
              <a:t>et al</a:t>
            </a:r>
            <a:r>
              <a:rPr lang="en-GB" sz="1400" dirty="0" smtClean="0"/>
              <a:t>. Immunology 2007</a:t>
            </a:r>
            <a:endParaRPr lang="en-GB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1106257" y="87572"/>
            <a:ext cx="8002466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Times New Roman"/>
              </a:rPr>
              <a:t>E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l Virus del Mosaico de la Papaya (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PapMV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) induce eficientemente la respuesta de anticuerpos de larga duración</a:t>
            </a:r>
            <a:endParaRPr lang="es-ES" sz="24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483929" y="6540672"/>
            <a:ext cx="366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Patent: United States No: US 7,641,896B2</a:t>
            </a:r>
            <a:r>
              <a:rPr lang="es-ES_tradnl" sz="1400" dirty="0" smtClean="0"/>
              <a:t> </a:t>
            </a:r>
            <a:endParaRPr lang="es-ES_tradnl" sz="140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86773" y="1020248"/>
            <a:ext cx="6774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_tradnl" sz="2000" b="1" dirty="0" smtClean="0">
                <a:latin typeface="Times New Roman"/>
                <a:cs typeface="Times New Roman"/>
              </a:rPr>
              <a:t>Prof. </a:t>
            </a:r>
            <a:r>
              <a:rPr lang="en-GB" sz="2000" b="1" dirty="0" smtClean="0">
                <a:latin typeface="Times New Roman"/>
                <a:cs typeface="Times New Roman"/>
              </a:rPr>
              <a:t>Denis Leclerc, Laval University, Quebec Canada</a:t>
            </a:r>
            <a:endParaRPr lang="en-GB" sz="2000" b="1" dirty="0">
              <a:latin typeface="Times New Roman"/>
              <a:cs typeface="Times New Roman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12" y="1414612"/>
            <a:ext cx="1422400" cy="16637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176" y="3644900"/>
            <a:ext cx="1054642" cy="285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ángulo 16"/>
          <p:cNvSpPr/>
          <p:nvPr/>
        </p:nvSpPr>
        <p:spPr>
          <a:xfrm rot="16200000">
            <a:off x="-230442" y="4485132"/>
            <a:ext cx="897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500nm</a:t>
            </a:r>
            <a:endParaRPr lang="es-ES_tradnl" sz="2000" dirty="0">
              <a:latin typeface="Times New Roman"/>
              <a:cs typeface="Times New Roman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35422" y="3145759"/>
            <a:ext cx="768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latin typeface="Times New Roman"/>
                <a:cs typeface="Times New Roman"/>
              </a:rPr>
              <a:t>15nm</a:t>
            </a:r>
            <a:endParaRPr lang="es-ES_tradnl" sz="2000" dirty="0">
              <a:latin typeface="Times New Roman"/>
              <a:cs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9536" y="2518521"/>
            <a:ext cx="4511762" cy="13767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6839" y="2856062"/>
            <a:ext cx="800100" cy="444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760" y="4237340"/>
            <a:ext cx="3673586" cy="25691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406" y="4225756"/>
            <a:ext cx="3811357" cy="18921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393621" y="3899538"/>
            <a:ext cx="2086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Células Dendríticas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87530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48476"/>
            <a:ext cx="4800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5800"/>
            <a:ext cx="5486400" cy="2362200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rot="10800000" flipV="1">
            <a:off x="2857423" y="4944794"/>
            <a:ext cx="4143679" cy="4225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5313743" y="6194010"/>
            <a:ext cx="345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Denis J. </a:t>
            </a:r>
            <a:r>
              <a:rPr lang="es-ES_tradnl" i="1" dirty="0" smtClean="0"/>
              <a:t>et al</a:t>
            </a:r>
            <a:r>
              <a:rPr lang="es-ES_tradnl" dirty="0" smtClean="0"/>
              <a:t>., </a:t>
            </a:r>
            <a:r>
              <a:rPr lang="es-ES_tradnl" dirty="0" err="1" smtClean="0"/>
              <a:t>Vaccine</a:t>
            </a:r>
            <a:r>
              <a:rPr lang="es-ES_tradnl" dirty="0" smtClean="0"/>
              <a:t> 2008.</a:t>
            </a:r>
            <a:endParaRPr lang="es-ES_tradnl" dirty="0"/>
          </a:p>
        </p:txBody>
      </p:sp>
      <p:cxnSp>
        <p:nvCxnSpPr>
          <p:cNvPr id="19" name="Conector recto de flecha 18"/>
          <p:cNvCxnSpPr/>
          <p:nvPr/>
        </p:nvCxnSpPr>
        <p:spPr>
          <a:xfrm rot="10800000" flipV="1">
            <a:off x="3947625" y="3087984"/>
            <a:ext cx="2114477" cy="240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rot="10800000" flipV="1">
            <a:off x="1984322" y="1944546"/>
            <a:ext cx="5182387" cy="218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5213766" y="3721774"/>
            <a:ext cx="340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Denis J. </a:t>
            </a:r>
            <a:r>
              <a:rPr lang="es-ES_tradnl" i="1" dirty="0" smtClean="0"/>
              <a:t>et al</a:t>
            </a:r>
            <a:r>
              <a:rPr lang="es-ES_tradnl" dirty="0" smtClean="0"/>
              <a:t>., </a:t>
            </a:r>
            <a:r>
              <a:rPr lang="es-ES_tradnl" dirty="0" err="1" smtClean="0"/>
              <a:t>Virology</a:t>
            </a:r>
            <a:r>
              <a:rPr lang="es-ES_tradnl" dirty="0" smtClean="0"/>
              <a:t>, 2007.</a:t>
            </a:r>
            <a:endParaRPr lang="es-ES_tradnl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325403" y="1397406"/>
            <a:ext cx="284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Vacuna anti-Hepatitis C </a:t>
            </a:r>
            <a:endParaRPr lang="es-ES" dirty="0"/>
          </a:p>
        </p:txBody>
      </p:sp>
      <p:sp>
        <p:nvSpPr>
          <p:cNvPr id="25" name="CuadroTexto 24"/>
          <p:cNvSpPr txBox="1"/>
          <p:nvPr/>
        </p:nvSpPr>
        <p:spPr>
          <a:xfrm>
            <a:off x="811751" y="4130790"/>
            <a:ext cx="3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Vacuna universal contra influenza</a:t>
            </a:r>
            <a:endParaRPr lang="es-ES" dirty="0"/>
          </a:p>
        </p:txBody>
      </p: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5655315" y="1397406"/>
            <a:ext cx="3109688" cy="1904845"/>
            <a:chOff x="250" y="822"/>
            <a:chExt cx="4189" cy="2676"/>
          </a:xfrm>
        </p:grpSpPr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99" y="822"/>
              <a:ext cx="2562" cy="2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250" y="3054"/>
              <a:ext cx="283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100" b="1" dirty="0">
                  <a:latin typeface="Bookman Old Style" pitchFamily="-104" charset="0"/>
                </a:rPr>
                <a:t>Immunodominant peptide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3126" y="3112"/>
              <a:ext cx="131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100" b="1" dirty="0">
                  <a:latin typeface="Bookman Old Style" pitchFamily="-104" charset="0"/>
                </a:rPr>
                <a:t>PapMV CP</a:t>
              </a:r>
            </a:p>
          </p:txBody>
        </p:sp>
      </p:grpSp>
      <p:grpSp>
        <p:nvGrpSpPr>
          <p:cNvPr id="32" name="Group 7"/>
          <p:cNvGrpSpPr>
            <a:grpSpLocks/>
          </p:cNvGrpSpPr>
          <p:nvPr/>
        </p:nvGrpSpPr>
        <p:grpSpPr bwMode="auto">
          <a:xfrm>
            <a:off x="6408467" y="4615390"/>
            <a:ext cx="2354532" cy="1325870"/>
            <a:chOff x="250" y="822"/>
            <a:chExt cx="4189" cy="3392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99" y="822"/>
              <a:ext cx="2562" cy="2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250" y="3054"/>
              <a:ext cx="2833" cy="1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100" b="1" dirty="0">
                  <a:latin typeface="Bookman Old Style" pitchFamily="-104" charset="0"/>
                </a:rPr>
                <a:t>Immunodominant peptide</a:t>
              </a:r>
            </a:p>
          </p:txBody>
        </p:sp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3126" y="3112"/>
              <a:ext cx="1313" cy="1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1100" b="1" dirty="0">
                  <a:latin typeface="Bookman Old Style" pitchFamily="-104" charset="0"/>
                </a:rPr>
                <a:t>PapMV CP</a:t>
              </a:r>
            </a:p>
          </p:txBody>
        </p:sp>
      </p:grpSp>
      <p:pic>
        <p:nvPicPr>
          <p:cNvPr id="39" name="Picture 2" descr="Resultado de imagen para imss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1141534" y="181636"/>
            <a:ext cx="740627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El Virus de Mosaico de la Papaya  (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PapMV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) como una plataforma para desarrollar vacunas</a:t>
            </a:r>
            <a:endParaRPr lang="es-ES" sz="2400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737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ángulo 2"/>
          <p:cNvSpPr>
            <a:spLocks noChangeArrowheads="1"/>
          </p:cNvSpPr>
          <p:nvPr/>
        </p:nvSpPr>
        <p:spPr bwMode="auto">
          <a:xfrm>
            <a:off x="0" y="126899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 smtClean="0"/>
              <a:t> </a:t>
            </a:r>
            <a:r>
              <a:rPr lang="es-ES" sz="2400" dirty="0" smtClean="0"/>
              <a:t>Las propiedades adyuvantes intrínsecas del </a:t>
            </a:r>
            <a:r>
              <a:rPr lang="es-ES" sz="2400" dirty="0" err="1" smtClean="0"/>
              <a:t>PapMV</a:t>
            </a:r>
            <a:r>
              <a:rPr lang="es-ES" sz="2400" dirty="0"/>
              <a:t> </a:t>
            </a:r>
            <a:r>
              <a:rPr lang="es-ES" sz="2400" dirty="0" smtClean="0"/>
              <a:t>promovieron una respuesta de anticuerpos de larga duración contra sí mismo y contra los antígenos </a:t>
            </a:r>
            <a:r>
              <a:rPr lang="es-ES" sz="2400" dirty="0" err="1" smtClean="0"/>
              <a:t>co</a:t>
            </a:r>
            <a:r>
              <a:rPr lang="es-ES" sz="2400" dirty="0" smtClean="0"/>
              <a:t>-inmunizados.  </a:t>
            </a:r>
          </a:p>
          <a:p>
            <a:pPr>
              <a:buFont typeface="Arial"/>
              <a:buChar char="•"/>
            </a:pPr>
            <a:endParaRPr lang="es-ES" sz="2400" dirty="0" smtClean="0"/>
          </a:p>
          <a:p>
            <a:pPr>
              <a:buFont typeface="Arial"/>
              <a:buChar char="•"/>
            </a:pPr>
            <a:r>
              <a:rPr lang="es-ES" sz="2400" dirty="0" smtClean="0"/>
              <a:t> El </a:t>
            </a:r>
            <a:r>
              <a:rPr lang="es-ES" sz="2400" dirty="0" err="1" smtClean="0"/>
              <a:t>PapMV</a:t>
            </a:r>
            <a:r>
              <a:rPr lang="es-ES" sz="2400" dirty="0" smtClean="0"/>
              <a:t> ofrece ventajas biotecnológicas en el desarrollo de nuevas plataformas adyuvantes y de vacunas para inducir respuestas de anticuerpos de larga duración.</a:t>
            </a:r>
            <a:endParaRPr lang="es-ES" sz="2400" dirty="0"/>
          </a:p>
        </p:txBody>
      </p:sp>
      <p:sp>
        <p:nvSpPr>
          <p:cNvPr id="6" name="CuadroTexto 1"/>
          <p:cNvSpPr txBox="1">
            <a:spLocks noChangeArrowheads="1"/>
          </p:cNvSpPr>
          <p:nvPr/>
        </p:nvSpPr>
        <p:spPr bwMode="auto">
          <a:xfrm>
            <a:off x="898819" y="5408291"/>
            <a:ext cx="701744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600" b="1" dirty="0" smtClean="0"/>
              <a:t>¿Las vacunas de </a:t>
            </a:r>
            <a:r>
              <a:rPr lang="es-ES" sz="3600" b="1" dirty="0" err="1" smtClean="0"/>
              <a:t>VLPs</a:t>
            </a:r>
            <a:r>
              <a:rPr lang="es-ES" sz="3600" b="1" dirty="0" smtClean="0"/>
              <a:t> inducen </a:t>
            </a:r>
          </a:p>
          <a:p>
            <a:pPr algn="ctr"/>
            <a:r>
              <a:rPr lang="es-ES" sz="3600" b="1" dirty="0" smtClean="0"/>
              <a:t>inmunidad de larga duración?</a:t>
            </a:r>
            <a:endParaRPr lang="es-ES" sz="3600" b="1" dirty="0"/>
          </a:p>
        </p:txBody>
      </p:sp>
      <p:pic>
        <p:nvPicPr>
          <p:cNvPr id="7" name="Picture 2" descr="Resultado de imagen para ims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derecha 7"/>
          <p:cNvSpPr/>
          <p:nvPr/>
        </p:nvSpPr>
        <p:spPr>
          <a:xfrm>
            <a:off x="3619530" y="4730977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81" y="4261966"/>
            <a:ext cx="2288262" cy="11401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3824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 smtClean="0"/>
              <a:t>Solicitud de patente internacional</a:t>
            </a:r>
          </a:p>
          <a:p>
            <a:r>
              <a:rPr lang="es-ES_tradnl" dirty="0" smtClean="0"/>
              <a:t>No</a:t>
            </a:r>
            <a:r>
              <a:rPr lang="es-ES_tradnl" dirty="0"/>
              <a:t>. PCT/CA03/00985 </a:t>
            </a:r>
            <a:endParaRPr lang="es-MX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960300" y="224977"/>
            <a:ext cx="8001000" cy="9144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Times New Roman"/>
                <a:cs typeface="Times New Roman"/>
              </a:rPr>
              <a:t>Conclusiones 1</a:t>
            </a:r>
            <a:endParaRPr lang="es-MX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528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3488" y="2663410"/>
            <a:ext cx="6291203" cy="4194590"/>
          </a:xfr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0" y="1447673"/>
            <a:ext cx="7161894" cy="2209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latin typeface="Arial" charset="0"/>
                <a:ea typeface="ＭＳ Ｐゴシック" charset="0"/>
                <a:cs typeface="ＭＳ Ｐゴシック" charset="0"/>
              </a:rPr>
              <a:t>Primera pandemia del siglo XXI</a:t>
            </a:r>
          </a:p>
          <a:p>
            <a:r>
              <a:rPr lang="es-ES" sz="2000" dirty="0" smtClean="0">
                <a:latin typeface="Arial" charset="0"/>
                <a:ea typeface="ＭＳ Ｐゴシック" charset="0"/>
                <a:cs typeface="ＭＳ Ｐゴシック" charset="0"/>
              </a:rPr>
              <a:t>Crisis de salud en México (pegó rápido y fuerte)</a:t>
            </a:r>
          </a:p>
          <a:p>
            <a:r>
              <a:rPr lang="es-ES" sz="2000" dirty="0" smtClean="0">
                <a:latin typeface="Arial" charset="0"/>
                <a:ea typeface="ＭＳ Ｐゴシック" charset="0"/>
                <a:cs typeface="ＭＳ Ｐゴシック" charset="0"/>
              </a:rPr>
              <a:t>Vacuna no disponible</a:t>
            </a:r>
          </a:p>
          <a:p>
            <a:endParaRPr lang="en-GB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s-ES_tradnl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41534" y="181636"/>
            <a:ext cx="7406275" cy="95410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  <a:latin typeface="Times New Roman"/>
              </a:rPr>
              <a:t>Pandemia de influenza 2009:</a:t>
            </a:r>
          </a:p>
          <a:p>
            <a:pPr algn="ctr"/>
            <a:r>
              <a:rPr lang="es-ES" sz="2800" dirty="0" smtClean="0">
                <a:solidFill>
                  <a:schemeClr val="bg1"/>
                </a:solidFill>
                <a:latin typeface="Times New Roman"/>
              </a:rPr>
              <a:t> Miedo, psicosis, emergencia</a:t>
            </a:r>
            <a:endParaRPr lang="es-ES" sz="2800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9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2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lum bright="24000" contrast="28000"/>
          </a:blip>
          <a:srcRect t="36810" r="50006" b="15338"/>
          <a:stretch>
            <a:fillRect/>
          </a:stretch>
        </p:blipFill>
        <p:spPr bwMode="auto">
          <a:xfrm>
            <a:off x="419100" y="3809830"/>
            <a:ext cx="1836602" cy="1721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5914881" y="5819934"/>
            <a:ext cx="733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ea typeface="ヒラギノ角ゴ Pro W3" pitchFamily="-104" charset="-128"/>
                <a:cs typeface="ヒラギノ角ゴ Pro W3" pitchFamily="-104" charset="-128"/>
              </a:rPr>
              <a:t>VLPs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418646" y="5718076"/>
            <a:ext cx="11643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 err="1" smtClean="0">
                <a:ea typeface="ヒラギノ角ゴ Pro W3" pitchFamily="-104" charset="-128"/>
                <a:cs typeface="ヒラギノ角ゴ Pro W3" pitchFamily="-104" charset="-128"/>
              </a:rPr>
              <a:t>Viriones</a:t>
            </a:r>
            <a:endParaRPr lang="en-US" sz="2000" b="1" dirty="0">
              <a:ea typeface="ヒラギノ角ゴ Pro W3" pitchFamily="-104" charset="-128"/>
              <a:cs typeface="ヒラギノ角ゴ Pro W3" pitchFamily="-104" charset="-128"/>
            </a:endParaRPr>
          </a:p>
        </p:txBody>
      </p:sp>
      <p:pic>
        <p:nvPicPr>
          <p:cNvPr id="104454" name="Picture 6" descr="VLP_b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45" y="1904186"/>
            <a:ext cx="2063154" cy="194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 descr="VLP_go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774" y="1930194"/>
            <a:ext cx="2335213" cy="193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/>
          <a:srcRect l="32120" t="26666" r="26767" b="40001"/>
          <a:stretch>
            <a:fillRect/>
          </a:stretch>
        </p:blipFill>
        <p:spPr bwMode="auto">
          <a:xfrm>
            <a:off x="5180013" y="3865085"/>
            <a:ext cx="1964214" cy="167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461" name="Line 4"/>
          <p:cNvSpPr>
            <a:spLocks noChangeShapeType="1"/>
          </p:cNvSpPr>
          <p:nvPr/>
        </p:nvSpPr>
        <p:spPr bwMode="auto">
          <a:xfrm flipH="1">
            <a:off x="6648450" y="4325492"/>
            <a:ext cx="946150" cy="9525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4462" name="Text Box 5"/>
          <p:cNvSpPr txBox="1">
            <a:spLocks noChangeArrowheads="1"/>
          </p:cNvSpPr>
          <p:nvPr/>
        </p:nvSpPr>
        <p:spPr bwMode="auto">
          <a:xfrm>
            <a:off x="7702580" y="4082627"/>
            <a:ext cx="1441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 smtClean="0">
                <a:ea typeface="Arial" pitchFamily="-104" charset="0"/>
                <a:cs typeface="Arial" pitchFamily="-104" charset="0"/>
              </a:rPr>
              <a:t>Puntas </a:t>
            </a:r>
          </a:p>
          <a:p>
            <a:r>
              <a:rPr lang="es-ES" dirty="0" smtClean="0">
                <a:ea typeface="Arial" pitchFamily="-104" charset="0"/>
                <a:cs typeface="Arial" pitchFamily="-104" charset="0"/>
              </a:rPr>
              <a:t>HA and NA</a:t>
            </a:r>
            <a:endParaRPr lang="es-ES" dirty="0">
              <a:ea typeface="Arial" pitchFamily="-104" charset="0"/>
              <a:cs typeface="Arial" pitchFamily="-104" charset="0"/>
            </a:endParaRPr>
          </a:p>
        </p:txBody>
      </p:sp>
      <p:sp>
        <p:nvSpPr>
          <p:cNvPr id="104463" name="Line 6"/>
          <p:cNvSpPr>
            <a:spLocks noChangeShapeType="1"/>
          </p:cNvSpPr>
          <p:nvPr/>
        </p:nvSpPr>
        <p:spPr bwMode="auto">
          <a:xfrm flipH="1" flipV="1">
            <a:off x="6438165" y="4603545"/>
            <a:ext cx="1163638" cy="50594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4464" name="Line 8"/>
          <p:cNvSpPr>
            <a:spLocks noChangeShapeType="1"/>
          </p:cNvSpPr>
          <p:nvPr/>
        </p:nvSpPr>
        <p:spPr bwMode="auto">
          <a:xfrm flipH="1" flipV="1">
            <a:off x="6334125" y="5083453"/>
            <a:ext cx="952862" cy="73648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4465" name="Text Box 9"/>
          <p:cNvSpPr txBox="1">
            <a:spLocks noChangeArrowheads="1"/>
          </p:cNvSpPr>
          <p:nvPr/>
        </p:nvSpPr>
        <p:spPr bwMode="auto">
          <a:xfrm>
            <a:off x="7435592" y="5573713"/>
            <a:ext cx="1708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 smtClean="0">
                <a:ea typeface="Arial" pitchFamily="-104" charset="0"/>
                <a:cs typeface="Arial" pitchFamily="-104" charset="0"/>
              </a:rPr>
              <a:t>Matriz común</a:t>
            </a:r>
          </a:p>
          <a:p>
            <a:r>
              <a:rPr lang="es-ES" dirty="0" smtClean="0">
                <a:ea typeface="Arial" pitchFamily="-104" charset="0"/>
                <a:cs typeface="Arial" pitchFamily="-104" charset="0"/>
              </a:rPr>
              <a:t>M1</a:t>
            </a:r>
            <a:endParaRPr lang="es-ES" dirty="0">
              <a:ea typeface="Arial" pitchFamily="-104" charset="0"/>
              <a:cs typeface="Arial" pitchFamily="-104" charset="0"/>
            </a:endParaRPr>
          </a:p>
        </p:txBody>
      </p:sp>
      <p:sp>
        <p:nvSpPr>
          <p:cNvPr id="104466" name="Text Box 7"/>
          <p:cNvSpPr txBox="1">
            <a:spLocks noChangeArrowheads="1"/>
          </p:cNvSpPr>
          <p:nvPr/>
        </p:nvSpPr>
        <p:spPr bwMode="auto">
          <a:xfrm>
            <a:off x="7335739" y="5083453"/>
            <a:ext cx="1926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" dirty="0" smtClean="0">
                <a:ea typeface="Arial" pitchFamily="-104" charset="0"/>
                <a:cs typeface="Arial" pitchFamily="-104" charset="0"/>
              </a:rPr>
              <a:t>Bicapa lipídica</a:t>
            </a:r>
            <a:endParaRPr lang="es-ES" dirty="0">
              <a:ea typeface="Arial" pitchFamily="-104" charset="0"/>
              <a:cs typeface="Arial" pitchFamily="-104" charset="0"/>
            </a:endParaRPr>
          </a:p>
        </p:txBody>
      </p:sp>
      <p:sp>
        <p:nvSpPr>
          <p:cNvPr id="104467" name="Line 11"/>
          <p:cNvSpPr>
            <a:spLocks noChangeShapeType="1"/>
          </p:cNvSpPr>
          <p:nvPr/>
        </p:nvSpPr>
        <p:spPr bwMode="auto">
          <a:xfrm>
            <a:off x="5219700" y="5519950"/>
            <a:ext cx="666750" cy="11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04468" name="Text Box 12"/>
          <p:cNvSpPr txBox="1">
            <a:spLocks noChangeArrowheads="1"/>
          </p:cNvSpPr>
          <p:nvPr/>
        </p:nvSpPr>
        <p:spPr bwMode="auto">
          <a:xfrm>
            <a:off x="5180013" y="5588830"/>
            <a:ext cx="989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ea typeface="Arial" pitchFamily="-104" charset="0"/>
                <a:cs typeface="Arial" pitchFamily="-104" charset="0"/>
              </a:rPr>
              <a:t>120 nm</a:t>
            </a:r>
            <a:endParaRPr lang="en-US" dirty="0">
              <a:ea typeface="Arial" pitchFamily="-104" charset="0"/>
              <a:cs typeface="Arial" pitchFamily="-104" charset="0"/>
            </a:endParaRPr>
          </a:p>
        </p:txBody>
      </p:sp>
      <p:pic>
        <p:nvPicPr>
          <p:cNvPr id="104469" name="Picture 5" descr="Fluzone flu-PTA-35699-a1-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3688" y="3848520"/>
            <a:ext cx="1758157" cy="1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0" name="Text Box 6"/>
          <p:cNvSpPr txBox="1">
            <a:spLocks noChangeArrowheads="1"/>
          </p:cNvSpPr>
          <p:nvPr/>
        </p:nvSpPr>
        <p:spPr bwMode="auto">
          <a:xfrm>
            <a:off x="2588930" y="5718076"/>
            <a:ext cx="2164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ea typeface="MS PGothic" charset="0"/>
                <a:cs typeface="MS PGothic" charset="0"/>
              </a:rPr>
              <a:t>Fluzone</a:t>
            </a:r>
            <a:r>
              <a:rPr lang="en-US" sz="2000" b="1" dirty="0">
                <a:ea typeface="MS PGothic" charset="0"/>
                <a:cs typeface="MS PGothic" charset="0"/>
              </a:rPr>
              <a:t> 2008-09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141534" y="167988"/>
            <a:ext cx="740627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Times New Roman"/>
              </a:rPr>
              <a:t>Vacuna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VLPs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 anti-influenza A(H1N1)2009 NOVAVAX.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Alianza con AVIMEX</a:t>
            </a:r>
            <a:endParaRPr lang="es-ES" sz="2400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24" name="Picture 2" descr="Resultado de imagen para imss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0"/>
          <p:cNvSpPr>
            <a:spLocks noChangeArrowheads="1"/>
          </p:cNvSpPr>
          <p:nvPr/>
        </p:nvSpPr>
        <p:spPr bwMode="auto">
          <a:xfrm>
            <a:off x="1016142" y="1045217"/>
            <a:ext cx="36350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lvl="1" indent="-285750"/>
            <a:r>
              <a:rPr lang="es-ES" sz="1400" dirty="0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Amplificación genes:</a:t>
            </a:r>
          </a:p>
          <a:p>
            <a:pPr marL="742950" lvl="1" indent="-285750"/>
            <a:r>
              <a:rPr lang="es-ES" sz="1400" dirty="0" err="1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Hemaglutinina</a:t>
            </a:r>
            <a:r>
              <a:rPr lang="es-ES" sz="1400" dirty="0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 (HA) </a:t>
            </a:r>
          </a:p>
          <a:p>
            <a:pPr marL="742950" lvl="1" indent="-285750"/>
            <a:r>
              <a:rPr lang="es-ES" sz="1400" dirty="0" err="1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Neuraminidasa</a:t>
            </a:r>
            <a:r>
              <a:rPr lang="es-ES" sz="1400" dirty="0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 (NA) </a:t>
            </a:r>
          </a:p>
          <a:p>
            <a:pPr marL="742950" lvl="1" indent="-285750"/>
            <a:r>
              <a:rPr lang="es-ES" sz="1400" dirty="0" err="1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Matrix</a:t>
            </a:r>
            <a:r>
              <a:rPr lang="es-ES" sz="1400" dirty="0" smtClean="0">
                <a:latin typeface="Georgia" pitchFamily="-103" charset="0"/>
                <a:ea typeface="ヒラギノ角ゴ Pro W3" pitchFamily="-103" charset="-128"/>
                <a:cs typeface="ヒラギノ角ゴ Pro W3" pitchFamily="-103" charset="-128"/>
              </a:rPr>
              <a:t> (M1) </a:t>
            </a:r>
            <a:endParaRPr lang="es-ES" sz="1400" dirty="0">
              <a:latin typeface="Georgia" pitchFamily="-103" charset="0"/>
              <a:ea typeface="ヒラギノ角ゴ Pro W3" pitchFamily="-103" charset="-128"/>
              <a:cs typeface="ヒラギノ角ゴ Pro W3" pitchFamily="-103" charset="-128"/>
            </a:endParaRPr>
          </a:p>
        </p:txBody>
      </p:sp>
      <p:sp>
        <p:nvSpPr>
          <p:cNvPr id="26" name="47 Flecha derecha"/>
          <p:cNvSpPr/>
          <p:nvPr/>
        </p:nvSpPr>
        <p:spPr>
          <a:xfrm>
            <a:off x="3699009" y="1329135"/>
            <a:ext cx="727127" cy="3571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525176" y="1144469"/>
            <a:ext cx="1309673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 err="1" smtClean="0">
                <a:solidFill>
                  <a:schemeClr val="tx2"/>
                </a:solidFill>
                <a:ea typeface="Arial" pitchFamily="-103" charset="0"/>
                <a:cs typeface="Arial" pitchFamily="-103" charset="0"/>
              </a:rPr>
              <a:t>Baculovirus</a:t>
            </a:r>
            <a:r>
              <a:rPr lang="es-ES" sz="1600" dirty="0" smtClean="0">
                <a:solidFill>
                  <a:schemeClr val="tx2"/>
                </a:solidFill>
                <a:ea typeface="Arial" pitchFamily="-103" charset="0"/>
                <a:cs typeface="Arial" pitchFamily="-103" charset="0"/>
              </a:rPr>
              <a:t> </a:t>
            </a:r>
            <a:endParaRPr lang="es-ES" sz="1600" dirty="0">
              <a:solidFill>
                <a:schemeClr val="tx2"/>
              </a:solidFill>
              <a:ea typeface="Arial" pitchFamily="-103" charset="0"/>
              <a:cs typeface="Arial" pitchFamily="-103" charset="0"/>
            </a:endParaRPr>
          </a:p>
          <a:p>
            <a:pPr>
              <a:spcBef>
                <a:spcPct val="50000"/>
              </a:spcBef>
            </a:pPr>
            <a:r>
              <a:rPr lang="es-ES" sz="1600" dirty="0" smtClean="0">
                <a:solidFill>
                  <a:schemeClr val="tx2"/>
                </a:solidFill>
                <a:ea typeface="Arial" pitchFamily="-103" charset="0"/>
                <a:cs typeface="Arial" pitchFamily="-103" charset="0"/>
              </a:rPr>
              <a:t>HA, NA, M1</a:t>
            </a:r>
          </a:p>
        </p:txBody>
      </p:sp>
      <p:sp>
        <p:nvSpPr>
          <p:cNvPr id="28" name="53 Flecha derecha"/>
          <p:cNvSpPr/>
          <p:nvPr/>
        </p:nvSpPr>
        <p:spPr>
          <a:xfrm rot="5400000">
            <a:off x="7694159" y="2143300"/>
            <a:ext cx="851079" cy="3571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7594600" y="1144469"/>
            <a:ext cx="1237638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dirty="0" smtClean="0">
                <a:solidFill>
                  <a:schemeClr val="tx2"/>
                </a:solidFill>
                <a:ea typeface="Arial" pitchFamily="-103" charset="0"/>
                <a:cs typeface="Arial" pitchFamily="-103" charset="0"/>
              </a:rPr>
              <a:t>Células </a:t>
            </a:r>
          </a:p>
          <a:p>
            <a:pPr>
              <a:spcBef>
                <a:spcPct val="50000"/>
              </a:spcBef>
            </a:pPr>
            <a:r>
              <a:rPr lang="es-ES" sz="1600" dirty="0" smtClean="0">
                <a:solidFill>
                  <a:schemeClr val="tx2"/>
                </a:solidFill>
                <a:ea typeface="Arial" pitchFamily="-103" charset="0"/>
                <a:cs typeface="Arial" pitchFamily="-103" charset="0"/>
              </a:rPr>
              <a:t>insecto Sf9</a:t>
            </a:r>
          </a:p>
        </p:txBody>
      </p:sp>
      <p:sp>
        <p:nvSpPr>
          <p:cNvPr id="30" name="55 Flecha derecha"/>
          <p:cNvSpPr/>
          <p:nvPr/>
        </p:nvSpPr>
        <p:spPr>
          <a:xfrm>
            <a:off x="6334125" y="1283653"/>
            <a:ext cx="743476" cy="3571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31" name="CuadroTexto 24"/>
          <p:cNvSpPr txBox="1">
            <a:spLocks noChangeArrowheads="1"/>
          </p:cNvSpPr>
          <p:nvPr/>
        </p:nvSpPr>
        <p:spPr bwMode="auto">
          <a:xfrm>
            <a:off x="7621731" y="2894342"/>
            <a:ext cx="1490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dirty="0" smtClean="0"/>
              <a:t>Purificación</a:t>
            </a:r>
            <a:endParaRPr lang="es-ES_tradnl" dirty="0"/>
          </a:p>
        </p:txBody>
      </p:sp>
      <p:sp>
        <p:nvSpPr>
          <p:cNvPr id="33" name="55 Flecha derecha"/>
          <p:cNvSpPr/>
          <p:nvPr/>
        </p:nvSpPr>
        <p:spPr>
          <a:xfrm rot="10800000">
            <a:off x="6893742" y="2894342"/>
            <a:ext cx="743476" cy="35719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solidFill>
                <a:schemeClr val="tx1"/>
              </a:solidFill>
            </a:endParaRPr>
          </a:p>
        </p:txBody>
      </p:sp>
      <p:sp>
        <p:nvSpPr>
          <p:cNvPr id="34" name="Flecha derecha 33"/>
          <p:cNvSpPr>
            <a:spLocks noChangeArrowheads="1"/>
          </p:cNvSpPr>
          <p:nvPr/>
        </p:nvSpPr>
        <p:spPr bwMode="auto">
          <a:xfrm>
            <a:off x="2672632" y="2425144"/>
            <a:ext cx="2081048" cy="484187"/>
          </a:xfrm>
          <a:prstGeom prst="rightArrow">
            <a:avLst>
              <a:gd name="adj1" fmla="val 57944"/>
              <a:gd name="adj2" fmla="val 50035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35" name="CuadroTexto 18"/>
          <p:cNvSpPr txBox="1">
            <a:spLocks noChangeArrowheads="1"/>
          </p:cNvSpPr>
          <p:nvPr/>
        </p:nvSpPr>
        <p:spPr bwMode="auto">
          <a:xfrm>
            <a:off x="2474315" y="2916574"/>
            <a:ext cx="2572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s-ES_tradnl" sz="1600" dirty="0">
                <a:latin typeface="Franklin Gothic Book" pitchFamily="-104" charset="0"/>
              </a:rPr>
              <a:t>12 </a:t>
            </a:r>
            <a:r>
              <a:rPr lang="es-ES_tradnl" sz="1600" dirty="0" smtClean="0">
                <a:latin typeface="Franklin Gothic Book" pitchFamily="-104" charset="0"/>
              </a:rPr>
              <a:t>SEMANAS PRODUCCIÓN</a:t>
            </a:r>
            <a:endParaRPr lang="es-ES_tradnl" sz="1600" dirty="0">
              <a:latin typeface="Franklin Gothic Book" pitchFamily="-1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358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397309" y="1092958"/>
            <a:ext cx="4152900" cy="294957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A/California/04/2009 </a:t>
            </a:r>
            <a:r>
              <a:rPr lang="es-ES" sz="2400" dirty="0" err="1" smtClean="0">
                <a:ea typeface="ヒラギノ角ゴ Pro W3" pitchFamily="-104" charset="-128"/>
                <a:cs typeface="ヒラギノ角ゴ Pro W3" pitchFamily="-104" charset="-128"/>
              </a:rPr>
              <a:t>VLPs</a:t>
            </a:r>
            <a:endParaRPr lang="es-ES" sz="2400" dirty="0" smtClean="0">
              <a:ea typeface="ヒラギノ角ゴ Pro W3" pitchFamily="-104" charset="-128"/>
              <a:cs typeface="ヒラギノ角ゴ Pro W3" pitchFamily="-104" charset="-128"/>
            </a:endParaRPr>
          </a:p>
          <a:p>
            <a:pPr eaLnBrk="1" hangingPunct="1"/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5, 15, 45 </a:t>
            </a:r>
            <a:r>
              <a:rPr lang="es-ES" sz="2400" dirty="0" err="1" smtClean="0">
                <a:ea typeface="ヒラギノ角ゴ Pro W3" pitchFamily="-104" charset="-128"/>
                <a:cs typeface="ヒラギノ角ゴ Pro W3" pitchFamily="-104" charset="-128"/>
              </a:rPr>
              <a:t>μg</a:t>
            </a:r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/0.5 </a:t>
            </a:r>
            <a:r>
              <a:rPr lang="es-ES" sz="2400" dirty="0" err="1" smtClean="0">
                <a:ea typeface="ヒラギノ角ゴ Pro W3" pitchFamily="-104" charset="-128"/>
                <a:cs typeface="ヒラギノ角ゴ Pro W3" pitchFamily="-104" charset="-128"/>
              </a:rPr>
              <a:t>mL</a:t>
            </a:r>
            <a:endParaRPr lang="es-ES" sz="2400" dirty="0" smtClean="0">
              <a:ea typeface="ヒラギノ角ゴ Pro W3" pitchFamily="-104" charset="-128"/>
              <a:cs typeface="ヒラギノ角ゴ Pro W3" pitchFamily="-104" charset="-128"/>
            </a:endParaRPr>
          </a:p>
          <a:p>
            <a:pPr eaLnBrk="1" hangingPunct="1"/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No adyuvante</a:t>
            </a:r>
          </a:p>
          <a:p>
            <a:pPr eaLnBrk="1" hangingPunct="1"/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No conservadores</a:t>
            </a:r>
          </a:p>
          <a:p>
            <a:pPr eaLnBrk="1" hangingPunct="1"/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Almacenamiento 2 – 8</a:t>
            </a:r>
            <a:r>
              <a:rPr lang="es-ES" sz="2400" dirty="0" smtClean="0">
                <a:ea typeface="Arial" pitchFamily="-104" charset="0"/>
                <a:cs typeface="Arial" pitchFamily="-104" charset="0"/>
              </a:rPr>
              <a:t>º</a:t>
            </a:r>
            <a:r>
              <a:rPr lang="es-ES" sz="2400" dirty="0" smtClean="0">
                <a:ea typeface="ヒラギノ角ゴ Pro W3" pitchFamily="-104" charset="-128"/>
                <a:cs typeface="ヒラギノ角ゴ Pro W3" pitchFamily="-104" charset="-128"/>
              </a:rPr>
              <a:t> C</a:t>
            </a:r>
            <a:endParaRPr lang="es-ES" sz="2400" dirty="0">
              <a:ea typeface="ヒラギノ角ゴ Pro W3" pitchFamily="-104" charset="-128"/>
              <a:cs typeface="ヒラギノ角ゴ Pro W3" pitchFamily="-104" charset="-128"/>
            </a:endParaRPr>
          </a:p>
        </p:txBody>
      </p:sp>
      <p:pic>
        <p:nvPicPr>
          <p:cNvPr id="105476" name="Picture 4" descr="H1N1 vial, RSV plaque assay 002"/>
          <p:cNvPicPr>
            <a:picLocks noChangeAspect="1" noChangeArrowheads="1"/>
          </p:cNvPicPr>
          <p:nvPr/>
        </p:nvPicPr>
        <p:blipFill>
          <a:blip r:embed="rId2">
            <a:lum bright="6000" contrast="18000"/>
          </a:blip>
          <a:srcRect/>
          <a:stretch>
            <a:fillRect/>
          </a:stretch>
        </p:blipFill>
        <p:spPr bwMode="auto">
          <a:xfrm>
            <a:off x="120709" y="1654246"/>
            <a:ext cx="2471303" cy="371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1772582" y="4037243"/>
            <a:ext cx="6553199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s-ES" sz="2400" b="1" dirty="0" smtClean="0">
                <a:latin typeface="Times New Roman"/>
                <a:ea typeface="ＭＳ Ｐゴシック" pitchFamily="-104" charset="-128"/>
                <a:cs typeface="Times New Roman"/>
              </a:rPr>
              <a:t>CARÁCTERÍSTICAS DEL ENSAYO CLÍNICO: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s-ES" sz="2400" b="1" dirty="0" smtClean="0">
              <a:latin typeface="Times New Roman"/>
              <a:ea typeface="ＭＳ Ｐゴシック" pitchFamily="-104" charset="-128"/>
              <a:cs typeface="Times New Roman"/>
            </a:endParaRP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Fase 2a </a:t>
            </a: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Aleatorizado</a:t>
            </a: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Doble-ciego </a:t>
            </a: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Controlado con placebo</a:t>
            </a: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b="1" dirty="0" smtClean="0">
                <a:latin typeface="Times New Roman"/>
                <a:ea typeface="ＭＳ Ｐゴシック" pitchFamily="-104" charset="-128"/>
                <a:cs typeface="Times New Roman"/>
              </a:rPr>
              <a:t> 4550</a:t>
            </a: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voluntarios reclutados </a:t>
            </a:r>
          </a:p>
          <a:p>
            <a:pPr algn="ctr">
              <a:lnSpc>
                <a:spcPct val="80000"/>
              </a:lnSpc>
              <a:buFont typeface="Arial"/>
              <a:buChar char="•"/>
            </a:pPr>
            <a:r>
              <a:rPr lang="es-ES" sz="2400" dirty="0" smtClean="0">
                <a:latin typeface="Times New Roman"/>
                <a:ea typeface="ＭＳ Ｐゴシック" pitchFamily="-104" charset="-128"/>
                <a:cs typeface="Times New Roman"/>
              </a:rPr>
              <a:t> ICH-GCP</a:t>
            </a:r>
          </a:p>
        </p:txBody>
      </p:sp>
      <p:pic>
        <p:nvPicPr>
          <p:cNvPr id="7" name="Picture 2" descr="Resultado de imagen para ims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977"/>
            <a:ext cx="804725" cy="110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41534" y="167988"/>
            <a:ext cx="7406275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Vacuna de </a:t>
            </a:r>
            <a:r>
              <a:rPr lang="es-ES" sz="2400" dirty="0" err="1" smtClean="0">
                <a:solidFill>
                  <a:schemeClr val="bg1"/>
                </a:solidFill>
                <a:latin typeface="Times New Roman"/>
              </a:rPr>
              <a:t>VLPs</a:t>
            </a:r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 anti-influenza H1N1 2009 </a:t>
            </a:r>
          </a:p>
          <a:p>
            <a:pPr algn="ctr"/>
            <a:r>
              <a:rPr lang="es-ES" sz="2400" dirty="0" smtClean="0">
                <a:solidFill>
                  <a:schemeClr val="bg1"/>
                </a:solidFill>
                <a:latin typeface="Times New Roman"/>
              </a:rPr>
              <a:t>Producida GMP</a:t>
            </a:r>
            <a:endParaRPr lang="es-ES" sz="2400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4480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IMIQ 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UIMIQ .thmx</Template>
  <TotalTime>64870</TotalTime>
  <Words>1646</Words>
  <Application>Microsoft Macintosh PowerPoint</Application>
  <PresentationFormat>Presentación en pantalla (4:3)</PresentationFormat>
  <Paragraphs>355</Paragraphs>
  <Slides>23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UIMIQ 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Elizarraras Bermudez</dc:creator>
  <cp:lastModifiedBy>Constantino III Roberto  Lopez Macias</cp:lastModifiedBy>
  <cp:revision>782</cp:revision>
  <cp:lastPrinted>2017-06-28T13:32:01Z</cp:lastPrinted>
  <dcterms:created xsi:type="dcterms:W3CDTF">2017-06-26T00:21:13Z</dcterms:created>
  <dcterms:modified xsi:type="dcterms:W3CDTF">2018-06-13T21:03:30Z</dcterms:modified>
</cp:coreProperties>
</file>