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7" r:id="rId4"/>
    <p:sldId id="257" r:id="rId5"/>
    <p:sldId id="264" r:id="rId6"/>
    <p:sldId id="258" r:id="rId7"/>
    <p:sldId id="266" r:id="rId8"/>
    <p:sldId id="270" r:id="rId9"/>
    <p:sldId id="293" r:id="rId10"/>
    <p:sldId id="294" r:id="rId11"/>
    <p:sldId id="271" r:id="rId12"/>
    <p:sldId id="295" r:id="rId13"/>
    <p:sldId id="272" r:id="rId14"/>
    <p:sldId id="269" r:id="rId15"/>
    <p:sldId id="259" r:id="rId16"/>
    <p:sldId id="273" r:id="rId17"/>
    <p:sldId id="260" r:id="rId18"/>
    <p:sldId id="263" r:id="rId19"/>
    <p:sldId id="274" r:id="rId20"/>
    <p:sldId id="333" r:id="rId21"/>
    <p:sldId id="334" r:id="rId22"/>
    <p:sldId id="281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17" r:id="rId34"/>
    <p:sldId id="318" r:id="rId35"/>
    <p:sldId id="319" r:id="rId36"/>
    <p:sldId id="307" r:id="rId37"/>
    <p:sldId id="339" r:id="rId38"/>
    <p:sldId id="290" r:id="rId39"/>
    <p:sldId id="291" r:id="rId40"/>
    <p:sldId id="282" r:id="rId41"/>
    <p:sldId id="283" r:id="rId42"/>
    <p:sldId id="284" r:id="rId43"/>
    <p:sldId id="285" r:id="rId44"/>
    <p:sldId id="279" r:id="rId45"/>
    <p:sldId id="278" r:id="rId46"/>
    <p:sldId id="292" r:id="rId47"/>
    <p:sldId id="289" r:id="rId48"/>
    <p:sldId id="288" r:id="rId49"/>
    <p:sldId id="314" r:id="rId50"/>
    <p:sldId id="315" r:id="rId51"/>
    <p:sldId id="280" r:id="rId52"/>
    <p:sldId id="335" r:id="rId53"/>
    <p:sldId id="321" r:id="rId54"/>
    <p:sldId id="286" r:id="rId55"/>
    <p:sldId id="325" r:id="rId56"/>
    <p:sldId id="326" r:id="rId57"/>
    <p:sldId id="287" r:id="rId58"/>
    <p:sldId id="275" r:id="rId59"/>
    <p:sldId id="261" r:id="rId60"/>
    <p:sldId id="327" r:id="rId61"/>
    <p:sldId id="312" r:id="rId62"/>
    <p:sldId id="313" r:id="rId63"/>
    <p:sldId id="308" r:id="rId64"/>
    <p:sldId id="309" r:id="rId65"/>
    <p:sldId id="323" r:id="rId66"/>
    <p:sldId id="324" r:id="rId67"/>
    <p:sldId id="328" r:id="rId68"/>
    <p:sldId id="332" r:id="rId69"/>
    <p:sldId id="329" r:id="rId70"/>
    <p:sldId id="331" r:id="rId71"/>
    <p:sldId id="310" r:id="rId72"/>
    <p:sldId id="311" r:id="rId73"/>
    <p:sldId id="316" r:id="rId74"/>
    <p:sldId id="320" r:id="rId75"/>
    <p:sldId id="336" r:id="rId76"/>
    <p:sldId id="322" r:id="rId77"/>
    <p:sldId id="337" r:id="rId78"/>
    <p:sldId id="340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21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F163-CD87-1B40-A647-D2C66DAC5FDD}" type="datetimeFigureOut">
              <a:rPr lang="en-US" smtClean="0"/>
              <a:t>04/04/18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3612-5E97-EE4E-A52E-8845D47E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37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F163-CD87-1B40-A647-D2C66DAC5FDD}" type="datetimeFigureOut">
              <a:rPr lang="en-US" smtClean="0"/>
              <a:t>04/04/18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3612-5E97-EE4E-A52E-8845D47E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4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F163-CD87-1B40-A647-D2C66DAC5FDD}" type="datetimeFigureOut">
              <a:rPr lang="en-US" smtClean="0"/>
              <a:t>04/04/18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3612-5E97-EE4E-A52E-8845D47E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62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F163-CD87-1B40-A647-D2C66DAC5FDD}" type="datetimeFigureOut">
              <a:rPr lang="en-US" smtClean="0"/>
              <a:t>04/04/18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3612-5E97-EE4E-A52E-8845D47E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99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F163-CD87-1B40-A647-D2C66DAC5FDD}" type="datetimeFigureOut">
              <a:rPr lang="en-US" smtClean="0"/>
              <a:t>04/04/18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3612-5E97-EE4E-A52E-8845D47E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80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F163-CD87-1B40-A647-D2C66DAC5FDD}" type="datetimeFigureOut">
              <a:rPr lang="en-US" smtClean="0"/>
              <a:t>04/04/18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3612-5E97-EE4E-A52E-8845D47E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14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F163-CD87-1B40-A647-D2C66DAC5FDD}" type="datetimeFigureOut">
              <a:rPr lang="en-US" smtClean="0"/>
              <a:t>04/04/18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3612-5E97-EE4E-A52E-8845D47E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8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F163-CD87-1B40-A647-D2C66DAC5FDD}" type="datetimeFigureOut">
              <a:rPr lang="en-US" smtClean="0"/>
              <a:t>04/04/18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3612-5E97-EE4E-A52E-8845D47E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5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F163-CD87-1B40-A647-D2C66DAC5FDD}" type="datetimeFigureOut">
              <a:rPr lang="en-US" smtClean="0"/>
              <a:t>04/04/18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3612-5E97-EE4E-A52E-8845D47E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91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F163-CD87-1B40-A647-D2C66DAC5FDD}" type="datetimeFigureOut">
              <a:rPr lang="en-US" smtClean="0"/>
              <a:t>04/04/18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3612-5E97-EE4E-A52E-8845D47E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F163-CD87-1B40-A647-D2C66DAC5FDD}" type="datetimeFigureOut">
              <a:rPr lang="en-US" smtClean="0"/>
              <a:t>04/04/18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3612-5E97-EE4E-A52E-8845D47E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75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6F163-CD87-1B40-A647-D2C66DAC5FDD}" type="datetimeFigureOut">
              <a:rPr lang="en-US" smtClean="0"/>
              <a:t>04/04/18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E3612-5E97-EE4E-A52E-8845D47E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7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808" y="2692599"/>
            <a:ext cx="8701632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DIABETES TIPO 3</a:t>
            </a:r>
            <a:br>
              <a:rPr lang="en-US" dirty="0" smtClean="0"/>
            </a:br>
            <a:r>
              <a:rPr lang="en-US" dirty="0" err="1" smtClean="0"/>
              <a:t>Insulina</a:t>
            </a:r>
            <a:r>
              <a:rPr lang="en-US" dirty="0" smtClean="0"/>
              <a:t>, </a:t>
            </a:r>
            <a:r>
              <a:rPr lang="en-US" dirty="0" err="1" smtClean="0"/>
              <a:t>Glucosa</a:t>
            </a:r>
            <a:r>
              <a:rPr lang="en-US" dirty="0" smtClean="0"/>
              <a:t> y </a:t>
            </a:r>
            <a:r>
              <a:rPr lang="en-US" dirty="0" err="1" smtClean="0"/>
              <a:t>Sistema</a:t>
            </a:r>
            <a:r>
              <a:rPr lang="en-US" dirty="0" smtClean="0"/>
              <a:t> </a:t>
            </a:r>
            <a:r>
              <a:rPr lang="en-US" dirty="0" err="1" smtClean="0"/>
              <a:t>Nervioso</a:t>
            </a:r>
            <a:r>
              <a:rPr lang="en-US" dirty="0" smtClean="0"/>
              <a:t> Central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60693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Dr. </a:t>
            </a:r>
            <a:r>
              <a:rPr lang="en-US" dirty="0" err="1" smtClean="0">
                <a:solidFill>
                  <a:schemeClr val="tx1"/>
                </a:solidFill>
              </a:rPr>
              <a:t>Raúl</a:t>
            </a:r>
            <a:r>
              <a:rPr lang="en-US" dirty="0" smtClean="0">
                <a:solidFill>
                  <a:schemeClr val="tx1"/>
                </a:solidFill>
              </a:rPr>
              <a:t> Carrillo </a:t>
            </a:r>
            <a:r>
              <a:rPr lang="en-US" dirty="0" err="1" smtClean="0">
                <a:solidFill>
                  <a:schemeClr val="tx1"/>
                </a:solidFill>
              </a:rPr>
              <a:t>Esper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Abril</a:t>
            </a:r>
            <a:r>
              <a:rPr lang="en-US" dirty="0" smtClean="0">
                <a:solidFill>
                  <a:schemeClr val="tx1"/>
                </a:solidFill>
              </a:rPr>
              <a:t> 2018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aptura de pantalla 2018-04-04 a la(s) 11.31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8461" cy="2008023"/>
          </a:xfrm>
          <a:prstGeom prst="rect">
            <a:avLst/>
          </a:prstGeom>
        </p:spPr>
      </p:pic>
      <p:pic>
        <p:nvPicPr>
          <p:cNvPr id="5" name="Picture 4" descr="Captura de pantalla 2018-04-04 a la(s) 11.33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39" y="0"/>
            <a:ext cx="1960777" cy="1949410"/>
          </a:xfrm>
          <a:prstGeom prst="rect">
            <a:avLst/>
          </a:prstGeom>
        </p:spPr>
      </p:pic>
      <p:pic>
        <p:nvPicPr>
          <p:cNvPr id="6" name="Picture 5" descr="Captura de pantalla 2018-04-04 a la(s) 14.52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76" y="533565"/>
            <a:ext cx="2550647" cy="8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1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0 a la(s) 11.42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8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29 a la(s) 14.18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7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0 a la(s) 11.44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45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29 a la(s) 14.18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6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Tratamiento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Inhibidores</a:t>
            </a:r>
            <a:r>
              <a:rPr lang="en-US" b="1" dirty="0" smtClean="0"/>
              <a:t> de </a:t>
            </a:r>
            <a:r>
              <a:rPr lang="en-US" b="1" dirty="0" err="1" smtClean="0"/>
              <a:t>Colinesteresa</a:t>
            </a:r>
            <a:r>
              <a:rPr lang="en-US" b="1" dirty="0"/>
              <a:t>: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Donepezil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Rivastigmina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Galantamina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b="1" dirty="0" err="1" smtClean="0"/>
              <a:t>Antagonista</a:t>
            </a:r>
            <a:r>
              <a:rPr lang="en-US" b="1" dirty="0" smtClean="0"/>
              <a:t> </a:t>
            </a:r>
            <a:r>
              <a:rPr lang="en-US" b="1" dirty="0" err="1" smtClean="0"/>
              <a:t>parcial</a:t>
            </a:r>
            <a:r>
              <a:rPr lang="en-US" b="1" dirty="0" smtClean="0"/>
              <a:t> </a:t>
            </a:r>
            <a:r>
              <a:rPr lang="en-US" b="1" dirty="0" err="1" smtClean="0"/>
              <a:t>glutaminérgico</a:t>
            </a:r>
            <a:r>
              <a:rPr lang="en-US" b="1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   - </a:t>
            </a:r>
            <a:r>
              <a:rPr lang="en-US" dirty="0" err="1" smtClean="0"/>
              <a:t>Memantina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82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tura de pantalla 2018-03-29 a la(s) 14.23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657"/>
            <a:ext cx="9144000" cy="1458097"/>
          </a:xfrm>
          <a:prstGeom prst="rect">
            <a:avLst/>
          </a:prstGeom>
        </p:spPr>
      </p:pic>
      <p:pic>
        <p:nvPicPr>
          <p:cNvPr id="6" name="Picture 5" descr="Captura de pantalla 2018-03-29 a la(s) 14.24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23" y="2190738"/>
            <a:ext cx="7764853" cy="4410070"/>
          </a:xfrm>
          <a:prstGeom prst="rect">
            <a:avLst/>
          </a:prstGeom>
        </p:spPr>
      </p:pic>
      <p:pic>
        <p:nvPicPr>
          <p:cNvPr id="7" name="Picture 6" descr="Captura de pantalla 2018-03-29 a la(s) 14.24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0" y="1897975"/>
            <a:ext cx="1968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07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29 a la(s) 14.30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86297"/>
          </a:xfrm>
          <a:prstGeom prst="rect">
            <a:avLst/>
          </a:prstGeom>
        </p:spPr>
      </p:pic>
      <p:pic>
        <p:nvPicPr>
          <p:cNvPr id="5" name="Picture 4" descr="Captura de pantalla 2018-03-29 a la(s) 14.31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02"/>
            <a:ext cx="9144000" cy="345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9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tura de pantalla 2018-03-29 a la(s) 14.50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22"/>
            <a:ext cx="9144000" cy="1740638"/>
          </a:xfrm>
          <a:prstGeom prst="rect">
            <a:avLst/>
          </a:prstGeom>
        </p:spPr>
      </p:pic>
      <p:pic>
        <p:nvPicPr>
          <p:cNvPr id="6" name="Picture 5" descr="Captura de pantalla 2018-03-29 a la(s) 15.00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511"/>
            <a:ext cx="9077764" cy="3390900"/>
          </a:xfrm>
          <a:prstGeom prst="rect">
            <a:avLst/>
          </a:prstGeom>
        </p:spPr>
      </p:pic>
      <p:pic>
        <p:nvPicPr>
          <p:cNvPr id="7" name="Picture 6" descr="Captura de pantalla 2018-03-29 a la(s) 15.01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91" y="2210294"/>
            <a:ext cx="5143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7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29 a la(s) 13.45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203"/>
            <a:ext cx="9144000" cy="339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29 a la(s) 14.40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97878"/>
          </a:xfrm>
          <a:prstGeom prst="rect">
            <a:avLst/>
          </a:prstGeom>
        </p:spPr>
      </p:pic>
      <p:pic>
        <p:nvPicPr>
          <p:cNvPr id="5" name="Picture 4" descr="Captura de pantalla 2018-03-29 a la(s) 14.41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90" y="1624058"/>
            <a:ext cx="5667510" cy="5233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721" y="3706183"/>
            <a:ext cx="3101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¿EPIFENÓMENOS?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4711" y="4497391"/>
            <a:ext cx="266461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Neurodegeneración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Pérdidad</a:t>
            </a:r>
            <a:r>
              <a:rPr lang="en-US" dirty="0" smtClean="0"/>
              <a:t> de </a:t>
            </a:r>
            <a:r>
              <a:rPr lang="en-US" dirty="0" err="1" smtClean="0"/>
              <a:t>sinapsis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Neurotransmisión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Daño</a:t>
            </a:r>
            <a:r>
              <a:rPr lang="en-US" dirty="0" smtClean="0"/>
              <a:t> </a:t>
            </a:r>
            <a:r>
              <a:rPr lang="en-US" dirty="0" err="1" smtClean="0"/>
              <a:t>Mitocondrial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Inflamación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Estrés</a:t>
            </a:r>
            <a:r>
              <a:rPr lang="en-US" dirty="0" smtClean="0"/>
              <a:t> </a:t>
            </a:r>
            <a:r>
              <a:rPr lang="en-US" dirty="0" err="1" smtClean="0"/>
              <a:t>oxidativo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23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29 a la(s) 13.55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1" y="707923"/>
            <a:ext cx="8555911" cy="5645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440" y="6353115"/>
            <a:ext cx="485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DCM</a:t>
            </a:r>
            <a:r>
              <a:rPr lang="en-US" dirty="0" smtClean="0"/>
              <a:t>: *Alt. </a:t>
            </a:r>
            <a:r>
              <a:rPr lang="en-US" dirty="0" err="1" smtClean="0"/>
              <a:t>Memoria</a:t>
            </a:r>
            <a:r>
              <a:rPr lang="en-US" dirty="0" smtClean="0"/>
              <a:t>/</a:t>
            </a:r>
            <a:r>
              <a:rPr lang="en-US" dirty="0" err="1" smtClean="0"/>
              <a:t>Función</a:t>
            </a:r>
            <a:r>
              <a:rPr lang="en-US" dirty="0" smtClean="0"/>
              <a:t> </a:t>
            </a:r>
            <a:r>
              <a:rPr lang="en-US" dirty="0" err="1" smtClean="0"/>
              <a:t>Cognitiva</a:t>
            </a:r>
            <a:r>
              <a:rPr lang="en-US" dirty="0" smtClean="0"/>
              <a:t> normal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784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4-03 a la(s) 22.14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8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4-03 a la(s) 22.15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82" y="278954"/>
            <a:ext cx="5410200" cy="2298700"/>
          </a:xfrm>
          <a:prstGeom prst="rect">
            <a:avLst/>
          </a:prstGeom>
        </p:spPr>
      </p:pic>
      <p:pic>
        <p:nvPicPr>
          <p:cNvPr id="5" name="Picture 4" descr="Captura de pantalla 2018-04-03 a la(s) 22.15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8" y="2908252"/>
            <a:ext cx="74549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7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Insulina</a:t>
            </a:r>
            <a:r>
              <a:rPr lang="en-US" dirty="0" smtClean="0"/>
              <a:t> y </a:t>
            </a:r>
            <a:r>
              <a:rPr lang="en-US" dirty="0" err="1" smtClean="0"/>
              <a:t>Cerebro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cerebro</a:t>
            </a:r>
            <a:r>
              <a:rPr lang="en-US" dirty="0" smtClean="0"/>
              <a:t> </a:t>
            </a:r>
            <a:r>
              <a:rPr lang="en-US" dirty="0" err="1" smtClean="0"/>
              <a:t>sintetiza</a:t>
            </a:r>
            <a:r>
              <a:rPr lang="en-US" dirty="0" smtClean="0"/>
              <a:t> </a:t>
            </a:r>
            <a:r>
              <a:rPr lang="en-US" dirty="0" err="1" smtClean="0"/>
              <a:t>insulina</a:t>
            </a:r>
            <a:r>
              <a:rPr lang="en-US" dirty="0" smtClean="0"/>
              <a:t> en especial en el </a:t>
            </a:r>
            <a:r>
              <a:rPr lang="en-US" dirty="0" err="1" smtClean="0"/>
              <a:t>hipocampo</a:t>
            </a:r>
            <a:r>
              <a:rPr lang="en-US" dirty="0" smtClean="0"/>
              <a:t>, </a:t>
            </a:r>
            <a:r>
              <a:rPr lang="en-US" dirty="0" err="1" smtClean="0"/>
              <a:t>corteza</a:t>
            </a:r>
            <a:r>
              <a:rPr lang="en-US" dirty="0" smtClean="0"/>
              <a:t> prefrontal, </a:t>
            </a:r>
            <a:r>
              <a:rPr lang="en-US" dirty="0" err="1" smtClean="0"/>
              <a:t>bulbo</a:t>
            </a:r>
            <a:r>
              <a:rPr lang="en-US" dirty="0" smtClean="0"/>
              <a:t> </a:t>
            </a:r>
            <a:r>
              <a:rPr lang="en-US" dirty="0" err="1" smtClean="0"/>
              <a:t>olfatorio</a:t>
            </a:r>
            <a:r>
              <a:rPr lang="en-US" dirty="0" smtClean="0"/>
              <a:t> y </a:t>
            </a:r>
            <a:r>
              <a:rPr lang="en-US" dirty="0" err="1" smtClean="0"/>
              <a:t>corteza</a:t>
            </a:r>
            <a:r>
              <a:rPr lang="en-US" dirty="0" smtClean="0"/>
              <a:t> </a:t>
            </a:r>
            <a:r>
              <a:rPr lang="en-US" dirty="0" err="1" smtClean="0"/>
              <a:t>entorrinal</a:t>
            </a:r>
            <a:r>
              <a:rPr lang="en-US" dirty="0" smtClean="0"/>
              <a:t>. ( </a:t>
            </a:r>
            <a:r>
              <a:rPr lang="en-US" dirty="0" err="1" smtClean="0"/>
              <a:t>Celulas</a:t>
            </a:r>
            <a:r>
              <a:rPr lang="en-US" dirty="0" smtClean="0"/>
              <a:t> </a:t>
            </a:r>
            <a:r>
              <a:rPr lang="en-US" dirty="0" err="1" smtClean="0"/>
              <a:t>piramidales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La mayor </a:t>
            </a:r>
            <a:r>
              <a:rPr lang="en-US" dirty="0" err="1" smtClean="0"/>
              <a:t>fuente</a:t>
            </a:r>
            <a:r>
              <a:rPr lang="en-US" dirty="0" smtClean="0"/>
              <a:t> de </a:t>
            </a:r>
            <a:r>
              <a:rPr lang="en-US" dirty="0" err="1" smtClean="0"/>
              <a:t>insulina</a:t>
            </a:r>
            <a:r>
              <a:rPr lang="en-US" dirty="0" smtClean="0"/>
              <a:t> cerebral </a:t>
            </a:r>
            <a:r>
              <a:rPr lang="en-US" dirty="0" err="1" smtClean="0"/>
              <a:t>es</a:t>
            </a:r>
            <a:r>
              <a:rPr lang="en-US" dirty="0" smtClean="0"/>
              <a:t> la </a:t>
            </a:r>
            <a:r>
              <a:rPr lang="en-US" dirty="0" err="1" smtClean="0"/>
              <a:t>sistémica</a:t>
            </a:r>
            <a:r>
              <a:rPr lang="en-US" dirty="0" smtClean="0"/>
              <a:t>. Hasta 10 a 100 </a:t>
            </a:r>
            <a:r>
              <a:rPr lang="en-US" dirty="0" err="1" smtClean="0"/>
              <a:t>veces</a:t>
            </a:r>
            <a:r>
              <a:rPr lang="en-US" dirty="0" smtClean="0"/>
              <a:t> mas </a:t>
            </a:r>
            <a:r>
              <a:rPr lang="en-US" dirty="0" err="1" smtClean="0"/>
              <a:t>que</a:t>
            </a:r>
            <a:r>
              <a:rPr lang="en-US" dirty="0" smtClean="0"/>
              <a:t> en plasma</a:t>
            </a:r>
          </a:p>
          <a:p>
            <a:r>
              <a:rPr lang="en-US" dirty="0" err="1" smtClean="0"/>
              <a:t>Receptores</a:t>
            </a:r>
            <a:r>
              <a:rPr lang="en-US" dirty="0" smtClean="0"/>
              <a:t> GLUT-3, </a:t>
            </a:r>
            <a:r>
              <a:rPr lang="en-US" dirty="0" err="1" smtClean="0"/>
              <a:t>cuerpo</a:t>
            </a:r>
            <a:r>
              <a:rPr lang="en-US" dirty="0" smtClean="0"/>
              <a:t> neuronal y </a:t>
            </a:r>
            <a:r>
              <a:rPr lang="en-US" dirty="0" err="1" smtClean="0"/>
              <a:t>axones</a:t>
            </a:r>
            <a:endParaRPr lang="en-US" dirty="0" smtClean="0"/>
          </a:p>
          <a:p>
            <a:r>
              <a:rPr lang="en-US" dirty="0" err="1" smtClean="0"/>
              <a:t>También</a:t>
            </a:r>
            <a:r>
              <a:rPr lang="en-US" dirty="0" smtClean="0"/>
              <a:t> GLUT-1 y GLUT-4</a:t>
            </a:r>
          </a:p>
          <a:p>
            <a:r>
              <a:rPr lang="en-US" dirty="0" err="1" smtClean="0"/>
              <a:t>Neuroprotección</a:t>
            </a:r>
            <a:r>
              <a:rPr lang="en-US" dirty="0" smtClean="0"/>
              <a:t> en </a:t>
            </a:r>
            <a:r>
              <a:rPr lang="en-US" dirty="0" err="1" smtClean="0"/>
              <a:t>áreas</a:t>
            </a:r>
            <a:r>
              <a:rPr lang="en-US" dirty="0" smtClean="0"/>
              <a:t> de </a:t>
            </a:r>
            <a:r>
              <a:rPr lang="en-US" dirty="0" err="1" smtClean="0"/>
              <a:t>memoria</a:t>
            </a:r>
            <a:r>
              <a:rPr lang="en-US" dirty="0" smtClean="0"/>
              <a:t>, </a:t>
            </a:r>
            <a:r>
              <a:rPr lang="en-US" dirty="0" err="1" smtClean="0"/>
              <a:t>promueve</a:t>
            </a:r>
            <a:r>
              <a:rPr lang="en-US" dirty="0" smtClean="0"/>
              <a:t> </a:t>
            </a:r>
            <a:r>
              <a:rPr lang="en-US" dirty="0" err="1" smtClean="0"/>
              <a:t>plasticidad</a:t>
            </a:r>
            <a:r>
              <a:rPr lang="en-US" dirty="0" smtClean="0"/>
              <a:t> y </a:t>
            </a:r>
            <a:r>
              <a:rPr lang="en-US" dirty="0" err="1" smtClean="0"/>
              <a:t>sobrevida</a:t>
            </a:r>
            <a:r>
              <a:rPr lang="en-US" dirty="0" smtClean="0"/>
              <a:t> neuronal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4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0 a la(s) 12.28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009"/>
            <a:ext cx="9144000" cy="369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Cel.B</a:t>
            </a:r>
            <a:r>
              <a:rPr lang="en-US" dirty="0" smtClean="0"/>
              <a:t> e </a:t>
            </a:r>
            <a:r>
              <a:rPr lang="en-US" dirty="0" err="1"/>
              <a:t>I</a:t>
            </a:r>
            <a:r>
              <a:rPr lang="en-US" dirty="0" err="1" smtClean="0"/>
              <a:t>slotes</a:t>
            </a:r>
            <a:r>
              <a:rPr lang="en-US" dirty="0" smtClean="0"/>
              <a:t> </a:t>
            </a:r>
            <a:r>
              <a:rPr lang="en-US" dirty="0" err="1"/>
              <a:t>P</a:t>
            </a:r>
            <a:r>
              <a:rPr lang="en-US" dirty="0" err="1" smtClean="0"/>
              <a:t>ancréaticos</a:t>
            </a:r>
            <a:endParaRPr lang="en-US" dirty="0"/>
          </a:p>
        </p:txBody>
      </p:sp>
      <p:pic>
        <p:nvPicPr>
          <p:cNvPr id="4" name="Picture 3" descr="Captura de pantalla 2018-03-30 a la(s) 12.31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4879"/>
            <a:ext cx="8993075" cy="519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34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0 a la(s) 12.32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9035"/>
            <a:ext cx="9144000" cy="66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6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0 a la(s) 12.34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43" y="0"/>
            <a:ext cx="4421442" cy="6858000"/>
          </a:xfrm>
          <a:prstGeom prst="rect">
            <a:avLst/>
          </a:prstGeom>
        </p:spPr>
      </p:pic>
      <p:pic>
        <p:nvPicPr>
          <p:cNvPr id="5" name="Picture 4" descr="Captura de pantalla 2018-03-30 a la(s) 12.35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33" y="1531410"/>
            <a:ext cx="4289824" cy="38196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061304"/>
            <a:ext cx="1915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corteza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57843" y="4559854"/>
            <a:ext cx="274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Tálamo</a:t>
            </a:r>
            <a:r>
              <a:rPr lang="en-US" dirty="0" smtClean="0"/>
              <a:t> e </a:t>
            </a:r>
            <a:r>
              <a:rPr lang="en-US" dirty="0" err="1" smtClean="0"/>
              <a:t>hipocampo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1457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cerebelo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45960" y="5351061"/>
            <a:ext cx="245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cerebelo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779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0 a la(s) 12.40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87700" cy="3378200"/>
          </a:xfrm>
          <a:prstGeom prst="rect">
            <a:avLst/>
          </a:prstGeom>
        </p:spPr>
      </p:pic>
      <p:pic>
        <p:nvPicPr>
          <p:cNvPr id="5" name="Picture 4" descr="Captura de pantalla 2018-03-30 a la(s) 12.45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921" y="0"/>
            <a:ext cx="2982079" cy="3063040"/>
          </a:xfrm>
          <a:prstGeom prst="rect">
            <a:avLst/>
          </a:prstGeom>
        </p:spPr>
      </p:pic>
      <p:pic>
        <p:nvPicPr>
          <p:cNvPr id="6" name="Picture 5" descr="Captura de pantalla 2018-03-30 a la(s) 12.46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4" y="3706400"/>
            <a:ext cx="3016916" cy="315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721" y="3063040"/>
            <a:ext cx="212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Receptor de </a:t>
            </a:r>
            <a:r>
              <a:rPr lang="en-US" b="1" dirty="0" err="1" smtClean="0"/>
              <a:t>insulina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204616" y="3227294"/>
            <a:ext cx="293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Factor de </a:t>
            </a:r>
            <a:r>
              <a:rPr lang="en-US" b="1" dirty="0" err="1" smtClean="0"/>
              <a:t>Crecimiento</a:t>
            </a:r>
            <a:r>
              <a:rPr lang="en-US" b="1" dirty="0" smtClean="0"/>
              <a:t> </a:t>
            </a:r>
            <a:r>
              <a:rPr lang="en-US" b="1" dirty="0" err="1" smtClean="0"/>
              <a:t>semejante</a:t>
            </a:r>
            <a:r>
              <a:rPr lang="en-US" b="1" dirty="0" smtClean="0"/>
              <a:t> a insulina-1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330467" y="6527586"/>
            <a:ext cx="414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Sustrato</a:t>
            </a:r>
            <a:r>
              <a:rPr lang="en-US" b="1" dirty="0" smtClean="0"/>
              <a:t> del receptor de Insulina-1</a:t>
            </a:r>
            <a:endParaRPr lang="en-US" b="1" dirty="0"/>
          </a:p>
        </p:txBody>
      </p:sp>
      <p:pic>
        <p:nvPicPr>
          <p:cNvPr id="10" name="Picture 9" descr="Captura de pantalla 2018-03-30 a la(s) 12.48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03" y="616347"/>
            <a:ext cx="1701800" cy="1016000"/>
          </a:xfrm>
          <a:prstGeom prst="rect">
            <a:avLst/>
          </a:prstGeom>
        </p:spPr>
      </p:pic>
      <p:pic>
        <p:nvPicPr>
          <p:cNvPr id="11" name="Picture 10" descr="Captura de pantalla 2018-03-30 a la(s) 12.54.1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290" y="3873625"/>
            <a:ext cx="2590800" cy="2692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05803" y="6371303"/>
            <a:ext cx="383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Unión </a:t>
            </a:r>
            <a:r>
              <a:rPr lang="en-US" b="1" dirty="0" err="1" smtClean="0"/>
              <a:t>insulina</a:t>
            </a:r>
            <a:r>
              <a:rPr lang="en-US" b="1" dirty="0" smtClean="0"/>
              <a:t>-receptor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2164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0 a la(s) 12.51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3413" y="4060144"/>
            <a:ext cx="3060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Hiperfosforilación</a:t>
            </a:r>
            <a:r>
              <a:rPr lang="en-US" b="1" dirty="0" smtClean="0"/>
              <a:t> de TAU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14038" y="1853091"/>
            <a:ext cx="2789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Neurodegeneración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88749" y="6392124"/>
            <a:ext cx="241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ubiquitinización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6673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Proteina</a:t>
            </a:r>
            <a:r>
              <a:rPr lang="en-US" dirty="0" smtClean="0"/>
              <a:t> TAU/B </a:t>
            </a:r>
            <a:r>
              <a:rPr lang="en-US" dirty="0" err="1" smtClean="0"/>
              <a:t>amiloide</a:t>
            </a:r>
            <a:endParaRPr lang="en-US" dirty="0"/>
          </a:p>
        </p:txBody>
      </p:sp>
      <p:pic>
        <p:nvPicPr>
          <p:cNvPr id="4" name="Picture 3" descr="Captura de pantalla 2018-03-30 a la(s) 12.56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9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29 a la(s) 14.01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5714"/>
            <a:ext cx="9144000" cy="3982980"/>
          </a:xfrm>
          <a:prstGeom prst="rect">
            <a:avLst/>
          </a:prstGeom>
        </p:spPr>
      </p:pic>
      <p:pic>
        <p:nvPicPr>
          <p:cNvPr id="5" name="Picture 4" descr="Captura de pantalla 2018-03-29 a la(s) 14.05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5" y="195910"/>
            <a:ext cx="8389372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7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0 a la(s) 12.58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260" y="2935797"/>
            <a:ext cx="264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50431" y="3120463"/>
            <a:ext cx="328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B-amiloide:neuronas</a:t>
            </a:r>
            <a:r>
              <a:rPr lang="en-US" b="1" dirty="0" smtClean="0"/>
              <a:t> y </a:t>
            </a:r>
            <a:r>
              <a:rPr lang="en-US" b="1" dirty="0" err="1" smtClean="0"/>
              <a:t>vasos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79037" y="6496231"/>
            <a:ext cx="328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B-</a:t>
            </a:r>
            <a:r>
              <a:rPr lang="en-US" b="1" dirty="0" err="1" smtClean="0"/>
              <a:t>amiloide</a:t>
            </a:r>
            <a:r>
              <a:rPr lang="en-US" b="1" dirty="0" smtClean="0"/>
              <a:t> </a:t>
            </a:r>
            <a:r>
              <a:rPr lang="en-US" b="1" dirty="0" err="1" smtClean="0"/>
              <a:t>enGlía</a:t>
            </a:r>
            <a:r>
              <a:rPr lang="en-US" b="1" dirty="0" smtClean="0"/>
              <a:t> e </a:t>
            </a:r>
            <a:r>
              <a:rPr lang="en-US" b="1" dirty="0" err="1" smtClean="0"/>
              <a:t>intersticio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11490" y="6496231"/>
            <a:ext cx="2310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B-</a:t>
            </a:r>
            <a:r>
              <a:rPr lang="en-US" b="1" dirty="0" err="1" smtClean="0"/>
              <a:t>amiloide</a:t>
            </a:r>
            <a:r>
              <a:rPr lang="en-US" b="1" dirty="0" smtClean="0"/>
              <a:t> en </a:t>
            </a:r>
            <a:r>
              <a:rPr lang="en-US" b="1" dirty="0" err="1" smtClean="0"/>
              <a:t>Vasos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63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0 a la(s) 13.15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7" y="189184"/>
            <a:ext cx="7306582" cy="3480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327" y="3484812"/>
            <a:ext cx="3580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ACETILCOLINA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79421" y="3484812"/>
            <a:ext cx="335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ACETILCOLINESTERASA</a:t>
            </a:r>
            <a:endParaRPr lang="en-US" b="1" dirty="0"/>
          </a:p>
        </p:txBody>
      </p:sp>
      <p:pic>
        <p:nvPicPr>
          <p:cNvPr id="8" name="Picture 7" descr="Captura de pantalla 2018-03-30 a la(s) 13.17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298" y="4001921"/>
            <a:ext cx="6307642" cy="23696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77259" y="6371602"/>
            <a:ext cx="4767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ACETILCOLINESTERASA CORTICAL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2094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0 a la(s) 13.20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3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5797"/>
            <a:ext cx="8229600" cy="1143000"/>
          </a:xfrm>
        </p:spPr>
        <p:txBody>
          <a:bodyPr/>
          <a:lstStyle/>
          <a:p>
            <a:r>
              <a:rPr lang="en-US" dirty="0" smtClean="0"/>
              <a:t>¿Y la </a:t>
            </a:r>
            <a:r>
              <a:rPr lang="en-US" dirty="0" err="1" smtClean="0"/>
              <a:t>Insulina</a:t>
            </a:r>
            <a:r>
              <a:rPr lang="en-US" dirty="0" smtClean="0"/>
              <a:t>?....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83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tura de pantalla 2018-03-31 a la(s) 11.59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05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1.57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85" y="0"/>
            <a:ext cx="7077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9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Modelo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424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Lesión</a:t>
            </a:r>
            <a:r>
              <a:rPr lang="en-US" dirty="0" smtClean="0"/>
              <a:t> de </a:t>
            </a:r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dirty="0" err="1" smtClean="0"/>
              <a:t>productoras</a:t>
            </a:r>
            <a:r>
              <a:rPr lang="en-US" dirty="0" smtClean="0"/>
              <a:t> de </a:t>
            </a:r>
            <a:r>
              <a:rPr lang="en-US" dirty="0" err="1" smtClean="0"/>
              <a:t>insulina</a:t>
            </a:r>
            <a:endParaRPr lang="en-US" dirty="0" smtClean="0"/>
          </a:p>
          <a:p>
            <a:r>
              <a:rPr lang="en-US" dirty="0" err="1" smtClean="0"/>
              <a:t>Alteraciones</a:t>
            </a:r>
            <a:r>
              <a:rPr lang="en-US" dirty="0" smtClean="0"/>
              <a:t> en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vías</a:t>
            </a:r>
            <a:r>
              <a:rPr lang="en-US" dirty="0" smtClean="0"/>
              <a:t> de </a:t>
            </a:r>
            <a:r>
              <a:rPr lang="en-US" dirty="0" err="1" smtClean="0"/>
              <a:t>señalización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Receptor de </a:t>
            </a:r>
            <a:r>
              <a:rPr lang="en-US" dirty="0" err="1" smtClean="0"/>
              <a:t>insulina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Sustrato</a:t>
            </a:r>
            <a:r>
              <a:rPr lang="en-US" dirty="0" smtClean="0"/>
              <a:t> del </a:t>
            </a:r>
            <a:r>
              <a:rPr lang="en-US" dirty="0" err="1" smtClean="0"/>
              <a:t>sensibilizador</a:t>
            </a:r>
            <a:r>
              <a:rPr lang="en-US" dirty="0" smtClean="0"/>
              <a:t> de </a:t>
            </a:r>
            <a:r>
              <a:rPr lang="en-US" dirty="0" err="1" smtClean="0"/>
              <a:t>insulina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Factor de </a:t>
            </a:r>
            <a:r>
              <a:rPr lang="en-US" dirty="0" err="1" smtClean="0"/>
              <a:t>Crecimiento</a:t>
            </a:r>
            <a:r>
              <a:rPr lang="en-US" dirty="0" smtClean="0"/>
              <a:t> </a:t>
            </a:r>
            <a:r>
              <a:rPr lang="en-US" dirty="0" err="1" smtClean="0"/>
              <a:t>semejante</a:t>
            </a:r>
            <a:r>
              <a:rPr lang="en-US" dirty="0" smtClean="0"/>
              <a:t> a </a:t>
            </a:r>
            <a:r>
              <a:rPr lang="en-US" dirty="0" err="1" smtClean="0"/>
              <a:t>insulina</a:t>
            </a:r>
            <a:endParaRPr lang="en-US" dirty="0" smtClean="0"/>
          </a:p>
          <a:p>
            <a:r>
              <a:rPr lang="en-US" dirty="0" err="1" smtClean="0"/>
              <a:t>Activación</a:t>
            </a:r>
            <a:r>
              <a:rPr lang="en-US" dirty="0" smtClean="0"/>
              <a:t> de gen de </a:t>
            </a:r>
            <a:r>
              <a:rPr lang="en-US" dirty="0" err="1" smtClean="0"/>
              <a:t>Proteina</a:t>
            </a:r>
            <a:r>
              <a:rPr lang="en-US" dirty="0" smtClean="0"/>
              <a:t> </a:t>
            </a:r>
            <a:r>
              <a:rPr lang="en-US" dirty="0" err="1" smtClean="0"/>
              <a:t>Precursora</a:t>
            </a:r>
            <a:r>
              <a:rPr lang="en-US" dirty="0" smtClean="0"/>
              <a:t> de </a:t>
            </a:r>
            <a:r>
              <a:rPr lang="en-US" dirty="0" err="1" smtClean="0"/>
              <a:t>Amiloide</a:t>
            </a:r>
            <a:endParaRPr lang="en-US" dirty="0" smtClean="0"/>
          </a:p>
          <a:p>
            <a:r>
              <a:rPr lang="en-US" dirty="0" err="1" smtClean="0"/>
              <a:t>Acúmulo</a:t>
            </a:r>
            <a:r>
              <a:rPr lang="en-US" dirty="0" smtClean="0"/>
              <a:t> y </a:t>
            </a:r>
            <a:r>
              <a:rPr lang="en-US" dirty="0" err="1" smtClean="0"/>
              <a:t>oligomerización</a:t>
            </a:r>
            <a:r>
              <a:rPr lang="en-US" dirty="0" smtClean="0"/>
              <a:t> de B-</a:t>
            </a:r>
            <a:r>
              <a:rPr lang="en-US" dirty="0" err="1" smtClean="0"/>
              <a:t>amiloide</a:t>
            </a:r>
            <a:endParaRPr lang="en-US" dirty="0" smtClean="0"/>
          </a:p>
          <a:p>
            <a:r>
              <a:rPr lang="en-US" dirty="0" err="1" smtClean="0"/>
              <a:t>Hiperfosforilación</a:t>
            </a:r>
            <a:r>
              <a:rPr lang="en-US" dirty="0" smtClean="0"/>
              <a:t> de Tau</a:t>
            </a:r>
          </a:p>
          <a:p>
            <a:r>
              <a:rPr lang="en-US" dirty="0" err="1" smtClean="0"/>
              <a:t>Ubiquitinización</a:t>
            </a:r>
            <a:endParaRPr lang="en-US" dirty="0" smtClean="0"/>
          </a:p>
          <a:p>
            <a:r>
              <a:rPr lang="en-US" dirty="0" err="1" smtClean="0"/>
              <a:t>Neurodegeneración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46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Cinética</a:t>
            </a:r>
            <a:r>
              <a:rPr lang="en-US" dirty="0" smtClean="0"/>
              <a:t> de </a:t>
            </a:r>
            <a:r>
              <a:rPr lang="en-US" dirty="0" err="1" smtClean="0"/>
              <a:t>Insulina</a:t>
            </a:r>
            <a:endParaRPr lang="en-US" dirty="0"/>
          </a:p>
        </p:txBody>
      </p:sp>
      <p:pic>
        <p:nvPicPr>
          <p:cNvPr id="7" name="Picture 6" descr="Captura de pantalla 2018-04-03 a la(s) 22.39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1941"/>
            <a:ext cx="9144000" cy="497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4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0580"/>
            <a:ext cx="8229600" cy="1143000"/>
          </a:xfrm>
        </p:spPr>
        <p:txBody>
          <a:bodyPr/>
          <a:lstStyle/>
          <a:p>
            <a:r>
              <a:rPr lang="en-US" dirty="0" err="1" smtClean="0"/>
              <a:t>Algo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control de la </a:t>
            </a:r>
            <a:r>
              <a:rPr lang="en-US" dirty="0" err="1" smtClean="0"/>
              <a:t>Glucosa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71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29 a la(s) 16.55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00"/>
            <a:ext cx="9143999" cy="685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2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Epidemia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47 </a:t>
            </a:r>
            <a:r>
              <a:rPr lang="en-US" dirty="0" err="1" smtClean="0"/>
              <a:t>millones</a:t>
            </a:r>
            <a:r>
              <a:rPr lang="en-US" dirty="0" smtClean="0"/>
              <a:t> de personas </a:t>
            </a:r>
            <a:r>
              <a:rPr lang="en-US" dirty="0" err="1" smtClean="0"/>
              <a:t>viven</a:t>
            </a:r>
            <a:r>
              <a:rPr lang="en-US" dirty="0" smtClean="0"/>
              <a:t> con </a:t>
            </a:r>
            <a:r>
              <a:rPr lang="en-US" dirty="0" err="1" smtClean="0"/>
              <a:t>demencia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- 60% a 70% </a:t>
            </a:r>
            <a:r>
              <a:rPr lang="en-US" dirty="0" err="1" smtClean="0"/>
              <a:t>Enfermedad</a:t>
            </a:r>
            <a:r>
              <a:rPr lang="en-US" dirty="0" smtClean="0"/>
              <a:t> de Alzheimer</a:t>
            </a:r>
          </a:p>
          <a:p>
            <a:r>
              <a:rPr lang="en-US" dirty="0" err="1" smtClean="0"/>
              <a:t>Disfunción</a:t>
            </a:r>
            <a:r>
              <a:rPr lang="en-US" dirty="0" smtClean="0"/>
              <a:t> </a:t>
            </a:r>
            <a:r>
              <a:rPr lang="en-US" dirty="0" err="1" smtClean="0"/>
              <a:t>cognitiva</a:t>
            </a:r>
            <a:endParaRPr lang="en-US" dirty="0" smtClean="0"/>
          </a:p>
          <a:p>
            <a:r>
              <a:rPr lang="en-US" dirty="0" err="1" smtClean="0"/>
              <a:t>Alteraciones</a:t>
            </a:r>
            <a:r>
              <a:rPr lang="en-US" dirty="0" smtClean="0"/>
              <a:t> en la </a:t>
            </a:r>
            <a:r>
              <a:rPr lang="en-US" dirty="0" err="1" smtClean="0"/>
              <a:t>memoria</a:t>
            </a:r>
            <a:endParaRPr lang="en-US" dirty="0" smtClean="0"/>
          </a:p>
          <a:p>
            <a:r>
              <a:rPr lang="en-US" dirty="0" err="1" smtClean="0"/>
              <a:t>Alteraciones</a:t>
            </a:r>
            <a:r>
              <a:rPr lang="en-US" dirty="0" smtClean="0"/>
              <a:t> en la </a:t>
            </a:r>
            <a:r>
              <a:rPr lang="en-US" dirty="0" err="1" smtClean="0"/>
              <a:t>relación</a:t>
            </a:r>
            <a:r>
              <a:rPr lang="en-US" dirty="0" smtClean="0"/>
              <a:t> </a:t>
            </a:r>
            <a:r>
              <a:rPr lang="en-US" dirty="0" err="1" smtClean="0"/>
              <a:t>sueño</a:t>
            </a:r>
            <a:r>
              <a:rPr lang="en-US" dirty="0" smtClean="0"/>
              <a:t>/</a:t>
            </a:r>
            <a:r>
              <a:rPr lang="en-US" dirty="0" err="1" smtClean="0"/>
              <a:t>vigilia</a:t>
            </a:r>
            <a:endParaRPr lang="en-US" dirty="0" smtClean="0"/>
          </a:p>
          <a:p>
            <a:r>
              <a:rPr lang="en-US" dirty="0" err="1" smtClean="0"/>
              <a:t>Cambios</a:t>
            </a:r>
            <a:r>
              <a:rPr lang="en-US" dirty="0" smtClean="0"/>
              <a:t> de </a:t>
            </a:r>
            <a:r>
              <a:rPr lang="en-US" dirty="0" err="1" smtClean="0"/>
              <a:t>personalidad</a:t>
            </a:r>
            <a:endParaRPr lang="en-US" dirty="0" smtClean="0"/>
          </a:p>
          <a:p>
            <a:r>
              <a:rPr lang="en-US" dirty="0" err="1" smtClean="0"/>
              <a:t>Psicosis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452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Resistencia Cerebral a la </a:t>
            </a:r>
            <a:r>
              <a:rPr lang="en-US" dirty="0" err="1" smtClean="0"/>
              <a:t>Insulina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Mutaciones</a:t>
            </a:r>
            <a:r>
              <a:rPr lang="en-US" dirty="0" smtClean="0"/>
              <a:t> </a:t>
            </a:r>
            <a:r>
              <a:rPr lang="en-US" dirty="0" err="1" smtClean="0"/>
              <a:t>Genéticas</a:t>
            </a:r>
            <a:endParaRPr lang="en-US" dirty="0" smtClean="0"/>
          </a:p>
          <a:p>
            <a:r>
              <a:rPr lang="en-US" dirty="0" err="1" smtClean="0"/>
              <a:t>HiperFosforilación</a:t>
            </a:r>
            <a:r>
              <a:rPr lang="en-US" dirty="0" smtClean="0"/>
              <a:t> del Receptor en </a:t>
            </a:r>
            <a:r>
              <a:rPr lang="en-US" dirty="0" err="1" smtClean="0"/>
              <a:t>residuos</a:t>
            </a:r>
            <a:r>
              <a:rPr lang="en-US" dirty="0" smtClean="0"/>
              <a:t> de </a:t>
            </a:r>
            <a:r>
              <a:rPr lang="en-US" dirty="0" err="1" smtClean="0"/>
              <a:t>serina</a:t>
            </a:r>
            <a:endParaRPr lang="en-US" dirty="0"/>
          </a:p>
        </p:txBody>
      </p:sp>
      <p:pic>
        <p:nvPicPr>
          <p:cNvPr id="4" name="Picture 3" descr="Captura de pantalla 2018-03-29 a la(s) 16.00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5362"/>
            <a:ext cx="9144000" cy="241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91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Mecanismos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US" dirty="0" err="1" smtClean="0"/>
              <a:t>Alteración</a:t>
            </a:r>
            <a:r>
              <a:rPr lang="en-US" dirty="0" smtClean="0"/>
              <a:t> en la </a:t>
            </a:r>
            <a:r>
              <a:rPr lang="en-US" dirty="0" err="1" smtClean="0"/>
              <a:t>Cinética</a:t>
            </a:r>
            <a:r>
              <a:rPr lang="en-US" dirty="0" smtClean="0"/>
              <a:t> de </a:t>
            </a:r>
            <a:r>
              <a:rPr lang="en-US" dirty="0" err="1" smtClean="0"/>
              <a:t>oligómeros</a:t>
            </a:r>
            <a:r>
              <a:rPr lang="en-US" dirty="0" smtClean="0"/>
              <a:t> de B-</a:t>
            </a:r>
            <a:r>
              <a:rPr lang="en-US" dirty="0" err="1" smtClean="0"/>
              <a:t>amiloide</a:t>
            </a:r>
            <a:endParaRPr lang="en-US" dirty="0" smtClean="0"/>
          </a:p>
          <a:p>
            <a:r>
              <a:rPr lang="en-US" dirty="0" err="1" smtClean="0"/>
              <a:t>Disminución</a:t>
            </a:r>
            <a:r>
              <a:rPr lang="en-US" dirty="0" smtClean="0"/>
              <a:t> en la </a:t>
            </a:r>
            <a:r>
              <a:rPr lang="en-US" dirty="0" err="1" smtClean="0"/>
              <a:t>Degradación</a:t>
            </a:r>
            <a:r>
              <a:rPr lang="en-US" dirty="0" smtClean="0"/>
              <a:t> de B-</a:t>
            </a:r>
            <a:r>
              <a:rPr lang="en-US" dirty="0" err="1" smtClean="0"/>
              <a:t>amiloide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baja</a:t>
            </a:r>
            <a:r>
              <a:rPr lang="en-US" dirty="0" smtClean="0"/>
              <a:t> </a:t>
            </a:r>
            <a:r>
              <a:rPr lang="en-US" dirty="0" err="1" smtClean="0"/>
              <a:t>actividad</a:t>
            </a:r>
            <a:r>
              <a:rPr lang="en-US" dirty="0" smtClean="0"/>
              <a:t> de </a:t>
            </a:r>
            <a:r>
              <a:rPr lang="en-US" dirty="0" err="1" smtClean="0"/>
              <a:t>Enzima</a:t>
            </a:r>
            <a:r>
              <a:rPr lang="en-US" dirty="0" smtClean="0"/>
              <a:t> </a:t>
            </a:r>
            <a:r>
              <a:rPr lang="en-US" dirty="0" err="1" smtClean="0"/>
              <a:t>degradadora</a:t>
            </a:r>
            <a:r>
              <a:rPr lang="en-US" dirty="0" smtClean="0"/>
              <a:t> de </a:t>
            </a:r>
            <a:r>
              <a:rPr lang="en-US" dirty="0" err="1" smtClean="0"/>
              <a:t>Insulina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vez</a:t>
            </a:r>
            <a:r>
              <a:rPr lang="en-US" dirty="0" smtClean="0"/>
              <a:t> el </a:t>
            </a:r>
            <a:r>
              <a:rPr lang="en-US" dirty="0" err="1" smtClean="0"/>
              <a:t>acúmulo</a:t>
            </a:r>
            <a:r>
              <a:rPr lang="en-US" dirty="0" smtClean="0"/>
              <a:t> de B-</a:t>
            </a:r>
            <a:r>
              <a:rPr lang="en-US" dirty="0" err="1" smtClean="0"/>
              <a:t>amiloide</a:t>
            </a:r>
            <a:r>
              <a:rPr lang="en-US" dirty="0" smtClean="0"/>
              <a:t> </a:t>
            </a:r>
            <a:r>
              <a:rPr lang="en-US" dirty="0" err="1" smtClean="0"/>
              <a:t>favorece</a:t>
            </a:r>
            <a:r>
              <a:rPr lang="en-US" dirty="0" smtClean="0"/>
              <a:t> la </a:t>
            </a:r>
            <a:r>
              <a:rPr lang="en-US" dirty="0" err="1" smtClean="0"/>
              <a:t>redistribución</a:t>
            </a:r>
            <a:r>
              <a:rPr lang="en-US" dirty="0" smtClean="0"/>
              <a:t> de </a:t>
            </a:r>
            <a:r>
              <a:rPr lang="en-US" dirty="0" err="1" smtClean="0"/>
              <a:t>receptores</a:t>
            </a:r>
            <a:r>
              <a:rPr lang="en-US" dirty="0" smtClean="0"/>
              <a:t> de </a:t>
            </a:r>
            <a:r>
              <a:rPr lang="en-US" dirty="0" err="1" smtClean="0"/>
              <a:t>insulina</a:t>
            </a:r>
            <a:endParaRPr lang="en-US" dirty="0"/>
          </a:p>
        </p:txBody>
      </p:sp>
      <p:pic>
        <p:nvPicPr>
          <p:cNvPr id="4" name="Picture 3" descr="Captura de pantalla 2018-03-29 a la(s) 16.15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922"/>
            <a:ext cx="9144000" cy="140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4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Mecanismos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 RI y un </a:t>
            </a:r>
            <a:r>
              <a:rPr lang="en-US" dirty="0" err="1" smtClean="0"/>
              <a:t>estado</a:t>
            </a:r>
            <a:r>
              <a:rPr lang="en-US" dirty="0" smtClean="0"/>
              <a:t> de </a:t>
            </a:r>
            <a:r>
              <a:rPr lang="en-US" dirty="0" err="1" smtClean="0"/>
              <a:t>incremento</a:t>
            </a:r>
            <a:r>
              <a:rPr lang="en-US" dirty="0" smtClean="0"/>
              <a:t> de </a:t>
            </a:r>
            <a:r>
              <a:rPr lang="en-US" dirty="0" err="1" smtClean="0"/>
              <a:t>insulina</a:t>
            </a:r>
            <a:r>
              <a:rPr lang="en-US" dirty="0" smtClean="0"/>
              <a:t> cerebral </a:t>
            </a:r>
            <a:r>
              <a:rPr lang="en-US" dirty="0" err="1" smtClean="0"/>
              <a:t>favorece</a:t>
            </a:r>
            <a:r>
              <a:rPr lang="en-US" dirty="0" smtClean="0"/>
              <a:t> la </a:t>
            </a:r>
            <a:r>
              <a:rPr lang="en-US" dirty="0" err="1" smtClean="0"/>
              <a:t>fosforilación</a:t>
            </a:r>
            <a:r>
              <a:rPr lang="en-US" dirty="0" smtClean="0"/>
              <a:t> de TAU, a </a:t>
            </a:r>
            <a:r>
              <a:rPr lang="en-US" dirty="0" err="1" smtClean="0"/>
              <a:t>través</a:t>
            </a:r>
            <a:r>
              <a:rPr lang="en-US" dirty="0" smtClean="0"/>
              <a:t> de:</a:t>
            </a:r>
          </a:p>
          <a:p>
            <a:pPr marL="0" indent="0">
              <a:buNone/>
            </a:pPr>
            <a:r>
              <a:rPr lang="en-US" dirty="0" smtClean="0"/>
              <a:t>   - </a:t>
            </a:r>
            <a:r>
              <a:rPr lang="en-US" b="1" dirty="0" err="1" smtClean="0"/>
              <a:t>Activación</a:t>
            </a:r>
            <a:r>
              <a:rPr lang="en-US" b="1" dirty="0" smtClean="0"/>
              <a:t> de GSK-3b </a:t>
            </a:r>
            <a:endParaRPr lang="en-US" b="1" dirty="0"/>
          </a:p>
        </p:txBody>
      </p:sp>
      <p:pic>
        <p:nvPicPr>
          <p:cNvPr id="4" name="Picture 3" descr="Captura de pantalla 2018-03-29 a la(s) 16.29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0040"/>
            <a:ext cx="9144000" cy="242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79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29 a la(s) 16.31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957"/>
            <a:ext cx="9144000" cy="560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93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29 a la(s) 15.28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81"/>
            <a:ext cx="9144000" cy="2729735"/>
          </a:xfrm>
          <a:prstGeom prst="rect">
            <a:avLst/>
          </a:prstGeom>
        </p:spPr>
      </p:pic>
      <p:pic>
        <p:nvPicPr>
          <p:cNvPr id="2" name="Picture 1" descr="Captura de pantalla 2018-03-30 a la(s) 08.25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4" y="3663034"/>
            <a:ext cx="6985000" cy="1460500"/>
          </a:xfrm>
          <a:prstGeom prst="rect">
            <a:avLst/>
          </a:prstGeom>
        </p:spPr>
      </p:pic>
      <p:pic>
        <p:nvPicPr>
          <p:cNvPr id="3" name="Picture 2" descr="Captura de pantalla 2018-03-30 a la(s) 08.25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6288452"/>
            <a:ext cx="5499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29 a la(s) 15.27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1999" y="6413689"/>
            <a:ext cx="2095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aseline="30000" dirty="0"/>
              <a:t>Front Mol </a:t>
            </a:r>
            <a:r>
              <a:rPr lang="fr-FR" baseline="30000" dirty="0" err="1"/>
              <a:t>Neurosci</a:t>
            </a:r>
            <a:r>
              <a:rPr lang="fr-FR" baseline="30000" dirty="0"/>
              <a:t> 2014;7:46.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5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0 a la(s) 08.18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7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29 a la(s) 16.5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909"/>
            <a:ext cx="9144000" cy="176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74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GLP-1/RI/GSK-3B</a:t>
            </a:r>
            <a:endParaRPr lang="en-US" dirty="0"/>
          </a:p>
        </p:txBody>
      </p:sp>
      <p:pic>
        <p:nvPicPr>
          <p:cNvPr id="4" name="Picture 3" descr="Captura de pantalla 2018-03-29 a la(s) 16.47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3478"/>
            <a:ext cx="9144000" cy="325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03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1.14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732"/>
            <a:ext cx="9144000" cy="1405980"/>
          </a:xfrm>
          <a:prstGeom prst="rect">
            <a:avLst/>
          </a:prstGeom>
        </p:spPr>
      </p:pic>
      <p:pic>
        <p:nvPicPr>
          <p:cNvPr id="5" name="Picture 4" descr="Captura de pantalla 2018-03-31 a la(s) 11.17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6607"/>
            <a:ext cx="9080500" cy="1231900"/>
          </a:xfrm>
          <a:prstGeom prst="rect">
            <a:avLst/>
          </a:prstGeom>
        </p:spPr>
      </p:pic>
      <p:pic>
        <p:nvPicPr>
          <p:cNvPr id="6" name="Picture 5" descr="Captura de pantalla 2018-03-31 a la(s) 11.18.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7217"/>
            <a:ext cx="9144000" cy="937846"/>
          </a:xfrm>
          <a:prstGeom prst="rect">
            <a:avLst/>
          </a:prstGeom>
        </p:spPr>
      </p:pic>
      <p:pic>
        <p:nvPicPr>
          <p:cNvPr id="7" name="Picture 6" descr="Captura de pantalla 2018-03-31 a la(s) 11.18.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5063"/>
            <a:ext cx="9144000" cy="1025383"/>
          </a:xfrm>
          <a:prstGeom prst="rect">
            <a:avLst/>
          </a:prstGeom>
        </p:spPr>
      </p:pic>
      <p:pic>
        <p:nvPicPr>
          <p:cNvPr id="8" name="Picture 7" descr="Captura de pantalla 2018-03-31 a la(s) 11.19.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1683"/>
            <a:ext cx="9144000" cy="89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3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Diagnóstico</a:t>
            </a:r>
            <a:r>
              <a:rPr lang="en-US" dirty="0" smtClean="0"/>
              <a:t> </a:t>
            </a:r>
            <a:r>
              <a:rPr lang="en-US" dirty="0" err="1" smtClean="0"/>
              <a:t>Diferencial</a:t>
            </a:r>
            <a:endParaRPr lang="en-US" dirty="0"/>
          </a:p>
        </p:txBody>
      </p:sp>
      <p:pic>
        <p:nvPicPr>
          <p:cNvPr id="4" name="Picture 3" descr="Captura de pantalla 2018-03-29 a la(s) 13.54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449"/>
            <a:ext cx="9144000" cy="428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68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1.20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183"/>
            <a:ext cx="9144000" cy="1136293"/>
          </a:xfrm>
          <a:prstGeom prst="rect">
            <a:avLst/>
          </a:prstGeom>
        </p:spPr>
      </p:pic>
      <p:pic>
        <p:nvPicPr>
          <p:cNvPr id="5" name="Picture 4" descr="Captura de pantalla 2018-03-31 a la(s) 11.24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1910"/>
            <a:ext cx="9144000" cy="314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8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29 a la(s) 15.31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704"/>
            <a:ext cx="9144000" cy="2023568"/>
          </a:xfrm>
          <a:prstGeom prst="rect">
            <a:avLst/>
          </a:prstGeom>
        </p:spPr>
      </p:pic>
      <p:pic>
        <p:nvPicPr>
          <p:cNvPr id="5" name="Picture 4" descr="Captura de pantalla 2018-03-29 a la(s) 15.33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7" y="3206472"/>
            <a:ext cx="9144000" cy="2169627"/>
          </a:xfrm>
          <a:prstGeom prst="rect">
            <a:avLst/>
          </a:prstGeom>
        </p:spPr>
      </p:pic>
      <p:pic>
        <p:nvPicPr>
          <p:cNvPr id="6" name="Picture 5" descr="Captura de pantalla 2018-03-29 a la(s) 15.34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5969000"/>
            <a:ext cx="4000500" cy="88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38" y="5969000"/>
            <a:ext cx="306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*</a:t>
            </a:r>
            <a:r>
              <a:rPr lang="en-US" sz="2800" b="1" dirty="0" smtClean="0"/>
              <a:t>APOE-4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7892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4-03 a la(s) 22.22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859"/>
            <a:ext cx="9144000" cy="2161761"/>
          </a:xfrm>
          <a:prstGeom prst="rect">
            <a:avLst/>
          </a:prstGeom>
        </p:spPr>
      </p:pic>
      <p:pic>
        <p:nvPicPr>
          <p:cNvPr id="5" name="Picture 4" descr="Captura de pantalla 2018-04-03 a la(s) 22.27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5295"/>
            <a:ext cx="9144000" cy="236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773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2.11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4000" cy="4076700"/>
          </a:xfrm>
          <a:prstGeom prst="rect">
            <a:avLst/>
          </a:prstGeom>
        </p:spPr>
      </p:pic>
      <p:pic>
        <p:nvPicPr>
          <p:cNvPr id="5" name="Picture 4" descr="Captura de pantalla 2018-03-31 a la(s) 12.20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33" y="4708676"/>
            <a:ext cx="77470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86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Líneas</a:t>
            </a:r>
            <a:r>
              <a:rPr lang="en-US" dirty="0" smtClean="0"/>
              <a:t> de </a:t>
            </a:r>
            <a:r>
              <a:rPr lang="en-US" dirty="0" err="1" smtClean="0"/>
              <a:t>Investigación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600200"/>
            <a:ext cx="8972256" cy="5257800"/>
          </a:xfrm>
        </p:spPr>
        <p:txBody>
          <a:bodyPr>
            <a:normAutofit/>
          </a:bodyPr>
          <a:lstStyle/>
          <a:p>
            <a:r>
              <a:rPr lang="en-US" dirty="0" err="1" smtClean="0"/>
              <a:t>Sensibilizadores</a:t>
            </a:r>
            <a:r>
              <a:rPr lang="en-US" dirty="0" smtClean="0"/>
              <a:t> de </a:t>
            </a:r>
            <a:r>
              <a:rPr lang="en-US" dirty="0" err="1" smtClean="0"/>
              <a:t>Insulina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Tiazolidenionas</a:t>
            </a:r>
            <a:r>
              <a:rPr lang="en-US" dirty="0" smtClean="0"/>
              <a:t>/</a:t>
            </a:r>
            <a:r>
              <a:rPr lang="en-US" dirty="0" err="1" smtClean="0"/>
              <a:t>Glitazonas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PPAR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Incremento</a:t>
            </a:r>
            <a:r>
              <a:rPr lang="en-US" dirty="0" smtClean="0"/>
              <a:t> de Glut-4/</a:t>
            </a:r>
            <a:r>
              <a:rPr lang="en-US" dirty="0" err="1" smtClean="0"/>
              <a:t>Neuroinflamación</a:t>
            </a:r>
            <a:endParaRPr lang="en-US" dirty="0" smtClean="0"/>
          </a:p>
          <a:p>
            <a:r>
              <a:rPr lang="en-US" dirty="0" err="1" smtClean="0"/>
              <a:t>Agonistas</a:t>
            </a:r>
            <a:r>
              <a:rPr lang="en-US" dirty="0" smtClean="0"/>
              <a:t> de GLP-1:</a:t>
            </a:r>
          </a:p>
          <a:p>
            <a:pPr marL="0" indent="0">
              <a:buNone/>
            </a:pPr>
            <a:r>
              <a:rPr lang="en-US" dirty="0" smtClean="0"/>
              <a:t>    - GLP-1.. </a:t>
            </a:r>
            <a:r>
              <a:rPr lang="en-US" dirty="0" err="1" smtClean="0"/>
              <a:t>Cel</a:t>
            </a:r>
            <a:r>
              <a:rPr lang="en-US" dirty="0" smtClean="0"/>
              <a:t> L </a:t>
            </a:r>
            <a:r>
              <a:rPr lang="en-US" dirty="0" err="1" smtClean="0"/>
              <a:t>intestinales</a:t>
            </a:r>
            <a:r>
              <a:rPr lang="en-US" dirty="0" smtClean="0"/>
              <a:t>. </a:t>
            </a:r>
            <a:r>
              <a:rPr lang="en-US" dirty="0" err="1" smtClean="0"/>
              <a:t>Liberación</a:t>
            </a:r>
            <a:r>
              <a:rPr lang="en-US" dirty="0" smtClean="0"/>
              <a:t> de </a:t>
            </a:r>
            <a:r>
              <a:rPr lang="en-US" dirty="0" err="1" smtClean="0"/>
              <a:t>Insulina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err="1" smtClean="0"/>
              <a:t>Pasa</a:t>
            </a:r>
            <a:r>
              <a:rPr lang="en-US" dirty="0" smtClean="0"/>
              <a:t> a SNC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Exenatida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51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2.31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9" y="3268937"/>
            <a:ext cx="8445500" cy="2057400"/>
          </a:xfrm>
          <a:prstGeom prst="rect">
            <a:avLst/>
          </a:prstGeom>
        </p:spPr>
      </p:pic>
      <p:pic>
        <p:nvPicPr>
          <p:cNvPr id="5" name="Picture 4" descr="Captura de pantalla 2018-03-31 a la(s) 12.32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9" y="280665"/>
            <a:ext cx="18542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8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2.35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18913"/>
          </a:xfrm>
          <a:prstGeom prst="rect">
            <a:avLst/>
          </a:prstGeom>
        </p:spPr>
      </p:pic>
      <p:pic>
        <p:nvPicPr>
          <p:cNvPr id="5" name="Picture 4" descr="Captura de pantalla 2018-03-31 a la(s) 12.36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0" y="2548676"/>
            <a:ext cx="6882576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87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Agonistas</a:t>
            </a:r>
            <a:r>
              <a:rPr lang="en-US" dirty="0" smtClean="0"/>
              <a:t> de GLP-1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Neuroprotección</a:t>
            </a:r>
            <a:endParaRPr lang="en-US" dirty="0" smtClean="0"/>
          </a:p>
          <a:p>
            <a:r>
              <a:rPr lang="en-US" dirty="0" err="1" smtClean="0"/>
              <a:t>Revierte</a:t>
            </a:r>
            <a:r>
              <a:rPr lang="en-US" dirty="0" smtClean="0"/>
              <a:t> la </a:t>
            </a:r>
            <a:r>
              <a:rPr lang="en-US" dirty="0" err="1" smtClean="0"/>
              <a:t>resistencia</a:t>
            </a:r>
            <a:r>
              <a:rPr lang="en-US" dirty="0" smtClean="0"/>
              <a:t> a la </a:t>
            </a:r>
            <a:r>
              <a:rPr lang="en-US" dirty="0" err="1" smtClean="0"/>
              <a:t>insulina</a:t>
            </a:r>
            <a:r>
              <a:rPr lang="en-US" dirty="0" smtClean="0"/>
              <a:t> en SNC</a:t>
            </a:r>
          </a:p>
          <a:p>
            <a:r>
              <a:rPr lang="en-US" dirty="0" err="1" smtClean="0"/>
              <a:t>Disminuye</a:t>
            </a:r>
            <a:r>
              <a:rPr lang="en-US" dirty="0" smtClean="0"/>
              <a:t> </a:t>
            </a:r>
            <a:r>
              <a:rPr lang="en-US" dirty="0" err="1" smtClean="0"/>
              <a:t>fosforilación</a:t>
            </a:r>
            <a:r>
              <a:rPr lang="en-US" dirty="0" smtClean="0"/>
              <a:t> de TAU</a:t>
            </a:r>
          </a:p>
          <a:p>
            <a:r>
              <a:rPr lang="en-US" dirty="0" err="1" smtClean="0"/>
              <a:t>Disminuye</a:t>
            </a:r>
            <a:r>
              <a:rPr lang="en-US" dirty="0" smtClean="0"/>
              <a:t> los </a:t>
            </a:r>
            <a:r>
              <a:rPr lang="en-US" dirty="0" err="1" smtClean="0"/>
              <a:t>depósitos</a:t>
            </a:r>
            <a:r>
              <a:rPr lang="en-US" dirty="0" smtClean="0"/>
              <a:t> de B-</a:t>
            </a:r>
            <a:r>
              <a:rPr lang="en-US" dirty="0" err="1" smtClean="0"/>
              <a:t>amiloide</a:t>
            </a:r>
            <a:endParaRPr lang="en-US" dirty="0"/>
          </a:p>
        </p:txBody>
      </p:sp>
      <p:pic>
        <p:nvPicPr>
          <p:cNvPr id="5" name="Picture 4" descr="Captura de pantalla 2018-03-29 a la(s) 16.5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3741"/>
            <a:ext cx="9144000" cy="176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7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29 a la(s) 15.13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5512"/>
            <a:ext cx="8940800" cy="36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tura de pantalla 2018-03-29 a la(s) 15.04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3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Enfermedad</a:t>
            </a:r>
            <a:r>
              <a:rPr lang="en-US" dirty="0" smtClean="0"/>
              <a:t> de Alzheimer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PROTEINOPATÍA: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B-</a:t>
            </a:r>
            <a:r>
              <a:rPr lang="en-US" dirty="0" err="1" smtClean="0"/>
              <a:t>amiloide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Proteina</a:t>
            </a:r>
            <a:r>
              <a:rPr lang="en-US" dirty="0" smtClean="0"/>
              <a:t> Tau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Acúmulo</a:t>
            </a:r>
            <a:r>
              <a:rPr lang="en-US" dirty="0" smtClean="0"/>
              <a:t> de B-</a:t>
            </a:r>
            <a:r>
              <a:rPr lang="en-US" dirty="0" err="1" smtClean="0"/>
              <a:t>amiloide</a:t>
            </a:r>
            <a:r>
              <a:rPr lang="en-US" dirty="0" smtClean="0"/>
              <a:t>, </a:t>
            </a:r>
            <a:r>
              <a:rPr lang="en-US" dirty="0" err="1" smtClean="0"/>
              <a:t>placas</a:t>
            </a:r>
            <a:r>
              <a:rPr lang="en-US" dirty="0" smtClean="0"/>
              <a:t> </a:t>
            </a:r>
            <a:r>
              <a:rPr lang="en-US" dirty="0" err="1" smtClean="0"/>
              <a:t>neurofibrilares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gliosis y </a:t>
            </a:r>
            <a:r>
              <a:rPr lang="en-US" dirty="0" err="1" smtClean="0"/>
              <a:t>pérdida</a:t>
            </a:r>
            <a:r>
              <a:rPr lang="en-US" dirty="0" smtClean="0"/>
              <a:t> neuronal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85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2.40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9343"/>
            <a:ext cx="9144000" cy="291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66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8827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SÍNDROME METABÓLICO CEREBRAL</a:t>
            </a:r>
            <a:br>
              <a:rPr lang="en-US" dirty="0" smtClean="0"/>
            </a:br>
            <a:r>
              <a:rPr lang="en-US" dirty="0" smtClean="0"/>
              <a:t>o</a:t>
            </a:r>
            <a:br>
              <a:rPr lang="en-US" dirty="0" smtClean="0"/>
            </a:br>
            <a:r>
              <a:rPr lang="en-US" dirty="0" smtClean="0"/>
              <a:t>DISHOMEOSTASIS METABÓLICA CEREBRAL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1451921"/>
            <a:ext cx="6400800" cy="17526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DIABETES TIPO 3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24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Una</a:t>
            </a:r>
            <a:r>
              <a:rPr lang="en-US" dirty="0" smtClean="0"/>
              <a:t> Nueva </a:t>
            </a:r>
            <a:r>
              <a:rPr lang="en-US" dirty="0" err="1" smtClean="0"/>
              <a:t>Entidad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0904"/>
            <a:ext cx="8229600" cy="5204585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Hiperinsulinemia</a:t>
            </a:r>
            <a:endParaRPr lang="en-US" dirty="0" smtClean="0"/>
          </a:p>
          <a:p>
            <a:r>
              <a:rPr lang="en-US" dirty="0" smtClean="0"/>
              <a:t>Resistencia a la </a:t>
            </a:r>
            <a:r>
              <a:rPr lang="en-US" dirty="0" err="1" smtClean="0"/>
              <a:t>Insulina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Receptor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Postreceptor</a:t>
            </a:r>
            <a:endParaRPr lang="en-US" dirty="0" smtClean="0"/>
          </a:p>
          <a:p>
            <a:r>
              <a:rPr lang="en-US" dirty="0" err="1" smtClean="0"/>
              <a:t>Inflamación</a:t>
            </a:r>
            <a:endParaRPr lang="en-US" dirty="0" smtClean="0"/>
          </a:p>
          <a:p>
            <a:r>
              <a:rPr lang="en-US" dirty="0" err="1" smtClean="0"/>
              <a:t>Oxidación</a:t>
            </a:r>
            <a:endParaRPr lang="en-US" dirty="0" smtClean="0"/>
          </a:p>
          <a:p>
            <a:r>
              <a:rPr lang="en-US" dirty="0" err="1" smtClean="0"/>
              <a:t>Neurodegeneración</a:t>
            </a:r>
            <a:endParaRPr lang="en-US" dirty="0" smtClean="0"/>
          </a:p>
          <a:p>
            <a:r>
              <a:rPr lang="en-US" dirty="0" err="1" smtClean="0"/>
              <a:t>Disfunción</a:t>
            </a:r>
            <a:r>
              <a:rPr lang="en-US" dirty="0" smtClean="0"/>
              <a:t> en la </a:t>
            </a:r>
            <a:r>
              <a:rPr lang="en-US" dirty="0" err="1" smtClean="0"/>
              <a:t>neurotransmisión</a:t>
            </a:r>
            <a:endParaRPr lang="en-US" dirty="0" smtClean="0"/>
          </a:p>
          <a:p>
            <a:r>
              <a:rPr lang="en-US" dirty="0" err="1" smtClean="0"/>
              <a:t>Proteinopatía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46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0.55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3" y="255133"/>
            <a:ext cx="8420100" cy="1905000"/>
          </a:xfrm>
          <a:prstGeom prst="rect">
            <a:avLst/>
          </a:prstGeom>
        </p:spPr>
      </p:pic>
      <p:pic>
        <p:nvPicPr>
          <p:cNvPr id="5" name="Picture 4" descr="Captura de pantalla 2018-03-31 a la(s) 10.56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133"/>
            <a:ext cx="9093200" cy="46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8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1.06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66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2.24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18518" cy="2400300"/>
          </a:xfrm>
          <a:prstGeom prst="rect">
            <a:avLst/>
          </a:prstGeom>
        </p:spPr>
      </p:pic>
      <p:pic>
        <p:nvPicPr>
          <p:cNvPr id="5" name="Picture 4" descr="Captura de pantalla 2018-03-31 a la(s) 12.25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73" y="2400300"/>
            <a:ext cx="6370094" cy="3867104"/>
          </a:xfrm>
          <a:prstGeom prst="rect">
            <a:avLst/>
          </a:prstGeom>
        </p:spPr>
      </p:pic>
      <p:pic>
        <p:nvPicPr>
          <p:cNvPr id="6" name="Picture 5" descr="Captura de pantalla 2018-03-31 a la(s) 12.29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6267403"/>
            <a:ext cx="5283200" cy="55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45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2.27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9080500" cy="666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4134" y="0"/>
            <a:ext cx="2810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PRE-ESCOLARES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53748" y="0"/>
            <a:ext cx="258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ADOLESCENTES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9613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2.40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992268"/>
          </a:xfrm>
          <a:prstGeom prst="rect">
            <a:avLst/>
          </a:prstGeom>
        </p:spPr>
      </p:pic>
      <p:pic>
        <p:nvPicPr>
          <p:cNvPr id="5" name="Picture 4" descr="Captura de pantalla 2018-03-31 a la(s) 12.49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0793"/>
            <a:ext cx="9144000" cy="1937116"/>
          </a:xfrm>
          <a:prstGeom prst="rect">
            <a:avLst/>
          </a:prstGeom>
        </p:spPr>
      </p:pic>
      <p:pic>
        <p:nvPicPr>
          <p:cNvPr id="6" name="Picture 5" descr="Captura de pantalla 2018-03-31 a la(s) 13.30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3915"/>
            <a:ext cx="9144000" cy="170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2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2.50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96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2.42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0" y="0"/>
            <a:ext cx="8998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2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29 a la(s) 13.58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98"/>
            <a:ext cx="9143999" cy="628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38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1.06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Captura de pantalla 2018-03-31 a la(s) 12.43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5" y="5330240"/>
            <a:ext cx="8873375" cy="15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34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1.08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1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1.09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502889"/>
          </a:xfrm>
          <a:prstGeom prst="rect">
            <a:avLst/>
          </a:prstGeom>
        </p:spPr>
      </p:pic>
      <p:pic>
        <p:nvPicPr>
          <p:cNvPr id="5" name="Picture 4" descr="Captura de pantalla 2018-03-31 a la(s) 11.09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2889"/>
            <a:ext cx="9144000" cy="3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6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2.04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651"/>
            <a:ext cx="9144000" cy="40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98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2.05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8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4-03 a la(s) 22.33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19661"/>
          </a:xfrm>
          <a:prstGeom prst="rect">
            <a:avLst/>
          </a:prstGeom>
        </p:spPr>
      </p:pic>
      <p:pic>
        <p:nvPicPr>
          <p:cNvPr id="5" name="Picture 4" descr="Captura de pantalla 2018-04-03 a la(s) 22.34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40" y="2248695"/>
            <a:ext cx="7535863" cy="460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79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1 a la(s) 12.12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90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4-03 a la(s) 22.37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604"/>
            <a:ext cx="9144000" cy="564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4-03 a la(s) 22.43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39565" y="184666"/>
            <a:ext cx="8118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76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29 a la(s) 14.14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04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8-03-30 a la(s) 11.40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23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</TotalTime>
  <Words>548</Words>
  <Application>Microsoft Macintosh PowerPoint</Application>
  <PresentationFormat>On-screen Show (4:3)</PresentationFormat>
  <Paragraphs>116</Paragraphs>
  <Slides>78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DIABETES TIPO 3 Insulina, Glucosa y Sistema Nervioso Central</vt:lpstr>
      <vt:lpstr>PowerPoint Presentation</vt:lpstr>
      <vt:lpstr>PowerPoint Presentation</vt:lpstr>
      <vt:lpstr>Epidemia</vt:lpstr>
      <vt:lpstr>Diagnóstico Diferencial</vt:lpstr>
      <vt:lpstr>Enfermedad de Alzheimer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Tratamiento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Insulina y Cerebro</vt:lpstr>
      <vt:lpstr>PowerPoint Presentation</vt:lpstr>
      <vt:lpstr>Cel.B e Islotes Pancréaticos</vt:lpstr>
      <vt:lpstr>PowerPoint Presentation</vt:lpstr>
      <vt:lpstr>PowerPoint Presentation</vt:lpstr>
      <vt:lpstr>PowerPoint Presentation</vt:lpstr>
      <vt:lpstr>PowerPoint Presentation</vt:lpstr>
      <vt:lpstr>Proteina TAU/B amiloide</vt:lpstr>
      <vt:lpstr>PowerPoint Presentation</vt:lpstr>
      <vt:lpstr>PowerPoint Presentation</vt:lpstr>
      <vt:lpstr>PowerPoint Presentation</vt:lpstr>
      <vt:lpstr>¿Y la Insulina?....</vt:lpstr>
      <vt:lpstr>PowerPoint Presentation</vt:lpstr>
      <vt:lpstr>PowerPoint Presentation</vt:lpstr>
      <vt:lpstr>Modelo…</vt:lpstr>
      <vt:lpstr>Cinética de Insulina</vt:lpstr>
      <vt:lpstr>Algo más que control de la Glucosa</vt:lpstr>
      <vt:lpstr>PowerPoint Presentation</vt:lpstr>
      <vt:lpstr>Resistencia Cerebral a la Insulina</vt:lpstr>
      <vt:lpstr>Mecanismos</vt:lpstr>
      <vt:lpstr>Mecanismos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GLP-1/RI/GSK-3B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Líneas de Investigación…</vt:lpstr>
      <vt:lpstr>PowerPoint Presentation</vt:lpstr>
      <vt:lpstr>PowerPoint Presentation</vt:lpstr>
      <vt:lpstr>Agonistas de GLP-1</vt:lpstr>
      <vt:lpstr>PowerPoint Presentation</vt:lpstr>
      <vt:lpstr>PowerPoint Presentation</vt:lpstr>
      <vt:lpstr>PowerPoint Presentation</vt:lpstr>
      <vt:lpstr>SÍNDROME METABÓLICO CEREBRAL o DISHOMEOSTASIS METABÓLICA CEREBRAL</vt:lpstr>
      <vt:lpstr>¿Una Nueva Entidad?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DIABETES TIPO 3 Insulina y Sistema Nervioso Central</dc:title>
  <dc:creator>Raúl Carrillo</dc:creator>
  <cp:lastModifiedBy>Raúl Carrillo</cp:lastModifiedBy>
  <cp:revision>133</cp:revision>
  <dcterms:created xsi:type="dcterms:W3CDTF">2018-03-29T17:19:56Z</dcterms:created>
  <dcterms:modified xsi:type="dcterms:W3CDTF">2018-04-04T19:54:57Z</dcterms:modified>
</cp:coreProperties>
</file>