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790" r:id="rId2"/>
    <p:sldId id="1023" r:id="rId3"/>
    <p:sldId id="991" r:id="rId4"/>
    <p:sldId id="1013" r:id="rId5"/>
    <p:sldId id="994" r:id="rId6"/>
    <p:sldId id="1015" r:id="rId7"/>
    <p:sldId id="998" r:id="rId8"/>
    <p:sldId id="1017" r:id="rId9"/>
    <p:sldId id="1018" r:id="rId10"/>
    <p:sldId id="1019" r:id="rId11"/>
    <p:sldId id="1000" r:id="rId12"/>
    <p:sldId id="1020" r:id="rId13"/>
    <p:sldId id="1021" r:id="rId14"/>
    <p:sldId id="1022" r:id="rId15"/>
    <p:sldId id="1002" r:id="rId16"/>
    <p:sldId id="1012" r:id="rId17"/>
    <p:sldId id="984" r:id="rId18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BAA4"/>
    <a:srgbClr val="006853"/>
    <a:srgbClr val="CCFFCC"/>
    <a:srgbClr val="008000"/>
    <a:srgbClr val="C32020"/>
    <a:srgbClr val="6BA42C"/>
    <a:srgbClr val="FABE00"/>
    <a:srgbClr val="FFE181"/>
    <a:srgbClr val="FFC91D"/>
    <a:srgbClr val="0093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50" autoAdjust="0"/>
    <p:restoredTop sz="92290" autoAdjust="0"/>
  </p:normalViewPr>
  <p:slideViewPr>
    <p:cSldViewPr snapToGrid="0">
      <p:cViewPr varScale="1">
        <p:scale>
          <a:sx n="70" d="100"/>
          <a:sy n="70" d="100"/>
        </p:scale>
        <p:origin x="936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7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rnanda.diaz\AppData\Local\Microsoft\Windows\INetCache\Content.Outlook\9IU6MU55\Mortalidad_causas_seleccionada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rnanda.diaz\Downloads\INEGI_Exporta_20180219122829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rnanda.diaz\Downloads\INEGI_Exporta_20180219122829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Resultados!$A$10</c:f>
              <c:strCache>
                <c:ptCount val="1"/>
                <c:pt idx="0">
                  <c:v>Cardiovasculares</c:v>
                </c:pt>
              </c:strCache>
            </c:strRef>
          </c:tx>
          <c:spPr>
            <a:ln w="63500" cap="rnd">
              <a:solidFill>
                <a:srgbClr val="58BAA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6658158723753713E-2"/>
                  <c:y val="-4.4676915543274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5C4-4285-A868-8AC993E6BCE3}"/>
                </c:ext>
              </c:extLst>
            </c:dLbl>
            <c:dLbl>
              <c:idx val="36"/>
              <c:layout>
                <c:manualLayout>
                  <c:x val="-3.0287561315915841E-3"/>
                  <c:y val="-3.8719993470838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85C4-4285-A868-8AC993E6BC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Resultados!$B$5:$AL$5</c:f>
              <c:strCache>
                <c:ptCount val="37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</c:strCache>
            </c:strRef>
          </c:cat>
          <c:val>
            <c:numRef>
              <c:f>Resultados!$B$10:$AL$10</c:f>
              <c:numCache>
                <c:formatCode>0.0</c:formatCode>
                <c:ptCount val="37"/>
                <c:pt idx="0">
                  <c:v>106.33114062411902</c:v>
                </c:pt>
                <c:pt idx="1">
                  <c:v>103.64220379277644</c:v>
                </c:pt>
                <c:pt idx="2">
                  <c:v>98.689539762236521</c:v>
                </c:pt>
                <c:pt idx="3">
                  <c:v>98.402608118336687</c:v>
                </c:pt>
                <c:pt idx="4">
                  <c:v>98.185691877167869</c:v>
                </c:pt>
                <c:pt idx="5">
                  <c:v>98.309523307285971</c:v>
                </c:pt>
                <c:pt idx="6">
                  <c:v>93.841430128702726</c:v>
                </c:pt>
                <c:pt idx="7">
                  <c:v>93.97405693116707</c:v>
                </c:pt>
                <c:pt idx="8">
                  <c:v>96.654168478154531</c:v>
                </c:pt>
                <c:pt idx="9">
                  <c:v>97.260602365857395</c:v>
                </c:pt>
                <c:pt idx="10">
                  <c:v>95.936537969221945</c:v>
                </c:pt>
                <c:pt idx="11">
                  <c:v>96.425694047409465</c:v>
                </c:pt>
                <c:pt idx="12">
                  <c:v>96.512265791555848</c:v>
                </c:pt>
                <c:pt idx="13">
                  <c:v>98.553880428038426</c:v>
                </c:pt>
                <c:pt idx="14">
                  <c:v>100.30702173868657</c:v>
                </c:pt>
                <c:pt idx="15">
                  <c:v>102.48349630167469</c:v>
                </c:pt>
                <c:pt idx="16">
                  <c:v>103.90536742079387</c:v>
                </c:pt>
                <c:pt idx="17">
                  <c:v>104.46624524081183</c:v>
                </c:pt>
                <c:pt idx="18">
                  <c:v>100.71744220748847</c:v>
                </c:pt>
                <c:pt idx="19">
                  <c:v>98.430319190105052</c:v>
                </c:pt>
                <c:pt idx="20">
                  <c:v>96.292402070091896</c:v>
                </c:pt>
                <c:pt idx="21">
                  <c:v>97.16487472201834</c:v>
                </c:pt>
                <c:pt idx="22">
                  <c:v>100.47192583909809</c:v>
                </c:pt>
                <c:pt idx="23">
                  <c:v>102.72355993953431</c:v>
                </c:pt>
                <c:pt idx="24">
                  <c:v>101.42086711335064</c:v>
                </c:pt>
                <c:pt idx="25">
                  <c:v>104.25939891505084</c:v>
                </c:pt>
                <c:pt idx="26">
                  <c:v>103.05987352856424</c:v>
                </c:pt>
                <c:pt idx="27">
                  <c:v>108.82488615176818</c:v>
                </c:pt>
                <c:pt idx="28">
                  <c:v>113.3010925568389</c:v>
                </c:pt>
                <c:pt idx="29">
                  <c:v>116.58925624695875</c:v>
                </c:pt>
                <c:pt idx="30">
                  <c:v>123.31566507526631</c:v>
                </c:pt>
                <c:pt idx="31">
                  <c:v>121.32825165890814</c:v>
                </c:pt>
                <c:pt idx="32">
                  <c:v>123.44328888700029</c:v>
                </c:pt>
                <c:pt idx="33">
                  <c:v>128.96315862116299</c:v>
                </c:pt>
                <c:pt idx="34">
                  <c:v>132.23019352343283</c:v>
                </c:pt>
                <c:pt idx="35">
                  <c:v>137.68511754839949</c:v>
                </c:pt>
                <c:pt idx="36">
                  <c:v>142.85600606110208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5C4-4285-A868-8AC993E6BCE3}"/>
            </c:ext>
          </c:extLst>
        </c:ser>
        <c:ser>
          <c:idx val="2"/>
          <c:order val="1"/>
          <c:tx>
            <c:strRef>
              <c:f>Resultados!$A$13</c:f>
              <c:strCache>
                <c:ptCount val="1"/>
                <c:pt idx="0">
                  <c:v>Diabetes</c:v>
                </c:pt>
              </c:strCache>
            </c:strRef>
          </c:tx>
          <c:spPr>
            <a:ln w="635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6658158723753713E-2"/>
                  <c:y val="-3.5741532434619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5C4-4285-A868-8AC993E6BCE3}"/>
                </c:ext>
              </c:extLst>
            </c:dLbl>
            <c:dLbl>
              <c:idx val="36"/>
              <c:layout>
                <c:manualLayout>
                  <c:x val="-1.3629402592162127E-2"/>
                  <c:y val="-1.7870766217309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5C4-4285-A868-8AC993E6BC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Resultados!$B$5:$AL$5</c:f>
              <c:strCache>
                <c:ptCount val="37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</c:strCache>
            </c:strRef>
          </c:cat>
          <c:val>
            <c:numRef>
              <c:f>Resultados!$B$13:$AL$13</c:f>
              <c:numCache>
                <c:formatCode>0.0</c:formatCode>
                <c:ptCount val="37"/>
                <c:pt idx="0">
                  <c:v>21.82601530277433</c:v>
                </c:pt>
                <c:pt idx="1">
                  <c:v>22.431628856057404</c:v>
                </c:pt>
                <c:pt idx="2">
                  <c:v>23.779909982741543</c:v>
                </c:pt>
                <c:pt idx="3">
                  <c:v>26.098251600099793</c:v>
                </c:pt>
                <c:pt idx="4">
                  <c:v>26.146697442579555</c:v>
                </c:pt>
                <c:pt idx="5">
                  <c:v>27.435582494501812</c:v>
                </c:pt>
                <c:pt idx="6">
                  <c:v>29.691245257662032</c:v>
                </c:pt>
                <c:pt idx="7">
                  <c:v>29.96007054329452</c:v>
                </c:pt>
                <c:pt idx="8">
                  <c:v>30.35564496791859</c:v>
                </c:pt>
                <c:pt idx="9">
                  <c:v>30.242853808470855</c:v>
                </c:pt>
                <c:pt idx="10">
                  <c:v>29.55613073092519</c:v>
                </c:pt>
                <c:pt idx="11">
                  <c:v>30.568331661964415</c:v>
                </c:pt>
                <c:pt idx="12">
                  <c:v>31.334949507994253</c:v>
                </c:pt>
                <c:pt idx="13">
                  <c:v>32.209376668758537</c:v>
                </c:pt>
                <c:pt idx="14">
                  <c:v>32.506477331221326</c:v>
                </c:pt>
                <c:pt idx="15">
                  <c:v>35.16655925532956</c:v>
                </c:pt>
                <c:pt idx="16">
                  <c:v>36.274728958028824</c:v>
                </c:pt>
                <c:pt idx="17">
                  <c:v>36.963269764465068</c:v>
                </c:pt>
                <c:pt idx="18">
                  <c:v>42.385967694062018</c:v>
                </c:pt>
                <c:pt idx="19">
                  <c:v>45.681272334210114</c:v>
                </c:pt>
                <c:pt idx="20">
                  <c:v>46.111924309721836</c:v>
                </c:pt>
                <c:pt idx="21">
                  <c:v>48.818918532921728</c:v>
                </c:pt>
                <c:pt idx="22">
                  <c:v>53.015944699113334</c:v>
                </c:pt>
                <c:pt idx="23">
                  <c:v>56.454413230815916</c:v>
                </c:pt>
                <c:pt idx="24">
                  <c:v>58.70701169135117</c:v>
                </c:pt>
                <c:pt idx="25">
                  <c:v>62.612568349915058</c:v>
                </c:pt>
                <c:pt idx="26">
                  <c:v>63.051138815476719</c:v>
                </c:pt>
                <c:pt idx="27">
                  <c:v>64.170394508338248</c:v>
                </c:pt>
                <c:pt idx="28">
                  <c:v>67.899971980884118</c:v>
                </c:pt>
                <c:pt idx="29">
                  <c:v>68.787076352006579</c:v>
                </c:pt>
                <c:pt idx="30">
                  <c:v>72.557521206605301</c:v>
                </c:pt>
                <c:pt idx="31">
                  <c:v>69.775241652681373</c:v>
                </c:pt>
                <c:pt idx="32">
                  <c:v>72.617920633743722</c:v>
                </c:pt>
                <c:pt idx="33">
                  <c:v>75.517513387996033</c:v>
                </c:pt>
                <c:pt idx="34">
                  <c:v>78.488418691796255</c:v>
                </c:pt>
                <c:pt idx="35">
                  <c:v>81.354767278293465</c:v>
                </c:pt>
                <c:pt idx="36">
                  <c:v>86.282819495934334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5C4-4285-A868-8AC993E6BCE3}"/>
            </c:ext>
          </c:extLst>
        </c:ser>
        <c:ser>
          <c:idx val="3"/>
          <c:order val="2"/>
          <c:tx>
            <c:strRef>
              <c:f>Resultados!$A$16</c:f>
              <c:strCache>
                <c:ptCount val="1"/>
                <c:pt idx="0">
                  <c:v>Tumores malignos</c:v>
                </c:pt>
              </c:strCache>
            </c:strRef>
          </c:tx>
          <c:spPr>
            <a:ln w="666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0600646460570544E-2"/>
                  <c:y val="-3.8719993470838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5C4-4285-A868-8AC993E6BCE3}"/>
                </c:ext>
              </c:extLst>
            </c:dLbl>
            <c:dLbl>
              <c:idx val="36"/>
              <c:layout>
                <c:manualLayout>
                  <c:x val="-6.0575122631831681E-3"/>
                  <c:y val="-3.5741532434619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85C4-4285-A868-8AC993E6BC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Resultados!$B$5:$AL$5</c:f>
              <c:strCache>
                <c:ptCount val="37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</c:strCache>
            </c:strRef>
          </c:cat>
          <c:val>
            <c:numRef>
              <c:f>Resultados!$B$16:$AL$16</c:f>
              <c:numCache>
                <c:formatCode>0.0</c:formatCode>
                <c:ptCount val="37"/>
                <c:pt idx="0">
                  <c:v>39.265884144429101</c:v>
                </c:pt>
                <c:pt idx="1">
                  <c:v>40.651950155962318</c:v>
                </c:pt>
                <c:pt idx="2">
                  <c:v>41.683412400872058</c:v>
                </c:pt>
                <c:pt idx="3">
                  <c:v>42.247124638799001</c:v>
                </c:pt>
                <c:pt idx="4">
                  <c:v>42.785504906039272</c:v>
                </c:pt>
                <c:pt idx="5">
                  <c:v>45.753564082425655</c:v>
                </c:pt>
                <c:pt idx="6">
                  <c:v>45.936722321585371</c:v>
                </c:pt>
                <c:pt idx="7">
                  <c:v>46.372827085932663</c:v>
                </c:pt>
                <c:pt idx="8">
                  <c:v>47.512708865687038</c:v>
                </c:pt>
                <c:pt idx="9">
                  <c:v>47.733237374699918</c:v>
                </c:pt>
                <c:pt idx="10">
                  <c:v>47.049987924517922</c:v>
                </c:pt>
                <c:pt idx="11">
                  <c:v>47.113343860356849</c:v>
                </c:pt>
                <c:pt idx="12">
                  <c:v>48.160163164076565</c:v>
                </c:pt>
                <c:pt idx="13">
                  <c:v>48.780218875072457</c:v>
                </c:pt>
                <c:pt idx="14">
                  <c:v>49.531837520270201</c:v>
                </c:pt>
                <c:pt idx="15">
                  <c:v>50.655973961189005</c:v>
                </c:pt>
                <c:pt idx="16">
                  <c:v>51.723743746444917</c:v>
                </c:pt>
                <c:pt idx="17">
                  <c:v>52.414184003054011</c:v>
                </c:pt>
                <c:pt idx="18">
                  <c:v>53.123597254351061</c:v>
                </c:pt>
                <c:pt idx="19">
                  <c:v>53.474178256374309</c:v>
                </c:pt>
                <c:pt idx="20">
                  <c:v>54.164785889872071</c:v>
                </c:pt>
                <c:pt idx="21">
                  <c:v>54.729479003580948</c:v>
                </c:pt>
                <c:pt idx="22">
                  <c:v>56.396402543063516</c:v>
                </c:pt>
                <c:pt idx="23">
                  <c:v>57.174429259098446</c:v>
                </c:pt>
                <c:pt idx="24">
                  <c:v>57.686734209665168</c:v>
                </c:pt>
                <c:pt idx="25">
                  <c:v>58.777793519839022</c:v>
                </c:pt>
                <c:pt idx="26">
                  <c:v>58.830080321780436</c:v>
                </c:pt>
                <c:pt idx="27">
                  <c:v>59.173463531166256</c:v>
                </c:pt>
                <c:pt idx="28">
                  <c:v>60.121825875997196</c:v>
                </c:pt>
                <c:pt idx="29">
                  <c:v>60.571935103237415</c:v>
                </c:pt>
                <c:pt idx="30">
                  <c:v>61.366818245873155</c:v>
                </c:pt>
                <c:pt idx="31">
                  <c:v>61.573508547294217</c:v>
                </c:pt>
                <c:pt idx="32">
                  <c:v>62.478988819418525</c:v>
                </c:pt>
                <c:pt idx="33">
                  <c:v>63.456198630191075</c:v>
                </c:pt>
                <c:pt idx="34">
                  <c:v>64.30869617614357</c:v>
                </c:pt>
                <c:pt idx="35">
                  <c:v>65.629076870156396</c:v>
                </c:pt>
                <c:pt idx="36">
                  <c:v>67.344942430808359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5C4-4285-A868-8AC993E6BCE3}"/>
            </c:ext>
          </c:extLst>
        </c:ser>
        <c:ser>
          <c:idx val="4"/>
          <c:order val="3"/>
          <c:tx>
            <c:strRef>
              <c:f>Resultados!$A$19</c:f>
              <c:strCache>
                <c:ptCount val="1"/>
                <c:pt idx="0">
                  <c:v>Enfermedades Infecciosas y Parasitarias</c:v>
                </c:pt>
              </c:strCache>
            </c:strRef>
          </c:tx>
          <c:spPr>
            <a:ln w="6350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5C4-4285-A868-8AC993E6BCE3}"/>
                </c:ext>
              </c:extLst>
            </c:dLbl>
            <c:dLbl>
              <c:idx val="36"/>
              <c:layout>
                <c:manualLayout>
                  <c:x val="-7.5718903289789599E-3"/>
                  <c:y val="-3.5741532434619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85C4-4285-A868-8AC993E6BC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Resultados!$B$5:$AL$5</c:f>
              <c:strCache>
                <c:ptCount val="37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</c:strCache>
            </c:strRef>
          </c:cat>
          <c:val>
            <c:numRef>
              <c:f>Resultados!$B$19:$AL$19</c:f>
              <c:numCache>
                <c:formatCode>0.0</c:formatCode>
                <c:ptCount val="37"/>
                <c:pt idx="0">
                  <c:v>93.459925019933252</c:v>
                </c:pt>
                <c:pt idx="1">
                  <c:v>79.533634600993494</c:v>
                </c:pt>
                <c:pt idx="2">
                  <c:v>74.790254148194535</c:v>
                </c:pt>
                <c:pt idx="3">
                  <c:v>77.206346790659737</c:v>
                </c:pt>
                <c:pt idx="4">
                  <c:v>68.724453333751569</c:v>
                </c:pt>
                <c:pt idx="5">
                  <c:v>64.947960111146074</c:v>
                </c:pt>
                <c:pt idx="6">
                  <c:v>59.03828499152165</c:v>
                </c:pt>
                <c:pt idx="7">
                  <c:v>57.266492123797235</c:v>
                </c:pt>
                <c:pt idx="8">
                  <c:v>51.131615960543968</c:v>
                </c:pt>
                <c:pt idx="9">
                  <c:v>50.283967492571499</c:v>
                </c:pt>
                <c:pt idx="10">
                  <c:v>50.677169397655973</c:v>
                </c:pt>
                <c:pt idx="11">
                  <c:v>37.965297017437734</c:v>
                </c:pt>
                <c:pt idx="12">
                  <c:v>31.625632394765997</c:v>
                </c:pt>
                <c:pt idx="13">
                  <c:v>30.81746522445718</c:v>
                </c:pt>
                <c:pt idx="14">
                  <c:v>27.156970102723864</c:v>
                </c:pt>
                <c:pt idx="15">
                  <c:v>26.659869216678413</c:v>
                </c:pt>
                <c:pt idx="16">
                  <c:v>25.398255408636246</c:v>
                </c:pt>
                <c:pt idx="17">
                  <c:v>23.241697481736566</c:v>
                </c:pt>
                <c:pt idx="18">
                  <c:v>22.603344836084577</c:v>
                </c:pt>
                <c:pt idx="19">
                  <c:v>20.600551819981025</c:v>
                </c:pt>
                <c:pt idx="20">
                  <c:v>19.57563927009814</c:v>
                </c:pt>
                <c:pt idx="21">
                  <c:v>19.183861858960377</c:v>
                </c:pt>
                <c:pt idx="22">
                  <c:v>19.014108422035541</c:v>
                </c:pt>
                <c:pt idx="23">
                  <c:v>18.947689699180454</c:v>
                </c:pt>
                <c:pt idx="24">
                  <c:v>17.885530321877539</c:v>
                </c:pt>
                <c:pt idx="25">
                  <c:v>18.115554691313179</c:v>
                </c:pt>
                <c:pt idx="26">
                  <c:v>17.62494856622699</c:v>
                </c:pt>
                <c:pt idx="27">
                  <c:v>17.475595648563932</c:v>
                </c:pt>
                <c:pt idx="28">
                  <c:v>17.463766413386498</c:v>
                </c:pt>
                <c:pt idx="29">
                  <c:v>16.217615697872215</c:v>
                </c:pt>
                <c:pt idx="30">
                  <c:v>16.069240290868301</c:v>
                </c:pt>
                <c:pt idx="31">
                  <c:v>16.35246470853804</c:v>
                </c:pt>
                <c:pt idx="32">
                  <c:v>16.383926047786371</c:v>
                </c:pt>
                <c:pt idx="33">
                  <c:v>16.974526798851976</c:v>
                </c:pt>
                <c:pt idx="34">
                  <c:v>15.066007380990383</c:v>
                </c:pt>
                <c:pt idx="35">
                  <c:v>14.462941186231909</c:v>
                </c:pt>
                <c:pt idx="36">
                  <c:v>14.180508310253034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5C4-4285-A868-8AC993E6BC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4232624"/>
        <c:axId val="524084960"/>
      </c:lineChart>
      <c:catAx>
        <c:axId val="434232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MX"/>
          </a:p>
        </c:txPr>
        <c:crossAx val="524084960"/>
        <c:crosses val="autoZero"/>
        <c:auto val="1"/>
        <c:lblAlgn val="ctr"/>
        <c:lblOffset val="100"/>
        <c:noMultiLvlLbl val="0"/>
      </c:catAx>
      <c:valAx>
        <c:axId val="524084960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MX"/>
          </a:p>
        </c:txPr>
        <c:crossAx val="434232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  <a:latin typeface="Arial Narrow" panose="020B0606020202030204" pitchFamily="34" charset="0"/>
        </a:defRPr>
      </a:pPr>
      <a:endParaRPr lang="es-MX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Hoja1!$A$5</c:f>
              <c:strCache>
                <c:ptCount val="1"/>
                <c:pt idx="0">
                  <c:v>Menor de 15 años</c:v>
                </c:pt>
              </c:strCache>
            </c:strRef>
          </c:tx>
          <c:spPr>
            <a:solidFill>
              <a:srgbClr val="006853"/>
            </a:solidFill>
            <a:ln w="123825" cmpd="sng">
              <a:solidFill>
                <a:srgbClr val="006853"/>
              </a:solidFill>
            </a:ln>
            <a:effectLst/>
          </c:spPr>
          <c:invertIfNegative val="0"/>
          <c:dLbls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C30-4CA5-BA49-BDD80B105E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Hoja1!$B$3:$R$3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Hoja1!$B$5:$R$5</c:f>
              <c:numCache>
                <c:formatCode>#,##0</c:formatCode>
                <c:ptCount val="17"/>
                <c:pt idx="0">
                  <c:v>12175</c:v>
                </c:pt>
                <c:pt idx="1">
                  <c:v>11957</c:v>
                </c:pt>
                <c:pt idx="2">
                  <c:v>10678</c:v>
                </c:pt>
                <c:pt idx="3">
                  <c:v>9933</c:v>
                </c:pt>
                <c:pt idx="4">
                  <c:v>9980</c:v>
                </c:pt>
                <c:pt idx="5">
                  <c:v>9880</c:v>
                </c:pt>
                <c:pt idx="6">
                  <c:v>9926</c:v>
                </c:pt>
                <c:pt idx="7">
                  <c:v>11131</c:v>
                </c:pt>
                <c:pt idx="8">
                  <c:v>11530</c:v>
                </c:pt>
                <c:pt idx="9">
                  <c:v>11360</c:v>
                </c:pt>
                <c:pt idx="10">
                  <c:v>11682</c:v>
                </c:pt>
                <c:pt idx="11">
                  <c:v>11521</c:v>
                </c:pt>
                <c:pt idx="12">
                  <c:v>10924</c:v>
                </c:pt>
                <c:pt idx="13">
                  <c:v>10880</c:v>
                </c:pt>
                <c:pt idx="14">
                  <c:v>11012</c:v>
                </c:pt>
                <c:pt idx="15">
                  <c:v>10277</c:v>
                </c:pt>
                <c:pt idx="16">
                  <c:v>9555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30-4CA5-BA49-BDD80B105E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10"/>
        <c:axId val="1653055423"/>
        <c:axId val="1653055839"/>
      </c:barChart>
      <c:catAx>
        <c:axId val="1653055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MX"/>
          </a:p>
        </c:txPr>
        <c:crossAx val="1653055839"/>
        <c:crosses val="autoZero"/>
        <c:auto val="1"/>
        <c:lblAlgn val="ctr"/>
        <c:lblOffset val="100"/>
        <c:noMultiLvlLbl val="0"/>
      </c:catAx>
      <c:valAx>
        <c:axId val="1653055839"/>
        <c:scaling>
          <c:orientation val="minMax"/>
          <c:max val="12500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1653055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Hoja1!$A$6</c:f>
              <c:strCache>
                <c:ptCount val="1"/>
                <c:pt idx="0">
                  <c:v>De 15 a 19 años</c:v>
                </c:pt>
              </c:strCache>
            </c:strRef>
          </c:tx>
          <c:spPr>
            <a:solidFill>
              <a:srgbClr val="006853"/>
            </a:solidFill>
            <a:ln w="123825" cmpd="sng">
              <a:solidFill>
                <a:srgbClr val="006853"/>
              </a:solidFill>
            </a:ln>
            <a:effectLst/>
          </c:spPr>
          <c:invertIfNegative val="0"/>
          <c:dLbls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612-4EE8-A1BF-E7A22DDE36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Hoja1!$B$3:$R$3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Hoja1!$B$6:$R$6</c:f>
              <c:numCache>
                <c:formatCode>#,##0</c:formatCode>
                <c:ptCount val="17"/>
                <c:pt idx="0">
                  <c:v>433600</c:v>
                </c:pt>
                <c:pt idx="1">
                  <c:v>427057</c:v>
                </c:pt>
                <c:pt idx="2">
                  <c:v>420959</c:v>
                </c:pt>
                <c:pt idx="3">
                  <c:v>403436</c:v>
                </c:pt>
                <c:pt idx="4">
                  <c:v>410269</c:v>
                </c:pt>
                <c:pt idx="5">
                  <c:v>412368</c:v>
                </c:pt>
                <c:pt idx="6">
                  <c:v>399431</c:v>
                </c:pt>
                <c:pt idx="7">
                  <c:v>435920</c:v>
                </c:pt>
                <c:pt idx="8">
                  <c:v>446399</c:v>
                </c:pt>
                <c:pt idx="9">
                  <c:v>452199</c:v>
                </c:pt>
                <c:pt idx="10">
                  <c:v>464102</c:v>
                </c:pt>
                <c:pt idx="11">
                  <c:v>461466</c:v>
                </c:pt>
                <c:pt idx="12">
                  <c:v>457192</c:v>
                </c:pt>
                <c:pt idx="13">
                  <c:v>456001</c:v>
                </c:pt>
                <c:pt idx="14">
                  <c:v>447372</c:v>
                </c:pt>
                <c:pt idx="15">
                  <c:v>405876</c:v>
                </c:pt>
                <c:pt idx="16">
                  <c:v>389585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12-4EE8-A1BF-E7A22DDE36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10"/>
        <c:axId val="1653055423"/>
        <c:axId val="1653055839"/>
      </c:barChart>
      <c:catAx>
        <c:axId val="1653055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MX"/>
          </a:p>
        </c:txPr>
        <c:crossAx val="1653055839"/>
        <c:crosses val="autoZero"/>
        <c:auto val="1"/>
        <c:lblAlgn val="ctr"/>
        <c:lblOffset val="100"/>
        <c:noMultiLvlLbl val="0"/>
      </c:catAx>
      <c:valAx>
        <c:axId val="1653055839"/>
        <c:scaling>
          <c:orientation val="minMax"/>
          <c:max val="480000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1653055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Real</c:v>
                </c:pt>
              </c:strCache>
            </c:strRef>
          </c:tx>
          <c:spPr>
            <a:ln w="63500" cmpd="sng">
              <a:solidFill>
                <a:srgbClr val="006853">
                  <a:alpha val="85000"/>
                </a:srgb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6.4363131041645302E-3"/>
                  <c:y val="6.7318579079716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F6B-4510-B670-76E6B502CE8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6B-4510-B670-76E6B502CE8B}"/>
                </c:ext>
              </c:extLst>
            </c:dLbl>
            <c:dLbl>
              <c:idx val="2"/>
              <c:layout>
                <c:manualLayout>
                  <c:x val="-3.3387740732469299E-3"/>
                  <c:y val="5.11899486470556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F6B-4510-B670-76E6B502CE8B}"/>
                </c:ext>
              </c:extLst>
            </c:dLbl>
            <c:spPr>
              <a:noFill/>
              <a:ln>
                <a:noFill/>
              </a:ln>
              <a:effectLst/>
            </c:sp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Hoja1!$A$2:$A$5</c:f>
              <c:numCache>
                <c:formatCode>General</c:formatCode>
                <c:ptCount val="4"/>
                <c:pt idx="0">
                  <c:v>2000</c:v>
                </c:pt>
                <c:pt idx="1">
                  <c:v>2006</c:v>
                </c:pt>
                <c:pt idx="2">
                  <c:v>2012</c:v>
                </c:pt>
                <c:pt idx="3">
                  <c:v>2016</c:v>
                </c:pt>
              </c:numCache>
            </c:numRef>
          </c:cat>
          <c:val>
            <c:numRef>
              <c:f>Hoja1!$B$2:$B$5</c:f>
              <c:numCache>
                <c:formatCode>General</c:formatCode>
                <c:ptCount val="4"/>
                <c:pt idx="0">
                  <c:v>4.5999999999999996</c:v>
                </c:pt>
                <c:pt idx="1">
                  <c:v>7.2</c:v>
                </c:pt>
                <c:pt idx="2">
                  <c:v>9.2000000000000011</c:v>
                </c:pt>
                <c:pt idx="3">
                  <c:v>9.4</c:v>
                </c:pt>
              </c:numCache>
            </c:numRef>
          </c:val>
          <c:smooth val="0"/>
          <c:extLst xmlns:c16r3="http://schemas.microsoft.com/office/drawing/2017/03/chart">
            <c:ext xmlns:c16="http://schemas.microsoft.com/office/drawing/2014/chart" uri="{C3380CC4-5D6E-409C-BE32-E72D297353CC}">
              <c16:uniqueId val="{00000003-5F6B-4510-B670-76E6B502CE8B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Esperado</c:v>
                </c:pt>
              </c:strCache>
            </c:strRef>
          </c:tx>
          <c:spPr>
            <a:ln w="50800" cmpd="sng">
              <a:solidFill>
                <a:srgbClr val="CE3838"/>
              </a:solidFill>
              <a:prstDash val="sysDot"/>
              <a:headEnd w="lg" len="lg"/>
              <a:tailEnd w="lg" len="med"/>
            </a:ln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7-5F6B-4510-B670-76E6B502CE8B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8-5F6B-4510-B670-76E6B502CE8B}"/>
              </c:ext>
            </c:extLst>
          </c:dPt>
          <c:dPt>
            <c:idx val="2"/>
            <c:bubble3D val="0"/>
            <c:extLst xmlns:c16r3="http://schemas.microsoft.com/office/drawing/2017/03/chart">
              <c:ext xmlns:c16="http://schemas.microsoft.com/office/drawing/2014/chart" uri="{C3380CC4-5D6E-409C-BE32-E72D297353CC}">
                <c16:uniqueId val="{00000004-5F6B-4510-B670-76E6B502CE8B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6-5F6B-4510-B670-76E6B502CE8B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F6B-4510-B670-76E6B502CE8B}"/>
                </c:ext>
              </c:extLst>
            </c:dLbl>
            <c:dLbl>
              <c:idx val="1"/>
              <c:layout>
                <c:manualLayout>
                  <c:x val="8.5817508055527295E-3"/>
                  <c:y val="2.47735021351121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F6B-4510-B670-76E6B502CE8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F6B-4510-B670-76E6B502CE8B}"/>
                </c:ext>
              </c:extLst>
            </c:dLbl>
            <c:spPr>
              <a:noFill/>
              <a:ln>
                <a:noFill/>
              </a:ln>
              <a:effectLst/>
            </c:sp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Hoja1!$A$2:$A$5</c:f>
              <c:numCache>
                <c:formatCode>General</c:formatCode>
                <c:ptCount val="4"/>
                <c:pt idx="0">
                  <c:v>2000</c:v>
                </c:pt>
                <c:pt idx="1">
                  <c:v>2006</c:v>
                </c:pt>
                <c:pt idx="2">
                  <c:v>2012</c:v>
                </c:pt>
                <c:pt idx="3">
                  <c:v>2016</c:v>
                </c:pt>
              </c:numCache>
            </c:numRef>
          </c:cat>
          <c:val>
            <c:numRef>
              <c:f>Hoja1!$C$2:$C$5</c:f>
              <c:numCache>
                <c:formatCode>General</c:formatCode>
                <c:ptCount val="4"/>
                <c:pt idx="0">
                  <c:v>4.5999999999999996</c:v>
                </c:pt>
                <c:pt idx="1">
                  <c:v>7.2</c:v>
                </c:pt>
                <c:pt idx="2">
                  <c:v>9.2000000000000011</c:v>
                </c:pt>
                <c:pt idx="3">
                  <c:v>10.199999999999999</c:v>
                </c:pt>
              </c:numCache>
            </c:numRef>
          </c:val>
          <c:smooth val="0"/>
          <c:extLst xmlns:c16r3="http://schemas.microsoft.com/office/drawing/2017/03/chart">
            <c:ext xmlns:c16="http://schemas.microsoft.com/office/drawing/2014/chart" uri="{C3380CC4-5D6E-409C-BE32-E72D297353CC}">
              <c16:uniqueId val="{00000009-5F6B-4510-B670-76E6B502CE8B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1844756608"/>
        <c:axId val="-1844754832"/>
      </c:lineChart>
      <c:catAx>
        <c:axId val="-184475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1844754832"/>
        <c:crosses val="autoZero"/>
        <c:auto val="1"/>
        <c:lblAlgn val="ctr"/>
        <c:lblOffset val="100"/>
        <c:noMultiLvlLbl val="0"/>
      </c:catAx>
      <c:valAx>
        <c:axId val="-1844754832"/>
        <c:scaling>
          <c:orientation val="minMax"/>
          <c:min val="4"/>
        </c:scaling>
        <c:delete val="1"/>
        <c:axPos val="l"/>
        <c:numFmt formatCode="General" sourceLinked="1"/>
        <c:majorTickMark val="none"/>
        <c:minorTickMark val="none"/>
        <c:tickLblPos val="nextTo"/>
        <c:crossAx val="-1844756608"/>
        <c:crossesAt val="4"/>
        <c:crossBetween val="between"/>
      </c:valAx>
    </c:plotArea>
    <c:legend>
      <c:legendPos val="r"/>
      <c:layout>
        <c:manualLayout>
          <c:xMode val="edge"/>
          <c:yMode val="edge"/>
          <c:x val="0.79741998061016905"/>
          <c:y val="0.53393695455893797"/>
          <c:w val="0.15462061858058199"/>
          <c:h val="0.19614454416848001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800">
          <a:latin typeface="Arial Narrow" panose="020B0606020202030204" pitchFamily="34" charset="0"/>
        </a:defRPr>
      </a:pPr>
      <a:endParaRPr lang="es-MX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0.25083</cdr:x>
      <cdr:y>0.22662</cdr:y>
    </cdr:from>
    <cdr:to>
      <cdr:x>0.80462</cdr:x>
      <cdr:y>0.35793</cdr:y>
    </cdr:to>
    <cdr:sp macro="" textlink="">
      <cdr:nvSpPr>
        <cdr:cNvPr id="2" name="1 CuadroTexto"/>
        <cdr:cNvSpPr txBox="1"/>
      </cdr:nvSpPr>
      <cdr:spPr>
        <a:xfrm xmlns:a="http://schemas.openxmlformats.org/drawingml/2006/main" rot="21271440">
          <a:off x="2103565" y="966284"/>
          <a:ext cx="4644209" cy="559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2000" b="1" dirty="0">
              <a:solidFill>
                <a:srgbClr val="58BAA4"/>
              </a:solidFill>
              <a:latin typeface="Arial Narrow" panose="020B0606020202030204" pitchFamily="34" charset="0"/>
            </a:rPr>
            <a:t>Enfermedades cardiovasculares</a:t>
          </a:r>
        </a:p>
      </cdr:txBody>
    </cdr:sp>
  </cdr:relSizeAnchor>
  <cdr:relSizeAnchor xmlns:cdr="http://schemas.openxmlformats.org/drawingml/2006/chartDrawing">
    <cdr:from>
      <cdr:x>0.36912</cdr:x>
      <cdr:y>0.48356</cdr:y>
    </cdr:from>
    <cdr:to>
      <cdr:x>0.67383</cdr:x>
      <cdr:y>0.61485</cdr:y>
    </cdr:to>
    <cdr:sp macro="" textlink="">
      <cdr:nvSpPr>
        <cdr:cNvPr id="3" name="1 CuadroTexto"/>
        <cdr:cNvSpPr txBox="1"/>
      </cdr:nvSpPr>
      <cdr:spPr>
        <a:xfrm xmlns:a="http://schemas.openxmlformats.org/drawingml/2006/main" rot="21271440">
          <a:off x="3095579" y="2061857"/>
          <a:ext cx="2555356" cy="5598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2000" b="1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rPr>
            <a:t>Tumores malignos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4759C-FE51-441A-9A20-DFB37E8B4457}" type="datetimeFigureOut">
              <a:rPr lang="es-MX" smtClean="0"/>
              <a:t>21/02/2018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3D8EB-C15F-4B6A-8C9D-46610D8A362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06825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CD41E0D-6848-4F2D-B905-B7EBC53134F9}" type="datetimeFigureOut">
              <a:rPr lang="es-MX" smtClean="0"/>
              <a:t>21/02/2018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3FD8B77-A138-4042-BFC7-2A0A66DAC7F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43108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533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D8B77-A138-4042-BFC7-2A0A66DAC7F2}" type="slidenum">
              <a:rPr lang="es-MX" smtClean="0"/>
              <a:t>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04270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F4C6-551A-4A1B-A966-986CA127446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81413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F4C6-551A-4A1B-A966-986CA127446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55919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F4C6-551A-4A1B-A966-986CA127446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97734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_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2" y="1758950"/>
            <a:ext cx="11429010" cy="3340100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86908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F4C6-551A-4A1B-A966-986CA127446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42147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F4C6-551A-4A1B-A966-986CA127446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60043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F4C6-551A-4A1B-A966-986CA127446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58919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F4C6-551A-4A1B-A966-986CA127446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27716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F4C6-551A-4A1B-A966-986CA127446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33973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F4C6-551A-4A1B-A966-986CA127446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40908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F4C6-551A-4A1B-A966-986CA127446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61861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F4C6-551A-4A1B-A966-986CA127446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1538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0F4C6-551A-4A1B-A966-986CA127446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65984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7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0.jpeg"/><Relationship Id="rId4" Type="http://schemas.openxmlformats.org/officeDocument/2006/relationships/image" Target="../media/image29.jpg"/><Relationship Id="rId9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g"/><Relationship Id="rId11" Type="http://schemas.openxmlformats.org/officeDocument/2006/relationships/image" Target="../media/image42.pn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2" descr="Resultado de imagen para multiculturalidad indígena méx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0" y="1507977"/>
            <a:ext cx="12196118" cy="375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490" y="1505083"/>
            <a:ext cx="12189510" cy="3753204"/>
          </a:xfrm>
          <a:prstGeom prst="rect">
            <a:avLst/>
          </a:prstGeom>
          <a:gradFill>
            <a:gsLst>
              <a:gs pos="77000">
                <a:srgbClr val="3B8B7B"/>
              </a:gs>
              <a:gs pos="0">
                <a:schemeClr val="bg1">
                  <a:alpha val="1000"/>
                </a:schemeClr>
              </a:gs>
              <a:gs pos="100000">
                <a:srgbClr val="006853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TextBox 3"/>
          <p:cNvSpPr txBox="1"/>
          <p:nvPr/>
        </p:nvSpPr>
        <p:spPr>
          <a:xfrm>
            <a:off x="6666966" y="2170323"/>
            <a:ext cx="5626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MX" sz="4000" dirty="0">
                <a:solidFill>
                  <a:schemeClr val="bg1"/>
                </a:solidFill>
                <a:latin typeface="Arial Narrow" panose="020B0606020202030204" pitchFamily="34" charset="0"/>
                <a:cs typeface="Lato Black"/>
              </a:rPr>
              <a:t>Logros </a:t>
            </a:r>
            <a:r>
              <a:rPr lang="es-MX" sz="4000" dirty="0" smtClean="0">
                <a:solidFill>
                  <a:schemeClr val="bg1"/>
                </a:solidFill>
                <a:latin typeface="Arial Narrow" panose="020B0606020202030204" pitchFamily="34" charset="0"/>
                <a:cs typeface="Lato Black"/>
              </a:rPr>
              <a:t>en salud</a:t>
            </a:r>
            <a:r>
              <a:rPr lang="es-MX" sz="4000" dirty="0">
                <a:solidFill>
                  <a:schemeClr val="bg1"/>
                </a:solidFill>
                <a:latin typeface="Arial Narrow" panose="020B0606020202030204" pitchFamily="34" charset="0"/>
                <a:cs typeface="Lato Black"/>
              </a:rPr>
              <a:t>. </a:t>
            </a:r>
            <a:endParaRPr lang="es-MX" sz="4000" dirty="0" smtClean="0">
              <a:solidFill>
                <a:schemeClr val="bg1"/>
              </a:solidFill>
              <a:latin typeface="Arial Narrow" panose="020B0606020202030204" pitchFamily="34" charset="0"/>
              <a:cs typeface="Lato Black"/>
            </a:endParaRPr>
          </a:p>
          <a:p>
            <a:pPr>
              <a:lnSpc>
                <a:spcPct val="80000"/>
              </a:lnSpc>
            </a:pPr>
            <a:r>
              <a:rPr lang="es-MX" sz="4000" dirty="0" smtClean="0">
                <a:solidFill>
                  <a:schemeClr val="bg1"/>
                </a:solidFill>
                <a:latin typeface="Arial Narrow" panose="020B0606020202030204" pitchFamily="34" charset="0"/>
                <a:cs typeface="Lato Black"/>
              </a:rPr>
              <a:t>México, 2012-2017.</a:t>
            </a:r>
            <a:endParaRPr lang="en-US" sz="4000" dirty="0">
              <a:solidFill>
                <a:schemeClr val="bg1"/>
              </a:solidFill>
              <a:latin typeface="Arial Narrow" panose="020B0606020202030204" pitchFamily="34" charset="0"/>
              <a:cs typeface="Lato Black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96029" y="2096220"/>
            <a:ext cx="104369" cy="1421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1" name="Grupo 10"/>
          <p:cNvGrpSpPr/>
          <p:nvPr/>
        </p:nvGrpSpPr>
        <p:grpSpPr>
          <a:xfrm>
            <a:off x="9327476" y="5542774"/>
            <a:ext cx="2602860" cy="1213209"/>
            <a:chOff x="1451554" y="5375424"/>
            <a:chExt cx="2602860" cy="1213209"/>
          </a:xfrm>
          <a:solidFill>
            <a:schemeClr val="bg1"/>
          </a:solidFill>
        </p:grpSpPr>
        <p:pic>
          <p:nvPicPr>
            <p:cNvPr id="12" name="Imagen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931"/>
            <a:stretch/>
          </p:blipFill>
          <p:spPr>
            <a:xfrm>
              <a:off x="1451554" y="5375424"/>
              <a:ext cx="1844704" cy="1213209"/>
            </a:xfrm>
            <a:prstGeom prst="rect">
              <a:avLst/>
            </a:prstGeom>
            <a:grpFill/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83" t="5732" r="60176" b="20020"/>
            <a:stretch/>
          </p:blipFill>
          <p:spPr>
            <a:xfrm>
              <a:off x="3153641" y="5531642"/>
              <a:ext cx="900773" cy="900773"/>
            </a:xfrm>
            <a:prstGeom prst="rect">
              <a:avLst/>
            </a:prstGeom>
            <a:grpFill/>
          </p:spPr>
        </p:pic>
      </p:grpSp>
      <p:sp>
        <p:nvSpPr>
          <p:cNvPr id="2" name="Rectángulo 1"/>
          <p:cNvSpPr/>
          <p:nvPr/>
        </p:nvSpPr>
        <p:spPr>
          <a:xfrm>
            <a:off x="7019698" y="4082735"/>
            <a:ext cx="51723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/>
            <a:r>
              <a:rPr lang="es-MX" sz="24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Dr. José Narro</a:t>
            </a:r>
          </a:p>
          <a:p>
            <a:pPr marL="180975"/>
            <a:r>
              <a:rPr lang="es-MX" sz="2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Academia Nacional de Medicina, CDMX</a:t>
            </a:r>
          </a:p>
          <a:p>
            <a:pPr marL="180975"/>
            <a:r>
              <a:rPr lang="es-MX" sz="20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</a:t>
            </a:r>
            <a:r>
              <a:rPr lang="es-MX" sz="2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ebrero 21, 2018</a:t>
            </a:r>
            <a:endParaRPr lang="es-MX" sz="20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4"/>
          <p:cNvSpPr txBox="1"/>
          <p:nvPr/>
        </p:nvSpPr>
        <p:spPr>
          <a:xfrm>
            <a:off x="6763108" y="3180797"/>
            <a:ext cx="4266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chemeClr val="bg1"/>
                </a:solidFill>
                <a:latin typeface="Arial Narrow" panose="020B0606020202030204" pitchFamily="34" charset="0"/>
                <a:cs typeface="Lato Light"/>
              </a:rPr>
              <a:t>El </a:t>
            </a:r>
            <a:r>
              <a:rPr lang="es-MX" sz="2000" dirty="0">
                <a:solidFill>
                  <a:schemeClr val="bg1"/>
                </a:solidFill>
                <a:latin typeface="Arial Narrow" panose="020B0606020202030204" pitchFamily="34" charset="0"/>
                <a:cs typeface="Lato Light"/>
              </a:rPr>
              <a:t>caso de </a:t>
            </a:r>
            <a:r>
              <a:rPr lang="es-MX" sz="2000" dirty="0" smtClean="0">
                <a:solidFill>
                  <a:schemeClr val="bg1"/>
                </a:solidFill>
                <a:latin typeface="Arial Narrow" panose="020B0606020202030204" pitchFamily="34" charset="0"/>
                <a:cs typeface="Lato Light"/>
              </a:rPr>
              <a:t>la </a:t>
            </a:r>
            <a:r>
              <a:rPr lang="es-MX" sz="2000" dirty="0">
                <a:solidFill>
                  <a:schemeClr val="bg1"/>
                </a:solidFill>
                <a:latin typeface="Arial Narrow" panose="020B0606020202030204" pitchFamily="34" charset="0"/>
                <a:cs typeface="Lato Light"/>
              </a:rPr>
              <a:t>población no derechohabiente de la seguridad social</a:t>
            </a:r>
            <a:endParaRPr lang="en-US" sz="2000" dirty="0">
              <a:solidFill>
                <a:schemeClr val="bg1"/>
              </a:solidFill>
              <a:latin typeface="Arial Narrow" panose="020B0606020202030204" pitchFamily="34" charset="0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34867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8930F4C6-551A-4A1B-A966-986CA127446C}" type="slidenum">
              <a:rPr lang="es-MX" smtClean="0"/>
              <a:t>10</a:t>
            </a:fld>
            <a:endParaRPr lang="es-MX" dirty="0"/>
          </a:p>
        </p:txBody>
      </p:sp>
      <p:grpSp>
        <p:nvGrpSpPr>
          <p:cNvPr id="44" name="Grupo 43"/>
          <p:cNvGrpSpPr/>
          <p:nvPr/>
        </p:nvGrpSpPr>
        <p:grpSpPr>
          <a:xfrm>
            <a:off x="6262177" y="1189281"/>
            <a:ext cx="5665709" cy="1938993"/>
            <a:chOff x="455691" y="2789873"/>
            <a:chExt cx="5665709" cy="1938993"/>
          </a:xfrm>
        </p:grpSpPr>
        <p:sp>
          <p:nvSpPr>
            <p:cNvPr id="45" name="Rectángulo 44"/>
            <p:cNvSpPr/>
            <p:nvPr/>
          </p:nvSpPr>
          <p:spPr>
            <a:xfrm>
              <a:off x="455691" y="2789873"/>
              <a:ext cx="566570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27063" indent="-627063">
                <a:buClr>
                  <a:schemeClr val="tx1">
                    <a:lumMod val="65000"/>
                    <a:lumOff val="35000"/>
                  </a:schemeClr>
                </a:buClr>
                <a:buSzPct val="120000"/>
                <a:buFont typeface="+mj-lt"/>
                <a:buAutoNum type="romanUcPeriod" startAt="11"/>
              </a:pPr>
              <a:r>
                <a:rPr lang="es-MX" sz="2400" b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27 Compromisos de Gobierno de infraestructura a cargo del sector salud</a:t>
              </a:r>
              <a:endParaRPr lang="es-MX" sz="2400" b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CuadroTexto 45"/>
            <p:cNvSpPr txBox="1"/>
            <p:nvPr/>
          </p:nvSpPr>
          <p:spPr>
            <a:xfrm>
              <a:off x="1135828" y="3620870"/>
              <a:ext cx="494766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1" indent="-285750" algn="just">
                <a:spcBef>
                  <a:spcPts val="400"/>
                </a:spcBef>
                <a:spcAft>
                  <a:spcPts val="400"/>
                </a:spcAft>
                <a:buClr>
                  <a:schemeClr val="tx1">
                    <a:lumMod val="65000"/>
                    <a:lumOff val="35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s-MX" sz="2200" b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Doce</a:t>
              </a:r>
              <a:r>
                <a:rPr lang="es-MX" sz="22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es-MX" sz="2200" dirty="0">
                  <a:latin typeface="Arial Narrow" panose="020B0606020202030204" pitchFamily="34" charset="0"/>
                  <a:cs typeface="Arial" panose="020B0604020202020204" pitchFamily="34" charset="0"/>
                </a:rPr>
                <a:t>están </a:t>
              </a:r>
              <a:r>
                <a:rPr lang="es-MX" sz="22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cumplidos y </a:t>
              </a:r>
              <a:r>
                <a:rPr lang="es-MX" sz="2200" b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trece </a:t>
              </a:r>
              <a:r>
                <a:rPr lang="es-MX" sz="22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se concluirán en 2018 y </a:t>
              </a:r>
              <a:r>
                <a:rPr lang="es-MX" sz="2200" b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dos</a:t>
              </a:r>
              <a:r>
                <a:rPr lang="es-MX" sz="22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 continuarán en proceso de obra al concluir la administración.</a:t>
              </a:r>
            </a:p>
          </p:txBody>
        </p:sp>
      </p:grpSp>
      <p:grpSp>
        <p:nvGrpSpPr>
          <p:cNvPr id="49" name="Grupo 48"/>
          <p:cNvGrpSpPr/>
          <p:nvPr/>
        </p:nvGrpSpPr>
        <p:grpSpPr>
          <a:xfrm>
            <a:off x="157027" y="3943992"/>
            <a:ext cx="5907283" cy="1894602"/>
            <a:chOff x="491733" y="1385450"/>
            <a:chExt cx="5907283" cy="1894602"/>
          </a:xfrm>
        </p:grpSpPr>
        <p:sp>
          <p:nvSpPr>
            <p:cNvPr id="50" name="Rectángulo 49"/>
            <p:cNvSpPr/>
            <p:nvPr/>
          </p:nvSpPr>
          <p:spPr>
            <a:xfrm>
              <a:off x="491733" y="1385450"/>
              <a:ext cx="5907283" cy="8620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14350" indent="-514350" algn="just">
                <a:buClr>
                  <a:schemeClr val="tx1">
                    <a:lumMod val="65000"/>
                    <a:lumOff val="35000"/>
                  </a:schemeClr>
                </a:buClr>
                <a:buSzPct val="120000"/>
                <a:buFont typeface="+mj-lt"/>
                <a:buAutoNum type="romanUcPeriod" startAt="10"/>
              </a:pPr>
              <a:r>
                <a:rPr lang="es-MX" sz="2400" b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Eliminación del Tracoma</a:t>
              </a:r>
              <a:endParaRPr lang="es-MX" sz="2400" b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lvl="0" algn="just">
                <a:lnSpc>
                  <a:spcPct val="120000"/>
                </a:lnSpc>
                <a:buClr>
                  <a:schemeClr val="tx1">
                    <a:lumMod val="65000"/>
                    <a:lumOff val="35000"/>
                  </a:schemeClr>
                </a:buClr>
                <a:buSzPct val="120000"/>
              </a:pPr>
              <a:endParaRPr lang="es-MX" sz="2400" b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Rectángulo 50"/>
            <p:cNvSpPr/>
            <p:nvPr/>
          </p:nvSpPr>
          <p:spPr>
            <a:xfrm>
              <a:off x="1173732" y="1833502"/>
              <a:ext cx="4947668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spcAft>
                  <a:spcPts val="600"/>
                </a:spcAft>
                <a:buClr>
                  <a:schemeClr val="tx1">
                    <a:lumMod val="65000"/>
                    <a:lumOff val="35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s-MX" sz="22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La </a:t>
              </a:r>
              <a:r>
                <a:rPr lang="es-MX" sz="22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Organización Mundial de Salud </a:t>
              </a:r>
              <a:r>
                <a:rPr lang="es-MX" sz="2200" dirty="0">
                  <a:latin typeface="Arial Narrow" panose="020B0606020202030204" pitchFamily="34" charset="0"/>
                  <a:cs typeface="Arial" panose="020B0604020202020204" pitchFamily="34" charset="0"/>
                </a:rPr>
                <a:t>certificó la </a:t>
              </a:r>
              <a:r>
                <a:rPr lang="es-MX" sz="22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eliminación </a:t>
              </a:r>
              <a:r>
                <a:rPr lang="es-MX" sz="2200" b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del Tracoma </a:t>
              </a:r>
              <a:r>
                <a:rPr lang="es-MX" sz="22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como </a:t>
              </a:r>
              <a:r>
                <a:rPr lang="es-MX" sz="2200" dirty="0">
                  <a:latin typeface="Arial Narrow" panose="020B0606020202030204" pitchFamily="34" charset="0"/>
                  <a:cs typeface="Arial" panose="020B0604020202020204" pitchFamily="34" charset="0"/>
                </a:rPr>
                <a:t>un problema de salud pública en México, causante de ceguera.</a:t>
              </a:r>
              <a:endParaRPr lang="es-MX" sz="2200" dirty="0" smtClean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157027" y="1138799"/>
            <a:ext cx="5752313" cy="2320417"/>
            <a:chOff x="229266" y="6009218"/>
            <a:chExt cx="5752313" cy="2320417"/>
          </a:xfrm>
        </p:grpSpPr>
        <p:sp>
          <p:nvSpPr>
            <p:cNvPr id="55" name="Rectángulo 54"/>
            <p:cNvSpPr/>
            <p:nvPr/>
          </p:nvSpPr>
          <p:spPr>
            <a:xfrm>
              <a:off x="229266" y="6009218"/>
              <a:ext cx="5388595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14350" lvl="0" indent="-514350" algn="just">
                <a:lnSpc>
                  <a:spcPct val="120000"/>
                </a:lnSpc>
                <a:buClr>
                  <a:schemeClr val="tx1">
                    <a:lumMod val="65000"/>
                    <a:lumOff val="35000"/>
                  </a:schemeClr>
                </a:buClr>
                <a:buSzPct val="120000"/>
                <a:buFont typeface="+mj-lt"/>
                <a:buAutoNum type="romanUcPeriod" startAt="9"/>
              </a:pPr>
              <a:r>
                <a:rPr lang="es-MX" sz="2400" b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Salud en tu Escuela</a:t>
              </a:r>
              <a:endParaRPr lang="es-MX" sz="2400" b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extBox 4"/>
            <p:cNvSpPr txBox="1"/>
            <p:nvPr/>
          </p:nvSpPr>
          <p:spPr>
            <a:xfrm>
              <a:off x="911264" y="6544531"/>
              <a:ext cx="5070315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spcBef>
                  <a:spcPts val="0"/>
                </a:spcBef>
                <a:spcAft>
                  <a:spcPts val="600"/>
                </a:spcAft>
                <a:buClr>
                  <a:schemeClr val="tx1">
                    <a:lumMod val="65000"/>
                    <a:lumOff val="35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s-MX" sz="22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Estrategia diseñada </a:t>
              </a:r>
              <a:r>
                <a:rPr lang="es-MX" sz="2200" dirty="0">
                  <a:latin typeface="Arial Narrow" panose="020B0606020202030204" pitchFamily="34" charset="0"/>
                  <a:cs typeface="Arial" panose="020B0604020202020204" pitchFamily="34" charset="0"/>
                </a:rPr>
                <a:t>conjuntamente con la </a:t>
              </a:r>
              <a:r>
                <a:rPr lang="es-MX" sz="22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Secretaría de Educación Pública</a:t>
              </a:r>
              <a:r>
                <a:rPr lang="es-MX" sz="2200" dirty="0">
                  <a:latin typeface="Arial Narrow" panose="020B0606020202030204" pitchFamily="34" charset="0"/>
                  <a:cs typeface="Arial" panose="020B0604020202020204" pitchFamily="34" charset="0"/>
                </a:rPr>
                <a:t>, para </a:t>
              </a:r>
              <a:r>
                <a:rPr lang="es-MX" sz="22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promover la salud de las niñas, niños y jóvenes en nuestro país y detectar tempranamente algunas enfermedades</a:t>
              </a:r>
              <a:r>
                <a:rPr lang="es-MX" sz="2200" dirty="0">
                  <a:latin typeface="Arial Narrow" panose="020B0606020202030204" pitchFamily="34" charset="0"/>
                  <a:cs typeface="Arial" panose="020B0604020202020204" pitchFamily="34" charset="0"/>
                </a:rPr>
                <a:t>.</a:t>
              </a:r>
              <a:endParaRPr lang="es-MX" sz="2200" b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Rectángulo 24"/>
          <p:cNvSpPr/>
          <p:nvPr/>
        </p:nvSpPr>
        <p:spPr>
          <a:xfrm>
            <a:off x="6262178" y="3950127"/>
            <a:ext cx="56657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7063" indent="-627063">
              <a:buClr>
                <a:schemeClr val="tx1">
                  <a:lumMod val="65000"/>
                  <a:lumOff val="35000"/>
                </a:schemeClr>
              </a:buClr>
              <a:buSzPct val="120000"/>
              <a:buFont typeface="+mj-lt"/>
              <a:buAutoNum type="romanUcPeriod" startAt="12"/>
            </a:pPr>
            <a:r>
              <a:rPr lang="es-MX" sz="2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Estrategia Nacional para la Prevención del Embarazo en Adolescentes (ENAPEA) </a:t>
            </a:r>
            <a:r>
              <a:rPr lang="es-MX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y la </a:t>
            </a:r>
            <a:r>
              <a:rPr lang="es-MX" sz="2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Estrategia </a:t>
            </a:r>
            <a:r>
              <a:rPr lang="es-MX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Nacional para la Prevención y el Control del Sobrepeso, la Obesidad y la </a:t>
            </a:r>
            <a:r>
              <a:rPr lang="es-MX" sz="2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Diabetes.</a:t>
            </a:r>
            <a:endParaRPr lang="es-MX" sz="24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6314" y="2019333"/>
            <a:ext cx="432000" cy="432000"/>
          </a:xfrm>
          <a:prstGeom prst="ellipse">
            <a:avLst/>
          </a:prstGeom>
          <a:noFill/>
        </p:spPr>
      </p:pic>
      <p:pic>
        <p:nvPicPr>
          <p:cNvPr id="20" name="Imagen 19"/>
          <p:cNvPicPr>
            <a:picLocks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1119" t="-23926" r="-14900" b="-20095"/>
          <a:stretch/>
        </p:blipFill>
        <p:spPr>
          <a:xfrm>
            <a:off x="407024" y="4408251"/>
            <a:ext cx="432000" cy="432000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5"/>
          <a:srcRect l="15418" t="38889" r="36319" b="28395"/>
          <a:stretch/>
        </p:blipFill>
        <p:spPr>
          <a:xfrm>
            <a:off x="90696" y="1737855"/>
            <a:ext cx="1059969" cy="404168"/>
          </a:xfrm>
          <a:prstGeom prst="rect">
            <a:avLst/>
          </a:prstGeom>
        </p:spPr>
      </p:pic>
      <p:sp>
        <p:nvSpPr>
          <p:cNvPr id="31" name="Rectángulo 30"/>
          <p:cNvSpPr/>
          <p:nvPr/>
        </p:nvSpPr>
        <p:spPr>
          <a:xfrm>
            <a:off x="-2" y="102664"/>
            <a:ext cx="12192002" cy="982094"/>
          </a:xfrm>
          <a:prstGeom prst="rect">
            <a:avLst/>
          </a:prstGeom>
          <a:solidFill>
            <a:srgbClr val="009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2" name="Rectángulo 31"/>
          <p:cNvSpPr/>
          <p:nvPr/>
        </p:nvSpPr>
        <p:spPr>
          <a:xfrm>
            <a:off x="-2" y="144477"/>
            <a:ext cx="8735084" cy="94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>
              <a:tabLst>
                <a:tab pos="180975" algn="l"/>
              </a:tabLst>
            </a:pPr>
            <a:r>
              <a:rPr lang="es-MX" sz="40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Logros en salud del gobierno de EPN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-2" y="6751229"/>
            <a:ext cx="3024000" cy="108000"/>
          </a:xfrm>
          <a:prstGeom prst="rect">
            <a:avLst/>
          </a:prstGeom>
          <a:solidFill>
            <a:srgbClr val="009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4" name="Rectángulo 33"/>
          <p:cNvSpPr/>
          <p:nvPr/>
        </p:nvSpPr>
        <p:spPr>
          <a:xfrm>
            <a:off x="3055999" y="6757855"/>
            <a:ext cx="3024000" cy="108000"/>
          </a:xfrm>
          <a:prstGeom prst="rect">
            <a:avLst/>
          </a:prstGeom>
          <a:solidFill>
            <a:srgbClr val="006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5" name="Rectángulo 34"/>
          <p:cNvSpPr/>
          <p:nvPr/>
        </p:nvSpPr>
        <p:spPr>
          <a:xfrm>
            <a:off x="6112000" y="6757855"/>
            <a:ext cx="3024000" cy="108000"/>
          </a:xfrm>
          <a:prstGeom prst="rect">
            <a:avLst/>
          </a:prstGeom>
          <a:solidFill>
            <a:srgbClr val="009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6" name="Rectángulo 35"/>
          <p:cNvSpPr/>
          <p:nvPr/>
        </p:nvSpPr>
        <p:spPr>
          <a:xfrm>
            <a:off x="9168000" y="6751229"/>
            <a:ext cx="3024000" cy="108000"/>
          </a:xfrm>
          <a:prstGeom prst="rect">
            <a:avLst/>
          </a:prstGeom>
          <a:solidFill>
            <a:srgbClr val="006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289" y="182617"/>
            <a:ext cx="258993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4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/>
          <p:cNvSpPr/>
          <p:nvPr/>
        </p:nvSpPr>
        <p:spPr>
          <a:xfrm>
            <a:off x="-2" y="102664"/>
            <a:ext cx="12192002" cy="982094"/>
          </a:xfrm>
          <a:prstGeom prst="rect">
            <a:avLst/>
          </a:prstGeom>
          <a:solidFill>
            <a:srgbClr val="009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-2" y="144477"/>
            <a:ext cx="8305802" cy="94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>
              <a:tabLst>
                <a:tab pos="180975" algn="l"/>
              </a:tabLst>
            </a:pPr>
            <a:r>
              <a:rPr lang="es-MX" sz="40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Logros en salud del gobierno de EPN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-2" y="6751229"/>
            <a:ext cx="3024000" cy="108000"/>
          </a:xfrm>
          <a:prstGeom prst="rect">
            <a:avLst/>
          </a:prstGeom>
          <a:solidFill>
            <a:srgbClr val="009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Rectángulo 10"/>
          <p:cNvSpPr/>
          <p:nvPr/>
        </p:nvSpPr>
        <p:spPr>
          <a:xfrm>
            <a:off x="3055999" y="6757855"/>
            <a:ext cx="3024000" cy="108000"/>
          </a:xfrm>
          <a:prstGeom prst="rect">
            <a:avLst/>
          </a:prstGeom>
          <a:solidFill>
            <a:srgbClr val="006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Rectángulo 11"/>
          <p:cNvSpPr/>
          <p:nvPr/>
        </p:nvSpPr>
        <p:spPr>
          <a:xfrm>
            <a:off x="6112000" y="6757855"/>
            <a:ext cx="3024000" cy="108000"/>
          </a:xfrm>
          <a:prstGeom prst="rect">
            <a:avLst/>
          </a:prstGeom>
          <a:solidFill>
            <a:srgbClr val="009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Rectángulo 12"/>
          <p:cNvSpPr/>
          <p:nvPr/>
        </p:nvSpPr>
        <p:spPr>
          <a:xfrm>
            <a:off x="9168000" y="6751229"/>
            <a:ext cx="3024000" cy="108000"/>
          </a:xfrm>
          <a:prstGeom prst="rect">
            <a:avLst/>
          </a:prstGeom>
          <a:solidFill>
            <a:srgbClr val="006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289" y="182617"/>
            <a:ext cx="2589930" cy="864000"/>
          </a:xfrm>
          <a:prstGeom prst="rect">
            <a:avLst/>
          </a:prstGeom>
        </p:spPr>
      </p:pic>
      <p:sp>
        <p:nvSpPr>
          <p:cNvPr id="229" name="Rectángulo 228"/>
          <p:cNvSpPr/>
          <p:nvPr/>
        </p:nvSpPr>
        <p:spPr>
          <a:xfrm>
            <a:off x="6345709" y="2387469"/>
            <a:ext cx="564030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MX" sz="2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2016: </a:t>
            </a:r>
            <a:r>
              <a:rPr lang="es-MX" sz="2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registraron </a:t>
            </a:r>
            <a:r>
              <a:rPr lang="es-MX" sz="2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9,555 nacimientos </a:t>
            </a:r>
            <a:r>
              <a:rPr lang="es-MX" sz="2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mujeres con </a:t>
            </a:r>
            <a:r>
              <a:rPr lang="es-MX" sz="2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 años de edad y menos</a:t>
            </a:r>
            <a:r>
              <a:rPr lang="es-MX" sz="2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lo cual representa una </a:t>
            </a:r>
            <a:r>
              <a:rPr lang="es-MX" sz="2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reducción del 13.2% </a:t>
            </a:r>
            <a:r>
              <a:rPr lang="es-MX" sz="2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respecto a la cifra de 2014 (11,012). </a:t>
            </a:r>
            <a:r>
              <a:rPr lang="es-MX" sz="2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la cifra más baja desde 1986.</a:t>
            </a:r>
            <a:endParaRPr lang="es-MX" sz="22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0" name="Rectángulo 229"/>
          <p:cNvSpPr/>
          <p:nvPr/>
        </p:nvSpPr>
        <p:spPr>
          <a:xfrm>
            <a:off x="6345709" y="4881287"/>
            <a:ext cx="584629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2016: </a:t>
            </a:r>
            <a:r>
              <a:rPr lang="es-MX" sz="2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registraron </a:t>
            </a:r>
            <a:r>
              <a:rPr lang="es-MX" sz="2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389,585 nacimientos </a:t>
            </a:r>
            <a:r>
              <a:rPr lang="es-MX" sz="2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madres de entre </a:t>
            </a:r>
            <a:r>
              <a:rPr lang="es-MX" sz="2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y 19 años</a:t>
            </a:r>
            <a:r>
              <a:rPr lang="es-MX" sz="2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representando </a:t>
            </a:r>
            <a:r>
              <a:rPr lang="es-MX" sz="2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disminución de 12.9%</a:t>
            </a:r>
            <a:r>
              <a:rPr lang="es-MX" sz="2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respecto a la cifra de 2014 (447,372). </a:t>
            </a:r>
            <a:r>
              <a:rPr lang="es-MX" sz="2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la cifra más baja desde 1985</a:t>
            </a:r>
            <a:r>
              <a:rPr lang="es-MX" sz="2200" b="1" dirty="0">
                <a:latin typeface="Arial Narrow" panose="020B0606020202030204" pitchFamily="34" charset="0"/>
                <a:ea typeface="Calibri" panose="020F0502020204030204" pitchFamily="34" charset="0"/>
              </a:rPr>
              <a:t>.</a:t>
            </a:r>
            <a:endParaRPr lang="es-MX" sz="2200" b="1" dirty="0">
              <a:latin typeface="Arial Narrow" panose="020B0606020202030204" pitchFamily="34" charset="0"/>
            </a:endParaRPr>
          </a:p>
        </p:txBody>
      </p:sp>
      <p:sp>
        <p:nvSpPr>
          <p:cNvPr id="231" name="CuadroTexto 230">
            <a:extLst>
              <a:ext uri="{FF2B5EF4-FFF2-40B4-BE49-F238E27FC236}">
                <a16:creationId xmlns:a16="http://schemas.microsoft.com/office/drawing/2014/main" id="{E7256FF9-C93A-4A01-AC30-8D1C5EA025F7}"/>
              </a:ext>
            </a:extLst>
          </p:cNvPr>
          <p:cNvSpPr txBox="1"/>
          <p:nvPr/>
        </p:nvSpPr>
        <p:spPr>
          <a:xfrm>
            <a:off x="7000157" y="6408107"/>
            <a:ext cx="41447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>
                <a:latin typeface="Arial Narrow" panose="020B0606020202030204" pitchFamily="34" charset="0"/>
              </a:rPr>
              <a:t>Fuente: Estadísticas de Natalidad del INEGI, 2016. </a:t>
            </a:r>
          </a:p>
        </p:txBody>
      </p:sp>
      <p:sp>
        <p:nvSpPr>
          <p:cNvPr id="228" name="Rectángulo 227"/>
          <p:cNvSpPr/>
          <p:nvPr/>
        </p:nvSpPr>
        <p:spPr>
          <a:xfrm>
            <a:off x="224082" y="1005089"/>
            <a:ext cx="66319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975">
              <a:tabLst>
                <a:tab pos="180975" algn="l"/>
              </a:tabLst>
            </a:pPr>
            <a:r>
              <a:rPr lang="es-MX" sz="3600" b="1" dirty="0">
                <a:latin typeface="Arial Narrow" panose="020B0606020202030204" pitchFamily="34" charset="0"/>
                <a:cs typeface="Arial" panose="020B0604020202020204" pitchFamily="34" charset="0"/>
              </a:rPr>
              <a:t>Embarazo en niñas y adolescentes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F4C6-551A-4A1B-A966-986CA127446C}" type="slidenum">
              <a:rPr lang="es-MX" smtClean="0"/>
              <a:t>11</a:t>
            </a:fld>
            <a:endParaRPr lang="es-MX" dirty="0"/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0351161"/>
              </p:ext>
            </p:extLst>
          </p:nvPr>
        </p:nvGraphicFramePr>
        <p:xfrm>
          <a:off x="301755" y="1844447"/>
          <a:ext cx="6142008" cy="2532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859892" y="1604512"/>
            <a:ext cx="5025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Arial Narrow" panose="020B0606020202030204" pitchFamily="34" charset="0"/>
              </a:rPr>
              <a:t>Registros de nacimientos de madres de 14 años y menos</a:t>
            </a:r>
            <a:endParaRPr lang="es-MX" dirty="0">
              <a:latin typeface="Arial Narrow" panose="020B0606020202030204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928019" y="4247644"/>
            <a:ext cx="4889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Arial Narrow" panose="020B0606020202030204" pitchFamily="34" charset="0"/>
              </a:rPr>
              <a:t>Registros de nacimientos de madres entre 15 y 19 años</a:t>
            </a:r>
            <a:endParaRPr lang="es-MX" dirty="0">
              <a:latin typeface="Arial Narrow" panose="020B0606020202030204" pitchFamily="34" charset="0"/>
            </a:endParaRPr>
          </a:p>
        </p:txBody>
      </p:sp>
      <p:graphicFrame>
        <p:nvGraphicFramePr>
          <p:cNvPr id="21" name="Gráfico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385509"/>
              </p:ext>
            </p:extLst>
          </p:nvPr>
        </p:nvGraphicFramePr>
        <p:xfrm>
          <a:off x="224082" y="4487580"/>
          <a:ext cx="6297355" cy="2233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5207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F4C6-551A-4A1B-A966-986CA127446C}" type="slidenum">
              <a:rPr lang="es-MX" smtClean="0"/>
              <a:t>12</a:t>
            </a:fld>
            <a:endParaRPr lang="es-MX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459873037"/>
              </p:ext>
            </p:extLst>
          </p:nvPr>
        </p:nvGraphicFramePr>
        <p:xfrm>
          <a:off x="5651862" y="2230843"/>
          <a:ext cx="6055571" cy="3853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ángulo 5"/>
          <p:cNvSpPr/>
          <p:nvPr/>
        </p:nvSpPr>
        <p:spPr>
          <a:xfrm>
            <a:off x="15838" y="6119682"/>
            <a:ext cx="41026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b="1" dirty="0" smtClean="0">
                <a:latin typeface="Arial Narrow" panose="020B0606020202030204" pitchFamily="34" charset="0"/>
              </a:rPr>
              <a:t>Fuentes: </a:t>
            </a:r>
            <a:r>
              <a:rPr lang="es-MX" sz="1200" b="1" dirty="0">
                <a:latin typeface="Arial Narrow" panose="020B0606020202030204" pitchFamily="34" charset="0"/>
              </a:rPr>
              <a:t>ENSA 2000</a:t>
            </a:r>
            <a:r>
              <a:rPr lang="es-MX" sz="1200" b="1" dirty="0" smtClean="0">
                <a:latin typeface="Arial Narrow" panose="020B0606020202030204" pitchFamily="34" charset="0"/>
              </a:rPr>
              <a:t>, ENSANUT 2006, 2012 y ENSANUT </a:t>
            </a:r>
            <a:r>
              <a:rPr lang="es-MX" sz="1200" b="1" dirty="0">
                <a:latin typeface="Arial Narrow" panose="020B0606020202030204" pitchFamily="34" charset="0"/>
              </a:rPr>
              <a:t>MC 2016 </a:t>
            </a:r>
            <a:endParaRPr lang="es-ES" sz="1200" b="1" dirty="0">
              <a:latin typeface="Arial Narrow" panose="020B060602020203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5838" y="2206544"/>
            <a:ext cx="584863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Clr>
                <a:srgbClr val="006853"/>
              </a:buClr>
              <a:buFont typeface="Arial" panose="020B0604020202020204" pitchFamily="34" charset="0"/>
              <a:buChar char="•"/>
            </a:pPr>
            <a:r>
              <a:rPr lang="es-ES_tradnl" sz="2200" b="1" dirty="0">
                <a:latin typeface="Arial Narrow" panose="020B0606020202030204" pitchFamily="34" charset="0"/>
              </a:rPr>
              <a:t>Desaceleración del incremento </a:t>
            </a:r>
            <a:r>
              <a:rPr lang="es-ES_tradnl" sz="2200" dirty="0">
                <a:latin typeface="Arial Narrow" panose="020B0606020202030204" pitchFamily="34" charset="0"/>
              </a:rPr>
              <a:t>de la prevalencia de d</a:t>
            </a:r>
            <a:r>
              <a:rPr lang="es-ES_tradnl" sz="2200" dirty="0" smtClean="0">
                <a:latin typeface="Arial Narrow" panose="020B0606020202030204" pitchFamily="34" charset="0"/>
              </a:rPr>
              <a:t>iabetes, </a:t>
            </a:r>
            <a:r>
              <a:rPr lang="es-ES_tradnl" sz="2200" b="1" dirty="0" smtClean="0">
                <a:latin typeface="Arial Narrow" panose="020B0606020202030204" pitchFamily="34" charset="0"/>
              </a:rPr>
              <a:t>9.2% en 2012 a 9.4% en 2016, </a:t>
            </a:r>
            <a:r>
              <a:rPr lang="es-ES_tradnl" sz="2200" dirty="0" smtClean="0">
                <a:latin typeface="Arial Narrow" panose="020B0606020202030204" pitchFamily="34" charset="0"/>
              </a:rPr>
              <a:t>la esperada era de 10.2.</a:t>
            </a:r>
            <a:endParaRPr lang="es-ES_tradnl" sz="2200" b="1" dirty="0" smtClean="0">
              <a:latin typeface="Arial Narrow" panose="020B0606020202030204" pitchFamily="34" charset="0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Clr>
                <a:srgbClr val="006853"/>
              </a:buClr>
              <a:buFont typeface="Arial" panose="020B0604020202020204" pitchFamily="34" charset="0"/>
              <a:buChar char="•"/>
            </a:pPr>
            <a:r>
              <a:rPr lang="es-ES_tradnl" sz="2200" b="1" dirty="0" smtClean="0">
                <a:latin typeface="Arial Narrow" panose="020B0606020202030204" pitchFamily="34" charset="0"/>
              </a:rPr>
              <a:t>Desaceleración de la </a:t>
            </a:r>
            <a:r>
              <a:rPr lang="es-ES_tradnl" sz="2200" b="1" dirty="0">
                <a:latin typeface="Arial Narrow" panose="020B0606020202030204" pitchFamily="34" charset="0"/>
              </a:rPr>
              <a:t>prevalencia </a:t>
            </a:r>
            <a:r>
              <a:rPr lang="es-ES_tradnl" sz="2200" b="1" dirty="0" smtClean="0">
                <a:latin typeface="Arial Narrow" panose="020B0606020202030204" pitchFamily="34" charset="0"/>
              </a:rPr>
              <a:t>de </a:t>
            </a:r>
            <a:r>
              <a:rPr lang="es-ES_tradnl" sz="2200" b="1" dirty="0">
                <a:latin typeface="Arial Narrow" panose="020B0606020202030204" pitchFamily="34" charset="0"/>
              </a:rPr>
              <a:t>sobrepeso y obesidad</a:t>
            </a:r>
            <a:r>
              <a:rPr lang="es-ES_tradnl" sz="2200" dirty="0">
                <a:latin typeface="Arial Narrow" panose="020B0606020202030204" pitchFamily="34" charset="0"/>
              </a:rPr>
              <a:t> </a:t>
            </a:r>
            <a:r>
              <a:rPr lang="es-ES_tradnl" sz="2200" dirty="0" smtClean="0">
                <a:latin typeface="Arial Narrow" panose="020B0606020202030204" pitchFamily="34" charset="0"/>
              </a:rPr>
              <a:t>en la población total que pasó </a:t>
            </a:r>
            <a:r>
              <a:rPr lang="es-ES_tradnl" sz="2200" dirty="0">
                <a:latin typeface="Arial Narrow" panose="020B0606020202030204" pitchFamily="34" charset="0"/>
              </a:rPr>
              <a:t>de </a:t>
            </a:r>
            <a:r>
              <a:rPr lang="es-ES_tradnl" sz="2200" b="1" dirty="0" smtClean="0">
                <a:latin typeface="Arial Narrow" panose="020B0606020202030204" pitchFamily="34" charset="0"/>
              </a:rPr>
              <a:t>71.2% </a:t>
            </a:r>
            <a:r>
              <a:rPr lang="es-ES_tradnl" sz="2200" b="1" dirty="0">
                <a:latin typeface="Arial Narrow" panose="020B0606020202030204" pitchFamily="34" charset="0"/>
              </a:rPr>
              <a:t>en 2012  </a:t>
            </a:r>
            <a:r>
              <a:rPr lang="es-ES_tradnl" sz="2200" dirty="0">
                <a:latin typeface="Arial Narrow" panose="020B0606020202030204" pitchFamily="34" charset="0"/>
              </a:rPr>
              <a:t>a </a:t>
            </a:r>
            <a:r>
              <a:rPr lang="es-ES_tradnl" sz="2200" b="1" dirty="0" smtClean="0">
                <a:latin typeface="Arial Narrow" panose="020B0606020202030204" pitchFamily="34" charset="0"/>
              </a:rPr>
              <a:t>72.5% </a:t>
            </a:r>
            <a:r>
              <a:rPr lang="es-ES_tradnl" sz="2200" b="1" dirty="0">
                <a:latin typeface="Arial Narrow" panose="020B0606020202030204" pitchFamily="34" charset="0"/>
              </a:rPr>
              <a:t>en </a:t>
            </a:r>
            <a:r>
              <a:rPr lang="es-ES_tradnl" sz="2200" b="1" dirty="0" smtClean="0">
                <a:latin typeface="Arial Narrow" panose="020B0606020202030204" pitchFamily="34" charset="0"/>
              </a:rPr>
              <a:t>2016</a:t>
            </a:r>
            <a:r>
              <a:rPr lang="es-ES_tradnl" sz="2200" dirty="0" smtClean="0">
                <a:latin typeface="Arial Narrow" panose="020B0606020202030204" pitchFamily="34" charset="0"/>
              </a:rPr>
              <a:t>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Clr>
                <a:srgbClr val="006853"/>
              </a:buClr>
              <a:buFont typeface="Arial" panose="020B0604020202020204" pitchFamily="34" charset="0"/>
              <a:buChar char="•"/>
            </a:pPr>
            <a:r>
              <a:rPr lang="es-MX" sz="2200" b="1" dirty="0">
                <a:latin typeface="Arial Narrow" panose="020B0606020202030204" pitchFamily="34" charset="0"/>
                <a:cs typeface="Arial" panose="020B0604020202020204" pitchFamily="34" charset="0"/>
              </a:rPr>
              <a:t>Disminución de la prevalencia de sobrepeso en </a:t>
            </a:r>
            <a:r>
              <a:rPr lang="es-MX" sz="22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población masculina de 5 a 11 años de edad:</a:t>
            </a:r>
            <a:r>
              <a:rPr lang="es-MX" sz="2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MX" sz="2200" dirty="0">
                <a:latin typeface="Arial Narrow" panose="020B0606020202030204" pitchFamily="34" charset="0"/>
                <a:cs typeface="Arial" panose="020B0604020202020204" pitchFamily="34" charset="0"/>
              </a:rPr>
              <a:t>de 19.5% en 2012 a 15.4% en </a:t>
            </a:r>
            <a:r>
              <a:rPr lang="es-MX" sz="2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2016.</a:t>
            </a:r>
            <a:endParaRPr lang="es-MX" sz="22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048500" y="2192702"/>
            <a:ext cx="3817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Prevalencia de diabetes mellitus</a:t>
            </a:r>
            <a:endParaRPr lang="es-MX" sz="240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-2" y="102664"/>
            <a:ext cx="12192002" cy="982094"/>
          </a:xfrm>
          <a:prstGeom prst="rect">
            <a:avLst/>
          </a:prstGeom>
          <a:solidFill>
            <a:srgbClr val="009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Rectángulo 12"/>
          <p:cNvSpPr/>
          <p:nvPr/>
        </p:nvSpPr>
        <p:spPr>
          <a:xfrm>
            <a:off x="-2" y="144477"/>
            <a:ext cx="8305802" cy="94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>
              <a:tabLst>
                <a:tab pos="180975" algn="l"/>
              </a:tabLst>
            </a:pPr>
            <a:r>
              <a:rPr lang="es-MX" sz="40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Logros en salud del gobierno de EPN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-2" y="6751229"/>
            <a:ext cx="3024000" cy="108000"/>
          </a:xfrm>
          <a:prstGeom prst="rect">
            <a:avLst/>
          </a:prstGeom>
          <a:solidFill>
            <a:srgbClr val="009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5" name="Rectángulo 14"/>
          <p:cNvSpPr/>
          <p:nvPr/>
        </p:nvSpPr>
        <p:spPr>
          <a:xfrm>
            <a:off x="3055999" y="6757855"/>
            <a:ext cx="3024000" cy="108000"/>
          </a:xfrm>
          <a:prstGeom prst="rect">
            <a:avLst/>
          </a:prstGeom>
          <a:solidFill>
            <a:srgbClr val="006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6" name="Rectángulo 15"/>
          <p:cNvSpPr/>
          <p:nvPr/>
        </p:nvSpPr>
        <p:spPr>
          <a:xfrm>
            <a:off x="6112000" y="6757855"/>
            <a:ext cx="3024000" cy="108000"/>
          </a:xfrm>
          <a:prstGeom prst="rect">
            <a:avLst/>
          </a:prstGeom>
          <a:solidFill>
            <a:srgbClr val="009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7" name="Rectángulo 16"/>
          <p:cNvSpPr/>
          <p:nvPr/>
        </p:nvSpPr>
        <p:spPr>
          <a:xfrm>
            <a:off x="9168000" y="6751229"/>
            <a:ext cx="3024000" cy="108000"/>
          </a:xfrm>
          <a:prstGeom prst="rect">
            <a:avLst/>
          </a:prstGeom>
          <a:solidFill>
            <a:srgbClr val="006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289" y="182617"/>
            <a:ext cx="2589930" cy="864000"/>
          </a:xfrm>
          <a:prstGeom prst="rect">
            <a:avLst/>
          </a:prstGeom>
        </p:spPr>
      </p:pic>
      <p:sp>
        <p:nvSpPr>
          <p:cNvPr id="19" name="Rectangle 2"/>
          <p:cNvSpPr/>
          <p:nvPr/>
        </p:nvSpPr>
        <p:spPr>
          <a:xfrm>
            <a:off x="-4801" y="1178773"/>
            <a:ext cx="7053301" cy="96329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200" dirty="0" smtClean="0">
                <a:solidFill>
                  <a:schemeClr val="bg1"/>
                </a:solidFill>
                <a:latin typeface="Arial Narrow" panose="020B0606020202030204" pitchFamily="34" charset="0"/>
                <a:ea typeface="Helvetica Neue LT Std 45 Light" charset="0"/>
                <a:cs typeface="Helvetica Neue LT Std 45 Light" charset="0"/>
              </a:rPr>
              <a:t>Diabetes, </a:t>
            </a:r>
            <a:r>
              <a:rPr lang="es-MX" sz="3200" dirty="0">
                <a:solidFill>
                  <a:schemeClr val="bg1"/>
                </a:solidFill>
                <a:latin typeface="Arial Narrow" panose="020B0606020202030204" pitchFamily="34" charset="0"/>
                <a:ea typeface="Helvetica Neue LT Std 45 Light" charset="0"/>
                <a:cs typeface="Helvetica Neue LT Std 45 Light" charset="0"/>
              </a:rPr>
              <a:t>sobrepeso y obesidad</a:t>
            </a:r>
          </a:p>
        </p:txBody>
      </p:sp>
    </p:spTree>
    <p:extLst>
      <p:ext uri="{BB962C8B-B14F-4D97-AF65-F5344CB8AC3E}">
        <p14:creationId xmlns:p14="http://schemas.microsoft.com/office/powerpoint/2010/main" val="2984022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F4C6-551A-4A1B-A966-986CA127446C}" type="slidenum">
              <a:rPr lang="es-MX" smtClean="0"/>
              <a:t>13</a:t>
            </a:fld>
            <a:endParaRPr lang="es-MX" dirty="0"/>
          </a:p>
        </p:txBody>
      </p:sp>
      <p:sp>
        <p:nvSpPr>
          <p:cNvPr id="10" name="Rectángulo 9"/>
          <p:cNvSpPr/>
          <p:nvPr/>
        </p:nvSpPr>
        <p:spPr>
          <a:xfrm>
            <a:off x="-2" y="102664"/>
            <a:ext cx="12192002" cy="982094"/>
          </a:xfrm>
          <a:prstGeom prst="rect">
            <a:avLst/>
          </a:prstGeom>
          <a:solidFill>
            <a:srgbClr val="009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Rectángulo 12"/>
          <p:cNvSpPr/>
          <p:nvPr/>
        </p:nvSpPr>
        <p:spPr>
          <a:xfrm>
            <a:off x="-2" y="144477"/>
            <a:ext cx="8305802" cy="94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>
              <a:tabLst>
                <a:tab pos="180975" algn="l"/>
              </a:tabLst>
            </a:pPr>
            <a:r>
              <a:rPr lang="es-MX" sz="40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Logros en salud del gobierno de EPN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-2" y="6751229"/>
            <a:ext cx="3024000" cy="108000"/>
          </a:xfrm>
          <a:prstGeom prst="rect">
            <a:avLst/>
          </a:prstGeom>
          <a:solidFill>
            <a:srgbClr val="009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5" name="Rectángulo 14"/>
          <p:cNvSpPr/>
          <p:nvPr/>
        </p:nvSpPr>
        <p:spPr>
          <a:xfrm>
            <a:off x="3055999" y="6757855"/>
            <a:ext cx="3024000" cy="108000"/>
          </a:xfrm>
          <a:prstGeom prst="rect">
            <a:avLst/>
          </a:prstGeom>
          <a:solidFill>
            <a:srgbClr val="006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6" name="Rectángulo 15"/>
          <p:cNvSpPr/>
          <p:nvPr/>
        </p:nvSpPr>
        <p:spPr>
          <a:xfrm>
            <a:off x="6112000" y="6757855"/>
            <a:ext cx="3024000" cy="108000"/>
          </a:xfrm>
          <a:prstGeom prst="rect">
            <a:avLst/>
          </a:prstGeom>
          <a:solidFill>
            <a:srgbClr val="009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7" name="Rectángulo 16"/>
          <p:cNvSpPr/>
          <p:nvPr/>
        </p:nvSpPr>
        <p:spPr>
          <a:xfrm>
            <a:off x="9168000" y="6751229"/>
            <a:ext cx="3024000" cy="108000"/>
          </a:xfrm>
          <a:prstGeom prst="rect">
            <a:avLst/>
          </a:prstGeom>
          <a:solidFill>
            <a:srgbClr val="006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289" y="182617"/>
            <a:ext cx="2589930" cy="864000"/>
          </a:xfrm>
          <a:prstGeom prst="rect">
            <a:avLst/>
          </a:prstGeom>
        </p:spPr>
      </p:pic>
      <p:sp>
        <p:nvSpPr>
          <p:cNvPr id="19" name="Rectangle 2"/>
          <p:cNvSpPr/>
          <p:nvPr/>
        </p:nvSpPr>
        <p:spPr>
          <a:xfrm>
            <a:off x="-4801" y="1178773"/>
            <a:ext cx="7053301" cy="96329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200" dirty="0" smtClean="0">
                <a:solidFill>
                  <a:schemeClr val="bg1"/>
                </a:solidFill>
                <a:latin typeface="Arial Narrow" panose="020B0606020202030204" pitchFamily="34" charset="0"/>
                <a:ea typeface="Helvetica Neue LT Std 45 Light" charset="0"/>
                <a:cs typeface="Helvetica Neue LT Std 45 Light" charset="0"/>
              </a:rPr>
              <a:t>Algunos logros del Seguro Popular</a:t>
            </a:r>
            <a:endParaRPr lang="es-MX" sz="3200" dirty="0">
              <a:solidFill>
                <a:schemeClr val="bg1"/>
              </a:solidFill>
              <a:latin typeface="Arial Narrow" panose="020B0606020202030204" pitchFamily="34" charset="0"/>
              <a:ea typeface="Helvetica Neue LT Std 45 Light" charset="0"/>
              <a:cs typeface="Helvetica Neue LT Std 45 Light" charset="0"/>
            </a:endParaRPr>
          </a:p>
        </p:txBody>
      </p:sp>
      <p:grpSp>
        <p:nvGrpSpPr>
          <p:cNvPr id="27" name="Grupo 26"/>
          <p:cNvGrpSpPr/>
          <p:nvPr/>
        </p:nvGrpSpPr>
        <p:grpSpPr>
          <a:xfrm>
            <a:off x="6395972" y="2415091"/>
            <a:ext cx="5907283" cy="3525539"/>
            <a:chOff x="491733" y="1385450"/>
            <a:chExt cx="5907283" cy="3525539"/>
          </a:xfrm>
        </p:grpSpPr>
        <p:sp>
          <p:nvSpPr>
            <p:cNvPr id="28" name="Rectángulo 27"/>
            <p:cNvSpPr/>
            <p:nvPr/>
          </p:nvSpPr>
          <p:spPr>
            <a:xfrm>
              <a:off x="491733" y="1385450"/>
              <a:ext cx="5907283" cy="8620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14350" indent="-514350" algn="just">
                <a:buClr>
                  <a:schemeClr val="tx1">
                    <a:lumMod val="65000"/>
                    <a:lumOff val="35000"/>
                  </a:schemeClr>
                </a:buClr>
                <a:buSzPct val="120000"/>
                <a:buFont typeface="+mj-lt"/>
                <a:buAutoNum type="romanUcPeriod" startAt="2"/>
              </a:pPr>
              <a:r>
                <a:rPr lang="es-MX" sz="2400" b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Sistema de Gestión Financiera (SIGEFI)</a:t>
              </a:r>
              <a:endParaRPr lang="es-MX" sz="2400" b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lvl="0" algn="just">
                <a:lnSpc>
                  <a:spcPct val="120000"/>
                </a:lnSpc>
                <a:buClr>
                  <a:schemeClr val="tx1">
                    <a:lumMod val="65000"/>
                    <a:lumOff val="35000"/>
                  </a:schemeClr>
                </a:buClr>
                <a:buSzPct val="120000"/>
              </a:pPr>
              <a:endParaRPr lang="es-MX" sz="2400" b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ángulo 28"/>
            <p:cNvSpPr/>
            <p:nvPr/>
          </p:nvSpPr>
          <p:spPr>
            <a:xfrm>
              <a:off x="660334" y="1956334"/>
              <a:ext cx="5441646" cy="29546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spcAft>
                  <a:spcPts val="600"/>
                </a:spcAft>
                <a:buClr>
                  <a:schemeClr val="tx1">
                    <a:lumMod val="65000"/>
                    <a:lumOff val="35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s-MX" sz="22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Permite </a:t>
              </a:r>
              <a:r>
                <a:rPr lang="es-MX" sz="2200" dirty="0">
                  <a:latin typeface="Arial Narrow" panose="020B0606020202030204" pitchFamily="34" charset="0"/>
                  <a:cs typeface="Arial" panose="020B0604020202020204" pitchFamily="34" charset="0"/>
                </a:rPr>
                <a:t>el </a:t>
              </a:r>
              <a:r>
                <a:rPr lang="es-MX" sz="22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control del ejercicio presupuestal de aproximadamente 40 </a:t>
              </a:r>
              <a:r>
                <a:rPr lang="es-MX" sz="2200" b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mil </a:t>
              </a:r>
              <a:r>
                <a:rPr lang="es-MX" sz="2200" b="1" dirty="0" err="1" smtClean="0">
                  <a:latin typeface="Arial Narrow" panose="020B0606020202030204" pitchFamily="34" charset="0"/>
                  <a:cs typeface="Arial" panose="020B0604020202020204" pitchFamily="34" charset="0"/>
                </a:rPr>
                <a:t>mdp</a:t>
              </a:r>
              <a:r>
                <a:rPr lang="es-MX" sz="22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es-MX" sz="2200" dirty="0">
                  <a:latin typeface="Arial Narrow" panose="020B0606020202030204" pitchFamily="34" charset="0"/>
                  <a:cs typeface="Arial" panose="020B0604020202020204" pitchFamily="34" charset="0"/>
                </a:rPr>
                <a:t>de las bolsas financieras más </a:t>
              </a:r>
              <a:r>
                <a:rPr lang="es-MX" sz="22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importantes.</a:t>
              </a:r>
            </a:p>
            <a:p>
              <a:pPr marL="285750" indent="-285750" algn="just">
                <a:spcAft>
                  <a:spcPts val="600"/>
                </a:spcAft>
                <a:buClr>
                  <a:schemeClr val="tx1">
                    <a:lumMod val="65000"/>
                    <a:lumOff val="35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s-MX" sz="22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Se verifica mediante </a:t>
              </a:r>
              <a:r>
                <a:rPr lang="es-MX" sz="2200" b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Certificados </a:t>
              </a:r>
              <a:r>
                <a:rPr lang="es-MX" sz="22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Fiscales Digitales (CFDI) </a:t>
              </a:r>
              <a:r>
                <a:rPr lang="es-MX" sz="2200" dirty="0">
                  <a:latin typeface="Arial Narrow" panose="020B0606020202030204" pitchFamily="34" charset="0"/>
                  <a:cs typeface="Arial" panose="020B0604020202020204" pitchFamily="34" charset="0"/>
                </a:rPr>
                <a:t>y </a:t>
              </a:r>
              <a:r>
                <a:rPr lang="es-MX" sz="22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se valida </a:t>
              </a:r>
              <a:r>
                <a:rPr lang="es-MX" sz="2200" dirty="0">
                  <a:latin typeface="Arial Narrow" panose="020B0606020202030204" pitchFamily="34" charset="0"/>
                  <a:cs typeface="Arial" panose="020B0604020202020204" pitchFamily="34" charset="0"/>
                </a:rPr>
                <a:t>mediante la </a:t>
              </a:r>
              <a:r>
                <a:rPr lang="es-MX" sz="22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Firma Electrónica Avanzada (FIEL)</a:t>
              </a:r>
              <a:r>
                <a:rPr lang="es-MX" sz="2200" dirty="0">
                  <a:latin typeface="Arial Narrow" panose="020B0606020202030204" pitchFamily="34" charset="0"/>
                  <a:cs typeface="Arial" panose="020B0604020202020204" pitchFamily="34" charset="0"/>
                </a:rPr>
                <a:t> de los titulares de los </a:t>
              </a:r>
              <a:r>
                <a:rPr lang="es-MX" sz="22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REPSS.</a:t>
              </a:r>
            </a:p>
            <a:p>
              <a:pPr marL="285750" indent="-285750" algn="just">
                <a:spcAft>
                  <a:spcPts val="600"/>
                </a:spcAft>
                <a:buClr>
                  <a:schemeClr val="tx1">
                    <a:lumMod val="65000"/>
                    <a:lumOff val="35000"/>
                  </a:schemeClr>
                </a:buClr>
                <a:buFont typeface="Arial" panose="020B0604020202020204" pitchFamily="34" charset="0"/>
                <a:buChar char="•"/>
              </a:pPr>
              <a:endParaRPr lang="es-MX" sz="22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upo 30"/>
          <p:cNvGrpSpPr/>
          <p:nvPr/>
        </p:nvGrpSpPr>
        <p:grpSpPr>
          <a:xfrm>
            <a:off x="147841" y="2415091"/>
            <a:ext cx="5964159" cy="3134343"/>
            <a:chOff x="229266" y="6009218"/>
            <a:chExt cx="5443315" cy="3134343"/>
          </a:xfrm>
        </p:grpSpPr>
        <p:sp>
          <p:nvSpPr>
            <p:cNvPr id="32" name="TextBox 4"/>
            <p:cNvSpPr txBox="1"/>
            <p:nvPr/>
          </p:nvSpPr>
          <p:spPr>
            <a:xfrm>
              <a:off x="602266" y="7281513"/>
              <a:ext cx="5070315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spcBef>
                  <a:spcPts val="0"/>
                </a:spcBef>
                <a:spcAft>
                  <a:spcPts val="600"/>
                </a:spcAft>
                <a:buClr>
                  <a:schemeClr val="tx1">
                    <a:lumMod val="65000"/>
                    <a:lumOff val="35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s-MX" sz="2200" b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Transferencia de recursos </a:t>
              </a:r>
              <a:r>
                <a:rPr lang="es-MX" sz="22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a los REPSS en no más de </a:t>
              </a:r>
              <a:r>
                <a:rPr lang="es-MX" sz="2200" b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cuatro días hábiles</a:t>
              </a:r>
              <a:r>
                <a:rPr lang="es-MX" sz="22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.</a:t>
              </a:r>
            </a:p>
            <a:p>
              <a:pPr marL="285750" indent="-285750" algn="just">
                <a:spcBef>
                  <a:spcPts val="0"/>
                </a:spcBef>
                <a:spcAft>
                  <a:spcPts val="600"/>
                </a:spcAft>
                <a:buClr>
                  <a:schemeClr val="tx1">
                    <a:lumMod val="65000"/>
                    <a:lumOff val="35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s-MX" sz="22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C</a:t>
              </a:r>
              <a:r>
                <a:rPr lang="es-MX" sz="2200" b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uatro </a:t>
              </a:r>
              <a:r>
                <a:rPr lang="es-MX" sz="22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a </a:t>
              </a:r>
              <a:r>
                <a:rPr lang="es-MX" sz="2200" b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siete </a:t>
              </a:r>
              <a:r>
                <a:rPr lang="es-MX" sz="22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años de prisión</a:t>
              </a:r>
              <a:r>
                <a:rPr lang="es-MX" sz="2200" dirty="0">
                  <a:latin typeface="Arial Narrow" panose="020B0606020202030204" pitchFamily="34" charset="0"/>
                  <a:cs typeface="Arial" panose="020B0604020202020204" pitchFamily="34" charset="0"/>
                </a:rPr>
                <a:t> y </a:t>
              </a:r>
              <a:r>
                <a:rPr lang="es-MX" sz="22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multa de mil a 500 mil días de salario mínimo </a:t>
              </a:r>
              <a:r>
                <a:rPr lang="es-MX" sz="2200" dirty="0">
                  <a:latin typeface="Arial Narrow" panose="020B0606020202030204" pitchFamily="34" charset="0"/>
                  <a:cs typeface="Arial" panose="020B0604020202020204" pitchFamily="34" charset="0"/>
                </a:rPr>
                <a:t>a la persona que desvíe recursos</a:t>
              </a:r>
            </a:p>
          </p:txBody>
        </p:sp>
        <p:sp>
          <p:nvSpPr>
            <p:cNvPr id="34" name="Rectángulo 33"/>
            <p:cNvSpPr/>
            <p:nvPr/>
          </p:nvSpPr>
          <p:spPr>
            <a:xfrm>
              <a:off x="229266" y="6009218"/>
              <a:ext cx="538859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14350" lvl="0" indent="-514350" algn="just">
                <a:buClr>
                  <a:schemeClr val="tx1">
                    <a:lumMod val="65000"/>
                    <a:lumOff val="35000"/>
                  </a:schemeClr>
                </a:buClr>
                <a:buSzPct val="120000"/>
                <a:buFont typeface="+mj-lt"/>
                <a:buAutoNum type="romanUcPeriod"/>
              </a:pPr>
              <a:r>
                <a:rPr lang="es-MX" sz="2400" b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Reformas a la Ley General de Salud para fortalecer los mecanismos de transparencia y rendición de cuentas.</a:t>
              </a:r>
              <a:endParaRPr lang="es-MX" sz="2400" b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6656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F4C6-551A-4A1B-A966-986CA127446C}" type="slidenum">
              <a:rPr lang="es-MX" smtClean="0"/>
              <a:t>14</a:t>
            </a:fld>
            <a:endParaRPr lang="es-MX" dirty="0"/>
          </a:p>
        </p:txBody>
      </p:sp>
      <p:sp>
        <p:nvSpPr>
          <p:cNvPr id="10" name="Rectángulo 9"/>
          <p:cNvSpPr/>
          <p:nvPr/>
        </p:nvSpPr>
        <p:spPr>
          <a:xfrm>
            <a:off x="-2" y="102664"/>
            <a:ext cx="12192002" cy="982094"/>
          </a:xfrm>
          <a:prstGeom prst="rect">
            <a:avLst/>
          </a:prstGeom>
          <a:solidFill>
            <a:srgbClr val="009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Rectángulo 12"/>
          <p:cNvSpPr/>
          <p:nvPr/>
        </p:nvSpPr>
        <p:spPr>
          <a:xfrm>
            <a:off x="-2" y="144477"/>
            <a:ext cx="8305802" cy="94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>
              <a:tabLst>
                <a:tab pos="180975" algn="l"/>
              </a:tabLst>
            </a:pPr>
            <a:r>
              <a:rPr lang="es-MX" sz="40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Logros en salud del gobierno de EPN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-2" y="6751229"/>
            <a:ext cx="3024000" cy="108000"/>
          </a:xfrm>
          <a:prstGeom prst="rect">
            <a:avLst/>
          </a:prstGeom>
          <a:solidFill>
            <a:srgbClr val="009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5" name="Rectángulo 14"/>
          <p:cNvSpPr/>
          <p:nvPr/>
        </p:nvSpPr>
        <p:spPr>
          <a:xfrm>
            <a:off x="3055999" y="6757855"/>
            <a:ext cx="3024000" cy="108000"/>
          </a:xfrm>
          <a:prstGeom prst="rect">
            <a:avLst/>
          </a:prstGeom>
          <a:solidFill>
            <a:srgbClr val="006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6" name="Rectángulo 15"/>
          <p:cNvSpPr/>
          <p:nvPr/>
        </p:nvSpPr>
        <p:spPr>
          <a:xfrm>
            <a:off x="6112000" y="6757855"/>
            <a:ext cx="3024000" cy="108000"/>
          </a:xfrm>
          <a:prstGeom prst="rect">
            <a:avLst/>
          </a:prstGeom>
          <a:solidFill>
            <a:srgbClr val="009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7" name="Rectángulo 16"/>
          <p:cNvSpPr/>
          <p:nvPr/>
        </p:nvSpPr>
        <p:spPr>
          <a:xfrm>
            <a:off x="9168000" y="6751229"/>
            <a:ext cx="3024000" cy="108000"/>
          </a:xfrm>
          <a:prstGeom prst="rect">
            <a:avLst/>
          </a:prstGeom>
          <a:solidFill>
            <a:srgbClr val="006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289" y="182617"/>
            <a:ext cx="2589930" cy="864000"/>
          </a:xfrm>
          <a:prstGeom prst="rect">
            <a:avLst/>
          </a:prstGeom>
        </p:spPr>
      </p:pic>
      <p:sp>
        <p:nvSpPr>
          <p:cNvPr id="19" name="Rectangle 2"/>
          <p:cNvSpPr/>
          <p:nvPr/>
        </p:nvSpPr>
        <p:spPr>
          <a:xfrm>
            <a:off x="-4801" y="1178773"/>
            <a:ext cx="7053301" cy="96329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200" dirty="0" smtClean="0">
                <a:solidFill>
                  <a:schemeClr val="bg1"/>
                </a:solidFill>
                <a:latin typeface="Arial Narrow" panose="020B0606020202030204" pitchFamily="34" charset="0"/>
                <a:ea typeface="Helvetica Neue LT Std 45 Light" charset="0"/>
                <a:cs typeface="Helvetica Neue LT Std 45 Light" charset="0"/>
              </a:rPr>
              <a:t>Algunos logros del Seguro Popular</a:t>
            </a:r>
            <a:endParaRPr lang="es-MX" sz="3200" dirty="0">
              <a:solidFill>
                <a:schemeClr val="bg1"/>
              </a:solidFill>
              <a:latin typeface="Arial Narrow" panose="020B0606020202030204" pitchFamily="34" charset="0"/>
              <a:ea typeface="Helvetica Neue LT Std 45 Light" charset="0"/>
              <a:cs typeface="Helvetica Neue LT Std 45 Light" charset="0"/>
            </a:endParaRPr>
          </a:p>
        </p:txBody>
      </p:sp>
      <p:grpSp>
        <p:nvGrpSpPr>
          <p:cNvPr id="27" name="Grupo 26"/>
          <p:cNvGrpSpPr/>
          <p:nvPr/>
        </p:nvGrpSpPr>
        <p:grpSpPr>
          <a:xfrm>
            <a:off x="6082073" y="2360496"/>
            <a:ext cx="5907283" cy="4279592"/>
            <a:chOff x="491733" y="1385450"/>
            <a:chExt cx="5907283" cy="4279592"/>
          </a:xfrm>
        </p:grpSpPr>
        <p:sp>
          <p:nvSpPr>
            <p:cNvPr id="28" name="Rectángulo 27"/>
            <p:cNvSpPr/>
            <p:nvPr/>
          </p:nvSpPr>
          <p:spPr>
            <a:xfrm>
              <a:off x="491733" y="1385450"/>
              <a:ext cx="5907283" cy="8620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14350" indent="-514350" algn="just">
                <a:buClr>
                  <a:schemeClr val="tx1">
                    <a:lumMod val="65000"/>
                    <a:lumOff val="35000"/>
                  </a:schemeClr>
                </a:buClr>
                <a:buSzPct val="120000"/>
                <a:buFont typeface="+mj-lt"/>
                <a:buAutoNum type="romanUcPeriod" startAt="4"/>
              </a:pPr>
              <a:r>
                <a:rPr lang="es-MX" sz="2400" b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Seguro Médico Siglo XXI</a:t>
              </a:r>
              <a:endParaRPr lang="es-MX" sz="2400" b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lvl="0" algn="just">
                <a:lnSpc>
                  <a:spcPct val="120000"/>
                </a:lnSpc>
                <a:buClr>
                  <a:schemeClr val="tx1">
                    <a:lumMod val="65000"/>
                    <a:lumOff val="35000"/>
                  </a:schemeClr>
                </a:buClr>
                <a:buSzPct val="120000"/>
              </a:pPr>
              <a:endParaRPr lang="es-MX" sz="2400" b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ángulo 28"/>
            <p:cNvSpPr/>
            <p:nvPr/>
          </p:nvSpPr>
          <p:spPr>
            <a:xfrm>
              <a:off x="597727" y="1956334"/>
              <a:ext cx="5766361" cy="37087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600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es-MX" sz="22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Desarrollo Infantil</a:t>
              </a:r>
            </a:p>
            <a:p>
              <a:pPr marL="285750" indent="-285750" algn="just">
                <a:spcAft>
                  <a:spcPts val="600"/>
                </a:spcAft>
                <a:buClr>
                  <a:schemeClr val="tx1">
                    <a:lumMod val="65000"/>
                    <a:lumOff val="35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s-MX" sz="22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Fortalecimiento de la </a:t>
              </a:r>
              <a:r>
                <a:rPr lang="es-MX" sz="22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Estrategia de Desarrollo Infantil Temprano</a:t>
              </a:r>
              <a:r>
                <a:rPr lang="es-MX" sz="2200" dirty="0">
                  <a:latin typeface="Arial Narrow" panose="020B0606020202030204" pitchFamily="34" charset="0"/>
                  <a:cs typeface="Arial" panose="020B0604020202020204" pitchFamily="34" charset="0"/>
                </a:rPr>
                <a:t>  con la transferencia de </a:t>
              </a:r>
              <a:r>
                <a:rPr lang="es-MX" sz="2200" b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524 </a:t>
              </a:r>
              <a:r>
                <a:rPr lang="es-MX" sz="2200" b="1" dirty="0" err="1" smtClean="0">
                  <a:latin typeface="Arial Narrow" panose="020B0606020202030204" pitchFamily="34" charset="0"/>
                  <a:cs typeface="Arial" panose="020B0604020202020204" pitchFamily="34" charset="0"/>
                </a:rPr>
                <a:t>mdp</a:t>
              </a:r>
              <a:r>
                <a:rPr lang="es-MX" sz="22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es-MX" sz="2200" dirty="0">
                  <a:latin typeface="Arial Narrow" panose="020B0606020202030204" pitchFamily="34" charset="0"/>
                  <a:cs typeface="Arial" panose="020B0604020202020204" pitchFamily="34" charset="0"/>
                </a:rPr>
                <a:t>para la evaluación del Desarrollo Infantil y Estimulación Temprana. </a:t>
              </a:r>
            </a:p>
            <a:p>
              <a:pPr marL="285750" indent="-285750" algn="just">
                <a:spcAft>
                  <a:spcPts val="600"/>
                </a:spcAft>
                <a:buClr>
                  <a:schemeClr val="tx1">
                    <a:lumMod val="65000"/>
                    <a:lumOff val="35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s-MX" sz="22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Impulso a la </a:t>
              </a:r>
              <a:r>
                <a:rPr lang="es-MX" sz="22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operación de </a:t>
              </a:r>
              <a:r>
                <a:rPr lang="es-MX" sz="2200" b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27 </a:t>
              </a:r>
              <a:r>
                <a:rPr lang="es-MX" sz="22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CEREDIS </a:t>
              </a:r>
              <a:r>
                <a:rPr lang="es-MX" sz="2200" dirty="0">
                  <a:latin typeface="Arial Narrow" panose="020B0606020202030204" pitchFamily="34" charset="0"/>
                  <a:cs typeface="Arial" panose="020B0604020202020204" pitchFamily="34" charset="0"/>
                </a:rPr>
                <a:t>y la </a:t>
              </a:r>
              <a:r>
                <a:rPr lang="es-MX" sz="22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creación</a:t>
              </a:r>
              <a:r>
                <a:rPr lang="es-MX" sz="2200" dirty="0">
                  <a:latin typeface="Arial Narrow" panose="020B0606020202030204" pitchFamily="34" charset="0"/>
                  <a:cs typeface="Arial" panose="020B0604020202020204" pitchFamily="34" charset="0"/>
                </a:rPr>
                <a:t> en entidades como </a:t>
              </a:r>
              <a:r>
                <a:rPr lang="es-MX" sz="22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Colima, Chiapas, CDMX IMSS-PROSPERA, Tabasco, Tamaulipas</a:t>
              </a:r>
              <a:r>
                <a:rPr lang="es-MX" sz="2200" dirty="0">
                  <a:latin typeface="Arial Narrow" panose="020B0606020202030204" pitchFamily="34" charset="0"/>
                  <a:cs typeface="Arial" panose="020B0604020202020204" pitchFamily="34" charset="0"/>
                </a:rPr>
                <a:t> y </a:t>
              </a:r>
              <a:r>
                <a:rPr lang="es-MX" sz="22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Veracruz</a:t>
              </a:r>
              <a:r>
                <a:rPr lang="es-MX" sz="2200" dirty="0">
                  <a:latin typeface="Arial Narrow" panose="020B0606020202030204" pitchFamily="34" charset="0"/>
                  <a:cs typeface="Arial" panose="020B0604020202020204" pitchFamily="34" charset="0"/>
                </a:rPr>
                <a:t>.</a:t>
              </a:r>
            </a:p>
            <a:p>
              <a:pPr marL="285750" indent="-285750" algn="just">
                <a:spcAft>
                  <a:spcPts val="600"/>
                </a:spcAft>
                <a:buClr>
                  <a:schemeClr val="tx1">
                    <a:lumMod val="65000"/>
                    <a:lumOff val="35000"/>
                  </a:schemeClr>
                </a:buClr>
                <a:buFont typeface="Arial" panose="020B0604020202020204" pitchFamily="34" charset="0"/>
                <a:buChar char="•"/>
              </a:pPr>
              <a:endParaRPr lang="es-MX" sz="22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upo 30"/>
          <p:cNvGrpSpPr/>
          <p:nvPr/>
        </p:nvGrpSpPr>
        <p:grpSpPr>
          <a:xfrm>
            <a:off x="147841" y="2360496"/>
            <a:ext cx="5443315" cy="4060537"/>
            <a:chOff x="229266" y="6009218"/>
            <a:chExt cx="5443315" cy="4060537"/>
          </a:xfrm>
        </p:grpSpPr>
        <p:sp>
          <p:nvSpPr>
            <p:cNvPr id="32" name="TextBox 4"/>
            <p:cNvSpPr txBox="1"/>
            <p:nvPr/>
          </p:nvSpPr>
          <p:spPr>
            <a:xfrm>
              <a:off x="602266" y="6776546"/>
              <a:ext cx="5070315" cy="3293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spcBef>
                  <a:spcPts val="0"/>
                </a:spcBef>
                <a:spcAft>
                  <a:spcPts val="600"/>
                </a:spcAft>
                <a:buClr>
                  <a:schemeClr val="tx1">
                    <a:lumMod val="65000"/>
                    <a:lumOff val="35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s-MX" sz="2200" b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Ampliación de la cobertura de Hepatitis C al grupo </a:t>
              </a:r>
              <a:r>
                <a:rPr lang="es-MX" sz="22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de 50 a 65 años</a:t>
              </a:r>
              <a:r>
                <a:rPr lang="es-MX" sz="2200" dirty="0"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endParaRPr lang="es-MX" sz="2200" dirty="0" smtClean="0"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marL="285750" indent="-285750" algn="just">
                <a:spcBef>
                  <a:spcPts val="0"/>
                </a:spcBef>
                <a:spcAft>
                  <a:spcPts val="600"/>
                </a:spcAft>
                <a:buClr>
                  <a:schemeClr val="tx1">
                    <a:lumMod val="65000"/>
                    <a:lumOff val="35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s-MX" sz="22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Incorporación </a:t>
              </a:r>
              <a:r>
                <a:rPr lang="es-MX" sz="2200" dirty="0">
                  <a:latin typeface="Arial Narrow" panose="020B0606020202030204" pitchFamily="34" charset="0"/>
                  <a:cs typeface="Arial" panose="020B0604020202020204" pitchFamily="34" charset="0"/>
                </a:rPr>
                <a:t>de los grados de fibrosis F3 y F4 a los ya existentes (F0, F1 y F2).</a:t>
              </a:r>
            </a:p>
            <a:p>
              <a:pPr marL="285750" indent="-285750" algn="just">
                <a:spcBef>
                  <a:spcPts val="0"/>
                </a:spcBef>
                <a:spcAft>
                  <a:spcPts val="600"/>
                </a:spcAft>
                <a:buClr>
                  <a:schemeClr val="tx1">
                    <a:lumMod val="65000"/>
                    <a:lumOff val="35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s-MX" sz="2200" dirty="0">
                  <a:latin typeface="Arial Narrow" panose="020B0606020202030204" pitchFamily="34" charset="0"/>
                  <a:cs typeface="Arial" panose="020B0604020202020204" pitchFamily="34" charset="0"/>
                </a:rPr>
                <a:t>Actualización del protocolo técnico </a:t>
              </a:r>
              <a:r>
                <a:rPr lang="es-MX" sz="22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contemplando </a:t>
              </a:r>
              <a:r>
                <a:rPr lang="es-MX" sz="22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nuevas terapias con medicamentos antivirales de acción </a:t>
              </a:r>
              <a:r>
                <a:rPr lang="es-MX" sz="2200" b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directa</a:t>
              </a:r>
              <a:r>
                <a:rPr lang="es-MX" sz="22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es-MX" sz="2200" dirty="0">
                  <a:latin typeface="Arial Narrow" panose="020B0606020202030204" pitchFamily="34" charset="0"/>
                  <a:cs typeface="Arial" panose="020B0604020202020204" pitchFamily="34" charset="0"/>
                </a:rPr>
                <a:t>que favorecen con un alto porcentaje de curación.</a:t>
              </a:r>
            </a:p>
          </p:txBody>
        </p:sp>
        <p:sp>
          <p:nvSpPr>
            <p:cNvPr id="34" name="Rectángulo 33"/>
            <p:cNvSpPr/>
            <p:nvPr/>
          </p:nvSpPr>
          <p:spPr>
            <a:xfrm>
              <a:off x="229266" y="6009218"/>
              <a:ext cx="538859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14350" lvl="0" indent="-514350" algn="just">
                <a:buClr>
                  <a:schemeClr val="tx1">
                    <a:lumMod val="65000"/>
                    <a:lumOff val="35000"/>
                  </a:schemeClr>
                </a:buClr>
                <a:buSzPct val="120000"/>
                <a:buFont typeface="+mj-lt"/>
                <a:buAutoNum type="romanUcPeriod" startAt="3"/>
              </a:pPr>
              <a:r>
                <a:rPr lang="es-MX" sz="2400" b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Fondo para Gastos Catastróficos (FPGC)</a:t>
              </a:r>
              <a:endParaRPr lang="es-MX" sz="2400" b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6485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5960503" y="1216064"/>
            <a:ext cx="6096000" cy="3235245"/>
            <a:chOff x="424988" y="1744547"/>
            <a:chExt cx="6096000" cy="3146240"/>
          </a:xfrm>
        </p:grpSpPr>
        <p:sp>
          <p:nvSpPr>
            <p:cNvPr id="33" name="Rectángulo 32"/>
            <p:cNvSpPr/>
            <p:nvPr/>
          </p:nvSpPr>
          <p:spPr>
            <a:xfrm>
              <a:off x="424988" y="1744547"/>
              <a:ext cx="6096000" cy="314624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>
                <a:lnSpc>
                  <a:spcPct val="110000"/>
                </a:lnSpc>
                <a:spcBef>
                  <a:spcPts val="400"/>
                </a:spcBef>
                <a:buClr>
                  <a:schemeClr val="tx1">
                    <a:lumMod val="65000"/>
                    <a:lumOff val="35000"/>
                  </a:schemeClr>
                </a:buClr>
                <a:buSzPct val="120000"/>
              </a:pPr>
              <a:r>
                <a:rPr lang="es-MX" sz="24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             </a:t>
              </a:r>
              <a:r>
                <a:rPr lang="es-MX" sz="2000" dirty="0">
                  <a:latin typeface="Arial Narrow" panose="020B0606020202030204" pitchFamily="34" charset="0"/>
                  <a:cs typeface="Arial" panose="020B0604020202020204" pitchFamily="34" charset="0"/>
                </a:rPr>
                <a:t>Transición</a:t>
              </a:r>
              <a:r>
                <a:rPr lang="es-MX" sz="24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es-MX" sz="2000" dirty="0">
                  <a:latin typeface="Arial Narrow" panose="020B0606020202030204" pitchFamily="34" charset="0"/>
                  <a:cs typeface="Arial" panose="020B0604020202020204" pitchFamily="34" charset="0"/>
                </a:rPr>
                <a:t>demográfica y epidemiológica</a:t>
              </a:r>
            </a:p>
            <a:p>
              <a:pPr marL="896938" indent="-447675">
                <a:lnSpc>
                  <a:spcPct val="110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767171"/>
                </a:buClr>
                <a:buFont typeface="Arial" panose="020B0604020202020204" pitchFamily="34" charset="0"/>
                <a:buChar char="•"/>
              </a:pPr>
              <a:r>
                <a:rPr lang="es-MX" sz="2000" dirty="0">
                  <a:latin typeface="Arial Narrow" panose="020B0606020202030204" pitchFamily="34" charset="0"/>
                  <a:cs typeface="Arial" panose="020B0604020202020204" pitchFamily="34" charset="0"/>
                </a:rPr>
                <a:t>Sobrepeso y obesidad</a:t>
              </a:r>
            </a:p>
            <a:p>
              <a:pPr marL="896938" indent="-447675">
                <a:lnSpc>
                  <a:spcPct val="110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767171"/>
                </a:buClr>
                <a:buFont typeface="Arial" panose="020B0604020202020204" pitchFamily="34" charset="0"/>
                <a:buChar char="•"/>
              </a:pPr>
              <a:r>
                <a:rPr lang="es-MX" sz="2000" dirty="0">
                  <a:latin typeface="Arial Narrow" panose="020B0606020202030204" pitchFamily="34" charset="0"/>
                  <a:cs typeface="Arial" panose="020B0604020202020204" pitchFamily="34" charset="0"/>
                </a:rPr>
                <a:t>Diabetes e insuficiencia renal</a:t>
              </a:r>
            </a:p>
            <a:p>
              <a:pPr marL="1811338" lvl="2" indent="-447675">
                <a:lnSpc>
                  <a:spcPct val="110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767171"/>
                </a:buClr>
                <a:buFont typeface="Arial" panose="020B0604020202020204" pitchFamily="34" charset="0"/>
                <a:buChar char="•"/>
              </a:pPr>
              <a:r>
                <a:rPr lang="es-MX" sz="2000" dirty="0">
                  <a:latin typeface="Arial Narrow" panose="020B0606020202030204" pitchFamily="34" charset="0"/>
                  <a:cs typeface="Arial" panose="020B0604020202020204" pitchFamily="34" charset="0"/>
                </a:rPr>
                <a:t>Embarazo en niñas y adolescentes</a:t>
              </a:r>
            </a:p>
            <a:p>
              <a:pPr marL="1811338" lvl="2" indent="-447675">
                <a:lnSpc>
                  <a:spcPct val="110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767171"/>
                </a:buClr>
                <a:buFont typeface="Arial" panose="020B0604020202020204" pitchFamily="34" charset="0"/>
                <a:buChar char="•"/>
              </a:pPr>
              <a:r>
                <a:rPr lang="es-MX" sz="2000" dirty="0">
                  <a:latin typeface="Arial Narrow" panose="020B0606020202030204" pitchFamily="34" charset="0"/>
                  <a:cs typeface="Arial" panose="020B0604020202020204" pitchFamily="34" charset="0"/>
                </a:rPr>
                <a:t>Enfermedades del corazón</a:t>
              </a:r>
            </a:p>
            <a:p>
              <a:pPr marL="1363663" lvl="2">
                <a:lnSpc>
                  <a:spcPct val="110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767171"/>
                </a:buClr>
              </a:pPr>
              <a:r>
                <a:rPr lang="es-MX" sz="2000" dirty="0">
                  <a:latin typeface="Arial Narrow" panose="020B0606020202030204" pitchFamily="34" charset="0"/>
                  <a:cs typeface="Arial" panose="020B0604020202020204" pitchFamily="34" charset="0"/>
                </a:rPr>
                <a:t>	Salud mental y adicciones</a:t>
              </a:r>
            </a:p>
            <a:p>
              <a:pPr marL="896938" indent="-447675">
                <a:lnSpc>
                  <a:spcPct val="110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767171"/>
                </a:buClr>
                <a:buFont typeface="Arial" panose="020B0604020202020204" pitchFamily="34" charset="0"/>
                <a:buChar char="•"/>
              </a:pPr>
              <a:endParaRPr lang="es-MX" sz="20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Picture 6" descr="Imagen relacionada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265" t="-9908" r="-12872" b="-14610"/>
            <a:stretch/>
          </p:blipFill>
          <p:spPr bwMode="auto">
            <a:xfrm>
              <a:off x="1865655" y="3110490"/>
              <a:ext cx="360000" cy="36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25000"/>
                </a:schemeClr>
              </a:solidFill>
            </a:ln>
            <a:extLst/>
          </p:spPr>
        </p:pic>
        <p:pic>
          <p:nvPicPr>
            <p:cNvPr id="35" name="Imagen 3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86" t="4252" r="20395" b="78003"/>
            <a:stretch/>
          </p:blipFill>
          <p:spPr>
            <a:xfrm>
              <a:off x="958362" y="2244171"/>
              <a:ext cx="360000" cy="36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25000"/>
                </a:schemeClr>
              </a:solidFill>
            </a:ln>
          </p:spPr>
        </p:pic>
        <p:pic>
          <p:nvPicPr>
            <p:cNvPr id="36" name="Imagen 35"/>
            <p:cNvPicPr preferRelativeResize="0"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0" t="40695" r="78123" b="41018"/>
            <a:stretch/>
          </p:blipFill>
          <p:spPr>
            <a:xfrm>
              <a:off x="958362" y="2698453"/>
              <a:ext cx="360000" cy="360000"/>
            </a:xfrm>
            <a:prstGeom prst="ellipse">
              <a:avLst/>
            </a:prstGeom>
            <a:ln w="19050">
              <a:solidFill>
                <a:schemeClr val="bg2">
                  <a:lumMod val="25000"/>
                </a:schemeClr>
              </a:solidFill>
            </a:ln>
          </p:spPr>
        </p:pic>
        <p:pic>
          <p:nvPicPr>
            <p:cNvPr id="37" name="Imagen 3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34" t="20646" r="20143" b="60815"/>
            <a:stretch/>
          </p:blipFill>
          <p:spPr>
            <a:xfrm>
              <a:off x="1871135" y="3553163"/>
              <a:ext cx="360000" cy="360000"/>
            </a:xfrm>
            <a:prstGeom prst="ellipse">
              <a:avLst/>
            </a:prstGeom>
            <a:ln w="19050">
              <a:solidFill>
                <a:schemeClr val="bg2">
                  <a:lumMod val="25000"/>
                </a:schemeClr>
              </a:solidFill>
            </a:ln>
          </p:spPr>
        </p:pic>
      </p:grpSp>
      <p:sp>
        <p:nvSpPr>
          <p:cNvPr id="22" name="Rectángulo 21"/>
          <p:cNvSpPr/>
          <p:nvPr/>
        </p:nvSpPr>
        <p:spPr>
          <a:xfrm>
            <a:off x="-2" y="102664"/>
            <a:ext cx="12192002" cy="982094"/>
          </a:xfrm>
          <a:prstGeom prst="rect">
            <a:avLst/>
          </a:prstGeom>
          <a:solidFill>
            <a:srgbClr val="009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-2" y="144477"/>
            <a:ext cx="7200000" cy="94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>
              <a:tabLst>
                <a:tab pos="180975" algn="l"/>
              </a:tabLst>
            </a:pPr>
            <a:r>
              <a:rPr lang="es-MX" sz="4000" dirty="0">
                <a:latin typeface="Arial Narrow" panose="020B0606020202030204" pitchFamily="34" charset="0"/>
                <a:cs typeface="Arial" panose="020B0604020202020204" pitchFamily="34" charset="0"/>
              </a:rPr>
              <a:t>Desafíos en salud</a:t>
            </a:r>
          </a:p>
        </p:txBody>
      </p:sp>
      <p:sp>
        <p:nvSpPr>
          <p:cNvPr id="6" name="Rectángulo 5"/>
          <p:cNvSpPr/>
          <p:nvPr/>
        </p:nvSpPr>
        <p:spPr>
          <a:xfrm>
            <a:off x="-2" y="6751229"/>
            <a:ext cx="3024000" cy="108000"/>
          </a:xfrm>
          <a:prstGeom prst="rect">
            <a:avLst/>
          </a:prstGeom>
          <a:solidFill>
            <a:srgbClr val="009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Rectángulo 10"/>
          <p:cNvSpPr/>
          <p:nvPr/>
        </p:nvSpPr>
        <p:spPr>
          <a:xfrm>
            <a:off x="3055999" y="6757855"/>
            <a:ext cx="3024000" cy="108000"/>
          </a:xfrm>
          <a:prstGeom prst="rect">
            <a:avLst/>
          </a:prstGeom>
          <a:solidFill>
            <a:srgbClr val="006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Rectángulo 11"/>
          <p:cNvSpPr/>
          <p:nvPr/>
        </p:nvSpPr>
        <p:spPr>
          <a:xfrm>
            <a:off x="6112000" y="6757855"/>
            <a:ext cx="3024000" cy="108000"/>
          </a:xfrm>
          <a:prstGeom prst="rect">
            <a:avLst/>
          </a:prstGeom>
          <a:solidFill>
            <a:srgbClr val="009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Rectángulo 12"/>
          <p:cNvSpPr/>
          <p:nvPr/>
        </p:nvSpPr>
        <p:spPr>
          <a:xfrm>
            <a:off x="9168000" y="6751229"/>
            <a:ext cx="3024000" cy="108000"/>
          </a:xfrm>
          <a:prstGeom prst="rect">
            <a:avLst/>
          </a:prstGeom>
          <a:solidFill>
            <a:srgbClr val="006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289" y="182617"/>
            <a:ext cx="2589930" cy="864000"/>
          </a:xfrm>
          <a:prstGeom prst="rect">
            <a:avLst/>
          </a:prstGeom>
        </p:spPr>
      </p:pic>
      <p:sp>
        <p:nvSpPr>
          <p:cNvPr id="129" name="Rectángulo 128"/>
          <p:cNvSpPr/>
          <p:nvPr/>
        </p:nvSpPr>
        <p:spPr>
          <a:xfrm>
            <a:off x="2405354" y="1439322"/>
            <a:ext cx="2389287" cy="715421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tabLst>
                <a:tab pos="0" algn="l"/>
              </a:tabLst>
            </a:pPr>
            <a:r>
              <a:rPr lang="es-MX" sz="2000" b="1" dirty="0">
                <a:latin typeface="Arial Narrow" panose="020B0606020202030204" pitchFamily="34" charset="0"/>
              </a:rPr>
              <a:t>Fortalecimiento del sector</a:t>
            </a:r>
            <a:endParaRPr lang="es-MX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30" name="Grupo 129"/>
          <p:cNvGrpSpPr/>
          <p:nvPr/>
        </p:nvGrpSpPr>
        <p:grpSpPr>
          <a:xfrm>
            <a:off x="4325976" y="2669640"/>
            <a:ext cx="3102240" cy="2416130"/>
            <a:chOff x="4534693" y="2506132"/>
            <a:chExt cx="3102240" cy="2416130"/>
          </a:xfrm>
        </p:grpSpPr>
        <p:sp>
          <p:nvSpPr>
            <p:cNvPr id="131" name="Triángulo isósceles 130"/>
            <p:cNvSpPr/>
            <p:nvPr/>
          </p:nvSpPr>
          <p:spPr>
            <a:xfrm>
              <a:off x="4538133" y="2506133"/>
              <a:ext cx="3098800" cy="240453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tx1"/>
                </a:solidFill>
              </a:endParaRPr>
            </a:p>
          </p:txBody>
        </p:sp>
        <p:sp>
          <p:nvSpPr>
            <p:cNvPr id="132" name="Triángulo isósceles 131"/>
            <p:cNvSpPr/>
            <p:nvPr/>
          </p:nvSpPr>
          <p:spPr>
            <a:xfrm>
              <a:off x="4541573" y="3708399"/>
              <a:ext cx="1549400" cy="1202267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tx1"/>
                </a:solidFill>
              </a:endParaRPr>
            </a:p>
          </p:txBody>
        </p:sp>
        <p:sp>
          <p:nvSpPr>
            <p:cNvPr id="133" name="Triángulo isósceles 132"/>
            <p:cNvSpPr/>
            <p:nvPr/>
          </p:nvSpPr>
          <p:spPr>
            <a:xfrm>
              <a:off x="5316273" y="2506132"/>
              <a:ext cx="1566334" cy="1202267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0975">
                <a:tabLst>
                  <a:tab pos="180975" algn="l"/>
                </a:tabLst>
              </a:pPr>
              <a:endParaRPr lang="es-MX" sz="40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Triángulo isósceles 133"/>
            <p:cNvSpPr/>
            <p:nvPr/>
          </p:nvSpPr>
          <p:spPr>
            <a:xfrm>
              <a:off x="6053976" y="3719995"/>
              <a:ext cx="1566334" cy="1202267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tx1"/>
                </a:solidFill>
              </a:endParaRPr>
            </a:p>
          </p:txBody>
        </p:sp>
        <p:sp>
          <p:nvSpPr>
            <p:cNvPr id="135" name="Triángulo isósceles 134"/>
            <p:cNvSpPr/>
            <p:nvPr/>
          </p:nvSpPr>
          <p:spPr>
            <a:xfrm>
              <a:off x="4534693" y="2506134"/>
              <a:ext cx="3102239" cy="2404533"/>
            </a:xfrm>
            <a:prstGeom prst="triangl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sp>
        <p:nvSpPr>
          <p:cNvPr id="136" name="Rectángulo 135"/>
          <p:cNvSpPr/>
          <p:nvPr/>
        </p:nvSpPr>
        <p:spPr>
          <a:xfrm>
            <a:off x="407352" y="4309749"/>
            <a:ext cx="2389287" cy="715421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tabLst>
                <a:tab pos="0" algn="l"/>
              </a:tabLst>
            </a:pPr>
            <a:r>
              <a:rPr lang="es-MX" sz="2000" b="1" dirty="0">
                <a:latin typeface="Arial Narrow" panose="020B0606020202030204" pitchFamily="34" charset="0"/>
              </a:rPr>
              <a:t>Uso eficiente de recursos</a:t>
            </a:r>
          </a:p>
        </p:txBody>
      </p:sp>
      <p:sp>
        <p:nvSpPr>
          <p:cNvPr id="137" name="Rectángulo 136"/>
          <p:cNvSpPr/>
          <p:nvPr/>
        </p:nvSpPr>
        <p:spPr>
          <a:xfrm>
            <a:off x="272036" y="2270361"/>
            <a:ext cx="54217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Clr>
                <a:schemeClr val="tx1">
                  <a:lumMod val="65000"/>
                  <a:lumOff val="3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MX" sz="2000" dirty="0">
                <a:latin typeface="Arial Narrow" panose="020B0606020202030204" pitchFamily="34" charset="0"/>
                <a:cs typeface="Arial" panose="020B0604020202020204" pitchFamily="34" charset="0"/>
              </a:rPr>
              <a:t>Cobertura </a:t>
            </a:r>
            <a:r>
              <a:rPr lang="es-MX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universal efectiva y de calidad</a:t>
            </a:r>
            <a:r>
              <a:rPr lang="es-MX" sz="2000" dirty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r>
              <a:rPr lang="es-MX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lnSpc>
                <a:spcPct val="120000"/>
              </a:lnSpc>
              <a:buClr>
                <a:schemeClr val="tx1">
                  <a:lumMod val="65000"/>
                  <a:lumOff val="3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MX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Intercambio de servicios</a:t>
            </a:r>
            <a:r>
              <a:rPr lang="es-MX" sz="2000" dirty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20000"/>
              </a:lnSpc>
              <a:buClr>
                <a:schemeClr val="tx1">
                  <a:lumMod val="65000"/>
                  <a:lumOff val="3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MX" sz="2000" dirty="0">
                <a:latin typeface="Arial Narrow" panose="020B0606020202030204" pitchFamily="34" charset="0"/>
                <a:cs typeface="Arial" panose="020B0604020202020204" pitchFamily="34" charset="0"/>
              </a:rPr>
              <a:t>Planeación conjunta de </a:t>
            </a:r>
            <a:r>
              <a:rPr lang="es-MX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nueva infraestructura</a:t>
            </a:r>
            <a:r>
              <a:rPr lang="es-MX" sz="2000" dirty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20000"/>
              </a:lnSpc>
              <a:buClr>
                <a:schemeClr val="tx1">
                  <a:lumMod val="65000"/>
                  <a:lumOff val="3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MX" sz="2000" dirty="0">
                <a:latin typeface="Arial Narrow" panose="020B0606020202030204" pitchFamily="34" charset="0"/>
                <a:cs typeface="Arial" panose="020B0604020202020204" pitchFamily="34" charset="0"/>
              </a:rPr>
              <a:t>La </a:t>
            </a:r>
            <a:r>
              <a:rPr lang="es-MX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Nueva Medicina </a:t>
            </a:r>
            <a:r>
              <a:rPr lang="es-MX" sz="2000" dirty="0">
                <a:latin typeface="Arial Narrow" panose="020B0606020202030204" pitchFamily="34" charset="0"/>
                <a:cs typeface="Arial" panose="020B0604020202020204" pitchFamily="34" charset="0"/>
              </a:rPr>
              <a:t>e </a:t>
            </a:r>
            <a:r>
              <a:rPr lang="es-MX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Investigación</a:t>
            </a:r>
          </a:p>
        </p:txBody>
      </p:sp>
      <p:sp>
        <p:nvSpPr>
          <p:cNvPr id="138" name="Rectángulo 137"/>
          <p:cNvSpPr/>
          <p:nvPr/>
        </p:nvSpPr>
        <p:spPr>
          <a:xfrm>
            <a:off x="157114" y="5213900"/>
            <a:ext cx="7042884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just">
              <a:lnSpc>
                <a:spcPct val="120000"/>
              </a:lnSpc>
              <a:buClr>
                <a:schemeClr val="tx1">
                  <a:lumMod val="65000"/>
                  <a:lumOff val="3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MX" sz="2000" dirty="0">
                <a:latin typeface="Arial Narrow" panose="020B0606020202030204" pitchFamily="34" charset="0"/>
                <a:cs typeface="Arial" panose="020B0604020202020204" pitchFamily="34" charset="0"/>
              </a:rPr>
              <a:t>Promover el </a:t>
            </a:r>
            <a:r>
              <a:rPr lang="es-MX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crecimiento ordenado de recursos humanos</a:t>
            </a:r>
            <a:r>
              <a:rPr lang="es-MX" sz="2000" dirty="0">
                <a:latin typeface="Arial Narrow" panose="020B0606020202030204" pitchFamily="34" charset="0"/>
                <a:cs typeface="Arial" panose="020B0604020202020204" pitchFamily="34" charset="0"/>
              </a:rPr>
              <a:t> y de </a:t>
            </a:r>
            <a:r>
              <a:rPr lang="es-MX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infraestructura</a:t>
            </a:r>
            <a:r>
              <a:rPr lang="es-MX" sz="2000" dirty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  <a:p>
            <a:pPr marL="285750" lvl="0" indent="-285750" algn="just">
              <a:lnSpc>
                <a:spcPct val="120000"/>
              </a:lnSpc>
              <a:buClr>
                <a:schemeClr val="tx1">
                  <a:lumMod val="65000"/>
                  <a:lumOff val="3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s-MX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Controles adicionales </a:t>
            </a:r>
            <a:r>
              <a:rPr lang="es-MX" sz="2000" dirty="0">
                <a:latin typeface="Arial Narrow" panose="020B0606020202030204" pitchFamily="34" charset="0"/>
                <a:cs typeface="Arial" panose="020B0604020202020204" pitchFamily="34" charset="0"/>
              </a:rPr>
              <a:t>en la aplicación de los </a:t>
            </a:r>
            <a:r>
              <a:rPr lang="es-MX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recursos financieros </a:t>
            </a:r>
            <a:r>
              <a:rPr lang="es-MX" sz="2000" dirty="0">
                <a:latin typeface="Arial Narrow" panose="020B0606020202030204" pitchFamily="34" charset="0"/>
                <a:cs typeface="Arial" panose="020B0604020202020204" pitchFamily="34" charset="0"/>
              </a:rPr>
              <a:t>en las entidades federativas.</a:t>
            </a:r>
          </a:p>
        </p:txBody>
      </p:sp>
      <p:sp>
        <p:nvSpPr>
          <p:cNvPr id="139" name="Rectángulo 138"/>
          <p:cNvSpPr/>
          <p:nvPr/>
        </p:nvSpPr>
        <p:spPr>
          <a:xfrm>
            <a:off x="8813177" y="4072425"/>
            <a:ext cx="2389287" cy="715421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tabLst>
                <a:tab pos="0" algn="l"/>
              </a:tabLst>
            </a:pPr>
            <a:r>
              <a:rPr lang="es-MX" sz="2000" b="1" dirty="0">
                <a:latin typeface="Arial Narrow" panose="020B0606020202030204" pitchFamily="34" charset="0"/>
              </a:rPr>
              <a:t>Padecimientos específicos</a:t>
            </a:r>
            <a:endParaRPr lang="es-MX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40" name="Conector recto 139"/>
          <p:cNvCxnSpPr>
            <a:stCxn id="136" idx="3"/>
            <a:endCxn id="132" idx="1"/>
          </p:cNvCxnSpPr>
          <p:nvPr/>
        </p:nvCxnSpPr>
        <p:spPr>
          <a:xfrm flipV="1">
            <a:off x="2796639" y="4473041"/>
            <a:ext cx="1923567" cy="1944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ector recto 140"/>
          <p:cNvCxnSpPr>
            <a:stCxn id="129" idx="3"/>
            <a:endCxn id="133" idx="1"/>
          </p:cNvCxnSpPr>
          <p:nvPr/>
        </p:nvCxnSpPr>
        <p:spPr>
          <a:xfrm>
            <a:off x="4794641" y="1797033"/>
            <a:ext cx="704499" cy="14737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ector recto 141"/>
          <p:cNvCxnSpPr>
            <a:stCxn id="139" idx="1"/>
          </p:cNvCxnSpPr>
          <p:nvPr/>
        </p:nvCxnSpPr>
        <p:spPr>
          <a:xfrm flipH="1" flipV="1">
            <a:off x="6853878" y="4195219"/>
            <a:ext cx="1959299" cy="2349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upo 37"/>
          <p:cNvGrpSpPr/>
          <p:nvPr/>
        </p:nvGrpSpPr>
        <p:grpSpPr>
          <a:xfrm>
            <a:off x="7411593" y="1196310"/>
            <a:ext cx="7934899" cy="2750919"/>
            <a:chOff x="-1342024" y="1735796"/>
            <a:chExt cx="7934899" cy="2675238"/>
          </a:xfrm>
        </p:grpSpPr>
        <p:sp>
          <p:nvSpPr>
            <p:cNvPr id="39" name="Rectángulo 38"/>
            <p:cNvSpPr/>
            <p:nvPr/>
          </p:nvSpPr>
          <p:spPr>
            <a:xfrm>
              <a:off x="496875" y="1735796"/>
              <a:ext cx="6096000" cy="13304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10000"/>
                </a:lnSpc>
                <a:spcBef>
                  <a:spcPts val="400"/>
                </a:spcBef>
                <a:buClr>
                  <a:schemeClr val="tx1">
                    <a:lumMod val="65000"/>
                    <a:lumOff val="35000"/>
                  </a:schemeClr>
                </a:buClr>
                <a:buSzPct val="120000"/>
              </a:pPr>
              <a:endParaRPr lang="es-MX" sz="2400" b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marL="896938" indent="-447675">
                <a:lnSpc>
                  <a:spcPct val="110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767171"/>
                </a:buClr>
                <a:buFont typeface="Arial" panose="020B0604020202020204" pitchFamily="34" charset="0"/>
                <a:buChar char="•"/>
              </a:pPr>
              <a:r>
                <a:rPr lang="es-MX" sz="2000" dirty="0">
                  <a:latin typeface="Arial Narrow" panose="020B0606020202030204" pitchFamily="34" charset="0"/>
                  <a:cs typeface="Arial" panose="020B0604020202020204" pitchFamily="34" charset="0"/>
                </a:rPr>
                <a:t>Tumores malignos</a:t>
              </a:r>
            </a:p>
            <a:p>
              <a:pPr marL="896938" indent="-447675">
                <a:lnSpc>
                  <a:spcPct val="110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767171"/>
                </a:buClr>
                <a:buFont typeface="Arial" panose="020B0604020202020204" pitchFamily="34" charset="0"/>
                <a:buChar char="•"/>
              </a:pPr>
              <a:r>
                <a:rPr lang="es-MX" sz="2000" dirty="0">
                  <a:latin typeface="Arial Narrow" panose="020B0606020202030204" pitchFamily="34" charset="0"/>
                  <a:cs typeface="Arial" panose="020B0604020202020204" pitchFamily="34" charset="0"/>
                </a:rPr>
                <a:t>Atención</a:t>
              </a:r>
              <a:r>
                <a:rPr lang="en-US" sz="2000" dirty="0"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es-MX" sz="2000" dirty="0">
                  <a:latin typeface="Arial Narrow" panose="020B0606020202030204" pitchFamily="34" charset="0"/>
                  <a:cs typeface="Arial" panose="020B0604020202020204" pitchFamily="34" charset="0"/>
                </a:rPr>
                <a:t>geriátrica</a:t>
              </a:r>
            </a:p>
          </p:txBody>
        </p:sp>
        <p:pic>
          <p:nvPicPr>
            <p:cNvPr id="40" name="Imagen 3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01" t="-1719" r="25072" b="77642"/>
            <a:stretch/>
          </p:blipFill>
          <p:spPr>
            <a:xfrm>
              <a:off x="1024550" y="2194380"/>
              <a:ext cx="360000" cy="360000"/>
            </a:xfrm>
            <a:prstGeom prst="ellipse">
              <a:avLst/>
            </a:prstGeom>
            <a:solidFill>
              <a:sysClr val="window" lastClr="FFFFFF"/>
            </a:solidFill>
            <a:ln w="19050">
              <a:solidFill>
                <a:schemeClr val="bg2">
                  <a:lumMod val="25000"/>
                </a:schemeClr>
              </a:solidFill>
            </a:ln>
          </p:spPr>
        </p:pic>
        <p:pic>
          <p:nvPicPr>
            <p:cNvPr id="41" name="Imagen 4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5" t="-30933" r="11739" b="-25007"/>
            <a:stretch/>
          </p:blipFill>
          <p:spPr>
            <a:xfrm>
              <a:off x="-1342024" y="4051034"/>
              <a:ext cx="360000" cy="360000"/>
            </a:xfrm>
            <a:prstGeom prst="ellipse">
              <a:avLst/>
            </a:prstGeom>
            <a:ln w="19050">
              <a:solidFill>
                <a:schemeClr val="bg2">
                  <a:lumMod val="25000"/>
                </a:schemeClr>
              </a:solidFill>
            </a:ln>
          </p:spPr>
        </p:pic>
        <p:pic>
          <p:nvPicPr>
            <p:cNvPr id="42" name="Imagen 41"/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737" t="-3287" r="-7994" b="-6926"/>
            <a:stretch/>
          </p:blipFill>
          <p:spPr>
            <a:xfrm>
              <a:off x="1024550" y="2639089"/>
              <a:ext cx="360000" cy="360000"/>
            </a:xfrm>
            <a:prstGeom prst="ellipse">
              <a:avLst/>
            </a:prstGeom>
            <a:ln w="19050">
              <a:solidFill>
                <a:schemeClr val="bg2">
                  <a:lumMod val="25000"/>
                </a:schemeClr>
              </a:solidFill>
            </a:ln>
          </p:spPr>
        </p:pic>
      </p:grpSp>
      <p:pic>
        <p:nvPicPr>
          <p:cNvPr id="43" name="Imagen 42"/>
          <p:cNvPicPr>
            <a:picLocks noChangeAspect="1"/>
          </p:cNvPicPr>
          <p:nvPr/>
        </p:nvPicPr>
        <p:blipFill rotWithShape="1"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37" t="-3287" r="-7994" b="-6926"/>
          <a:stretch/>
        </p:blipFill>
        <p:spPr>
          <a:xfrm>
            <a:off x="6493877" y="1287422"/>
            <a:ext cx="360000" cy="370184"/>
          </a:xfrm>
          <a:prstGeom prst="ellips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386104"/>
            <a:ext cx="2743200" cy="365125"/>
          </a:xfrm>
        </p:spPr>
        <p:txBody>
          <a:bodyPr/>
          <a:lstStyle/>
          <a:p>
            <a:fld id="{8930F4C6-551A-4A1B-A966-986CA127446C}" type="slidenum">
              <a:rPr lang="es-MX" smtClean="0"/>
              <a:t>15</a:t>
            </a:fld>
            <a:endParaRPr lang="es-MX" dirty="0"/>
          </a:p>
        </p:txBody>
      </p:sp>
      <p:sp>
        <p:nvSpPr>
          <p:cNvPr id="44" name="Rectángulo 43"/>
          <p:cNvSpPr/>
          <p:nvPr/>
        </p:nvSpPr>
        <p:spPr>
          <a:xfrm>
            <a:off x="8000058" y="5315851"/>
            <a:ext cx="3556218" cy="1200329"/>
          </a:xfrm>
          <a:prstGeom prst="rect">
            <a:avLst/>
          </a:prstGeom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spcBef>
                <a:spcPts val="3000"/>
              </a:spcBef>
            </a:pPr>
            <a:r>
              <a:rPr lang="es-MX" sz="2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54 </a:t>
            </a:r>
            <a:r>
              <a:rPr lang="es-MX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denuncias </a:t>
            </a:r>
            <a:r>
              <a:rPr lang="es-MX" sz="2400" dirty="0">
                <a:latin typeface="Arial Narrow" panose="020B0606020202030204" pitchFamily="34" charset="0"/>
                <a:cs typeface="Arial" panose="020B0604020202020204" pitchFamily="34" charset="0"/>
              </a:rPr>
              <a:t>presentadas ante la PGR por </a:t>
            </a:r>
            <a:r>
              <a:rPr lang="es-MX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presunto desvío de recursos</a:t>
            </a:r>
            <a:r>
              <a:rPr lang="es-MX" sz="2400" dirty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endParaRPr lang="es-MX" sz="2400" i="1" dirty="0"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09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/>
          <p:cNvSpPr/>
          <p:nvPr/>
        </p:nvSpPr>
        <p:spPr>
          <a:xfrm>
            <a:off x="-2" y="102664"/>
            <a:ext cx="12192002" cy="982094"/>
          </a:xfrm>
          <a:prstGeom prst="rect">
            <a:avLst/>
          </a:prstGeom>
          <a:solidFill>
            <a:srgbClr val="009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-3" y="144477"/>
            <a:ext cx="8833451" cy="94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>
              <a:tabLst>
                <a:tab pos="180975" algn="l"/>
              </a:tabLst>
            </a:pPr>
            <a:r>
              <a:rPr lang="es-MX" sz="4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Se debe recordar que México </a:t>
            </a:r>
            <a:r>
              <a:rPr lang="es-MX" sz="40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ha avanzado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-2" y="6751229"/>
            <a:ext cx="3024000" cy="108000"/>
          </a:xfrm>
          <a:prstGeom prst="rect">
            <a:avLst/>
          </a:prstGeom>
          <a:solidFill>
            <a:srgbClr val="009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Rectángulo 10"/>
          <p:cNvSpPr/>
          <p:nvPr/>
        </p:nvSpPr>
        <p:spPr>
          <a:xfrm>
            <a:off x="3055999" y="6757855"/>
            <a:ext cx="3024000" cy="108000"/>
          </a:xfrm>
          <a:prstGeom prst="rect">
            <a:avLst/>
          </a:prstGeom>
          <a:solidFill>
            <a:srgbClr val="006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Rectángulo 11"/>
          <p:cNvSpPr/>
          <p:nvPr/>
        </p:nvSpPr>
        <p:spPr>
          <a:xfrm>
            <a:off x="6112000" y="6757855"/>
            <a:ext cx="3024000" cy="108000"/>
          </a:xfrm>
          <a:prstGeom prst="rect">
            <a:avLst/>
          </a:prstGeom>
          <a:solidFill>
            <a:srgbClr val="009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Rectángulo 12"/>
          <p:cNvSpPr/>
          <p:nvPr/>
        </p:nvSpPr>
        <p:spPr>
          <a:xfrm>
            <a:off x="9168000" y="6751229"/>
            <a:ext cx="3024000" cy="108000"/>
          </a:xfrm>
          <a:prstGeom prst="rect">
            <a:avLst/>
          </a:prstGeom>
          <a:solidFill>
            <a:srgbClr val="006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289" y="182617"/>
            <a:ext cx="2589930" cy="864000"/>
          </a:xfrm>
          <a:prstGeom prst="rect">
            <a:avLst/>
          </a:prstGeom>
        </p:spPr>
      </p:pic>
      <p:grpSp>
        <p:nvGrpSpPr>
          <p:cNvPr id="37" name="Grupo 36"/>
          <p:cNvGrpSpPr/>
          <p:nvPr/>
        </p:nvGrpSpPr>
        <p:grpSpPr>
          <a:xfrm>
            <a:off x="3123604" y="1101457"/>
            <a:ext cx="8505371" cy="1008000"/>
            <a:chOff x="1286327" y="1108962"/>
            <a:chExt cx="8505371" cy="1008000"/>
          </a:xfrm>
        </p:grpSpPr>
        <p:sp>
          <p:nvSpPr>
            <p:cNvPr id="38" name="Rectángulo 37"/>
            <p:cNvSpPr/>
            <p:nvPr/>
          </p:nvSpPr>
          <p:spPr>
            <a:xfrm>
              <a:off x="1871128" y="1252962"/>
              <a:ext cx="7920570" cy="720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47675" algn="just">
                <a:buClr>
                  <a:srgbClr val="00AC00"/>
                </a:buClr>
              </a:pPr>
              <a:r>
                <a:rPr lang="es-MX" altLang="es-MX" sz="20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Más de </a:t>
              </a:r>
              <a:r>
                <a:rPr lang="es-MX" altLang="es-MX" sz="2000" b="1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3.2 </a:t>
              </a:r>
              <a:r>
                <a:rPr lang="es-MX" altLang="es-MX" sz="20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millones de nuevos empleos formales</a:t>
              </a:r>
              <a:r>
                <a:rPr lang="es-MX" altLang="es-MX" sz="2000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, </a:t>
              </a:r>
              <a:r>
                <a:rPr lang="es-MX" altLang="es-MX" sz="20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mayor que lo creado en las administraciones anteriores, </a:t>
              </a:r>
              <a:r>
                <a:rPr lang="es-MX" altLang="es-MX" sz="2000" b="1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1.4 veces más que en 2006-2012</a:t>
              </a:r>
              <a:r>
                <a:rPr lang="es-MX" altLang="es-MX" sz="20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.</a:t>
              </a:r>
              <a:endParaRPr lang="es-MX" altLang="es-MX" sz="2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9" name="Picture 2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86327" y="1108962"/>
              <a:ext cx="1008000" cy="1008000"/>
            </a:xfrm>
            <a:prstGeom prst="ellipse">
              <a:avLst/>
            </a:prstGeom>
            <a:solidFill>
              <a:schemeClr val="accent6"/>
            </a:solidFill>
            <a:ln w="28575">
              <a:noFill/>
            </a:ln>
            <a:effectLst/>
            <a:extLst/>
          </p:spPr>
        </p:pic>
      </p:grpSp>
      <p:grpSp>
        <p:nvGrpSpPr>
          <p:cNvPr id="40" name="Grupo 39"/>
          <p:cNvGrpSpPr/>
          <p:nvPr/>
        </p:nvGrpSpPr>
        <p:grpSpPr>
          <a:xfrm>
            <a:off x="3371081" y="2053564"/>
            <a:ext cx="8711564" cy="1008000"/>
            <a:chOff x="1524252" y="1207419"/>
            <a:chExt cx="8711564" cy="1008000"/>
          </a:xfrm>
          <a:noFill/>
        </p:grpSpPr>
        <p:sp>
          <p:nvSpPr>
            <p:cNvPr id="41" name="Rectángulo 40"/>
            <p:cNvSpPr/>
            <p:nvPr/>
          </p:nvSpPr>
          <p:spPr>
            <a:xfrm>
              <a:off x="1524252" y="1351419"/>
              <a:ext cx="7920572" cy="72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buClr>
                  <a:srgbClr val="00AC00"/>
                </a:buClr>
              </a:pPr>
              <a:r>
                <a:rPr lang="es-MX" altLang="es-MX" sz="2000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La cobertura de la </a:t>
              </a:r>
              <a:r>
                <a:rPr lang="es-MX" altLang="es-MX" sz="20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educación media superior </a:t>
              </a:r>
              <a:r>
                <a:rPr lang="es-MX" altLang="es-MX" sz="2000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aumentó </a:t>
              </a:r>
              <a:endParaRPr lang="es-MX" altLang="es-MX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algn="just">
                <a:buClr>
                  <a:srgbClr val="00AC00"/>
                </a:buClr>
              </a:pPr>
              <a:r>
                <a:rPr lang="es-MX" altLang="es-MX" sz="2000" b="1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de 66%  en 2012 </a:t>
              </a:r>
              <a:r>
                <a:rPr lang="es-MX" altLang="es-MX" sz="20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a </a:t>
              </a:r>
              <a:r>
                <a:rPr lang="es-MX" altLang="es-MX" sz="2000" b="1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77% en </a:t>
              </a:r>
              <a:r>
                <a:rPr lang="es-MX" altLang="es-MX" sz="20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2017.</a:t>
              </a:r>
            </a:p>
          </p:txBody>
        </p:sp>
        <p:pic>
          <p:nvPicPr>
            <p:cNvPr id="42" name="Imagen 4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16" t="687" r="29272" b="-687"/>
            <a:stretch/>
          </p:blipFill>
          <p:spPr>
            <a:xfrm>
              <a:off x="9227816" y="1207419"/>
              <a:ext cx="1008000" cy="1008000"/>
            </a:xfrm>
            <a:prstGeom prst="ellipse">
              <a:avLst/>
            </a:prstGeom>
            <a:grpFill/>
            <a:ln w="28575">
              <a:noFill/>
            </a:ln>
          </p:spPr>
        </p:pic>
      </p:grpSp>
      <p:grpSp>
        <p:nvGrpSpPr>
          <p:cNvPr id="43" name="Grupo 42"/>
          <p:cNvGrpSpPr/>
          <p:nvPr/>
        </p:nvGrpSpPr>
        <p:grpSpPr>
          <a:xfrm>
            <a:off x="3371653" y="3957778"/>
            <a:ext cx="8710992" cy="1008000"/>
            <a:chOff x="1386396" y="2888211"/>
            <a:chExt cx="8710992" cy="1008000"/>
          </a:xfrm>
        </p:grpSpPr>
        <p:sp>
          <p:nvSpPr>
            <p:cNvPr id="44" name="Rectángulo 43"/>
            <p:cNvSpPr/>
            <p:nvPr/>
          </p:nvSpPr>
          <p:spPr>
            <a:xfrm>
              <a:off x="1386396" y="3032211"/>
              <a:ext cx="7920000" cy="72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buClr>
                  <a:srgbClr val="00AC00"/>
                </a:buClr>
              </a:pPr>
              <a:r>
                <a:rPr lang="es-MX" altLang="es-MX" sz="2000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Cifra histórica en </a:t>
              </a:r>
              <a:r>
                <a:rPr lang="es-MX" altLang="es-MX" sz="20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Inversión Extranjera Directa (IED) acumulada en esta </a:t>
              </a:r>
            </a:p>
            <a:p>
              <a:pPr algn="just">
                <a:buClr>
                  <a:srgbClr val="00AC00"/>
                </a:buClr>
              </a:pPr>
              <a:r>
                <a:rPr lang="es-MX" altLang="es-MX" sz="20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administración supera </a:t>
              </a:r>
              <a:r>
                <a:rPr lang="es-MX" altLang="es-MX" sz="2000" b="1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los 163 </a:t>
              </a:r>
              <a:r>
                <a:rPr lang="es-MX" altLang="es-MX" sz="20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mil mdd, </a:t>
              </a:r>
              <a:r>
                <a:rPr lang="es-MX" altLang="es-MX" sz="2000" b="1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54% </a:t>
              </a:r>
              <a:r>
                <a:rPr lang="es-MX" altLang="es-MX" sz="20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mayor </a:t>
              </a:r>
              <a:r>
                <a:rPr lang="es-MX" altLang="es-MX" sz="2000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a lo reportado hace 6 años.</a:t>
              </a:r>
            </a:p>
          </p:txBody>
        </p:sp>
        <p:pic>
          <p:nvPicPr>
            <p:cNvPr id="45" name="Imagen 4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7" r="16667"/>
            <a:stretch/>
          </p:blipFill>
          <p:spPr>
            <a:xfrm>
              <a:off x="9089388" y="2888211"/>
              <a:ext cx="1008000" cy="1008000"/>
            </a:xfrm>
            <a:prstGeom prst="ellipse">
              <a:avLst/>
            </a:prstGeom>
            <a:ln w="28575">
              <a:noFill/>
            </a:ln>
          </p:spPr>
        </p:pic>
      </p:grpSp>
      <p:grpSp>
        <p:nvGrpSpPr>
          <p:cNvPr id="46" name="Grupo 45"/>
          <p:cNvGrpSpPr/>
          <p:nvPr/>
        </p:nvGrpSpPr>
        <p:grpSpPr>
          <a:xfrm>
            <a:off x="3121573" y="3005671"/>
            <a:ext cx="8507402" cy="1008000"/>
            <a:chOff x="721346" y="4514429"/>
            <a:chExt cx="8507402" cy="1008000"/>
          </a:xfrm>
          <a:noFill/>
        </p:grpSpPr>
        <p:sp>
          <p:nvSpPr>
            <p:cNvPr id="47" name="Rectángulo 46"/>
            <p:cNvSpPr/>
            <p:nvPr/>
          </p:nvSpPr>
          <p:spPr>
            <a:xfrm>
              <a:off x="1379805" y="4658429"/>
              <a:ext cx="7848943" cy="72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44500" algn="just">
                <a:buClr>
                  <a:srgbClr val="00AC00"/>
                </a:buClr>
              </a:pPr>
              <a:r>
                <a:rPr lang="es-MX" altLang="es-MX" sz="20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Seis lugares</a:t>
              </a:r>
              <a:r>
                <a:rPr lang="es-MX" altLang="es-MX" sz="2000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arriba en el </a:t>
              </a:r>
              <a:r>
                <a:rPr lang="es-MX" altLang="es-MX" sz="20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Índice de Competitividad del Foro Económico </a:t>
              </a:r>
            </a:p>
            <a:p>
              <a:pPr marL="444500" algn="just">
                <a:buClr>
                  <a:srgbClr val="00AC00"/>
                </a:buClr>
              </a:pPr>
              <a:r>
                <a:rPr lang="es-MX" altLang="es-MX" sz="20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Mundial 2016-2017, el</a:t>
              </a:r>
              <a:r>
                <a:rPr lang="es-MX" altLang="es-MX" sz="2000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es-MX" altLang="es-MX" sz="20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nivel más competitivo de la última década. </a:t>
              </a:r>
            </a:p>
          </p:txBody>
        </p:sp>
        <p:pic>
          <p:nvPicPr>
            <p:cNvPr id="48" name="Imagen 4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0" r="12500"/>
            <a:stretch/>
          </p:blipFill>
          <p:spPr>
            <a:xfrm>
              <a:off x="721346" y="4514429"/>
              <a:ext cx="1008000" cy="1008000"/>
            </a:xfrm>
            <a:prstGeom prst="ellipse">
              <a:avLst/>
            </a:prstGeom>
            <a:grpFill/>
          </p:spPr>
        </p:pic>
      </p:grpSp>
      <p:sp>
        <p:nvSpPr>
          <p:cNvPr id="49" name="Rectángulo 48"/>
          <p:cNvSpPr/>
          <p:nvPr/>
        </p:nvSpPr>
        <p:spPr>
          <a:xfrm>
            <a:off x="2185094" y="5936019"/>
            <a:ext cx="7957285" cy="83222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00AC00"/>
              </a:buClr>
            </a:pPr>
            <a:r>
              <a:rPr lang="es-MX" sz="2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En </a:t>
            </a:r>
            <a:r>
              <a:rPr lang="es-MX" sz="26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2030 </a:t>
            </a:r>
            <a:r>
              <a:rPr lang="es-MX" sz="2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México se encontrará dentro de las </a:t>
            </a:r>
            <a:r>
              <a:rPr lang="es-MX" sz="26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nueve economías más grandes del mundo</a:t>
            </a:r>
            <a:r>
              <a:rPr lang="es-MX" sz="2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endParaRPr lang="es-MX" altLang="es-MX" sz="26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Grupo 49"/>
          <p:cNvGrpSpPr/>
          <p:nvPr/>
        </p:nvGrpSpPr>
        <p:grpSpPr>
          <a:xfrm>
            <a:off x="3121573" y="4909887"/>
            <a:ext cx="8578458" cy="1008000"/>
            <a:chOff x="3053837" y="4960689"/>
            <a:chExt cx="8578458" cy="1008000"/>
          </a:xfrm>
        </p:grpSpPr>
        <p:sp>
          <p:nvSpPr>
            <p:cNvPr id="51" name="Rectángulo 50"/>
            <p:cNvSpPr/>
            <p:nvPr/>
          </p:nvSpPr>
          <p:spPr>
            <a:xfrm>
              <a:off x="3712295" y="5104689"/>
              <a:ext cx="7920000" cy="72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44500" algn="just">
                <a:buClr>
                  <a:srgbClr val="00AC00"/>
                </a:buClr>
              </a:pPr>
              <a:r>
                <a:rPr lang="es-MX" altLang="es-MX" sz="2000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Se eliminó el cobro de </a:t>
              </a:r>
              <a:r>
                <a:rPr lang="es-MX" altLang="es-MX" sz="20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largas distancias nacionales. </a:t>
              </a:r>
              <a:r>
                <a:rPr lang="es-MX" altLang="es-MX" sz="2000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Han disminuido </a:t>
              </a:r>
              <a:r>
                <a:rPr lang="es-MX" altLang="es-MX" sz="2000" b="1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43% </a:t>
              </a:r>
              <a:r>
                <a:rPr lang="es-MX" altLang="es-MX" sz="20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las </a:t>
              </a:r>
              <a:r>
                <a:rPr lang="es-MX" altLang="es-MX" sz="2000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tarifas de </a:t>
              </a:r>
              <a:r>
                <a:rPr lang="es-MX" altLang="es-MX" sz="20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telefonía móvil.</a:t>
              </a:r>
            </a:p>
          </p:txBody>
        </p:sp>
        <p:pic>
          <p:nvPicPr>
            <p:cNvPr id="52" name="Imagen 5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31" r="21831"/>
            <a:stretch/>
          </p:blipFill>
          <p:spPr>
            <a:xfrm>
              <a:off x="3053837" y="4960689"/>
              <a:ext cx="1008000" cy="1008000"/>
            </a:xfrm>
            <a:prstGeom prst="ellipse">
              <a:avLst/>
            </a:prstGeom>
          </p:spPr>
        </p:pic>
      </p:grpSp>
      <p:grpSp>
        <p:nvGrpSpPr>
          <p:cNvPr id="53" name="Grupo 52"/>
          <p:cNvGrpSpPr/>
          <p:nvPr/>
        </p:nvGrpSpPr>
        <p:grpSpPr>
          <a:xfrm>
            <a:off x="52295" y="1496557"/>
            <a:ext cx="2857265" cy="4947645"/>
            <a:chOff x="-15441" y="1510261"/>
            <a:chExt cx="2857265" cy="4947645"/>
          </a:xfrm>
        </p:grpSpPr>
        <p:grpSp>
          <p:nvGrpSpPr>
            <p:cNvPr id="54" name="Grupo 53"/>
            <p:cNvGrpSpPr>
              <a:grpSpLocks noChangeAspect="1"/>
            </p:cNvGrpSpPr>
            <p:nvPr/>
          </p:nvGrpSpPr>
          <p:grpSpPr>
            <a:xfrm>
              <a:off x="-15441" y="5443853"/>
              <a:ext cx="992792" cy="1014053"/>
              <a:chOff x="9443372" y="4083450"/>
              <a:chExt cx="2309091" cy="2358541"/>
            </a:xfrm>
          </p:grpSpPr>
          <p:pic>
            <p:nvPicPr>
              <p:cNvPr id="73" name="Picture 10" descr="http://media-room5.trivago.com/wp-content/uploads/2017/04/24101623/mexico-guanajuato-guanajuato-city-secretaria-de-turismo-de-guanajuato-tourism-board-3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81579" y="4642561"/>
                <a:ext cx="1832671" cy="12210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4" name="Elipse 73"/>
              <p:cNvSpPr/>
              <p:nvPr/>
            </p:nvSpPr>
            <p:spPr>
              <a:xfrm>
                <a:off x="10258618" y="4892852"/>
                <a:ext cx="678598" cy="72043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75" name="Anillo 74"/>
              <p:cNvSpPr/>
              <p:nvPr/>
            </p:nvSpPr>
            <p:spPr>
              <a:xfrm>
                <a:off x="9443372" y="4083450"/>
                <a:ext cx="2309091" cy="2358541"/>
              </a:xfrm>
              <a:prstGeom prst="donu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76" name="Picture 14" descr="https://image.freepik.com/free-icon/mexican-republic-map-black-shape_318-59263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78367" y="5043170"/>
                <a:ext cx="439097" cy="4390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5" name="Grupo 54"/>
            <p:cNvGrpSpPr>
              <a:grpSpLocks noChangeAspect="1"/>
            </p:cNvGrpSpPr>
            <p:nvPr/>
          </p:nvGrpSpPr>
          <p:grpSpPr>
            <a:xfrm>
              <a:off x="1133938" y="4870561"/>
              <a:ext cx="1018523" cy="1025286"/>
              <a:chOff x="6399630" y="4157840"/>
              <a:chExt cx="2309091" cy="2358541"/>
            </a:xfrm>
          </p:grpSpPr>
          <p:pic>
            <p:nvPicPr>
              <p:cNvPr id="69" name="Picture 4" descr="https://lonelyplanetimages.imgix.net/mastheads/93931301.jpg?sharp=10&amp;vib=20&amp;w=1200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448"/>
              <a:stretch/>
            </p:blipFill>
            <p:spPr bwMode="auto">
              <a:xfrm>
                <a:off x="6713934" y="4680765"/>
                <a:ext cx="1680482" cy="13015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0" name="Elipse 69"/>
              <p:cNvSpPr/>
              <p:nvPr/>
            </p:nvSpPr>
            <p:spPr>
              <a:xfrm>
                <a:off x="7214876" y="4967242"/>
                <a:ext cx="678598" cy="72043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71" name="Anillo 70"/>
              <p:cNvSpPr/>
              <p:nvPr/>
            </p:nvSpPr>
            <p:spPr>
              <a:xfrm>
                <a:off x="6399630" y="4157840"/>
                <a:ext cx="2309091" cy="2358541"/>
              </a:xfrm>
              <a:prstGeom prst="donu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72" name="Picture 2" descr="https://cdn2.iconfinder.com/data/icons/the-politics/350/Corruption-512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26368" y="5158770"/>
                <a:ext cx="403373" cy="4033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6" name="Imagen 55"/>
            <p:cNvPicPr>
              <a:picLocks noChangeAspect="1"/>
            </p:cNvPicPr>
            <p:nvPr/>
          </p:nvPicPr>
          <p:blipFill rotWithShape="1">
            <a:blip r:embed="rId12"/>
            <a:srcRect l="55490" t="66305" r="31285" b="11066"/>
            <a:stretch/>
          </p:blipFill>
          <p:spPr>
            <a:xfrm>
              <a:off x="161176" y="2644602"/>
              <a:ext cx="691985" cy="665993"/>
            </a:xfrm>
            <a:prstGeom prst="rect">
              <a:avLst/>
            </a:prstGeom>
          </p:spPr>
        </p:pic>
        <p:sp>
          <p:nvSpPr>
            <p:cNvPr id="57" name="Rectángulo redondeado 56"/>
            <p:cNvSpPr/>
            <p:nvPr/>
          </p:nvSpPr>
          <p:spPr>
            <a:xfrm>
              <a:off x="288875" y="3340710"/>
              <a:ext cx="1585043" cy="11247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MX" b="1" dirty="0">
                  <a:solidFill>
                    <a:schemeClr val="tx1"/>
                  </a:solidFill>
                  <a:latin typeface="Arial Narrow" panose="020B0606020202030204" pitchFamily="34" charset="0"/>
                  <a:ea typeface="Helvetica Neue LT Std 45 Light" charset="0"/>
                  <a:cs typeface="Helvetica Neue LT Std 45 Light" charset="0"/>
                </a:rPr>
                <a:t>Trece Reformas Estructurales de EPN</a:t>
              </a:r>
            </a:p>
          </p:txBody>
        </p:sp>
        <p:pic>
          <p:nvPicPr>
            <p:cNvPr id="58" name="Imagen 57"/>
            <p:cNvPicPr>
              <a:picLocks noChangeAspect="1"/>
            </p:cNvPicPr>
            <p:nvPr/>
          </p:nvPicPr>
          <p:blipFill rotWithShape="1">
            <a:blip r:embed="rId12"/>
            <a:srcRect l="25313" t="39940" r="63023" b="39300"/>
            <a:stretch/>
          </p:blipFill>
          <p:spPr>
            <a:xfrm>
              <a:off x="219973" y="5077226"/>
              <a:ext cx="558596" cy="559245"/>
            </a:xfrm>
            <a:prstGeom prst="rect">
              <a:avLst/>
            </a:prstGeom>
          </p:spPr>
        </p:pic>
        <p:pic>
          <p:nvPicPr>
            <p:cNvPr id="59" name="Imagen 58"/>
            <p:cNvPicPr>
              <a:picLocks noChangeAspect="1"/>
            </p:cNvPicPr>
            <p:nvPr/>
          </p:nvPicPr>
          <p:blipFill rotWithShape="1">
            <a:blip r:embed="rId12"/>
            <a:srcRect l="37319" t="11575" r="50430" b="67222"/>
            <a:stretch/>
          </p:blipFill>
          <p:spPr>
            <a:xfrm>
              <a:off x="194234" y="1510261"/>
              <a:ext cx="614886" cy="598614"/>
            </a:xfrm>
            <a:prstGeom prst="rect">
              <a:avLst/>
            </a:prstGeom>
          </p:spPr>
        </p:pic>
        <p:pic>
          <p:nvPicPr>
            <p:cNvPr id="60" name="Imagen 59"/>
            <p:cNvPicPr>
              <a:picLocks noChangeAspect="1"/>
            </p:cNvPicPr>
            <p:nvPr/>
          </p:nvPicPr>
          <p:blipFill rotWithShape="1">
            <a:blip r:embed="rId12"/>
            <a:srcRect l="43006" t="66305" r="44405" b="11066"/>
            <a:stretch/>
          </p:blipFill>
          <p:spPr>
            <a:xfrm>
              <a:off x="749056" y="2063580"/>
              <a:ext cx="626529" cy="633483"/>
            </a:xfrm>
            <a:prstGeom prst="rect">
              <a:avLst/>
            </a:prstGeom>
          </p:spPr>
        </p:pic>
        <p:pic>
          <p:nvPicPr>
            <p:cNvPr id="61" name="Imagen 60"/>
            <p:cNvPicPr>
              <a:picLocks noChangeAspect="1"/>
            </p:cNvPicPr>
            <p:nvPr/>
          </p:nvPicPr>
          <p:blipFill rotWithShape="1">
            <a:blip r:embed="rId12"/>
            <a:srcRect l="37107" t="39940" r="50608" b="39300"/>
            <a:stretch/>
          </p:blipFill>
          <p:spPr>
            <a:xfrm>
              <a:off x="178321" y="2109472"/>
              <a:ext cx="605290" cy="575363"/>
            </a:xfrm>
            <a:prstGeom prst="rect">
              <a:avLst/>
            </a:prstGeom>
          </p:spPr>
        </p:pic>
        <p:pic>
          <p:nvPicPr>
            <p:cNvPr id="62" name="Imagen 61"/>
            <p:cNvPicPr>
              <a:picLocks noChangeAspect="1"/>
            </p:cNvPicPr>
            <p:nvPr/>
          </p:nvPicPr>
          <p:blipFill rotWithShape="1">
            <a:blip r:embed="rId12"/>
            <a:srcRect l="49867" t="39940" r="38194" b="39300"/>
            <a:stretch/>
          </p:blipFill>
          <p:spPr>
            <a:xfrm>
              <a:off x="1361813" y="2681669"/>
              <a:ext cx="595508" cy="582471"/>
            </a:xfrm>
            <a:prstGeom prst="rect">
              <a:avLst/>
            </a:prstGeom>
          </p:spPr>
        </p:pic>
        <p:pic>
          <p:nvPicPr>
            <p:cNvPr id="63" name="Imagen 62"/>
            <p:cNvPicPr>
              <a:picLocks noChangeAspect="1"/>
            </p:cNvPicPr>
            <p:nvPr/>
          </p:nvPicPr>
          <p:blipFill rotWithShape="1">
            <a:blip r:embed="rId12"/>
            <a:srcRect l="62282" t="39940" r="25208" b="39300"/>
            <a:stretch/>
          </p:blipFill>
          <p:spPr>
            <a:xfrm>
              <a:off x="1330364" y="4503443"/>
              <a:ext cx="625673" cy="584039"/>
            </a:xfrm>
            <a:prstGeom prst="rect">
              <a:avLst/>
            </a:prstGeom>
          </p:spPr>
        </p:pic>
        <p:pic>
          <p:nvPicPr>
            <p:cNvPr id="64" name="Imagen 63"/>
            <p:cNvPicPr>
              <a:picLocks noChangeAspect="1"/>
            </p:cNvPicPr>
            <p:nvPr/>
          </p:nvPicPr>
          <p:blipFill rotWithShape="1">
            <a:blip r:embed="rId12"/>
            <a:srcRect l="62299" t="11575" r="25208" b="67222"/>
            <a:stretch/>
          </p:blipFill>
          <p:spPr>
            <a:xfrm>
              <a:off x="212844" y="4485575"/>
              <a:ext cx="572854" cy="546900"/>
            </a:xfrm>
            <a:prstGeom prst="rect">
              <a:avLst/>
            </a:prstGeom>
          </p:spPr>
        </p:pic>
        <p:pic>
          <p:nvPicPr>
            <p:cNvPr id="65" name="Imagen 64"/>
            <p:cNvPicPr>
              <a:picLocks noChangeAspect="1"/>
            </p:cNvPicPr>
            <p:nvPr/>
          </p:nvPicPr>
          <p:blipFill rotWithShape="1">
            <a:blip r:embed="rId12"/>
            <a:srcRect l="25313" t="11575" r="62999" b="67222"/>
            <a:stretch/>
          </p:blipFill>
          <p:spPr>
            <a:xfrm>
              <a:off x="777328" y="4491117"/>
              <a:ext cx="568963" cy="580567"/>
            </a:xfrm>
            <a:prstGeom prst="rect">
              <a:avLst/>
            </a:prstGeom>
          </p:spPr>
        </p:pic>
        <p:pic>
          <p:nvPicPr>
            <p:cNvPr id="66" name="Imagen 65"/>
            <p:cNvPicPr>
              <a:picLocks noChangeAspect="1"/>
            </p:cNvPicPr>
            <p:nvPr/>
          </p:nvPicPr>
          <p:blipFill rotWithShape="1">
            <a:blip r:embed="rId12"/>
            <a:srcRect l="49725" t="11575" r="38000" b="67222"/>
            <a:stretch/>
          </p:blipFill>
          <p:spPr>
            <a:xfrm>
              <a:off x="767880" y="2655899"/>
              <a:ext cx="617650" cy="600108"/>
            </a:xfrm>
            <a:prstGeom prst="rect">
              <a:avLst/>
            </a:prstGeom>
          </p:spPr>
        </p:pic>
        <p:pic>
          <p:nvPicPr>
            <p:cNvPr id="67" name="Imagen 66"/>
            <p:cNvPicPr>
              <a:picLocks noChangeAspect="1"/>
            </p:cNvPicPr>
            <p:nvPr/>
          </p:nvPicPr>
          <p:blipFill rotWithShape="1">
            <a:blip r:embed="rId12"/>
            <a:srcRect l="30296" t="66305" r="56900" b="11066"/>
            <a:stretch/>
          </p:blipFill>
          <p:spPr>
            <a:xfrm>
              <a:off x="739092" y="5059156"/>
              <a:ext cx="621749" cy="618062"/>
            </a:xfrm>
            <a:prstGeom prst="rect">
              <a:avLst/>
            </a:prstGeom>
          </p:spPr>
        </p:pic>
        <p:sp>
          <p:nvSpPr>
            <p:cNvPr id="68" name="Triángulo isósceles 67"/>
            <p:cNvSpPr/>
            <p:nvPr/>
          </p:nvSpPr>
          <p:spPr>
            <a:xfrm rot="5400000">
              <a:off x="1902277" y="3524363"/>
              <a:ext cx="1123200" cy="755895"/>
            </a:xfrm>
            <a:prstGeom prst="triangle">
              <a:avLst/>
            </a:prstGeom>
            <a:gradFill flip="none" rotWithShape="1">
              <a:gsLst>
                <a:gs pos="0">
                  <a:srgbClr val="0063BC"/>
                </a:gs>
                <a:gs pos="46000">
                  <a:srgbClr val="0063BC">
                    <a:alpha val="57000"/>
                  </a:srgbClr>
                </a:gs>
                <a:gs pos="100000">
                  <a:srgbClr val="0063BC">
                    <a:alpha val="11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F4C6-551A-4A1B-A966-986CA127446C}" type="slidenum">
              <a:rPr lang="es-MX" smtClean="0"/>
              <a:t>16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42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/>
          <p:cNvSpPr/>
          <p:nvPr/>
        </p:nvSpPr>
        <p:spPr>
          <a:xfrm>
            <a:off x="-2" y="102664"/>
            <a:ext cx="12192002" cy="982094"/>
          </a:xfrm>
          <a:prstGeom prst="rect">
            <a:avLst/>
          </a:prstGeom>
          <a:solidFill>
            <a:srgbClr val="009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/>
          <p:cNvSpPr/>
          <p:nvPr/>
        </p:nvSpPr>
        <p:spPr>
          <a:xfrm>
            <a:off x="-2" y="6751229"/>
            <a:ext cx="3024000" cy="108000"/>
          </a:xfrm>
          <a:prstGeom prst="rect">
            <a:avLst/>
          </a:prstGeom>
          <a:solidFill>
            <a:srgbClr val="009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/>
          <p:cNvSpPr/>
          <p:nvPr/>
        </p:nvSpPr>
        <p:spPr>
          <a:xfrm>
            <a:off x="3055999" y="6757855"/>
            <a:ext cx="3024000" cy="108000"/>
          </a:xfrm>
          <a:prstGeom prst="rect">
            <a:avLst/>
          </a:prstGeom>
          <a:solidFill>
            <a:srgbClr val="006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11"/>
          <p:cNvSpPr/>
          <p:nvPr/>
        </p:nvSpPr>
        <p:spPr>
          <a:xfrm>
            <a:off x="6112000" y="6757855"/>
            <a:ext cx="3024000" cy="108000"/>
          </a:xfrm>
          <a:prstGeom prst="rect">
            <a:avLst/>
          </a:prstGeom>
          <a:solidFill>
            <a:srgbClr val="009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ángulo 12"/>
          <p:cNvSpPr/>
          <p:nvPr/>
        </p:nvSpPr>
        <p:spPr>
          <a:xfrm>
            <a:off x="9168000" y="6751229"/>
            <a:ext cx="3024000" cy="108000"/>
          </a:xfrm>
          <a:prstGeom prst="rect">
            <a:avLst/>
          </a:prstGeom>
          <a:solidFill>
            <a:srgbClr val="006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289" y="182617"/>
            <a:ext cx="2589930" cy="864000"/>
          </a:xfrm>
          <a:prstGeom prst="rect">
            <a:avLst/>
          </a:prstGeom>
        </p:spPr>
      </p:pic>
      <p:sp>
        <p:nvSpPr>
          <p:cNvPr id="29" name="Rectángulo 28"/>
          <p:cNvSpPr/>
          <p:nvPr/>
        </p:nvSpPr>
        <p:spPr>
          <a:xfrm>
            <a:off x="-3" y="144477"/>
            <a:ext cx="8957735" cy="94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>
              <a:tabLst>
                <a:tab pos="180975" algn="l"/>
              </a:tabLst>
            </a:pPr>
            <a:r>
              <a:rPr lang="es-MX" sz="40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Mensaje final</a:t>
            </a:r>
          </a:p>
        </p:txBody>
      </p:sp>
      <p:sp>
        <p:nvSpPr>
          <p:cNvPr id="36" name="Marcador de contenido 2"/>
          <p:cNvSpPr txBox="1">
            <a:spLocks/>
          </p:cNvSpPr>
          <p:nvPr/>
        </p:nvSpPr>
        <p:spPr>
          <a:xfrm>
            <a:off x="228600" y="1397356"/>
            <a:ext cx="11756899" cy="49946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936B"/>
              </a:buClr>
            </a:pPr>
            <a:r>
              <a:rPr lang="es-MX" sz="2400" dirty="0">
                <a:latin typeface="Arial Narrow" panose="020B0606020202030204" pitchFamily="34" charset="0"/>
                <a:cs typeface="Arial" panose="020B0604020202020204" pitchFamily="34" charset="0"/>
              </a:rPr>
              <a:t>Se debe recordar que </a:t>
            </a:r>
            <a:r>
              <a:rPr lang="es-MX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la salud incide en todos los aspectos de nuestra vida individual y colectiva</a:t>
            </a:r>
            <a:r>
              <a:rPr lang="es-MX" sz="2400" dirty="0">
                <a:latin typeface="Arial Narrow" panose="020B0606020202030204" pitchFamily="34" charset="0"/>
                <a:cs typeface="Arial" panose="020B0604020202020204" pitchFamily="34" charset="0"/>
              </a:rPr>
              <a:t>: impulsa la </a:t>
            </a:r>
            <a:r>
              <a:rPr lang="es-MX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productividad</a:t>
            </a:r>
            <a:r>
              <a:rPr lang="es-MX" sz="2400" dirty="0">
                <a:latin typeface="Arial Narrow" panose="020B0606020202030204" pitchFamily="34" charset="0"/>
                <a:cs typeface="Arial" panose="020B0604020202020204" pitchFamily="34" charset="0"/>
              </a:rPr>
              <a:t> y el </a:t>
            </a:r>
            <a:r>
              <a:rPr lang="es-MX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crecimiento</a:t>
            </a:r>
            <a:r>
              <a:rPr lang="es-MX" sz="2400" dirty="0">
                <a:latin typeface="Arial Narrow" panose="020B0606020202030204" pitchFamily="34" charset="0"/>
                <a:cs typeface="Arial" panose="020B0604020202020204" pitchFamily="34" charset="0"/>
              </a:rPr>
              <a:t>, además, de ser un </a:t>
            </a:r>
            <a:r>
              <a:rPr lang="es-MX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elemento de inclusión </a:t>
            </a:r>
            <a:r>
              <a:rPr lang="es-MX" sz="2400" dirty="0">
                <a:latin typeface="Arial Narrow" panose="020B0606020202030204" pitchFamily="34" charset="0"/>
                <a:cs typeface="Arial" panose="020B0604020202020204" pitchFamily="34" charset="0"/>
              </a:rPr>
              <a:t>y </a:t>
            </a:r>
            <a:r>
              <a:rPr lang="es-MX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cohesión social.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936B"/>
              </a:buClr>
            </a:pPr>
            <a:r>
              <a:rPr lang="es-MX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México ha avanzado</a:t>
            </a:r>
            <a:r>
              <a:rPr lang="es-MX" sz="2400" dirty="0">
                <a:latin typeface="Arial Narrow" panose="020B0606020202030204" pitchFamily="34" charset="0"/>
                <a:cs typeface="Arial" panose="020B0604020202020204" pitchFamily="34" charset="0"/>
              </a:rPr>
              <a:t> en </a:t>
            </a:r>
            <a:r>
              <a:rPr lang="es-MX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materia de salud</a:t>
            </a:r>
            <a:r>
              <a:rPr lang="es-MX" sz="2400" dirty="0">
                <a:latin typeface="Arial Narrow" panose="020B0606020202030204" pitchFamily="34" charset="0"/>
                <a:cs typeface="Arial" panose="020B0604020202020204" pitchFamily="34" charset="0"/>
              </a:rPr>
              <a:t>, pero todavía </a:t>
            </a:r>
            <a:r>
              <a:rPr lang="es-MX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queda mucho por hacer.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936B"/>
              </a:buClr>
            </a:pPr>
            <a:r>
              <a:rPr lang="es-MX" sz="2400" dirty="0">
                <a:latin typeface="Arial Narrow" panose="020B0606020202030204" pitchFamily="34" charset="0"/>
                <a:cs typeface="Arial" panose="020B0604020202020204" pitchFamily="34" charset="0"/>
              </a:rPr>
              <a:t>Las enfermedades </a:t>
            </a:r>
            <a:r>
              <a:rPr lang="es-MX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crónicas</a:t>
            </a:r>
            <a:r>
              <a:rPr lang="es-MX" sz="2400" dirty="0">
                <a:latin typeface="Arial Narrow" panose="020B0606020202030204" pitchFamily="34" charset="0"/>
                <a:cs typeface="Arial" panose="020B0604020202020204" pitchFamily="34" charset="0"/>
              </a:rPr>
              <a:t>, como la </a:t>
            </a:r>
            <a:r>
              <a:rPr lang="es-MX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diabetes, las cardiovasculares</a:t>
            </a:r>
            <a:r>
              <a:rPr lang="es-MX" sz="2400" dirty="0">
                <a:latin typeface="Arial Narrow" panose="020B0606020202030204" pitchFamily="34" charset="0"/>
                <a:cs typeface="Arial" panose="020B0604020202020204" pitchFamily="34" charset="0"/>
              </a:rPr>
              <a:t>, el</a:t>
            </a:r>
            <a:r>
              <a:rPr lang="es-MX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 cáncer </a:t>
            </a:r>
            <a:r>
              <a:rPr lang="es-MX" sz="2400" dirty="0">
                <a:latin typeface="Arial Narrow" panose="020B0606020202030204" pitchFamily="34" charset="0"/>
                <a:cs typeface="Arial" panose="020B0604020202020204" pitchFamily="34" charset="0"/>
              </a:rPr>
              <a:t>y la </a:t>
            </a:r>
            <a:r>
              <a:rPr lang="es-MX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enfermedad renal</a:t>
            </a:r>
            <a:r>
              <a:rPr lang="es-MX" sz="2400" dirty="0">
                <a:latin typeface="Arial Narrow" panose="020B0606020202030204" pitchFamily="34" charset="0"/>
                <a:cs typeface="Arial" panose="020B0604020202020204" pitchFamily="34" charset="0"/>
              </a:rPr>
              <a:t>,</a:t>
            </a:r>
            <a:r>
              <a:rPr lang="es-MX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 son un gran problema </a:t>
            </a:r>
            <a:r>
              <a:rPr lang="es-MX" sz="2400" dirty="0">
                <a:latin typeface="Arial Narrow" panose="020B0606020202030204" pitchFamily="34" charset="0"/>
                <a:cs typeface="Arial" panose="020B0604020202020204" pitchFamily="34" charset="0"/>
              </a:rPr>
              <a:t>que requiere de </a:t>
            </a:r>
            <a:r>
              <a:rPr lang="es-MX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mayores esfuerzos </a:t>
            </a:r>
            <a:r>
              <a:rPr lang="es-MX" sz="2400" dirty="0">
                <a:latin typeface="Arial Narrow" panose="020B0606020202030204" pitchFamily="34" charset="0"/>
                <a:cs typeface="Arial" panose="020B0604020202020204" pitchFamily="34" charset="0"/>
              </a:rPr>
              <a:t>y de la </a:t>
            </a:r>
            <a:r>
              <a:rPr lang="es-MX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participación de: </a:t>
            </a:r>
            <a:r>
              <a:rPr lang="es-MX" sz="2400" dirty="0">
                <a:latin typeface="Arial Narrow" panose="020B0606020202030204" pitchFamily="34" charset="0"/>
                <a:cs typeface="Arial" panose="020B0604020202020204" pitchFamily="34" charset="0"/>
              </a:rPr>
              <a:t>sociedad, academia, gobierno e iniciativa privada.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936B"/>
              </a:buClr>
            </a:pPr>
            <a:r>
              <a:rPr lang="es-MX" sz="2400" dirty="0">
                <a:latin typeface="Arial Narrow" panose="020B0606020202030204" pitchFamily="34" charset="0"/>
                <a:cs typeface="Arial" panose="020B0604020202020204" pitchFamily="34" charset="0"/>
              </a:rPr>
              <a:t>Se debe avanzar en la </a:t>
            </a:r>
            <a:r>
              <a:rPr lang="es-MX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cobertura de los </a:t>
            </a:r>
            <a:r>
              <a:rPr lang="es-MX" sz="2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servicios, </a:t>
            </a:r>
            <a:r>
              <a:rPr lang="es-MX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así como en la </a:t>
            </a:r>
            <a:r>
              <a:rPr lang="es-MX" sz="2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prevención, </a:t>
            </a:r>
            <a:r>
              <a:rPr lang="es-MX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el </a:t>
            </a:r>
            <a:r>
              <a:rPr lang="es-MX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diagnóstico y </a:t>
            </a:r>
            <a:r>
              <a:rPr lang="es-MX" sz="2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el tratamiento oportuno.</a:t>
            </a:r>
            <a:endParaRPr lang="es-MX" sz="24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936B"/>
              </a:buClr>
            </a:pPr>
            <a:r>
              <a:rPr lang="es-MX" sz="2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México ha avanzado, es un país grande y con grandeza</a:t>
            </a:r>
            <a:r>
              <a:rPr lang="es-MX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. </a:t>
            </a:r>
            <a:r>
              <a:rPr lang="es-MX" altLang="es-MX" sz="24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La </a:t>
            </a:r>
            <a:r>
              <a:rPr lang="es-MX" altLang="es-MX" sz="2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grandeza se construye cada día</a:t>
            </a:r>
            <a:r>
              <a:rPr lang="es-MX" altLang="es-MX" sz="24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la grandeza </a:t>
            </a:r>
            <a:r>
              <a:rPr lang="es-MX" altLang="es-MX" sz="2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es producto de grandes personas.</a:t>
            </a:r>
            <a:r>
              <a:rPr lang="es-MX" sz="2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MX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Las </a:t>
            </a:r>
            <a:r>
              <a:rPr lang="es-MX" sz="2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instituciones</a:t>
            </a:r>
            <a:r>
              <a:rPr lang="es-MX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reflejan y sustentan </a:t>
            </a:r>
            <a:r>
              <a:rPr lang="es-MX" sz="2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nuestras fortalezas.</a:t>
            </a:r>
            <a:endParaRPr lang="es-MX" altLang="es-MX" b="1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936B"/>
              </a:buClr>
            </a:pPr>
            <a:endParaRPr lang="es-MX" altLang="es-MX" b="1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936B"/>
              </a:buClr>
            </a:pPr>
            <a:endParaRPr lang="es-MX" sz="24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936B"/>
              </a:buClr>
            </a:pPr>
            <a:endParaRPr lang="es-MX" sz="24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936B"/>
              </a:buClr>
            </a:pPr>
            <a:endParaRPr lang="es-MX" sz="24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F4C6-551A-4A1B-A966-986CA127446C}" type="slidenum">
              <a:rPr lang="es-MX" smtClean="0"/>
              <a:t>17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31954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/>
          <p:cNvSpPr/>
          <p:nvPr/>
        </p:nvSpPr>
        <p:spPr>
          <a:xfrm>
            <a:off x="-2" y="102664"/>
            <a:ext cx="12192002" cy="982094"/>
          </a:xfrm>
          <a:prstGeom prst="rect">
            <a:avLst/>
          </a:prstGeom>
          <a:solidFill>
            <a:srgbClr val="009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-2" y="6751229"/>
            <a:ext cx="3024000" cy="108000"/>
          </a:xfrm>
          <a:prstGeom prst="rect">
            <a:avLst/>
          </a:prstGeom>
          <a:solidFill>
            <a:srgbClr val="009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Rectángulo 10"/>
          <p:cNvSpPr/>
          <p:nvPr/>
        </p:nvSpPr>
        <p:spPr>
          <a:xfrm>
            <a:off x="3055999" y="6757855"/>
            <a:ext cx="3024000" cy="108000"/>
          </a:xfrm>
          <a:prstGeom prst="rect">
            <a:avLst/>
          </a:prstGeom>
          <a:solidFill>
            <a:srgbClr val="006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Rectángulo 11"/>
          <p:cNvSpPr/>
          <p:nvPr/>
        </p:nvSpPr>
        <p:spPr>
          <a:xfrm>
            <a:off x="6112000" y="6757855"/>
            <a:ext cx="3024000" cy="108000"/>
          </a:xfrm>
          <a:prstGeom prst="rect">
            <a:avLst/>
          </a:prstGeom>
          <a:solidFill>
            <a:srgbClr val="009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Rectángulo 12"/>
          <p:cNvSpPr/>
          <p:nvPr/>
        </p:nvSpPr>
        <p:spPr>
          <a:xfrm>
            <a:off x="9168000" y="6751229"/>
            <a:ext cx="3024000" cy="108000"/>
          </a:xfrm>
          <a:prstGeom prst="rect">
            <a:avLst/>
          </a:prstGeom>
          <a:solidFill>
            <a:srgbClr val="006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289" y="182617"/>
            <a:ext cx="2589930" cy="864000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F4C6-551A-4A1B-A966-986CA127446C}" type="slidenum">
              <a:rPr lang="es-MX" smtClean="0"/>
              <a:t>2</a:t>
            </a:fld>
            <a:endParaRPr lang="es-MX" dirty="0"/>
          </a:p>
        </p:txBody>
      </p:sp>
      <p:sp>
        <p:nvSpPr>
          <p:cNvPr id="39" name="Elipse 38"/>
          <p:cNvSpPr/>
          <p:nvPr/>
        </p:nvSpPr>
        <p:spPr>
          <a:xfrm>
            <a:off x="8832891" y="3454392"/>
            <a:ext cx="423068" cy="42050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0" name="Elipse 39"/>
          <p:cNvSpPr/>
          <p:nvPr/>
        </p:nvSpPr>
        <p:spPr>
          <a:xfrm>
            <a:off x="3031156" y="3762946"/>
            <a:ext cx="358534" cy="4063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1" name="Elipse 40"/>
          <p:cNvSpPr/>
          <p:nvPr/>
        </p:nvSpPr>
        <p:spPr>
          <a:xfrm>
            <a:off x="7513426" y="3762948"/>
            <a:ext cx="528999" cy="54122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Elipse 41"/>
          <p:cNvSpPr/>
          <p:nvPr/>
        </p:nvSpPr>
        <p:spPr>
          <a:xfrm>
            <a:off x="6045583" y="4304173"/>
            <a:ext cx="586832" cy="60504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3" name="Elipse 42"/>
          <p:cNvSpPr/>
          <p:nvPr/>
        </p:nvSpPr>
        <p:spPr>
          <a:xfrm>
            <a:off x="4683172" y="4069818"/>
            <a:ext cx="453257" cy="4957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4" name="Elipse 43"/>
          <p:cNvSpPr/>
          <p:nvPr/>
        </p:nvSpPr>
        <p:spPr>
          <a:xfrm>
            <a:off x="3884237" y="3620529"/>
            <a:ext cx="290161" cy="28483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45" name="Picture 6" descr="https://image.flaticon.com/icons/png/128/126/12647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782" y="3765140"/>
            <a:ext cx="1688653" cy="168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https://image.flaticon.com/icons/png/128/126/12647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747">
            <a:off x="6973423" y="3235279"/>
            <a:ext cx="1610218" cy="161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ttps://image.flaticon.com/icons/png/128/126/12647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067" y="3356555"/>
            <a:ext cx="812785" cy="81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https://image.flaticon.com/icons/png/128/126/12647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032" y="3481469"/>
            <a:ext cx="969346" cy="96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https://image.flaticon.com/icons/png/128/126/12647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705" y="3649624"/>
            <a:ext cx="1365787" cy="136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https://image.flaticon.com/icons/png/128/126/12647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244" y="3131900"/>
            <a:ext cx="1109137" cy="110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ángulo 50"/>
          <p:cNvSpPr/>
          <p:nvPr/>
        </p:nvSpPr>
        <p:spPr>
          <a:xfrm>
            <a:off x="386517" y="4418292"/>
            <a:ext cx="1492814" cy="59711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tabLst>
                <a:tab pos="0" algn="l"/>
              </a:tabLst>
            </a:pPr>
            <a:r>
              <a:rPr lang="es-MX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Seguridad Social</a:t>
            </a:r>
          </a:p>
        </p:txBody>
      </p:sp>
      <p:cxnSp>
        <p:nvCxnSpPr>
          <p:cNvPr id="52" name="Conector recto 51"/>
          <p:cNvCxnSpPr>
            <a:stCxn id="48" idx="1"/>
            <a:endCxn id="51" idx="0"/>
          </p:cNvCxnSpPr>
          <p:nvPr/>
        </p:nvCxnSpPr>
        <p:spPr>
          <a:xfrm flipH="1">
            <a:off x="1132924" y="3966142"/>
            <a:ext cx="1610108" cy="4521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ángulo 52"/>
          <p:cNvSpPr/>
          <p:nvPr/>
        </p:nvSpPr>
        <p:spPr>
          <a:xfrm>
            <a:off x="7814837" y="5194763"/>
            <a:ext cx="1745735" cy="632433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tabLst>
                <a:tab pos="0" algn="l"/>
              </a:tabLst>
            </a:pPr>
            <a:r>
              <a:rPr lang="es-MX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Educación</a:t>
            </a:r>
          </a:p>
        </p:txBody>
      </p:sp>
      <p:cxnSp>
        <p:nvCxnSpPr>
          <p:cNvPr id="54" name="Conector recto 53"/>
          <p:cNvCxnSpPr>
            <a:cxnSpLocks/>
          </p:cNvCxnSpPr>
          <p:nvPr/>
        </p:nvCxnSpPr>
        <p:spPr>
          <a:xfrm flipH="1" flipV="1">
            <a:off x="2527445" y="3048366"/>
            <a:ext cx="1275889" cy="4005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/>
          <p:cNvCxnSpPr>
            <a:cxnSpLocks/>
            <a:stCxn id="57" idx="0"/>
          </p:cNvCxnSpPr>
          <p:nvPr/>
        </p:nvCxnSpPr>
        <p:spPr>
          <a:xfrm flipV="1">
            <a:off x="6338999" y="5380195"/>
            <a:ext cx="0" cy="5332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ángulo 55"/>
          <p:cNvSpPr/>
          <p:nvPr/>
        </p:nvSpPr>
        <p:spPr>
          <a:xfrm>
            <a:off x="2297684" y="5059073"/>
            <a:ext cx="1738227" cy="43936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tabLst>
                <a:tab pos="0" algn="l"/>
              </a:tabLst>
            </a:pPr>
            <a:r>
              <a:rPr lang="es-MX" sz="2000" b="1" dirty="0">
                <a:latin typeface="Arial Narrow" panose="020B0606020202030204" pitchFamily="34" charset="0"/>
              </a:rPr>
              <a:t>Democracia</a:t>
            </a:r>
            <a:endParaRPr lang="es-MX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7" name="Rectángulo 56"/>
          <p:cNvSpPr/>
          <p:nvPr/>
        </p:nvSpPr>
        <p:spPr>
          <a:xfrm>
            <a:off x="5529002" y="5913439"/>
            <a:ext cx="1619994" cy="49497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tabLst>
                <a:tab pos="0" algn="l"/>
              </a:tabLst>
            </a:pPr>
            <a:r>
              <a:rPr lang="es-MX" sz="2000" b="1" dirty="0">
                <a:latin typeface="Arial Narrow" panose="020B0606020202030204" pitchFamily="34" charset="0"/>
              </a:rPr>
              <a:t>Salud</a:t>
            </a:r>
            <a:endParaRPr lang="es-MX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8" name="Conector recto 57"/>
          <p:cNvCxnSpPr>
            <a:cxnSpLocks/>
            <a:stCxn id="56" idx="0"/>
          </p:cNvCxnSpPr>
          <p:nvPr/>
        </p:nvCxnSpPr>
        <p:spPr>
          <a:xfrm flipV="1">
            <a:off x="3166798" y="4786620"/>
            <a:ext cx="1285054" cy="2724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ángulo 58"/>
          <p:cNvSpPr/>
          <p:nvPr/>
        </p:nvSpPr>
        <p:spPr>
          <a:xfrm>
            <a:off x="10377044" y="3530695"/>
            <a:ext cx="1743052" cy="43824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tabLst>
                <a:tab pos="0" algn="l"/>
              </a:tabLst>
            </a:pPr>
            <a:r>
              <a:rPr lang="es-MX" sz="2000" b="1" dirty="0">
                <a:latin typeface="Arial Narrow" panose="020B0606020202030204" pitchFamily="34" charset="0"/>
              </a:rPr>
              <a:t>Economía</a:t>
            </a:r>
            <a:endParaRPr lang="es-MX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60" name="Conector recto 59"/>
          <p:cNvCxnSpPr>
            <a:cxnSpLocks/>
          </p:cNvCxnSpPr>
          <p:nvPr/>
        </p:nvCxnSpPr>
        <p:spPr>
          <a:xfrm>
            <a:off x="9371879" y="3235967"/>
            <a:ext cx="1284024" cy="256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ángulo 60"/>
          <p:cNvSpPr/>
          <p:nvPr/>
        </p:nvSpPr>
        <p:spPr>
          <a:xfrm>
            <a:off x="270533" y="2793688"/>
            <a:ext cx="2263516" cy="50466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tabLst>
                <a:tab pos="0" algn="l"/>
              </a:tabLst>
            </a:pPr>
            <a:r>
              <a:rPr lang="es-MX" sz="2000" b="1" dirty="0">
                <a:latin typeface="Arial Narrow" panose="020B0606020202030204" pitchFamily="34" charset="0"/>
              </a:rPr>
              <a:t>Derechos Humanos</a:t>
            </a:r>
            <a:endParaRPr lang="es-MX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62" name="Conector recto 61"/>
          <p:cNvCxnSpPr>
            <a:cxnSpLocks/>
            <a:stCxn id="53" idx="0"/>
          </p:cNvCxnSpPr>
          <p:nvPr/>
        </p:nvCxnSpPr>
        <p:spPr>
          <a:xfrm flipH="1" flipV="1">
            <a:off x="8108252" y="4565598"/>
            <a:ext cx="579453" cy="6291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ángulo 62"/>
          <p:cNvSpPr/>
          <p:nvPr/>
        </p:nvSpPr>
        <p:spPr>
          <a:xfrm>
            <a:off x="9237085" y="5646275"/>
            <a:ext cx="2154408" cy="328082"/>
          </a:xfrm>
          <a:prstGeom prst="rect">
            <a:avLst/>
          </a:prstGeom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>
              <a:tabLst>
                <a:tab pos="0" algn="l"/>
              </a:tabLst>
            </a:pPr>
            <a:r>
              <a:rPr lang="es-MX" sz="2000" i="1" dirty="0">
                <a:solidFill>
                  <a:schemeClr val="tx1"/>
                </a:solidFill>
                <a:latin typeface="Arial Narrow" panose="020B0606020202030204" pitchFamily="34" charset="0"/>
              </a:rPr>
              <a:t>UNAM, SEP, IPN, </a:t>
            </a:r>
          </a:p>
          <a:p>
            <a:pPr algn="r">
              <a:tabLst>
                <a:tab pos="0" algn="l"/>
              </a:tabLst>
            </a:pPr>
            <a:r>
              <a:rPr lang="es-MX" sz="2000" i="1" dirty="0">
                <a:latin typeface="Arial Narrow" panose="020B0606020202030204" pitchFamily="34" charset="0"/>
              </a:rPr>
              <a:t>universidades, </a:t>
            </a:r>
          </a:p>
          <a:p>
            <a:pPr algn="r">
              <a:tabLst>
                <a:tab pos="0" algn="l"/>
              </a:tabLst>
            </a:pPr>
            <a:r>
              <a:rPr lang="es-MX" sz="2000" i="1" dirty="0">
                <a:latin typeface="Arial Narrow" panose="020B0606020202030204" pitchFamily="34" charset="0"/>
              </a:rPr>
              <a:t>CONACYT</a:t>
            </a:r>
            <a:endParaRPr lang="es-MX" sz="20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4" name="Rectángulo 63"/>
          <p:cNvSpPr/>
          <p:nvPr/>
        </p:nvSpPr>
        <p:spPr>
          <a:xfrm>
            <a:off x="187914" y="5264105"/>
            <a:ext cx="1724717" cy="284836"/>
          </a:xfrm>
          <a:prstGeom prst="rect">
            <a:avLst/>
          </a:prstGeom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>
              <a:tabLst>
                <a:tab pos="0" algn="l"/>
              </a:tabLst>
            </a:pPr>
            <a:r>
              <a:rPr lang="es-MX" sz="2000" i="1" dirty="0">
                <a:solidFill>
                  <a:schemeClr val="tx1"/>
                </a:solidFill>
                <a:latin typeface="Arial Narrow" panose="020B0606020202030204" pitchFamily="34" charset="0"/>
              </a:rPr>
              <a:t>IMSS, ISSSTE, INFONAVIT</a:t>
            </a:r>
          </a:p>
        </p:txBody>
      </p:sp>
      <p:sp>
        <p:nvSpPr>
          <p:cNvPr id="65" name="Rectángulo 64"/>
          <p:cNvSpPr/>
          <p:nvPr/>
        </p:nvSpPr>
        <p:spPr>
          <a:xfrm>
            <a:off x="3759203" y="5872218"/>
            <a:ext cx="1745735" cy="284836"/>
          </a:xfrm>
          <a:prstGeom prst="rect">
            <a:avLst/>
          </a:prstGeom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>
              <a:tabLst>
                <a:tab pos="0" algn="l"/>
              </a:tabLst>
            </a:pPr>
            <a:r>
              <a:rPr lang="es-MX" sz="1900" i="1" dirty="0">
                <a:solidFill>
                  <a:schemeClr val="tx1"/>
                </a:solidFill>
                <a:latin typeface="Arial Narrow" panose="020B0606020202030204" pitchFamily="34" charset="0"/>
              </a:rPr>
              <a:t>Hospital de Jesús, Consejo de Salubridad General, H. Civil de Guadalajara</a:t>
            </a:r>
          </a:p>
        </p:txBody>
      </p:sp>
      <p:sp>
        <p:nvSpPr>
          <p:cNvPr id="66" name="Rectángulo 65"/>
          <p:cNvSpPr/>
          <p:nvPr/>
        </p:nvSpPr>
        <p:spPr>
          <a:xfrm>
            <a:off x="10377044" y="4266431"/>
            <a:ext cx="1745735" cy="284836"/>
          </a:xfrm>
          <a:prstGeom prst="rect">
            <a:avLst/>
          </a:prstGeom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>
              <a:tabLst>
                <a:tab pos="0" algn="l"/>
              </a:tabLst>
            </a:pPr>
            <a:r>
              <a:rPr lang="es-MX" i="1" dirty="0">
                <a:solidFill>
                  <a:schemeClr val="tx1"/>
                </a:solidFill>
                <a:latin typeface="Arial Narrow" panose="020B0606020202030204" pitchFamily="34" charset="0"/>
              </a:rPr>
              <a:t>Banco de México, COFECE, IFT,</a:t>
            </a:r>
          </a:p>
          <a:p>
            <a:pPr algn="r">
              <a:tabLst>
                <a:tab pos="0" algn="l"/>
              </a:tabLst>
            </a:pPr>
            <a:r>
              <a:rPr lang="es-MX" i="1" dirty="0">
                <a:latin typeface="Arial Narrow" panose="020B0606020202030204" pitchFamily="34" charset="0"/>
              </a:rPr>
              <a:t>CFE, Pemex</a:t>
            </a:r>
            <a:endParaRPr lang="es-MX" i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7" name="Rectángulo 66"/>
          <p:cNvSpPr/>
          <p:nvPr/>
        </p:nvSpPr>
        <p:spPr>
          <a:xfrm>
            <a:off x="1799951" y="5587662"/>
            <a:ext cx="1745735" cy="284836"/>
          </a:xfrm>
          <a:prstGeom prst="rect">
            <a:avLst/>
          </a:prstGeom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>
              <a:tabLst>
                <a:tab pos="0" algn="l"/>
              </a:tabLst>
            </a:pPr>
            <a:r>
              <a:rPr lang="es-MX" sz="2000" i="1" dirty="0">
                <a:latin typeface="Arial Narrow" panose="020B0606020202030204" pitchFamily="34" charset="0"/>
              </a:rPr>
              <a:t>INE, INAI</a:t>
            </a:r>
            <a:endParaRPr lang="es-MX" sz="20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8" name="Rectángulo 67"/>
          <p:cNvSpPr/>
          <p:nvPr/>
        </p:nvSpPr>
        <p:spPr>
          <a:xfrm>
            <a:off x="3023968" y="1185762"/>
            <a:ext cx="2006600" cy="1569660"/>
          </a:xfrm>
          <a:prstGeom prst="rect">
            <a:avLst/>
          </a:prstGeom>
          <a:solidFill>
            <a:srgbClr val="006853"/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3000"/>
              </a:spcBef>
            </a:pPr>
            <a:r>
              <a:rPr lang="es-MX" sz="2400" dirty="0">
                <a:solidFill>
                  <a:schemeClr val="bg1"/>
                </a:solidFill>
                <a:latin typeface="Arial Narrow" panose="020B0606020202030204" pitchFamily="34" charset="0"/>
              </a:rPr>
              <a:t>Capacidad de dar forma a la interacción humana</a:t>
            </a:r>
            <a:endParaRPr lang="es-MX" sz="2400" i="1" dirty="0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ángulo 68"/>
          <p:cNvSpPr/>
          <p:nvPr/>
        </p:nvSpPr>
        <p:spPr>
          <a:xfrm>
            <a:off x="5221057" y="1696777"/>
            <a:ext cx="2818920" cy="544762"/>
          </a:xfrm>
          <a:prstGeom prst="rect">
            <a:avLst/>
          </a:prstGeom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tabLst>
                <a:tab pos="0" algn="l"/>
              </a:tabLst>
            </a:pPr>
            <a:r>
              <a:rPr lang="es-MX" sz="2800" b="1" dirty="0">
                <a:latin typeface="Arial Narrow" panose="020B0606020202030204" pitchFamily="34" charset="0"/>
              </a:rPr>
              <a:t>INSTITUCIONES</a:t>
            </a:r>
          </a:p>
        </p:txBody>
      </p:sp>
      <p:sp>
        <p:nvSpPr>
          <p:cNvPr id="70" name="Triángulo isósceles 69"/>
          <p:cNvSpPr/>
          <p:nvPr/>
        </p:nvSpPr>
        <p:spPr>
          <a:xfrm rot="5400000">
            <a:off x="4441665" y="1844592"/>
            <a:ext cx="1548000" cy="252000"/>
          </a:xfrm>
          <a:prstGeom prst="triangle">
            <a:avLst/>
          </a:prstGeom>
          <a:noFill/>
          <a:ln w="19050">
            <a:solidFill>
              <a:srgbClr val="8C8C8C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tx1">
                  <a:lumMod val="65000"/>
                  <a:lumOff val="35000"/>
                </a:schemeClr>
              </a:buClr>
            </a:pPr>
            <a:endParaRPr lang="es-MX" sz="24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Picture 6" descr="https://image.flaticon.com/icons/png/128/126/12647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747">
            <a:off x="7885028" y="1457853"/>
            <a:ext cx="1022609" cy="102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Rectángulo 71"/>
          <p:cNvSpPr/>
          <p:nvPr/>
        </p:nvSpPr>
        <p:spPr>
          <a:xfrm>
            <a:off x="831688" y="3360916"/>
            <a:ext cx="1724717" cy="284836"/>
          </a:xfrm>
          <a:prstGeom prst="rect">
            <a:avLst/>
          </a:prstGeom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>
              <a:tabLst>
                <a:tab pos="0" algn="l"/>
              </a:tabLst>
            </a:pPr>
            <a:r>
              <a:rPr lang="es-MX" sz="2000" i="1" dirty="0">
                <a:solidFill>
                  <a:schemeClr val="tx1"/>
                </a:solidFill>
                <a:latin typeface="Arial Narrow" panose="020B0606020202030204" pitchFamily="34" charset="0"/>
              </a:rPr>
              <a:t>CNDH</a:t>
            </a:r>
          </a:p>
        </p:txBody>
      </p:sp>
      <p:sp>
        <p:nvSpPr>
          <p:cNvPr id="73" name="CuadroTexto 72"/>
          <p:cNvSpPr txBox="1"/>
          <p:nvPr/>
        </p:nvSpPr>
        <p:spPr>
          <a:xfrm>
            <a:off x="72570" y="1081197"/>
            <a:ext cx="26704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i="1" dirty="0" smtClean="0">
                <a:latin typeface="Arial Narrow" panose="020B0606020202030204" pitchFamily="34" charset="0"/>
              </a:rPr>
              <a:t>Casi un siglo de transiciones pacíficas…</a:t>
            </a:r>
            <a:endParaRPr lang="es-MX" sz="2800" i="1" dirty="0">
              <a:latin typeface="Arial Narrow" panose="020B0606020202030204" pitchFamily="34" charset="0"/>
            </a:endParaRPr>
          </a:p>
        </p:txBody>
      </p:sp>
      <p:sp>
        <p:nvSpPr>
          <p:cNvPr id="74" name="Rectángulo 73"/>
          <p:cNvSpPr/>
          <p:nvPr/>
        </p:nvSpPr>
        <p:spPr>
          <a:xfrm>
            <a:off x="-3" y="144477"/>
            <a:ext cx="9313335" cy="94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>
              <a:tabLst>
                <a:tab pos="180975" algn="l"/>
              </a:tabLst>
            </a:pPr>
            <a:r>
              <a:rPr lang="es-MX" sz="4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México: una nación de instituciones</a:t>
            </a:r>
            <a:endParaRPr lang="es-MX" sz="40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88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/>
          <p:cNvSpPr/>
          <p:nvPr/>
        </p:nvSpPr>
        <p:spPr>
          <a:xfrm>
            <a:off x="-2" y="102664"/>
            <a:ext cx="12192002" cy="982094"/>
          </a:xfrm>
          <a:prstGeom prst="rect">
            <a:avLst/>
          </a:prstGeom>
          <a:solidFill>
            <a:srgbClr val="009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-2" y="144477"/>
            <a:ext cx="7200000" cy="94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>
              <a:tabLst>
                <a:tab pos="180975" algn="l"/>
              </a:tabLst>
            </a:pPr>
            <a:r>
              <a:rPr lang="es-MX" sz="4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La importancia </a:t>
            </a:r>
            <a:r>
              <a:rPr lang="es-MX" sz="40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 la salud</a:t>
            </a:r>
          </a:p>
        </p:txBody>
      </p:sp>
      <p:sp>
        <p:nvSpPr>
          <p:cNvPr id="6" name="Rectángulo 5"/>
          <p:cNvSpPr/>
          <p:nvPr/>
        </p:nvSpPr>
        <p:spPr>
          <a:xfrm>
            <a:off x="-2" y="6751229"/>
            <a:ext cx="3024000" cy="108000"/>
          </a:xfrm>
          <a:prstGeom prst="rect">
            <a:avLst/>
          </a:prstGeom>
          <a:solidFill>
            <a:srgbClr val="009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Rectángulo 10"/>
          <p:cNvSpPr/>
          <p:nvPr/>
        </p:nvSpPr>
        <p:spPr>
          <a:xfrm>
            <a:off x="3055999" y="6757855"/>
            <a:ext cx="3024000" cy="108000"/>
          </a:xfrm>
          <a:prstGeom prst="rect">
            <a:avLst/>
          </a:prstGeom>
          <a:solidFill>
            <a:srgbClr val="006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Rectángulo 11"/>
          <p:cNvSpPr/>
          <p:nvPr/>
        </p:nvSpPr>
        <p:spPr>
          <a:xfrm>
            <a:off x="6112000" y="6757855"/>
            <a:ext cx="3024000" cy="108000"/>
          </a:xfrm>
          <a:prstGeom prst="rect">
            <a:avLst/>
          </a:prstGeom>
          <a:solidFill>
            <a:srgbClr val="009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Rectángulo 12"/>
          <p:cNvSpPr/>
          <p:nvPr/>
        </p:nvSpPr>
        <p:spPr>
          <a:xfrm>
            <a:off x="9168000" y="6751229"/>
            <a:ext cx="3024000" cy="108000"/>
          </a:xfrm>
          <a:prstGeom prst="rect">
            <a:avLst/>
          </a:prstGeom>
          <a:solidFill>
            <a:srgbClr val="006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289" y="182617"/>
            <a:ext cx="2589930" cy="864000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F4C6-551A-4A1B-A966-986CA127446C}" type="slidenum">
              <a:rPr lang="es-MX" smtClean="0"/>
              <a:t>3</a:t>
            </a:fld>
            <a:endParaRPr lang="es-MX" dirty="0"/>
          </a:p>
        </p:txBody>
      </p:sp>
      <p:pic>
        <p:nvPicPr>
          <p:cNvPr id="77" name="Picture 6" descr="Resultado de imagen para mapa  mexico vector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81" b="9629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563" t="-2869" r="-1624" b="1509"/>
          <a:stretch/>
        </p:blipFill>
        <p:spPr bwMode="auto">
          <a:xfrm>
            <a:off x="4342103" y="2290405"/>
            <a:ext cx="1439641" cy="143964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xtLst/>
        </p:spPr>
      </p:pic>
      <p:sp>
        <p:nvSpPr>
          <p:cNvPr id="78" name="Rectángulo 77"/>
          <p:cNvSpPr/>
          <p:nvPr/>
        </p:nvSpPr>
        <p:spPr>
          <a:xfrm>
            <a:off x="2047246" y="4270036"/>
            <a:ext cx="1801548" cy="544762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tabLst>
                <a:tab pos="0" algn="l"/>
              </a:tabLst>
            </a:pPr>
            <a:endParaRPr lang="es-MX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9" name="Rectángulo 78"/>
          <p:cNvSpPr/>
          <p:nvPr/>
        </p:nvSpPr>
        <p:spPr>
          <a:xfrm>
            <a:off x="2047246" y="1434443"/>
            <a:ext cx="1801548" cy="544762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tabLst>
                <a:tab pos="0" algn="l"/>
              </a:tabLst>
            </a:pPr>
            <a:r>
              <a:rPr lang="es-MX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Derecho</a:t>
            </a:r>
          </a:p>
        </p:txBody>
      </p:sp>
      <p:sp>
        <p:nvSpPr>
          <p:cNvPr id="80" name="Rectángulo 79"/>
          <p:cNvSpPr/>
          <p:nvPr/>
        </p:nvSpPr>
        <p:spPr>
          <a:xfrm>
            <a:off x="1747650" y="2126370"/>
            <a:ext cx="1801548" cy="93641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tabLst>
                <a:tab pos="0" algn="l"/>
              </a:tabLst>
            </a:pPr>
            <a:r>
              <a:rPr lang="es-MX" sz="2000" b="1" dirty="0">
                <a:latin typeface="Arial Narrow" panose="020B0606020202030204" pitchFamily="34" charset="0"/>
              </a:rPr>
              <a:t>Igualador </a:t>
            </a:r>
            <a:r>
              <a:rPr lang="es-MX" sz="2000" b="1" dirty="0" smtClean="0">
                <a:latin typeface="Arial Narrow" panose="020B0606020202030204" pitchFamily="34" charset="0"/>
              </a:rPr>
              <a:t>social</a:t>
            </a:r>
            <a:endParaRPr lang="es-MX" sz="2000" b="1" dirty="0">
              <a:latin typeface="Arial Narrow" panose="020B0606020202030204" pitchFamily="34" charset="0"/>
            </a:endParaRPr>
          </a:p>
        </p:txBody>
      </p:sp>
      <p:sp>
        <p:nvSpPr>
          <p:cNvPr id="81" name="Rectángulo 80"/>
          <p:cNvSpPr/>
          <p:nvPr/>
        </p:nvSpPr>
        <p:spPr>
          <a:xfrm>
            <a:off x="1746238" y="3214576"/>
            <a:ext cx="1801548" cy="93641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tabLst>
                <a:tab pos="0" algn="l"/>
              </a:tabLst>
            </a:pPr>
            <a:r>
              <a:rPr lang="es-MX" sz="2000" b="1">
                <a:latin typeface="Arial Narrow" panose="020B0606020202030204" pitchFamily="34" charset="0"/>
              </a:rPr>
              <a:t>Elemento de inclusión y estabilidad</a:t>
            </a:r>
            <a:endParaRPr lang="es-MX" sz="2000" b="1" dirty="0">
              <a:latin typeface="Arial Narrow" panose="020B0606020202030204" pitchFamily="34" charset="0"/>
            </a:endParaRPr>
          </a:p>
        </p:txBody>
      </p:sp>
      <p:cxnSp>
        <p:nvCxnSpPr>
          <p:cNvPr id="82" name="Conector recto 81"/>
          <p:cNvCxnSpPr>
            <a:endCxn id="77" idx="0"/>
          </p:cNvCxnSpPr>
          <p:nvPr/>
        </p:nvCxnSpPr>
        <p:spPr>
          <a:xfrm>
            <a:off x="3848794" y="1434443"/>
            <a:ext cx="1213130" cy="855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cto 82"/>
          <p:cNvCxnSpPr>
            <a:endCxn id="77" idx="1"/>
          </p:cNvCxnSpPr>
          <p:nvPr/>
        </p:nvCxnSpPr>
        <p:spPr>
          <a:xfrm>
            <a:off x="3848794" y="1965110"/>
            <a:ext cx="704140" cy="5361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cto 83"/>
          <p:cNvCxnSpPr>
            <a:endCxn id="77" idx="1"/>
          </p:cNvCxnSpPr>
          <p:nvPr/>
        </p:nvCxnSpPr>
        <p:spPr>
          <a:xfrm>
            <a:off x="3541735" y="2133210"/>
            <a:ext cx="1011199" cy="3680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cto 84"/>
          <p:cNvCxnSpPr>
            <a:endCxn id="77" idx="2"/>
          </p:cNvCxnSpPr>
          <p:nvPr/>
        </p:nvCxnSpPr>
        <p:spPr>
          <a:xfrm flipV="1">
            <a:off x="3543147" y="3010227"/>
            <a:ext cx="798956" cy="367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cto 85"/>
          <p:cNvCxnSpPr>
            <a:endCxn id="77" idx="2"/>
          </p:cNvCxnSpPr>
          <p:nvPr/>
        </p:nvCxnSpPr>
        <p:spPr>
          <a:xfrm flipV="1">
            <a:off x="3541735" y="3010227"/>
            <a:ext cx="800368" cy="2134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cto 86"/>
          <p:cNvCxnSpPr>
            <a:endCxn id="77" idx="3"/>
          </p:cNvCxnSpPr>
          <p:nvPr/>
        </p:nvCxnSpPr>
        <p:spPr>
          <a:xfrm flipV="1">
            <a:off x="3543147" y="3519217"/>
            <a:ext cx="1009787" cy="6295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cto 87"/>
          <p:cNvCxnSpPr>
            <a:endCxn id="77" idx="3"/>
          </p:cNvCxnSpPr>
          <p:nvPr/>
        </p:nvCxnSpPr>
        <p:spPr>
          <a:xfrm flipV="1">
            <a:off x="3848794" y="3519217"/>
            <a:ext cx="704140" cy="7491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cto 88"/>
          <p:cNvCxnSpPr>
            <a:endCxn id="90" idx="4"/>
          </p:cNvCxnSpPr>
          <p:nvPr/>
        </p:nvCxnSpPr>
        <p:spPr>
          <a:xfrm flipV="1">
            <a:off x="3848794" y="3753130"/>
            <a:ext cx="1210171" cy="10616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Elipse 89"/>
          <p:cNvSpPr/>
          <p:nvPr/>
        </p:nvSpPr>
        <p:spPr>
          <a:xfrm>
            <a:off x="4336185" y="2288195"/>
            <a:ext cx="1445559" cy="1464935"/>
          </a:xfrm>
          <a:prstGeom prst="ellips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1" name="Rectángulo 90"/>
          <p:cNvSpPr/>
          <p:nvPr/>
        </p:nvSpPr>
        <p:spPr>
          <a:xfrm>
            <a:off x="-52284" y="2637923"/>
            <a:ext cx="1801548" cy="800750"/>
          </a:xfrm>
          <a:prstGeom prst="rect">
            <a:avLst/>
          </a:prstGeom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tabLst>
                <a:tab pos="0" algn="l"/>
              </a:tabLst>
            </a:pPr>
            <a:r>
              <a:rPr lang="es-MX" sz="2600" dirty="0">
                <a:latin typeface="Arial Narrow" panose="020B0606020202030204" pitchFamily="34" charset="0"/>
              </a:rPr>
              <a:t>La </a:t>
            </a:r>
            <a:r>
              <a:rPr lang="es-MX" sz="2600" b="1" dirty="0">
                <a:latin typeface="Arial Narrow" panose="020B0606020202030204" pitchFamily="34" charset="0"/>
              </a:rPr>
              <a:t>salud </a:t>
            </a:r>
            <a:r>
              <a:rPr lang="es-MX" sz="2600" dirty="0">
                <a:latin typeface="Arial Narrow" panose="020B0606020202030204" pitchFamily="34" charset="0"/>
              </a:rPr>
              <a:t>es</a:t>
            </a:r>
            <a:endParaRPr lang="es-MX" sz="2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2" name="Rectángulo 91"/>
          <p:cNvSpPr/>
          <p:nvPr/>
        </p:nvSpPr>
        <p:spPr>
          <a:xfrm>
            <a:off x="5761123" y="2470600"/>
            <a:ext cx="2993410" cy="800750"/>
          </a:xfrm>
          <a:prstGeom prst="rect">
            <a:avLst/>
          </a:prstGeom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tabLst>
                <a:tab pos="0" algn="l"/>
              </a:tabLst>
            </a:pPr>
            <a:r>
              <a:rPr lang="es-MX" sz="2000" dirty="0">
                <a:latin typeface="Arial Narrow" panose="020B0606020202030204" pitchFamily="34" charset="0"/>
              </a:rPr>
              <a:t>Pero todavía es una </a:t>
            </a:r>
            <a:r>
              <a:rPr lang="es-MX" sz="2000" b="1" dirty="0">
                <a:latin typeface="Arial Narrow" panose="020B0606020202030204" pitchFamily="34" charset="0"/>
              </a:rPr>
              <a:t>aspiración </a:t>
            </a:r>
            <a:r>
              <a:rPr lang="es-MX" sz="2000" dirty="0">
                <a:latin typeface="Arial Narrow" panose="020B0606020202030204" pitchFamily="34" charset="0"/>
              </a:rPr>
              <a:t>para muchos.</a:t>
            </a:r>
          </a:p>
          <a:p>
            <a:pPr marL="342900" indent="-342900" algn="ctr">
              <a:buFont typeface="Arial" panose="020B0604020202020204" pitchFamily="34" charset="0"/>
              <a:buChar char="•"/>
              <a:tabLst>
                <a:tab pos="0" algn="l"/>
              </a:tabLst>
            </a:pPr>
            <a:endParaRPr lang="es-MX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3" name="Rectángulo 92"/>
          <p:cNvSpPr/>
          <p:nvPr/>
        </p:nvSpPr>
        <p:spPr>
          <a:xfrm>
            <a:off x="5601924" y="3023409"/>
            <a:ext cx="3369734" cy="544762"/>
          </a:xfrm>
          <a:prstGeom prst="rect">
            <a:avLst/>
          </a:prstGeom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tabLst>
                <a:tab pos="0" algn="l"/>
              </a:tabLst>
            </a:pPr>
            <a:r>
              <a:rPr lang="es-MX" sz="2000" dirty="0">
                <a:latin typeface="Arial Narrow" panose="020B0606020202030204" pitchFamily="34" charset="0"/>
              </a:rPr>
              <a:t>Sin una población sana, no se puede tener un </a:t>
            </a:r>
            <a:r>
              <a:rPr lang="es-MX" sz="2000" b="1" dirty="0">
                <a:latin typeface="Arial Narrow" panose="020B0606020202030204" pitchFamily="34" charset="0"/>
              </a:rPr>
              <a:t>país productivo.</a:t>
            </a:r>
          </a:p>
        </p:txBody>
      </p:sp>
      <p:sp>
        <p:nvSpPr>
          <p:cNvPr id="94" name="Rectángulo 93"/>
          <p:cNvSpPr/>
          <p:nvPr/>
        </p:nvSpPr>
        <p:spPr>
          <a:xfrm>
            <a:off x="9057828" y="2789450"/>
            <a:ext cx="3083801" cy="544762"/>
          </a:xfrm>
          <a:prstGeom prst="rect">
            <a:avLst/>
          </a:prstGeom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tabLst>
                <a:tab pos="0" algn="l"/>
              </a:tabLst>
            </a:pPr>
            <a:r>
              <a:rPr lang="es-MX" sz="26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La salud está en todo. </a:t>
            </a:r>
            <a:r>
              <a:rPr lang="es-MX" sz="2600" b="1" i="1" dirty="0">
                <a:latin typeface="Arial Narrow" panose="020B0606020202030204" pitchFamily="34" charset="0"/>
              </a:rPr>
              <a:t>N</a:t>
            </a:r>
            <a:r>
              <a:rPr lang="es-MX" sz="26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o es todo, pero sin ella, no hay </a:t>
            </a:r>
            <a:r>
              <a:rPr lang="es-MX" sz="2600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nada.</a:t>
            </a:r>
            <a:endParaRPr lang="es-MX" sz="2600" b="1" i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95" name="Conector recto de flecha 94"/>
          <p:cNvCxnSpPr/>
          <p:nvPr/>
        </p:nvCxnSpPr>
        <p:spPr>
          <a:xfrm>
            <a:off x="5467353" y="2422975"/>
            <a:ext cx="360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recto de flecha 95"/>
          <p:cNvCxnSpPr/>
          <p:nvPr/>
        </p:nvCxnSpPr>
        <p:spPr>
          <a:xfrm flipV="1">
            <a:off x="5457828" y="3634087"/>
            <a:ext cx="3600000" cy="92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ángulo 96"/>
          <p:cNvSpPr/>
          <p:nvPr/>
        </p:nvSpPr>
        <p:spPr>
          <a:xfrm>
            <a:off x="1205744" y="5395499"/>
            <a:ext cx="9780513" cy="954107"/>
          </a:xfrm>
          <a:prstGeom prst="rect">
            <a:avLst/>
          </a:prstGeom>
          <a:solidFill>
            <a:srgbClr val="00936B"/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3000"/>
              </a:spcBef>
            </a:pPr>
            <a:r>
              <a:rPr lang="es-MX" sz="28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La </a:t>
            </a:r>
            <a:r>
              <a:rPr lang="es-MX" sz="28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atención a la salud de los mexicanos </a:t>
            </a:r>
            <a:r>
              <a:rPr lang="es-MX" sz="28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ha sido una de las </a:t>
            </a:r>
            <a:r>
              <a:rPr lang="es-MX" sz="28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prioridades</a:t>
            </a:r>
            <a:r>
              <a:rPr lang="es-MX" sz="28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del gobierno del presidente Enrique Peña Nieto.</a:t>
            </a:r>
            <a:endParaRPr lang="es-MX" sz="2800" i="1" dirty="0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008129" y="4203177"/>
            <a:ext cx="18406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</a:tabLst>
            </a:pPr>
            <a:r>
              <a:rPr lang="es-MX" b="1" dirty="0">
                <a:latin typeface="Arial Narrow" panose="020B0606020202030204" pitchFamily="34" charset="0"/>
              </a:rPr>
              <a:t>Inversión con retornos valiosos</a:t>
            </a:r>
          </a:p>
        </p:txBody>
      </p:sp>
    </p:spTree>
    <p:extLst>
      <p:ext uri="{BB962C8B-B14F-4D97-AF65-F5344CB8AC3E}">
        <p14:creationId xmlns:p14="http://schemas.microsoft.com/office/powerpoint/2010/main" val="168536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/>
          <p:cNvSpPr/>
          <p:nvPr/>
        </p:nvSpPr>
        <p:spPr>
          <a:xfrm>
            <a:off x="-2" y="102664"/>
            <a:ext cx="12192002" cy="982094"/>
          </a:xfrm>
          <a:prstGeom prst="rect">
            <a:avLst/>
          </a:prstGeom>
          <a:solidFill>
            <a:srgbClr val="009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-2" y="144477"/>
            <a:ext cx="7200000" cy="94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>
              <a:tabLst>
                <a:tab pos="180975" algn="l"/>
              </a:tabLst>
            </a:pPr>
            <a:r>
              <a:rPr lang="es-MX" sz="4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La importancia de la salud</a:t>
            </a:r>
            <a:endParaRPr lang="es-MX" sz="40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-2" y="6751229"/>
            <a:ext cx="3024000" cy="108000"/>
          </a:xfrm>
          <a:prstGeom prst="rect">
            <a:avLst/>
          </a:prstGeom>
          <a:solidFill>
            <a:srgbClr val="009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Rectángulo 10"/>
          <p:cNvSpPr/>
          <p:nvPr/>
        </p:nvSpPr>
        <p:spPr>
          <a:xfrm>
            <a:off x="3055999" y="6757855"/>
            <a:ext cx="3024000" cy="108000"/>
          </a:xfrm>
          <a:prstGeom prst="rect">
            <a:avLst/>
          </a:prstGeom>
          <a:solidFill>
            <a:srgbClr val="006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Rectángulo 11"/>
          <p:cNvSpPr/>
          <p:nvPr/>
        </p:nvSpPr>
        <p:spPr>
          <a:xfrm>
            <a:off x="6112000" y="6757855"/>
            <a:ext cx="3024000" cy="108000"/>
          </a:xfrm>
          <a:prstGeom prst="rect">
            <a:avLst/>
          </a:prstGeom>
          <a:solidFill>
            <a:srgbClr val="009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Rectángulo 12"/>
          <p:cNvSpPr/>
          <p:nvPr/>
        </p:nvSpPr>
        <p:spPr>
          <a:xfrm>
            <a:off x="9168000" y="6751229"/>
            <a:ext cx="3024000" cy="108000"/>
          </a:xfrm>
          <a:prstGeom prst="rect">
            <a:avLst/>
          </a:prstGeom>
          <a:solidFill>
            <a:srgbClr val="006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289" y="182617"/>
            <a:ext cx="2589930" cy="864000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F4C6-551A-4A1B-A966-986CA127446C}" type="slidenum">
              <a:rPr lang="es-MX" smtClean="0"/>
              <a:t>4</a:t>
            </a:fld>
            <a:endParaRPr lang="es-MX" dirty="0"/>
          </a:p>
        </p:txBody>
      </p:sp>
      <p:grpSp>
        <p:nvGrpSpPr>
          <p:cNvPr id="77" name="Grupo 76"/>
          <p:cNvGrpSpPr/>
          <p:nvPr/>
        </p:nvGrpSpPr>
        <p:grpSpPr>
          <a:xfrm>
            <a:off x="1878987" y="1791580"/>
            <a:ext cx="8434024" cy="4795784"/>
            <a:chOff x="2006554" y="1224095"/>
            <a:chExt cx="8434024" cy="4795784"/>
          </a:xfrm>
        </p:grpSpPr>
        <p:sp>
          <p:nvSpPr>
            <p:cNvPr id="78" name="Terminador 77"/>
            <p:cNvSpPr/>
            <p:nvPr/>
          </p:nvSpPr>
          <p:spPr>
            <a:xfrm>
              <a:off x="8587400" y="2668623"/>
              <a:ext cx="1795732" cy="560717"/>
            </a:xfrm>
            <a:prstGeom prst="flowChartTerminator">
              <a:avLst/>
            </a:prstGeom>
            <a:solidFill>
              <a:schemeClr val="bg1">
                <a:alpha val="66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000" dirty="0" smtClean="0">
                  <a:solidFill>
                    <a:sysClr val="windowText" lastClr="000000"/>
                  </a:solidFill>
                  <a:latin typeface="Arial Narrow" panose="020B0606020202030204" pitchFamily="34" charset="0"/>
                </a:rPr>
                <a:t>Alimentación</a:t>
              </a:r>
              <a:endParaRPr lang="es-MX" sz="2000" dirty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grpSp>
          <p:nvGrpSpPr>
            <p:cNvPr id="79" name="Grupo 78"/>
            <p:cNvGrpSpPr/>
            <p:nvPr/>
          </p:nvGrpSpPr>
          <p:grpSpPr>
            <a:xfrm>
              <a:off x="2006554" y="1224095"/>
              <a:ext cx="8434024" cy="4795784"/>
              <a:chOff x="2006554" y="1224095"/>
              <a:chExt cx="8434024" cy="4795784"/>
            </a:xfrm>
          </p:grpSpPr>
          <p:sp>
            <p:nvSpPr>
              <p:cNvPr id="80" name="Elipse 79"/>
              <p:cNvSpPr/>
              <p:nvPr/>
            </p:nvSpPr>
            <p:spPr>
              <a:xfrm>
                <a:off x="3853252" y="1224095"/>
                <a:ext cx="4791600" cy="4791600"/>
              </a:xfrm>
              <a:prstGeom prst="ellipse">
                <a:avLst/>
              </a:prstGeom>
              <a:solidFill>
                <a:srgbClr val="EC1C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grpSp>
            <p:nvGrpSpPr>
              <p:cNvPr id="81" name="Grupo 80"/>
              <p:cNvGrpSpPr/>
              <p:nvPr/>
            </p:nvGrpSpPr>
            <p:grpSpPr>
              <a:xfrm>
                <a:off x="2006554" y="1426622"/>
                <a:ext cx="8434024" cy="4593257"/>
                <a:chOff x="2006554" y="1426622"/>
                <a:chExt cx="8434024" cy="4593257"/>
              </a:xfrm>
            </p:grpSpPr>
            <p:sp>
              <p:nvSpPr>
                <p:cNvPr id="82" name="Terminador 81"/>
                <p:cNvSpPr/>
                <p:nvPr/>
              </p:nvSpPr>
              <p:spPr>
                <a:xfrm>
                  <a:off x="4409357" y="2324524"/>
                  <a:ext cx="1632484" cy="560717"/>
                </a:xfrm>
                <a:prstGeom prst="flowChartTerminator">
                  <a:avLst/>
                </a:prstGeom>
                <a:solidFill>
                  <a:schemeClr val="bg1">
                    <a:alpha val="6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MX" dirty="0" smtClean="0">
                      <a:solidFill>
                        <a:sysClr val="windowText" lastClr="000000"/>
                      </a:solidFill>
                      <a:latin typeface="Arial Narrow" panose="020B0606020202030204" pitchFamily="34" charset="0"/>
                    </a:rPr>
                    <a:t>Desarrollo cognitivo</a:t>
                  </a:r>
                  <a:endParaRPr lang="es-MX" dirty="0">
                    <a:solidFill>
                      <a:sysClr val="windowText" lastClr="000000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83" name="Terminador 82"/>
                <p:cNvSpPr/>
                <p:nvPr/>
              </p:nvSpPr>
              <p:spPr>
                <a:xfrm>
                  <a:off x="3883498" y="3339537"/>
                  <a:ext cx="1632484" cy="560717"/>
                </a:xfrm>
                <a:prstGeom prst="flowChartTerminator">
                  <a:avLst/>
                </a:prstGeom>
                <a:solidFill>
                  <a:schemeClr val="bg1">
                    <a:alpha val="6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MX" dirty="0" smtClean="0">
                      <a:solidFill>
                        <a:sysClr val="windowText" lastClr="000000"/>
                      </a:solidFill>
                      <a:latin typeface="Arial Narrow" panose="020B0606020202030204" pitchFamily="34" charset="0"/>
                    </a:rPr>
                    <a:t>Productividad</a:t>
                  </a:r>
                  <a:endParaRPr lang="es-MX" dirty="0">
                    <a:solidFill>
                      <a:sysClr val="windowText" lastClr="000000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84" name="Terminador 83"/>
                <p:cNvSpPr/>
                <p:nvPr/>
              </p:nvSpPr>
              <p:spPr>
                <a:xfrm>
                  <a:off x="4439543" y="4444752"/>
                  <a:ext cx="1632484" cy="560717"/>
                </a:xfrm>
                <a:prstGeom prst="flowChartTerminator">
                  <a:avLst/>
                </a:prstGeom>
                <a:solidFill>
                  <a:schemeClr val="bg1">
                    <a:alpha val="6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MX" dirty="0" smtClean="0">
                      <a:solidFill>
                        <a:sysClr val="windowText" lastClr="000000"/>
                      </a:solidFill>
                      <a:latin typeface="Arial Narrow" panose="020B0606020202030204" pitchFamily="34" charset="0"/>
                    </a:rPr>
                    <a:t>Bienestar emocional</a:t>
                  </a:r>
                  <a:endParaRPr lang="es-MX" dirty="0">
                    <a:solidFill>
                      <a:sysClr val="windowText" lastClr="000000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85" name="Terminador 84"/>
                <p:cNvSpPr/>
                <p:nvPr/>
              </p:nvSpPr>
              <p:spPr>
                <a:xfrm>
                  <a:off x="6434983" y="2311025"/>
                  <a:ext cx="1632484" cy="560717"/>
                </a:xfrm>
                <a:prstGeom prst="flowChartTerminator">
                  <a:avLst/>
                </a:prstGeom>
                <a:solidFill>
                  <a:schemeClr val="bg1">
                    <a:alpha val="6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MX" dirty="0" smtClean="0">
                      <a:solidFill>
                        <a:sysClr val="windowText" lastClr="000000"/>
                      </a:solidFill>
                      <a:latin typeface="Arial Narrow" panose="020B0606020202030204" pitchFamily="34" charset="0"/>
                    </a:rPr>
                    <a:t>Desarrollo físico</a:t>
                  </a:r>
                  <a:endParaRPr lang="es-MX" dirty="0">
                    <a:solidFill>
                      <a:sysClr val="windowText" lastClr="000000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86" name="Terminador 85"/>
                <p:cNvSpPr/>
                <p:nvPr/>
              </p:nvSpPr>
              <p:spPr>
                <a:xfrm>
                  <a:off x="6983496" y="3339537"/>
                  <a:ext cx="1632484" cy="560717"/>
                </a:xfrm>
                <a:prstGeom prst="flowChartTerminator">
                  <a:avLst/>
                </a:prstGeom>
                <a:solidFill>
                  <a:schemeClr val="bg1">
                    <a:alpha val="6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MX" dirty="0" smtClean="0">
                      <a:solidFill>
                        <a:sysClr val="windowText" lastClr="000000"/>
                      </a:solidFill>
                      <a:latin typeface="Arial Narrow" panose="020B0606020202030204" pitchFamily="34" charset="0"/>
                    </a:rPr>
                    <a:t>Rendimiento</a:t>
                  </a:r>
                  <a:endParaRPr lang="es-MX" dirty="0">
                    <a:solidFill>
                      <a:sysClr val="windowText" lastClr="000000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87" name="Terminador 86"/>
                <p:cNvSpPr/>
                <p:nvPr/>
              </p:nvSpPr>
              <p:spPr>
                <a:xfrm>
                  <a:off x="6385091" y="4444502"/>
                  <a:ext cx="1632484" cy="560717"/>
                </a:xfrm>
                <a:prstGeom prst="flowChartTerminator">
                  <a:avLst/>
                </a:prstGeom>
                <a:solidFill>
                  <a:schemeClr val="bg1">
                    <a:alpha val="6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MX" dirty="0" smtClean="0">
                      <a:solidFill>
                        <a:sysClr val="windowText" lastClr="000000"/>
                      </a:solidFill>
                      <a:latin typeface="Arial Narrow" panose="020B0606020202030204" pitchFamily="34" charset="0"/>
                    </a:rPr>
                    <a:t>Relaciones sociales</a:t>
                  </a:r>
                  <a:endParaRPr lang="es-MX" dirty="0">
                    <a:solidFill>
                      <a:sysClr val="windowText" lastClr="000000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88" name="Terminador 87"/>
                <p:cNvSpPr/>
                <p:nvPr/>
              </p:nvSpPr>
              <p:spPr>
                <a:xfrm>
                  <a:off x="2671077" y="1426622"/>
                  <a:ext cx="1795732" cy="560717"/>
                </a:xfrm>
                <a:prstGeom prst="flowChartTerminator">
                  <a:avLst/>
                </a:prstGeom>
                <a:solidFill>
                  <a:schemeClr val="bg1">
                    <a:alpha val="66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MX" dirty="0">
                      <a:solidFill>
                        <a:sysClr val="windowText" lastClr="000000"/>
                      </a:solidFill>
                      <a:latin typeface="Arial Narrow" panose="020B0606020202030204" pitchFamily="34" charset="0"/>
                    </a:rPr>
                    <a:t>Genética</a:t>
                  </a:r>
                </a:p>
              </p:txBody>
            </p:sp>
            <p:sp>
              <p:nvSpPr>
                <p:cNvPr id="89" name="Terminador 88"/>
                <p:cNvSpPr/>
                <p:nvPr/>
              </p:nvSpPr>
              <p:spPr>
                <a:xfrm>
                  <a:off x="2057520" y="2632126"/>
                  <a:ext cx="1795732" cy="560717"/>
                </a:xfrm>
                <a:prstGeom prst="flowChartTerminator">
                  <a:avLst/>
                </a:prstGeom>
                <a:solidFill>
                  <a:schemeClr val="bg1">
                    <a:alpha val="66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MX" dirty="0" smtClean="0">
                      <a:solidFill>
                        <a:sysClr val="windowText" lastClr="000000"/>
                      </a:solidFill>
                      <a:latin typeface="Arial Narrow" panose="020B0606020202030204" pitchFamily="34" charset="0"/>
                    </a:rPr>
                    <a:t>Estilo de vida</a:t>
                  </a:r>
                  <a:endParaRPr lang="es-MX" dirty="0">
                    <a:solidFill>
                      <a:sysClr val="windowText" lastClr="000000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90" name="Terminador 89"/>
                <p:cNvSpPr/>
                <p:nvPr/>
              </p:nvSpPr>
              <p:spPr>
                <a:xfrm>
                  <a:off x="2006554" y="4057151"/>
                  <a:ext cx="1795732" cy="560717"/>
                </a:xfrm>
                <a:prstGeom prst="flowChartTerminator">
                  <a:avLst/>
                </a:prstGeom>
                <a:solidFill>
                  <a:schemeClr val="bg1">
                    <a:alpha val="66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MX" dirty="0">
                      <a:solidFill>
                        <a:sysClr val="windowText" lastClr="000000"/>
                      </a:solidFill>
                      <a:latin typeface="Arial Narrow" panose="020B0606020202030204" pitchFamily="34" charset="0"/>
                    </a:rPr>
                    <a:t>Educación</a:t>
                  </a:r>
                </a:p>
              </p:txBody>
            </p:sp>
            <p:sp>
              <p:nvSpPr>
                <p:cNvPr id="91" name="Terminador 90"/>
                <p:cNvSpPr/>
                <p:nvPr/>
              </p:nvSpPr>
              <p:spPr>
                <a:xfrm>
                  <a:off x="2851079" y="5459162"/>
                  <a:ext cx="1795732" cy="560717"/>
                </a:xfrm>
                <a:prstGeom prst="flowChartTerminator">
                  <a:avLst/>
                </a:prstGeom>
                <a:solidFill>
                  <a:schemeClr val="bg1">
                    <a:alpha val="66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MX" dirty="0" smtClean="0">
                      <a:solidFill>
                        <a:sysClr val="windowText" lastClr="000000"/>
                      </a:solidFill>
                      <a:latin typeface="Arial Narrow" panose="020B0606020202030204" pitchFamily="34" charset="0"/>
                    </a:rPr>
                    <a:t>Medio ambiente</a:t>
                  </a:r>
                  <a:endParaRPr lang="es-MX" dirty="0">
                    <a:solidFill>
                      <a:sysClr val="windowText" lastClr="000000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92" name="Terminador 91"/>
                <p:cNvSpPr/>
                <p:nvPr/>
              </p:nvSpPr>
              <p:spPr>
                <a:xfrm>
                  <a:off x="8150625" y="1465622"/>
                  <a:ext cx="1795732" cy="560717"/>
                </a:xfrm>
                <a:prstGeom prst="flowChartTerminator">
                  <a:avLst/>
                </a:prstGeom>
                <a:solidFill>
                  <a:schemeClr val="bg1">
                    <a:alpha val="66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MX" dirty="0" smtClean="0">
                      <a:solidFill>
                        <a:sysClr val="windowText" lastClr="000000"/>
                      </a:solidFill>
                      <a:latin typeface="Arial Narrow" panose="020B0606020202030204" pitchFamily="34" charset="0"/>
                    </a:rPr>
                    <a:t>Familia</a:t>
                  </a:r>
                  <a:endParaRPr lang="es-MX" dirty="0">
                    <a:solidFill>
                      <a:sysClr val="windowText" lastClr="000000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93" name="Terminador 92"/>
                <p:cNvSpPr/>
                <p:nvPr/>
              </p:nvSpPr>
              <p:spPr>
                <a:xfrm>
                  <a:off x="8644846" y="4041536"/>
                  <a:ext cx="1795732" cy="560717"/>
                </a:xfrm>
                <a:prstGeom prst="flowChartTerminator">
                  <a:avLst/>
                </a:prstGeom>
                <a:solidFill>
                  <a:schemeClr val="bg1">
                    <a:alpha val="66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MX" dirty="0" smtClean="0">
                      <a:solidFill>
                        <a:sysClr val="windowText" lastClr="000000"/>
                      </a:solidFill>
                      <a:latin typeface="Arial Narrow" panose="020B0606020202030204" pitchFamily="34" charset="0"/>
                    </a:rPr>
                    <a:t>Ingreso</a:t>
                  </a:r>
                  <a:endParaRPr lang="es-MX" dirty="0">
                    <a:solidFill>
                      <a:sysClr val="windowText" lastClr="000000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94" name="Terminador 93"/>
                <p:cNvSpPr/>
                <p:nvPr/>
              </p:nvSpPr>
              <p:spPr>
                <a:xfrm>
                  <a:off x="8150625" y="5414449"/>
                  <a:ext cx="1795732" cy="560717"/>
                </a:xfrm>
                <a:prstGeom prst="flowChartTerminator">
                  <a:avLst/>
                </a:prstGeom>
                <a:solidFill>
                  <a:schemeClr val="bg1">
                    <a:alpha val="66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MX" dirty="0" smtClean="0">
                      <a:solidFill>
                        <a:sysClr val="windowText" lastClr="000000"/>
                      </a:solidFill>
                      <a:latin typeface="Arial Narrow" panose="020B0606020202030204" pitchFamily="34" charset="0"/>
                    </a:rPr>
                    <a:t>Empleo</a:t>
                  </a:r>
                  <a:endParaRPr lang="es-MX" dirty="0">
                    <a:solidFill>
                      <a:sysClr val="windowText" lastClr="000000"/>
                    </a:solidFill>
                    <a:latin typeface="Arial Narrow" panose="020B0606020202030204" pitchFamily="34" charset="0"/>
                  </a:endParaRPr>
                </a:p>
              </p:txBody>
            </p:sp>
          </p:grpSp>
        </p:grpSp>
      </p:grpSp>
      <p:pic>
        <p:nvPicPr>
          <p:cNvPr id="95" name="Imagen 9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685" y="3643799"/>
            <a:ext cx="1227600" cy="1227600"/>
          </a:xfrm>
          <a:prstGeom prst="rect">
            <a:avLst/>
          </a:prstGeom>
        </p:spPr>
      </p:pic>
      <p:sp>
        <p:nvSpPr>
          <p:cNvPr id="96" name="Terminador 95"/>
          <p:cNvSpPr/>
          <p:nvPr/>
        </p:nvSpPr>
        <p:spPr>
          <a:xfrm>
            <a:off x="3325427" y="1099191"/>
            <a:ext cx="5623857" cy="616789"/>
          </a:xfrm>
          <a:prstGeom prst="flowChartTerminator">
            <a:avLst/>
          </a:prstGeom>
          <a:solidFill>
            <a:schemeClr val="tx1">
              <a:lumMod val="65000"/>
              <a:lumOff val="35000"/>
              <a:alpha val="66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La salud de las personas se determina por muchos factores</a:t>
            </a:r>
            <a:endParaRPr lang="es-MX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7" name="Terminador 96"/>
          <p:cNvSpPr/>
          <p:nvPr/>
        </p:nvSpPr>
        <p:spPr>
          <a:xfrm>
            <a:off x="5049036" y="2084374"/>
            <a:ext cx="2264228" cy="616789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La salud determina muchos factores de las personas</a:t>
            </a:r>
            <a:endParaRPr lang="es-MX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72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/>
          <p:cNvSpPr/>
          <p:nvPr/>
        </p:nvSpPr>
        <p:spPr>
          <a:xfrm>
            <a:off x="-2" y="102664"/>
            <a:ext cx="12192002" cy="982094"/>
          </a:xfrm>
          <a:prstGeom prst="rect">
            <a:avLst/>
          </a:prstGeom>
          <a:solidFill>
            <a:srgbClr val="009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-2" y="144477"/>
            <a:ext cx="8735084" cy="94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>
              <a:tabLst>
                <a:tab pos="180975" algn="l"/>
              </a:tabLst>
            </a:pPr>
            <a:r>
              <a:rPr lang="es-MX" sz="40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La salud a través de los años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-2" y="6751229"/>
            <a:ext cx="3024000" cy="108000"/>
          </a:xfrm>
          <a:prstGeom prst="rect">
            <a:avLst/>
          </a:prstGeom>
          <a:solidFill>
            <a:srgbClr val="009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Rectángulo 10"/>
          <p:cNvSpPr/>
          <p:nvPr/>
        </p:nvSpPr>
        <p:spPr>
          <a:xfrm>
            <a:off x="3055999" y="6757855"/>
            <a:ext cx="3024000" cy="108000"/>
          </a:xfrm>
          <a:prstGeom prst="rect">
            <a:avLst/>
          </a:prstGeom>
          <a:solidFill>
            <a:srgbClr val="006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Rectángulo 11"/>
          <p:cNvSpPr/>
          <p:nvPr/>
        </p:nvSpPr>
        <p:spPr>
          <a:xfrm>
            <a:off x="6112000" y="6757855"/>
            <a:ext cx="3024000" cy="108000"/>
          </a:xfrm>
          <a:prstGeom prst="rect">
            <a:avLst/>
          </a:prstGeom>
          <a:solidFill>
            <a:srgbClr val="009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Rectángulo 12"/>
          <p:cNvSpPr/>
          <p:nvPr/>
        </p:nvSpPr>
        <p:spPr>
          <a:xfrm>
            <a:off x="9168000" y="6751229"/>
            <a:ext cx="3024000" cy="108000"/>
          </a:xfrm>
          <a:prstGeom prst="rect">
            <a:avLst/>
          </a:prstGeom>
          <a:solidFill>
            <a:srgbClr val="006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289" y="182617"/>
            <a:ext cx="2589930" cy="864000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F4C6-551A-4A1B-A966-986CA127446C}" type="slidenum">
              <a:rPr lang="es-MX" smtClean="0"/>
              <a:t>5</a:t>
            </a:fld>
            <a:endParaRPr lang="es-MX" dirty="0"/>
          </a:p>
        </p:txBody>
      </p:sp>
      <p:sp>
        <p:nvSpPr>
          <p:cNvPr id="97" name="CuadroTexto 96"/>
          <p:cNvSpPr txBox="1"/>
          <p:nvPr/>
        </p:nvSpPr>
        <p:spPr>
          <a:xfrm>
            <a:off x="533997" y="5949296"/>
            <a:ext cx="1099223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aseline="30000" dirty="0" smtClean="0">
                <a:latin typeface="Arial Narrow" panose="020B0606020202030204" pitchFamily="34" charset="0"/>
              </a:rPr>
              <a:t>1/ </a:t>
            </a:r>
            <a:r>
              <a:rPr lang="es-MX" sz="1100" dirty="0">
                <a:latin typeface="Arial Narrow" panose="020B0606020202030204" pitchFamily="34" charset="0"/>
              </a:rPr>
              <a:t>Dato 2017, </a:t>
            </a:r>
            <a:r>
              <a:rPr lang="es-MX" sz="1100" dirty="0" smtClean="0">
                <a:latin typeface="Arial Narrow" panose="020B0606020202030204" pitchFamily="34" charset="0"/>
              </a:rPr>
              <a:t>DGIS. </a:t>
            </a:r>
          </a:p>
          <a:p>
            <a:r>
              <a:rPr lang="es-MX" sz="1100" baseline="30000" dirty="0" smtClean="0">
                <a:latin typeface="Arial Narrow" panose="020B0606020202030204" pitchFamily="34" charset="0"/>
              </a:rPr>
              <a:t>2/ </a:t>
            </a:r>
            <a:r>
              <a:rPr lang="es-MX" sz="1100" dirty="0" smtClean="0">
                <a:latin typeface="Arial Narrow" panose="020B0606020202030204" pitchFamily="34" charset="0"/>
              </a:rPr>
              <a:t>Dato </a:t>
            </a:r>
            <a:r>
              <a:rPr lang="es-MX" sz="1100" dirty="0">
                <a:latin typeface="Arial Narrow" panose="020B0606020202030204" pitchFamily="34" charset="0"/>
              </a:rPr>
              <a:t>2016, </a:t>
            </a:r>
            <a:r>
              <a:rPr lang="es-MX" sz="1100" dirty="0" smtClean="0">
                <a:latin typeface="Arial Narrow" panose="020B0606020202030204" pitchFamily="34" charset="0"/>
              </a:rPr>
              <a:t>DGIS.</a:t>
            </a:r>
            <a:endParaRPr lang="es-MX" sz="1100" dirty="0">
              <a:latin typeface="Arial Narrow" panose="020B0606020202030204" pitchFamily="34" charset="0"/>
            </a:endParaRPr>
          </a:p>
          <a:p>
            <a:r>
              <a:rPr lang="es-MX" sz="1100" baseline="30000" dirty="0" smtClean="0">
                <a:latin typeface="Arial Narrow" panose="020B0606020202030204" pitchFamily="34" charset="0"/>
              </a:rPr>
              <a:t>3/ </a:t>
            </a:r>
            <a:r>
              <a:rPr lang="es-MX" sz="1100" dirty="0">
                <a:latin typeface="Arial Narrow" panose="020B0606020202030204" pitchFamily="34" charset="0"/>
              </a:rPr>
              <a:t>Dato 2016, otros países de la región tienen una tasa de mortalidad infantil considerablemente inferior a la de México: Cuba 4.2 (2014), Chile 8 (2012), Costa Rica 7.8 (2015) o Argentina 10.8 (2013).</a:t>
            </a:r>
          </a:p>
          <a:p>
            <a:r>
              <a:rPr lang="es-MX" sz="1100" baseline="30000" dirty="0" smtClean="0">
                <a:latin typeface="Arial Narrow" panose="020B0606020202030204" pitchFamily="34" charset="0"/>
              </a:rPr>
              <a:t>4/</a:t>
            </a:r>
            <a:r>
              <a:rPr lang="es-MX" sz="1100" dirty="0" smtClean="0">
                <a:latin typeface="Arial Narrow" panose="020B0606020202030204" pitchFamily="34" charset="0"/>
              </a:rPr>
              <a:t>Dato </a:t>
            </a:r>
            <a:r>
              <a:rPr lang="es-MX" sz="1100" dirty="0">
                <a:latin typeface="Arial Narrow" panose="020B0606020202030204" pitchFamily="34" charset="0"/>
              </a:rPr>
              <a:t>2016, la meta nacional para 2015 de los </a:t>
            </a:r>
            <a:r>
              <a:rPr lang="es-MX" sz="1100" i="1" dirty="0">
                <a:latin typeface="Arial Narrow" panose="020B0606020202030204" pitchFamily="34" charset="0"/>
              </a:rPr>
              <a:t>Objetivos de Desarrollo del Milenio </a:t>
            </a:r>
            <a:r>
              <a:rPr lang="es-MX" sz="1100" dirty="0">
                <a:latin typeface="Arial Narrow" panose="020B0606020202030204" pitchFamily="34" charset="0"/>
              </a:rPr>
              <a:t>era de 22.2 defunciones de mujeres por cada 100 mil nacidos vivos.</a:t>
            </a:r>
          </a:p>
          <a:p>
            <a:endParaRPr lang="es-MX" sz="1100" dirty="0">
              <a:latin typeface="Arial Narrow" panose="020B060602020203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649047" y="3468121"/>
            <a:ext cx="1608138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7" name="Rectángulo 16"/>
          <p:cNvSpPr/>
          <p:nvPr/>
        </p:nvSpPr>
        <p:spPr>
          <a:xfrm>
            <a:off x="1621662" y="2383540"/>
            <a:ext cx="2054769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8" name="Rectángulo 17"/>
          <p:cNvSpPr/>
          <p:nvPr/>
        </p:nvSpPr>
        <p:spPr>
          <a:xfrm>
            <a:off x="7641288" y="3227888"/>
            <a:ext cx="1310960" cy="10914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566273"/>
              </p:ext>
            </p:extLst>
          </p:nvPr>
        </p:nvGraphicFramePr>
        <p:xfrm>
          <a:off x="455689" y="2664810"/>
          <a:ext cx="11172780" cy="314584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692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3231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Indicadores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1950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s-MX" sz="20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s-MX" sz="20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Cambio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231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s-MX" sz="20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Población 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s-MX" sz="2000" b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25,791,017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s-MX" sz="20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124,737,789</a:t>
                      </a:r>
                      <a:endParaRPr lang="es-MX" sz="20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s-MX" sz="2000" b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   5 veces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231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s-MX" sz="20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Menores de 15 años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s-MX" sz="2000" b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10,754,468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s-MX" sz="20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33,234,211</a:t>
                      </a:r>
                      <a:endParaRPr lang="es-MX" sz="20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   3 veces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231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s-MX" sz="2000" b="1" baseline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Mayores de 64 años</a:t>
                      </a:r>
                      <a:endParaRPr lang="es-MX" sz="20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s-MX" sz="2000" b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865,614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s-MX" sz="20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9,146,018</a:t>
                      </a:r>
                      <a:endParaRPr lang="es-MX" sz="20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s-MX" sz="2000" b="0" baseline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s-MX" sz="2000" b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11 </a:t>
                      </a:r>
                      <a:r>
                        <a:rPr lang="es-MX" sz="2000" b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veces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2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Esperanza</a:t>
                      </a:r>
                      <a:r>
                        <a:rPr lang="es-MX" sz="2000" b="1" baseline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de vida al nacer (</a:t>
                      </a:r>
                      <a:r>
                        <a:rPr lang="es-MX" sz="2000" b="1" baseline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años)</a:t>
                      </a:r>
                      <a:r>
                        <a:rPr lang="es-MX" sz="2000" b="1" baseline="3000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s-MX" sz="2000" b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46.9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s-MX" sz="20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75.3</a:t>
                      </a:r>
                      <a:endParaRPr lang="es-MX" sz="20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s-MX" sz="2000" b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  28 años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2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Tasa de mortalidad </a:t>
                      </a:r>
                      <a:r>
                        <a:rPr lang="es-MX" sz="2000" b="1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general</a:t>
                      </a:r>
                      <a:r>
                        <a:rPr lang="es-MX" sz="2000" b="1" baseline="3000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s-MX" sz="2000" b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16.2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s-MX" sz="20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5.6</a:t>
                      </a:r>
                      <a:endParaRPr lang="es-MX" sz="2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s-MX" sz="20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65%</a:t>
                      </a:r>
                      <a:endParaRPr lang="es-MX" sz="20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231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s-MX" sz="20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Tasa de mortalidad </a:t>
                      </a:r>
                      <a:r>
                        <a:rPr lang="es-MX" sz="2000" b="1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infantil</a:t>
                      </a:r>
                      <a:r>
                        <a:rPr lang="es-MX" sz="2000" b="1" baseline="3000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MX" sz="2000" b="1" baseline="300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s-MX" sz="2000" b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132.0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s-MX" sz="20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12.1</a:t>
                      </a:r>
                      <a:endParaRPr lang="es-MX" sz="20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s-MX" sz="20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91%</a:t>
                      </a:r>
                      <a:endParaRPr lang="es-MX" sz="20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231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s-MX" sz="20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Razón de muerte</a:t>
                      </a:r>
                      <a:r>
                        <a:rPr lang="es-MX" sz="2000" b="1" baseline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baseline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materna</a:t>
                      </a:r>
                      <a:r>
                        <a:rPr lang="es-MX" sz="2000" b="1" baseline="3000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MX" sz="2000" b="1" baseline="300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s-MX" sz="2000" b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275.0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s-MX" sz="20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36.7</a:t>
                      </a:r>
                      <a:endParaRPr lang="es-MX" sz="20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s-MX" sz="20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87%</a:t>
                      </a:r>
                      <a:endParaRPr lang="es-MX" sz="20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20" name="Grupo 19"/>
          <p:cNvGrpSpPr/>
          <p:nvPr/>
        </p:nvGrpSpPr>
        <p:grpSpPr>
          <a:xfrm>
            <a:off x="9666624" y="4284765"/>
            <a:ext cx="362759" cy="1465881"/>
            <a:chOff x="9569351" y="3395363"/>
            <a:chExt cx="362759" cy="1465881"/>
          </a:xfrm>
        </p:grpSpPr>
        <p:sp>
          <p:nvSpPr>
            <p:cNvPr id="21" name="Flecha abajo 20"/>
            <p:cNvSpPr/>
            <p:nvPr/>
          </p:nvSpPr>
          <p:spPr>
            <a:xfrm rot="10800000">
              <a:off x="9569351" y="3395363"/>
              <a:ext cx="362759" cy="279400"/>
            </a:xfrm>
            <a:prstGeom prst="downArrow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4" name="Flecha abajo 23"/>
            <p:cNvSpPr/>
            <p:nvPr/>
          </p:nvSpPr>
          <p:spPr>
            <a:xfrm>
              <a:off x="9569351" y="3795110"/>
              <a:ext cx="362759" cy="279400"/>
            </a:xfrm>
            <a:prstGeom prst="downArrow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5" name="Flecha abajo 24"/>
            <p:cNvSpPr/>
            <p:nvPr/>
          </p:nvSpPr>
          <p:spPr>
            <a:xfrm>
              <a:off x="9569351" y="4200129"/>
              <a:ext cx="362759" cy="279400"/>
            </a:xfrm>
            <a:prstGeom prst="downArrow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6" name="Flecha abajo 25"/>
            <p:cNvSpPr/>
            <p:nvPr/>
          </p:nvSpPr>
          <p:spPr>
            <a:xfrm>
              <a:off x="9569351" y="4581844"/>
              <a:ext cx="362759" cy="279400"/>
            </a:xfrm>
            <a:prstGeom prst="downArrow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9657659" y="3099421"/>
            <a:ext cx="371724" cy="1060773"/>
            <a:chOff x="9468655" y="1968139"/>
            <a:chExt cx="371724" cy="1060773"/>
          </a:xfrm>
        </p:grpSpPr>
        <p:sp>
          <p:nvSpPr>
            <p:cNvPr id="28" name="Flecha abajo 27"/>
            <p:cNvSpPr/>
            <p:nvPr/>
          </p:nvSpPr>
          <p:spPr>
            <a:xfrm rot="10800000">
              <a:off x="9477620" y="2749512"/>
              <a:ext cx="362759" cy="279400"/>
            </a:xfrm>
            <a:prstGeom prst="down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9" name="Flecha abajo 28"/>
            <p:cNvSpPr/>
            <p:nvPr/>
          </p:nvSpPr>
          <p:spPr>
            <a:xfrm rot="10800000">
              <a:off x="9468655" y="2363741"/>
              <a:ext cx="362759" cy="279400"/>
            </a:xfrm>
            <a:prstGeom prst="down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30" name="Flecha abajo 29"/>
            <p:cNvSpPr/>
            <p:nvPr/>
          </p:nvSpPr>
          <p:spPr>
            <a:xfrm rot="10800000">
              <a:off x="9468655" y="1968139"/>
              <a:ext cx="362759" cy="279400"/>
            </a:xfrm>
            <a:prstGeom prst="down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sp>
        <p:nvSpPr>
          <p:cNvPr id="33" name="Rectángulo 32"/>
          <p:cNvSpPr/>
          <p:nvPr/>
        </p:nvSpPr>
        <p:spPr>
          <a:xfrm>
            <a:off x="3911583" y="1879031"/>
            <a:ext cx="4368835" cy="56938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tabLst>
                <a:tab pos="0" algn="l"/>
              </a:tabLst>
            </a:pPr>
            <a:r>
              <a:rPr lang="es-MX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Evolución de los indicadores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319962" y="1283705"/>
            <a:ext cx="11148857" cy="400110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3000"/>
              </a:spcBef>
            </a:pPr>
            <a:r>
              <a:rPr lang="es-MX" sz="2000" i="1" dirty="0">
                <a:latin typeface="Arial" panose="020B0604020202020204" pitchFamily="34" charset="0"/>
                <a:cs typeface="Arial" panose="020B0604020202020204" pitchFamily="34" charset="0"/>
              </a:rPr>
              <a:t>Los principales indicadores de salud en México han mejorado:</a:t>
            </a:r>
          </a:p>
        </p:txBody>
      </p:sp>
    </p:spTree>
    <p:extLst>
      <p:ext uri="{BB962C8B-B14F-4D97-AF65-F5344CB8AC3E}">
        <p14:creationId xmlns:p14="http://schemas.microsoft.com/office/powerpoint/2010/main" val="397170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2" y="144477"/>
            <a:ext cx="7200000" cy="94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>
              <a:tabLst>
                <a:tab pos="180975" algn="l"/>
              </a:tabLst>
            </a:pPr>
            <a:r>
              <a:rPr lang="es-MX" sz="4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Transición epidemiológica</a:t>
            </a:r>
            <a:endParaRPr lang="es-MX" sz="40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8930F4C6-551A-4A1B-A966-986CA127446C}" type="slidenum">
              <a:rPr lang="es-MX" smtClean="0"/>
              <a:t>6</a:t>
            </a:fld>
            <a:endParaRPr lang="es-MX" dirty="0"/>
          </a:p>
        </p:txBody>
      </p:sp>
      <p:sp>
        <p:nvSpPr>
          <p:cNvPr id="38" name="47 CuadroTexto"/>
          <p:cNvSpPr txBox="1"/>
          <p:nvPr/>
        </p:nvSpPr>
        <p:spPr>
          <a:xfrm>
            <a:off x="70342" y="6391249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000" dirty="0">
                <a:latin typeface="Arial Narrow" panose="020B0606020202030204" pitchFamily="34" charset="0"/>
                <a:cs typeface="Arial" panose="020B0604020202020204" pitchFamily="34" charset="0"/>
              </a:rPr>
              <a:t>Fuente: </a:t>
            </a:r>
            <a:r>
              <a:rPr lang="es-MX" sz="1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DGIS, 1950-2016.</a:t>
            </a:r>
            <a:endParaRPr lang="es-MX" sz="1000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ángulo 39"/>
          <p:cNvSpPr/>
          <p:nvPr/>
        </p:nvSpPr>
        <p:spPr>
          <a:xfrm>
            <a:off x="10485335" y="1464589"/>
            <a:ext cx="1628931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400" dirty="0">
                <a:latin typeface="Arial Narrow" panose="020B0606020202030204" pitchFamily="34" charset="0"/>
              </a:rPr>
              <a:t>Variación</a:t>
            </a:r>
          </a:p>
          <a:p>
            <a:pPr algn="ctr"/>
            <a:r>
              <a:rPr lang="es-MX" sz="2400" dirty="0">
                <a:latin typeface="Arial Narrow" panose="020B0606020202030204" pitchFamily="34" charset="0"/>
              </a:rPr>
              <a:t>1980 - </a:t>
            </a:r>
            <a:r>
              <a:rPr lang="es-MX" sz="2400" dirty="0" smtClean="0">
                <a:latin typeface="Arial Narrow" panose="020B0606020202030204" pitchFamily="34" charset="0"/>
              </a:rPr>
              <a:t>2016</a:t>
            </a:r>
            <a:endParaRPr lang="es-MX" sz="2400" dirty="0">
              <a:latin typeface="Arial Narrow" panose="020B0606020202030204" pitchFamily="34" charset="0"/>
            </a:endParaRPr>
          </a:p>
        </p:txBody>
      </p:sp>
      <p:sp>
        <p:nvSpPr>
          <p:cNvPr id="41" name="Rectangle 2"/>
          <p:cNvSpPr/>
          <p:nvPr/>
        </p:nvSpPr>
        <p:spPr>
          <a:xfrm>
            <a:off x="-4801" y="1114296"/>
            <a:ext cx="8348701" cy="96329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MX" sz="3000" dirty="0">
                <a:solidFill>
                  <a:prstClr val="white"/>
                </a:solidFill>
                <a:latin typeface="Arial Narrow" panose="020B0606020202030204" pitchFamily="34" charset="0"/>
                <a:ea typeface="Helvetica Neue LT Std 45 Light" charset="0"/>
                <a:cs typeface="Arial" panose="020B0604020202020204" pitchFamily="34" charset="0"/>
              </a:rPr>
              <a:t>Transición epidemiológica: mortalidad por </a:t>
            </a:r>
            <a:endParaRPr lang="es-MX" sz="3000" dirty="0" smtClean="0">
              <a:solidFill>
                <a:prstClr val="white"/>
              </a:solidFill>
              <a:latin typeface="Arial Narrow" panose="020B0606020202030204" pitchFamily="34" charset="0"/>
              <a:ea typeface="Helvetica Neue LT Std 45 Light" charset="0"/>
              <a:cs typeface="Arial" panose="020B0604020202020204" pitchFamily="34" charset="0"/>
            </a:endParaRPr>
          </a:p>
          <a:p>
            <a:pPr lvl="0"/>
            <a:r>
              <a:rPr lang="es-MX" sz="3000" dirty="0" smtClean="0">
                <a:solidFill>
                  <a:prstClr val="white"/>
                </a:solidFill>
                <a:latin typeface="Arial Narrow" panose="020B0606020202030204" pitchFamily="34" charset="0"/>
                <a:ea typeface="Helvetica Neue LT Std 45 Light" charset="0"/>
                <a:cs typeface="Arial" panose="020B0604020202020204" pitchFamily="34" charset="0"/>
              </a:rPr>
              <a:t>grandes </a:t>
            </a:r>
            <a:r>
              <a:rPr lang="es-MX" sz="3000" dirty="0">
                <a:solidFill>
                  <a:prstClr val="white"/>
                </a:solidFill>
                <a:latin typeface="Arial Narrow" panose="020B0606020202030204" pitchFamily="34" charset="0"/>
                <a:ea typeface="Helvetica Neue LT Std 45 Light" charset="0"/>
                <a:cs typeface="Arial" panose="020B0604020202020204" pitchFamily="34" charset="0"/>
              </a:rPr>
              <a:t>grupos de enfermedad 1980 - </a:t>
            </a:r>
            <a:r>
              <a:rPr lang="es-MX" sz="3000" dirty="0" smtClean="0">
                <a:solidFill>
                  <a:prstClr val="white"/>
                </a:solidFill>
                <a:latin typeface="Arial Narrow" panose="020B0606020202030204" pitchFamily="34" charset="0"/>
                <a:ea typeface="Helvetica Neue LT Std 45 Light" charset="0"/>
                <a:cs typeface="Arial" panose="020B0604020202020204" pitchFamily="34" charset="0"/>
              </a:rPr>
              <a:t>2016</a:t>
            </a:r>
            <a:endParaRPr lang="es-MX" sz="3000" dirty="0">
              <a:solidFill>
                <a:prstClr val="white"/>
              </a:solidFill>
              <a:latin typeface="Arial Narrow" panose="020B0606020202030204" pitchFamily="34" charset="0"/>
              <a:ea typeface="Helvetica Neue LT Std 45 Light" charset="0"/>
              <a:cs typeface="Arial" panose="020B0604020202020204" pitchFamily="34" charset="0"/>
            </a:endParaRPr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" b="2400"/>
          <a:stretch/>
        </p:blipFill>
        <p:spPr>
          <a:xfrm>
            <a:off x="7137952" y="1188078"/>
            <a:ext cx="756000" cy="756000"/>
          </a:xfrm>
          <a:prstGeom prst="ellipse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-2" y="102664"/>
            <a:ext cx="12192002" cy="982094"/>
          </a:xfrm>
          <a:prstGeom prst="rect">
            <a:avLst/>
          </a:prstGeom>
          <a:solidFill>
            <a:srgbClr val="009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Rectángulo 11"/>
          <p:cNvSpPr/>
          <p:nvPr/>
        </p:nvSpPr>
        <p:spPr>
          <a:xfrm>
            <a:off x="-2" y="6751229"/>
            <a:ext cx="3024000" cy="108000"/>
          </a:xfrm>
          <a:prstGeom prst="rect">
            <a:avLst/>
          </a:prstGeom>
          <a:solidFill>
            <a:srgbClr val="009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Rectángulo 12"/>
          <p:cNvSpPr/>
          <p:nvPr/>
        </p:nvSpPr>
        <p:spPr>
          <a:xfrm>
            <a:off x="3055999" y="6757855"/>
            <a:ext cx="3024000" cy="108000"/>
          </a:xfrm>
          <a:prstGeom prst="rect">
            <a:avLst/>
          </a:prstGeom>
          <a:solidFill>
            <a:srgbClr val="006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Rectángulo 13"/>
          <p:cNvSpPr/>
          <p:nvPr/>
        </p:nvSpPr>
        <p:spPr>
          <a:xfrm>
            <a:off x="6112000" y="6757855"/>
            <a:ext cx="3024000" cy="108000"/>
          </a:xfrm>
          <a:prstGeom prst="rect">
            <a:avLst/>
          </a:prstGeom>
          <a:solidFill>
            <a:srgbClr val="009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5" name="Rectángulo 14"/>
          <p:cNvSpPr/>
          <p:nvPr/>
        </p:nvSpPr>
        <p:spPr>
          <a:xfrm>
            <a:off x="9168000" y="6751229"/>
            <a:ext cx="3024000" cy="108000"/>
          </a:xfrm>
          <a:prstGeom prst="rect">
            <a:avLst/>
          </a:prstGeom>
          <a:solidFill>
            <a:srgbClr val="006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289" y="182617"/>
            <a:ext cx="2589930" cy="864000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152398" y="124351"/>
            <a:ext cx="7200000" cy="94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>
              <a:tabLst>
                <a:tab pos="180975" algn="l"/>
              </a:tabLst>
            </a:pPr>
            <a:r>
              <a:rPr lang="es-MX" sz="4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Transición epidemiológica</a:t>
            </a:r>
            <a:endParaRPr lang="es-MX" sz="40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upo 47"/>
          <p:cNvGrpSpPr/>
          <p:nvPr/>
        </p:nvGrpSpPr>
        <p:grpSpPr>
          <a:xfrm>
            <a:off x="10668681" y="4282645"/>
            <a:ext cx="1263630" cy="646982"/>
            <a:chOff x="10844426" y="3085120"/>
            <a:chExt cx="952854" cy="389667"/>
          </a:xfrm>
        </p:grpSpPr>
        <p:sp>
          <p:nvSpPr>
            <p:cNvPr id="58" name="1 CuadroTexto"/>
            <p:cNvSpPr txBox="1"/>
            <p:nvPr/>
          </p:nvSpPr>
          <p:spPr>
            <a:xfrm>
              <a:off x="10844426" y="3085624"/>
              <a:ext cx="952854" cy="389163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2800" b="1" dirty="0" smtClean="0">
                  <a:solidFill>
                    <a:schemeClr val="bg2">
                      <a:lumMod val="50000"/>
                    </a:schemeClr>
                  </a:solidFill>
                  <a:latin typeface="Arial Narrow" panose="020B0606020202030204" pitchFamily="34" charset="0"/>
                </a:rPr>
                <a:t>71.2%</a:t>
              </a:r>
              <a:endParaRPr lang="es-MX" sz="28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  <a:p>
              <a:endParaRPr lang="es-MX" sz="28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59" name="Conector recto de flecha 58"/>
            <p:cNvCxnSpPr/>
            <p:nvPr/>
          </p:nvCxnSpPr>
          <p:spPr>
            <a:xfrm flipH="1" flipV="1">
              <a:off x="11659136" y="3085120"/>
              <a:ext cx="6043" cy="240346"/>
            </a:xfrm>
            <a:prstGeom prst="straightConnector1">
              <a:avLst/>
            </a:prstGeom>
            <a:ln w="47625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upo 48"/>
          <p:cNvGrpSpPr/>
          <p:nvPr/>
        </p:nvGrpSpPr>
        <p:grpSpPr>
          <a:xfrm>
            <a:off x="10667893" y="2288339"/>
            <a:ext cx="1263813" cy="388079"/>
            <a:chOff x="10844374" y="1631303"/>
            <a:chExt cx="952991" cy="419906"/>
          </a:xfrm>
        </p:grpSpPr>
        <p:sp>
          <p:nvSpPr>
            <p:cNvPr id="56" name="1 CuadroTexto"/>
            <p:cNvSpPr txBox="1"/>
            <p:nvPr/>
          </p:nvSpPr>
          <p:spPr>
            <a:xfrm>
              <a:off x="10844374" y="1631303"/>
              <a:ext cx="952991" cy="389164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2800" b="1" dirty="0" smtClean="0">
                  <a:solidFill>
                    <a:srgbClr val="58BAA4"/>
                  </a:solidFill>
                  <a:latin typeface="Arial Narrow" panose="020B0606020202030204" pitchFamily="34" charset="0"/>
                </a:rPr>
                <a:t>34.4%</a:t>
              </a:r>
              <a:endParaRPr lang="es-MX" sz="2800" b="1" dirty="0">
                <a:solidFill>
                  <a:srgbClr val="58BAA4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57" name="Conector recto de flecha 56"/>
            <p:cNvCxnSpPr/>
            <p:nvPr/>
          </p:nvCxnSpPr>
          <p:spPr>
            <a:xfrm flipH="1" flipV="1">
              <a:off x="11661406" y="1647285"/>
              <a:ext cx="2343" cy="403924"/>
            </a:xfrm>
            <a:prstGeom prst="straightConnector1">
              <a:avLst/>
            </a:prstGeom>
            <a:ln w="47625">
              <a:solidFill>
                <a:srgbClr val="58BAA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upo 49"/>
          <p:cNvGrpSpPr/>
          <p:nvPr/>
        </p:nvGrpSpPr>
        <p:grpSpPr>
          <a:xfrm>
            <a:off x="10667892" y="3658867"/>
            <a:ext cx="1263813" cy="441039"/>
            <a:chOff x="10758394" y="3069018"/>
            <a:chExt cx="952991" cy="477209"/>
          </a:xfrm>
        </p:grpSpPr>
        <p:sp>
          <p:nvSpPr>
            <p:cNvPr id="54" name="1 CuadroTexto"/>
            <p:cNvSpPr txBox="1"/>
            <p:nvPr/>
          </p:nvSpPr>
          <p:spPr>
            <a:xfrm>
              <a:off x="10758394" y="3069018"/>
              <a:ext cx="952991" cy="389164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2800" b="1" dirty="0" smtClean="0">
                  <a:solidFill>
                    <a:srgbClr val="C00000"/>
                  </a:solidFill>
                  <a:latin typeface="Arial Narrow" panose="020B0606020202030204" pitchFamily="34" charset="0"/>
                </a:rPr>
                <a:t>295.9%</a:t>
              </a:r>
              <a:endParaRPr lang="es-MX" sz="2800" b="1" dirty="0">
                <a:solidFill>
                  <a:srgbClr val="C00000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55" name="Conector recto de flecha 54"/>
            <p:cNvCxnSpPr/>
            <p:nvPr/>
          </p:nvCxnSpPr>
          <p:spPr>
            <a:xfrm flipH="1" flipV="1">
              <a:off x="11668348" y="3122632"/>
              <a:ext cx="3167" cy="423595"/>
            </a:xfrm>
            <a:prstGeom prst="straightConnector1">
              <a:avLst/>
            </a:prstGeom>
            <a:ln w="4762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upo 50"/>
          <p:cNvGrpSpPr/>
          <p:nvPr/>
        </p:nvGrpSpPr>
        <p:grpSpPr>
          <a:xfrm>
            <a:off x="10667891" y="5417058"/>
            <a:ext cx="1263813" cy="449620"/>
            <a:chOff x="10844376" y="5169322"/>
            <a:chExt cx="952991" cy="486494"/>
          </a:xfrm>
        </p:grpSpPr>
        <p:sp>
          <p:nvSpPr>
            <p:cNvPr id="52" name="1 CuadroTexto"/>
            <p:cNvSpPr txBox="1"/>
            <p:nvPr/>
          </p:nvSpPr>
          <p:spPr>
            <a:xfrm>
              <a:off x="10844376" y="5169322"/>
              <a:ext cx="952991" cy="389164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2800" b="1" dirty="0" smtClean="0">
                  <a:solidFill>
                    <a:schemeClr val="accent6">
                      <a:lumMod val="50000"/>
                    </a:schemeClr>
                  </a:solidFill>
                  <a:latin typeface="Arial Narrow" panose="020B0606020202030204" pitchFamily="34" charset="0"/>
                </a:rPr>
                <a:t>84.8%</a:t>
              </a:r>
              <a:endParaRPr lang="es-MX" sz="2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53" name="Conector recto de flecha 52"/>
            <p:cNvCxnSpPr/>
            <p:nvPr/>
          </p:nvCxnSpPr>
          <p:spPr>
            <a:xfrm flipH="1">
              <a:off x="11655802" y="5215728"/>
              <a:ext cx="3353" cy="440088"/>
            </a:xfrm>
            <a:prstGeom prst="straightConnector1">
              <a:avLst/>
            </a:prstGeom>
            <a:ln w="4762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0" name="Gráfico 5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0580364"/>
              </p:ext>
            </p:extLst>
          </p:nvPr>
        </p:nvGraphicFramePr>
        <p:xfrm>
          <a:off x="560717" y="2096526"/>
          <a:ext cx="9879135" cy="4615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1" name="1 CuadroTexto"/>
          <p:cNvSpPr txBox="1"/>
          <p:nvPr/>
        </p:nvSpPr>
        <p:spPr>
          <a:xfrm rot="21430776">
            <a:off x="2342139" y="5383386"/>
            <a:ext cx="2093335" cy="55985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b="1" dirty="0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Diabetes mellitus</a:t>
            </a:r>
          </a:p>
        </p:txBody>
      </p:sp>
      <p:sp>
        <p:nvSpPr>
          <p:cNvPr id="62" name="1 CuadroTexto"/>
          <p:cNvSpPr txBox="1"/>
          <p:nvPr/>
        </p:nvSpPr>
        <p:spPr>
          <a:xfrm rot="188136">
            <a:off x="6463144" y="5013536"/>
            <a:ext cx="3290513" cy="55989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Enfermedades infecciosas y parasitarias</a:t>
            </a:r>
          </a:p>
        </p:txBody>
      </p:sp>
    </p:spTree>
    <p:extLst>
      <p:ext uri="{BB962C8B-B14F-4D97-AF65-F5344CB8AC3E}">
        <p14:creationId xmlns:p14="http://schemas.microsoft.com/office/powerpoint/2010/main" val="304853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/>
          <p:cNvSpPr/>
          <p:nvPr/>
        </p:nvSpPr>
        <p:spPr>
          <a:xfrm>
            <a:off x="-2" y="102664"/>
            <a:ext cx="12192002" cy="982094"/>
          </a:xfrm>
          <a:prstGeom prst="rect">
            <a:avLst/>
          </a:prstGeom>
          <a:solidFill>
            <a:srgbClr val="009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-2" y="144477"/>
            <a:ext cx="9804402" cy="94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lvl="0">
              <a:tabLst>
                <a:tab pos="180975" algn="l"/>
              </a:tabLst>
            </a:pPr>
            <a:r>
              <a:rPr lang="es-MX" sz="3200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Logros de todos los días en las instituciones públicas de salud</a:t>
            </a:r>
          </a:p>
        </p:txBody>
      </p:sp>
      <p:sp>
        <p:nvSpPr>
          <p:cNvPr id="6" name="Rectángulo 5"/>
          <p:cNvSpPr/>
          <p:nvPr/>
        </p:nvSpPr>
        <p:spPr>
          <a:xfrm>
            <a:off x="-2" y="6751229"/>
            <a:ext cx="3024000" cy="108000"/>
          </a:xfrm>
          <a:prstGeom prst="rect">
            <a:avLst/>
          </a:prstGeom>
          <a:solidFill>
            <a:srgbClr val="009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Rectángulo 10"/>
          <p:cNvSpPr/>
          <p:nvPr/>
        </p:nvSpPr>
        <p:spPr>
          <a:xfrm>
            <a:off x="3055999" y="6757855"/>
            <a:ext cx="3024000" cy="108000"/>
          </a:xfrm>
          <a:prstGeom prst="rect">
            <a:avLst/>
          </a:prstGeom>
          <a:solidFill>
            <a:srgbClr val="006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Rectángulo 11"/>
          <p:cNvSpPr/>
          <p:nvPr/>
        </p:nvSpPr>
        <p:spPr>
          <a:xfrm>
            <a:off x="6112000" y="6757855"/>
            <a:ext cx="3024000" cy="108000"/>
          </a:xfrm>
          <a:prstGeom prst="rect">
            <a:avLst/>
          </a:prstGeom>
          <a:solidFill>
            <a:srgbClr val="009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Rectángulo 12"/>
          <p:cNvSpPr/>
          <p:nvPr/>
        </p:nvSpPr>
        <p:spPr>
          <a:xfrm>
            <a:off x="9168000" y="6751229"/>
            <a:ext cx="3024000" cy="108000"/>
          </a:xfrm>
          <a:prstGeom prst="rect">
            <a:avLst/>
          </a:prstGeom>
          <a:solidFill>
            <a:srgbClr val="006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289" y="182617"/>
            <a:ext cx="2589930" cy="864000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9422533" y="6395951"/>
            <a:ext cx="2743200" cy="365125"/>
          </a:xfrm>
        </p:spPr>
        <p:txBody>
          <a:bodyPr/>
          <a:lstStyle/>
          <a:p>
            <a:fld id="{8930F4C6-551A-4A1B-A966-986CA127446C}" type="slidenum">
              <a:rPr lang="es-MX" smtClean="0"/>
              <a:t>7</a:t>
            </a:fld>
            <a:endParaRPr lang="es-MX" dirty="0"/>
          </a:p>
        </p:txBody>
      </p:sp>
      <p:sp>
        <p:nvSpPr>
          <p:cNvPr id="16" name="Rectángulo 15"/>
          <p:cNvSpPr/>
          <p:nvPr/>
        </p:nvSpPr>
        <p:spPr>
          <a:xfrm>
            <a:off x="2649047" y="3404621"/>
            <a:ext cx="1608138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7" name="Rectángulo 16"/>
          <p:cNvSpPr/>
          <p:nvPr/>
        </p:nvSpPr>
        <p:spPr>
          <a:xfrm>
            <a:off x="1621662" y="2320040"/>
            <a:ext cx="2054769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8" name="Rectángulo 17"/>
          <p:cNvSpPr/>
          <p:nvPr/>
        </p:nvSpPr>
        <p:spPr>
          <a:xfrm>
            <a:off x="7641288" y="3164388"/>
            <a:ext cx="1310960" cy="10914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9" name="Rectangle 2"/>
          <p:cNvSpPr/>
          <p:nvPr/>
        </p:nvSpPr>
        <p:spPr>
          <a:xfrm>
            <a:off x="351366" y="1236004"/>
            <a:ext cx="5461000" cy="6348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sz="3200" dirty="0">
                <a:solidFill>
                  <a:prstClr val="white"/>
                </a:solidFill>
                <a:latin typeface="Arial Narrow" panose="020B0606020202030204" pitchFamily="34" charset="0"/>
                <a:ea typeface="Helvetica Neue LT Std 45 Light" charset="0"/>
                <a:cs typeface="Arial" panose="020B0604020202020204" pitchFamily="34" charset="0"/>
              </a:rPr>
              <a:t>Infraestructura y recursos humanos</a:t>
            </a:r>
            <a:endParaRPr lang="en-US" sz="7200" dirty="0">
              <a:solidFill>
                <a:prstClr val="white"/>
              </a:solidFill>
              <a:latin typeface="Arial Narrow" panose="020B0606020202030204" pitchFamily="34" charset="0"/>
              <a:ea typeface="Helvetica Neue LT Std 45 Light" charset="0"/>
              <a:cs typeface="Arial" panose="020B0604020202020204" pitchFamily="34" charset="0"/>
            </a:endParaRPr>
          </a:p>
        </p:txBody>
      </p:sp>
      <p:sp>
        <p:nvSpPr>
          <p:cNvPr id="20" name="Rectangle 2"/>
          <p:cNvSpPr/>
          <p:nvPr/>
        </p:nvSpPr>
        <p:spPr>
          <a:xfrm>
            <a:off x="7643042" y="1236004"/>
            <a:ext cx="2906053" cy="6348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dirty="0">
                <a:solidFill>
                  <a:schemeClr val="bg1"/>
                </a:solidFill>
                <a:latin typeface="Arial Narrow" panose="020B0606020202030204" pitchFamily="34" charset="0"/>
                <a:ea typeface="Helvetica Neue LT Std 45 Light" charset="0"/>
                <a:cs typeface="Helvetica Neue LT Std 45 Light" charset="0"/>
              </a:rPr>
              <a:t>Un día típico…</a:t>
            </a:r>
            <a:endParaRPr lang="en-US" sz="3200" dirty="0">
              <a:solidFill>
                <a:schemeClr val="bg1"/>
              </a:solidFill>
              <a:latin typeface="Arial Narrow" panose="020B0606020202030204" pitchFamily="34" charset="0"/>
              <a:ea typeface="Helvetica Neue LT Std 45 Light" charset="0"/>
              <a:cs typeface="Helvetica Neue LT Std 45 Light" charset="0"/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6183302" y="1958615"/>
            <a:ext cx="5825533" cy="576000"/>
            <a:chOff x="422728" y="2812369"/>
            <a:chExt cx="5825533" cy="576000"/>
          </a:xfrm>
        </p:grpSpPr>
        <p:sp>
          <p:nvSpPr>
            <p:cNvPr id="24" name="TextBox 13"/>
            <p:cNvSpPr txBox="1"/>
            <p:nvPr/>
          </p:nvSpPr>
          <p:spPr>
            <a:xfrm>
              <a:off x="998260" y="2869537"/>
              <a:ext cx="5250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es-ES" sz="2400" b="1" dirty="0" smtClean="0">
                  <a:latin typeface="Arial Narrow" panose="020B0606020202030204" pitchFamily="34" charset="0"/>
                  <a:ea typeface="Helvetica Neue LT Std 55 Roman" charset="0"/>
                  <a:cs typeface="Arial" panose="020B0604020202020204" pitchFamily="34" charset="0"/>
                </a:rPr>
                <a:t>Más de 1.2 millones </a:t>
              </a:r>
              <a:r>
                <a:rPr lang="es-ES" sz="2400" b="1" dirty="0">
                  <a:latin typeface="Arial Narrow" panose="020B0606020202030204" pitchFamily="34" charset="0"/>
                  <a:ea typeface="Helvetica Neue LT Std 55 Roman" charset="0"/>
                  <a:cs typeface="Arial" panose="020B0604020202020204" pitchFamily="34" charset="0"/>
                </a:rPr>
                <a:t>de atenciones diarias</a:t>
              </a:r>
            </a:p>
          </p:txBody>
        </p:sp>
        <p:pic>
          <p:nvPicPr>
            <p:cNvPr id="25" name="Imagen 24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2728" y="2812369"/>
              <a:ext cx="576000" cy="576000"/>
            </a:xfrm>
            <a:prstGeom prst="ellipse">
              <a:avLst/>
            </a:prstGeom>
          </p:spPr>
        </p:pic>
      </p:grpSp>
      <p:grpSp>
        <p:nvGrpSpPr>
          <p:cNvPr id="26" name="Grupo 25"/>
          <p:cNvGrpSpPr/>
          <p:nvPr/>
        </p:nvGrpSpPr>
        <p:grpSpPr>
          <a:xfrm>
            <a:off x="6729794" y="2738126"/>
            <a:ext cx="4732549" cy="576000"/>
            <a:chOff x="-1148044" y="3651028"/>
            <a:chExt cx="4732549" cy="576000"/>
          </a:xfrm>
        </p:grpSpPr>
        <p:sp>
          <p:nvSpPr>
            <p:cNvPr id="27" name="TextBox 16"/>
            <p:cNvSpPr txBox="1"/>
            <p:nvPr/>
          </p:nvSpPr>
          <p:spPr>
            <a:xfrm>
              <a:off x="-1148044" y="3708196"/>
              <a:ext cx="47216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es-ES" sz="2400" b="1" dirty="0" smtClean="0">
                  <a:latin typeface="Arial Narrow" panose="020B0606020202030204" pitchFamily="34" charset="0"/>
                  <a:ea typeface="Helvetica Neue LT Std 55 Roman" charset="0"/>
                  <a:cs typeface="Arial" panose="020B0604020202020204" pitchFamily="34" charset="0"/>
                </a:rPr>
                <a:t>Alrededor de 4.4 </a:t>
              </a:r>
              <a:r>
                <a:rPr lang="es-ES" sz="2400" b="1" dirty="0">
                  <a:latin typeface="Arial Narrow" panose="020B0606020202030204" pitchFamily="34" charset="0"/>
                  <a:ea typeface="Helvetica Neue LT Std 55 Roman" charset="0"/>
                  <a:cs typeface="Arial" panose="020B0604020202020204" pitchFamily="34" charset="0"/>
                </a:rPr>
                <a:t>mil nacimientos</a:t>
              </a:r>
            </a:p>
          </p:txBody>
        </p:sp>
        <p:pic>
          <p:nvPicPr>
            <p:cNvPr id="28" name="Picture 4" descr="Resultado de imagen para icon png baby"/>
            <p:cNvPicPr>
              <a:picLocks noChangeAspect="1" noChangeArrowheads="1"/>
            </p:cNvPicPr>
            <p:nvPr/>
          </p:nvPicPr>
          <p:blipFill rotWithShape="1"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6727" t="-5800" r="-5601" b="-8659"/>
            <a:stretch/>
          </p:blipFill>
          <p:spPr bwMode="auto">
            <a:xfrm>
              <a:off x="3008505" y="3651028"/>
              <a:ext cx="576000" cy="576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  <a:extLst/>
          </p:spPr>
        </p:pic>
      </p:grpSp>
      <p:grpSp>
        <p:nvGrpSpPr>
          <p:cNvPr id="29" name="Grupo 28"/>
          <p:cNvGrpSpPr/>
          <p:nvPr/>
        </p:nvGrpSpPr>
        <p:grpSpPr>
          <a:xfrm>
            <a:off x="7058041" y="4297148"/>
            <a:ext cx="4076055" cy="576000"/>
            <a:chOff x="581914" y="5432672"/>
            <a:chExt cx="4076055" cy="576000"/>
          </a:xfrm>
        </p:grpSpPr>
        <p:sp>
          <p:nvSpPr>
            <p:cNvPr id="30" name="TextBox 16"/>
            <p:cNvSpPr txBox="1"/>
            <p:nvPr/>
          </p:nvSpPr>
          <p:spPr>
            <a:xfrm>
              <a:off x="581914" y="5489840"/>
              <a:ext cx="40614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es-ES" sz="2400" b="1" dirty="0" smtClean="0">
                  <a:latin typeface="Arial Narrow" panose="020B0606020202030204" pitchFamily="34" charset="0"/>
                  <a:ea typeface="Helvetica Neue LT Std 55 Roman" charset="0"/>
                  <a:cs typeface="Arial" panose="020B0604020202020204" pitchFamily="34" charset="0"/>
                </a:rPr>
                <a:t>Cerca de 102 </a:t>
              </a:r>
              <a:r>
                <a:rPr lang="es-ES" sz="2400" b="1" dirty="0">
                  <a:latin typeface="Arial Narrow" panose="020B0606020202030204" pitchFamily="34" charset="0"/>
                  <a:ea typeface="Helvetica Neue LT Std 55 Roman" charset="0"/>
                  <a:cs typeface="Arial" panose="020B0604020202020204" pitchFamily="34" charset="0"/>
                </a:rPr>
                <a:t>mil urgencias </a:t>
              </a:r>
            </a:p>
          </p:txBody>
        </p:sp>
        <p:pic>
          <p:nvPicPr>
            <p:cNvPr id="31" name="Imagen 30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5378"/>
            <a:stretch/>
          </p:blipFill>
          <p:spPr>
            <a:xfrm>
              <a:off x="4081969" y="5432672"/>
              <a:ext cx="576000" cy="576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</p:pic>
      </p:grpSp>
      <p:grpSp>
        <p:nvGrpSpPr>
          <p:cNvPr id="32" name="Grupo 31"/>
          <p:cNvGrpSpPr/>
          <p:nvPr/>
        </p:nvGrpSpPr>
        <p:grpSpPr>
          <a:xfrm>
            <a:off x="6150110" y="3517637"/>
            <a:ext cx="5891917" cy="576000"/>
            <a:chOff x="5811084" y="2597504"/>
            <a:chExt cx="5891917" cy="576000"/>
          </a:xfrm>
        </p:grpSpPr>
        <p:sp>
          <p:nvSpPr>
            <p:cNvPr id="33" name="TextBox 16"/>
            <p:cNvSpPr txBox="1"/>
            <p:nvPr/>
          </p:nvSpPr>
          <p:spPr>
            <a:xfrm>
              <a:off x="6397395" y="2654672"/>
              <a:ext cx="53056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es-ES" sz="2400" b="1" dirty="0" smtClean="0">
                  <a:latin typeface="Arial Narrow" panose="020B0606020202030204" pitchFamily="34" charset="0"/>
                  <a:ea typeface="Helvetica Neue LT Std 55 Roman" charset="0"/>
                  <a:cs typeface="Arial" panose="020B0604020202020204" pitchFamily="34" charset="0"/>
                </a:rPr>
                <a:t>Más de 1.1 millones de consultas externas</a:t>
              </a:r>
              <a:endParaRPr lang="es-ES" sz="2400" b="1" dirty="0">
                <a:latin typeface="Arial Narrow" panose="020B0606020202030204" pitchFamily="34" charset="0"/>
                <a:ea typeface="Helvetica Neue LT Std 55 Roman" charset="0"/>
                <a:cs typeface="Arial" panose="020B0604020202020204" pitchFamily="34" charset="0"/>
              </a:endParaRPr>
            </a:p>
          </p:txBody>
        </p:sp>
        <p:pic>
          <p:nvPicPr>
            <p:cNvPr id="34" name="Imagen 33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11084" y="2597504"/>
              <a:ext cx="576000" cy="576000"/>
            </a:xfrm>
            <a:prstGeom prst="ellipse">
              <a:avLst/>
            </a:prstGeom>
            <a:noFill/>
          </p:spPr>
        </p:pic>
      </p:grpSp>
      <p:grpSp>
        <p:nvGrpSpPr>
          <p:cNvPr id="35" name="Grupo 34"/>
          <p:cNvGrpSpPr/>
          <p:nvPr/>
        </p:nvGrpSpPr>
        <p:grpSpPr>
          <a:xfrm>
            <a:off x="6773117" y="5856171"/>
            <a:ext cx="4645903" cy="576000"/>
            <a:chOff x="3867163" y="5488075"/>
            <a:chExt cx="4645903" cy="576000"/>
          </a:xfrm>
        </p:grpSpPr>
        <p:sp>
          <p:nvSpPr>
            <p:cNvPr id="36" name="TextBox 16"/>
            <p:cNvSpPr txBox="1"/>
            <p:nvPr/>
          </p:nvSpPr>
          <p:spPr>
            <a:xfrm>
              <a:off x="3867163" y="5545243"/>
              <a:ext cx="44329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es-ES" sz="2400" b="1" dirty="0" smtClean="0">
                  <a:latin typeface="Arial Narrow" panose="020B0606020202030204" pitchFamily="34" charset="0"/>
                  <a:ea typeface="Helvetica Neue LT Std 55 Roman" charset="0"/>
                  <a:cs typeface="Arial" panose="020B0604020202020204" pitchFamily="34" charset="0"/>
                </a:rPr>
                <a:t>Más de 16 </a:t>
              </a:r>
              <a:r>
                <a:rPr lang="es-ES" sz="2400" b="1" dirty="0">
                  <a:latin typeface="Arial Narrow" panose="020B0606020202030204" pitchFamily="34" charset="0"/>
                  <a:ea typeface="Helvetica Neue LT Std 55 Roman" charset="0"/>
                  <a:cs typeface="Arial" panose="020B0604020202020204" pitchFamily="34" charset="0"/>
                </a:rPr>
                <a:t>mil hospitalizaciones</a:t>
              </a:r>
            </a:p>
          </p:txBody>
        </p:sp>
        <p:pic>
          <p:nvPicPr>
            <p:cNvPr id="37" name="Picture 6" descr="Imagen relacionada"/>
            <p:cNvPicPr>
              <a:picLocks noChangeAspect="1" noChangeArrowheads="1"/>
            </p:cNvPicPr>
            <p:nvPr/>
          </p:nvPicPr>
          <p:blipFill rotWithShape="1">
            <a:blip r:embed="rId7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3265" t="-9908" r="-12872" b="-14610"/>
            <a:stretch/>
          </p:blipFill>
          <p:spPr bwMode="auto">
            <a:xfrm>
              <a:off x="7937066" y="5488075"/>
              <a:ext cx="576000" cy="576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  <a:extLst/>
          </p:spPr>
        </p:pic>
      </p:grpSp>
      <p:grpSp>
        <p:nvGrpSpPr>
          <p:cNvPr id="38" name="Grupo 37"/>
          <p:cNvGrpSpPr/>
          <p:nvPr/>
        </p:nvGrpSpPr>
        <p:grpSpPr>
          <a:xfrm>
            <a:off x="7398003" y="5076659"/>
            <a:ext cx="3396130" cy="576000"/>
            <a:chOff x="7339076" y="5302724"/>
            <a:chExt cx="3396130" cy="576000"/>
          </a:xfrm>
        </p:grpSpPr>
        <p:sp>
          <p:nvSpPr>
            <p:cNvPr id="39" name="TextBox 16"/>
            <p:cNvSpPr txBox="1"/>
            <p:nvPr/>
          </p:nvSpPr>
          <p:spPr>
            <a:xfrm>
              <a:off x="7987906" y="5359891"/>
              <a:ext cx="2747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es-ES" sz="2400" b="1" dirty="0" smtClean="0">
                  <a:latin typeface="Arial Narrow" panose="020B0606020202030204" pitchFamily="34" charset="0"/>
                  <a:ea typeface="Helvetica Neue LT Std 55 Roman" charset="0"/>
                  <a:cs typeface="Arial" panose="020B0604020202020204" pitchFamily="34" charset="0"/>
                </a:rPr>
                <a:t>Casi 10 </a:t>
              </a:r>
              <a:r>
                <a:rPr lang="es-ES" sz="2400" b="1" dirty="0">
                  <a:latin typeface="Arial Narrow" panose="020B0606020202030204" pitchFamily="34" charset="0"/>
                  <a:ea typeface="Helvetica Neue LT Std 55 Roman" charset="0"/>
                  <a:cs typeface="Arial" panose="020B0604020202020204" pitchFamily="34" charset="0"/>
                </a:rPr>
                <a:t>mil cirugías </a:t>
              </a:r>
            </a:p>
          </p:txBody>
        </p:sp>
        <p:pic>
          <p:nvPicPr>
            <p:cNvPr id="40" name="Imagen 39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39076" y="5302724"/>
              <a:ext cx="576000" cy="576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</p:pic>
      </p:grpSp>
      <p:grpSp>
        <p:nvGrpSpPr>
          <p:cNvPr id="41" name="Grupo 40"/>
          <p:cNvGrpSpPr/>
          <p:nvPr/>
        </p:nvGrpSpPr>
        <p:grpSpPr>
          <a:xfrm>
            <a:off x="1124636" y="1988854"/>
            <a:ext cx="3914460" cy="576000"/>
            <a:chOff x="1142572" y="2137024"/>
            <a:chExt cx="3914460" cy="576000"/>
          </a:xfrm>
        </p:grpSpPr>
        <p:pic>
          <p:nvPicPr>
            <p:cNvPr id="42" name="Imagen 41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81032" y="2137024"/>
              <a:ext cx="576000" cy="576000"/>
            </a:xfrm>
            <a:prstGeom prst="ellipse">
              <a:avLst/>
            </a:prstGeom>
            <a:noFill/>
          </p:spPr>
        </p:pic>
        <p:sp>
          <p:nvSpPr>
            <p:cNvPr id="43" name="TextBox 13"/>
            <p:cNvSpPr txBox="1"/>
            <p:nvPr/>
          </p:nvSpPr>
          <p:spPr>
            <a:xfrm>
              <a:off x="1142572" y="2194191"/>
              <a:ext cx="3256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s-ES" sz="2400" b="1" dirty="0" smtClean="0">
                  <a:latin typeface="Arial Narrow" panose="020B0606020202030204" pitchFamily="34" charset="0"/>
                  <a:ea typeface="Helvetica Neue LT Std 55 Roman" charset="0"/>
                  <a:cs typeface="Arial" panose="020B0604020202020204" pitchFamily="34" charset="0"/>
                </a:rPr>
                <a:t>Cerca de 23 mil unidades</a:t>
              </a:r>
              <a:endParaRPr lang="es-ES" sz="2400" b="1" dirty="0">
                <a:latin typeface="Arial Narrow" panose="020B0606020202030204" pitchFamily="34" charset="0"/>
                <a:ea typeface="Helvetica Neue LT Std 55 Roman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upo 43"/>
          <p:cNvGrpSpPr/>
          <p:nvPr/>
        </p:nvGrpSpPr>
        <p:grpSpPr>
          <a:xfrm>
            <a:off x="1365492" y="2844728"/>
            <a:ext cx="3432749" cy="576000"/>
            <a:chOff x="1176440" y="2904621"/>
            <a:chExt cx="3432749" cy="576000"/>
          </a:xfrm>
        </p:grpSpPr>
        <p:pic>
          <p:nvPicPr>
            <p:cNvPr id="45" name="Imagen 44"/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76440" y="2904621"/>
              <a:ext cx="576000" cy="576000"/>
            </a:xfrm>
            <a:prstGeom prst="ellipse">
              <a:avLst/>
            </a:prstGeom>
            <a:noFill/>
          </p:spPr>
        </p:pic>
        <p:sp>
          <p:nvSpPr>
            <p:cNvPr id="46" name="TextBox 13"/>
            <p:cNvSpPr txBox="1"/>
            <p:nvPr/>
          </p:nvSpPr>
          <p:spPr>
            <a:xfrm>
              <a:off x="1718572" y="2958900"/>
              <a:ext cx="28906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s-ES" sz="2400" b="1" dirty="0" smtClean="0">
                  <a:latin typeface="Arial Narrow" panose="020B0606020202030204" pitchFamily="34" charset="0"/>
                  <a:ea typeface="Helvetica Neue LT Std 55 Roman" charset="0"/>
                  <a:cs typeface="Arial" panose="020B0604020202020204" pitchFamily="34" charset="0"/>
                </a:rPr>
                <a:t>1,400 hospitales</a:t>
              </a:r>
              <a:endParaRPr lang="es-ES" sz="2400" b="1" dirty="0">
                <a:latin typeface="Arial Narrow" panose="020B0606020202030204" pitchFamily="34" charset="0"/>
                <a:ea typeface="Helvetica Neue LT Std 55 Roman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upo 46"/>
          <p:cNvGrpSpPr/>
          <p:nvPr/>
        </p:nvGrpSpPr>
        <p:grpSpPr>
          <a:xfrm>
            <a:off x="426613" y="3700602"/>
            <a:ext cx="5268172" cy="576000"/>
            <a:chOff x="265912" y="3709766"/>
            <a:chExt cx="5268172" cy="576000"/>
          </a:xfrm>
        </p:grpSpPr>
        <p:pic>
          <p:nvPicPr>
            <p:cNvPr id="48" name="Imagen 47"/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58084" y="3709766"/>
              <a:ext cx="576000" cy="576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</p:pic>
        <p:sp>
          <p:nvSpPr>
            <p:cNvPr id="49" name="TextBox 13"/>
            <p:cNvSpPr txBox="1"/>
            <p:nvPr/>
          </p:nvSpPr>
          <p:spPr>
            <a:xfrm>
              <a:off x="265912" y="3766933"/>
              <a:ext cx="46649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s-ES" sz="2400" b="1" dirty="0" smtClean="0">
                  <a:latin typeface="Arial Narrow" panose="020B0606020202030204" pitchFamily="34" charset="0"/>
                  <a:ea typeface="Helvetica Neue LT Std 55 Roman" charset="0"/>
                  <a:cs typeface="Arial" panose="020B0604020202020204" pitchFamily="34" charset="0"/>
                </a:rPr>
                <a:t>Alrededor de 90 mil camas censables</a:t>
              </a:r>
              <a:endParaRPr lang="es-ES" sz="2400" b="1" dirty="0">
                <a:latin typeface="Arial Narrow" panose="020B0606020202030204" pitchFamily="34" charset="0"/>
                <a:ea typeface="Helvetica Neue LT Std 55 Roman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upo 49"/>
          <p:cNvGrpSpPr/>
          <p:nvPr/>
        </p:nvGrpSpPr>
        <p:grpSpPr>
          <a:xfrm>
            <a:off x="1142618" y="4556476"/>
            <a:ext cx="3878497" cy="576000"/>
            <a:chOff x="770041" y="4500787"/>
            <a:chExt cx="3878497" cy="576000"/>
          </a:xfrm>
        </p:grpSpPr>
        <p:pic>
          <p:nvPicPr>
            <p:cNvPr id="51" name="Picture 2" descr="Resultado de imagen para doctors icon"/>
            <p:cNvPicPr>
              <a:picLocks noChangeAspect="1" noChangeArrowheads="1"/>
            </p:cNvPicPr>
            <p:nvPr/>
          </p:nvPicPr>
          <p:blipFill rotWithShape="1">
            <a:blip r:embed="rId1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5387" t="-12141" r="-14264" b="-16130"/>
            <a:stretch/>
          </p:blipFill>
          <p:spPr bwMode="auto">
            <a:xfrm>
              <a:off x="770041" y="4500787"/>
              <a:ext cx="576000" cy="576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</p:pic>
        <p:sp>
          <p:nvSpPr>
            <p:cNvPr id="52" name="TextBox 13"/>
            <p:cNvSpPr txBox="1"/>
            <p:nvPr/>
          </p:nvSpPr>
          <p:spPr>
            <a:xfrm>
              <a:off x="1320190" y="4557618"/>
              <a:ext cx="33283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s-ES" sz="2400" b="1" dirty="0" smtClean="0">
                  <a:latin typeface="Arial Narrow" panose="020B0606020202030204" pitchFamily="34" charset="0"/>
                  <a:ea typeface="Helvetica Neue LT Std 55 Roman" charset="0"/>
                  <a:cs typeface="Arial" panose="020B0604020202020204" pitchFamily="34" charset="0"/>
                </a:rPr>
                <a:t>Más de 224 mil médicos</a:t>
              </a:r>
              <a:endParaRPr lang="es-ES" sz="2400" b="1" dirty="0">
                <a:latin typeface="Arial Narrow" panose="020B0606020202030204" pitchFamily="34" charset="0"/>
                <a:ea typeface="Helvetica Neue LT Std 55 Roman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Grupo 52"/>
          <p:cNvGrpSpPr/>
          <p:nvPr/>
        </p:nvGrpSpPr>
        <p:grpSpPr>
          <a:xfrm>
            <a:off x="989744" y="5412351"/>
            <a:ext cx="4184245" cy="576000"/>
            <a:chOff x="1059183" y="5348852"/>
            <a:chExt cx="4184245" cy="576000"/>
          </a:xfrm>
        </p:grpSpPr>
        <p:pic>
          <p:nvPicPr>
            <p:cNvPr id="54" name="Imagen 53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7428" y="5348852"/>
              <a:ext cx="576000" cy="576000"/>
            </a:xfrm>
            <a:prstGeom prst="ellipse">
              <a:avLst/>
            </a:prstGeom>
            <a:noFill/>
          </p:spPr>
        </p:pic>
        <p:sp>
          <p:nvSpPr>
            <p:cNvPr id="55" name="TextBox 13"/>
            <p:cNvSpPr txBox="1"/>
            <p:nvPr/>
          </p:nvSpPr>
          <p:spPr>
            <a:xfrm>
              <a:off x="1059183" y="5406019"/>
              <a:ext cx="3657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s-ES" sz="2400" b="1" dirty="0" smtClean="0">
                  <a:latin typeface="Arial Narrow" panose="020B0606020202030204" pitchFamily="34" charset="0"/>
                  <a:ea typeface="Helvetica Neue LT Std 55 Roman" charset="0"/>
                  <a:cs typeface="Arial" panose="020B0604020202020204" pitchFamily="34" charset="0"/>
                </a:rPr>
                <a:t>Cerca de 310 mil enfermeras</a:t>
              </a:r>
              <a:endParaRPr lang="es-ES" sz="2400" b="1" dirty="0">
                <a:latin typeface="Arial Narrow" panose="020B0606020202030204" pitchFamily="34" charset="0"/>
                <a:ea typeface="Helvetica Neue LT Std 55 Roman" charset="0"/>
                <a:cs typeface="Arial" panose="020B0604020202020204" pitchFamily="34" charset="0"/>
              </a:endParaRPr>
            </a:p>
          </p:txBody>
        </p:sp>
      </p:grpSp>
      <p:sp>
        <p:nvSpPr>
          <p:cNvPr id="56" name="CuadroTexto 55"/>
          <p:cNvSpPr txBox="1"/>
          <p:nvPr/>
        </p:nvSpPr>
        <p:spPr>
          <a:xfrm>
            <a:off x="262467" y="6120287"/>
            <a:ext cx="5977466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MX" sz="950" b="1" dirty="0" smtClean="0">
                <a:latin typeface="Arial Narrow" panose="020B0606020202030204" pitchFamily="34" charset="0"/>
              </a:rPr>
              <a:t>Notas: </a:t>
            </a:r>
            <a:r>
              <a:rPr lang="es-MX" sz="950" dirty="0" smtClean="0">
                <a:latin typeface="Arial Narrow" panose="020B0606020202030204" pitchFamily="34" charset="0"/>
              </a:rPr>
              <a:t>Se incluyen cifras </a:t>
            </a:r>
            <a:r>
              <a:rPr lang="es-MX" sz="950" b="1" dirty="0" smtClean="0">
                <a:latin typeface="Arial Narrow" panose="020B0606020202030204" pitchFamily="34" charset="0"/>
              </a:rPr>
              <a:t>del </a:t>
            </a:r>
            <a:r>
              <a:rPr lang="es-MX" sz="950" b="1" dirty="0">
                <a:latin typeface="Arial Narrow" panose="020B0606020202030204" pitchFamily="34" charset="0"/>
              </a:rPr>
              <a:t>cierre 2016</a:t>
            </a:r>
            <a:r>
              <a:rPr lang="es-MX" sz="950" dirty="0">
                <a:latin typeface="Arial Narrow" panose="020B0606020202030204" pitchFamily="34" charset="0"/>
              </a:rPr>
              <a:t>, excepto en </a:t>
            </a:r>
            <a:r>
              <a:rPr lang="es-MX" sz="950" dirty="0" smtClean="0">
                <a:latin typeface="Arial Narrow" panose="020B0606020202030204" pitchFamily="34" charset="0"/>
              </a:rPr>
              <a:t>nacimientos </a:t>
            </a:r>
            <a:r>
              <a:rPr lang="es-MX" sz="950" dirty="0">
                <a:latin typeface="Arial Narrow" panose="020B0606020202030204" pitchFamily="34" charset="0"/>
              </a:rPr>
              <a:t>para los que se muestran cifras </a:t>
            </a:r>
            <a:r>
              <a:rPr lang="es-MX" sz="950" dirty="0" smtClean="0">
                <a:latin typeface="Arial Narrow" panose="020B0606020202030204" pitchFamily="34" charset="0"/>
              </a:rPr>
              <a:t>finales</a:t>
            </a:r>
            <a:r>
              <a:rPr lang="es-MX" sz="950" dirty="0">
                <a:latin typeface="Arial Narrow" panose="020B0606020202030204" pitchFamily="34" charset="0"/>
              </a:rPr>
              <a:t>. Las consultas externas </a:t>
            </a:r>
            <a:r>
              <a:rPr lang="es-MX" sz="950" dirty="0" smtClean="0">
                <a:latin typeface="Arial Narrow" panose="020B0606020202030204" pitchFamily="34" charset="0"/>
              </a:rPr>
              <a:t>incluyen: </a:t>
            </a:r>
            <a:r>
              <a:rPr lang="es-MX" sz="950" dirty="0">
                <a:latin typeface="Arial Narrow" panose="020B0606020202030204" pitchFamily="34" charset="0"/>
              </a:rPr>
              <a:t>consultas generales, odontológicas y de especialidad</a:t>
            </a:r>
            <a:r>
              <a:rPr lang="es-MX" sz="950" dirty="0" smtClean="0">
                <a:latin typeface="Arial Narrow" panose="020B0606020202030204" pitchFamily="34" charset="0"/>
              </a:rPr>
              <a:t>. Para </a:t>
            </a:r>
            <a:r>
              <a:rPr lang="es-MX" sz="950" dirty="0">
                <a:latin typeface="Arial Narrow" panose="020B0606020202030204" pitchFamily="34" charset="0"/>
              </a:rPr>
              <a:t>el cálculo de la productividad diaria de consultas externas se consideran 252 días, tomando en </a:t>
            </a:r>
            <a:r>
              <a:rPr lang="es-MX" sz="950" dirty="0" smtClean="0">
                <a:latin typeface="Arial Narrow" panose="020B0606020202030204" pitchFamily="34" charset="0"/>
              </a:rPr>
              <a:t>cuenta </a:t>
            </a:r>
            <a:r>
              <a:rPr lang="es-MX" sz="950" dirty="0">
                <a:latin typeface="Arial Narrow" panose="020B0606020202030204" pitchFamily="34" charset="0"/>
              </a:rPr>
              <a:t>los días lunes a viernes. Las demás cifras se calculan con base en 365 días.</a:t>
            </a:r>
          </a:p>
        </p:txBody>
      </p:sp>
    </p:spTree>
    <p:extLst>
      <p:ext uri="{BB962C8B-B14F-4D97-AF65-F5344CB8AC3E}">
        <p14:creationId xmlns:p14="http://schemas.microsoft.com/office/powerpoint/2010/main" val="58437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8930F4C6-551A-4A1B-A966-986CA127446C}" type="slidenum">
              <a:rPr lang="es-MX" smtClean="0"/>
              <a:t>8</a:t>
            </a:fld>
            <a:endParaRPr lang="es-MX" dirty="0"/>
          </a:p>
        </p:txBody>
      </p:sp>
      <p:grpSp>
        <p:nvGrpSpPr>
          <p:cNvPr id="6" name="Grupo 5"/>
          <p:cNvGrpSpPr/>
          <p:nvPr/>
        </p:nvGrpSpPr>
        <p:grpSpPr>
          <a:xfrm>
            <a:off x="6065139" y="1326452"/>
            <a:ext cx="6037721" cy="1572911"/>
            <a:chOff x="455690" y="3644670"/>
            <a:chExt cx="5943325" cy="1572911"/>
          </a:xfrm>
        </p:grpSpPr>
        <p:sp>
          <p:nvSpPr>
            <p:cNvPr id="48" name="Rectángulo 47"/>
            <p:cNvSpPr/>
            <p:nvPr/>
          </p:nvSpPr>
          <p:spPr>
            <a:xfrm>
              <a:off x="455690" y="3644670"/>
              <a:ext cx="594332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14350" indent="-514350" algn="just">
                <a:buClr>
                  <a:schemeClr val="tx1">
                    <a:lumMod val="65000"/>
                    <a:lumOff val="35000"/>
                  </a:schemeClr>
                </a:buClr>
                <a:buSzPct val="120000"/>
                <a:buFont typeface="+mj-lt"/>
                <a:buAutoNum type="romanUcPeriod" startAt="3"/>
              </a:pPr>
              <a:r>
                <a:rPr lang="es-MX" sz="2400" b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Vacunación</a:t>
              </a:r>
              <a:endParaRPr lang="es-MX" sz="2400" b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Rectángulo 56"/>
            <p:cNvSpPr/>
            <p:nvPr/>
          </p:nvSpPr>
          <p:spPr>
            <a:xfrm>
              <a:off x="770671" y="4109585"/>
              <a:ext cx="508516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spcAft>
                  <a:spcPts val="600"/>
                </a:spcAft>
                <a:buClr>
                  <a:schemeClr val="tx1">
                    <a:lumMod val="65000"/>
                    <a:lumOff val="35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s-MX" sz="22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Se </a:t>
              </a:r>
              <a:r>
                <a:rPr lang="es-MX" sz="2200" dirty="0">
                  <a:latin typeface="Arial Narrow" panose="020B0606020202030204" pitchFamily="34" charset="0"/>
                  <a:cs typeface="Arial" panose="020B0604020202020204" pitchFamily="34" charset="0"/>
                </a:rPr>
                <a:t>han aplicado </a:t>
              </a:r>
              <a:r>
                <a:rPr lang="es-MX" sz="22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más de </a:t>
              </a:r>
              <a:r>
                <a:rPr lang="es-MX" sz="2200" b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449 </a:t>
              </a:r>
              <a:r>
                <a:rPr lang="es-MX" sz="22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millones de dosis</a:t>
              </a:r>
              <a:r>
                <a:rPr lang="es-MX" sz="2200" dirty="0">
                  <a:latin typeface="Arial Narrow" panose="020B0606020202030204" pitchFamily="34" charset="0"/>
                  <a:cs typeface="Arial" panose="020B0604020202020204" pitchFamily="34" charset="0"/>
                </a:rPr>
                <a:t> en este gobierno, con una inversión cercana a los </a:t>
              </a:r>
              <a:r>
                <a:rPr lang="es-MX" sz="2200" b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32 </a:t>
              </a:r>
              <a:r>
                <a:rPr lang="es-MX" sz="22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mil </a:t>
              </a:r>
              <a:r>
                <a:rPr lang="es-MX" sz="2200" b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mdp.</a:t>
              </a:r>
            </a:p>
          </p:txBody>
        </p:sp>
        <p:pic>
          <p:nvPicPr>
            <p:cNvPr id="56" name="Imagen 55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8124" y="4117463"/>
              <a:ext cx="431999" cy="432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</p:pic>
      </p:grpSp>
      <p:grpSp>
        <p:nvGrpSpPr>
          <p:cNvPr id="7" name="Grupo 6"/>
          <p:cNvGrpSpPr/>
          <p:nvPr/>
        </p:nvGrpSpPr>
        <p:grpSpPr>
          <a:xfrm>
            <a:off x="0" y="1326452"/>
            <a:ext cx="5943325" cy="983046"/>
            <a:chOff x="455691" y="2789873"/>
            <a:chExt cx="5943325" cy="983046"/>
          </a:xfrm>
        </p:grpSpPr>
        <p:grpSp>
          <p:nvGrpSpPr>
            <p:cNvPr id="30" name="Grupo 29"/>
            <p:cNvGrpSpPr/>
            <p:nvPr/>
          </p:nvGrpSpPr>
          <p:grpSpPr>
            <a:xfrm>
              <a:off x="455691" y="2789873"/>
              <a:ext cx="5943325" cy="983046"/>
              <a:chOff x="491733" y="1190716"/>
              <a:chExt cx="5943325" cy="983046"/>
            </a:xfrm>
          </p:grpSpPr>
          <p:sp>
            <p:nvSpPr>
              <p:cNvPr id="31" name="Rectángulo 30"/>
              <p:cNvSpPr/>
              <p:nvPr/>
            </p:nvSpPr>
            <p:spPr>
              <a:xfrm>
                <a:off x="491733" y="1190716"/>
                <a:ext cx="5943325" cy="862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 algn="just">
                  <a:buClr>
                    <a:schemeClr val="tx1">
                      <a:lumMod val="65000"/>
                      <a:lumOff val="35000"/>
                    </a:schemeClr>
                  </a:buClr>
                  <a:buSzPct val="120000"/>
                  <a:buFont typeface="+mj-lt"/>
                  <a:buAutoNum type="romanUcPeriod"/>
                </a:pPr>
                <a:r>
                  <a:rPr lang="es-MX" sz="2400" b="1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Razón de muerte materna </a:t>
                </a:r>
                <a:r>
                  <a:rPr lang="es-MX" sz="1400" dirty="0" smtClean="0">
                    <a:solidFill>
                      <a:prstClr val="black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(</a:t>
                </a:r>
                <a:r>
                  <a:rPr lang="es-MX" sz="1400" dirty="0">
                    <a:solidFill>
                      <a:prstClr val="black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por cada </a:t>
                </a:r>
                <a:r>
                  <a:rPr lang="es-MX" sz="1400" dirty="0" smtClean="0">
                    <a:solidFill>
                      <a:prstClr val="black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100 mil </a:t>
                </a:r>
                <a:r>
                  <a:rPr lang="es-MX" sz="1400" dirty="0">
                    <a:solidFill>
                      <a:prstClr val="black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nacidos vivos)</a:t>
                </a:r>
                <a:endParaRPr lang="es-MX" sz="1400" dirty="0">
                  <a:solidFill>
                    <a:prstClr val="white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  <a:p>
                <a:pPr marL="514350" lvl="0" indent="-514350" algn="just">
                  <a:lnSpc>
                    <a:spcPct val="120000"/>
                  </a:lnSpc>
                  <a:buClr>
                    <a:schemeClr val="tx1">
                      <a:lumMod val="65000"/>
                      <a:lumOff val="35000"/>
                    </a:schemeClr>
                  </a:buClr>
                  <a:buSzPct val="120000"/>
                  <a:buFont typeface="+mj-lt"/>
                  <a:buAutoNum type="romanUcPeriod"/>
                </a:pPr>
                <a:endParaRPr lang="es-MX" sz="2400" b="1" dirty="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2" name="Grupo 31"/>
              <p:cNvGrpSpPr/>
              <p:nvPr/>
            </p:nvGrpSpPr>
            <p:grpSpPr>
              <a:xfrm>
                <a:off x="1323081" y="1709280"/>
                <a:ext cx="4957007" cy="464482"/>
                <a:chOff x="1323081" y="1709280"/>
                <a:chExt cx="4957007" cy="464482"/>
              </a:xfrm>
            </p:grpSpPr>
            <p:sp>
              <p:nvSpPr>
                <p:cNvPr id="33" name="Rectángulo redondeado 32"/>
                <p:cNvSpPr/>
                <p:nvPr/>
              </p:nvSpPr>
              <p:spPr>
                <a:xfrm>
                  <a:off x="1323081" y="1709280"/>
                  <a:ext cx="1636666" cy="457857"/>
                </a:xfrm>
                <a:prstGeom prst="roundRect">
                  <a:avLst/>
                </a:prstGeom>
                <a:noFill/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MX" sz="2400" dirty="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rPr>
                    <a:t>2012: </a:t>
                  </a:r>
                  <a:r>
                    <a:rPr lang="es-MX" sz="2400" b="1" dirty="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rPr>
                    <a:t>42.3</a:t>
                  </a:r>
                  <a:endParaRPr lang="es-MX" sz="2400" b="1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" name="Rectángulo redondeado 33"/>
                <p:cNvSpPr/>
                <p:nvPr/>
              </p:nvSpPr>
              <p:spPr>
                <a:xfrm>
                  <a:off x="3149628" y="1715905"/>
                  <a:ext cx="1636666" cy="457857"/>
                </a:xfrm>
                <a:prstGeom prst="roundRect">
                  <a:avLst/>
                </a:prstGeom>
                <a:noFill/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MX" sz="2400" dirty="0" smtClean="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rPr>
                    <a:t>2016: </a:t>
                  </a:r>
                  <a:r>
                    <a:rPr lang="es-MX" sz="2400" b="1" dirty="0" smtClean="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rPr>
                    <a:t>36.7</a:t>
                  </a:r>
                  <a:endParaRPr lang="es-MX" sz="2400" b="1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Rectángulo redondeado 34"/>
                <p:cNvSpPr/>
                <p:nvPr/>
              </p:nvSpPr>
              <p:spPr>
                <a:xfrm>
                  <a:off x="4895339" y="1709280"/>
                  <a:ext cx="1384749" cy="457857"/>
                </a:xfrm>
                <a:prstGeom prst="roundRect">
                  <a:avLst/>
                </a:prstGeom>
                <a:noFill/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es-MX" sz="24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rPr>
                    <a:t>13%</a:t>
                  </a:r>
                  <a:endParaRPr lang="es-MX" sz="2400" b="1" dirty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" name="Flecha abajo 35"/>
                <p:cNvSpPr/>
                <p:nvPr/>
              </p:nvSpPr>
              <p:spPr>
                <a:xfrm>
                  <a:off x="5068750" y="1837028"/>
                  <a:ext cx="451104" cy="249559"/>
                </a:xfrm>
                <a:prstGeom prst="downArrow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dirty="0"/>
                </a:p>
              </p:txBody>
            </p:sp>
          </p:grpSp>
        </p:grpSp>
        <p:pic>
          <p:nvPicPr>
            <p:cNvPr id="68" name="Picture 6" descr="Imagen relacionada"/>
            <p:cNvPicPr>
              <a:picLocks noChangeAspect="1" noChangeArrowheads="1"/>
            </p:cNvPicPr>
            <p:nvPr/>
          </p:nvPicPr>
          <p:blipFill rotWithShape="1"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3265" t="-9908" r="-12872" b="-14610"/>
            <a:stretch/>
          </p:blipFill>
          <p:spPr bwMode="auto">
            <a:xfrm>
              <a:off x="673386" y="3315062"/>
              <a:ext cx="432000" cy="432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25000"/>
                </a:schemeClr>
              </a:solidFill>
            </a:ln>
            <a:extLst/>
          </p:spPr>
        </p:pic>
      </p:grpSp>
      <p:grpSp>
        <p:nvGrpSpPr>
          <p:cNvPr id="12" name="Grupo 11"/>
          <p:cNvGrpSpPr/>
          <p:nvPr/>
        </p:nvGrpSpPr>
        <p:grpSpPr>
          <a:xfrm>
            <a:off x="0" y="3482326"/>
            <a:ext cx="5943325" cy="1204577"/>
            <a:chOff x="0" y="4948816"/>
            <a:chExt cx="5943325" cy="1204577"/>
          </a:xfrm>
        </p:grpSpPr>
        <p:grpSp>
          <p:nvGrpSpPr>
            <p:cNvPr id="58" name="Grupo 57"/>
            <p:cNvGrpSpPr/>
            <p:nvPr/>
          </p:nvGrpSpPr>
          <p:grpSpPr>
            <a:xfrm>
              <a:off x="0" y="4948816"/>
              <a:ext cx="5943325" cy="1204577"/>
              <a:chOff x="491733" y="1190716"/>
              <a:chExt cx="5943325" cy="1204577"/>
            </a:xfrm>
          </p:grpSpPr>
          <p:sp>
            <p:nvSpPr>
              <p:cNvPr id="60" name="Rectángulo 59"/>
              <p:cNvSpPr/>
              <p:nvPr/>
            </p:nvSpPr>
            <p:spPr>
              <a:xfrm>
                <a:off x="491733" y="1190716"/>
                <a:ext cx="5943325" cy="862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 algn="just">
                  <a:buClr>
                    <a:schemeClr val="tx1">
                      <a:lumMod val="65000"/>
                      <a:lumOff val="35000"/>
                    </a:schemeClr>
                  </a:buClr>
                  <a:buSzPct val="120000"/>
                  <a:buFont typeface="+mj-lt"/>
                  <a:buAutoNum type="romanUcPeriod" startAt="2"/>
                </a:pPr>
                <a:r>
                  <a:rPr lang="es-MX" sz="2400" b="1" dirty="0" smtClean="0">
                    <a:latin typeface="Arial Narrow" panose="020B0606020202030204" pitchFamily="34" charset="0"/>
                    <a:cs typeface="Arial" panose="020B0604020202020204" pitchFamily="34" charset="0"/>
                  </a:rPr>
                  <a:t>Casos de VIH por transmisión vertical</a:t>
                </a:r>
                <a:endParaRPr lang="es-MX" sz="1400" dirty="0">
                  <a:solidFill>
                    <a:prstClr val="white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  <a:p>
                <a:pPr marL="514350" lvl="0" indent="-514350" algn="just">
                  <a:lnSpc>
                    <a:spcPct val="120000"/>
                  </a:lnSpc>
                  <a:buClr>
                    <a:schemeClr val="tx1">
                      <a:lumMod val="65000"/>
                      <a:lumOff val="35000"/>
                    </a:schemeClr>
                  </a:buClr>
                  <a:buSzPct val="120000"/>
                  <a:buFont typeface="+mj-lt"/>
                  <a:buAutoNum type="romanUcPeriod" startAt="2"/>
                </a:pPr>
                <a:endParaRPr lang="es-MX" sz="2400" b="1" dirty="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61" name="Grupo 60"/>
              <p:cNvGrpSpPr/>
              <p:nvPr/>
            </p:nvGrpSpPr>
            <p:grpSpPr>
              <a:xfrm>
                <a:off x="1323081" y="1709280"/>
                <a:ext cx="4957007" cy="686013"/>
                <a:chOff x="1323081" y="1709280"/>
                <a:chExt cx="4957007" cy="686013"/>
              </a:xfrm>
            </p:grpSpPr>
            <p:sp>
              <p:nvSpPr>
                <p:cNvPr id="62" name="Rectángulo redondeado 61"/>
                <p:cNvSpPr/>
                <p:nvPr/>
              </p:nvSpPr>
              <p:spPr>
                <a:xfrm>
                  <a:off x="1323081" y="1709280"/>
                  <a:ext cx="1636666" cy="679388"/>
                </a:xfrm>
                <a:prstGeom prst="roundRect">
                  <a:avLst/>
                </a:prstGeom>
                <a:noFill/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MX" sz="2000" dirty="0" smtClean="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rPr>
                    <a:t>2007-2010: </a:t>
                  </a:r>
                  <a:r>
                    <a:rPr lang="es-MX" sz="2400" b="1" dirty="0" smtClean="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rPr>
                    <a:t>707</a:t>
                  </a:r>
                  <a:endParaRPr lang="es-MX" sz="2400" b="1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" name="Rectángulo redondeado 62"/>
                <p:cNvSpPr/>
                <p:nvPr/>
              </p:nvSpPr>
              <p:spPr>
                <a:xfrm>
                  <a:off x="3149628" y="1715905"/>
                  <a:ext cx="1636666" cy="679388"/>
                </a:xfrm>
                <a:prstGeom prst="roundRect">
                  <a:avLst/>
                </a:prstGeom>
                <a:noFill/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MX" sz="2000" dirty="0" smtClean="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rPr>
                    <a:t>2013-2016:</a:t>
                  </a:r>
                  <a:r>
                    <a:rPr lang="es-MX" sz="2400" dirty="0" smtClean="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s-MX" sz="2400" b="1" dirty="0" smtClean="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rPr>
                    <a:t>424</a:t>
                  </a:r>
                  <a:endParaRPr lang="es-MX" sz="2800" b="1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" name="Rectángulo redondeado 63"/>
                <p:cNvSpPr/>
                <p:nvPr/>
              </p:nvSpPr>
              <p:spPr>
                <a:xfrm>
                  <a:off x="4895339" y="1709280"/>
                  <a:ext cx="1384749" cy="679388"/>
                </a:xfrm>
                <a:prstGeom prst="roundRect">
                  <a:avLst/>
                </a:prstGeom>
                <a:noFill/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es-MX" sz="24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rPr>
                    <a:t>    40%</a:t>
                  </a:r>
                  <a:endParaRPr lang="es-MX" sz="2400" b="1" dirty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" name="Flecha abajo 64"/>
                <p:cNvSpPr/>
                <p:nvPr/>
              </p:nvSpPr>
              <p:spPr>
                <a:xfrm>
                  <a:off x="5077374" y="1943960"/>
                  <a:ext cx="451104" cy="327804"/>
                </a:xfrm>
                <a:prstGeom prst="downArrow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dirty="0"/>
                </a:p>
              </p:txBody>
            </p:sp>
          </p:grpSp>
        </p:grpSp>
        <p:pic>
          <p:nvPicPr>
            <p:cNvPr id="67" name="Imagen 6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52" t="76392" r="-4146" b="-3437"/>
            <a:stretch/>
          </p:blipFill>
          <p:spPr>
            <a:xfrm>
              <a:off x="217695" y="5591074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</p:pic>
      </p:grpSp>
      <p:grpSp>
        <p:nvGrpSpPr>
          <p:cNvPr id="4" name="Grupo 3"/>
          <p:cNvGrpSpPr/>
          <p:nvPr/>
        </p:nvGrpSpPr>
        <p:grpSpPr>
          <a:xfrm>
            <a:off x="6065139" y="3482326"/>
            <a:ext cx="5665709" cy="2273509"/>
            <a:chOff x="6065139" y="3349514"/>
            <a:chExt cx="5665709" cy="2273509"/>
          </a:xfrm>
        </p:grpSpPr>
        <p:grpSp>
          <p:nvGrpSpPr>
            <p:cNvPr id="37" name="Grupo 36"/>
            <p:cNvGrpSpPr/>
            <p:nvPr/>
          </p:nvGrpSpPr>
          <p:grpSpPr>
            <a:xfrm>
              <a:off x="6065139" y="3349514"/>
              <a:ext cx="5665709" cy="2273509"/>
              <a:chOff x="455691" y="2789873"/>
              <a:chExt cx="5665709" cy="2273509"/>
            </a:xfrm>
          </p:grpSpPr>
          <p:sp>
            <p:nvSpPr>
              <p:cNvPr id="38" name="Rectángulo 37"/>
              <p:cNvSpPr/>
              <p:nvPr/>
            </p:nvSpPr>
            <p:spPr>
              <a:xfrm>
                <a:off x="455691" y="2789873"/>
                <a:ext cx="566570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 algn="just">
                  <a:buClr>
                    <a:schemeClr val="tx1">
                      <a:lumMod val="65000"/>
                      <a:lumOff val="35000"/>
                    </a:schemeClr>
                  </a:buClr>
                  <a:buSzPct val="120000"/>
                  <a:buFont typeface="+mj-lt"/>
                  <a:buAutoNum type="romanUcPeriod" startAt="4"/>
                </a:pPr>
                <a:r>
                  <a:rPr lang="es-MX" sz="2400" b="1" dirty="0" smtClean="0">
                    <a:latin typeface="Arial Narrow" panose="020B0606020202030204" pitchFamily="34" charset="0"/>
                    <a:cs typeface="Arial" panose="020B0604020202020204" pitchFamily="34" charset="0"/>
                  </a:rPr>
                  <a:t>Virus del Papiloma Humano</a:t>
                </a:r>
                <a:endParaRPr lang="es-MX" sz="2400" b="1" dirty="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CuadroTexto 38"/>
              <p:cNvSpPr txBox="1"/>
              <p:nvPr/>
            </p:nvSpPr>
            <p:spPr>
              <a:xfrm>
                <a:off x="814711" y="3278278"/>
                <a:ext cx="4947668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spcAft>
                    <a:spcPts val="600"/>
                  </a:spcAft>
                  <a:buClr>
                    <a:schemeClr val="tx1">
                      <a:lumMod val="65000"/>
                      <a:lumOff val="35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es-MX" sz="2200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De mayo de 2013 a mayo de 2017, se han aplicado más de </a:t>
                </a:r>
                <a:r>
                  <a:rPr lang="es-MX" sz="2200" b="1" dirty="0" smtClean="0">
                    <a:latin typeface="Arial Narrow" panose="020B0606020202030204" pitchFamily="34" charset="0"/>
                    <a:cs typeface="Arial" panose="020B0604020202020204" pitchFamily="34" charset="0"/>
                  </a:rPr>
                  <a:t>12.1 </a:t>
                </a:r>
                <a:r>
                  <a:rPr lang="es-MX" sz="2200" b="1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millones de dosis </a:t>
                </a:r>
                <a:r>
                  <a:rPr lang="es-MX" sz="2200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de la </a:t>
                </a:r>
                <a:r>
                  <a:rPr lang="es-MX" sz="2200" b="1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vacuna contra el Virus del Papiloma Humano</a:t>
                </a:r>
                <a:r>
                  <a:rPr lang="es-MX" sz="2200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, cubriendo a más del 95% de las niñas de 5° de primaria.</a:t>
                </a:r>
              </a:p>
            </p:txBody>
          </p:sp>
        </p:grpSp>
        <p:pic>
          <p:nvPicPr>
            <p:cNvPr id="41" name="Imagen 40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30153" y="3840844"/>
              <a:ext cx="438860" cy="432000"/>
            </a:xfrm>
            <a:prstGeom prst="ellips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</p:pic>
      </p:grpSp>
      <p:sp>
        <p:nvSpPr>
          <p:cNvPr id="40" name="Rectángulo 39"/>
          <p:cNvSpPr/>
          <p:nvPr/>
        </p:nvSpPr>
        <p:spPr>
          <a:xfrm>
            <a:off x="-2" y="102664"/>
            <a:ext cx="12192002" cy="982094"/>
          </a:xfrm>
          <a:prstGeom prst="rect">
            <a:avLst/>
          </a:prstGeom>
          <a:solidFill>
            <a:srgbClr val="009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2" name="Rectángulo 41"/>
          <p:cNvSpPr/>
          <p:nvPr/>
        </p:nvSpPr>
        <p:spPr>
          <a:xfrm>
            <a:off x="-2" y="144477"/>
            <a:ext cx="8735084" cy="94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>
              <a:tabLst>
                <a:tab pos="180975" algn="l"/>
              </a:tabLst>
            </a:pPr>
            <a:r>
              <a:rPr lang="es-MX" sz="40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Logros en salud del gobierno de EPN</a:t>
            </a:r>
          </a:p>
        </p:txBody>
      </p:sp>
      <p:sp>
        <p:nvSpPr>
          <p:cNvPr id="43" name="Rectángulo 42"/>
          <p:cNvSpPr/>
          <p:nvPr/>
        </p:nvSpPr>
        <p:spPr>
          <a:xfrm>
            <a:off x="-2" y="6751229"/>
            <a:ext cx="3024000" cy="108000"/>
          </a:xfrm>
          <a:prstGeom prst="rect">
            <a:avLst/>
          </a:prstGeom>
          <a:solidFill>
            <a:srgbClr val="009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4" name="Rectángulo 43"/>
          <p:cNvSpPr/>
          <p:nvPr/>
        </p:nvSpPr>
        <p:spPr>
          <a:xfrm>
            <a:off x="3055999" y="6757855"/>
            <a:ext cx="3024000" cy="108000"/>
          </a:xfrm>
          <a:prstGeom prst="rect">
            <a:avLst/>
          </a:prstGeom>
          <a:solidFill>
            <a:srgbClr val="006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5" name="Rectángulo 44"/>
          <p:cNvSpPr/>
          <p:nvPr/>
        </p:nvSpPr>
        <p:spPr>
          <a:xfrm>
            <a:off x="6112000" y="6757855"/>
            <a:ext cx="3024000" cy="108000"/>
          </a:xfrm>
          <a:prstGeom prst="rect">
            <a:avLst/>
          </a:prstGeom>
          <a:solidFill>
            <a:srgbClr val="009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6" name="Rectángulo 45"/>
          <p:cNvSpPr/>
          <p:nvPr/>
        </p:nvSpPr>
        <p:spPr>
          <a:xfrm>
            <a:off x="9168000" y="6751229"/>
            <a:ext cx="3024000" cy="108000"/>
          </a:xfrm>
          <a:prstGeom prst="rect">
            <a:avLst/>
          </a:prstGeom>
          <a:solidFill>
            <a:srgbClr val="006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47" name="Imagen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289" y="182617"/>
            <a:ext cx="258993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3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8930F4C6-551A-4A1B-A966-986CA127446C}" type="slidenum">
              <a:rPr lang="es-MX" smtClean="0"/>
              <a:t>9</a:t>
            </a:fld>
            <a:endParaRPr lang="es-MX" dirty="0"/>
          </a:p>
        </p:txBody>
      </p:sp>
      <p:grpSp>
        <p:nvGrpSpPr>
          <p:cNvPr id="10" name="Grupo 9"/>
          <p:cNvGrpSpPr/>
          <p:nvPr/>
        </p:nvGrpSpPr>
        <p:grpSpPr>
          <a:xfrm>
            <a:off x="157027" y="3355340"/>
            <a:ext cx="5683939" cy="2407967"/>
            <a:chOff x="6245593" y="1313407"/>
            <a:chExt cx="5683939" cy="2407967"/>
          </a:xfrm>
        </p:grpSpPr>
        <p:grpSp>
          <p:nvGrpSpPr>
            <p:cNvPr id="39" name="Grupo 38"/>
            <p:cNvGrpSpPr/>
            <p:nvPr/>
          </p:nvGrpSpPr>
          <p:grpSpPr>
            <a:xfrm>
              <a:off x="6245593" y="1313407"/>
              <a:ext cx="5683939" cy="2407967"/>
              <a:chOff x="455690" y="3644670"/>
              <a:chExt cx="5943325" cy="2407967"/>
            </a:xfrm>
          </p:grpSpPr>
          <p:sp>
            <p:nvSpPr>
              <p:cNvPr id="40" name="Rectángulo 39"/>
              <p:cNvSpPr/>
              <p:nvPr/>
            </p:nvSpPr>
            <p:spPr>
              <a:xfrm>
                <a:off x="455690" y="3644670"/>
                <a:ext cx="5943325" cy="9358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lvl="0" indent="-514350" algn="just">
                  <a:lnSpc>
                    <a:spcPct val="120000"/>
                  </a:lnSpc>
                  <a:buClr>
                    <a:schemeClr val="tx1">
                      <a:lumMod val="65000"/>
                      <a:lumOff val="35000"/>
                    </a:schemeClr>
                  </a:buClr>
                  <a:buSzPct val="120000"/>
                  <a:buFont typeface="+mj-lt"/>
                  <a:buAutoNum type="romanUcPeriod" startAt="6"/>
                </a:pPr>
                <a:r>
                  <a:rPr lang="es-MX" sz="2400" b="1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Evolución del acceso a los servicios de salud</a:t>
                </a:r>
              </a:p>
            </p:txBody>
          </p:sp>
          <p:sp>
            <p:nvSpPr>
              <p:cNvPr id="42" name="Rectángulo 41"/>
              <p:cNvSpPr/>
              <p:nvPr/>
            </p:nvSpPr>
            <p:spPr>
              <a:xfrm>
                <a:off x="1158885" y="4190589"/>
                <a:ext cx="5240128" cy="1862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rgbClr val="FD545A"/>
                  </a:buClr>
                </a:pPr>
                <a:r>
                  <a:rPr lang="es-MX" sz="2200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	</a:t>
                </a:r>
                <a:endParaRPr lang="es-MX" sz="2200" dirty="0" smtClean="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  <a:p>
                <a:pPr marL="285750" indent="-285750" algn="just">
                  <a:spcAft>
                    <a:spcPts val="600"/>
                  </a:spcAft>
                  <a:buClr>
                    <a:schemeClr val="tx1">
                      <a:lumMod val="65000"/>
                      <a:lumOff val="35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es-MX" sz="2200" dirty="0" smtClean="0">
                    <a:latin typeface="Arial Narrow" panose="020B0606020202030204" pitchFamily="34" charset="0"/>
                    <a:cs typeface="Arial" panose="020B0604020202020204" pitchFamily="34" charset="0"/>
                  </a:rPr>
                  <a:t>La </a:t>
                </a:r>
                <a:r>
                  <a:rPr lang="es-MX" sz="2200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población con </a:t>
                </a:r>
                <a:r>
                  <a:rPr lang="es-MX" sz="2200" b="1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carencia por acceso a los servicios de salud</a:t>
                </a:r>
                <a:r>
                  <a:rPr lang="es-MX" sz="2200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 disminuyó en </a:t>
                </a:r>
                <a:r>
                  <a:rPr lang="es-MX" sz="2200" b="1" dirty="0" smtClean="0">
                    <a:latin typeface="Arial Narrow" panose="020B0606020202030204" pitchFamily="34" charset="0"/>
                    <a:cs typeface="Arial" panose="020B0604020202020204" pitchFamily="34" charset="0"/>
                  </a:rPr>
                  <a:t>seis </a:t>
                </a:r>
                <a:r>
                  <a:rPr lang="es-MX" sz="2200" b="1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puntos porcentuales</a:t>
                </a:r>
                <a:r>
                  <a:rPr lang="es-MX" sz="2200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, al pasar de 21.5% en 2012 a </a:t>
                </a:r>
                <a:r>
                  <a:rPr lang="es-MX" sz="2200" dirty="0" smtClean="0">
                    <a:latin typeface="Arial Narrow" panose="020B0606020202030204" pitchFamily="34" charset="0"/>
                    <a:cs typeface="Arial" panose="020B0604020202020204" pitchFamily="34" charset="0"/>
                  </a:rPr>
                  <a:t>15.5% </a:t>
                </a:r>
                <a:r>
                  <a:rPr lang="es-MX" sz="2200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en </a:t>
                </a:r>
                <a:r>
                  <a:rPr lang="es-MX" sz="2200" dirty="0" smtClean="0">
                    <a:latin typeface="Arial Narrow" panose="020B0606020202030204" pitchFamily="34" charset="0"/>
                    <a:cs typeface="Arial" panose="020B0604020202020204" pitchFamily="34" charset="0"/>
                  </a:rPr>
                  <a:t>2016.</a:t>
                </a:r>
                <a:endParaRPr lang="es-MX" sz="2200" baseline="30000" dirty="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3" name="Imagen 42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74483" y="2282118"/>
              <a:ext cx="432000" cy="432000"/>
            </a:xfrm>
            <a:prstGeom prst="ellipse">
              <a:avLst/>
            </a:prstGeom>
          </p:spPr>
        </p:pic>
      </p:grpSp>
      <p:grpSp>
        <p:nvGrpSpPr>
          <p:cNvPr id="44" name="Grupo 43"/>
          <p:cNvGrpSpPr/>
          <p:nvPr/>
        </p:nvGrpSpPr>
        <p:grpSpPr>
          <a:xfrm>
            <a:off x="6346029" y="3474062"/>
            <a:ext cx="5665709" cy="1619987"/>
            <a:chOff x="455691" y="2789873"/>
            <a:chExt cx="5665709" cy="1619987"/>
          </a:xfrm>
        </p:grpSpPr>
        <p:sp>
          <p:nvSpPr>
            <p:cNvPr id="45" name="Rectángulo 44"/>
            <p:cNvSpPr/>
            <p:nvPr/>
          </p:nvSpPr>
          <p:spPr>
            <a:xfrm>
              <a:off x="455691" y="2789873"/>
              <a:ext cx="566570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14350" indent="-514350" algn="just">
                <a:buClr>
                  <a:schemeClr val="tx1">
                    <a:lumMod val="65000"/>
                    <a:lumOff val="35000"/>
                  </a:schemeClr>
                </a:buClr>
                <a:buSzPct val="120000"/>
                <a:buFont typeface="+mj-lt"/>
                <a:buAutoNum type="romanUcPeriod" startAt="8"/>
              </a:pPr>
              <a:r>
                <a:rPr lang="es-MX" sz="24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Liberación de </a:t>
              </a:r>
              <a:r>
                <a:rPr lang="es-MX" sz="2400" b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medicamentos</a:t>
              </a:r>
              <a:endParaRPr lang="es-MX" sz="2400" b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CuadroTexto 45"/>
            <p:cNvSpPr txBox="1"/>
            <p:nvPr/>
          </p:nvSpPr>
          <p:spPr>
            <a:xfrm>
              <a:off x="1137290" y="3301864"/>
              <a:ext cx="494766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1" indent="-285750" algn="just">
                <a:spcBef>
                  <a:spcPts val="400"/>
                </a:spcBef>
                <a:spcAft>
                  <a:spcPts val="400"/>
                </a:spcAft>
                <a:buClr>
                  <a:schemeClr val="tx1">
                    <a:lumMod val="65000"/>
                    <a:lumOff val="35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s-MX" sz="2200" dirty="0">
                  <a:latin typeface="Arial Narrow" panose="020B0606020202030204" pitchFamily="34" charset="0"/>
                  <a:cs typeface="Arial" panose="020B0604020202020204" pitchFamily="34" charset="0"/>
                </a:rPr>
                <a:t>En la presente </a:t>
              </a:r>
              <a:r>
                <a:rPr lang="es-MX" sz="22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administración se </a:t>
              </a:r>
              <a:r>
                <a:rPr lang="es-MX" sz="2200" dirty="0">
                  <a:latin typeface="Arial Narrow" panose="020B0606020202030204" pitchFamily="34" charset="0"/>
                  <a:cs typeface="Arial" panose="020B0604020202020204" pitchFamily="34" charset="0"/>
                </a:rPr>
                <a:t>han </a:t>
              </a:r>
              <a:r>
                <a:rPr lang="es-MX" sz="22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liberado más de </a:t>
              </a:r>
              <a:r>
                <a:rPr lang="es-MX" sz="2200" b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360 genéricos </a:t>
              </a:r>
              <a:r>
                <a:rPr lang="es-MX" sz="22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y más de </a:t>
              </a:r>
              <a:r>
                <a:rPr lang="es-MX" sz="2200" b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250 </a:t>
              </a:r>
              <a:r>
                <a:rPr lang="es-MX" sz="22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medicamentos </a:t>
              </a:r>
              <a:r>
                <a:rPr lang="es-MX" sz="2200" b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innovadores</a:t>
              </a:r>
              <a:r>
                <a:rPr lang="es-MX" sz="22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47" name="Imagen 46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5634" y="3301864"/>
              <a:ext cx="431002" cy="432000"/>
            </a:xfrm>
            <a:prstGeom prst="ellipse">
              <a:avLst/>
            </a:prstGeom>
          </p:spPr>
        </p:pic>
      </p:grpSp>
      <p:grpSp>
        <p:nvGrpSpPr>
          <p:cNvPr id="49" name="Grupo 48"/>
          <p:cNvGrpSpPr/>
          <p:nvPr/>
        </p:nvGrpSpPr>
        <p:grpSpPr>
          <a:xfrm>
            <a:off x="6395972" y="1618431"/>
            <a:ext cx="5907283" cy="1632992"/>
            <a:chOff x="491733" y="1385450"/>
            <a:chExt cx="5907283" cy="1632992"/>
          </a:xfrm>
        </p:grpSpPr>
        <p:sp>
          <p:nvSpPr>
            <p:cNvPr id="50" name="Rectángulo 49"/>
            <p:cNvSpPr/>
            <p:nvPr/>
          </p:nvSpPr>
          <p:spPr>
            <a:xfrm>
              <a:off x="491733" y="1385450"/>
              <a:ext cx="5907283" cy="8620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14350" indent="-514350" algn="just">
                <a:buClr>
                  <a:schemeClr val="tx1">
                    <a:lumMod val="65000"/>
                    <a:lumOff val="35000"/>
                  </a:schemeClr>
                </a:buClr>
                <a:buSzPct val="120000"/>
                <a:buFont typeface="+mj-lt"/>
                <a:buAutoNum type="romanUcPeriod" startAt="7"/>
              </a:pPr>
              <a:r>
                <a:rPr lang="es-MX" sz="24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Compras Consolidadas de medicamentos</a:t>
              </a:r>
            </a:p>
            <a:p>
              <a:pPr lvl="0" algn="just">
                <a:lnSpc>
                  <a:spcPct val="120000"/>
                </a:lnSpc>
                <a:buClr>
                  <a:schemeClr val="tx1">
                    <a:lumMod val="65000"/>
                    <a:lumOff val="35000"/>
                  </a:schemeClr>
                </a:buClr>
                <a:buSzPct val="120000"/>
              </a:pPr>
              <a:endParaRPr lang="es-MX" sz="2400" b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Rectángulo 50"/>
            <p:cNvSpPr/>
            <p:nvPr/>
          </p:nvSpPr>
          <p:spPr>
            <a:xfrm>
              <a:off x="1173732" y="1833502"/>
              <a:ext cx="4947668" cy="11849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spcAft>
                  <a:spcPts val="600"/>
                </a:spcAft>
                <a:buClr>
                  <a:schemeClr val="tx1">
                    <a:lumMod val="65000"/>
                    <a:lumOff val="35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s-MX" sz="2200" dirty="0">
                  <a:latin typeface="Arial Narrow" panose="020B0606020202030204" pitchFamily="34" charset="0"/>
                  <a:cs typeface="Arial" panose="020B0604020202020204" pitchFamily="34" charset="0"/>
                </a:rPr>
                <a:t>Ahorro </a:t>
              </a:r>
              <a:r>
                <a:rPr lang="es-MX" sz="22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de más de </a:t>
              </a:r>
              <a:r>
                <a:rPr lang="es-MX" sz="2200" b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17 mil mdp </a:t>
              </a:r>
              <a:r>
                <a:rPr lang="es-MX" sz="22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de 2014 a 2018.</a:t>
              </a:r>
            </a:p>
            <a:p>
              <a:pPr algn="just">
                <a:spcAft>
                  <a:spcPts val="600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endParaRPr lang="es-MX" sz="22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3" name="Imagen 52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1577" y="1869961"/>
              <a:ext cx="432000" cy="432000"/>
            </a:xfrm>
            <a:prstGeom prst="ellipse">
              <a:avLst/>
            </a:prstGeom>
          </p:spPr>
        </p:pic>
      </p:grpSp>
      <p:grpSp>
        <p:nvGrpSpPr>
          <p:cNvPr id="11" name="Grupo 10"/>
          <p:cNvGrpSpPr/>
          <p:nvPr/>
        </p:nvGrpSpPr>
        <p:grpSpPr>
          <a:xfrm>
            <a:off x="147841" y="1514337"/>
            <a:ext cx="5443315" cy="1304754"/>
            <a:chOff x="229266" y="6009218"/>
            <a:chExt cx="5443315" cy="1304754"/>
          </a:xfrm>
        </p:grpSpPr>
        <p:sp>
          <p:nvSpPr>
            <p:cNvPr id="71" name="TextBox 4"/>
            <p:cNvSpPr txBox="1"/>
            <p:nvPr/>
          </p:nvSpPr>
          <p:spPr>
            <a:xfrm>
              <a:off x="602266" y="6544531"/>
              <a:ext cx="507031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spcBef>
                  <a:spcPts val="0"/>
                </a:spcBef>
                <a:spcAft>
                  <a:spcPts val="600"/>
                </a:spcAft>
                <a:buClr>
                  <a:schemeClr val="tx1">
                    <a:lumMod val="65000"/>
                    <a:lumOff val="35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s-MX" sz="22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De </a:t>
              </a:r>
              <a:r>
                <a:rPr lang="es-MX" sz="22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2012 a </a:t>
              </a:r>
              <a:r>
                <a:rPr lang="es-MX" sz="2200" b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2017</a:t>
              </a:r>
              <a:r>
                <a:rPr lang="es-MX" sz="22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, </a:t>
              </a:r>
              <a:r>
                <a:rPr lang="es-MX" sz="2200" dirty="0">
                  <a:latin typeface="Arial Narrow" panose="020B0606020202030204" pitchFamily="34" charset="0"/>
                  <a:cs typeface="Arial" panose="020B0604020202020204" pitchFamily="34" charset="0"/>
                </a:rPr>
                <a:t>los casos confirmados de dengue han </a:t>
              </a:r>
              <a:r>
                <a:rPr lang="es-MX" sz="22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disminuido en </a:t>
              </a:r>
              <a:r>
                <a:rPr lang="es-MX" sz="2200" b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73%</a:t>
              </a:r>
              <a:r>
                <a:rPr lang="es-MX" sz="2200" baseline="300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1</a:t>
              </a:r>
              <a:r>
                <a:rPr lang="es-MX" sz="2200" b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.</a:t>
              </a:r>
              <a:endParaRPr lang="es-MX" sz="2200" b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4" name="Grupo 53"/>
            <p:cNvGrpSpPr/>
            <p:nvPr/>
          </p:nvGrpSpPr>
          <p:grpSpPr>
            <a:xfrm>
              <a:off x="229266" y="6009218"/>
              <a:ext cx="5388595" cy="967313"/>
              <a:chOff x="6399017" y="1385450"/>
              <a:chExt cx="5388595" cy="967313"/>
            </a:xfrm>
          </p:grpSpPr>
          <p:sp>
            <p:nvSpPr>
              <p:cNvPr id="55" name="Rectángulo 54"/>
              <p:cNvSpPr/>
              <p:nvPr/>
            </p:nvSpPr>
            <p:spPr>
              <a:xfrm>
                <a:off x="6399017" y="1385450"/>
                <a:ext cx="5388595" cy="492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lvl="0" indent="-514350" algn="just">
                  <a:lnSpc>
                    <a:spcPct val="120000"/>
                  </a:lnSpc>
                  <a:buClr>
                    <a:schemeClr val="tx1">
                      <a:lumMod val="65000"/>
                      <a:lumOff val="35000"/>
                    </a:schemeClr>
                  </a:buClr>
                  <a:buSzPct val="120000"/>
                  <a:buFont typeface="+mj-lt"/>
                  <a:buAutoNum type="romanUcPeriod" startAt="5"/>
                </a:pPr>
                <a:r>
                  <a:rPr lang="es-MX" sz="2400" b="1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Vigilancia epidemiológica</a:t>
                </a:r>
              </a:p>
            </p:txBody>
          </p:sp>
          <p:pic>
            <p:nvPicPr>
              <p:cNvPr id="70" name="Imagen 69"/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lum bright="-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27907" y="1920763"/>
                <a:ext cx="432000" cy="432000"/>
              </a:xfrm>
              <a:prstGeom prst="rect">
                <a:avLst/>
              </a:prstGeom>
            </p:spPr>
          </p:pic>
        </p:grpSp>
      </p:grpSp>
      <p:sp>
        <p:nvSpPr>
          <p:cNvPr id="24" name="Rectángulo 23"/>
          <p:cNvSpPr/>
          <p:nvPr/>
        </p:nvSpPr>
        <p:spPr>
          <a:xfrm>
            <a:off x="-2" y="102664"/>
            <a:ext cx="12192002" cy="982094"/>
          </a:xfrm>
          <a:prstGeom prst="rect">
            <a:avLst/>
          </a:prstGeom>
          <a:solidFill>
            <a:srgbClr val="009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5" name="Rectángulo 24"/>
          <p:cNvSpPr/>
          <p:nvPr/>
        </p:nvSpPr>
        <p:spPr>
          <a:xfrm>
            <a:off x="-2" y="144477"/>
            <a:ext cx="8735084" cy="94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>
              <a:tabLst>
                <a:tab pos="180975" algn="l"/>
              </a:tabLst>
            </a:pPr>
            <a:r>
              <a:rPr lang="es-MX" sz="40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Logros en salud del gobierno de EPN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-2" y="6751229"/>
            <a:ext cx="3024000" cy="108000"/>
          </a:xfrm>
          <a:prstGeom prst="rect">
            <a:avLst/>
          </a:prstGeom>
          <a:solidFill>
            <a:srgbClr val="009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7" name="Rectángulo 26"/>
          <p:cNvSpPr/>
          <p:nvPr/>
        </p:nvSpPr>
        <p:spPr>
          <a:xfrm>
            <a:off x="3055999" y="6757855"/>
            <a:ext cx="3024000" cy="108000"/>
          </a:xfrm>
          <a:prstGeom prst="rect">
            <a:avLst/>
          </a:prstGeom>
          <a:solidFill>
            <a:srgbClr val="006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8" name="Rectángulo 27"/>
          <p:cNvSpPr/>
          <p:nvPr/>
        </p:nvSpPr>
        <p:spPr>
          <a:xfrm>
            <a:off x="6112000" y="6757855"/>
            <a:ext cx="3024000" cy="108000"/>
          </a:xfrm>
          <a:prstGeom prst="rect">
            <a:avLst/>
          </a:prstGeom>
          <a:solidFill>
            <a:srgbClr val="009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9" name="Rectángulo 28"/>
          <p:cNvSpPr/>
          <p:nvPr/>
        </p:nvSpPr>
        <p:spPr>
          <a:xfrm>
            <a:off x="9168000" y="6751229"/>
            <a:ext cx="3024000" cy="108000"/>
          </a:xfrm>
          <a:prstGeom prst="rect">
            <a:avLst/>
          </a:prstGeom>
          <a:solidFill>
            <a:srgbClr val="006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289" y="182617"/>
            <a:ext cx="2589930" cy="864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74318" y="2957130"/>
            <a:ext cx="12795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baseline="30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r>
              <a:rPr lang="es-MX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Dato preliminar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305734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11962</TotalTime>
  <Words>1783</Words>
  <Application>Microsoft Office PowerPoint</Application>
  <PresentationFormat>Panorámica</PresentationFormat>
  <Paragraphs>255</Paragraphs>
  <Slides>17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7" baseType="lpstr">
      <vt:lpstr>Arial</vt:lpstr>
      <vt:lpstr>Arial Narrow</vt:lpstr>
      <vt:lpstr>Calibri</vt:lpstr>
      <vt:lpstr>Calibri Light</vt:lpstr>
      <vt:lpstr>Helvetica Neue LT Std 45 Light</vt:lpstr>
      <vt:lpstr>Helvetica Neue LT Std 55 Roman</vt:lpstr>
      <vt:lpstr>Lato Black</vt:lpstr>
      <vt:lpstr>Lato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Fernanda Díaz de la Vega Garcia</dc:creator>
  <cp:lastModifiedBy>María Fernanda Díaz de la Vega Garcia</cp:lastModifiedBy>
  <cp:revision>969</cp:revision>
  <cp:lastPrinted>2018-02-21T01:03:53Z</cp:lastPrinted>
  <dcterms:created xsi:type="dcterms:W3CDTF">2017-03-13T18:06:39Z</dcterms:created>
  <dcterms:modified xsi:type="dcterms:W3CDTF">2018-02-21T16:45:51Z</dcterms:modified>
</cp:coreProperties>
</file>