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7" r:id="rId2"/>
    <p:sldId id="258" r:id="rId3"/>
    <p:sldId id="259" r:id="rId4"/>
    <p:sldId id="260" r:id="rId5"/>
    <p:sldId id="261" r:id="rId6"/>
    <p:sldId id="264" r:id="rId7"/>
    <p:sldId id="341" r:id="rId8"/>
    <p:sldId id="265" r:id="rId9"/>
    <p:sldId id="342" r:id="rId10"/>
    <p:sldId id="267" r:id="rId11"/>
    <p:sldId id="344" r:id="rId12"/>
    <p:sldId id="269" r:id="rId13"/>
    <p:sldId id="345" r:id="rId14"/>
    <p:sldId id="346" r:id="rId15"/>
    <p:sldId id="347" r:id="rId16"/>
    <p:sldId id="354" r:id="rId17"/>
    <p:sldId id="271" r:id="rId18"/>
    <p:sldId id="272" r:id="rId19"/>
    <p:sldId id="273" r:id="rId20"/>
    <p:sldId id="274" r:id="rId21"/>
    <p:sldId id="275" r:id="rId22"/>
    <p:sldId id="276" r:id="rId23"/>
    <p:sldId id="277" r:id="rId24"/>
    <p:sldId id="279" r:id="rId25"/>
    <p:sldId id="281" r:id="rId26"/>
    <p:sldId id="282" r:id="rId27"/>
    <p:sldId id="284" r:id="rId28"/>
    <p:sldId id="285" r:id="rId29"/>
    <p:sldId id="286" r:id="rId30"/>
    <p:sldId id="287" r:id="rId31"/>
    <p:sldId id="288" r:id="rId32"/>
    <p:sldId id="299" r:id="rId33"/>
    <p:sldId id="300" r:id="rId34"/>
    <p:sldId id="301" r:id="rId35"/>
    <p:sldId id="302" r:id="rId36"/>
    <p:sldId id="303" r:id="rId37"/>
    <p:sldId id="304" r:id="rId38"/>
    <p:sldId id="308" r:id="rId39"/>
    <p:sldId id="309" r:id="rId40"/>
    <p:sldId id="310" r:id="rId41"/>
    <p:sldId id="311" r:id="rId42"/>
    <p:sldId id="312" r:id="rId43"/>
    <p:sldId id="313" r:id="rId44"/>
    <p:sldId id="316" r:id="rId45"/>
    <p:sldId id="318" r:id="rId46"/>
    <p:sldId id="319" r:id="rId47"/>
    <p:sldId id="349" r:id="rId48"/>
    <p:sldId id="355" r:id="rId49"/>
    <p:sldId id="329" r:id="rId50"/>
    <p:sldId id="331" r:id="rId51"/>
    <p:sldId id="333" r:id="rId52"/>
    <p:sldId id="334" r:id="rId53"/>
    <p:sldId id="335" r:id="rId54"/>
    <p:sldId id="336" r:id="rId55"/>
    <p:sldId id="337" r:id="rId56"/>
    <p:sldId id="356" r:id="rId57"/>
    <p:sldId id="289" r:id="rId58"/>
    <p:sldId id="290" r:id="rId59"/>
    <p:sldId id="291" r:id="rId60"/>
    <p:sldId id="292" r:id="rId61"/>
    <p:sldId id="293" r:id="rId62"/>
    <p:sldId id="297" r:id="rId63"/>
    <p:sldId id="298"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5742" autoAdjust="0"/>
  </p:normalViewPr>
  <p:slideViewPr>
    <p:cSldViewPr>
      <p:cViewPr varScale="1">
        <p:scale>
          <a:sx n="56" d="100"/>
          <a:sy n="56" d="100"/>
        </p:scale>
        <p:origin x="-1764" y="-90"/>
      </p:cViewPr>
      <p:guideLst>
        <p:guide orient="horz" pos="2160"/>
        <p:guide pos="2880"/>
      </p:guideLst>
    </p:cSldViewPr>
  </p:slideViewPr>
  <p:notesTextViewPr>
    <p:cViewPr>
      <p:scale>
        <a:sx n="1" d="1"/>
        <a:sy n="1" d="1"/>
      </p:scale>
      <p:origin x="0" y="0"/>
    </p:cViewPr>
  </p:notesTextViewPr>
  <p:sorterViewPr>
    <p:cViewPr>
      <p:scale>
        <a:sx n="68" d="100"/>
        <a:sy n="68" d="100"/>
      </p:scale>
      <p:origin x="0" y="61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hang:Desktop:Data:2.%20microRNA%20direct%20reprogramming%20project:sum%20force%20and%20micromapping%20results:Tilanthi%20active%20force%20kinetcs%20022813_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chang:Desktop:Data:2013%20Till%20April%20Force%20and%20mapping%20Results%20summary:2013%200405%20micromapping%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800" dirty="0"/>
              <a:t>Max Contractile </a:t>
            </a:r>
            <a:r>
              <a:rPr lang="en-US" sz="1800" dirty="0" smtClean="0"/>
              <a:t>Force </a:t>
            </a:r>
            <a:r>
              <a:rPr lang="en-US" b="0" dirty="0" smtClean="0"/>
              <a:t>(N=2)</a:t>
            </a:r>
            <a:endParaRPr lang="en-US" b="0" dirty="0"/>
          </a:p>
        </c:rich>
      </c:tx>
      <c:layout>
        <c:manualLayout>
          <c:xMode val="edge"/>
          <c:yMode val="edge"/>
          <c:x val="0.3472298349321844"/>
          <c:y val="0"/>
        </c:manualLayout>
      </c:layout>
      <c:overlay val="0"/>
    </c:title>
    <c:autoTitleDeleted val="0"/>
    <c:plotArea>
      <c:layout>
        <c:manualLayout>
          <c:layoutTarget val="inner"/>
          <c:xMode val="edge"/>
          <c:yMode val="edge"/>
          <c:x val="0.27094001742613"/>
          <c:y val="0.15487622467515055"/>
          <c:w val="0.67906003716700913"/>
          <c:h val="0.66555689038319488"/>
        </c:manualLayout>
      </c:layout>
      <c:barChart>
        <c:barDir val="col"/>
        <c:grouping val="clustered"/>
        <c:varyColors val="0"/>
        <c:ser>
          <c:idx val="0"/>
          <c:order val="0"/>
          <c:spPr>
            <a:ln>
              <a:solidFill>
                <a:schemeClr val="tx1"/>
              </a:solidFill>
            </a:ln>
          </c:spPr>
          <c:invertIfNegative val="0"/>
          <c:dPt>
            <c:idx val="0"/>
            <c:invertIfNegative val="0"/>
            <c:bubble3D val="0"/>
            <c:spPr>
              <a:solidFill>
                <a:schemeClr val="tx1"/>
              </a:solidFill>
              <a:ln>
                <a:solidFill>
                  <a:schemeClr val="tx1"/>
                </a:solidFill>
              </a:ln>
            </c:spPr>
          </c:dPt>
          <c:dPt>
            <c:idx val="1"/>
            <c:invertIfNegative val="0"/>
            <c:bubble3D val="0"/>
            <c:spPr>
              <a:solidFill>
                <a:schemeClr val="tx1"/>
              </a:solidFill>
              <a:ln>
                <a:solidFill>
                  <a:schemeClr val="tx1"/>
                </a:solidFill>
              </a:ln>
            </c:spPr>
          </c:dPt>
          <c:errBars>
            <c:errBarType val="both"/>
            <c:errValType val="cust"/>
            <c:noEndCap val="0"/>
            <c:plus>
              <c:numRef>
                <c:f>Sheet2!$D$45:$D$46</c:f>
                <c:numCache>
                  <c:formatCode>General</c:formatCode>
                  <c:ptCount val="2"/>
                  <c:pt idx="0">
                    <c:v>4.3479109806272002E-2</c:v>
                  </c:pt>
                  <c:pt idx="1">
                    <c:v>0.32139365327687203</c:v>
                  </c:pt>
                </c:numCache>
              </c:numRef>
            </c:plus>
            <c:minus>
              <c:numRef>
                <c:f>Sheet2!$D$45:$D$46</c:f>
                <c:numCache>
                  <c:formatCode>General</c:formatCode>
                  <c:ptCount val="2"/>
                  <c:pt idx="0">
                    <c:v>4.3479109806272002E-2</c:v>
                  </c:pt>
                  <c:pt idx="1">
                    <c:v>0.32139365327687203</c:v>
                  </c:pt>
                </c:numCache>
              </c:numRef>
            </c:minus>
          </c:errBars>
          <c:cat>
            <c:strRef>
              <c:f>Sheet2!$A$45:$A$46</c:f>
              <c:strCache>
                <c:ptCount val="2"/>
                <c:pt idx="0">
                  <c:v>NRVMs co-neg fibs</c:v>
                </c:pt>
                <c:pt idx="1">
                  <c:v>NRVMs co-miRs fibs</c:v>
                </c:pt>
              </c:strCache>
            </c:strRef>
          </c:cat>
          <c:val>
            <c:numRef>
              <c:f>Sheet2!$B$45:$B$46</c:f>
              <c:numCache>
                <c:formatCode>General</c:formatCode>
                <c:ptCount val="2"/>
                <c:pt idx="0">
                  <c:v>1</c:v>
                </c:pt>
                <c:pt idx="1">
                  <c:v>1.83952554473117</c:v>
                </c:pt>
              </c:numCache>
            </c:numRef>
          </c:val>
        </c:ser>
        <c:dLbls>
          <c:showLegendKey val="0"/>
          <c:showVal val="0"/>
          <c:showCatName val="0"/>
          <c:showSerName val="0"/>
          <c:showPercent val="0"/>
          <c:showBubbleSize val="0"/>
        </c:dLbls>
        <c:gapWidth val="100"/>
        <c:axId val="110898688"/>
        <c:axId val="96644480"/>
      </c:barChart>
      <c:catAx>
        <c:axId val="110898688"/>
        <c:scaling>
          <c:orientation val="minMax"/>
        </c:scaling>
        <c:delete val="1"/>
        <c:axPos val="b"/>
        <c:majorTickMark val="out"/>
        <c:minorTickMark val="none"/>
        <c:tickLblPos val="nextTo"/>
        <c:crossAx val="96644480"/>
        <c:crosses val="autoZero"/>
        <c:auto val="1"/>
        <c:lblAlgn val="ctr"/>
        <c:lblOffset val="100"/>
        <c:noMultiLvlLbl val="0"/>
      </c:catAx>
      <c:valAx>
        <c:axId val="96644480"/>
        <c:scaling>
          <c:orientation val="minMax"/>
        </c:scaling>
        <c:delete val="0"/>
        <c:axPos val="l"/>
        <c:title>
          <c:tx>
            <c:rich>
              <a:bodyPr rot="-5400000" vert="horz"/>
              <a:lstStyle/>
              <a:p>
                <a:pPr>
                  <a:defRPr sz="1800"/>
                </a:pPr>
                <a:r>
                  <a:rPr lang="en-US" sz="1800"/>
                  <a:t>Relative Amplitude</a:t>
                </a:r>
              </a:p>
            </c:rich>
          </c:tx>
          <c:layout>
            <c:manualLayout>
              <c:xMode val="edge"/>
              <c:yMode val="edge"/>
              <c:x val="2.9155465974280079E-2"/>
              <c:y val="0.16511328655886981"/>
            </c:manualLayout>
          </c:layout>
          <c:overlay val="0"/>
        </c:title>
        <c:numFmt formatCode="General" sourceLinked="1"/>
        <c:majorTickMark val="out"/>
        <c:minorTickMark val="none"/>
        <c:tickLblPos val="nextTo"/>
        <c:txPr>
          <a:bodyPr/>
          <a:lstStyle/>
          <a:p>
            <a:pPr>
              <a:defRPr sz="1600"/>
            </a:pPr>
            <a:endParaRPr lang="en-US"/>
          </a:p>
        </c:txPr>
        <c:crossAx val="110898688"/>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Conduction</a:t>
            </a:r>
            <a:r>
              <a:rPr lang="en-US" baseline="0" dirty="0"/>
              <a:t> </a:t>
            </a:r>
            <a:r>
              <a:rPr lang="en-US" baseline="0" dirty="0" smtClean="0"/>
              <a:t>Velocity </a:t>
            </a:r>
            <a:r>
              <a:rPr lang="en-US" b="0" baseline="0" dirty="0" smtClean="0"/>
              <a:t>(N=1)</a:t>
            </a:r>
            <a:endParaRPr lang="en-US" b="0" dirty="0"/>
          </a:p>
        </c:rich>
      </c:tx>
      <c:layout>
        <c:manualLayout>
          <c:xMode val="edge"/>
          <c:yMode val="edge"/>
          <c:x val="0.37661177198823897"/>
          <c:y val="5.5555555555555552E-2"/>
        </c:manualLayout>
      </c:layout>
      <c:overlay val="0"/>
    </c:title>
    <c:autoTitleDeleted val="0"/>
    <c:plotArea>
      <c:layout>
        <c:manualLayout>
          <c:layoutTarget val="inner"/>
          <c:xMode val="edge"/>
          <c:yMode val="edge"/>
          <c:x val="0.27464700064950659"/>
          <c:y val="0.20725032808398949"/>
          <c:w val="0.68661001371673636"/>
          <c:h val="0.66872867454068241"/>
        </c:manualLayout>
      </c:layout>
      <c:barChart>
        <c:barDir val="col"/>
        <c:grouping val="clustered"/>
        <c:varyColors val="0"/>
        <c:ser>
          <c:idx val="0"/>
          <c:order val="0"/>
          <c:spPr>
            <a:solidFill>
              <a:schemeClr val="tx1"/>
            </a:solidFill>
            <a:ln>
              <a:solidFill>
                <a:schemeClr val="tx1"/>
              </a:solidFill>
            </a:ln>
          </c:spPr>
          <c:invertIfNegative val="0"/>
          <c:dPt>
            <c:idx val="1"/>
            <c:invertIfNegative val="0"/>
            <c:bubble3D val="0"/>
          </c:dPt>
          <c:errBars>
            <c:errBarType val="both"/>
            <c:errValType val="cust"/>
            <c:noEndCap val="0"/>
            <c:plus>
              <c:numRef>
                <c:f>Sheet1!$G$16:$G$17</c:f>
                <c:numCache>
                  <c:formatCode>General</c:formatCode>
                  <c:ptCount val="2"/>
                  <c:pt idx="0">
                    <c:v>1.6059369020398619</c:v>
                  </c:pt>
                  <c:pt idx="1">
                    <c:v>5.9180918471337742</c:v>
                  </c:pt>
                </c:numCache>
              </c:numRef>
            </c:plus>
            <c:minus>
              <c:numRef>
                <c:f>Sheet1!$G$16:$G$17</c:f>
                <c:numCache>
                  <c:formatCode>General</c:formatCode>
                  <c:ptCount val="2"/>
                  <c:pt idx="0">
                    <c:v>1.6059369020398619</c:v>
                  </c:pt>
                  <c:pt idx="1">
                    <c:v>5.9180918471337742</c:v>
                  </c:pt>
                </c:numCache>
              </c:numRef>
            </c:minus>
          </c:errBars>
          <c:cat>
            <c:strRef>
              <c:f>Sheet1!$A$16:$A$17</c:f>
              <c:strCache>
                <c:ptCount val="2"/>
                <c:pt idx="0">
                  <c:v>NRVMs co pfibs (n=3)</c:v>
                </c:pt>
                <c:pt idx="1">
                  <c:v>NRVMs co miR (n=3)</c:v>
                </c:pt>
              </c:strCache>
            </c:strRef>
          </c:cat>
          <c:val>
            <c:numRef>
              <c:f>Sheet1!$E$16:$E$17</c:f>
              <c:numCache>
                <c:formatCode>General</c:formatCode>
                <c:ptCount val="2"/>
                <c:pt idx="0">
                  <c:v>21.19</c:v>
                </c:pt>
                <c:pt idx="1">
                  <c:v>33.776666666666131</c:v>
                </c:pt>
              </c:numCache>
            </c:numRef>
          </c:val>
        </c:ser>
        <c:dLbls>
          <c:showLegendKey val="0"/>
          <c:showVal val="0"/>
          <c:showCatName val="0"/>
          <c:showSerName val="0"/>
          <c:showPercent val="0"/>
          <c:showBubbleSize val="0"/>
        </c:dLbls>
        <c:gapWidth val="100"/>
        <c:axId val="110931968"/>
        <c:axId val="96646208"/>
      </c:barChart>
      <c:catAx>
        <c:axId val="110931968"/>
        <c:scaling>
          <c:orientation val="minMax"/>
        </c:scaling>
        <c:delete val="1"/>
        <c:axPos val="b"/>
        <c:majorTickMark val="out"/>
        <c:minorTickMark val="none"/>
        <c:tickLblPos val="nextTo"/>
        <c:crossAx val="96646208"/>
        <c:crosses val="autoZero"/>
        <c:auto val="1"/>
        <c:lblAlgn val="ctr"/>
        <c:lblOffset val="100"/>
        <c:noMultiLvlLbl val="0"/>
      </c:catAx>
      <c:valAx>
        <c:axId val="96646208"/>
        <c:scaling>
          <c:orientation val="minMax"/>
        </c:scaling>
        <c:delete val="0"/>
        <c:axPos val="l"/>
        <c:title>
          <c:tx>
            <c:rich>
              <a:bodyPr rot="-5400000" vert="horz"/>
              <a:lstStyle/>
              <a:p>
                <a:pPr>
                  <a:defRPr sz="2000"/>
                </a:pPr>
                <a:r>
                  <a:rPr lang="en-US" sz="2000"/>
                  <a:t>cm/s</a:t>
                </a:r>
              </a:p>
            </c:rich>
          </c:tx>
          <c:layout>
            <c:manualLayout>
              <c:xMode val="edge"/>
              <c:yMode val="edge"/>
              <c:x val="3.5220896030688217E-2"/>
              <c:y val="0.40686450131233598"/>
            </c:manualLayout>
          </c:layout>
          <c:overlay val="0"/>
        </c:title>
        <c:numFmt formatCode="General" sourceLinked="1"/>
        <c:majorTickMark val="out"/>
        <c:minorTickMark val="none"/>
        <c:tickLblPos val="nextTo"/>
        <c:txPr>
          <a:bodyPr/>
          <a:lstStyle/>
          <a:p>
            <a:pPr>
              <a:defRPr sz="1600"/>
            </a:pPr>
            <a:endParaRPr lang="en-US"/>
          </a:p>
        </c:txPr>
        <c:crossAx val="110931968"/>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41854B-97C2-4292-ABCC-E2DD8C2634B9}" type="datetimeFigureOut">
              <a:rPr lang="en-US" smtClean="0"/>
              <a:t>2/14/2018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550D19-9D3B-4611-80E8-DE9C24A2E0A2}" type="slidenum">
              <a:rPr lang="en-US" smtClean="0"/>
              <a:t>‹#›</a:t>
            </a:fld>
            <a:endParaRPr lang="en-US"/>
          </a:p>
        </p:txBody>
      </p:sp>
    </p:spTree>
    <p:extLst>
      <p:ext uri="{BB962C8B-B14F-4D97-AF65-F5344CB8AC3E}">
        <p14:creationId xmlns:p14="http://schemas.microsoft.com/office/powerpoint/2010/main" val="4211514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sp>
        <p:nvSpPr>
          <p:cNvPr id="25603" name="Text Box 2"/>
          <p:cNvSpPr txBox="1">
            <a:spLocks noGrp="1" noChangeArrowheads="1"/>
          </p:cNvSpPr>
          <p:nvPr>
            <p:ph type="body"/>
          </p:nvPr>
        </p:nvSpPr>
        <p:spPr>
          <a:xfrm>
            <a:off x="1046163" y="4352925"/>
            <a:ext cx="4770437" cy="347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chemeClr val="tx1"/>
                </a:solidFill>
                <a:latin typeface="Arial" charset="0"/>
              </a:defRPr>
            </a:lvl1pPr>
            <a:lvl2pPr marL="742950" indent="-285750">
              <a:tabLst>
                <a:tab pos="723900" algn="l"/>
                <a:tab pos="1447800" algn="l"/>
                <a:tab pos="2171700" algn="l"/>
                <a:tab pos="2895600" algn="l"/>
                <a:tab pos="3619500" algn="l"/>
                <a:tab pos="4343400" algn="l"/>
                <a:tab pos="5067300" algn="l"/>
              </a:tabLst>
              <a:defRPr sz="1200">
                <a:solidFill>
                  <a:schemeClr val="tx1"/>
                </a:solidFill>
                <a:latin typeface="Arial" charset="0"/>
              </a:defRPr>
            </a:lvl2pPr>
            <a:lvl3pPr marL="1143000" indent="-228600">
              <a:tabLst>
                <a:tab pos="723900" algn="l"/>
                <a:tab pos="1447800" algn="l"/>
                <a:tab pos="2171700" algn="l"/>
                <a:tab pos="2895600" algn="l"/>
                <a:tab pos="3619500" algn="l"/>
                <a:tab pos="4343400" algn="l"/>
                <a:tab pos="5067300" algn="l"/>
              </a:tabLst>
              <a:defRPr sz="1200">
                <a:solidFill>
                  <a:schemeClr val="tx1"/>
                </a:solidFill>
                <a:latin typeface="Arial" charset="0"/>
              </a:defRPr>
            </a:lvl3pPr>
            <a:lvl4pPr marL="1600200" indent="-228600">
              <a:tabLst>
                <a:tab pos="723900" algn="l"/>
                <a:tab pos="1447800" algn="l"/>
                <a:tab pos="2171700" algn="l"/>
                <a:tab pos="2895600" algn="l"/>
                <a:tab pos="3619500" algn="l"/>
                <a:tab pos="4343400" algn="l"/>
                <a:tab pos="5067300" algn="l"/>
              </a:tabLst>
              <a:defRPr sz="1200">
                <a:solidFill>
                  <a:schemeClr val="tx1"/>
                </a:solidFill>
                <a:latin typeface="Arial" charset="0"/>
              </a:defRPr>
            </a:lvl4pPr>
            <a:lvl5pPr marL="2057400" indent="-228600">
              <a:tabLst>
                <a:tab pos="723900" algn="l"/>
                <a:tab pos="1447800" algn="l"/>
                <a:tab pos="2171700" algn="l"/>
                <a:tab pos="2895600" algn="l"/>
                <a:tab pos="3619500" algn="l"/>
                <a:tab pos="4343400" algn="l"/>
                <a:tab pos="5067300" algn="l"/>
              </a:tabLst>
              <a:defRPr sz="1200">
                <a:solidFill>
                  <a:schemeClr val="tx1"/>
                </a:solidFill>
                <a:latin typeface="Arial" charset="0"/>
              </a:defRPr>
            </a:lvl5pPr>
            <a:lvl6pPr marL="2514600" indent="-228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defRPr>
            </a:lvl6pPr>
            <a:lvl7pPr marL="2971800" indent="-228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defRPr>
            </a:lvl7pPr>
            <a:lvl8pPr marL="3429000" indent="-228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defRPr>
            </a:lvl8pPr>
            <a:lvl9pPr marL="3886200" indent="-228600" eaLnBrk="0" fontAlgn="base" hangingPunct="0">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defRPr>
            </a:lvl9pPr>
          </a:lstStyle>
          <a:p>
            <a:pPr eaLnBrk="1">
              <a:lnSpc>
                <a:spcPct val="93000"/>
              </a:lnSpc>
              <a:spcBef>
                <a:spcPct val="0"/>
              </a:spcBef>
              <a:buSzPct val="45000"/>
              <a:buFont typeface="Wingdings" charset="2"/>
              <a:buNone/>
            </a:pPr>
            <a:r>
              <a:rPr lang="en-GB" dirty="0" smtClean="0">
                <a:solidFill>
                  <a:srgbClr val="000000"/>
                </a:solidFill>
                <a:ea typeface="msgothic" charset="0"/>
                <a:cs typeface="msgothic" charset="0"/>
              </a:rPr>
              <a:t>Current clinical trials (1st generations and ongoing 2nd generations) and future technology of “real” cardiac regeneration therapy. </a:t>
            </a:r>
            <a:r>
              <a:rPr lang="en-GB" dirty="0" err="1" smtClean="0">
                <a:solidFill>
                  <a:srgbClr val="000000"/>
                </a:solidFill>
                <a:ea typeface="msgothic" charset="0"/>
                <a:cs typeface="msgothic" charset="0"/>
              </a:rPr>
              <a:t>iPS</a:t>
            </a:r>
            <a:r>
              <a:rPr lang="en-GB" dirty="0" smtClean="0">
                <a:solidFill>
                  <a:srgbClr val="000000"/>
                </a:solidFill>
                <a:ea typeface="msgothic" charset="0"/>
                <a:cs typeface="msgothic" charset="0"/>
              </a:rPr>
              <a:t>, induced </a:t>
            </a:r>
            <a:r>
              <a:rPr lang="en-GB" dirty="0" err="1" smtClean="0">
                <a:solidFill>
                  <a:srgbClr val="000000"/>
                </a:solidFill>
                <a:ea typeface="msgothic" charset="0"/>
                <a:cs typeface="msgothic" charset="0"/>
              </a:rPr>
              <a:t>pluripotent</a:t>
            </a:r>
            <a:r>
              <a:rPr lang="en-GB" dirty="0" smtClean="0">
                <a:solidFill>
                  <a:srgbClr val="000000"/>
                </a:solidFill>
                <a:ea typeface="msgothic" charset="0"/>
                <a:cs typeface="msgothic" charset="0"/>
              </a:rPr>
              <a:t> stem; ES, embryonic stem. See main text for definitions of acronyms for each trial.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Arial" charset="0"/>
                <a:ea typeface="+mn-ea"/>
                <a:cs typeface="+mn-cs"/>
              </a:rPr>
              <a:t>The primary approach to cellular reprogramming has involved the use of transcription factors as has been elegantly reported by several labs.</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However, the use of alternative mediators such as small molecules and </a:t>
            </a:r>
            <a:r>
              <a:rPr lang="en-US" sz="1200" kern="1200" dirty="0" err="1" smtClean="0">
                <a:solidFill>
                  <a:schemeClr val="tx1"/>
                </a:solidFill>
                <a:latin typeface="Arial" charset="0"/>
                <a:ea typeface="+mn-ea"/>
                <a:cs typeface="+mn-cs"/>
              </a:rPr>
              <a:t>microRNAs</a:t>
            </a:r>
            <a:r>
              <a:rPr lang="en-US" sz="1200" kern="1200" dirty="0" smtClean="0">
                <a:solidFill>
                  <a:schemeClr val="tx1"/>
                </a:solidFill>
                <a:latin typeface="Arial" charset="0"/>
                <a:ea typeface="+mn-ea"/>
                <a:cs typeface="+mn-cs"/>
              </a:rPr>
              <a:t> has also gained a lot of attention. </a:t>
            </a:r>
          </a:p>
          <a:p>
            <a:r>
              <a:rPr lang="en-US" sz="1200" kern="1200" dirty="0" smtClean="0">
                <a:solidFill>
                  <a:schemeClr val="tx1"/>
                </a:solidFill>
                <a:latin typeface="Arial" charset="0"/>
                <a:ea typeface="+mn-ea"/>
                <a:cs typeface="+mn-cs"/>
              </a:rPr>
              <a:t>Stemming from many of these exciting discoveries being made in reprogramming research, our lab decided to examine the role of </a:t>
            </a:r>
            <a:r>
              <a:rPr lang="en-US" sz="1200" kern="1200" dirty="0" err="1" smtClean="0">
                <a:solidFill>
                  <a:schemeClr val="tx1"/>
                </a:solidFill>
                <a:latin typeface="Arial" charset="0"/>
                <a:ea typeface="+mn-ea"/>
                <a:cs typeface="+mn-cs"/>
              </a:rPr>
              <a:t>microRNAs</a:t>
            </a:r>
            <a:r>
              <a:rPr lang="en-US" sz="1200" kern="1200" dirty="0" smtClean="0">
                <a:solidFill>
                  <a:schemeClr val="tx1"/>
                </a:solidFill>
                <a:latin typeface="Arial" charset="0"/>
                <a:ea typeface="+mn-ea"/>
                <a:cs typeface="+mn-cs"/>
              </a:rPr>
              <a:t> in cardiac reprogramming. </a:t>
            </a:r>
          </a:p>
          <a:p>
            <a:r>
              <a:rPr lang="en-US" sz="1200" kern="1200" dirty="0" smtClean="0">
                <a:solidFill>
                  <a:schemeClr val="tx1"/>
                </a:solidFill>
                <a:latin typeface="Arial" charset="0"/>
                <a:ea typeface="+mn-ea"/>
                <a:cs typeface="+mn-cs"/>
              </a:rPr>
              <a:t>We hypothesized that a reprogramming approach administering </a:t>
            </a:r>
            <a:r>
              <a:rPr lang="en-US" sz="1200" kern="1200" dirty="0" err="1" smtClean="0">
                <a:solidFill>
                  <a:schemeClr val="tx1"/>
                </a:solidFill>
                <a:latin typeface="Arial" charset="0"/>
                <a:ea typeface="+mn-ea"/>
                <a:cs typeface="+mn-cs"/>
              </a:rPr>
              <a:t>miRNAs</a:t>
            </a:r>
            <a:r>
              <a:rPr lang="en-US" sz="1200" kern="1200" dirty="0" smtClean="0">
                <a:solidFill>
                  <a:schemeClr val="tx1"/>
                </a:solidFill>
                <a:latin typeface="Arial" charset="0"/>
                <a:ea typeface="+mn-ea"/>
                <a:cs typeface="+mn-cs"/>
              </a:rPr>
              <a:t> represents a novel  method that if successful, may offer more therapeutic leverage</a:t>
            </a:r>
            <a:r>
              <a:rPr lang="en-US" sz="1200" kern="1200" baseline="0" dirty="0" smtClean="0">
                <a:solidFill>
                  <a:schemeClr val="tx1"/>
                </a:solidFill>
                <a:latin typeface="Arial" charset="0"/>
                <a:ea typeface="+mn-ea"/>
                <a:cs typeface="+mn-cs"/>
              </a:rPr>
              <a:t> – smaller size, easier administration</a:t>
            </a:r>
            <a:endParaRPr lang="en-US" sz="1200" kern="1200" dirty="0" smtClean="0">
              <a:solidFill>
                <a:schemeClr val="tx1"/>
              </a:solidFill>
              <a:latin typeface="Arial" charset="0"/>
              <a:ea typeface="+mn-ea"/>
              <a:cs typeface="+mn-cs"/>
            </a:endParaRPr>
          </a:p>
          <a:p>
            <a:pPr marL="285744" indent="-285744"/>
            <a:endParaRPr lang="en-US" dirty="0" smtClean="0"/>
          </a:p>
        </p:txBody>
      </p:sp>
      <p:sp>
        <p:nvSpPr>
          <p:cNvPr id="4" name="Slide Number Placeholder 3"/>
          <p:cNvSpPr>
            <a:spLocks noGrp="1"/>
          </p:cNvSpPr>
          <p:nvPr>
            <p:ph type="sldNum" sz="quarter" idx="10"/>
          </p:nvPr>
        </p:nvSpPr>
        <p:spPr/>
        <p:txBody>
          <a:bodyPr/>
          <a:lstStyle/>
          <a:p>
            <a:fld id="{9E13E27B-60CA-44A7-B867-92D101F8141F}" type="slidenum">
              <a:rPr lang="en-US" smtClean="0"/>
              <a:pPr/>
              <a:t>19</a:t>
            </a:fld>
            <a:endParaRPr lang="en-US"/>
          </a:p>
        </p:txBody>
      </p:sp>
    </p:spTree>
    <p:extLst>
      <p:ext uri="{BB962C8B-B14F-4D97-AF65-F5344CB8AC3E}">
        <p14:creationId xmlns:p14="http://schemas.microsoft.com/office/powerpoint/2010/main" val="3320518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ability of individual </a:t>
            </a:r>
            <a:r>
              <a:rPr lang="en-US" dirty="0" err="1" smtClean="0"/>
              <a:t>miRNAs</a:t>
            </a:r>
            <a:r>
              <a:rPr lang="en-US" dirty="0" smtClean="0"/>
              <a:t> to modulate complex disease pathways through the targeting of several components of regulatory networks enables </a:t>
            </a:r>
            <a:r>
              <a:rPr lang="en-US" dirty="0" err="1" smtClean="0"/>
              <a:t>miRNAs</a:t>
            </a:r>
            <a:r>
              <a:rPr lang="en-US" dirty="0" smtClean="0"/>
              <a:t> to modulate tissue stress responses in a manner that is distinct from that of classical drugs</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E13E27B-60CA-44A7-B867-92D101F8141F}" type="slidenum">
              <a:rPr lang="en-US" smtClean="0"/>
              <a:pPr/>
              <a:t>20</a:t>
            </a:fld>
            <a:endParaRPr lang="en-US"/>
          </a:p>
        </p:txBody>
      </p:sp>
    </p:spTree>
    <p:extLst>
      <p:ext uri="{BB962C8B-B14F-4D97-AF65-F5344CB8AC3E}">
        <p14:creationId xmlns:p14="http://schemas.microsoft.com/office/powerpoint/2010/main" val="2757004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B2645D-E9FB-1748-8781-EC0AF96652B4}" type="slidenum">
              <a:rPr lang="en-US" smtClean="0"/>
              <a:t>21</a:t>
            </a:fld>
            <a:endParaRPr lang="en-US"/>
          </a:p>
        </p:txBody>
      </p:sp>
    </p:spTree>
    <p:extLst>
      <p:ext uri="{BB962C8B-B14F-4D97-AF65-F5344CB8AC3E}">
        <p14:creationId xmlns:p14="http://schemas.microsoft.com/office/powerpoint/2010/main" val="770813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Arial" charset="0"/>
                <a:ea typeface="+mn-ea"/>
                <a:cs typeface="+mn-cs"/>
              </a:rPr>
              <a:t>We began by conducting a number of screens using both adult and neonatal cardiac fibroblasts conducted with all the different </a:t>
            </a:r>
            <a:r>
              <a:rPr lang="en-US" sz="1200" kern="1200" dirty="0" err="1" smtClean="0">
                <a:solidFill>
                  <a:schemeClr val="tx1"/>
                </a:solidFill>
                <a:latin typeface="Arial" charset="0"/>
                <a:ea typeface="+mn-ea"/>
                <a:cs typeface="+mn-cs"/>
              </a:rPr>
              <a:t>miR</a:t>
            </a:r>
            <a:r>
              <a:rPr lang="en-US" sz="1200" kern="1200" dirty="0" smtClean="0">
                <a:solidFill>
                  <a:schemeClr val="tx1"/>
                </a:solidFill>
                <a:latin typeface="Arial" charset="0"/>
                <a:ea typeface="+mn-ea"/>
                <a:cs typeface="+mn-cs"/>
              </a:rPr>
              <a:t> compositions and evaluated for their reprogramming potential by screening for induction of markers such as fibroblastic genes </a:t>
            </a:r>
            <a:r>
              <a:rPr lang="en-US" sz="1200" kern="1200" dirty="0" err="1" smtClean="0">
                <a:solidFill>
                  <a:schemeClr val="tx1"/>
                </a:solidFill>
                <a:latin typeface="Arial" charset="0"/>
                <a:ea typeface="+mn-ea"/>
                <a:cs typeface="+mn-cs"/>
              </a:rPr>
              <a:t>Vimentin</a:t>
            </a:r>
            <a:r>
              <a:rPr lang="en-US" sz="1200" kern="1200" dirty="0" smtClean="0">
                <a:solidFill>
                  <a:schemeClr val="tx1"/>
                </a:solidFill>
                <a:latin typeface="Arial" charset="0"/>
                <a:ea typeface="+mn-ea"/>
                <a:cs typeface="+mn-cs"/>
              </a:rPr>
              <a:t> (</a:t>
            </a:r>
            <a:r>
              <a:rPr lang="en-US" sz="1200" i="1" kern="1200" dirty="0" smtClean="0">
                <a:solidFill>
                  <a:schemeClr val="tx1"/>
                </a:solidFill>
                <a:latin typeface="Arial" charset="0"/>
                <a:ea typeface="+mn-ea"/>
                <a:cs typeface="+mn-cs"/>
              </a:rPr>
              <a:t>Vim</a:t>
            </a:r>
            <a:r>
              <a:rPr lang="en-US" sz="1200" kern="1200" dirty="0" smtClean="0">
                <a:solidFill>
                  <a:schemeClr val="tx1"/>
                </a:solidFill>
                <a:latin typeface="Arial" charset="0"/>
                <a:ea typeface="+mn-ea"/>
                <a:cs typeface="+mn-cs"/>
              </a:rPr>
              <a:t>) and </a:t>
            </a:r>
            <a:r>
              <a:rPr lang="en-US" sz="1200" i="1" kern="1200" dirty="0" smtClean="0">
                <a:solidFill>
                  <a:schemeClr val="tx1"/>
                </a:solidFill>
                <a:latin typeface="Arial" charset="0"/>
                <a:ea typeface="+mn-ea"/>
                <a:cs typeface="+mn-cs"/>
              </a:rPr>
              <a:t>Ddr2, </a:t>
            </a:r>
            <a:r>
              <a:rPr lang="en-US" sz="1200" kern="1200" dirty="0" smtClean="0">
                <a:solidFill>
                  <a:schemeClr val="tx1"/>
                </a:solidFill>
                <a:latin typeface="Arial" charset="0"/>
                <a:ea typeface="+mn-ea"/>
                <a:cs typeface="+mn-cs"/>
              </a:rPr>
              <a:t>shown here on the left and both early and late s</a:t>
            </a:r>
            <a:r>
              <a:rPr lang="en-US" sz="1200" i="1" kern="1200" dirty="0" smtClean="0">
                <a:solidFill>
                  <a:schemeClr val="tx1"/>
                </a:solidFill>
                <a:latin typeface="Arial" charset="0"/>
                <a:ea typeface="+mn-ea"/>
                <a:cs typeface="+mn-cs"/>
              </a:rPr>
              <a:t>t</a:t>
            </a:r>
            <a:r>
              <a:rPr lang="en-US" sz="1200" kern="1200" dirty="0" smtClean="0">
                <a:solidFill>
                  <a:schemeClr val="tx1"/>
                </a:solidFill>
                <a:latin typeface="Arial" charset="0"/>
                <a:ea typeface="+mn-ea"/>
                <a:cs typeface="+mn-cs"/>
              </a:rPr>
              <a:t>age markers of cardiac differentiation including </a:t>
            </a:r>
            <a:r>
              <a:rPr lang="en-US" sz="1200" i="1" kern="1200" dirty="0" smtClean="0">
                <a:solidFill>
                  <a:schemeClr val="tx1"/>
                </a:solidFill>
                <a:latin typeface="Arial" charset="0"/>
                <a:ea typeface="+mn-ea"/>
                <a:cs typeface="+mn-cs"/>
              </a:rPr>
              <a:t>Gata4</a:t>
            </a:r>
            <a:r>
              <a:rPr lang="en-US" sz="1200" kern="1200" dirty="0" smtClean="0">
                <a:solidFill>
                  <a:schemeClr val="tx1"/>
                </a:solidFill>
                <a:latin typeface="Arial" charset="0"/>
                <a:ea typeface="+mn-ea"/>
                <a:cs typeface="+mn-cs"/>
              </a:rPr>
              <a:t>, </a:t>
            </a:r>
            <a:r>
              <a:rPr lang="en-US" sz="1200" i="1" kern="1200" dirty="0" smtClean="0">
                <a:solidFill>
                  <a:schemeClr val="tx1"/>
                </a:solidFill>
                <a:latin typeface="Arial" charset="0"/>
                <a:ea typeface="+mn-ea"/>
                <a:cs typeface="+mn-cs"/>
              </a:rPr>
              <a:t>Mef2c</a:t>
            </a:r>
            <a:r>
              <a:rPr lang="en-US" sz="1200" kern="1200" dirty="0" smtClean="0">
                <a:solidFill>
                  <a:schemeClr val="tx1"/>
                </a:solidFill>
                <a:latin typeface="Arial" charset="0"/>
                <a:ea typeface="+mn-ea"/>
                <a:cs typeface="+mn-cs"/>
              </a:rPr>
              <a:t>, </a:t>
            </a:r>
            <a:r>
              <a:rPr lang="en-US" sz="1200" i="1" kern="1200" dirty="0" smtClean="0">
                <a:solidFill>
                  <a:schemeClr val="tx1"/>
                </a:solidFill>
                <a:latin typeface="Arial" charset="0"/>
                <a:ea typeface="+mn-ea"/>
                <a:cs typeface="+mn-cs"/>
              </a:rPr>
              <a:t>Nkx2.5</a:t>
            </a:r>
            <a:r>
              <a:rPr lang="en-US" sz="1200" kern="1200" dirty="0" smtClean="0">
                <a:solidFill>
                  <a:schemeClr val="tx1"/>
                </a:solidFill>
                <a:latin typeface="Arial" charset="0"/>
                <a:ea typeface="+mn-ea"/>
                <a:cs typeface="+mn-cs"/>
              </a:rPr>
              <a:t>, </a:t>
            </a:r>
            <a:r>
              <a:rPr lang="en-US" sz="1200" i="1" kern="1200" dirty="0" smtClean="0">
                <a:solidFill>
                  <a:schemeClr val="tx1"/>
                </a:solidFill>
                <a:latin typeface="Arial" charset="0"/>
                <a:ea typeface="+mn-ea"/>
                <a:cs typeface="+mn-cs"/>
              </a:rPr>
              <a:t>Tbx5</a:t>
            </a:r>
            <a:r>
              <a:rPr lang="en-US" sz="1200" kern="1200" dirty="0" smtClean="0">
                <a:solidFill>
                  <a:schemeClr val="tx1"/>
                </a:solidFill>
                <a:latin typeface="Arial" charset="0"/>
                <a:ea typeface="+mn-ea"/>
                <a:cs typeface="+mn-cs"/>
              </a:rPr>
              <a:t>, as well as later stage markers such as </a:t>
            </a:r>
            <a:r>
              <a:rPr lang="en-US" sz="1200" i="1" kern="1200" dirty="0" smtClean="0">
                <a:solidFill>
                  <a:schemeClr val="tx1"/>
                </a:solidFill>
                <a:latin typeface="Arial" charset="0"/>
                <a:ea typeface="+mn-ea"/>
                <a:cs typeface="+mn-cs"/>
              </a:rPr>
              <a:t>Tnni3</a:t>
            </a:r>
            <a:r>
              <a:rPr lang="en-US" sz="1200" kern="1200" dirty="0" smtClean="0">
                <a:solidFill>
                  <a:schemeClr val="tx1"/>
                </a:solidFill>
                <a:latin typeface="Arial" charset="0"/>
                <a:ea typeface="+mn-ea"/>
                <a:cs typeface="+mn-cs"/>
              </a:rPr>
              <a:t> (Cardiac </a:t>
            </a:r>
            <a:r>
              <a:rPr lang="en-US" sz="1200" kern="1200" dirty="0" err="1" smtClean="0">
                <a:solidFill>
                  <a:schemeClr val="tx1"/>
                </a:solidFill>
                <a:latin typeface="Arial" charset="0"/>
                <a:ea typeface="+mn-ea"/>
                <a:cs typeface="+mn-cs"/>
              </a:rPr>
              <a:t>troponin</a:t>
            </a:r>
            <a:r>
              <a:rPr lang="en-US" sz="1200" kern="1200" dirty="0" smtClean="0">
                <a:solidFill>
                  <a:schemeClr val="tx1"/>
                </a:solidFill>
                <a:latin typeface="Arial" charset="0"/>
                <a:ea typeface="+mn-ea"/>
                <a:cs typeface="+mn-cs"/>
              </a:rPr>
              <a:t> I).</a:t>
            </a:r>
          </a:p>
          <a:p>
            <a:r>
              <a:rPr lang="en-US" sz="1200" kern="1200" dirty="0" smtClean="0">
                <a:solidFill>
                  <a:schemeClr val="tx1"/>
                </a:solidFill>
                <a:latin typeface="Arial" charset="0"/>
                <a:ea typeface="+mn-ea"/>
                <a:cs typeface="+mn-cs"/>
              </a:rPr>
              <a:t>As early as 3 days post-</a:t>
            </a:r>
            <a:r>
              <a:rPr lang="en-US" sz="1200" kern="1200" dirty="0" err="1" smtClean="0">
                <a:solidFill>
                  <a:schemeClr val="tx1"/>
                </a:solidFill>
                <a:latin typeface="Arial" charset="0"/>
                <a:ea typeface="+mn-ea"/>
                <a:cs typeface="+mn-cs"/>
              </a:rPr>
              <a:t>transfection</a:t>
            </a:r>
            <a:r>
              <a:rPr lang="en-US" sz="1200" kern="1200" dirty="0" smtClean="0">
                <a:solidFill>
                  <a:schemeClr val="tx1"/>
                </a:solidFill>
                <a:latin typeface="Arial" charset="0"/>
                <a:ea typeface="+mn-ea"/>
                <a:cs typeface="+mn-cs"/>
              </a:rPr>
              <a:t>, </a:t>
            </a:r>
            <a:r>
              <a:rPr lang="en-US" sz="1200" kern="1200" dirty="0" err="1" smtClean="0">
                <a:solidFill>
                  <a:schemeClr val="tx1"/>
                </a:solidFill>
                <a:latin typeface="Arial" charset="0"/>
                <a:ea typeface="+mn-ea"/>
                <a:cs typeface="+mn-cs"/>
              </a:rPr>
              <a:t>miRNA-transfected</a:t>
            </a:r>
            <a:r>
              <a:rPr lang="en-US" sz="1200" kern="1200" dirty="0" smtClean="0">
                <a:solidFill>
                  <a:schemeClr val="tx1"/>
                </a:solidFill>
                <a:latin typeface="Arial" charset="0"/>
                <a:ea typeface="+mn-ea"/>
                <a:cs typeface="+mn-cs"/>
              </a:rPr>
              <a:t> cells exhibited a major shift in expression from fibroblastic genes such as </a:t>
            </a:r>
            <a:r>
              <a:rPr lang="en-US" sz="1200" kern="1200" dirty="0" err="1" smtClean="0">
                <a:solidFill>
                  <a:schemeClr val="tx1"/>
                </a:solidFill>
                <a:latin typeface="Arial" charset="0"/>
                <a:ea typeface="+mn-ea"/>
                <a:cs typeface="+mn-cs"/>
              </a:rPr>
              <a:t>Vimentin</a:t>
            </a:r>
            <a:r>
              <a:rPr lang="en-US" sz="1200" kern="1200" dirty="0" smtClean="0">
                <a:solidFill>
                  <a:schemeClr val="tx1"/>
                </a:solidFill>
                <a:latin typeface="Arial" charset="0"/>
                <a:ea typeface="+mn-ea"/>
                <a:cs typeface="+mn-cs"/>
              </a:rPr>
              <a:t> (</a:t>
            </a:r>
            <a:r>
              <a:rPr lang="en-US" sz="1200" i="1" kern="1200" dirty="0" smtClean="0">
                <a:solidFill>
                  <a:schemeClr val="tx1"/>
                </a:solidFill>
                <a:latin typeface="Arial" charset="0"/>
                <a:ea typeface="+mn-ea"/>
                <a:cs typeface="+mn-cs"/>
              </a:rPr>
              <a:t>Vim</a:t>
            </a:r>
            <a:r>
              <a:rPr lang="en-US" sz="1200" kern="1200" dirty="0" smtClean="0">
                <a:solidFill>
                  <a:schemeClr val="tx1"/>
                </a:solidFill>
                <a:latin typeface="Arial" charset="0"/>
                <a:ea typeface="+mn-ea"/>
                <a:cs typeface="+mn-cs"/>
              </a:rPr>
              <a:t>) and </a:t>
            </a:r>
            <a:r>
              <a:rPr lang="en-US" sz="1200" i="1" kern="1200" dirty="0" smtClean="0">
                <a:solidFill>
                  <a:schemeClr val="tx1"/>
                </a:solidFill>
                <a:latin typeface="Arial" charset="0"/>
                <a:ea typeface="+mn-ea"/>
                <a:cs typeface="+mn-cs"/>
              </a:rPr>
              <a:t>Ddr2</a:t>
            </a:r>
            <a:r>
              <a:rPr lang="en-US" sz="1200" kern="1200" dirty="0" smtClean="0">
                <a:solidFill>
                  <a:schemeClr val="tx1"/>
                </a:solidFill>
                <a:latin typeface="Arial" charset="0"/>
                <a:ea typeface="+mn-ea"/>
                <a:cs typeface="+mn-cs"/>
              </a:rPr>
              <a:t> to </a:t>
            </a:r>
            <a:r>
              <a:rPr lang="en-US" sz="1200" kern="1200" dirty="0" err="1" smtClean="0">
                <a:solidFill>
                  <a:schemeClr val="tx1"/>
                </a:solidFill>
                <a:latin typeface="Arial" charset="0"/>
                <a:ea typeface="+mn-ea"/>
                <a:cs typeface="+mn-cs"/>
              </a:rPr>
              <a:t>cardiomyocyte</a:t>
            </a:r>
            <a:r>
              <a:rPr lang="en-US" sz="1200" kern="1200" dirty="0" smtClean="0">
                <a:solidFill>
                  <a:schemeClr val="tx1"/>
                </a:solidFill>
                <a:latin typeface="Arial" charset="0"/>
                <a:ea typeface="+mn-ea"/>
                <a:cs typeface="+mn-cs"/>
              </a:rPr>
              <a:t>-specific genes. We observed for defined groups of distinct </a:t>
            </a:r>
            <a:r>
              <a:rPr lang="en-US" sz="1200" kern="1200" dirty="0" err="1" smtClean="0">
                <a:solidFill>
                  <a:schemeClr val="tx1"/>
                </a:solidFill>
                <a:latin typeface="Arial" charset="0"/>
                <a:ea typeface="+mn-ea"/>
                <a:cs typeface="+mn-cs"/>
              </a:rPr>
              <a:t>microRNA</a:t>
            </a:r>
            <a:r>
              <a:rPr lang="en-US" sz="1200" kern="1200" dirty="0" smtClean="0">
                <a:solidFill>
                  <a:schemeClr val="tx1"/>
                </a:solidFill>
                <a:latin typeface="Arial" charset="0"/>
                <a:ea typeface="+mn-ea"/>
                <a:cs typeface="+mn-cs"/>
              </a:rPr>
              <a:t> compositions, a fibroblastic-</a:t>
            </a:r>
            <a:r>
              <a:rPr lang="en-US" sz="1200" kern="1200" dirty="0" err="1" smtClean="0">
                <a:solidFill>
                  <a:schemeClr val="tx1"/>
                </a:solidFill>
                <a:latin typeface="Arial" charset="0"/>
                <a:ea typeface="+mn-ea"/>
                <a:cs typeface="+mn-cs"/>
              </a:rPr>
              <a:t>myocyte</a:t>
            </a:r>
            <a:r>
              <a:rPr lang="en-US" sz="1200" kern="1200" dirty="0" smtClean="0">
                <a:solidFill>
                  <a:schemeClr val="tx1"/>
                </a:solidFill>
                <a:latin typeface="Arial" charset="0"/>
                <a:ea typeface="+mn-ea"/>
                <a:cs typeface="+mn-cs"/>
              </a:rPr>
              <a:t> phenotypic shift not observed in non-targeting </a:t>
            </a:r>
            <a:r>
              <a:rPr lang="en-US" sz="1200" kern="1200" dirty="0" err="1" smtClean="0">
                <a:solidFill>
                  <a:schemeClr val="tx1"/>
                </a:solidFill>
                <a:latin typeface="Arial" charset="0"/>
                <a:ea typeface="+mn-ea"/>
                <a:cs typeface="+mn-cs"/>
              </a:rPr>
              <a:t>miRNA</a:t>
            </a:r>
            <a:r>
              <a:rPr lang="en-US" sz="1200" kern="1200" dirty="0" smtClean="0">
                <a:solidFill>
                  <a:schemeClr val="tx1"/>
                </a:solidFill>
                <a:latin typeface="Arial" charset="0"/>
                <a:ea typeface="+mn-ea"/>
                <a:cs typeface="+mn-cs"/>
              </a:rPr>
              <a:t> controls or </a:t>
            </a:r>
            <a:r>
              <a:rPr lang="en-US" sz="1200" kern="1200" dirty="0" err="1" smtClean="0">
                <a:solidFill>
                  <a:schemeClr val="tx1"/>
                </a:solidFill>
                <a:latin typeface="Arial" charset="0"/>
                <a:ea typeface="+mn-ea"/>
                <a:cs typeface="+mn-cs"/>
              </a:rPr>
              <a:t>transfection</a:t>
            </a:r>
            <a:r>
              <a:rPr lang="en-US" sz="1200" kern="1200" dirty="0" smtClean="0">
                <a:solidFill>
                  <a:schemeClr val="tx1"/>
                </a:solidFill>
                <a:latin typeface="Arial" charset="0"/>
                <a:ea typeface="+mn-ea"/>
                <a:cs typeface="+mn-cs"/>
              </a:rPr>
              <a:t> controls. </a:t>
            </a:r>
          </a:p>
          <a:p>
            <a:r>
              <a:rPr lang="en-US" sz="1200" kern="1200" dirty="0" smtClean="0">
                <a:solidFill>
                  <a:schemeClr val="tx1"/>
                </a:solidFill>
                <a:latin typeface="Arial" charset="0"/>
                <a:ea typeface="+mn-ea"/>
                <a:cs typeface="+mn-cs"/>
              </a:rPr>
              <a:t>The bar graphs on the right highlight expression patterns of Gata4, Mef2c, in the top panel and the geometric mean of both these TFs along with Tbx5 in the bottom panel showing that in our top </a:t>
            </a:r>
            <a:r>
              <a:rPr lang="en-US" sz="1200" kern="1200" dirty="0" err="1" smtClean="0">
                <a:solidFill>
                  <a:schemeClr val="tx1"/>
                </a:solidFill>
                <a:latin typeface="Arial" charset="0"/>
                <a:ea typeface="+mn-ea"/>
                <a:cs typeface="+mn-cs"/>
              </a:rPr>
              <a:t>mir</a:t>
            </a:r>
            <a:r>
              <a:rPr lang="en-US" sz="1200" kern="1200" dirty="0" smtClean="0">
                <a:solidFill>
                  <a:schemeClr val="tx1"/>
                </a:solidFill>
                <a:latin typeface="Arial" charset="0"/>
                <a:ea typeface="+mn-ea"/>
                <a:cs typeface="+mn-cs"/>
              </a:rPr>
              <a:t> combinations 1, 133, 208 and 1, 133, 206 the expression of key reprogramming factors identified by Deepak </a:t>
            </a:r>
            <a:r>
              <a:rPr lang="en-US" sz="1200" kern="1200" dirty="0" err="1" smtClean="0">
                <a:solidFill>
                  <a:schemeClr val="tx1"/>
                </a:solidFill>
                <a:latin typeface="Arial" charset="0"/>
                <a:ea typeface="+mn-ea"/>
                <a:cs typeface="+mn-cs"/>
              </a:rPr>
              <a:t>Srivastava</a:t>
            </a:r>
            <a:r>
              <a:rPr lang="en-US" sz="1200" kern="1200" dirty="0" smtClean="0">
                <a:solidFill>
                  <a:schemeClr val="tx1"/>
                </a:solidFill>
                <a:latin typeface="Arial" charset="0"/>
                <a:ea typeface="+mn-ea"/>
                <a:cs typeface="+mn-cs"/>
              </a:rPr>
              <a:t> and others were consistently induced in our cells. </a:t>
            </a:r>
          </a:p>
          <a:p>
            <a:endParaRPr lang="en-US" dirty="0"/>
          </a:p>
        </p:txBody>
      </p:sp>
      <p:sp>
        <p:nvSpPr>
          <p:cNvPr id="4" name="Slide Number Placeholder 3"/>
          <p:cNvSpPr>
            <a:spLocks noGrp="1"/>
          </p:cNvSpPr>
          <p:nvPr>
            <p:ph type="sldNum" sz="quarter" idx="10"/>
          </p:nvPr>
        </p:nvSpPr>
        <p:spPr/>
        <p:txBody>
          <a:bodyPr/>
          <a:lstStyle/>
          <a:p>
            <a:fld id="{9E13E27B-60CA-44A7-B867-92D101F8141F}" type="slidenum">
              <a:rPr lang="en-US" smtClean="0"/>
              <a:pPr/>
              <a:t>23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charset="0"/>
              </a:rPr>
              <a:t>To evaluate the potential application of our approach </a:t>
            </a:r>
            <a:r>
              <a:rPr lang="en-US" i="1" dirty="0" smtClean="0">
                <a:latin typeface="Arial" charset="0"/>
              </a:rPr>
              <a:t>in vivo</a:t>
            </a:r>
            <a:r>
              <a:rPr lang="en-US" dirty="0" smtClean="0">
                <a:latin typeface="Arial" charset="0"/>
              </a:rPr>
              <a:t>, we injected </a:t>
            </a:r>
            <a:r>
              <a:rPr lang="en-US" dirty="0" err="1" smtClean="0">
                <a:latin typeface="Arial" charset="0"/>
              </a:rPr>
              <a:t>lentiviral</a:t>
            </a:r>
            <a:r>
              <a:rPr lang="en-US" dirty="0" smtClean="0">
                <a:latin typeface="Arial" charset="0"/>
              </a:rPr>
              <a:t> </a:t>
            </a:r>
            <a:r>
              <a:rPr lang="en-US" dirty="0" err="1" smtClean="0">
                <a:latin typeface="Arial" charset="0"/>
              </a:rPr>
              <a:t>miRNAs</a:t>
            </a:r>
            <a:r>
              <a:rPr lang="en-US" dirty="0" smtClean="0">
                <a:latin typeface="Arial" charset="0"/>
              </a:rPr>
              <a:t>, miR-1 alone; combination of miRs-1, 133, 208, 499; and a non-targeting-</a:t>
            </a:r>
            <a:r>
              <a:rPr lang="en-US" dirty="0" err="1" smtClean="0">
                <a:latin typeface="Arial" charset="0"/>
              </a:rPr>
              <a:t>miRNA</a:t>
            </a:r>
            <a:r>
              <a:rPr lang="en-US" dirty="0" smtClean="0">
                <a:latin typeface="Arial" charset="0"/>
              </a:rPr>
              <a:t> control </a:t>
            </a:r>
            <a:r>
              <a:rPr lang="en-US" dirty="0" err="1" smtClean="0">
                <a:latin typeface="Arial" charset="0"/>
              </a:rPr>
              <a:t>intramyocardially</a:t>
            </a:r>
            <a:r>
              <a:rPr lang="en-US" dirty="0" smtClean="0">
                <a:latin typeface="Arial" charset="0"/>
              </a:rPr>
              <a:t> immediately following injury by permanent ligation of the left ascending coronary artery. In these experiments we used FSP1Cre/</a:t>
            </a:r>
            <a:r>
              <a:rPr lang="en-US" i="1" dirty="0" err="1" smtClean="0">
                <a:latin typeface="Arial" charset="0"/>
              </a:rPr>
              <a:t>td</a:t>
            </a:r>
            <a:r>
              <a:rPr lang="en-US" dirty="0" err="1" smtClean="0">
                <a:latin typeface="Arial" charset="0"/>
              </a:rPr>
              <a:t>TOMATO</a:t>
            </a:r>
            <a:r>
              <a:rPr lang="en-US" dirty="0" smtClean="0">
                <a:latin typeface="Arial" charset="0"/>
              </a:rPr>
              <a:t> mice which allowed us to lineage trace the fate of cardiac fibroblasts </a:t>
            </a:r>
            <a:r>
              <a:rPr lang="en-US" i="1" dirty="0" smtClean="0">
                <a:latin typeface="Arial" charset="0"/>
              </a:rPr>
              <a:t>in vivo</a:t>
            </a:r>
            <a:r>
              <a:rPr lang="en-US" dirty="0" smtClean="0">
                <a:latin typeface="Arial" charset="0"/>
              </a:rPr>
              <a:t>.  Evidence of cardiac reprogramming would be confirmed by co-expression of </a:t>
            </a:r>
            <a:r>
              <a:rPr lang="en-US" i="1" dirty="0" err="1" smtClean="0">
                <a:latin typeface="Arial" charset="0"/>
              </a:rPr>
              <a:t>td</a:t>
            </a:r>
            <a:r>
              <a:rPr lang="en-US" dirty="0" err="1" smtClean="0">
                <a:latin typeface="Arial" charset="0"/>
              </a:rPr>
              <a:t>TOMATO</a:t>
            </a:r>
            <a:r>
              <a:rPr lang="en-US" dirty="0" smtClean="0">
                <a:latin typeface="Arial" charset="0"/>
              </a:rPr>
              <a:t>, which marks the cardiac fibroblast line, and </a:t>
            </a:r>
            <a:r>
              <a:rPr lang="en-US" dirty="0" err="1" smtClean="0">
                <a:latin typeface="Arial" charset="0"/>
              </a:rPr>
              <a:t>cardiomyocyte</a:t>
            </a:r>
            <a:r>
              <a:rPr lang="en-US" dirty="0" smtClean="0">
                <a:latin typeface="Arial" charset="0"/>
              </a:rPr>
              <a:t> markers. Four weeks after infarction, hearts were harvested, fixed and stained for cardiac </a:t>
            </a:r>
            <a:r>
              <a:rPr lang="en-US" dirty="0" err="1" smtClean="0">
                <a:latin typeface="Arial" charset="0"/>
              </a:rPr>
              <a:t>troponin</a:t>
            </a:r>
            <a:r>
              <a:rPr lang="en-US" dirty="0" smtClean="0">
                <a:latin typeface="Arial" charset="0"/>
              </a:rPr>
              <a:t> T (TNNT2) expression. We also verified activation of</a:t>
            </a:r>
            <a:r>
              <a:rPr lang="en-US" baseline="0" dirty="0" smtClean="0">
                <a:latin typeface="Arial" charset="0"/>
              </a:rPr>
              <a:t> the Fsp1Cre promoter in other cell types such as smooth muscle cells, endothelial cells, and progenitor cells.</a:t>
            </a:r>
            <a:endParaRPr lang="en-US" dirty="0"/>
          </a:p>
        </p:txBody>
      </p:sp>
      <p:sp>
        <p:nvSpPr>
          <p:cNvPr id="4" name="Slide Number Placeholder 3"/>
          <p:cNvSpPr>
            <a:spLocks noGrp="1"/>
          </p:cNvSpPr>
          <p:nvPr>
            <p:ph type="sldNum" sz="quarter" idx="10"/>
          </p:nvPr>
        </p:nvSpPr>
        <p:spPr/>
        <p:txBody>
          <a:bodyPr/>
          <a:lstStyle/>
          <a:p>
            <a:fld id="{9E13E27B-60CA-44A7-B867-92D101F8141F}" type="slidenum">
              <a:rPr lang="en-US" smtClean="0"/>
              <a:pPr/>
              <a:t>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FSP1-Cre/</a:t>
            </a:r>
            <a:r>
              <a:rPr lang="en-US" dirty="0" err="1" smtClean="0"/>
              <a:t>tdTomato</a:t>
            </a:r>
            <a:r>
              <a:rPr lang="en-US" dirty="0" smtClean="0"/>
              <a:t> mice were subjected to either a sham operation or myocardial infarction [MI] and injected with </a:t>
            </a:r>
            <a:r>
              <a:rPr lang="en-US" dirty="0" err="1" smtClean="0"/>
              <a:t>lentivirus</a:t>
            </a:r>
            <a:r>
              <a:rPr lang="en-US" dirty="0" smtClean="0"/>
              <a:t> containing either </a:t>
            </a:r>
            <a:r>
              <a:rPr lang="en-US" dirty="0" err="1" smtClean="0"/>
              <a:t>miR</a:t>
            </a:r>
            <a:r>
              <a:rPr lang="en-US" dirty="0" smtClean="0"/>
              <a:t> combo or </a:t>
            </a:r>
            <a:r>
              <a:rPr lang="en-US" dirty="0" err="1" smtClean="0"/>
              <a:t>negmiR</a:t>
            </a:r>
            <a:r>
              <a:rPr lang="en-US" dirty="0" smtClean="0"/>
              <a:t>. Seven weeks following injury the entire </a:t>
            </a:r>
            <a:r>
              <a:rPr lang="en-US" dirty="0" err="1" smtClean="0"/>
              <a:t>peri</a:t>
            </a:r>
            <a:r>
              <a:rPr lang="en-US" dirty="0" smtClean="0"/>
              <a:t>-infarct region was visualized by serial sectioning through the heart tissue. Sections were probed for </a:t>
            </a:r>
          </a:p>
          <a:p>
            <a:r>
              <a:rPr lang="en-US" dirty="0" smtClean="0"/>
              <a:t>(C) </a:t>
            </a:r>
            <a:r>
              <a:rPr lang="en-US" dirty="0" err="1" smtClean="0"/>
              <a:t>tdTomato</a:t>
            </a:r>
            <a:r>
              <a:rPr lang="en-US" dirty="0" smtClean="0"/>
              <a:t>, cardiac troponin-T, and connexin-43, and</a:t>
            </a:r>
          </a:p>
          <a:p>
            <a:endParaRPr lang="en-US" dirty="0"/>
          </a:p>
        </p:txBody>
      </p:sp>
      <p:sp>
        <p:nvSpPr>
          <p:cNvPr id="4" name="Slide Number Placeholder 3"/>
          <p:cNvSpPr>
            <a:spLocks noGrp="1"/>
          </p:cNvSpPr>
          <p:nvPr>
            <p:ph type="sldNum" sz="quarter" idx="10"/>
          </p:nvPr>
        </p:nvSpPr>
        <p:spPr/>
        <p:txBody>
          <a:bodyPr/>
          <a:lstStyle/>
          <a:p>
            <a:fld id="{C3A0BADA-7212-4456-8C75-CEC6C01E9116}" type="slidenum">
              <a:rPr lang="en-US" smtClean="0"/>
              <a:t>25</a:t>
            </a:fld>
            <a:endParaRPr lang="en-US"/>
          </a:p>
        </p:txBody>
      </p:sp>
    </p:spTree>
    <p:extLst>
      <p:ext uri="{BB962C8B-B14F-4D97-AF65-F5344CB8AC3E}">
        <p14:creationId xmlns:p14="http://schemas.microsoft.com/office/powerpoint/2010/main" val="441863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Physiological profiles of </a:t>
            </a:r>
            <a:r>
              <a:rPr lang="en-US" dirty="0" err="1" smtClean="0"/>
              <a:t>tdTOMATO</a:t>
            </a:r>
            <a:r>
              <a:rPr lang="en-US" dirty="0" smtClean="0"/>
              <a:t>+ </a:t>
            </a:r>
            <a:r>
              <a:rPr lang="en-US" dirty="0" err="1" smtClean="0"/>
              <a:t>cardiomyocytes</a:t>
            </a:r>
            <a:r>
              <a:rPr lang="en-US" dirty="0" smtClean="0"/>
              <a:t> isolated from FSP1Cre/</a:t>
            </a:r>
            <a:r>
              <a:rPr lang="en-US" dirty="0" err="1" smtClean="0"/>
              <a:t>tdTOMATO</a:t>
            </a:r>
            <a:r>
              <a:rPr lang="en-US" dirty="0" smtClean="0"/>
              <a:t> </a:t>
            </a:r>
          </a:p>
          <a:p>
            <a:r>
              <a:rPr lang="en-US" dirty="0" smtClean="0"/>
              <a:t>transgenic mice ~5-6 weeks post-infarct (permanent ligation) and </a:t>
            </a:r>
            <a:r>
              <a:rPr lang="en-US" dirty="0" err="1" smtClean="0"/>
              <a:t>miR</a:t>
            </a:r>
            <a:r>
              <a:rPr lang="en-US" dirty="0" smtClean="0"/>
              <a:t> combo delivery. </a:t>
            </a:r>
          </a:p>
          <a:p>
            <a:r>
              <a:rPr lang="en-US" dirty="0" err="1" smtClean="0"/>
              <a:t>Cardiomyocytes</a:t>
            </a:r>
            <a:r>
              <a:rPr lang="en-US" dirty="0" smtClean="0"/>
              <a:t> were isolated according to conventional methods and maintained in a holding </a:t>
            </a:r>
          </a:p>
          <a:p>
            <a:r>
              <a:rPr lang="en-US" dirty="0" smtClean="0"/>
              <a:t>solution on ice prior to imaging (within 12 hours). A) Representative example of a </a:t>
            </a:r>
            <a:r>
              <a:rPr lang="en-US" dirty="0" err="1" smtClean="0"/>
              <a:t>tdTOMATO</a:t>
            </a:r>
            <a:r>
              <a:rPr lang="en-US" dirty="0" smtClean="0"/>
              <a:t>+</a:t>
            </a:r>
          </a:p>
          <a:p>
            <a:r>
              <a:rPr lang="en-US" dirty="0" err="1" smtClean="0"/>
              <a:t>cardiomyocyte</a:t>
            </a:r>
            <a:r>
              <a:rPr lang="en-US" dirty="0" smtClean="0"/>
              <a:t> from a dissociated prep. B) Simultaneous Calcium transients and contractility traces </a:t>
            </a:r>
          </a:p>
          <a:p>
            <a:r>
              <a:rPr lang="en-US" dirty="0" smtClean="0"/>
              <a:t>obtained from </a:t>
            </a:r>
            <a:r>
              <a:rPr lang="en-US" dirty="0" err="1" smtClean="0"/>
              <a:t>tdTOMATO</a:t>
            </a:r>
            <a:r>
              <a:rPr lang="en-US" dirty="0" smtClean="0"/>
              <a:t>- and </a:t>
            </a:r>
            <a:r>
              <a:rPr lang="en-US" dirty="0" err="1" smtClean="0"/>
              <a:t>tdTOMATO</a:t>
            </a:r>
            <a:r>
              <a:rPr lang="en-US" dirty="0" smtClean="0"/>
              <a:t>+ </a:t>
            </a:r>
            <a:r>
              <a:rPr lang="en-US" dirty="0" err="1" smtClean="0"/>
              <a:t>cardiomyocytes</a:t>
            </a:r>
            <a:r>
              <a:rPr lang="en-US" dirty="0" smtClean="0"/>
              <a:t>. Cells were captured with electrical </a:t>
            </a:r>
          </a:p>
          <a:p>
            <a:r>
              <a:rPr lang="en-US" dirty="0" smtClean="0"/>
              <a:t>field stimulation using </a:t>
            </a:r>
            <a:r>
              <a:rPr lang="en-US" dirty="0" err="1" smtClean="0"/>
              <a:t>IonOptix</a:t>
            </a:r>
            <a:r>
              <a:rPr lang="en-US" dirty="0" smtClean="0"/>
              <a:t> system. C) Representative recordings of action potentials generated </a:t>
            </a:r>
          </a:p>
          <a:p>
            <a:r>
              <a:rPr lang="en-US" dirty="0" smtClean="0"/>
              <a:t>using patch-clamping of </a:t>
            </a:r>
            <a:r>
              <a:rPr lang="en-US" dirty="0" err="1" smtClean="0"/>
              <a:t>tdTOMATO</a:t>
            </a:r>
            <a:r>
              <a:rPr lang="en-US" dirty="0" smtClean="0"/>
              <a:t>- and </a:t>
            </a:r>
            <a:r>
              <a:rPr lang="en-US" dirty="0" err="1" smtClean="0"/>
              <a:t>tdTOMATO</a:t>
            </a:r>
            <a:r>
              <a:rPr lang="en-US" dirty="0" smtClean="0"/>
              <a:t>+ </a:t>
            </a:r>
            <a:r>
              <a:rPr lang="en-US" dirty="0" err="1" smtClean="0"/>
              <a:t>cardiomyocytes</a:t>
            </a:r>
            <a:r>
              <a:rPr lang="en-US" dirty="0" smtClean="0"/>
              <a:t>. D) Example of </a:t>
            </a:r>
          </a:p>
          <a:p>
            <a:r>
              <a:rPr lang="en-US" dirty="0" smtClean="0"/>
              <a:t>current-voltage (I-V) relationship in a control and a </a:t>
            </a:r>
            <a:r>
              <a:rPr lang="en-US" dirty="0" err="1" smtClean="0"/>
              <a:t>tdTOMATO</a:t>
            </a:r>
            <a:r>
              <a:rPr lang="en-US" dirty="0" smtClean="0"/>
              <a:t>+ </a:t>
            </a:r>
            <a:r>
              <a:rPr lang="en-US" dirty="0" err="1" smtClean="0"/>
              <a:t>cardiomyocyte</a:t>
            </a:r>
            <a:r>
              <a:rPr lang="en-US" dirty="0" smtClean="0"/>
              <a:t>.  I-V curve was </a:t>
            </a:r>
          </a:p>
          <a:p>
            <a:r>
              <a:rPr lang="en-US" dirty="0" smtClean="0"/>
              <a:t>generated from steady-state current at the end of the voltage step. Holding potential was -40 mV </a:t>
            </a:r>
          </a:p>
          <a:p>
            <a:r>
              <a:rPr lang="en-US" dirty="0" smtClean="0"/>
              <a:t>(which inactivates Na currents). </a:t>
            </a:r>
            <a:endParaRPr lang="en-US" dirty="0"/>
          </a:p>
        </p:txBody>
      </p:sp>
      <p:sp>
        <p:nvSpPr>
          <p:cNvPr id="4" name="Slide Number Placeholder 3"/>
          <p:cNvSpPr>
            <a:spLocks noGrp="1"/>
          </p:cNvSpPr>
          <p:nvPr>
            <p:ph type="sldNum" sz="quarter" idx="10"/>
          </p:nvPr>
        </p:nvSpPr>
        <p:spPr/>
        <p:txBody>
          <a:bodyPr/>
          <a:lstStyle/>
          <a:p>
            <a:fld id="{4E0037E3-EACA-4B63-BE4F-DE140E38EB52}" type="slidenum">
              <a:rPr lang="en-US" smtClean="0"/>
              <a:pPr/>
              <a:t>26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Fractional shortening is used as an estimate of myocardial contractility.</a:t>
            </a:r>
            <a:endParaRPr lang="en-US" b="1" dirty="0"/>
          </a:p>
        </p:txBody>
      </p:sp>
      <p:sp>
        <p:nvSpPr>
          <p:cNvPr id="4" name="Slide Number Placeholder 3"/>
          <p:cNvSpPr>
            <a:spLocks noGrp="1"/>
          </p:cNvSpPr>
          <p:nvPr>
            <p:ph type="sldNum" sz="quarter" idx="10"/>
          </p:nvPr>
        </p:nvSpPr>
        <p:spPr/>
        <p:txBody>
          <a:bodyPr/>
          <a:lstStyle/>
          <a:p>
            <a:fld id="{B7B2645D-E9FB-1748-8781-EC0AF96652B4}" type="slidenum">
              <a:rPr lang="en-US" smtClean="0"/>
              <a:t>28</a:t>
            </a:fld>
            <a:endParaRPr lang="en-US"/>
          </a:p>
        </p:txBody>
      </p:sp>
    </p:spTree>
    <p:extLst>
      <p:ext uri="{BB962C8B-B14F-4D97-AF65-F5344CB8AC3E}">
        <p14:creationId xmlns:p14="http://schemas.microsoft.com/office/powerpoint/2010/main" val="876782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Schematic describing the hypothesis that the time-delayed improvements in cardiac function are dependent on the maturation of reprogrammed cells.</a:t>
            </a:r>
            <a:endParaRPr lang="en-US" b="0" dirty="0"/>
          </a:p>
        </p:txBody>
      </p:sp>
      <p:sp>
        <p:nvSpPr>
          <p:cNvPr id="4" name="Slide Number Placeholder 3"/>
          <p:cNvSpPr>
            <a:spLocks noGrp="1"/>
          </p:cNvSpPr>
          <p:nvPr>
            <p:ph type="sldNum" sz="quarter" idx="10"/>
          </p:nvPr>
        </p:nvSpPr>
        <p:spPr/>
        <p:txBody>
          <a:bodyPr/>
          <a:lstStyle/>
          <a:p>
            <a:fld id="{DB18F248-1E23-41DC-90D5-0C3503C7BCC4}" type="slidenum">
              <a:rPr lang="en-US" smtClean="0"/>
              <a:t>30</a:t>
            </a:fld>
            <a:endParaRPr lang="en-US"/>
          </a:p>
        </p:txBody>
      </p:sp>
    </p:spTree>
    <p:extLst>
      <p:ext uri="{BB962C8B-B14F-4D97-AF65-F5344CB8AC3E}">
        <p14:creationId xmlns:p14="http://schemas.microsoft.com/office/powerpoint/2010/main" val="3932099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550D19-9D3B-4611-80E8-DE9C24A2E0A2}" type="slidenum">
              <a:rPr lang="en-US" smtClean="0"/>
              <a:t>31</a:t>
            </a:fld>
            <a:endParaRPr lang="en-US"/>
          </a:p>
        </p:txBody>
      </p:sp>
    </p:spTree>
    <p:extLst>
      <p:ext uri="{BB962C8B-B14F-4D97-AF65-F5344CB8AC3E}">
        <p14:creationId xmlns:p14="http://schemas.microsoft.com/office/powerpoint/2010/main" val="1006344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r>
              <a:rPr lang="en-US" dirty="0" smtClean="0"/>
              <a:t>Some notes: The journal lists the authors at the end of the article,</a:t>
            </a:r>
            <a:r>
              <a:rPr lang="en-US" baseline="0" dirty="0" smtClean="0"/>
              <a:t> so I’ve copied both the front page and the last column of the last page. The journal title is found at the bottom of the page so I’ve made sure it is shown.</a:t>
            </a:r>
            <a:endParaRPr lang="en-US" dirty="0" smtClean="0"/>
          </a:p>
          <a:p>
            <a:endParaRPr lang="en-US" dirty="0"/>
          </a:p>
        </p:txBody>
      </p:sp>
      <p:sp>
        <p:nvSpPr>
          <p:cNvPr id="4" name="Slide Number Placeholder 3"/>
          <p:cNvSpPr>
            <a:spLocks noGrp="1"/>
          </p:cNvSpPr>
          <p:nvPr>
            <p:ph type="sldNum" sz="quarter" idx="10"/>
          </p:nvPr>
        </p:nvSpPr>
        <p:spPr/>
        <p:txBody>
          <a:bodyPr/>
          <a:lstStyle/>
          <a:p>
            <a:fld id="{3F2B4940-3BDD-456B-A3A2-F43EECADED14}" type="slidenum">
              <a:rPr lang="en-US" smtClean="0"/>
              <a:t>7</a:t>
            </a:fld>
            <a:endParaRPr lang="en-US"/>
          </a:p>
        </p:txBody>
      </p:sp>
    </p:spTree>
    <p:extLst>
      <p:ext uri="{BB962C8B-B14F-4D97-AF65-F5344CB8AC3E}">
        <p14:creationId xmlns:p14="http://schemas.microsoft.com/office/powerpoint/2010/main" val="4265649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From </a:t>
            </a:r>
            <a:r>
              <a:rPr lang="en-US" b="1" dirty="0" err="1" smtClean="0"/>
              <a:t>Promega</a:t>
            </a:r>
            <a:r>
              <a:rPr lang="en-US" b="1" dirty="0" smtClean="0"/>
              <a:t> website</a:t>
            </a:r>
          </a:p>
          <a:p>
            <a:r>
              <a:rPr lang="en-US" b="1" dirty="0" smtClean="0"/>
              <a:t>https://www.promega.com/resources/product-guides-and-selectors/protocols-and-applications-guide/epigenetics/</a:t>
            </a:r>
          </a:p>
          <a:p>
            <a:endParaRPr lang="en-US" b="1" dirty="0" smtClean="0"/>
          </a:p>
          <a:p>
            <a:r>
              <a:rPr lang="en-US" b="1" dirty="0" smtClean="0"/>
              <a:t>DNA methylation </a:t>
            </a:r>
            <a:r>
              <a:rPr lang="en-US" dirty="0" smtClean="0"/>
              <a:t>is typically associated with epigenetic gene repression, and many targets of de novo DNA methylation during differentiation are promoters of stem cell- and </a:t>
            </a:r>
            <a:r>
              <a:rPr lang="en-US" dirty="0" err="1" smtClean="0"/>
              <a:t>germline</a:t>
            </a:r>
            <a:r>
              <a:rPr lang="en-US" dirty="0" smtClean="0"/>
              <a:t>-specific genes (Weber </a:t>
            </a:r>
            <a:r>
              <a:rPr lang="en-US" i="1" dirty="0" smtClean="0"/>
              <a:t>et al</a:t>
            </a:r>
            <a:r>
              <a:rPr lang="en-US" dirty="0" smtClean="0"/>
              <a:t>. 2007; </a:t>
            </a:r>
            <a:r>
              <a:rPr lang="en-US" dirty="0" err="1" smtClean="0"/>
              <a:t>Mohn</a:t>
            </a:r>
            <a:r>
              <a:rPr lang="en-US" dirty="0" smtClean="0"/>
              <a:t> </a:t>
            </a:r>
            <a:r>
              <a:rPr lang="en-US" i="1" dirty="0" smtClean="0"/>
              <a:t>et al</a:t>
            </a:r>
            <a:r>
              <a:rPr lang="en-US" dirty="0" smtClean="0"/>
              <a:t>. 2008; Farthing </a:t>
            </a:r>
            <a:r>
              <a:rPr lang="en-US" i="1" dirty="0" smtClean="0"/>
              <a:t>et al</a:t>
            </a:r>
            <a:r>
              <a:rPr lang="en-US" dirty="0" smtClean="0"/>
              <a:t>. 2008). DNA methylation also recruits methyl-</a:t>
            </a:r>
            <a:r>
              <a:rPr lang="en-US" dirty="0" err="1" smtClean="0"/>
              <a:t>CpG</a:t>
            </a:r>
            <a:r>
              <a:rPr lang="en-US" dirty="0" smtClean="0"/>
              <a:t>-binding proteins, which recruit additional proteins that add silencing modifications to neighboring histones. This coordination between DNA methylation and silencing histone marks leads to compaction of chromatin and gene repression.</a:t>
            </a:r>
          </a:p>
          <a:p>
            <a:endParaRPr lang="en-US" b="1" dirty="0" smtClean="0"/>
          </a:p>
          <a:p>
            <a:r>
              <a:rPr lang="en-US" b="1" dirty="0" smtClean="0"/>
              <a:t>Histone</a:t>
            </a:r>
            <a:r>
              <a:rPr lang="en-US" b="1" baseline="0" dirty="0" smtClean="0"/>
              <a:t> modifications:</a:t>
            </a:r>
          </a:p>
          <a:p>
            <a:endParaRPr lang="en-US" b="1" baseline="0" dirty="0" smtClean="0"/>
          </a:p>
          <a:p>
            <a:r>
              <a:rPr lang="en-US" b="1" dirty="0" smtClean="0"/>
              <a:t>Acetylation</a:t>
            </a:r>
            <a:r>
              <a:rPr lang="en-US" dirty="0" smtClean="0"/>
              <a:t> of a lysine residue neutralizes a positive charge on a histone protein, reducing the electrostatic interaction with negatively charged DNA. This reduction in affinity leads to increased accessibility of the DNA to protein complexes, which can lead to increased gene expression. </a:t>
            </a:r>
          </a:p>
          <a:p>
            <a:endParaRPr lang="en-US" dirty="0" smtClean="0"/>
          </a:p>
          <a:p>
            <a:r>
              <a:rPr lang="en-US" b="1" dirty="0" smtClean="0"/>
              <a:t>Methylation</a:t>
            </a:r>
          </a:p>
          <a:p>
            <a:r>
              <a:rPr lang="en-US" dirty="0" smtClean="0"/>
              <a:t>Histone methylation occurs at lysine residues, which can be mono-, di- or </a:t>
            </a:r>
            <a:r>
              <a:rPr lang="en-US" dirty="0" err="1" smtClean="0"/>
              <a:t>trimethylated</a:t>
            </a:r>
            <a:r>
              <a:rPr lang="en-US" dirty="0" smtClean="0"/>
              <a:t>, and arginine residues, which can be mono- or </a:t>
            </a:r>
            <a:r>
              <a:rPr lang="en-US" dirty="0" err="1" smtClean="0"/>
              <a:t>dimethylated</a:t>
            </a:r>
            <a:r>
              <a:rPr lang="en-US" dirty="0" smtClean="0"/>
              <a:t>. Histone methylation is catalyzed by protein lysine </a:t>
            </a:r>
            <a:r>
              <a:rPr lang="en-US" dirty="0" err="1" smtClean="0"/>
              <a:t>methyltransferases</a:t>
            </a:r>
            <a:r>
              <a:rPr lang="en-US" dirty="0" smtClean="0"/>
              <a:t> (PKMTs) and protein arginine </a:t>
            </a:r>
            <a:r>
              <a:rPr lang="en-US" dirty="0" err="1" smtClean="0"/>
              <a:t>methyltransferases</a:t>
            </a:r>
            <a:r>
              <a:rPr lang="en-US" dirty="0" smtClean="0"/>
              <a:t> (PRMTs) but can be reversed by protein </a:t>
            </a:r>
            <a:r>
              <a:rPr lang="en-US" dirty="0" err="1" smtClean="0"/>
              <a:t>demethylases</a:t>
            </a:r>
            <a:r>
              <a:rPr lang="en-US" dirty="0" smtClean="0"/>
              <a:t>. To date, researchers have identified &gt;30 </a:t>
            </a:r>
            <a:r>
              <a:rPr lang="en-US" dirty="0" err="1" smtClean="0"/>
              <a:t>demethylating</a:t>
            </a:r>
            <a:r>
              <a:rPr lang="en-US" dirty="0" smtClean="0"/>
              <a:t> enzymes, &gt;50 protein lysine </a:t>
            </a:r>
            <a:r>
              <a:rPr lang="en-US" dirty="0" err="1" smtClean="0"/>
              <a:t>methyltransferases</a:t>
            </a:r>
            <a:r>
              <a:rPr lang="en-US" dirty="0" smtClean="0"/>
              <a:t> and &gt;10 protein arginine </a:t>
            </a:r>
            <a:r>
              <a:rPr lang="en-US" dirty="0" err="1" smtClean="0"/>
              <a:t>methyltransferases</a:t>
            </a:r>
            <a:r>
              <a:rPr lang="en-US" dirty="0" smtClean="0"/>
              <a:t>, suggesting that protein methylation is a dynamic and complex process (Janzen </a:t>
            </a:r>
            <a:r>
              <a:rPr lang="en-US" i="1" dirty="0" smtClean="0"/>
              <a:t>et al</a:t>
            </a:r>
            <a:r>
              <a:rPr lang="en-US" dirty="0" smtClean="0"/>
              <a:t>. 2010). Histone methylation has different effects on transcriptional activity, depending on the number of methyl groups and position of the amino acid being modified. In general, the H3K9me1 mark is activating, whereas H3K9me2 and H3K9me3 are repressive; H3K4me3 and H3K36me3 are associated with active chromatin, whereas H3K9me3, H3K27me3, H3K36me2 and H4K20me1 often are found in transcriptionally repressed heterochromatin.</a:t>
            </a:r>
          </a:p>
          <a:p>
            <a:r>
              <a:rPr lang="en-US" dirty="0" smtClean="0"/>
              <a:t>The downstream effects of histone methylation are largely determined by proteins that bind to the modified histones. For example, H3K9me3 acts as a binding site for heterochromatin protein 1 (HP1), which then can recruit histone </a:t>
            </a:r>
            <a:r>
              <a:rPr lang="en-US" dirty="0" err="1" smtClean="0"/>
              <a:t>methyltransferases</a:t>
            </a:r>
            <a:r>
              <a:rPr lang="en-US" dirty="0" smtClean="0"/>
              <a:t>, histone </a:t>
            </a:r>
            <a:r>
              <a:rPr lang="en-US" dirty="0" err="1" smtClean="0"/>
              <a:t>deacetylases</a:t>
            </a:r>
            <a:r>
              <a:rPr lang="en-US" dirty="0" smtClean="0"/>
              <a:t> and other proteins that affect chromatin structure. H3K4me3 recruits proteins that promote </a:t>
            </a:r>
            <a:r>
              <a:rPr lang="en-US" dirty="0" err="1" smtClean="0"/>
              <a:t>euchromatin</a:t>
            </a:r>
            <a:r>
              <a:rPr lang="en-US" dirty="0" smtClean="0"/>
              <a:t>, whereas H3K9me1, H3K9me2 and H3K27me3 interact with proteins that promote heterochromatin. Two such groups of proteins are the </a:t>
            </a:r>
            <a:r>
              <a:rPr lang="en-US" dirty="0" err="1" smtClean="0"/>
              <a:t>polycomb</a:t>
            </a:r>
            <a:r>
              <a:rPr lang="en-US" dirty="0" smtClean="0"/>
              <a:t> group (</a:t>
            </a:r>
            <a:r>
              <a:rPr lang="en-US" dirty="0" err="1" smtClean="0"/>
              <a:t>PcG</a:t>
            </a:r>
            <a:r>
              <a:rPr lang="en-US" dirty="0" smtClean="0"/>
              <a:t>) proteins and their antagonists, the </a:t>
            </a:r>
            <a:r>
              <a:rPr lang="en-US" dirty="0" err="1" smtClean="0"/>
              <a:t>trithorax</a:t>
            </a:r>
            <a:r>
              <a:rPr lang="en-US" dirty="0" smtClean="0"/>
              <a:t> (</a:t>
            </a:r>
            <a:r>
              <a:rPr lang="en-US" dirty="0" err="1" smtClean="0"/>
              <a:t>trxG</a:t>
            </a:r>
            <a:r>
              <a:rPr lang="en-US" dirty="0" smtClean="0"/>
              <a:t>) group proteins, which were first identified as regulators of </a:t>
            </a:r>
            <a:r>
              <a:rPr lang="en-US" i="1" dirty="0" err="1" smtClean="0"/>
              <a:t>hox</a:t>
            </a:r>
            <a:r>
              <a:rPr lang="en-US" dirty="0" smtClean="0"/>
              <a:t> gene expression in </a:t>
            </a:r>
            <a:r>
              <a:rPr lang="en-US" i="1" dirty="0" smtClean="0"/>
              <a:t>Drosophila</a:t>
            </a:r>
            <a:r>
              <a:rPr lang="en-US" dirty="0" smtClean="0"/>
              <a:t> (Schwartz and </a:t>
            </a:r>
            <a:r>
              <a:rPr lang="en-US" dirty="0" err="1" smtClean="0"/>
              <a:t>Pirrotta</a:t>
            </a:r>
            <a:r>
              <a:rPr lang="en-US" dirty="0" smtClean="0"/>
              <a:t>, 2008). More recent studies have shown that related proteins exist in mammals and plants. </a:t>
            </a:r>
            <a:r>
              <a:rPr lang="en-US" dirty="0" err="1" smtClean="0"/>
              <a:t>PcG</a:t>
            </a:r>
            <a:r>
              <a:rPr lang="en-US" dirty="0" smtClean="0"/>
              <a:t> proteins repress transcription; </a:t>
            </a:r>
            <a:r>
              <a:rPr lang="en-US" dirty="0" err="1" smtClean="0"/>
              <a:t>trxG</a:t>
            </a:r>
            <a:r>
              <a:rPr lang="en-US" dirty="0" smtClean="0"/>
              <a:t> proteins activate transcription. Some </a:t>
            </a:r>
            <a:r>
              <a:rPr lang="en-US" dirty="0" err="1" smtClean="0"/>
              <a:t>PcG</a:t>
            </a:r>
            <a:r>
              <a:rPr lang="en-US" dirty="0" smtClean="0"/>
              <a:t> and </a:t>
            </a:r>
            <a:r>
              <a:rPr lang="en-US" dirty="0" err="1" smtClean="0"/>
              <a:t>trxG</a:t>
            </a:r>
            <a:r>
              <a:rPr lang="en-US" dirty="0" smtClean="0"/>
              <a:t> proteins possess histone </a:t>
            </a:r>
            <a:r>
              <a:rPr lang="en-US" dirty="0" err="1" smtClean="0"/>
              <a:t>methyltransferase</a:t>
            </a:r>
            <a:r>
              <a:rPr lang="en-US" dirty="0" smtClean="0"/>
              <a:t> activity and can modify histones directly, while others bind to and interpret histone modifications.</a:t>
            </a:r>
          </a:p>
          <a:p>
            <a:endParaRPr lang="en-US" dirty="0" smtClean="0"/>
          </a:p>
          <a:p>
            <a:r>
              <a:rPr lang="en-US" b="1" dirty="0" smtClean="0"/>
              <a:t>Histone </a:t>
            </a:r>
            <a:r>
              <a:rPr lang="en-US" b="1" dirty="0" err="1" smtClean="0"/>
              <a:t>Ubiquitination</a:t>
            </a:r>
            <a:r>
              <a:rPr lang="en-US" b="1" dirty="0" smtClean="0"/>
              <a:t> </a:t>
            </a:r>
          </a:p>
          <a:p>
            <a:r>
              <a:rPr lang="en-US" dirty="0" smtClean="0"/>
              <a:t>Conjugation of ubiquitin, a 76-amino acid protein, to lysine residues of histone proteins can affect transcription activity as well as nucleosome stability and, as a result, gene accessibility. The consequences of histone </a:t>
            </a:r>
            <a:r>
              <a:rPr lang="en-US" dirty="0" err="1" smtClean="0"/>
              <a:t>ubiquitination</a:t>
            </a:r>
            <a:r>
              <a:rPr lang="en-US" dirty="0" smtClean="0"/>
              <a:t> depend on the histone substrate and degree of </a:t>
            </a:r>
            <a:r>
              <a:rPr lang="en-US" dirty="0" err="1" smtClean="0"/>
              <a:t>ubiquitination</a:t>
            </a:r>
            <a:r>
              <a:rPr lang="en-US" dirty="0" smtClean="0"/>
              <a:t> (reviewed by </a:t>
            </a:r>
            <a:r>
              <a:rPr lang="en-US" dirty="0" err="1" smtClean="0"/>
              <a:t>Weake</a:t>
            </a:r>
            <a:r>
              <a:rPr lang="en-US" dirty="0" smtClean="0"/>
              <a:t> and Workman, 2008). Mono-</a:t>
            </a:r>
            <a:r>
              <a:rPr lang="en-US" dirty="0" err="1" smtClean="0"/>
              <a:t>ubiquitination</a:t>
            </a:r>
            <a:r>
              <a:rPr lang="en-US" dirty="0" smtClean="0"/>
              <a:t> of histone H2A (H2Aub1) is often considered a repressive mark, while H2B mono-</a:t>
            </a:r>
            <a:r>
              <a:rPr lang="en-US" dirty="0" err="1" smtClean="0"/>
              <a:t>ubiquitination</a:t>
            </a:r>
            <a:r>
              <a:rPr lang="en-US" dirty="0" smtClean="0"/>
              <a:t> can play a role in both transcriptional activation and silencing. In addition, there is evidence of cross-talk between histone </a:t>
            </a:r>
            <a:r>
              <a:rPr lang="en-US" dirty="0" err="1" smtClean="0"/>
              <a:t>ubiquitination</a:t>
            </a:r>
            <a:r>
              <a:rPr lang="en-US" dirty="0" smtClean="0"/>
              <a:t> and other forms of histone modification. For example, </a:t>
            </a:r>
            <a:r>
              <a:rPr lang="en-US" dirty="0" err="1" smtClean="0"/>
              <a:t>ubiquitinated</a:t>
            </a:r>
            <a:r>
              <a:rPr lang="en-US" dirty="0" smtClean="0"/>
              <a:t> H2B has been identified as a docking site for the COMPASS protein complex (</a:t>
            </a:r>
            <a:r>
              <a:rPr lang="en-US" dirty="0" err="1" smtClean="0"/>
              <a:t>Chandrasekharan</a:t>
            </a:r>
            <a:r>
              <a:rPr lang="en-US" dirty="0" smtClean="0"/>
              <a:t> </a:t>
            </a:r>
            <a:r>
              <a:rPr lang="en-US" i="1" dirty="0" smtClean="0"/>
              <a:t>et al</a:t>
            </a:r>
            <a:r>
              <a:rPr lang="en-US" dirty="0" smtClean="0"/>
              <a:t>. 2010), which includes the histone </a:t>
            </a:r>
            <a:r>
              <a:rPr lang="en-US" dirty="0" err="1" smtClean="0"/>
              <a:t>methyltransferase</a:t>
            </a:r>
            <a:r>
              <a:rPr lang="en-US" dirty="0" smtClean="0"/>
              <a:t> responsible for H3K4 methylation. Also, H2Aub, but not H2A, specifically represses di- and </a:t>
            </a:r>
            <a:r>
              <a:rPr lang="en-US" dirty="0" err="1" smtClean="0"/>
              <a:t>trimethylation</a:t>
            </a:r>
            <a:r>
              <a:rPr lang="en-US" dirty="0" smtClean="0"/>
              <a:t> of H3K4, and ubiquitin-specific protease 21 (USP21) relieves this repression (Nakagawa </a:t>
            </a:r>
            <a:r>
              <a:rPr lang="en-US" i="1" dirty="0" smtClean="0"/>
              <a:t>et al</a:t>
            </a:r>
            <a:r>
              <a:rPr lang="en-US" dirty="0" smtClean="0"/>
              <a:t>. 2008).</a:t>
            </a:r>
          </a:p>
          <a:p>
            <a:r>
              <a:rPr lang="en-US" dirty="0" err="1" smtClean="0"/>
              <a:t>Ubiquitination</a:t>
            </a:r>
            <a:r>
              <a:rPr lang="en-US" dirty="0" smtClean="0"/>
              <a:t> of histones can be reversed by cleaving the peptide bond between ubiquitin and the </a:t>
            </a:r>
            <a:r>
              <a:rPr lang="en-US" dirty="0" err="1" smtClean="0"/>
              <a:t>ubiquitinated</a:t>
            </a:r>
            <a:r>
              <a:rPr lang="en-US" dirty="0" smtClean="0"/>
              <a:t> protein. Several </a:t>
            </a:r>
            <a:r>
              <a:rPr lang="en-US" dirty="0" err="1" smtClean="0"/>
              <a:t>deubiquitinases</a:t>
            </a:r>
            <a:r>
              <a:rPr lang="en-US" dirty="0" smtClean="0"/>
              <a:t> (DUBs) have been reported to </a:t>
            </a:r>
            <a:r>
              <a:rPr lang="en-US" dirty="0" err="1" smtClean="0"/>
              <a:t>deubiquitylate</a:t>
            </a:r>
            <a:r>
              <a:rPr lang="en-US" dirty="0" smtClean="0"/>
              <a:t> histones 2A, 2A.Z and 2B, including USP3, USP10, USP21, USP22 and Bap1. Histone </a:t>
            </a:r>
            <a:r>
              <a:rPr lang="en-US" dirty="0" err="1" smtClean="0"/>
              <a:t>deubiquination</a:t>
            </a:r>
            <a:r>
              <a:rPr lang="en-US" dirty="0" smtClean="0"/>
              <a:t> has been associated with both transcription activation (Nakagawa </a:t>
            </a:r>
            <a:r>
              <a:rPr lang="en-US" i="1" dirty="0" smtClean="0"/>
              <a:t>et al</a:t>
            </a:r>
            <a:r>
              <a:rPr lang="en-US" dirty="0" smtClean="0"/>
              <a:t>. 2008; </a:t>
            </a:r>
            <a:r>
              <a:rPr lang="en-US" dirty="0" err="1" smtClean="0"/>
              <a:t>Draker</a:t>
            </a:r>
            <a:r>
              <a:rPr lang="en-US" dirty="0" smtClean="0"/>
              <a:t> </a:t>
            </a:r>
            <a:r>
              <a:rPr lang="en-US" i="1" dirty="0" smtClean="0"/>
              <a:t>et al</a:t>
            </a:r>
            <a:r>
              <a:rPr lang="en-US" dirty="0" smtClean="0"/>
              <a:t>. 2011; Gutiérrez </a:t>
            </a:r>
            <a:r>
              <a:rPr lang="en-US" i="1" dirty="0" smtClean="0"/>
              <a:t>et al</a:t>
            </a:r>
            <a:r>
              <a:rPr lang="en-US" dirty="0" smtClean="0"/>
              <a:t>. 2012) and repression (van der </a:t>
            </a:r>
            <a:r>
              <a:rPr lang="en-US" dirty="0" err="1" smtClean="0"/>
              <a:t>Knaap</a:t>
            </a:r>
            <a:r>
              <a:rPr lang="en-US" dirty="0" smtClean="0"/>
              <a:t> </a:t>
            </a:r>
            <a:r>
              <a:rPr lang="en-US" i="1" dirty="0" smtClean="0"/>
              <a:t>et al</a:t>
            </a:r>
            <a:r>
              <a:rPr lang="en-US" dirty="0" smtClean="0"/>
              <a:t>. 2005; van der </a:t>
            </a:r>
            <a:r>
              <a:rPr lang="en-US" dirty="0" err="1" smtClean="0"/>
              <a:t>Knaap</a:t>
            </a:r>
            <a:r>
              <a:rPr lang="en-US" dirty="0" smtClean="0"/>
              <a:t> </a:t>
            </a:r>
            <a:r>
              <a:rPr lang="en-US" i="1" dirty="0" smtClean="0"/>
              <a:t>et al</a:t>
            </a:r>
            <a:r>
              <a:rPr lang="en-US" dirty="0" smtClean="0"/>
              <a:t>. 2010).</a:t>
            </a:r>
          </a:p>
          <a:p>
            <a:endParaRPr lang="en-US" dirty="0" smtClean="0"/>
          </a:p>
          <a:p>
            <a:r>
              <a:rPr lang="en-US" b="1" dirty="0" smtClean="0"/>
              <a:t>Histone Phosphorylation </a:t>
            </a:r>
          </a:p>
          <a:p>
            <a:r>
              <a:rPr lang="en-US" dirty="0" smtClean="0"/>
              <a:t>Histones can be phosphorylated on serine, threonine and tyrosine residues. Many of the serine and threonine phosphorylation events play a role in DNA repair or DNA condensation, segregation and </a:t>
            </a:r>
            <a:r>
              <a:rPr lang="en-US" dirty="0" err="1" smtClean="0"/>
              <a:t>decondensation</a:t>
            </a:r>
            <a:r>
              <a:rPr lang="en-US" dirty="0" smtClean="0"/>
              <a:t> during mitosis, but some are involved in epigenetic regulation of transcription, including H3T3ph, H3T6ph, H3T11ph, H2.AS1ph, H3S10ph and H4S41ph (reviewed in Pérez-</a:t>
            </a:r>
            <a:r>
              <a:rPr lang="en-US" dirty="0" err="1" smtClean="0"/>
              <a:t>Cadahía</a:t>
            </a:r>
            <a:r>
              <a:rPr lang="en-US" dirty="0" smtClean="0"/>
              <a:t> </a:t>
            </a:r>
            <a:r>
              <a:rPr lang="en-US" i="1" dirty="0" smtClean="0"/>
              <a:t>et al</a:t>
            </a:r>
            <a:r>
              <a:rPr lang="en-US" dirty="0" smtClean="0"/>
              <a:t>. 2010). H3S10ph is one of the best characterized of these histone modifications. In addition to its DNA-restructuring responsibilities during mitosis, H3S10ph seems important for chromatin </a:t>
            </a:r>
            <a:r>
              <a:rPr lang="en-US" dirty="0" err="1" smtClean="0"/>
              <a:t>decondensation</a:t>
            </a:r>
            <a:r>
              <a:rPr lang="en-US" dirty="0" smtClean="0"/>
              <a:t> associated with transcriptional activation of target genes. H3S10ph recruits chromatin-modifying enzymes and chromatin-remodeling complexes and prevents binding of HP1 to neighboring H3K9me3 marks at the onset of mitosis. H3S10ph, as well as H3T3ph and H3T11ph, can block binding of DNMT3a to H3, reducing methylation of nearby chromatin (Zhang </a:t>
            </a:r>
            <a:r>
              <a:rPr lang="en-US" i="1" dirty="0" smtClean="0"/>
              <a:t>et al</a:t>
            </a:r>
            <a:r>
              <a:rPr lang="en-US" dirty="0" smtClean="0"/>
              <a:t>. 2010).</a:t>
            </a:r>
          </a:p>
          <a:p>
            <a:r>
              <a:rPr lang="en-US" dirty="0" smtClean="0"/>
              <a:t>Several kinases are involved in phosphorylation of H3S10, including </a:t>
            </a:r>
            <a:r>
              <a:rPr lang="en-US" dirty="0" err="1" smtClean="0"/>
              <a:t>IkB</a:t>
            </a:r>
            <a:r>
              <a:rPr lang="en-US" dirty="0" smtClean="0"/>
              <a:t> kinase </a:t>
            </a:r>
            <a:r>
              <a:rPr lang="el-GR" dirty="0" smtClean="0"/>
              <a:t>α (</a:t>
            </a:r>
            <a:r>
              <a:rPr lang="en-US" dirty="0" smtClean="0"/>
              <a:t>IKK</a:t>
            </a:r>
            <a:r>
              <a:rPr lang="el-GR" dirty="0" smtClean="0"/>
              <a:t>α) (</a:t>
            </a:r>
            <a:r>
              <a:rPr lang="en-US" dirty="0" smtClean="0"/>
              <a:t>Yamamoto </a:t>
            </a:r>
            <a:r>
              <a:rPr lang="en-US" i="1" dirty="0" smtClean="0"/>
              <a:t>et al</a:t>
            </a:r>
            <a:r>
              <a:rPr lang="en-US" dirty="0" smtClean="0"/>
              <a:t>. 2003; </a:t>
            </a:r>
            <a:r>
              <a:rPr lang="en-US" dirty="0" err="1" smtClean="0"/>
              <a:t>Anest</a:t>
            </a:r>
            <a:r>
              <a:rPr lang="en-US" dirty="0" smtClean="0"/>
              <a:t> </a:t>
            </a:r>
            <a:r>
              <a:rPr lang="en-US" i="1" dirty="0" smtClean="0"/>
              <a:t>et al</a:t>
            </a:r>
            <a:r>
              <a:rPr lang="en-US" dirty="0" smtClean="0"/>
              <a:t>. 2003), </a:t>
            </a:r>
            <a:r>
              <a:rPr lang="en-US" dirty="0" err="1" smtClean="0"/>
              <a:t>proviral</a:t>
            </a:r>
            <a:r>
              <a:rPr lang="en-US" dirty="0" smtClean="0"/>
              <a:t> integration site for </a:t>
            </a:r>
            <a:r>
              <a:rPr lang="en-US" dirty="0" err="1" smtClean="0"/>
              <a:t>Moloney</a:t>
            </a:r>
            <a:r>
              <a:rPr lang="en-US" dirty="0" smtClean="0"/>
              <a:t> murine leukemia virus 1 (PIM1) (Zippo </a:t>
            </a:r>
            <a:r>
              <a:rPr lang="en-US" i="1" dirty="0" smtClean="0"/>
              <a:t>et al</a:t>
            </a:r>
            <a:r>
              <a:rPr lang="en-US" dirty="0" smtClean="0"/>
              <a:t>. 2007) and ribosomal S6 kinase 2 (RSK2) (</a:t>
            </a:r>
            <a:r>
              <a:rPr lang="en-US" dirty="0" err="1" smtClean="0"/>
              <a:t>Sassone-Corsi</a:t>
            </a:r>
            <a:r>
              <a:rPr lang="en-US" dirty="0" smtClean="0"/>
              <a:t> </a:t>
            </a:r>
            <a:r>
              <a:rPr lang="en-US" i="1" dirty="0" smtClean="0"/>
              <a:t>et al</a:t>
            </a:r>
            <a:r>
              <a:rPr lang="en-US" dirty="0" smtClean="0"/>
              <a:t>. 1999). Addition of the H3S10ph mark to H3K9me3 is catalyzed by Aurora B kinase (</a:t>
            </a:r>
            <a:r>
              <a:rPr lang="en-US" dirty="0" err="1" smtClean="0"/>
              <a:t>Sabbattini</a:t>
            </a:r>
            <a:r>
              <a:rPr lang="en-US" dirty="0" smtClean="0"/>
              <a:t> </a:t>
            </a:r>
            <a:r>
              <a:rPr lang="en-US" i="1" dirty="0" smtClean="0"/>
              <a:t>et al</a:t>
            </a:r>
            <a:r>
              <a:rPr lang="en-US" dirty="0" smtClean="0"/>
              <a:t>. 2007), which also modulates chromosome structure during mitosis and mediates chromosome alignment and attachment to microtubules of the mitotic spindle.</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51B0D7D-F037-4BD6-9932-AED95F218326}" type="slidenum">
              <a:rPr lang="en-US" smtClean="0"/>
              <a:t>32</a:t>
            </a:fld>
            <a:endParaRPr lang="en-US"/>
          </a:p>
        </p:txBody>
      </p:sp>
    </p:spTree>
    <p:extLst>
      <p:ext uri="{BB962C8B-B14F-4D97-AF65-F5344CB8AC3E}">
        <p14:creationId xmlns:p14="http://schemas.microsoft.com/office/powerpoint/2010/main" val="3161768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83986-9CC3-47CA-AE24-0337A20131CA}" type="slidenum">
              <a:rPr lang="en-US" smtClean="0"/>
              <a:t>33</a:t>
            </a:fld>
            <a:endParaRPr lang="en-US"/>
          </a:p>
        </p:txBody>
      </p:sp>
    </p:spTree>
    <p:extLst>
      <p:ext uri="{BB962C8B-B14F-4D97-AF65-F5344CB8AC3E}">
        <p14:creationId xmlns:p14="http://schemas.microsoft.com/office/powerpoint/2010/main" val="901939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hypothesized that </a:t>
            </a:r>
            <a:r>
              <a:rPr lang="en-US" dirty="0" err="1" smtClean="0"/>
              <a:t>miR</a:t>
            </a:r>
            <a:r>
              <a:rPr lang="en-US" baseline="0" dirty="0" smtClean="0"/>
              <a:t> combo promoted reprogramming by modifying the epigenetic landscape.</a:t>
            </a:r>
          </a:p>
          <a:p>
            <a:r>
              <a:rPr lang="en-US" baseline="0" dirty="0" smtClean="0"/>
              <a:t>To that we end we conducted a </a:t>
            </a:r>
            <a:r>
              <a:rPr lang="en-US" dirty="0" err="1" smtClean="0"/>
              <a:t>qPCR</a:t>
            </a:r>
            <a:r>
              <a:rPr lang="en-US" dirty="0" smtClean="0"/>
              <a:t> screen to identify epigenetic</a:t>
            </a:r>
            <a:r>
              <a:rPr lang="en-US" baseline="0" dirty="0" smtClean="0"/>
              <a:t> modifiers, enzymes that modify chromatin, regulated by </a:t>
            </a:r>
            <a:r>
              <a:rPr lang="en-US" baseline="0" dirty="0" err="1" smtClean="0"/>
              <a:t>miR</a:t>
            </a:r>
            <a:r>
              <a:rPr lang="en-US" baseline="0" dirty="0" smtClean="0"/>
              <a:t> combo, the results of which are shown here. </a:t>
            </a:r>
          </a:p>
          <a:p>
            <a:r>
              <a:rPr lang="en-US" baseline="0" dirty="0" smtClean="0"/>
              <a:t>We specifically </a:t>
            </a:r>
            <a:r>
              <a:rPr lang="en-US" baseline="0" dirty="0" err="1" smtClean="0"/>
              <a:t>focussed</a:t>
            </a:r>
            <a:r>
              <a:rPr lang="en-US" baseline="0" dirty="0" smtClean="0"/>
              <a:t> on those proteins involved in H3K27 </a:t>
            </a:r>
            <a:r>
              <a:rPr lang="en-US" baseline="0" dirty="0" err="1" smtClean="0"/>
              <a:t>trimethylation</a:t>
            </a:r>
            <a:r>
              <a:rPr lang="en-US" baseline="0" dirty="0" smtClean="0"/>
              <a:t>, the ones in the red box, specifically Kdm6a and Kdm6b.</a:t>
            </a:r>
            <a:endParaRPr lang="en-US" dirty="0"/>
          </a:p>
        </p:txBody>
      </p:sp>
      <p:sp>
        <p:nvSpPr>
          <p:cNvPr id="4" name="Slide Number Placeholder 3"/>
          <p:cNvSpPr>
            <a:spLocks noGrp="1"/>
          </p:cNvSpPr>
          <p:nvPr>
            <p:ph type="sldNum" sz="quarter" idx="10"/>
          </p:nvPr>
        </p:nvSpPr>
        <p:spPr/>
        <p:txBody>
          <a:bodyPr/>
          <a:lstStyle/>
          <a:p>
            <a:fld id="{FD5599B5-532B-48F3-BA88-507329C836C0}" type="slidenum">
              <a:rPr lang="en-US" smtClean="0"/>
              <a:t>34</a:t>
            </a:fld>
            <a:endParaRPr lang="en-US"/>
          </a:p>
        </p:txBody>
      </p:sp>
    </p:spTree>
    <p:extLst>
      <p:ext uri="{BB962C8B-B14F-4D97-AF65-F5344CB8AC3E}">
        <p14:creationId xmlns:p14="http://schemas.microsoft.com/office/powerpoint/2010/main" val="2094143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Neonatal cardiac fibroblasts were transfected with </a:t>
            </a:r>
            <a:r>
              <a:rPr lang="en-US" baseline="0" dirty="0" err="1" smtClean="0"/>
              <a:t>negmiR</a:t>
            </a:r>
            <a:r>
              <a:rPr lang="en-US" baseline="0" dirty="0" smtClean="0"/>
              <a:t> (</a:t>
            </a:r>
            <a:r>
              <a:rPr lang="en-US" baseline="0" dirty="0" err="1" smtClean="0"/>
              <a:t>neg</a:t>
            </a:r>
            <a:r>
              <a:rPr lang="en-US" baseline="0" dirty="0" smtClean="0"/>
              <a:t>), </a:t>
            </a:r>
            <a:r>
              <a:rPr lang="en-US" baseline="0" dirty="0" err="1" smtClean="0"/>
              <a:t>miR</a:t>
            </a:r>
            <a:r>
              <a:rPr lang="en-US" baseline="0" dirty="0" smtClean="0"/>
              <a:t> combo (mc), a negative control siRNA (</a:t>
            </a:r>
            <a:r>
              <a:rPr lang="en-US" baseline="0" dirty="0" err="1" smtClean="0"/>
              <a:t>sineg</a:t>
            </a:r>
            <a:r>
              <a:rPr lang="en-US" baseline="0" dirty="0" smtClean="0"/>
              <a:t>), siRNA </a:t>
            </a:r>
            <a:r>
              <a:rPr lang="en-US" baseline="0" dirty="0" err="1" smtClean="0"/>
              <a:t>targetting</a:t>
            </a:r>
            <a:r>
              <a:rPr lang="en-US" baseline="0" dirty="0" smtClean="0"/>
              <a:t> Kdm6a and Kdm6b (si-kdm6ab) and </a:t>
            </a:r>
            <a:r>
              <a:rPr lang="en-US" baseline="0" dirty="0" err="1" smtClean="0"/>
              <a:t>miR</a:t>
            </a:r>
            <a:r>
              <a:rPr lang="en-US" baseline="0" dirty="0" smtClean="0"/>
              <a:t>-combo in combination with siRNA </a:t>
            </a:r>
            <a:r>
              <a:rPr lang="en-US" baseline="0" dirty="0" err="1" smtClean="0"/>
              <a:t>targetting</a:t>
            </a:r>
            <a:r>
              <a:rPr lang="en-US" baseline="0" dirty="0" smtClean="0"/>
              <a:t> Kdm6a and Kdm6b (si-kdm6ab-mc). </a:t>
            </a:r>
          </a:p>
          <a:p>
            <a:r>
              <a:rPr lang="en-US" baseline="0" dirty="0" smtClean="0"/>
              <a:t>As expected </a:t>
            </a:r>
            <a:r>
              <a:rPr lang="en-US" baseline="0" dirty="0" err="1" smtClean="0"/>
              <a:t>miR</a:t>
            </a:r>
            <a:r>
              <a:rPr lang="en-US" baseline="0" dirty="0" smtClean="0"/>
              <a:t> combo induced cardiac gene expression in the neonatal fibroblasts </a:t>
            </a:r>
            <a:r>
              <a:rPr lang="en-US" i="1" baseline="0" dirty="0" smtClean="0"/>
              <a:t>(2</a:t>
            </a:r>
            <a:r>
              <a:rPr lang="en-US" i="1" baseline="30000" dirty="0" smtClean="0"/>
              <a:t>nd</a:t>
            </a:r>
            <a:r>
              <a:rPr lang="en-US" i="1" baseline="0" dirty="0" smtClean="0"/>
              <a:t> group of bars from the left).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effect of </a:t>
            </a:r>
            <a:r>
              <a:rPr lang="en-US" baseline="0" dirty="0" err="1" smtClean="0"/>
              <a:t>miR</a:t>
            </a:r>
            <a:r>
              <a:rPr lang="en-US" baseline="0" dirty="0" smtClean="0"/>
              <a:t> combo was completely inhibited by knockdown of kdm6a and kdm6b </a:t>
            </a:r>
            <a:r>
              <a:rPr lang="en-US" i="1" baseline="0" dirty="0" smtClean="0"/>
              <a:t>(5</a:t>
            </a:r>
            <a:r>
              <a:rPr lang="en-US" i="1" baseline="30000" dirty="0" smtClean="0"/>
              <a:t>th</a:t>
            </a:r>
            <a:r>
              <a:rPr lang="en-US" i="1" baseline="0" dirty="0" smtClean="0"/>
              <a:t> group of bars from the left)</a:t>
            </a:r>
            <a:r>
              <a:rPr lang="en-US" i="0" baseline="0" dirty="0" smtClean="0"/>
              <a:t>, implying a role for these histone </a:t>
            </a:r>
            <a:r>
              <a:rPr lang="en-US" i="0" baseline="0" dirty="0" err="1" smtClean="0"/>
              <a:t>demethylases</a:t>
            </a:r>
            <a:r>
              <a:rPr lang="en-US" i="0" baseline="0" dirty="0" smtClean="0"/>
              <a:t> in </a:t>
            </a:r>
            <a:r>
              <a:rPr lang="en-US" i="0" baseline="0" dirty="0" err="1" smtClean="0"/>
              <a:t>miR</a:t>
            </a:r>
            <a:r>
              <a:rPr lang="en-US" i="0" baseline="0" dirty="0" smtClean="0"/>
              <a:t> combo mediated reprogramming.</a:t>
            </a:r>
          </a:p>
          <a:p>
            <a:endParaRPr lang="en-US" dirty="0"/>
          </a:p>
        </p:txBody>
      </p:sp>
      <p:sp>
        <p:nvSpPr>
          <p:cNvPr id="4" name="Slide Number Placeholder 3"/>
          <p:cNvSpPr>
            <a:spLocks noGrp="1"/>
          </p:cNvSpPr>
          <p:nvPr>
            <p:ph type="sldNum" sz="quarter" idx="10"/>
          </p:nvPr>
        </p:nvSpPr>
        <p:spPr/>
        <p:txBody>
          <a:bodyPr/>
          <a:lstStyle/>
          <a:p>
            <a:fld id="{FD5599B5-532B-48F3-BA88-507329C836C0}" type="slidenum">
              <a:rPr lang="en-US" smtClean="0"/>
              <a:t>36</a:t>
            </a:fld>
            <a:endParaRPr lang="en-US"/>
          </a:p>
        </p:txBody>
      </p:sp>
    </p:spTree>
    <p:extLst>
      <p:ext uri="{BB962C8B-B14F-4D97-AF65-F5344CB8AC3E}">
        <p14:creationId xmlns:p14="http://schemas.microsoft.com/office/powerpoint/2010/main" val="3029465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smtClean="0"/>
              <a:t>miRs</a:t>
            </a:r>
            <a:r>
              <a:rPr lang="en-US" baseline="0" dirty="0" smtClean="0"/>
              <a:t> </a:t>
            </a:r>
            <a:r>
              <a:rPr lang="en-US" dirty="0" smtClean="0"/>
              <a:t>mediate direct cardiac reprogramming</a:t>
            </a:r>
            <a:r>
              <a:rPr lang="en-US" baseline="0" dirty="0" smtClean="0"/>
              <a:t> through epigenetic modification of histone methylation </a:t>
            </a:r>
            <a:endParaRPr lang="en-US" dirty="0"/>
          </a:p>
        </p:txBody>
      </p:sp>
      <p:sp>
        <p:nvSpPr>
          <p:cNvPr id="4" name="Slide Number Placeholder 3"/>
          <p:cNvSpPr>
            <a:spLocks noGrp="1"/>
          </p:cNvSpPr>
          <p:nvPr>
            <p:ph type="sldNum" sz="quarter" idx="10"/>
          </p:nvPr>
        </p:nvSpPr>
        <p:spPr/>
        <p:txBody>
          <a:bodyPr/>
          <a:lstStyle/>
          <a:p>
            <a:fld id="{151B0D7D-F037-4BD6-9932-AED95F218326}" type="slidenum">
              <a:rPr lang="en-US" smtClean="0"/>
              <a:t>37</a:t>
            </a:fld>
            <a:endParaRPr lang="en-US"/>
          </a:p>
        </p:txBody>
      </p:sp>
    </p:spTree>
    <p:extLst>
      <p:ext uri="{BB962C8B-B14F-4D97-AF65-F5344CB8AC3E}">
        <p14:creationId xmlns:p14="http://schemas.microsoft.com/office/powerpoint/2010/main" val="770650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in pretty picture about TLRs, </a:t>
            </a:r>
          </a:p>
          <a:p>
            <a:r>
              <a:rPr lang="en-US" dirty="0" smtClean="0"/>
              <a:t>Ancient</a:t>
            </a:r>
            <a:r>
              <a:rPr lang="en-US" baseline="0" dirty="0" smtClean="0"/>
              <a:t> system that was first evolved to protect organisms from invaders. </a:t>
            </a:r>
          </a:p>
          <a:p>
            <a:endParaRPr lang="en-US" dirty="0"/>
          </a:p>
        </p:txBody>
      </p:sp>
      <p:sp>
        <p:nvSpPr>
          <p:cNvPr id="4" name="Slide Number Placeholder 3"/>
          <p:cNvSpPr>
            <a:spLocks noGrp="1"/>
          </p:cNvSpPr>
          <p:nvPr>
            <p:ph type="sldNum" sz="quarter" idx="10"/>
          </p:nvPr>
        </p:nvSpPr>
        <p:spPr/>
        <p:txBody>
          <a:bodyPr/>
          <a:lstStyle/>
          <a:p>
            <a:fld id="{DB18F248-1E23-41DC-90D5-0C3503C7BCC4}" type="slidenum">
              <a:rPr lang="en-US" smtClean="0"/>
              <a:t>40</a:t>
            </a:fld>
            <a:endParaRPr lang="en-US"/>
          </a:p>
        </p:txBody>
      </p:sp>
    </p:spTree>
    <p:extLst>
      <p:ext uri="{BB962C8B-B14F-4D97-AF65-F5344CB8AC3E}">
        <p14:creationId xmlns:p14="http://schemas.microsoft.com/office/powerpoint/2010/main" val="2846248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8F248-1E23-41DC-90D5-0C3503C7BCC4}" type="slidenum">
              <a:rPr lang="en-US" smtClean="0"/>
              <a:t>41</a:t>
            </a:fld>
            <a:endParaRPr lang="en-US"/>
          </a:p>
        </p:txBody>
      </p:sp>
    </p:spTree>
    <p:extLst>
      <p:ext uri="{BB962C8B-B14F-4D97-AF65-F5344CB8AC3E}">
        <p14:creationId xmlns:p14="http://schemas.microsoft.com/office/powerpoint/2010/main" val="2846248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in pretty picture about TLRs, </a:t>
            </a:r>
          </a:p>
          <a:p>
            <a:r>
              <a:rPr lang="en-US" dirty="0" smtClean="0"/>
              <a:t>Ancient</a:t>
            </a:r>
            <a:r>
              <a:rPr lang="en-US" baseline="0" dirty="0" smtClean="0"/>
              <a:t> system that was first evolved to protect organisms from invaders. </a:t>
            </a:r>
          </a:p>
          <a:p>
            <a:r>
              <a:rPr lang="en-US" baseline="0" dirty="0" smtClean="0"/>
              <a:t>(look in Scientific American for a picture)</a:t>
            </a:r>
            <a:endParaRPr lang="en-US" dirty="0"/>
          </a:p>
        </p:txBody>
      </p:sp>
      <p:sp>
        <p:nvSpPr>
          <p:cNvPr id="4" name="Slide Number Placeholder 3"/>
          <p:cNvSpPr>
            <a:spLocks noGrp="1"/>
          </p:cNvSpPr>
          <p:nvPr>
            <p:ph type="sldNum" sz="quarter" idx="10"/>
          </p:nvPr>
        </p:nvSpPr>
        <p:spPr/>
        <p:txBody>
          <a:bodyPr/>
          <a:lstStyle/>
          <a:p>
            <a:fld id="{DB18F248-1E23-41DC-90D5-0C3503C7BCC4}" type="slidenum">
              <a:rPr lang="en-US" smtClean="0"/>
              <a:t>42</a:t>
            </a:fld>
            <a:endParaRPr lang="en-US"/>
          </a:p>
        </p:txBody>
      </p:sp>
    </p:spTree>
    <p:extLst>
      <p:ext uri="{BB962C8B-B14F-4D97-AF65-F5344CB8AC3E}">
        <p14:creationId xmlns:p14="http://schemas.microsoft.com/office/powerpoint/2010/main" val="2846248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Cardiac fibroblasts were transfected with </a:t>
            </a:r>
            <a:r>
              <a:rPr lang="en-US" dirty="0" err="1" smtClean="0"/>
              <a:t>miR</a:t>
            </a:r>
            <a:r>
              <a:rPr lang="en-US" dirty="0" smtClean="0"/>
              <a:t> combo or the control </a:t>
            </a:r>
            <a:r>
              <a:rPr lang="en-US" dirty="0" err="1" smtClean="0"/>
              <a:t>negmiR</a:t>
            </a:r>
            <a:r>
              <a:rPr lang="en-US" dirty="0" smtClean="0"/>
              <a:t>. One day later they were exposed to various doses of the TLR3 antagonist CU-CPT4a</a:t>
            </a:r>
            <a:r>
              <a:rPr lang="en-US" baseline="0" dirty="0" smtClean="0"/>
              <a:t> or vehicle for 3 days. RNA was then analyzed for the expression of these cardiac transcription factors. As we can see here, the TLR3 antagonist inhibited expression of Mef2C and Gata4.</a:t>
            </a:r>
            <a:endParaRPr lang="en-US" dirty="0"/>
          </a:p>
        </p:txBody>
      </p:sp>
      <p:sp>
        <p:nvSpPr>
          <p:cNvPr id="4" name="Slide Number Placeholder 3"/>
          <p:cNvSpPr>
            <a:spLocks noGrp="1"/>
          </p:cNvSpPr>
          <p:nvPr>
            <p:ph type="sldNum" sz="quarter" idx="10"/>
          </p:nvPr>
        </p:nvSpPr>
        <p:spPr/>
        <p:txBody>
          <a:bodyPr/>
          <a:lstStyle/>
          <a:p>
            <a:fld id="{B7B2645D-E9FB-1748-8781-EC0AF96652B4}" type="slidenum">
              <a:rPr lang="en-US" smtClean="0"/>
              <a:t>43</a:t>
            </a:fld>
            <a:endParaRPr lang="en-US"/>
          </a:p>
        </p:txBody>
      </p:sp>
    </p:spTree>
    <p:extLst>
      <p:ext uri="{BB962C8B-B14F-4D97-AF65-F5344CB8AC3E}">
        <p14:creationId xmlns:p14="http://schemas.microsoft.com/office/powerpoint/2010/main" val="3320503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validate these results we</a:t>
            </a:r>
            <a:r>
              <a:rPr lang="en-US" baseline="0" dirty="0" smtClean="0"/>
              <a:t> ablated the expression of TLR3 with siRNAs. C</a:t>
            </a:r>
            <a:r>
              <a:rPr lang="en-US" dirty="0" smtClean="0"/>
              <a:t>ardiac fibroblasts were transfected with </a:t>
            </a:r>
            <a:r>
              <a:rPr lang="en-US" dirty="0" err="1" smtClean="0"/>
              <a:t>miR</a:t>
            </a:r>
            <a:r>
              <a:rPr lang="en-US" dirty="0" smtClean="0"/>
              <a:t> combo or the control </a:t>
            </a:r>
            <a:r>
              <a:rPr lang="en-US" dirty="0" err="1" smtClean="0"/>
              <a:t>negmiR</a:t>
            </a:r>
            <a:r>
              <a:rPr lang="en-US" dirty="0" smtClean="0"/>
              <a:t> as well as a control siRNA or</a:t>
            </a:r>
            <a:r>
              <a:rPr lang="en-US" baseline="0" dirty="0" smtClean="0"/>
              <a:t> siRNA that targeted TLR3</a:t>
            </a:r>
            <a:r>
              <a:rPr lang="en-US" dirty="0" smtClean="0"/>
              <a:t>. </a:t>
            </a:r>
            <a:r>
              <a:rPr lang="en-US" baseline="0" dirty="0" smtClean="0"/>
              <a:t>After 14 days the cells were extracted and RNA analyzed for the expression of these mature cardiac markers. TLR3 knockdown inhibited the effect of </a:t>
            </a:r>
            <a:r>
              <a:rPr lang="en-US" baseline="0" dirty="0" err="1" smtClean="0"/>
              <a:t>miR</a:t>
            </a:r>
            <a:r>
              <a:rPr lang="en-US" baseline="0" dirty="0" smtClean="0"/>
              <a:t> combo, blocking reprogramming when we looked at cardiac troponin-I and alpha myosin heavy chain.</a:t>
            </a:r>
            <a:endParaRPr lang="en-US" dirty="0"/>
          </a:p>
        </p:txBody>
      </p:sp>
      <p:sp>
        <p:nvSpPr>
          <p:cNvPr id="4" name="Slide Number Placeholder 3"/>
          <p:cNvSpPr>
            <a:spLocks noGrp="1"/>
          </p:cNvSpPr>
          <p:nvPr>
            <p:ph type="sldNum" sz="quarter" idx="10"/>
          </p:nvPr>
        </p:nvSpPr>
        <p:spPr/>
        <p:txBody>
          <a:bodyPr/>
          <a:lstStyle/>
          <a:p>
            <a:fld id="{B7B2645D-E9FB-1748-8781-EC0AF96652B4}" type="slidenum">
              <a:rPr lang="en-US" smtClean="0"/>
              <a:t>44</a:t>
            </a:fld>
            <a:endParaRPr lang="en-US"/>
          </a:p>
        </p:txBody>
      </p:sp>
    </p:spTree>
    <p:extLst>
      <p:ext uri="{BB962C8B-B14F-4D97-AF65-F5344CB8AC3E}">
        <p14:creationId xmlns:p14="http://schemas.microsoft.com/office/powerpoint/2010/main" val="4110756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EE0C46-57B6-4F6B-864C-19AF42EDA6AE}" type="slidenum">
              <a:rPr lang="en-US"/>
              <a:pPr/>
              <a:t>8</a:t>
            </a:fld>
            <a:endParaRPr lang="en-US"/>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xfrm>
            <a:off x="914400" y="4343400"/>
            <a:ext cx="5029200" cy="4114800"/>
          </a:xfrm>
        </p:spPr>
        <p:txBody>
          <a:bodyPr/>
          <a:lstStyle/>
          <a:p>
            <a:r>
              <a:rPr lang="en-GB"/>
              <a:t>Figure 2. Effect of MSCs transplantation on infarct size and inflammatory response. (a-b) LCA ligation in PBS control group resulted in an infarct equivalent in size to a third of the entire left ventricular area as calculated by TTC staining and a massive infiltration of inflammatory cells as documented by H&amp;E staining. (c-d) After injection of GFP-MSCs infarct size and inflammatory response were reduced. (e-f) Transplantation of Akt-MSCs dramatically limited infarct size as well as the inflammatory response. </a:t>
            </a:r>
            <a:endParaRPr lang="en-GB">
              <a:cs typeface="Times New Roman" pitchFamily="18" charset="0"/>
            </a:endParaRPr>
          </a:p>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Efficiency, add some more detail</a:t>
            </a:r>
          </a:p>
          <a:p>
            <a:r>
              <a:rPr lang="en-US" dirty="0" smtClean="0"/>
              <a:t>Mechanism: evidence</a:t>
            </a:r>
            <a:r>
              <a:rPr lang="en-US" baseline="0" dirty="0" smtClean="0"/>
              <a:t> for TLR3 </a:t>
            </a:r>
            <a:r>
              <a:rPr lang="en-US" baseline="0" dirty="0" err="1" smtClean="0"/>
              <a:t>involvment</a:t>
            </a:r>
            <a:r>
              <a:rPr lang="en-US" baseline="0" dirty="0" smtClean="0"/>
              <a:t> in </a:t>
            </a:r>
            <a:r>
              <a:rPr lang="en-US" baseline="0" dirty="0" err="1" smtClean="0"/>
              <a:t>mir</a:t>
            </a:r>
            <a:r>
              <a:rPr lang="en-US" baseline="0" dirty="0" smtClean="0"/>
              <a:t> combo </a:t>
            </a:r>
            <a:r>
              <a:rPr lang="en-US" baseline="0" dirty="0" err="1" smtClean="0"/>
              <a:t>reporgramming</a:t>
            </a:r>
            <a:r>
              <a:rPr lang="en-US" baseline="0" dirty="0" smtClean="0"/>
              <a:t>&gt;&gt;&gt;this is for slide 45 and 46</a:t>
            </a:r>
          </a:p>
          <a:p>
            <a:r>
              <a:rPr lang="en-US" baseline="0" dirty="0" smtClean="0"/>
              <a:t>Put the statement here after the data</a:t>
            </a:r>
          </a:p>
          <a:p>
            <a:r>
              <a:rPr lang="en-US" baseline="0" dirty="0" err="1" smtClean="0"/>
              <a:t>Conlcuiosn</a:t>
            </a:r>
            <a:r>
              <a:rPr lang="en-US" baseline="0" dirty="0" smtClean="0"/>
              <a:t> slide before this</a:t>
            </a:r>
            <a:endParaRPr lang="en-US" dirty="0"/>
          </a:p>
        </p:txBody>
      </p:sp>
      <p:sp>
        <p:nvSpPr>
          <p:cNvPr id="4" name="Slide Number Placeholder 3"/>
          <p:cNvSpPr>
            <a:spLocks noGrp="1"/>
          </p:cNvSpPr>
          <p:nvPr>
            <p:ph type="sldNum" sz="quarter" idx="10"/>
          </p:nvPr>
        </p:nvSpPr>
        <p:spPr/>
        <p:txBody>
          <a:bodyPr/>
          <a:lstStyle/>
          <a:p>
            <a:fld id="{DB18F248-1E23-41DC-90D5-0C3503C7BCC4}" type="slidenum">
              <a:rPr lang="en-US" smtClean="0"/>
              <a:t>45</a:t>
            </a:fld>
            <a:endParaRPr lang="en-US"/>
          </a:p>
        </p:txBody>
      </p:sp>
    </p:spTree>
    <p:extLst>
      <p:ext uri="{BB962C8B-B14F-4D97-AF65-F5344CB8AC3E}">
        <p14:creationId xmlns:p14="http://schemas.microsoft.com/office/powerpoint/2010/main" val="4165784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cardiac fibroblasts were transfected with </a:t>
            </a:r>
            <a:r>
              <a:rPr lang="en-US" dirty="0" err="1" smtClean="0"/>
              <a:t>miR</a:t>
            </a:r>
            <a:r>
              <a:rPr lang="en-US" dirty="0" smtClean="0"/>
              <a:t> combo or the control </a:t>
            </a:r>
            <a:r>
              <a:rPr lang="en-US" dirty="0" err="1" smtClean="0"/>
              <a:t>negmiR</a:t>
            </a:r>
            <a:r>
              <a:rPr lang="en-US" dirty="0" smtClean="0"/>
              <a:t>. One day later they were exposed to various doses of the TLR3 agonist poly</a:t>
            </a:r>
            <a:r>
              <a:rPr lang="en-US" baseline="0" dirty="0" smtClean="0"/>
              <a:t> I:C or vehicle for 4 days. After 14 days the cells were extracted and RNA analyzed for the expression of these mature cardiac markers. as you can see here, activation of TLR3 enhanced the effect of </a:t>
            </a:r>
            <a:r>
              <a:rPr lang="en-US" baseline="0" dirty="0" err="1" smtClean="0"/>
              <a:t>miR</a:t>
            </a:r>
            <a:r>
              <a:rPr lang="en-US" baseline="0" dirty="0" smtClean="0"/>
              <a:t> combo.</a:t>
            </a:r>
            <a:endParaRPr lang="en-US" dirty="0"/>
          </a:p>
        </p:txBody>
      </p:sp>
      <p:sp>
        <p:nvSpPr>
          <p:cNvPr id="4" name="Slide Number Placeholder 3"/>
          <p:cNvSpPr>
            <a:spLocks noGrp="1"/>
          </p:cNvSpPr>
          <p:nvPr>
            <p:ph type="sldNum" sz="quarter" idx="10"/>
          </p:nvPr>
        </p:nvSpPr>
        <p:spPr/>
        <p:txBody>
          <a:bodyPr/>
          <a:lstStyle/>
          <a:p>
            <a:fld id="{B7B2645D-E9FB-1748-8781-EC0AF96652B4}" type="slidenum">
              <a:rPr lang="en-US" smtClean="0"/>
              <a:t>46</a:t>
            </a:fld>
            <a:endParaRPr lang="en-US"/>
          </a:p>
        </p:txBody>
      </p:sp>
    </p:spTree>
    <p:extLst>
      <p:ext uri="{BB962C8B-B14F-4D97-AF65-F5344CB8AC3E}">
        <p14:creationId xmlns:p14="http://schemas.microsoft.com/office/powerpoint/2010/main" val="3376977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Neonatal cardiac fibroblasts were transfected with negative control </a:t>
            </a:r>
            <a:r>
              <a:rPr lang="en-US" dirty="0" err="1" smtClean="0"/>
              <a:t>miR</a:t>
            </a:r>
            <a:r>
              <a:rPr lang="en-US" dirty="0" smtClean="0"/>
              <a:t> (</a:t>
            </a:r>
            <a:r>
              <a:rPr lang="en-US" dirty="0" err="1" smtClean="0"/>
              <a:t>negmiR</a:t>
            </a:r>
            <a:r>
              <a:rPr lang="en-US" dirty="0" smtClean="0"/>
              <a:t>) or </a:t>
            </a:r>
            <a:r>
              <a:rPr lang="en-US" dirty="0" err="1" smtClean="0"/>
              <a:t>miR</a:t>
            </a:r>
            <a:r>
              <a:rPr lang="en-US" dirty="0" smtClean="0"/>
              <a:t> combo. The day after transfection media was replaced and the cells incubated with vehicle or the TLR3 agonist Poly(I:C) LMW (low molecular weight Poly(I:C)) for a further 4 days. After incubation with the TLR3 agonist, cells were cultured in normal growth media for a further 10 days. Cells</a:t>
            </a:r>
            <a:r>
              <a:rPr lang="en-US" baseline="0" dirty="0" smtClean="0"/>
              <a:t> were stained with sarcomeres. It is hopefully apparent that in the bottom set of panels, which represent </a:t>
            </a:r>
            <a:r>
              <a:rPr lang="en-US" baseline="0" dirty="0" err="1" smtClean="0"/>
              <a:t>miR</a:t>
            </a:r>
            <a:r>
              <a:rPr lang="en-US" baseline="0" dirty="0" smtClean="0"/>
              <a:t> combo transfected cells treated with the TLR3 agonist </a:t>
            </a:r>
            <a:r>
              <a:rPr lang="en-US" baseline="0" dirty="0" err="1" smtClean="0"/>
              <a:t>polyIC</a:t>
            </a:r>
            <a:r>
              <a:rPr lang="en-US" baseline="0" dirty="0" smtClean="0"/>
              <a:t>, that the sarcomeres are more apparent and more mature in appearance.</a:t>
            </a:r>
            <a:endParaRPr lang="en-US" dirty="0"/>
          </a:p>
        </p:txBody>
      </p:sp>
      <p:sp>
        <p:nvSpPr>
          <p:cNvPr id="4" name="Slide Number Placeholder 3"/>
          <p:cNvSpPr>
            <a:spLocks noGrp="1"/>
          </p:cNvSpPr>
          <p:nvPr>
            <p:ph type="sldNum" sz="quarter" idx="10"/>
          </p:nvPr>
        </p:nvSpPr>
        <p:spPr/>
        <p:txBody>
          <a:bodyPr/>
          <a:lstStyle/>
          <a:p>
            <a:fld id="{3F2B4940-3BDD-456B-A3A2-F43EECADED14}" type="slidenum">
              <a:rPr lang="en-US" smtClean="0"/>
              <a:t>47</a:t>
            </a:fld>
            <a:endParaRPr lang="en-US"/>
          </a:p>
        </p:txBody>
      </p:sp>
    </p:spTree>
    <p:extLst>
      <p:ext uri="{BB962C8B-B14F-4D97-AF65-F5344CB8AC3E}">
        <p14:creationId xmlns:p14="http://schemas.microsoft.com/office/powerpoint/2010/main" val="1951972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human foreskin fibroblasts the authors screened</a:t>
            </a:r>
            <a:r>
              <a:rPr lang="en-US" baseline="0" dirty="0" smtClean="0"/>
              <a:t> 89 small molecules for cardiac reprogramming by virtue a alpha-MHC GFP reporter.</a:t>
            </a:r>
          </a:p>
          <a:p>
            <a:r>
              <a:rPr lang="en-US" baseline="0" dirty="0" smtClean="0"/>
              <a:t>(Top) After several rounds of testing they identified a cocktail of 15 molecules that generated about 5 </a:t>
            </a:r>
            <a:r>
              <a:rPr lang="en-US" baseline="0" dirty="0" err="1" smtClean="0"/>
              <a:t>aMHC</a:t>
            </a:r>
            <a:r>
              <a:rPr lang="en-US" baseline="0" dirty="0" smtClean="0"/>
              <a:t>-GFP colonies that beat spontaneously per 300,000 cells plated.  </a:t>
            </a:r>
          </a:p>
          <a:p>
            <a:r>
              <a:rPr lang="en-US" baseline="0" dirty="0" smtClean="0"/>
              <a:t>(Bottom) After further testing they narrowed it down to the 9 compounds shown here, and which they called 9C.</a:t>
            </a:r>
            <a:endParaRPr lang="en-US" dirty="0"/>
          </a:p>
        </p:txBody>
      </p:sp>
      <p:sp>
        <p:nvSpPr>
          <p:cNvPr id="4" name="Slide Number Placeholder 3"/>
          <p:cNvSpPr>
            <a:spLocks noGrp="1"/>
          </p:cNvSpPr>
          <p:nvPr>
            <p:ph type="sldNum" sz="quarter" idx="10"/>
          </p:nvPr>
        </p:nvSpPr>
        <p:spPr/>
        <p:txBody>
          <a:bodyPr/>
          <a:lstStyle/>
          <a:p>
            <a:fld id="{8538E483-B120-4422-9732-D18CD1BBFB54}" type="slidenum">
              <a:rPr lang="en-US" smtClean="0"/>
              <a:t>52</a:t>
            </a:fld>
            <a:endParaRPr lang="en-US"/>
          </a:p>
        </p:txBody>
      </p:sp>
    </p:spTree>
    <p:extLst>
      <p:ext uri="{BB962C8B-B14F-4D97-AF65-F5344CB8AC3E}">
        <p14:creationId xmlns:p14="http://schemas.microsoft.com/office/powerpoint/2010/main" val="1728034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panose="020B0604020202020204" pitchFamily="34" charset="0"/>
                <a:ea typeface="+mn-ea"/>
                <a:cs typeface="Arial" panose="020B0604020202020204" pitchFamily="34" charset="0"/>
              </a:rPr>
              <a:t>To assess this mechanism further, they analyzed the genome-wide epigenetic changes by </a:t>
            </a:r>
            <a:r>
              <a:rPr lang="en-US" sz="1200" b="0" i="0" kern="1200" dirty="0" err="1" smtClean="0">
                <a:solidFill>
                  <a:schemeClr val="tx1"/>
                </a:solidFill>
                <a:effectLst/>
                <a:latin typeface="Arial" panose="020B0604020202020204" pitchFamily="34" charset="0"/>
                <a:ea typeface="+mn-ea"/>
                <a:cs typeface="Arial" panose="020B0604020202020204" pitchFamily="34" charset="0"/>
              </a:rPr>
              <a:t>ChIP-seq</a:t>
            </a:r>
            <a:r>
              <a:rPr lang="en-US" sz="1200" b="0" i="0" kern="1200" dirty="0" smtClean="0">
                <a:solidFill>
                  <a:schemeClr val="tx1"/>
                </a:solidFill>
                <a:effectLst/>
                <a:latin typeface="Arial" panose="020B0604020202020204" pitchFamily="34" charset="0"/>
                <a:ea typeface="+mn-ea"/>
                <a:cs typeface="Arial" panose="020B0604020202020204" pitchFamily="34" charset="0"/>
              </a:rPr>
              <a:t> analysis of </a:t>
            </a:r>
            <a:r>
              <a:rPr lang="en-US" sz="1200" b="1" i="0" kern="1200" dirty="0" smtClean="0">
                <a:solidFill>
                  <a:schemeClr val="tx1"/>
                </a:solidFill>
                <a:effectLst/>
                <a:latin typeface="Arial" panose="020B0604020202020204" pitchFamily="34" charset="0"/>
                <a:ea typeface="+mn-ea"/>
                <a:cs typeface="Arial" panose="020B0604020202020204" pitchFamily="34" charset="0"/>
              </a:rPr>
              <a:t>H3K4me3 and H3K27ac (active chromatin marks) </a:t>
            </a:r>
            <a:r>
              <a:rPr lang="en-US" sz="1200" b="0" i="0" kern="1200" dirty="0" smtClean="0">
                <a:solidFill>
                  <a:schemeClr val="tx1"/>
                </a:solidFill>
                <a:effectLst/>
                <a:latin typeface="Arial" panose="020B0604020202020204" pitchFamily="34" charset="0"/>
                <a:ea typeface="+mn-ea"/>
                <a:cs typeface="Arial" panose="020B0604020202020204" pitchFamily="34" charset="0"/>
              </a:rPr>
              <a:t>and </a:t>
            </a:r>
            <a:r>
              <a:rPr lang="en-US" sz="1200" b="1" i="0" kern="1200" dirty="0" smtClean="0">
                <a:solidFill>
                  <a:schemeClr val="tx1"/>
                </a:solidFill>
                <a:effectLst/>
                <a:latin typeface="Arial" panose="020B0604020202020204" pitchFamily="34" charset="0"/>
                <a:ea typeface="+mn-ea"/>
                <a:cs typeface="Arial" panose="020B0604020202020204" pitchFamily="34" charset="0"/>
              </a:rPr>
              <a:t>H3K27me3 (inactive chromatin mark)</a:t>
            </a:r>
            <a:r>
              <a:rPr lang="en-US" sz="1200" b="0" i="0" kern="1200" dirty="0" smtClean="0">
                <a:solidFill>
                  <a:schemeClr val="tx1"/>
                </a:solidFill>
                <a:effectLst/>
                <a:latin typeface="Arial" panose="020B0604020202020204" pitchFamily="34" charset="0"/>
                <a:ea typeface="+mn-ea"/>
                <a:cs typeface="Arial" panose="020B0604020202020204" pitchFamily="34" charset="0"/>
              </a:rPr>
              <a:t>. They observed a dynamic loss of most H3K27me3 and specific gain of H3K4me3 among a subset of genomic loci during reprogramming (</a:t>
            </a:r>
            <a:r>
              <a:rPr lang="en-US" sz="1200" b="1" i="0" u="none" strike="noStrike" kern="1200" dirty="0" smtClean="0">
                <a:solidFill>
                  <a:schemeClr val="tx1"/>
                </a:solidFill>
                <a:effectLst/>
                <a:latin typeface="Arial" panose="020B0604020202020204" pitchFamily="34" charset="0"/>
                <a:ea typeface="+mn-ea"/>
                <a:cs typeface="Arial" panose="020B0604020202020204" pitchFamily="34" charset="0"/>
              </a:rPr>
              <a:t>panel B</a:t>
            </a:r>
            <a:r>
              <a:rPr lang="en-US" sz="1200" b="0" i="0" kern="1200" dirty="0" smtClean="0">
                <a:solidFill>
                  <a:schemeClr val="tx1"/>
                </a:solidFill>
                <a:effectLst/>
                <a:latin typeface="Arial" panose="020B0604020202020204" pitchFamily="34" charset="0"/>
                <a:ea typeface="+mn-ea"/>
                <a:cs typeface="Arial" panose="020B0604020202020204" pitchFamily="34" charset="0"/>
              </a:rPr>
              <a:t>). Specifically, they observed a significantly increased enrichment of H3K4me3 and H3K27ac on a cohort of heart developmental genes during reprogramming, whereas the deposition of H3K27me3 was downregulated (</a:t>
            </a:r>
            <a:r>
              <a:rPr lang="en-US" sz="1200" b="1" i="0" u="none" strike="noStrike" kern="1200" dirty="0" smtClean="0">
                <a:solidFill>
                  <a:schemeClr val="tx1"/>
                </a:solidFill>
                <a:effectLst/>
                <a:latin typeface="Arial" panose="020B0604020202020204" pitchFamily="34" charset="0"/>
                <a:ea typeface="+mn-ea"/>
                <a:cs typeface="Arial" panose="020B0604020202020204" pitchFamily="34" charset="0"/>
              </a:rPr>
              <a:t>panel C</a:t>
            </a:r>
            <a:r>
              <a:rPr lang="en-US" sz="1200" b="0" i="0" kern="1200" dirty="0" smtClean="0">
                <a:solidFill>
                  <a:schemeClr val="tx1"/>
                </a:solidFill>
                <a:effectLst/>
                <a:latin typeface="Arial" panose="020B0604020202020204" pitchFamily="34" charset="0"/>
                <a:ea typeface="+mn-ea"/>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538E483-B120-4422-9732-D18CD1BBFB54}" type="slidenum">
              <a:rPr lang="en-US" smtClean="0"/>
              <a:t>53</a:t>
            </a:fld>
            <a:endParaRPr lang="en-US"/>
          </a:p>
        </p:txBody>
      </p:sp>
    </p:spTree>
    <p:extLst>
      <p:ext uri="{BB962C8B-B14F-4D97-AF65-F5344CB8AC3E}">
        <p14:creationId xmlns:p14="http://schemas.microsoft.com/office/powerpoint/2010/main" val="4214198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 Bundles</a:t>
            </a:r>
            <a:r>
              <a:rPr lang="en-US" baseline="0" dirty="0" smtClean="0"/>
              <a:t> containing </a:t>
            </a:r>
            <a:r>
              <a:rPr lang="en-US" baseline="0" dirty="0" err="1" smtClean="0"/>
              <a:t>miRs</a:t>
            </a:r>
            <a:r>
              <a:rPr lang="en-US" baseline="0" dirty="0" smtClean="0"/>
              <a:t>-transfected fibroblasts are less stiff than bundles containing </a:t>
            </a:r>
            <a:r>
              <a:rPr lang="en-US" baseline="0" dirty="0" err="1" smtClean="0"/>
              <a:t>untransfected</a:t>
            </a:r>
            <a:r>
              <a:rPr lang="en-US" baseline="0" dirty="0" smtClean="0"/>
              <a:t> fibroblasts suggesting that </a:t>
            </a:r>
            <a:r>
              <a:rPr lang="en-US" baseline="0" dirty="0" err="1" smtClean="0"/>
              <a:t>miRs</a:t>
            </a:r>
            <a:r>
              <a:rPr lang="en-US" baseline="0" dirty="0" smtClean="0"/>
              <a:t>-transfected fibroblasts are less fibrotic.</a:t>
            </a:r>
          </a:p>
        </p:txBody>
      </p:sp>
      <p:sp>
        <p:nvSpPr>
          <p:cNvPr id="4" name="Slide Number Placeholder 3"/>
          <p:cNvSpPr>
            <a:spLocks noGrp="1"/>
          </p:cNvSpPr>
          <p:nvPr>
            <p:ph type="sldNum" sz="quarter" idx="10"/>
          </p:nvPr>
        </p:nvSpPr>
        <p:spPr/>
        <p:txBody>
          <a:bodyPr/>
          <a:lstStyle/>
          <a:p>
            <a:fld id="{874F42A4-BE5B-4322-A0F0-BC8A65C463E1}" type="slidenum">
              <a:rPr lang="en-US" smtClean="0"/>
              <a:t>60</a:t>
            </a:fld>
            <a:endParaRPr lang="en-US"/>
          </a:p>
        </p:txBody>
      </p:sp>
    </p:spTree>
    <p:extLst>
      <p:ext uri="{BB962C8B-B14F-4D97-AF65-F5344CB8AC3E}">
        <p14:creationId xmlns:p14="http://schemas.microsoft.com/office/powerpoint/2010/main" val="390767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Cells interact with their environment in multiple ways.</a:t>
            </a:r>
          </a:p>
          <a:p>
            <a:r>
              <a:rPr lang="en-US" dirty="0" err="1" smtClean="0"/>
              <a:t>Cadherins</a:t>
            </a:r>
            <a:r>
              <a:rPr lang="en-US" dirty="0" smtClean="0"/>
              <a:t> mediate cell </a:t>
            </a:r>
            <a:r>
              <a:rPr lang="en-US" dirty="0" err="1" smtClean="0"/>
              <a:t>cell</a:t>
            </a:r>
            <a:r>
              <a:rPr lang="en-US" dirty="0" smtClean="0"/>
              <a:t> communication.</a:t>
            </a:r>
          </a:p>
          <a:p>
            <a:r>
              <a:rPr lang="en-US" dirty="0" smtClean="0"/>
              <a:t>Soluble</a:t>
            </a:r>
            <a:r>
              <a:rPr lang="en-US" baseline="0" dirty="0" smtClean="0"/>
              <a:t> growth factors activate their cognate receptors and </a:t>
            </a:r>
            <a:r>
              <a:rPr lang="en-US" baseline="0" dirty="0" err="1" smtClean="0"/>
              <a:t>integrins</a:t>
            </a:r>
            <a:r>
              <a:rPr lang="en-US" baseline="0" dirty="0" smtClean="0"/>
              <a:t> respond to the extracellular matrix.</a:t>
            </a:r>
          </a:p>
          <a:p>
            <a:r>
              <a:rPr lang="en-US" baseline="0" dirty="0" smtClean="0"/>
              <a:t>The extracellular matrix also acts as a repository of growth factors. Matrix metalloproteinases can release these growth factor receptors by degrading the ECM. I show one example here, where plasminogen, a component of blood, can activate ECM degradation via MMP activation.</a:t>
            </a:r>
            <a:endParaRPr lang="en-US" dirty="0"/>
          </a:p>
        </p:txBody>
      </p:sp>
      <p:sp>
        <p:nvSpPr>
          <p:cNvPr id="4" name="Slide Number Placeholder 3"/>
          <p:cNvSpPr>
            <a:spLocks noGrp="1"/>
          </p:cNvSpPr>
          <p:nvPr>
            <p:ph type="sldNum" sz="quarter" idx="10"/>
          </p:nvPr>
        </p:nvSpPr>
        <p:spPr/>
        <p:txBody>
          <a:bodyPr/>
          <a:lstStyle/>
          <a:p>
            <a:fld id="{4E03CD53-A892-492F-99A2-96D8F17755F6}" type="slidenum">
              <a:rPr lang="en-US" smtClean="0"/>
              <a:t>62</a:t>
            </a:fld>
            <a:endParaRPr lang="en-US"/>
          </a:p>
        </p:txBody>
      </p:sp>
    </p:spTree>
    <p:extLst>
      <p:ext uri="{BB962C8B-B14F-4D97-AF65-F5344CB8AC3E}">
        <p14:creationId xmlns:p14="http://schemas.microsoft.com/office/powerpoint/2010/main" val="4216034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charset="0"/>
                <a:ea typeface="msgothic" charset="0"/>
                <a:cs typeface="msgothic" charset="0"/>
              </a:rPr>
              <a:t>Paracrine factors affect different cell types and create a microenvironment that is influenced by concentration gradients, with temporal and spatial summation of cellular responses</a:t>
            </a:r>
            <a:r>
              <a:rPr lang="en-GB" altLang="en-US" b="0" dirty="0" smtClean="0">
                <a:latin typeface="Arial" charset="0"/>
                <a:ea typeface="msgothic" charset="0"/>
                <a:cs typeface="msgothic" charset="0"/>
              </a:rPr>
              <a:t>. </a:t>
            </a:r>
            <a:endParaRPr lang="en-US" b="0" dirty="0"/>
          </a:p>
        </p:txBody>
      </p:sp>
      <p:sp>
        <p:nvSpPr>
          <p:cNvPr id="4" name="Slide Number Placeholder 3"/>
          <p:cNvSpPr>
            <a:spLocks noGrp="1"/>
          </p:cNvSpPr>
          <p:nvPr>
            <p:ph type="sldNum" sz="quarter" idx="10"/>
          </p:nvPr>
        </p:nvSpPr>
        <p:spPr/>
        <p:txBody>
          <a:bodyPr/>
          <a:lstStyle/>
          <a:p>
            <a:fld id="{F8AF49C5-72CA-42D6-A818-9FA7806E015C}" type="slidenum">
              <a:rPr lang="en-US" smtClean="0"/>
              <a:t>9</a:t>
            </a:fld>
            <a:endParaRPr lang="en-US"/>
          </a:p>
        </p:txBody>
      </p:sp>
    </p:spTree>
    <p:extLst>
      <p:ext uri="{BB962C8B-B14F-4D97-AF65-F5344CB8AC3E}">
        <p14:creationId xmlns:p14="http://schemas.microsoft.com/office/powerpoint/2010/main" val="922048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57472F-FCBB-4147-A2AE-291627D914C7}" type="slidenum">
              <a:rPr lang="en-US"/>
              <a:pPr/>
              <a:t>10</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1" i="1" dirty="0"/>
              <a:t>Top panels: </a:t>
            </a:r>
            <a:r>
              <a:rPr lang="en-US" dirty="0"/>
              <a:t>HASF protects the heart against myocardial injury. In this set of experiments HASF was injected into a rat heart following MI. Infarct area, the number of TUNEL positive nuclei and the </a:t>
            </a:r>
            <a:r>
              <a:rPr lang="en-US" i="1" u="sng" dirty="0"/>
              <a:t>amount of fibrosis</a:t>
            </a:r>
            <a:r>
              <a:rPr lang="en-US" dirty="0"/>
              <a:t> were all significantly reduced by HASF. Further echocardiography measurements one month following infarct showed that HASF had a significant beneficial effect upon heart function (not shown here). </a:t>
            </a:r>
            <a:endParaRPr lang="en-US" b="0" dirty="0" smtClean="0"/>
          </a:p>
          <a:p>
            <a:r>
              <a:rPr lang="en-US" b="1" i="1" dirty="0" smtClean="0"/>
              <a:t>Bottom panels: </a:t>
            </a:r>
            <a:r>
              <a:rPr lang="en-US" dirty="0" smtClean="0"/>
              <a:t>In vivo, HASF increases proliferation of cardiomyocytes. Representative confocal images of wild-type and HASF transgenic 3-day-old neonatal mice heart tissue stained for various markers including </a:t>
            </a:r>
            <a:r>
              <a:rPr lang="en-US" dirty="0" err="1" smtClean="0"/>
              <a:t>BrdU</a:t>
            </a:r>
            <a:r>
              <a:rPr lang="en-US" dirty="0" smtClean="0"/>
              <a:t> (red), cardiac troponin T (</a:t>
            </a:r>
            <a:r>
              <a:rPr lang="en-US" dirty="0" err="1" smtClean="0"/>
              <a:t>cTnT</a:t>
            </a:r>
            <a:r>
              <a:rPr lang="en-US" dirty="0" smtClean="0"/>
              <a:t>; green), and laminin (white) visualized by confocal microscopy. Similar findings were also found with histone-3-phosphate, another proliferation marker, (not</a:t>
            </a:r>
            <a:r>
              <a:rPr lang="en-US" baseline="0" dirty="0" smtClean="0"/>
              <a:t> shown here)</a:t>
            </a:r>
            <a:r>
              <a:rPr lang="en-US" dirty="0" smtClean="0"/>
              <a:t>. Quantification shows that HASF had a significant effect on neonatal cardiomyocyte proliferation. </a:t>
            </a:r>
            <a:endParaRPr lang="en-US" dirty="0"/>
          </a:p>
        </p:txBody>
      </p:sp>
      <p:sp>
        <p:nvSpPr>
          <p:cNvPr id="4" name="Slide Number Placeholder 3"/>
          <p:cNvSpPr>
            <a:spLocks noGrp="1"/>
          </p:cNvSpPr>
          <p:nvPr>
            <p:ph type="sldNum" sz="quarter" idx="10"/>
          </p:nvPr>
        </p:nvSpPr>
        <p:spPr/>
        <p:txBody>
          <a:bodyPr/>
          <a:lstStyle/>
          <a:p>
            <a:fld id="{F8AF49C5-72CA-42D6-A818-9FA7806E015C}" type="slidenum">
              <a:rPr lang="en-US" smtClean="0"/>
              <a:t>14</a:t>
            </a:fld>
            <a:endParaRPr lang="en-US"/>
          </a:p>
        </p:txBody>
      </p:sp>
    </p:spTree>
    <p:extLst>
      <p:ext uri="{BB962C8B-B14F-4D97-AF65-F5344CB8AC3E}">
        <p14:creationId xmlns:p14="http://schemas.microsoft.com/office/powerpoint/2010/main" val="2597524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Paracrine factors are secreted temporally and affect different cells after myocardial repair and regeneration at different stages.</a:t>
            </a:r>
            <a:endParaRPr lang="en-US" dirty="0"/>
          </a:p>
        </p:txBody>
      </p:sp>
      <p:sp>
        <p:nvSpPr>
          <p:cNvPr id="4" name="Slide Number Placeholder 3"/>
          <p:cNvSpPr>
            <a:spLocks noGrp="1"/>
          </p:cNvSpPr>
          <p:nvPr>
            <p:ph type="sldNum" sz="quarter" idx="10"/>
          </p:nvPr>
        </p:nvSpPr>
        <p:spPr/>
        <p:txBody>
          <a:bodyPr/>
          <a:lstStyle/>
          <a:p>
            <a:fld id="{534EE0D5-6506-475A-AABF-5AABF879D250}" type="slidenum">
              <a:rPr lang="en-US" smtClean="0"/>
              <a:t>15</a:t>
            </a:fld>
            <a:endParaRPr lang="en-US"/>
          </a:p>
        </p:txBody>
      </p:sp>
    </p:spTree>
    <p:extLst>
      <p:ext uri="{BB962C8B-B14F-4D97-AF65-F5344CB8AC3E}">
        <p14:creationId xmlns:p14="http://schemas.microsoft.com/office/powerpoint/2010/main" val="1668610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multiple ways to deliver paracrine factors to cells.</a:t>
            </a:r>
          </a:p>
          <a:p>
            <a:pPr defTabSz="914350">
              <a:defRPr/>
            </a:pPr>
            <a:r>
              <a:rPr lang="en-US" dirty="0" smtClean="0"/>
              <a:t>Eduardo’s </a:t>
            </a:r>
            <a:r>
              <a:rPr lang="en-US" dirty="0" err="1" smtClean="0"/>
              <a:t>miR</a:t>
            </a:r>
            <a:r>
              <a:rPr lang="en-US" dirty="0" smtClean="0"/>
              <a:t> is miR-146a-3p</a:t>
            </a:r>
          </a:p>
          <a:p>
            <a:endParaRPr lang="en-US" dirty="0"/>
          </a:p>
        </p:txBody>
      </p:sp>
      <p:sp>
        <p:nvSpPr>
          <p:cNvPr id="4" name="Slide Number Placeholder 3"/>
          <p:cNvSpPr>
            <a:spLocks noGrp="1"/>
          </p:cNvSpPr>
          <p:nvPr>
            <p:ph type="sldNum" sz="quarter" idx="10"/>
          </p:nvPr>
        </p:nvSpPr>
        <p:spPr/>
        <p:txBody>
          <a:bodyPr/>
          <a:lstStyle/>
          <a:p>
            <a:fld id="{F8AF49C5-72CA-42D6-A818-9FA7806E015C}" type="slidenum">
              <a:rPr lang="en-US" smtClean="0"/>
              <a:t>16</a:t>
            </a:fld>
            <a:endParaRPr lang="en-US"/>
          </a:p>
        </p:txBody>
      </p:sp>
    </p:spTree>
    <p:extLst>
      <p:ext uri="{BB962C8B-B14F-4D97-AF65-F5344CB8AC3E}">
        <p14:creationId xmlns:p14="http://schemas.microsoft.com/office/powerpoint/2010/main" val="1491261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794964-2B4B-4928-80F5-BB7DD70B0DAB}" type="slidenum">
              <a:rPr lang="en-US" smtClean="0"/>
              <a:t>18</a:t>
            </a:fld>
            <a:endParaRPr lang="en-US"/>
          </a:p>
        </p:txBody>
      </p:sp>
    </p:spTree>
    <p:extLst>
      <p:ext uri="{BB962C8B-B14F-4D97-AF65-F5344CB8AC3E}">
        <p14:creationId xmlns:p14="http://schemas.microsoft.com/office/powerpoint/2010/main" val="2318732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AC7D74-7AAB-4579-BE76-B8DFEFF2267B}"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D93C3-A807-4DAB-906F-5D1E64035B37}" type="slidenum">
              <a:rPr lang="en-US" smtClean="0"/>
              <a:t>‹#›</a:t>
            </a:fld>
            <a:endParaRPr lang="en-US"/>
          </a:p>
        </p:txBody>
      </p:sp>
    </p:spTree>
    <p:extLst>
      <p:ext uri="{BB962C8B-B14F-4D97-AF65-F5344CB8AC3E}">
        <p14:creationId xmlns:p14="http://schemas.microsoft.com/office/powerpoint/2010/main" val="21204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AC7D74-7AAB-4579-BE76-B8DFEFF2267B}"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D93C3-A807-4DAB-906F-5D1E64035B37}" type="slidenum">
              <a:rPr lang="en-US" smtClean="0"/>
              <a:t>‹#›</a:t>
            </a:fld>
            <a:endParaRPr lang="en-US"/>
          </a:p>
        </p:txBody>
      </p:sp>
    </p:spTree>
    <p:extLst>
      <p:ext uri="{BB962C8B-B14F-4D97-AF65-F5344CB8AC3E}">
        <p14:creationId xmlns:p14="http://schemas.microsoft.com/office/powerpoint/2010/main" val="3400845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AC7D74-7AAB-4579-BE76-B8DFEFF2267B}"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D93C3-A807-4DAB-906F-5D1E64035B37}" type="slidenum">
              <a:rPr lang="en-US" smtClean="0"/>
              <a:t>‹#›</a:t>
            </a:fld>
            <a:endParaRPr lang="en-US"/>
          </a:p>
        </p:txBody>
      </p:sp>
    </p:spTree>
    <p:extLst>
      <p:ext uri="{BB962C8B-B14F-4D97-AF65-F5344CB8AC3E}">
        <p14:creationId xmlns:p14="http://schemas.microsoft.com/office/powerpoint/2010/main" val="1184470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AC7D74-7AAB-4579-BE76-B8DFEFF2267B}"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D93C3-A807-4DAB-906F-5D1E64035B37}" type="slidenum">
              <a:rPr lang="en-US" smtClean="0"/>
              <a:t>‹#›</a:t>
            </a:fld>
            <a:endParaRPr lang="en-US"/>
          </a:p>
        </p:txBody>
      </p:sp>
    </p:spTree>
    <p:extLst>
      <p:ext uri="{BB962C8B-B14F-4D97-AF65-F5344CB8AC3E}">
        <p14:creationId xmlns:p14="http://schemas.microsoft.com/office/powerpoint/2010/main" val="1546583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AC7D74-7AAB-4579-BE76-B8DFEFF2267B}"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D93C3-A807-4DAB-906F-5D1E64035B37}" type="slidenum">
              <a:rPr lang="en-US" smtClean="0"/>
              <a:t>‹#›</a:t>
            </a:fld>
            <a:endParaRPr lang="en-US"/>
          </a:p>
        </p:txBody>
      </p:sp>
    </p:spTree>
    <p:extLst>
      <p:ext uri="{BB962C8B-B14F-4D97-AF65-F5344CB8AC3E}">
        <p14:creationId xmlns:p14="http://schemas.microsoft.com/office/powerpoint/2010/main" val="860728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AC7D74-7AAB-4579-BE76-B8DFEFF2267B}" type="datetimeFigureOut">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D93C3-A807-4DAB-906F-5D1E64035B37}" type="slidenum">
              <a:rPr lang="en-US" smtClean="0"/>
              <a:t>‹#›</a:t>
            </a:fld>
            <a:endParaRPr lang="en-US"/>
          </a:p>
        </p:txBody>
      </p:sp>
    </p:spTree>
    <p:extLst>
      <p:ext uri="{BB962C8B-B14F-4D97-AF65-F5344CB8AC3E}">
        <p14:creationId xmlns:p14="http://schemas.microsoft.com/office/powerpoint/2010/main" val="2220214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AC7D74-7AAB-4579-BE76-B8DFEFF2267B}" type="datetimeFigureOut">
              <a:rPr lang="en-US" smtClean="0"/>
              <a:t>2/14/2018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D93C3-A807-4DAB-906F-5D1E64035B37}" type="slidenum">
              <a:rPr lang="en-US" smtClean="0"/>
              <a:t>‹#›</a:t>
            </a:fld>
            <a:endParaRPr lang="en-US"/>
          </a:p>
        </p:txBody>
      </p:sp>
    </p:spTree>
    <p:extLst>
      <p:ext uri="{BB962C8B-B14F-4D97-AF65-F5344CB8AC3E}">
        <p14:creationId xmlns:p14="http://schemas.microsoft.com/office/powerpoint/2010/main" val="3465116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AC7D74-7AAB-4579-BE76-B8DFEFF2267B}" type="datetimeFigureOut">
              <a:rPr lang="en-US" smtClean="0"/>
              <a:t>2/14/2018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D93C3-A807-4DAB-906F-5D1E64035B37}" type="slidenum">
              <a:rPr lang="en-US" smtClean="0"/>
              <a:t>‹#›</a:t>
            </a:fld>
            <a:endParaRPr lang="en-US"/>
          </a:p>
        </p:txBody>
      </p:sp>
    </p:spTree>
    <p:extLst>
      <p:ext uri="{BB962C8B-B14F-4D97-AF65-F5344CB8AC3E}">
        <p14:creationId xmlns:p14="http://schemas.microsoft.com/office/powerpoint/2010/main" val="1270476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C7D74-7AAB-4579-BE76-B8DFEFF2267B}" type="datetimeFigureOut">
              <a:rPr lang="en-US" smtClean="0"/>
              <a:t>2/14/2018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D93C3-A807-4DAB-906F-5D1E64035B37}" type="slidenum">
              <a:rPr lang="en-US" smtClean="0"/>
              <a:t>‹#›</a:t>
            </a:fld>
            <a:endParaRPr lang="en-US"/>
          </a:p>
        </p:txBody>
      </p:sp>
    </p:spTree>
    <p:extLst>
      <p:ext uri="{BB962C8B-B14F-4D97-AF65-F5344CB8AC3E}">
        <p14:creationId xmlns:p14="http://schemas.microsoft.com/office/powerpoint/2010/main" val="3385773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AC7D74-7AAB-4579-BE76-B8DFEFF2267B}" type="datetimeFigureOut">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D93C3-A807-4DAB-906F-5D1E64035B37}" type="slidenum">
              <a:rPr lang="en-US" smtClean="0"/>
              <a:t>‹#›</a:t>
            </a:fld>
            <a:endParaRPr lang="en-US"/>
          </a:p>
        </p:txBody>
      </p:sp>
    </p:spTree>
    <p:extLst>
      <p:ext uri="{BB962C8B-B14F-4D97-AF65-F5344CB8AC3E}">
        <p14:creationId xmlns:p14="http://schemas.microsoft.com/office/powerpoint/2010/main" val="3686645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AC7D74-7AAB-4579-BE76-B8DFEFF2267B}" type="datetimeFigureOut">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D93C3-A807-4DAB-906F-5D1E64035B37}" type="slidenum">
              <a:rPr lang="en-US" smtClean="0"/>
              <a:t>‹#›</a:t>
            </a:fld>
            <a:endParaRPr lang="en-US"/>
          </a:p>
        </p:txBody>
      </p:sp>
    </p:spTree>
    <p:extLst>
      <p:ext uri="{BB962C8B-B14F-4D97-AF65-F5344CB8AC3E}">
        <p14:creationId xmlns:p14="http://schemas.microsoft.com/office/powerpoint/2010/main" val="307302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AC7D74-7AAB-4579-BE76-B8DFEFF2267B}" type="datetimeFigureOut">
              <a:rPr lang="en-US" smtClean="0"/>
              <a:t>2/14/2018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D93C3-A807-4DAB-906F-5D1E64035B37}" type="slidenum">
              <a:rPr lang="en-US" smtClean="0"/>
              <a:t>‹#›</a:t>
            </a:fld>
            <a:endParaRPr lang="en-US"/>
          </a:p>
        </p:txBody>
      </p:sp>
    </p:spTree>
    <p:extLst>
      <p:ext uri="{BB962C8B-B14F-4D97-AF65-F5344CB8AC3E}">
        <p14:creationId xmlns:p14="http://schemas.microsoft.com/office/powerpoint/2010/main" val="3971767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tiff"/><Relationship Id="rId4" Type="http://schemas.openxmlformats.org/officeDocument/2006/relationships/image" Target="../media/image26.tiff"/><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371601"/>
            <a:ext cx="7848600" cy="1752599"/>
          </a:xfrm>
        </p:spPr>
        <p:txBody>
          <a:bodyPr>
            <a:noAutofit/>
          </a:bodyPr>
          <a:lstStyle/>
          <a:p>
            <a:r>
              <a:rPr lang="en-US" sz="4000" dirty="0" smtClean="0"/>
              <a:t>Rebuilding the Failing Heart: </a:t>
            </a:r>
            <a:br>
              <a:rPr lang="en-US" sz="4000" dirty="0" smtClean="0"/>
            </a:br>
            <a:r>
              <a:rPr lang="en-US" sz="4000" dirty="0" smtClean="0"/>
              <a:t>Bypassing the Roadblocks in Cell Therapy</a:t>
            </a:r>
            <a:endParaRPr lang="en-US" sz="4000" dirty="0"/>
          </a:p>
        </p:txBody>
      </p:sp>
      <p:sp>
        <p:nvSpPr>
          <p:cNvPr id="3" name="Subtitle 2"/>
          <p:cNvSpPr>
            <a:spLocks noGrp="1"/>
          </p:cNvSpPr>
          <p:nvPr>
            <p:ph type="subTitle" idx="1"/>
          </p:nvPr>
        </p:nvSpPr>
        <p:spPr>
          <a:xfrm>
            <a:off x="1371600" y="4191000"/>
            <a:ext cx="6400800" cy="1447800"/>
          </a:xfrm>
        </p:spPr>
        <p:txBody>
          <a:bodyPr>
            <a:normAutofit fontScale="92500" lnSpcReduction="10000"/>
          </a:bodyPr>
          <a:lstStyle/>
          <a:p>
            <a:r>
              <a:rPr lang="en-US" sz="3000" i="1" dirty="0" smtClean="0"/>
              <a:t>Victor J Dzau MD</a:t>
            </a:r>
          </a:p>
          <a:p>
            <a:r>
              <a:rPr lang="en-US" sz="3000" i="1" dirty="0" smtClean="0"/>
              <a:t>National Academy of Medicine, Mexico</a:t>
            </a:r>
          </a:p>
          <a:p>
            <a:r>
              <a:rPr lang="en-US" sz="3000" i="1" dirty="0" smtClean="0"/>
              <a:t>February 14, 2018</a:t>
            </a:r>
          </a:p>
        </p:txBody>
      </p:sp>
    </p:spTree>
    <p:extLst>
      <p:ext uri="{BB962C8B-B14F-4D97-AF65-F5344CB8AC3E}">
        <p14:creationId xmlns:p14="http://schemas.microsoft.com/office/powerpoint/2010/main" val="2101852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1219200"/>
            <a:ext cx="2608263" cy="5181600"/>
            <a:chOff x="421" y="270"/>
            <a:chExt cx="1547" cy="3810"/>
          </a:xfrm>
        </p:grpSpPr>
        <p:pic>
          <p:nvPicPr>
            <p:cNvPr id="29699" name="Picture 3"/>
            <p:cNvPicPr>
              <a:picLocks noChangeAspect="1" noChangeArrowheads="1"/>
            </p:cNvPicPr>
            <p:nvPr/>
          </p:nvPicPr>
          <p:blipFill>
            <a:blip r:embed="rId3" cstate="print"/>
            <a:srcRect/>
            <a:stretch>
              <a:fillRect/>
            </a:stretch>
          </p:blipFill>
          <p:spPr bwMode="auto">
            <a:xfrm>
              <a:off x="421" y="270"/>
              <a:ext cx="1547" cy="3810"/>
            </a:xfrm>
            <a:prstGeom prst="rect">
              <a:avLst/>
            </a:prstGeom>
            <a:noFill/>
            <a:ln w="9525">
              <a:noFill/>
              <a:miter lim="800000"/>
              <a:headEnd/>
              <a:tailEnd/>
            </a:ln>
            <a:effectLst/>
          </p:spPr>
        </p:pic>
        <p:sp>
          <p:nvSpPr>
            <p:cNvPr id="29700" name="Text Box 4"/>
            <p:cNvSpPr txBox="1">
              <a:spLocks noChangeArrowheads="1"/>
            </p:cNvSpPr>
            <p:nvPr/>
          </p:nvSpPr>
          <p:spPr bwMode="auto">
            <a:xfrm>
              <a:off x="936" y="893"/>
              <a:ext cx="798" cy="224"/>
            </a:xfrm>
            <a:prstGeom prst="rect">
              <a:avLst/>
            </a:prstGeom>
            <a:noFill/>
            <a:ln w="9525">
              <a:noFill/>
              <a:miter lim="800000"/>
              <a:headEnd/>
              <a:tailEnd/>
            </a:ln>
            <a:effectLst/>
          </p:spPr>
          <p:txBody>
            <a:bodyPr>
              <a:spAutoFit/>
            </a:bodyPr>
            <a:lstStyle/>
            <a:p>
              <a:pPr algn="ctr">
                <a:spcBef>
                  <a:spcPct val="50000"/>
                </a:spcBef>
              </a:pPr>
              <a:r>
                <a:rPr lang="en-US" altLang="zh-CN" sz="1400" b="1">
                  <a:latin typeface="Arial Unicode MS" pitchFamily="34" charset="-128"/>
                  <a:ea typeface="SimSun" pitchFamily="2" charset="-122"/>
                </a:rPr>
                <a:t>GFP   Akt</a:t>
              </a:r>
            </a:p>
          </p:txBody>
        </p:sp>
        <p:sp>
          <p:nvSpPr>
            <p:cNvPr id="29701" name="Text Box 5"/>
            <p:cNvSpPr txBox="1">
              <a:spLocks noChangeArrowheads="1"/>
            </p:cNvSpPr>
            <p:nvPr/>
          </p:nvSpPr>
          <p:spPr bwMode="auto">
            <a:xfrm>
              <a:off x="978" y="990"/>
              <a:ext cx="798" cy="270"/>
            </a:xfrm>
            <a:prstGeom prst="rect">
              <a:avLst/>
            </a:prstGeom>
            <a:noFill/>
            <a:ln w="9525">
              <a:noFill/>
              <a:miter lim="800000"/>
              <a:headEnd/>
              <a:tailEnd/>
            </a:ln>
            <a:effectLst/>
          </p:spPr>
          <p:txBody>
            <a:bodyPr>
              <a:spAutoFit/>
            </a:bodyPr>
            <a:lstStyle/>
            <a:p>
              <a:pPr algn="ctr">
                <a:spcBef>
                  <a:spcPct val="50000"/>
                </a:spcBef>
              </a:pPr>
              <a:r>
                <a:rPr lang="en-US" altLang="zh-CN" b="1">
                  <a:latin typeface="Arial Unicode MS" pitchFamily="34" charset="-128"/>
                  <a:ea typeface="SimSun" pitchFamily="2" charset="-122"/>
                </a:rPr>
                <a:t>-  +  -  +</a:t>
              </a:r>
            </a:p>
          </p:txBody>
        </p:sp>
      </p:grpSp>
      <p:sp>
        <p:nvSpPr>
          <p:cNvPr id="29702" name="Text Box 6"/>
          <p:cNvSpPr txBox="1">
            <a:spLocks noChangeArrowheads="1"/>
          </p:cNvSpPr>
          <p:nvPr/>
        </p:nvSpPr>
        <p:spPr bwMode="auto">
          <a:xfrm>
            <a:off x="2971800" y="5715000"/>
            <a:ext cx="5791200" cy="336550"/>
          </a:xfrm>
          <a:prstGeom prst="rect">
            <a:avLst/>
          </a:prstGeom>
          <a:noFill/>
          <a:ln w="9525">
            <a:noFill/>
            <a:miter lim="800000"/>
            <a:headEnd/>
            <a:tailEnd/>
          </a:ln>
          <a:effectLst/>
        </p:spPr>
        <p:txBody>
          <a:bodyPr>
            <a:spAutoFit/>
          </a:bodyPr>
          <a:lstStyle/>
          <a:p>
            <a:pPr>
              <a:spcBef>
                <a:spcPct val="50000"/>
              </a:spcBef>
            </a:pPr>
            <a:r>
              <a:rPr lang="en-US" altLang="zh-CN" sz="1600" dirty="0">
                <a:solidFill>
                  <a:srgbClr val="FF0000"/>
                </a:solidFill>
                <a:latin typeface="Arial Rounded MT Bold" pitchFamily="34" charset="0"/>
                <a:ea typeface="SimSun" pitchFamily="2" charset="-122"/>
              </a:rPr>
              <a:t> VEGF, IGF, HGF, </a:t>
            </a:r>
            <a:r>
              <a:rPr lang="en-US" altLang="zh-CN" sz="1600" dirty="0" err="1" smtClean="0">
                <a:solidFill>
                  <a:srgbClr val="FF0000"/>
                </a:solidFill>
                <a:latin typeface="Arial Rounded MT Bold" pitchFamily="34" charset="0"/>
                <a:ea typeface="SimSun" pitchFamily="2" charset="-122"/>
              </a:rPr>
              <a:t>Adrenomedullin,Sfrp</a:t>
            </a:r>
            <a:r>
              <a:rPr lang="en-US" altLang="zh-CN" sz="1600" dirty="0" smtClean="0">
                <a:solidFill>
                  <a:srgbClr val="FF0000"/>
                </a:solidFill>
                <a:latin typeface="Arial Rounded MT Bold" pitchFamily="34" charset="0"/>
                <a:ea typeface="SimSun" pitchFamily="2" charset="-122"/>
              </a:rPr>
              <a:t> </a:t>
            </a:r>
            <a:r>
              <a:rPr lang="en-US" altLang="zh-CN" sz="1600" dirty="0">
                <a:solidFill>
                  <a:srgbClr val="FF0000"/>
                </a:solidFill>
                <a:latin typeface="Arial Rounded MT Bold" pitchFamily="34" charset="0"/>
                <a:ea typeface="SimSun" pitchFamily="2" charset="-122"/>
              </a:rPr>
              <a:t>etc…..</a:t>
            </a:r>
          </a:p>
        </p:txBody>
      </p:sp>
      <p:sp>
        <p:nvSpPr>
          <p:cNvPr id="29703" name="Text Box 7"/>
          <p:cNvSpPr txBox="1">
            <a:spLocks noChangeArrowheads="1"/>
          </p:cNvSpPr>
          <p:nvPr/>
        </p:nvSpPr>
        <p:spPr bwMode="auto">
          <a:xfrm>
            <a:off x="152400" y="30163"/>
            <a:ext cx="9144000" cy="519112"/>
          </a:xfrm>
          <a:prstGeom prst="rect">
            <a:avLst/>
          </a:prstGeom>
          <a:noFill/>
          <a:ln w="9525">
            <a:noFill/>
            <a:miter lim="800000"/>
            <a:headEnd/>
            <a:tailEnd/>
          </a:ln>
          <a:effectLst/>
        </p:spPr>
        <p:txBody>
          <a:bodyPr>
            <a:spAutoFit/>
          </a:bodyPr>
          <a:lstStyle/>
          <a:p>
            <a:pPr>
              <a:spcBef>
                <a:spcPct val="50000"/>
              </a:spcBef>
            </a:pPr>
            <a:r>
              <a:rPr lang="en-US" altLang="zh-CN" sz="2800" b="1">
                <a:solidFill>
                  <a:schemeClr val="folHlink"/>
                </a:solidFill>
                <a:latin typeface="Arial Unicode MS" pitchFamily="34" charset="-128"/>
                <a:ea typeface="SimSun" pitchFamily="2" charset="-122"/>
              </a:rPr>
              <a:t>Identification of Akt-MSC Secreted Proteins</a:t>
            </a:r>
          </a:p>
        </p:txBody>
      </p:sp>
      <p:sp>
        <p:nvSpPr>
          <p:cNvPr id="29704" name="Text Box 8"/>
          <p:cNvSpPr txBox="1">
            <a:spLocks noChangeArrowheads="1"/>
          </p:cNvSpPr>
          <p:nvPr/>
        </p:nvSpPr>
        <p:spPr bwMode="auto">
          <a:xfrm>
            <a:off x="2590800" y="3581400"/>
            <a:ext cx="6553200" cy="1187450"/>
          </a:xfrm>
          <a:prstGeom prst="rect">
            <a:avLst/>
          </a:prstGeom>
          <a:noFill/>
          <a:ln w="9525">
            <a:noFill/>
            <a:miter lim="800000"/>
            <a:headEnd/>
            <a:tailEnd/>
          </a:ln>
          <a:effectLst/>
        </p:spPr>
        <p:txBody>
          <a:bodyPr>
            <a:spAutoFit/>
          </a:bodyPr>
          <a:lstStyle/>
          <a:p>
            <a:pPr algn="ctr">
              <a:spcBef>
                <a:spcPct val="50000"/>
              </a:spcBef>
            </a:pPr>
            <a:r>
              <a:rPr lang="en-US" altLang="zh-CN" sz="2400">
                <a:latin typeface="Arial Unicode MS" pitchFamily="34" charset="-128"/>
                <a:ea typeface="SimSun" pitchFamily="2" charset="-122"/>
                <a:cs typeface="Arial" pitchFamily="34" charset="0"/>
              </a:rPr>
              <a:t>50 unique genes encoding for known secreted factors were differentially regulated  between the different conditions</a:t>
            </a:r>
          </a:p>
        </p:txBody>
      </p:sp>
      <p:sp>
        <p:nvSpPr>
          <p:cNvPr id="29705" name="Text Box 9"/>
          <p:cNvSpPr txBox="1">
            <a:spLocks noChangeArrowheads="1"/>
          </p:cNvSpPr>
          <p:nvPr/>
        </p:nvSpPr>
        <p:spPr bwMode="auto">
          <a:xfrm>
            <a:off x="2362200" y="1219200"/>
            <a:ext cx="6553200" cy="779463"/>
          </a:xfrm>
          <a:prstGeom prst="rect">
            <a:avLst/>
          </a:prstGeom>
          <a:noFill/>
          <a:ln w="9525">
            <a:noFill/>
            <a:miter lim="800000"/>
            <a:headEnd/>
            <a:tailEnd/>
          </a:ln>
          <a:effectLst/>
        </p:spPr>
        <p:txBody>
          <a:bodyPr>
            <a:spAutoFit/>
          </a:bodyPr>
          <a:lstStyle/>
          <a:p>
            <a:pPr algn="ctr">
              <a:spcBef>
                <a:spcPct val="50000"/>
              </a:spcBef>
            </a:pPr>
            <a:r>
              <a:rPr lang="en-US" altLang="zh-CN" b="1">
                <a:ea typeface="SimSun" pitchFamily="2" charset="-122"/>
              </a:rPr>
              <a:t>Affymetix Mouse Genome 430A 2.0</a:t>
            </a:r>
            <a:r>
              <a:rPr lang="en-US" altLang="zh-CN">
                <a:ea typeface="SimSun" pitchFamily="2" charset="-122"/>
              </a:rPr>
              <a:t> </a:t>
            </a:r>
          </a:p>
          <a:p>
            <a:pPr algn="ctr">
              <a:spcBef>
                <a:spcPct val="50000"/>
              </a:spcBef>
            </a:pPr>
            <a:r>
              <a:rPr lang="en-US" altLang="zh-CN">
                <a:ea typeface="SimSun" pitchFamily="2" charset="-122"/>
              </a:rPr>
              <a:t>has </a:t>
            </a:r>
            <a:r>
              <a:rPr lang="en-US" altLang="zh-CN" b="1">
                <a:ea typeface="SimSun" pitchFamily="2" charset="-122"/>
              </a:rPr>
              <a:t>22,600</a:t>
            </a:r>
            <a:r>
              <a:rPr lang="en-US" altLang="zh-CN">
                <a:ea typeface="SimSun" pitchFamily="2" charset="-122"/>
              </a:rPr>
              <a:t> probe sets, representing over </a:t>
            </a:r>
            <a:r>
              <a:rPr lang="en-US" altLang="zh-CN" b="1">
                <a:ea typeface="SimSun" pitchFamily="2" charset="-122"/>
              </a:rPr>
              <a:t>14,500 genes</a:t>
            </a:r>
          </a:p>
        </p:txBody>
      </p:sp>
      <p:sp>
        <p:nvSpPr>
          <p:cNvPr id="29706" name="Text Box 10"/>
          <p:cNvSpPr txBox="1">
            <a:spLocks noChangeArrowheads="1"/>
          </p:cNvSpPr>
          <p:nvPr/>
        </p:nvSpPr>
        <p:spPr bwMode="auto">
          <a:xfrm>
            <a:off x="2362200" y="2300288"/>
            <a:ext cx="6553200" cy="457200"/>
          </a:xfrm>
          <a:prstGeom prst="rect">
            <a:avLst/>
          </a:prstGeom>
          <a:noFill/>
          <a:ln w="9525">
            <a:noFill/>
            <a:miter lim="800000"/>
            <a:headEnd/>
            <a:tailEnd/>
          </a:ln>
          <a:effectLst/>
        </p:spPr>
        <p:txBody>
          <a:bodyPr>
            <a:spAutoFit/>
          </a:bodyPr>
          <a:lstStyle/>
          <a:p>
            <a:pPr algn="ctr">
              <a:spcBef>
                <a:spcPct val="50000"/>
              </a:spcBef>
            </a:pPr>
            <a:r>
              <a:rPr lang="en-US" altLang="zh-CN" sz="2400">
                <a:latin typeface="Arial Unicode MS" pitchFamily="34" charset="-128"/>
                <a:ea typeface="SimSun" pitchFamily="2" charset="-122"/>
                <a:cs typeface="Arial" pitchFamily="34" charset="0"/>
              </a:rPr>
              <a:t>650 genes were differentially regulated</a:t>
            </a:r>
          </a:p>
        </p:txBody>
      </p:sp>
      <p:sp>
        <p:nvSpPr>
          <p:cNvPr id="29707" name="Text Box 11"/>
          <p:cNvSpPr txBox="1">
            <a:spLocks noChangeArrowheads="1"/>
          </p:cNvSpPr>
          <p:nvPr/>
        </p:nvSpPr>
        <p:spPr bwMode="auto">
          <a:xfrm>
            <a:off x="3500438" y="5424488"/>
            <a:ext cx="4084637" cy="366712"/>
          </a:xfrm>
          <a:prstGeom prst="rect">
            <a:avLst/>
          </a:prstGeom>
          <a:noFill/>
          <a:ln w="12700" algn="ctr">
            <a:noFill/>
            <a:miter lim="800000"/>
            <a:headEnd/>
            <a:tailEnd/>
          </a:ln>
          <a:effectLst/>
        </p:spPr>
        <p:txBody>
          <a:bodyPr wrap="none">
            <a:spAutoFit/>
          </a:bodyPr>
          <a:lstStyle/>
          <a:p>
            <a:pPr algn="ctr"/>
            <a:r>
              <a:rPr lang="en-US" b="1">
                <a:latin typeface="Arial Rounded MT Bold" pitchFamily="34" charset="0"/>
                <a:cs typeface="Arial" pitchFamily="34" charset="0"/>
              </a:rPr>
              <a:t>KNOWN ANGIOGENIC CYTOKINES</a:t>
            </a:r>
          </a:p>
        </p:txBody>
      </p:sp>
      <p:sp>
        <p:nvSpPr>
          <p:cNvPr id="29708" name="Line 12"/>
          <p:cNvSpPr>
            <a:spLocks noChangeShapeType="1"/>
          </p:cNvSpPr>
          <p:nvPr/>
        </p:nvSpPr>
        <p:spPr bwMode="auto">
          <a:xfrm>
            <a:off x="5257800" y="1676400"/>
            <a:ext cx="0" cy="6858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29709" name="Line 13"/>
          <p:cNvSpPr>
            <a:spLocks noChangeShapeType="1"/>
          </p:cNvSpPr>
          <p:nvPr/>
        </p:nvSpPr>
        <p:spPr bwMode="auto">
          <a:xfrm>
            <a:off x="5257800" y="2743200"/>
            <a:ext cx="0" cy="685800"/>
          </a:xfrm>
          <a:prstGeom prst="line">
            <a:avLst/>
          </a:prstGeom>
          <a:noFill/>
          <a:ln w="12700">
            <a:solidFill>
              <a:srgbClr val="FF0000"/>
            </a:solidFill>
            <a:round/>
            <a:headEnd/>
            <a:tailEnd type="triangle" w="med" len="med"/>
          </a:ln>
          <a:effectLst/>
        </p:spPr>
        <p:txBody>
          <a:bodyPr wrap="none" anchor="ctr"/>
          <a:lstStyle/>
          <a:p>
            <a:endParaRPr lang="en-US"/>
          </a:p>
        </p:txBody>
      </p:sp>
      <p:sp>
        <p:nvSpPr>
          <p:cNvPr id="29710" name="Line 14"/>
          <p:cNvSpPr>
            <a:spLocks noChangeShapeType="1"/>
          </p:cNvSpPr>
          <p:nvPr/>
        </p:nvSpPr>
        <p:spPr bwMode="auto">
          <a:xfrm>
            <a:off x="5334000" y="4724400"/>
            <a:ext cx="0" cy="685800"/>
          </a:xfrm>
          <a:prstGeom prst="line">
            <a:avLst/>
          </a:prstGeom>
          <a:noFill/>
          <a:ln w="12700">
            <a:solidFill>
              <a:srgbClr val="FF0000"/>
            </a:solidFill>
            <a:round/>
            <a:headEnd/>
            <a:tailEnd type="triangle" w="med" len="med"/>
          </a:ln>
          <a:effectLst/>
        </p:spPr>
        <p:txBody>
          <a:bodyPr wrap="none" anchor="ctr"/>
          <a:lstStyle/>
          <a:p>
            <a:endParaRPr lang="en-US"/>
          </a:p>
        </p:txBody>
      </p:sp>
    </p:spTree>
    <p:extLst>
      <p:ext uri="{BB962C8B-B14F-4D97-AF65-F5344CB8AC3E}">
        <p14:creationId xmlns:p14="http://schemas.microsoft.com/office/powerpoint/2010/main" val="339972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706"/>
                                        </p:tgtEl>
                                        <p:attrNameLst>
                                          <p:attrName>style.visibility</p:attrName>
                                        </p:attrNameLst>
                                      </p:cBhvr>
                                      <p:to>
                                        <p:strVal val="visible"/>
                                      </p:to>
                                    </p:set>
                                    <p:animEffect transition="in" filter="checkerboard(across)">
                                      <p:cBhvr>
                                        <p:cTn id="7" dur="500"/>
                                        <p:tgtEl>
                                          <p:spTgt spid="2970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9709"/>
                                        </p:tgtEl>
                                        <p:attrNameLst>
                                          <p:attrName>style.visibility</p:attrName>
                                        </p:attrNameLst>
                                      </p:cBhvr>
                                      <p:to>
                                        <p:strVal val="visible"/>
                                      </p:to>
                                    </p:set>
                                    <p:animEffect transition="in" filter="checkerboard(across)">
                                      <p:cBhvr>
                                        <p:cTn id="12" dur="500"/>
                                        <p:tgtEl>
                                          <p:spTgt spid="29709"/>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29704"/>
                                        </p:tgtEl>
                                        <p:attrNameLst>
                                          <p:attrName>style.visibility</p:attrName>
                                        </p:attrNameLst>
                                      </p:cBhvr>
                                      <p:to>
                                        <p:strVal val="visible"/>
                                      </p:to>
                                    </p:set>
                                    <p:animEffect transition="in" filter="checkerboard(across)">
                                      <p:cBhvr>
                                        <p:cTn id="15" dur="500"/>
                                        <p:tgtEl>
                                          <p:spTgt spid="29704"/>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9710"/>
                                        </p:tgtEl>
                                        <p:attrNameLst>
                                          <p:attrName>style.visibility</p:attrName>
                                        </p:attrNameLst>
                                      </p:cBhvr>
                                      <p:to>
                                        <p:strVal val="visible"/>
                                      </p:to>
                                    </p:set>
                                    <p:animEffect transition="in" filter="checkerboard(across)">
                                      <p:cBhvr>
                                        <p:cTn id="20" dur="500"/>
                                        <p:tgtEl>
                                          <p:spTgt spid="29710"/>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9707"/>
                                        </p:tgtEl>
                                        <p:attrNameLst>
                                          <p:attrName>style.visibility</p:attrName>
                                        </p:attrNameLst>
                                      </p:cBhvr>
                                      <p:to>
                                        <p:strVal val="visible"/>
                                      </p:to>
                                    </p:set>
                                    <p:animEffect transition="in" filter="checkerboard(across)">
                                      <p:cBhvr>
                                        <p:cTn id="23" dur="500"/>
                                        <p:tgtEl>
                                          <p:spTgt spid="29707"/>
                                        </p:tgtEl>
                                      </p:cBhvr>
                                    </p:animEffect>
                                  </p:childTnLst>
                                </p:cTn>
                              </p:par>
                              <p:par>
                                <p:cTn id="24" presetID="5" presetClass="entr" presetSubtype="10" fill="hold" grpId="1" nodeType="withEffect">
                                  <p:stCondLst>
                                    <p:cond delay="0"/>
                                  </p:stCondLst>
                                  <p:childTnLst>
                                    <p:set>
                                      <p:cBhvr>
                                        <p:cTn id="25" dur="1" fill="hold">
                                          <p:stCondLst>
                                            <p:cond delay="0"/>
                                          </p:stCondLst>
                                        </p:cTn>
                                        <p:tgtEl>
                                          <p:spTgt spid="29702"/>
                                        </p:tgtEl>
                                        <p:attrNameLst>
                                          <p:attrName>style.visibility</p:attrName>
                                        </p:attrNameLst>
                                      </p:cBhvr>
                                      <p:to>
                                        <p:strVal val="visible"/>
                                      </p:to>
                                    </p:set>
                                    <p:animEffect transition="in" filter="checkerboard(across)">
                                      <p:cBhvr>
                                        <p:cTn id="26" dur="500"/>
                                        <p:tgtEl>
                                          <p:spTgt spid="2970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9702"/>
                                        </p:tgtEl>
                                        <p:attrNameLst>
                                          <p:attrName>style.visibility</p:attrName>
                                        </p:attrNameLst>
                                      </p:cBhvr>
                                      <p:to>
                                        <p:strVal val="visible"/>
                                      </p:to>
                                    </p:set>
                                    <p:animEffect transition="in" filter="blinds(horizontal)">
                                      <p:cBhvr>
                                        <p:cTn id="31" dur="500"/>
                                        <p:tgtEl>
                                          <p:spTgt spid="29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29702" grpId="1"/>
      <p:bldP spid="29704" grpId="0"/>
      <p:bldP spid="29706" grpId="0"/>
      <p:bldP spid="29707" grpId="0"/>
      <p:bldP spid="29709" grpId="0" animBg="1"/>
      <p:bldP spid="297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1" y="139005"/>
            <a:ext cx="8305799" cy="4801314"/>
          </a:xfrm>
          <a:prstGeom prst="rect">
            <a:avLst/>
          </a:prstGeom>
          <a:noFill/>
        </p:spPr>
        <p:txBody>
          <a:bodyPr wrap="square" rtlCol="0">
            <a:spAutoFit/>
          </a:bodyPr>
          <a:lstStyle/>
          <a:p>
            <a:pPr algn="ctr">
              <a:lnSpc>
                <a:spcPct val="150000"/>
              </a:lnSpc>
            </a:pPr>
            <a:r>
              <a:rPr lang="en-US" sz="2800" b="1" dirty="0">
                <a:solidFill>
                  <a:srgbClr val="C00000"/>
                </a:solidFill>
                <a:latin typeface="Arial" panose="020B0604020202020204" pitchFamily="34" charset="0"/>
                <a:cs typeface="Arial" panose="020B0604020202020204" pitchFamily="34" charset="0"/>
              </a:rPr>
              <a:t>Novel </a:t>
            </a:r>
            <a:r>
              <a:rPr lang="en-US" sz="2800" b="1" dirty="0" err="1">
                <a:solidFill>
                  <a:srgbClr val="C00000"/>
                </a:solidFill>
                <a:latin typeface="Arial" panose="020B0604020202020204" pitchFamily="34" charset="0"/>
                <a:cs typeface="Arial" panose="020B0604020202020204" pitchFamily="34" charset="0"/>
              </a:rPr>
              <a:t>Paracrine</a:t>
            </a:r>
            <a:r>
              <a:rPr lang="en-US" sz="2800" b="1" dirty="0">
                <a:solidFill>
                  <a:srgbClr val="C00000"/>
                </a:solidFill>
                <a:latin typeface="Arial" panose="020B0604020202020204" pitchFamily="34" charset="0"/>
                <a:cs typeface="Arial" panose="020B0604020202020204" pitchFamily="34" charset="0"/>
              </a:rPr>
              <a:t> Factors</a:t>
            </a:r>
          </a:p>
          <a:p>
            <a:pPr algn="ctr">
              <a:lnSpc>
                <a:spcPct val="150000"/>
              </a:lnSpc>
            </a:pPr>
            <a:endParaRPr lang="en-US" sz="2800" b="1" dirty="0">
              <a:latin typeface="Arial" panose="020B0604020202020204" pitchFamily="34" charset="0"/>
              <a:cs typeface="Arial" panose="020B0604020202020204" pitchFamily="34" charset="0"/>
            </a:endParaRPr>
          </a:p>
          <a:p>
            <a:pPr algn="ctr">
              <a:lnSpc>
                <a:spcPct val="150000"/>
              </a:lnSpc>
            </a:pPr>
            <a:endParaRPr lang="en-US" sz="2800" dirty="0">
              <a:latin typeface="Arial" panose="020B0604020202020204" pitchFamily="34" charset="0"/>
              <a:cs typeface="Arial" panose="020B0604020202020204" pitchFamily="34" charset="0"/>
            </a:endParaRPr>
          </a:p>
          <a:p>
            <a:pPr>
              <a:lnSpc>
                <a:spcPct val="150000"/>
              </a:lnSpc>
            </a:pPr>
            <a:r>
              <a:rPr lang="en-US" sz="2400" dirty="0" smtClean="0">
                <a:latin typeface="Arial" panose="020B0604020202020204" pitchFamily="34" charset="0"/>
                <a:cs typeface="Arial" panose="020B0604020202020204" pitchFamily="34" charset="0"/>
              </a:rPr>
              <a:t>Genomic &amp; </a:t>
            </a:r>
            <a:r>
              <a:rPr lang="en-US" sz="2400" dirty="0">
                <a:latin typeface="Arial" panose="020B0604020202020204" pitchFamily="34" charset="0"/>
                <a:cs typeface="Arial" panose="020B0604020202020204" pitchFamily="34" charset="0"/>
              </a:rPr>
              <a:t>proteomic </a:t>
            </a:r>
            <a:r>
              <a:rPr lang="en-US" sz="2400" dirty="0" smtClean="0">
                <a:latin typeface="Arial" panose="020B0604020202020204" pitchFamily="34" charset="0"/>
                <a:cs typeface="Arial" panose="020B0604020202020204" pitchFamily="34" charset="0"/>
              </a:rPr>
              <a:t>characterization, molecular </a:t>
            </a:r>
            <a:r>
              <a:rPr lang="en-US" sz="2400" dirty="0">
                <a:latin typeface="Arial" panose="020B0604020202020204" pitchFamily="34" charset="0"/>
                <a:cs typeface="Arial" panose="020B0604020202020204" pitchFamily="34" charset="0"/>
              </a:rPr>
              <a:t>&amp; functional studies </a:t>
            </a:r>
            <a:r>
              <a:rPr lang="en-US" sz="2400" dirty="0" smtClean="0">
                <a:latin typeface="Arial" panose="020B0604020202020204" pitchFamily="34" charset="0"/>
                <a:cs typeface="Arial" panose="020B0604020202020204" pitchFamily="34" charset="0"/>
              </a:rPr>
              <a:t>identified 3 key factors:</a:t>
            </a:r>
            <a:endParaRPr lang="en-US" sz="24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Sfrp2</a:t>
            </a:r>
          </a:p>
          <a:p>
            <a:pPr marL="342900" indent="-342900">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HASF </a:t>
            </a:r>
            <a:r>
              <a:rPr lang="en-US" sz="2400" b="1" i="1" dirty="0">
                <a:latin typeface="Arial" panose="020B0604020202020204" pitchFamily="34" charset="0"/>
                <a:cs typeface="Arial" panose="020B0604020202020204" pitchFamily="34" charset="0"/>
              </a:rPr>
              <a:t>(Hypoxia and </a:t>
            </a:r>
            <a:r>
              <a:rPr lang="en-US" sz="2400" b="1" i="1" dirty="0" err="1">
                <a:latin typeface="Arial" panose="020B0604020202020204" pitchFamily="34" charset="0"/>
                <a:cs typeface="Arial" panose="020B0604020202020204" pitchFamily="34" charset="0"/>
              </a:rPr>
              <a:t>Akt</a:t>
            </a:r>
            <a:r>
              <a:rPr lang="en-US" sz="2400" b="1" i="1" dirty="0">
                <a:latin typeface="Arial" panose="020B0604020202020204" pitchFamily="34" charset="0"/>
                <a:cs typeface="Arial" panose="020B0604020202020204" pitchFamily="34" charset="0"/>
              </a:rPr>
              <a:t> induced Stem cell Factor)</a:t>
            </a:r>
          </a:p>
          <a:p>
            <a:pPr marL="342900" indent="-342900">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Abi3bp</a:t>
            </a:r>
          </a:p>
        </p:txBody>
      </p:sp>
    </p:spTree>
    <p:extLst>
      <p:ext uri="{BB962C8B-B14F-4D97-AF65-F5344CB8AC3E}">
        <p14:creationId xmlns:p14="http://schemas.microsoft.com/office/powerpoint/2010/main" val="809527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457200" y="274638"/>
            <a:ext cx="8229600" cy="866775"/>
          </a:xfrm>
        </p:spPr>
        <p:txBody>
          <a:bodyPr>
            <a:normAutofit fontScale="90000"/>
          </a:bodyPr>
          <a:lstStyle/>
          <a:p>
            <a:r>
              <a:rPr lang="en-US" sz="4000">
                <a:solidFill>
                  <a:schemeClr val="folHlink"/>
                </a:solidFill>
              </a:rPr>
              <a:t>Secreted Frizzled Related Proteins</a:t>
            </a:r>
            <a:br>
              <a:rPr lang="en-US" sz="4000">
                <a:solidFill>
                  <a:schemeClr val="folHlink"/>
                </a:solidFill>
              </a:rPr>
            </a:br>
            <a:r>
              <a:rPr lang="en-US" sz="3200"/>
              <a:t>Antagonists of Wnt signaling</a:t>
            </a:r>
          </a:p>
        </p:txBody>
      </p:sp>
      <p:pic>
        <p:nvPicPr>
          <p:cNvPr id="243715" name="Picture 3"/>
          <p:cNvPicPr>
            <a:picLocks noChangeAspect="1" noChangeArrowheads="1"/>
          </p:cNvPicPr>
          <p:nvPr/>
        </p:nvPicPr>
        <p:blipFill>
          <a:blip r:embed="rId2" cstate="print"/>
          <a:srcRect/>
          <a:stretch>
            <a:fillRect/>
          </a:stretch>
        </p:blipFill>
        <p:spPr bwMode="auto">
          <a:xfrm>
            <a:off x="228600" y="1630363"/>
            <a:ext cx="8839200" cy="3856037"/>
          </a:xfrm>
          <a:prstGeom prst="rect">
            <a:avLst/>
          </a:prstGeom>
          <a:noFill/>
          <a:ln w="9525">
            <a:noFill/>
            <a:miter lim="800000"/>
            <a:headEnd/>
            <a:tailEnd/>
          </a:ln>
          <a:effectLst/>
        </p:spPr>
      </p:pic>
      <p:sp>
        <p:nvSpPr>
          <p:cNvPr id="243716" name="Text Box 4"/>
          <p:cNvSpPr txBox="1">
            <a:spLocks noChangeArrowheads="1"/>
          </p:cNvSpPr>
          <p:nvPr/>
        </p:nvSpPr>
        <p:spPr bwMode="auto">
          <a:xfrm>
            <a:off x="365125" y="5675313"/>
            <a:ext cx="5337936" cy="1200329"/>
          </a:xfrm>
          <a:prstGeom prst="rect">
            <a:avLst/>
          </a:prstGeom>
          <a:noFill/>
          <a:ln w="9525">
            <a:noFill/>
            <a:miter lim="800000"/>
            <a:headEnd/>
            <a:tailEnd/>
          </a:ln>
          <a:effectLst/>
        </p:spPr>
        <p:txBody>
          <a:bodyPr wrap="none">
            <a:spAutoFit/>
          </a:bodyPr>
          <a:lstStyle/>
          <a:p>
            <a:r>
              <a:rPr lang="en-US" dirty="0" err="1"/>
              <a:t>Wnt</a:t>
            </a:r>
            <a:r>
              <a:rPr lang="en-US" dirty="0"/>
              <a:t> antagonists that have a similar CRD as </a:t>
            </a:r>
            <a:r>
              <a:rPr lang="en-US" dirty="0" err="1"/>
              <a:t>Fz</a:t>
            </a:r>
            <a:r>
              <a:rPr lang="en-US" dirty="0"/>
              <a:t> receptor </a:t>
            </a:r>
          </a:p>
          <a:p>
            <a:r>
              <a:rPr lang="en-US" dirty="0"/>
              <a:t>Currently 5 classes </a:t>
            </a:r>
          </a:p>
          <a:p>
            <a:r>
              <a:rPr lang="en-US" dirty="0"/>
              <a:t>Diverse cellular effects</a:t>
            </a:r>
          </a:p>
          <a:p>
            <a:endParaRPr lang="en-US" dirty="0"/>
          </a:p>
        </p:txBody>
      </p:sp>
      <p:pic>
        <p:nvPicPr>
          <p:cNvPr id="243717" name="Picture 5"/>
          <p:cNvPicPr>
            <a:picLocks noChangeAspect="1" noChangeArrowheads="1"/>
          </p:cNvPicPr>
          <p:nvPr/>
        </p:nvPicPr>
        <p:blipFill>
          <a:blip r:embed="rId3" cstate="print"/>
          <a:srcRect/>
          <a:stretch>
            <a:fillRect/>
          </a:stretch>
        </p:blipFill>
        <p:spPr bwMode="auto">
          <a:xfrm>
            <a:off x="4572000" y="6019800"/>
            <a:ext cx="4343400" cy="685800"/>
          </a:xfrm>
          <a:prstGeom prst="rect">
            <a:avLst/>
          </a:prstGeom>
          <a:noFill/>
          <a:ln w="9525" algn="ctr">
            <a:noFill/>
            <a:miter lim="800000"/>
            <a:headEnd/>
            <a:tailEnd/>
          </a:ln>
          <a:effectLst/>
        </p:spPr>
      </p:pic>
    </p:spTree>
    <p:extLst>
      <p:ext uri="{BB962C8B-B14F-4D97-AF65-F5344CB8AC3E}">
        <p14:creationId xmlns:p14="http://schemas.microsoft.com/office/powerpoint/2010/main" val="27484261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dirty="0"/>
          </a:p>
        </p:txBody>
      </p:sp>
      <p:pic>
        <p:nvPicPr>
          <p:cNvPr id="14338" name="Picture 3"/>
          <p:cNvPicPr>
            <a:picLocks noChangeAspect="1"/>
          </p:cNvPicPr>
          <p:nvPr/>
        </p:nvPicPr>
        <p:blipFill>
          <a:blip r:embed="rId2" cstate="print"/>
          <a:srcRect/>
          <a:stretch>
            <a:fillRect/>
          </a:stretch>
        </p:blipFill>
        <p:spPr bwMode="auto">
          <a:xfrm>
            <a:off x="942975" y="0"/>
            <a:ext cx="7258050" cy="6629400"/>
          </a:xfrm>
          <a:prstGeom prst="rect">
            <a:avLst/>
          </a:prstGeom>
          <a:noFill/>
          <a:ln w="9525">
            <a:noFill/>
            <a:miter lim="800000"/>
            <a:headEnd/>
            <a:tailEnd/>
          </a:ln>
        </p:spPr>
      </p:pic>
    </p:spTree>
    <p:extLst>
      <p:ext uri="{BB962C8B-B14F-4D97-AF65-F5344CB8AC3E}">
        <p14:creationId xmlns:p14="http://schemas.microsoft.com/office/powerpoint/2010/main" val="16686723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0"/>
            <a:ext cx="6629400" cy="954107"/>
          </a:xfrm>
          <a:prstGeom prst="rect">
            <a:avLst/>
          </a:prstGeom>
          <a:noFill/>
        </p:spPr>
        <p:txBody>
          <a:bodyPr wrap="square" rtlCol="0">
            <a:spAutoFit/>
          </a:bodyPr>
          <a:lstStyle/>
          <a:p>
            <a:pPr algn="ctr"/>
            <a:r>
              <a:rPr lang="en-US" sz="2800" b="1" dirty="0" smtClean="0">
                <a:latin typeface="Book Antiqua" panose="02040602050305030304" pitchFamily="18" charset="0"/>
              </a:rPr>
              <a:t>HASF promotes cardiomyocyte </a:t>
            </a:r>
          </a:p>
          <a:p>
            <a:pPr algn="ctr"/>
            <a:r>
              <a:rPr lang="en-US" sz="2800" b="1" dirty="0" smtClean="0">
                <a:latin typeface="Book Antiqua" panose="02040602050305030304" pitchFamily="18" charset="0"/>
              </a:rPr>
              <a:t>proliferation and protection via IGF1R</a:t>
            </a:r>
            <a:endParaRPr lang="en-US" sz="2800" b="1" dirty="0">
              <a:latin typeface="Book Antiqua" panose="02040602050305030304" pitchFamily="18" charset="0"/>
            </a:endParaRPr>
          </a:p>
        </p:txBody>
      </p:sp>
      <p:grpSp>
        <p:nvGrpSpPr>
          <p:cNvPr id="9" name="Group 8"/>
          <p:cNvGrpSpPr/>
          <p:nvPr/>
        </p:nvGrpSpPr>
        <p:grpSpPr>
          <a:xfrm>
            <a:off x="-685800" y="954107"/>
            <a:ext cx="4876800" cy="2663645"/>
            <a:chOff x="215274" y="1524000"/>
            <a:chExt cx="5115335" cy="2039202"/>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806" r="70418" b="68253"/>
            <a:stretch/>
          </p:blipFill>
          <p:spPr bwMode="auto">
            <a:xfrm>
              <a:off x="215274" y="1600200"/>
              <a:ext cx="2757090" cy="196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262792" y="1524000"/>
              <a:ext cx="2067817" cy="2039202"/>
              <a:chOff x="3262792" y="1524000"/>
              <a:chExt cx="2067817" cy="2039202"/>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1747" r="70418" b="39313"/>
              <a:stretch/>
            </p:blipFill>
            <p:spPr bwMode="auto">
              <a:xfrm>
                <a:off x="3262792" y="1659339"/>
                <a:ext cx="2067817" cy="190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733800" y="1524000"/>
                <a:ext cx="1447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p:cNvGrpSpPr/>
          <p:nvPr/>
        </p:nvGrpSpPr>
        <p:grpSpPr>
          <a:xfrm>
            <a:off x="-1828800" y="4129927"/>
            <a:ext cx="5791200" cy="2163170"/>
            <a:chOff x="381000" y="4800600"/>
            <a:chExt cx="4800600" cy="1477370"/>
          </a:xfrm>
        </p:grpSpPr>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72436"/>
            <a:stretch/>
          </p:blipFill>
          <p:spPr bwMode="auto">
            <a:xfrm>
              <a:off x="381000" y="4876800"/>
              <a:ext cx="2981325" cy="1349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3657600" y="4800600"/>
              <a:ext cx="1524000" cy="1477370"/>
              <a:chOff x="3657600" y="4800600"/>
              <a:chExt cx="1524000" cy="1477370"/>
            </a:xfrm>
          </p:grpSpPr>
          <p:pic>
            <p:nvPicPr>
              <p:cNvPr id="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1368" r="50000"/>
              <a:stretch/>
            </p:blipFill>
            <p:spPr bwMode="auto">
              <a:xfrm>
                <a:off x="3692640" y="4876800"/>
                <a:ext cx="1488960" cy="14011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p:cNvSpPr/>
              <p:nvPr/>
            </p:nvSpPr>
            <p:spPr>
              <a:xfrm>
                <a:off x="3657600" y="4800600"/>
                <a:ext cx="152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p:cNvSpPr txBox="1"/>
          <p:nvPr/>
        </p:nvSpPr>
        <p:spPr>
          <a:xfrm>
            <a:off x="2362200" y="6380386"/>
            <a:ext cx="2554890" cy="369332"/>
          </a:xfrm>
          <a:prstGeom prst="rect">
            <a:avLst/>
          </a:prstGeom>
          <a:noFill/>
        </p:spPr>
        <p:txBody>
          <a:bodyPr wrap="square" rtlCol="0">
            <a:spAutoFit/>
          </a:bodyPr>
          <a:lstStyle/>
          <a:p>
            <a:r>
              <a:rPr lang="en-US" b="1" dirty="0" err="1" smtClean="0"/>
              <a:t>BrDU</a:t>
            </a:r>
            <a:r>
              <a:rPr lang="en-US" b="1" dirty="0" smtClean="0"/>
              <a:t> </a:t>
            </a:r>
            <a:r>
              <a:rPr lang="en-US" b="1" dirty="0"/>
              <a:t>s</a:t>
            </a:r>
            <a:r>
              <a:rPr lang="en-US" b="1" dirty="0" smtClean="0"/>
              <a:t>taining in red</a:t>
            </a:r>
            <a:endParaRPr lang="en-US" b="1" dirty="0"/>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b="20727"/>
          <a:stretch/>
        </p:blipFill>
        <p:spPr>
          <a:xfrm>
            <a:off x="4267200" y="1294748"/>
            <a:ext cx="9525000" cy="5158758"/>
          </a:xfrm>
          <a:prstGeom prst="rect">
            <a:avLst/>
          </a:prstGeom>
        </p:spPr>
      </p:pic>
      <p:sp>
        <p:nvSpPr>
          <p:cNvPr id="13" name="TextBox 12"/>
          <p:cNvSpPr txBox="1"/>
          <p:nvPr/>
        </p:nvSpPr>
        <p:spPr>
          <a:xfrm>
            <a:off x="5867400" y="2374320"/>
            <a:ext cx="620683" cy="307777"/>
          </a:xfrm>
          <a:prstGeom prst="rect">
            <a:avLst/>
          </a:prstGeom>
          <a:noFill/>
        </p:spPr>
        <p:txBody>
          <a:bodyPr wrap="none" rtlCol="0">
            <a:spAutoFit/>
          </a:bodyPr>
          <a:lstStyle/>
          <a:p>
            <a:r>
              <a:rPr lang="en-US" sz="1400" b="1" dirty="0" smtClean="0"/>
              <a:t>IGF1R</a:t>
            </a:r>
            <a:endParaRPr lang="en-US" sz="1400" b="1" dirty="0"/>
          </a:p>
        </p:txBody>
      </p:sp>
    </p:spTree>
    <p:extLst>
      <p:ext uri="{BB962C8B-B14F-4D97-AF65-F5344CB8AC3E}">
        <p14:creationId xmlns:p14="http://schemas.microsoft.com/office/powerpoint/2010/main" val="1869839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3998"/>
          <a:stretch/>
        </p:blipFill>
        <p:spPr>
          <a:xfrm>
            <a:off x="1600200" y="1260995"/>
            <a:ext cx="6092964" cy="5200765"/>
          </a:xfrm>
          <a:prstGeom prst="rect">
            <a:avLst/>
          </a:prstGeom>
        </p:spPr>
      </p:pic>
      <p:sp>
        <p:nvSpPr>
          <p:cNvPr id="3" name="Title 1"/>
          <p:cNvSpPr txBox="1">
            <a:spLocks/>
          </p:cNvSpPr>
          <p:nvPr/>
        </p:nvSpPr>
        <p:spPr>
          <a:xfrm>
            <a:off x="152400" y="0"/>
            <a:ext cx="8839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Arial" panose="020B0604020202020204" pitchFamily="34" charset="0"/>
                <a:cs typeface="Arial" panose="020B0604020202020204" pitchFamily="34" charset="0"/>
              </a:rPr>
              <a:t>Paracrine Factors Function </a:t>
            </a:r>
          </a:p>
          <a:p>
            <a:r>
              <a:rPr lang="en-US" sz="3200" b="1" dirty="0" smtClean="0">
                <a:latin typeface="Arial" panose="020B0604020202020204" pitchFamily="34" charset="0"/>
                <a:cs typeface="Arial" panose="020B0604020202020204" pitchFamily="34" charset="0"/>
              </a:rPr>
              <a:t>in a Temporal Manner</a:t>
            </a:r>
            <a:endParaRPr lang="en-US" sz="3200" b="1" dirty="0">
              <a:latin typeface="Arial" panose="020B0604020202020204" pitchFamily="34" charset="0"/>
              <a:cs typeface="Arial" panose="020B0604020202020204" pitchFamily="34" charset="0"/>
            </a:endParaRPr>
          </a:p>
        </p:txBody>
      </p:sp>
      <p:sp>
        <p:nvSpPr>
          <p:cNvPr id="5" name="TextBox 4"/>
          <p:cNvSpPr txBox="1"/>
          <p:nvPr/>
        </p:nvSpPr>
        <p:spPr>
          <a:xfrm>
            <a:off x="6248400" y="6022776"/>
            <a:ext cx="858901" cy="307777"/>
          </a:xfrm>
          <a:prstGeom prst="rect">
            <a:avLst/>
          </a:prstGeom>
          <a:noFill/>
        </p:spPr>
        <p:txBody>
          <a:bodyPr wrap="square" rtlCol="0">
            <a:spAutoFit/>
          </a:bodyPr>
          <a:lstStyle/>
          <a:p>
            <a:r>
              <a:rPr lang="en-US" sz="1400" dirty="0" smtClean="0"/>
              <a:t>  SFRP2</a:t>
            </a:r>
            <a:endParaRPr lang="en-US" sz="1400" dirty="0"/>
          </a:p>
        </p:txBody>
      </p:sp>
    </p:spTree>
    <p:extLst>
      <p:ext uri="{BB962C8B-B14F-4D97-AF65-F5344CB8AC3E}">
        <p14:creationId xmlns:p14="http://schemas.microsoft.com/office/powerpoint/2010/main" val="4216496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5377" y="609600"/>
            <a:ext cx="6380273" cy="584775"/>
          </a:xfrm>
          <a:prstGeom prst="rect">
            <a:avLst/>
          </a:prstGeom>
          <a:noFill/>
        </p:spPr>
        <p:txBody>
          <a:bodyPr wrap="none" rtlCol="0">
            <a:spAutoFit/>
          </a:bodyPr>
          <a:lstStyle/>
          <a:p>
            <a:r>
              <a:rPr lang="en-US" sz="3200" b="1" dirty="0" smtClean="0">
                <a:latin typeface="Arial" panose="020B0604020202020204" pitchFamily="34" charset="0"/>
                <a:cs typeface="Arial" panose="020B0604020202020204" pitchFamily="34" charset="0"/>
              </a:rPr>
              <a:t>PARACRINE HYPOTHESIS 2018</a:t>
            </a:r>
            <a:endParaRPr lang="en-US" sz="32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0"/>
            <a:ext cx="9144000" cy="4650249"/>
          </a:xfrm>
          <a:prstGeom prst="rect">
            <a:avLst/>
          </a:prstGeom>
        </p:spPr>
      </p:pic>
    </p:spTree>
    <p:extLst>
      <p:ext uri="{BB962C8B-B14F-4D97-AF65-F5344CB8AC3E}">
        <p14:creationId xmlns:p14="http://schemas.microsoft.com/office/powerpoint/2010/main" val="18913870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304801" y="1524000"/>
            <a:ext cx="5028444" cy="4648200"/>
          </a:xfrm>
          <a:prstGeom prst="rect">
            <a:avLst/>
          </a:prstGeom>
          <a:noFill/>
          <a:ln w="38100">
            <a:solidFill>
              <a:schemeClr val="tx1"/>
            </a:solidFill>
            <a:miter lim="800000"/>
            <a:headEnd/>
            <a:tailEnd/>
          </a:ln>
        </p:spPr>
      </p:pic>
      <p:sp>
        <p:nvSpPr>
          <p:cNvPr id="6" name="Content Placeholder 5"/>
          <p:cNvSpPr>
            <a:spLocks noGrp="1"/>
          </p:cNvSpPr>
          <p:nvPr>
            <p:ph sz="half" idx="1"/>
          </p:nvPr>
        </p:nvSpPr>
        <p:spPr>
          <a:xfrm>
            <a:off x="5410200" y="1371600"/>
            <a:ext cx="3810000" cy="4572000"/>
          </a:xfrm>
        </p:spPr>
        <p:txBody>
          <a:bodyPr>
            <a:normAutofit fontScale="92500" lnSpcReduction="20000"/>
          </a:bodyPr>
          <a:lstStyle/>
          <a:p>
            <a:pPr lvl="1">
              <a:buNone/>
            </a:pPr>
            <a:endParaRPr lang="en-US" dirty="0" smtClean="0"/>
          </a:p>
          <a:p>
            <a:pPr marL="0" indent="0">
              <a:buNone/>
            </a:pPr>
            <a:r>
              <a:rPr lang="en-US" sz="2600" b="1" dirty="0" smtClean="0">
                <a:latin typeface="Arial" pitchFamily="34" charset="0"/>
                <a:cs typeface="Arial" pitchFamily="34" charset="0"/>
              </a:rPr>
              <a:t>Stem cell therapy</a:t>
            </a:r>
          </a:p>
          <a:p>
            <a:pPr marL="91440" indent="-91440"/>
            <a:r>
              <a:rPr lang="en-US" sz="2600" dirty="0" smtClean="0">
                <a:latin typeface="Arial" pitchFamily="34" charset="0"/>
                <a:cs typeface="Arial" pitchFamily="34" charset="0"/>
              </a:rPr>
              <a:t>Generating new muscle</a:t>
            </a:r>
          </a:p>
          <a:p>
            <a:pPr marL="91440" indent="-91440"/>
            <a:endParaRPr lang="en-US" sz="2600" dirty="0">
              <a:latin typeface="Arial" pitchFamily="34" charset="0"/>
              <a:cs typeface="Arial" pitchFamily="34" charset="0"/>
            </a:endParaRPr>
          </a:p>
          <a:p>
            <a:pPr marL="0" indent="0">
              <a:buNone/>
            </a:pPr>
            <a:r>
              <a:rPr lang="en-US" sz="2600" b="1" dirty="0">
                <a:latin typeface="Arial" pitchFamily="34" charset="0"/>
                <a:cs typeface="Arial" pitchFamily="34" charset="0"/>
              </a:rPr>
              <a:t>Paracrine molecules </a:t>
            </a:r>
          </a:p>
          <a:p>
            <a:pPr marL="91440" indent="-91440"/>
            <a:r>
              <a:rPr lang="en-US" sz="2600" dirty="0">
                <a:latin typeface="Arial" pitchFamily="34" charset="0"/>
                <a:cs typeface="Arial" pitchFamily="34" charset="0"/>
              </a:rPr>
              <a:t>Stimulating resident stem </a:t>
            </a:r>
            <a:r>
              <a:rPr lang="en-US" sz="2600" dirty="0" smtClean="0">
                <a:latin typeface="Arial" pitchFamily="34" charset="0"/>
                <a:cs typeface="Arial" pitchFamily="34" charset="0"/>
              </a:rPr>
              <a:t>cells</a:t>
            </a:r>
          </a:p>
          <a:p>
            <a:pPr marL="91440" indent="-91440"/>
            <a:endParaRPr lang="en-US" sz="2600" dirty="0">
              <a:latin typeface="Arial" pitchFamily="34" charset="0"/>
              <a:cs typeface="Arial" pitchFamily="34" charset="0"/>
            </a:endParaRPr>
          </a:p>
          <a:p>
            <a:pPr marL="0" indent="0">
              <a:buNone/>
            </a:pPr>
            <a:r>
              <a:rPr lang="en-US" sz="2600" b="1" dirty="0" smtClean="0">
                <a:latin typeface="Arial" pitchFamily="34" charset="0"/>
                <a:cs typeface="Arial" pitchFamily="34" charset="0"/>
              </a:rPr>
              <a:t>Cardiac Reprogramming</a:t>
            </a:r>
          </a:p>
          <a:p>
            <a:pPr marL="91440" indent="-91440"/>
            <a:r>
              <a:rPr lang="en-US" sz="2600" dirty="0" smtClean="0">
                <a:latin typeface="Arial" pitchFamily="34" charset="0"/>
                <a:cs typeface="Arial" pitchFamily="34" charset="0"/>
              </a:rPr>
              <a:t>Turning scar to muscle</a:t>
            </a:r>
          </a:p>
          <a:p>
            <a:pPr marL="91440" indent="-91440"/>
            <a:endParaRPr lang="en-US" sz="2600" dirty="0">
              <a:latin typeface="Arial" pitchFamily="34" charset="0"/>
              <a:cs typeface="Arial" pitchFamily="34" charset="0"/>
            </a:endParaRPr>
          </a:p>
          <a:p>
            <a:pPr marL="0" indent="0">
              <a:buNone/>
            </a:pPr>
            <a:r>
              <a:rPr lang="en-US" sz="2600" b="1" dirty="0" smtClean="0">
                <a:latin typeface="Arial" pitchFamily="34" charset="0"/>
                <a:cs typeface="Arial" pitchFamily="34" charset="0"/>
              </a:rPr>
              <a:t>Tissue Engineering</a:t>
            </a:r>
          </a:p>
          <a:p>
            <a:pPr marL="0" indent="0">
              <a:buNone/>
            </a:pPr>
            <a:endParaRPr lang="en-US" sz="2400" dirty="0">
              <a:latin typeface="Arial" pitchFamily="34" charset="0"/>
              <a:cs typeface="Arial" pitchFamily="34" charset="0"/>
            </a:endParaRPr>
          </a:p>
          <a:p>
            <a:pPr lvl="1">
              <a:buNone/>
            </a:pPr>
            <a:endParaRPr lang="en-US" dirty="0"/>
          </a:p>
        </p:txBody>
      </p:sp>
      <p:sp>
        <p:nvSpPr>
          <p:cNvPr id="4" name="TextBox 3"/>
          <p:cNvSpPr txBox="1"/>
          <p:nvPr/>
        </p:nvSpPr>
        <p:spPr>
          <a:xfrm>
            <a:off x="0" y="-76200"/>
            <a:ext cx="9144000" cy="1200329"/>
          </a:xfrm>
          <a:prstGeom prst="rect">
            <a:avLst/>
          </a:prstGeom>
          <a:noFill/>
        </p:spPr>
        <p:txBody>
          <a:bodyPr wrap="square" rtlCol="0">
            <a:spAutoFit/>
          </a:bodyPr>
          <a:lstStyle/>
          <a:p>
            <a:pPr algn="ctr"/>
            <a:r>
              <a:rPr lang="en-US" sz="3600" dirty="0" smtClean="0">
                <a:solidFill>
                  <a:srgbClr val="C00000"/>
                </a:solidFill>
              </a:rPr>
              <a:t>Cardiac Regeneration: </a:t>
            </a:r>
          </a:p>
          <a:p>
            <a:pPr algn="ctr"/>
            <a:r>
              <a:rPr lang="en-US" sz="3600" dirty="0" smtClean="0">
                <a:solidFill>
                  <a:srgbClr val="C00000"/>
                </a:solidFill>
              </a:rPr>
              <a:t>Replacing lost heart muscles</a:t>
            </a:r>
            <a:endParaRPr lang="en-US" sz="3600" dirty="0">
              <a:solidFill>
                <a:srgbClr val="C00000"/>
              </a:solidFill>
            </a:endParaRPr>
          </a:p>
        </p:txBody>
      </p:sp>
    </p:spTree>
    <p:extLst>
      <p:ext uri="{BB962C8B-B14F-4D97-AF65-F5344CB8AC3E}">
        <p14:creationId xmlns:p14="http://schemas.microsoft.com/office/powerpoint/2010/main" val="1111982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7772" y="363025"/>
            <a:ext cx="8648457" cy="2677656"/>
          </a:xfrm>
          <a:prstGeom prst="rect">
            <a:avLst/>
          </a:prstGeom>
          <a:noFill/>
        </p:spPr>
        <p:txBody>
          <a:bodyPr wrap="square" rtlCol="0">
            <a:spAutoFit/>
          </a:bodyPr>
          <a:lstStyle/>
          <a:p>
            <a:r>
              <a:rPr lang="en-US" sz="3200" b="1" dirty="0" smtClean="0">
                <a:latin typeface="Book Antiqua" panose="02040602050305030304" pitchFamily="18" charset="0"/>
              </a:rPr>
              <a:t>Cellular Reprogramming</a:t>
            </a:r>
          </a:p>
          <a:p>
            <a:endParaRPr lang="en-US" dirty="0"/>
          </a:p>
          <a:p>
            <a:r>
              <a:rPr lang="en-US" sz="2000" dirty="0" smtClean="0"/>
              <a:t>Converting one somatic cell-type into another,</a:t>
            </a:r>
            <a:r>
              <a:rPr lang="en-US" sz="2000" i="1" dirty="0" smtClean="0"/>
              <a:t> e.g.</a:t>
            </a:r>
            <a:r>
              <a:rPr lang="en-US" sz="2000" dirty="0" smtClean="0"/>
              <a:t> </a:t>
            </a:r>
            <a:r>
              <a:rPr lang="en-US" sz="2000" i="1" dirty="0" smtClean="0"/>
              <a:t>making a skin cell into a neuron.</a:t>
            </a:r>
          </a:p>
          <a:p>
            <a:endParaRPr lang="en-US" sz="2000" i="1" dirty="0"/>
          </a:p>
          <a:p>
            <a:r>
              <a:rPr lang="en-US" sz="2000" dirty="0" smtClean="0"/>
              <a:t>Takahashi and Yamanaka, Generation of inducible pluripotent stem cells (</a:t>
            </a:r>
            <a:r>
              <a:rPr lang="en-US" sz="2000" dirty="0" err="1" smtClean="0"/>
              <a:t>iPSC</a:t>
            </a:r>
            <a:r>
              <a:rPr lang="en-US" sz="2000" dirty="0" smtClean="0"/>
              <a:t>) from fibroblasts.</a:t>
            </a:r>
          </a:p>
          <a:p>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6268"/>
          <a:stretch/>
        </p:blipFill>
        <p:spPr bwMode="auto">
          <a:xfrm>
            <a:off x="4114800" y="2895600"/>
            <a:ext cx="4888304" cy="318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47772" y="2971800"/>
            <a:ext cx="3581400" cy="3477875"/>
          </a:xfrm>
          <a:prstGeom prst="rect">
            <a:avLst/>
          </a:prstGeom>
          <a:noFill/>
        </p:spPr>
        <p:txBody>
          <a:bodyPr wrap="square" rtlCol="0">
            <a:spAutoFit/>
          </a:bodyPr>
          <a:lstStyle/>
          <a:p>
            <a:r>
              <a:rPr lang="en-US" sz="2000" dirty="0" smtClean="0"/>
              <a:t>Indirect reprogramming: 2-steps</a:t>
            </a:r>
          </a:p>
          <a:p>
            <a:pPr marL="285750" indent="-285750">
              <a:buFont typeface="Arial" panose="020B0604020202020204" pitchFamily="34" charset="0"/>
              <a:buChar char="•"/>
            </a:pPr>
            <a:r>
              <a:rPr lang="en-US" sz="2000" dirty="0" smtClean="0"/>
              <a:t>Generate </a:t>
            </a:r>
            <a:r>
              <a:rPr lang="en-US" sz="2000" dirty="0" err="1" smtClean="0"/>
              <a:t>iPSCs</a:t>
            </a:r>
            <a:endParaRPr lang="en-US" sz="2000" dirty="0" smtClean="0"/>
          </a:p>
          <a:p>
            <a:pPr marL="285750" indent="-285750">
              <a:buFont typeface="Arial" panose="020B0604020202020204" pitchFamily="34" charset="0"/>
              <a:buChar char="•"/>
            </a:pPr>
            <a:r>
              <a:rPr lang="en-US" sz="2000" dirty="0" smtClean="0"/>
              <a:t>Generate cell of interest from </a:t>
            </a:r>
            <a:r>
              <a:rPr lang="en-US" sz="2000" dirty="0" err="1" smtClean="0"/>
              <a:t>iPSCs</a:t>
            </a:r>
            <a:endParaRPr lang="en-US" sz="2000" dirty="0" smtClean="0"/>
          </a:p>
          <a:p>
            <a:endParaRPr lang="en-US" sz="2000" dirty="0" smtClean="0"/>
          </a:p>
          <a:p>
            <a:r>
              <a:rPr lang="en-US" sz="2000" dirty="0" smtClean="0"/>
              <a:t>Direct reprogramming: 1 step</a:t>
            </a:r>
          </a:p>
          <a:p>
            <a:pPr marL="285750" indent="-285750">
              <a:buFont typeface="Arial" panose="020B0604020202020204" pitchFamily="34" charset="0"/>
              <a:buChar char="•"/>
            </a:pPr>
            <a:r>
              <a:rPr lang="en-US" sz="2000" dirty="0" smtClean="0"/>
              <a:t>Generate cell of interest from any somatic cell of choice</a:t>
            </a:r>
          </a:p>
          <a:p>
            <a:endParaRPr lang="en-US" sz="2000" dirty="0"/>
          </a:p>
        </p:txBody>
      </p:sp>
    </p:spTree>
    <p:extLst>
      <p:ext uri="{BB962C8B-B14F-4D97-AF65-F5344CB8AC3E}">
        <p14:creationId xmlns:p14="http://schemas.microsoft.com/office/powerpoint/2010/main" val="37479044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12712"/>
            <a:ext cx="8013700" cy="1636713"/>
          </a:xfrm>
          <a:prstGeom prst="rect">
            <a:avLst/>
          </a:prstGeom>
        </p:spPr>
        <p:txBody>
          <a:bodyPr>
            <a:normAutofit/>
          </a:bodyPr>
          <a:lstStyle/>
          <a:p>
            <a:r>
              <a:rPr lang="en-US" sz="3200" dirty="0" smtClean="0">
                <a:solidFill>
                  <a:srgbClr val="C00000"/>
                </a:solidFill>
                <a:latin typeface="Arial" pitchFamily="34" charset="0"/>
                <a:cs typeface="Arial" pitchFamily="34" charset="0"/>
              </a:rPr>
              <a:t>Cellular Reprogramming for Cardiac Repair</a:t>
            </a:r>
            <a:endParaRPr lang="en-US" sz="3200" dirty="0">
              <a:solidFill>
                <a:srgbClr val="C00000"/>
              </a:solidFill>
              <a:latin typeface="Arial" pitchFamily="34" charset="0"/>
              <a:cs typeface="Arial" pitchFamily="34" charset="0"/>
            </a:endParaRPr>
          </a:p>
        </p:txBody>
      </p:sp>
      <p:sp>
        <p:nvSpPr>
          <p:cNvPr id="4" name="Right Arrow 3"/>
          <p:cNvSpPr/>
          <p:nvPr/>
        </p:nvSpPr>
        <p:spPr>
          <a:xfrm>
            <a:off x="1846706" y="3124203"/>
            <a:ext cx="4325495" cy="630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Arial Rounded MT Bold" pitchFamily="34" charset="0"/>
              </a:rPr>
              <a:t>DIRECT REPROGRAMMING</a:t>
            </a:r>
            <a:endParaRPr lang="en-US" sz="1400" b="1" dirty="0">
              <a:latin typeface="Arial Rounded MT Bold" pitchFamily="34" charset="0"/>
            </a:endParaRPr>
          </a:p>
        </p:txBody>
      </p:sp>
      <p:sp>
        <p:nvSpPr>
          <p:cNvPr id="5" name="TextBox 4"/>
          <p:cNvSpPr txBox="1"/>
          <p:nvPr/>
        </p:nvSpPr>
        <p:spPr>
          <a:xfrm>
            <a:off x="381000" y="3288268"/>
            <a:ext cx="1300356" cy="369332"/>
          </a:xfrm>
          <a:prstGeom prst="rect">
            <a:avLst/>
          </a:prstGeom>
          <a:noFill/>
        </p:spPr>
        <p:txBody>
          <a:bodyPr wrap="none" rtlCol="0">
            <a:spAutoFit/>
          </a:bodyPr>
          <a:lstStyle/>
          <a:p>
            <a:r>
              <a:rPr lang="en-US" b="1" dirty="0" smtClean="0">
                <a:solidFill>
                  <a:schemeClr val="accent1">
                    <a:lumMod val="60000"/>
                    <a:lumOff val="40000"/>
                  </a:schemeClr>
                </a:solidFill>
                <a:latin typeface="Arial" pitchFamily="34" charset="0"/>
                <a:cs typeface="Arial" pitchFamily="34" charset="0"/>
              </a:rPr>
              <a:t>Fibroblast</a:t>
            </a:r>
            <a:endParaRPr lang="en-US" b="1" dirty="0">
              <a:solidFill>
                <a:schemeClr val="accent1">
                  <a:lumMod val="60000"/>
                  <a:lumOff val="40000"/>
                </a:schemeClr>
              </a:solidFill>
              <a:latin typeface="Arial" pitchFamily="34" charset="0"/>
              <a:cs typeface="Arial" pitchFamily="34" charset="0"/>
            </a:endParaRPr>
          </a:p>
        </p:txBody>
      </p:sp>
      <p:sp>
        <p:nvSpPr>
          <p:cNvPr id="6" name="TextBox 5"/>
          <p:cNvSpPr txBox="1"/>
          <p:nvPr/>
        </p:nvSpPr>
        <p:spPr>
          <a:xfrm>
            <a:off x="7086605" y="3200404"/>
            <a:ext cx="1851789" cy="646331"/>
          </a:xfrm>
          <a:prstGeom prst="rect">
            <a:avLst/>
          </a:prstGeom>
          <a:noFill/>
        </p:spPr>
        <p:txBody>
          <a:bodyPr wrap="none" rtlCol="0">
            <a:spAutoFit/>
          </a:bodyPr>
          <a:lstStyle/>
          <a:p>
            <a:r>
              <a:rPr lang="en-US" b="1" dirty="0" smtClean="0">
                <a:solidFill>
                  <a:schemeClr val="accent1">
                    <a:lumMod val="60000"/>
                    <a:lumOff val="40000"/>
                  </a:schemeClr>
                </a:solidFill>
                <a:latin typeface="Arial" pitchFamily="34" charset="0"/>
                <a:cs typeface="Arial" pitchFamily="34" charset="0"/>
              </a:rPr>
              <a:t>Functional </a:t>
            </a:r>
          </a:p>
          <a:p>
            <a:r>
              <a:rPr lang="en-US" b="1" dirty="0" err="1" smtClean="0">
                <a:solidFill>
                  <a:schemeClr val="accent1">
                    <a:lumMod val="60000"/>
                    <a:lumOff val="40000"/>
                  </a:schemeClr>
                </a:solidFill>
                <a:latin typeface="Arial" pitchFamily="34" charset="0"/>
                <a:cs typeface="Arial" pitchFamily="34" charset="0"/>
              </a:rPr>
              <a:t>Cardiomyocyte</a:t>
            </a:r>
            <a:endParaRPr lang="en-US" b="1" dirty="0">
              <a:solidFill>
                <a:schemeClr val="accent1">
                  <a:lumMod val="60000"/>
                  <a:lumOff val="40000"/>
                </a:schemeClr>
              </a:solidFill>
              <a:latin typeface="Arial" pitchFamily="34" charset="0"/>
              <a:cs typeface="Arial" pitchFamily="34" charset="0"/>
            </a:endParaRPr>
          </a:p>
        </p:txBody>
      </p:sp>
      <p:sp>
        <p:nvSpPr>
          <p:cNvPr id="8" name="TextBox 7"/>
          <p:cNvSpPr txBox="1"/>
          <p:nvPr/>
        </p:nvSpPr>
        <p:spPr>
          <a:xfrm>
            <a:off x="3048002" y="1563472"/>
            <a:ext cx="2343334" cy="646331"/>
          </a:xfrm>
          <a:prstGeom prst="rect">
            <a:avLst/>
          </a:prstGeom>
          <a:noFill/>
        </p:spPr>
        <p:txBody>
          <a:bodyPr wrap="none" rtlCol="0">
            <a:spAutoFit/>
          </a:bodyPr>
          <a:lstStyle/>
          <a:p>
            <a:pPr algn="ctr"/>
            <a:r>
              <a:rPr lang="en-US" dirty="0" smtClean="0">
                <a:latin typeface="Arial" pitchFamily="34" charset="0"/>
                <a:cs typeface="Arial" pitchFamily="34" charset="0"/>
              </a:rPr>
              <a:t>Transcription Factors</a:t>
            </a:r>
          </a:p>
          <a:p>
            <a:pPr algn="ctr"/>
            <a:endParaRPr lang="en-US" dirty="0" smtClean="0">
              <a:latin typeface="Arial" pitchFamily="34" charset="0"/>
              <a:cs typeface="Arial" pitchFamily="34" charset="0"/>
            </a:endParaRPr>
          </a:p>
        </p:txBody>
      </p:sp>
      <p:sp>
        <p:nvSpPr>
          <p:cNvPr id="10" name="Curved Down Arrow 9"/>
          <p:cNvSpPr/>
          <p:nvPr/>
        </p:nvSpPr>
        <p:spPr>
          <a:xfrm>
            <a:off x="3581400" y="2316480"/>
            <a:ext cx="1216152" cy="731520"/>
          </a:xfrm>
          <a:prstGeom prst="curvedDownArrow">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latin typeface="Arial Rounded MT Bold" pitchFamily="34" charset="0"/>
            </a:endParaRPr>
          </a:p>
        </p:txBody>
      </p:sp>
      <p:sp>
        <p:nvSpPr>
          <p:cNvPr id="16" name="TextBox 15"/>
          <p:cNvSpPr txBox="1"/>
          <p:nvPr/>
        </p:nvSpPr>
        <p:spPr>
          <a:xfrm>
            <a:off x="4953005" y="1981200"/>
            <a:ext cx="1864613" cy="369332"/>
          </a:xfrm>
          <a:prstGeom prst="rect">
            <a:avLst/>
          </a:prstGeom>
          <a:noFill/>
        </p:spPr>
        <p:txBody>
          <a:bodyPr wrap="none" rtlCol="0">
            <a:spAutoFit/>
          </a:bodyPr>
          <a:lstStyle/>
          <a:p>
            <a:r>
              <a:rPr lang="en-US" dirty="0" smtClean="0">
                <a:latin typeface="Arial" pitchFamily="34" charset="0"/>
                <a:cs typeface="Arial" pitchFamily="34" charset="0"/>
              </a:rPr>
              <a:t>Small Molecules</a:t>
            </a:r>
            <a:endParaRPr lang="en-US" dirty="0">
              <a:latin typeface="Arial" pitchFamily="34" charset="0"/>
              <a:cs typeface="Arial" pitchFamily="34" charset="0"/>
            </a:endParaRPr>
          </a:p>
        </p:txBody>
      </p:sp>
      <p:sp>
        <p:nvSpPr>
          <p:cNvPr id="17" name="TextBox 16"/>
          <p:cNvSpPr txBox="1"/>
          <p:nvPr/>
        </p:nvSpPr>
        <p:spPr>
          <a:xfrm>
            <a:off x="2046573" y="1941315"/>
            <a:ext cx="1236236" cy="369332"/>
          </a:xfrm>
          <a:prstGeom prst="rect">
            <a:avLst/>
          </a:prstGeom>
          <a:noFill/>
        </p:spPr>
        <p:txBody>
          <a:bodyPr wrap="none" rtlCol="0">
            <a:spAutoFit/>
          </a:bodyPr>
          <a:lstStyle/>
          <a:p>
            <a:r>
              <a:rPr lang="en-US" dirty="0" err="1" smtClean="0">
                <a:latin typeface="Arial" pitchFamily="34" charset="0"/>
                <a:cs typeface="Arial" pitchFamily="34" charset="0"/>
              </a:rPr>
              <a:t>MicroRNA</a:t>
            </a:r>
            <a:endParaRPr lang="en-US" dirty="0">
              <a:latin typeface="Arial" pitchFamily="34" charset="0"/>
              <a:cs typeface="Arial" pitchFamily="34" charset="0"/>
            </a:endParaRPr>
          </a:p>
        </p:txBody>
      </p:sp>
      <p:sp>
        <p:nvSpPr>
          <p:cNvPr id="18" name="TextBox 17"/>
          <p:cNvSpPr txBox="1"/>
          <p:nvPr/>
        </p:nvSpPr>
        <p:spPr>
          <a:xfrm>
            <a:off x="7543804" y="1459468"/>
            <a:ext cx="1005403" cy="369332"/>
          </a:xfrm>
          <a:prstGeom prst="rect">
            <a:avLst/>
          </a:prstGeom>
          <a:noFill/>
        </p:spPr>
        <p:txBody>
          <a:bodyPr wrap="none" rtlCol="0">
            <a:spAutoFit/>
          </a:bodyPr>
          <a:lstStyle/>
          <a:p>
            <a:r>
              <a:rPr lang="en-US" b="1" dirty="0" err="1" smtClean="0">
                <a:solidFill>
                  <a:schemeClr val="accent1">
                    <a:lumMod val="60000"/>
                    <a:lumOff val="40000"/>
                  </a:schemeClr>
                </a:solidFill>
                <a:latin typeface="Arial" pitchFamily="34" charset="0"/>
                <a:cs typeface="Arial" pitchFamily="34" charset="0"/>
              </a:rPr>
              <a:t>iPS</a:t>
            </a:r>
            <a:r>
              <a:rPr lang="en-US" b="1" dirty="0" smtClean="0">
                <a:solidFill>
                  <a:schemeClr val="accent1">
                    <a:lumMod val="60000"/>
                    <a:lumOff val="40000"/>
                  </a:schemeClr>
                </a:solidFill>
                <a:latin typeface="Arial" pitchFamily="34" charset="0"/>
                <a:cs typeface="Arial" pitchFamily="34" charset="0"/>
              </a:rPr>
              <a:t> cell</a:t>
            </a:r>
            <a:endParaRPr lang="en-US" b="1" dirty="0">
              <a:solidFill>
                <a:schemeClr val="accent1">
                  <a:lumMod val="60000"/>
                  <a:lumOff val="40000"/>
                </a:schemeClr>
              </a:solidFill>
              <a:latin typeface="Arial" pitchFamily="34" charset="0"/>
              <a:cs typeface="Arial" pitchFamily="34" charset="0"/>
            </a:endParaRPr>
          </a:p>
        </p:txBody>
      </p:sp>
      <p:cxnSp>
        <p:nvCxnSpPr>
          <p:cNvPr id="19" name="Straight Arrow Connector 18"/>
          <p:cNvCxnSpPr/>
          <p:nvPr/>
        </p:nvCxnSpPr>
        <p:spPr>
          <a:xfrm>
            <a:off x="7924800" y="1828800"/>
            <a:ext cx="0" cy="137160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514600" y="3962403"/>
            <a:ext cx="4429418" cy="646331"/>
          </a:xfrm>
          <a:prstGeom prst="rect">
            <a:avLst/>
          </a:prstGeom>
          <a:noFill/>
        </p:spPr>
        <p:txBody>
          <a:bodyPr wrap="none" rtlCol="0">
            <a:spAutoFit/>
          </a:bodyPr>
          <a:lstStyle/>
          <a:p>
            <a:r>
              <a:rPr lang="en-US" i="1" dirty="0" smtClean="0">
                <a:latin typeface="Arial" pitchFamily="34" charset="0"/>
                <a:cs typeface="Arial" pitchFamily="34" charset="0"/>
              </a:rPr>
              <a:t>In vivo </a:t>
            </a:r>
            <a:r>
              <a:rPr lang="en-US" dirty="0" smtClean="0">
                <a:latin typeface="Arial" pitchFamily="34" charset="0"/>
                <a:cs typeface="Arial" pitchFamily="34" charset="0"/>
              </a:rPr>
              <a:t>delivery to the injured myocardium</a:t>
            </a:r>
          </a:p>
          <a:p>
            <a:r>
              <a:rPr lang="en-US" dirty="0" smtClean="0">
                <a:latin typeface="Arial" pitchFamily="34" charset="0"/>
                <a:cs typeface="Arial" pitchFamily="34" charset="0"/>
              </a:rPr>
              <a:t>Target cardiac fibroblasts</a:t>
            </a:r>
            <a:endParaRPr lang="en-US" dirty="0">
              <a:latin typeface="Arial" pitchFamily="34" charset="0"/>
              <a:cs typeface="Arial" pitchFamily="34" charset="0"/>
            </a:endParaRPr>
          </a:p>
        </p:txBody>
      </p:sp>
      <p:sp>
        <p:nvSpPr>
          <p:cNvPr id="31" name="Curved Down Arrow 30"/>
          <p:cNvSpPr/>
          <p:nvPr/>
        </p:nvSpPr>
        <p:spPr>
          <a:xfrm>
            <a:off x="3657600" y="4800600"/>
            <a:ext cx="1216152" cy="731520"/>
          </a:xfrm>
          <a:prstGeom prst="curvedDownArrow">
            <a:avLst/>
          </a:prstGeom>
          <a:solidFill>
            <a:srgbClr val="FF9966"/>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solidFill>
                <a:schemeClr val="tx1"/>
              </a:solidFill>
              <a:latin typeface="Arial Rounded MT Bold" pitchFamily="34" charset="0"/>
            </a:endParaRPr>
          </a:p>
        </p:txBody>
      </p:sp>
      <p:sp>
        <p:nvSpPr>
          <p:cNvPr id="32" name="TextBox 31"/>
          <p:cNvSpPr txBox="1"/>
          <p:nvPr/>
        </p:nvSpPr>
        <p:spPr>
          <a:xfrm>
            <a:off x="2286005" y="5638804"/>
            <a:ext cx="4249881" cy="646331"/>
          </a:xfrm>
          <a:prstGeom prst="rect">
            <a:avLst/>
          </a:prstGeom>
          <a:noFill/>
        </p:spPr>
        <p:txBody>
          <a:bodyPr wrap="none" rtlCol="0">
            <a:spAutoFit/>
          </a:bodyPr>
          <a:lstStyle/>
          <a:p>
            <a:r>
              <a:rPr lang="en-US" dirty="0" smtClean="0">
                <a:latin typeface="Arial" pitchFamily="34" charset="0"/>
                <a:cs typeface="Arial" pitchFamily="34" charset="0"/>
              </a:rPr>
              <a:t>Direct reprogramming of “scar” tissue to</a:t>
            </a:r>
          </a:p>
          <a:p>
            <a:r>
              <a:rPr lang="en-US" dirty="0" smtClean="0">
                <a:latin typeface="Arial" pitchFamily="34" charset="0"/>
                <a:cs typeface="Arial" pitchFamily="34" charset="0"/>
              </a:rPr>
              <a:t>functional </a:t>
            </a:r>
            <a:r>
              <a:rPr lang="en-US" dirty="0" err="1" smtClean="0">
                <a:latin typeface="Arial" pitchFamily="34" charset="0"/>
                <a:cs typeface="Arial" pitchFamily="34" charset="0"/>
              </a:rPr>
              <a:t>cardiomycocytes</a:t>
            </a:r>
            <a:endParaRPr lang="en-US" dirty="0">
              <a:latin typeface="Arial" pitchFamily="34" charset="0"/>
              <a:cs typeface="Arial" pitchFamily="34" charset="0"/>
            </a:endParaRPr>
          </a:p>
        </p:txBody>
      </p:sp>
      <p:cxnSp>
        <p:nvCxnSpPr>
          <p:cNvPr id="34" name="Straight Arrow Connector 33"/>
          <p:cNvCxnSpPr/>
          <p:nvPr/>
        </p:nvCxnSpPr>
        <p:spPr bwMode="auto">
          <a:xfrm>
            <a:off x="6324600" y="3429000"/>
            <a:ext cx="762000" cy="0"/>
          </a:xfrm>
          <a:prstGeom prst="straightConnector1">
            <a:avLst/>
          </a:prstGeom>
          <a:solidFill>
            <a:schemeClr val="accent1"/>
          </a:solidFill>
          <a:ln w="9525" cap="flat" cmpd="sng" algn="ctr">
            <a:solidFill>
              <a:schemeClr val="accent6">
                <a:lumMod val="75000"/>
              </a:schemeClr>
            </a:solidFill>
            <a:prstDash val="solid"/>
            <a:round/>
            <a:headEnd type="none" w="med" len="med"/>
            <a:tailEnd type="arrow"/>
          </a:ln>
          <a:effectLst/>
        </p:spPr>
      </p:cxnSp>
      <p:cxnSp>
        <p:nvCxnSpPr>
          <p:cNvPr id="36" name="Straight Arrow Connector 35"/>
          <p:cNvCxnSpPr/>
          <p:nvPr/>
        </p:nvCxnSpPr>
        <p:spPr bwMode="auto">
          <a:xfrm flipV="1">
            <a:off x="6324600" y="1752600"/>
            <a:ext cx="1219200" cy="1600200"/>
          </a:xfrm>
          <a:prstGeom prst="straightConnector1">
            <a:avLst/>
          </a:prstGeom>
          <a:solidFill>
            <a:schemeClr val="accent1"/>
          </a:solidFill>
          <a:ln w="9525" cap="flat" cmpd="sng" algn="ctr">
            <a:solidFill>
              <a:schemeClr val="accent6">
                <a:lumMod val="75000"/>
              </a:schemeClr>
            </a:solidFill>
            <a:prstDash val="solid"/>
            <a:round/>
            <a:headEnd type="none" w="med" len="med"/>
            <a:tailEnd type="arrow"/>
          </a:ln>
          <a:effectLst/>
        </p:spPr>
      </p:cxnSp>
    </p:spTree>
    <p:extLst>
      <p:ext uri="{BB962C8B-B14F-4D97-AF65-F5344CB8AC3E}">
        <p14:creationId xmlns:p14="http://schemas.microsoft.com/office/powerpoint/2010/main" val="2855021692"/>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4638"/>
            <a:ext cx="8229600" cy="639762"/>
          </a:xfrm>
        </p:spPr>
        <p:txBody>
          <a:bodyPr>
            <a:normAutofit fontScale="90000"/>
          </a:bodyPr>
          <a:lstStyle/>
          <a:p>
            <a:pPr eaLnBrk="1" hangingPunct="1"/>
            <a:r>
              <a:rPr lang="en-US" sz="3600" dirty="0" smtClean="0">
                <a:solidFill>
                  <a:schemeClr val="folHlink"/>
                </a:solidFill>
              </a:rPr>
              <a:t>MI &amp; Heart Failure</a:t>
            </a:r>
          </a:p>
        </p:txBody>
      </p:sp>
      <p:sp>
        <p:nvSpPr>
          <p:cNvPr id="16387" name="Rectangle 3"/>
          <p:cNvSpPr>
            <a:spLocks noChangeArrowheads="1"/>
          </p:cNvSpPr>
          <p:nvPr/>
        </p:nvSpPr>
        <p:spPr bwMode="auto">
          <a:xfrm>
            <a:off x="2819400" y="4267200"/>
            <a:ext cx="838200" cy="533400"/>
          </a:xfrm>
          <a:prstGeom prst="rect">
            <a:avLst/>
          </a:prstGeom>
          <a:solidFill>
            <a:schemeClr val="bg1"/>
          </a:solidFill>
          <a:ln w="9525">
            <a:noFill/>
            <a:miter lim="800000"/>
            <a:headEnd/>
            <a:tailEnd/>
          </a:ln>
        </p:spPr>
        <p:txBody>
          <a:bodyPr wrap="none" anchor="ctr"/>
          <a:lstStyle/>
          <a:p>
            <a:endParaRPr lang="en-US"/>
          </a:p>
        </p:txBody>
      </p:sp>
      <p:pic>
        <p:nvPicPr>
          <p:cNvPr id="16388" name="Picture 4"/>
          <p:cNvPicPr>
            <a:picLocks noChangeAspect="1" noChangeArrowheads="1"/>
          </p:cNvPicPr>
          <p:nvPr/>
        </p:nvPicPr>
        <p:blipFill>
          <a:blip r:embed="rId2" cstate="print"/>
          <a:srcRect/>
          <a:stretch>
            <a:fillRect/>
          </a:stretch>
        </p:blipFill>
        <p:spPr bwMode="auto">
          <a:xfrm>
            <a:off x="609600" y="1066800"/>
            <a:ext cx="5029200" cy="4024313"/>
          </a:xfrm>
          <a:prstGeom prst="rect">
            <a:avLst/>
          </a:prstGeom>
          <a:noFill/>
          <a:ln w="9525">
            <a:noFill/>
            <a:miter lim="800000"/>
            <a:headEnd/>
            <a:tailEnd/>
          </a:ln>
        </p:spPr>
      </p:pic>
      <p:sp>
        <p:nvSpPr>
          <p:cNvPr id="16389" name="Text Box 5"/>
          <p:cNvSpPr txBox="1">
            <a:spLocks noChangeArrowheads="1"/>
          </p:cNvSpPr>
          <p:nvPr/>
        </p:nvSpPr>
        <p:spPr bwMode="auto">
          <a:xfrm>
            <a:off x="6384925" y="1849438"/>
            <a:ext cx="2076450" cy="1739900"/>
          </a:xfrm>
          <a:prstGeom prst="rect">
            <a:avLst/>
          </a:prstGeom>
          <a:noFill/>
          <a:ln w="9525">
            <a:noFill/>
            <a:miter lim="800000"/>
            <a:headEnd/>
            <a:tailEnd/>
          </a:ln>
        </p:spPr>
        <p:txBody>
          <a:bodyPr wrap="none">
            <a:spAutoFit/>
          </a:bodyPr>
          <a:lstStyle/>
          <a:p>
            <a:pPr eaLnBrk="0" hangingPunct="0"/>
            <a:r>
              <a:rPr lang="en-US">
                <a:latin typeface="Arial Unicode MS" pitchFamily="34" charset="-128"/>
              </a:rPr>
              <a:t>Myocyte cell death</a:t>
            </a:r>
          </a:p>
          <a:p>
            <a:pPr eaLnBrk="0" hangingPunct="0"/>
            <a:r>
              <a:rPr lang="en-US">
                <a:latin typeface="Arial Unicode MS" pitchFamily="34" charset="-128"/>
              </a:rPr>
              <a:t>Inflammation</a:t>
            </a:r>
          </a:p>
          <a:p>
            <a:pPr eaLnBrk="0" hangingPunct="0"/>
            <a:r>
              <a:rPr lang="en-US">
                <a:latin typeface="Arial Unicode MS" pitchFamily="34" charset="-128"/>
              </a:rPr>
              <a:t>Angiogenesis</a:t>
            </a:r>
          </a:p>
          <a:p>
            <a:pPr eaLnBrk="0" hangingPunct="0"/>
            <a:r>
              <a:rPr lang="en-US">
                <a:latin typeface="Arial Unicode MS" pitchFamily="34" charset="-128"/>
              </a:rPr>
              <a:t>Fibrosis</a:t>
            </a:r>
          </a:p>
          <a:p>
            <a:pPr eaLnBrk="0" hangingPunct="0"/>
            <a:r>
              <a:rPr lang="en-US">
                <a:latin typeface="Arial Unicode MS" pitchFamily="34" charset="-128"/>
              </a:rPr>
              <a:t>Remodeling</a:t>
            </a:r>
          </a:p>
          <a:p>
            <a:pPr eaLnBrk="0" hangingPunct="0"/>
            <a:endParaRPr lang="en-US">
              <a:latin typeface="Arial Unicode MS" pitchFamily="34" charset="-128"/>
            </a:endParaRPr>
          </a:p>
        </p:txBody>
      </p:sp>
      <p:sp>
        <p:nvSpPr>
          <p:cNvPr id="16390" name="Line 6"/>
          <p:cNvSpPr>
            <a:spLocks noChangeShapeType="1"/>
          </p:cNvSpPr>
          <p:nvPr/>
        </p:nvSpPr>
        <p:spPr bwMode="auto">
          <a:xfrm>
            <a:off x="7315200" y="3200400"/>
            <a:ext cx="0" cy="838200"/>
          </a:xfrm>
          <a:prstGeom prst="line">
            <a:avLst/>
          </a:prstGeom>
          <a:noFill/>
          <a:ln w="9525">
            <a:solidFill>
              <a:schemeClr val="tx1"/>
            </a:solidFill>
            <a:round/>
            <a:headEnd/>
            <a:tailEnd type="triangle" w="med" len="med"/>
          </a:ln>
        </p:spPr>
        <p:txBody>
          <a:bodyPr/>
          <a:lstStyle/>
          <a:p>
            <a:endParaRPr lang="en-US"/>
          </a:p>
        </p:txBody>
      </p:sp>
      <p:sp>
        <p:nvSpPr>
          <p:cNvPr id="16391" name="Text Box 7"/>
          <p:cNvSpPr txBox="1">
            <a:spLocks noChangeArrowheads="1"/>
          </p:cNvSpPr>
          <p:nvPr/>
        </p:nvSpPr>
        <p:spPr bwMode="auto">
          <a:xfrm>
            <a:off x="6172200" y="4135438"/>
            <a:ext cx="3054350" cy="915987"/>
          </a:xfrm>
          <a:prstGeom prst="rect">
            <a:avLst/>
          </a:prstGeom>
          <a:noFill/>
          <a:ln w="9525">
            <a:noFill/>
            <a:miter lim="800000"/>
            <a:headEnd/>
            <a:tailEnd/>
          </a:ln>
        </p:spPr>
        <p:txBody>
          <a:bodyPr wrap="none">
            <a:spAutoFit/>
          </a:bodyPr>
          <a:lstStyle/>
          <a:p>
            <a:pPr eaLnBrk="0" hangingPunct="0"/>
            <a:r>
              <a:rPr lang="en-US">
                <a:latin typeface="Arial Unicode MS" pitchFamily="34" charset="-128"/>
              </a:rPr>
              <a:t>Limited cardiac regenerative</a:t>
            </a:r>
          </a:p>
          <a:p>
            <a:pPr eaLnBrk="0" hangingPunct="0"/>
            <a:r>
              <a:rPr lang="en-US">
                <a:latin typeface="Arial Unicode MS" pitchFamily="34" charset="-128"/>
              </a:rPr>
              <a:t>cell growth and repair</a:t>
            </a:r>
          </a:p>
          <a:p>
            <a:pPr eaLnBrk="0" hangingPunct="0"/>
            <a:r>
              <a:rPr lang="en-US">
                <a:latin typeface="Arial Unicode MS" pitchFamily="34" charset="-128"/>
              </a:rPr>
              <a:t>Loss of contractile function</a:t>
            </a:r>
          </a:p>
        </p:txBody>
      </p:sp>
      <p:sp>
        <p:nvSpPr>
          <p:cNvPr id="16392" name="Line 8"/>
          <p:cNvSpPr>
            <a:spLocks noChangeShapeType="1"/>
          </p:cNvSpPr>
          <p:nvPr/>
        </p:nvSpPr>
        <p:spPr bwMode="auto">
          <a:xfrm>
            <a:off x="7315200" y="5105400"/>
            <a:ext cx="0" cy="838200"/>
          </a:xfrm>
          <a:prstGeom prst="line">
            <a:avLst/>
          </a:prstGeom>
          <a:noFill/>
          <a:ln w="9525">
            <a:solidFill>
              <a:schemeClr val="tx1"/>
            </a:solidFill>
            <a:round/>
            <a:headEnd/>
            <a:tailEnd type="triangle" w="med" len="med"/>
          </a:ln>
        </p:spPr>
        <p:txBody>
          <a:bodyPr/>
          <a:lstStyle/>
          <a:p>
            <a:endParaRPr lang="en-US"/>
          </a:p>
        </p:txBody>
      </p:sp>
      <p:sp>
        <p:nvSpPr>
          <p:cNvPr id="16393" name="Text Box 9"/>
          <p:cNvSpPr txBox="1">
            <a:spLocks noChangeArrowheads="1"/>
          </p:cNvSpPr>
          <p:nvPr/>
        </p:nvSpPr>
        <p:spPr bwMode="auto">
          <a:xfrm>
            <a:off x="6629400" y="5965825"/>
            <a:ext cx="1504950" cy="366713"/>
          </a:xfrm>
          <a:prstGeom prst="rect">
            <a:avLst/>
          </a:prstGeom>
          <a:noFill/>
          <a:ln w="9525">
            <a:noFill/>
            <a:miter lim="800000"/>
            <a:headEnd/>
            <a:tailEnd/>
          </a:ln>
        </p:spPr>
        <p:txBody>
          <a:bodyPr wrap="none">
            <a:spAutoFit/>
          </a:bodyPr>
          <a:lstStyle/>
          <a:p>
            <a:pPr eaLnBrk="0" hangingPunct="0"/>
            <a:r>
              <a:rPr lang="en-US">
                <a:latin typeface="Arial Unicode MS" pitchFamily="34" charset="-128"/>
              </a:rPr>
              <a:t>Heart Failure</a:t>
            </a:r>
          </a:p>
        </p:txBody>
      </p:sp>
      <p:sp>
        <p:nvSpPr>
          <p:cNvPr id="16394" name="Text Box 10"/>
          <p:cNvSpPr txBox="1">
            <a:spLocks noChangeArrowheads="1"/>
          </p:cNvSpPr>
          <p:nvPr/>
        </p:nvSpPr>
        <p:spPr bwMode="auto">
          <a:xfrm>
            <a:off x="6553200" y="998538"/>
            <a:ext cx="1085850" cy="366712"/>
          </a:xfrm>
          <a:prstGeom prst="rect">
            <a:avLst/>
          </a:prstGeom>
          <a:noFill/>
          <a:ln w="9525">
            <a:noFill/>
            <a:miter lim="800000"/>
            <a:headEnd/>
            <a:tailEnd/>
          </a:ln>
        </p:spPr>
        <p:txBody>
          <a:bodyPr wrap="none">
            <a:spAutoFit/>
          </a:bodyPr>
          <a:lstStyle/>
          <a:p>
            <a:pPr eaLnBrk="0" hangingPunct="0"/>
            <a:r>
              <a:rPr lang="en-US">
                <a:latin typeface="Arial Unicode MS" pitchFamily="34" charset="-128"/>
              </a:rPr>
              <a:t>Acute MI</a:t>
            </a:r>
          </a:p>
        </p:txBody>
      </p:sp>
      <p:sp>
        <p:nvSpPr>
          <p:cNvPr id="16395" name="Line 11"/>
          <p:cNvSpPr>
            <a:spLocks noChangeShapeType="1"/>
          </p:cNvSpPr>
          <p:nvPr/>
        </p:nvSpPr>
        <p:spPr bwMode="auto">
          <a:xfrm>
            <a:off x="7315200" y="1371600"/>
            <a:ext cx="0" cy="457200"/>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34697720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lnSpc>
                <a:spcPct val="90000"/>
              </a:lnSpc>
            </a:pPr>
            <a:r>
              <a:rPr lang="en-US" sz="3600" dirty="0" smtClean="0"/>
              <a:t>microRNAs</a:t>
            </a:r>
            <a:endParaRPr lang="en-US" sz="3600" dirty="0"/>
          </a:p>
        </p:txBody>
      </p:sp>
      <p:sp>
        <p:nvSpPr>
          <p:cNvPr id="7" name="TextBox 6"/>
          <p:cNvSpPr txBox="1"/>
          <p:nvPr/>
        </p:nvSpPr>
        <p:spPr>
          <a:xfrm>
            <a:off x="5715000" y="990603"/>
            <a:ext cx="3352800" cy="1754326"/>
          </a:xfrm>
          <a:prstGeom prst="rect">
            <a:avLst/>
          </a:prstGeom>
          <a:solidFill>
            <a:srgbClr val="F2F2F2"/>
          </a:solidFill>
          <a:ln>
            <a:solidFill>
              <a:srgbClr val="000000"/>
            </a:solidFill>
          </a:ln>
          <a:effectLst>
            <a:glow rad="342900">
              <a:schemeClr val="bg1">
                <a:lumMod val="85000"/>
                <a:alpha val="75000"/>
              </a:schemeClr>
            </a:glow>
            <a:softEdge rad="76200"/>
          </a:effectLst>
        </p:spPr>
        <p:txBody>
          <a:bodyPr wrap="square" rtlCol="0">
            <a:spAutoFit/>
          </a:bodyPr>
          <a:lstStyle/>
          <a:p>
            <a:r>
              <a:rPr lang="en-US" b="1" dirty="0" smtClean="0">
                <a:ln w="10541" cmpd="sng">
                  <a:solidFill>
                    <a:srgbClr val="7D7D7D">
                      <a:tint val="100000"/>
                      <a:shade val="100000"/>
                      <a:satMod val="110000"/>
                    </a:srgbClr>
                  </a:solidFill>
                  <a:prstDash val="solid"/>
                </a:ln>
                <a:solidFill>
                  <a:srgbClr val="000000"/>
                </a:solidFill>
              </a:rPr>
              <a:t>A </a:t>
            </a:r>
            <a:r>
              <a:rPr lang="en-US" b="1" dirty="0">
                <a:ln w="10541" cmpd="sng">
                  <a:solidFill>
                    <a:srgbClr val="7D7D7D">
                      <a:tint val="100000"/>
                      <a:shade val="100000"/>
                      <a:satMod val="110000"/>
                    </a:srgbClr>
                  </a:solidFill>
                  <a:prstDash val="solid"/>
                </a:ln>
                <a:solidFill>
                  <a:srgbClr val="000000"/>
                </a:solidFill>
              </a:rPr>
              <a:t>tiny </a:t>
            </a:r>
            <a:r>
              <a:rPr lang="en-US" b="1" dirty="0" smtClean="0">
                <a:ln w="10541" cmpd="sng">
                  <a:solidFill>
                    <a:srgbClr val="7D7D7D">
                      <a:tint val="100000"/>
                      <a:shade val="100000"/>
                      <a:satMod val="110000"/>
                    </a:srgbClr>
                  </a:solidFill>
                  <a:prstDash val="solid"/>
                </a:ln>
                <a:solidFill>
                  <a:srgbClr val="000000"/>
                </a:solidFill>
              </a:rPr>
              <a:t>piece </a:t>
            </a:r>
            <a:r>
              <a:rPr lang="en-US" b="1" dirty="0">
                <a:ln w="10541" cmpd="sng">
                  <a:solidFill>
                    <a:srgbClr val="7D7D7D">
                      <a:tint val="100000"/>
                      <a:shade val="100000"/>
                      <a:satMod val="110000"/>
                    </a:srgbClr>
                  </a:solidFill>
                  <a:prstDash val="solid"/>
                </a:ln>
                <a:solidFill>
                  <a:srgbClr val="000000"/>
                </a:solidFill>
              </a:rPr>
              <a:t>of RNA, about 21 to 23 bases in length, that binds to matching pieces of messenger RNA to make it double-stranded and decrease the production of the corresponding protein. </a:t>
            </a:r>
          </a:p>
        </p:txBody>
      </p:sp>
      <p:pic>
        <p:nvPicPr>
          <p:cNvPr id="8" name="Picture 2" descr="f012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990601"/>
            <a:ext cx="5408476" cy="53479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38800" y="3200400"/>
            <a:ext cx="3276600" cy="923330"/>
          </a:xfrm>
          <a:prstGeom prst="rect">
            <a:avLst/>
          </a:prstGeom>
          <a:solidFill>
            <a:srgbClr val="F2F2F2"/>
          </a:solidFill>
          <a:ln>
            <a:solidFill>
              <a:srgbClr val="000000"/>
            </a:solidFill>
          </a:ln>
          <a:effectLst>
            <a:glow rad="584200">
              <a:schemeClr val="bg1">
                <a:lumMod val="85000"/>
                <a:alpha val="75000"/>
              </a:schemeClr>
            </a:glow>
            <a:softEdge rad="63500"/>
          </a:effectLst>
        </p:spPr>
        <p:txBody>
          <a:bodyPr wrap="square" rtlCol="0">
            <a:spAutoFit/>
          </a:bodyPr>
          <a:lstStyle/>
          <a:p>
            <a:r>
              <a:rPr lang="en-US" b="1" dirty="0"/>
              <a:t>Each microRNA </a:t>
            </a:r>
            <a:r>
              <a:rPr lang="en-US" b="1" dirty="0" smtClean="0"/>
              <a:t>can </a:t>
            </a:r>
            <a:r>
              <a:rPr lang="en-US" b="1" dirty="0"/>
              <a:t>repress 10</a:t>
            </a:r>
            <a:r>
              <a:rPr lang="en-US" b="1" dirty="0" smtClean="0"/>
              <a:t>-200</a:t>
            </a:r>
            <a:endParaRPr lang="en-US" b="1" dirty="0"/>
          </a:p>
          <a:p>
            <a:r>
              <a:rPr lang="en-US" b="1" dirty="0"/>
              <a:t>d</a:t>
            </a:r>
            <a:r>
              <a:rPr lang="en-US" b="1" dirty="0" smtClean="0"/>
              <a:t>ifferent genes</a:t>
            </a:r>
            <a:endParaRPr lang="en-US" b="1" dirty="0"/>
          </a:p>
        </p:txBody>
      </p:sp>
      <p:sp>
        <p:nvSpPr>
          <p:cNvPr id="9" name="TextBox 8"/>
          <p:cNvSpPr txBox="1"/>
          <p:nvPr/>
        </p:nvSpPr>
        <p:spPr>
          <a:xfrm>
            <a:off x="5715000" y="4648204"/>
            <a:ext cx="3276600" cy="646331"/>
          </a:xfrm>
          <a:prstGeom prst="rect">
            <a:avLst/>
          </a:prstGeom>
          <a:solidFill>
            <a:srgbClr val="F2F2F2"/>
          </a:solidFill>
          <a:ln>
            <a:solidFill>
              <a:srgbClr val="000000"/>
            </a:solidFill>
          </a:ln>
          <a:effectLst>
            <a:glow rad="584200">
              <a:schemeClr val="bg1">
                <a:lumMod val="85000"/>
                <a:alpha val="75000"/>
              </a:schemeClr>
            </a:glow>
            <a:softEdge rad="63500"/>
          </a:effectLst>
        </p:spPr>
        <p:txBody>
          <a:bodyPr wrap="square" rtlCol="0">
            <a:spAutoFit/>
          </a:bodyPr>
          <a:lstStyle/>
          <a:p>
            <a:r>
              <a:rPr lang="en-US" b="1" dirty="0" smtClean="0"/>
              <a:t>Small; potential for easier delivery in vivo</a:t>
            </a:r>
            <a:endParaRPr lang="en-US" b="1" dirty="0"/>
          </a:p>
        </p:txBody>
      </p:sp>
    </p:spTree>
    <p:extLst>
      <p:ext uri="{BB962C8B-B14F-4D97-AF65-F5344CB8AC3E}">
        <p14:creationId xmlns:p14="http://schemas.microsoft.com/office/powerpoint/2010/main" val="270671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76200"/>
            <a:ext cx="8229600" cy="685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Book Antiqua" panose="02040602050305030304" pitchFamily="18" charset="0"/>
                <a:cs typeface="Arial" pitchFamily="34" charset="0"/>
              </a:rPr>
              <a:t>Experimental Strategy to find </a:t>
            </a:r>
          </a:p>
          <a:p>
            <a:r>
              <a:rPr lang="en-US" sz="2800" b="1" dirty="0" smtClean="0">
                <a:latin typeface="Book Antiqua" panose="02040602050305030304" pitchFamily="18" charset="0"/>
                <a:cs typeface="Arial" pitchFamily="34" charset="0"/>
              </a:rPr>
              <a:t>Cardiac Reprogramming microRNAs</a:t>
            </a:r>
            <a:endParaRPr lang="en-US" sz="2800" b="1" dirty="0">
              <a:latin typeface="Book Antiqua" panose="02040602050305030304" pitchFamily="18" charset="0"/>
              <a:cs typeface="Arial" pitchFamily="34" charset="0"/>
            </a:endParaRPr>
          </a:p>
        </p:txBody>
      </p:sp>
      <p:sp>
        <p:nvSpPr>
          <p:cNvPr id="40" name="TextBox 39"/>
          <p:cNvSpPr txBox="1"/>
          <p:nvPr/>
        </p:nvSpPr>
        <p:spPr>
          <a:xfrm>
            <a:off x="663818" y="1480848"/>
            <a:ext cx="8461291" cy="1631216"/>
          </a:xfrm>
          <a:prstGeom prst="rect">
            <a:avLst/>
          </a:prstGeom>
          <a:noFill/>
        </p:spPr>
        <p:txBody>
          <a:bodyPr wrap="none" rtlCol="0">
            <a:spAutoFit/>
          </a:bodyPr>
          <a:lstStyle/>
          <a:p>
            <a:r>
              <a:rPr lang="en-US" sz="2000" dirty="0" smtClean="0"/>
              <a:t>Screening and in vitro characterization</a:t>
            </a:r>
          </a:p>
          <a:p>
            <a:endParaRPr lang="en-US" sz="2000" dirty="0"/>
          </a:p>
          <a:p>
            <a:pPr marL="285750" indent="-285750">
              <a:buFont typeface="Arial" panose="020B0604020202020204" pitchFamily="34" charset="0"/>
              <a:buChar char="•"/>
            </a:pPr>
            <a:r>
              <a:rPr lang="en-US" sz="2000" dirty="0" smtClean="0"/>
              <a:t>Transiently introduce </a:t>
            </a:r>
            <a:r>
              <a:rPr lang="en-US" sz="2000" b="1" dirty="0" smtClean="0"/>
              <a:t>41 distinct miRNA compositions </a:t>
            </a:r>
            <a:r>
              <a:rPr lang="en-US" sz="2000" dirty="0" smtClean="0"/>
              <a:t>into fibroblasts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Screen for induction of early and late stage markers of cardiac differentiation</a:t>
            </a:r>
            <a:endParaRPr lang="en-US" sz="2000" dirty="0"/>
          </a:p>
        </p:txBody>
      </p:sp>
      <p:sp>
        <p:nvSpPr>
          <p:cNvPr id="41" name="Rectangle 40"/>
          <p:cNvSpPr/>
          <p:nvPr/>
        </p:nvSpPr>
        <p:spPr>
          <a:xfrm>
            <a:off x="1371600" y="3505200"/>
            <a:ext cx="2667000" cy="219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45" y="3776468"/>
            <a:ext cx="7330455" cy="2090932"/>
          </a:xfrm>
          <a:prstGeom prst="rect">
            <a:avLst/>
          </a:prstGeom>
        </p:spPr>
      </p:pic>
    </p:spTree>
    <p:extLst>
      <p:ext uri="{BB962C8B-B14F-4D97-AF65-F5344CB8AC3E}">
        <p14:creationId xmlns:p14="http://schemas.microsoft.com/office/powerpoint/2010/main" val="17424217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5677" y="-12430"/>
            <a:ext cx="8492646" cy="1754326"/>
          </a:xfrm>
          <a:prstGeom prst="rect">
            <a:avLst/>
          </a:prstGeom>
          <a:noFill/>
        </p:spPr>
        <p:txBody>
          <a:bodyPr wrap="square" rtlCol="0">
            <a:spAutoFit/>
          </a:bodyPr>
          <a:lstStyle/>
          <a:p>
            <a:pPr algn="ctr"/>
            <a:endParaRPr lang="en-US" dirty="0"/>
          </a:p>
          <a:p>
            <a:pPr algn="ctr"/>
            <a:r>
              <a:rPr lang="en-US" sz="2400" b="1" dirty="0" smtClean="0"/>
              <a:t>A specific combination of microRNAs (</a:t>
            </a:r>
            <a:r>
              <a:rPr lang="en-US" sz="2400" b="1" dirty="0" err="1" smtClean="0"/>
              <a:t>miR</a:t>
            </a:r>
            <a:r>
              <a:rPr lang="en-US" sz="2400" b="1" dirty="0" smtClean="0"/>
              <a:t> combo: miR-1, miR-133a, miR-208a, and miR-499-5p) reprogrammed cardiac fibroblasts into cardiomyocyte-like cells.</a:t>
            </a:r>
          </a:p>
          <a:p>
            <a:endParaRPr lang="en-US" dirty="0"/>
          </a:p>
        </p:txBody>
      </p:sp>
      <p:grpSp>
        <p:nvGrpSpPr>
          <p:cNvPr id="5" name="Group 4"/>
          <p:cNvGrpSpPr/>
          <p:nvPr/>
        </p:nvGrpSpPr>
        <p:grpSpPr>
          <a:xfrm>
            <a:off x="2557463" y="1609955"/>
            <a:ext cx="4029075" cy="4029075"/>
            <a:chOff x="4953000" y="2076150"/>
            <a:chExt cx="4029075" cy="4029075"/>
          </a:xfrm>
        </p:grpSpPr>
        <p:pic>
          <p:nvPicPr>
            <p:cNvPr id="3" name="Picture 3"/>
            <p:cNvPicPr>
              <a:picLocks noChangeAspect="1" noChangeArrowheads="1"/>
            </p:cNvPicPr>
            <p:nvPr/>
          </p:nvPicPr>
          <p:blipFill>
            <a:blip r:embed="rId2" cstate="print"/>
            <a:srcRect/>
            <a:stretch>
              <a:fillRect/>
            </a:stretch>
          </p:blipFill>
          <p:spPr bwMode="auto">
            <a:xfrm>
              <a:off x="4953000" y="2076150"/>
              <a:ext cx="4029075" cy="4029075"/>
            </a:xfrm>
            <a:prstGeom prst="rect">
              <a:avLst/>
            </a:prstGeom>
            <a:noFill/>
            <a:ln w="9525">
              <a:noFill/>
              <a:miter lim="800000"/>
              <a:headEnd/>
              <a:tailEnd/>
            </a:ln>
          </p:spPr>
        </p:pic>
        <p:sp>
          <p:nvSpPr>
            <p:cNvPr id="4" name="Rectangle 3"/>
            <p:cNvSpPr/>
            <p:nvPr/>
          </p:nvSpPr>
          <p:spPr>
            <a:xfrm>
              <a:off x="5105400" y="3295350"/>
              <a:ext cx="1752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miRs-1, 133a, 208a, 499-5p</a:t>
              </a:r>
              <a:endParaRPr lang="en-US" sz="1400" b="1" dirty="0"/>
            </a:p>
          </p:txBody>
        </p:sp>
      </p:grpSp>
    </p:spTree>
    <p:extLst>
      <p:ext uri="{BB962C8B-B14F-4D97-AF65-F5344CB8AC3E}">
        <p14:creationId xmlns:p14="http://schemas.microsoft.com/office/powerpoint/2010/main" val="12473644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p:nvPr/>
        </p:nvGrpSpPr>
        <p:grpSpPr>
          <a:xfrm>
            <a:off x="-1447800" y="122897"/>
            <a:ext cx="8305800" cy="6717534"/>
            <a:chOff x="-1600200" y="-237797"/>
            <a:chExt cx="9067800" cy="7827471"/>
          </a:xfrm>
        </p:grpSpPr>
        <p:grpSp>
          <p:nvGrpSpPr>
            <p:cNvPr id="3" name="Group 21"/>
            <p:cNvGrpSpPr/>
            <p:nvPr/>
          </p:nvGrpSpPr>
          <p:grpSpPr>
            <a:xfrm>
              <a:off x="-1600200" y="-203821"/>
              <a:ext cx="8651846" cy="7214221"/>
              <a:chOff x="-2133600" y="-127621"/>
              <a:chExt cx="8651846" cy="7214221"/>
            </a:xfrm>
          </p:grpSpPr>
          <p:pic>
            <p:nvPicPr>
              <p:cNvPr id="57" name="Picture 2"/>
              <p:cNvPicPr>
                <a:picLocks noChangeAspect="1" noChangeArrowheads="1"/>
              </p:cNvPicPr>
              <p:nvPr/>
            </p:nvPicPr>
            <p:blipFill>
              <a:blip r:embed="rId3" cstate="print"/>
              <a:srcRect/>
              <a:stretch>
                <a:fillRect/>
              </a:stretch>
            </p:blipFill>
            <p:spPr bwMode="auto">
              <a:xfrm>
                <a:off x="-2133600" y="-127621"/>
                <a:ext cx="8651846" cy="7214221"/>
              </a:xfrm>
              <a:prstGeom prst="rect">
                <a:avLst/>
              </a:prstGeom>
              <a:noFill/>
              <a:ln w="9525">
                <a:noFill/>
                <a:miter lim="800000"/>
                <a:headEnd/>
                <a:tailEnd/>
              </a:ln>
            </p:spPr>
          </p:pic>
          <p:sp>
            <p:nvSpPr>
              <p:cNvPr id="59" name="AutoShape 10"/>
              <p:cNvSpPr>
                <a:spLocks/>
              </p:cNvSpPr>
              <p:nvPr/>
            </p:nvSpPr>
            <p:spPr bwMode="auto">
              <a:xfrm>
                <a:off x="3429000" y="1215697"/>
                <a:ext cx="228600" cy="613103"/>
              </a:xfrm>
              <a:prstGeom prst="leftBrace">
                <a:avLst>
                  <a:gd name="adj1" fmla="val 120833"/>
                  <a:gd name="adj2" fmla="val 50000"/>
                </a:avLst>
              </a:prstGeom>
              <a:noFill/>
              <a:ln w="9525">
                <a:solidFill>
                  <a:sysClr val="window" lastClr="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AutoShape 10"/>
              <p:cNvSpPr>
                <a:spLocks/>
              </p:cNvSpPr>
              <p:nvPr/>
            </p:nvSpPr>
            <p:spPr bwMode="auto">
              <a:xfrm>
                <a:off x="1676400" y="2564524"/>
                <a:ext cx="228600" cy="635876"/>
              </a:xfrm>
              <a:prstGeom prst="leftBrace">
                <a:avLst>
                  <a:gd name="adj1" fmla="val 120833"/>
                  <a:gd name="adj2" fmla="val 50000"/>
                </a:avLst>
              </a:prstGeom>
              <a:noFill/>
              <a:ln w="28575">
                <a:solidFill>
                  <a:sysClr val="window" lastClr="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AutoShape 10"/>
              <p:cNvSpPr>
                <a:spLocks/>
              </p:cNvSpPr>
              <p:nvPr/>
            </p:nvSpPr>
            <p:spPr bwMode="auto">
              <a:xfrm>
                <a:off x="2057400" y="1219200"/>
                <a:ext cx="228600" cy="1143000"/>
              </a:xfrm>
              <a:prstGeom prst="leftBrace">
                <a:avLst>
                  <a:gd name="adj1" fmla="val 120833"/>
                  <a:gd name="adj2" fmla="val 50000"/>
                </a:avLst>
              </a:prstGeom>
              <a:noFill/>
              <a:ln w="28575">
                <a:solidFill>
                  <a:sysClr val="window" lastClr="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40" name="Rectangle 39"/>
            <p:cNvSpPr/>
            <p:nvPr/>
          </p:nvSpPr>
          <p:spPr>
            <a:xfrm>
              <a:off x="-1219200" y="152400"/>
              <a:ext cx="1676400" cy="662940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 name="Rectangle 40"/>
            <p:cNvSpPr/>
            <p:nvPr/>
          </p:nvSpPr>
          <p:spPr>
            <a:xfrm>
              <a:off x="6781800" y="0"/>
              <a:ext cx="457200" cy="701040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Rectangle 41"/>
            <p:cNvSpPr/>
            <p:nvPr/>
          </p:nvSpPr>
          <p:spPr>
            <a:xfrm>
              <a:off x="-1524000" y="-228600"/>
              <a:ext cx="8991600" cy="30480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4" name="Group 29"/>
            <p:cNvGrpSpPr/>
            <p:nvPr/>
          </p:nvGrpSpPr>
          <p:grpSpPr>
            <a:xfrm>
              <a:off x="442729" y="-203419"/>
              <a:ext cx="2366185" cy="355162"/>
              <a:chOff x="2550698" y="6321236"/>
              <a:chExt cx="2366185" cy="355162"/>
            </a:xfrm>
          </p:grpSpPr>
          <p:sp>
            <p:nvSpPr>
              <p:cNvPr id="55" name="TextBox 54"/>
              <p:cNvSpPr txBox="1"/>
              <p:nvPr/>
            </p:nvSpPr>
            <p:spPr>
              <a:xfrm>
                <a:off x="2550698" y="6321236"/>
                <a:ext cx="1233671"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ysClr val="windowText" lastClr="000000"/>
                    </a:solidFill>
                    <a:effectLst/>
                    <a:uLnTx/>
                    <a:uFillTx/>
                  </a:rPr>
                  <a:t>Fibroblastic</a:t>
                </a:r>
                <a:r>
                  <a:rPr kumimoji="0" lang="en-US" sz="1600" b="1" i="0" u="none" strike="noStrike" kern="0" cap="none" spc="0" normalizeH="0" baseline="0" noProof="0" dirty="0" smtClean="0">
                    <a:ln>
                      <a:noFill/>
                    </a:ln>
                    <a:solidFill>
                      <a:sysClr val="windowText" lastClr="000000"/>
                    </a:solidFill>
                    <a:effectLst/>
                    <a:uLnTx/>
                    <a:uFillTx/>
                  </a:rPr>
                  <a:t>    </a:t>
                </a:r>
                <a:endParaRPr kumimoji="0" lang="en-US" sz="1600" b="1" i="0" u="none" strike="noStrike" kern="0" cap="none" spc="0" normalizeH="0" baseline="0" noProof="0" dirty="0">
                  <a:ln>
                    <a:noFill/>
                  </a:ln>
                  <a:solidFill>
                    <a:sysClr val="windowText" lastClr="000000"/>
                  </a:solidFill>
                  <a:effectLst/>
                  <a:uLnTx/>
                  <a:uFillTx/>
                </a:endParaRPr>
              </a:p>
            </p:txBody>
          </p:sp>
          <p:sp>
            <p:nvSpPr>
              <p:cNvPr id="56" name="TextBox 55"/>
              <p:cNvSpPr txBox="1"/>
              <p:nvPr/>
            </p:nvSpPr>
            <p:spPr>
              <a:xfrm>
                <a:off x="4182964" y="6368621"/>
                <a:ext cx="733919"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ysClr val="windowText" lastClr="000000"/>
                    </a:solidFill>
                    <a:effectLst/>
                    <a:uLnTx/>
                    <a:uFillTx/>
                  </a:rPr>
                  <a:t>Cardiac</a:t>
                </a:r>
                <a:endParaRPr kumimoji="0" lang="en-US" sz="1400" b="1" i="0" u="none" strike="noStrike" kern="0" cap="none" spc="0" normalizeH="0" baseline="0" noProof="0" dirty="0">
                  <a:ln>
                    <a:noFill/>
                  </a:ln>
                  <a:solidFill>
                    <a:sysClr val="windowText" lastClr="000000"/>
                  </a:solidFill>
                  <a:effectLst/>
                  <a:uLnTx/>
                  <a:uFillTx/>
                </a:endParaRPr>
              </a:p>
            </p:txBody>
          </p:sp>
        </p:grpSp>
        <p:cxnSp>
          <p:nvCxnSpPr>
            <p:cNvPr id="48" name="Straight Arrow Connector 47"/>
            <p:cNvCxnSpPr/>
            <p:nvPr/>
          </p:nvCxnSpPr>
          <p:spPr>
            <a:xfrm>
              <a:off x="1679197" y="61364"/>
              <a:ext cx="381000" cy="1588"/>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50" name="Left Brace 49"/>
            <p:cNvSpPr/>
            <p:nvPr/>
          </p:nvSpPr>
          <p:spPr>
            <a:xfrm>
              <a:off x="304800" y="152400"/>
              <a:ext cx="76200" cy="5943600"/>
            </a:xfrm>
            <a:prstGeom prst="leftBrace">
              <a:avLst/>
            </a:pr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1" name="Left Brace 50"/>
            <p:cNvSpPr/>
            <p:nvPr/>
          </p:nvSpPr>
          <p:spPr>
            <a:xfrm>
              <a:off x="304800" y="6172200"/>
              <a:ext cx="76200" cy="533400"/>
            </a:xfrm>
            <a:prstGeom prst="leftBrace">
              <a:avLst/>
            </a:pr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2" name="Rectangle 51"/>
            <p:cNvSpPr/>
            <p:nvPr/>
          </p:nvSpPr>
          <p:spPr>
            <a:xfrm>
              <a:off x="-228601" y="6781799"/>
              <a:ext cx="7391400" cy="45720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 name="TextBox 53"/>
            <p:cNvSpPr txBox="1"/>
            <p:nvPr/>
          </p:nvSpPr>
          <p:spPr>
            <a:xfrm rot="16200000">
              <a:off x="-3337171" y="2996610"/>
              <a:ext cx="7315200" cy="8463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ysClr val="windowText" lastClr="000000"/>
                  </a:solidFill>
                  <a:effectLst/>
                  <a:uLnTx/>
                  <a:uFillTx/>
                </a:rPr>
                <a:t> Controls                         Individual  </a:t>
              </a:r>
              <a:r>
                <a:rPr kumimoji="0" lang="en-US" sz="1600" b="1" i="0" u="none" strike="noStrike" kern="0" cap="none" spc="0" normalizeH="0" baseline="0" noProof="0" dirty="0" err="1" smtClean="0">
                  <a:ln>
                    <a:noFill/>
                  </a:ln>
                  <a:solidFill>
                    <a:sysClr val="windowText" lastClr="000000"/>
                  </a:solidFill>
                  <a:effectLst/>
                  <a:uLnTx/>
                  <a:uFillTx/>
                </a:rPr>
                <a:t>miRNA</a:t>
              </a:r>
              <a:r>
                <a:rPr kumimoji="0" lang="en-US" sz="1600" b="1" i="0" u="none" strike="noStrike" kern="0" cap="none" spc="0" normalizeH="0" baseline="0" noProof="0" dirty="0" smtClean="0">
                  <a:ln>
                    <a:noFill/>
                  </a:ln>
                  <a:solidFill>
                    <a:sysClr val="windowText" lastClr="000000"/>
                  </a:solidFill>
                  <a:effectLst/>
                  <a:uLnTx/>
                  <a:uFillTx/>
                </a:rPr>
                <a:t>  Compositions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dirty="0" smtClean="0">
                <a:ln>
                  <a:noFill/>
                </a:ln>
                <a:solidFill>
                  <a:sysClr val="windowText" lastClr="000000"/>
                </a:solidFill>
                <a:effectLst/>
                <a:uLnTx/>
                <a:uFillTx/>
              </a:endParaRPr>
            </a:p>
          </p:txBody>
        </p:sp>
        <p:sp>
          <p:nvSpPr>
            <p:cNvPr id="53" name="TextBox 6"/>
            <p:cNvSpPr txBox="1"/>
            <p:nvPr/>
          </p:nvSpPr>
          <p:spPr>
            <a:xfrm rot="16200000">
              <a:off x="1248250" y="5110524"/>
              <a:ext cx="1488966" cy="34693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5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Ddr2, </a:t>
              </a:r>
              <a:r>
                <a:rPr kumimoji="0" lang="en-US" sz="950" i="0" u="none" strike="noStrike" kern="0" cap="none" spc="0" normalizeH="0" baseline="0" noProof="0" dirty="0" smtClean="0">
                  <a:ln>
                    <a:noFill/>
                  </a:ln>
                  <a:solidFill>
                    <a:sysClr val="windowText" lastClr="000000"/>
                  </a:solidFill>
                  <a:effectLst/>
                  <a:uLnTx/>
                  <a:uFillTx/>
                </a:rPr>
                <a:t>d3</a:t>
              </a:r>
              <a:endParaRPr kumimoji="0" lang="en-US" sz="950" i="1"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Ddr2</a:t>
              </a:r>
              <a:r>
                <a:rPr kumimoji="0" lang="en-US" sz="950" i="0" u="none" strike="noStrike" kern="0" cap="none" spc="0" normalizeH="0" baseline="0" noProof="0" dirty="0" smtClean="0">
                  <a:ln>
                    <a:noFill/>
                  </a:ln>
                  <a:solidFill>
                    <a:sysClr val="windowText" lastClr="000000"/>
                  </a:solidFill>
                  <a:effectLst/>
                  <a:uLnTx/>
                  <a:uFillTx/>
                </a:rPr>
                <a:t>, d6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Vim</a:t>
              </a:r>
              <a:r>
                <a:rPr kumimoji="0" lang="en-US" sz="950" i="0" u="none" strike="noStrike" kern="0" cap="none" spc="0" normalizeH="0" baseline="0" noProof="0" dirty="0" smtClean="0">
                  <a:ln>
                    <a:noFill/>
                  </a:ln>
                  <a:solidFill>
                    <a:sysClr val="windowText" lastClr="000000"/>
                  </a:solidFill>
                  <a:effectLst/>
                  <a:uLnTx/>
                  <a:uFillTx/>
                </a:rPr>
                <a:t>, d3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Vim</a:t>
              </a:r>
              <a:r>
                <a:rPr kumimoji="0" lang="en-US" sz="950" i="0" u="none" strike="noStrike" kern="0" cap="none" spc="0" normalizeH="0" baseline="0" noProof="0" dirty="0" smtClean="0">
                  <a:ln>
                    <a:noFill/>
                  </a:ln>
                  <a:solidFill>
                    <a:sysClr val="windowText" lastClr="000000"/>
                  </a:solidFill>
                  <a:effectLst/>
                  <a:uLnTx/>
                  <a:uFillTx/>
                </a:rPr>
                <a:t>, d6</a:t>
              </a:r>
              <a:endParaRPr kumimoji="0" lang="en-US" sz="950" i="1"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Isl1</a:t>
              </a:r>
              <a:r>
                <a:rPr kumimoji="0" lang="en-US" sz="950" i="0" u="none" strike="noStrike" kern="0" cap="none" spc="0" normalizeH="0" baseline="0" noProof="0" dirty="0" smtClean="0">
                  <a:ln>
                    <a:noFill/>
                  </a:ln>
                  <a:solidFill>
                    <a:sysClr val="windowText" lastClr="000000"/>
                  </a:solidFill>
                  <a:effectLst/>
                  <a:uLnTx/>
                  <a:uFillTx/>
                </a:rPr>
                <a:t>, d3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Isl1</a:t>
              </a:r>
              <a:r>
                <a:rPr kumimoji="0" lang="en-US" sz="950" i="0" u="none" strike="noStrike" kern="0" cap="none" spc="0" normalizeH="0" baseline="0" noProof="0" dirty="0" smtClean="0">
                  <a:ln>
                    <a:noFill/>
                  </a:ln>
                  <a:solidFill>
                    <a:sysClr val="windowText" lastClr="000000"/>
                  </a:solidFill>
                  <a:effectLst/>
                  <a:uLnTx/>
                  <a:uFillTx/>
                </a:rPr>
                <a:t>, d6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Flk1</a:t>
              </a:r>
              <a:r>
                <a:rPr kumimoji="0" lang="en-US" sz="950" i="0" u="none" strike="noStrike" kern="0" cap="none" spc="0" normalizeH="0" baseline="0" noProof="0" dirty="0" smtClean="0">
                  <a:ln>
                    <a:noFill/>
                  </a:ln>
                  <a:solidFill>
                    <a:sysClr val="windowText" lastClr="000000"/>
                  </a:solidFill>
                  <a:effectLst/>
                  <a:uLnTx/>
                  <a:uFillTx/>
                </a:rPr>
                <a:t>, d6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Nkx2.5</a:t>
              </a:r>
              <a:r>
                <a:rPr kumimoji="0" lang="en-US" sz="950" i="0" u="none" strike="noStrike" kern="0" cap="none" spc="0" normalizeH="0" baseline="0" noProof="0" dirty="0" smtClean="0">
                  <a:ln>
                    <a:noFill/>
                  </a:ln>
                  <a:solidFill>
                    <a:sysClr val="windowText" lastClr="000000"/>
                  </a:solidFill>
                  <a:effectLst/>
                  <a:uLnTx/>
                  <a:uFillTx/>
                </a:rPr>
                <a:t>, d3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Nkx2.5</a:t>
              </a:r>
              <a:r>
                <a:rPr kumimoji="0" lang="en-US" sz="950" i="0" u="none" strike="noStrike" kern="0" cap="none" spc="0" normalizeH="0" baseline="0" noProof="0" dirty="0" smtClean="0">
                  <a:ln>
                    <a:noFill/>
                  </a:ln>
                  <a:solidFill>
                    <a:sysClr val="windowText" lastClr="000000"/>
                  </a:solidFill>
                  <a:effectLst/>
                  <a:uLnTx/>
                  <a:uFillTx/>
                </a:rPr>
                <a:t>, d6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Gata4</a:t>
              </a:r>
              <a:r>
                <a:rPr kumimoji="0" lang="en-US" sz="950" i="0" u="none" strike="noStrike" kern="0" cap="none" spc="0" normalizeH="0" baseline="0" noProof="0" dirty="0" smtClean="0">
                  <a:ln>
                    <a:noFill/>
                  </a:ln>
                  <a:solidFill>
                    <a:sysClr val="windowText" lastClr="000000"/>
                  </a:solidFill>
                  <a:effectLst/>
                  <a:uLnTx/>
                  <a:uFillTx/>
                </a:rPr>
                <a:t>, d3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Gata4</a:t>
              </a:r>
              <a:r>
                <a:rPr kumimoji="0" lang="en-US" sz="950" i="0" u="none" strike="noStrike" kern="0" cap="none" spc="0" normalizeH="0" baseline="0" noProof="0" dirty="0" smtClean="0">
                  <a:ln>
                    <a:noFill/>
                  </a:ln>
                  <a:solidFill>
                    <a:sysClr val="windowText" lastClr="000000"/>
                  </a:solidFill>
                  <a:effectLst/>
                  <a:uLnTx/>
                  <a:uFillTx/>
                </a:rPr>
                <a:t>, d6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Hand2</a:t>
              </a:r>
              <a:r>
                <a:rPr kumimoji="0" lang="en-US" sz="950" i="0" u="none" strike="noStrike" kern="0" cap="none" spc="0" normalizeH="0" baseline="0" noProof="0" dirty="0" smtClean="0">
                  <a:ln>
                    <a:noFill/>
                  </a:ln>
                  <a:solidFill>
                    <a:sysClr val="windowText" lastClr="000000"/>
                  </a:solidFill>
                  <a:effectLst/>
                  <a:uLnTx/>
                  <a:uFillTx/>
                </a:rPr>
                <a:t>, d3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Hand2</a:t>
              </a:r>
              <a:r>
                <a:rPr kumimoji="0" lang="en-US" sz="950" i="0" u="none" strike="noStrike" kern="0" cap="none" spc="0" normalizeH="0" baseline="0" noProof="0" dirty="0" smtClean="0">
                  <a:ln>
                    <a:noFill/>
                  </a:ln>
                  <a:solidFill>
                    <a:sysClr val="windowText" lastClr="000000"/>
                  </a:solidFill>
                  <a:effectLst/>
                  <a:uLnTx/>
                  <a:uFillTx/>
                </a:rPr>
                <a:t>, d6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Mef2c,</a:t>
              </a:r>
              <a:r>
                <a:rPr kumimoji="0" lang="en-US" sz="950" i="0" u="none" strike="noStrike" kern="0" cap="none" spc="0" normalizeH="0" baseline="0" noProof="0" dirty="0" smtClean="0">
                  <a:ln>
                    <a:noFill/>
                  </a:ln>
                  <a:solidFill>
                    <a:sysClr val="windowText" lastClr="000000"/>
                  </a:solidFill>
                  <a:effectLst/>
                  <a:uLnTx/>
                  <a:uFillTx/>
                </a:rPr>
                <a:t> d3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Mef2c</a:t>
              </a:r>
              <a:r>
                <a:rPr kumimoji="0" lang="en-US" sz="950" i="0" u="none" strike="noStrike" kern="0" cap="none" spc="0" normalizeH="0" baseline="0" noProof="0" dirty="0" smtClean="0">
                  <a:ln>
                    <a:noFill/>
                  </a:ln>
                  <a:solidFill>
                    <a:sysClr val="windowText" lastClr="000000"/>
                  </a:solidFill>
                  <a:effectLst/>
                  <a:uLnTx/>
                  <a:uFillTx/>
                </a:rPr>
                <a:t>, d6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Tnni3</a:t>
              </a:r>
              <a:r>
                <a:rPr kumimoji="0" lang="en-US" sz="950" i="0" u="none" strike="noStrike" kern="0" cap="none" spc="0" normalizeH="0" baseline="0" noProof="0" dirty="0" smtClean="0">
                  <a:ln>
                    <a:noFill/>
                  </a:ln>
                  <a:solidFill>
                    <a:sysClr val="windowText" lastClr="000000"/>
                  </a:solidFill>
                  <a:effectLst/>
                  <a:uLnTx/>
                  <a:uFillTx/>
                </a:rPr>
                <a:t>, d3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Tnni3</a:t>
              </a:r>
              <a:r>
                <a:rPr kumimoji="0" lang="en-US" sz="950" i="0" u="none" strike="noStrike" kern="0" cap="none" spc="0" normalizeH="0" baseline="0" noProof="0" dirty="0" smtClean="0">
                  <a:ln>
                    <a:noFill/>
                  </a:ln>
                  <a:solidFill>
                    <a:sysClr val="windowText" lastClr="000000"/>
                  </a:solidFill>
                  <a:effectLst/>
                  <a:uLnTx/>
                  <a:uFillTx/>
                </a:rPr>
                <a:t>, d6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50" i="1" u="none" strike="noStrike" kern="0" cap="none" spc="0" normalizeH="0" baseline="0" noProof="0" dirty="0" smtClean="0">
                  <a:ln>
                    <a:noFill/>
                  </a:ln>
                  <a:solidFill>
                    <a:sysClr val="windowText" lastClr="000000"/>
                  </a:solidFill>
                  <a:effectLst/>
                  <a:uLnTx/>
                  <a:uFillTx/>
                </a:rPr>
                <a:t>Cx43, </a:t>
              </a:r>
              <a:r>
                <a:rPr kumimoji="0" lang="en-US" sz="950" i="0" u="none" strike="noStrike" kern="0" cap="none" spc="0" normalizeH="0" baseline="0" noProof="0" dirty="0" smtClean="0">
                  <a:ln>
                    <a:noFill/>
                  </a:ln>
                  <a:solidFill>
                    <a:sysClr val="windowText" lastClr="000000"/>
                  </a:solidFill>
                  <a:effectLst/>
                  <a:uLnTx/>
                  <a:uFillTx/>
                </a:rPr>
                <a:t>d6</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i="1" u="none" strike="noStrike" kern="0" cap="none" spc="0" normalizeH="0" baseline="0" noProof="0" dirty="0">
                <a:ln>
                  <a:noFill/>
                </a:ln>
                <a:solidFill>
                  <a:sysClr val="windowText" lastClr="000000"/>
                </a:solidFill>
                <a:effectLst/>
                <a:uLnTx/>
                <a:uFillTx/>
              </a:endParaRPr>
            </a:p>
          </p:txBody>
        </p:sp>
      </p:grpSp>
      <p:sp>
        <p:nvSpPr>
          <p:cNvPr id="64" name="Rectangle 63"/>
          <p:cNvSpPr/>
          <p:nvPr/>
        </p:nvSpPr>
        <p:spPr bwMode="auto">
          <a:xfrm>
            <a:off x="3048000" y="304800"/>
            <a:ext cx="3962400" cy="6096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5" name="Title 1"/>
          <p:cNvSpPr txBox="1">
            <a:spLocks/>
          </p:cNvSpPr>
          <p:nvPr/>
        </p:nvSpPr>
        <p:spPr>
          <a:xfrm>
            <a:off x="3124200" y="152400"/>
            <a:ext cx="8686800" cy="838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err="1" smtClean="0">
                <a:ln>
                  <a:noFill/>
                </a:ln>
                <a:effectLst/>
                <a:uLnTx/>
                <a:uFillTx/>
                <a:latin typeface="Arial" pitchFamily="34" charset="0"/>
                <a:ea typeface="+mj-ea"/>
                <a:cs typeface="Arial" pitchFamily="34" charset="0"/>
              </a:rPr>
              <a:t>MicroRNAs</a:t>
            </a:r>
            <a:r>
              <a:rPr kumimoji="0" lang="en-US" sz="2400" b="0" i="0" u="none" strike="noStrike" kern="0" cap="none" spc="0" normalizeH="0" baseline="0" noProof="0" dirty="0" smtClean="0">
                <a:ln>
                  <a:noFill/>
                </a:ln>
                <a:effectLst/>
                <a:uLnTx/>
                <a:uFillTx/>
                <a:latin typeface="Arial" pitchFamily="34" charset="0"/>
                <a:ea typeface="+mj-ea"/>
                <a:cs typeface="Arial" pitchFamily="34" charset="0"/>
              </a:rPr>
              <a:t> activate expression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effectLst/>
                <a:uLnTx/>
                <a:uFillTx/>
                <a:latin typeface="Arial" pitchFamily="34" charset="0"/>
                <a:ea typeface="+mj-ea"/>
                <a:cs typeface="Arial" pitchFamily="34" charset="0"/>
              </a:rPr>
              <a:t>Cardiac Reprogramming </a:t>
            </a:r>
            <a:r>
              <a:rPr lang="en-US" sz="2400" kern="0" dirty="0" smtClean="0">
                <a:latin typeface="Arial" pitchFamily="34" charset="0"/>
                <a:ea typeface="+mj-ea"/>
                <a:cs typeface="Arial" pitchFamily="34" charset="0"/>
              </a:rPr>
              <a:t>F</a:t>
            </a:r>
            <a:r>
              <a:rPr kumimoji="0" lang="en-US" sz="2400" b="0" i="0" u="none" strike="noStrike" kern="0" cap="none" spc="0" normalizeH="0" baseline="0" noProof="0" dirty="0" smtClean="0">
                <a:ln>
                  <a:noFill/>
                </a:ln>
                <a:effectLst/>
                <a:uLnTx/>
                <a:uFillTx/>
                <a:latin typeface="Arial" pitchFamily="34" charset="0"/>
                <a:ea typeface="+mj-ea"/>
                <a:cs typeface="Arial" pitchFamily="34" charset="0"/>
              </a:rPr>
              <a:t>actors in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effectLst/>
                <a:uLnTx/>
                <a:uFillTx/>
                <a:latin typeface="Arial" pitchFamily="34" charset="0"/>
                <a:ea typeface="+mj-ea"/>
                <a:cs typeface="Arial" pitchFamily="34" charset="0"/>
              </a:rPr>
              <a:t>Fibroblasts</a:t>
            </a:r>
            <a:endParaRPr kumimoji="0" lang="en-US" sz="2400" b="0" i="0" u="none" strike="noStrike" kern="0" cap="none" spc="0" normalizeH="0" baseline="0" noProof="0" dirty="0">
              <a:ln>
                <a:noFill/>
              </a:ln>
              <a:effectLst/>
              <a:uLnTx/>
              <a:uFillTx/>
              <a:latin typeface="Arial" pitchFamily="34" charset="0"/>
              <a:ea typeface="+mj-ea"/>
              <a:cs typeface="Arial" pitchFamily="34" charset="0"/>
            </a:endParaRPr>
          </a:p>
        </p:txBody>
      </p:sp>
      <p:grpSp>
        <p:nvGrpSpPr>
          <p:cNvPr id="5" name="Group 65"/>
          <p:cNvGrpSpPr/>
          <p:nvPr/>
        </p:nvGrpSpPr>
        <p:grpSpPr>
          <a:xfrm>
            <a:off x="3276600" y="1524000"/>
            <a:ext cx="5410200" cy="2971800"/>
            <a:chOff x="3476626" y="1100342"/>
            <a:chExt cx="5632448" cy="4252825"/>
          </a:xfrm>
        </p:grpSpPr>
        <p:pic>
          <p:nvPicPr>
            <p:cNvPr id="68" name="Picture 67" descr="doublemiR_mef2c_d3 [Data Set-A].tif"/>
            <p:cNvPicPr>
              <a:picLocks noChangeAspect="1"/>
            </p:cNvPicPr>
            <p:nvPr/>
          </p:nvPicPr>
          <p:blipFill rotWithShape="1">
            <a:blip r:embed="rId4" cstate="print">
              <a:extLst>
                <a:ext uri="{28A0092B-C50C-407E-A947-70E740481C1C}">
                  <a14:useLocalDpi xmlns:a14="http://schemas.microsoft.com/office/drawing/2010/main" val="0"/>
                </a:ext>
              </a:extLst>
            </a:blip>
            <a:srcRect l="7754" t="13982" r="-3" b="8745"/>
            <a:stretch/>
          </p:blipFill>
          <p:spPr>
            <a:xfrm>
              <a:off x="6429375" y="1294453"/>
              <a:ext cx="2679699" cy="1857374"/>
            </a:xfrm>
            <a:prstGeom prst="rect">
              <a:avLst/>
            </a:prstGeom>
          </p:spPr>
        </p:pic>
        <p:sp>
          <p:nvSpPr>
            <p:cNvPr id="69" name="Rectangle 68"/>
            <p:cNvSpPr/>
            <p:nvPr/>
          </p:nvSpPr>
          <p:spPr>
            <a:xfrm>
              <a:off x="6797674" y="1196933"/>
              <a:ext cx="2155825"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9509" tIns="44754" rIns="89509" bIns="44754" rtlCol="0" anchor="ctr"/>
            <a:lstStyle/>
            <a:p>
              <a:pPr algn="ctr"/>
              <a:r>
                <a:rPr lang="en-US" sz="1200" b="1" dirty="0">
                  <a:solidFill>
                    <a:schemeClr val="tx1"/>
                  </a:solidFill>
                  <a:effectLst>
                    <a:outerShdw blurRad="38100" dist="38100" dir="2700000" algn="tl">
                      <a:srgbClr val="000000">
                        <a:alpha val="43137"/>
                      </a:srgbClr>
                    </a:outerShdw>
                  </a:effectLst>
                </a:rPr>
                <a:t>qRT-PCR_Mef2c; day 3c</a:t>
              </a:r>
              <a:endParaRPr lang="en-US" sz="1200" b="1" dirty="0">
                <a:effectLst>
                  <a:outerShdw blurRad="38100" dist="38100" dir="2700000" algn="tl">
                    <a:srgbClr val="000000">
                      <a:alpha val="43137"/>
                    </a:srgbClr>
                  </a:outerShdw>
                </a:effectLst>
              </a:endParaRPr>
            </a:p>
          </p:txBody>
        </p:sp>
        <p:sp>
          <p:nvSpPr>
            <p:cNvPr id="70" name="TextBox 69"/>
            <p:cNvSpPr txBox="1"/>
            <p:nvPr/>
          </p:nvSpPr>
          <p:spPr>
            <a:xfrm>
              <a:off x="4294433" y="3247608"/>
              <a:ext cx="1268167" cy="241154"/>
            </a:xfrm>
            <a:prstGeom prst="rect">
              <a:avLst/>
            </a:prstGeom>
            <a:noFill/>
          </p:spPr>
          <p:txBody>
            <a:bodyPr wrap="none" lIns="55943" tIns="27971" rIns="55943" bIns="27971" rtlCol="0">
              <a:spAutoFit/>
            </a:bodyPr>
            <a:lstStyle/>
            <a:p>
              <a:r>
                <a:rPr lang="en-US" sz="1200" b="1" dirty="0" err="1">
                  <a:effectLst>
                    <a:outerShdw blurRad="38100" dist="38100" dir="2700000" algn="tl">
                      <a:srgbClr val="000000">
                        <a:alpha val="43137"/>
                      </a:srgbClr>
                    </a:outerShdw>
                  </a:effectLst>
                </a:rPr>
                <a:t>miR</a:t>
              </a:r>
              <a:r>
                <a:rPr lang="en-US" sz="1200" b="1" dirty="0">
                  <a:effectLst>
                    <a:outerShdw blurRad="38100" dist="38100" dir="2700000" algn="tl">
                      <a:srgbClr val="000000">
                        <a:alpha val="43137"/>
                      </a:srgbClr>
                    </a:outerShdw>
                  </a:effectLst>
                </a:rPr>
                <a:t> combinations</a:t>
              </a:r>
            </a:p>
          </p:txBody>
        </p:sp>
        <p:pic>
          <p:nvPicPr>
            <p:cNvPr id="71" name="Picture 70" descr="doublemiR_mef2c_d3 [Data Set-A]2.tif"/>
            <p:cNvPicPr>
              <a:picLocks noChangeAspect="1"/>
            </p:cNvPicPr>
            <p:nvPr/>
          </p:nvPicPr>
          <p:blipFill rotWithShape="1">
            <a:blip r:embed="rId5" cstate="print">
              <a:extLst>
                <a:ext uri="{28A0092B-C50C-407E-A947-70E740481C1C}">
                  <a14:useLocalDpi xmlns:a14="http://schemas.microsoft.com/office/drawing/2010/main" val="0"/>
                </a:ext>
              </a:extLst>
            </a:blip>
            <a:srcRect l="9044" t="12182" r="-9044" b="8800"/>
            <a:stretch/>
          </p:blipFill>
          <p:spPr>
            <a:xfrm>
              <a:off x="3476626" y="1295400"/>
              <a:ext cx="2884319" cy="1885950"/>
            </a:xfrm>
            <a:prstGeom prst="rect">
              <a:avLst/>
            </a:prstGeom>
          </p:spPr>
        </p:pic>
        <p:sp>
          <p:nvSpPr>
            <p:cNvPr id="72" name="Rectangle 71"/>
            <p:cNvSpPr/>
            <p:nvPr/>
          </p:nvSpPr>
          <p:spPr>
            <a:xfrm>
              <a:off x="4038600" y="1100342"/>
              <a:ext cx="1885944" cy="489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9509" tIns="44754" rIns="89509" bIns="44754" rtlCol="0" anchor="ctr"/>
            <a:lstStyle/>
            <a:p>
              <a:pPr algn="ctr"/>
              <a:r>
                <a:rPr lang="en-US" sz="1200" b="1" dirty="0">
                  <a:solidFill>
                    <a:srgbClr val="000000"/>
                  </a:solidFill>
                  <a:effectLst>
                    <a:outerShdw blurRad="38100" dist="38100" dir="2700000" algn="tl">
                      <a:srgbClr val="000000">
                        <a:alpha val="43137"/>
                      </a:srgbClr>
                    </a:outerShdw>
                  </a:effectLst>
                </a:rPr>
                <a:t>qRT-PCR</a:t>
              </a:r>
              <a:r>
                <a:rPr lang="en-US" sz="1200" b="1" dirty="0">
                  <a:effectLst>
                    <a:outerShdw blurRad="38100" dist="38100" dir="2700000" algn="tl">
                      <a:srgbClr val="000000">
                        <a:alpha val="43137"/>
                      </a:srgbClr>
                    </a:outerShdw>
                  </a:effectLst>
                </a:rPr>
                <a:t>_</a:t>
              </a:r>
              <a:r>
                <a:rPr lang="en-US" sz="1200" b="1" dirty="0">
                  <a:solidFill>
                    <a:schemeClr val="tx1"/>
                  </a:solidFill>
                  <a:effectLst>
                    <a:outerShdw blurRad="38100" dist="38100" dir="2700000" algn="tl">
                      <a:srgbClr val="000000">
                        <a:alpha val="43137"/>
                      </a:srgbClr>
                    </a:outerShdw>
                  </a:effectLst>
                </a:rPr>
                <a:t>Gata4; day 3</a:t>
              </a:r>
              <a:endParaRPr lang="en-US" sz="1200" b="1" dirty="0">
                <a:effectLst>
                  <a:outerShdw blurRad="38100" dist="38100" dir="2700000" algn="tl">
                    <a:srgbClr val="000000">
                      <a:alpha val="43137"/>
                    </a:srgbClr>
                  </a:outerShdw>
                </a:effectLst>
              </a:endParaRPr>
            </a:p>
          </p:txBody>
        </p:sp>
        <p:sp>
          <p:nvSpPr>
            <p:cNvPr id="73" name="Rectangle 72"/>
            <p:cNvSpPr/>
            <p:nvPr/>
          </p:nvSpPr>
          <p:spPr>
            <a:xfrm>
              <a:off x="5143500" y="3611181"/>
              <a:ext cx="2571749" cy="523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9509" tIns="44754" rIns="89509" bIns="44754" rtlCol="0" anchor="ctr"/>
            <a:lstStyle/>
            <a:p>
              <a:pPr algn="ctr"/>
              <a:endParaRPr lang="en-US" sz="1200" b="1" dirty="0">
                <a:effectLst>
                  <a:outerShdw blurRad="38100" dist="38100" dir="2700000" algn="tl">
                    <a:srgbClr val="000000">
                      <a:alpha val="43137"/>
                    </a:srgbClr>
                  </a:outerShdw>
                </a:effectLst>
              </a:endParaRPr>
            </a:p>
          </p:txBody>
        </p:sp>
        <p:sp>
          <p:nvSpPr>
            <p:cNvPr id="74" name="TextBox 73"/>
            <p:cNvSpPr txBox="1"/>
            <p:nvPr/>
          </p:nvSpPr>
          <p:spPr>
            <a:xfrm>
              <a:off x="7515226" y="1542223"/>
              <a:ext cx="1084398" cy="210377"/>
            </a:xfrm>
            <a:prstGeom prst="rect">
              <a:avLst/>
            </a:prstGeom>
            <a:noFill/>
            <a:ln>
              <a:solidFill>
                <a:schemeClr val="bg1"/>
              </a:solidFill>
            </a:ln>
          </p:spPr>
          <p:txBody>
            <a:bodyPr wrap="none" lIns="55943" tIns="27971" rIns="55943" bIns="27971" rtlCol="0">
              <a:spAutoFit/>
            </a:bodyPr>
            <a:lstStyle/>
            <a:p>
              <a:r>
                <a:rPr lang="en-US" sz="1000" dirty="0" smtClean="0"/>
                <a:t>miRs-1, 133, 208</a:t>
              </a:r>
              <a:endParaRPr lang="en-US" sz="1000" dirty="0"/>
            </a:p>
          </p:txBody>
        </p:sp>
        <p:sp>
          <p:nvSpPr>
            <p:cNvPr id="75" name="TextBox 74"/>
            <p:cNvSpPr txBox="1"/>
            <p:nvPr/>
          </p:nvSpPr>
          <p:spPr>
            <a:xfrm>
              <a:off x="7515226" y="1831898"/>
              <a:ext cx="1084398" cy="210377"/>
            </a:xfrm>
            <a:prstGeom prst="rect">
              <a:avLst/>
            </a:prstGeom>
            <a:noFill/>
            <a:ln>
              <a:solidFill>
                <a:schemeClr val="bg1"/>
              </a:solidFill>
            </a:ln>
          </p:spPr>
          <p:txBody>
            <a:bodyPr wrap="none" lIns="55943" tIns="27971" rIns="55943" bIns="27971" rtlCol="0">
              <a:spAutoFit/>
            </a:bodyPr>
            <a:lstStyle/>
            <a:p>
              <a:r>
                <a:rPr lang="en-US" sz="1000" dirty="0" smtClean="0"/>
                <a:t>miRs-1, 133, 206</a:t>
              </a:r>
              <a:endParaRPr lang="en-US" sz="1000" dirty="0"/>
            </a:p>
          </p:txBody>
        </p:sp>
        <p:cxnSp>
          <p:nvCxnSpPr>
            <p:cNvPr id="76" name="Straight Arrow Connector 75"/>
            <p:cNvCxnSpPr/>
            <p:nvPr/>
          </p:nvCxnSpPr>
          <p:spPr>
            <a:xfrm flipV="1">
              <a:off x="8590194" y="1583945"/>
              <a:ext cx="361944" cy="1007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8610600" y="1961080"/>
              <a:ext cx="161749" cy="963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4443960" y="1600200"/>
              <a:ext cx="1013866" cy="210377"/>
            </a:xfrm>
            <a:prstGeom prst="rect">
              <a:avLst/>
            </a:prstGeom>
            <a:noFill/>
            <a:ln>
              <a:solidFill>
                <a:schemeClr val="bg1"/>
              </a:solidFill>
            </a:ln>
          </p:spPr>
          <p:txBody>
            <a:bodyPr wrap="none" lIns="55943" tIns="27971" rIns="55943" bIns="27971" rtlCol="0">
              <a:spAutoFit/>
            </a:bodyPr>
            <a:lstStyle/>
            <a:p>
              <a:r>
                <a:rPr lang="en-US" sz="1000" dirty="0" smtClean="0"/>
                <a:t>miRs-1, 33, 206</a:t>
              </a:r>
              <a:endParaRPr lang="en-US" sz="1000" dirty="0"/>
            </a:p>
          </p:txBody>
        </p:sp>
        <p:sp>
          <p:nvSpPr>
            <p:cNvPr id="79" name="TextBox 78"/>
            <p:cNvSpPr txBox="1"/>
            <p:nvPr/>
          </p:nvSpPr>
          <p:spPr>
            <a:xfrm>
              <a:off x="4543426" y="1923449"/>
              <a:ext cx="1084398" cy="210377"/>
            </a:xfrm>
            <a:prstGeom prst="rect">
              <a:avLst/>
            </a:prstGeom>
            <a:noFill/>
            <a:ln>
              <a:solidFill>
                <a:schemeClr val="bg1"/>
              </a:solidFill>
            </a:ln>
          </p:spPr>
          <p:txBody>
            <a:bodyPr wrap="none" lIns="55943" tIns="27971" rIns="55943" bIns="27971" rtlCol="0">
              <a:spAutoFit/>
            </a:bodyPr>
            <a:lstStyle/>
            <a:p>
              <a:r>
                <a:rPr lang="en-US" sz="1000" dirty="0" smtClean="0"/>
                <a:t>miRs-1, 133, 208</a:t>
              </a:r>
              <a:endParaRPr lang="en-US" sz="1000" dirty="0"/>
            </a:p>
          </p:txBody>
        </p:sp>
        <p:cxnSp>
          <p:nvCxnSpPr>
            <p:cNvPr id="80" name="Straight Arrow Connector 79"/>
            <p:cNvCxnSpPr/>
            <p:nvPr/>
          </p:nvCxnSpPr>
          <p:spPr>
            <a:xfrm>
              <a:off x="5638973" y="2042275"/>
              <a:ext cx="20954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6888029" y="4267201"/>
              <a:ext cx="198947" cy="381945"/>
            </a:xfrm>
            <a:prstGeom prst="rect">
              <a:avLst/>
            </a:prstGeom>
            <a:noFill/>
            <a:ln>
              <a:solidFill>
                <a:schemeClr val="bg1"/>
              </a:solidFill>
            </a:ln>
          </p:spPr>
          <p:txBody>
            <a:bodyPr wrap="none" lIns="55943" tIns="27971" rIns="55943" bIns="27971" rtlCol="0">
              <a:spAutoFit/>
            </a:bodyPr>
            <a:lstStyle/>
            <a:p>
              <a:endParaRPr lang="en-US" sz="1000" dirty="0"/>
            </a:p>
          </p:txBody>
        </p:sp>
        <p:sp>
          <p:nvSpPr>
            <p:cNvPr id="82" name="TextBox 81"/>
            <p:cNvSpPr txBox="1"/>
            <p:nvPr/>
          </p:nvSpPr>
          <p:spPr>
            <a:xfrm>
              <a:off x="5305426" y="4971222"/>
              <a:ext cx="198947" cy="381945"/>
            </a:xfrm>
            <a:prstGeom prst="rect">
              <a:avLst/>
            </a:prstGeom>
            <a:noFill/>
            <a:ln>
              <a:solidFill>
                <a:schemeClr val="bg1"/>
              </a:solidFill>
            </a:ln>
          </p:spPr>
          <p:txBody>
            <a:bodyPr wrap="none" lIns="55943" tIns="27971" rIns="55943" bIns="27971" rtlCol="0">
              <a:spAutoFit/>
            </a:bodyPr>
            <a:lstStyle/>
            <a:p>
              <a:endParaRPr lang="en-US" sz="1000" dirty="0"/>
            </a:p>
          </p:txBody>
        </p:sp>
        <p:sp>
          <p:nvSpPr>
            <p:cNvPr id="85" name="TextBox 84"/>
            <p:cNvSpPr txBox="1"/>
            <p:nvPr/>
          </p:nvSpPr>
          <p:spPr>
            <a:xfrm>
              <a:off x="7364202" y="3279431"/>
              <a:ext cx="1268167" cy="241154"/>
            </a:xfrm>
            <a:prstGeom prst="rect">
              <a:avLst/>
            </a:prstGeom>
            <a:noFill/>
          </p:spPr>
          <p:txBody>
            <a:bodyPr wrap="none" lIns="55943" tIns="27971" rIns="55943" bIns="27971" rtlCol="0">
              <a:spAutoFit/>
            </a:bodyPr>
            <a:lstStyle/>
            <a:p>
              <a:r>
                <a:rPr lang="en-US" sz="1200" b="1" dirty="0" err="1">
                  <a:effectLst>
                    <a:outerShdw blurRad="38100" dist="38100" dir="2700000" algn="tl">
                      <a:srgbClr val="000000">
                        <a:alpha val="43137"/>
                      </a:srgbClr>
                    </a:outerShdw>
                  </a:effectLst>
                </a:rPr>
                <a:t>miR</a:t>
              </a:r>
              <a:r>
                <a:rPr lang="en-US" sz="1200" b="1" dirty="0">
                  <a:effectLst>
                    <a:outerShdw blurRad="38100" dist="38100" dir="2700000" algn="tl">
                      <a:srgbClr val="000000">
                        <a:alpha val="43137"/>
                      </a:srgbClr>
                    </a:outerShdw>
                  </a:effectLst>
                </a:rPr>
                <a:t> combinations</a:t>
              </a:r>
            </a:p>
          </p:txBody>
        </p:sp>
        <p:cxnSp>
          <p:nvCxnSpPr>
            <p:cNvPr id="86" name="Straight Arrow Connector 85"/>
            <p:cNvCxnSpPr/>
            <p:nvPr/>
          </p:nvCxnSpPr>
          <p:spPr>
            <a:xfrm>
              <a:off x="5419548" y="1721650"/>
              <a:ext cx="400397" cy="1102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bwMode="auto">
            <a:xfrm>
              <a:off x="3752056" y="2590800"/>
              <a:ext cx="22953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8" name="Straight Connector 87"/>
            <p:cNvCxnSpPr/>
            <p:nvPr/>
          </p:nvCxnSpPr>
          <p:spPr bwMode="auto">
            <a:xfrm>
              <a:off x="6772446" y="2743200"/>
              <a:ext cx="22953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47" name="AutoShape 10"/>
          <p:cNvSpPr>
            <a:spLocks/>
          </p:cNvSpPr>
          <p:nvPr/>
        </p:nvSpPr>
        <p:spPr bwMode="auto">
          <a:xfrm>
            <a:off x="1447800" y="3797691"/>
            <a:ext cx="228600" cy="850509"/>
          </a:xfrm>
          <a:prstGeom prst="leftBrace">
            <a:avLst>
              <a:gd name="adj1" fmla="val 120833"/>
              <a:gd name="adj2" fmla="val 50000"/>
            </a:avLst>
          </a:prstGeom>
          <a:noFill/>
          <a:ln w="28575">
            <a:solidFill>
              <a:sysClr val="window" lastClr="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AutoShape 10"/>
          <p:cNvSpPr>
            <a:spLocks/>
          </p:cNvSpPr>
          <p:nvPr/>
        </p:nvSpPr>
        <p:spPr bwMode="auto">
          <a:xfrm>
            <a:off x="1600200" y="5181600"/>
            <a:ext cx="152400" cy="381000"/>
          </a:xfrm>
          <a:prstGeom prst="leftBrace">
            <a:avLst>
              <a:gd name="adj1" fmla="val 120833"/>
              <a:gd name="adj2" fmla="val 50000"/>
            </a:avLst>
          </a:prstGeom>
          <a:noFill/>
          <a:ln w="28575">
            <a:solidFill>
              <a:sysClr val="window" lastClr="FFFFFF"/>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60" name="Picture 59"/>
          <p:cNvPicPr>
            <a:picLocks noChangeAspect="1"/>
          </p:cNvPicPr>
          <p:nvPr/>
        </p:nvPicPr>
        <p:blipFill rotWithShape="1">
          <a:blip r:embed="rId6" cstate="print"/>
          <a:srcRect l="85556" t="292" r="1113" b="7158"/>
          <a:stretch/>
        </p:blipFill>
        <p:spPr>
          <a:xfrm>
            <a:off x="3124200" y="4343400"/>
            <a:ext cx="2057400" cy="2057399"/>
          </a:xfrm>
          <a:prstGeom prst="rect">
            <a:avLst/>
          </a:prstGeom>
        </p:spPr>
      </p:pic>
      <p:grpSp>
        <p:nvGrpSpPr>
          <p:cNvPr id="6" name="Group 46"/>
          <p:cNvGrpSpPr/>
          <p:nvPr/>
        </p:nvGrpSpPr>
        <p:grpSpPr>
          <a:xfrm>
            <a:off x="5257801" y="4336443"/>
            <a:ext cx="3581400" cy="2064357"/>
            <a:chOff x="701967" y="6886729"/>
            <a:chExt cx="2924635" cy="1525397"/>
          </a:xfrm>
        </p:grpSpPr>
        <p:pic>
          <p:nvPicPr>
            <p:cNvPr id="66" name="Picture 2"/>
            <p:cNvPicPr>
              <a:picLocks noChangeAspect="1" noChangeArrowheads="1"/>
            </p:cNvPicPr>
            <p:nvPr/>
          </p:nvPicPr>
          <p:blipFill rotWithShape="1">
            <a:blip r:embed="rId7" cstate="print">
              <a:lum contrast="30000"/>
            </a:blip>
            <a:srcRect t="14657"/>
            <a:stretch/>
          </p:blipFill>
          <p:spPr bwMode="auto">
            <a:xfrm>
              <a:off x="701967" y="6915840"/>
              <a:ext cx="1674548" cy="1496286"/>
            </a:xfrm>
            <a:prstGeom prst="rect">
              <a:avLst/>
            </a:prstGeom>
            <a:noFill/>
            <a:ln w="9525">
              <a:noFill/>
              <a:miter lim="800000"/>
              <a:headEnd/>
              <a:tailEnd/>
            </a:ln>
          </p:spPr>
        </p:pic>
        <p:sp>
          <p:nvSpPr>
            <p:cNvPr id="89" name="Rectangle 88"/>
            <p:cNvSpPr/>
            <p:nvPr/>
          </p:nvSpPr>
          <p:spPr>
            <a:xfrm>
              <a:off x="1431154" y="7292336"/>
              <a:ext cx="218440" cy="276225"/>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p:cNvCxnSpPr/>
            <p:nvPr/>
          </p:nvCxnSpPr>
          <p:spPr>
            <a:xfrm>
              <a:off x="2631440" y="7043737"/>
              <a:ext cx="327660" cy="13811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91" name="Picture 4"/>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Effect>
                        <a14:colorTemperature colorTemp="7200"/>
                      </a14:imgEffect>
                    </a14:imgLayer>
                  </a14:imgProps>
                </a:ext>
              </a:extLst>
            </a:blip>
            <a:srcRect/>
            <a:stretch>
              <a:fillRect/>
            </a:stretch>
          </p:blipFill>
          <p:spPr bwMode="auto">
            <a:xfrm>
              <a:off x="2498247" y="6909245"/>
              <a:ext cx="1128355" cy="1473771"/>
            </a:xfrm>
            <a:prstGeom prst="rect">
              <a:avLst/>
            </a:prstGeom>
            <a:noFill/>
            <a:ln w="28575">
              <a:solidFill>
                <a:schemeClr val="bg1"/>
              </a:solidFill>
              <a:miter lim="800000"/>
              <a:headEnd/>
              <a:tailEnd/>
            </a:ln>
          </p:spPr>
        </p:pic>
        <p:cxnSp>
          <p:nvCxnSpPr>
            <p:cNvPr id="92" name="Straight Connector 91"/>
            <p:cNvCxnSpPr/>
            <p:nvPr/>
          </p:nvCxnSpPr>
          <p:spPr>
            <a:xfrm flipH="1">
              <a:off x="1649594" y="6917306"/>
              <a:ext cx="865663" cy="3750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1649594" y="7568562"/>
              <a:ext cx="976016" cy="7868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2624465" y="6886729"/>
              <a:ext cx="190500" cy="17590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29465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228600" y="1828800"/>
            <a:ext cx="37338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21"/>
          <p:cNvSpPr>
            <a:spLocks noGrp="1"/>
          </p:cNvSpPr>
          <p:nvPr>
            <p:ph type="title"/>
          </p:nvPr>
        </p:nvSpPr>
        <p:spPr>
          <a:xfrm>
            <a:off x="685800" y="-228600"/>
            <a:ext cx="7467600" cy="1143000"/>
          </a:xfrm>
        </p:spPr>
        <p:txBody>
          <a:bodyPr>
            <a:normAutofit/>
          </a:bodyPr>
          <a:lstStyle/>
          <a:p>
            <a:r>
              <a:rPr lang="en-US" sz="3200" dirty="0" smtClean="0">
                <a:solidFill>
                  <a:srgbClr val="C00000"/>
                </a:solidFill>
                <a:latin typeface="Arial" pitchFamily="34" charset="0"/>
                <a:cs typeface="Arial" pitchFamily="34" charset="0"/>
              </a:rPr>
              <a:t>Injection of </a:t>
            </a:r>
            <a:r>
              <a:rPr lang="en-US" sz="3200" dirty="0" err="1" smtClean="0">
                <a:solidFill>
                  <a:srgbClr val="C00000"/>
                </a:solidFill>
                <a:latin typeface="Arial" pitchFamily="34" charset="0"/>
                <a:cs typeface="Arial" pitchFamily="34" charset="0"/>
              </a:rPr>
              <a:t>miRNAs</a:t>
            </a:r>
            <a:r>
              <a:rPr lang="en-US" sz="3200" dirty="0" smtClean="0">
                <a:solidFill>
                  <a:srgbClr val="C00000"/>
                </a:solidFill>
                <a:latin typeface="Arial" pitchFamily="34" charset="0"/>
                <a:cs typeface="Arial" pitchFamily="34" charset="0"/>
              </a:rPr>
              <a:t> </a:t>
            </a:r>
            <a:r>
              <a:rPr lang="en-US" sz="3200" i="1" dirty="0" smtClean="0">
                <a:solidFill>
                  <a:srgbClr val="C00000"/>
                </a:solidFill>
                <a:latin typeface="Arial" pitchFamily="34" charset="0"/>
                <a:cs typeface="Arial" pitchFamily="34" charset="0"/>
              </a:rPr>
              <a:t>in vivo</a:t>
            </a:r>
            <a:endParaRPr lang="en-US" sz="3200" dirty="0">
              <a:solidFill>
                <a:srgbClr val="C00000"/>
              </a:solidFill>
              <a:latin typeface="Arial" pitchFamily="34" charset="0"/>
              <a:cs typeface="Arial" pitchFamily="34" charset="0"/>
            </a:endParaRPr>
          </a:p>
        </p:txBody>
      </p:sp>
      <p:grpSp>
        <p:nvGrpSpPr>
          <p:cNvPr id="2" name="Group 36"/>
          <p:cNvGrpSpPr/>
          <p:nvPr/>
        </p:nvGrpSpPr>
        <p:grpSpPr>
          <a:xfrm>
            <a:off x="152400" y="1940923"/>
            <a:ext cx="6010918" cy="2286000"/>
            <a:chOff x="304800" y="3200400"/>
            <a:chExt cx="6010918" cy="1905024"/>
          </a:xfrm>
        </p:grpSpPr>
        <p:grpSp>
          <p:nvGrpSpPr>
            <p:cNvPr id="3" name="Group 22"/>
            <p:cNvGrpSpPr/>
            <p:nvPr/>
          </p:nvGrpSpPr>
          <p:grpSpPr>
            <a:xfrm>
              <a:off x="2514600" y="3505224"/>
              <a:ext cx="3801118" cy="1336933"/>
              <a:chOff x="4128720" y="4748757"/>
              <a:chExt cx="3801118" cy="1336933"/>
            </a:xfrm>
          </p:grpSpPr>
          <p:grpSp>
            <p:nvGrpSpPr>
              <p:cNvPr id="5" name="Group 97"/>
              <p:cNvGrpSpPr/>
              <p:nvPr/>
            </p:nvGrpSpPr>
            <p:grpSpPr>
              <a:xfrm>
                <a:off x="4772440" y="4748757"/>
                <a:ext cx="3157398" cy="1336933"/>
                <a:chOff x="4772440" y="4748757"/>
                <a:chExt cx="3157398" cy="1336933"/>
              </a:xfrm>
            </p:grpSpPr>
            <p:grpSp>
              <p:nvGrpSpPr>
                <p:cNvPr id="8" name="Group 26"/>
                <p:cNvGrpSpPr/>
                <p:nvPr/>
              </p:nvGrpSpPr>
              <p:grpSpPr>
                <a:xfrm>
                  <a:off x="4772440" y="5379752"/>
                  <a:ext cx="627236" cy="705938"/>
                  <a:chOff x="5105400" y="6324600"/>
                  <a:chExt cx="1600200" cy="3118902"/>
                </a:xfrm>
              </p:grpSpPr>
              <p:cxnSp>
                <p:nvCxnSpPr>
                  <p:cNvPr id="28" name="Straight Arrow Connector 27"/>
                  <p:cNvCxnSpPr/>
                  <p:nvPr/>
                </p:nvCxnSpPr>
                <p:spPr>
                  <a:xfrm>
                    <a:off x="5486400" y="6705600"/>
                    <a:ext cx="685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9" name="Picture 3"/>
                  <p:cNvPicPr>
                    <a:picLocks noChangeAspect="1" noChangeArrowheads="1"/>
                  </p:cNvPicPr>
                  <p:nvPr/>
                </p:nvPicPr>
                <p:blipFill>
                  <a:blip r:embed="rId3" cstate="print"/>
                  <a:srcRect/>
                  <a:stretch>
                    <a:fillRect/>
                  </a:stretch>
                </p:blipFill>
                <p:spPr bwMode="auto">
                  <a:xfrm>
                    <a:off x="5105400" y="6324600"/>
                    <a:ext cx="1600200" cy="3118902"/>
                  </a:xfrm>
                  <a:prstGeom prst="rect">
                    <a:avLst/>
                  </a:prstGeom>
                  <a:noFill/>
                  <a:ln w="9525">
                    <a:noFill/>
                    <a:miter lim="800000"/>
                    <a:headEnd/>
                    <a:tailEnd/>
                  </a:ln>
                </p:spPr>
              </p:pic>
              <p:sp>
                <p:nvSpPr>
                  <p:cNvPr id="30" name="Oval 29"/>
                  <p:cNvSpPr/>
                  <p:nvPr/>
                </p:nvSpPr>
                <p:spPr>
                  <a:xfrm>
                    <a:off x="6629400" y="8305800"/>
                    <a:ext cx="762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sp>
              <p:nvSpPr>
                <p:cNvPr id="27" name="TextBox 26"/>
                <p:cNvSpPr txBox="1"/>
                <p:nvPr/>
              </p:nvSpPr>
              <p:spPr>
                <a:xfrm>
                  <a:off x="5195520" y="4748757"/>
                  <a:ext cx="2734318" cy="783905"/>
                </a:xfrm>
                <a:prstGeom prst="rect">
                  <a:avLst/>
                </a:prstGeom>
                <a:noFill/>
              </p:spPr>
              <p:txBody>
                <a:bodyPr wrap="square" lIns="44803" tIns="22402" rIns="44803" bIns="22402" rtlCol="0">
                  <a:spAutoFit/>
                </a:bodyPr>
                <a:lstStyle/>
                <a:p>
                  <a:r>
                    <a:rPr lang="en-US" sz="1200" dirty="0" smtClean="0">
                      <a:latin typeface="Arial" pitchFamily="34" charset="0"/>
                      <a:cs typeface="Arial" pitchFamily="34" charset="0"/>
                    </a:rPr>
                    <a:t>Test </a:t>
                  </a:r>
                  <a:r>
                    <a:rPr lang="en-US" sz="1200" dirty="0">
                      <a:latin typeface="Arial" pitchFamily="34" charset="0"/>
                      <a:cs typeface="Arial" pitchFamily="34" charset="0"/>
                    </a:rPr>
                    <a:t>for </a:t>
                  </a:r>
                  <a:r>
                    <a:rPr lang="en-US" sz="1200" dirty="0" err="1">
                      <a:latin typeface="Arial" pitchFamily="34" charset="0"/>
                      <a:cs typeface="Arial" pitchFamily="34" charset="0"/>
                    </a:rPr>
                    <a:t>miRNA</a:t>
                  </a:r>
                  <a:r>
                    <a:rPr lang="en-US" sz="1200" dirty="0">
                      <a:latin typeface="Arial" pitchFamily="34" charset="0"/>
                      <a:cs typeface="Arial" pitchFamily="34" charset="0"/>
                    </a:rPr>
                    <a:t>-induced reprogramming </a:t>
                  </a:r>
                  <a:endParaRPr lang="en-US" sz="1200" dirty="0" smtClean="0">
                    <a:latin typeface="Arial" pitchFamily="34" charset="0"/>
                    <a:cs typeface="Arial" pitchFamily="34" charset="0"/>
                  </a:endParaRPr>
                </a:p>
                <a:p>
                  <a:r>
                    <a:rPr lang="en-US" sz="1200" i="1" dirty="0" smtClean="0">
                      <a:latin typeface="Arial" pitchFamily="34" charset="0"/>
                      <a:cs typeface="Arial" pitchFamily="34" charset="0"/>
                    </a:rPr>
                    <a:t>in </a:t>
                  </a:r>
                  <a:r>
                    <a:rPr lang="en-US" sz="1200" i="1" dirty="0">
                      <a:latin typeface="Arial" pitchFamily="34" charset="0"/>
                      <a:cs typeface="Arial" pitchFamily="34" charset="0"/>
                    </a:rPr>
                    <a:t>vivo</a:t>
                  </a:r>
                  <a:r>
                    <a:rPr lang="en-US" sz="1200" dirty="0">
                      <a:latin typeface="Arial" pitchFamily="34" charset="0"/>
                      <a:cs typeface="Arial" pitchFamily="34" charset="0"/>
                    </a:rPr>
                    <a:t> </a:t>
                  </a:r>
                  <a:r>
                    <a:rPr lang="en-US" sz="1200" dirty="0" smtClean="0">
                      <a:latin typeface="Arial" pitchFamily="34" charset="0"/>
                      <a:cs typeface="Arial" pitchFamily="34" charset="0"/>
                    </a:rPr>
                    <a:t>4 weeks following acute </a:t>
                  </a:r>
                  <a:r>
                    <a:rPr lang="en-US" sz="1200" dirty="0">
                      <a:latin typeface="Arial" pitchFamily="34" charset="0"/>
                      <a:cs typeface="Arial" pitchFamily="34" charset="0"/>
                    </a:rPr>
                    <a:t>myocardial infarction</a:t>
                  </a:r>
                </a:p>
              </p:txBody>
            </p:sp>
          </p:grpSp>
          <p:cxnSp>
            <p:nvCxnSpPr>
              <p:cNvPr id="25" name="Straight Arrow Connector 24"/>
              <p:cNvCxnSpPr/>
              <p:nvPr/>
            </p:nvCxnSpPr>
            <p:spPr>
              <a:xfrm>
                <a:off x="4128720" y="5205933"/>
                <a:ext cx="657914" cy="3566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9" name="Group 30"/>
            <p:cNvGrpSpPr/>
            <p:nvPr/>
          </p:nvGrpSpPr>
          <p:grpSpPr>
            <a:xfrm>
              <a:off x="304800" y="3200400"/>
              <a:ext cx="2098501" cy="1905024"/>
              <a:chOff x="609600" y="4038600"/>
              <a:chExt cx="2098501" cy="1905024"/>
            </a:xfrm>
          </p:grpSpPr>
          <p:grpSp>
            <p:nvGrpSpPr>
              <p:cNvPr id="10" name="Group 4"/>
              <p:cNvGrpSpPr/>
              <p:nvPr/>
            </p:nvGrpSpPr>
            <p:grpSpPr>
              <a:xfrm>
                <a:off x="609600" y="4038600"/>
                <a:ext cx="2098501" cy="1157045"/>
                <a:chOff x="1981200" y="4720758"/>
                <a:chExt cx="2098501" cy="1157045"/>
              </a:xfrm>
            </p:grpSpPr>
            <p:pic>
              <p:nvPicPr>
                <p:cNvPr id="6" name="Picture 2"/>
                <p:cNvPicPr>
                  <a:picLocks noChangeAspect="1" noChangeArrowheads="1"/>
                </p:cNvPicPr>
                <p:nvPr/>
              </p:nvPicPr>
              <p:blipFill>
                <a:blip r:embed="rId4" cstate="print"/>
                <a:srcRect/>
                <a:stretch>
                  <a:fillRect/>
                </a:stretch>
              </p:blipFill>
              <p:spPr bwMode="auto">
                <a:xfrm>
                  <a:off x="3302707" y="4720758"/>
                  <a:ext cx="776994" cy="1157045"/>
                </a:xfrm>
                <a:prstGeom prst="rect">
                  <a:avLst/>
                </a:prstGeom>
                <a:noFill/>
                <a:ln w="9525">
                  <a:noFill/>
                  <a:miter lim="800000"/>
                  <a:headEnd/>
                  <a:tailEnd/>
                </a:ln>
              </p:spPr>
            </p:pic>
            <p:sp>
              <p:nvSpPr>
                <p:cNvPr id="7" name="TextBox 6"/>
                <p:cNvSpPr txBox="1"/>
                <p:nvPr/>
              </p:nvSpPr>
              <p:spPr>
                <a:xfrm>
                  <a:off x="1981200" y="4876800"/>
                  <a:ext cx="1446622" cy="383796"/>
                </a:xfrm>
                <a:prstGeom prst="rect">
                  <a:avLst/>
                </a:prstGeom>
                <a:noFill/>
              </p:spPr>
              <p:txBody>
                <a:bodyPr wrap="none" lIns="44803" tIns="22402" rIns="44803" bIns="22402" rtlCol="0">
                  <a:spAutoFit/>
                </a:bodyPr>
                <a:lstStyle/>
                <a:p>
                  <a:r>
                    <a:rPr lang="en-US" sz="1100" b="1" dirty="0">
                      <a:latin typeface="Arial" pitchFamily="34" charset="0"/>
                      <a:cs typeface="Arial" pitchFamily="34" charset="0"/>
                    </a:rPr>
                    <a:t>Fsp1Cre-</a:t>
                  </a:r>
                  <a:r>
                    <a:rPr lang="en-US" sz="1100" b="1" i="1" dirty="0">
                      <a:latin typeface="Arial" pitchFamily="34" charset="0"/>
                      <a:cs typeface="Arial" pitchFamily="34" charset="0"/>
                    </a:rPr>
                    <a:t>td</a:t>
                  </a:r>
                  <a:r>
                    <a:rPr lang="en-US" sz="1100" b="1" dirty="0">
                      <a:latin typeface="Arial" pitchFamily="34" charset="0"/>
                      <a:cs typeface="Arial" pitchFamily="34" charset="0"/>
                    </a:rPr>
                    <a:t>TOMATO</a:t>
                  </a:r>
                </a:p>
                <a:p>
                  <a:r>
                    <a:rPr lang="en-US" sz="1100" b="1" dirty="0">
                      <a:latin typeface="Arial" pitchFamily="34" charset="0"/>
                      <a:cs typeface="Arial" pitchFamily="34" charset="0"/>
                    </a:rPr>
                    <a:t>transgenic mouse </a:t>
                  </a:r>
                </a:p>
              </p:txBody>
            </p:sp>
          </p:grpSp>
          <p:grpSp>
            <p:nvGrpSpPr>
              <p:cNvPr id="11" name="Group 19"/>
              <p:cNvGrpSpPr/>
              <p:nvPr/>
            </p:nvGrpSpPr>
            <p:grpSpPr>
              <a:xfrm>
                <a:off x="990600" y="5181600"/>
                <a:ext cx="1383713" cy="762024"/>
                <a:chOff x="2971800" y="8991600"/>
                <a:chExt cx="2535802" cy="1397398"/>
              </a:xfrm>
            </p:grpSpPr>
            <p:grpSp>
              <p:nvGrpSpPr>
                <p:cNvPr id="12" name="Group 106"/>
                <p:cNvGrpSpPr/>
                <p:nvPr/>
              </p:nvGrpSpPr>
              <p:grpSpPr>
                <a:xfrm>
                  <a:off x="3048000" y="8991600"/>
                  <a:ext cx="2459602" cy="1397398"/>
                  <a:chOff x="-152400" y="2438400"/>
                  <a:chExt cx="2362200" cy="1143000"/>
                </a:xfrm>
              </p:grpSpPr>
              <p:pic>
                <p:nvPicPr>
                  <p:cNvPr id="16" name="Picture 15"/>
                  <p:cNvPicPr>
                    <a:picLocks noChangeAspect="1" noChangeArrowheads="1"/>
                  </p:cNvPicPr>
                  <p:nvPr/>
                </p:nvPicPr>
                <p:blipFill>
                  <a:blip r:embed="rId5" cstate="print">
                    <a:duotone>
                      <a:schemeClr val="accent2">
                        <a:shade val="45000"/>
                        <a:satMod val="135000"/>
                      </a:schemeClr>
                      <a:prstClr val="white"/>
                    </a:duotone>
                  </a:blip>
                  <a:srcRect/>
                  <a:stretch>
                    <a:fillRect/>
                  </a:stretch>
                </p:blipFill>
                <p:spPr bwMode="auto">
                  <a:xfrm>
                    <a:off x="-152400" y="2438400"/>
                    <a:ext cx="1330523" cy="1143000"/>
                  </a:xfrm>
                  <a:prstGeom prst="rect">
                    <a:avLst/>
                  </a:prstGeom>
                  <a:noFill/>
                  <a:ln w="9525">
                    <a:noFill/>
                    <a:miter lim="800000"/>
                    <a:headEnd/>
                    <a:tailEnd/>
                  </a:ln>
                </p:spPr>
              </p:pic>
              <p:sp>
                <p:nvSpPr>
                  <p:cNvPr id="17" name="Rectangle 16"/>
                  <p:cNvSpPr/>
                  <p:nvPr/>
                </p:nvSpPr>
                <p:spPr>
                  <a:xfrm>
                    <a:off x="1524000" y="2895600"/>
                    <a:ext cx="6858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sp>
              <p:nvSpPr>
                <p:cNvPr id="14" name="Rectangle 13"/>
                <p:cNvSpPr/>
                <p:nvPr/>
              </p:nvSpPr>
              <p:spPr>
                <a:xfrm>
                  <a:off x="3581400" y="9067800"/>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5" name="Rectangle 14"/>
                <p:cNvSpPr/>
                <p:nvPr/>
              </p:nvSpPr>
              <p:spPr>
                <a:xfrm>
                  <a:off x="2971800" y="9905999"/>
                  <a:ext cx="304799" cy="381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sp>
            <p:nvSpPr>
              <p:cNvPr id="20" name="Rectangle 19"/>
              <p:cNvSpPr/>
              <p:nvPr/>
            </p:nvSpPr>
            <p:spPr bwMode="auto">
              <a:xfrm>
                <a:off x="1905000" y="5084549"/>
                <a:ext cx="3810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36" name="Straight Arrow Connector 35"/>
              <p:cNvCxnSpPr/>
              <p:nvPr/>
            </p:nvCxnSpPr>
            <p:spPr bwMode="auto">
              <a:xfrm flipH="1">
                <a:off x="1676400" y="4800600"/>
                <a:ext cx="304800" cy="381000"/>
              </a:xfrm>
              <a:prstGeom prst="straightConnector1">
                <a:avLst/>
              </a:prstGeom>
              <a:solidFill>
                <a:schemeClr val="accent1"/>
              </a:solidFill>
              <a:ln w="9525" cap="flat" cmpd="sng" algn="ctr">
                <a:solidFill>
                  <a:schemeClr val="accent1"/>
                </a:solidFill>
                <a:prstDash val="solid"/>
                <a:round/>
                <a:headEnd type="none" w="med" len="med"/>
                <a:tailEnd type="arrow"/>
              </a:ln>
              <a:effectLst/>
            </p:spPr>
          </p:cxnSp>
        </p:grpSp>
      </p:grpSp>
      <p:sp>
        <p:nvSpPr>
          <p:cNvPr id="39" name="TextBox 38"/>
          <p:cNvSpPr txBox="1"/>
          <p:nvPr/>
        </p:nvSpPr>
        <p:spPr>
          <a:xfrm>
            <a:off x="4572000" y="6248400"/>
            <a:ext cx="623889" cy="207749"/>
          </a:xfrm>
          <a:prstGeom prst="rect">
            <a:avLst/>
          </a:prstGeom>
          <a:noFill/>
        </p:spPr>
        <p:txBody>
          <a:bodyPr wrap="none" rtlCol="0">
            <a:spAutoFit/>
          </a:bodyPr>
          <a:lstStyle/>
          <a:p>
            <a:r>
              <a:rPr lang="en-US" sz="750" b="1" dirty="0" smtClean="0">
                <a:solidFill>
                  <a:schemeClr val="bg1"/>
                </a:solidFill>
                <a:latin typeface="Calibri"/>
                <a:cs typeface="Calibri"/>
              </a:rPr>
              <a:t>TROPONIN</a:t>
            </a:r>
            <a:endParaRPr lang="en-US" sz="750" b="1" dirty="0">
              <a:solidFill>
                <a:schemeClr val="bg1"/>
              </a:solidFill>
            </a:endParaRPr>
          </a:p>
        </p:txBody>
      </p:sp>
      <p:sp>
        <p:nvSpPr>
          <p:cNvPr id="34" name="TextBox 33"/>
          <p:cNvSpPr txBox="1"/>
          <p:nvPr/>
        </p:nvSpPr>
        <p:spPr>
          <a:xfrm>
            <a:off x="152400" y="838200"/>
            <a:ext cx="9014071" cy="923330"/>
          </a:xfrm>
          <a:prstGeom prst="rect">
            <a:avLst/>
          </a:prstGeom>
          <a:noFill/>
        </p:spPr>
        <p:txBody>
          <a:bodyPr wrap="none" rtlCol="0">
            <a:spAutoFit/>
          </a:bodyPr>
          <a:lstStyle/>
          <a:p>
            <a:r>
              <a:rPr lang="en-US" dirty="0" smtClean="0">
                <a:latin typeface="Arial" pitchFamily="34" charset="0"/>
                <a:cs typeface="Arial" pitchFamily="34" charset="0"/>
              </a:rPr>
              <a:t>For lineage tracing of reprogrammed fibroblasts, we utilized the FSP1Cre-</a:t>
            </a:r>
            <a:r>
              <a:rPr lang="en-US" i="1" dirty="0" smtClean="0">
                <a:latin typeface="Arial" pitchFamily="34" charset="0"/>
                <a:cs typeface="Arial" pitchFamily="34" charset="0"/>
              </a:rPr>
              <a:t>td</a:t>
            </a:r>
            <a:r>
              <a:rPr lang="en-US" dirty="0" smtClean="0">
                <a:latin typeface="Arial" pitchFamily="34" charset="0"/>
                <a:cs typeface="Arial" pitchFamily="34" charset="0"/>
              </a:rPr>
              <a:t>Tomato </a:t>
            </a:r>
          </a:p>
          <a:p>
            <a:r>
              <a:rPr lang="en-US" dirty="0" smtClean="0">
                <a:latin typeface="Arial" pitchFamily="34" charset="0"/>
                <a:cs typeface="Arial" pitchFamily="34" charset="0"/>
              </a:rPr>
              <a:t>transgenic mouse model. </a:t>
            </a:r>
            <a:r>
              <a:rPr lang="en-US" i="1" dirty="0" err="1" smtClean="0">
                <a:latin typeface="Arial" pitchFamily="34" charset="0"/>
                <a:cs typeface="Arial" pitchFamily="34" charset="0"/>
              </a:rPr>
              <a:t>td</a:t>
            </a:r>
            <a:r>
              <a:rPr lang="en-US" dirty="0" err="1" smtClean="0">
                <a:latin typeface="Arial" pitchFamily="34" charset="0"/>
                <a:cs typeface="Arial" pitchFamily="34" charset="0"/>
              </a:rPr>
              <a:t>Tomato</a:t>
            </a:r>
            <a:r>
              <a:rPr lang="en-US" dirty="0" smtClean="0">
                <a:latin typeface="Arial" pitchFamily="34" charset="0"/>
                <a:cs typeface="Arial" pitchFamily="34" charset="0"/>
              </a:rPr>
              <a:t>+ </a:t>
            </a:r>
            <a:r>
              <a:rPr lang="en-US" dirty="0" err="1" smtClean="0">
                <a:latin typeface="Arial" pitchFamily="34" charset="0"/>
                <a:cs typeface="Arial" pitchFamily="34" charset="0"/>
              </a:rPr>
              <a:t>cardiomyocytes</a:t>
            </a:r>
            <a:r>
              <a:rPr lang="en-US" dirty="0" smtClean="0">
                <a:latin typeface="Arial" pitchFamily="34" charset="0"/>
                <a:cs typeface="Arial" pitchFamily="34" charset="0"/>
              </a:rPr>
              <a:t> were taken as evidence of direct </a:t>
            </a:r>
          </a:p>
          <a:p>
            <a:r>
              <a:rPr lang="en-US" dirty="0" smtClean="0">
                <a:latin typeface="Arial" pitchFamily="34" charset="0"/>
                <a:cs typeface="Arial" pitchFamily="34" charset="0"/>
              </a:rPr>
              <a:t>reprogramming (from non-</a:t>
            </a:r>
            <a:r>
              <a:rPr lang="en-US" dirty="0" err="1" smtClean="0">
                <a:latin typeface="Arial" pitchFamily="34" charset="0"/>
                <a:cs typeface="Arial" pitchFamily="34" charset="0"/>
              </a:rPr>
              <a:t>myocytes</a:t>
            </a:r>
            <a:r>
              <a:rPr lang="en-US" dirty="0" smtClean="0">
                <a:latin typeface="Arial" pitchFamily="34" charset="0"/>
                <a:cs typeface="Arial" pitchFamily="34" charset="0"/>
              </a:rPr>
              <a:t> to </a:t>
            </a:r>
            <a:r>
              <a:rPr lang="en-US" dirty="0" err="1" smtClean="0">
                <a:latin typeface="Arial" pitchFamily="34" charset="0"/>
                <a:cs typeface="Arial" pitchFamily="34" charset="0"/>
              </a:rPr>
              <a:t>cardiomyocytes</a:t>
            </a:r>
            <a:r>
              <a:rPr lang="en-US" dirty="0" smtClean="0">
                <a:latin typeface="Arial" pitchFamily="34" charset="0"/>
                <a:cs typeface="Arial" pitchFamily="34" charset="0"/>
              </a:rPr>
              <a:t>).  </a:t>
            </a:r>
            <a:endParaRPr lang="en-US" dirty="0">
              <a:latin typeface="Arial" pitchFamily="34" charset="0"/>
              <a:cs typeface="Arial" pitchFamily="34" charset="0"/>
            </a:endParaRPr>
          </a:p>
        </p:txBody>
      </p:sp>
      <p:sp>
        <p:nvSpPr>
          <p:cNvPr id="18" name="Rectangle 17"/>
          <p:cNvSpPr/>
          <p:nvPr/>
        </p:nvSpPr>
        <p:spPr>
          <a:xfrm>
            <a:off x="5715000" y="1940922"/>
            <a:ext cx="3200400" cy="4401205"/>
          </a:xfrm>
          <a:prstGeom prst="rect">
            <a:avLst/>
          </a:prstGeom>
        </p:spPr>
        <p:txBody>
          <a:bodyPr wrap="square">
            <a:spAutoFit/>
          </a:bodyPr>
          <a:lstStyle/>
          <a:p>
            <a:pPr marL="285750" indent="-285750">
              <a:buFont typeface="Arial" panose="020B0604020202020204" pitchFamily="34" charset="0"/>
              <a:buChar char="•"/>
            </a:pPr>
            <a:r>
              <a:rPr lang="en-US" sz="2000" dirty="0"/>
              <a:t>Mark fibroblasts permanently with the fluorescent protein, </a:t>
            </a:r>
            <a:r>
              <a:rPr lang="en-US" sz="2000" dirty="0" err="1"/>
              <a:t>tdTomato</a:t>
            </a: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Cells positive for </a:t>
            </a:r>
            <a:r>
              <a:rPr lang="en-US" sz="2000" dirty="0" err="1"/>
              <a:t>tdTomato</a:t>
            </a:r>
            <a:r>
              <a:rPr lang="en-US" sz="2000" dirty="0"/>
              <a:t>:</a:t>
            </a:r>
          </a:p>
          <a:p>
            <a:pPr marL="742950" lvl="1" indent="-285750">
              <a:buFont typeface="Arial" panose="020B0604020202020204" pitchFamily="34" charset="0"/>
              <a:buChar char="•"/>
            </a:pPr>
            <a:r>
              <a:rPr lang="en-US" sz="2000" dirty="0"/>
              <a:t>Fibroblasts</a:t>
            </a:r>
          </a:p>
          <a:p>
            <a:pPr marL="742950" lvl="1" indent="-285750">
              <a:buFont typeface="Arial" panose="020B0604020202020204" pitchFamily="34" charset="0"/>
              <a:buChar char="•"/>
            </a:pPr>
            <a:r>
              <a:rPr lang="en-US" sz="2000" dirty="0"/>
              <a:t>Cells that originated from a fibroblast </a:t>
            </a:r>
            <a:r>
              <a:rPr lang="en-US" sz="2000" i="1" dirty="0"/>
              <a:t>(e.g. cardiomyocytes expressing </a:t>
            </a:r>
            <a:r>
              <a:rPr lang="en-US" sz="2000" i="1" dirty="0" err="1"/>
              <a:t>tdTomato</a:t>
            </a:r>
            <a:r>
              <a:rPr lang="en-US" sz="2000" i="1" dirty="0"/>
              <a:t> were once fibroblasts).</a:t>
            </a:r>
          </a:p>
        </p:txBody>
      </p:sp>
      <p:pic>
        <p:nvPicPr>
          <p:cNvPr id="38" name="Picture 2"/>
          <p:cNvPicPr>
            <a:picLocks noChangeAspect="1" noChangeArrowheads="1"/>
          </p:cNvPicPr>
          <p:nvPr/>
        </p:nvPicPr>
        <p:blipFill>
          <a:blip r:embed="rId6" cstate="print"/>
          <a:srcRect/>
          <a:stretch>
            <a:fillRect/>
          </a:stretch>
        </p:blipFill>
        <p:spPr bwMode="auto">
          <a:xfrm>
            <a:off x="838200" y="4495800"/>
            <a:ext cx="2057400" cy="1960349"/>
          </a:xfrm>
          <a:prstGeom prst="rect">
            <a:avLst/>
          </a:prstGeom>
          <a:noFill/>
          <a:ln w="9525">
            <a:noFill/>
            <a:miter lim="800000"/>
            <a:headEnd/>
            <a:tailEnd/>
          </a:ln>
        </p:spPr>
      </p:pic>
      <p:pic>
        <p:nvPicPr>
          <p:cNvPr id="40" name="Picture 3"/>
          <p:cNvPicPr>
            <a:picLocks noChangeAspect="1" noChangeArrowheads="1"/>
          </p:cNvPicPr>
          <p:nvPr/>
        </p:nvPicPr>
        <p:blipFill>
          <a:blip r:embed="rId7" cstate="print"/>
          <a:srcRect/>
          <a:stretch>
            <a:fillRect/>
          </a:stretch>
        </p:blipFill>
        <p:spPr bwMode="auto">
          <a:xfrm>
            <a:off x="3248726" y="4648200"/>
            <a:ext cx="2755819" cy="1960349"/>
          </a:xfrm>
          <a:prstGeom prst="rect">
            <a:avLst/>
          </a:prstGeom>
          <a:noFill/>
          <a:ln w="9525">
            <a:noFill/>
            <a:miter lim="800000"/>
            <a:headEnd/>
            <a:tailEnd/>
          </a:ln>
        </p:spPr>
      </p:pic>
    </p:spTree>
    <p:extLst>
      <p:ext uri="{BB962C8B-B14F-4D97-AF65-F5344CB8AC3E}">
        <p14:creationId xmlns:p14="http://schemas.microsoft.com/office/powerpoint/2010/main" val="42519073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84" t="54920" r="55862" b="3016"/>
          <a:stretch/>
        </p:blipFill>
        <p:spPr>
          <a:xfrm>
            <a:off x="2739870" y="1420527"/>
            <a:ext cx="3664260" cy="4904073"/>
          </a:xfrm>
          <a:prstGeom prst="rect">
            <a:avLst/>
          </a:prstGeom>
        </p:spPr>
      </p:pic>
      <p:sp>
        <p:nvSpPr>
          <p:cNvPr id="3" name="TextBox 2"/>
          <p:cNvSpPr txBox="1"/>
          <p:nvPr/>
        </p:nvSpPr>
        <p:spPr>
          <a:xfrm>
            <a:off x="419100" y="304800"/>
            <a:ext cx="8305800" cy="830997"/>
          </a:xfrm>
          <a:prstGeom prst="rect">
            <a:avLst/>
          </a:prstGeom>
          <a:noFill/>
        </p:spPr>
        <p:txBody>
          <a:bodyPr wrap="square" rtlCol="0">
            <a:spAutoFit/>
          </a:bodyPr>
          <a:lstStyle/>
          <a:p>
            <a:pPr algn="ctr"/>
            <a:r>
              <a:rPr lang="en-US" sz="2400" b="1" dirty="0" err="1" smtClean="0">
                <a:latin typeface="Book Antiqua"/>
                <a:cs typeface="Book Antiqua"/>
              </a:rPr>
              <a:t>miR</a:t>
            </a:r>
            <a:r>
              <a:rPr lang="en-US" sz="2400" b="1" dirty="0" smtClean="0">
                <a:latin typeface="Book Antiqua"/>
                <a:cs typeface="Book Antiqua"/>
              </a:rPr>
              <a:t> combo reprogrammed </a:t>
            </a:r>
            <a:r>
              <a:rPr lang="en-US" sz="2400" b="1" dirty="0" err="1" smtClean="0">
                <a:latin typeface="Book Antiqua"/>
                <a:cs typeface="Book Antiqua"/>
              </a:rPr>
              <a:t>cardiomyocytes</a:t>
            </a:r>
            <a:r>
              <a:rPr lang="en-US" sz="2400" b="1" dirty="0" smtClean="0">
                <a:latin typeface="Book Antiqua"/>
                <a:cs typeface="Book Antiqua"/>
              </a:rPr>
              <a:t> possess gap junctions</a:t>
            </a:r>
            <a:endParaRPr lang="en-US" sz="2400" b="1" dirty="0">
              <a:latin typeface="Book Antiqua"/>
              <a:cs typeface="Book Antiqua"/>
            </a:endParaRPr>
          </a:p>
        </p:txBody>
      </p:sp>
    </p:spTree>
    <p:extLst>
      <p:ext uri="{BB962C8B-B14F-4D97-AF65-F5344CB8AC3E}">
        <p14:creationId xmlns:p14="http://schemas.microsoft.com/office/powerpoint/2010/main" val="4449312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381000" y="990599"/>
            <a:ext cx="8458200" cy="4901013"/>
          </a:xfrm>
          <a:prstGeom prst="rect">
            <a:avLst/>
          </a:prstGeom>
          <a:noFill/>
          <a:ln w="9525">
            <a:noFill/>
            <a:miter lim="800000"/>
            <a:headEnd/>
            <a:tailEnd/>
          </a:ln>
        </p:spPr>
      </p:pic>
      <p:sp>
        <p:nvSpPr>
          <p:cNvPr id="2" name="Title 1"/>
          <p:cNvSpPr>
            <a:spLocks noGrp="1"/>
          </p:cNvSpPr>
          <p:nvPr>
            <p:ph type="title"/>
          </p:nvPr>
        </p:nvSpPr>
        <p:spPr>
          <a:xfrm>
            <a:off x="381000" y="152400"/>
            <a:ext cx="8305800" cy="1265238"/>
          </a:xfrm>
        </p:spPr>
        <p:txBody>
          <a:bodyPr>
            <a:normAutofit/>
          </a:bodyPr>
          <a:lstStyle/>
          <a:p>
            <a:r>
              <a:rPr lang="en-US" sz="2800" b="1" dirty="0" smtClean="0">
                <a:latin typeface="Book Antiqua" panose="02040602050305030304" pitchFamily="18" charset="0"/>
              </a:rPr>
              <a:t>Physiological testing of induced cardiomyocytes</a:t>
            </a:r>
            <a:br>
              <a:rPr lang="en-US" sz="2800" b="1" dirty="0" smtClean="0">
                <a:latin typeface="Book Antiqua" panose="02040602050305030304" pitchFamily="18" charset="0"/>
              </a:rPr>
            </a:br>
            <a:endParaRPr lang="en-US" sz="2800"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004508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662" y="1754087"/>
            <a:ext cx="7242676" cy="324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90579" y="311863"/>
            <a:ext cx="4762842" cy="523220"/>
          </a:xfrm>
          <a:prstGeom prst="rect">
            <a:avLst/>
          </a:prstGeom>
          <a:noFill/>
        </p:spPr>
        <p:txBody>
          <a:bodyPr wrap="none" rtlCol="0">
            <a:spAutoFit/>
          </a:bodyPr>
          <a:lstStyle/>
          <a:p>
            <a:r>
              <a:rPr lang="en-US" sz="2800" b="1" dirty="0" err="1" smtClean="0">
                <a:latin typeface="Book Antiqua"/>
                <a:cs typeface="Book Antiqua"/>
              </a:rPr>
              <a:t>miR</a:t>
            </a:r>
            <a:r>
              <a:rPr lang="en-US" sz="2800" b="1" dirty="0" smtClean="0">
                <a:latin typeface="Book Antiqua"/>
                <a:cs typeface="Book Antiqua"/>
              </a:rPr>
              <a:t> combo reduces fibrosis</a:t>
            </a:r>
            <a:endParaRPr lang="en-US" sz="2800" b="1" dirty="0">
              <a:latin typeface="Book Antiqua"/>
              <a:cs typeface="Book Antiqua"/>
            </a:endParaRPr>
          </a:p>
        </p:txBody>
      </p:sp>
    </p:spTree>
    <p:extLst>
      <p:ext uri="{BB962C8B-B14F-4D97-AF65-F5344CB8AC3E}">
        <p14:creationId xmlns:p14="http://schemas.microsoft.com/office/powerpoint/2010/main" val="39580387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778" y="311863"/>
            <a:ext cx="8180445" cy="523220"/>
          </a:xfrm>
          <a:prstGeom prst="rect">
            <a:avLst/>
          </a:prstGeom>
          <a:noFill/>
        </p:spPr>
        <p:txBody>
          <a:bodyPr wrap="none" rtlCol="0">
            <a:spAutoFit/>
          </a:bodyPr>
          <a:lstStyle/>
          <a:p>
            <a:r>
              <a:rPr lang="en-US" sz="2800" b="1" dirty="0" err="1" smtClean="0">
                <a:latin typeface="Book Antiqua"/>
                <a:cs typeface="Book Antiqua"/>
              </a:rPr>
              <a:t>miR</a:t>
            </a:r>
            <a:r>
              <a:rPr lang="en-US" sz="2800" b="1" dirty="0" smtClean="0">
                <a:latin typeface="Book Antiqua"/>
                <a:cs typeface="Book Antiqua"/>
              </a:rPr>
              <a:t> combo restores function to the injured heart</a:t>
            </a:r>
            <a:endParaRPr lang="en-US" sz="2800" b="1" dirty="0">
              <a:latin typeface="Book Antiqua"/>
              <a:cs typeface="Book Antiqua"/>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88" t="2031" r="12639" b="54553"/>
          <a:stretch/>
        </p:blipFill>
        <p:spPr>
          <a:xfrm>
            <a:off x="657637" y="1096333"/>
            <a:ext cx="7828727" cy="5724681"/>
          </a:xfrm>
          <a:prstGeom prst="rect">
            <a:avLst/>
          </a:prstGeom>
        </p:spPr>
      </p:pic>
    </p:spTree>
    <p:extLst>
      <p:ext uri="{BB962C8B-B14F-4D97-AF65-F5344CB8AC3E}">
        <p14:creationId xmlns:p14="http://schemas.microsoft.com/office/powerpoint/2010/main" val="20333626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5032" y="838200"/>
            <a:ext cx="8213937" cy="4385816"/>
          </a:xfrm>
          <a:prstGeom prst="rect">
            <a:avLst/>
          </a:prstGeom>
          <a:noFill/>
        </p:spPr>
        <p:txBody>
          <a:bodyPr wrap="square" rtlCol="0">
            <a:spAutoFit/>
          </a:bodyPr>
          <a:lstStyle/>
          <a:p>
            <a:pPr>
              <a:lnSpc>
                <a:spcPct val="150000"/>
              </a:lnSpc>
            </a:pPr>
            <a:r>
              <a:rPr lang="en-US" sz="2800" b="1" dirty="0" err="1" smtClean="0">
                <a:latin typeface="Book Antiqua"/>
                <a:cs typeface="Book Antiqua"/>
              </a:rPr>
              <a:t>miR</a:t>
            </a:r>
            <a:r>
              <a:rPr lang="en-US" sz="2800" b="1" dirty="0">
                <a:latin typeface="Book Antiqua"/>
                <a:cs typeface="Book Antiqua"/>
              </a:rPr>
              <a:t> </a:t>
            </a:r>
            <a:r>
              <a:rPr lang="en-US" sz="2800" b="1" dirty="0" smtClean="0">
                <a:latin typeface="Book Antiqua"/>
                <a:cs typeface="Book Antiqua"/>
              </a:rPr>
              <a:t>combo</a:t>
            </a:r>
          </a:p>
          <a:p>
            <a:pPr>
              <a:lnSpc>
                <a:spcPct val="150000"/>
              </a:lnSpc>
            </a:pPr>
            <a:endParaRPr lang="en-US" sz="2800" b="1" dirty="0" smtClean="0">
              <a:latin typeface="Book Antiqua"/>
              <a:cs typeface="Book Antiqua"/>
            </a:endParaRPr>
          </a:p>
          <a:p>
            <a:pPr marL="285750" indent="-285750">
              <a:lnSpc>
                <a:spcPct val="150000"/>
              </a:lnSpc>
              <a:buFont typeface="Arial" panose="020B0604020202020204" pitchFamily="34" charset="0"/>
              <a:buChar char="•"/>
            </a:pPr>
            <a:r>
              <a:rPr lang="en-US" sz="2800" dirty="0" smtClean="0">
                <a:cs typeface="Book Antiqua"/>
              </a:rPr>
              <a:t>Reprograms fibroblasts into mature fully functional cardiomyocytes in vivo.</a:t>
            </a:r>
          </a:p>
          <a:p>
            <a:pPr marL="285750" indent="-285750">
              <a:lnSpc>
                <a:spcPct val="150000"/>
              </a:lnSpc>
              <a:buFont typeface="Arial" panose="020B0604020202020204" pitchFamily="34" charset="0"/>
              <a:buChar char="•"/>
            </a:pPr>
            <a:r>
              <a:rPr lang="en-US" sz="2800" dirty="0" smtClean="0">
                <a:cs typeface="Book Antiqua"/>
              </a:rPr>
              <a:t>Promotes recovery following myocardial infarction.</a:t>
            </a:r>
          </a:p>
          <a:p>
            <a:pPr marL="285750" indent="-285750">
              <a:lnSpc>
                <a:spcPct val="150000"/>
              </a:lnSpc>
              <a:buFont typeface="Arial" panose="020B0604020202020204" pitchFamily="34" charset="0"/>
              <a:buChar char="•"/>
            </a:pPr>
            <a:endParaRPr lang="en-US" dirty="0">
              <a:latin typeface="Book Antiqua"/>
              <a:cs typeface="Book Antiqua"/>
            </a:endParaRPr>
          </a:p>
        </p:txBody>
      </p:sp>
    </p:spTree>
    <p:extLst>
      <p:ext uri="{BB962C8B-B14F-4D97-AF65-F5344CB8AC3E}">
        <p14:creationId xmlns:p14="http://schemas.microsoft.com/office/powerpoint/2010/main" val="40830961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type="body" idx="1"/>
          </p:nvPr>
        </p:nvPicPr>
        <p:blipFill>
          <a:blip r:embed="rId2" cstate="print">
            <a:lum bright="6000"/>
          </a:blip>
          <a:srcRect t="8740" b="5736"/>
          <a:stretch>
            <a:fillRect/>
          </a:stretch>
        </p:blipFill>
        <p:spPr>
          <a:xfrm>
            <a:off x="0" y="1676400"/>
            <a:ext cx="9144000" cy="5181600"/>
          </a:xfrm>
          <a:noFill/>
          <a:ln/>
        </p:spPr>
      </p:pic>
      <p:sp>
        <p:nvSpPr>
          <p:cNvPr id="12291" name="Rectangle 3"/>
          <p:cNvSpPr>
            <a:spLocks noGrp="1" noChangeArrowheads="1"/>
          </p:cNvSpPr>
          <p:nvPr>
            <p:ph type="title"/>
          </p:nvPr>
        </p:nvSpPr>
        <p:spPr>
          <a:xfrm>
            <a:off x="609600" y="228600"/>
            <a:ext cx="8229600" cy="609600"/>
          </a:xfrm>
        </p:spPr>
        <p:txBody>
          <a:bodyPr>
            <a:noAutofit/>
          </a:bodyPr>
          <a:lstStyle/>
          <a:p>
            <a:r>
              <a:rPr lang="it-IT" sz="2400" dirty="0" smtClean="0">
                <a:effectLst>
                  <a:outerShdw blurRad="38100" dist="38100" dir="2700000" algn="tl">
                    <a:srgbClr val="000000"/>
                  </a:outerShdw>
                </a:effectLst>
              </a:rPr>
              <a:t>STEM CELLS &amp; CARDIAC MYOCYTES</a:t>
            </a:r>
            <a:r>
              <a:rPr lang="en-US" sz="2400" b="1" dirty="0" smtClean="0">
                <a:effectLst>
                  <a:outerShdw blurRad="38100" dist="38100" dir="2700000" algn="tl">
                    <a:srgbClr val="000000"/>
                  </a:outerShdw>
                </a:effectLst>
              </a:rPr>
              <a:t/>
            </a:r>
            <a:br>
              <a:rPr lang="en-US" sz="2400" b="1" dirty="0" smtClean="0">
                <a:effectLst>
                  <a:outerShdw blurRad="38100" dist="38100" dir="2700000" algn="tl">
                    <a:srgbClr val="000000"/>
                  </a:outerShdw>
                </a:effectLst>
              </a:rPr>
            </a:br>
            <a:endParaRPr lang="en-US" sz="2400" dirty="0"/>
          </a:p>
        </p:txBody>
      </p:sp>
      <p:sp>
        <p:nvSpPr>
          <p:cNvPr id="12292" name="Text Box 4"/>
          <p:cNvSpPr txBox="1">
            <a:spLocks noChangeArrowheads="1"/>
          </p:cNvSpPr>
          <p:nvPr/>
        </p:nvSpPr>
        <p:spPr bwMode="auto">
          <a:xfrm>
            <a:off x="776288" y="1031875"/>
            <a:ext cx="757237" cy="336550"/>
          </a:xfrm>
          <a:prstGeom prst="rect">
            <a:avLst/>
          </a:prstGeom>
          <a:noFill/>
          <a:ln w="9525">
            <a:noFill/>
            <a:miter lim="800000"/>
            <a:headEnd/>
            <a:tailEnd/>
          </a:ln>
          <a:effectLst/>
        </p:spPr>
        <p:txBody>
          <a:bodyPr wrap="none">
            <a:spAutoFit/>
          </a:bodyPr>
          <a:lstStyle/>
          <a:p>
            <a:pPr eaLnBrk="0" hangingPunct="0"/>
            <a:r>
              <a:rPr lang="en-US" sz="1600">
                <a:latin typeface="Arial Rounded MT Bold" pitchFamily="34" charset="0"/>
              </a:rPr>
              <a:t>Blood</a:t>
            </a:r>
          </a:p>
        </p:txBody>
      </p:sp>
      <p:sp>
        <p:nvSpPr>
          <p:cNvPr id="12293" name="Text Box 5"/>
          <p:cNvSpPr txBox="1">
            <a:spLocks noChangeArrowheads="1"/>
          </p:cNvSpPr>
          <p:nvPr/>
        </p:nvSpPr>
        <p:spPr bwMode="auto">
          <a:xfrm>
            <a:off x="2286000" y="1017588"/>
            <a:ext cx="1501775" cy="336550"/>
          </a:xfrm>
          <a:prstGeom prst="rect">
            <a:avLst/>
          </a:prstGeom>
          <a:noFill/>
          <a:ln w="9525">
            <a:noFill/>
            <a:miter lim="800000"/>
            <a:headEnd/>
            <a:tailEnd/>
          </a:ln>
          <a:effectLst/>
        </p:spPr>
        <p:txBody>
          <a:bodyPr wrap="none">
            <a:spAutoFit/>
          </a:bodyPr>
          <a:lstStyle/>
          <a:p>
            <a:pPr eaLnBrk="0" hangingPunct="0"/>
            <a:r>
              <a:rPr lang="en-US" sz="1600">
                <a:latin typeface="Arial Rounded MT Bold" pitchFamily="34" charset="0"/>
              </a:rPr>
              <a:t>Bone Marrow</a:t>
            </a:r>
          </a:p>
        </p:txBody>
      </p:sp>
      <p:sp>
        <p:nvSpPr>
          <p:cNvPr id="12294" name="Text Box 6"/>
          <p:cNvSpPr txBox="1">
            <a:spLocks noChangeArrowheads="1"/>
          </p:cNvSpPr>
          <p:nvPr/>
        </p:nvSpPr>
        <p:spPr bwMode="auto">
          <a:xfrm>
            <a:off x="4038600" y="1017588"/>
            <a:ext cx="1728788" cy="336550"/>
          </a:xfrm>
          <a:prstGeom prst="rect">
            <a:avLst/>
          </a:prstGeom>
          <a:noFill/>
          <a:ln w="9525">
            <a:noFill/>
            <a:miter lim="800000"/>
            <a:headEnd/>
            <a:tailEnd/>
          </a:ln>
          <a:effectLst/>
        </p:spPr>
        <p:txBody>
          <a:bodyPr wrap="none">
            <a:spAutoFit/>
          </a:bodyPr>
          <a:lstStyle/>
          <a:p>
            <a:pPr eaLnBrk="0" hangingPunct="0"/>
            <a:r>
              <a:rPr lang="en-US" sz="1600">
                <a:latin typeface="Arial Rounded MT Bold" pitchFamily="34" charset="0"/>
              </a:rPr>
              <a:t>Skeletal Muscle</a:t>
            </a:r>
          </a:p>
        </p:txBody>
      </p:sp>
      <p:sp>
        <p:nvSpPr>
          <p:cNvPr id="12295" name="Text Box 7"/>
          <p:cNvSpPr txBox="1">
            <a:spLocks noChangeArrowheads="1"/>
          </p:cNvSpPr>
          <p:nvPr/>
        </p:nvSpPr>
        <p:spPr bwMode="auto">
          <a:xfrm>
            <a:off x="5805488" y="1017588"/>
            <a:ext cx="1631950" cy="336550"/>
          </a:xfrm>
          <a:prstGeom prst="rect">
            <a:avLst/>
          </a:prstGeom>
          <a:noFill/>
          <a:ln w="9525">
            <a:noFill/>
            <a:miter lim="800000"/>
            <a:headEnd/>
            <a:tailEnd/>
          </a:ln>
          <a:effectLst/>
        </p:spPr>
        <p:txBody>
          <a:bodyPr wrap="none">
            <a:spAutoFit/>
          </a:bodyPr>
          <a:lstStyle/>
          <a:p>
            <a:pPr eaLnBrk="0" hangingPunct="0"/>
            <a:r>
              <a:rPr lang="en-US" sz="1600">
                <a:latin typeface="Arial Rounded MT Bold" pitchFamily="34" charset="0"/>
              </a:rPr>
              <a:t>Adipose tissue</a:t>
            </a:r>
          </a:p>
        </p:txBody>
      </p:sp>
      <p:sp>
        <p:nvSpPr>
          <p:cNvPr id="12296" name="Text Box 8"/>
          <p:cNvSpPr txBox="1">
            <a:spLocks noChangeArrowheads="1"/>
          </p:cNvSpPr>
          <p:nvPr/>
        </p:nvSpPr>
        <p:spPr bwMode="auto">
          <a:xfrm>
            <a:off x="7772400" y="990600"/>
            <a:ext cx="1066800" cy="336550"/>
          </a:xfrm>
          <a:prstGeom prst="rect">
            <a:avLst/>
          </a:prstGeom>
          <a:noFill/>
          <a:ln w="9525">
            <a:noFill/>
            <a:miter lim="800000"/>
            <a:headEnd/>
            <a:tailEnd/>
          </a:ln>
          <a:effectLst/>
        </p:spPr>
        <p:txBody>
          <a:bodyPr>
            <a:spAutoFit/>
          </a:bodyPr>
          <a:lstStyle/>
          <a:p>
            <a:pPr eaLnBrk="0" hangingPunct="0"/>
            <a:r>
              <a:rPr lang="en-US" sz="1600">
                <a:latin typeface="Arial Rounded MT Bold" pitchFamily="34" charset="0"/>
              </a:rPr>
              <a:t>ES cells</a:t>
            </a:r>
          </a:p>
        </p:txBody>
      </p:sp>
      <p:sp>
        <p:nvSpPr>
          <p:cNvPr id="12297" name="Text Box 9"/>
          <p:cNvSpPr txBox="1">
            <a:spLocks noChangeArrowheads="1"/>
          </p:cNvSpPr>
          <p:nvPr/>
        </p:nvSpPr>
        <p:spPr bwMode="auto">
          <a:xfrm>
            <a:off x="1143000" y="5603875"/>
            <a:ext cx="1203325" cy="581025"/>
          </a:xfrm>
          <a:prstGeom prst="rect">
            <a:avLst/>
          </a:prstGeom>
          <a:noFill/>
          <a:ln w="9525">
            <a:noFill/>
            <a:miter lim="800000"/>
            <a:headEnd/>
            <a:tailEnd/>
          </a:ln>
          <a:effectLst/>
        </p:spPr>
        <p:txBody>
          <a:bodyPr wrap="none">
            <a:spAutoFit/>
          </a:bodyPr>
          <a:lstStyle/>
          <a:p>
            <a:pPr eaLnBrk="0" hangingPunct="0"/>
            <a:r>
              <a:rPr lang="en-US" sz="1600">
                <a:solidFill>
                  <a:srgbClr val="666699"/>
                </a:solidFill>
                <a:latin typeface="Arial Rounded MT Bold" pitchFamily="34" charset="0"/>
              </a:rPr>
              <a:t>Cardiac</a:t>
            </a:r>
          </a:p>
          <a:p>
            <a:pPr eaLnBrk="0" hangingPunct="0"/>
            <a:r>
              <a:rPr lang="en-US" sz="1600">
                <a:solidFill>
                  <a:srgbClr val="666699"/>
                </a:solidFill>
                <a:latin typeface="Arial Rounded MT Bold" pitchFamily="34" charset="0"/>
              </a:rPr>
              <a:t>Stem cells</a:t>
            </a:r>
          </a:p>
        </p:txBody>
      </p:sp>
      <p:sp>
        <p:nvSpPr>
          <p:cNvPr id="10" name="Rectangle 9"/>
          <p:cNvSpPr/>
          <p:nvPr/>
        </p:nvSpPr>
        <p:spPr>
          <a:xfrm>
            <a:off x="6248400" y="5715000"/>
            <a:ext cx="2895600" cy="584775"/>
          </a:xfrm>
          <a:prstGeom prst="rect">
            <a:avLst/>
          </a:prstGeom>
        </p:spPr>
        <p:txBody>
          <a:bodyPr wrap="square">
            <a:spAutoFit/>
          </a:bodyPr>
          <a:lstStyle/>
          <a:p>
            <a:pPr>
              <a:spcBef>
                <a:spcPct val="50000"/>
              </a:spcBef>
            </a:pPr>
            <a:r>
              <a:rPr lang="en-US" sz="1600" dirty="0" smtClean="0"/>
              <a:t>Adapted from: </a:t>
            </a:r>
            <a:r>
              <a:rPr lang="en-US" sz="1600" dirty="0" err="1" smtClean="0"/>
              <a:t>Dimmeler</a:t>
            </a:r>
            <a:r>
              <a:rPr lang="en-US" sz="1600" dirty="0" smtClean="0"/>
              <a:t> S et al J </a:t>
            </a:r>
            <a:r>
              <a:rPr lang="en-US" sz="1600" dirty="0" err="1" smtClean="0"/>
              <a:t>Clin</a:t>
            </a:r>
            <a:r>
              <a:rPr lang="en-US" sz="1600" dirty="0" smtClean="0"/>
              <a:t> Invest 2005</a:t>
            </a:r>
            <a:endParaRPr lang="en-US" sz="1600" dirty="0"/>
          </a:p>
        </p:txBody>
      </p:sp>
    </p:spTree>
    <p:extLst>
      <p:ext uri="{BB962C8B-B14F-4D97-AF65-F5344CB8AC3E}">
        <p14:creationId xmlns:p14="http://schemas.microsoft.com/office/powerpoint/2010/main" val="22365752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
            <a:ext cx="8763000" cy="830997"/>
          </a:xfrm>
          <a:prstGeom prst="rect">
            <a:avLst/>
          </a:prstGeom>
        </p:spPr>
        <p:txBody>
          <a:bodyPr wrap="square">
            <a:spAutoFit/>
          </a:bodyPr>
          <a:lstStyle/>
          <a:p>
            <a:r>
              <a:rPr lang="en-US" sz="2400" b="1" dirty="0" smtClean="0">
                <a:latin typeface="Book Antiqua" panose="02040602050305030304" pitchFamily="18" charset="0"/>
              </a:rPr>
              <a:t>Delayed </a:t>
            </a:r>
            <a:r>
              <a:rPr lang="en-US" sz="2400" b="1" dirty="0">
                <a:latin typeface="Book Antiqua" panose="02040602050305030304" pitchFamily="18" charset="0"/>
              </a:rPr>
              <a:t>improvements in cardiac function are dependent on the maturation of reprogrammed cells</a:t>
            </a:r>
          </a:p>
        </p:txBody>
      </p:sp>
      <p:grpSp>
        <p:nvGrpSpPr>
          <p:cNvPr id="5" name="Group 4"/>
          <p:cNvGrpSpPr/>
          <p:nvPr/>
        </p:nvGrpSpPr>
        <p:grpSpPr>
          <a:xfrm>
            <a:off x="337457" y="1295400"/>
            <a:ext cx="8469086" cy="4291969"/>
            <a:chOff x="337457" y="1295400"/>
            <a:chExt cx="8469086" cy="429196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381" t="4104"/>
            <a:stretch/>
          </p:blipFill>
          <p:spPr>
            <a:xfrm>
              <a:off x="337457" y="1447800"/>
              <a:ext cx="8469086" cy="4139569"/>
            </a:xfrm>
            <a:prstGeom prst="rect">
              <a:avLst/>
            </a:prstGeom>
          </p:spPr>
        </p:pic>
        <p:sp>
          <p:nvSpPr>
            <p:cNvPr id="4" name="Rectangle 3"/>
            <p:cNvSpPr/>
            <p:nvPr/>
          </p:nvSpPr>
          <p:spPr>
            <a:xfrm>
              <a:off x="4419600" y="1295400"/>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87099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9793" y="1021278"/>
            <a:ext cx="8164415" cy="1077218"/>
          </a:xfrm>
          <a:prstGeom prst="rect">
            <a:avLst/>
          </a:prstGeom>
          <a:noFill/>
        </p:spPr>
        <p:txBody>
          <a:bodyPr wrap="none" rtlCol="0">
            <a:spAutoFit/>
          </a:bodyPr>
          <a:lstStyle/>
          <a:p>
            <a:r>
              <a:rPr lang="en-US" sz="3200" b="1" dirty="0" smtClean="0">
                <a:latin typeface="Book Antiqua" panose="02040602050305030304" pitchFamily="18" charset="0"/>
              </a:rPr>
              <a:t>Mechanism of </a:t>
            </a:r>
            <a:r>
              <a:rPr lang="en-US" sz="3200" b="1" dirty="0" err="1" smtClean="0">
                <a:latin typeface="Book Antiqua" panose="02040602050305030304" pitchFamily="18" charset="0"/>
              </a:rPr>
              <a:t>miR</a:t>
            </a:r>
            <a:r>
              <a:rPr lang="en-US" sz="3200" b="1" dirty="0" smtClean="0">
                <a:latin typeface="Book Antiqua" panose="02040602050305030304" pitchFamily="18" charset="0"/>
              </a:rPr>
              <a:t> combo reprogramming</a:t>
            </a:r>
          </a:p>
          <a:p>
            <a:endParaRPr lang="en-US" sz="3200" b="1" dirty="0">
              <a:latin typeface="Book Antiqua" panose="02040602050305030304" pitchFamily="18" charset="0"/>
            </a:endParaRPr>
          </a:p>
        </p:txBody>
      </p:sp>
      <p:sp>
        <p:nvSpPr>
          <p:cNvPr id="4" name="Content Placeholder 3"/>
          <p:cNvSpPr>
            <a:spLocks noGrp="1"/>
          </p:cNvSpPr>
          <p:nvPr>
            <p:ph idx="4294967295"/>
          </p:nvPr>
        </p:nvSpPr>
        <p:spPr>
          <a:xfrm>
            <a:off x="0" y="2098675"/>
            <a:ext cx="8229600" cy="4027488"/>
          </a:xfrm>
        </p:spPr>
        <p:txBody>
          <a:bodyPr>
            <a:normAutofit/>
          </a:bodyPr>
          <a:lstStyle/>
          <a:p>
            <a:pPr lvl="1">
              <a:buFont typeface="Wingdings" panose="05000000000000000000" pitchFamily="2" charset="2"/>
              <a:buChar char="§"/>
            </a:pPr>
            <a:r>
              <a:rPr lang="en-US" sz="3200" dirty="0" smtClean="0"/>
              <a:t>Mechanical</a:t>
            </a:r>
          </a:p>
          <a:p>
            <a:pPr lvl="1">
              <a:buFont typeface="Wingdings" panose="05000000000000000000" pitchFamily="2" charset="2"/>
              <a:buChar char="§"/>
            </a:pPr>
            <a:r>
              <a:rPr lang="en-US" sz="3200" dirty="0"/>
              <a:t>Epigenetic</a:t>
            </a:r>
          </a:p>
          <a:p>
            <a:pPr lvl="1">
              <a:buFont typeface="Wingdings" panose="05000000000000000000" pitchFamily="2" charset="2"/>
              <a:buChar char="§"/>
            </a:pPr>
            <a:r>
              <a:rPr lang="en-US" sz="3200" dirty="0" smtClean="0"/>
              <a:t>Innate Immunity</a:t>
            </a:r>
          </a:p>
        </p:txBody>
      </p:sp>
    </p:spTree>
    <p:extLst>
      <p:ext uri="{BB962C8B-B14F-4D97-AF65-F5344CB8AC3E}">
        <p14:creationId xmlns:p14="http://schemas.microsoft.com/office/powerpoint/2010/main" val="16200160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Arial" panose="020B0604020202020204" pitchFamily="34" charset="0"/>
                <a:cs typeface="Arial" panose="020B0604020202020204" pitchFamily="34" charset="0"/>
              </a:rPr>
              <a:t>Epigenetic Modification and Transcription</a:t>
            </a:r>
            <a:endParaRPr lang="en-US" sz="3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508" r="6106"/>
          <a:stretch/>
        </p:blipFill>
        <p:spPr>
          <a:xfrm>
            <a:off x="0" y="1567252"/>
            <a:ext cx="5367560" cy="3998236"/>
          </a:xfrm>
          <a:prstGeom prst="rect">
            <a:avLst/>
          </a:prstGeom>
        </p:spPr>
      </p:pic>
      <p:sp>
        <p:nvSpPr>
          <p:cNvPr id="4" name="TextBox 3"/>
          <p:cNvSpPr txBox="1"/>
          <p:nvPr/>
        </p:nvSpPr>
        <p:spPr>
          <a:xfrm>
            <a:off x="4572000" y="3214331"/>
            <a:ext cx="4724400" cy="2585323"/>
          </a:xfrm>
          <a:prstGeom prst="rect">
            <a:avLst/>
          </a:prstGeom>
          <a:noFill/>
        </p:spPr>
        <p:txBody>
          <a:bodyPr wrap="square" rtlCol="0">
            <a:spAutoFit/>
          </a:bodyPr>
          <a:lstStyle/>
          <a:p>
            <a:pPr algn="ctr"/>
            <a:r>
              <a:rPr lang="en-US" b="1" dirty="0" smtClean="0"/>
              <a:t>                    DNA methylation</a:t>
            </a:r>
            <a:r>
              <a:rPr lang="en-US" dirty="0" smtClean="0"/>
              <a:t>: Gene repression</a:t>
            </a:r>
          </a:p>
          <a:p>
            <a:pPr algn="ctr"/>
            <a:endParaRPr lang="en-US" b="1" dirty="0" smtClean="0"/>
          </a:p>
          <a:p>
            <a:pPr algn="ctr"/>
            <a:r>
              <a:rPr lang="en-US" b="1" dirty="0" smtClean="0"/>
              <a:t>Histone Modifications: </a:t>
            </a:r>
          </a:p>
          <a:p>
            <a:pPr algn="ctr"/>
            <a:endParaRPr lang="en-US" b="1" dirty="0" smtClean="0"/>
          </a:p>
          <a:p>
            <a:pPr lvl="1"/>
            <a:r>
              <a:rPr lang="en-US" b="1" dirty="0" smtClean="0"/>
              <a:t>Acetylation:</a:t>
            </a:r>
            <a:r>
              <a:rPr lang="en-US" dirty="0" smtClean="0"/>
              <a:t> </a:t>
            </a:r>
            <a:r>
              <a:rPr lang="en-US" dirty="0"/>
              <a:t>Gene </a:t>
            </a:r>
            <a:r>
              <a:rPr lang="en-US" dirty="0" smtClean="0"/>
              <a:t>Activation</a:t>
            </a:r>
          </a:p>
          <a:p>
            <a:pPr lvl="1"/>
            <a:r>
              <a:rPr lang="en-US" b="1" dirty="0" err="1" smtClean="0"/>
              <a:t>Methylation:</a:t>
            </a:r>
            <a:r>
              <a:rPr lang="en-US" dirty="0" err="1" smtClean="0"/>
              <a:t>GeneActivation</a:t>
            </a:r>
            <a:r>
              <a:rPr lang="en-US" dirty="0" smtClean="0"/>
              <a:t>/Repression</a:t>
            </a:r>
            <a:endParaRPr lang="en-US" dirty="0"/>
          </a:p>
          <a:p>
            <a:pPr lvl="1"/>
            <a:r>
              <a:rPr lang="en-US" b="1" dirty="0" smtClean="0"/>
              <a:t>Ubiquitination: </a:t>
            </a:r>
            <a:r>
              <a:rPr lang="en-US" dirty="0"/>
              <a:t>Gene </a:t>
            </a:r>
            <a:r>
              <a:rPr lang="en-US" dirty="0" err="1" smtClean="0"/>
              <a:t>Activn</a:t>
            </a:r>
            <a:r>
              <a:rPr lang="en-US" dirty="0" smtClean="0"/>
              <a:t>/Repression</a:t>
            </a:r>
          </a:p>
          <a:p>
            <a:pPr lvl="1"/>
            <a:r>
              <a:rPr lang="en-US" b="1" dirty="0" smtClean="0"/>
              <a:t>Phosphorylation: </a:t>
            </a:r>
            <a:r>
              <a:rPr lang="en-US" dirty="0"/>
              <a:t>Gene </a:t>
            </a:r>
            <a:r>
              <a:rPr lang="en-US" dirty="0" err="1" smtClean="0"/>
              <a:t>Activn</a:t>
            </a:r>
            <a:r>
              <a:rPr lang="en-US" dirty="0" smtClean="0"/>
              <a:t>/Repression</a:t>
            </a:r>
            <a:endParaRPr lang="en-US" b="1" dirty="0"/>
          </a:p>
          <a:p>
            <a:pPr algn="ctr"/>
            <a:endParaRPr lang="en-US" dirty="0"/>
          </a:p>
        </p:txBody>
      </p:sp>
      <p:sp>
        <p:nvSpPr>
          <p:cNvPr id="5" name="Oval 4"/>
          <p:cNvSpPr/>
          <p:nvPr/>
        </p:nvSpPr>
        <p:spPr>
          <a:xfrm rot="1779309">
            <a:off x="3350302" y="1409074"/>
            <a:ext cx="1011836" cy="16639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1880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r>
              <a:rPr lang="en-US" sz="2800" b="1" dirty="0" smtClean="0">
                <a:latin typeface="Book Antiqua" panose="02040602050305030304" pitchFamily="18" charset="0"/>
              </a:rPr>
              <a:t>H3K27 Methylation and Transcription regulation</a:t>
            </a:r>
            <a:endParaRPr lang="en-US" sz="2800" b="1" dirty="0">
              <a:latin typeface="Book Antiqua" panose="02040602050305030304" pitchFamily="18" charset="0"/>
            </a:endParaRPr>
          </a:p>
        </p:txBody>
      </p:sp>
      <p:grpSp>
        <p:nvGrpSpPr>
          <p:cNvPr id="15" name="Group 14"/>
          <p:cNvGrpSpPr/>
          <p:nvPr/>
        </p:nvGrpSpPr>
        <p:grpSpPr>
          <a:xfrm>
            <a:off x="5135333" y="2375074"/>
            <a:ext cx="3192236" cy="2853298"/>
            <a:chOff x="5514701" y="2654932"/>
            <a:chExt cx="4256315" cy="2853298"/>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0406" t="10222" r="1147" b="31616"/>
            <a:stretch/>
          </p:blipFill>
          <p:spPr>
            <a:xfrm>
              <a:off x="5514701" y="2654932"/>
              <a:ext cx="4256315" cy="2853298"/>
            </a:xfrm>
            <a:prstGeom prst="rect">
              <a:avLst/>
            </a:prstGeom>
            <a:ln>
              <a:solidFill>
                <a:schemeClr val="tx1"/>
              </a:solidFill>
            </a:ln>
          </p:spPr>
        </p:pic>
        <p:sp>
          <p:nvSpPr>
            <p:cNvPr id="11" name="Rounded Rectangle 10"/>
            <p:cNvSpPr/>
            <p:nvPr/>
          </p:nvSpPr>
          <p:spPr>
            <a:xfrm>
              <a:off x="5775958" y="3694439"/>
              <a:ext cx="770709" cy="356382"/>
            </a:xfrm>
            <a:prstGeom prst="roundRect">
              <a:avLst>
                <a:gd name="adj" fmla="val 23998"/>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p>
          </p:txBody>
        </p:sp>
        <p:sp>
          <p:nvSpPr>
            <p:cNvPr id="12" name="Rounded Rectangle 11"/>
            <p:cNvSpPr/>
            <p:nvPr/>
          </p:nvSpPr>
          <p:spPr>
            <a:xfrm>
              <a:off x="7313020" y="3481749"/>
              <a:ext cx="770709" cy="356382"/>
            </a:xfrm>
            <a:prstGeom prst="roundRect">
              <a:avLst>
                <a:gd name="adj" fmla="val 23998"/>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dirty="0"/>
            </a:p>
          </p:txBody>
        </p:sp>
      </p:grpSp>
      <p:sp>
        <p:nvSpPr>
          <p:cNvPr id="16" name="TextBox 15"/>
          <p:cNvSpPr txBox="1"/>
          <p:nvPr/>
        </p:nvSpPr>
        <p:spPr>
          <a:xfrm>
            <a:off x="1004205" y="1757004"/>
            <a:ext cx="3105692" cy="646331"/>
          </a:xfrm>
          <a:prstGeom prst="rect">
            <a:avLst/>
          </a:prstGeom>
          <a:noFill/>
        </p:spPr>
        <p:txBody>
          <a:bodyPr wrap="square" rtlCol="0">
            <a:spAutoFit/>
          </a:bodyPr>
          <a:lstStyle/>
          <a:p>
            <a:pPr algn="ctr"/>
            <a:r>
              <a:rPr lang="en-US" b="1" dirty="0" smtClean="0">
                <a:solidFill>
                  <a:schemeClr val="accent2">
                    <a:lumMod val="75000"/>
                  </a:schemeClr>
                </a:solidFill>
              </a:rPr>
              <a:t>Histone H3K27 Methyl </a:t>
            </a:r>
            <a:r>
              <a:rPr lang="en-US" b="1" dirty="0" err="1" smtClean="0">
                <a:solidFill>
                  <a:schemeClr val="accent2">
                    <a:lumMod val="75000"/>
                  </a:schemeClr>
                </a:solidFill>
              </a:rPr>
              <a:t>Transferase</a:t>
            </a:r>
            <a:endParaRPr lang="en-US" b="1" dirty="0">
              <a:solidFill>
                <a:schemeClr val="accent2">
                  <a:lumMod val="75000"/>
                </a:schemeClr>
              </a:solidFill>
            </a:endParaRPr>
          </a:p>
        </p:txBody>
      </p:sp>
      <p:sp>
        <p:nvSpPr>
          <p:cNvPr id="17" name="TextBox 16"/>
          <p:cNvSpPr txBox="1"/>
          <p:nvPr/>
        </p:nvSpPr>
        <p:spPr>
          <a:xfrm>
            <a:off x="5135333" y="1757004"/>
            <a:ext cx="3192236" cy="369332"/>
          </a:xfrm>
          <a:prstGeom prst="rect">
            <a:avLst/>
          </a:prstGeom>
          <a:noFill/>
        </p:spPr>
        <p:txBody>
          <a:bodyPr wrap="square" rtlCol="0">
            <a:spAutoFit/>
          </a:bodyPr>
          <a:lstStyle/>
          <a:p>
            <a:pPr algn="ctr"/>
            <a:r>
              <a:rPr lang="en-US" b="1" dirty="0" smtClean="0">
                <a:solidFill>
                  <a:srgbClr val="00B050"/>
                </a:solidFill>
              </a:rPr>
              <a:t>Histone H3K27 </a:t>
            </a:r>
            <a:r>
              <a:rPr lang="en-US" b="1" dirty="0" err="1" smtClean="0">
                <a:solidFill>
                  <a:srgbClr val="00B050"/>
                </a:solidFill>
              </a:rPr>
              <a:t>DeMethylase</a:t>
            </a:r>
            <a:r>
              <a:rPr lang="en-US" b="1" dirty="0" smtClean="0">
                <a:solidFill>
                  <a:srgbClr val="00B050"/>
                </a:solidFill>
              </a:rPr>
              <a:t> </a:t>
            </a:r>
            <a:endParaRPr lang="en-US" b="1" dirty="0">
              <a:solidFill>
                <a:srgbClr val="00B050"/>
              </a:solidFill>
            </a:endParaRPr>
          </a:p>
        </p:txBody>
      </p:sp>
      <p:sp>
        <p:nvSpPr>
          <p:cNvPr id="18" name="TextBox 17"/>
          <p:cNvSpPr txBox="1"/>
          <p:nvPr/>
        </p:nvSpPr>
        <p:spPr>
          <a:xfrm>
            <a:off x="1549171" y="5430577"/>
            <a:ext cx="2015759" cy="830997"/>
          </a:xfrm>
          <a:prstGeom prst="rect">
            <a:avLst/>
          </a:prstGeom>
          <a:noFill/>
          <a:ln>
            <a:noFill/>
          </a:ln>
        </p:spPr>
        <p:txBody>
          <a:bodyPr wrap="square" rtlCol="0">
            <a:spAutoFit/>
          </a:bodyPr>
          <a:lstStyle/>
          <a:p>
            <a:pPr algn="ctr"/>
            <a:r>
              <a:rPr lang="en-US" sz="2400" dirty="0" smtClean="0">
                <a:solidFill>
                  <a:schemeClr val="accent2">
                    <a:lumMod val="75000"/>
                  </a:schemeClr>
                </a:solidFill>
              </a:rPr>
              <a:t>Transcription </a:t>
            </a:r>
            <a:r>
              <a:rPr lang="en-US" sz="2400" b="1" dirty="0" smtClean="0">
                <a:solidFill>
                  <a:schemeClr val="accent2">
                    <a:lumMod val="75000"/>
                  </a:schemeClr>
                </a:solidFill>
              </a:rPr>
              <a:t>OFF</a:t>
            </a:r>
            <a:endParaRPr lang="en-US" sz="2400" b="1" dirty="0">
              <a:solidFill>
                <a:schemeClr val="accent2">
                  <a:lumMod val="75000"/>
                </a:schemeClr>
              </a:solidFill>
            </a:endParaRPr>
          </a:p>
        </p:txBody>
      </p:sp>
      <p:sp>
        <p:nvSpPr>
          <p:cNvPr id="19" name="TextBox 18"/>
          <p:cNvSpPr txBox="1"/>
          <p:nvPr/>
        </p:nvSpPr>
        <p:spPr>
          <a:xfrm>
            <a:off x="5723571" y="5430577"/>
            <a:ext cx="2015759" cy="830997"/>
          </a:xfrm>
          <a:prstGeom prst="rect">
            <a:avLst/>
          </a:prstGeom>
          <a:noFill/>
          <a:ln>
            <a:noFill/>
          </a:ln>
        </p:spPr>
        <p:txBody>
          <a:bodyPr wrap="square" rtlCol="0">
            <a:spAutoFit/>
          </a:bodyPr>
          <a:lstStyle/>
          <a:p>
            <a:pPr algn="ctr"/>
            <a:r>
              <a:rPr lang="en-US" sz="2400" dirty="0" smtClean="0">
                <a:solidFill>
                  <a:srgbClr val="00B050"/>
                </a:solidFill>
              </a:rPr>
              <a:t>Transcription </a:t>
            </a:r>
            <a:r>
              <a:rPr lang="en-US" sz="2400" b="1" dirty="0" smtClean="0">
                <a:solidFill>
                  <a:srgbClr val="00B050"/>
                </a:solidFill>
              </a:rPr>
              <a:t>ON</a:t>
            </a:r>
            <a:endParaRPr lang="en-US" sz="2400" b="1" dirty="0">
              <a:solidFill>
                <a:srgbClr val="00B050"/>
              </a:solidFill>
            </a:endParaRPr>
          </a:p>
        </p:txBody>
      </p:sp>
      <p:grpSp>
        <p:nvGrpSpPr>
          <p:cNvPr id="21" name="Group 20"/>
          <p:cNvGrpSpPr/>
          <p:nvPr/>
        </p:nvGrpSpPr>
        <p:grpSpPr>
          <a:xfrm>
            <a:off x="1004205" y="2375074"/>
            <a:ext cx="3105692" cy="2853299"/>
            <a:chOff x="1338939" y="2375073"/>
            <a:chExt cx="4140923" cy="2853299"/>
          </a:xfrm>
        </p:grpSpPr>
        <p:grpSp>
          <p:nvGrpSpPr>
            <p:cNvPr id="3" name="Group 2"/>
            <p:cNvGrpSpPr/>
            <p:nvPr/>
          </p:nvGrpSpPr>
          <p:grpSpPr>
            <a:xfrm>
              <a:off x="1338939" y="2375073"/>
              <a:ext cx="4140923" cy="2853299"/>
              <a:chOff x="6152607" y="1081080"/>
              <a:chExt cx="4140923" cy="2853299"/>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867" t="5319" r="50000" b="36520"/>
              <a:stretch/>
            </p:blipFill>
            <p:spPr>
              <a:xfrm>
                <a:off x="6152607" y="1081080"/>
                <a:ext cx="4140923" cy="2853299"/>
              </a:xfrm>
              <a:prstGeom prst="rect">
                <a:avLst/>
              </a:prstGeom>
              <a:ln>
                <a:solidFill>
                  <a:schemeClr val="tx1"/>
                </a:solidFill>
              </a:ln>
            </p:spPr>
          </p:pic>
          <p:sp>
            <p:nvSpPr>
              <p:cNvPr id="10" name="Oval 9"/>
              <p:cNvSpPr/>
              <p:nvPr/>
            </p:nvSpPr>
            <p:spPr>
              <a:xfrm>
                <a:off x="8961120" y="1985554"/>
                <a:ext cx="796833" cy="312265"/>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sp>
            <p:nvSpPr>
              <p:cNvPr id="13" name="Oval 12"/>
              <p:cNvSpPr/>
              <p:nvPr/>
            </p:nvSpPr>
            <p:spPr>
              <a:xfrm>
                <a:off x="7772399" y="1981821"/>
                <a:ext cx="796833" cy="312265"/>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p>
            </p:txBody>
          </p:sp>
        </p:grpSp>
        <p:sp>
          <p:nvSpPr>
            <p:cNvPr id="20" name="Oval 19"/>
            <p:cNvSpPr/>
            <p:nvPr/>
          </p:nvSpPr>
          <p:spPr>
            <a:xfrm>
              <a:off x="1338940" y="3275814"/>
              <a:ext cx="1038500" cy="9957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2196298" y="3275815"/>
            <a:ext cx="643125" cy="307777"/>
          </a:xfrm>
          <a:prstGeom prst="rect">
            <a:avLst/>
          </a:prstGeom>
          <a:noFill/>
        </p:spPr>
        <p:txBody>
          <a:bodyPr wrap="none" rtlCol="0">
            <a:spAutoFit/>
          </a:bodyPr>
          <a:lstStyle/>
          <a:p>
            <a:r>
              <a:rPr lang="en-US" sz="1400" b="1" dirty="0" smtClean="0">
                <a:solidFill>
                  <a:schemeClr val="bg1"/>
                </a:solidFill>
              </a:rPr>
              <a:t>EZH2</a:t>
            </a:r>
            <a:endParaRPr lang="en-US" sz="1400" b="1" dirty="0">
              <a:solidFill>
                <a:schemeClr val="bg1"/>
              </a:solidFill>
            </a:endParaRPr>
          </a:p>
        </p:txBody>
      </p:sp>
      <p:sp>
        <p:nvSpPr>
          <p:cNvPr id="4" name="TextBox 3"/>
          <p:cNvSpPr txBox="1"/>
          <p:nvPr/>
        </p:nvSpPr>
        <p:spPr>
          <a:xfrm>
            <a:off x="3110590" y="3281791"/>
            <a:ext cx="643125" cy="307777"/>
          </a:xfrm>
          <a:prstGeom prst="rect">
            <a:avLst/>
          </a:prstGeom>
          <a:noFill/>
        </p:spPr>
        <p:txBody>
          <a:bodyPr wrap="none" rtlCol="0">
            <a:spAutoFit/>
          </a:bodyPr>
          <a:lstStyle/>
          <a:p>
            <a:r>
              <a:rPr lang="en-US" sz="1400" b="1" dirty="0" smtClean="0">
                <a:solidFill>
                  <a:schemeClr val="bg1"/>
                </a:solidFill>
              </a:rPr>
              <a:t>EZH1</a:t>
            </a:r>
            <a:endParaRPr lang="en-US" sz="1400" b="1" dirty="0">
              <a:solidFill>
                <a:schemeClr val="bg1"/>
              </a:solidFill>
            </a:endParaRPr>
          </a:p>
        </p:txBody>
      </p:sp>
      <p:sp>
        <p:nvSpPr>
          <p:cNvPr id="5" name="TextBox 4"/>
          <p:cNvSpPr txBox="1"/>
          <p:nvPr/>
        </p:nvSpPr>
        <p:spPr>
          <a:xfrm>
            <a:off x="5272280" y="3454272"/>
            <a:ext cx="696024" cy="276999"/>
          </a:xfrm>
          <a:prstGeom prst="rect">
            <a:avLst/>
          </a:prstGeom>
          <a:noFill/>
        </p:spPr>
        <p:txBody>
          <a:bodyPr wrap="none" rtlCol="0">
            <a:spAutoFit/>
          </a:bodyPr>
          <a:lstStyle/>
          <a:p>
            <a:r>
              <a:rPr lang="en-US" sz="1200" b="1" dirty="0" smtClean="0">
                <a:solidFill>
                  <a:schemeClr val="bg1"/>
                </a:solidFill>
              </a:rPr>
              <a:t>Kdm6a</a:t>
            </a:r>
            <a:endParaRPr lang="en-US" sz="1200" b="1" dirty="0">
              <a:solidFill>
                <a:schemeClr val="bg1"/>
              </a:solidFill>
            </a:endParaRPr>
          </a:p>
        </p:txBody>
      </p:sp>
      <p:sp>
        <p:nvSpPr>
          <p:cNvPr id="6" name="TextBox 5"/>
          <p:cNvSpPr txBox="1"/>
          <p:nvPr/>
        </p:nvSpPr>
        <p:spPr>
          <a:xfrm>
            <a:off x="6420267" y="3241582"/>
            <a:ext cx="705642" cy="276999"/>
          </a:xfrm>
          <a:prstGeom prst="rect">
            <a:avLst/>
          </a:prstGeom>
          <a:noFill/>
        </p:spPr>
        <p:txBody>
          <a:bodyPr wrap="none" rtlCol="0">
            <a:spAutoFit/>
          </a:bodyPr>
          <a:lstStyle/>
          <a:p>
            <a:r>
              <a:rPr lang="en-US" sz="1200" b="1" dirty="0" smtClean="0">
                <a:solidFill>
                  <a:schemeClr val="bg1"/>
                </a:solidFill>
              </a:rPr>
              <a:t>Kdm6b</a:t>
            </a:r>
            <a:endParaRPr lang="en-US" sz="1200" b="1" dirty="0">
              <a:solidFill>
                <a:schemeClr val="bg1"/>
              </a:solidFill>
            </a:endParaRPr>
          </a:p>
        </p:txBody>
      </p:sp>
    </p:spTree>
    <p:extLst>
      <p:ext uri="{BB962C8B-B14F-4D97-AF65-F5344CB8AC3E}">
        <p14:creationId xmlns:p14="http://schemas.microsoft.com/office/powerpoint/2010/main" val="38795383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52400"/>
            <a:ext cx="6356227" cy="1015663"/>
          </a:xfrm>
          <a:prstGeom prst="rect">
            <a:avLst/>
          </a:prstGeom>
          <a:noFill/>
        </p:spPr>
        <p:txBody>
          <a:bodyPr wrap="none" rtlCol="0">
            <a:spAutoFit/>
          </a:bodyPr>
          <a:lstStyle/>
          <a:p>
            <a:r>
              <a:rPr lang="en-US" sz="2400" b="1" dirty="0" smtClean="0">
                <a:latin typeface="Arial" panose="020B0604020202020204" pitchFamily="34" charset="0"/>
                <a:cs typeface="Arial" panose="020B0604020202020204" pitchFamily="34" charset="0"/>
              </a:rPr>
              <a:t>Mechanism of </a:t>
            </a:r>
            <a:r>
              <a:rPr lang="en-US" sz="2400" b="1" dirty="0" err="1" smtClean="0">
                <a:latin typeface="Arial" panose="020B0604020202020204" pitchFamily="34" charset="0"/>
                <a:cs typeface="Arial" panose="020B0604020202020204" pitchFamily="34" charset="0"/>
              </a:rPr>
              <a:t>miR</a:t>
            </a:r>
            <a:r>
              <a:rPr lang="en-US" sz="2400" b="1" dirty="0" smtClean="0">
                <a:latin typeface="Arial" panose="020B0604020202020204" pitchFamily="34" charset="0"/>
                <a:cs typeface="Arial" panose="020B0604020202020204" pitchFamily="34" charset="0"/>
              </a:rPr>
              <a:t> combo reprogramming</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Modification of the epigenetic landscape by </a:t>
            </a:r>
            <a:r>
              <a:rPr lang="en-US" dirty="0" err="1" smtClean="0">
                <a:latin typeface="Arial" panose="020B0604020202020204" pitchFamily="34" charset="0"/>
                <a:cs typeface="Arial" panose="020B0604020202020204" pitchFamily="34" charset="0"/>
              </a:rPr>
              <a:t>miR</a:t>
            </a:r>
            <a:r>
              <a:rPr lang="en-US" dirty="0" smtClean="0">
                <a:latin typeface="Arial" panose="020B0604020202020204" pitchFamily="34" charset="0"/>
                <a:cs typeface="Arial" panose="020B0604020202020204" pitchFamily="34" charset="0"/>
              </a:rPr>
              <a:t> combo</a:t>
            </a:r>
            <a:endParaRPr lang="en-US"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215" r="68469"/>
          <a:stretch/>
        </p:blipFill>
        <p:spPr bwMode="auto">
          <a:xfrm>
            <a:off x="1600201" y="1878904"/>
            <a:ext cx="4953000" cy="358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83019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b="1" dirty="0" smtClean="0">
                <a:latin typeface="Book Antiqua" panose="02040602050305030304" pitchFamily="18" charset="0"/>
              </a:rPr>
              <a:t>Inhibiting H3K27 </a:t>
            </a:r>
            <a:r>
              <a:rPr lang="en-US" sz="3600" b="1" dirty="0" err="1" smtClean="0">
                <a:latin typeface="Book Antiqua" panose="02040602050305030304" pitchFamily="18" charset="0"/>
              </a:rPr>
              <a:t>methylases</a:t>
            </a:r>
            <a:r>
              <a:rPr lang="en-US" sz="3600" b="1" dirty="0" smtClean="0">
                <a:latin typeface="Book Antiqua" panose="02040602050305030304" pitchFamily="18" charset="0"/>
              </a:rPr>
              <a:t> promotes reprogramming</a:t>
            </a:r>
            <a:endParaRPr lang="en-US" sz="3600" b="1" dirty="0">
              <a:latin typeface="Book Antiqua" panose="02040602050305030304" pitchFamily="18" charset="0"/>
            </a:endParaRPr>
          </a:p>
        </p:txBody>
      </p:sp>
      <p:sp>
        <p:nvSpPr>
          <p:cNvPr id="3" name="Rectangle 2"/>
          <p:cNvSpPr/>
          <p:nvPr/>
        </p:nvSpPr>
        <p:spPr>
          <a:xfrm>
            <a:off x="190980" y="1284889"/>
            <a:ext cx="8828590" cy="710451"/>
          </a:xfrm>
          <a:prstGeom prst="rect">
            <a:avLst/>
          </a:prstGeom>
        </p:spPr>
        <p:txBody>
          <a:bodyPr wrap="square">
            <a:spAutoFit/>
          </a:bodyPr>
          <a:lstStyle/>
          <a:p>
            <a:pPr marL="800089" lvl="1" indent="-342900" defTabSz="914377">
              <a:spcBef>
                <a:spcPts val="500"/>
              </a:spcBef>
              <a:buFont typeface="Arial" panose="020B0604020202020204" pitchFamily="34" charset="0"/>
              <a:buChar char="•"/>
            </a:pPr>
            <a:endParaRPr lang="en-US" dirty="0" smtClean="0">
              <a:solidFill>
                <a:srgbClr val="FF0000"/>
              </a:solidFill>
            </a:endParaRPr>
          </a:p>
          <a:p>
            <a:pPr marL="800089" lvl="1" indent="-342900" defTabSz="914377">
              <a:spcBef>
                <a:spcPts val="500"/>
              </a:spcBef>
              <a:buFont typeface="Arial" panose="020B0604020202020204" pitchFamily="34" charset="0"/>
              <a:buChar char="•"/>
            </a:pPr>
            <a:r>
              <a:rPr lang="en-US" b="1" dirty="0" smtClean="0"/>
              <a:t>DZNEP: a general inhibitor of H3K27 </a:t>
            </a:r>
            <a:r>
              <a:rPr lang="en-US" b="1" dirty="0" err="1" smtClean="0"/>
              <a:t>methylases</a:t>
            </a:r>
            <a:endParaRPr lang="en-US" b="1" dirty="0"/>
          </a:p>
        </p:txBody>
      </p:sp>
      <p:grpSp>
        <p:nvGrpSpPr>
          <p:cNvPr id="2" name="Group 1"/>
          <p:cNvGrpSpPr>
            <a:grpSpLocks noChangeAspect="1"/>
          </p:cNvGrpSpPr>
          <p:nvPr/>
        </p:nvGrpSpPr>
        <p:grpSpPr>
          <a:xfrm>
            <a:off x="1863661" y="2255432"/>
            <a:ext cx="5416678" cy="4602568"/>
            <a:chOff x="93250" y="4111313"/>
            <a:chExt cx="2708339" cy="2301284"/>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250" y="4145048"/>
              <a:ext cx="2708339" cy="2005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93250" y="6150987"/>
              <a:ext cx="2708339" cy="261610"/>
            </a:xfrm>
            <a:prstGeom prst="rect">
              <a:avLst/>
            </a:prstGeom>
            <a:noFill/>
          </p:spPr>
          <p:txBody>
            <a:bodyPr wrap="square" rtlCol="0">
              <a:spAutoFit/>
            </a:bodyPr>
            <a:lstStyle/>
            <a:p>
              <a:endParaRPr lang="en-US" sz="1100" dirty="0"/>
            </a:p>
          </p:txBody>
        </p:sp>
        <p:sp>
          <p:nvSpPr>
            <p:cNvPr id="13" name="TextBox 12"/>
            <p:cNvSpPr txBox="1"/>
            <p:nvPr/>
          </p:nvSpPr>
          <p:spPr>
            <a:xfrm>
              <a:off x="1646681" y="4959537"/>
              <a:ext cx="222161" cy="338554"/>
            </a:xfrm>
            <a:prstGeom prst="rect">
              <a:avLst/>
            </a:prstGeom>
            <a:noFill/>
          </p:spPr>
          <p:txBody>
            <a:bodyPr wrap="square" rtlCol="0">
              <a:spAutoFit/>
            </a:bodyPr>
            <a:lstStyle/>
            <a:p>
              <a:r>
                <a:rPr lang="en-US" sz="1600" dirty="0"/>
                <a:t>*</a:t>
              </a:r>
            </a:p>
          </p:txBody>
        </p:sp>
        <p:sp>
          <p:nvSpPr>
            <p:cNvPr id="14" name="TextBox 13"/>
            <p:cNvSpPr txBox="1"/>
            <p:nvPr/>
          </p:nvSpPr>
          <p:spPr>
            <a:xfrm>
              <a:off x="1743618" y="4915162"/>
              <a:ext cx="222161" cy="338554"/>
            </a:xfrm>
            <a:prstGeom prst="rect">
              <a:avLst/>
            </a:prstGeom>
            <a:noFill/>
          </p:spPr>
          <p:txBody>
            <a:bodyPr wrap="square" rtlCol="0">
              <a:spAutoFit/>
            </a:bodyPr>
            <a:lstStyle/>
            <a:p>
              <a:r>
                <a:rPr lang="en-US" sz="1600" dirty="0"/>
                <a:t>*</a:t>
              </a:r>
            </a:p>
          </p:txBody>
        </p:sp>
        <p:sp>
          <p:nvSpPr>
            <p:cNvPr id="15" name="TextBox 14"/>
            <p:cNvSpPr txBox="1"/>
            <p:nvPr/>
          </p:nvSpPr>
          <p:spPr>
            <a:xfrm>
              <a:off x="1857918" y="5194887"/>
              <a:ext cx="222161" cy="338554"/>
            </a:xfrm>
            <a:prstGeom prst="rect">
              <a:avLst/>
            </a:prstGeom>
            <a:noFill/>
          </p:spPr>
          <p:txBody>
            <a:bodyPr wrap="square" rtlCol="0">
              <a:spAutoFit/>
            </a:bodyPr>
            <a:lstStyle/>
            <a:p>
              <a:r>
                <a:rPr lang="en-US" sz="1600" dirty="0"/>
                <a:t>*</a:t>
              </a:r>
            </a:p>
          </p:txBody>
        </p:sp>
        <p:sp>
          <p:nvSpPr>
            <p:cNvPr id="16" name="TextBox 15"/>
            <p:cNvSpPr txBox="1"/>
            <p:nvPr/>
          </p:nvSpPr>
          <p:spPr>
            <a:xfrm>
              <a:off x="1946174" y="4965312"/>
              <a:ext cx="222161" cy="338554"/>
            </a:xfrm>
            <a:prstGeom prst="rect">
              <a:avLst/>
            </a:prstGeom>
            <a:noFill/>
          </p:spPr>
          <p:txBody>
            <a:bodyPr wrap="square" rtlCol="0">
              <a:spAutoFit/>
            </a:bodyPr>
            <a:lstStyle/>
            <a:p>
              <a:r>
                <a:rPr lang="en-US" sz="1600" dirty="0"/>
                <a:t>*</a:t>
              </a:r>
            </a:p>
          </p:txBody>
        </p:sp>
        <p:sp>
          <p:nvSpPr>
            <p:cNvPr id="17" name="TextBox 16"/>
            <p:cNvSpPr txBox="1"/>
            <p:nvPr/>
          </p:nvSpPr>
          <p:spPr>
            <a:xfrm>
              <a:off x="1084765" y="4924984"/>
              <a:ext cx="233176" cy="307777"/>
            </a:xfrm>
            <a:prstGeom prst="rect">
              <a:avLst/>
            </a:prstGeom>
            <a:noFill/>
          </p:spPr>
          <p:txBody>
            <a:bodyPr wrap="square" rtlCol="0">
              <a:spAutoFit/>
            </a:bodyPr>
            <a:lstStyle/>
            <a:p>
              <a:r>
                <a:rPr lang="en-US" sz="1400" dirty="0" smtClean="0"/>
                <a:t>#</a:t>
              </a:r>
              <a:endParaRPr lang="en-US" sz="1400" dirty="0"/>
            </a:p>
          </p:txBody>
        </p:sp>
        <p:sp>
          <p:nvSpPr>
            <p:cNvPr id="19" name="TextBox 18"/>
            <p:cNvSpPr txBox="1"/>
            <p:nvPr/>
          </p:nvSpPr>
          <p:spPr>
            <a:xfrm>
              <a:off x="1287321" y="5090884"/>
              <a:ext cx="233176" cy="307777"/>
            </a:xfrm>
            <a:prstGeom prst="rect">
              <a:avLst/>
            </a:prstGeom>
            <a:noFill/>
          </p:spPr>
          <p:txBody>
            <a:bodyPr wrap="square" rtlCol="0">
              <a:spAutoFit/>
            </a:bodyPr>
            <a:lstStyle/>
            <a:p>
              <a:r>
                <a:rPr lang="en-US" sz="1400" dirty="0" smtClean="0"/>
                <a:t>#</a:t>
              </a:r>
              <a:endParaRPr lang="en-US" sz="1400" dirty="0"/>
            </a:p>
          </p:txBody>
        </p:sp>
        <p:sp>
          <p:nvSpPr>
            <p:cNvPr id="20" name="TextBox 19"/>
            <p:cNvSpPr txBox="1"/>
            <p:nvPr/>
          </p:nvSpPr>
          <p:spPr>
            <a:xfrm>
              <a:off x="1392940" y="5058084"/>
              <a:ext cx="233176" cy="307777"/>
            </a:xfrm>
            <a:prstGeom prst="rect">
              <a:avLst/>
            </a:prstGeom>
            <a:noFill/>
          </p:spPr>
          <p:txBody>
            <a:bodyPr wrap="square" rtlCol="0">
              <a:spAutoFit/>
            </a:bodyPr>
            <a:lstStyle/>
            <a:p>
              <a:r>
                <a:rPr lang="en-US" sz="1400" dirty="0" smtClean="0"/>
                <a:t>#</a:t>
              </a:r>
              <a:endParaRPr lang="en-US" sz="1400" dirty="0"/>
            </a:p>
          </p:txBody>
        </p:sp>
        <p:sp>
          <p:nvSpPr>
            <p:cNvPr id="23" name="TextBox 22"/>
            <p:cNvSpPr txBox="1"/>
            <p:nvPr/>
          </p:nvSpPr>
          <p:spPr>
            <a:xfrm>
              <a:off x="2183372" y="4111313"/>
              <a:ext cx="297019" cy="553998"/>
            </a:xfrm>
            <a:prstGeom prst="rect">
              <a:avLst/>
            </a:prstGeom>
            <a:noFill/>
          </p:spPr>
          <p:txBody>
            <a:bodyPr wrap="square" rtlCol="0">
              <a:spAutoFit/>
            </a:bodyPr>
            <a:lstStyle/>
            <a:p>
              <a:r>
                <a:rPr lang="en-US" sz="1400" dirty="0" smtClean="0"/>
                <a:t>#</a:t>
              </a:r>
              <a:r>
                <a:rPr lang="en-US" sz="1600" dirty="0" smtClean="0"/>
                <a:t>*</a:t>
              </a:r>
              <a:endParaRPr lang="en-US" sz="1600" dirty="0"/>
            </a:p>
          </p:txBody>
        </p:sp>
        <p:sp>
          <p:nvSpPr>
            <p:cNvPr id="24" name="TextBox 23"/>
            <p:cNvSpPr txBox="1"/>
            <p:nvPr/>
          </p:nvSpPr>
          <p:spPr>
            <a:xfrm>
              <a:off x="2488660" y="4458630"/>
              <a:ext cx="297019" cy="553998"/>
            </a:xfrm>
            <a:prstGeom prst="rect">
              <a:avLst/>
            </a:prstGeom>
            <a:noFill/>
          </p:spPr>
          <p:txBody>
            <a:bodyPr wrap="square" rtlCol="0">
              <a:spAutoFit/>
            </a:bodyPr>
            <a:lstStyle/>
            <a:p>
              <a:r>
                <a:rPr lang="en-US" sz="1400" dirty="0" smtClean="0"/>
                <a:t>#</a:t>
              </a:r>
              <a:r>
                <a:rPr lang="en-US" sz="1600" dirty="0" smtClean="0"/>
                <a:t>*</a:t>
              </a:r>
              <a:endParaRPr lang="en-US" sz="1600" dirty="0"/>
            </a:p>
          </p:txBody>
        </p:sp>
        <p:sp>
          <p:nvSpPr>
            <p:cNvPr id="25" name="TextBox 24"/>
            <p:cNvSpPr txBox="1"/>
            <p:nvPr/>
          </p:nvSpPr>
          <p:spPr>
            <a:xfrm>
              <a:off x="2331882" y="4326757"/>
              <a:ext cx="222161" cy="338554"/>
            </a:xfrm>
            <a:prstGeom prst="rect">
              <a:avLst/>
            </a:prstGeom>
            <a:noFill/>
          </p:spPr>
          <p:txBody>
            <a:bodyPr wrap="square" rtlCol="0">
              <a:spAutoFit/>
            </a:bodyPr>
            <a:lstStyle/>
            <a:p>
              <a:r>
                <a:rPr lang="en-US" sz="1600" dirty="0"/>
                <a:t>*</a:t>
              </a:r>
            </a:p>
          </p:txBody>
        </p:sp>
      </p:grpSp>
    </p:spTree>
    <p:extLst>
      <p:ext uri="{BB962C8B-B14F-4D97-AF65-F5344CB8AC3E}">
        <p14:creationId xmlns:p14="http://schemas.microsoft.com/office/powerpoint/2010/main" val="20275115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238397" y="132049"/>
            <a:ext cx="8667206" cy="69296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Arial" panose="020B0604020202020204" pitchFamily="34" charset="0"/>
                <a:cs typeface="Arial" panose="020B0604020202020204" pitchFamily="34" charset="0"/>
              </a:rPr>
              <a:t>Knockdown of the histone </a:t>
            </a:r>
            <a:r>
              <a:rPr lang="en-US" sz="2800" b="1" dirty="0" err="1" smtClean="0">
                <a:latin typeface="Arial" panose="020B0604020202020204" pitchFamily="34" charset="0"/>
                <a:cs typeface="Arial" panose="020B0604020202020204" pitchFamily="34" charset="0"/>
              </a:rPr>
              <a:t>demethylase</a:t>
            </a:r>
            <a:r>
              <a:rPr lang="en-US" sz="2800" b="1" dirty="0" smtClean="0">
                <a:latin typeface="Arial" panose="020B0604020202020204" pitchFamily="34" charset="0"/>
                <a:cs typeface="Arial" panose="020B0604020202020204" pitchFamily="34" charset="0"/>
              </a:rPr>
              <a:t> Kdm6a/b inhibits </a:t>
            </a:r>
            <a:r>
              <a:rPr lang="en-US" sz="2800" b="1" dirty="0" err="1" smtClean="0">
                <a:latin typeface="Arial" panose="020B0604020202020204" pitchFamily="34" charset="0"/>
                <a:cs typeface="Arial" panose="020B0604020202020204" pitchFamily="34" charset="0"/>
              </a:rPr>
              <a:t>miR</a:t>
            </a:r>
            <a:r>
              <a:rPr lang="en-US" sz="2800" b="1" dirty="0" smtClean="0">
                <a:latin typeface="Arial" panose="020B0604020202020204" pitchFamily="34" charset="0"/>
                <a:cs typeface="Arial" panose="020B0604020202020204" pitchFamily="34" charset="0"/>
              </a:rPr>
              <a:t> combo</a:t>
            </a:r>
            <a:endParaRPr lang="en-US" sz="2800" b="1" dirty="0">
              <a:latin typeface="Arial" panose="020B0604020202020204" pitchFamily="34" charset="0"/>
              <a:cs typeface="Arial" panose="020B0604020202020204" pitchFamily="34" charset="0"/>
            </a:endParaRPr>
          </a:p>
        </p:txBody>
      </p:sp>
      <p:grpSp>
        <p:nvGrpSpPr>
          <p:cNvPr id="11" name="Group 10"/>
          <p:cNvGrpSpPr/>
          <p:nvPr/>
        </p:nvGrpSpPr>
        <p:grpSpPr>
          <a:xfrm>
            <a:off x="884420" y="1446229"/>
            <a:ext cx="7375161" cy="4190558"/>
            <a:chOff x="625839" y="1446229"/>
            <a:chExt cx="7375161" cy="4190558"/>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839" y="1446229"/>
              <a:ext cx="7375161" cy="4190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1156275" y="4573927"/>
              <a:ext cx="6625357"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276600" y="1940579"/>
            <a:ext cx="300082" cy="369332"/>
          </a:xfrm>
          <a:prstGeom prst="rect">
            <a:avLst/>
          </a:prstGeom>
          <a:noFill/>
        </p:spPr>
        <p:txBody>
          <a:bodyPr wrap="none" rtlCol="0">
            <a:spAutoFit/>
          </a:bodyPr>
          <a:lstStyle/>
          <a:p>
            <a:r>
              <a:rPr lang="en-US" dirty="0" smtClean="0"/>
              <a:t>*</a:t>
            </a:r>
            <a:endParaRPr lang="en-US" dirty="0"/>
          </a:p>
        </p:txBody>
      </p:sp>
      <p:sp>
        <p:nvSpPr>
          <p:cNvPr id="8" name="TextBox 7"/>
          <p:cNvSpPr txBox="1"/>
          <p:nvPr/>
        </p:nvSpPr>
        <p:spPr>
          <a:xfrm>
            <a:off x="3576682" y="3657600"/>
            <a:ext cx="300082" cy="369332"/>
          </a:xfrm>
          <a:prstGeom prst="rect">
            <a:avLst/>
          </a:prstGeom>
          <a:noFill/>
        </p:spPr>
        <p:txBody>
          <a:bodyPr wrap="none" rtlCol="0">
            <a:spAutoFit/>
          </a:bodyPr>
          <a:lstStyle/>
          <a:p>
            <a:r>
              <a:rPr lang="en-US" dirty="0" smtClean="0"/>
              <a:t>*</a:t>
            </a:r>
            <a:endParaRPr lang="en-US" dirty="0"/>
          </a:p>
        </p:txBody>
      </p:sp>
      <p:sp>
        <p:nvSpPr>
          <p:cNvPr id="10" name="TextBox 9"/>
          <p:cNvSpPr txBox="1"/>
          <p:nvPr/>
        </p:nvSpPr>
        <p:spPr>
          <a:xfrm>
            <a:off x="2950968" y="3656736"/>
            <a:ext cx="300082"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16702148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480" y="182873"/>
            <a:ext cx="8820150" cy="1675926"/>
          </a:xfrm>
        </p:spPr>
        <p:txBody>
          <a:bodyPr>
            <a:noAutofit/>
          </a:bodyPr>
          <a:lstStyle/>
          <a:p>
            <a:r>
              <a:rPr lang="en-US" sz="3600" dirty="0" smtClean="0"/>
              <a:t>Hypothesis:</a:t>
            </a:r>
            <a:r>
              <a:rPr lang="en-US" sz="4800" dirty="0" smtClean="0"/>
              <a:t/>
            </a:r>
            <a:br>
              <a:rPr lang="en-US" sz="4800" dirty="0" smtClean="0"/>
            </a:br>
            <a:r>
              <a:rPr lang="en-US" sz="2400" dirty="0" smtClean="0"/>
              <a:t>micro </a:t>
            </a:r>
            <a:r>
              <a:rPr lang="en-US" sz="2800" dirty="0" smtClean="0"/>
              <a:t>RNAs </a:t>
            </a:r>
            <a:r>
              <a:rPr lang="en-US" sz="2800" b="0" dirty="0" smtClean="0">
                <a:effectLst>
                  <a:outerShdw blurRad="38100" dist="38100" dir="2700000" algn="tl">
                    <a:srgbClr val="000000">
                      <a:alpha val="43137"/>
                    </a:srgbClr>
                  </a:outerShdw>
                </a:effectLst>
              </a:rPr>
              <a:t>mediate direct cardiac reprogramming </a:t>
            </a:r>
            <a:r>
              <a:rPr lang="en-US" sz="2800" dirty="0"/>
              <a:t>of somatic </a:t>
            </a:r>
            <a:r>
              <a:rPr lang="en-US" sz="2800" dirty="0" smtClean="0"/>
              <a:t>cells through epigenetic </a:t>
            </a:r>
            <a:r>
              <a:rPr lang="en-US" sz="2800" dirty="0"/>
              <a:t>modifications (histone methylation</a:t>
            </a:r>
            <a:r>
              <a:rPr lang="en-US" sz="2800" dirty="0" smtClean="0"/>
              <a:t>)</a:t>
            </a:r>
            <a:endParaRPr lang="en-US" sz="2800" b="0" dirty="0">
              <a:effectLst>
                <a:outerShdw blurRad="38100" dist="38100" dir="2700000" algn="tl">
                  <a:srgbClr val="000000">
                    <a:alpha val="43137"/>
                  </a:srgbClr>
                </a:outerShdw>
              </a:effectLst>
            </a:endParaRPr>
          </a:p>
        </p:txBody>
      </p:sp>
      <p:grpSp>
        <p:nvGrpSpPr>
          <p:cNvPr id="5" name="Group 4"/>
          <p:cNvGrpSpPr/>
          <p:nvPr/>
        </p:nvGrpSpPr>
        <p:grpSpPr>
          <a:xfrm>
            <a:off x="667660" y="3909796"/>
            <a:ext cx="7742700" cy="2730080"/>
            <a:chOff x="498327" y="784526"/>
            <a:chExt cx="10323600" cy="2730080"/>
          </a:xfrm>
        </p:grpSpPr>
        <p:grpSp>
          <p:nvGrpSpPr>
            <p:cNvPr id="6" name="Group 5"/>
            <p:cNvGrpSpPr/>
            <p:nvPr/>
          </p:nvGrpSpPr>
          <p:grpSpPr>
            <a:xfrm flipH="1">
              <a:off x="990211" y="1486985"/>
              <a:ext cx="1152097" cy="1598481"/>
              <a:chOff x="-384132" y="2450845"/>
              <a:chExt cx="1383512" cy="1919550"/>
            </a:xfrm>
          </p:grpSpPr>
          <p:sp>
            <p:nvSpPr>
              <p:cNvPr id="27" name="Freeform 26"/>
              <p:cNvSpPr/>
              <p:nvPr/>
            </p:nvSpPr>
            <p:spPr>
              <a:xfrm>
                <a:off x="-384132" y="2450845"/>
                <a:ext cx="1383512" cy="1919550"/>
              </a:xfrm>
              <a:custGeom>
                <a:avLst/>
                <a:gdLst>
                  <a:gd name="connsiteX0" fmla="*/ 592766 w 1120995"/>
                  <a:gd name="connsiteY0" fmla="*/ 579550 h 1613592"/>
                  <a:gd name="connsiteX1" fmla="*/ 463978 w 1120995"/>
                  <a:gd name="connsiteY1" fmla="*/ 1056068 h 1613592"/>
                  <a:gd name="connsiteX2" fmla="*/ 338 w 1120995"/>
                  <a:gd name="connsiteY2" fmla="*/ 1223493 h 1613592"/>
                  <a:gd name="connsiteX3" fmla="*/ 386704 w 1120995"/>
                  <a:gd name="connsiteY3" fmla="*/ 1262130 h 1613592"/>
                  <a:gd name="connsiteX4" fmla="*/ 245037 w 1120995"/>
                  <a:gd name="connsiteY4" fmla="*/ 1519708 h 1613592"/>
                  <a:gd name="connsiteX5" fmla="*/ 567009 w 1120995"/>
                  <a:gd name="connsiteY5" fmla="*/ 1262130 h 1613592"/>
                  <a:gd name="connsiteX6" fmla="*/ 579888 w 1120995"/>
                  <a:gd name="connsiteY6" fmla="*/ 1609860 h 1613592"/>
                  <a:gd name="connsiteX7" fmla="*/ 721555 w 1120995"/>
                  <a:gd name="connsiteY7" fmla="*/ 991674 h 1613592"/>
                  <a:gd name="connsiteX8" fmla="*/ 1120800 w 1120995"/>
                  <a:gd name="connsiteY8" fmla="*/ 38637 h 1613592"/>
                  <a:gd name="connsiteX9" fmla="*/ 773071 w 1120995"/>
                  <a:gd name="connsiteY9" fmla="*/ 605308 h 1613592"/>
                  <a:gd name="connsiteX10" fmla="*/ 644282 w 1120995"/>
                  <a:gd name="connsiteY10" fmla="*/ 0 h 1613592"/>
                  <a:gd name="connsiteX11" fmla="*/ 592766 w 1120995"/>
                  <a:gd name="connsiteY11" fmla="*/ 579550 h 1613592"/>
                  <a:gd name="connsiteX0" fmla="*/ 592766 w 1282583"/>
                  <a:gd name="connsiteY0" fmla="*/ 579550 h 1613592"/>
                  <a:gd name="connsiteX1" fmla="*/ 463978 w 1282583"/>
                  <a:gd name="connsiteY1" fmla="*/ 1056068 h 1613592"/>
                  <a:gd name="connsiteX2" fmla="*/ 338 w 1282583"/>
                  <a:gd name="connsiteY2" fmla="*/ 1223493 h 1613592"/>
                  <a:gd name="connsiteX3" fmla="*/ 386704 w 1282583"/>
                  <a:gd name="connsiteY3" fmla="*/ 1262130 h 1613592"/>
                  <a:gd name="connsiteX4" fmla="*/ 245037 w 1282583"/>
                  <a:gd name="connsiteY4" fmla="*/ 1519708 h 1613592"/>
                  <a:gd name="connsiteX5" fmla="*/ 567009 w 1282583"/>
                  <a:gd name="connsiteY5" fmla="*/ 1262130 h 1613592"/>
                  <a:gd name="connsiteX6" fmla="*/ 579888 w 1282583"/>
                  <a:gd name="connsiteY6" fmla="*/ 1609860 h 1613592"/>
                  <a:gd name="connsiteX7" fmla="*/ 721555 w 1282583"/>
                  <a:gd name="connsiteY7" fmla="*/ 991674 h 1613592"/>
                  <a:gd name="connsiteX8" fmla="*/ 1264061 w 1282583"/>
                  <a:gd name="connsiteY8" fmla="*/ 746975 h 1613592"/>
                  <a:gd name="connsiteX9" fmla="*/ 1120800 w 1282583"/>
                  <a:gd name="connsiteY9" fmla="*/ 38637 h 1613592"/>
                  <a:gd name="connsiteX10" fmla="*/ 773071 w 1282583"/>
                  <a:gd name="connsiteY10" fmla="*/ 605308 h 1613592"/>
                  <a:gd name="connsiteX11" fmla="*/ 644282 w 1282583"/>
                  <a:gd name="connsiteY11" fmla="*/ 0 h 1613592"/>
                  <a:gd name="connsiteX12" fmla="*/ 592766 w 1282583"/>
                  <a:gd name="connsiteY12" fmla="*/ 579550 h 1613592"/>
                  <a:gd name="connsiteX0" fmla="*/ 592766 w 1280242"/>
                  <a:gd name="connsiteY0" fmla="*/ 579550 h 1613592"/>
                  <a:gd name="connsiteX1" fmla="*/ 463978 w 1280242"/>
                  <a:gd name="connsiteY1" fmla="*/ 1056068 h 1613592"/>
                  <a:gd name="connsiteX2" fmla="*/ 338 w 1280242"/>
                  <a:gd name="connsiteY2" fmla="*/ 1223493 h 1613592"/>
                  <a:gd name="connsiteX3" fmla="*/ 386704 w 1280242"/>
                  <a:gd name="connsiteY3" fmla="*/ 1262130 h 1613592"/>
                  <a:gd name="connsiteX4" fmla="*/ 245037 w 1280242"/>
                  <a:gd name="connsiteY4" fmla="*/ 1519708 h 1613592"/>
                  <a:gd name="connsiteX5" fmla="*/ 567009 w 1280242"/>
                  <a:gd name="connsiteY5" fmla="*/ 1262130 h 1613592"/>
                  <a:gd name="connsiteX6" fmla="*/ 579888 w 1280242"/>
                  <a:gd name="connsiteY6" fmla="*/ 1609860 h 1613592"/>
                  <a:gd name="connsiteX7" fmla="*/ 721555 w 1280242"/>
                  <a:gd name="connsiteY7" fmla="*/ 991674 h 1613592"/>
                  <a:gd name="connsiteX8" fmla="*/ 1264061 w 1280242"/>
                  <a:gd name="connsiteY8" fmla="*/ 746975 h 1613592"/>
                  <a:gd name="connsiteX9" fmla="*/ 1013696 w 1280242"/>
                  <a:gd name="connsiteY9" fmla="*/ 566671 h 1613592"/>
                  <a:gd name="connsiteX10" fmla="*/ 1120800 w 1280242"/>
                  <a:gd name="connsiteY10" fmla="*/ 38637 h 1613592"/>
                  <a:gd name="connsiteX11" fmla="*/ 773071 w 1280242"/>
                  <a:gd name="connsiteY11" fmla="*/ 605308 h 1613592"/>
                  <a:gd name="connsiteX12" fmla="*/ 644282 w 1280242"/>
                  <a:gd name="connsiteY12" fmla="*/ 0 h 1613592"/>
                  <a:gd name="connsiteX13" fmla="*/ 592766 w 1280242"/>
                  <a:gd name="connsiteY13" fmla="*/ 579550 h 1613592"/>
                  <a:gd name="connsiteX0" fmla="*/ 592766 w 1280242"/>
                  <a:gd name="connsiteY0" fmla="*/ 579550 h 1611870"/>
                  <a:gd name="connsiteX1" fmla="*/ 463978 w 1280242"/>
                  <a:gd name="connsiteY1" fmla="*/ 1056068 h 1611870"/>
                  <a:gd name="connsiteX2" fmla="*/ 338 w 1280242"/>
                  <a:gd name="connsiteY2" fmla="*/ 1223493 h 1611870"/>
                  <a:gd name="connsiteX3" fmla="*/ 386704 w 1280242"/>
                  <a:gd name="connsiteY3" fmla="*/ 1262130 h 1611870"/>
                  <a:gd name="connsiteX4" fmla="*/ 245037 w 1280242"/>
                  <a:gd name="connsiteY4" fmla="*/ 1519708 h 1611870"/>
                  <a:gd name="connsiteX5" fmla="*/ 567009 w 1280242"/>
                  <a:gd name="connsiteY5" fmla="*/ 1262130 h 1611870"/>
                  <a:gd name="connsiteX6" fmla="*/ 579888 w 1280242"/>
                  <a:gd name="connsiteY6" fmla="*/ 1609860 h 1611870"/>
                  <a:gd name="connsiteX7" fmla="*/ 793088 w 1280242"/>
                  <a:gd name="connsiteY7" fmla="*/ 1068948 h 1611870"/>
                  <a:gd name="connsiteX8" fmla="*/ 1264061 w 1280242"/>
                  <a:gd name="connsiteY8" fmla="*/ 746975 h 1611870"/>
                  <a:gd name="connsiteX9" fmla="*/ 1013696 w 1280242"/>
                  <a:gd name="connsiteY9" fmla="*/ 566671 h 1611870"/>
                  <a:gd name="connsiteX10" fmla="*/ 1120800 w 1280242"/>
                  <a:gd name="connsiteY10" fmla="*/ 38637 h 1611870"/>
                  <a:gd name="connsiteX11" fmla="*/ 773071 w 1280242"/>
                  <a:gd name="connsiteY11" fmla="*/ 605308 h 1611870"/>
                  <a:gd name="connsiteX12" fmla="*/ 644282 w 1280242"/>
                  <a:gd name="connsiteY12" fmla="*/ 0 h 1611870"/>
                  <a:gd name="connsiteX13" fmla="*/ 592766 w 1280242"/>
                  <a:gd name="connsiteY13" fmla="*/ 579550 h 1611870"/>
                  <a:gd name="connsiteX0" fmla="*/ 592766 w 1280242"/>
                  <a:gd name="connsiteY0" fmla="*/ 579550 h 1611870"/>
                  <a:gd name="connsiteX1" fmla="*/ 463978 w 1280242"/>
                  <a:gd name="connsiteY1" fmla="*/ 940158 h 1611870"/>
                  <a:gd name="connsiteX2" fmla="*/ 338 w 1280242"/>
                  <a:gd name="connsiteY2" fmla="*/ 1223493 h 1611870"/>
                  <a:gd name="connsiteX3" fmla="*/ 386704 w 1280242"/>
                  <a:gd name="connsiteY3" fmla="*/ 1262130 h 1611870"/>
                  <a:gd name="connsiteX4" fmla="*/ 245037 w 1280242"/>
                  <a:gd name="connsiteY4" fmla="*/ 1519708 h 1611870"/>
                  <a:gd name="connsiteX5" fmla="*/ 567009 w 1280242"/>
                  <a:gd name="connsiteY5" fmla="*/ 1262130 h 1611870"/>
                  <a:gd name="connsiteX6" fmla="*/ 579888 w 1280242"/>
                  <a:gd name="connsiteY6" fmla="*/ 1609860 h 1611870"/>
                  <a:gd name="connsiteX7" fmla="*/ 793088 w 1280242"/>
                  <a:gd name="connsiteY7" fmla="*/ 1068948 h 1611870"/>
                  <a:gd name="connsiteX8" fmla="*/ 1264061 w 1280242"/>
                  <a:gd name="connsiteY8" fmla="*/ 746975 h 1611870"/>
                  <a:gd name="connsiteX9" fmla="*/ 1013696 w 1280242"/>
                  <a:gd name="connsiteY9" fmla="*/ 566671 h 1611870"/>
                  <a:gd name="connsiteX10" fmla="*/ 1120800 w 1280242"/>
                  <a:gd name="connsiteY10" fmla="*/ 38637 h 1611870"/>
                  <a:gd name="connsiteX11" fmla="*/ 773071 w 1280242"/>
                  <a:gd name="connsiteY11" fmla="*/ 605308 h 1611870"/>
                  <a:gd name="connsiteX12" fmla="*/ 644282 w 1280242"/>
                  <a:gd name="connsiteY12" fmla="*/ 0 h 1611870"/>
                  <a:gd name="connsiteX13" fmla="*/ 592766 w 1280242"/>
                  <a:gd name="connsiteY13" fmla="*/ 579550 h 1611870"/>
                  <a:gd name="connsiteX0" fmla="*/ 592474 w 1279950"/>
                  <a:gd name="connsiteY0" fmla="*/ 579550 h 1611870"/>
                  <a:gd name="connsiteX1" fmla="*/ 463686 w 1279950"/>
                  <a:gd name="connsiteY1" fmla="*/ 940158 h 1611870"/>
                  <a:gd name="connsiteX2" fmla="*/ 46 w 1279950"/>
                  <a:gd name="connsiteY2" fmla="*/ 1223493 h 1611870"/>
                  <a:gd name="connsiteX3" fmla="*/ 434101 w 1279950"/>
                  <a:gd name="connsiteY3" fmla="*/ 1120462 h 1611870"/>
                  <a:gd name="connsiteX4" fmla="*/ 244745 w 1279950"/>
                  <a:gd name="connsiteY4" fmla="*/ 1519708 h 1611870"/>
                  <a:gd name="connsiteX5" fmla="*/ 566717 w 1279950"/>
                  <a:gd name="connsiteY5" fmla="*/ 1262130 h 1611870"/>
                  <a:gd name="connsiteX6" fmla="*/ 579596 w 1279950"/>
                  <a:gd name="connsiteY6" fmla="*/ 1609860 h 1611870"/>
                  <a:gd name="connsiteX7" fmla="*/ 792796 w 1279950"/>
                  <a:gd name="connsiteY7" fmla="*/ 1068948 h 1611870"/>
                  <a:gd name="connsiteX8" fmla="*/ 1263769 w 1279950"/>
                  <a:gd name="connsiteY8" fmla="*/ 746975 h 1611870"/>
                  <a:gd name="connsiteX9" fmla="*/ 1013404 w 1279950"/>
                  <a:gd name="connsiteY9" fmla="*/ 566671 h 1611870"/>
                  <a:gd name="connsiteX10" fmla="*/ 1120508 w 1279950"/>
                  <a:gd name="connsiteY10" fmla="*/ 38637 h 1611870"/>
                  <a:gd name="connsiteX11" fmla="*/ 772779 w 1279950"/>
                  <a:gd name="connsiteY11" fmla="*/ 605308 h 1611870"/>
                  <a:gd name="connsiteX12" fmla="*/ 643990 w 1279950"/>
                  <a:gd name="connsiteY12" fmla="*/ 0 h 1611870"/>
                  <a:gd name="connsiteX13" fmla="*/ 592474 w 1279950"/>
                  <a:gd name="connsiteY13" fmla="*/ 579550 h 1611870"/>
                  <a:gd name="connsiteX0" fmla="*/ 592474 w 1279950"/>
                  <a:gd name="connsiteY0" fmla="*/ 579550 h 1611628"/>
                  <a:gd name="connsiteX1" fmla="*/ 463686 w 1279950"/>
                  <a:gd name="connsiteY1" fmla="*/ 940158 h 1611628"/>
                  <a:gd name="connsiteX2" fmla="*/ 46 w 1279950"/>
                  <a:gd name="connsiteY2" fmla="*/ 1223493 h 1611628"/>
                  <a:gd name="connsiteX3" fmla="*/ 434101 w 1279950"/>
                  <a:gd name="connsiteY3" fmla="*/ 1120462 h 1611628"/>
                  <a:gd name="connsiteX4" fmla="*/ 244745 w 1279950"/>
                  <a:gd name="connsiteY4" fmla="*/ 1519708 h 1611628"/>
                  <a:gd name="connsiteX5" fmla="*/ 566717 w 1279950"/>
                  <a:gd name="connsiteY5" fmla="*/ 1262130 h 1611628"/>
                  <a:gd name="connsiteX6" fmla="*/ 579596 w 1279950"/>
                  <a:gd name="connsiteY6" fmla="*/ 1609860 h 1611628"/>
                  <a:gd name="connsiteX7" fmla="*/ 828562 w 1279950"/>
                  <a:gd name="connsiteY7" fmla="*/ 1081827 h 1611628"/>
                  <a:gd name="connsiteX8" fmla="*/ 1263769 w 1279950"/>
                  <a:gd name="connsiteY8" fmla="*/ 746975 h 1611628"/>
                  <a:gd name="connsiteX9" fmla="*/ 1013404 w 1279950"/>
                  <a:gd name="connsiteY9" fmla="*/ 566671 h 1611628"/>
                  <a:gd name="connsiteX10" fmla="*/ 1120508 w 1279950"/>
                  <a:gd name="connsiteY10" fmla="*/ 38637 h 1611628"/>
                  <a:gd name="connsiteX11" fmla="*/ 772779 w 1279950"/>
                  <a:gd name="connsiteY11" fmla="*/ 605308 h 1611628"/>
                  <a:gd name="connsiteX12" fmla="*/ 643990 w 1279950"/>
                  <a:gd name="connsiteY12" fmla="*/ 0 h 1611628"/>
                  <a:gd name="connsiteX13" fmla="*/ 592474 w 1279950"/>
                  <a:gd name="connsiteY13" fmla="*/ 579550 h 1611628"/>
                  <a:gd name="connsiteX0" fmla="*/ 592474 w 1278561"/>
                  <a:gd name="connsiteY0" fmla="*/ 579550 h 1611628"/>
                  <a:gd name="connsiteX1" fmla="*/ 463686 w 1278561"/>
                  <a:gd name="connsiteY1" fmla="*/ 940158 h 1611628"/>
                  <a:gd name="connsiteX2" fmla="*/ 46 w 1278561"/>
                  <a:gd name="connsiteY2" fmla="*/ 1223493 h 1611628"/>
                  <a:gd name="connsiteX3" fmla="*/ 434101 w 1278561"/>
                  <a:gd name="connsiteY3" fmla="*/ 1120462 h 1611628"/>
                  <a:gd name="connsiteX4" fmla="*/ 244745 w 1278561"/>
                  <a:gd name="connsiteY4" fmla="*/ 1519708 h 1611628"/>
                  <a:gd name="connsiteX5" fmla="*/ 566717 w 1278561"/>
                  <a:gd name="connsiteY5" fmla="*/ 1262130 h 1611628"/>
                  <a:gd name="connsiteX6" fmla="*/ 579596 w 1278561"/>
                  <a:gd name="connsiteY6" fmla="*/ 1609860 h 1611628"/>
                  <a:gd name="connsiteX7" fmla="*/ 828562 w 1278561"/>
                  <a:gd name="connsiteY7" fmla="*/ 1081827 h 1611628"/>
                  <a:gd name="connsiteX8" fmla="*/ 1263769 w 1278561"/>
                  <a:gd name="connsiteY8" fmla="*/ 746975 h 1611628"/>
                  <a:gd name="connsiteX9" fmla="*/ 977638 w 1278561"/>
                  <a:gd name="connsiteY9" fmla="*/ 708339 h 1611628"/>
                  <a:gd name="connsiteX10" fmla="*/ 1120508 w 1278561"/>
                  <a:gd name="connsiteY10" fmla="*/ 38637 h 1611628"/>
                  <a:gd name="connsiteX11" fmla="*/ 772779 w 1278561"/>
                  <a:gd name="connsiteY11" fmla="*/ 605308 h 1611628"/>
                  <a:gd name="connsiteX12" fmla="*/ 643990 w 1278561"/>
                  <a:gd name="connsiteY12" fmla="*/ 0 h 1611628"/>
                  <a:gd name="connsiteX13" fmla="*/ 592474 w 1278561"/>
                  <a:gd name="connsiteY13" fmla="*/ 579550 h 1611628"/>
                  <a:gd name="connsiteX0" fmla="*/ 592474 w 1278561"/>
                  <a:gd name="connsiteY0" fmla="*/ 579993 h 1612071"/>
                  <a:gd name="connsiteX1" fmla="*/ 463686 w 1278561"/>
                  <a:gd name="connsiteY1" fmla="*/ 940601 h 1612071"/>
                  <a:gd name="connsiteX2" fmla="*/ 46 w 1278561"/>
                  <a:gd name="connsiteY2" fmla="*/ 1223936 h 1612071"/>
                  <a:gd name="connsiteX3" fmla="*/ 434101 w 1278561"/>
                  <a:gd name="connsiteY3" fmla="*/ 1120905 h 1612071"/>
                  <a:gd name="connsiteX4" fmla="*/ 244745 w 1278561"/>
                  <a:gd name="connsiteY4" fmla="*/ 1520151 h 1612071"/>
                  <a:gd name="connsiteX5" fmla="*/ 566717 w 1278561"/>
                  <a:gd name="connsiteY5" fmla="*/ 1262573 h 1612071"/>
                  <a:gd name="connsiteX6" fmla="*/ 579596 w 1278561"/>
                  <a:gd name="connsiteY6" fmla="*/ 1610303 h 1612071"/>
                  <a:gd name="connsiteX7" fmla="*/ 828562 w 1278561"/>
                  <a:gd name="connsiteY7" fmla="*/ 1082270 h 1612071"/>
                  <a:gd name="connsiteX8" fmla="*/ 1263769 w 1278561"/>
                  <a:gd name="connsiteY8" fmla="*/ 747418 h 1612071"/>
                  <a:gd name="connsiteX9" fmla="*/ 977638 w 1278561"/>
                  <a:gd name="connsiteY9" fmla="*/ 708782 h 1612071"/>
                  <a:gd name="connsiteX10" fmla="*/ 1120508 w 1278561"/>
                  <a:gd name="connsiteY10" fmla="*/ 39080 h 1612071"/>
                  <a:gd name="connsiteX11" fmla="*/ 784701 w 1278561"/>
                  <a:gd name="connsiteY11" fmla="*/ 476962 h 1612071"/>
                  <a:gd name="connsiteX12" fmla="*/ 643990 w 1278561"/>
                  <a:gd name="connsiteY12" fmla="*/ 443 h 1612071"/>
                  <a:gd name="connsiteX13" fmla="*/ 592474 w 1278561"/>
                  <a:gd name="connsiteY13" fmla="*/ 579993 h 1612071"/>
                  <a:gd name="connsiteX0" fmla="*/ 592471 w 1278558"/>
                  <a:gd name="connsiteY0" fmla="*/ 579993 h 1920044"/>
                  <a:gd name="connsiteX1" fmla="*/ 463683 w 1278558"/>
                  <a:gd name="connsiteY1" fmla="*/ 940601 h 1920044"/>
                  <a:gd name="connsiteX2" fmla="*/ 43 w 1278558"/>
                  <a:gd name="connsiteY2" fmla="*/ 1223936 h 1920044"/>
                  <a:gd name="connsiteX3" fmla="*/ 434098 w 1278558"/>
                  <a:gd name="connsiteY3" fmla="*/ 1120905 h 1920044"/>
                  <a:gd name="connsiteX4" fmla="*/ 65909 w 1278558"/>
                  <a:gd name="connsiteY4" fmla="*/ 1919396 h 1920044"/>
                  <a:gd name="connsiteX5" fmla="*/ 566714 w 1278558"/>
                  <a:gd name="connsiteY5" fmla="*/ 1262573 h 1920044"/>
                  <a:gd name="connsiteX6" fmla="*/ 579593 w 1278558"/>
                  <a:gd name="connsiteY6" fmla="*/ 1610303 h 1920044"/>
                  <a:gd name="connsiteX7" fmla="*/ 828559 w 1278558"/>
                  <a:gd name="connsiteY7" fmla="*/ 1082270 h 1920044"/>
                  <a:gd name="connsiteX8" fmla="*/ 1263766 w 1278558"/>
                  <a:gd name="connsiteY8" fmla="*/ 747418 h 1920044"/>
                  <a:gd name="connsiteX9" fmla="*/ 977635 w 1278558"/>
                  <a:gd name="connsiteY9" fmla="*/ 708782 h 1920044"/>
                  <a:gd name="connsiteX10" fmla="*/ 1120505 w 1278558"/>
                  <a:gd name="connsiteY10" fmla="*/ 39080 h 1920044"/>
                  <a:gd name="connsiteX11" fmla="*/ 784698 w 1278558"/>
                  <a:gd name="connsiteY11" fmla="*/ 476962 h 1920044"/>
                  <a:gd name="connsiteX12" fmla="*/ 643987 w 1278558"/>
                  <a:gd name="connsiteY12" fmla="*/ 443 h 1920044"/>
                  <a:gd name="connsiteX13" fmla="*/ 592471 w 1278558"/>
                  <a:gd name="connsiteY13" fmla="*/ 579993 h 1920044"/>
                  <a:gd name="connsiteX0" fmla="*/ 594648 w 1280735"/>
                  <a:gd name="connsiteY0" fmla="*/ 579993 h 1919396"/>
                  <a:gd name="connsiteX1" fmla="*/ 465860 w 1280735"/>
                  <a:gd name="connsiteY1" fmla="*/ 940601 h 1919396"/>
                  <a:gd name="connsiteX2" fmla="*/ 2220 w 1280735"/>
                  <a:gd name="connsiteY2" fmla="*/ 1223936 h 1919396"/>
                  <a:gd name="connsiteX3" fmla="*/ 281287 w 1280735"/>
                  <a:gd name="connsiteY3" fmla="*/ 1262573 h 1919396"/>
                  <a:gd name="connsiteX4" fmla="*/ 68086 w 1280735"/>
                  <a:gd name="connsiteY4" fmla="*/ 1919396 h 1919396"/>
                  <a:gd name="connsiteX5" fmla="*/ 568891 w 1280735"/>
                  <a:gd name="connsiteY5" fmla="*/ 1262573 h 1919396"/>
                  <a:gd name="connsiteX6" fmla="*/ 581770 w 1280735"/>
                  <a:gd name="connsiteY6" fmla="*/ 1610303 h 1919396"/>
                  <a:gd name="connsiteX7" fmla="*/ 830736 w 1280735"/>
                  <a:gd name="connsiteY7" fmla="*/ 1082270 h 1919396"/>
                  <a:gd name="connsiteX8" fmla="*/ 1265943 w 1280735"/>
                  <a:gd name="connsiteY8" fmla="*/ 747418 h 1919396"/>
                  <a:gd name="connsiteX9" fmla="*/ 979812 w 1280735"/>
                  <a:gd name="connsiteY9" fmla="*/ 708782 h 1919396"/>
                  <a:gd name="connsiteX10" fmla="*/ 1122682 w 1280735"/>
                  <a:gd name="connsiteY10" fmla="*/ 39080 h 1919396"/>
                  <a:gd name="connsiteX11" fmla="*/ 786875 w 1280735"/>
                  <a:gd name="connsiteY11" fmla="*/ 476962 h 1919396"/>
                  <a:gd name="connsiteX12" fmla="*/ 646164 w 1280735"/>
                  <a:gd name="connsiteY12" fmla="*/ 443 h 1919396"/>
                  <a:gd name="connsiteX13" fmla="*/ 594648 w 1280735"/>
                  <a:gd name="connsiteY13" fmla="*/ 579993 h 1919396"/>
                  <a:gd name="connsiteX0" fmla="*/ 594648 w 1280735"/>
                  <a:gd name="connsiteY0" fmla="*/ 579993 h 1919550"/>
                  <a:gd name="connsiteX1" fmla="*/ 465860 w 1280735"/>
                  <a:gd name="connsiteY1" fmla="*/ 940601 h 1919550"/>
                  <a:gd name="connsiteX2" fmla="*/ 2220 w 1280735"/>
                  <a:gd name="connsiteY2" fmla="*/ 1223936 h 1919550"/>
                  <a:gd name="connsiteX3" fmla="*/ 281287 w 1280735"/>
                  <a:gd name="connsiteY3" fmla="*/ 1262573 h 1919550"/>
                  <a:gd name="connsiteX4" fmla="*/ 68086 w 1280735"/>
                  <a:gd name="connsiteY4" fmla="*/ 1919396 h 1919550"/>
                  <a:gd name="connsiteX5" fmla="*/ 533126 w 1280735"/>
                  <a:gd name="connsiteY5" fmla="*/ 1326968 h 1919550"/>
                  <a:gd name="connsiteX6" fmla="*/ 581770 w 1280735"/>
                  <a:gd name="connsiteY6" fmla="*/ 1610303 h 1919550"/>
                  <a:gd name="connsiteX7" fmla="*/ 830736 w 1280735"/>
                  <a:gd name="connsiteY7" fmla="*/ 1082270 h 1919550"/>
                  <a:gd name="connsiteX8" fmla="*/ 1265943 w 1280735"/>
                  <a:gd name="connsiteY8" fmla="*/ 747418 h 1919550"/>
                  <a:gd name="connsiteX9" fmla="*/ 979812 w 1280735"/>
                  <a:gd name="connsiteY9" fmla="*/ 708782 h 1919550"/>
                  <a:gd name="connsiteX10" fmla="*/ 1122682 w 1280735"/>
                  <a:gd name="connsiteY10" fmla="*/ 39080 h 1919550"/>
                  <a:gd name="connsiteX11" fmla="*/ 786875 w 1280735"/>
                  <a:gd name="connsiteY11" fmla="*/ 476962 h 1919550"/>
                  <a:gd name="connsiteX12" fmla="*/ 646164 w 1280735"/>
                  <a:gd name="connsiteY12" fmla="*/ 443 h 1919550"/>
                  <a:gd name="connsiteX13" fmla="*/ 594648 w 1280735"/>
                  <a:gd name="connsiteY13" fmla="*/ 579993 h 191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0735" h="1919550">
                    <a:moveTo>
                      <a:pt x="594648" y="579993"/>
                    </a:moveTo>
                    <a:cubicBezTo>
                      <a:pt x="564597" y="736686"/>
                      <a:pt x="564598" y="833277"/>
                      <a:pt x="465860" y="940601"/>
                    </a:cubicBezTo>
                    <a:cubicBezTo>
                      <a:pt x="367122" y="1047925"/>
                      <a:pt x="32982" y="1170274"/>
                      <a:pt x="2220" y="1223936"/>
                    </a:cubicBezTo>
                    <a:cubicBezTo>
                      <a:pt x="-28542" y="1277598"/>
                      <a:pt x="270309" y="1146663"/>
                      <a:pt x="281287" y="1262573"/>
                    </a:cubicBezTo>
                    <a:cubicBezTo>
                      <a:pt x="292265" y="1378483"/>
                      <a:pt x="26113" y="1908664"/>
                      <a:pt x="68086" y="1919396"/>
                    </a:cubicBezTo>
                    <a:cubicBezTo>
                      <a:pt x="110059" y="1930129"/>
                      <a:pt x="447512" y="1378483"/>
                      <a:pt x="533126" y="1326968"/>
                    </a:cubicBezTo>
                    <a:cubicBezTo>
                      <a:pt x="618740" y="1275453"/>
                      <a:pt x="532168" y="1651086"/>
                      <a:pt x="581770" y="1610303"/>
                    </a:cubicBezTo>
                    <a:cubicBezTo>
                      <a:pt x="631372" y="1569520"/>
                      <a:pt x="716707" y="1226084"/>
                      <a:pt x="830736" y="1082270"/>
                    </a:cubicBezTo>
                    <a:cubicBezTo>
                      <a:pt x="944765" y="938456"/>
                      <a:pt x="1175525" y="837570"/>
                      <a:pt x="1265943" y="747418"/>
                    </a:cubicBezTo>
                    <a:cubicBezTo>
                      <a:pt x="1356361" y="657266"/>
                      <a:pt x="1003689" y="826838"/>
                      <a:pt x="979812" y="708782"/>
                    </a:cubicBezTo>
                    <a:cubicBezTo>
                      <a:pt x="955935" y="590726"/>
                      <a:pt x="1154838" y="77717"/>
                      <a:pt x="1122682" y="39080"/>
                    </a:cubicBezTo>
                    <a:cubicBezTo>
                      <a:pt x="1090526" y="443"/>
                      <a:pt x="866295" y="483402"/>
                      <a:pt x="786875" y="476962"/>
                    </a:cubicBezTo>
                    <a:cubicBezTo>
                      <a:pt x="707455" y="470523"/>
                      <a:pt x="678202" y="-16729"/>
                      <a:pt x="646164" y="443"/>
                    </a:cubicBezTo>
                    <a:cubicBezTo>
                      <a:pt x="614126" y="17615"/>
                      <a:pt x="624699" y="423300"/>
                      <a:pt x="594648" y="579993"/>
                    </a:cubicBezTo>
                    <a:close/>
                  </a:path>
                </a:pathLst>
              </a:custGeom>
              <a:gradFill>
                <a:gsLst>
                  <a:gs pos="23000">
                    <a:srgbClr val="A5A5A5">
                      <a:lumMod val="60000"/>
                      <a:lumOff val="40000"/>
                    </a:srgbClr>
                  </a:gs>
                  <a:gs pos="43000">
                    <a:sysClr val="windowText" lastClr="000000">
                      <a:lumMod val="50000"/>
                      <a:lumOff val="50000"/>
                    </a:sysClr>
                  </a:gs>
                  <a:gs pos="69000">
                    <a:sysClr val="windowText" lastClr="000000">
                      <a:lumMod val="75000"/>
                      <a:lumOff val="25000"/>
                    </a:sysClr>
                  </a:gs>
                  <a:gs pos="97000">
                    <a:sysClr val="windowText" lastClr="000000">
                      <a:lumMod val="95000"/>
                      <a:lumOff val="5000"/>
                    </a:sysClr>
                  </a:gs>
                </a:gsLst>
                <a:path path="shape">
                  <a:fillToRect l="50000" t="50000" r="50000" b="50000"/>
                </a:path>
              </a:gra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Calibri" panose="020F0502020204030204"/>
                </a:endParaRPr>
              </a:p>
            </p:txBody>
          </p:sp>
          <p:sp>
            <p:nvSpPr>
              <p:cNvPr id="28" name="Oval 27"/>
              <p:cNvSpPr/>
              <p:nvPr/>
            </p:nvSpPr>
            <p:spPr>
              <a:xfrm rot="19361767">
                <a:off x="148141" y="3275567"/>
                <a:ext cx="386839" cy="299949"/>
              </a:xfrm>
              <a:prstGeom prst="ellipse">
                <a:avLst/>
              </a:prstGeom>
              <a:gradFill flip="none" rotWithShape="1">
                <a:gsLst>
                  <a:gs pos="16000">
                    <a:srgbClr val="A5A5A5">
                      <a:lumMod val="5000"/>
                      <a:lumOff val="95000"/>
                    </a:srgbClr>
                  </a:gs>
                  <a:gs pos="67000">
                    <a:srgbClr val="A5A5A5">
                      <a:lumMod val="45000"/>
                      <a:lumOff val="55000"/>
                    </a:srgbClr>
                  </a:gs>
                  <a:gs pos="89000">
                    <a:srgbClr val="E7E6E6">
                      <a:lumMod val="75000"/>
                    </a:srgbClr>
                  </a:gs>
                  <a:gs pos="100000">
                    <a:srgbClr val="E7E6E6">
                      <a:lumMod val="50000"/>
                    </a:srgbClr>
                  </a:gs>
                </a:gsLst>
                <a:path path="shape">
                  <a:fillToRect l="50000" t="50000" r="50000" b="50000"/>
                </a:path>
                <a:tileRect/>
              </a:gradFill>
              <a:ln w="1270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Calibri" panose="020F0502020204030204"/>
                </a:endParaRPr>
              </a:p>
            </p:txBody>
          </p:sp>
        </p:grpSp>
        <p:sp>
          <p:nvSpPr>
            <p:cNvPr id="7" name="TextBox 6"/>
            <p:cNvSpPr txBox="1"/>
            <p:nvPr/>
          </p:nvSpPr>
          <p:spPr>
            <a:xfrm flipH="1">
              <a:off x="498327" y="970916"/>
              <a:ext cx="2135863"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lumMod val="75000"/>
                      <a:lumOff val="25000"/>
                    </a:prstClr>
                  </a:solidFill>
                  <a:effectLst/>
                  <a:uLnTx/>
                  <a:uFillTx/>
                </a:rPr>
                <a:t>Neonatal cardiac FB</a:t>
              </a:r>
            </a:p>
          </p:txBody>
        </p:sp>
        <p:grpSp>
          <p:nvGrpSpPr>
            <p:cNvPr id="8" name="Group 7"/>
            <p:cNvGrpSpPr/>
            <p:nvPr/>
          </p:nvGrpSpPr>
          <p:grpSpPr>
            <a:xfrm>
              <a:off x="4891314" y="784526"/>
              <a:ext cx="2201814" cy="711335"/>
              <a:chOff x="2960485" y="1609633"/>
              <a:chExt cx="2201814" cy="711335"/>
            </a:xfrm>
          </p:grpSpPr>
          <p:sp>
            <p:nvSpPr>
              <p:cNvPr id="25" name="Rounded Rectangle 24"/>
              <p:cNvSpPr/>
              <p:nvPr/>
            </p:nvSpPr>
            <p:spPr>
              <a:xfrm>
                <a:off x="3338026" y="1609633"/>
                <a:ext cx="1253017" cy="711335"/>
              </a:xfrm>
              <a:prstGeom prst="roundRect">
                <a:avLst>
                  <a:gd name="adj" fmla="val 38345"/>
                </a:avLst>
              </a:prstGeom>
              <a:gradFill>
                <a:gsLst>
                  <a:gs pos="45000">
                    <a:schemeClr val="accent2">
                      <a:lumMod val="40000"/>
                      <a:lumOff val="60000"/>
                    </a:schemeClr>
                  </a:gs>
                  <a:gs pos="92000">
                    <a:schemeClr val="accent2">
                      <a:lumMod val="60000"/>
                      <a:lumOff val="40000"/>
                    </a:schemeClr>
                  </a:gs>
                  <a:gs pos="100000">
                    <a:srgbClr val="FF5050"/>
                  </a:gs>
                </a:gsLst>
                <a:path path="shape">
                  <a:fillToRect l="50000" t="50000" r="50000" b="50000"/>
                </a:path>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TextBox 25"/>
              <p:cNvSpPr txBox="1"/>
              <p:nvPr/>
            </p:nvSpPr>
            <p:spPr>
              <a:xfrm>
                <a:off x="2960485" y="1690210"/>
                <a:ext cx="2201814" cy="584775"/>
              </a:xfrm>
              <a:prstGeom prst="rect">
                <a:avLst/>
              </a:prstGeom>
              <a:noFill/>
            </p:spPr>
            <p:txBody>
              <a:bodyPr wrap="square" rtlCol="0">
                <a:spAutoFit/>
              </a:bodyPr>
              <a:lstStyle/>
              <a:p>
                <a:pPr algn="ctr"/>
                <a:r>
                  <a:rPr lang="en-US" sz="1600" b="1" dirty="0" smtClean="0">
                    <a:solidFill>
                      <a:srgbClr val="FF0000"/>
                    </a:solidFill>
                  </a:rPr>
                  <a:t>Cardiac microRNAs</a:t>
                </a:r>
              </a:p>
            </p:txBody>
          </p:sp>
        </p:grpSp>
        <p:sp>
          <p:nvSpPr>
            <p:cNvPr id="9" name="TextBox 8"/>
            <p:cNvSpPr txBox="1"/>
            <p:nvPr/>
          </p:nvSpPr>
          <p:spPr>
            <a:xfrm flipH="1">
              <a:off x="990211" y="3103389"/>
              <a:ext cx="1151584"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chemeClr val="accent1"/>
                  </a:solidFill>
                  <a:effectLst/>
                  <a:uLnTx/>
                  <a:uFillTx/>
                </a:rPr>
                <a:t>day 0</a:t>
              </a:r>
            </a:p>
          </p:txBody>
        </p:sp>
        <p:sp>
          <p:nvSpPr>
            <p:cNvPr id="10" name="TextBox 9"/>
            <p:cNvSpPr txBox="1"/>
            <p:nvPr/>
          </p:nvSpPr>
          <p:spPr>
            <a:xfrm flipH="1">
              <a:off x="9451478" y="1043579"/>
              <a:ext cx="137044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lumMod val="75000"/>
                      <a:lumOff val="25000"/>
                    </a:prstClr>
                  </a:solidFill>
                  <a:effectLst/>
                  <a:uLnTx/>
                  <a:uFillTx/>
                </a:rPr>
                <a:t>Immature CM</a:t>
              </a:r>
            </a:p>
          </p:txBody>
        </p:sp>
        <p:grpSp>
          <p:nvGrpSpPr>
            <p:cNvPr id="11" name="Group 10"/>
            <p:cNvGrpSpPr/>
            <p:nvPr/>
          </p:nvGrpSpPr>
          <p:grpSpPr>
            <a:xfrm>
              <a:off x="9596990" y="1637026"/>
              <a:ext cx="1206454" cy="1298398"/>
              <a:chOff x="5534070" y="18979557"/>
              <a:chExt cx="1354055" cy="1457249"/>
            </a:xfrm>
          </p:grpSpPr>
          <p:sp>
            <p:nvSpPr>
              <p:cNvPr id="23" name="Oval 15"/>
              <p:cNvSpPr/>
              <p:nvPr/>
            </p:nvSpPr>
            <p:spPr>
              <a:xfrm flipH="1">
                <a:off x="5534070" y="18979557"/>
                <a:ext cx="1354055" cy="1457249"/>
              </a:xfrm>
              <a:custGeom>
                <a:avLst/>
                <a:gdLst>
                  <a:gd name="connsiteX0" fmla="*/ 0 w 670622"/>
                  <a:gd name="connsiteY0" fmla="*/ 338264 h 676527"/>
                  <a:gd name="connsiteX1" fmla="*/ 335311 w 670622"/>
                  <a:gd name="connsiteY1" fmla="*/ 0 h 676527"/>
                  <a:gd name="connsiteX2" fmla="*/ 670622 w 670622"/>
                  <a:gd name="connsiteY2" fmla="*/ 338264 h 676527"/>
                  <a:gd name="connsiteX3" fmla="*/ 335311 w 670622"/>
                  <a:gd name="connsiteY3" fmla="*/ 676528 h 676527"/>
                  <a:gd name="connsiteX4" fmla="*/ 0 w 670622"/>
                  <a:gd name="connsiteY4" fmla="*/ 338264 h 676527"/>
                  <a:gd name="connsiteX0" fmla="*/ 29 w 670651"/>
                  <a:gd name="connsiteY0" fmla="*/ 436738 h 775002"/>
                  <a:gd name="connsiteX1" fmla="*/ 321272 w 670651"/>
                  <a:gd name="connsiteY1" fmla="*/ 0 h 775002"/>
                  <a:gd name="connsiteX2" fmla="*/ 670651 w 670651"/>
                  <a:gd name="connsiteY2" fmla="*/ 436738 h 775002"/>
                  <a:gd name="connsiteX3" fmla="*/ 335340 w 670651"/>
                  <a:gd name="connsiteY3" fmla="*/ 775002 h 775002"/>
                  <a:gd name="connsiteX4" fmla="*/ 29 w 670651"/>
                  <a:gd name="connsiteY4" fmla="*/ 436738 h 775002"/>
                  <a:gd name="connsiteX0" fmla="*/ 17 w 673128"/>
                  <a:gd name="connsiteY0" fmla="*/ 441802 h 780066"/>
                  <a:gd name="connsiteX1" fmla="*/ 321260 w 673128"/>
                  <a:gd name="connsiteY1" fmla="*/ 5064 h 780066"/>
                  <a:gd name="connsiteX2" fmla="*/ 470020 w 673128"/>
                  <a:gd name="connsiteY2" fmla="*/ 218426 h 780066"/>
                  <a:gd name="connsiteX3" fmla="*/ 670639 w 673128"/>
                  <a:gd name="connsiteY3" fmla="*/ 441802 h 780066"/>
                  <a:gd name="connsiteX4" fmla="*/ 335328 w 673128"/>
                  <a:gd name="connsiteY4" fmla="*/ 780066 h 780066"/>
                  <a:gd name="connsiteX5" fmla="*/ 17 w 673128"/>
                  <a:gd name="connsiteY5" fmla="*/ 441802 h 780066"/>
                  <a:gd name="connsiteX0" fmla="*/ 17 w 784732"/>
                  <a:gd name="connsiteY0" fmla="*/ 441802 h 780141"/>
                  <a:gd name="connsiteX1" fmla="*/ 321260 w 784732"/>
                  <a:gd name="connsiteY1" fmla="*/ 5064 h 780141"/>
                  <a:gd name="connsiteX2" fmla="*/ 470020 w 784732"/>
                  <a:gd name="connsiteY2" fmla="*/ 218426 h 780141"/>
                  <a:gd name="connsiteX3" fmla="*/ 783181 w 784732"/>
                  <a:gd name="connsiteY3" fmla="*/ 413666 h 780141"/>
                  <a:gd name="connsiteX4" fmla="*/ 335328 w 784732"/>
                  <a:gd name="connsiteY4" fmla="*/ 780066 h 780141"/>
                  <a:gd name="connsiteX5" fmla="*/ 17 w 784732"/>
                  <a:gd name="connsiteY5" fmla="*/ 441802 h 780141"/>
                  <a:gd name="connsiteX0" fmla="*/ 1956 w 786671"/>
                  <a:gd name="connsiteY0" fmla="*/ 436981 h 775308"/>
                  <a:gd name="connsiteX1" fmla="*/ 204672 w 786671"/>
                  <a:gd name="connsiteY1" fmla="*/ 255808 h 775308"/>
                  <a:gd name="connsiteX2" fmla="*/ 323199 w 786671"/>
                  <a:gd name="connsiteY2" fmla="*/ 243 h 775308"/>
                  <a:gd name="connsiteX3" fmla="*/ 471959 w 786671"/>
                  <a:gd name="connsiteY3" fmla="*/ 213605 h 775308"/>
                  <a:gd name="connsiteX4" fmla="*/ 785120 w 786671"/>
                  <a:gd name="connsiteY4" fmla="*/ 408845 h 775308"/>
                  <a:gd name="connsiteX5" fmla="*/ 337267 w 786671"/>
                  <a:gd name="connsiteY5" fmla="*/ 775245 h 775308"/>
                  <a:gd name="connsiteX6" fmla="*/ 1956 w 786671"/>
                  <a:gd name="connsiteY6" fmla="*/ 436981 h 775308"/>
                  <a:gd name="connsiteX0" fmla="*/ 1598 w 828516"/>
                  <a:gd name="connsiteY0" fmla="*/ 479184 h 775693"/>
                  <a:gd name="connsiteX1" fmla="*/ 246517 w 828516"/>
                  <a:gd name="connsiteY1" fmla="*/ 255808 h 775693"/>
                  <a:gd name="connsiteX2" fmla="*/ 365044 w 828516"/>
                  <a:gd name="connsiteY2" fmla="*/ 243 h 775693"/>
                  <a:gd name="connsiteX3" fmla="*/ 513804 w 828516"/>
                  <a:gd name="connsiteY3" fmla="*/ 213605 h 775693"/>
                  <a:gd name="connsiteX4" fmla="*/ 826965 w 828516"/>
                  <a:gd name="connsiteY4" fmla="*/ 408845 h 775693"/>
                  <a:gd name="connsiteX5" fmla="*/ 379112 w 828516"/>
                  <a:gd name="connsiteY5" fmla="*/ 775245 h 775693"/>
                  <a:gd name="connsiteX6" fmla="*/ 1598 w 828516"/>
                  <a:gd name="connsiteY6" fmla="*/ 479184 h 775693"/>
                  <a:gd name="connsiteX0" fmla="*/ 1598 w 828516"/>
                  <a:gd name="connsiteY0" fmla="*/ 479184 h 817838"/>
                  <a:gd name="connsiteX1" fmla="*/ 246517 w 828516"/>
                  <a:gd name="connsiteY1" fmla="*/ 255808 h 817838"/>
                  <a:gd name="connsiteX2" fmla="*/ 365044 w 828516"/>
                  <a:gd name="connsiteY2" fmla="*/ 243 h 817838"/>
                  <a:gd name="connsiteX3" fmla="*/ 513804 w 828516"/>
                  <a:gd name="connsiteY3" fmla="*/ 213605 h 817838"/>
                  <a:gd name="connsiteX4" fmla="*/ 826965 w 828516"/>
                  <a:gd name="connsiteY4" fmla="*/ 408845 h 817838"/>
                  <a:gd name="connsiteX5" fmla="*/ 379112 w 828516"/>
                  <a:gd name="connsiteY5" fmla="*/ 817449 h 817838"/>
                  <a:gd name="connsiteX6" fmla="*/ 1598 w 828516"/>
                  <a:gd name="connsiteY6" fmla="*/ 479184 h 817838"/>
                  <a:gd name="connsiteX0" fmla="*/ 1794 w 828712"/>
                  <a:gd name="connsiteY0" fmla="*/ 479184 h 822148"/>
                  <a:gd name="connsiteX1" fmla="*/ 246713 w 828712"/>
                  <a:gd name="connsiteY1" fmla="*/ 255808 h 822148"/>
                  <a:gd name="connsiteX2" fmla="*/ 365240 w 828712"/>
                  <a:gd name="connsiteY2" fmla="*/ 243 h 822148"/>
                  <a:gd name="connsiteX3" fmla="*/ 514000 w 828712"/>
                  <a:gd name="connsiteY3" fmla="*/ 213605 h 822148"/>
                  <a:gd name="connsiteX4" fmla="*/ 827161 w 828712"/>
                  <a:gd name="connsiteY4" fmla="*/ 408845 h 822148"/>
                  <a:gd name="connsiteX5" fmla="*/ 379308 w 828712"/>
                  <a:gd name="connsiteY5" fmla="*/ 817449 h 822148"/>
                  <a:gd name="connsiteX6" fmla="*/ 148240 w 828712"/>
                  <a:gd name="connsiteY6" fmla="*/ 621566 h 822148"/>
                  <a:gd name="connsiteX7" fmla="*/ 1794 w 828712"/>
                  <a:gd name="connsiteY7" fmla="*/ 479184 h 822148"/>
                  <a:gd name="connsiteX0" fmla="*/ 1029 w 912354"/>
                  <a:gd name="connsiteY0" fmla="*/ 535455 h 822148"/>
                  <a:gd name="connsiteX1" fmla="*/ 330355 w 912354"/>
                  <a:gd name="connsiteY1" fmla="*/ 255808 h 822148"/>
                  <a:gd name="connsiteX2" fmla="*/ 448882 w 912354"/>
                  <a:gd name="connsiteY2" fmla="*/ 243 h 822148"/>
                  <a:gd name="connsiteX3" fmla="*/ 597642 w 912354"/>
                  <a:gd name="connsiteY3" fmla="*/ 213605 h 822148"/>
                  <a:gd name="connsiteX4" fmla="*/ 910803 w 912354"/>
                  <a:gd name="connsiteY4" fmla="*/ 408845 h 822148"/>
                  <a:gd name="connsiteX5" fmla="*/ 462950 w 912354"/>
                  <a:gd name="connsiteY5" fmla="*/ 817449 h 822148"/>
                  <a:gd name="connsiteX6" fmla="*/ 231882 w 912354"/>
                  <a:gd name="connsiteY6" fmla="*/ 621566 h 822148"/>
                  <a:gd name="connsiteX7" fmla="*/ 1029 w 912354"/>
                  <a:gd name="connsiteY7" fmla="*/ 535455 h 822148"/>
                  <a:gd name="connsiteX0" fmla="*/ 1029 w 914690"/>
                  <a:gd name="connsiteY0" fmla="*/ 535455 h 817872"/>
                  <a:gd name="connsiteX1" fmla="*/ 330355 w 914690"/>
                  <a:gd name="connsiteY1" fmla="*/ 255808 h 817872"/>
                  <a:gd name="connsiteX2" fmla="*/ 448882 w 914690"/>
                  <a:gd name="connsiteY2" fmla="*/ 243 h 817872"/>
                  <a:gd name="connsiteX3" fmla="*/ 597642 w 914690"/>
                  <a:gd name="connsiteY3" fmla="*/ 213605 h 817872"/>
                  <a:gd name="connsiteX4" fmla="*/ 910803 w 914690"/>
                  <a:gd name="connsiteY4" fmla="*/ 408845 h 817872"/>
                  <a:gd name="connsiteX5" fmla="*/ 710184 w 914690"/>
                  <a:gd name="connsiteY5" fmla="*/ 565296 h 817872"/>
                  <a:gd name="connsiteX6" fmla="*/ 462950 w 914690"/>
                  <a:gd name="connsiteY6" fmla="*/ 817449 h 817872"/>
                  <a:gd name="connsiteX7" fmla="*/ 231882 w 914690"/>
                  <a:gd name="connsiteY7" fmla="*/ 621566 h 817872"/>
                  <a:gd name="connsiteX8" fmla="*/ 1029 w 914690"/>
                  <a:gd name="connsiteY8" fmla="*/ 535455 h 817872"/>
                  <a:gd name="connsiteX0" fmla="*/ 1029 w 1011794"/>
                  <a:gd name="connsiteY0" fmla="*/ 535455 h 817872"/>
                  <a:gd name="connsiteX1" fmla="*/ 330355 w 1011794"/>
                  <a:gd name="connsiteY1" fmla="*/ 255808 h 817872"/>
                  <a:gd name="connsiteX2" fmla="*/ 448882 w 1011794"/>
                  <a:gd name="connsiteY2" fmla="*/ 243 h 817872"/>
                  <a:gd name="connsiteX3" fmla="*/ 597642 w 1011794"/>
                  <a:gd name="connsiteY3" fmla="*/ 213605 h 817872"/>
                  <a:gd name="connsiteX4" fmla="*/ 1009277 w 1011794"/>
                  <a:gd name="connsiteY4" fmla="*/ 408845 h 817872"/>
                  <a:gd name="connsiteX5" fmla="*/ 710184 w 1011794"/>
                  <a:gd name="connsiteY5" fmla="*/ 565296 h 817872"/>
                  <a:gd name="connsiteX6" fmla="*/ 462950 w 1011794"/>
                  <a:gd name="connsiteY6" fmla="*/ 817449 h 817872"/>
                  <a:gd name="connsiteX7" fmla="*/ 231882 w 1011794"/>
                  <a:gd name="connsiteY7" fmla="*/ 621566 h 817872"/>
                  <a:gd name="connsiteX8" fmla="*/ 1029 w 1011794"/>
                  <a:gd name="connsiteY8" fmla="*/ 535455 h 817872"/>
                  <a:gd name="connsiteX0" fmla="*/ 1029 w 1011794"/>
                  <a:gd name="connsiteY0" fmla="*/ 535314 h 817731"/>
                  <a:gd name="connsiteX1" fmla="*/ 330355 w 1011794"/>
                  <a:gd name="connsiteY1" fmla="*/ 255667 h 817731"/>
                  <a:gd name="connsiteX2" fmla="*/ 448882 w 1011794"/>
                  <a:gd name="connsiteY2" fmla="*/ 102 h 817731"/>
                  <a:gd name="connsiteX3" fmla="*/ 555439 w 1011794"/>
                  <a:gd name="connsiteY3" fmla="*/ 227531 h 817731"/>
                  <a:gd name="connsiteX4" fmla="*/ 1009277 w 1011794"/>
                  <a:gd name="connsiteY4" fmla="*/ 408704 h 817731"/>
                  <a:gd name="connsiteX5" fmla="*/ 710184 w 1011794"/>
                  <a:gd name="connsiteY5" fmla="*/ 565155 h 817731"/>
                  <a:gd name="connsiteX6" fmla="*/ 462950 w 1011794"/>
                  <a:gd name="connsiteY6" fmla="*/ 817308 h 817731"/>
                  <a:gd name="connsiteX7" fmla="*/ 231882 w 1011794"/>
                  <a:gd name="connsiteY7" fmla="*/ 621425 h 817731"/>
                  <a:gd name="connsiteX8" fmla="*/ 1029 w 1011794"/>
                  <a:gd name="connsiteY8" fmla="*/ 535314 h 817731"/>
                  <a:gd name="connsiteX0" fmla="*/ 1029 w 1009870"/>
                  <a:gd name="connsiteY0" fmla="*/ 535304 h 817721"/>
                  <a:gd name="connsiteX1" fmla="*/ 330355 w 1009870"/>
                  <a:gd name="connsiteY1" fmla="*/ 255657 h 817721"/>
                  <a:gd name="connsiteX2" fmla="*/ 448882 w 1009870"/>
                  <a:gd name="connsiteY2" fmla="*/ 92 h 817721"/>
                  <a:gd name="connsiteX3" fmla="*/ 555439 w 1009870"/>
                  <a:gd name="connsiteY3" fmla="*/ 227521 h 817721"/>
                  <a:gd name="connsiteX4" fmla="*/ 780522 w 1009870"/>
                  <a:gd name="connsiteY4" fmla="*/ 185317 h 817721"/>
                  <a:gd name="connsiteX5" fmla="*/ 1009277 w 1009870"/>
                  <a:gd name="connsiteY5" fmla="*/ 408694 h 817721"/>
                  <a:gd name="connsiteX6" fmla="*/ 710184 w 1009870"/>
                  <a:gd name="connsiteY6" fmla="*/ 565145 h 817721"/>
                  <a:gd name="connsiteX7" fmla="*/ 462950 w 1009870"/>
                  <a:gd name="connsiteY7" fmla="*/ 817298 h 817721"/>
                  <a:gd name="connsiteX8" fmla="*/ 231882 w 1009870"/>
                  <a:gd name="connsiteY8" fmla="*/ 621415 h 817721"/>
                  <a:gd name="connsiteX9" fmla="*/ 1029 w 1009870"/>
                  <a:gd name="connsiteY9" fmla="*/ 535304 h 817721"/>
                  <a:gd name="connsiteX0" fmla="*/ 1029 w 1009678"/>
                  <a:gd name="connsiteY0" fmla="*/ 535304 h 817721"/>
                  <a:gd name="connsiteX1" fmla="*/ 330355 w 1009678"/>
                  <a:gd name="connsiteY1" fmla="*/ 255657 h 817721"/>
                  <a:gd name="connsiteX2" fmla="*/ 448882 w 1009678"/>
                  <a:gd name="connsiteY2" fmla="*/ 92 h 817721"/>
                  <a:gd name="connsiteX3" fmla="*/ 555439 w 1009678"/>
                  <a:gd name="connsiteY3" fmla="*/ 227521 h 817721"/>
                  <a:gd name="connsiteX4" fmla="*/ 780522 w 1009678"/>
                  <a:gd name="connsiteY4" fmla="*/ 185317 h 817721"/>
                  <a:gd name="connsiteX5" fmla="*/ 1009277 w 1009678"/>
                  <a:gd name="connsiteY5" fmla="*/ 408694 h 817721"/>
                  <a:gd name="connsiteX6" fmla="*/ 710184 w 1009678"/>
                  <a:gd name="connsiteY6" fmla="*/ 565145 h 817721"/>
                  <a:gd name="connsiteX7" fmla="*/ 462950 w 1009678"/>
                  <a:gd name="connsiteY7" fmla="*/ 817298 h 817721"/>
                  <a:gd name="connsiteX8" fmla="*/ 231882 w 1009678"/>
                  <a:gd name="connsiteY8" fmla="*/ 621415 h 817721"/>
                  <a:gd name="connsiteX9" fmla="*/ 1029 w 1009678"/>
                  <a:gd name="connsiteY9" fmla="*/ 535304 h 817721"/>
                  <a:gd name="connsiteX0" fmla="*/ 1029 w 1010633"/>
                  <a:gd name="connsiteY0" fmla="*/ 535304 h 817721"/>
                  <a:gd name="connsiteX1" fmla="*/ 330355 w 1010633"/>
                  <a:gd name="connsiteY1" fmla="*/ 255657 h 817721"/>
                  <a:gd name="connsiteX2" fmla="*/ 448882 w 1010633"/>
                  <a:gd name="connsiteY2" fmla="*/ 92 h 817721"/>
                  <a:gd name="connsiteX3" fmla="*/ 555439 w 1010633"/>
                  <a:gd name="connsiteY3" fmla="*/ 227521 h 817721"/>
                  <a:gd name="connsiteX4" fmla="*/ 780522 w 1010633"/>
                  <a:gd name="connsiteY4" fmla="*/ 185317 h 817721"/>
                  <a:gd name="connsiteX5" fmla="*/ 808658 w 1010633"/>
                  <a:gd name="connsiteY5" fmla="*/ 396332 h 817721"/>
                  <a:gd name="connsiteX6" fmla="*/ 1009277 w 1010633"/>
                  <a:gd name="connsiteY6" fmla="*/ 408694 h 817721"/>
                  <a:gd name="connsiteX7" fmla="*/ 710184 w 1010633"/>
                  <a:gd name="connsiteY7" fmla="*/ 565145 h 817721"/>
                  <a:gd name="connsiteX8" fmla="*/ 462950 w 1010633"/>
                  <a:gd name="connsiteY8" fmla="*/ 817298 h 817721"/>
                  <a:gd name="connsiteX9" fmla="*/ 231882 w 1010633"/>
                  <a:gd name="connsiteY9" fmla="*/ 621415 h 817721"/>
                  <a:gd name="connsiteX10" fmla="*/ 1029 w 1010633"/>
                  <a:gd name="connsiteY10" fmla="*/ 535304 h 817721"/>
                  <a:gd name="connsiteX0" fmla="*/ 1030 w 1010634"/>
                  <a:gd name="connsiteY0" fmla="*/ 535304 h 1085059"/>
                  <a:gd name="connsiteX1" fmla="*/ 330356 w 1010634"/>
                  <a:gd name="connsiteY1" fmla="*/ 255657 h 1085059"/>
                  <a:gd name="connsiteX2" fmla="*/ 448883 w 1010634"/>
                  <a:gd name="connsiteY2" fmla="*/ 92 h 1085059"/>
                  <a:gd name="connsiteX3" fmla="*/ 555440 w 1010634"/>
                  <a:gd name="connsiteY3" fmla="*/ 227521 h 1085059"/>
                  <a:gd name="connsiteX4" fmla="*/ 780523 w 1010634"/>
                  <a:gd name="connsiteY4" fmla="*/ 185317 h 1085059"/>
                  <a:gd name="connsiteX5" fmla="*/ 808659 w 1010634"/>
                  <a:gd name="connsiteY5" fmla="*/ 396332 h 1085059"/>
                  <a:gd name="connsiteX6" fmla="*/ 1009278 w 1010634"/>
                  <a:gd name="connsiteY6" fmla="*/ 408694 h 1085059"/>
                  <a:gd name="connsiteX7" fmla="*/ 710185 w 1010634"/>
                  <a:gd name="connsiteY7" fmla="*/ 565145 h 1085059"/>
                  <a:gd name="connsiteX8" fmla="*/ 380290 w 1010634"/>
                  <a:gd name="connsiteY8" fmla="*/ 1084889 h 1085059"/>
                  <a:gd name="connsiteX9" fmla="*/ 231883 w 1010634"/>
                  <a:gd name="connsiteY9" fmla="*/ 621415 h 1085059"/>
                  <a:gd name="connsiteX10" fmla="*/ 1030 w 1010634"/>
                  <a:gd name="connsiteY10" fmla="*/ 535304 h 1085059"/>
                  <a:gd name="connsiteX0" fmla="*/ 1015 w 1010619"/>
                  <a:gd name="connsiteY0" fmla="*/ 535304 h 1088892"/>
                  <a:gd name="connsiteX1" fmla="*/ 330341 w 1010619"/>
                  <a:gd name="connsiteY1" fmla="*/ 255657 h 1088892"/>
                  <a:gd name="connsiteX2" fmla="*/ 448868 w 1010619"/>
                  <a:gd name="connsiteY2" fmla="*/ 92 h 1088892"/>
                  <a:gd name="connsiteX3" fmla="*/ 555425 w 1010619"/>
                  <a:gd name="connsiteY3" fmla="*/ 227521 h 1088892"/>
                  <a:gd name="connsiteX4" fmla="*/ 780508 w 1010619"/>
                  <a:gd name="connsiteY4" fmla="*/ 185317 h 1088892"/>
                  <a:gd name="connsiteX5" fmla="*/ 808644 w 1010619"/>
                  <a:gd name="connsiteY5" fmla="*/ 396332 h 1088892"/>
                  <a:gd name="connsiteX6" fmla="*/ 1009263 w 1010619"/>
                  <a:gd name="connsiteY6" fmla="*/ 408694 h 1088892"/>
                  <a:gd name="connsiteX7" fmla="*/ 710170 w 1010619"/>
                  <a:gd name="connsiteY7" fmla="*/ 565145 h 1088892"/>
                  <a:gd name="connsiteX8" fmla="*/ 380275 w 1010619"/>
                  <a:gd name="connsiteY8" fmla="*/ 1084889 h 1088892"/>
                  <a:gd name="connsiteX9" fmla="*/ 360479 w 1010619"/>
                  <a:gd name="connsiteY9" fmla="*/ 734181 h 1088892"/>
                  <a:gd name="connsiteX10" fmla="*/ 231868 w 1010619"/>
                  <a:gd name="connsiteY10" fmla="*/ 621415 h 1088892"/>
                  <a:gd name="connsiteX11" fmla="*/ 1015 w 1010619"/>
                  <a:gd name="connsiteY11" fmla="*/ 535304 h 1088892"/>
                  <a:gd name="connsiteX0" fmla="*/ 1015 w 1010619"/>
                  <a:gd name="connsiteY0" fmla="*/ 535304 h 1085506"/>
                  <a:gd name="connsiteX1" fmla="*/ 330341 w 1010619"/>
                  <a:gd name="connsiteY1" fmla="*/ 255657 h 1085506"/>
                  <a:gd name="connsiteX2" fmla="*/ 448868 w 1010619"/>
                  <a:gd name="connsiteY2" fmla="*/ 92 h 1085506"/>
                  <a:gd name="connsiteX3" fmla="*/ 555425 w 1010619"/>
                  <a:gd name="connsiteY3" fmla="*/ 227521 h 1085506"/>
                  <a:gd name="connsiteX4" fmla="*/ 780508 w 1010619"/>
                  <a:gd name="connsiteY4" fmla="*/ 185317 h 1085506"/>
                  <a:gd name="connsiteX5" fmla="*/ 808644 w 1010619"/>
                  <a:gd name="connsiteY5" fmla="*/ 396332 h 1085506"/>
                  <a:gd name="connsiteX6" fmla="*/ 1009263 w 1010619"/>
                  <a:gd name="connsiteY6" fmla="*/ 408694 h 1085506"/>
                  <a:gd name="connsiteX7" fmla="*/ 710170 w 1010619"/>
                  <a:gd name="connsiteY7" fmla="*/ 565145 h 1085506"/>
                  <a:gd name="connsiteX8" fmla="*/ 704901 w 1010619"/>
                  <a:gd name="connsiteY8" fmla="*/ 823377 h 1085506"/>
                  <a:gd name="connsiteX9" fmla="*/ 380275 w 1010619"/>
                  <a:gd name="connsiteY9" fmla="*/ 1084889 h 1085506"/>
                  <a:gd name="connsiteX10" fmla="*/ 360479 w 1010619"/>
                  <a:gd name="connsiteY10" fmla="*/ 734181 h 1085506"/>
                  <a:gd name="connsiteX11" fmla="*/ 231868 w 1010619"/>
                  <a:gd name="connsiteY11" fmla="*/ 621415 h 1085506"/>
                  <a:gd name="connsiteX12" fmla="*/ 1015 w 1010619"/>
                  <a:gd name="connsiteY12" fmla="*/ 535304 h 1085506"/>
                  <a:gd name="connsiteX0" fmla="*/ 1015 w 1010619"/>
                  <a:gd name="connsiteY0" fmla="*/ 535304 h 1085193"/>
                  <a:gd name="connsiteX1" fmla="*/ 330341 w 1010619"/>
                  <a:gd name="connsiteY1" fmla="*/ 255657 h 1085193"/>
                  <a:gd name="connsiteX2" fmla="*/ 448868 w 1010619"/>
                  <a:gd name="connsiteY2" fmla="*/ 92 h 1085193"/>
                  <a:gd name="connsiteX3" fmla="*/ 555425 w 1010619"/>
                  <a:gd name="connsiteY3" fmla="*/ 227521 h 1085193"/>
                  <a:gd name="connsiteX4" fmla="*/ 780508 w 1010619"/>
                  <a:gd name="connsiteY4" fmla="*/ 185317 h 1085193"/>
                  <a:gd name="connsiteX5" fmla="*/ 808644 w 1010619"/>
                  <a:gd name="connsiteY5" fmla="*/ 396332 h 1085193"/>
                  <a:gd name="connsiteX6" fmla="*/ 1009263 w 1010619"/>
                  <a:gd name="connsiteY6" fmla="*/ 408694 h 1085193"/>
                  <a:gd name="connsiteX7" fmla="*/ 710170 w 1010619"/>
                  <a:gd name="connsiteY7" fmla="*/ 565145 h 1085193"/>
                  <a:gd name="connsiteX8" fmla="*/ 704901 w 1010619"/>
                  <a:gd name="connsiteY8" fmla="*/ 823377 h 1085193"/>
                  <a:gd name="connsiteX9" fmla="*/ 380275 w 1010619"/>
                  <a:gd name="connsiteY9" fmla="*/ 1084889 h 1085193"/>
                  <a:gd name="connsiteX10" fmla="*/ 360479 w 1010619"/>
                  <a:gd name="connsiteY10" fmla="*/ 734181 h 1085193"/>
                  <a:gd name="connsiteX11" fmla="*/ 231868 w 1010619"/>
                  <a:gd name="connsiteY11" fmla="*/ 621415 h 1085193"/>
                  <a:gd name="connsiteX12" fmla="*/ 1015 w 1010619"/>
                  <a:gd name="connsiteY12" fmla="*/ 535304 h 1085193"/>
                  <a:gd name="connsiteX0" fmla="*/ 1015 w 1010619"/>
                  <a:gd name="connsiteY0" fmla="*/ 535304 h 1085193"/>
                  <a:gd name="connsiteX1" fmla="*/ 330341 w 1010619"/>
                  <a:gd name="connsiteY1" fmla="*/ 255657 h 1085193"/>
                  <a:gd name="connsiteX2" fmla="*/ 448868 w 1010619"/>
                  <a:gd name="connsiteY2" fmla="*/ 92 h 1085193"/>
                  <a:gd name="connsiteX3" fmla="*/ 555425 w 1010619"/>
                  <a:gd name="connsiteY3" fmla="*/ 227521 h 1085193"/>
                  <a:gd name="connsiteX4" fmla="*/ 780508 w 1010619"/>
                  <a:gd name="connsiteY4" fmla="*/ 185317 h 1085193"/>
                  <a:gd name="connsiteX5" fmla="*/ 808644 w 1010619"/>
                  <a:gd name="connsiteY5" fmla="*/ 396332 h 1085193"/>
                  <a:gd name="connsiteX6" fmla="*/ 1009263 w 1010619"/>
                  <a:gd name="connsiteY6" fmla="*/ 408694 h 1085193"/>
                  <a:gd name="connsiteX7" fmla="*/ 710170 w 1010619"/>
                  <a:gd name="connsiteY7" fmla="*/ 565145 h 1085193"/>
                  <a:gd name="connsiteX8" fmla="*/ 704901 w 1010619"/>
                  <a:gd name="connsiteY8" fmla="*/ 823377 h 1085193"/>
                  <a:gd name="connsiteX9" fmla="*/ 380275 w 1010619"/>
                  <a:gd name="connsiteY9" fmla="*/ 1084889 h 1085193"/>
                  <a:gd name="connsiteX10" fmla="*/ 360479 w 1010619"/>
                  <a:gd name="connsiteY10" fmla="*/ 734181 h 1085193"/>
                  <a:gd name="connsiteX11" fmla="*/ 231868 w 1010619"/>
                  <a:gd name="connsiteY11" fmla="*/ 621415 h 1085193"/>
                  <a:gd name="connsiteX12" fmla="*/ 1015 w 1010619"/>
                  <a:gd name="connsiteY12" fmla="*/ 535304 h 1085193"/>
                  <a:gd name="connsiteX0" fmla="*/ 1015 w 1010619"/>
                  <a:gd name="connsiteY0" fmla="*/ 535304 h 1085251"/>
                  <a:gd name="connsiteX1" fmla="*/ 330341 w 1010619"/>
                  <a:gd name="connsiteY1" fmla="*/ 255657 h 1085251"/>
                  <a:gd name="connsiteX2" fmla="*/ 448868 w 1010619"/>
                  <a:gd name="connsiteY2" fmla="*/ 92 h 1085251"/>
                  <a:gd name="connsiteX3" fmla="*/ 555425 w 1010619"/>
                  <a:gd name="connsiteY3" fmla="*/ 227521 h 1085251"/>
                  <a:gd name="connsiteX4" fmla="*/ 780508 w 1010619"/>
                  <a:gd name="connsiteY4" fmla="*/ 185317 h 1085251"/>
                  <a:gd name="connsiteX5" fmla="*/ 808644 w 1010619"/>
                  <a:gd name="connsiteY5" fmla="*/ 396332 h 1085251"/>
                  <a:gd name="connsiteX6" fmla="*/ 1009263 w 1010619"/>
                  <a:gd name="connsiteY6" fmla="*/ 408694 h 1085251"/>
                  <a:gd name="connsiteX7" fmla="*/ 710170 w 1010619"/>
                  <a:gd name="connsiteY7" fmla="*/ 565145 h 1085251"/>
                  <a:gd name="connsiteX8" fmla="*/ 897777 w 1010619"/>
                  <a:gd name="connsiteY8" fmla="*/ 887088 h 1085251"/>
                  <a:gd name="connsiteX9" fmla="*/ 380275 w 1010619"/>
                  <a:gd name="connsiteY9" fmla="*/ 1084889 h 1085251"/>
                  <a:gd name="connsiteX10" fmla="*/ 360479 w 1010619"/>
                  <a:gd name="connsiteY10" fmla="*/ 734181 h 1085251"/>
                  <a:gd name="connsiteX11" fmla="*/ 231868 w 1010619"/>
                  <a:gd name="connsiteY11" fmla="*/ 621415 h 1085251"/>
                  <a:gd name="connsiteX12" fmla="*/ 1015 w 1010619"/>
                  <a:gd name="connsiteY12" fmla="*/ 535304 h 1085251"/>
                  <a:gd name="connsiteX0" fmla="*/ 1015 w 1010619"/>
                  <a:gd name="connsiteY0" fmla="*/ 535304 h 1085214"/>
                  <a:gd name="connsiteX1" fmla="*/ 330341 w 1010619"/>
                  <a:gd name="connsiteY1" fmla="*/ 255657 h 1085214"/>
                  <a:gd name="connsiteX2" fmla="*/ 448868 w 1010619"/>
                  <a:gd name="connsiteY2" fmla="*/ 92 h 1085214"/>
                  <a:gd name="connsiteX3" fmla="*/ 555425 w 1010619"/>
                  <a:gd name="connsiteY3" fmla="*/ 227521 h 1085214"/>
                  <a:gd name="connsiteX4" fmla="*/ 780508 w 1010619"/>
                  <a:gd name="connsiteY4" fmla="*/ 185317 h 1085214"/>
                  <a:gd name="connsiteX5" fmla="*/ 808644 w 1010619"/>
                  <a:gd name="connsiteY5" fmla="*/ 396332 h 1085214"/>
                  <a:gd name="connsiteX6" fmla="*/ 1009263 w 1010619"/>
                  <a:gd name="connsiteY6" fmla="*/ 408694 h 1085214"/>
                  <a:gd name="connsiteX7" fmla="*/ 710170 w 1010619"/>
                  <a:gd name="connsiteY7" fmla="*/ 565145 h 1085214"/>
                  <a:gd name="connsiteX8" fmla="*/ 704902 w 1010619"/>
                  <a:gd name="connsiteY8" fmla="*/ 848861 h 1085214"/>
                  <a:gd name="connsiteX9" fmla="*/ 380275 w 1010619"/>
                  <a:gd name="connsiteY9" fmla="*/ 1084889 h 1085214"/>
                  <a:gd name="connsiteX10" fmla="*/ 360479 w 1010619"/>
                  <a:gd name="connsiteY10" fmla="*/ 734181 h 1085214"/>
                  <a:gd name="connsiteX11" fmla="*/ 231868 w 1010619"/>
                  <a:gd name="connsiteY11" fmla="*/ 621415 h 1085214"/>
                  <a:gd name="connsiteX12" fmla="*/ 1015 w 1010619"/>
                  <a:gd name="connsiteY12" fmla="*/ 535304 h 1085214"/>
                  <a:gd name="connsiteX0" fmla="*/ 1015 w 1010064"/>
                  <a:gd name="connsiteY0" fmla="*/ 535304 h 1085214"/>
                  <a:gd name="connsiteX1" fmla="*/ 330341 w 1010064"/>
                  <a:gd name="connsiteY1" fmla="*/ 255657 h 1085214"/>
                  <a:gd name="connsiteX2" fmla="*/ 448868 w 1010064"/>
                  <a:gd name="connsiteY2" fmla="*/ 92 h 1085214"/>
                  <a:gd name="connsiteX3" fmla="*/ 555425 w 1010064"/>
                  <a:gd name="connsiteY3" fmla="*/ 227521 h 1085214"/>
                  <a:gd name="connsiteX4" fmla="*/ 780508 w 1010064"/>
                  <a:gd name="connsiteY4" fmla="*/ 185317 h 1085214"/>
                  <a:gd name="connsiteX5" fmla="*/ 808644 w 1010064"/>
                  <a:gd name="connsiteY5" fmla="*/ 396332 h 1085214"/>
                  <a:gd name="connsiteX6" fmla="*/ 1009263 w 1010064"/>
                  <a:gd name="connsiteY6" fmla="*/ 408694 h 1085214"/>
                  <a:gd name="connsiteX7" fmla="*/ 723947 w 1010064"/>
                  <a:gd name="connsiteY7" fmla="*/ 565145 h 1085214"/>
                  <a:gd name="connsiteX8" fmla="*/ 704902 w 1010064"/>
                  <a:gd name="connsiteY8" fmla="*/ 848861 h 1085214"/>
                  <a:gd name="connsiteX9" fmla="*/ 380275 w 1010064"/>
                  <a:gd name="connsiteY9" fmla="*/ 1084889 h 1085214"/>
                  <a:gd name="connsiteX10" fmla="*/ 360479 w 1010064"/>
                  <a:gd name="connsiteY10" fmla="*/ 734181 h 1085214"/>
                  <a:gd name="connsiteX11" fmla="*/ 231868 w 1010064"/>
                  <a:gd name="connsiteY11" fmla="*/ 621415 h 1085214"/>
                  <a:gd name="connsiteX12" fmla="*/ 1015 w 1010064"/>
                  <a:gd name="connsiteY12" fmla="*/ 535304 h 1085214"/>
                  <a:gd name="connsiteX0" fmla="*/ 6010 w 1015059"/>
                  <a:gd name="connsiteY0" fmla="*/ 535304 h 1085214"/>
                  <a:gd name="connsiteX1" fmla="*/ 335336 w 1015059"/>
                  <a:gd name="connsiteY1" fmla="*/ 255657 h 1085214"/>
                  <a:gd name="connsiteX2" fmla="*/ 453863 w 1015059"/>
                  <a:gd name="connsiteY2" fmla="*/ 92 h 1085214"/>
                  <a:gd name="connsiteX3" fmla="*/ 560420 w 1015059"/>
                  <a:gd name="connsiteY3" fmla="*/ 227521 h 1085214"/>
                  <a:gd name="connsiteX4" fmla="*/ 785503 w 1015059"/>
                  <a:gd name="connsiteY4" fmla="*/ 185317 h 1085214"/>
                  <a:gd name="connsiteX5" fmla="*/ 813639 w 1015059"/>
                  <a:gd name="connsiteY5" fmla="*/ 396332 h 1085214"/>
                  <a:gd name="connsiteX6" fmla="*/ 1014258 w 1015059"/>
                  <a:gd name="connsiteY6" fmla="*/ 408694 h 1085214"/>
                  <a:gd name="connsiteX7" fmla="*/ 728942 w 1015059"/>
                  <a:gd name="connsiteY7" fmla="*/ 565145 h 1085214"/>
                  <a:gd name="connsiteX8" fmla="*/ 709897 w 1015059"/>
                  <a:gd name="connsiteY8" fmla="*/ 848861 h 1085214"/>
                  <a:gd name="connsiteX9" fmla="*/ 385270 w 1015059"/>
                  <a:gd name="connsiteY9" fmla="*/ 1084889 h 1085214"/>
                  <a:gd name="connsiteX10" fmla="*/ 365474 w 1015059"/>
                  <a:gd name="connsiteY10" fmla="*/ 734181 h 1085214"/>
                  <a:gd name="connsiteX11" fmla="*/ 140425 w 1015059"/>
                  <a:gd name="connsiteY11" fmla="*/ 774324 h 1085214"/>
                  <a:gd name="connsiteX12" fmla="*/ 6010 w 1015059"/>
                  <a:gd name="connsiteY12" fmla="*/ 535304 h 1085214"/>
                  <a:gd name="connsiteX0" fmla="*/ 3960 w 1095670"/>
                  <a:gd name="connsiteY0" fmla="*/ 713697 h 1085214"/>
                  <a:gd name="connsiteX1" fmla="*/ 415947 w 1095670"/>
                  <a:gd name="connsiteY1" fmla="*/ 255657 h 1085214"/>
                  <a:gd name="connsiteX2" fmla="*/ 534474 w 1095670"/>
                  <a:gd name="connsiteY2" fmla="*/ 92 h 1085214"/>
                  <a:gd name="connsiteX3" fmla="*/ 641031 w 1095670"/>
                  <a:gd name="connsiteY3" fmla="*/ 227521 h 1085214"/>
                  <a:gd name="connsiteX4" fmla="*/ 866114 w 1095670"/>
                  <a:gd name="connsiteY4" fmla="*/ 185317 h 1085214"/>
                  <a:gd name="connsiteX5" fmla="*/ 894250 w 1095670"/>
                  <a:gd name="connsiteY5" fmla="*/ 396332 h 1085214"/>
                  <a:gd name="connsiteX6" fmla="*/ 1094869 w 1095670"/>
                  <a:gd name="connsiteY6" fmla="*/ 408694 h 1085214"/>
                  <a:gd name="connsiteX7" fmla="*/ 809553 w 1095670"/>
                  <a:gd name="connsiteY7" fmla="*/ 565145 h 1085214"/>
                  <a:gd name="connsiteX8" fmla="*/ 790508 w 1095670"/>
                  <a:gd name="connsiteY8" fmla="*/ 848861 h 1085214"/>
                  <a:gd name="connsiteX9" fmla="*/ 465881 w 1095670"/>
                  <a:gd name="connsiteY9" fmla="*/ 1084889 h 1085214"/>
                  <a:gd name="connsiteX10" fmla="*/ 446085 w 1095670"/>
                  <a:gd name="connsiteY10" fmla="*/ 734181 h 1085214"/>
                  <a:gd name="connsiteX11" fmla="*/ 221036 w 1095670"/>
                  <a:gd name="connsiteY11" fmla="*/ 774324 h 1085214"/>
                  <a:gd name="connsiteX12" fmla="*/ 3960 w 1095670"/>
                  <a:gd name="connsiteY12" fmla="*/ 713697 h 1085214"/>
                  <a:gd name="connsiteX0" fmla="*/ 1017 w 1092727"/>
                  <a:gd name="connsiteY0" fmla="*/ 713697 h 1085214"/>
                  <a:gd name="connsiteX1" fmla="*/ 413004 w 1092727"/>
                  <a:gd name="connsiteY1" fmla="*/ 255657 h 1085214"/>
                  <a:gd name="connsiteX2" fmla="*/ 531531 w 1092727"/>
                  <a:gd name="connsiteY2" fmla="*/ 92 h 1085214"/>
                  <a:gd name="connsiteX3" fmla="*/ 638088 w 1092727"/>
                  <a:gd name="connsiteY3" fmla="*/ 227521 h 1085214"/>
                  <a:gd name="connsiteX4" fmla="*/ 863171 w 1092727"/>
                  <a:gd name="connsiteY4" fmla="*/ 185317 h 1085214"/>
                  <a:gd name="connsiteX5" fmla="*/ 891307 w 1092727"/>
                  <a:gd name="connsiteY5" fmla="*/ 396332 h 1085214"/>
                  <a:gd name="connsiteX6" fmla="*/ 1091926 w 1092727"/>
                  <a:gd name="connsiteY6" fmla="*/ 408694 h 1085214"/>
                  <a:gd name="connsiteX7" fmla="*/ 806610 w 1092727"/>
                  <a:gd name="connsiteY7" fmla="*/ 565145 h 1085214"/>
                  <a:gd name="connsiteX8" fmla="*/ 787565 w 1092727"/>
                  <a:gd name="connsiteY8" fmla="*/ 848861 h 1085214"/>
                  <a:gd name="connsiteX9" fmla="*/ 462938 w 1092727"/>
                  <a:gd name="connsiteY9" fmla="*/ 1084889 h 1085214"/>
                  <a:gd name="connsiteX10" fmla="*/ 443142 w 1092727"/>
                  <a:gd name="connsiteY10" fmla="*/ 734181 h 1085214"/>
                  <a:gd name="connsiteX11" fmla="*/ 300755 w 1092727"/>
                  <a:gd name="connsiteY11" fmla="*/ 685127 h 1085214"/>
                  <a:gd name="connsiteX12" fmla="*/ 1017 w 1092727"/>
                  <a:gd name="connsiteY12" fmla="*/ 713697 h 1085214"/>
                  <a:gd name="connsiteX0" fmla="*/ 983 w 1092693"/>
                  <a:gd name="connsiteY0" fmla="*/ 713697 h 1085214"/>
                  <a:gd name="connsiteX1" fmla="*/ 412970 w 1092693"/>
                  <a:gd name="connsiteY1" fmla="*/ 255657 h 1085214"/>
                  <a:gd name="connsiteX2" fmla="*/ 531497 w 1092693"/>
                  <a:gd name="connsiteY2" fmla="*/ 92 h 1085214"/>
                  <a:gd name="connsiteX3" fmla="*/ 638054 w 1092693"/>
                  <a:gd name="connsiteY3" fmla="*/ 227521 h 1085214"/>
                  <a:gd name="connsiteX4" fmla="*/ 863137 w 1092693"/>
                  <a:gd name="connsiteY4" fmla="*/ 185317 h 1085214"/>
                  <a:gd name="connsiteX5" fmla="*/ 891273 w 1092693"/>
                  <a:gd name="connsiteY5" fmla="*/ 396332 h 1085214"/>
                  <a:gd name="connsiteX6" fmla="*/ 1091892 w 1092693"/>
                  <a:gd name="connsiteY6" fmla="*/ 408694 h 1085214"/>
                  <a:gd name="connsiteX7" fmla="*/ 806576 w 1092693"/>
                  <a:gd name="connsiteY7" fmla="*/ 565145 h 1085214"/>
                  <a:gd name="connsiteX8" fmla="*/ 787531 w 1092693"/>
                  <a:gd name="connsiteY8" fmla="*/ 848861 h 1085214"/>
                  <a:gd name="connsiteX9" fmla="*/ 462904 w 1092693"/>
                  <a:gd name="connsiteY9" fmla="*/ 1084889 h 1085214"/>
                  <a:gd name="connsiteX10" fmla="*/ 388000 w 1092693"/>
                  <a:gd name="connsiteY10" fmla="*/ 785150 h 1085214"/>
                  <a:gd name="connsiteX11" fmla="*/ 300721 w 1092693"/>
                  <a:gd name="connsiteY11" fmla="*/ 685127 h 1085214"/>
                  <a:gd name="connsiteX12" fmla="*/ 983 w 1092693"/>
                  <a:gd name="connsiteY12" fmla="*/ 713697 h 1085214"/>
                  <a:gd name="connsiteX0" fmla="*/ 1480 w 1093190"/>
                  <a:gd name="connsiteY0" fmla="*/ 716642 h 1088159"/>
                  <a:gd name="connsiteX1" fmla="*/ 441020 w 1093190"/>
                  <a:gd name="connsiteY1" fmla="*/ 411511 h 1088159"/>
                  <a:gd name="connsiteX2" fmla="*/ 531994 w 1093190"/>
                  <a:gd name="connsiteY2" fmla="*/ 3037 h 1088159"/>
                  <a:gd name="connsiteX3" fmla="*/ 638551 w 1093190"/>
                  <a:gd name="connsiteY3" fmla="*/ 230466 h 1088159"/>
                  <a:gd name="connsiteX4" fmla="*/ 863634 w 1093190"/>
                  <a:gd name="connsiteY4" fmla="*/ 188262 h 1088159"/>
                  <a:gd name="connsiteX5" fmla="*/ 891770 w 1093190"/>
                  <a:gd name="connsiteY5" fmla="*/ 399277 h 1088159"/>
                  <a:gd name="connsiteX6" fmla="*/ 1092389 w 1093190"/>
                  <a:gd name="connsiteY6" fmla="*/ 411639 h 1088159"/>
                  <a:gd name="connsiteX7" fmla="*/ 807073 w 1093190"/>
                  <a:gd name="connsiteY7" fmla="*/ 568090 h 1088159"/>
                  <a:gd name="connsiteX8" fmla="*/ 788028 w 1093190"/>
                  <a:gd name="connsiteY8" fmla="*/ 851806 h 1088159"/>
                  <a:gd name="connsiteX9" fmla="*/ 463401 w 1093190"/>
                  <a:gd name="connsiteY9" fmla="*/ 1087834 h 1088159"/>
                  <a:gd name="connsiteX10" fmla="*/ 388497 w 1093190"/>
                  <a:gd name="connsiteY10" fmla="*/ 788095 h 1088159"/>
                  <a:gd name="connsiteX11" fmla="*/ 301218 w 1093190"/>
                  <a:gd name="connsiteY11" fmla="*/ 688072 h 1088159"/>
                  <a:gd name="connsiteX12" fmla="*/ 1480 w 1093190"/>
                  <a:gd name="connsiteY12" fmla="*/ 716642 h 10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3190" h="1088159">
                    <a:moveTo>
                      <a:pt x="1480" y="716642"/>
                    </a:moveTo>
                    <a:cubicBezTo>
                      <a:pt x="24780" y="670549"/>
                      <a:pt x="352601" y="530445"/>
                      <a:pt x="441020" y="411511"/>
                    </a:cubicBezTo>
                    <a:cubicBezTo>
                      <a:pt x="529439" y="292577"/>
                      <a:pt x="499072" y="33211"/>
                      <a:pt x="531994" y="3037"/>
                    </a:cubicBezTo>
                    <a:cubicBezTo>
                      <a:pt x="564916" y="-27137"/>
                      <a:pt x="583278" y="176149"/>
                      <a:pt x="638551" y="230466"/>
                    </a:cubicBezTo>
                    <a:cubicBezTo>
                      <a:pt x="693824" y="284783"/>
                      <a:pt x="819086" y="176539"/>
                      <a:pt x="863634" y="188262"/>
                    </a:cubicBezTo>
                    <a:cubicBezTo>
                      <a:pt x="908182" y="199985"/>
                      <a:pt x="853644" y="362048"/>
                      <a:pt x="891770" y="399277"/>
                    </a:cubicBezTo>
                    <a:cubicBezTo>
                      <a:pt x="929896" y="436507"/>
                      <a:pt x="1106505" y="383504"/>
                      <a:pt x="1092389" y="411639"/>
                    </a:cubicBezTo>
                    <a:cubicBezTo>
                      <a:pt x="1078273" y="439774"/>
                      <a:pt x="857800" y="494729"/>
                      <a:pt x="807073" y="568090"/>
                    </a:cubicBezTo>
                    <a:cubicBezTo>
                      <a:pt x="756346" y="641451"/>
                      <a:pt x="843011" y="765182"/>
                      <a:pt x="788028" y="851806"/>
                    </a:cubicBezTo>
                    <a:cubicBezTo>
                      <a:pt x="567724" y="734551"/>
                      <a:pt x="497843" y="1100576"/>
                      <a:pt x="463401" y="1087834"/>
                    </a:cubicBezTo>
                    <a:cubicBezTo>
                      <a:pt x="428959" y="1075092"/>
                      <a:pt x="413231" y="865341"/>
                      <a:pt x="388497" y="788095"/>
                    </a:cubicBezTo>
                    <a:cubicBezTo>
                      <a:pt x="363763" y="710849"/>
                      <a:pt x="365721" y="699981"/>
                      <a:pt x="301218" y="688072"/>
                    </a:cubicBezTo>
                    <a:cubicBezTo>
                      <a:pt x="236715" y="676163"/>
                      <a:pt x="-21820" y="762735"/>
                      <a:pt x="1480" y="716642"/>
                    </a:cubicBezTo>
                    <a:close/>
                  </a:path>
                </a:pathLst>
              </a:custGeom>
              <a:gradFill flip="none" rotWithShape="1">
                <a:gsLst>
                  <a:gs pos="23000">
                    <a:schemeClr val="accent2">
                      <a:lumMod val="40000"/>
                      <a:lumOff val="60000"/>
                    </a:schemeClr>
                  </a:gs>
                  <a:gs pos="31000">
                    <a:schemeClr val="accent2">
                      <a:lumMod val="60000"/>
                      <a:lumOff val="40000"/>
                    </a:schemeClr>
                  </a:gs>
                  <a:gs pos="70000">
                    <a:srgbClr val="FF5050"/>
                  </a:gs>
                </a:gsLst>
                <a:path path="shape">
                  <a:fillToRect l="50000" t="50000" r="50000" b="50000"/>
                </a:path>
                <a:tileRect/>
              </a:gradFill>
              <a:ln w="12700" cap="flat" cmpd="sng" algn="ctr">
                <a:solidFill>
                  <a:srgbClr val="FFC00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Calibri" panose="020F0502020204030204"/>
                </a:endParaRPr>
              </a:p>
            </p:txBody>
          </p:sp>
          <p:sp>
            <p:nvSpPr>
              <p:cNvPr id="24" name="Oval 23"/>
              <p:cNvSpPr/>
              <p:nvPr/>
            </p:nvSpPr>
            <p:spPr>
              <a:xfrm rot="2238233" flipH="1">
                <a:off x="5939582" y="19530114"/>
                <a:ext cx="400463" cy="310514"/>
              </a:xfrm>
              <a:prstGeom prst="ellipse">
                <a:avLst/>
              </a:prstGeom>
              <a:gradFill flip="none" rotWithShape="1">
                <a:gsLst>
                  <a:gs pos="16000">
                    <a:srgbClr val="A5A5A5">
                      <a:lumMod val="5000"/>
                      <a:lumOff val="95000"/>
                    </a:srgbClr>
                  </a:gs>
                  <a:gs pos="67000">
                    <a:srgbClr val="A5A5A5">
                      <a:lumMod val="45000"/>
                      <a:lumOff val="55000"/>
                    </a:srgbClr>
                  </a:gs>
                  <a:gs pos="89000">
                    <a:srgbClr val="E7E6E6">
                      <a:lumMod val="75000"/>
                    </a:srgbClr>
                  </a:gs>
                  <a:gs pos="100000">
                    <a:srgbClr val="E7E6E6">
                      <a:lumMod val="50000"/>
                    </a:srgbClr>
                  </a:gs>
                </a:gsLst>
                <a:path path="shape">
                  <a:fillToRect l="50000" t="50000" r="50000" b="50000"/>
                </a:path>
                <a:tileRect/>
              </a:gradFill>
              <a:ln w="12700" cap="flat" cmpd="sng" algn="ctr">
                <a:solidFill>
                  <a:srgbClr val="FFC00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prstClr val="white"/>
                  </a:solidFill>
                  <a:effectLst/>
                  <a:uLnTx/>
                  <a:uFillTx/>
                  <a:latin typeface="Calibri" panose="020F0502020204030204"/>
                </a:endParaRPr>
              </a:p>
            </p:txBody>
          </p:sp>
        </p:grpSp>
        <p:cxnSp>
          <p:nvCxnSpPr>
            <p:cNvPr id="12" name="Straight Arrow Connector 11"/>
            <p:cNvCxnSpPr/>
            <p:nvPr/>
          </p:nvCxnSpPr>
          <p:spPr>
            <a:xfrm>
              <a:off x="4036423" y="2101696"/>
              <a:ext cx="3592286" cy="0"/>
            </a:xfrm>
            <a:prstGeom prst="straightConnector1">
              <a:avLst/>
            </a:prstGeom>
            <a:ln>
              <a:tailEnd type="arrow" w="lg" len="lg"/>
            </a:ln>
          </p:spPr>
          <p:style>
            <a:lnRef idx="3">
              <a:schemeClr val="accent1"/>
            </a:lnRef>
            <a:fillRef idx="0">
              <a:schemeClr val="accent1"/>
            </a:fillRef>
            <a:effectRef idx="2">
              <a:schemeClr val="accent1"/>
            </a:effectRef>
            <a:fontRef idx="minor">
              <a:schemeClr val="tx1"/>
            </a:fontRef>
          </p:style>
        </p:cxnSp>
        <p:sp>
          <p:nvSpPr>
            <p:cNvPr id="13" name="TextBox 12"/>
            <p:cNvSpPr txBox="1"/>
            <p:nvPr/>
          </p:nvSpPr>
          <p:spPr>
            <a:xfrm flipH="1">
              <a:off x="9651860" y="3176052"/>
              <a:ext cx="1151584"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chemeClr val="accent1"/>
                  </a:solidFill>
                  <a:effectLst/>
                  <a:uLnTx/>
                  <a:uFillTx/>
                </a:rPr>
                <a:t>day 3-4</a:t>
              </a:r>
            </a:p>
          </p:txBody>
        </p:sp>
        <p:sp>
          <p:nvSpPr>
            <p:cNvPr id="14" name="TextBox 13"/>
            <p:cNvSpPr txBox="1"/>
            <p:nvPr/>
          </p:nvSpPr>
          <p:spPr>
            <a:xfrm>
              <a:off x="7819472" y="1427183"/>
              <a:ext cx="1583793" cy="1569660"/>
            </a:xfrm>
            <a:prstGeom prst="rect">
              <a:avLst/>
            </a:prstGeom>
            <a:noFill/>
          </p:spPr>
          <p:txBody>
            <a:bodyPr wrap="square" rtlCol="0">
              <a:spAutoFit/>
            </a:bodyPr>
            <a:lstStyle/>
            <a:p>
              <a:pPr algn="ctr"/>
              <a:r>
                <a:rPr lang="en-US" sz="1600" b="1" dirty="0" smtClean="0"/>
                <a:t>cardiac TFs </a:t>
              </a:r>
              <a:r>
                <a:rPr lang="en-US" sz="1600" b="1" dirty="0" smtClean="0">
                  <a:solidFill>
                    <a:srgbClr val="00B050"/>
                  </a:solidFill>
                </a:rPr>
                <a:t>ON</a:t>
              </a:r>
            </a:p>
            <a:p>
              <a:pPr algn="ctr"/>
              <a:r>
                <a:rPr lang="en-US" sz="1600" dirty="0" smtClean="0"/>
                <a:t>Tbx5</a:t>
              </a:r>
              <a:endParaRPr lang="en-US" sz="1600" dirty="0"/>
            </a:p>
            <a:p>
              <a:pPr algn="ctr"/>
              <a:r>
                <a:rPr lang="en-US" sz="1600" dirty="0" smtClean="0"/>
                <a:t>Mef2c</a:t>
              </a:r>
              <a:endParaRPr lang="en-US" sz="1600" dirty="0"/>
            </a:p>
            <a:p>
              <a:pPr algn="ctr"/>
              <a:r>
                <a:rPr lang="en-US" sz="1600" dirty="0" smtClean="0"/>
                <a:t>Gata4</a:t>
              </a:r>
              <a:endParaRPr lang="en-US" sz="1600" dirty="0"/>
            </a:p>
            <a:p>
              <a:pPr algn="ctr"/>
              <a:r>
                <a:rPr lang="en-US" sz="1600" dirty="0" smtClean="0"/>
                <a:t>Hand2</a:t>
              </a:r>
              <a:endParaRPr lang="en-US" sz="1600" dirty="0"/>
            </a:p>
          </p:txBody>
        </p:sp>
        <p:sp>
          <p:nvSpPr>
            <p:cNvPr id="15" name="TextBox 14"/>
            <p:cNvSpPr txBox="1"/>
            <p:nvPr/>
          </p:nvSpPr>
          <p:spPr>
            <a:xfrm>
              <a:off x="2342080" y="1427183"/>
              <a:ext cx="1583793" cy="2062103"/>
            </a:xfrm>
            <a:prstGeom prst="rect">
              <a:avLst/>
            </a:prstGeom>
            <a:noFill/>
          </p:spPr>
          <p:txBody>
            <a:bodyPr wrap="square" rtlCol="0">
              <a:spAutoFit/>
            </a:bodyPr>
            <a:lstStyle/>
            <a:p>
              <a:pPr algn="ctr"/>
              <a:r>
                <a:rPr lang="en-US" sz="1600" b="1" dirty="0" smtClean="0"/>
                <a:t>cardiac TFs </a:t>
              </a:r>
              <a:r>
                <a:rPr lang="en-US" sz="1600" b="1" dirty="0" smtClean="0">
                  <a:solidFill>
                    <a:srgbClr val="FF0000"/>
                  </a:solidFill>
                </a:rPr>
                <a:t>OFF</a:t>
              </a:r>
            </a:p>
            <a:p>
              <a:pPr algn="ctr"/>
              <a:r>
                <a:rPr lang="en-US" sz="1600" dirty="0" smtClean="0"/>
                <a:t>Tbx5</a:t>
              </a:r>
              <a:endParaRPr lang="en-US" sz="1600" dirty="0"/>
            </a:p>
            <a:p>
              <a:pPr algn="ctr"/>
              <a:r>
                <a:rPr lang="en-US" sz="1600" dirty="0" smtClean="0"/>
                <a:t>Mef2c</a:t>
              </a:r>
              <a:endParaRPr lang="en-US" sz="1600" dirty="0"/>
            </a:p>
            <a:p>
              <a:pPr algn="ctr"/>
              <a:r>
                <a:rPr lang="en-US" sz="1600" dirty="0" smtClean="0"/>
                <a:t>Gata4</a:t>
              </a:r>
              <a:endParaRPr lang="en-US" sz="1600" dirty="0"/>
            </a:p>
            <a:p>
              <a:pPr algn="ctr"/>
              <a:r>
                <a:rPr lang="en-US" sz="1600" dirty="0" smtClean="0"/>
                <a:t>Hand2</a:t>
              </a:r>
            </a:p>
            <a:p>
              <a:pPr algn="ctr"/>
              <a:endParaRPr lang="en-US" sz="1600" dirty="0" smtClean="0"/>
            </a:p>
            <a:p>
              <a:pPr algn="ctr"/>
              <a:endParaRPr lang="en-US" sz="1600" dirty="0"/>
            </a:p>
          </p:txBody>
        </p:sp>
        <p:sp>
          <p:nvSpPr>
            <p:cNvPr id="16" name="TextBox 15"/>
            <p:cNvSpPr txBox="1"/>
            <p:nvPr/>
          </p:nvSpPr>
          <p:spPr>
            <a:xfrm>
              <a:off x="2342082" y="2909787"/>
              <a:ext cx="1939632" cy="369332"/>
            </a:xfrm>
            <a:prstGeom prst="rect">
              <a:avLst/>
            </a:prstGeom>
            <a:noFill/>
          </p:spPr>
          <p:txBody>
            <a:bodyPr wrap="square" rtlCol="0">
              <a:spAutoFit/>
            </a:bodyPr>
            <a:lstStyle/>
            <a:p>
              <a:pPr algn="ctr"/>
              <a:r>
                <a:rPr lang="en-US" b="1" dirty="0" smtClean="0">
                  <a:solidFill>
                    <a:srgbClr val="FF0000"/>
                  </a:solidFill>
                </a:rPr>
                <a:t>H3K27me3</a:t>
              </a:r>
              <a:endParaRPr lang="en-US" b="1" dirty="0">
                <a:solidFill>
                  <a:srgbClr val="FF0000"/>
                </a:solidFill>
              </a:endParaRPr>
            </a:p>
          </p:txBody>
        </p:sp>
        <p:sp>
          <p:nvSpPr>
            <p:cNvPr id="17" name="TextBox 16"/>
            <p:cNvSpPr txBox="1"/>
            <p:nvPr/>
          </p:nvSpPr>
          <p:spPr>
            <a:xfrm>
              <a:off x="7819472" y="2996843"/>
              <a:ext cx="1832388" cy="369332"/>
            </a:xfrm>
            <a:prstGeom prst="rect">
              <a:avLst/>
            </a:prstGeom>
            <a:noFill/>
          </p:spPr>
          <p:txBody>
            <a:bodyPr wrap="square" rtlCol="0">
              <a:spAutoFit/>
            </a:bodyPr>
            <a:lstStyle/>
            <a:p>
              <a:pPr algn="ctr"/>
              <a:r>
                <a:rPr lang="en-US" b="1" dirty="0" smtClean="0">
                  <a:solidFill>
                    <a:schemeClr val="bg1">
                      <a:lumMod val="50000"/>
                    </a:schemeClr>
                  </a:solidFill>
                </a:rPr>
                <a:t>H3K27me3</a:t>
              </a:r>
              <a:endParaRPr lang="en-US" b="1" dirty="0">
                <a:solidFill>
                  <a:schemeClr val="bg1">
                    <a:lumMod val="50000"/>
                  </a:schemeClr>
                </a:solidFill>
              </a:endParaRPr>
            </a:p>
          </p:txBody>
        </p:sp>
        <p:grpSp>
          <p:nvGrpSpPr>
            <p:cNvPr id="18" name="Group 17"/>
            <p:cNvGrpSpPr/>
            <p:nvPr/>
          </p:nvGrpSpPr>
          <p:grpSpPr>
            <a:xfrm>
              <a:off x="8056059" y="2855824"/>
              <a:ext cx="1244694" cy="586119"/>
              <a:chOff x="8044542" y="2840583"/>
              <a:chExt cx="1244694" cy="586119"/>
            </a:xfrm>
          </p:grpSpPr>
          <p:cxnSp>
            <p:nvCxnSpPr>
              <p:cNvPr id="21" name="Straight Connector 20"/>
              <p:cNvCxnSpPr/>
              <p:nvPr/>
            </p:nvCxnSpPr>
            <p:spPr>
              <a:xfrm flipH="1">
                <a:off x="8044542" y="2840583"/>
                <a:ext cx="1244694" cy="58611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8044542" y="2920183"/>
                <a:ext cx="1244694" cy="34369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4689563" y="2471398"/>
              <a:ext cx="2403565" cy="923330"/>
            </a:xfrm>
            <a:prstGeom prst="rect">
              <a:avLst/>
            </a:prstGeom>
            <a:noFill/>
          </p:spPr>
          <p:txBody>
            <a:bodyPr wrap="square" rtlCol="0">
              <a:spAutoFit/>
            </a:bodyPr>
            <a:lstStyle/>
            <a:p>
              <a:pPr marL="285750" indent="-285750" algn="ctr">
                <a:buFont typeface="Symbol"/>
                <a:buChar char="¯"/>
              </a:pPr>
              <a:r>
                <a:rPr lang="en-US" dirty="0" smtClean="0">
                  <a:solidFill>
                    <a:srgbClr val="FF0000"/>
                  </a:solidFill>
                </a:rPr>
                <a:t>HMT (Ezh2)</a:t>
              </a:r>
            </a:p>
            <a:p>
              <a:pPr algn="ctr"/>
              <a:r>
                <a:rPr lang="en-US" dirty="0" smtClean="0">
                  <a:solidFill>
                    <a:srgbClr val="00B050"/>
                  </a:solidFill>
                  <a:sym typeface="Symbol"/>
                </a:rPr>
                <a:t>   HDMT (Kdm6a/b)</a:t>
              </a:r>
              <a:endParaRPr lang="en-US" dirty="0" smtClean="0">
                <a:solidFill>
                  <a:srgbClr val="00B050"/>
                </a:solidFill>
              </a:endParaRPr>
            </a:p>
          </p:txBody>
        </p:sp>
        <p:cxnSp>
          <p:nvCxnSpPr>
            <p:cNvPr id="20" name="Straight Arrow Connector 19"/>
            <p:cNvCxnSpPr/>
            <p:nvPr/>
          </p:nvCxnSpPr>
          <p:spPr>
            <a:xfrm>
              <a:off x="5895363" y="1637026"/>
              <a:ext cx="1" cy="858581"/>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3127759" y="2598004"/>
            <a:ext cx="2603149" cy="584775"/>
          </a:xfrm>
          <a:prstGeom prst="rect">
            <a:avLst/>
          </a:prstGeom>
        </p:spPr>
        <p:txBody>
          <a:bodyPr wrap="none">
            <a:spAutoFit/>
          </a:bodyPr>
          <a:lstStyle/>
          <a:p>
            <a:r>
              <a:rPr lang="en-US" sz="3200" dirty="0" smtClean="0">
                <a:solidFill>
                  <a:prstClr val="black"/>
                </a:solidFill>
                <a:effectLst>
                  <a:outerShdw blurRad="38100" dist="38100" dir="2700000" algn="tl">
                    <a:srgbClr val="000000">
                      <a:alpha val="43137"/>
                    </a:srgbClr>
                  </a:outerShdw>
                </a:effectLst>
                <a:latin typeface="Calibri Light" panose="020F0302020204030204"/>
                <a:ea typeface="+mj-ea"/>
                <a:cs typeface="+mj-cs"/>
              </a:rPr>
              <a:t>Current Model</a:t>
            </a:r>
            <a:endParaRPr lang="en-US" sz="3200" dirty="0"/>
          </a:p>
        </p:txBody>
      </p:sp>
    </p:spTree>
    <p:extLst>
      <p:ext uri="{BB962C8B-B14F-4D97-AF65-F5344CB8AC3E}">
        <p14:creationId xmlns:p14="http://schemas.microsoft.com/office/powerpoint/2010/main" val="10505117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928" y="245357"/>
            <a:ext cx="7882144" cy="6367285"/>
          </a:xfrm>
          <a:prstGeom prst="rect">
            <a:avLst/>
          </a:prstGeom>
        </p:spPr>
      </p:pic>
    </p:spTree>
    <p:extLst>
      <p:ext uri="{BB962C8B-B14F-4D97-AF65-F5344CB8AC3E}">
        <p14:creationId xmlns:p14="http://schemas.microsoft.com/office/powerpoint/2010/main" val="1743792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9793" y="1021278"/>
            <a:ext cx="8164415" cy="1077218"/>
          </a:xfrm>
          <a:prstGeom prst="rect">
            <a:avLst/>
          </a:prstGeom>
          <a:noFill/>
        </p:spPr>
        <p:txBody>
          <a:bodyPr wrap="none" rtlCol="0">
            <a:spAutoFit/>
          </a:bodyPr>
          <a:lstStyle/>
          <a:p>
            <a:r>
              <a:rPr lang="en-US" sz="3200" b="1" dirty="0" smtClean="0">
                <a:latin typeface="Book Antiqua" panose="02040602050305030304" pitchFamily="18" charset="0"/>
              </a:rPr>
              <a:t>Mechanism of </a:t>
            </a:r>
            <a:r>
              <a:rPr lang="en-US" sz="3200" b="1" dirty="0" err="1" smtClean="0">
                <a:latin typeface="Book Antiqua" panose="02040602050305030304" pitchFamily="18" charset="0"/>
              </a:rPr>
              <a:t>miR</a:t>
            </a:r>
            <a:r>
              <a:rPr lang="en-US" sz="3200" b="1" dirty="0" smtClean="0">
                <a:latin typeface="Book Antiqua" panose="02040602050305030304" pitchFamily="18" charset="0"/>
              </a:rPr>
              <a:t> combo reprogramming</a:t>
            </a:r>
          </a:p>
          <a:p>
            <a:endParaRPr lang="en-US" sz="3200" b="1" dirty="0">
              <a:latin typeface="Book Antiqua" panose="02040602050305030304" pitchFamily="18" charset="0"/>
            </a:endParaRPr>
          </a:p>
        </p:txBody>
      </p:sp>
      <p:sp>
        <p:nvSpPr>
          <p:cNvPr id="4" name="Content Placeholder 3"/>
          <p:cNvSpPr>
            <a:spLocks noGrp="1"/>
          </p:cNvSpPr>
          <p:nvPr>
            <p:ph idx="4294967295"/>
          </p:nvPr>
        </p:nvSpPr>
        <p:spPr>
          <a:xfrm>
            <a:off x="0" y="2098675"/>
            <a:ext cx="8229600" cy="4027488"/>
          </a:xfrm>
        </p:spPr>
        <p:txBody>
          <a:bodyPr>
            <a:normAutofit/>
          </a:bodyPr>
          <a:lstStyle/>
          <a:p>
            <a:pPr lvl="1">
              <a:buFont typeface="Wingdings" panose="05000000000000000000" pitchFamily="2" charset="2"/>
              <a:buChar char="§"/>
            </a:pPr>
            <a:r>
              <a:rPr lang="en-US" sz="3200" dirty="0" smtClean="0"/>
              <a:t>Mechanical</a:t>
            </a:r>
          </a:p>
          <a:p>
            <a:pPr lvl="1">
              <a:buFont typeface="Wingdings" panose="05000000000000000000" pitchFamily="2" charset="2"/>
              <a:buChar char="§"/>
            </a:pPr>
            <a:r>
              <a:rPr lang="en-US" sz="3200" dirty="0"/>
              <a:t>Epigenetic</a:t>
            </a:r>
          </a:p>
          <a:p>
            <a:pPr lvl="1">
              <a:buFont typeface="Wingdings" panose="05000000000000000000" pitchFamily="2" charset="2"/>
              <a:buChar char="§"/>
            </a:pPr>
            <a:r>
              <a:rPr lang="en-US" sz="3200" dirty="0" smtClean="0"/>
              <a:t>Innate Immunity</a:t>
            </a:r>
          </a:p>
        </p:txBody>
      </p:sp>
    </p:spTree>
    <p:extLst>
      <p:ext uri="{BB962C8B-B14F-4D97-AF65-F5344CB8AC3E}">
        <p14:creationId xmlns:p14="http://schemas.microsoft.com/office/powerpoint/2010/main" val="27576722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304800" y="120650"/>
            <a:ext cx="8534400" cy="64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defRPr>
            </a:lvl1pPr>
            <a:lvl2pPr marL="742950" indent="-28575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defRPr>
            </a:lvl2pPr>
            <a:lvl3pPr marL="11430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defRPr>
            </a:lvl3pPr>
            <a:lvl4pPr marL="16002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defRPr>
            </a:lvl4pPr>
            <a:lvl5pPr marL="2057400" indent="-2286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defRPr>
            </a:lvl9pPr>
          </a:lstStyle>
          <a:p>
            <a:pPr algn="ctr" eaLnBrk="1" hangingPunct="1"/>
            <a:r>
              <a:rPr lang="en-GB" sz="2000" b="1">
                <a:solidFill>
                  <a:srgbClr val="000000"/>
                </a:solidFill>
                <a:ea typeface="msgothic" charset="0"/>
                <a:cs typeface="msgothic" charset="0"/>
              </a:rPr>
              <a:t>Current clinical trials (1st generations and ongoing 2nd generations) and future technology of “real” cardiac regeneration therapy </a:t>
            </a: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769938"/>
            <a:ext cx="7248525" cy="541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Text Box 4"/>
          <p:cNvSpPr txBox="1">
            <a:spLocks noChangeArrowheads="1"/>
          </p:cNvSpPr>
          <p:nvPr/>
        </p:nvSpPr>
        <p:spPr bwMode="auto">
          <a:xfrm>
            <a:off x="4724400" y="6316663"/>
            <a:ext cx="4246563" cy="465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hangingPunct="0">
              <a:tabLst>
                <a:tab pos="723900" algn="l"/>
                <a:tab pos="1447800" algn="l"/>
                <a:tab pos="2171700" algn="l"/>
                <a:tab pos="2895600" algn="l"/>
                <a:tab pos="3619500" algn="l"/>
              </a:tabLst>
              <a:defRPr>
                <a:solidFill>
                  <a:schemeClr val="tx1"/>
                </a:solidFill>
                <a:latin typeface="Arial" charset="0"/>
              </a:defRPr>
            </a:lvl1pPr>
            <a:lvl2pPr marL="742950" indent="-285750" eaLnBrk="0" hangingPunct="0">
              <a:tabLst>
                <a:tab pos="723900" algn="l"/>
                <a:tab pos="1447800" algn="l"/>
                <a:tab pos="2171700" algn="l"/>
                <a:tab pos="2895600" algn="l"/>
                <a:tab pos="3619500" algn="l"/>
              </a:tabLst>
              <a:defRPr>
                <a:solidFill>
                  <a:schemeClr val="tx1"/>
                </a:solidFill>
                <a:latin typeface="Arial" charset="0"/>
              </a:defRPr>
            </a:lvl2pPr>
            <a:lvl3pPr marL="1143000" indent="-228600" eaLnBrk="0" hangingPunct="0">
              <a:tabLst>
                <a:tab pos="723900" algn="l"/>
                <a:tab pos="1447800" algn="l"/>
                <a:tab pos="2171700" algn="l"/>
                <a:tab pos="2895600" algn="l"/>
                <a:tab pos="3619500" algn="l"/>
              </a:tabLst>
              <a:defRPr>
                <a:solidFill>
                  <a:schemeClr val="tx1"/>
                </a:solidFill>
                <a:latin typeface="Arial" charset="0"/>
              </a:defRPr>
            </a:lvl3pPr>
            <a:lvl4pPr marL="1600200" indent="-228600" eaLnBrk="0" hangingPunct="0">
              <a:tabLst>
                <a:tab pos="723900" algn="l"/>
                <a:tab pos="1447800" algn="l"/>
                <a:tab pos="2171700" algn="l"/>
                <a:tab pos="2895600" algn="l"/>
                <a:tab pos="3619500" algn="l"/>
              </a:tabLst>
              <a:defRPr>
                <a:solidFill>
                  <a:schemeClr val="tx1"/>
                </a:solidFill>
                <a:latin typeface="Arial" charset="0"/>
              </a:defRPr>
            </a:lvl4pPr>
            <a:lvl5pPr marL="2057400" indent="-228600" eaLnBrk="0" hangingPunct="0">
              <a:tabLst>
                <a:tab pos="723900" algn="l"/>
                <a:tab pos="1447800" algn="l"/>
                <a:tab pos="2171700" algn="l"/>
                <a:tab pos="2895600" algn="l"/>
                <a:tab pos="3619500" algn="l"/>
              </a:tabLst>
              <a:defRPr>
                <a:solidFill>
                  <a:schemeClr val="tx1"/>
                </a:solidFill>
                <a:latin typeface="Arial" charset="0"/>
              </a:defRPr>
            </a:lvl5pPr>
            <a:lvl6pPr marL="25146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defRPr>
            </a:lvl6pPr>
            <a:lvl7pPr marL="29718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defRPr>
            </a:lvl7pPr>
            <a:lvl8pPr marL="34290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defRPr>
            </a:lvl8pPr>
            <a:lvl9pPr marL="3886200" indent="-228600" eaLnBrk="0" fontAlgn="base" hangingPunct="0">
              <a:spcBef>
                <a:spcPct val="0"/>
              </a:spcBef>
              <a:spcAft>
                <a:spcPct val="0"/>
              </a:spcAft>
              <a:tabLst>
                <a:tab pos="723900" algn="l"/>
                <a:tab pos="1447800" algn="l"/>
                <a:tab pos="2171700" algn="l"/>
                <a:tab pos="2895600" algn="l"/>
                <a:tab pos="3619500" algn="l"/>
              </a:tabLst>
              <a:defRPr>
                <a:solidFill>
                  <a:schemeClr val="tx1"/>
                </a:solidFill>
                <a:latin typeface="Arial" charset="0"/>
              </a:defRPr>
            </a:lvl9pPr>
          </a:lstStyle>
          <a:p>
            <a:pPr eaLnBrk="1" hangingPunct="1"/>
            <a:r>
              <a:rPr lang="en-GB" sz="1200" b="1">
                <a:solidFill>
                  <a:srgbClr val="000000"/>
                </a:solidFill>
                <a:ea typeface="msgothic" charset="0"/>
                <a:cs typeface="msgothic" charset="0"/>
              </a:rPr>
              <a:t>Takehara N , Matsubara H Am J Physiol Heart Circ Physiol 2011;301:H2169-H2180</a:t>
            </a:r>
          </a:p>
        </p:txBody>
      </p:sp>
    </p:spTree>
    <p:extLst>
      <p:ext uri="{BB962C8B-B14F-4D97-AF65-F5344CB8AC3E}">
        <p14:creationId xmlns:p14="http://schemas.microsoft.com/office/powerpoint/2010/main" val="15785310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2827" y="178139"/>
            <a:ext cx="8158347" cy="3262432"/>
          </a:xfrm>
          <a:prstGeom prst="rect">
            <a:avLst/>
          </a:prstGeom>
          <a:noFill/>
        </p:spPr>
        <p:txBody>
          <a:bodyPr wrap="square" rtlCol="0">
            <a:spAutoFit/>
          </a:bodyPr>
          <a:lstStyle/>
          <a:p>
            <a:r>
              <a:rPr lang="en-US" sz="3200" b="1" dirty="0" smtClean="0">
                <a:latin typeface="Book Antiqua" panose="02040602050305030304" pitchFamily="18" charset="0"/>
              </a:rPr>
              <a:t>Innate immunity</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Innate </a:t>
            </a:r>
            <a:r>
              <a:rPr lang="en-US" sz="2000" dirty="0">
                <a:latin typeface="Arial" panose="020B0604020202020204" pitchFamily="34" charset="0"/>
                <a:cs typeface="Arial" panose="020B0604020202020204" pitchFamily="34" charset="0"/>
              </a:rPr>
              <a:t>immunity is the first line of defense against invading organisms</a:t>
            </a:r>
            <a:r>
              <a:rPr lang="en-US" sz="20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Ancient system that first evolved to protect simple organisms from invaders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lvl="1"/>
            <a:endParaRPr lang="en-US" dirty="0"/>
          </a:p>
          <a:p>
            <a:endParaRPr lang="en-US" dirty="0"/>
          </a:p>
        </p:txBody>
      </p:sp>
      <p:pic>
        <p:nvPicPr>
          <p:cNvPr id="3" name="Picture 2" descr="http://image.slidesharecdn.com/clues-to-understanding-the-innate-immune-response2004/95/clues-to-understanding-the-innate-immune-response-23-728.jpg?cb=12874688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320" y="2667000"/>
            <a:ext cx="5547360" cy="416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14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2827" y="178139"/>
            <a:ext cx="8158347" cy="2646878"/>
          </a:xfrm>
          <a:prstGeom prst="rect">
            <a:avLst/>
          </a:prstGeom>
          <a:noFill/>
        </p:spPr>
        <p:txBody>
          <a:bodyPr wrap="square" rtlCol="0">
            <a:spAutoFit/>
          </a:bodyPr>
          <a:lstStyle/>
          <a:p>
            <a:r>
              <a:rPr lang="en-US" sz="3200" b="1" dirty="0" smtClean="0">
                <a:latin typeface="Book Antiqua" panose="02040602050305030304" pitchFamily="18" charset="0"/>
              </a:rPr>
              <a:t>TLRs: mediators of innate immunity</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TLRs recognize molecular patterns that are expressed on these infectious agents and through the production of cytokines recruit immune cells to the site of infection. </a:t>
            </a: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lvl="1"/>
            <a:endParaRPr lang="en-US" dirty="0"/>
          </a:p>
          <a:p>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2152650"/>
            <a:ext cx="6772275"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5002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2827" y="178139"/>
            <a:ext cx="8158347" cy="3570208"/>
          </a:xfrm>
          <a:prstGeom prst="rect">
            <a:avLst/>
          </a:prstGeom>
          <a:noFill/>
        </p:spPr>
        <p:txBody>
          <a:bodyPr wrap="square" rtlCol="0">
            <a:spAutoFit/>
          </a:bodyPr>
          <a:lstStyle/>
          <a:p>
            <a:r>
              <a:rPr lang="en-US" sz="3200" b="1" dirty="0" smtClean="0">
                <a:latin typeface="Book Antiqua" panose="02040602050305030304" pitchFamily="18" charset="0"/>
              </a:rPr>
              <a:t>TLR3</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TLR3 recognizes double-stranded RNA </a:t>
            </a:r>
            <a:r>
              <a:rPr lang="en-US" sz="2000" dirty="0">
                <a:latin typeface="Arial" panose="020B0604020202020204" pitchFamily="34" charset="0"/>
                <a:cs typeface="Arial" panose="020B0604020202020204" pitchFamily="34" charset="0"/>
              </a:rPr>
              <a:t>associated with viral </a:t>
            </a:r>
            <a:r>
              <a:rPr lang="en-US" sz="2000" dirty="0" smtClean="0">
                <a:latin typeface="Arial" panose="020B0604020202020204" pitchFamily="34" charset="0"/>
                <a:cs typeface="Arial" panose="020B0604020202020204" pitchFamily="34" charset="0"/>
              </a:rPr>
              <a:t>infection and thus plays a role in the host </a:t>
            </a:r>
            <a:r>
              <a:rPr lang="en-US" sz="2000" dirty="0">
                <a:latin typeface="Arial" panose="020B0604020202020204" pitchFamily="34" charset="0"/>
                <a:cs typeface="Arial" panose="020B0604020202020204" pitchFamily="34" charset="0"/>
              </a:rPr>
              <a:t>defense against viruses</a:t>
            </a:r>
            <a:r>
              <a:rPr lang="en-US" sz="20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TLR3 also has roles beyond innate immunity</a:t>
            </a:r>
          </a:p>
          <a:p>
            <a:pPr marL="742950" lvl="1"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protects against atherosclerosis</a:t>
            </a:r>
          </a:p>
          <a:p>
            <a:pPr marL="742950" lvl="1"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may prevent damage to the brain following stroke</a:t>
            </a:r>
          </a:p>
          <a:p>
            <a:pPr marL="742950" lvl="1" indent="-285750">
              <a:buFont typeface="Arial" panose="020B0604020202020204" pitchFamily="34" charset="0"/>
              <a:buChar char="•"/>
            </a:pPr>
            <a:r>
              <a:rPr lang="en-US" sz="2000" i="1" dirty="0" smtClean="0">
                <a:latin typeface="Arial" panose="020B0604020202020204" pitchFamily="34" charset="0"/>
                <a:cs typeface="Arial" panose="020B0604020202020204" pitchFamily="34" charset="0"/>
              </a:rPr>
              <a:t>reprogramming fibroblasts to </a:t>
            </a:r>
            <a:r>
              <a:rPr lang="en-US" sz="2000" i="1" dirty="0" err="1" smtClean="0">
                <a:latin typeface="Arial" panose="020B0604020202020204" pitchFamily="34" charset="0"/>
                <a:cs typeface="Arial" panose="020B0604020202020204" pitchFamily="34" charset="0"/>
              </a:rPr>
              <a:t>iPS</a:t>
            </a:r>
            <a:r>
              <a:rPr lang="en-US" sz="2000" i="1" dirty="0" smtClean="0">
                <a:latin typeface="Arial" panose="020B0604020202020204" pitchFamily="34" charset="0"/>
                <a:cs typeface="Arial" panose="020B0604020202020204" pitchFamily="34" charset="0"/>
              </a:rPr>
              <a:t> cells</a:t>
            </a:r>
          </a:p>
          <a:p>
            <a:pPr lvl="1"/>
            <a:endParaRPr lang="en-US" dirty="0"/>
          </a:p>
          <a:p>
            <a:endParaRPr lang="en-US" dirty="0"/>
          </a:p>
        </p:txBody>
      </p:sp>
    </p:spTree>
    <p:extLst>
      <p:ext uri="{BB962C8B-B14F-4D97-AF65-F5344CB8AC3E}">
        <p14:creationId xmlns:p14="http://schemas.microsoft.com/office/powerpoint/2010/main" val="2161796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 y="381025"/>
            <a:ext cx="7848600" cy="830997"/>
          </a:xfrm>
          <a:prstGeom prst="rect">
            <a:avLst/>
          </a:prstGeom>
          <a:noFill/>
        </p:spPr>
        <p:txBody>
          <a:bodyPr wrap="square" rtlCol="0">
            <a:spAutoFit/>
          </a:bodyPr>
          <a:lstStyle/>
          <a:p>
            <a:pPr algn="ctr"/>
            <a:r>
              <a:rPr lang="en-US" sz="2400" b="1" dirty="0" smtClean="0">
                <a:latin typeface="Book Antiqua" panose="02040602050305030304" pitchFamily="18" charset="0"/>
              </a:rPr>
              <a:t>TLR3 is essential for </a:t>
            </a:r>
            <a:r>
              <a:rPr lang="en-US" sz="2400" b="1" dirty="0" err="1" smtClean="0">
                <a:latin typeface="Book Antiqua" panose="02040602050305030304" pitchFamily="18" charset="0"/>
              </a:rPr>
              <a:t>miR</a:t>
            </a:r>
            <a:r>
              <a:rPr lang="en-US" sz="2400" b="1" dirty="0" smtClean="0">
                <a:latin typeface="Book Antiqua" panose="02040602050305030304" pitchFamily="18" charset="0"/>
              </a:rPr>
              <a:t> combo reprogramming</a:t>
            </a:r>
          </a:p>
          <a:p>
            <a:pPr algn="ctr"/>
            <a:r>
              <a:rPr lang="en-US" sz="2400" b="1" dirty="0" smtClean="0">
                <a:latin typeface="Book Antiqua" panose="02040602050305030304" pitchFamily="18" charset="0"/>
              </a:rPr>
              <a:t>(TLR antagonist CPU-CPT4a)</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53420"/>
          <a:stretch/>
        </p:blipFill>
        <p:spPr>
          <a:xfrm>
            <a:off x="722642" y="2113750"/>
            <a:ext cx="7698715" cy="3194462"/>
          </a:xfrm>
          <a:prstGeom prst="rect">
            <a:avLst/>
          </a:prstGeom>
        </p:spPr>
      </p:pic>
    </p:spTree>
    <p:extLst>
      <p:ext uri="{BB962C8B-B14F-4D97-AF65-F5344CB8AC3E}">
        <p14:creationId xmlns:p14="http://schemas.microsoft.com/office/powerpoint/2010/main" val="13169745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52401"/>
            <a:ext cx="8115300" cy="830997"/>
          </a:xfrm>
          <a:prstGeom prst="rect">
            <a:avLst/>
          </a:prstGeom>
          <a:noFill/>
        </p:spPr>
        <p:txBody>
          <a:bodyPr wrap="square" rtlCol="0">
            <a:spAutoFit/>
          </a:bodyPr>
          <a:lstStyle/>
          <a:p>
            <a:pPr algn="ctr"/>
            <a:r>
              <a:rPr lang="en-US" sz="2400" b="1" dirty="0" smtClean="0">
                <a:latin typeface="Book Antiqua" panose="02040602050305030304" pitchFamily="18" charset="0"/>
              </a:rPr>
              <a:t>Knockdown of TLR3 inhibits reprogramming by </a:t>
            </a:r>
            <a:r>
              <a:rPr lang="en-US" sz="2400" b="1" dirty="0" err="1" smtClean="0">
                <a:latin typeface="Book Antiqua" panose="02040602050305030304" pitchFamily="18" charset="0"/>
              </a:rPr>
              <a:t>miR</a:t>
            </a:r>
            <a:r>
              <a:rPr lang="en-US" sz="2400" b="1" dirty="0" smtClean="0">
                <a:latin typeface="Book Antiqua" panose="02040602050305030304" pitchFamily="18" charset="0"/>
              </a:rPr>
              <a:t> combo</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173989" y="1295401"/>
            <a:ext cx="8970012" cy="28194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51601" r="51403"/>
          <a:stretch/>
        </p:blipFill>
        <p:spPr>
          <a:xfrm>
            <a:off x="2590800" y="4114801"/>
            <a:ext cx="3429000" cy="2666999"/>
          </a:xfrm>
          <a:prstGeom prst="rect">
            <a:avLst/>
          </a:prstGeom>
        </p:spPr>
      </p:pic>
    </p:spTree>
    <p:extLst>
      <p:ext uri="{BB962C8B-B14F-4D97-AF65-F5344CB8AC3E}">
        <p14:creationId xmlns:p14="http://schemas.microsoft.com/office/powerpoint/2010/main" val="647459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6280" y="926275"/>
            <a:ext cx="6442789" cy="1200329"/>
          </a:xfrm>
          <a:prstGeom prst="rect">
            <a:avLst/>
          </a:prstGeom>
          <a:noFill/>
        </p:spPr>
        <p:txBody>
          <a:bodyPr wrap="none" rtlCol="0">
            <a:spAutoFit/>
          </a:bodyPr>
          <a:lstStyle/>
          <a:p>
            <a:r>
              <a:rPr lang="en-US" sz="3600" b="1" dirty="0" smtClean="0">
                <a:latin typeface="Book Antiqua" panose="02040602050305030304" pitchFamily="18" charset="0"/>
              </a:rPr>
              <a:t>TLR3 activation promotes </a:t>
            </a:r>
          </a:p>
          <a:p>
            <a:r>
              <a:rPr lang="en-US" sz="3600" b="1" dirty="0" smtClean="0">
                <a:latin typeface="Book Antiqua" panose="02040602050305030304" pitchFamily="18" charset="0"/>
              </a:rPr>
              <a:t>reprogramming &amp; maturation</a:t>
            </a:r>
            <a:endParaRPr lang="en-US" sz="3600" b="1" dirty="0">
              <a:latin typeface="Book Antiqua" panose="02040602050305030304" pitchFamily="18" charset="0"/>
            </a:endParaRPr>
          </a:p>
        </p:txBody>
      </p:sp>
    </p:spTree>
    <p:extLst>
      <p:ext uri="{BB962C8B-B14F-4D97-AF65-F5344CB8AC3E}">
        <p14:creationId xmlns:p14="http://schemas.microsoft.com/office/powerpoint/2010/main" val="778146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 y="381025"/>
            <a:ext cx="7848600" cy="1107996"/>
          </a:xfrm>
          <a:prstGeom prst="rect">
            <a:avLst/>
          </a:prstGeom>
          <a:noFill/>
        </p:spPr>
        <p:txBody>
          <a:bodyPr wrap="square" rtlCol="0">
            <a:spAutoFit/>
          </a:bodyPr>
          <a:lstStyle/>
          <a:p>
            <a:pPr algn="ctr"/>
            <a:r>
              <a:rPr lang="en-US" sz="2400" b="1" dirty="0" smtClean="0">
                <a:latin typeface="Book Antiqua" panose="02040602050305030304" pitchFamily="18" charset="0"/>
              </a:rPr>
              <a:t>TLR3 activation enhances the expression of mature cardiomyocyte markers</a:t>
            </a:r>
          </a:p>
          <a:p>
            <a:pPr algn="ct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51433"/>
          <a:stretch/>
        </p:blipFill>
        <p:spPr>
          <a:xfrm>
            <a:off x="0" y="2082175"/>
            <a:ext cx="9144000" cy="3119166"/>
          </a:xfrm>
          <a:prstGeom prst="rect">
            <a:avLst/>
          </a:prstGeom>
        </p:spPr>
      </p:pic>
    </p:spTree>
    <p:extLst>
      <p:ext uri="{BB962C8B-B14F-4D97-AF65-F5344CB8AC3E}">
        <p14:creationId xmlns:p14="http://schemas.microsoft.com/office/powerpoint/2010/main" val="267713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8686800" cy="1077218"/>
          </a:xfrm>
          <a:prstGeom prst="rect">
            <a:avLst/>
          </a:prstGeom>
        </p:spPr>
        <p:txBody>
          <a:bodyPr wrap="square">
            <a:spAutoFit/>
          </a:bodyPr>
          <a:lstStyle/>
          <a:p>
            <a:pPr algn="ctr"/>
            <a:r>
              <a:rPr lang="en-US" sz="3200" dirty="0">
                <a:latin typeface="Arial" panose="020B0604020202020204" pitchFamily="34" charset="0"/>
                <a:cs typeface="Arial" panose="020B0604020202020204" pitchFamily="34" charset="0"/>
              </a:rPr>
              <a:t>TLR3 activation enhances maturation of </a:t>
            </a:r>
            <a:r>
              <a:rPr lang="en-US" sz="3200" dirty="0" err="1">
                <a:latin typeface="Arial" panose="020B0604020202020204" pitchFamily="34" charset="0"/>
                <a:cs typeface="Arial" panose="020B0604020202020204" pitchFamily="34" charset="0"/>
              </a:rPr>
              <a:t>miR</a:t>
            </a:r>
            <a:r>
              <a:rPr lang="en-US" sz="3200" dirty="0">
                <a:latin typeface="Arial" panose="020B0604020202020204" pitchFamily="34" charset="0"/>
                <a:cs typeface="Arial" panose="020B0604020202020204" pitchFamily="34" charset="0"/>
              </a:rPr>
              <a:t> combo reprogrammed cardiomyocytes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3348" y="1219200"/>
            <a:ext cx="6177305" cy="5372106"/>
          </a:xfrm>
          <a:prstGeom prst="rect">
            <a:avLst/>
          </a:prstGeom>
        </p:spPr>
      </p:pic>
    </p:spTree>
    <p:extLst>
      <p:ext uri="{BB962C8B-B14F-4D97-AF65-F5344CB8AC3E}">
        <p14:creationId xmlns:p14="http://schemas.microsoft.com/office/powerpoint/2010/main" val="927802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20832"/>
            <a:ext cx="5257800" cy="401633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420832"/>
            <a:ext cx="6019800" cy="401633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1420832"/>
            <a:ext cx="5715000" cy="4016335"/>
          </a:xfrm>
          <a:prstGeom prst="rect">
            <a:avLst/>
          </a:prstGeom>
        </p:spPr>
      </p:pic>
      <p:sp>
        <p:nvSpPr>
          <p:cNvPr id="5" name="Title 4"/>
          <p:cNvSpPr>
            <a:spLocks noGrp="1"/>
          </p:cNvSpPr>
          <p:nvPr>
            <p:ph type="title"/>
          </p:nvPr>
        </p:nvSpPr>
        <p:spPr>
          <a:xfrm>
            <a:off x="457200" y="274638"/>
            <a:ext cx="8229600" cy="868362"/>
          </a:xfrm>
        </p:spPr>
        <p:txBody>
          <a:bodyPr>
            <a:normAutofit/>
          </a:bodyPr>
          <a:lstStyle/>
          <a:p>
            <a:r>
              <a:rPr lang="en-US" sz="3600" b="1" dirty="0" smtClean="0"/>
              <a:t>Synthetic RNA agonists</a:t>
            </a:r>
            <a:endParaRPr lang="en-US" sz="3600" b="1" dirty="0"/>
          </a:p>
        </p:txBody>
      </p:sp>
    </p:spTree>
    <p:extLst>
      <p:ext uri="{BB962C8B-B14F-4D97-AF65-F5344CB8AC3E}">
        <p14:creationId xmlns:p14="http://schemas.microsoft.com/office/powerpoint/2010/main" val="1619035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9220200" cy="6140142"/>
          </a:xfrm>
          <a:prstGeom prst="rect">
            <a:avLst/>
          </a:prstGeom>
          <a:noFill/>
        </p:spPr>
        <p:txBody>
          <a:bodyPr wrap="square" rtlCol="0">
            <a:spAutoFit/>
          </a:bodyPr>
          <a:lstStyle/>
          <a:p>
            <a:pPr>
              <a:lnSpc>
                <a:spcPct val="150000"/>
              </a:lnSpc>
            </a:pPr>
            <a:r>
              <a:rPr lang="en-US" sz="2800" b="1" dirty="0" smtClean="0">
                <a:solidFill>
                  <a:srgbClr val="C00000"/>
                </a:solidFill>
                <a:latin typeface="Book Antiqua"/>
                <a:cs typeface="Book Antiqua"/>
              </a:rPr>
              <a:t>Summary:  </a:t>
            </a:r>
            <a:r>
              <a:rPr lang="en-US" sz="2800" b="1" dirty="0" err="1" smtClean="0">
                <a:solidFill>
                  <a:srgbClr val="C00000"/>
                </a:solidFill>
                <a:latin typeface="Book Antiqua"/>
                <a:cs typeface="Book Antiqua"/>
              </a:rPr>
              <a:t>miR</a:t>
            </a:r>
            <a:r>
              <a:rPr lang="en-US" sz="2800" b="1" dirty="0" smtClean="0">
                <a:solidFill>
                  <a:srgbClr val="C00000"/>
                </a:solidFill>
                <a:latin typeface="Book Antiqua"/>
                <a:cs typeface="Book Antiqua"/>
              </a:rPr>
              <a:t> combo &amp; Cardiac Reprogramming</a:t>
            </a:r>
          </a:p>
          <a:p>
            <a:pPr marL="285750" indent="-285750">
              <a:lnSpc>
                <a:spcPct val="150000"/>
              </a:lnSpc>
              <a:buFont typeface="Arial" panose="020B0604020202020204" pitchFamily="34" charset="0"/>
              <a:buChar char="•"/>
            </a:pPr>
            <a:endParaRPr lang="en-US" dirty="0" smtClean="0"/>
          </a:p>
          <a:p>
            <a:pPr marL="285750" indent="-285750">
              <a:lnSpc>
                <a:spcPct val="150000"/>
              </a:lnSpc>
              <a:buFont typeface="Arial" panose="020B0604020202020204" pitchFamily="34" charset="0"/>
              <a:buChar char="•"/>
            </a:pPr>
            <a:r>
              <a:rPr lang="en-US" sz="2400" b="1" dirty="0" smtClean="0"/>
              <a:t>Reprograms fibroblasts into mature fully functional cardiomyocytes in vivo</a:t>
            </a:r>
          </a:p>
          <a:p>
            <a:pPr marL="285750" indent="-285750">
              <a:lnSpc>
                <a:spcPct val="150000"/>
              </a:lnSpc>
              <a:buFont typeface="Arial" panose="020B0604020202020204" pitchFamily="34" charset="0"/>
              <a:buChar char="•"/>
            </a:pPr>
            <a:r>
              <a:rPr lang="en-US" sz="2400" b="1" dirty="0" smtClean="0"/>
              <a:t>Promotes delayed functional recovery following MI</a:t>
            </a:r>
          </a:p>
          <a:p>
            <a:pPr marL="285750" indent="-285750">
              <a:lnSpc>
                <a:spcPct val="150000"/>
              </a:lnSpc>
              <a:buFont typeface="Arial" panose="020B0604020202020204" pitchFamily="34" charset="0"/>
              <a:buChar char="•"/>
            </a:pPr>
            <a:endParaRPr lang="en-US" sz="2400" b="1" dirty="0" smtClean="0"/>
          </a:p>
          <a:p>
            <a:pPr marL="285750" indent="-285750">
              <a:lnSpc>
                <a:spcPct val="150000"/>
              </a:lnSpc>
              <a:buFont typeface="Arial" panose="020B0604020202020204" pitchFamily="34" charset="0"/>
              <a:buChar char="•"/>
            </a:pPr>
            <a:r>
              <a:rPr lang="en-US" sz="2400" b="1" dirty="0" smtClean="0"/>
              <a:t>3 D environment activates MMP that enhances maturation</a:t>
            </a:r>
          </a:p>
          <a:p>
            <a:pPr marL="285750" indent="-285750">
              <a:lnSpc>
                <a:spcPct val="150000"/>
              </a:lnSpc>
              <a:buFont typeface="Arial" panose="020B0604020202020204" pitchFamily="34" charset="0"/>
              <a:buChar char="•"/>
            </a:pPr>
            <a:r>
              <a:rPr lang="en-US" sz="2400" b="1" dirty="0" smtClean="0"/>
              <a:t>Reprogramming requires inhibition of histone </a:t>
            </a:r>
            <a:r>
              <a:rPr lang="en-US" sz="2400" b="1" dirty="0" err="1" smtClean="0"/>
              <a:t>methylases</a:t>
            </a:r>
            <a:endParaRPr lang="en-US" sz="2400" b="1" dirty="0"/>
          </a:p>
          <a:p>
            <a:pPr marL="285750" indent="-285750">
              <a:lnSpc>
                <a:spcPct val="150000"/>
              </a:lnSpc>
              <a:buFont typeface="Arial" panose="020B0604020202020204" pitchFamily="34" charset="0"/>
              <a:buChar char="•"/>
            </a:pPr>
            <a:r>
              <a:rPr lang="en-US" sz="2400" b="1" dirty="0" smtClean="0"/>
              <a:t>Reprogramming involves activation of innate immunity.</a:t>
            </a:r>
          </a:p>
          <a:p>
            <a:pPr marL="285750" indent="-285750">
              <a:lnSpc>
                <a:spcPct val="150000"/>
              </a:lnSpc>
              <a:buFont typeface="Arial" panose="020B0604020202020204" pitchFamily="34" charset="0"/>
              <a:buChar char="•"/>
            </a:pPr>
            <a:endParaRPr lang="en-US" sz="2400" b="1" dirty="0" smtClean="0"/>
          </a:p>
          <a:p>
            <a:pPr marL="285750" indent="-285750">
              <a:lnSpc>
                <a:spcPct val="150000"/>
              </a:lnSpc>
              <a:buFont typeface="Arial" panose="020B0604020202020204" pitchFamily="34" charset="0"/>
              <a:buChar char="•"/>
            </a:pPr>
            <a:r>
              <a:rPr lang="en-US" sz="2400" b="1" dirty="0" smtClean="0"/>
              <a:t>TLR3 &amp; JAK inhibition enhances reprogramming &amp; maturation </a:t>
            </a:r>
          </a:p>
        </p:txBody>
      </p:sp>
    </p:spTree>
    <p:extLst>
      <p:ext uri="{BB962C8B-B14F-4D97-AF65-F5344CB8AC3E}">
        <p14:creationId xmlns:p14="http://schemas.microsoft.com/office/powerpoint/2010/main" val="15748872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334963"/>
          </a:xfrm>
        </p:spPr>
        <p:txBody>
          <a:bodyPr>
            <a:normAutofit fontScale="90000"/>
          </a:bodyPr>
          <a:lstStyle/>
          <a:p>
            <a:r>
              <a:rPr lang="en-US" sz="3600" dirty="0" smtClean="0">
                <a:solidFill>
                  <a:schemeClr val="folHlink"/>
                </a:solidFill>
              </a:rPr>
              <a:t>Cell </a:t>
            </a:r>
            <a:r>
              <a:rPr lang="en-US" sz="3600" dirty="0">
                <a:solidFill>
                  <a:schemeClr val="folHlink"/>
                </a:solidFill>
              </a:rPr>
              <a:t>based therapy: results</a:t>
            </a:r>
          </a:p>
        </p:txBody>
      </p:sp>
      <p:sp>
        <p:nvSpPr>
          <p:cNvPr id="11267" name="Rectangle 3"/>
          <p:cNvSpPr>
            <a:spLocks noGrp="1" noChangeArrowheads="1"/>
          </p:cNvSpPr>
          <p:nvPr>
            <p:ph idx="1"/>
          </p:nvPr>
        </p:nvSpPr>
        <p:spPr>
          <a:xfrm>
            <a:off x="5105400" y="914400"/>
            <a:ext cx="4191000" cy="5211765"/>
          </a:xfrm>
        </p:spPr>
        <p:txBody>
          <a:bodyPr/>
          <a:lstStyle/>
          <a:p>
            <a:pPr marL="0" indent="0">
              <a:lnSpc>
                <a:spcPct val="80000"/>
              </a:lnSpc>
              <a:buNone/>
            </a:pPr>
            <a:endParaRPr lang="en-US" sz="2000" dirty="0">
              <a:solidFill>
                <a:srgbClr val="FF0066"/>
              </a:solidFill>
              <a:latin typeface="Arial Rounded MT Bold" pitchFamily="34" charset="0"/>
            </a:endParaRPr>
          </a:p>
          <a:p>
            <a:pPr>
              <a:lnSpc>
                <a:spcPct val="80000"/>
              </a:lnSpc>
              <a:buFontTx/>
              <a:buNone/>
            </a:pPr>
            <a:endParaRPr lang="en-US" sz="2000" dirty="0">
              <a:solidFill>
                <a:srgbClr val="FF0066"/>
              </a:solidFill>
              <a:latin typeface="Arial Rounded MT Bold" pitchFamily="34" charset="0"/>
            </a:endParaRPr>
          </a:p>
          <a:p>
            <a:pPr>
              <a:lnSpc>
                <a:spcPct val="80000"/>
              </a:lnSpc>
              <a:buFontTx/>
              <a:buNone/>
            </a:pPr>
            <a:r>
              <a:rPr lang="en-US" sz="2000" b="1" dirty="0"/>
              <a:t>Stem cell therapy results…</a:t>
            </a:r>
          </a:p>
          <a:p>
            <a:pPr>
              <a:lnSpc>
                <a:spcPct val="80000"/>
              </a:lnSpc>
              <a:buFontTx/>
              <a:buNone/>
            </a:pPr>
            <a:endParaRPr lang="en-US" sz="2000" b="1" dirty="0"/>
          </a:p>
          <a:p>
            <a:pPr>
              <a:lnSpc>
                <a:spcPct val="80000"/>
              </a:lnSpc>
            </a:pPr>
            <a:r>
              <a:rPr lang="en-US" sz="1800" dirty="0"/>
              <a:t>5% -10% improvement in LV ejection fraction</a:t>
            </a:r>
          </a:p>
          <a:p>
            <a:pPr>
              <a:lnSpc>
                <a:spcPct val="80000"/>
              </a:lnSpc>
            </a:pPr>
            <a:r>
              <a:rPr lang="en-US" sz="1800" dirty="0"/>
              <a:t>Reduced end diastolic volumes</a:t>
            </a:r>
          </a:p>
          <a:p>
            <a:pPr>
              <a:lnSpc>
                <a:spcPct val="80000"/>
              </a:lnSpc>
            </a:pPr>
            <a:r>
              <a:rPr lang="en-US" sz="1800" dirty="0"/>
              <a:t>Improved perfusion in the </a:t>
            </a:r>
            <a:r>
              <a:rPr lang="en-US" sz="1800" dirty="0" err="1"/>
              <a:t>infarcted</a:t>
            </a:r>
            <a:r>
              <a:rPr lang="en-US" sz="1800" dirty="0"/>
              <a:t> area</a:t>
            </a:r>
          </a:p>
          <a:p>
            <a:pPr marL="0" indent="0">
              <a:lnSpc>
                <a:spcPct val="80000"/>
              </a:lnSpc>
              <a:buNone/>
            </a:pPr>
            <a:endParaRPr lang="en-US" sz="2800" dirty="0"/>
          </a:p>
        </p:txBody>
      </p:sp>
      <p:pic>
        <p:nvPicPr>
          <p:cNvPr id="11268" name="Picture 4" descr="pm20307"/>
          <p:cNvPicPr>
            <a:picLocks noChangeAspect="1" noChangeArrowheads="1"/>
          </p:cNvPicPr>
          <p:nvPr/>
        </p:nvPicPr>
        <p:blipFill>
          <a:blip r:embed="rId2" cstate="print"/>
          <a:srcRect t="6580"/>
          <a:stretch>
            <a:fillRect/>
          </a:stretch>
        </p:blipFill>
        <p:spPr bwMode="auto">
          <a:xfrm>
            <a:off x="457200" y="990600"/>
            <a:ext cx="4572000" cy="5638800"/>
          </a:xfrm>
          <a:prstGeom prst="rect">
            <a:avLst/>
          </a:prstGeom>
          <a:noFill/>
        </p:spPr>
      </p:pic>
      <p:sp>
        <p:nvSpPr>
          <p:cNvPr id="2" name="TextBox 1"/>
          <p:cNvSpPr txBox="1"/>
          <p:nvPr/>
        </p:nvSpPr>
        <p:spPr>
          <a:xfrm>
            <a:off x="5181600" y="3810000"/>
            <a:ext cx="3962401" cy="1920526"/>
          </a:xfrm>
          <a:prstGeom prst="rect">
            <a:avLst/>
          </a:prstGeom>
          <a:noFill/>
        </p:spPr>
        <p:txBody>
          <a:bodyPr wrap="square" rtlCol="0">
            <a:spAutoFit/>
          </a:bodyPr>
          <a:lstStyle/>
          <a:p>
            <a:pPr>
              <a:lnSpc>
                <a:spcPct val="80000"/>
              </a:lnSpc>
            </a:pPr>
            <a:r>
              <a:rPr lang="en-US" dirty="0">
                <a:solidFill>
                  <a:srgbClr val="C00000"/>
                </a:solidFill>
              </a:rPr>
              <a:t>Limitations of Cell Therapies to </a:t>
            </a:r>
            <a:r>
              <a:rPr lang="en-US" dirty="0" smtClean="0">
                <a:solidFill>
                  <a:srgbClr val="C00000"/>
                </a:solidFill>
              </a:rPr>
              <a:t>date</a:t>
            </a:r>
          </a:p>
          <a:p>
            <a:pPr marL="285750" indent="-285750">
              <a:lnSpc>
                <a:spcPct val="80000"/>
              </a:lnSpc>
              <a:buFont typeface="Arial" panose="020B0604020202020204" pitchFamily="34" charset="0"/>
              <a:buChar char="•"/>
            </a:pPr>
            <a:endParaRPr lang="en-US" dirty="0">
              <a:solidFill>
                <a:srgbClr val="C00000"/>
              </a:solidFill>
            </a:endParaRPr>
          </a:p>
          <a:p>
            <a:pPr marL="285750" indent="-285750">
              <a:lnSpc>
                <a:spcPct val="80000"/>
              </a:lnSpc>
              <a:buFont typeface="Arial" panose="020B0604020202020204" pitchFamily="34" charset="0"/>
              <a:buChar char="•"/>
            </a:pPr>
            <a:r>
              <a:rPr lang="en-US" dirty="0" smtClean="0"/>
              <a:t>Need </a:t>
            </a:r>
            <a:r>
              <a:rPr lang="en-US" dirty="0"/>
              <a:t>to isolate cells from tissues</a:t>
            </a:r>
          </a:p>
          <a:p>
            <a:pPr marL="285750" indent="-285750">
              <a:lnSpc>
                <a:spcPct val="80000"/>
              </a:lnSpc>
              <a:buFont typeface="Arial" panose="020B0604020202020204" pitchFamily="34" charset="0"/>
              <a:buChar char="•"/>
            </a:pPr>
            <a:r>
              <a:rPr lang="en-US" dirty="0"/>
              <a:t>Need to expand the cells in culture</a:t>
            </a:r>
          </a:p>
          <a:p>
            <a:pPr marL="285750" indent="-285750">
              <a:lnSpc>
                <a:spcPct val="80000"/>
              </a:lnSpc>
              <a:buFont typeface="Arial" panose="020B0604020202020204" pitchFamily="34" charset="0"/>
              <a:buChar char="•"/>
            </a:pPr>
            <a:r>
              <a:rPr lang="en-US" dirty="0"/>
              <a:t>Need to transplant large number of cells- low cell viability</a:t>
            </a:r>
          </a:p>
          <a:p>
            <a:pPr marL="285750" indent="-285750">
              <a:lnSpc>
                <a:spcPct val="80000"/>
              </a:lnSpc>
              <a:buFont typeface="Arial" panose="020B0604020202020204" pitchFamily="34" charset="0"/>
              <a:buChar char="•"/>
            </a:pPr>
            <a:r>
              <a:rPr lang="en-US" dirty="0"/>
              <a:t>Autologous vs allogeneic</a:t>
            </a:r>
          </a:p>
          <a:p>
            <a:endParaRPr lang="en-US" dirty="0"/>
          </a:p>
        </p:txBody>
      </p:sp>
    </p:spTree>
    <p:extLst>
      <p:ext uri="{BB962C8B-B14F-4D97-AF65-F5344CB8AC3E}">
        <p14:creationId xmlns:p14="http://schemas.microsoft.com/office/powerpoint/2010/main" val="1754611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04800"/>
            <a:ext cx="8229600" cy="4525963"/>
          </a:xfrm>
        </p:spPr>
        <p:txBody>
          <a:bodyPr>
            <a:normAutofit fontScale="92500" lnSpcReduction="10000"/>
          </a:bodyPr>
          <a:lstStyle/>
          <a:p>
            <a:pPr marL="0" indent="0">
              <a:buNone/>
            </a:pPr>
            <a:r>
              <a:rPr lang="en-US" b="1" dirty="0" smtClean="0">
                <a:latin typeface="Book Antiqua" panose="02040602050305030304" pitchFamily="18" charset="0"/>
                <a:cs typeface="Arial" panose="020B0604020202020204" pitchFamily="34" charset="0"/>
              </a:rPr>
              <a:t>Moving forward</a:t>
            </a:r>
            <a:r>
              <a:rPr lang="en-US" dirty="0" smtClean="0">
                <a:latin typeface="Arial" panose="020B0604020202020204" pitchFamily="34" charset="0"/>
                <a:cs typeface="Arial" panose="020B0604020202020204" pitchFamily="34" charset="0"/>
              </a:rPr>
              <a:t>:</a:t>
            </a:r>
          </a:p>
          <a:p>
            <a:pPr marL="0" indent="0">
              <a:buNone/>
            </a:pP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Improve in vivo delivery</a:t>
            </a:r>
          </a:p>
          <a:p>
            <a:pPr lvl="1">
              <a:buFont typeface="Courier New" panose="02070309020205020404" pitchFamily="49" charset="0"/>
              <a:buChar char="o"/>
            </a:pPr>
            <a:r>
              <a:rPr lang="en-US" sz="2400" dirty="0" err="1" smtClean="0">
                <a:latin typeface="Arial" panose="020B0604020202020204" pitchFamily="34" charset="0"/>
                <a:cs typeface="Arial" panose="020B0604020202020204" pitchFamily="34" charset="0"/>
              </a:rPr>
              <a:t>multicistronic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scAAV</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miR</a:t>
            </a:r>
            <a:endParaRPr lang="en-US" sz="2400" dirty="0" smtClean="0">
              <a:latin typeface="Arial" panose="020B0604020202020204" pitchFamily="34" charset="0"/>
              <a:cs typeface="Arial" panose="020B0604020202020204" pitchFamily="34" charset="0"/>
            </a:endParaRPr>
          </a:p>
          <a:p>
            <a:pPr lvl="1">
              <a:buFont typeface="Courier New" panose="02070309020205020404" pitchFamily="49" charset="0"/>
              <a:buChar char="o"/>
            </a:pPr>
            <a:endParaRPr lang="en-US" sz="2400"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Enhance reprogramming in vivo with </a:t>
            </a:r>
          </a:p>
          <a:p>
            <a:pPr marL="0" indent="0">
              <a:buNone/>
            </a:pPr>
            <a:r>
              <a:rPr lang="en-US" sz="2800" dirty="0" smtClean="0">
                <a:latin typeface="Arial" panose="020B0604020202020204" pitchFamily="34" charset="0"/>
                <a:cs typeface="Arial" panose="020B0604020202020204" pitchFamily="34" charset="0"/>
              </a:rPr>
              <a:t>        TLR 3 agonists</a:t>
            </a:r>
          </a:p>
          <a:p>
            <a:endParaRPr lang="en-US" sz="2800" dirty="0">
              <a:latin typeface="Arial" panose="020B0604020202020204" pitchFamily="34" charset="0"/>
              <a:cs typeface="Arial" panose="020B0604020202020204" pitchFamily="34" charset="0"/>
            </a:endParaRPr>
          </a:p>
          <a:p>
            <a:r>
              <a:rPr lang="en-US" sz="3000" dirty="0" err="1" smtClean="0">
                <a:latin typeface="Arial" panose="020B0604020202020204" pitchFamily="34" charset="0"/>
                <a:cs typeface="Arial" panose="020B0604020202020204" pitchFamily="34" charset="0"/>
              </a:rPr>
              <a:t>Crispr</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Cas</a:t>
            </a:r>
            <a:r>
              <a:rPr lang="en-US" sz="3000" dirty="0" smtClean="0">
                <a:latin typeface="Arial" panose="020B0604020202020204" pitchFamily="34" charset="0"/>
                <a:cs typeface="Arial" panose="020B0604020202020204" pitchFamily="34" charset="0"/>
              </a:rPr>
              <a:t> : permanent reprogramming</a:t>
            </a:r>
          </a:p>
          <a:p>
            <a:pPr marL="0" indent="0">
              <a:buNone/>
            </a:pPr>
            <a:r>
              <a:rPr lang="en-US" sz="2600" dirty="0" smtClean="0">
                <a:latin typeface="Arial" panose="020B0604020202020204" pitchFamily="34" charset="0"/>
                <a:cs typeface="Arial" panose="020B0604020202020204" pitchFamily="34" charset="0"/>
              </a:rPr>
              <a:t>.</a:t>
            </a:r>
            <a:endParaRPr 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97818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195" t="17111" r="24721" b="22888"/>
          <a:stretch/>
        </p:blipFill>
        <p:spPr bwMode="auto">
          <a:xfrm>
            <a:off x="1000125" y="838200"/>
            <a:ext cx="71437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80724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18" r="46586" b="53840"/>
          <a:stretch/>
        </p:blipFill>
        <p:spPr bwMode="auto">
          <a:xfrm>
            <a:off x="1371600" y="742950"/>
            <a:ext cx="6144322" cy="2479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244" t="57231"/>
          <a:stretch/>
        </p:blipFill>
        <p:spPr bwMode="auto">
          <a:xfrm>
            <a:off x="1605784" y="3352800"/>
            <a:ext cx="5932433" cy="3216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 y="228600"/>
            <a:ext cx="9853222" cy="461665"/>
          </a:xfrm>
          <a:prstGeom prst="rect">
            <a:avLst/>
          </a:prstGeom>
          <a:noFill/>
        </p:spPr>
        <p:txBody>
          <a:bodyPr wrap="square" rtlCol="0">
            <a:spAutoFit/>
          </a:bodyPr>
          <a:lstStyle/>
          <a:p>
            <a:r>
              <a:rPr lang="en-US" sz="2400" b="1" dirty="0" smtClean="0"/>
              <a:t>Identifying a chemical cocktail for reprogramming (screen 89 molecules)</a:t>
            </a:r>
            <a:endParaRPr lang="en-US" sz="2400" b="1" dirty="0"/>
          </a:p>
        </p:txBody>
      </p:sp>
    </p:spTree>
    <p:extLst>
      <p:ext uri="{BB962C8B-B14F-4D97-AF65-F5344CB8AC3E}">
        <p14:creationId xmlns:p14="http://schemas.microsoft.com/office/powerpoint/2010/main" val="20260441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932" r="63843"/>
          <a:stretch/>
        </p:blipFill>
        <p:spPr bwMode="auto">
          <a:xfrm>
            <a:off x="2367887" y="921982"/>
            <a:ext cx="4408227" cy="5605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0271" y="76200"/>
            <a:ext cx="8103459" cy="830997"/>
          </a:xfrm>
          <a:prstGeom prst="rect">
            <a:avLst/>
          </a:prstGeom>
          <a:noFill/>
        </p:spPr>
        <p:txBody>
          <a:bodyPr wrap="square" rtlCol="0">
            <a:spAutoFit/>
          </a:bodyPr>
          <a:lstStyle/>
          <a:p>
            <a:pPr algn="ctr"/>
            <a:r>
              <a:rPr lang="en-US" sz="2400" b="1" dirty="0" smtClean="0"/>
              <a:t>9C promotes reprogramming through an epigenetic mechanism</a:t>
            </a:r>
            <a:endParaRPr lang="en-US" sz="2400" b="1" dirty="0"/>
          </a:p>
        </p:txBody>
      </p:sp>
    </p:spTree>
    <p:extLst>
      <p:ext uri="{BB962C8B-B14F-4D97-AF65-F5344CB8AC3E}">
        <p14:creationId xmlns:p14="http://schemas.microsoft.com/office/powerpoint/2010/main" val="1964120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381000" y="247650"/>
            <a:ext cx="8604250" cy="685800"/>
          </a:xfrm>
        </p:spPr>
        <p:txBody>
          <a:bodyPr>
            <a:normAutofit fontScale="90000"/>
          </a:bodyPr>
          <a:lstStyle/>
          <a:p>
            <a:r>
              <a:rPr lang="en-US" sz="3600">
                <a:solidFill>
                  <a:schemeClr val="folHlink"/>
                </a:solidFill>
              </a:rPr>
              <a:t>Transition to pharmacotherapy</a:t>
            </a:r>
            <a:br>
              <a:rPr lang="en-US" sz="3600">
                <a:solidFill>
                  <a:schemeClr val="folHlink"/>
                </a:solidFill>
              </a:rPr>
            </a:br>
            <a:endParaRPr lang="en-US" sz="3600">
              <a:solidFill>
                <a:schemeClr val="folHlink"/>
              </a:solidFill>
            </a:endParaRPr>
          </a:p>
        </p:txBody>
      </p:sp>
      <p:sp>
        <p:nvSpPr>
          <p:cNvPr id="260099" name="Rectangle 3"/>
          <p:cNvSpPr>
            <a:spLocks noGrp="1" noChangeArrowheads="1"/>
          </p:cNvSpPr>
          <p:nvPr>
            <p:ph type="body" idx="1"/>
          </p:nvPr>
        </p:nvSpPr>
        <p:spPr>
          <a:xfrm>
            <a:off x="457200" y="1447800"/>
            <a:ext cx="8229600" cy="4754563"/>
          </a:xfrm>
        </p:spPr>
        <p:txBody>
          <a:bodyPr/>
          <a:lstStyle/>
          <a:p>
            <a:pPr marL="290513" indent="-290513"/>
            <a:endParaRPr lang="en-US" dirty="0"/>
          </a:p>
        </p:txBody>
      </p:sp>
      <p:pic>
        <p:nvPicPr>
          <p:cNvPr id="260100" name="Picture 4"/>
          <p:cNvPicPr>
            <a:picLocks noChangeAspect="1" noChangeArrowheads="1"/>
          </p:cNvPicPr>
          <p:nvPr/>
        </p:nvPicPr>
        <p:blipFill>
          <a:blip r:embed="rId2" cstate="print">
            <a:lum contrast="6000"/>
          </a:blip>
          <a:srcRect l="1888" t="10590"/>
          <a:stretch>
            <a:fillRect/>
          </a:stretch>
        </p:blipFill>
        <p:spPr bwMode="auto">
          <a:xfrm>
            <a:off x="457200" y="1295400"/>
            <a:ext cx="4800600" cy="4916488"/>
          </a:xfrm>
          <a:prstGeom prst="rect">
            <a:avLst/>
          </a:prstGeom>
          <a:noFill/>
          <a:ln w="9525">
            <a:noFill/>
            <a:miter lim="800000"/>
            <a:headEnd/>
            <a:tailEnd/>
          </a:ln>
          <a:effectLst/>
        </p:spPr>
      </p:pic>
      <p:grpSp>
        <p:nvGrpSpPr>
          <p:cNvPr id="2" name="Group 10"/>
          <p:cNvGrpSpPr>
            <a:grpSpLocks/>
          </p:cNvGrpSpPr>
          <p:nvPr/>
        </p:nvGrpSpPr>
        <p:grpSpPr bwMode="auto">
          <a:xfrm>
            <a:off x="5257800" y="914400"/>
            <a:ext cx="3633788" cy="5297488"/>
            <a:chOff x="2934" y="514"/>
            <a:chExt cx="2289" cy="3337"/>
          </a:xfrm>
        </p:grpSpPr>
        <p:sp>
          <p:nvSpPr>
            <p:cNvPr id="260107" name="Text Box 11"/>
            <p:cNvSpPr txBox="1">
              <a:spLocks noChangeArrowheads="1"/>
            </p:cNvSpPr>
            <p:nvPr/>
          </p:nvSpPr>
          <p:spPr bwMode="auto">
            <a:xfrm>
              <a:off x="3206" y="2146"/>
              <a:ext cx="1893" cy="582"/>
            </a:xfrm>
            <a:prstGeom prst="rect">
              <a:avLst/>
            </a:prstGeom>
            <a:solidFill>
              <a:srgbClr val="0066CC"/>
            </a:solidFill>
            <a:ln w="9525">
              <a:solidFill>
                <a:schemeClr val="tx1"/>
              </a:solidFill>
              <a:miter lim="800000"/>
              <a:headEnd/>
              <a:tailEnd/>
            </a:ln>
            <a:effectLst/>
          </p:spPr>
          <p:txBody>
            <a:bodyPr wrap="square">
              <a:spAutoFit/>
            </a:bodyPr>
            <a:lstStyle/>
            <a:p>
              <a:r>
                <a:rPr lang="en-US" b="1" dirty="0" err="1">
                  <a:solidFill>
                    <a:srgbClr val="FFC000"/>
                  </a:solidFill>
                </a:rPr>
                <a:t>Paracrine</a:t>
              </a:r>
              <a:r>
                <a:rPr lang="en-US" b="1" dirty="0">
                  <a:solidFill>
                    <a:srgbClr val="FFC000"/>
                  </a:solidFill>
                </a:rPr>
                <a:t> Factors</a:t>
              </a:r>
            </a:p>
            <a:p>
              <a:r>
                <a:rPr lang="en-US" b="1" dirty="0">
                  <a:solidFill>
                    <a:srgbClr val="FFC000"/>
                  </a:solidFill>
                </a:rPr>
                <a:t>Direct Reprogramming</a:t>
              </a:r>
              <a:endParaRPr lang="en-US" sz="2000" b="1" dirty="0">
                <a:solidFill>
                  <a:srgbClr val="FFC000"/>
                </a:solidFill>
              </a:endParaRPr>
            </a:p>
            <a:p>
              <a:endParaRPr lang="en-US" b="1" dirty="0">
                <a:solidFill>
                  <a:srgbClr val="FFC000"/>
                </a:solidFill>
              </a:endParaRPr>
            </a:p>
          </p:txBody>
        </p:sp>
        <p:sp>
          <p:nvSpPr>
            <p:cNvPr id="260108" name="Text Box 12"/>
            <p:cNvSpPr txBox="1">
              <a:spLocks noChangeArrowheads="1"/>
            </p:cNvSpPr>
            <p:nvPr/>
          </p:nvSpPr>
          <p:spPr bwMode="auto">
            <a:xfrm>
              <a:off x="3207" y="1290"/>
              <a:ext cx="1881" cy="256"/>
            </a:xfrm>
            <a:prstGeom prst="rect">
              <a:avLst/>
            </a:prstGeom>
            <a:solidFill>
              <a:srgbClr val="0066CC"/>
            </a:solidFill>
            <a:ln w="9525">
              <a:solidFill>
                <a:schemeClr val="tx2"/>
              </a:solidFill>
              <a:miter lim="800000"/>
              <a:headEnd/>
              <a:tailEnd/>
            </a:ln>
            <a:effectLst/>
          </p:spPr>
          <p:txBody>
            <a:bodyPr>
              <a:spAutoFit/>
            </a:bodyPr>
            <a:lstStyle/>
            <a:p>
              <a:pPr algn="ctr"/>
              <a:endParaRPr lang="en-US" sz="2000">
                <a:solidFill>
                  <a:schemeClr val="folHlink"/>
                </a:solidFill>
              </a:endParaRPr>
            </a:p>
          </p:txBody>
        </p:sp>
        <p:sp>
          <p:nvSpPr>
            <p:cNvPr id="260109" name="Text Box 13"/>
            <p:cNvSpPr txBox="1">
              <a:spLocks noChangeArrowheads="1"/>
            </p:cNvSpPr>
            <p:nvPr/>
          </p:nvSpPr>
          <p:spPr bwMode="auto">
            <a:xfrm>
              <a:off x="3299" y="3211"/>
              <a:ext cx="1720" cy="640"/>
            </a:xfrm>
            <a:prstGeom prst="rect">
              <a:avLst/>
            </a:prstGeom>
            <a:solidFill>
              <a:srgbClr val="0066CC"/>
            </a:solidFill>
            <a:ln w="9525">
              <a:solidFill>
                <a:schemeClr val="tx1"/>
              </a:solidFill>
              <a:miter lim="800000"/>
              <a:headEnd/>
              <a:tailEnd/>
            </a:ln>
            <a:effectLst/>
          </p:spPr>
          <p:txBody>
            <a:bodyPr wrap="none">
              <a:spAutoFit/>
            </a:bodyPr>
            <a:lstStyle/>
            <a:p>
              <a:pPr algn="ctr"/>
              <a:r>
                <a:rPr lang="en-US" sz="2000" dirty="0">
                  <a:solidFill>
                    <a:srgbClr val="FFC000"/>
                  </a:solidFill>
                </a:rPr>
                <a:t>Systemic Stimulation of </a:t>
              </a:r>
            </a:p>
            <a:p>
              <a:pPr algn="ctr"/>
              <a:r>
                <a:rPr lang="en-US" sz="2000" dirty="0" err="1">
                  <a:solidFill>
                    <a:srgbClr val="FFC000"/>
                  </a:solidFill>
                </a:rPr>
                <a:t>Cardiomyogenesis</a:t>
              </a:r>
              <a:endParaRPr lang="en-US" sz="2000" dirty="0">
                <a:solidFill>
                  <a:srgbClr val="FFC000"/>
                </a:solidFill>
              </a:endParaRPr>
            </a:p>
            <a:p>
              <a:pPr algn="ctr"/>
              <a:r>
                <a:rPr lang="en-US" sz="2000" dirty="0">
                  <a:solidFill>
                    <a:srgbClr val="FFC000"/>
                  </a:solidFill>
                </a:rPr>
                <a:t>Factors/Small Molecules</a:t>
              </a:r>
            </a:p>
          </p:txBody>
        </p:sp>
        <p:sp>
          <p:nvSpPr>
            <p:cNvPr id="260110" name="Rectangle 14"/>
            <p:cNvSpPr>
              <a:spLocks noChangeArrowheads="1"/>
            </p:cNvSpPr>
            <p:nvPr/>
          </p:nvSpPr>
          <p:spPr bwMode="auto">
            <a:xfrm>
              <a:off x="2934" y="514"/>
              <a:ext cx="2289" cy="365"/>
            </a:xfrm>
            <a:prstGeom prst="rect">
              <a:avLst/>
            </a:prstGeom>
            <a:noFill/>
            <a:ln w="9525">
              <a:noFill/>
              <a:miter lim="800000"/>
              <a:headEnd/>
              <a:tailEnd/>
            </a:ln>
            <a:effectLst/>
          </p:spPr>
          <p:txBody>
            <a:bodyPr wrap="none">
              <a:spAutoFit/>
            </a:bodyPr>
            <a:lstStyle/>
            <a:p>
              <a:r>
                <a:rPr lang="en-US" sz="3200">
                  <a:solidFill>
                    <a:srgbClr val="FF0000"/>
                  </a:solidFill>
                </a:rPr>
                <a:t>Future Approaches</a:t>
              </a:r>
            </a:p>
          </p:txBody>
        </p:sp>
        <p:sp>
          <p:nvSpPr>
            <p:cNvPr id="260111" name="AutoShape 15"/>
            <p:cNvSpPr>
              <a:spLocks noChangeArrowheads="1"/>
            </p:cNvSpPr>
            <p:nvPr/>
          </p:nvSpPr>
          <p:spPr bwMode="auto">
            <a:xfrm>
              <a:off x="4038" y="1618"/>
              <a:ext cx="144" cy="480"/>
            </a:xfrm>
            <a:prstGeom prst="downArrow">
              <a:avLst>
                <a:gd name="adj1" fmla="val 50000"/>
                <a:gd name="adj2" fmla="val 70942"/>
              </a:avLst>
            </a:prstGeom>
            <a:solidFill>
              <a:schemeClr val="accent1"/>
            </a:solidFill>
            <a:ln w="9525">
              <a:solidFill>
                <a:srgbClr val="3366FF"/>
              </a:solidFill>
              <a:miter lim="800000"/>
              <a:headEnd/>
              <a:tailEnd/>
            </a:ln>
          </p:spPr>
          <p:txBody>
            <a:bodyPr wrap="none" anchor="ctr"/>
            <a:lstStyle/>
            <a:p>
              <a:endParaRPr lang="en-US"/>
            </a:p>
          </p:txBody>
        </p:sp>
        <p:sp>
          <p:nvSpPr>
            <p:cNvPr id="260112" name="AutoShape 16"/>
            <p:cNvSpPr>
              <a:spLocks noChangeArrowheads="1"/>
            </p:cNvSpPr>
            <p:nvPr/>
          </p:nvSpPr>
          <p:spPr bwMode="auto">
            <a:xfrm>
              <a:off x="4058" y="2818"/>
              <a:ext cx="124" cy="358"/>
            </a:xfrm>
            <a:prstGeom prst="downArrow">
              <a:avLst>
                <a:gd name="adj1" fmla="val 50000"/>
                <a:gd name="adj2" fmla="val 70942"/>
              </a:avLst>
            </a:prstGeom>
            <a:solidFill>
              <a:srgbClr val="0000CC"/>
            </a:solidFill>
            <a:ln w="9525">
              <a:solidFill>
                <a:schemeClr val="tx1"/>
              </a:solidFill>
              <a:miter lim="800000"/>
              <a:headEnd/>
              <a:tailEnd/>
            </a:ln>
          </p:spPr>
          <p:txBody>
            <a:bodyPr wrap="none" anchor="ctr"/>
            <a:lstStyle/>
            <a:p>
              <a:endParaRPr lang="en-US"/>
            </a:p>
          </p:txBody>
        </p:sp>
      </p:grpSp>
      <p:sp>
        <p:nvSpPr>
          <p:cNvPr id="260113" name="Rectangle 17"/>
          <p:cNvSpPr>
            <a:spLocks noChangeArrowheads="1"/>
          </p:cNvSpPr>
          <p:nvPr/>
        </p:nvSpPr>
        <p:spPr bwMode="auto">
          <a:xfrm>
            <a:off x="717550" y="6159500"/>
            <a:ext cx="3925888" cy="274638"/>
          </a:xfrm>
          <a:prstGeom prst="rect">
            <a:avLst/>
          </a:prstGeom>
          <a:noFill/>
          <a:ln w="9525">
            <a:noFill/>
            <a:miter lim="800000"/>
            <a:headEnd/>
            <a:tailEnd/>
          </a:ln>
          <a:effectLst/>
        </p:spPr>
        <p:txBody>
          <a:bodyPr wrap="none">
            <a:spAutoFit/>
          </a:bodyPr>
          <a:lstStyle/>
          <a:p>
            <a:pPr eaLnBrk="0" hangingPunct="0"/>
            <a:r>
              <a:rPr lang="en-US" sz="1200" b="1">
                <a:solidFill>
                  <a:schemeClr val="folHlink"/>
                </a:solidFill>
                <a:ea typeface="ＭＳ Ｐゴシック" pitchFamily="34" charset="-128"/>
              </a:rPr>
              <a:t>Adapted from Ballard and Edelberg (2007) </a:t>
            </a:r>
            <a:r>
              <a:rPr lang="en-US" sz="1200" b="1" i="1">
                <a:solidFill>
                  <a:schemeClr val="folHlink"/>
                </a:solidFill>
                <a:ea typeface="ＭＳ Ｐゴシック" pitchFamily="34" charset="-128"/>
              </a:rPr>
              <a:t>Circ Res.</a:t>
            </a:r>
          </a:p>
        </p:txBody>
      </p:sp>
      <p:sp>
        <p:nvSpPr>
          <p:cNvPr id="260116" name="Text Box 20"/>
          <p:cNvSpPr txBox="1">
            <a:spLocks noChangeArrowheads="1"/>
          </p:cNvSpPr>
          <p:nvPr/>
        </p:nvSpPr>
        <p:spPr bwMode="auto">
          <a:xfrm>
            <a:off x="5699125" y="2170113"/>
            <a:ext cx="2392835" cy="369332"/>
          </a:xfrm>
          <a:prstGeom prst="rect">
            <a:avLst/>
          </a:prstGeom>
          <a:noFill/>
          <a:ln w="9525">
            <a:noFill/>
            <a:miter lim="800000"/>
            <a:headEnd/>
            <a:tailEnd/>
          </a:ln>
          <a:effectLst/>
        </p:spPr>
        <p:txBody>
          <a:bodyPr wrap="none">
            <a:spAutoFit/>
          </a:bodyPr>
          <a:lstStyle/>
          <a:p>
            <a:r>
              <a:rPr lang="en-US" b="1" dirty="0">
                <a:solidFill>
                  <a:srgbClr val="FFC000"/>
                </a:solidFill>
              </a:rPr>
              <a:t>Cardiac Progenitor/ </a:t>
            </a:r>
            <a:r>
              <a:rPr lang="en-US" b="1" dirty="0" err="1">
                <a:solidFill>
                  <a:srgbClr val="FFC000"/>
                </a:solidFill>
              </a:rPr>
              <a:t>iPS</a:t>
            </a:r>
            <a:endParaRPr lang="en-US" b="1" dirty="0">
              <a:solidFill>
                <a:srgbClr val="FFC000"/>
              </a:solidFill>
            </a:endParaRPr>
          </a:p>
        </p:txBody>
      </p:sp>
    </p:spTree>
    <p:extLst>
      <p:ext uri="{BB962C8B-B14F-4D97-AF65-F5344CB8AC3E}">
        <p14:creationId xmlns:p14="http://schemas.microsoft.com/office/powerpoint/2010/main" val="8522794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81000"/>
            <a:ext cx="2903359" cy="461665"/>
          </a:xfrm>
          <a:prstGeom prst="rect">
            <a:avLst/>
          </a:prstGeom>
          <a:noFill/>
        </p:spPr>
        <p:txBody>
          <a:bodyPr wrap="none" rtlCol="0">
            <a:spAutoFit/>
          </a:bodyPr>
          <a:lstStyle/>
          <a:p>
            <a:r>
              <a:rPr lang="en-US" sz="2400" b="1" dirty="0" smtClean="0">
                <a:latin typeface="Book Antiqua"/>
                <a:cs typeface="Book Antiqua"/>
              </a:rPr>
              <a:t>Acknowledgments</a:t>
            </a:r>
            <a:endParaRPr lang="en-US" sz="2400" b="1" dirty="0">
              <a:latin typeface="Book Antiqua"/>
              <a:cs typeface="Book Antiqua"/>
            </a:endParaRPr>
          </a:p>
        </p:txBody>
      </p:sp>
      <p:sp>
        <p:nvSpPr>
          <p:cNvPr id="16" name="TextBox 15"/>
          <p:cNvSpPr txBox="1"/>
          <p:nvPr/>
        </p:nvSpPr>
        <p:spPr>
          <a:xfrm>
            <a:off x="518430" y="833162"/>
            <a:ext cx="1672002" cy="369332"/>
          </a:xfrm>
          <a:prstGeom prst="rect">
            <a:avLst/>
          </a:prstGeom>
          <a:noFill/>
        </p:spPr>
        <p:txBody>
          <a:bodyPr wrap="none" rtlCol="0">
            <a:spAutoFit/>
          </a:bodyPr>
          <a:lstStyle/>
          <a:p>
            <a:r>
              <a:rPr lang="en-US" b="1" u="sng" dirty="0" smtClean="0">
                <a:latin typeface="Book Antiqua"/>
                <a:cs typeface="Book Antiqua"/>
              </a:rPr>
              <a:t>The </a:t>
            </a:r>
            <a:r>
              <a:rPr lang="en-US" b="1" u="sng" dirty="0" err="1" smtClean="0">
                <a:latin typeface="Book Antiqua"/>
                <a:cs typeface="Book Antiqua"/>
              </a:rPr>
              <a:t>Dzau</a:t>
            </a:r>
            <a:r>
              <a:rPr lang="en-US" b="1" u="sng" dirty="0" smtClean="0">
                <a:latin typeface="Book Antiqua"/>
                <a:cs typeface="Book Antiqua"/>
              </a:rPr>
              <a:t> Lab</a:t>
            </a:r>
            <a:endParaRPr lang="en-US" b="1" u="sng" dirty="0">
              <a:latin typeface="Book Antiqua"/>
              <a:cs typeface="Book Antiqua"/>
            </a:endParaRPr>
          </a:p>
        </p:txBody>
      </p:sp>
      <p:sp>
        <p:nvSpPr>
          <p:cNvPr id="18" name="TextBox 17"/>
          <p:cNvSpPr txBox="1"/>
          <p:nvPr/>
        </p:nvSpPr>
        <p:spPr>
          <a:xfrm>
            <a:off x="5486400" y="1017828"/>
            <a:ext cx="2525050" cy="4616648"/>
          </a:xfrm>
          <a:prstGeom prst="rect">
            <a:avLst/>
          </a:prstGeom>
          <a:noFill/>
        </p:spPr>
        <p:txBody>
          <a:bodyPr wrap="none" rtlCol="0">
            <a:spAutoFit/>
          </a:bodyPr>
          <a:lstStyle/>
          <a:p>
            <a:r>
              <a:rPr lang="en-US" b="1" u="sng" dirty="0" smtClean="0">
                <a:latin typeface="Book Antiqua"/>
                <a:cs typeface="Book Antiqua"/>
              </a:rPr>
              <a:t>Rosenberg Laboratory</a:t>
            </a:r>
          </a:p>
          <a:p>
            <a:r>
              <a:rPr lang="en-US" dirty="0" smtClean="0"/>
              <a:t>Paul Rosenberg</a:t>
            </a:r>
          </a:p>
          <a:p>
            <a:r>
              <a:rPr lang="en-US" dirty="0" smtClean="0"/>
              <a:t>Elizabeth Finch</a:t>
            </a:r>
          </a:p>
          <a:p>
            <a:r>
              <a:rPr lang="en-US" dirty="0" err="1" smtClean="0"/>
              <a:t>Hengtao</a:t>
            </a:r>
            <a:r>
              <a:rPr lang="en-US" dirty="0" smtClean="0"/>
              <a:t> Zhang</a:t>
            </a:r>
          </a:p>
          <a:p>
            <a:endParaRPr lang="en-US" dirty="0"/>
          </a:p>
          <a:p>
            <a:endParaRPr lang="en-US" b="1" u="sng" dirty="0" smtClean="0">
              <a:latin typeface="Book Antiqua"/>
              <a:cs typeface="Book Antiqua"/>
            </a:endParaRPr>
          </a:p>
          <a:p>
            <a:endParaRPr lang="en-US" b="1" u="sng" dirty="0">
              <a:latin typeface="Book Antiqua"/>
              <a:cs typeface="Book Antiqua"/>
            </a:endParaRPr>
          </a:p>
          <a:p>
            <a:endParaRPr lang="en-US" b="1" u="sng" dirty="0" smtClean="0">
              <a:latin typeface="Book Antiqua"/>
              <a:cs typeface="Book Antiqua"/>
            </a:endParaRPr>
          </a:p>
          <a:p>
            <a:endParaRPr lang="en-US" b="1" u="sng" dirty="0">
              <a:latin typeface="Book Antiqua"/>
              <a:cs typeface="Book Antiqua"/>
            </a:endParaRPr>
          </a:p>
          <a:p>
            <a:endParaRPr lang="en-US" b="1" u="sng" dirty="0" smtClean="0">
              <a:latin typeface="Book Antiqua"/>
              <a:cs typeface="Book Antiqua"/>
            </a:endParaRPr>
          </a:p>
          <a:p>
            <a:endParaRPr lang="en-US" b="1" u="sng" dirty="0" smtClean="0">
              <a:latin typeface="Book Antiqua"/>
              <a:cs typeface="Book Antiqua"/>
            </a:endParaRPr>
          </a:p>
          <a:p>
            <a:r>
              <a:rPr lang="en-US" b="1" u="sng" dirty="0" err="1" smtClean="0">
                <a:latin typeface="Book Antiqua"/>
                <a:cs typeface="Book Antiqua"/>
              </a:rPr>
              <a:t>Rockman</a:t>
            </a:r>
            <a:r>
              <a:rPr lang="en-US" b="1" u="sng" dirty="0" smtClean="0">
                <a:latin typeface="Book Antiqua"/>
                <a:cs typeface="Book Antiqua"/>
              </a:rPr>
              <a:t> Laboratory</a:t>
            </a:r>
          </a:p>
          <a:p>
            <a:r>
              <a:rPr lang="en-US" dirty="0" err="1" smtClean="0"/>
              <a:t>Lan</a:t>
            </a:r>
            <a:r>
              <a:rPr lang="en-US" dirty="0" smtClean="0"/>
              <a:t> Mao</a:t>
            </a:r>
          </a:p>
          <a:p>
            <a:endParaRPr lang="en-US" dirty="0"/>
          </a:p>
          <a:p>
            <a:endParaRPr lang="en-US" dirty="0" smtClean="0"/>
          </a:p>
          <a:p>
            <a:r>
              <a:rPr lang="en-US" sz="2400" b="1" u="sng" dirty="0" smtClean="0">
                <a:latin typeface="Superclarendon Regular"/>
                <a:cs typeface="Superclarendon Regular"/>
              </a:rPr>
              <a:t>Mandel</a:t>
            </a:r>
            <a:endParaRPr lang="en-US" sz="2400" b="1" u="sng" dirty="0">
              <a:latin typeface="Superclarendon Regular"/>
              <a:cs typeface="Superclarendon Regular"/>
            </a:endParaRPr>
          </a:p>
        </p:txBody>
      </p:sp>
      <p:sp>
        <p:nvSpPr>
          <p:cNvPr id="19" name="TextBox 18"/>
          <p:cNvSpPr txBox="1"/>
          <p:nvPr/>
        </p:nvSpPr>
        <p:spPr>
          <a:xfrm>
            <a:off x="620113" y="5562600"/>
            <a:ext cx="2356158" cy="923330"/>
          </a:xfrm>
          <a:prstGeom prst="rect">
            <a:avLst/>
          </a:prstGeom>
          <a:noFill/>
        </p:spPr>
        <p:txBody>
          <a:bodyPr wrap="none" rtlCol="0">
            <a:spAutoFit/>
          </a:bodyPr>
          <a:lstStyle/>
          <a:p>
            <a:r>
              <a:rPr lang="en-US" dirty="0" err="1" smtClean="0"/>
              <a:t>Tilanthi</a:t>
            </a:r>
            <a:r>
              <a:rPr lang="en-US" dirty="0" smtClean="0"/>
              <a:t> </a:t>
            </a:r>
            <a:r>
              <a:rPr lang="en-US" dirty="0" err="1" smtClean="0"/>
              <a:t>Jayawardena</a:t>
            </a:r>
            <a:endParaRPr lang="en-US" dirty="0" smtClean="0"/>
          </a:p>
          <a:p>
            <a:r>
              <a:rPr lang="en-US" dirty="0" err="1" smtClean="0"/>
              <a:t>Baykt</a:t>
            </a:r>
            <a:r>
              <a:rPr lang="en-US" dirty="0" smtClean="0"/>
              <a:t> </a:t>
            </a:r>
            <a:r>
              <a:rPr lang="en-US" dirty="0" err="1" smtClean="0"/>
              <a:t>Egemnazarov</a:t>
            </a:r>
            <a:endParaRPr lang="en-US" dirty="0" smtClean="0"/>
          </a:p>
          <a:p>
            <a:r>
              <a:rPr lang="en-US" dirty="0" smtClean="0"/>
              <a:t>Imke Kirste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888" y="1395143"/>
            <a:ext cx="3944112" cy="392582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3912" y="2379756"/>
            <a:ext cx="1961388" cy="1476756"/>
          </a:xfrm>
          <a:prstGeom prst="rect">
            <a:avLst/>
          </a:prstGeom>
        </p:spPr>
      </p:pic>
    </p:spTree>
    <p:extLst>
      <p:ext uri="{BB962C8B-B14F-4D97-AF65-F5344CB8AC3E}">
        <p14:creationId xmlns:p14="http://schemas.microsoft.com/office/powerpoint/2010/main" val="19342809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577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130425"/>
            <a:ext cx="7772400" cy="1679575"/>
          </a:xfrm>
        </p:spPr>
        <p:txBody>
          <a:bodyPr>
            <a:normAutofit/>
          </a:bodyPr>
          <a:lstStyle/>
          <a:p>
            <a:r>
              <a:rPr lang="en-US" dirty="0" smtClean="0"/>
              <a:t>3D environment </a:t>
            </a:r>
            <a:r>
              <a:rPr lang="en-US" dirty="0"/>
              <a:t>i</a:t>
            </a:r>
            <a:r>
              <a:rPr lang="en-US" dirty="0" smtClean="0"/>
              <a:t>mproves direct cardiac reprogramming</a:t>
            </a:r>
            <a:endParaRPr lang="en-US" dirty="0"/>
          </a:p>
        </p:txBody>
      </p:sp>
      <p:sp>
        <p:nvSpPr>
          <p:cNvPr id="4" name="Subtitle 3"/>
          <p:cNvSpPr>
            <a:spLocks noGrp="1"/>
          </p:cNvSpPr>
          <p:nvPr>
            <p:ph type="subTitle" idx="1"/>
          </p:nvPr>
        </p:nvSpPr>
        <p:spPr>
          <a:xfrm>
            <a:off x="1447800" y="3810000"/>
            <a:ext cx="6400800" cy="1752600"/>
          </a:xfrm>
        </p:spPr>
        <p:txBody>
          <a:bodyPr/>
          <a:lstStyle/>
          <a:p>
            <a:r>
              <a:rPr lang="en-US" dirty="0" smtClean="0"/>
              <a:t>Collaboration with the </a:t>
            </a:r>
            <a:r>
              <a:rPr lang="en-US" dirty="0" err="1" smtClean="0"/>
              <a:t>Bursac’s</a:t>
            </a:r>
            <a:r>
              <a:rPr lang="en-US" dirty="0" smtClean="0"/>
              <a:t> lab</a:t>
            </a:r>
            <a:endParaRPr lang="en-US" dirty="0"/>
          </a:p>
        </p:txBody>
      </p:sp>
    </p:spTree>
    <p:extLst>
      <p:ext uri="{BB962C8B-B14F-4D97-AF65-F5344CB8AC3E}">
        <p14:creationId xmlns:p14="http://schemas.microsoft.com/office/powerpoint/2010/main" val="42466670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fontScale="90000"/>
          </a:bodyPr>
          <a:lstStyle/>
          <a:p>
            <a:r>
              <a:rPr lang="en-US" b="1" dirty="0" smtClean="0"/>
              <a:t>3D Tissue-engineered cardiac patch</a:t>
            </a:r>
            <a:endParaRPr lang="en-US" b="1" dirty="0"/>
          </a:p>
        </p:txBody>
      </p:sp>
      <p:grpSp>
        <p:nvGrpSpPr>
          <p:cNvPr id="15" name="Group 14"/>
          <p:cNvGrpSpPr/>
          <p:nvPr/>
        </p:nvGrpSpPr>
        <p:grpSpPr>
          <a:xfrm>
            <a:off x="3352800" y="1344857"/>
            <a:ext cx="1600200" cy="3217922"/>
            <a:chOff x="3199933" y="1485588"/>
            <a:chExt cx="1948275" cy="391788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7212" y="2421230"/>
              <a:ext cx="1549213" cy="298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199933" y="1485588"/>
              <a:ext cx="1948275" cy="899337"/>
            </a:xfrm>
            <a:prstGeom prst="rect">
              <a:avLst/>
            </a:prstGeom>
            <a:noFill/>
          </p:spPr>
          <p:txBody>
            <a:bodyPr wrap="square" rtlCol="0">
              <a:spAutoFit/>
            </a:bodyPr>
            <a:lstStyle/>
            <a:p>
              <a:pPr algn="ctr"/>
              <a:r>
                <a:rPr lang="en-US" sz="1400" dirty="0" smtClean="0"/>
                <a:t>Mixture of hydrogel (</a:t>
              </a:r>
              <a:r>
                <a:rPr lang="en-US" sz="1400" dirty="0" err="1"/>
                <a:t>Matrigel</a:t>
              </a:r>
              <a:r>
                <a:rPr lang="en-US" sz="1400" dirty="0"/>
                <a:t> + fibrin</a:t>
              </a:r>
              <a:r>
                <a:rPr lang="en-US" sz="1400" dirty="0" smtClean="0"/>
                <a:t>) + cells</a:t>
              </a:r>
            </a:p>
          </p:txBody>
        </p:sp>
      </p:gr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757065"/>
            <a:ext cx="2286000" cy="1735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381000" y="1350364"/>
            <a:ext cx="1905000" cy="3300534"/>
            <a:chOff x="596700" y="1474704"/>
            <a:chExt cx="2227506" cy="3859296"/>
          </a:xfrm>
        </p:grpSpPr>
        <p:grpSp>
          <p:nvGrpSpPr>
            <p:cNvPr id="5" name="Group 4"/>
            <p:cNvGrpSpPr/>
            <p:nvPr/>
          </p:nvGrpSpPr>
          <p:grpSpPr>
            <a:xfrm>
              <a:off x="805101" y="2351764"/>
              <a:ext cx="1752600" cy="2982236"/>
              <a:chOff x="1143000" y="2153742"/>
              <a:chExt cx="2281237" cy="3881768"/>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153742"/>
                <a:ext cx="2281237" cy="1724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3886200"/>
                <a:ext cx="2281237" cy="2149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596700" y="1474704"/>
              <a:ext cx="2227506" cy="1115632"/>
            </a:xfrm>
            <a:prstGeom prst="rect">
              <a:avLst/>
            </a:prstGeom>
            <a:noFill/>
          </p:spPr>
          <p:txBody>
            <a:bodyPr wrap="square" rtlCol="0">
              <a:spAutoFit/>
            </a:bodyPr>
            <a:lstStyle/>
            <a:p>
              <a:pPr algn="ctr"/>
              <a:r>
                <a:rPr lang="en-US" sz="1400" dirty="0" smtClean="0"/>
                <a:t>PDMS mold (</a:t>
              </a:r>
              <a:r>
                <a:rPr lang="en-US" sz="1400" dirty="0" err="1" smtClean="0"/>
                <a:t>Polydimethylsiloxan</a:t>
              </a:r>
              <a:r>
                <a:rPr lang="en-US" sz="1400" dirty="0" smtClean="0"/>
                <a:t>)</a:t>
              </a:r>
            </a:p>
            <a:p>
              <a:pPr algn="ctr"/>
              <a:r>
                <a:rPr lang="en-US" sz="1400" dirty="0" smtClean="0"/>
                <a:t>reusable</a:t>
              </a:r>
            </a:p>
            <a:p>
              <a:pPr algn="ctr"/>
              <a:endParaRPr lang="en-US" sz="1400" dirty="0"/>
            </a:p>
          </p:txBody>
        </p:sp>
        <p:sp>
          <p:nvSpPr>
            <p:cNvPr id="8" name="TextBox 7"/>
            <p:cNvSpPr txBox="1"/>
            <p:nvPr/>
          </p:nvSpPr>
          <p:spPr>
            <a:xfrm rot="16200000">
              <a:off x="1094928" y="2999490"/>
              <a:ext cx="490299" cy="215444"/>
            </a:xfrm>
            <a:prstGeom prst="rect">
              <a:avLst/>
            </a:prstGeom>
            <a:noFill/>
          </p:spPr>
          <p:txBody>
            <a:bodyPr wrap="square" rtlCol="0">
              <a:spAutoFit/>
            </a:bodyPr>
            <a:lstStyle/>
            <a:p>
              <a:r>
                <a:rPr lang="en-US" sz="800" dirty="0" smtClean="0">
                  <a:solidFill>
                    <a:schemeClr val="bg1"/>
                  </a:solidFill>
                </a:rPr>
                <a:t>PDMS</a:t>
              </a:r>
              <a:endParaRPr lang="en-US" sz="800" dirty="0">
                <a:solidFill>
                  <a:schemeClr val="bg1"/>
                </a:solidFill>
              </a:endParaRPr>
            </a:p>
          </p:txBody>
        </p:sp>
      </p:grpSp>
      <p:sp>
        <p:nvSpPr>
          <p:cNvPr id="14" name="TextBox 13"/>
          <p:cNvSpPr txBox="1"/>
          <p:nvPr/>
        </p:nvSpPr>
        <p:spPr>
          <a:xfrm rot="16200000">
            <a:off x="7346533" y="2488199"/>
            <a:ext cx="585035" cy="253916"/>
          </a:xfrm>
          <a:prstGeom prst="rect">
            <a:avLst/>
          </a:prstGeom>
          <a:noFill/>
        </p:spPr>
        <p:txBody>
          <a:bodyPr wrap="square" rtlCol="0">
            <a:spAutoFit/>
          </a:bodyPr>
          <a:lstStyle/>
          <a:p>
            <a:r>
              <a:rPr lang="en-US" sz="1050" b="1" dirty="0" smtClean="0">
                <a:solidFill>
                  <a:schemeClr val="bg1"/>
                </a:solidFill>
              </a:rPr>
              <a:t>PDMS</a:t>
            </a:r>
            <a:endParaRPr lang="en-US" sz="1050" b="1" dirty="0">
              <a:solidFill>
                <a:schemeClr val="bg1"/>
              </a:solidFill>
            </a:endParaRPr>
          </a:p>
        </p:txBody>
      </p:sp>
      <p:sp>
        <p:nvSpPr>
          <p:cNvPr id="9" name="TextBox 8"/>
          <p:cNvSpPr txBox="1"/>
          <p:nvPr/>
        </p:nvSpPr>
        <p:spPr>
          <a:xfrm>
            <a:off x="6559591" y="3502223"/>
            <a:ext cx="2279609" cy="307777"/>
          </a:xfrm>
          <a:prstGeom prst="rect">
            <a:avLst/>
          </a:prstGeom>
          <a:noFill/>
        </p:spPr>
        <p:txBody>
          <a:bodyPr wrap="square" rtlCol="0">
            <a:spAutoFit/>
          </a:bodyPr>
          <a:lstStyle/>
          <a:p>
            <a:r>
              <a:rPr lang="en-US" sz="1400" b="1" dirty="0" smtClean="0"/>
              <a:t>Neonatal rat CMs Day 13</a:t>
            </a:r>
            <a:endParaRPr lang="en-US" sz="1400" b="1" dirty="0"/>
          </a:p>
        </p:txBody>
      </p:sp>
      <p:sp>
        <p:nvSpPr>
          <p:cNvPr id="10" name="Rectangle 9"/>
          <p:cNvSpPr/>
          <p:nvPr/>
        </p:nvSpPr>
        <p:spPr>
          <a:xfrm>
            <a:off x="6426064" y="1295400"/>
            <a:ext cx="2489336" cy="461665"/>
          </a:xfrm>
          <a:prstGeom prst="rect">
            <a:avLst/>
          </a:prstGeom>
        </p:spPr>
        <p:txBody>
          <a:bodyPr wrap="none">
            <a:spAutoFit/>
          </a:bodyPr>
          <a:lstStyle/>
          <a:p>
            <a:pPr algn="ctr"/>
            <a:r>
              <a:rPr lang="en-US" sz="1200" dirty="0" smtClean="0"/>
              <a:t>Progressive</a:t>
            </a:r>
          </a:p>
          <a:p>
            <a:pPr algn="ctr"/>
            <a:r>
              <a:rPr lang="en-US" sz="1200" dirty="0" smtClean="0"/>
              <a:t>Compaction </a:t>
            </a:r>
            <a:r>
              <a:rPr lang="en-US" sz="1200" dirty="0"/>
              <a:t>of cell–hydrogel mixture</a:t>
            </a:r>
          </a:p>
        </p:txBody>
      </p:sp>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201" y="3812303"/>
            <a:ext cx="2286000" cy="2283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6563401" y="6167735"/>
            <a:ext cx="2286000" cy="461665"/>
          </a:xfrm>
          <a:prstGeom prst="rect">
            <a:avLst/>
          </a:prstGeom>
        </p:spPr>
        <p:txBody>
          <a:bodyPr wrap="square">
            <a:spAutoFit/>
          </a:bodyPr>
          <a:lstStyle/>
          <a:p>
            <a:pPr algn="ctr"/>
            <a:r>
              <a:rPr lang="en-US" sz="1200" dirty="0" smtClean="0"/>
              <a:t>Dense, aligned </a:t>
            </a:r>
            <a:r>
              <a:rPr lang="en-US" sz="1200" dirty="0"/>
              <a:t>and striated </a:t>
            </a:r>
            <a:r>
              <a:rPr lang="en-US" sz="1200" dirty="0" smtClean="0"/>
              <a:t>CMs with GAP junction (Cx43)</a:t>
            </a:r>
            <a:endParaRPr lang="en-US" sz="1200" dirty="0"/>
          </a:p>
        </p:txBody>
      </p:sp>
      <p:cxnSp>
        <p:nvCxnSpPr>
          <p:cNvPr id="17" name="Straight Arrow Connector 16"/>
          <p:cNvCxnSpPr/>
          <p:nvPr/>
        </p:nvCxnSpPr>
        <p:spPr>
          <a:xfrm>
            <a:off x="2186176" y="3233719"/>
            <a:ext cx="1166624"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48344" y="2322639"/>
            <a:ext cx="1577720" cy="92102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848344" y="3338060"/>
            <a:ext cx="1577720" cy="131283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553200" y="3812303"/>
            <a:ext cx="609600" cy="600164"/>
          </a:xfrm>
          <a:prstGeom prst="rect">
            <a:avLst/>
          </a:prstGeom>
          <a:noFill/>
        </p:spPr>
        <p:txBody>
          <a:bodyPr wrap="square" rtlCol="0">
            <a:spAutoFit/>
          </a:bodyPr>
          <a:lstStyle/>
          <a:p>
            <a:r>
              <a:rPr lang="en-US" sz="1100" b="1" dirty="0" smtClean="0">
                <a:solidFill>
                  <a:srgbClr val="FF0000"/>
                </a:solidFill>
              </a:rPr>
              <a:t>SAA</a:t>
            </a:r>
          </a:p>
          <a:p>
            <a:r>
              <a:rPr lang="en-US" sz="1100" b="1" dirty="0" smtClean="0">
                <a:solidFill>
                  <a:srgbClr val="00B050"/>
                </a:solidFill>
              </a:rPr>
              <a:t>Cx43</a:t>
            </a:r>
          </a:p>
          <a:p>
            <a:r>
              <a:rPr lang="en-US" sz="1100" b="1" dirty="0" smtClean="0">
                <a:solidFill>
                  <a:srgbClr val="0000FF"/>
                </a:solidFill>
              </a:rPr>
              <a:t>DAPI</a:t>
            </a:r>
            <a:endParaRPr lang="en-US" sz="1100" b="1" dirty="0">
              <a:solidFill>
                <a:srgbClr val="0000FF"/>
              </a:solidFill>
            </a:endParaRPr>
          </a:p>
        </p:txBody>
      </p:sp>
      <p:sp>
        <p:nvSpPr>
          <p:cNvPr id="23" name="TextBox 22"/>
          <p:cNvSpPr txBox="1"/>
          <p:nvPr/>
        </p:nvSpPr>
        <p:spPr>
          <a:xfrm>
            <a:off x="3265170" y="4650898"/>
            <a:ext cx="1752600" cy="307777"/>
          </a:xfrm>
          <a:prstGeom prst="rect">
            <a:avLst/>
          </a:prstGeom>
          <a:noFill/>
        </p:spPr>
        <p:txBody>
          <a:bodyPr wrap="square" rtlCol="0">
            <a:spAutoFit/>
          </a:bodyPr>
          <a:lstStyle/>
          <a:p>
            <a:pPr algn="ctr"/>
            <a:r>
              <a:rPr lang="en-US" sz="1400" dirty="0"/>
              <a:t>Fast </a:t>
            </a:r>
            <a:r>
              <a:rPr lang="en-US" sz="1400" dirty="0" smtClean="0"/>
              <a:t>polymerization </a:t>
            </a:r>
            <a:endParaRPr lang="en-US" sz="1400" dirty="0"/>
          </a:p>
        </p:txBody>
      </p:sp>
      <p:sp>
        <p:nvSpPr>
          <p:cNvPr id="25" name="TextBox 24"/>
          <p:cNvSpPr txBox="1"/>
          <p:nvPr/>
        </p:nvSpPr>
        <p:spPr>
          <a:xfrm>
            <a:off x="144779" y="5029200"/>
            <a:ext cx="6400801"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Technique used with various cell types (ESCs, skeletal/cardiac myocyte,  mixture)</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smtClean="0"/>
              <a:t>Allow formation of functional cardiac tissue: </a:t>
            </a:r>
          </a:p>
          <a:p>
            <a:pPr marL="742950" lvl="1" indent="-285750">
              <a:buFont typeface="Calibri" panose="020F0502020204030204" pitchFamily="34" charset="0"/>
              <a:buChar char="—"/>
            </a:pPr>
            <a:r>
              <a:rPr lang="en-US" sz="1400" dirty="0"/>
              <a:t>E</a:t>
            </a:r>
            <a:r>
              <a:rPr lang="en-US" sz="1400" dirty="0" smtClean="0"/>
              <a:t>longated sarcomeres, intercellular junction, electro-mechanical coupling</a:t>
            </a:r>
          </a:p>
          <a:p>
            <a:pPr marL="742950" lvl="1" indent="-285750">
              <a:buFont typeface="Calibri" panose="020F0502020204030204" pitchFamily="34" charset="0"/>
              <a:buChar char="—"/>
            </a:pPr>
            <a:r>
              <a:rPr lang="en-US" sz="1400" dirty="0" smtClean="0"/>
              <a:t>Rapid action potential</a:t>
            </a:r>
          </a:p>
          <a:p>
            <a:pPr marL="742950" lvl="1" indent="-285750">
              <a:buFont typeface="Calibri" panose="020F0502020204030204" pitchFamily="34" charset="0"/>
              <a:buChar char="—"/>
            </a:pPr>
            <a:r>
              <a:rPr lang="en-US" sz="1400" dirty="0" smtClean="0"/>
              <a:t>Significant contractile force</a:t>
            </a:r>
            <a:endParaRPr lang="en-US" sz="1400" dirty="0"/>
          </a:p>
        </p:txBody>
      </p:sp>
    </p:spTree>
    <p:extLst>
      <p:ext uri="{BB962C8B-B14F-4D97-AF65-F5344CB8AC3E}">
        <p14:creationId xmlns:p14="http://schemas.microsoft.com/office/powerpoint/2010/main" val="22234470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Book Antiqua" panose="02040602050305030304" pitchFamily="18" charset="0"/>
              </a:rPr>
              <a:t>3D </a:t>
            </a:r>
            <a:r>
              <a:rPr lang="en-US" sz="3200" b="1" dirty="0" smtClean="0">
                <a:latin typeface="Book Antiqua" panose="02040602050305030304" pitchFamily="18" charset="0"/>
              </a:rPr>
              <a:t>increases the efficiency of cardiac reprogramming</a:t>
            </a:r>
            <a:endParaRPr lang="en-US" sz="3200" dirty="0">
              <a:latin typeface="Book Antiqua" panose="02040602050305030304" pitchFamily="18" charset="0"/>
            </a:endParaRPr>
          </a:p>
        </p:txBody>
      </p:sp>
      <p:sp>
        <p:nvSpPr>
          <p:cNvPr id="19" name="TextBox 18"/>
          <p:cNvSpPr txBox="1"/>
          <p:nvPr/>
        </p:nvSpPr>
        <p:spPr>
          <a:xfrm>
            <a:off x="76199" y="5638800"/>
            <a:ext cx="8991600" cy="338554"/>
          </a:xfrm>
          <a:prstGeom prst="rect">
            <a:avLst/>
          </a:prstGeom>
          <a:noFill/>
        </p:spPr>
        <p:txBody>
          <a:bodyPr wrap="square" rtlCol="0">
            <a:spAutoFit/>
          </a:bodyPr>
          <a:lstStyle/>
          <a:p>
            <a:pPr algn="ctr"/>
            <a:r>
              <a:rPr lang="en-US" sz="1600" dirty="0" smtClean="0"/>
              <a:t>N=5, SEM, #: Significant difference (T Test, p&lt;0.05) between 2D/3D.</a:t>
            </a:r>
            <a:endParaRPr lang="en-US" sz="1600" dirty="0"/>
          </a:p>
        </p:txBody>
      </p:sp>
      <p:grpSp>
        <p:nvGrpSpPr>
          <p:cNvPr id="9" name="Group 8"/>
          <p:cNvGrpSpPr/>
          <p:nvPr/>
        </p:nvGrpSpPr>
        <p:grpSpPr>
          <a:xfrm>
            <a:off x="1809562" y="1729803"/>
            <a:ext cx="5483712" cy="3278305"/>
            <a:chOff x="1066800" y="1600200"/>
            <a:chExt cx="7010400" cy="4191000"/>
          </a:xfrm>
        </p:grpSpPr>
        <p:pic>
          <p:nvPicPr>
            <p:cNvPr id="3" name="Picture 2"/>
            <p:cNvPicPr>
              <a:picLocks noChangeAspect="1"/>
            </p:cNvPicPr>
            <p:nvPr/>
          </p:nvPicPr>
          <p:blipFill rotWithShape="1">
            <a:blip r:embed="rId2"/>
            <a:srcRect l="1254" t="1009" r="1254" b="2758"/>
            <a:stretch/>
          </p:blipFill>
          <p:spPr>
            <a:xfrm>
              <a:off x="1066800" y="1600200"/>
              <a:ext cx="7010400" cy="4191000"/>
            </a:xfrm>
            <a:prstGeom prst="rect">
              <a:avLst/>
            </a:prstGeom>
          </p:spPr>
        </p:pic>
        <p:sp>
          <p:nvSpPr>
            <p:cNvPr id="6" name="TextBox 5"/>
            <p:cNvSpPr txBox="1"/>
            <p:nvPr/>
          </p:nvSpPr>
          <p:spPr>
            <a:xfrm>
              <a:off x="5486400" y="3473352"/>
              <a:ext cx="304800" cy="393464"/>
            </a:xfrm>
            <a:prstGeom prst="rect">
              <a:avLst/>
            </a:prstGeom>
            <a:noFill/>
          </p:spPr>
          <p:txBody>
            <a:bodyPr wrap="square" rtlCol="0">
              <a:spAutoFit/>
            </a:bodyPr>
            <a:lstStyle/>
            <a:p>
              <a:r>
                <a:rPr lang="en-US" sz="1400" dirty="0" smtClean="0"/>
                <a:t>#</a:t>
              </a:r>
              <a:endParaRPr lang="en-US" sz="1400" dirty="0"/>
            </a:p>
          </p:txBody>
        </p:sp>
        <p:sp>
          <p:nvSpPr>
            <p:cNvPr id="14" name="TextBox 13"/>
            <p:cNvSpPr txBox="1"/>
            <p:nvPr/>
          </p:nvSpPr>
          <p:spPr>
            <a:xfrm>
              <a:off x="6819578" y="1631424"/>
              <a:ext cx="304800" cy="393464"/>
            </a:xfrm>
            <a:prstGeom prst="rect">
              <a:avLst/>
            </a:prstGeom>
            <a:noFill/>
          </p:spPr>
          <p:txBody>
            <a:bodyPr wrap="square" rtlCol="0">
              <a:spAutoFit/>
            </a:bodyPr>
            <a:lstStyle/>
            <a:p>
              <a:r>
                <a:rPr lang="en-US" sz="1400" dirty="0" smtClean="0"/>
                <a:t>#</a:t>
              </a:r>
              <a:endParaRPr lang="en-US" sz="1400" dirty="0"/>
            </a:p>
          </p:txBody>
        </p:sp>
        <p:sp>
          <p:nvSpPr>
            <p:cNvPr id="15" name="TextBox 14"/>
            <p:cNvSpPr txBox="1"/>
            <p:nvPr/>
          </p:nvSpPr>
          <p:spPr>
            <a:xfrm>
              <a:off x="7405688" y="3357863"/>
              <a:ext cx="304800" cy="393464"/>
            </a:xfrm>
            <a:prstGeom prst="rect">
              <a:avLst/>
            </a:prstGeom>
            <a:noFill/>
          </p:spPr>
          <p:txBody>
            <a:bodyPr wrap="square" rtlCol="0">
              <a:spAutoFit/>
            </a:bodyPr>
            <a:lstStyle/>
            <a:p>
              <a:r>
                <a:rPr lang="en-US" sz="1400" dirty="0" smtClean="0"/>
                <a:t>#</a:t>
              </a:r>
              <a:endParaRPr lang="en-US" sz="1400" dirty="0"/>
            </a:p>
          </p:txBody>
        </p:sp>
        <p:sp>
          <p:nvSpPr>
            <p:cNvPr id="16" name="TextBox 15"/>
            <p:cNvSpPr txBox="1"/>
            <p:nvPr/>
          </p:nvSpPr>
          <p:spPr>
            <a:xfrm>
              <a:off x="6081712" y="4110335"/>
              <a:ext cx="304800" cy="393464"/>
            </a:xfrm>
            <a:prstGeom prst="rect">
              <a:avLst/>
            </a:prstGeom>
            <a:noFill/>
          </p:spPr>
          <p:txBody>
            <a:bodyPr wrap="square" rtlCol="0">
              <a:spAutoFit/>
            </a:bodyPr>
            <a:lstStyle/>
            <a:p>
              <a:r>
                <a:rPr lang="en-US" sz="1400" dirty="0" smtClean="0"/>
                <a:t>#</a:t>
              </a:r>
              <a:endParaRPr lang="en-US" sz="1400" dirty="0"/>
            </a:p>
          </p:txBody>
        </p:sp>
        <p:sp>
          <p:nvSpPr>
            <p:cNvPr id="8" name="TextBox 7"/>
            <p:cNvSpPr txBox="1"/>
            <p:nvPr/>
          </p:nvSpPr>
          <p:spPr>
            <a:xfrm rot="16200000">
              <a:off x="5563372" y="4297521"/>
              <a:ext cx="767837" cy="393463"/>
            </a:xfrm>
            <a:prstGeom prst="rect">
              <a:avLst/>
            </a:prstGeom>
            <a:noFill/>
          </p:spPr>
          <p:txBody>
            <a:bodyPr wrap="square" rtlCol="0">
              <a:spAutoFit/>
            </a:bodyPr>
            <a:lstStyle/>
            <a:p>
              <a:r>
                <a:rPr lang="en-US" sz="1400" dirty="0" smtClean="0"/>
                <a:t>0.08</a:t>
              </a:r>
              <a:endParaRPr lang="en-US" sz="1400" dirty="0"/>
            </a:p>
          </p:txBody>
        </p:sp>
        <p:sp>
          <p:nvSpPr>
            <p:cNvPr id="23" name="TextBox 22"/>
            <p:cNvSpPr txBox="1"/>
            <p:nvPr/>
          </p:nvSpPr>
          <p:spPr>
            <a:xfrm rot="16200000">
              <a:off x="6866416" y="2571152"/>
              <a:ext cx="828272" cy="393463"/>
            </a:xfrm>
            <a:prstGeom prst="rect">
              <a:avLst/>
            </a:prstGeom>
            <a:noFill/>
          </p:spPr>
          <p:txBody>
            <a:bodyPr wrap="square" rtlCol="0">
              <a:spAutoFit/>
            </a:bodyPr>
            <a:lstStyle/>
            <a:p>
              <a:r>
                <a:rPr lang="en-US" sz="1400" dirty="0" smtClean="0"/>
                <a:t>0.07</a:t>
              </a:r>
              <a:endParaRPr lang="en-US" sz="1400" dirty="0"/>
            </a:p>
          </p:txBody>
        </p:sp>
      </p:grpSp>
      <p:sp>
        <p:nvSpPr>
          <p:cNvPr id="4" name="TextBox 3"/>
          <p:cNvSpPr txBox="1"/>
          <p:nvPr/>
        </p:nvSpPr>
        <p:spPr>
          <a:xfrm rot="16200000">
            <a:off x="264339" y="3145423"/>
            <a:ext cx="3429000" cy="338554"/>
          </a:xfrm>
          <a:prstGeom prst="rect">
            <a:avLst/>
          </a:prstGeom>
          <a:solidFill>
            <a:schemeClr val="bg1"/>
          </a:solidFill>
        </p:spPr>
        <p:txBody>
          <a:bodyPr wrap="square" rtlCol="0">
            <a:spAutoFit/>
          </a:bodyPr>
          <a:lstStyle/>
          <a:p>
            <a:pPr algn="ctr"/>
            <a:r>
              <a:rPr lang="en-US" sz="1600" b="1" dirty="0" smtClean="0"/>
              <a:t>Expression relative to GAPDH</a:t>
            </a:r>
            <a:endParaRPr lang="en-US" sz="1600" b="1" dirty="0"/>
          </a:p>
        </p:txBody>
      </p:sp>
    </p:spTree>
    <p:extLst>
      <p:ext uri="{BB962C8B-B14F-4D97-AF65-F5344CB8AC3E}">
        <p14:creationId xmlns:p14="http://schemas.microsoft.com/office/powerpoint/2010/main" val="3993370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fortunately we are unable to provide accessible alternative text for this. If you require assistance to access this image, please contact help@nature.com or the author"/>
          <p:cNvPicPr>
            <a:picLocks noGrp="1" noChangeAspect="1" noChangeArrowheads="1"/>
          </p:cNvPicPr>
          <p:nvPr>
            <p:ph idx="4294967295"/>
          </p:nvPr>
        </p:nvPicPr>
        <p:blipFill>
          <a:blip r:embed="rId2" cstate="print"/>
          <a:srcRect/>
          <a:stretch>
            <a:fillRect/>
          </a:stretch>
        </p:blipFill>
        <p:spPr bwMode="auto">
          <a:xfrm>
            <a:off x="609600" y="609600"/>
            <a:ext cx="6705600" cy="4953000"/>
          </a:xfrm>
          <a:prstGeom prst="rect">
            <a:avLst/>
          </a:prstGeom>
          <a:noFill/>
        </p:spPr>
      </p:pic>
      <p:sp>
        <p:nvSpPr>
          <p:cNvPr id="5" name="TextBox 4"/>
          <p:cNvSpPr txBox="1"/>
          <p:nvPr/>
        </p:nvSpPr>
        <p:spPr>
          <a:xfrm>
            <a:off x="609600" y="5791200"/>
            <a:ext cx="6172200" cy="369332"/>
          </a:xfrm>
          <a:prstGeom prst="rect">
            <a:avLst/>
          </a:prstGeom>
          <a:noFill/>
        </p:spPr>
        <p:txBody>
          <a:bodyPr wrap="square" rtlCol="0">
            <a:spAutoFit/>
          </a:bodyPr>
          <a:lstStyle/>
          <a:p>
            <a:pPr algn="l"/>
            <a:r>
              <a:rPr lang="en-US" dirty="0" smtClean="0"/>
              <a:t>                               </a:t>
            </a:r>
            <a:r>
              <a:rPr lang="en-US" dirty="0" err="1" smtClean="0"/>
              <a:t>Noiseux</a:t>
            </a:r>
            <a:r>
              <a:rPr lang="en-US" dirty="0" smtClean="0"/>
              <a:t>, Dzau  et al. Mol Therapy 2006</a:t>
            </a:r>
            <a:endParaRPr lang="en-US" dirty="0"/>
          </a:p>
        </p:txBody>
      </p:sp>
    </p:spTree>
    <p:extLst>
      <p:ext uri="{BB962C8B-B14F-4D97-AF65-F5344CB8AC3E}">
        <p14:creationId xmlns:p14="http://schemas.microsoft.com/office/powerpoint/2010/main" val="22129722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9079"/>
          </a:xfrm>
        </p:spPr>
        <p:txBody>
          <a:bodyPr>
            <a:noAutofit/>
          </a:bodyPr>
          <a:lstStyle/>
          <a:p>
            <a:r>
              <a:rPr lang="en-US" sz="2400" b="1" dirty="0" smtClean="0">
                <a:solidFill>
                  <a:srgbClr val="C00000"/>
                </a:solidFill>
                <a:latin typeface="+mn-lt"/>
              </a:rPr>
              <a:t>Culture of </a:t>
            </a:r>
            <a:r>
              <a:rPr lang="en-US" sz="2400" b="1" dirty="0" err="1" smtClean="0">
                <a:solidFill>
                  <a:srgbClr val="C00000"/>
                </a:solidFill>
                <a:latin typeface="+mn-lt"/>
              </a:rPr>
              <a:t>miRs</a:t>
            </a:r>
            <a:r>
              <a:rPr lang="en-US" sz="2400" b="1" dirty="0" smtClean="0">
                <a:solidFill>
                  <a:srgbClr val="C00000"/>
                </a:solidFill>
                <a:latin typeface="+mn-lt"/>
              </a:rPr>
              <a:t>-transfected fibroblasts in 3D enhances cardiac reprogramming efficiency</a:t>
            </a:r>
            <a:endParaRPr lang="en-US" sz="2400" b="1" dirty="0">
              <a:solidFill>
                <a:srgbClr val="C00000"/>
              </a:solidFill>
              <a:latin typeface="+mn-lt"/>
            </a:endParaRPr>
          </a:p>
        </p:txBody>
      </p:sp>
      <p:grpSp>
        <p:nvGrpSpPr>
          <p:cNvPr id="15" name="Group 14"/>
          <p:cNvGrpSpPr/>
          <p:nvPr/>
        </p:nvGrpSpPr>
        <p:grpSpPr>
          <a:xfrm>
            <a:off x="466897" y="3852445"/>
            <a:ext cx="3960652" cy="2700755"/>
            <a:chOff x="650558" y="4198881"/>
            <a:chExt cx="3525200" cy="2403822"/>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084"/>
            <a:stretch/>
          </p:blipFill>
          <p:spPr bwMode="auto">
            <a:xfrm>
              <a:off x="650558" y="4420758"/>
              <a:ext cx="3509960" cy="2181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670558" y="4198881"/>
              <a:ext cx="3505200" cy="301332"/>
            </a:xfrm>
            <a:prstGeom prst="rect">
              <a:avLst/>
            </a:prstGeom>
            <a:noFill/>
          </p:spPr>
          <p:txBody>
            <a:bodyPr wrap="square" rtlCol="0">
              <a:spAutoFit/>
            </a:bodyPr>
            <a:lstStyle/>
            <a:p>
              <a:pPr algn="ctr"/>
              <a:r>
                <a:rPr lang="en-US" sz="1600" b="1" dirty="0" smtClean="0">
                  <a:latin typeface="+mj-lt"/>
                  <a:cs typeface="Arial" panose="020B0604020202020204" pitchFamily="34" charset="0"/>
                </a:rPr>
                <a:t>Immunofluorescence </a:t>
              </a:r>
              <a:r>
                <a:rPr lang="en-US" sz="1400" dirty="0" smtClean="0">
                  <a:latin typeface="+mj-lt"/>
                  <a:cs typeface="Arial" panose="020B0604020202020204" pitchFamily="34" charset="0"/>
                </a:rPr>
                <a:t>(N=1)</a:t>
              </a:r>
              <a:endParaRPr lang="en-US" sz="1400" dirty="0">
                <a:latin typeface="+mj-lt"/>
                <a:cs typeface="Arial" panose="020B0604020202020204" pitchFamily="34" charset="0"/>
              </a:endParaRPr>
            </a:p>
          </p:txBody>
        </p:sp>
      </p:grpSp>
      <p:grpSp>
        <p:nvGrpSpPr>
          <p:cNvPr id="27" name="Group 26"/>
          <p:cNvGrpSpPr/>
          <p:nvPr/>
        </p:nvGrpSpPr>
        <p:grpSpPr>
          <a:xfrm>
            <a:off x="4673026" y="1232647"/>
            <a:ext cx="3027655" cy="2188338"/>
            <a:chOff x="4724228" y="1232647"/>
            <a:chExt cx="2720201" cy="2188338"/>
          </a:xfrm>
        </p:grpSpPr>
        <p:grpSp>
          <p:nvGrpSpPr>
            <p:cNvPr id="10" name="Group 9"/>
            <p:cNvGrpSpPr/>
            <p:nvPr/>
          </p:nvGrpSpPr>
          <p:grpSpPr>
            <a:xfrm>
              <a:off x="5195304" y="1324657"/>
              <a:ext cx="2249125" cy="2024063"/>
              <a:chOff x="2521930" y="1779074"/>
              <a:chExt cx="2116745" cy="2024063"/>
            </a:xfrm>
          </p:grpSpPr>
          <p:cxnSp>
            <p:nvCxnSpPr>
              <p:cNvPr id="28" name="Straight Connector 27"/>
              <p:cNvCxnSpPr/>
              <p:nvPr/>
            </p:nvCxnSpPr>
            <p:spPr>
              <a:xfrm>
                <a:off x="2730765" y="3557242"/>
                <a:ext cx="1638404"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930" y="1779074"/>
                <a:ext cx="2116745"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TextBox 4"/>
            <p:cNvSpPr txBox="1"/>
            <p:nvPr/>
          </p:nvSpPr>
          <p:spPr>
            <a:xfrm>
              <a:off x="5602598" y="3113208"/>
              <a:ext cx="731596" cy="307777"/>
            </a:xfrm>
            <a:prstGeom prst="rect">
              <a:avLst/>
            </a:prstGeom>
            <a:solidFill>
              <a:schemeClr val="bg1"/>
            </a:solidFill>
          </p:spPr>
          <p:txBody>
            <a:bodyPr wrap="square" rtlCol="0">
              <a:spAutoFit/>
            </a:bodyPr>
            <a:lstStyle/>
            <a:p>
              <a:r>
                <a:rPr lang="en-US" sz="1400" b="1" dirty="0" err="1" smtClean="0"/>
                <a:t>miR</a:t>
              </a:r>
              <a:r>
                <a:rPr lang="en-US" sz="1400" b="1" dirty="0" smtClean="0"/>
                <a:t> 2D</a:t>
              </a:r>
              <a:endParaRPr lang="en-US" sz="1400" b="1" dirty="0"/>
            </a:p>
          </p:txBody>
        </p:sp>
        <p:sp>
          <p:nvSpPr>
            <p:cNvPr id="22" name="TextBox 21"/>
            <p:cNvSpPr txBox="1"/>
            <p:nvPr/>
          </p:nvSpPr>
          <p:spPr>
            <a:xfrm>
              <a:off x="6507404" y="3113208"/>
              <a:ext cx="731596" cy="307777"/>
            </a:xfrm>
            <a:prstGeom prst="rect">
              <a:avLst/>
            </a:prstGeom>
            <a:solidFill>
              <a:schemeClr val="bg1"/>
            </a:solidFill>
          </p:spPr>
          <p:txBody>
            <a:bodyPr wrap="square" rtlCol="0">
              <a:spAutoFit/>
            </a:bodyPr>
            <a:lstStyle/>
            <a:p>
              <a:r>
                <a:rPr lang="en-US" sz="1400" b="1" dirty="0" err="1" smtClean="0"/>
                <a:t>miR</a:t>
              </a:r>
              <a:r>
                <a:rPr lang="en-US" sz="1400" b="1" dirty="0" smtClean="0"/>
                <a:t> 3D</a:t>
              </a:r>
              <a:endParaRPr lang="en-US" sz="1400" b="1" dirty="0"/>
            </a:p>
          </p:txBody>
        </p:sp>
        <p:sp>
          <p:nvSpPr>
            <p:cNvPr id="12" name="TextBox 11"/>
            <p:cNvSpPr txBox="1"/>
            <p:nvPr/>
          </p:nvSpPr>
          <p:spPr>
            <a:xfrm rot="16200000">
              <a:off x="3962976" y="1993899"/>
              <a:ext cx="2047895" cy="525392"/>
            </a:xfrm>
            <a:prstGeom prst="rect">
              <a:avLst/>
            </a:prstGeom>
            <a:noFill/>
          </p:spPr>
          <p:txBody>
            <a:bodyPr wrap="square" rtlCol="0">
              <a:spAutoFit/>
            </a:bodyPr>
            <a:lstStyle/>
            <a:p>
              <a:pPr algn="ctr"/>
              <a:r>
                <a:rPr lang="en-US" sz="1600" b="1" dirty="0" smtClean="0"/>
                <a:t>Fold change of %CFP+ cells relative to UT-2D </a:t>
              </a:r>
              <a:endParaRPr lang="en-US" sz="1600" b="1" dirty="0"/>
            </a:p>
          </p:txBody>
        </p:sp>
      </p:grpSp>
      <p:sp>
        <p:nvSpPr>
          <p:cNvPr id="6" name="TextBox 5"/>
          <p:cNvSpPr txBox="1"/>
          <p:nvPr/>
        </p:nvSpPr>
        <p:spPr>
          <a:xfrm>
            <a:off x="5568603" y="903043"/>
            <a:ext cx="2356197" cy="338554"/>
          </a:xfrm>
          <a:prstGeom prst="rect">
            <a:avLst/>
          </a:prstGeom>
          <a:noFill/>
        </p:spPr>
        <p:txBody>
          <a:bodyPr wrap="square" rtlCol="0">
            <a:spAutoFit/>
          </a:bodyPr>
          <a:lstStyle/>
          <a:p>
            <a:pPr algn="ctr"/>
            <a:r>
              <a:rPr lang="en-US" sz="1600" b="1" dirty="0" smtClean="0">
                <a:latin typeface="+mj-lt"/>
                <a:cs typeface="Arial" panose="020B0604020202020204" pitchFamily="34" charset="0"/>
              </a:rPr>
              <a:t>FACS of </a:t>
            </a:r>
            <a:r>
              <a:rPr lang="en-US" sz="1600" b="1" dirty="0" err="1" smtClean="0">
                <a:latin typeface="+mj-lt"/>
                <a:cs typeface="Arial" panose="020B0604020202020204" pitchFamily="34" charset="0"/>
              </a:rPr>
              <a:t>aMHC</a:t>
            </a:r>
            <a:r>
              <a:rPr lang="en-US" sz="1600" b="1" dirty="0" smtClean="0">
                <a:latin typeface="+mj-lt"/>
                <a:cs typeface="Arial" panose="020B0604020202020204" pitchFamily="34" charset="0"/>
              </a:rPr>
              <a:t>-CFP </a:t>
            </a:r>
            <a:r>
              <a:rPr lang="en-US" sz="1400" dirty="0" smtClean="0">
                <a:latin typeface="+mj-lt"/>
                <a:cs typeface="Arial" panose="020B0604020202020204" pitchFamily="34" charset="0"/>
              </a:rPr>
              <a:t>(N=4)</a:t>
            </a:r>
            <a:endParaRPr lang="en-US" sz="1400" dirty="0">
              <a:latin typeface="+mj-lt"/>
              <a:cs typeface="Arial" panose="020B0604020202020204" pitchFamily="34" charset="0"/>
            </a:endParaRPr>
          </a:p>
        </p:txBody>
      </p:sp>
      <p:grpSp>
        <p:nvGrpSpPr>
          <p:cNvPr id="17" name="Group 16"/>
          <p:cNvGrpSpPr/>
          <p:nvPr/>
        </p:nvGrpSpPr>
        <p:grpSpPr>
          <a:xfrm>
            <a:off x="5464681" y="3830502"/>
            <a:ext cx="2612519" cy="589098"/>
            <a:chOff x="4651447" y="4085454"/>
            <a:chExt cx="3273353" cy="475982"/>
          </a:xfrm>
        </p:grpSpPr>
        <p:sp>
          <p:nvSpPr>
            <p:cNvPr id="20" name="TextBox 19"/>
            <p:cNvSpPr txBox="1"/>
            <p:nvPr/>
          </p:nvSpPr>
          <p:spPr>
            <a:xfrm>
              <a:off x="4651447" y="4322288"/>
              <a:ext cx="3221800" cy="239148"/>
            </a:xfrm>
            <a:prstGeom prst="rect">
              <a:avLst/>
            </a:prstGeom>
            <a:noFill/>
          </p:spPr>
          <p:txBody>
            <a:bodyPr wrap="square" rtlCol="0">
              <a:spAutoFit/>
            </a:bodyPr>
            <a:lstStyle/>
            <a:p>
              <a:pPr algn="ctr"/>
              <a:r>
                <a:rPr lang="en-US" sz="1400" dirty="0" smtClean="0">
                  <a:latin typeface="+mj-lt"/>
                  <a:cs typeface="Arial" panose="020B0604020202020204" pitchFamily="34" charset="0"/>
                </a:rPr>
                <a:t>(N=3, one experiment shown)</a:t>
              </a:r>
              <a:endParaRPr lang="en-US" sz="1400" dirty="0">
                <a:latin typeface="+mj-lt"/>
                <a:cs typeface="Arial" panose="020B0604020202020204" pitchFamily="34" charset="0"/>
              </a:endParaRPr>
            </a:p>
          </p:txBody>
        </p:sp>
        <p:sp>
          <p:nvSpPr>
            <p:cNvPr id="21" name="TextBox 20"/>
            <p:cNvSpPr txBox="1"/>
            <p:nvPr/>
          </p:nvSpPr>
          <p:spPr>
            <a:xfrm>
              <a:off x="4703001" y="4085454"/>
              <a:ext cx="3221799" cy="263062"/>
            </a:xfrm>
            <a:prstGeom prst="rect">
              <a:avLst/>
            </a:prstGeom>
            <a:noFill/>
          </p:spPr>
          <p:txBody>
            <a:bodyPr wrap="square" rtlCol="0">
              <a:spAutoFit/>
            </a:bodyPr>
            <a:lstStyle/>
            <a:p>
              <a:pPr algn="ctr"/>
              <a:r>
                <a:rPr lang="en-US" sz="1600" b="1" dirty="0" smtClean="0">
                  <a:latin typeface="+mj-lt"/>
                  <a:cs typeface="Arial" panose="020B0604020202020204" pitchFamily="34" charset="0"/>
                </a:rPr>
                <a:t>Passive force of 3D bundles</a:t>
              </a:r>
              <a:endParaRPr lang="en-US" sz="1600" b="1" dirty="0">
                <a:latin typeface="+mj-lt"/>
                <a:cs typeface="Arial" panose="020B0604020202020204" pitchFamily="34" charset="0"/>
              </a:endParaRPr>
            </a:p>
          </p:txBody>
        </p:sp>
      </p:grpSp>
      <p:grpSp>
        <p:nvGrpSpPr>
          <p:cNvPr id="24" name="Group 23"/>
          <p:cNvGrpSpPr/>
          <p:nvPr/>
        </p:nvGrpSpPr>
        <p:grpSpPr>
          <a:xfrm>
            <a:off x="4907114" y="4399097"/>
            <a:ext cx="3703486" cy="2418514"/>
            <a:chOff x="4843046" y="4399097"/>
            <a:chExt cx="3557706" cy="2418514"/>
          </a:xfrm>
        </p:grpSpPr>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1854" y="4399097"/>
              <a:ext cx="2734809" cy="216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p:cNvGrpSpPr/>
            <p:nvPr/>
          </p:nvGrpSpPr>
          <p:grpSpPr>
            <a:xfrm>
              <a:off x="7463700" y="5187648"/>
              <a:ext cx="937052" cy="523220"/>
              <a:chOff x="8187295" y="5003600"/>
              <a:chExt cx="728105" cy="533419"/>
            </a:xfrm>
          </p:grpSpPr>
          <p:sp>
            <p:nvSpPr>
              <p:cNvPr id="33" name="TextBox 32"/>
              <p:cNvSpPr txBox="1"/>
              <p:nvPr/>
            </p:nvSpPr>
            <p:spPr>
              <a:xfrm>
                <a:off x="8238629" y="5003600"/>
                <a:ext cx="676771" cy="533419"/>
              </a:xfrm>
              <a:prstGeom prst="rect">
                <a:avLst/>
              </a:prstGeom>
              <a:solidFill>
                <a:schemeClr val="bg1"/>
              </a:solidFill>
            </p:spPr>
            <p:txBody>
              <a:bodyPr wrap="square" rtlCol="0">
                <a:spAutoFit/>
              </a:bodyPr>
              <a:lstStyle/>
              <a:p>
                <a:pPr algn="ctr"/>
                <a:r>
                  <a:rPr lang="en-US" sz="1400" b="1" dirty="0" smtClean="0"/>
                  <a:t>UT</a:t>
                </a:r>
              </a:p>
              <a:p>
                <a:pPr algn="ctr"/>
                <a:r>
                  <a:rPr lang="en-US" sz="1400" b="1" dirty="0" err="1" smtClean="0"/>
                  <a:t>miR</a:t>
                </a:r>
                <a:endParaRPr lang="en-US" sz="1400" b="1" dirty="0"/>
              </a:p>
            </p:txBody>
          </p:sp>
          <p:cxnSp>
            <p:nvCxnSpPr>
              <p:cNvPr id="34" name="Straight Connector 33"/>
              <p:cNvCxnSpPr/>
              <p:nvPr/>
            </p:nvCxnSpPr>
            <p:spPr>
              <a:xfrm>
                <a:off x="8187295" y="5120887"/>
                <a:ext cx="228600"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187295" y="5371447"/>
                <a:ext cx="2286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rot="16200000">
              <a:off x="3967206" y="5295439"/>
              <a:ext cx="2090234" cy="338554"/>
            </a:xfrm>
            <a:prstGeom prst="rect">
              <a:avLst/>
            </a:prstGeom>
            <a:solidFill>
              <a:schemeClr val="bg1"/>
            </a:solidFill>
          </p:spPr>
          <p:txBody>
            <a:bodyPr wrap="square" rtlCol="0">
              <a:spAutoFit/>
            </a:bodyPr>
            <a:lstStyle/>
            <a:p>
              <a:pPr algn="ctr"/>
              <a:r>
                <a:rPr lang="en-US" sz="1600" b="1" dirty="0" smtClean="0"/>
                <a:t>Passive Force (</a:t>
              </a:r>
              <a:r>
                <a:rPr lang="en-US" sz="1600" b="1" dirty="0" err="1" smtClean="0"/>
                <a:t>mN</a:t>
              </a:r>
              <a:r>
                <a:rPr lang="en-US" sz="1600" b="1" dirty="0" smtClean="0"/>
                <a:t>)</a:t>
              </a:r>
              <a:endParaRPr lang="en-US" sz="1600" b="1" dirty="0"/>
            </a:p>
          </p:txBody>
        </p:sp>
        <p:sp>
          <p:nvSpPr>
            <p:cNvPr id="43" name="TextBox 42"/>
            <p:cNvSpPr txBox="1"/>
            <p:nvPr/>
          </p:nvSpPr>
          <p:spPr>
            <a:xfrm>
              <a:off x="5390984" y="6509834"/>
              <a:ext cx="2371011" cy="307777"/>
            </a:xfrm>
            <a:prstGeom prst="rect">
              <a:avLst/>
            </a:prstGeom>
            <a:solidFill>
              <a:schemeClr val="bg1"/>
            </a:solidFill>
          </p:spPr>
          <p:txBody>
            <a:bodyPr wrap="square" rtlCol="0">
              <a:spAutoFit/>
            </a:bodyPr>
            <a:lstStyle/>
            <a:p>
              <a:pPr algn="ctr"/>
              <a:r>
                <a:rPr lang="en-US" sz="1400" b="1" dirty="0" smtClean="0"/>
                <a:t>% Strain</a:t>
              </a:r>
              <a:endParaRPr lang="en-US" sz="1400" b="1" dirty="0"/>
            </a:p>
          </p:txBody>
        </p:sp>
      </p:grpSp>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443" r="4215"/>
          <a:stretch/>
        </p:blipFill>
        <p:spPr bwMode="auto">
          <a:xfrm>
            <a:off x="800101" y="903043"/>
            <a:ext cx="3390900" cy="29186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00100" y="885279"/>
            <a:ext cx="419100" cy="369332"/>
          </a:xfrm>
          <a:prstGeom prst="rect">
            <a:avLst/>
          </a:prstGeom>
          <a:noFill/>
        </p:spPr>
        <p:txBody>
          <a:bodyPr wrap="square" rtlCol="0">
            <a:spAutoFit/>
          </a:bodyPr>
          <a:lstStyle/>
          <a:p>
            <a:pPr algn="ctr"/>
            <a:r>
              <a:rPr lang="en-US" b="1" dirty="0" smtClean="0"/>
              <a:t>A</a:t>
            </a:r>
            <a:endParaRPr lang="en-US" b="1" dirty="0"/>
          </a:p>
        </p:txBody>
      </p:sp>
      <p:sp>
        <p:nvSpPr>
          <p:cNvPr id="47" name="TextBox 46"/>
          <p:cNvSpPr txBox="1"/>
          <p:nvPr/>
        </p:nvSpPr>
        <p:spPr>
          <a:xfrm>
            <a:off x="4907114" y="885279"/>
            <a:ext cx="419100" cy="369332"/>
          </a:xfrm>
          <a:prstGeom prst="rect">
            <a:avLst/>
          </a:prstGeom>
          <a:noFill/>
        </p:spPr>
        <p:txBody>
          <a:bodyPr wrap="square" rtlCol="0">
            <a:spAutoFit/>
          </a:bodyPr>
          <a:lstStyle/>
          <a:p>
            <a:pPr algn="ctr"/>
            <a:r>
              <a:rPr lang="en-US" b="1" dirty="0" smtClean="0"/>
              <a:t>B</a:t>
            </a:r>
            <a:endParaRPr lang="en-US" b="1" dirty="0"/>
          </a:p>
        </p:txBody>
      </p:sp>
      <p:sp>
        <p:nvSpPr>
          <p:cNvPr id="48" name="TextBox 47"/>
          <p:cNvSpPr txBox="1"/>
          <p:nvPr/>
        </p:nvSpPr>
        <p:spPr>
          <a:xfrm>
            <a:off x="800100" y="3821668"/>
            <a:ext cx="419100" cy="369332"/>
          </a:xfrm>
          <a:prstGeom prst="rect">
            <a:avLst/>
          </a:prstGeom>
          <a:noFill/>
        </p:spPr>
        <p:txBody>
          <a:bodyPr wrap="square" rtlCol="0">
            <a:spAutoFit/>
          </a:bodyPr>
          <a:lstStyle/>
          <a:p>
            <a:pPr algn="ctr"/>
            <a:r>
              <a:rPr lang="en-US" b="1" dirty="0" smtClean="0"/>
              <a:t>C</a:t>
            </a:r>
            <a:endParaRPr lang="en-US" b="1" dirty="0"/>
          </a:p>
        </p:txBody>
      </p:sp>
      <p:sp>
        <p:nvSpPr>
          <p:cNvPr id="49" name="TextBox 48"/>
          <p:cNvSpPr txBox="1"/>
          <p:nvPr/>
        </p:nvSpPr>
        <p:spPr>
          <a:xfrm>
            <a:off x="4907114" y="3821668"/>
            <a:ext cx="419100" cy="369332"/>
          </a:xfrm>
          <a:prstGeom prst="rect">
            <a:avLst/>
          </a:prstGeom>
          <a:noFill/>
        </p:spPr>
        <p:txBody>
          <a:bodyPr wrap="square" rtlCol="0">
            <a:spAutoFit/>
          </a:bodyPr>
          <a:lstStyle/>
          <a:p>
            <a:pPr algn="ctr"/>
            <a:r>
              <a:rPr lang="en-US" b="1" dirty="0" smtClean="0"/>
              <a:t>D</a:t>
            </a:r>
            <a:endParaRPr lang="en-US" b="1" dirty="0"/>
          </a:p>
        </p:txBody>
      </p:sp>
    </p:spTree>
    <p:extLst>
      <p:ext uri="{BB962C8B-B14F-4D97-AF65-F5344CB8AC3E}">
        <p14:creationId xmlns:p14="http://schemas.microsoft.com/office/powerpoint/2010/main" val="32740616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52400"/>
            <a:ext cx="9144000" cy="9906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err="1">
                <a:solidFill>
                  <a:srgbClr val="C00000"/>
                </a:solidFill>
              </a:rPr>
              <a:t>M</a:t>
            </a:r>
            <a:r>
              <a:rPr lang="en-US" sz="2400" b="1" dirty="0" err="1" smtClean="0">
                <a:solidFill>
                  <a:srgbClr val="C00000"/>
                </a:solidFill>
              </a:rPr>
              <a:t>iRs</a:t>
            </a:r>
            <a:r>
              <a:rPr lang="en-US" sz="2400" b="1" dirty="0" smtClean="0">
                <a:solidFill>
                  <a:srgbClr val="C00000"/>
                </a:solidFill>
              </a:rPr>
              <a:t>-transfected fibroblasts (FBs) improve the functionality of primary </a:t>
            </a:r>
            <a:r>
              <a:rPr lang="en-US" sz="2400" b="1" dirty="0" err="1" smtClean="0">
                <a:solidFill>
                  <a:srgbClr val="C00000"/>
                </a:solidFill>
              </a:rPr>
              <a:t>cardiomyocytes</a:t>
            </a:r>
            <a:r>
              <a:rPr lang="en-US" sz="2400" b="1" dirty="0" smtClean="0">
                <a:solidFill>
                  <a:srgbClr val="C00000"/>
                </a:solidFill>
              </a:rPr>
              <a:t> (CMs) in 3D cultures</a:t>
            </a:r>
            <a:endParaRPr lang="en-US" sz="2400" b="1" dirty="0">
              <a:solidFill>
                <a:srgbClr val="C00000"/>
              </a:solidFill>
            </a:endParaRPr>
          </a:p>
        </p:txBody>
      </p:sp>
      <p:grpSp>
        <p:nvGrpSpPr>
          <p:cNvPr id="13" name="Group 12"/>
          <p:cNvGrpSpPr/>
          <p:nvPr/>
        </p:nvGrpSpPr>
        <p:grpSpPr>
          <a:xfrm>
            <a:off x="345171" y="2057400"/>
            <a:ext cx="3881657" cy="3043256"/>
            <a:chOff x="0" y="1845129"/>
            <a:chExt cx="3881657" cy="3043256"/>
          </a:xfrm>
        </p:grpSpPr>
        <p:graphicFrame>
          <p:nvGraphicFramePr>
            <p:cNvPr id="14" name="Chart 13"/>
            <p:cNvGraphicFramePr>
              <a:graphicFrameLocks/>
            </p:cNvGraphicFramePr>
            <p:nvPr>
              <p:extLst>
                <p:ext uri="{D42A27DB-BD31-4B8C-83A1-F6EECF244321}">
                  <p14:modId xmlns:p14="http://schemas.microsoft.com/office/powerpoint/2010/main" val="721640734"/>
                </p:ext>
              </p:extLst>
            </p:nvPr>
          </p:nvGraphicFramePr>
          <p:xfrm>
            <a:off x="0" y="1845129"/>
            <a:ext cx="3663464" cy="3043256"/>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Box 14"/>
            <p:cNvSpPr txBox="1"/>
            <p:nvPr/>
          </p:nvSpPr>
          <p:spPr>
            <a:xfrm>
              <a:off x="2679860" y="2310542"/>
              <a:ext cx="325179" cy="430887"/>
            </a:xfrm>
            <a:prstGeom prst="rect">
              <a:avLst/>
            </a:prstGeom>
            <a:noFill/>
          </p:spPr>
          <p:txBody>
            <a:bodyPr wrap="none" rtlCol="0">
              <a:spAutoFit/>
            </a:bodyPr>
            <a:lstStyle/>
            <a:p>
              <a:pPr algn="ctr"/>
              <a:r>
                <a:rPr lang="en-US" sz="2200" dirty="0" smtClean="0"/>
                <a:t>*</a:t>
              </a:r>
              <a:endParaRPr lang="en-US" sz="2200" dirty="0"/>
            </a:p>
          </p:txBody>
        </p:sp>
        <p:sp>
          <p:nvSpPr>
            <p:cNvPr id="16" name="TextBox 15"/>
            <p:cNvSpPr txBox="1"/>
            <p:nvPr/>
          </p:nvSpPr>
          <p:spPr>
            <a:xfrm>
              <a:off x="685800" y="4434571"/>
              <a:ext cx="1753237" cy="338554"/>
            </a:xfrm>
            <a:prstGeom prst="rect">
              <a:avLst/>
            </a:prstGeom>
            <a:noFill/>
          </p:spPr>
          <p:txBody>
            <a:bodyPr wrap="square" rtlCol="0">
              <a:spAutoFit/>
            </a:bodyPr>
            <a:lstStyle/>
            <a:p>
              <a:pPr algn="ctr"/>
              <a:r>
                <a:rPr lang="en-US" sz="1600" b="1" dirty="0" smtClean="0"/>
                <a:t>CMs + </a:t>
              </a:r>
              <a:r>
                <a:rPr lang="en-US" sz="1600" b="1" dirty="0" err="1" smtClean="0"/>
                <a:t>Neg</a:t>
              </a:r>
              <a:r>
                <a:rPr lang="en-US" sz="1600" b="1" dirty="0" smtClean="0"/>
                <a:t>-FBs</a:t>
              </a:r>
              <a:endParaRPr lang="en-US" sz="1600" b="1" dirty="0"/>
            </a:p>
          </p:txBody>
        </p:sp>
        <p:sp>
          <p:nvSpPr>
            <p:cNvPr id="17" name="TextBox 16"/>
            <p:cNvSpPr txBox="1"/>
            <p:nvPr/>
          </p:nvSpPr>
          <p:spPr>
            <a:xfrm>
              <a:off x="2128420" y="4417694"/>
              <a:ext cx="1753237" cy="338554"/>
            </a:xfrm>
            <a:prstGeom prst="rect">
              <a:avLst/>
            </a:prstGeom>
            <a:noFill/>
          </p:spPr>
          <p:txBody>
            <a:bodyPr wrap="square" rtlCol="0">
              <a:spAutoFit/>
            </a:bodyPr>
            <a:lstStyle/>
            <a:p>
              <a:pPr algn="ctr"/>
              <a:r>
                <a:rPr lang="en-US" sz="1600" b="1" dirty="0" smtClean="0"/>
                <a:t>CMs + </a:t>
              </a:r>
              <a:r>
                <a:rPr lang="en-US" sz="1600" b="1" dirty="0" err="1" smtClean="0"/>
                <a:t>miRs</a:t>
              </a:r>
              <a:r>
                <a:rPr lang="en-US" sz="1600" b="1" dirty="0" smtClean="0"/>
                <a:t>-FBs</a:t>
              </a:r>
              <a:endParaRPr lang="en-US" sz="1600" b="1" dirty="0"/>
            </a:p>
          </p:txBody>
        </p:sp>
        <p:cxnSp>
          <p:nvCxnSpPr>
            <p:cNvPr id="18" name="Straight Connector 17"/>
            <p:cNvCxnSpPr/>
            <p:nvPr/>
          </p:nvCxnSpPr>
          <p:spPr>
            <a:xfrm>
              <a:off x="914400" y="4337012"/>
              <a:ext cx="2743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458611" y="1824012"/>
            <a:ext cx="3886200" cy="3192760"/>
            <a:chOff x="3657600" y="1600200"/>
            <a:chExt cx="3886200" cy="3192760"/>
          </a:xfrm>
        </p:grpSpPr>
        <p:graphicFrame>
          <p:nvGraphicFramePr>
            <p:cNvPr id="20" name="Chart 19"/>
            <p:cNvGraphicFramePr>
              <a:graphicFrameLocks/>
            </p:cNvGraphicFramePr>
            <p:nvPr>
              <p:extLst>
                <p:ext uri="{D42A27DB-BD31-4B8C-83A1-F6EECF244321}">
                  <p14:modId xmlns:p14="http://schemas.microsoft.com/office/powerpoint/2010/main" val="1652121710"/>
                </p:ext>
              </p:extLst>
            </p:nvPr>
          </p:nvGraphicFramePr>
          <p:xfrm>
            <a:off x="3657600" y="1600200"/>
            <a:ext cx="3605814" cy="3124672"/>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p:cNvSpPr txBox="1"/>
            <p:nvPr/>
          </p:nvSpPr>
          <p:spPr>
            <a:xfrm>
              <a:off x="6300589" y="2319286"/>
              <a:ext cx="325179" cy="430887"/>
            </a:xfrm>
            <a:prstGeom prst="rect">
              <a:avLst/>
            </a:prstGeom>
            <a:noFill/>
          </p:spPr>
          <p:txBody>
            <a:bodyPr wrap="none" rtlCol="0">
              <a:spAutoFit/>
            </a:bodyPr>
            <a:lstStyle/>
            <a:p>
              <a:r>
                <a:rPr lang="en-US" sz="2200" dirty="0" smtClean="0"/>
                <a:t>*</a:t>
              </a:r>
              <a:endParaRPr lang="en-US" sz="2200" dirty="0"/>
            </a:p>
          </p:txBody>
        </p:sp>
        <p:cxnSp>
          <p:nvCxnSpPr>
            <p:cNvPr id="22" name="Straight Connector 21"/>
            <p:cNvCxnSpPr/>
            <p:nvPr/>
          </p:nvCxnSpPr>
          <p:spPr>
            <a:xfrm>
              <a:off x="4572000" y="4329953"/>
              <a:ext cx="2743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347943" y="4454406"/>
              <a:ext cx="1753237" cy="338554"/>
            </a:xfrm>
            <a:prstGeom prst="rect">
              <a:avLst/>
            </a:prstGeom>
            <a:noFill/>
          </p:spPr>
          <p:txBody>
            <a:bodyPr wrap="square" rtlCol="0">
              <a:spAutoFit/>
            </a:bodyPr>
            <a:lstStyle/>
            <a:p>
              <a:pPr algn="ctr"/>
              <a:r>
                <a:rPr lang="en-US" sz="1600" b="1" dirty="0" smtClean="0"/>
                <a:t>CMs + </a:t>
              </a:r>
              <a:r>
                <a:rPr lang="en-US" sz="1600" b="1" dirty="0" err="1" smtClean="0"/>
                <a:t>Neg</a:t>
              </a:r>
              <a:r>
                <a:rPr lang="en-US" sz="1600" b="1" dirty="0" smtClean="0"/>
                <a:t>-FBs</a:t>
              </a:r>
              <a:endParaRPr lang="en-US" sz="1600" b="1" dirty="0"/>
            </a:p>
          </p:txBody>
        </p:sp>
        <p:sp>
          <p:nvSpPr>
            <p:cNvPr id="24" name="TextBox 23"/>
            <p:cNvSpPr txBox="1"/>
            <p:nvPr/>
          </p:nvSpPr>
          <p:spPr>
            <a:xfrm>
              <a:off x="5790563" y="4437529"/>
              <a:ext cx="1753237" cy="338554"/>
            </a:xfrm>
            <a:prstGeom prst="rect">
              <a:avLst/>
            </a:prstGeom>
            <a:noFill/>
          </p:spPr>
          <p:txBody>
            <a:bodyPr wrap="square" rtlCol="0">
              <a:spAutoFit/>
            </a:bodyPr>
            <a:lstStyle/>
            <a:p>
              <a:pPr algn="ctr"/>
              <a:r>
                <a:rPr lang="en-US" sz="1600" b="1" dirty="0" smtClean="0"/>
                <a:t>CMs + </a:t>
              </a:r>
              <a:r>
                <a:rPr lang="en-US" sz="1600" b="1" dirty="0" err="1" smtClean="0"/>
                <a:t>miRs</a:t>
              </a:r>
              <a:r>
                <a:rPr lang="en-US" sz="1600" b="1" dirty="0" smtClean="0"/>
                <a:t>-FBs</a:t>
              </a:r>
              <a:endParaRPr lang="en-US" sz="1600" b="1" dirty="0"/>
            </a:p>
          </p:txBody>
        </p:sp>
        <p:cxnSp>
          <p:nvCxnSpPr>
            <p:cNvPr id="25" name="Straight Connector 24"/>
            <p:cNvCxnSpPr/>
            <p:nvPr/>
          </p:nvCxnSpPr>
          <p:spPr>
            <a:xfrm>
              <a:off x="4576543" y="4343400"/>
              <a:ext cx="2743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25917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39"/>
          <a:stretch/>
        </p:blipFill>
        <p:spPr>
          <a:xfrm>
            <a:off x="47502" y="904220"/>
            <a:ext cx="9048997" cy="4886980"/>
          </a:xfrm>
          <a:prstGeom prst="rect">
            <a:avLst/>
          </a:prstGeom>
        </p:spPr>
      </p:pic>
      <p:sp>
        <p:nvSpPr>
          <p:cNvPr id="4" name="TextBox 3"/>
          <p:cNvSpPr txBox="1"/>
          <p:nvPr/>
        </p:nvSpPr>
        <p:spPr>
          <a:xfrm>
            <a:off x="1433962" y="381000"/>
            <a:ext cx="6276077" cy="523220"/>
          </a:xfrm>
          <a:prstGeom prst="rect">
            <a:avLst/>
          </a:prstGeom>
          <a:noFill/>
        </p:spPr>
        <p:txBody>
          <a:bodyPr wrap="none" rtlCol="0">
            <a:spAutoFit/>
          </a:bodyPr>
          <a:lstStyle/>
          <a:p>
            <a:r>
              <a:rPr lang="en-US" sz="2800" b="1" dirty="0" smtClean="0">
                <a:latin typeface="Book Antiqua" panose="02040602050305030304" pitchFamily="18" charset="0"/>
              </a:rPr>
              <a:t>Cells interact with their environment</a:t>
            </a:r>
            <a:endParaRPr lang="en-US" sz="2800" b="1" dirty="0">
              <a:latin typeface="Book Antiqua" panose="02040602050305030304" pitchFamily="18" charset="0"/>
            </a:endParaRPr>
          </a:p>
        </p:txBody>
      </p:sp>
      <p:sp>
        <p:nvSpPr>
          <p:cNvPr id="2" name="TextBox 1"/>
          <p:cNvSpPr txBox="1"/>
          <p:nvPr/>
        </p:nvSpPr>
        <p:spPr>
          <a:xfrm>
            <a:off x="0" y="5943600"/>
            <a:ext cx="9144001" cy="1200329"/>
          </a:xfrm>
          <a:prstGeom prst="rect">
            <a:avLst/>
          </a:prstGeom>
          <a:noFill/>
        </p:spPr>
        <p:txBody>
          <a:bodyPr wrap="square" rtlCol="0">
            <a:spAutoFit/>
          </a:bodyPr>
          <a:lstStyle/>
          <a:p>
            <a:r>
              <a:rPr lang="en-US" dirty="0"/>
              <a:t>The extracellular matrix </a:t>
            </a:r>
            <a:r>
              <a:rPr lang="en-US" dirty="0" smtClean="0"/>
              <a:t>acts </a:t>
            </a:r>
            <a:r>
              <a:rPr lang="en-US" dirty="0"/>
              <a:t>as a repository of growth factors. Matrix metalloproteinases can release these growth factor </a:t>
            </a:r>
            <a:r>
              <a:rPr lang="en-US" dirty="0" smtClean="0"/>
              <a:t>by </a:t>
            </a:r>
            <a:r>
              <a:rPr lang="en-US" dirty="0"/>
              <a:t>degrading the ECM</a:t>
            </a:r>
            <a:r>
              <a:rPr lang="en-US" dirty="0" smtClean="0"/>
              <a:t>. For example, plasminogen when activated  </a:t>
            </a:r>
            <a:r>
              <a:rPr lang="en-US" dirty="0"/>
              <a:t>can </a:t>
            </a:r>
            <a:r>
              <a:rPr lang="en-US" dirty="0" smtClean="0"/>
              <a:t>lead to  </a:t>
            </a:r>
            <a:r>
              <a:rPr lang="en-US" dirty="0"/>
              <a:t>ECM degradation via MMP activation.</a:t>
            </a:r>
          </a:p>
          <a:p>
            <a:endParaRPr lang="en-US" dirty="0"/>
          </a:p>
        </p:txBody>
      </p:sp>
      <p:sp>
        <p:nvSpPr>
          <p:cNvPr id="5" name="TextBox 4"/>
          <p:cNvSpPr txBox="1"/>
          <p:nvPr/>
        </p:nvSpPr>
        <p:spPr>
          <a:xfrm>
            <a:off x="5334000" y="4038600"/>
            <a:ext cx="1224053" cy="276999"/>
          </a:xfrm>
          <a:prstGeom prst="rect">
            <a:avLst/>
          </a:prstGeom>
          <a:noFill/>
        </p:spPr>
        <p:txBody>
          <a:bodyPr wrap="none" rtlCol="0">
            <a:spAutoFit/>
          </a:bodyPr>
          <a:lstStyle/>
          <a:p>
            <a:r>
              <a:rPr lang="en-US" sz="1200" dirty="0" smtClean="0"/>
              <a:t>Serine proteases</a:t>
            </a:r>
            <a:endParaRPr lang="en-US" sz="1200" dirty="0"/>
          </a:p>
        </p:txBody>
      </p:sp>
      <p:sp>
        <p:nvSpPr>
          <p:cNvPr id="7" name="Rectangle 6"/>
          <p:cNvSpPr/>
          <p:nvPr/>
        </p:nvSpPr>
        <p:spPr>
          <a:xfrm>
            <a:off x="4343399" y="904220"/>
            <a:ext cx="5181601" cy="738664"/>
          </a:xfrm>
          <a:prstGeom prst="rect">
            <a:avLst/>
          </a:prstGeom>
        </p:spPr>
        <p:txBody>
          <a:bodyPr wrap="square">
            <a:spAutoFit/>
          </a:bodyPr>
          <a:lstStyle/>
          <a:p>
            <a:r>
              <a:rPr lang="en-US" sz="1400" dirty="0" err="1"/>
              <a:t>Cadherins</a:t>
            </a:r>
            <a:r>
              <a:rPr lang="en-US" sz="1400" dirty="0"/>
              <a:t> mediate cell </a:t>
            </a:r>
            <a:r>
              <a:rPr lang="en-US" sz="1400" dirty="0" err="1"/>
              <a:t>cell</a:t>
            </a:r>
            <a:r>
              <a:rPr lang="en-US" sz="1400" dirty="0"/>
              <a:t> communication.</a:t>
            </a:r>
          </a:p>
          <a:p>
            <a:r>
              <a:rPr lang="en-US" sz="1400" dirty="0"/>
              <a:t>Soluble growth factors activate their cognate </a:t>
            </a:r>
            <a:r>
              <a:rPr lang="en-US" sz="1400" dirty="0" smtClean="0"/>
              <a:t>receptors. </a:t>
            </a:r>
          </a:p>
          <a:p>
            <a:r>
              <a:rPr lang="en-US" sz="1400" dirty="0" err="1"/>
              <a:t>I</a:t>
            </a:r>
            <a:r>
              <a:rPr lang="en-US" sz="1400" dirty="0" err="1" smtClean="0"/>
              <a:t>ntegrins</a:t>
            </a:r>
            <a:r>
              <a:rPr lang="en-US" sz="1400" dirty="0" smtClean="0"/>
              <a:t> </a:t>
            </a:r>
            <a:r>
              <a:rPr lang="en-US" sz="1400" dirty="0"/>
              <a:t>respond to the extracellular matrix.</a:t>
            </a:r>
          </a:p>
        </p:txBody>
      </p:sp>
    </p:spTree>
    <p:extLst>
      <p:ext uri="{BB962C8B-B14F-4D97-AF65-F5344CB8AC3E}">
        <p14:creationId xmlns:p14="http://schemas.microsoft.com/office/powerpoint/2010/main" val="38782709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9793" y="1021278"/>
            <a:ext cx="8164415" cy="1077218"/>
          </a:xfrm>
          <a:prstGeom prst="rect">
            <a:avLst/>
          </a:prstGeom>
          <a:noFill/>
        </p:spPr>
        <p:txBody>
          <a:bodyPr wrap="none" rtlCol="0">
            <a:spAutoFit/>
          </a:bodyPr>
          <a:lstStyle/>
          <a:p>
            <a:r>
              <a:rPr lang="en-US" sz="3200" b="1" dirty="0" smtClean="0">
                <a:latin typeface="Book Antiqua" panose="02040602050305030304" pitchFamily="18" charset="0"/>
              </a:rPr>
              <a:t>Mechanism of </a:t>
            </a:r>
            <a:r>
              <a:rPr lang="en-US" sz="3200" b="1" dirty="0" err="1" smtClean="0">
                <a:latin typeface="Book Antiqua" panose="02040602050305030304" pitchFamily="18" charset="0"/>
              </a:rPr>
              <a:t>miR</a:t>
            </a:r>
            <a:r>
              <a:rPr lang="en-US" sz="3200" b="1" dirty="0" smtClean="0">
                <a:latin typeface="Book Antiqua" panose="02040602050305030304" pitchFamily="18" charset="0"/>
              </a:rPr>
              <a:t> combo reprogramming</a:t>
            </a:r>
          </a:p>
          <a:p>
            <a:endParaRPr lang="en-US" sz="3200" b="1" dirty="0">
              <a:latin typeface="Book Antiqua" panose="02040602050305030304" pitchFamily="18" charset="0"/>
            </a:endParaRPr>
          </a:p>
        </p:txBody>
      </p:sp>
      <p:sp>
        <p:nvSpPr>
          <p:cNvPr id="4" name="Content Placeholder 3"/>
          <p:cNvSpPr>
            <a:spLocks noGrp="1"/>
          </p:cNvSpPr>
          <p:nvPr>
            <p:ph idx="4294967295"/>
          </p:nvPr>
        </p:nvSpPr>
        <p:spPr>
          <a:xfrm>
            <a:off x="0" y="2098675"/>
            <a:ext cx="8229600" cy="4027488"/>
          </a:xfrm>
        </p:spPr>
        <p:txBody>
          <a:bodyPr>
            <a:normAutofit/>
          </a:bodyPr>
          <a:lstStyle/>
          <a:p>
            <a:pPr lvl="1">
              <a:buFont typeface="Wingdings" panose="05000000000000000000" pitchFamily="2" charset="2"/>
              <a:buChar char="§"/>
            </a:pPr>
            <a:r>
              <a:rPr lang="en-US" sz="3200" dirty="0" smtClean="0"/>
              <a:t>Mechanical</a:t>
            </a:r>
          </a:p>
          <a:p>
            <a:pPr lvl="1">
              <a:buFont typeface="Wingdings" panose="05000000000000000000" pitchFamily="2" charset="2"/>
              <a:buChar char="§"/>
            </a:pPr>
            <a:r>
              <a:rPr lang="en-US" sz="3200" dirty="0"/>
              <a:t>Epigenetic</a:t>
            </a:r>
          </a:p>
          <a:p>
            <a:pPr lvl="1">
              <a:buFont typeface="Wingdings" panose="05000000000000000000" pitchFamily="2" charset="2"/>
              <a:buChar char="§"/>
            </a:pPr>
            <a:r>
              <a:rPr lang="en-US" sz="3200" dirty="0" smtClean="0"/>
              <a:t>Innate Immunity</a:t>
            </a:r>
            <a:endParaRPr lang="en-US" sz="3200" dirty="0"/>
          </a:p>
        </p:txBody>
      </p:sp>
    </p:spTree>
    <p:extLst>
      <p:ext uri="{BB962C8B-B14F-4D97-AF65-F5344CB8AC3E}">
        <p14:creationId xmlns:p14="http://schemas.microsoft.com/office/powerpoint/2010/main" val="20110290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871" t="16716" r="28258" b="7503"/>
          <a:stretch/>
        </p:blipFill>
        <p:spPr bwMode="auto">
          <a:xfrm>
            <a:off x="228600" y="228600"/>
            <a:ext cx="6291618" cy="6496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7280" t="13861" r="25822" b="21912"/>
          <a:stretch/>
        </p:blipFill>
        <p:spPr bwMode="auto">
          <a:xfrm>
            <a:off x="6597555" y="1219200"/>
            <a:ext cx="2317845" cy="5505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667000" y="838200"/>
            <a:ext cx="6728853" cy="369332"/>
          </a:xfrm>
          <a:prstGeom prst="rect">
            <a:avLst/>
          </a:prstGeom>
          <a:noFill/>
        </p:spPr>
        <p:txBody>
          <a:bodyPr wrap="square" rtlCol="0">
            <a:spAutoFit/>
          </a:bodyPr>
          <a:lstStyle/>
          <a:p>
            <a:r>
              <a:rPr lang="en-US" dirty="0" err="1" smtClean="0"/>
              <a:t>Gnecchi</a:t>
            </a:r>
            <a:r>
              <a:rPr lang="en-US" dirty="0" smtClean="0"/>
              <a:t> M, </a:t>
            </a:r>
            <a:r>
              <a:rPr lang="en-US" dirty="0" err="1" smtClean="0"/>
              <a:t>Melo</a:t>
            </a:r>
            <a:r>
              <a:rPr lang="en-US" dirty="0" smtClean="0"/>
              <a:t> L, </a:t>
            </a:r>
            <a:r>
              <a:rPr lang="en-US" dirty="0" err="1" smtClean="0"/>
              <a:t>Noisseux</a:t>
            </a:r>
            <a:r>
              <a:rPr lang="en-US" dirty="0"/>
              <a:t> </a:t>
            </a:r>
            <a:r>
              <a:rPr lang="en-US" dirty="0" smtClean="0"/>
              <a:t>N, Pratt RE, Dzau VJ. </a:t>
            </a:r>
            <a:r>
              <a:rPr lang="en-US" b="1" dirty="0" smtClean="0"/>
              <a:t>Nat Med </a:t>
            </a:r>
            <a:r>
              <a:rPr lang="en-US" dirty="0" smtClean="0"/>
              <a:t>2005 </a:t>
            </a:r>
            <a:endParaRPr lang="en-US" dirty="0"/>
          </a:p>
        </p:txBody>
      </p:sp>
    </p:spTree>
    <p:extLst>
      <p:ext uri="{BB962C8B-B14F-4D97-AF65-F5344CB8AC3E}">
        <p14:creationId xmlns:p14="http://schemas.microsoft.com/office/powerpoint/2010/main" val="1018781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cstate="print"/>
          <a:srcRect/>
          <a:stretch>
            <a:fillRect/>
          </a:stretch>
        </p:blipFill>
        <p:spPr bwMode="auto">
          <a:xfrm>
            <a:off x="1295400" y="1219200"/>
            <a:ext cx="6096000" cy="4032250"/>
          </a:xfrm>
          <a:prstGeom prst="rect">
            <a:avLst/>
          </a:prstGeom>
          <a:noFill/>
          <a:ln w="9525">
            <a:noFill/>
            <a:miter lim="800000"/>
            <a:headEnd/>
            <a:tailEnd/>
          </a:ln>
        </p:spPr>
      </p:pic>
      <p:sp>
        <p:nvSpPr>
          <p:cNvPr id="232451" name="Text Box 3"/>
          <p:cNvSpPr txBox="1">
            <a:spLocks noChangeArrowheads="1"/>
          </p:cNvSpPr>
          <p:nvPr/>
        </p:nvSpPr>
        <p:spPr bwMode="auto">
          <a:xfrm>
            <a:off x="1143000" y="76200"/>
            <a:ext cx="7315200" cy="701675"/>
          </a:xfrm>
          <a:prstGeom prst="rect">
            <a:avLst/>
          </a:prstGeom>
          <a:noFill/>
          <a:ln w="9525">
            <a:noFill/>
            <a:miter lim="800000"/>
            <a:headEnd/>
            <a:tailEnd/>
          </a:ln>
          <a:effectLst/>
        </p:spPr>
        <p:txBody>
          <a:bodyPr>
            <a:spAutoFit/>
          </a:bodyPr>
          <a:lstStyle/>
          <a:p>
            <a:pPr>
              <a:spcBef>
                <a:spcPct val="50000"/>
              </a:spcBef>
            </a:pPr>
            <a:r>
              <a:rPr lang="en-GB" sz="2000" b="1">
                <a:solidFill>
                  <a:schemeClr val="folHlink"/>
                </a:solidFill>
                <a:cs typeface="Arial" pitchFamily="34" charset="0"/>
              </a:rPr>
              <a:t>Effect of </a:t>
            </a:r>
            <a:r>
              <a:rPr lang="en-GB" sz="2000" b="1">
                <a:solidFill>
                  <a:schemeClr val="tx2"/>
                </a:solidFill>
                <a:cs typeface="Arial" pitchFamily="34" charset="0"/>
              </a:rPr>
              <a:t>conditioned media</a:t>
            </a:r>
            <a:r>
              <a:rPr lang="en-GB" sz="2000" b="1">
                <a:solidFill>
                  <a:schemeClr val="folHlink"/>
                </a:solidFill>
                <a:cs typeface="Arial" pitchFamily="34" charset="0"/>
              </a:rPr>
              <a:t> on infarct size and inflammatory response after 72 hours </a:t>
            </a:r>
            <a:endParaRPr lang="en-US" sz="2000" b="1">
              <a:solidFill>
                <a:schemeClr val="folHlink"/>
              </a:solidFill>
              <a:cs typeface="Arial" pitchFamily="34" charset="0"/>
            </a:endParaRPr>
          </a:p>
        </p:txBody>
      </p:sp>
      <p:sp>
        <p:nvSpPr>
          <p:cNvPr id="232452" name="Text Box 4"/>
          <p:cNvSpPr txBox="1">
            <a:spLocks noChangeArrowheads="1"/>
          </p:cNvSpPr>
          <p:nvPr/>
        </p:nvSpPr>
        <p:spPr bwMode="auto">
          <a:xfrm>
            <a:off x="1965325" y="5473700"/>
            <a:ext cx="742950" cy="411163"/>
          </a:xfrm>
          <a:prstGeom prst="rect">
            <a:avLst/>
          </a:prstGeom>
          <a:noFill/>
          <a:ln w="9525">
            <a:noFill/>
            <a:miter lim="800000"/>
            <a:headEnd/>
            <a:tailEnd/>
          </a:ln>
          <a:effectLst/>
        </p:spPr>
        <p:txBody>
          <a:bodyPr wrap="none" bIns="0">
            <a:spAutoFit/>
          </a:bodyPr>
          <a:lstStyle/>
          <a:p>
            <a:pPr eaLnBrk="0" hangingPunct="0"/>
            <a:r>
              <a:rPr lang="en-US" sz="2400" b="1">
                <a:latin typeface="Times New Roman" pitchFamily="18" charset="0"/>
                <a:cs typeface="Arial" pitchFamily="34" charset="0"/>
              </a:rPr>
              <a:t>PBS</a:t>
            </a:r>
          </a:p>
        </p:txBody>
      </p:sp>
      <p:sp>
        <p:nvSpPr>
          <p:cNvPr id="232453" name="Text Box 5"/>
          <p:cNvSpPr txBox="1">
            <a:spLocks noChangeArrowheads="1"/>
          </p:cNvSpPr>
          <p:nvPr/>
        </p:nvSpPr>
        <p:spPr bwMode="auto">
          <a:xfrm>
            <a:off x="3870325" y="5397500"/>
            <a:ext cx="1290638" cy="411163"/>
          </a:xfrm>
          <a:prstGeom prst="rect">
            <a:avLst/>
          </a:prstGeom>
          <a:noFill/>
          <a:ln w="9525">
            <a:noFill/>
            <a:miter lim="800000"/>
            <a:headEnd/>
            <a:tailEnd/>
          </a:ln>
          <a:effectLst/>
        </p:spPr>
        <p:txBody>
          <a:bodyPr wrap="none" bIns="0">
            <a:spAutoFit/>
          </a:bodyPr>
          <a:lstStyle/>
          <a:p>
            <a:pPr eaLnBrk="0" hangingPunct="0"/>
            <a:r>
              <a:rPr lang="en-US" sz="2400" b="1">
                <a:latin typeface="Times New Roman" pitchFamily="18" charset="0"/>
                <a:cs typeface="Arial" pitchFamily="34" charset="0"/>
              </a:rPr>
              <a:t>GFP cM</a:t>
            </a:r>
          </a:p>
        </p:txBody>
      </p:sp>
      <p:sp>
        <p:nvSpPr>
          <p:cNvPr id="232454" name="Text Box 6"/>
          <p:cNvSpPr txBox="1">
            <a:spLocks noChangeArrowheads="1"/>
          </p:cNvSpPr>
          <p:nvPr/>
        </p:nvSpPr>
        <p:spPr bwMode="auto">
          <a:xfrm>
            <a:off x="5775325" y="5397500"/>
            <a:ext cx="1174750" cy="411163"/>
          </a:xfrm>
          <a:prstGeom prst="rect">
            <a:avLst/>
          </a:prstGeom>
          <a:noFill/>
          <a:ln w="9525">
            <a:noFill/>
            <a:miter lim="800000"/>
            <a:headEnd/>
            <a:tailEnd/>
          </a:ln>
          <a:effectLst/>
        </p:spPr>
        <p:txBody>
          <a:bodyPr wrap="none" bIns="0">
            <a:spAutoFit/>
          </a:bodyPr>
          <a:lstStyle/>
          <a:p>
            <a:pPr eaLnBrk="0" hangingPunct="0"/>
            <a:r>
              <a:rPr lang="en-US" sz="2400" b="1">
                <a:latin typeface="Times New Roman" pitchFamily="18" charset="0"/>
                <a:cs typeface="Arial" pitchFamily="34" charset="0"/>
              </a:rPr>
              <a:t>Akt cM</a:t>
            </a:r>
          </a:p>
        </p:txBody>
      </p:sp>
      <p:sp>
        <p:nvSpPr>
          <p:cNvPr id="232455" name="Text Box 7"/>
          <p:cNvSpPr txBox="1">
            <a:spLocks noChangeArrowheads="1"/>
          </p:cNvSpPr>
          <p:nvPr/>
        </p:nvSpPr>
        <p:spPr bwMode="auto">
          <a:xfrm>
            <a:off x="3962400" y="6208713"/>
            <a:ext cx="5375275" cy="366712"/>
          </a:xfrm>
          <a:prstGeom prst="rect">
            <a:avLst/>
          </a:prstGeom>
          <a:noFill/>
          <a:ln w="9525">
            <a:noFill/>
            <a:miter lim="800000"/>
            <a:headEnd/>
            <a:tailEnd/>
          </a:ln>
          <a:effectLst/>
        </p:spPr>
        <p:txBody>
          <a:bodyPr>
            <a:spAutoFit/>
          </a:bodyPr>
          <a:lstStyle/>
          <a:p>
            <a:r>
              <a:rPr lang="en-US" b="1"/>
              <a:t>Gnecchi, Melo, Pachori &amp; Dzau (2005) Nat Med</a:t>
            </a:r>
          </a:p>
        </p:txBody>
      </p:sp>
    </p:spTree>
    <p:extLst>
      <p:ext uri="{BB962C8B-B14F-4D97-AF65-F5344CB8AC3E}">
        <p14:creationId xmlns:p14="http://schemas.microsoft.com/office/powerpoint/2010/main" val="35566624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 y="76200"/>
            <a:ext cx="9182101"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The Paracrine Hypothesis</a:t>
            </a:r>
            <a:endParaRPr lang="en-US" dirty="0" smtClean="0">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51820"/>
            <a:ext cx="6418262" cy="5394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0" y="5638800"/>
            <a:ext cx="11175750" cy="1200329"/>
          </a:xfrm>
          <a:prstGeom prst="rect">
            <a:avLst/>
          </a:prstGeom>
        </p:spPr>
        <p:txBody>
          <a:bodyPr wrap="square">
            <a:spAutoFit/>
          </a:bodyPr>
          <a:lstStyle/>
          <a:p>
            <a:pPr marL="171450" lvl="0" indent="-171450">
              <a:buFont typeface="Arial" panose="020B0604020202020204" pitchFamily="34" charset="0"/>
              <a:buChar char="•"/>
            </a:pPr>
            <a:r>
              <a:rPr lang="en-US" sz="1200" dirty="0" err="1"/>
              <a:t>Gnecchi</a:t>
            </a:r>
            <a:r>
              <a:rPr lang="en-US" sz="1200" dirty="0"/>
              <a:t> M, He H, Liang OD, </a:t>
            </a:r>
            <a:r>
              <a:rPr lang="en-US" sz="1200" dirty="0" err="1"/>
              <a:t>Melo</a:t>
            </a:r>
            <a:r>
              <a:rPr lang="en-US" sz="1200" dirty="0"/>
              <a:t> LG, Morello F, Mu H, </a:t>
            </a:r>
            <a:r>
              <a:rPr lang="en-US" sz="1200" dirty="0" err="1"/>
              <a:t>Noiseus</a:t>
            </a:r>
            <a:r>
              <a:rPr lang="en-US" sz="1200" dirty="0"/>
              <a:t> N, Zhang L, Pratt RE, </a:t>
            </a:r>
            <a:r>
              <a:rPr lang="en-US" sz="1200" dirty="0" err="1"/>
              <a:t>Ingwall</a:t>
            </a:r>
            <a:r>
              <a:rPr lang="en-US" sz="1200" dirty="0"/>
              <a:t> JS, </a:t>
            </a:r>
            <a:r>
              <a:rPr lang="en-US" sz="1200" b="1" dirty="0"/>
              <a:t>Dzau VJ., </a:t>
            </a:r>
            <a:endParaRPr lang="en-US" sz="1200" b="1" dirty="0" smtClean="0"/>
          </a:p>
          <a:p>
            <a:pPr lvl="0"/>
            <a:r>
              <a:rPr lang="en-US" sz="1200" dirty="0" smtClean="0"/>
              <a:t>     Paracrine </a:t>
            </a:r>
            <a:r>
              <a:rPr lang="en-US" sz="1200" dirty="0"/>
              <a:t>action accounts for marked protection of ischemic heart </a:t>
            </a:r>
            <a:r>
              <a:rPr lang="en-US" sz="1200" dirty="0" smtClean="0"/>
              <a:t> by </a:t>
            </a:r>
            <a:r>
              <a:rPr lang="en-US" sz="1200" dirty="0" err="1"/>
              <a:t>Akt</a:t>
            </a:r>
            <a:r>
              <a:rPr lang="en-US" sz="1200" dirty="0"/>
              <a:t>-modified </a:t>
            </a:r>
            <a:endParaRPr lang="en-US" sz="1200" dirty="0" smtClean="0"/>
          </a:p>
          <a:p>
            <a:pPr lvl="0"/>
            <a:r>
              <a:rPr lang="en-US" sz="1200" dirty="0"/>
              <a:t> </a:t>
            </a:r>
            <a:r>
              <a:rPr lang="en-US" sz="1200" dirty="0" smtClean="0"/>
              <a:t>     mesenchymal </a:t>
            </a:r>
            <a:r>
              <a:rPr lang="en-US" sz="1200" dirty="0"/>
              <a:t>stem cells</a:t>
            </a:r>
            <a:r>
              <a:rPr lang="en-US" sz="1200" i="1" dirty="0"/>
              <a:t>.  Nature Medicine,</a:t>
            </a:r>
            <a:r>
              <a:rPr lang="en-US" sz="1200" dirty="0"/>
              <a:t> 11(4):367-368, 2005</a:t>
            </a:r>
          </a:p>
          <a:p>
            <a:pPr marL="171450" indent="-171450">
              <a:buFont typeface="Arial" panose="020B0604020202020204" pitchFamily="34" charset="0"/>
              <a:buChar char="•"/>
            </a:pPr>
            <a:r>
              <a:rPr lang="en-US" sz="1200" dirty="0" err="1" smtClean="0"/>
              <a:t>Gnecchi</a:t>
            </a:r>
            <a:r>
              <a:rPr lang="en-US" sz="1200" dirty="0" smtClean="0"/>
              <a:t> </a:t>
            </a:r>
            <a:r>
              <a:rPr lang="en-US" sz="1200" dirty="0"/>
              <a:t>M, Zhang Z, Ni A, </a:t>
            </a:r>
            <a:r>
              <a:rPr lang="en-US" sz="1200" b="1" dirty="0"/>
              <a:t>Dzau VJ</a:t>
            </a:r>
            <a:r>
              <a:rPr lang="en-US" sz="1200" dirty="0"/>
              <a:t>. Paracrine mechanisms in adult stem cell signaling  </a:t>
            </a:r>
            <a:r>
              <a:rPr lang="en-US" sz="1200" dirty="0" smtClean="0"/>
              <a:t> </a:t>
            </a:r>
            <a:r>
              <a:rPr lang="en-US" sz="1200" dirty="0"/>
              <a:t>and therapy. </a:t>
            </a:r>
            <a:r>
              <a:rPr lang="en-US" sz="1200" b="1" i="1" dirty="0" err="1"/>
              <a:t>Circ</a:t>
            </a:r>
            <a:r>
              <a:rPr lang="en-US" sz="1200" b="1" i="1" dirty="0"/>
              <a:t> </a:t>
            </a:r>
            <a:r>
              <a:rPr lang="en-US" sz="1200" b="1" i="1" dirty="0" smtClean="0"/>
              <a:t>Res</a:t>
            </a:r>
            <a:r>
              <a:rPr lang="en-US" sz="1200" i="1" dirty="0" smtClean="0"/>
              <a:t>.</a:t>
            </a:r>
            <a:r>
              <a:rPr lang="en-US" sz="1200" dirty="0" smtClean="0"/>
              <a:t>103(11</a:t>
            </a:r>
            <a:r>
              <a:rPr lang="en-US" sz="1200" dirty="0"/>
              <a:t>):</a:t>
            </a:r>
            <a:r>
              <a:rPr lang="en-US" sz="1200" dirty="0" smtClean="0"/>
              <a:t>1204 2008.</a:t>
            </a:r>
          </a:p>
          <a:p>
            <a:pPr marL="171450" indent="-171450">
              <a:buFont typeface="Arial" panose="020B0604020202020204" pitchFamily="34" charset="0"/>
              <a:buChar char="•"/>
            </a:pPr>
            <a:r>
              <a:rPr lang="en-US" sz="1200" dirty="0" smtClean="0"/>
              <a:t>Hodgkinson </a:t>
            </a:r>
            <a:r>
              <a:rPr lang="en-US" sz="1200" dirty="0"/>
              <a:t>C, Bareja A, Gomez J, and </a:t>
            </a:r>
            <a:r>
              <a:rPr lang="en-US" sz="1200" b="1" dirty="0"/>
              <a:t>Dzau VJ</a:t>
            </a:r>
            <a:r>
              <a:rPr lang="en-US" sz="1200" dirty="0"/>
              <a:t>.  Emerging Concepts in Paracrine Mechanisms in </a:t>
            </a:r>
            <a:r>
              <a:rPr lang="en-US" sz="1200" dirty="0" smtClean="0"/>
              <a:t>Medicine and </a:t>
            </a:r>
            <a:r>
              <a:rPr lang="en-US" sz="1200" dirty="0"/>
              <a:t>Biology. </a:t>
            </a:r>
            <a:r>
              <a:rPr lang="en-US" sz="1200" b="1" dirty="0" err="1"/>
              <a:t>Circ</a:t>
            </a:r>
            <a:r>
              <a:rPr lang="en-US" sz="1200" b="1" dirty="0"/>
              <a:t> Res</a:t>
            </a:r>
            <a:r>
              <a:rPr lang="en-US" sz="1200" dirty="0"/>
              <a:t>. </a:t>
            </a:r>
            <a:r>
              <a:rPr lang="en-US" sz="1200" dirty="0" smtClean="0"/>
              <a:t>118</a:t>
            </a:r>
            <a:r>
              <a:rPr lang="en-US" sz="1200" dirty="0"/>
              <a:t>: </a:t>
            </a:r>
            <a:r>
              <a:rPr lang="en-US" sz="1200" dirty="0" smtClean="0"/>
              <a:t>95, 2015</a:t>
            </a:r>
          </a:p>
          <a:p>
            <a:endParaRPr lang="en-US" sz="1200" dirty="0"/>
          </a:p>
        </p:txBody>
      </p:sp>
      <p:sp>
        <p:nvSpPr>
          <p:cNvPr id="5" name="TextBox 4"/>
          <p:cNvSpPr txBox="1"/>
          <p:nvPr/>
        </p:nvSpPr>
        <p:spPr>
          <a:xfrm>
            <a:off x="6781800" y="1905000"/>
            <a:ext cx="2362200" cy="1754326"/>
          </a:xfrm>
          <a:prstGeom prst="rect">
            <a:avLst/>
          </a:prstGeom>
          <a:noFill/>
        </p:spPr>
        <p:txBody>
          <a:bodyPr wrap="square" rtlCol="0">
            <a:spAutoFit/>
          </a:bodyPr>
          <a:lstStyle/>
          <a:p>
            <a:pPr marL="285750" indent="-285750">
              <a:buFont typeface="Courier New" panose="02070309020205020404" pitchFamily="49" charset="0"/>
              <a:buChar char="o"/>
            </a:pPr>
            <a:r>
              <a:rPr lang="en-US" dirty="0" smtClean="0"/>
              <a:t>Cardiac protection</a:t>
            </a:r>
          </a:p>
          <a:p>
            <a:pPr marL="285750" indent="-285750">
              <a:buFont typeface="Courier New" panose="02070309020205020404" pitchFamily="49" charset="0"/>
              <a:buChar char="o"/>
            </a:pPr>
            <a:r>
              <a:rPr lang="en-US" dirty="0" smtClean="0"/>
              <a:t>Neovascularization</a:t>
            </a:r>
          </a:p>
          <a:p>
            <a:pPr marL="285750" indent="-285750">
              <a:buFont typeface="Courier New" panose="02070309020205020404" pitchFamily="49" charset="0"/>
              <a:buChar char="o"/>
            </a:pPr>
            <a:r>
              <a:rPr lang="en-US" dirty="0" smtClean="0"/>
              <a:t>Cardiac regeneration</a:t>
            </a:r>
          </a:p>
          <a:p>
            <a:pPr marL="285750" indent="-285750">
              <a:buFont typeface="Courier New" panose="02070309020205020404" pitchFamily="49" charset="0"/>
              <a:buChar char="o"/>
            </a:pPr>
            <a:r>
              <a:rPr lang="en-US" dirty="0" smtClean="0"/>
              <a:t>Cardiac remodeling </a:t>
            </a:r>
          </a:p>
          <a:p>
            <a:pPr marL="285750" indent="-285750">
              <a:buFont typeface="Courier New" panose="02070309020205020404" pitchFamily="49" charset="0"/>
              <a:buChar char="o"/>
            </a:pPr>
            <a:endParaRPr lang="en-US" dirty="0"/>
          </a:p>
        </p:txBody>
      </p:sp>
    </p:spTree>
    <p:extLst>
      <p:ext uri="{BB962C8B-B14F-4D97-AF65-F5344CB8AC3E}">
        <p14:creationId xmlns:p14="http://schemas.microsoft.com/office/powerpoint/2010/main" val="14012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4693</Words>
  <Application>Microsoft Office PowerPoint</Application>
  <PresentationFormat>On-screen Show (4:3)</PresentationFormat>
  <Paragraphs>527</Paragraphs>
  <Slides>63</Slides>
  <Notes>36</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Rebuilding the Failing Heart:  Bypassing the Roadblocks in Cell Therapy</vt:lpstr>
      <vt:lpstr>MI &amp; Heart Failure</vt:lpstr>
      <vt:lpstr>STEM CELLS &amp; CARDIAC MYOCYTES </vt:lpstr>
      <vt:lpstr>PowerPoint Presentation</vt:lpstr>
      <vt:lpstr>Cell based therapy: results</vt:lpstr>
      <vt:lpstr>PowerPoint Presentation</vt:lpstr>
      <vt:lpstr>PowerPoint Presentation</vt:lpstr>
      <vt:lpstr>PowerPoint Presentation</vt:lpstr>
      <vt:lpstr>PowerPoint Presentation</vt:lpstr>
      <vt:lpstr>PowerPoint Presentation</vt:lpstr>
      <vt:lpstr>PowerPoint Presentation</vt:lpstr>
      <vt:lpstr>Secreted Frizzled Related Proteins Antagonists of Wnt signaling</vt:lpstr>
      <vt:lpstr>PowerPoint Presentation</vt:lpstr>
      <vt:lpstr>PowerPoint Presentation</vt:lpstr>
      <vt:lpstr>PowerPoint Presentation</vt:lpstr>
      <vt:lpstr>PowerPoint Presentation</vt:lpstr>
      <vt:lpstr>PowerPoint Presentation</vt:lpstr>
      <vt:lpstr>PowerPoint Presentation</vt:lpstr>
      <vt:lpstr>Cellular Reprogramming for Cardiac Repair</vt:lpstr>
      <vt:lpstr>microRNAs</vt:lpstr>
      <vt:lpstr>PowerPoint Presentation</vt:lpstr>
      <vt:lpstr>PowerPoint Presentation</vt:lpstr>
      <vt:lpstr>PowerPoint Presentation</vt:lpstr>
      <vt:lpstr>Injection of miRNAs in vivo</vt:lpstr>
      <vt:lpstr>PowerPoint Presentation</vt:lpstr>
      <vt:lpstr>Physiological testing of induced cardiomyocytes </vt:lpstr>
      <vt:lpstr>PowerPoint Presentation</vt:lpstr>
      <vt:lpstr>PowerPoint Presentation</vt:lpstr>
      <vt:lpstr>PowerPoint Presentation</vt:lpstr>
      <vt:lpstr>PowerPoint Presentation</vt:lpstr>
      <vt:lpstr>PowerPoint Presentation</vt:lpstr>
      <vt:lpstr>Epigenetic Modification and Transcription</vt:lpstr>
      <vt:lpstr>H3K27 Methylation and Transcription regulation</vt:lpstr>
      <vt:lpstr>PowerPoint Presentation</vt:lpstr>
      <vt:lpstr>Inhibiting H3K27 methylases promotes reprogramming</vt:lpstr>
      <vt:lpstr>PowerPoint Presentation</vt:lpstr>
      <vt:lpstr>Hypothesis: micro RNAs mediate direct cardiac reprogramming of somatic cells through epigenetic modifications (histone methylation)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Synthetic RNA agonists</vt:lpstr>
      <vt:lpstr>PowerPoint Presentation</vt:lpstr>
      <vt:lpstr>PowerPoint Presentation</vt:lpstr>
      <vt:lpstr>PowerPoint Presentation</vt:lpstr>
      <vt:lpstr>PowerPoint Presentation</vt:lpstr>
      <vt:lpstr>PowerPoint Presentation</vt:lpstr>
      <vt:lpstr>Transition to pharmacotherapy </vt:lpstr>
      <vt:lpstr>PowerPoint Presentation</vt:lpstr>
      <vt:lpstr>PowerPoint Presentation</vt:lpstr>
      <vt:lpstr>3D environment improves direct cardiac reprogramming</vt:lpstr>
      <vt:lpstr>3D Tissue-engineered cardiac patch</vt:lpstr>
      <vt:lpstr>3D increases the efficiency of cardiac reprogramming</vt:lpstr>
      <vt:lpstr>Culture of miRs-transfected fibroblasts in 3D enhances cardiac reprogramming efficiency</vt:lpstr>
      <vt:lpstr>PowerPoint Presentation</vt:lpstr>
      <vt:lpstr>PowerPoint Presentation</vt:lpstr>
      <vt:lpstr>PowerPoint Presentation</vt:lpstr>
    </vt:vector>
  </TitlesOfParts>
  <Company>The National Academies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Rebuilding the Failing Heart:  Bypassing the Roadblocks in Cell Therapy</dc:title>
  <dc:creator>ITS</dc:creator>
  <cp:lastModifiedBy>ITS</cp:lastModifiedBy>
  <cp:revision>13</cp:revision>
  <dcterms:created xsi:type="dcterms:W3CDTF">2018-02-11T16:00:47Z</dcterms:created>
  <dcterms:modified xsi:type="dcterms:W3CDTF">2018-02-14T05:02:33Z</dcterms:modified>
</cp:coreProperties>
</file>