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412" r:id="rId2"/>
    <p:sldId id="455" r:id="rId3"/>
    <p:sldId id="456" r:id="rId4"/>
    <p:sldId id="465" r:id="rId5"/>
    <p:sldId id="458" r:id="rId6"/>
    <p:sldId id="466" r:id="rId7"/>
    <p:sldId id="469" r:id="rId8"/>
    <p:sldId id="470" r:id="rId9"/>
    <p:sldId id="471" r:id="rId10"/>
    <p:sldId id="447" r:id="rId11"/>
    <p:sldId id="472" r:id="rId12"/>
    <p:sldId id="473" r:id="rId13"/>
    <p:sldId id="474" r:id="rId14"/>
  </p:sldIdLst>
  <p:sldSz cx="9144000" cy="6858000" type="screen4x3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A0F"/>
    <a:srgbClr val="990000"/>
    <a:srgbClr val="008000"/>
    <a:srgbClr val="000066"/>
    <a:srgbClr val="FF0000"/>
    <a:srgbClr val="66FFFF"/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565" autoAdjust="0"/>
  </p:normalViewPr>
  <p:slideViewPr>
    <p:cSldViewPr>
      <p:cViewPr varScale="1">
        <p:scale>
          <a:sx n="101" d="100"/>
          <a:sy n="101" d="100"/>
        </p:scale>
        <p:origin x="-9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ACADEMIA MEXICANA DE CIENCIAS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BC8F99-DFD9-44E5-A282-6617B0AE9C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64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ACADEMIA MEXICANA DE CIENCIAS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6E0CCB-67C4-4D07-B269-309AE4F00E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5362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931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931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931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931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31C7-2D64-431F-B6F2-72A29DE65D13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FE14-C532-4265-836B-E0C7A2D2E3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85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657-9F55-4D28-8A67-2F19C8B6F7B2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C1AB-B7AC-4283-B777-0E7BB0D71D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23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DA28-7A0E-4006-9CD0-5291CE0CCFDC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C308-9884-4030-9637-2661E7C811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78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4337-24A9-4E16-98DF-D6EE96C5D707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D01A-A419-4659-AAB0-B2B2CC33EB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63317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5D8E-3307-43CC-8FAB-19CABD1F1854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90A0-0BA4-48EA-8380-E7BDCB61E9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08637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DF52-516E-49EE-A94F-B329F8BC3E37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FA83-5DC8-48FD-92EF-91843799D7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64463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A81A-2992-4BC0-8436-48AAB3A2D244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91E0-32BB-4209-8624-FA0A1ED742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22FA-C1F6-407E-80B0-46EA9DA2FA59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877E6-D194-407D-B5AE-48D2F392F6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3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F7FA-B558-4AA8-983A-8B1C835E7DF4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02E9-952A-4115-84E3-E1D65C6571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87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CF52C-1528-4ECB-9DB3-FC015F16E563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FFA1-CB9A-44AA-AE18-BE255506B6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6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43F9-90B6-4D36-98FE-E66B3E3031D1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36390-D6B6-4771-833B-938EADE04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87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540BD-CFE2-4174-9EA4-268E4C207CF0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EBCF-6DC4-4306-83FB-F2EAACBF8B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97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0547-227D-4752-A2D6-A2E38CCBBEB4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BBE-683E-4560-8A3A-A6A3302376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4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2C74-F75B-4E64-BD0B-5F7ABA68C5C7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34D0-90C8-4A83-87DA-B79E55E0CD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06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8FBA46-49A5-4CE3-A8AC-591785F0C76D}" type="datetime1">
              <a:rPr lang="es-ES"/>
              <a:pPr>
                <a:defRPr/>
              </a:pPr>
              <a:t>07/03/2018</a:t>
            </a:fld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A85E44-95B8-4BA1-9F55-1869142EA5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5FFC2-FCE9-49E0-A710-420F0F872658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55875" y="333375"/>
            <a:ext cx="626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MX" sz="2800" dirty="0" smtClean="0">
                <a:solidFill>
                  <a:schemeClr val="accent4">
                    <a:lumMod val="50000"/>
                  </a:schemeClr>
                </a:solidFill>
              </a:rPr>
              <a:t>Academia Mexicana de Ciencias (AMC)</a:t>
            </a:r>
            <a:endParaRPr lang="es-ES" sz="2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68313" y="908050"/>
            <a:ext cx="83534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293688"/>
            <a:ext cx="733425" cy="48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38950" y="3573016"/>
            <a:ext cx="761215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MX" sz="2400" dirty="0" smtClean="0"/>
              <a:t>Consejo de Academias Nacionales</a:t>
            </a:r>
            <a:endParaRPr lang="es-ES" sz="2400" dirty="0"/>
          </a:p>
        </p:txBody>
      </p:sp>
      <p:pic>
        <p:nvPicPr>
          <p:cNvPr id="6151" name="Picture 14" descr="030210_1841_0067_o_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12" y="3090777"/>
            <a:ext cx="1893447" cy="168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045075" y="6045170"/>
            <a:ext cx="460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 smtClean="0">
                <a:solidFill>
                  <a:schemeClr val="accent4">
                    <a:lumMod val="25000"/>
                  </a:schemeClr>
                </a:solidFill>
              </a:rPr>
              <a:t>Dr. José Luis Morán López, Marzo 2018</a:t>
            </a:r>
          </a:p>
          <a:p>
            <a:pPr algn="r"/>
            <a:r>
              <a:rPr lang="es-MX" sz="1600" dirty="0" smtClean="0">
                <a:solidFill>
                  <a:schemeClr val="accent4">
                    <a:lumMod val="25000"/>
                  </a:schemeClr>
                </a:solidFill>
              </a:rPr>
              <a:t>Presidente de la AMC</a:t>
            </a:r>
            <a:endParaRPr lang="es-MX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EF32-566B-4249-9303-62E3D3F97815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58371" name="Text Box 207"/>
          <p:cNvSpPr txBox="1">
            <a:spLocks noChangeArrowheads="1"/>
          </p:cNvSpPr>
          <p:nvPr/>
        </p:nvSpPr>
        <p:spPr bwMode="auto">
          <a:xfrm>
            <a:off x="468313" y="549275"/>
            <a:ext cx="8351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sz="2000" dirty="0" smtClean="0"/>
              <a:t>Declaratoria</a:t>
            </a:r>
            <a:endParaRPr lang="es-ES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51251" cy="54829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EF32-566B-4249-9303-62E3D3F97815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58371" name="Text Box 207"/>
          <p:cNvSpPr txBox="1">
            <a:spLocks noChangeArrowheads="1"/>
          </p:cNvSpPr>
          <p:nvPr/>
        </p:nvSpPr>
        <p:spPr bwMode="auto">
          <a:xfrm>
            <a:off x="468313" y="549275"/>
            <a:ext cx="8351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dirty="0" smtClean="0"/>
              <a:t>Reunión de Academias México-Estados Unidos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35" y="1484784"/>
            <a:ext cx="6534791" cy="49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4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EF32-566B-4249-9303-62E3D3F97815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58371" name="Text Box 207"/>
          <p:cNvSpPr txBox="1">
            <a:spLocks noChangeArrowheads="1"/>
          </p:cNvSpPr>
          <p:nvPr/>
        </p:nvSpPr>
        <p:spPr bwMode="auto">
          <a:xfrm>
            <a:off x="468313" y="549275"/>
            <a:ext cx="8351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dirty="0" smtClean="0"/>
              <a:t>Reunión de Academias México-Estados Unidos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6318767" cy="473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1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6926"/>
          <a:stretch/>
        </p:blipFill>
        <p:spPr>
          <a:xfrm>
            <a:off x="4860032" y="1340768"/>
            <a:ext cx="3594478" cy="2540830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EF32-566B-4249-9303-62E3D3F97815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58371" name="Text Box 207"/>
          <p:cNvSpPr txBox="1">
            <a:spLocks noChangeArrowheads="1"/>
          </p:cNvSpPr>
          <p:nvPr/>
        </p:nvSpPr>
        <p:spPr bwMode="auto">
          <a:xfrm>
            <a:off x="468313" y="549275"/>
            <a:ext cx="8351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dirty="0" smtClean="0"/>
              <a:t>Reunión de Academias México-Estados Unidos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1" y="3717032"/>
            <a:ext cx="4320480" cy="28803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9" y="1255633"/>
            <a:ext cx="3727304" cy="24848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9" y="4112483"/>
            <a:ext cx="3727304" cy="24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2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EF32-566B-4249-9303-62E3D3F97815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58371" name="Text Box 207"/>
          <p:cNvSpPr txBox="1">
            <a:spLocks noChangeArrowheads="1"/>
          </p:cNvSpPr>
          <p:nvPr/>
        </p:nvSpPr>
        <p:spPr bwMode="auto">
          <a:xfrm>
            <a:off x="468312" y="260648"/>
            <a:ext cx="8351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dirty="0" smtClean="0"/>
              <a:t>Qué es la AMC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39707" y="764704"/>
            <a:ext cx="73448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s-MX" sz="2000" dirty="0" smtClean="0">
              <a:solidFill>
                <a:srgbClr val="050A0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2000" dirty="0">
              <a:solidFill>
                <a:srgbClr val="050A0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r>
              <a:rPr lang="es-MX" sz="2000" dirty="0" smtClean="0">
                <a:solidFill>
                  <a:srgbClr val="050A0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es-MX" sz="2000" dirty="0">
                <a:solidFill>
                  <a:srgbClr val="050A0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Academia Mexicana de Ciencias (AMC) es una asociación civil independiente, fundada en 1959, constituida por investigadores activos de diversos campo del conocimiento en ciencias exactas, naturales y sociales, así como en humanidades e ingenierías. </a:t>
            </a:r>
          </a:p>
          <a:p>
            <a:pPr algn="just">
              <a:defRPr/>
            </a:pPr>
            <a:endParaRPr lang="es-MX" sz="1400" dirty="0">
              <a:solidFill>
                <a:srgbClr val="050A0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r>
              <a:rPr lang="es-MX" sz="2000" dirty="0">
                <a:solidFill>
                  <a:srgbClr val="050A0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Para la AMC, la educación, la ciencia, la tecnología y la innovación, forman una cadena que contribuye al desarrollo pleno del país, en beneficio de los mexicanos.</a:t>
            </a:r>
          </a:p>
          <a:p>
            <a:pPr algn="just">
              <a:defRPr/>
            </a:pPr>
            <a:endParaRPr lang="es-MX" sz="1400" dirty="0">
              <a:solidFill>
                <a:srgbClr val="050A0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r>
              <a:rPr lang="es-MX" sz="2000" dirty="0">
                <a:solidFill>
                  <a:srgbClr val="050A0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Las actividades de la AMC están orientadas a desarrollar y consolidar la cultura científica en la sociedad, divulgar el conocimiento entre niños y jóvenes, impulsar la formación de nuevos investigadores, fomentar la comunicación y colaboración con las diversas instancias responsables de la investigación en México, reconocer la labor científica de jóvenes investigadores y fortalecer la presencia internacional de la Academia.</a:t>
            </a:r>
          </a:p>
        </p:txBody>
      </p:sp>
      <p:pic>
        <p:nvPicPr>
          <p:cNvPr id="6" name="Imagen 4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707" y="836712"/>
            <a:ext cx="582515" cy="38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433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EEF32-566B-4249-9303-62E3D3F97815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58371" name="Text Box 207"/>
          <p:cNvSpPr txBox="1">
            <a:spLocks noChangeArrowheads="1"/>
          </p:cNvSpPr>
          <p:nvPr/>
        </p:nvSpPr>
        <p:spPr bwMode="auto">
          <a:xfrm>
            <a:off x="468312" y="260648"/>
            <a:ext cx="8351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s-ES" sz="2000" dirty="0"/>
              <a:t>Qué es la </a:t>
            </a:r>
            <a:r>
              <a:rPr lang="es-ES" sz="2000" dirty="0" smtClean="0"/>
              <a:t>AMC</a:t>
            </a:r>
            <a:endParaRPr lang="es-ES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56373" y="980728"/>
            <a:ext cx="7344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s-MX" sz="2000" dirty="0" smtClean="0">
              <a:solidFill>
                <a:srgbClr val="050A0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endParaRPr lang="es-MX" sz="2000" dirty="0">
              <a:solidFill>
                <a:srgbClr val="050A0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r>
              <a:rPr lang="es-MX" sz="2000" dirty="0" smtClean="0">
                <a:solidFill>
                  <a:srgbClr val="050A0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es-MX" sz="2000" dirty="0">
                <a:solidFill>
                  <a:srgbClr val="050A0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AMC, por la historia y solidez académica de sus miembros es, sin duda, la organización de científicos más significativa del país. Por una parte, la importancia y presencia de los programas de la AMC a lo largo del país, es reconocida por las instituciones nacionales y estatales; por otra, la opinión de la Academia es reconocida por su rigor y objetividad. Por estas razones, la relación de la AMC con otras organizaciones e instituciones de la vida académica, educativa y política del país se ha incrementado y reforzado, renovando el compromiso de la AMC y sus miembros con las mejores causas de México.</a:t>
            </a:r>
          </a:p>
          <a:p>
            <a:pPr algn="just">
              <a:defRPr/>
            </a:pPr>
            <a:endParaRPr lang="es-MX" sz="2000" dirty="0" smtClean="0">
              <a:solidFill>
                <a:srgbClr val="050A0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defRPr/>
            </a:pPr>
            <a:r>
              <a:rPr lang="es-ES_tradnl" sz="2000" dirty="0">
                <a:solidFill>
                  <a:srgbClr val="050A0F"/>
                </a:solidFill>
                <a:latin typeface="+mn-lt"/>
              </a:rPr>
              <a:t>Actualmente, la AMC cuenta con </a:t>
            </a:r>
            <a:r>
              <a:rPr lang="es-ES_tradnl" sz="2000" b="1" u="sng" dirty="0">
                <a:solidFill>
                  <a:srgbClr val="050A0F"/>
                </a:solidFill>
                <a:latin typeface="+mn-lt"/>
              </a:rPr>
              <a:t>2,779 </a:t>
            </a:r>
            <a:r>
              <a:rPr lang="es-ES_tradnl" sz="2000" dirty="0">
                <a:solidFill>
                  <a:srgbClr val="050A0F"/>
                </a:solidFill>
                <a:latin typeface="+mn-lt"/>
              </a:rPr>
              <a:t> integrantes de los cuales </a:t>
            </a:r>
            <a:r>
              <a:rPr lang="es-ES_tradnl" sz="2000" u="sng" dirty="0">
                <a:solidFill>
                  <a:srgbClr val="050A0F"/>
                </a:solidFill>
                <a:latin typeface="+mn-lt"/>
              </a:rPr>
              <a:t>109</a:t>
            </a:r>
            <a:r>
              <a:rPr lang="es-ES_tradnl" sz="2000" dirty="0">
                <a:solidFill>
                  <a:srgbClr val="050A0F"/>
                </a:solidFill>
                <a:latin typeface="+mn-lt"/>
              </a:rPr>
              <a:t> son miembros correspondientes (entre ellos, doce premios Nobel).</a:t>
            </a:r>
          </a:p>
          <a:p>
            <a:pPr algn="just">
              <a:defRPr/>
            </a:pPr>
            <a:endParaRPr lang="es-MX" sz="2000" dirty="0">
              <a:solidFill>
                <a:srgbClr val="050A0F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agen 4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707" y="836712"/>
            <a:ext cx="582515" cy="38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5795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2" y="1074738"/>
            <a:ext cx="7416055" cy="11387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_tradnl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Secciones Regionales</a:t>
            </a:r>
          </a:p>
          <a:p>
            <a:pPr>
              <a:spcBef>
                <a:spcPct val="0"/>
              </a:spcBef>
              <a:defRPr/>
            </a:pPr>
            <a:endParaRPr lang="es-ES_tradnl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s-ES_tradnl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La membresía de la AMC está distribuida en cinco secciones regionales y 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Unicode MS" panose="020B0604020202020204" pitchFamily="34" charset="-128"/>
              </a:rPr>
              <a:t>la Ciudad de México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8313" y="908050"/>
            <a:ext cx="8353425" cy="0"/>
          </a:xfrm>
          <a:prstGeom prst="line">
            <a:avLst/>
          </a:prstGeom>
          <a:noFill/>
          <a:ln w="25400" cap="flat" cmpd="sng" algn="ctr">
            <a:solidFill>
              <a:srgbClr val="ACB3C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800" kern="0">
              <a:solidFill>
                <a:srgbClr val="FFFFFF"/>
              </a:solidFill>
              <a:effectLst/>
              <a:latin typeface="Tahoma"/>
              <a:ea typeface="ＭＳ Ｐゴシック" panose="020B0600070205080204" pitchFamily="34" charset="-128"/>
            </a:endParaRPr>
          </a:p>
        </p:txBody>
      </p:sp>
      <p:graphicFrame>
        <p:nvGraphicFramePr>
          <p:cNvPr id="1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8203"/>
              </p:ext>
            </p:extLst>
          </p:nvPr>
        </p:nvGraphicFramePr>
        <p:xfrm>
          <a:off x="3835932" y="2202358"/>
          <a:ext cx="5007510" cy="361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3" imgW="4518533" imgH="3258249" progId="CorelDraw.Graphic.17">
                  <p:embed/>
                </p:oleObj>
              </mc:Choice>
              <mc:Fallback>
                <p:oleObj name="CorelDRAW" r:id="rId3" imgW="4518533" imgH="3258249" progId="CorelDraw.Graphic.1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932" y="2202358"/>
                        <a:ext cx="5007510" cy="3611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992788" y="3149383"/>
            <a:ext cx="31226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Noroeste: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Baja California, Baja California Sur, Chihuahua, Sinaloa </a:t>
            </a:r>
            <a:r>
              <a:rPr lang="es-MX" sz="12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Sonora </a:t>
            </a:r>
            <a:r>
              <a:rPr lang="es-MX" sz="1200" b="1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MX" sz="1200" b="1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155)</a:t>
            </a:r>
            <a:endParaRPr lang="es-MX" sz="1200" b="1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62219" y="3701728"/>
            <a:ext cx="34559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Noreste: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Coahuila, Durango, Nuevo León, </a:t>
            </a:r>
          </a:p>
          <a:p>
            <a:pPr>
              <a:defRPr/>
            </a:pP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Tamaulipas </a:t>
            </a:r>
            <a:r>
              <a:rPr lang="es-MX" sz="12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Zacatecas </a:t>
            </a:r>
            <a:r>
              <a:rPr lang="es-MX" sz="1200" b="1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MX" sz="1200" b="1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176)</a:t>
            </a:r>
            <a:endParaRPr lang="es-MX" sz="1200" b="1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78494" y="4295793"/>
            <a:ext cx="31670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Centro-Occidente: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Aguascalientes, Colima, Guanajuato, Jalisco, Michoacán, Nayarit, Querétaro </a:t>
            </a:r>
            <a:r>
              <a:rPr lang="es-MX" sz="12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 Luis Potosí </a:t>
            </a:r>
            <a:r>
              <a:rPr lang="es-MX" sz="1200" b="1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MX" sz="1200" b="1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377)</a:t>
            </a:r>
            <a:endParaRPr lang="es-MX" sz="1200" b="1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54672" y="4950274"/>
            <a:ext cx="41036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Centro-Sur: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Estado de México, Guerrero, Hidalgo, </a:t>
            </a:r>
          </a:p>
          <a:p>
            <a:pPr>
              <a:defRPr/>
            </a:pP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Morelos, Puebla, Tlaxcala </a:t>
            </a:r>
            <a:r>
              <a:rPr lang="es-MX" sz="12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Veracruz </a:t>
            </a:r>
            <a:r>
              <a:rPr lang="es-MX" sz="1200" b="1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(403)</a:t>
            </a:r>
            <a:endParaRPr lang="es-MX" sz="1200" b="1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64671" y="5909306"/>
            <a:ext cx="43926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Sur-Sureste: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Campeche, Chiapas, Oaxaca, Quintana Roo</a:t>
            </a:r>
            <a:r>
              <a:rPr lang="es-MX" sz="12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Tabasco </a:t>
            </a:r>
            <a:r>
              <a:rPr lang="es-MX" sz="12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lang="es-MX" sz="12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Yucatán </a:t>
            </a:r>
            <a:r>
              <a:rPr lang="es-MX" sz="1200" b="1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s-MX" sz="1200" b="1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120)</a:t>
            </a:r>
            <a:endParaRPr lang="es-MX" sz="1200" b="1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78494" y="5486401"/>
            <a:ext cx="40322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Ciudad </a:t>
            </a:r>
            <a:r>
              <a:rPr lang="es-MX" sz="1200" b="1" dirty="0">
                <a:solidFill>
                  <a:schemeClr val="accent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México </a:t>
            </a:r>
            <a:r>
              <a:rPr lang="es-MX" sz="1200" b="1" dirty="0" smtClean="0">
                <a:solidFill>
                  <a:schemeClr val="accent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MX" sz="1200" b="1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(1349)</a:t>
            </a:r>
            <a:endParaRPr lang="es-MX" sz="1200" b="1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267645" y="6379119"/>
            <a:ext cx="25540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Corte: Febrero de 2018</a:t>
            </a:r>
            <a:endParaRPr lang="es-ES" sz="1000" kern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731508" y="3162132"/>
            <a:ext cx="261280" cy="272992"/>
          </a:xfrm>
          <a:prstGeom prst="ellipse">
            <a:avLst/>
          </a:prstGeom>
          <a:solidFill>
            <a:srgbClr val="CC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/>
          <p:cNvSpPr/>
          <p:nvPr/>
        </p:nvSpPr>
        <p:spPr>
          <a:xfrm>
            <a:off x="710938" y="3766518"/>
            <a:ext cx="261280" cy="2729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/>
          <p:cNvSpPr/>
          <p:nvPr/>
        </p:nvSpPr>
        <p:spPr>
          <a:xfrm>
            <a:off x="700939" y="4344752"/>
            <a:ext cx="261280" cy="2729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/>
          <p:cNvSpPr/>
          <p:nvPr/>
        </p:nvSpPr>
        <p:spPr>
          <a:xfrm>
            <a:off x="707190" y="4944535"/>
            <a:ext cx="261280" cy="272992"/>
          </a:xfrm>
          <a:prstGeom prst="ellipse">
            <a:avLst/>
          </a:prstGeom>
          <a:solidFill>
            <a:srgbClr val="33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Elipse 38"/>
          <p:cNvSpPr/>
          <p:nvPr/>
        </p:nvSpPr>
        <p:spPr>
          <a:xfrm>
            <a:off x="717214" y="5488811"/>
            <a:ext cx="261280" cy="27299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/>
          <p:cNvSpPr/>
          <p:nvPr/>
        </p:nvSpPr>
        <p:spPr>
          <a:xfrm>
            <a:off x="710320" y="6021398"/>
            <a:ext cx="261280" cy="272992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043608" y="297963"/>
            <a:ext cx="784815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sz="2800" kern="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Membresía</a:t>
            </a:r>
            <a:endParaRPr lang="es-ES" sz="1800" kern="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53963" y="163881"/>
            <a:ext cx="733425" cy="48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0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3" name="Text Box 5"/>
          <p:cNvSpPr txBox="1">
            <a:spLocks noChangeArrowheads="1"/>
          </p:cNvSpPr>
          <p:nvPr/>
        </p:nvSpPr>
        <p:spPr bwMode="auto">
          <a:xfrm>
            <a:off x="638833" y="908720"/>
            <a:ext cx="7993062" cy="56323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t-BR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Premios de Investigación 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Premios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Weizmann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las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Mejores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Tesis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de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Doctorado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en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Ciencias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Exactas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Ciencias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Naturales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e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Ingeniería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y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Tecnología</a:t>
            </a:r>
            <a:endParaRPr lang="pt-BR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t-BR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Premios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a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las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Mejores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Tesis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de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Doctorado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en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Ciencias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pt-BR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Sociales</a:t>
            </a:r>
            <a:r>
              <a:rPr lang="pt-BR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y Humanidades 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s-MX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Becas para Mujeres en las Humanidades y las Ciencias Sociales AMC-CCC-</a:t>
            </a:r>
            <a:r>
              <a:rPr lang="es-MX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Conacyt</a:t>
            </a:r>
            <a:endParaRPr lang="es-MX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s-MX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s-MX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Becas para Mujeres en la Ciencia </a:t>
            </a:r>
            <a:r>
              <a:rPr lang="es-MX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L’Oréal</a:t>
            </a:r>
            <a:r>
              <a:rPr lang="es-MX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-UNESCO-AMC</a:t>
            </a:r>
            <a:endParaRPr lang="es-MX" altLang="es-MX" sz="2000" dirty="0" smtClean="0">
              <a:solidFill>
                <a:srgbClr val="050A0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s-MX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s-MX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Premio Nacional Juvenil del Agua</a:t>
            </a:r>
          </a:p>
          <a:p>
            <a:pPr eaLnBrk="1" hangingPunct="1">
              <a:spcBef>
                <a:spcPct val="0"/>
              </a:spcBef>
              <a:defRPr/>
            </a:pPr>
            <a:endParaRPr lang="es-MX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s-MX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Premio Jorge </a:t>
            </a:r>
            <a:r>
              <a:rPr lang="es-MX" altLang="es-MX" sz="2000" dirty="0" err="1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Lomnitz</a:t>
            </a:r>
            <a:r>
              <a:rPr lang="es-MX" altLang="es-MX" sz="20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 Adler</a:t>
            </a:r>
            <a:endParaRPr lang="pt-BR" altLang="es-MX" sz="20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6" name="Text Box 207"/>
          <p:cNvSpPr txBox="1">
            <a:spLocks noChangeArrowheads="1"/>
          </p:cNvSpPr>
          <p:nvPr/>
        </p:nvSpPr>
        <p:spPr bwMode="auto">
          <a:xfrm>
            <a:off x="468312" y="260648"/>
            <a:ext cx="8351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dirty="0" smtClean="0"/>
              <a:t>Premios de la AMC</a:t>
            </a:r>
          </a:p>
        </p:txBody>
      </p:sp>
      <p:pic>
        <p:nvPicPr>
          <p:cNvPr id="9" name="Imagen 4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707" y="836712"/>
            <a:ext cx="582515" cy="38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90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99316" y="1010245"/>
            <a:ext cx="8126108" cy="54168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Domingos en la Ciencia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</a:rPr>
              <a:t>Computación para niños y jóvenes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Verano de la Investigación Científica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Olimpiadas de Química. Biología e Historia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Competencias de Matemáticas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Ciencia en tu Escuela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Noche de las Estrellas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Conferencias Nobel y de Miembros Correspondientes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 de fomento a la lectura y acceso al conocimiento para las comunidades de adolescentes en conflicto con la Ley en la Ciudad de México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Conferencias de Premios </a:t>
            </a:r>
            <a:r>
              <a:rPr lang="es-MX" sz="18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Investigación de la AMC </a:t>
            </a:r>
            <a:endParaRPr lang="es-MX" sz="1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Construyendo el Futuro </a:t>
            </a: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Encuentros de Ciencia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Pasaporte </a:t>
            </a:r>
            <a:r>
              <a:rPr lang="es-MX" sz="1800" dirty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Camino al Conocimiento </a:t>
            </a:r>
            <a:r>
              <a:rPr lang="es-MX" sz="1800" dirty="0" smtClean="0">
                <a:solidFill>
                  <a:srgbClr val="050A0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Científico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sz="800" dirty="0" smtClean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s-MX" sz="800" dirty="0">
              <a:solidFill>
                <a:srgbClr val="050A0F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9553" y="768152"/>
            <a:ext cx="576064" cy="38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207"/>
          <p:cNvSpPr txBox="1">
            <a:spLocks noChangeArrowheads="1"/>
          </p:cNvSpPr>
          <p:nvPr/>
        </p:nvSpPr>
        <p:spPr bwMode="auto">
          <a:xfrm>
            <a:off x="468312" y="260648"/>
            <a:ext cx="8351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dirty="0" smtClean="0"/>
              <a:t>Programas de la AMC</a:t>
            </a:r>
          </a:p>
        </p:txBody>
      </p:sp>
    </p:spTree>
    <p:extLst>
      <p:ext uri="{BB962C8B-B14F-4D97-AF65-F5344CB8AC3E}">
        <p14:creationId xmlns:p14="http://schemas.microsoft.com/office/powerpoint/2010/main" val="14873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5FFC2-FCE9-49E0-A710-420F0F872658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9552" y="138687"/>
            <a:ext cx="761215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MX" sz="2400" dirty="0" smtClean="0"/>
              <a:t>Consejo de Academias Nacionales</a:t>
            </a:r>
            <a:endParaRPr lang="es-E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836712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50A0F"/>
                </a:solidFill>
              </a:rPr>
              <a:t>Antecedentes</a:t>
            </a:r>
            <a:r>
              <a:rPr lang="en-US" sz="2000" dirty="0" smtClean="0">
                <a:solidFill>
                  <a:srgbClr val="050A0F"/>
                </a:solidFill>
              </a:rPr>
              <a:t>.</a:t>
            </a:r>
          </a:p>
          <a:p>
            <a:endParaRPr lang="en-US" sz="2000" dirty="0">
              <a:solidFill>
                <a:srgbClr val="050A0F"/>
              </a:solidFill>
            </a:endParaRPr>
          </a:p>
          <a:p>
            <a:r>
              <a:rPr lang="en-US" sz="2000" dirty="0" smtClean="0">
                <a:solidFill>
                  <a:srgbClr val="050A0F"/>
                </a:solidFill>
              </a:rPr>
              <a:t>En </a:t>
            </a:r>
            <a:r>
              <a:rPr lang="en-US" sz="2000" dirty="0" smtClean="0">
                <a:solidFill>
                  <a:srgbClr val="050A0F"/>
                </a:solidFill>
              </a:rPr>
              <a:t>1994, </a:t>
            </a:r>
            <a:r>
              <a:rPr lang="en-US" sz="2000" dirty="0" err="1" smtClean="0">
                <a:solidFill>
                  <a:srgbClr val="050A0F"/>
                </a:solidFill>
              </a:rPr>
              <a:t>las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Academias</a:t>
            </a:r>
            <a:r>
              <a:rPr lang="en-US" sz="2000" dirty="0" smtClean="0">
                <a:solidFill>
                  <a:srgbClr val="050A0F"/>
                </a:solidFill>
              </a:rPr>
              <a:t> de </a:t>
            </a:r>
            <a:r>
              <a:rPr lang="en-US" sz="2000" dirty="0" err="1" smtClean="0">
                <a:solidFill>
                  <a:srgbClr val="050A0F"/>
                </a:solidFill>
              </a:rPr>
              <a:t>Ciencias</a:t>
            </a:r>
            <a:r>
              <a:rPr lang="en-US" sz="2000" dirty="0" smtClean="0">
                <a:solidFill>
                  <a:srgbClr val="050A0F"/>
                </a:solidFill>
              </a:rPr>
              <a:t>, </a:t>
            </a:r>
            <a:r>
              <a:rPr lang="en-US" sz="2000" dirty="0" err="1" smtClean="0">
                <a:solidFill>
                  <a:srgbClr val="050A0F"/>
                </a:solidFill>
              </a:rPr>
              <a:t>Medicina</a:t>
            </a:r>
            <a:r>
              <a:rPr lang="en-US" sz="2000" dirty="0" smtClean="0">
                <a:solidFill>
                  <a:srgbClr val="050A0F"/>
                </a:solidFill>
              </a:rPr>
              <a:t> e </a:t>
            </a:r>
            <a:r>
              <a:rPr lang="en-US" sz="2000" dirty="0" err="1" smtClean="0">
                <a:solidFill>
                  <a:srgbClr val="050A0F"/>
                </a:solidFill>
              </a:rPr>
              <a:t>Ingeniería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c</a:t>
            </a:r>
            <a:r>
              <a:rPr lang="en-US" sz="2000" dirty="0" err="1" smtClean="0">
                <a:solidFill>
                  <a:srgbClr val="050A0F"/>
                </a:solidFill>
              </a:rPr>
              <a:t>rean</a:t>
            </a:r>
            <a:r>
              <a:rPr lang="en-US" sz="2000" dirty="0" smtClean="0">
                <a:solidFill>
                  <a:srgbClr val="050A0F"/>
                </a:solidFill>
              </a:rPr>
              <a:t> l</a:t>
            </a:r>
            <a:r>
              <a:rPr lang="en-US" sz="2000" dirty="0" smtClean="0">
                <a:solidFill>
                  <a:srgbClr val="050A0F"/>
                </a:solidFill>
              </a:rPr>
              <a:t>a </a:t>
            </a:r>
            <a:r>
              <a:rPr lang="en-US" sz="2000" b="1" dirty="0" err="1" smtClean="0">
                <a:solidFill>
                  <a:srgbClr val="050A0F"/>
                </a:solidFill>
              </a:rPr>
              <a:t>Fundación</a:t>
            </a:r>
            <a:r>
              <a:rPr lang="en-US" sz="2000" b="1" dirty="0" smtClean="0">
                <a:solidFill>
                  <a:srgbClr val="050A0F"/>
                </a:solidFill>
              </a:rPr>
              <a:t> </a:t>
            </a:r>
            <a:r>
              <a:rPr lang="en-US" sz="2000" b="1" dirty="0" err="1" smtClean="0">
                <a:solidFill>
                  <a:srgbClr val="050A0F"/>
                </a:solidFill>
              </a:rPr>
              <a:t>Nacional</a:t>
            </a:r>
            <a:r>
              <a:rPr lang="en-US" sz="2000" b="1" dirty="0" smtClean="0">
                <a:solidFill>
                  <a:srgbClr val="050A0F"/>
                </a:solidFill>
              </a:rPr>
              <a:t> de </a:t>
            </a:r>
            <a:r>
              <a:rPr lang="en-US" sz="2000" b="1" dirty="0" err="1" smtClean="0">
                <a:solidFill>
                  <a:srgbClr val="050A0F"/>
                </a:solidFill>
              </a:rPr>
              <a:t>Investigación</a:t>
            </a:r>
            <a:r>
              <a:rPr lang="en-US" sz="2000" b="1" dirty="0">
                <a:solidFill>
                  <a:srgbClr val="050A0F"/>
                </a:solidFill>
              </a:rPr>
              <a:t> </a:t>
            </a:r>
            <a:r>
              <a:rPr lang="en-US" sz="2000" b="1" dirty="0" smtClean="0">
                <a:solidFill>
                  <a:srgbClr val="050A0F"/>
                </a:solidFill>
              </a:rPr>
              <a:t>A.C.</a:t>
            </a:r>
          </a:p>
          <a:p>
            <a:endParaRPr lang="en-US" sz="2000" dirty="0" smtClean="0">
              <a:solidFill>
                <a:srgbClr val="050A0F"/>
              </a:solidFill>
            </a:endParaRPr>
          </a:p>
          <a:p>
            <a:r>
              <a:rPr lang="en-US" sz="2000" dirty="0" smtClean="0">
                <a:solidFill>
                  <a:srgbClr val="050A0F"/>
                </a:solidFill>
              </a:rPr>
              <a:t>Entre </a:t>
            </a:r>
            <a:r>
              <a:rPr lang="en-US" sz="2000" dirty="0" err="1" smtClean="0">
                <a:solidFill>
                  <a:srgbClr val="050A0F"/>
                </a:solidFill>
              </a:rPr>
              <a:t>s</a:t>
            </a:r>
            <a:r>
              <a:rPr lang="en-US" sz="2000" dirty="0" err="1" smtClean="0">
                <a:solidFill>
                  <a:srgbClr val="050A0F"/>
                </a:solidFill>
              </a:rPr>
              <a:t>us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objetivos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destacan</a:t>
            </a:r>
            <a:r>
              <a:rPr lang="en-US" sz="2000" dirty="0" smtClean="0">
                <a:solidFill>
                  <a:srgbClr val="050A0F"/>
                </a:solidFill>
              </a:rPr>
              <a:t>:</a:t>
            </a:r>
            <a:endParaRPr lang="en-US" sz="2000" dirty="0" smtClean="0">
              <a:solidFill>
                <a:srgbClr val="050A0F"/>
              </a:solidFill>
            </a:endParaRPr>
          </a:p>
          <a:p>
            <a:endParaRPr lang="en-US" dirty="0" smtClean="0">
              <a:solidFill>
                <a:srgbClr val="050A0F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MX" sz="2000" dirty="0">
                <a:solidFill>
                  <a:srgbClr val="050A0F"/>
                </a:solidFill>
              </a:rPr>
              <a:t>Fomentar y promover las actividades de investigación científica y desarrollo tecnológicos;</a:t>
            </a:r>
          </a:p>
          <a:p>
            <a:r>
              <a:rPr lang="es-MX" sz="2000" dirty="0">
                <a:solidFill>
                  <a:srgbClr val="050A0F"/>
                </a:solidFill>
              </a:rPr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MX" sz="2000" dirty="0">
                <a:solidFill>
                  <a:srgbClr val="050A0F"/>
                </a:solidFill>
              </a:rPr>
              <a:t>Promover la colaboración nacional e internacional para optimizar el aprovechamiento de los recursos destinados a la ciencia y la tecnología;</a:t>
            </a:r>
          </a:p>
          <a:p>
            <a:r>
              <a:rPr lang="es-MX" sz="2000" dirty="0">
                <a:solidFill>
                  <a:srgbClr val="050A0F"/>
                </a:solidFill>
              </a:rPr>
              <a:t>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>
                <a:solidFill>
                  <a:srgbClr val="050A0F"/>
                </a:solidFill>
              </a:rPr>
              <a:t>Promover la vinculación  entre los sectores académico, industrial y gubernamental</a:t>
            </a:r>
            <a:endParaRPr lang="en-US" sz="2000" dirty="0" smtClean="0">
              <a:solidFill>
                <a:srgbClr val="050A0F"/>
              </a:solidFill>
            </a:endParaRPr>
          </a:p>
          <a:p>
            <a:endParaRPr lang="en-US" sz="2000" dirty="0">
              <a:solidFill>
                <a:srgbClr val="050A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48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5FFC2-FCE9-49E0-A710-420F0F872658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9552" y="138687"/>
            <a:ext cx="761215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MX" sz="2400" dirty="0" smtClean="0"/>
              <a:t>Consejo de Academias Nacionales</a:t>
            </a:r>
            <a:endParaRPr lang="es-E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836712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50A0F"/>
                </a:solidFill>
              </a:rPr>
              <a:t>En </a:t>
            </a:r>
            <a:r>
              <a:rPr lang="en-US" sz="2000" dirty="0" err="1" smtClean="0">
                <a:solidFill>
                  <a:srgbClr val="050A0F"/>
                </a:solidFill>
              </a:rPr>
              <a:t>junio</a:t>
            </a:r>
            <a:r>
              <a:rPr lang="en-US" sz="2000" dirty="0" smtClean="0">
                <a:solidFill>
                  <a:srgbClr val="050A0F"/>
                </a:solidFill>
              </a:rPr>
              <a:t> de 2017 se </a:t>
            </a:r>
            <a:r>
              <a:rPr lang="en-US" sz="2000" dirty="0" err="1" smtClean="0">
                <a:solidFill>
                  <a:srgbClr val="050A0F"/>
                </a:solidFill>
              </a:rPr>
              <a:t>crea</a:t>
            </a:r>
            <a:r>
              <a:rPr lang="en-US" sz="2000" dirty="0" smtClean="0">
                <a:solidFill>
                  <a:srgbClr val="050A0F"/>
                </a:solidFill>
              </a:rPr>
              <a:t> el </a:t>
            </a:r>
            <a:r>
              <a:rPr lang="en-US" sz="2000" b="1" dirty="0" err="1" smtClean="0">
                <a:solidFill>
                  <a:srgbClr val="050A0F"/>
                </a:solidFill>
              </a:rPr>
              <a:t>Consejo</a:t>
            </a:r>
            <a:r>
              <a:rPr lang="en-US" sz="2000" b="1" dirty="0" smtClean="0">
                <a:solidFill>
                  <a:srgbClr val="050A0F"/>
                </a:solidFill>
              </a:rPr>
              <a:t> de </a:t>
            </a:r>
            <a:r>
              <a:rPr lang="en-US" sz="2000" b="1" dirty="0" err="1" smtClean="0">
                <a:solidFill>
                  <a:srgbClr val="050A0F"/>
                </a:solidFill>
              </a:rPr>
              <a:t>Academias</a:t>
            </a:r>
            <a:r>
              <a:rPr lang="en-US" sz="2000" b="1" dirty="0" smtClean="0">
                <a:solidFill>
                  <a:srgbClr val="050A0F"/>
                </a:solidFill>
              </a:rPr>
              <a:t> </a:t>
            </a:r>
            <a:r>
              <a:rPr lang="en-US" sz="2000" b="1" dirty="0" err="1" smtClean="0">
                <a:solidFill>
                  <a:srgbClr val="050A0F"/>
                </a:solidFill>
              </a:rPr>
              <a:t>Nacionales</a:t>
            </a:r>
            <a:r>
              <a:rPr lang="en-US" sz="2000" b="1" dirty="0" smtClean="0">
                <a:solidFill>
                  <a:srgbClr val="050A0F"/>
                </a:solidFill>
              </a:rPr>
              <a:t> </a:t>
            </a:r>
            <a:r>
              <a:rPr lang="en-US" sz="2000" dirty="0" smtClean="0">
                <a:solidFill>
                  <a:srgbClr val="050A0F"/>
                </a:solidFill>
              </a:rPr>
              <a:t>(CAN</a:t>
            </a:r>
            <a:r>
              <a:rPr lang="en-US" sz="2000" dirty="0" smtClean="0">
                <a:solidFill>
                  <a:srgbClr val="050A0F"/>
                </a:solidFill>
              </a:rPr>
              <a:t>). </a:t>
            </a:r>
          </a:p>
          <a:p>
            <a:endParaRPr lang="en-US" dirty="0" smtClean="0">
              <a:solidFill>
                <a:srgbClr val="050A0F"/>
              </a:solidFill>
            </a:endParaRPr>
          </a:p>
          <a:p>
            <a:pPr lvl="0"/>
            <a:r>
              <a:rPr lang="es-ES" sz="2000" dirty="0">
                <a:solidFill>
                  <a:srgbClr val="050A0F"/>
                </a:solidFill>
              </a:rPr>
              <a:t>El Consejo tiene como base la colaboración de las tres academias </a:t>
            </a:r>
            <a:endParaRPr lang="es-ES" sz="2000" dirty="0" smtClean="0">
              <a:solidFill>
                <a:srgbClr val="050A0F"/>
              </a:solidFill>
            </a:endParaRPr>
          </a:p>
          <a:p>
            <a:pPr lvl="0"/>
            <a:r>
              <a:rPr lang="es-ES" sz="2000" dirty="0" smtClean="0">
                <a:solidFill>
                  <a:srgbClr val="050A0F"/>
                </a:solidFill>
              </a:rPr>
              <a:t>(</a:t>
            </a:r>
            <a:r>
              <a:rPr lang="es-ES" sz="2000" dirty="0">
                <a:solidFill>
                  <a:srgbClr val="050A0F"/>
                </a:solidFill>
              </a:rPr>
              <a:t>AMC, AI, ANM) en actividades, </a:t>
            </a:r>
            <a:r>
              <a:rPr lang="es-ES" sz="2000" dirty="0" smtClean="0">
                <a:solidFill>
                  <a:srgbClr val="050A0F"/>
                </a:solidFill>
              </a:rPr>
              <a:t>proyectos </a:t>
            </a:r>
            <a:r>
              <a:rPr lang="es-ES" sz="2000" dirty="0">
                <a:solidFill>
                  <a:srgbClr val="050A0F"/>
                </a:solidFill>
              </a:rPr>
              <a:t>y propósitos de interés común</a:t>
            </a:r>
            <a:r>
              <a:rPr lang="es-ES" sz="2000" dirty="0" smtClean="0">
                <a:solidFill>
                  <a:srgbClr val="050A0F"/>
                </a:solidFill>
              </a:rPr>
              <a:t>.</a:t>
            </a:r>
          </a:p>
          <a:p>
            <a:pPr lvl="0"/>
            <a:endParaRPr lang="es-MX" dirty="0">
              <a:solidFill>
                <a:srgbClr val="050A0F"/>
              </a:solidFill>
            </a:endParaRPr>
          </a:p>
          <a:p>
            <a:r>
              <a:rPr lang="es-ES" sz="2000" dirty="0">
                <a:solidFill>
                  <a:srgbClr val="050A0F"/>
                </a:solidFill>
              </a:rPr>
              <a:t> </a:t>
            </a:r>
            <a:r>
              <a:rPr lang="es-ES" sz="2000" dirty="0">
                <a:solidFill>
                  <a:srgbClr val="050A0F"/>
                </a:solidFill>
              </a:rPr>
              <a:t>L</a:t>
            </a:r>
            <a:r>
              <a:rPr lang="es-ES" sz="2000" dirty="0" smtClean="0">
                <a:solidFill>
                  <a:srgbClr val="050A0F"/>
                </a:solidFill>
              </a:rPr>
              <a:t>a </a:t>
            </a:r>
            <a:r>
              <a:rPr lang="es-ES" sz="2000" dirty="0">
                <a:solidFill>
                  <a:srgbClr val="050A0F"/>
                </a:solidFill>
              </a:rPr>
              <a:t>participación, compromiso con la actividad y con el </a:t>
            </a:r>
            <a:r>
              <a:rPr lang="es-ES" sz="2000" dirty="0" smtClean="0">
                <a:solidFill>
                  <a:srgbClr val="050A0F"/>
                </a:solidFill>
              </a:rPr>
              <a:t>funcionamiento del </a:t>
            </a:r>
          </a:p>
          <a:p>
            <a:r>
              <a:rPr lang="es-ES" sz="2000" dirty="0" smtClean="0">
                <a:solidFill>
                  <a:srgbClr val="050A0F"/>
                </a:solidFill>
              </a:rPr>
              <a:t>Consejo </a:t>
            </a:r>
            <a:r>
              <a:rPr lang="es-ES" sz="2000" dirty="0">
                <a:solidFill>
                  <a:srgbClr val="050A0F"/>
                </a:solidFill>
              </a:rPr>
              <a:t>de </a:t>
            </a:r>
            <a:r>
              <a:rPr lang="es-ES" sz="2000" dirty="0" smtClean="0">
                <a:solidFill>
                  <a:srgbClr val="050A0F"/>
                </a:solidFill>
              </a:rPr>
              <a:t>Academias, </a:t>
            </a:r>
            <a:r>
              <a:rPr lang="es-ES" sz="2000" dirty="0">
                <a:solidFill>
                  <a:srgbClr val="050A0F"/>
                </a:solidFill>
              </a:rPr>
              <a:t>es equitativo entre las tres Academias.</a:t>
            </a:r>
            <a:endParaRPr lang="es-MX" sz="2000" dirty="0">
              <a:solidFill>
                <a:srgbClr val="050A0F"/>
              </a:solidFill>
            </a:endParaRPr>
          </a:p>
          <a:p>
            <a:endParaRPr lang="en-US" dirty="0" smtClean="0">
              <a:solidFill>
                <a:srgbClr val="050A0F"/>
              </a:solidFill>
            </a:endParaRPr>
          </a:p>
          <a:p>
            <a:r>
              <a:rPr lang="en-US" sz="2000" dirty="0" smtClean="0">
                <a:solidFill>
                  <a:srgbClr val="050A0F"/>
                </a:solidFill>
              </a:rPr>
              <a:t>Entre </a:t>
            </a:r>
            <a:r>
              <a:rPr lang="en-US" sz="2000" dirty="0" err="1" smtClean="0">
                <a:solidFill>
                  <a:srgbClr val="050A0F"/>
                </a:solidFill>
              </a:rPr>
              <a:t>s</a:t>
            </a:r>
            <a:r>
              <a:rPr lang="en-US" sz="2000" dirty="0" err="1" smtClean="0">
                <a:solidFill>
                  <a:srgbClr val="050A0F"/>
                </a:solidFill>
              </a:rPr>
              <a:t>us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objetivos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destacan</a:t>
            </a:r>
            <a:r>
              <a:rPr lang="en-US" sz="2000" dirty="0" smtClean="0">
                <a:solidFill>
                  <a:srgbClr val="050A0F"/>
                </a:solidFill>
              </a:rPr>
              <a:t>:</a:t>
            </a:r>
            <a:endParaRPr lang="en-US" sz="2000" dirty="0" smtClean="0">
              <a:solidFill>
                <a:srgbClr val="050A0F"/>
              </a:solidFill>
            </a:endParaRPr>
          </a:p>
          <a:p>
            <a:endParaRPr lang="en-US" dirty="0" smtClean="0">
              <a:solidFill>
                <a:srgbClr val="050A0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50A0F"/>
                </a:solidFill>
              </a:rPr>
              <a:t>Procurar </a:t>
            </a:r>
            <a:r>
              <a:rPr lang="es-MX" sz="2000" dirty="0">
                <a:solidFill>
                  <a:srgbClr val="050A0F"/>
                </a:solidFill>
              </a:rPr>
              <a:t>la excelencia en la educación superior y en la investigación </a:t>
            </a:r>
            <a:endParaRPr lang="es-MX" sz="2000" dirty="0" smtClean="0">
              <a:solidFill>
                <a:srgbClr val="050A0F"/>
              </a:solidFill>
            </a:endParaRPr>
          </a:p>
          <a:p>
            <a:r>
              <a:rPr lang="es-MX" sz="2000" dirty="0">
                <a:solidFill>
                  <a:srgbClr val="050A0F"/>
                </a:solidFill>
              </a:rPr>
              <a:t> </a:t>
            </a:r>
            <a:r>
              <a:rPr lang="es-MX" sz="2000" dirty="0" smtClean="0">
                <a:solidFill>
                  <a:srgbClr val="050A0F"/>
                </a:solidFill>
              </a:rPr>
              <a:t>   científica</a:t>
            </a:r>
            <a:r>
              <a:rPr lang="es-MX" sz="2000" dirty="0">
                <a:solidFill>
                  <a:srgbClr val="050A0F"/>
                </a:solidFill>
              </a:rPr>
              <a:t>, técnica y de las humanidades, especialmente en los ámbitos </a:t>
            </a:r>
            <a:endParaRPr lang="es-MX" sz="2000" dirty="0" smtClean="0">
              <a:solidFill>
                <a:srgbClr val="050A0F"/>
              </a:solidFill>
            </a:endParaRPr>
          </a:p>
          <a:p>
            <a:r>
              <a:rPr lang="es-MX" sz="2000" dirty="0" smtClean="0">
                <a:solidFill>
                  <a:srgbClr val="050A0F"/>
                </a:solidFill>
              </a:rPr>
              <a:t>    de </a:t>
            </a:r>
            <a:r>
              <a:rPr lang="es-MX" sz="2000" dirty="0">
                <a:solidFill>
                  <a:srgbClr val="050A0F"/>
                </a:solidFill>
              </a:rPr>
              <a:t>la salud y la medicina, de las diversas ingenierías, de las </a:t>
            </a:r>
            <a:endParaRPr lang="es-MX" sz="2000" dirty="0" smtClean="0">
              <a:solidFill>
                <a:srgbClr val="050A0F"/>
              </a:solidFill>
            </a:endParaRPr>
          </a:p>
          <a:p>
            <a:r>
              <a:rPr lang="es-MX" sz="2000" dirty="0" smtClean="0">
                <a:solidFill>
                  <a:srgbClr val="050A0F"/>
                </a:solidFill>
              </a:rPr>
              <a:t>    ciencias </a:t>
            </a:r>
            <a:r>
              <a:rPr lang="es-MX" sz="2000" dirty="0">
                <a:solidFill>
                  <a:srgbClr val="050A0F"/>
                </a:solidFill>
              </a:rPr>
              <a:t>básicas y de las aplicadas,</a:t>
            </a:r>
          </a:p>
          <a:p>
            <a:endParaRPr lang="es-MX" dirty="0">
              <a:solidFill>
                <a:srgbClr val="050A0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50A0F"/>
                </a:solidFill>
              </a:rPr>
              <a:t>Promover </a:t>
            </a:r>
            <a:r>
              <a:rPr lang="es-MX" sz="2000" dirty="0">
                <a:solidFill>
                  <a:srgbClr val="050A0F"/>
                </a:solidFill>
              </a:rPr>
              <a:t>la investigación de coparticipación </a:t>
            </a:r>
            <a:r>
              <a:rPr lang="es-MX" sz="2000" dirty="0" smtClean="0">
                <a:solidFill>
                  <a:srgbClr val="050A0F"/>
                </a:solidFill>
              </a:rPr>
              <a:t>internacional,</a:t>
            </a:r>
            <a:endParaRPr lang="es-MX" sz="2000" dirty="0">
              <a:solidFill>
                <a:srgbClr val="050A0F"/>
              </a:solidFill>
            </a:endParaRPr>
          </a:p>
          <a:p>
            <a:endParaRPr lang="es-MX" dirty="0">
              <a:solidFill>
                <a:srgbClr val="050A0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50A0F"/>
                </a:solidFill>
              </a:rPr>
              <a:t>Colaborar </a:t>
            </a:r>
            <a:r>
              <a:rPr lang="es-MX" sz="2000" dirty="0">
                <a:solidFill>
                  <a:srgbClr val="050A0F"/>
                </a:solidFill>
              </a:rPr>
              <a:t>con los tres Poderes de la Unión, así como con las </a:t>
            </a:r>
            <a:endParaRPr lang="es-MX" sz="2000" dirty="0" smtClean="0">
              <a:solidFill>
                <a:srgbClr val="050A0F"/>
              </a:solidFill>
            </a:endParaRPr>
          </a:p>
          <a:p>
            <a:r>
              <a:rPr lang="es-MX" sz="2000" dirty="0" smtClean="0">
                <a:solidFill>
                  <a:srgbClr val="050A0F"/>
                </a:solidFill>
              </a:rPr>
              <a:t>     instancias </a:t>
            </a:r>
            <a:r>
              <a:rPr lang="es-MX" sz="2000" dirty="0">
                <a:solidFill>
                  <a:srgbClr val="050A0F"/>
                </a:solidFill>
              </a:rPr>
              <a:t>estatales y municipales, proveyendo estudios de calidad, </a:t>
            </a:r>
            <a:endParaRPr lang="es-MX" sz="2000" dirty="0" smtClean="0">
              <a:solidFill>
                <a:srgbClr val="050A0F"/>
              </a:solidFill>
            </a:endParaRPr>
          </a:p>
          <a:p>
            <a:r>
              <a:rPr lang="es-MX" sz="2000" dirty="0" smtClean="0">
                <a:solidFill>
                  <a:srgbClr val="050A0F"/>
                </a:solidFill>
              </a:rPr>
              <a:t>     independientes </a:t>
            </a:r>
            <a:r>
              <a:rPr lang="es-MX" sz="2000" dirty="0">
                <a:solidFill>
                  <a:srgbClr val="050A0F"/>
                </a:solidFill>
              </a:rPr>
              <a:t>y objetivos.</a:t>
            </a:r>
          </a:p>
          <a:p>
            <a:endParaRPr lang="en-US" dirty="0" smtClean="0">
              <a:solidFill>
                <a:srgbClr val="050A0F"/>
              </a:solidFill>
            </a:endParaRPr>
          </a:p>
          <a:p>
            <a:endParaRPr lang="en-US" sz="2000" dirty="0">
              <a:solidFill>
                <a:srgbClr val="050A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83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5FFC2-FCE9-49E0-A710-420F0F872658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9552" y="138687"/>
            <a:ext cx="761215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MX" sz="2400" dirty="0" smtClean="0"/>
              <a:t>Consejo de Academias Nacionales</a:t>
            </a:r>
            <a:endParaRPr lang="es-E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61251" y="1052736"/>
            <a:ext cx="67687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50A0F"/>
                </a:solidFill>
              </a:rPr>
              <a:t>Primeras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acciones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internacionales</a:t>
            </a:r>
            <a:r>
              <a:rPr lang="en-US" sz="2000" dirty="0" smtClean="0">
                <a:solidFill>
                  <a:srgbClr val="050A0F"/>
                </a:solidFill>
              </a:rPr>
              <a:t>:</a:t>
            </a:r>
          </a:p>
          <a:p>
            <a:endParaRPr lang="en-US" sz="2000" dirty="0">
              <a:solidFill>
                <a:srgbClr val="050A0F"/>
              </a:solidFill>
            </a:endParaRPr>
          </a:p>
          <a:p>
            <a:r>
              <a:rPr lang="en-US" sz="2000" dirty="0" err="1" smtClean="0">
                <a:solidFill>
                  <a:srgbClr val="050A0F"/>
                </a:solidFill>
              </a:rPr>
              <a:t>Primera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Reunión</a:t>
            </a:r>
            <a:r>
              <a:rPr lang="en-US" sz="2000" dirty="0" smtClean="0">
                <a:solidFill>
                  <a:srgbClr val="050A0F"/>
                </a:solidFill>
              </a:rPr>
              <a:t> Bilateral México-</a:t>
            </a:r>
            <a:r>
              <a:rPr lang="en-US" sz="2000" dirty="0" err="1" smtClean="0">
                <a:solidFill>
                  <a:srgbClr val="050A0F"/>
                </a:solidFill>
              </a:rPr>
              <a:t>Estados</a:t>
            </a:r>
            <a:r>
              <a:rPr lang="en-US" sz="2000" dirty="0" smtClean="0">
                <a:solidFill>
                  <a:srgbClr val="050A0F"/>
                </a:solidFill>
              </a:rPr>
              <a:t> con </a:t>
            </a:r>
            <a:r>
              <a:rPr lang="en-US" sz="2000" dirty="0" err="1" smtClean="0">
                <a:solidFill>
                  <a:srgbClr val="050A0F"/>
                </a:solidFill>
              </a:rPr>
              <a:t>las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Academias</a:t>
            </a:r>
            <a:r>
              <a:rPr lang="en-US" sz="2000" dirty="0" smtClean="0">
                <a:solidFill>
                  <a:srgbClr val="050A0F"/>
                </a:solidFill>
              </a:rPr>
              <a:t> de </a:t>
            </a:r>
            <a:r>
              <a:rPr lang="en-US" sz="2000" dirty="0" err="1" smtClean="0">
                <a:solidFill>
                  <a:srgbClr val="050A0F"/>
                </a:solidFill>
              </a:rPr>
              <a:t>Ciencias</a:t>
            </a:r>
            <a:r>
              <a:rPr lang="en-US" sz="2000" dirty="0" smtClean="0">
                <a:solidFill>
                  <a:srgbClr val="050A0F"/>
                </a:solidFill>
              </a:rPr>
              <a:t>, </a:t>
            </a:r>
            <a:r>
              <a:rPr lang="en-US" sz="2000" dirty="0" err="1" smtClean="0">
                <a:solidFill>
                  <a:srgbClr val="050A0F"/>
                </a:solidFill>
              </a:rPr>
              <a:t>Medicina</a:t>
            </a:r>
            <a:r>
              <a:rPr lang="en-US" sz="2000" dirty="0" smtClean="0">
                <a:solidFill>
                  <a:srgbClr val="050A0F"/>
                </a:solidFill>
              </a:rPr>
              <a:t> e </a:t>
            </a:r>
            <a:r>
              <a:rPr lang="en-US" sz="2000" dirty="0" err="1" smtClean="0">
                <a:solidFill>
                  <a:srgbClr val="050A0F"/>
                </a:solidFill>
              </a:rPr>
              <a:t>Ingeniería</a:t>
            </a:r>
            <a:r>
              <a:rPr lang="en-US" sz="2000" dirty="0" smtClean="0">
                <a:solidFill>
                  <a:srgbClr val="050A0F"/>
                </a:solidFill>
              </a:rPr>
              <a:t> de ambos </a:t>
            </a:r>
            <a:r>
              <a:rPr lang="en-US" sz="2000" dirty="0" err="1" smtClean="0">
                <a:solidFill>
                  <a:srgbClr val="050A0F"/>
                </a:solidFill>
              </a:rPr>
              <a:t>países</a:t>
            </a:r>
            <a:r>
              <a:rPr lang="en-US" sz="2000" dirty="0" smtClean="0">
                <a:solidFill>
                  <a:srgbClr val="050A0F"/>
                </a:solidFill>
              </a:rPr>
              <a:t>: </a:t>
            </a:r>
            <a:r>
              <a:rPr lang="en-US" sz="2000" dirty="0" err="1" smtClean="0">
                <a:solidFill>
                  <a:srgbClr val="050A0F"/>
                </a:solidFill>
              </a:rPr>
              <a:t>Agosto</a:t>
            </a:r>
            <a:r>
              <a:rPr lang="en-US" sz="2000" dirty="0" smtClean="0">
                <a:solidFill>
                  <a:srgbClr val="050A0F"/>
                </a:solidFill>
              </a:rPr>
              <a:t> 2017 en la Academia </a:t>
            </a:r>
            <a:r>
              <a:rPr lang="en-US" sz="2000" dirty="0" err="1" smtClean="0">
                <a:solidFill>
                  <a:srgbClr val="050A0F"/>
                </a:solidFill>
              </a:rPr>
              <a:t>Nacional</a:t>
            </a:r>
            <a:r>
              <a:rPr lang="en-US" sz="2000" dirty="0" smtClean="0">
                <a:solidFill>
                  <a:srgbClr val="050A0F"/>
                </a:solidFill>
              </a:rPr>
              <a:t> de </a:t>
            </a:r>
            <a:r>
              <a:rPr lang="en-US" sz="2000" dirty="0" err="1" smtClean="0">
                <a:solidFill>
                  <a:srgbClr val="050A0F"/>
                </a:solidFill>
              </a:rPr>
              <a:t>Ciencias</a:t>
            </a:r>
            <a:r>
              <a:rPr lang="en-US" sz="2000" dirty="0" smtClean="0">
                <a:solidFill>
                  <a:srgbClr val="050A0F"/>
                </a:solidFill>
              </a:rPr>
              <a:t> de EEUU, con </a:t>
            </a:r>
            <a:r>
              <a:rPr lang="en-US" sz="2000" dirty="0" err="1" smtClean="0">
                <a:solidFill>
                  <a:srgbClr val="050A0F"/>
                </a:solidFill>
              </a:rPr>
              <a:t>sede</a:t>
            </a:r>
            <a:r>
              <a:rPr lang="en-US" sz="2000" dirty="0" smtClean="0">
                <a:solidFill>
                  <a:srgbClr val="050A0F"/>
                </a:solidFill>
              </a:rPr>
              <a:t> en Washington, D.C.</a:t>
            </a:r>
          </a:p>
          <a:p>
            <a:endParaRPr lang="en-US" sz="2000" dirty="0">
              <a:solidFill>
                <a:srgbClr val="050A0F"/>
              </a:solidFill>
            </a:endParaRPr>
          </a:p>
          <a:p>
            <a:r>
              <a:rPr lang="en-US" sz="2000" dirty="0" err="1" smtClean="0">
                <a:solidFill>
                  <a:srgbClr val="050A0F"/>
                </a:solidFill>
              </a:rPr>
              <a:t>Segunda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Reunión</a:t>
            </a:r>
            <a:r>
              <a:rPr lang="en-US" sz="2000" dirty="0" smtClean="0">
                <a:solidFill>
                  <a:srgbClr val="050A0F"/>
                </a:solidFill>
              </a:rPr>
              <a:t> Bilateral: </a:t>
            </a:r>
            <a:r>
              <a:rPr lang="en-US" sz="2000" dirty="0" err="1" smtClean="0">
                <a:solidFill>
                  <a:srgbClr val="050A0F"/>
                </a:solidFill>
              </a:rPr>
              <a:t>Febrero</a:t>
            </a:r>
            <a:r>
              <a:rPr lang="en-US" sz="2000" dirty="0" smtClean="0">
                <a:solidFill>
                  <a:srgbClr val="050A0F"/>
                </a:solidFill>
              </a:rPr>
              <a:t> 2018, en la </a:t>
            </a:r>
            <a:r>
              <a:rPr lang="en-US" sz="2000" dirty="0" err="1" smtClean="0">
                <a:solidFill>
                  <a:srgbClr val="050A0F"/>
                </a:solidFill>
              </a:rPr>
              <a:t>sede</a:t>
            </a:r>
            <a:r>
              <a:rPr lang="en-US" sz="2000" dirty="0" smtClean="0">
                <a:solidFill>
                  <a:srgbClr val="050A0F"/>
                </a:solidFill>
              </a:rPr>
              <a:t> de la Academia de </a:t>
            </a:r>
            <a:r>
              <a:rPr lang="en-US" sz="2000" dirty="0" err="1" smtClean="0">
                <a:solidFill>
                  <a:srgbClr val="050A0F"/>
                </a:solidFill>
              </a:rPr>
              <a:t>Ingeniería</a:t>
            </a:r>
            <a:r>
              <a:rPr lang="en-US" sz="2000" dirty="0" smtClean="0">
                <a:solidFill>
                  <a:srgbClr val="050A0F"/>
                </a:solidFill>
              </a:rPr>
              <a:t>, en la Ciudad de México, </a:t>
            </a:r>
            <a:r>
              <a:rPr lang="en-US" sz="2000" dirty="0" err="1" smtClean="0">
                <a:solidFill>
                  <a:srgbClr val="050A0F"/>
                </a:solidFill>
              </a:rPr>
              <a:t>que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incluyó</a:t>
            </a:r>
            <a:r>
              <a:rPr lang="en-US" sz="2000" dirty="0" smtClean="0">
                <a:solidFill>
                  <a:srgbClr val="050A0F"/>
                </a:solidFill>
              </a:rPr>
              <a:t> la firma de la </a:t>
            </a:r>
            <a:r>
              <a:rPr lang="en-US" sz="2000" dirty="0" err="1" smtClean="0">
                <a:solidFill>
                  <a:srgbClr val="050A0F"/>
                </a:solidFill>
              </a:rPr>
              <a:t>Declaración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Conjuntas</a:t>
            </a:r>
            <a:r>
              <a:rPr lang="en-US" sz="2000" dirty="0" smtClean="0">
                <a:solidFill>
                  <a:srgbClr val="050A0F"/>
                </a:solidFill>
              </a:rPr>
              <a:t> del </a:t>
            </a:r>
            <a:r>
              <a:rPr lang="en-US" sz="2000" dirty="0" err="1" smtClean="0">
                <a:solidFill>
                  <a:srgbClr val="050A0F"/>
                </a:solidFill>
              </a:rPr>
              <a:t>contexto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para</a:t>
            </a:r>
            <a:r>
              <a:rPr lang="en-US" sz="2000" dirty="0" smtClean="0">
                <a:solidFill>
                  <a:srgbClr val="050A0F"/>
                </a:solidFill>
              </a:rPr>
              <a:t> la </a:t>
            </a:r>
            <a:r>
              <a:rPr lang="en-US" sz="2000" dirty="0" err="1" smtClean="0">
                <a:solidFill>
                  <a:srgbClr val="050A0F"/>
                </a:solidFill>
              </a:rPr>
              <a:t>colaboración</a:t>
            </a:r>
            <a:r>
              <a:rPr lang="en-US" sz="2000" dirty="0" smtClean="0">
                <a:solidFill>
                  <a:srgbClr val="050A0F"/>
                </a:solidFill>
              </a:rPr>
              <a:t> continua entre </a:t>
            </a:r>
            <a:r>
              <a:rPr lang="en-US" sz="2000" dirty="0" err="1" smtClean="0">
                <a:solidFill>
                  <a:srgbClr val="050A0F"/>
                </a:solidFill>
              </a:rPr>
              <a:t>las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Academias</a:t>
            </a:r>
            <a:r>
              <a:rPr lang="en-US" sz="2000" dirty="0" smtClean="0">
                <a:solidFill>
                  <a:srgbClr val="050A0F"/>
                </a:solidFill>
              </a:rPr>
              <a:t> de </a:t>
            </a:r>
            <a:r>
              <a:rPr lang="en-US" sz="2000" dirty="0" err="1" smtClean="0">
                <a:solidFill>
                  <a:srgbClr val="050A0F"/>
                </a:solidFill>
              </a:rPr>
              <a:t>Ciencias</a:t>
            </a:r>
            <a:r>
              <a:rPr lang="en-US" sz="2000" dirty="0" smtClean="0">
                <a:solidFill>
                  <a:srgbClr val="050A0F"/>
                </a:solidFill>
              </a:rPr>
              <a:t>, </a:t>
            </a:r>
            <a:r>
              <a:rPr lang="en-US" sz="2000" dirty="0" err="1" smtClean="0">
                <a:solidFill>
                  <a:srgbClr val="050A0F"/>
                </a:solidFill>
              </a:rPr>
              <a:t>Ingeniería</a:t>
            </a:r>
            <a:r>
              <a:rPr lang="en-US" sz="2000" dirty="0" smtClean="0">
                <a:solidFill>
                  <a:srgbClr val="050A0F"/>
                </a:solidFill>
              </a:rPr>
              <a:t> y </a:t>
            </a:r>
            <a:r>
              <a:rPr lang="en-US" sz="2000" dirty="0" err="1" smtClean="0">
                <a:solidFill>
                  <a:srgbClr val="050A0F"/>
                </a:solidFill>
              </a:rPr>
              <a:t>Medicina</a:t>
            </a:r>
            <a:r>
              <a:rPr lang="en-US" sz="2000" dirty="0" smtClean="0">
                <a:solidFill>
                  <a:srgbClr val="050A0F"/>
                </a:solidFill>
              </a:rPr>
              <a:t> de México y los </a:t>
            </a:r>
            <a:r>
              <a:rPr lang="en-US" sz="2000" dirty="0" err="1" smtClean="0">
                <a:solidFill>
                  <a:srgbClr val="050A0F"/>
                </a:solidFill>
              </a:rPr>
              <a:t>Estados</a:t>
            </a:r>
            <a:r>
              <a:rPr lang="en-US" sz="2000" dirty="0" smtClean="0">
                <a:solidFill>
                  <a:srgbClr val="050A0F"/>
                </a:solidFill>
              </a:rPr>
              <a:t> </a:t>
            </a:r>
            <a:r>
              <a:rPr lang="en-US" sz="2000" dirty="0" err="1" smtClean="0">
                <a:solidFill>
                  <a:srgbClr val="050A0F"/>
                </a:solidFill>
              </a:rPr>
              <a:t>Unidos</a:t>
            </a:r>
            <a:r>
              <a:rPr lang="en-US" sz="2000" dirty="0" smtClean="0">
                <a:solidFill>
                  <a:srgbClr val="050A0F"/>
                </a:solidFill>
              </a:rPr>
              <a:t> de </a:t>
            </a:r>
            <a:r>
              <a:rPr lang="en-US" sz="2000" dirty="0" err="1" smtClean="0">
                <a:solidFill>
                  <a:srgbClr val="050A0F"/>
                </a:solidFill>
              </a:rPr>
              <a:t>América</a:t>
            </a:r>
            <a:r>
              <a:rPr lang="en-US" sz="2000" dirty="0" smtClean="0">
                <a:solidFill>
                  <a:srgbClr val="050A0F"/>
                </a:solidFill>
              </a:rPr>
              <a:t>.</a:t>
            </a:r>
          </a:p>
          <a:p>
            <a:endParaRPr lang="en-US" sz="2000" dirty="0">
              <a:solidFill>
                <a:srgbClr val="050A0F"/>
              </a:solidFill>
            </a:endParaRPr>
          </a:p>
          <a:p>
            <a:endParaRPr lang="en-US" sz="2000" dirty="0" smtClean="0">
              <a:solidFill>
                <a:srgbClr val="050A0F"/>
              </a:solidFill>
            </a:endParaRPr>
          </a:p>
          <a:p>
            <a:endParaRPr lang="en-US" dirty="0" smtClean="0">
              <a:solidFill>
                <a:srgbClr val="050A0F"/>
              </a:solidFill>
            </a:endParaRPr>
          </a:p>
          <a:p>
            <a:endParaRPr lang="en-US" sz="2000" dirty="0">
              <a:solidFill>
                <a:srgbClr val="050A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90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76200" cap="flat" cmpd="tri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76200" cap="flat" cmpd="tri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7878</TotalTime>
  <Words>798</Words>
  <Application>Microsoft Office PowerPoint</Application>
  <PresentationFormat>Presentación en pantalla (4:3)</PresentationFormat>
  <Paragraphs>126</Paragraphs>
  <Slides>13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Textura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 Jiménez</dc:creator>
  <cp:lastModifiedBy>renata</cp:lastModifiedBy>
  <cp:revision>846</cp:revision>
  <cp:lastPrinted>2018-03-07T19:04:35Z</cp:lastPrinted>
  <dcterms:created xsi:type="dcterms:W3CDTF">2008-08-12T17:57:50Z</dcterms:created>
  <dcterms:modified xsi:type="dcterms:W3CDTF">2018-03-07T19:17:08Z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TC010690723082</vt:lpwstr>
  </property>
</Properties>
</file>