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0" r:id="rId2"/>
    <p:sldMasterId id="2147483768" r:id="rId3"/>
  </p:sldMasterIdLst>
  <p:notesMasterIdLst>
    <p:notesMasterId r:id="rId41"/>
  </p:notesMasterIdLst>
  <p:sldIdLst>
    <p:sldId id="256" r:id="rId4"/>
    <p:sldId id="284" r:id="rId5"/>
    <p:sldId id="300" r:id="rId6"/>
    <p:sldId id="303" r:id="rId7"/>
    <p:sldId id="301" r:id="rId8"/>
    <p:sldId id="304" r:id="rId9"/>
    <p:sldId id="285" r:id="rId10"/>
    <p:sldId id="302" r:id="rId11"/>
    <p:sldId id="283" r:id="rId12"/>
    <p:sldId id="288" r:id="rId13"/>
    <p:sldId id="286" r:id="rId14"/>
    <p:sldId id="295" r:id="rId15"/>
    <p:sldId id="296" r:id="rId16"/>
    <p:sldId id="297" r:id="rId17"/>
    <p:sldId id="293" r:id="rId18"/>
    <p:sldId id="306" r:id="rId19"/>
    <p:sldId id="307" r:id="rId20"/>
    <p:sldId id="276" r:id="rId21"/>
    <p:sldId id="272" r:id="rId22"/>
    <p:sldId id="275" r:id="rId23"/>
    <p:sldId id="294" r:id="rId24"/>
    <p:sldId id="309" r:id="rId25"/>
    <p:sldId id="308" r:id="rId26"/>
    <p:sldId id="262" r:id="rId27"/>
    <p:sldId id="274" r:id="rId28"/>
    <p:sldId id="277" r:id="rId29"/>
    <p:sldId id="278" r:id="rId30"/>
    <p:sldId id="279" r:id="rId31"/>
    <p:sldId id="266" r:id="rId32"/>
    <p:sldId id="292" r:id="rId33"/>
    <p:sldId id="267" r:id="rId34"/>
    <p:sldId id="298" r:id="rId35"/>
    <p:sldId id="268" r:id="rId36"/>
    <p:sldId id="269" r:id="rId37"/>
    <p:sldId id="273" r:id="rId38"/>
    <p:sldId id="299" r:id="rId39"/>
    <p:sldId id="270" r:id="rId4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6" autoAdjust="0"/>
    <p:restoredTop sz="94414" autoAdjust="0"/>
  </p:normalViewPr>
  <p:slideViewPr>
    <p:cSldViewPr snapToGrid="0" snapToObjects="1">
      <p:cViewPr>
        <p:scale>
          <a:sx n="116" d="100"/>
          <a:sy n="116" d="100"/>
        </p:scale>
        <p:origin x="-704" y="-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47" Type="http://schemas.microsoft.com/office/2016/11/relationships/changesInfo" Target="changesInfos/changesInfo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l White" userId="ac28d95c25e65b45" providerId="LiveId" clId="{1CB866B0-E51B-454F-B616-B8F1AB50976A}"/>
    <pc:docChg chg="custSel addSld modSld sldOrd">
      <pc:chgData name="Mariel White" userId="ac28d95c25e65b45" providerId="LiveId" clId="{1CB866B0-E51B-454F-B616-B8F1AB50976A}" dt="2018-06-19T03:27:19.210" v="138" actId="20577"/>
      <pc:docMkLst>
        <pc:docMk/>
      </pc:docMkLst>
      <pc:sldChg chg="addSp delSp modSp">
        <pc:chgData name="Mariel White" userId="ac28d95c25e65b45" providerId="LiveId" clId="{1CB866B0-E51B-454F-B616-B8F1AB50976A}" dt="2018-06-19T03:10:17.578" v="60" actId="1076"/>
        <pc:sldMkLst>
          <pc:docMk/>
          <pc:sldMk cId="556205800" sldId="270"/>
        </pc:sldMkLst>
        <pc:spChg chg="del">
          <ac:chgData name="Mariel White" userId="ac28d95c25e65b45" providerId="LiveId" clId="{1CB866B0-E51B-454F-B616-B8F1AB50976A}" dt="2018-06-19T03:08:09.157" v="11" actId="478"/>
          <ac:spMkLst>
            <pc:docMk/>
            <pc:sldMk cId="556205800" sldId="270"/>
            <ac:spMk id="3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08:53.381" v="18" actId="1076"/>
          <ac:spMkLst>
            <pc:docMk/>
            <pc:sldMk cId="556205800" sldId="270"/>
            <ac:spMk id="6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08:30.905" v="14" actId="1076"/>
          <ac:spMkLst>
            <pc:docMk/>
            <pc:sldMk cId="556205800" sldId="270"/>
            <ac:spMk id="8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09:28.725" v="24" actId="1076"/>
          <ac:spMkLst>
            <pc:docMk/>
            <pc:sldMk cId="556205800" sldId="270"/>
            <ac:spMk id="9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08:59.752" v="19" actId="1076"/>
          <ac:spMkLst>
            <pc:docMk/>
            <pc:sldMk cId="556205800" sldId="270"/>
            <ac:spMk id="10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09:04.641" v="20" actId="1076"/>
          <ac:spMkLst>
            <pc:docMk/>
            <pc:sldMk cId="556205800" sldId="270"/>
            <ac:spMk id="11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09:48.910" v="27" actId="1076"/>
          <ac:spMkLst>
            <pc:docMk/>
            <pc:sldMk cId="556205800" sldId="270"/>
            <ac:spMk id="12" creationId="{00000000-0000-0000-0000-000000000000}"/>
          </ac:spMkLst>
        </pc:spChg>
        <pc:spChg chg="mod">
          <ac:chgData name="Mariel White" userId="ac28d95c25e65b45" providerId="LiveId" clId="{1CB866B0-E51B-454F-B616-B8F1AB50976A}" dt="2018-06-19T03:10:17.578" v="60" actId="1076"/>
          <ac:spMkLst>
            <pc:docMk/>
            <pc:sldMk cId="556205800" sldId="270"/>
            <ac:spMk id="13" creationId="{00000000-0000-0000-0000-000000000000}"/>
          </ac:spMkLst>
        </pc:spChg>
        <pc:spChg chg="add del mod">
          <ac:chgData name="Mariel White" userId="ac28d95c25e65b45" providerId="LiveId" clId="{1CB866B0-E51B-454F-B616-B8F1AB50976A}" dt="2018-06-19T03:08:19.375" v="13" actId="478"/>
          <ac:spMkLst>
            <pc:docMk/>
            <pc:sldMk cId="556205800" sldId="270"/>
            <ac:spMk id="17" creationId="{669AEC03-87B5-4067-A620-832AB83B20F4}"/>
          </ac:spMkLst>
        </pc:spChg>
        <pc:picChg chg="mod">
          <ac:chgData name="Mariel White" userId="ac28d95c25e65b45" providerId="LiveId" clId="{1CB866B0-E51B-454F-B616-B8F1AB50976A}" dt="2018-06-19T03:08:43.893" v="17" actId="1076"/>
          <ac:picMkLst>
            <pc:docMk/>
            <pc:sldMk cId="556205800" sldId="270"/>
            <ac:picMk id="4" creationId="{00000000-0000-0000-0000-000000000000}"/>
          </ac:picMkLst>
        </pc:picChg>
      </pc:sldChg>
      <pc:sldChg chg="modSp modNotesTx">
        <pc:chgData name="Mariel White" userId="ac28d95c25e65b45" providerId="LiveId" clId="{1CB866B0-E51B-454F-B616-B8F1AB50976A}" dt="2018-06-19T03:27:19.210" v="138" actId="20577"/>
        <pc:sldMkLst>
          <pc:docMk/>
          <pc:sldMk cId="1430608619" sldId="272"/>
        </pc:sldMkLst>
        <pc:graphicFrameChg chg="mod">
          <ac:chgData name="Mariel White" userId="ac28d95c25e65b45" providerId="LiveId" clId="{1CB866B0-E51B-454F-B616-B8F1AB50976A}" dt="2018-06-19T03:27:19.210" v="138" actId="20577"/>
          <ac:graphicFrameMkLst>
            <pc:docMk/>
            <pc:sldMk cId="1430608619" sldId="272"/>
            <ac:graphicFrameMk id="6" creationId="{00000000-0000-0000-0000-000000000000}"/>
          </ac:graphicFrameMkLst>
        </pc:graphicFrameChg>
      </pc:sldChg>
      <pc:sldChg chg="delSp modSp add ord">
        <pc:chgData name="Mariel White" userId="ac28d95c25e65b45" providerId="LiveId" clId="{1CB866B0-E51B-454F-B616-B8F1AB50976A}" dt="2018-06-19T03:08:00.879" v="10"/>
        <pc:sldMkLst>
          <pc:docMk/>
          <pc:sldMk cId="2651238556" sldId="299"/>
        </pc:sldMkLst>
        <pc:spChg chg="mod">
          <ac:chgData name="Mariel White" userId="ac28d95c25e65b45" providerId="LiveId" clId="{1CB866B0-E51B-454F-B616-B8F1AB50976A}" dt="2018-06-19T03:07:47.931" v="9" actId="1076"/>
          <ac:spMkLst>
            <pc:docMk/>
            <pc:sldMk cId="2651238556" sldId="299"/>
            <ac:spMk id="3" creationId="{00000000-0000-0000-0000-000000000000}"/>
          </ac:spMkLst>
        </pc:spChg>
        <pc:spChg chg="del">
          <ac:chgData name="Mariel White" userId="ac28d95c25e65b45" providerId="LiveId" clId="{1CB866B0-E51B-454F-B616-B8F1AB50976A}" dt="2018-06-19T03:06:25.849" v="3" actId="478"/>
          <ac:spMkLst>
            <pc:docMk/>
            <pc:sldMk cId="2651238556" sldId="299"/>
            <ac:spMk id="6" creationId="{00000000-0000-0000-0000-000000000000}"/>
          </ac:spMkLst>
        </pc:spChg>
        <pc:spChg chg="del">
          <ac:chgData name="Mariel White" userId="ac28d95c25e65b45" providerId="LiveId" clId="{1CB866B0-E51B-454F-B616-B8F1AB50976A}" dt="2018-06-19T03:06:21.567" v="1" actId="478"/>
          <ac:spMkLst>
            <pc:docMk/>
            <pc:sldMk cId="2651238556" sldId="299"/>
            <ac:spMk id="8" creationId="{00000000-0000-0000-0000-000000000000}"/>
          </ac:spMkLst>
        </pc:spChg>
        <pc:spChg chg="del">
          <ac:chgData name="Mariel White" userId="ac28d95c25e65b45" providerId="LiveId" clId="{1CB866B0-E51B-454F-B616-B8F1AB50976A}" dt="2018-06-19T03:07:33.118" v="6" actId="478"/>
          <ac:spMkLst>
            <pc:docMk/>
            <pc:sldMk cId="2651238556" sldId="299"/>
            <ac:spMk id="9" creationId="{00000000-0000-0000-0000-000000000000}"/>
          </ac:spMkLst>
        </pc:spChg>
        <pc:spChg chg="del">
          <ac:chgData name="Mariel White" userId="ac28d95c25e65b45" providerId="LiveId" clId="{1CB866B0-E51B-454F-B616-B8F1AB50976A}" dt="2018-06-19T03:06:35.256" v="4" actId="478"/>
          <ac:spMkLst>
            <pc:docMk/>
            <pc:sldMk cId="2651238556" sldId="299"/>
            <ac:spMk id="10" creationId="{00000000-0000-0000-0000-000000000000}"/>
          </ac:spMkLst>
        </pc:spChg>
        <pc:spChg chg="del">
          <ac:chgData name="Mariel White" userId="ac28d95c25e65b45" providerId="LiveId" clId="{1CB866B0-E51B-454F-B616-B8F1AB50976A}" dt="2018-06-19T03:06:37.731" v="5" actId="478"/>
          <ac:spMkLst>
            <pc:docMk/>
            <pc:sldMk cId="2651238556" sldId="299"/>
            <ac:spMk id="11" creationId="{00000000-0000-0000-0000-000000000000}"/>
          </ac:spMkLst>
        </pc:spChg>
        <pc:spChg chg="del">
          <ac:chgData name="Mariel White" userId="ac28d95c25e65b45" providerId="LiveId" clId="{1CB866B0-E51B-454F-B616-B8F1AB50976A}" dt="2018-06-19T03:07:35.281" v="7" actId="478"/>
          <ac:spMkLst>
            <pc:docMk/>
            <pc:sldMk cId="2651238556" sldId="299"/>
            <ac:spMk id="12" creationId="{00000000-0000-0000-0000-000000000000}"/>
          </ac:spMkLst>
        </pc:spChg>
        <pc:picChg chg="del">
          <ac:chgData name="Mariel White" userId="ac28d95c25e65b45" providerId="LiveId" clId="{1CB866B0-E51B-454F-B616-B8F1AB50976A}" dt="2018-06-19T03:06:24.164" v="2" actId="478"/>
          <ac:picMkLst>
            <pc:docMk/>
            <pc:sldMk cId="2651238556" sldId="299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051E0-9DD4-7845-BC55-7F3A5573C3A7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47F189-69C6-064F-BB4C-A93B7C0D2702}">
      <dgm:prSet phldrT="[Texto]"/>
      <dgm:spPr/>
      <dgm:t>
        <a:bodyPr/>
        <a:lstStyle/>
        <a:p>
          <a:r>
            <a:rPr lang="es-ES" dirty="0" smtClean="0"/>
            <a:t>EUA educaci</a:t>
          </a:r>
          <a:r>
            <a:rPr lang="es-ES" dirty="0" smtClean="0"/>
            <a:t>ón y práctica médica no estandarizada</a:t>
          </a:r>
          <a:endParaRPr lang="es-ES" dirty="0"/>
        </a:p>
      </dgm:t>
    </dgm:pt>
    <dgm:pt modelId="{9D37482B-CC54-8C44-8421-8FE7F0F38763}" type="parTrans" cxnId="{294056E1-4FF7-5C42-9CC3-39C5545D0117}">
      <dgm:prSet/>
      <dgm:spPr/>
      <dgm:t>
        <a:bodyPr/>
        <a:lstStyle/>
        <a:p>
          <a:endParaRPr lang="es-ES"/>
        </a:p>
      </dgm:t>
    </dgm:pt>
    <dgm:pt modelId="{12FCED95-1535-E445-A209-4970B477D714}" type="sibTrans" cxnId="{294056E1-4FF7-5C42-9CC3-39C5545D0117}">
      <dgm:prSet/>
      <dgm:spPr/>
      <dgm:t>
        <a:bodyPr/>
        <a:lstStyle/>
        <a:p>
          <a:endParaRPr lang="es-ES"/>
        </a:p>
      </dgm:t>
    </dgm:pt>
    <dgm:pt modelId="{A9E1CC9E-A7AC-D341-8BA7-FA65DE1A7693}">
      <dgm:prSet phldrT="[Texto]"/>
      <dgm:spPr/>
      <dgm:t>
        <a:bodyPr/>
        <a:lstStyle/>
        <a:p>
          <a:r>
            <a:rPr lang="es-ES" dirty="0" smtClean="0"/>
            <a:t>Escuelas de medicina particulares</a:t>
          </a:r>
          <a:endParaRPr lang="es-ES" dirty="0"/>
        </a:p>
      </dgm:t>
    </dgm:pt>
    <dgm:pt modelId="{A83EA6B4-F757-DF45-86FD-72FBF1B6F25B}" type="parTrans" cxnId="{82EB97D3-6B47-4544-BD4E-038478CF5F1C}">
      <dgm:prSet/>
      <dgm:spPr/>
      <dgm:t>
        <a:bodyPr/>
        <a:lstStyle/>
        <a:p>
          <a:endParaRPr lang="es-ES"/>
        </a:p>
      </dgm:t>
    </dgm:pt>
    <dgm:pt modelId="{3687C52B-33C6-CA4A-B53E-9A4730980252}" type="sibTrans" cxnId="{82EB97D3-6B47-4544-BD4E-038478CF5F1C}">
      <dgm:prSet/>
      <dgm:spPr/>
      <dgm:t>
        <a:bodyPr/>
        <a:lstStyle/>
        <a:p>
          <a:endParaRPr lang="es-ES"/>
        </a:p>
      </dgm:t>
    </dgm:pt>
    <dgm:pt modelId="{54AA85F4-C1B3-8945-983F-303AD0582AB8}">
      <dgm:prSet phldrT="[Texto]"/>
      <dgm:spPr/>
      <dgm:t>
        <a:bodyPr/>
        <a:lstStyle/>
        <a:p>
          <a:r>
            <a:rPr lang="es-ES" dirty="0" smtClean="0"/>
            <a:t>Practica basada en experiencia</a:t>
          </a:r>
          <a:endParaRPr lang="es-ES" dirty="0"/>
        </a:p>
      </dgm:t>
    </dgm:pt>
    <dgm:pt modelId="{B35DB105-DB48-DD46-9F68-542B3EBAEE77}" type="parTrans" cxnId="{AE17627F-1A56-D84E-8C94-5B033E69DD0A}">
      <dgm:prSet/>
      <dgm:spPr/>
      <dgm:t>
        <a:bodyPr/>
        <a:lstStyle/>
        <a:p>
          <a:endParaRPr lang="es-ES"/>
        </a:p>
      </dgm:t>
    </dgm:pt>
    <dgm:pt modelId="{3EFC689F-4F77-0F4E-9C2A-DF7EF881DEFA}" type="sibTrans" cxnId="{AE17627F-1A56-D84E-8C94-5B033E69DD0A}">
      <dgm:prSet/>
      <dgm:spPr/>
      <dgm:t>
        <a:bodyPr/>
        <a:lstStyle/>
        <a:p>
          <a:endParaRPr lang="es-ES"/>
        </a:p>
      </dgm:t>
    </dgm:pt>
    <dgm:pt modelId="{D2AAED58-2DEF-8E41-8CCB-92EE057820A6}">
      <dgm:prSet phldrT="[Texto]"/>
      <dgm:spPr/>
      <dgm:t>
        <a:bodyPr/>
        <a:lstStyle/>
        <a:p>
          <a:r>
            <a:rPr lang="es-ES" dirty="0" smtClean="0"/>
            <a:t> No vinculadas a servicios hospitalarios con criterios variables</a:t>
          </a:r>
          <a:endParaRPr lang="es-ES" dirty="0"/>
        </a:p>
      </dgm:t>
    </dgm:pt>
    <dgm:pt modelId="{EA6E10A7-9FF7-AF46-94F6-DCE5DAA63910}" type="parTrans" cxnId="{16BC3B2D-9AE9-4D4B-855A-F9F909580670}">
      <dgm:prSet/>
      <dgm:spPr/>
      <dgm:t>
        <a:bodyPr/>
        <a:lstStyle/>
        <a:p>
          <a:endParaRPr lang="es-ES"/>
        </a:p>
      </dgm:t>
    </dgm:pt>
    <dgm:pt modelId="{2BFDF513-EBB1-CC4C-BE4B-15A31B1A20B5}" type="sibTrans" cxnId="{16BC3B2D-9AE9-4D4B-855A-F9F909580670}">
      <dgm:prSet/>
      <dgm:spPr/>
      <dgm:t>
        <a:bodyPr/>
        <a:lstStyle/>
        <a:p>
          <a:endParaRPr lang="es-ES"/>
        </a:p>
      </dgm:t>
    </dgm:pt>
    <dgm:pt modelId="{19E82064-B4A6-234D-A9BB-66F179ADAAB1}">
      <dgm:prSet phldrT="[Texto]"/>
      <dgm:spPr/>
      <dgm:t>
        <a:bodyPr/>
        <a:lstStyle/>
        <a:p>
          <a:r>
            <a:rPr lang="es-ES" dirty="0" smtClean="0"/>
            <a:t>Criterios de admisi</a:t>
          </a:r>
          <a:r>
            <a:rPr lang="es-ES" dirty="0" smtClean="0"/>
            <a:t>ón laxos</a:t>
          </a:r>
          <a:endParaRPr lang="es-ES" dirty="0"/>
        </a:p>
      </dgm:t>
    </dgm:pt>
    <dgm:pt modelId="{8D25AAC7-21F2-1D46-8AD3-D64391CFF3FD}" type="parTrans" cxnId="{B27B58D9-0B78-454A-9550-6DF161A8A191}">
      <dgm:prSet/>
      <dgm:spPr/>
      <dgm:t>
        <a:bodyPr/>
        <a:lstStyle/>
        <a:p>
          <a:endParaRPr lang="es-ES"/>
        </a:p>
      </dgm:t>
    </dgm:pt>
    <dgm:pt modelId="{8610CE24-364E-C348-ADFB-63E60F83C368}" type="sibTrans" cxnId="{B27B58D9-0B78-454A-9550-6DF161A8A191}">
      <dgm:prSet/>
      <dgm:spPr/>
      <dgm:t>
        <a:bodyPr/>
        <a:lstStyle/>
        <a:p>
          <a:endParaRPr lang="es-ES"/>
        </a:p>
      </dgm:t>
    </dgm:pt>
    <dgm:pt modelId="{8780F6B9-3219-E84B-8EA9-1B6209A614AC}">
      <dgm:prSet/>
      <dgm:spPr/>
      <dgm:t>
        <a:bodyPr/>
        <a:lstStyle/>
        <a:p>
          <a:r>
            <a:rPr lang="es-ES" dirty="0" smtClean="0"/>
            <a:t>Modelo basado en enseñanzas de mentores a estudiantes</a:t>
          </a:r>
          <a:endParaRPr lang="es-ES" dirty="0"/>
        </a:p>
      </dgm:t>
    </dgm:pt>
    <dgm:pt modelId="{5C4C87E0-88D8-9747-8373-C2412FA2CBA8}" type="parTrans" cxnId="{C8D8F8BA-C8D0-574C-8BE7-0304350DCD95}">
      <dgm:prSet/>
      <dgm:spPr/>
      <dgm:t>
        <a:bodyPr/>
        <a:lstStyle/>
        <a:p>
          <a:endParaRPr lang="es-ES"/>
        </a:p>
      </dgm:t>
    </dgm:pt>
    <dgm:pt modelId="{AC0946BF-D30D-8C4B-9861-B1E820A73D98}" type="sibTrans" cxnId="{C8D8F8BA-C8D0-574C-8BE7-0304350DCD95}">
      <dgm:prSet/>
      <dgm:spPr/>
      <dgm:t>
        <a:bodyPr/>
        <a:lstStyle/>
        <a:p>
          <a:endParaRPr lang="es-ES"/>
        </a:p>
      </dgm:t>
    </dgm:pt>
    <dgm:pt modelId="{6A27C059-D4CC-5842-ADAD-CF6B27F98A33}">
      <dgm:prSet phldrT="[Texto]"/>
      <dgm:spPr/>
      <dgm:t>
        <a:bodyPr/>
        <a:lstStyle/>
        <a:p>
          <a:r>
            <a:rPr lang="es-ES" dirty="0" smtClean="0"/>
            <a:t> No vinculadas a Universidades</a:t>
          </a:r>
          <a:endParaRPr lang="es-ES" dirty="0"/>
        </a:p>
      </dgm:t>
    </dgm:pt>
    <dgm:pt modelId="{F24A1C8B-4A24-BF4E-84E2-5A9374970625}" type="parTrans" cxnId="{1D978B9A-1753-AC4A-B978-3960C5264681}">
      <dgm:prSet/>
      <dgm:spPr/>
      <dgm:t>
        <a:bodyPr/>
        <a:lstStyle/>
        <a:p>
          <a:endParaRPr lang="es-ES"/>
        </a:p>
      </dgm:t>
    </dgm:pt>
    <dgm:pt modelId="{5E6E9D0D-EFEA-B640-81D8-9F1C56305548}" type="sibTrans" cxnId="{1D978B9A-1753-AC4A-B978-3960C5264681}">
      <dgm:prSet/>
      <dgm:spPr/>
      <dgm:t>
        <a:bodyPr/>
        <a:lstStyle/>
        <a:p>
          <a:endParaRPr lang="es-ES"/>
        </a:p>
      </dgm:t>
    </dgm:pt>
    <dgm:pt modelId="{83CB1122-18C0-714E-8310-7530DC7E61BC}" type="pres">
      <dgm:prSet presAssocID="{5B4051E0-9DD4-7845-BC55-7F3A5573C3A7}" presName="linear" presStyleCnt="0">
        <dgm:presLayoutVars>
          <dgm:dir/>
          <dgm:animLvl val="lvl"/>
          <dgm:resizeHandles val="exact"/>
        </dgm:presLayoutVars>
      </dgm:prSet>
      <dgm:spPr/>
    </dgm:pt>
    <dgm:pt modelId="{B9B8F034-5506-DE4C-8443-468A68C52162}" type="pres">
      <dgm:prSet presAssocID="{1047F189-69C6-064F-BB4C-A93B7C0D2702}" presName="parentLin" presStyleCnt="0"/>
      <dgm:spPr/>
    </dgm:pt>
    <dgm:pt modelId="{7A6BAFE8-003E-384E-874E-BA2AB87BC221}" type="pres">
      <dgm:prSet presAssocID="{1047F189-69C6-064F-BB4C-A93B7C0D2702}" presName="parentLeftMargin" presStyleLbl="node1" presStyleIdx="0" presStyleCnt="3"/>
      <dgm:spPr/>
    </dgm:pt>
    <dgm:pt modelId="{E661FA85-F8DD-7B47-B1D4-9B5A0DF41533}" type="pres">
      <dgm:prSet presAssocID="{1047F189-69C6-064F-BB4C-A93B7C0D27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EB646-F1EB-0647-AE4A-2743A710EEA8}" type="pres">
      <dgm:prSet presAssocID="{1047F189-69C6-064F-BB4C-A93B7C0D2702}" presName="negativeSpace" presStyleCnt="0"/>
      <dgm:spPr/>
    </dgm:pt>
    <dgm:pt modelId="{400E4BA3-DC72-E744-8A97-5F586F53BCF6}" type="pres">
      <dgm:prSet presAssocID="{1047F189-69C6-064F-BB4C-A93B7C0D270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165A4-740C-F44D-8E1C-DAB20234B246}" type="pres">
      <dgm:prSet presAssocID="{12FCED95-1535-E445-A209-4970B477D714}" presName="spaceBetweenRectangles" presStyleCnt="0"/>
      <dgm:spPr/>
    </dgm:pt>
    <dgm:pt modelId="{C47F8119-8E12-6B4B-82D5-DEFEBAFA2FD7}" type="pres">
      <dgm:prSet presAssocID="{A9E1CC9E-A7AC-D341-8BA7-FA65DE1A7693}" presName="parentLin" presStyleCnt="0"/>
      <dgm:spPr/>
    </dgm:pt>
    <dgm:pt modelId="{6F0B4A84-B274-2F45-93EC-06B9B25AE7B7}" type="pres">
      <dgm:prSet presAssocID="{A9E1CC9E-A7AC-D341-8BA7-FA65DE1A7693}" presName="parentLeftMargin" presStyleLbl="node1" presStyleIdx="0" presStyleCnt="3"/>
      <dgm:spPr/>
    </dgm:pt>
    <dgm:pt modelId="{719DCF45-22F6-3040-BDA2-4BD43D0631E4}" type="pres">
      <dgm:prSet presAssocID="{A9E1CC9E-A7AC-D341-8BA7-FA65DE1A76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7951D-7F8D-F74F-8F97-1ABB4DFC1EC5}" type="pres">
      <dgm:prSet presAssocID="{A9E1CC9E-A7AC-D341-8BA7-FA65DE1A7693}" presName="negativeSpace" presStyleCnt="0"/>
      <dgm:spPr/>
    </dgm:pt>
    <dgm:pt modelId="{5A113B76-CCE7-9941-9949-DB65E1B4F05B}" type="pres">
      <dgm:prSet presAssocID="{A9E1CC9E-A7AC-D341-8BA7-FA65DE1A76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C42BF2-4FB8-4947-9BD5-DAA18586E6AB}" type="pres">
      <dgm:prSet presAssocID="{3687C52B-33C6-CA4A-B53E-9A4730980252}" presName="spaceBetweenRectangles" presStyleCnt="0"/>
      <dgm:spPr/>
    </dgm:pt>
    <dgm:pt modelId="{E43E2339-AF6D-784D-8AF9-917142C54688}" type="pres">
      <dgm:prSet presAssocID="{54AA85F4-C1B3-8945-983F-303AD0582AB8}" presName="parentLin" presStyleCnt="0"/>
      <dgm:spPr/>
    </dgm:pt>
    <dgm:pt modelId="{B9683C2C-9981-3F42-AEE0-DC64831063D4}" type="pres">
      <dgm:prSet presAssocID="{54AA85F4-C1B3-8945-983F-303AD0582AB8}" presName="parentLeftMargin" presStyleLbl="node1" presStyleIdx="1" presStyleCnt="3"/>
      <dgm:spPr/>
    </dgm:pt>
    <dgm:pt modelId="{7E931FFA-8AA3-484A-BC74-F416105F10B0}" type="pres">
      <dgm:prSet presAssocID="{54AA85F4-C1B3-8945-983F-303AD0582A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56CE9-AA15-8343-B22A-96225ABD1E66}" type="pres">
      <dgm:prSet presAssocID="{54AA85F4-C1B3-8945-983F-303AD0582AB8}" presName="negativeSpace" presStyleCnt="0"/>
      <dgm:spPr/>
    </dgm:pt>
    <dgm:pt modelId="{137DBC6A-5309-604D-8CD1-6075B05937B3}" type="pres">
      <dgm:prSet presAssocID="{54AA85F4-C1B3-8945-983F-303AD0582AB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72FACF-9781-DA41-8772-85D590AD13AF}" type="presOf" srcId="{6A27C059-D4CC-5842-ADAD-CF6B27F98A33}" destId="{5A113B76-CCE7-9941-9949-DB65E1B4F05B}" srcOrd="0" destOrd="1" presId="urn:microsoft.com/office/officeart/2005/8/layout/list1"/>
    <dgm:cxn modelId="{AE17627F-1A56-D84E-8C94-5B033E69DD0A}" srcId="{5B4051E0-9DD4-7845-BC55-7F3A5573C3A7}" destId="{54AA85F4-C1B3-8945-983F-303AD0582AB8}" srcOrd="2" destOrd="0" parTransId="{B35DB105-DB48-DD46-9F68-542B3EBAEE77}" sibTransId="{3EFC689F-4F77-0F4E-9C2A-DF7EF881DEFA}"/>
    <dgm:cxn modelId="{60157D54-F57D-A545-87D3-FC76D75A677D}" type="presOf" srcId="{54AA85F4-C1B3-8945-983F-303AD0582AB8}" destId="{B9683C2C-9981-3F42-AEE0-DC64831063D4}" srcOrd="0" destOrd="0" presId="urn:microsoft.com/office/officeart/2005/8/layout/list1"/>
    <dgm:cxn modelId="{3BD246D5-1ECB-424C-B81F-7A438AD6E9A0}" type="presOf" srcId="{1047F189-69C6-064F-BB4C-A93B7C0D2702}" destId="{7A6BAFE8-003E-384E-874E-BA2AB87BC221}" srcOrd="0" destOrd="0" presId="urn:microsoft.com/office/officeart/2005/8/layout/list1"/>
    <dgm:cxn modelId="{B27B58D9-0B78-454A-9550-6DF161A8A191}" srcId="{1047F189-69C6-064F-BB4C-A93B7C0D2702}" destId="{19E82064-B4A6-234D-A9BB-66F179ADAAB1}" srcOrd="0" destOrd="0" parTransId="{8D25AAC7-21F2-1D46-8AD3-D64391CFF3FD}" sibTransId="{8610CE24-364E-C348-ADFB-63E60F83C368}"/>
    <dgm:cxn modelId="{9221C46E-7138-934C-9A76-EB71D2A86395}" type="presOf" srcId="{8780F6B9-3219-E84B-8EA9-1B6209A614AC}" destId="{137DBC6A-5309-604D-8CD1-6075B05937B3}" srcOrd="0" destOrd="0" presId="urn:microsoft.com/office/officeart/2005/8/layout/list1"/>
    <dgm:cxn modelId="{CED87023-12D2-8D41-B497-0470C3EB5971}" type="presOf" srcId="{D2AAED58-2DEF-8E41-8CCB-92EE057820A6}" destId="{5A113B76-CCE7-9941-9949-DB65E1B4F05B}" srcOrd="0" destOrd="0" presId="urn:microsoft.com/office/officeart/2005/8/layout/list1"/>
    <dgm:cxn modelId="{168E5811-77F4-D342-9F23-D867B8F4052E}" type="presOf" srcId="{A9E1CC9E-A7AC-D341-8BA7-FA65DE1A7693}" destId="{6F0B4A84-B274-2F45-93EC-06B9B25AE7B7}" srcOrd="0" destOrd="0" presId="urn:microsoft.com/office/officeart/2005/8/layout/list1"/>
    <dgm:cxn modelId="{82EB97D3-6B47-4544-BD4E-038478CF5F1C}" srcId="{5B4051E0-9DD4-7845-BC55-7F3A5573C3A7}" destId="{A9E1CC9E-A7AC-D341-8BA7-FA65DE1A7693}" srcOrd="1" destOrd="0" parTransId="{A83EA6B4-F757-DF45-86FD-72FBF1B6F25B}" sibTransId="{3687C52B-33C6-CA4A-B53E-9A4730980252}"/>
    <dgm:cxn modelId="{294056E1-4FF7-5C42-9CC3-39C5545D0117}" srcId="{5B4051E0-9DD4-7845-BC55-7F3A5573C3A7}" destId="{1047F189-69C6-064F-BB4C-A93B7C0D2702}" srcOrd="0" destOrd="0" parTransId="{9D37482B-CC54-8C44-8421-8FE7F0F38763}" sibTransId="{12FCED95-1535-E445-A209-4970B477D714}"/>
    <dgm:cxn modelId="{9F34301B-D594-C84B-B44B-7EBE8A704924}" type="presOf" srcId="{5B4051E0-9DD4-7845-BC55-7F3A5573C3A7}" destId="{83CB1122-18C0-714E-8310-7530DC7E61BC}" srcOrd="0" destOrd="0" presId="urn:microsoft.com/office/officeart/2005/8/layout/list1"/>
    <dgm:cxn modelId="{939AB90D-149F-3C47-BCDB-0E77BF42295D}" type="presOf" srcId="{A9E1CC9E-A7AC-D341-8BA7-FA65DE1A7693}" destId="{719DCF45-22F6-3040-BDA2-4BD43D0631E4}" srcOrd="1" destOrd="0" presId="urn:microsoft.com/office/officeart/2005/8/layout/list1"/>
    <dgm:cxn modelId="{C8D8F8BA-C8D0-574C-8BE7-0304350DCD95}" srcId="{54AA85F4-C1B3-8945-983F-303AD0582AB8}" destId="{8780F6B9-3219-E84B-8EA9-1B6209A614AC}" srcOrd="0" destOrd="0" parTransId="{5C4C87E0-88D8-9747-8373-C2412FA2CBA8}" sibTransId="{AC0946BF-D30D-8C4B-9861-B1E820A73D98}"/>
    <dgm:cxn modelId="{16BC3B2D-9AE9-4D4B-855A-F9F909580670}" srcId="{A9E1CC9E-A7AC-D341-8BA7-FA65DE1A7693}" destId="{D2AAED58-2DEF-8E41-8CCB-92EE057820A6}" srcOrd="0" destOrd="0" parTransId="{EA6E10A7-9FF7-AF46-94F6-DCE5DAA63910}" sibTransId="{2BFDF513-EBB1-CC4C-BE4B-15A31B1A20B5}"/>
    <dgm:cxn modelId="{1D978B9A-1753-AC4A-B978-3960C5264681}" srcId="{A9E1CC9E-A7AC-D341-8BA7-FA65DE1A7693}" destId="{6A27C059-D4CC-5842-ADAD-CF6B27F98A33}" srcOrd="1" destOrd="0" parTransId="{F24A1C8B-4A24-BF4E-84E2-5A9374970625}" sibTransId="{5E6E9D0D-EFEA-B640-81D8-9F1C56305548}"/>
    <dgm:cxn modelId="{83419C13-E560-3349-A843-CB08AB908C19}" type="presOf" srcId="{1047F189-69C6-064F-BB4C-A93B7C0D2702}" destId="{E661FA85-F8DD-7B47-B1D4-9B5A0DF41533}" srcOrd="1" destOrd="0" presId="urn:microsoft.com/office/officeart/2005/8/layout/list1"/>
    <dgm:cxn modelId="{BC89E097-5E4B-3945-9170-A98C632EAD78}" type="presOf" srcId="{19E82064-B4A6-234D-A9BB-66F179ADAAB1}" destId="{400E4BA3-DC72-E744-8A97-5F586F53BCF6}" srcOrd="0" destOrd="0" presId="urn:microsoft.com/office/officeart/2005/8/layout/list1"/>
    <dgm:cxn modelId="{647E8F41-5263-FD40-AB44-A6D8F966311B}" type="presOf" srcId="{54AA85F4-C1B3-8945-983F-303AD0582AB8}" destId="{7E931FFA-8AA3-484A-BC74-F416105F10B0}" srcOrd="1" destOrd="0" presId="urn:microsoft.com/office/officeart/2005/8/layout/list1"/>
    <dgm:cxn modelId="{31D2461F-BB08-794A-AAD5-565860AD68D8}" type="presParOf" srcId="{83CB1122-18C0-714E-8310-7530DC7E61BC}" destId="{B9B8F034-5506-DE4C-8443-468A68C52162}" srcOrd="0" destOrd="0" presId="urn:microsoft.com/office/officeart/2005/8/layout/list1"/>
    <dgm:cxn modelId="{CB204E58-242A-8C4A-B7BA-09CD36C5D472}" type="presParOf" srcId="{B9B8F034-5506-DE4C-8443-468A68C52162}" destId="{7A6BAFE8-003E-384E-874E-BA2AB87BC221}" srcOrd="0" destOrd="0" presId="urn:microsoft.com/office/officeart/2005/8/layout/list1"/>
    <dgm:cxn modelId="{7DB323A3-97FA-1E4E-9ECA-34D3153BE751}" type="presParOf" srcId="{B9B8F034-5506-DE4C-8443-468A68C52162}" destId="{E661FA85-F8DD-7B47-B1D4-9B5A0DF41533}" srcOrd="1" destOrd="0" presId="urn:microsoft.com/office/officeart/2005/8/layout/list1"/>
    <dgm:cxn modelId="{590EF939-2E55-DB40-BF47-8599ACF26882}" type="presParOf" srcId="{83CB1122-18C0-714E-8310-7530DC7E61BC}" destId="{91EEB646-F1EB-0647-AE4A-2743A710EEA8}" srcOrd="1" destOrd="0" presId="urn:microsoft.com/office/officeart/2005/8/layout/list1"/>
    <dgm:cxn modelId="{603F3B4A-F521-9D49-868A-456469A42A1E}" type="presParOf" srcId="{83CB1122-18C0-714E-8310-7530DC7E61BC}" destId="{400E4BA3-DC72-E744-8A97-5F586F53BCF6}" srcOrd="2" destOrd="0" presId="urn:microsoft.com/office/officeart/2005/8/layout/list1"/>
    <dgm:cxn modelId="{7E9A6239-D290-4340-8825-8792B510A786}" type="presParOf" srcId="{83CB1122-18C0-714E-8310-7530DC7E61BC}" destId="{673165A4-740C-F44D-8E1C-DAB20234B246}" srcOrd="3" destOrd="0" presId="urn:microsoft.com/office/officeart/2005/8/layout/list1"/>
    <dgm:cxn modelId="{485E683E-AE78-1A45-95DF-BEA0AD5508A5}" type="presParOf" srcId="{83CB1122-18C0-714E-8310-7530DC7E61BC}" destId="{C47F8119-8E12-6B4B-82D5-DEFEBAFA2FD7}" srcOrd="4" destOrd="0" presId="urn:microsoft.com/office/officeart/2005/8/layout/list1"/>
    <dgm:cxn modelId="{81F6C40C-39DA-E942-99FA-480BEEAE576A}" type="presParOf" srcId="{C47F8119-8E12-6B4B-82D5-DEFEBAFA2FD7}" destId="{6F0B4A84-B274-2F45-93EC-06B9B25AE7B7}" srcOrd="0" destOrd="0" presId="urn:microsoft.com/office/officeart/2005/8/layout/list1"/>
    <dgm:cxn modelId="{763CC8EE-82AC-CB40-AF79-6AC18E29A004}" type="presParOf" srcId="{C47F8119-8E12-6B4B-82D5-DEFEBAFA2FD7}" destId="{719DCF45-22F6-3040-BDA2-4BD43D0631E4}" srcOrd="1" destOrd="0" presId="urn:microsoft.com/office/officeart/2005/8/layout/list1"/>
    <dgm:cxn modelId="{412D0DAE-AA4E-8442-9E9B-99654C6155B7}" type="presParOf" srcId="{83CB1122-18C0-714E-8310-7530DC7E61BC}" destId="{6417951D-7F8D-F74F-8F97-1ABB4DFC1EC5}" srcOrd="5" destOrd="0" presId="urn:microsoft.com/office/officeart/2005/8/layout/list1"/>
    <dgm:cxn modelId="{72169B54-0DBB-3C42-98E2-7EB08F6CAD87}" type="presParOf" srcId="{83CB1122-18C0-714E-8310-7530DC7E61BC}" destId="{5A113B76-CCE7-9941-9949-DB65E1B4F05B}" srcOrd="6" destOrd="0" presId="urn:microsoft.com/office/officeart/2005/8/layout/list1"/>
    <dgm:cxn modelId="{F17A8952-7517-AC4F-B9BD-8BD3BAF02317}" type="presParOf" srcId="{83CB1122-18C0-714E-8310-7530DC7E61BC}" destId="{D3C42BF2-4FB8-4947-9BD5-DAA18586E6AB}" srcOrd="7" destOrd="0" presId="urn:microsoft.com/office/officeart/2005/8/layout/list1"/>
    <dgm:cxn modelId="{788FA174-47BF-284F-8C32-265293BD4B0F}" type="presParOf" srcId="{83CB1122-18C0-714E-8310-7530DC7E61BC}" destId="{E43E2339-AF6D-784D-8AF9-917142C54688}" srcOrd="8" destOrd="0" presId="urn:microsoft.com/office/officeart/2005/8/layout/list1"/>
    <dgm:cxn modelId="{F54228D9-E490-3B48-B933-29B70990774D}" type="presParOf" srcId="{E43E2339-AF6D-784D-8AF9-917142C54688}" destId="{B9683C2C-9981-3F42-AEE0-DC64831063D4}" srcOrd="0" destOrd="0" presId="urn:microsoft.com/office/officeart/2005/8/layout/list1"/>
    <dgm:cxn modelId="{B1A6E8F5-0EDF-D841-A53F-4830CC4E6791}" type="presParOf" srcId="{E43E2339-AF6D-784D-8AF9-917142C54688}" destId="{7E931FFA-8AA3-484A-BC74-F416105F10B0}" srcOrd="1" destOrd="0" presId="urn:microsoft.com/office/officeart/2005/8/layout/list1"/>
    <dgm:cxn modelId="{4D2B32B6-B9B1-C449-ADFE-2BEF02DA1ABD}" type="presParOf" srcId="{83CB1122-18C0-714E-8310-7530DC7E61BC}" destId="{63556CE9-AA15-8343-B22A-96225ABD1E66}" srcOrd="9" destOrd="0" presId="urn:microsoft.com/office/officeart/2005/8/layout/list1"/>
    <dgm:cxn modelId="{1EBBBDC2-2E46-9F41-BA66-5FFB2F9CC35D}" type="presParOf" srcId="{83CB1122-18C0-714E-8310-7530DC7E61BC}" destId="{137DBC6A-5309-604D-8CD1-6075B0593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FFBFE2-CE66-934A-8855-E8EA9DD98262}" type="doc">
      <dgm:prSet loTypeId="urn:microsoft.com/office/officeart/2005/8/layout/hList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2DBD798-7961-9944-A46B-96B52F6FE86E}">
      <dgm:prSet phldrT="[Texto]" custT="1"/>
      <dgm:spPr/>
      <dgm:t>
        <a:bodyPr/>
        <a:lstStyle/>
        <a:p>
          <a:r>
            <a:rPr lang="es-ES" sz="2000" b="1" dirty="0"/>
            <a:t>Secuenciación genética</a:t>
          </a:r>
        </a:p>
      </dgm:t>
    </dgm:pt>
    <dgm:pt modelId="{FD8C7A5A-79CF-F142-BF9D-2059CD5294C3}" type="parTrans" cxnId="{DFBD0305-F121-DA4F-ACB9-0F16EB77E049}">
      <dgm:prSet/>
      <dgm:spPr/>
      <dgm:t>
        <a:bodyPr/>
        <a:lstStyle/>
        <a:p>
          <a:endParaRPr lang="es-ES" sz="1600"/>
        </a:p>
      </dgm:t>
    </dgm:pt>
    <dgm:pt modelId="{BF982A96-B476-BB48-AA8E-2C7AED911EDC}" type="sibTrans" cxnId="{DFBD0305-F121-DA4F-ACB9-0F16EB77E049}">
      <dgm:prSet/>
      <dgm:spPr/>
      <dgm:t>
        <a:bodyPr/>
        <a:lstStyle/>
        <a:p>
          <a:endParaRPr lang="es-ES" sz="1600"/>
        </a:p>
      </dgm:t>
    </dgm:pt>
    <dgm:pt modelId="{837C3304-493B-8B4B-BF9C-B33CA1D75883}">
      <dgm:prSet phldrT="[Texto]" custT="1"/>
      <dgm:spPr/>
      <dgm:t>
        <a:bodyPr/>
        <a:lstStyle/>
        <a:p>
          <a:r>
            <a:rPr lang="es-ES" sz="1400" dirty="0"/>
            <a:t>Permite identificar las poblaciones en riesgo</a:t>
          </a:r>
        </a:p>
      </dgm:t>
    </dgm:pt>
    <dgm:pt modelId="{48DBE48A-3D26-E94D-9E2F-16B7AA69DC68}" type="parTrans" cxnId="{B968792A-5E61-F64D-AB9B-7431A42555B9}">
      <dgm:prSet/>
      <dgm:spPr/>
      <dgm:t>
        <a:bodyPr/>
        <a:lstStyle/>
        <a:p>
          <a:endParaRPr lang="es-ES" sz="1600"/>
        </a:p>
      </dgm:t>
    </dgm:pt>
    <dgm:pt modelId="{8A8893DB-EB33-3D41-90D3-02C9BBDBB4A3}" type="sibTrans" cxnId="{B968792A-5E61-F64D-AB9B-7431A42555B9}">
      <dgm:prSet/>
      <dgm:spPr/>
      <dgm:t>
        <a:bodyPr/>
        <a:lstStyle/>
        <a:p>
          <a:endParaRPr lang="es-ES" sz="1600"/>
        </a:p>
      </dgm:t>
    </dgm:pt>
    <dgm:pt modelId="{6F3975CD-F8DC-E04D-A13A-8DD91CE429F1}">
      <dgm:prSet phldrT="[Texto]" custT="1"/>
      <dgm:spPr/>
      <dgm:t>
        <a:bodyPr/>
        <a:lstStyle/>
        <a:p>
          <a:r>
            <a:rPr lang="es-ES" sz="1400" dirty="0"/>
            <a:t>Ayudar a que los médicos receten medicamentos específicos</a:t>
          </a:r>
        </a:p>
      </dgm:t>
    </dgm:pt>
    <dgm:pt modelId="{E57EA40F-3091-B54B-8E8F-E9FDB99C9C0A}" type="parTrans" cxnId="{A59D6658-A8DD-E143-B9FF-5551C0E04AC7}">
      <dgm:prSet/>
      <dgm:spPr/>
      <dgm:t>
        <a:bodyPr/>
        <a:lstStyle/>
        <a:p>
          <a:endParaRPr lang="es-ES" sz="1600"/>
        </a:p>
      </dgm:t>
    </dgm:pt>
    <dgm:pt modelId="{A09FEE8A-0F9F-3549-B072-FFC3DADA28A3}" type="sibTrans" cxnId="{A59D6658-A8DD-E143-B9FF-5551C0E04AC7}">
      <dgm:prSet/>
      <dgm:spPr/>
      <dgm:t>
        <a:bodyPr/>
        <a:lstStyle/>
        <a:p>
          <a:endParaRPr lang="es-ES" sz="1600"/>
        </a:p>
      </dgm:t>
    </dgm:pt>
    <dgm:pt modelId="{D209B60D-5042-744E-89CF-93AE4C7F7287}">
      <dgm:prSet phldrT="[Texto]" custT="1"/>
      <dgm:spPr/>
      <dgm:t>
        <a:bodyPr/>
        <a:lstStyle/>
        <a:p>
          <a:r>
            <a:rPr lang="es-ES" sz="2000" b="1" dirty="0"/>
            <a:t>Inmunoterapia</a:t>
          </a:r>
          <a:endParaRPr lang="es-ES" sz="2000" dirty="0"/>
        </a:p>
      </dgm:t>
    </dgm:pt>
    <dgm:pt modelId="{444DEAA7-F2DD-8549-A13A-17313FB49B11}" type="parTrans" cxnId="{68C6CF17-CC18-EA49-9C8C-3F5AF394D8C2}">
      <dgm:prSet/>
      <dgm:spPr/>
      <dgm:t>
        <a:bodyPr/>
        <a:lstStyle/>
        <a:p>
          <a:endParaRPr lang="es-ES" sz="1600"/>
        </a:p>
      </dgm:t>
    </dgm:pt>
    <dgm:pt modelId="{04DD126C-C955-564F-B330-B3A189E30CEC}" type="sibTrans" cxnId="{68C6CF17-CC18-EA49-9C8C-3F5AF394D8C2}">
      <dgm:prSet/>
      <dgm:spPr/>
      <dgm:t>
        <a:bodyPr/>
        <a:lstStyle/>
        <a:p>
          <a:endParaRPr lang="es-ES" sz="1600"/>
        </a:p>
      </dgm:t>
    </dgm:pt>
    <dgm:pt modelId="{9E414BDF-0C6A-4F4F-B7DB-A028555D26A9}">
      <dgm:prSet phldrT="[Texto]" custT="1"/>
      <dgm:spPr/>
      <dgm:t>
        <a:bodyPr/>
        <a:lstStyle/>
        <a:p>
          <a:r>
            <a:rPr lang="es-ES" sz="1400" dirty="0"/>
            <a:t>Potencial de ampliar significativamente la supervivencia de pacientes</a:t>
          </a:r>
        </a:p>
      </dgm:t>
    </dgm:pt>
    <dgm:pt modelId="{1CEBBF39-7A1D-6F4C-BFD8-F7379E8A949D}" type="parTrans" cxnId="{69D0FC6A-141C-9549-8312-8FF0F4AD07E2}">
      <dgm:prSet/>
      <dgm:spPr/>
      <dgm:t>
        <a:bodyPr/>
        <a:lstStyle/>
        <a:p>
          <a:endParaRPr lang="es-ES" sz="1600"/>
        </a:p>
      </dgm:t>
    </dgm:pt>
    <dgm:pt modelId="{45900639-D9DF-1A42-B981-C8907AA40074}" type="sibTrans" cxnId="{69D0FC6A-141C-9549-8312-8FF0F4AD07E2}">
      <dgm:prSet/>
      <dgm:spPr/>
      <dgm:t>
        <a:bodyPr/>
        <a:lstStyle/>
        <a:p>
          <a:endParaRPr lang="es-ES" sz="1600"/>
        </a:p>
      </dgm:t>
    </dgm:pt>
    <dgm:pt modelId="{5BC5DEF7-0DC1-D846-8D1D-B9D41C39B769}">
      <dgm:prSet phldrT="[Texto]" custT="1"/>
      <dgm:spPr/>
      <dgm:t>
        <a:bodyPr/>
        <a:lstStyle/>
        <a:p>
          <a:r>
            <a:rPr lang="es-ES" sz="1400" dirty="0"/>
            <a:t>Por ejemplo: terapia de receptores quiméricos antigénicos proporciona tasas de respuesta que rondan el 90%. </a:t>
          </a:r>
        </a:p>
      </dgm:t>
    </dgm:pt>
    <dgm:pt modelId="{FDB0F2D0-2131-5F4F-80CC-14CDAF570899}" type="parTrans" cxnId="{4038B3DE-9492-184E-A111-93FEFC6F05FE}">
      <dgm:prSet/>
      <dgm:spPr/>
      <dgm:t>
        <a:bodyPr/>
        <a:lstStyle/>
        <a:p>
          <a:endParaRPr lang="es-ES" sz="1600"/>
        </a:p>
      </dgm:t>
    </dgm:pt>
    <dgm:pt modelId="{73D474D7-F5CE-7444-A9EE-C22D763EC4FC}" type="sibTrans" cxnId="{4038B3DE-9492-184E-A111-93FEFC6F05FE}">
      <dgm:prSet/>
      <dgm:spPr/>
      <dgm:t>
        <a:bodyPr/>
        <a:lstStyle/>
        <a:p>
          <a:endParaRPr lang="es-ES" sz="1600"/>
        </a:p>
      </dgm:t>
    </dgm:pt>
    <dgm:pt modelId="{B25B2C0B-18B5-1840-8329-F09DD105F945}">
      <dgm:prSet phldrT="[Texto]" custT="1"/>
      <dgm:spPr/>
      <dgm:t>
        <a:bodyPr/>
        <a:lstStyle/>
        <a:p>
          <a:r>
            <a:rPr lang="es-ES" sz="2000" b="1" dirty="0"/>
            <a:t>Telemedicina</a:t>
          </a:r>
          <a:endParaRPr lang="es-ES" sz="2000" dirty="0"/>
        </a:p>
      </dgm:t>
    </dgm:pt>
    <dgm:pt modelId="{F5E8025E-F2D8-0F49-9F00-5EFCF009D7D7}" type="parTrans" cxnId="{13ED9E90-0D0A-FE46-BB18-9228F4741474}">
      <dgm:prSet/>
      <dgm:spPr/>
      <dgm:t>
        <a:bodyPr/>
        <a:lstStyle/>
        <a:p>
          <a:endParaRPr lang="es-ES" sz="1600"/>
        </a:p>
      </dgm:t>
    </dgm:pt>
    <dgm:pt modelId="{C45DA9E0-8EF6-E849-9193-18D1EC2C6228}" type="sibTrans" cxnId="{13ED9E90-0D0A-FE46-BB18-9228F4741474}">
      <dgm:prSet/>
      <dgm:spPr/>
      <dgm:t>
        <a:bodyPr/>
        <a:lstStyle/>
        <a:p>
          <a:endParaRPr lang="es-ES" sz="1600"/>
        </a:p>
      </dgm:t>
    </dgm:pt>
    <dgm:pt modelId="{2D3439E9-00A6-CF4B-8FCC-057AC4974AAF}">
      <dgm:prSet phldrT="[Texto]" custT="1"/>
      <dgm:spPr/>
      <dgm:t>
        <a:bodyPr/>
        <a:lstStyle/>
        <a:p>
          <a:r>
            <a:rPr lang="es-ES" sz="1400" dirty="0"/>
            <a:t>Permite la comunicación, diagnóstico, tratamiento y seguimiento remotos</a:t>
          </a:r>
        </a:p>
      </dgm:t>
    </dgm:pt>
    <dgm:pt modelId="{C806EFC0-8EDA-724F-BC40-60AC529A079A}" type="parTrans" cxnId="{68570E11-F882-2241-BC72-D0DD53879B1B}">
      <dgm:prSet/>
      <dgm:spPr/>
      <dgm:t>
        <a:bodyPr/>
        <a:lstStyle/>
        <a:p>
          <a:endParaRPr lang="es-ES" sz="1600"/>
        </a:p>
      </dgm:t>
    </dgm:pt>
    <dgm:pt modelId="{E1F96A61-4A4A-4E43-B2CF-021E61647392}" type="sibTrans" cxnId="{68570E11-F882-2241-BC72-D0DD53879B1B}">
      <dgm:prSet/>
      <dgm:spPr/>
      <dgm:t>
        <a:bodyPr/>
        <a:lstStyle/>
        <a:p>
          <a:endParaRPr lang="es-ES" sz="1600"/>
        </a:p>
      </dgm:t>
    </dgm:pt>
    <dgm:pt modelId="{D3B7DE4B-747D-CD49-A0B1-9A627156EBAA}">
      <dgm:prSet phldrT="[Texto]" custT="1"/>
      <dgm:spPr/>
      <dgm:t>
        <a:bodyPr/>
        <a:lstStyle/>
        <a:p>
          <a:r>
            <a:rPr lang="es-ES" sz="1400" dirty="0"/>
            <a:t>Permite la </a:t>
          </a:r>
          <a:r>
            <a:rPr lang="es-MX" sz="1400" dirty="0"/>
            <a:t>conexión </a:t>
          </a:r>
          <a:r>
            <a:rPr lang="es-ES" sz="1400" dirty="0"/>
            <a:t>a distancia</a:t>
          </a:r>
        </a:p>
      </dgm:t>
    </dgm:pt>
    <dgm:pt modelId="{BB430D49-4BD3-154D-AEB9-27ED45439130}" type="parTrans" cxnId="{17B70A8B-32D1-FD47-9BB6-8CFC428075DF}">
      <dgm:prSet/>
      <dgm:spPr/>
      <dgm:t>
        <a:bodyPr/>
        <a:lstStyle/>
        <a:p>
          <a:endParaRPr lang="es-ES" sz="1600"/>
        </a:p>
      </dgm:t>
    </dgm:pt>
    <dgm:pt modelId="{B08B0E16-C883-4F45-AD58-E908B45CCD65}" type="sibTrans" cxnId="{17B70A8B-32D1-FD47-9BB6-8CFC428075DF}">
      <dgm:prSet/>
      <dgm:spPr/>
      <dgm:t>
        <a:bodyPr/>
        <a:lstStyle/>
        <a:p>
          <a:endParaRPr lang="es-ES" sz="1600"/>
        </a:p>
      </dgm:t>
    </dgm:pt>
    <dgm:pt modelId="{9156F7F2-2BF5-6F4D-8EB9-087A9E465673}">
      <dgm:prSet phldrT="[Texto]" custT="1"/>
      <dgm:spPr/>
      <dgm:t>
        <a:bodyPr/>
        <a:lstStyle/>
        <a:p>
          <a:r>
            <a:rPr lang="es-ES" sz="1400" dirty="0"/>
            <a:t>Posibilidad de contacto más frecuente, conveniente y de bajo costo</a:t>
          </a:r>
        </a:p>
      </dgm:t>
    </dgm:pt>
    <dgm:pt modelId="{11E718F5-FD45-1B42-80BF-32CC7AF32675}" type="parTrans" cxnId="{8841B56F-3E44-3645-A378-2BAC78E04657}">
      <dgm:prSet/>
      <dgm:spPr/>
      <dgm:t>
        <a:bodyPr/>
        <a:lstStyle/>
        <a:p>
          <a:endParaRPr lang="es-ES" sz="1600"/>
        </a:p>
      </dgm:t>
    </dgm:pt>
    <dgm:pt modelId="{53839B11-F04D-C54B-8309-D43485AF8E8D}" type="sibTrans" cxnId="{8841B56F-3E44-3645-A378-2BAC78E04657}">
      <dgm:prSet/>
      <dgm:spPr/>
      <dgm:t>
        <a:bodyPr/>
        <a:lstStyle/>
        <a:p>
          <a:endParaRPr lang="es-ES" sz="1600"/>
        </a:p>
      </dgm:t>
    </dgm:pt>
    <dgm:pt modelId="{436530E4-3AAD-6D4C-A817-607895739DC1}">
      <dgm:prSet phldrT="[Texto]" custT="1"/>
      <dgm:spPr/>
      <dgm:t>
        <a:bodyPr/>
        <a:lstStyle/>
        <a:p>
          <a:endParaRPr lang="es-ES" sz="1400" dirty="0"/>
        </a:p>
      </dgm:t>
    </dgm:pt>
    <dgm:pt modelId="{2AA1A6F1-1BCA-C94A-A0C2-261675CEE14A}" type="parTrans" cxnId="{163E91C7-9677-3A4D-A24A-07872870FAC7}">
      <dgm:prSet/>
      <dgm:spPr/>
      <dgm:t>
        <a:bodyPr/>
        <a:lstStyle/>
        <a:p>
          <a:endParaRPr lang="es-ES" sz="1600"/>
        </a:p>
      </dgm:t>
    </dgm:pt>
    <dgm:pt modelId="{22D24B8E-6ED1-5D49-99FF-7C5416452457}" type="sibTrans" cxnId="{163E91C7-9677-3A4D-A24A-07872870FAC7}">
      <dgm:prSet/>
      <dgm:spPr/>
      <dgm:t>
        <a:bodyPr/>
        <a:lstStyle/>
        <a:p>
          <a:endParaRPr lang="es-ES" sz="1600"/>
        </a:p>
      </dgm:t>
    </dgm:pt>
    <dgm:pt modelId="{669975C2-E77E-7043-A03A-CD7397AD8BF6}">
      <dgm:prSet phldrT="[Texto]" custT="1"/>
      <dgm:spPr/>
      <dgm:t>
        <a:bodyPr/>
        <a:lstStyle/>
        <a:p>
          <a:endParaRPr lang="es-ES" sz="1400" dirty="0"/>
        </a:p>
      </dgm:t>
    </dgm:pt>
    <dgm:pt modelId="{0612FBAB-F51F-2C46-BAB1-100384C25B34}" type="parTrans" cxnId="{8C9F1E43-0120-E343-9C7E-203AC0FA3D2F}">
      <dgm:prSet/>
      <dgm:spPr/>
      <dgm:t>
        <a:bodyPr/>
        <a:lstStyle/>
        <a:p>
          <a:endParaRPr lang="es-ES" sz="1600"/>
        </a:p>
      </dgm:t>
    </dgm:pt>
    <dgm:pt modelId="{5053DDFB-97C2-9146-858E-B8731C2FF68E}" type="sibTrans" cxnId="{8C9F1E43-0120-E343-9C7E-203AC0FA3D2F}">
      <dgm:prSet/>
      <dgm:spPr/>
      <dgm:t>
        <a:bodyPr/>
        <a:lstStyle/>
        <a:p>
          <a:endParaRPr lang="es-ES" sz="1600"/>
        </a:p>
      </dgm:t>
    </dgm:pt>
    <dgm:pt modelId="{0F19CFB1-541E-414A-8E85-FE3C465FF817}">
      <dgm:prSet phldrT="[Texto]" custT="1"/>
      <dgm:spPr/>
      <dgm:t>
        <a:bodyPr/>
        <a:lstStyle/>
        <a:p>
          <a:endParaRPr lang="es-ES" sz="1400" dirty="0"/>
        </a:p>
      </dgm:t>
    </dgm:pt>
    <dgm:pt modelId="{409AAD0A-CA2B-4FD8-A93D-0703CDBA0E3E}" type="parTrans" cxnId="{55C2C20C-E79C-4F54-A15F-89E3AD87FEC0}">
      <dgm:prSet/>
      <dgm:spPr/>
      <dgm:t>
        <a:bodyPr/>
        <a:lstStyle/>
        <a:p>
          <a:endParaRPr lang="en-US" sz="1600"/>
        </a:p>
      </dgm:t>
    </dgm:pt>
    <dgm:pt modelId="{0540115B-31C4-47C0-938C-4A23421244D9}" type="sibTrans" cxnId="{55C2C20C-E79C-4F54-A15F-89E3AD87FEC0}">
      <dgm:prSet/>
      <dgm:spPr/>
      <dgm:t>
        <a:bodyPr/>
        <a:lstStyle/>
        <a:p>
          <a:endParaRPr lang="en-US" sz="1600"/>
        </a:p>
      </dgm:t>
    </dgm:pt>
    <dgm:pt modelId="{203290B3-4A6A-4337-8DBC-D7382B425D99}">
      <dgm:prSet phldrT="[Texto]" custT="1"/>
      <dgm:spPr/>
      <dgm:t>
        <a:bodyPr/>
        <a:lstStyle/>
        <a:p>
          <a:pPr>
            <a:buFontTx/>
            <a:buNone/>
          </a:pPr>
          <a:r>
            <a:rPr lang="es-ES" sz="1400" dirty="0">
              <a:sym typeface="Wingdings" panose="05000000000000000000" pitchFamily="2" charset="2"/>
            </a:rPr>
            <a:t></a:t>
          </a:r>
          <a:r>
            <a:rPr lang="es-ES" sz="1400" dirty="0"/>
            <a:t> intervenciones tempranas</a:t>
          </a:r>
        </a:p>
      </dgm:t>
    </dgm:pt>
    <dgm:pt modelId="{1FCB5B3D-59F3-4DBB-AEA2-EE74E9327077}" type="parTrans" cxnId="{75875C67-9721-4B50-91E0-28EE3465560D}">
      <dgm:prSet/>
      <dgm:spPr/>
      <dgm:t>
        <a:bodyPr/>
        <a:lstStyle/>
        <a:p>
          <a:endParaRPr lang="en-US" sz="1600"/>
        </a:p>
      </dgm:t>
    </dgm:pt>
    <dgm:pt modelId="{6F577B7F-4CAD-429B-AEDD-97EEC28E62E7}" type="sibTrans" cxnId="{75875C67-9721-4B50-91E0-28EE3465560D}">
      <dgm:prSet/>
      <dgm:spPr/>
      <dgm:t>
        <a:bodyPr/>
        <a:lstStyle/>
        <a:p>
          <a:endParaRPr lang="en-US" sz="1600"/>
        </a:p>
      </dgm:t>
    </dgm:pt>
    <dgm:pt modelId="{CCFDBDFA-5FC9-47CF-AEF3-FBA3053CF5AD}">
      <dgm:prSet phldrT="[Texto]" custT="1"/>
      <dgm:spPr/>
      <dgm:t>
        <a:bodyPr/>
        <a:lstStyle/>
        <a:p>
          <a:endParaRPr lang="es-ES" sz="1400" dirty="0"/>
        </a:p>
      </dgm:t>
    </dgm:pt>
    <dgm:pt modelId="{3D71AD9C-4BF7-4497-953B-D0075D1D8102}" type="parTrans" cxnId="{9E52EF2D-A2C8-44D2-843C-92270331BF04}">
      <dgm:prSet/>
      <dgm:spPr/>
      <dgm:t>
        <a:bodyPr/>
        <a:lstStyle/>
        <a:p>
          <a:endParaRPr lang="en-US" sz="1600"/>
        </a:p>
      </dgm:t>
    </dgm:pt>
    <dgm:pt modelId="{DA197231-0223-4D15-BFF5-B837B897A550}" type="sibTrans" cxnId="{9E52EF2D-A2C8-44D2-843C-92270331BF04}">
      <dgm:prSet/>
      <dgm:spPr/>
      <dgm:t>
        <a:bodyPr/>
        <a:lstStyle/>
        <a:p>
          <a:endParaRPr lang="en-US" sz="1600"/>
        </a:p>
      </dgm:t>
    </dgm:pt>
    <dgm:pt modelId="{F18C049C-BFFA-F24D-BA8B-E3C4401441CE}" type="pres">
      <dgm:prSet presAssocID="{0CFFBFE2-CE66-934A-8855-E8EA9DD98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BA95C8F-9330-8542-B5F2-C778B6F25976}" type="pres">
      <dgm:prSet presAssocID="{C2DBD798-7961-9944-A46B-96B52F6FE86E}" presName="composite" presStyleCnt="0"/>
      <dgm:spPr/>
      <dgm:t>
        <a:bodyPr/>
        <a:lstStyle/>
        <a:p>
          <a:endParaRPr lang="es-ES"/>
        </a:p>
      </dgm:t>
    </dgm:pt>
    <dgm:pt modelId="{EE2DE389-FEA8-5E4D-961B-E9695EAA62E1}" type="pres">
      <dgm:prSet presAssocID="{C2DBD798-7961-9944-A46B-96B52F6FE86E}" presName="parTx" presStyleLbl="alignNode1" presStyleIdx="0" presStyleCnt="3" custLinFactNeighborX="742" custLinFactNeighborY="-1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BA623C-0369-F84C-BD53-99E615D3DCFD}" type="pres">
      <dgm:prSet presAssocID="{C2DBD798-7961-9944-A46B-96B52F6FE8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05D4F7-8D31-BB46-A5DD-7598061AF35F}" type="pres">
      <dgm:prSet presAssocID="{BF982A96-B476-BB48-AA8E-2C7AED911EDC}" presName="space" presStyleCnt="0"/>
      <dgm:spPr/>
      <dgm:t>
        <a:bodyPr/>
        <a:lstStyle/>
        <a:p>
          <a:endParaRPr lang="es-ES"/>
        </a:p>
      </dgm:t>
    </dgm:pt>
    <dgm:pt modelId="{E63647F2-587D-E74E-8F42-2C4F4424AB19}" type="pres">
      <dgm:prSet presAssocID="{D209B60D-5042-744E-89CF-93AE4C7F7287}" presName="composite" presStyleCnt="0"/>
      <dgm:spPr/>
      <dgm:t>
        <a:bodyPr/>
        <a:lstStyle/>
        <a:p>
          <a:endParaRPr lang="es-ES"/>
        </a:p>
      </dgm:t>
    </dgm:pt>
    <dgm:pt modelId="{246195EA-3525-D946-A4C3-B5867B1F42B8}" type="pres">
      <dgm:prSet presAssocID="{D209B60D-5042-744E-89CF-93AE4C7F72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8665E7B-6CF6-C840-BA1F-BB63F348BD8B}" type="pres">
      <dgm:prSet presAssocID="{D209B60D-5042-744E-89CF-93AE4C7F728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28FA745-243C-DA40-B191-D0F5451F8E65}" type="pres">
      <dgm:prSet presAssocID="{04DD126C-C955-564F-B330-B3A189E30CEC}" presName="space" presStyleCnt="0"/>
      <dgm:spPr/>
      <dgm:t>
        <a:bodyPr/>
        <a:lstStyle/>
        <a:p>
          <a:endParaRPr lang="es-ES"/>
        </a:p>
      </dgm:t>
    </dgm:pt>
    <dgm:pt modelId="{85226FF7-8C06-4C43-A4A2-5420DA45DC3F}" type="pres">
      <dgm:prSet presAssocID="{B25B2C0B-18B5-1840-8329-F09DD105F945}" presName="composite" presStyleCnt="0"/>
      <dgm:spPr/>
      <dgm:t>
        <a:bodyPr/>
        <a:lstStyle/>
        <a:p>
          <a:endParaRPr lang="es-ES"/>
        </a:p>
      </dgm:t>
    </dgm:pt>
    <dgm:pt modelId="{12135832-C757-1042-AB12-3FD27F66A07C}" type="pres">
      <dgm:prSet presAssocID="{B25B2C0B-18B5-1840-8329-F09DD105F9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6D47F3-347B-B74C-9CE2-1807EAD83CB4}" type="pres">
      <dgm:prSet presAssocID="{B25B2C0B-18B5-1840-8329-F09DD105F94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AF05B44-FEBD-4F2C-B8CD-9AA66508303C}" type="presOf" srcId="{203290B3-4A6A-4337-8DBC-D7382B425D99}" destId="{72BA623C-0369-F84C-BD53-99E615D3DCFD}" srcOrd="0" destOrd="1" presId="urn:microsoft.com/office/officeart/2005/8/layout/hList1"/>
    <dgm:cxn modelId="{68C6CF17-CC18-EA49-9C8C-3F5AF394D8C2}" srcId="{0CFFBFE2-CE66-934A-8855-E8EA9DD98262}" destId="{D209B60D-5042-744E-89CF-93AE4C7F7287}" srcOrd="1" destOrd="0" parTransId="{444DEAA7-F2DD-8549-A13A-17313FB49B11}" sibTransId="{04DD126C-C955-564F-B330-B3A189E30CEC}"/>
    <dgm:cxn modelId="{8841B56F-3E44-3645-A378-2BAC78E04657}" srcId="{B25B2C0B-18B5-1840-8329-F09DD105F945}" destId="{9156F7F2-2BF5-6F4D-8EB9-087A9E465673}" srcOrd="4" destOrd="0" parTransId="{11E718F5-FD45-1B42-80BF-32CC7AF32675}" sibTransId="{53839B11-F04D-C54B-8309-D43485AF8E8D}"/>
    <dgm:cxn modelId="{DFBD0305-F121-DA4F-ACB9-0F16EB77E049}" srcId="{0CFFBFE2-CE66-934A-8855-E8EA9DD98262}" destId="{C2DBD798-7961-9944-A46B-96B52F6FE86E}" srcOrd="0" destOrd="0" parTransId="{FD8C7A5A-79CF-F142-BF9D-2059CD5294C3}" sibTransId="{BF982A96-B476-BB48-AA8E-2C7AED911EDC}"/>
    <dgm:cxn modelId="{2B332C08-D7FA-9B44-B731-BAEB1FD08ED4}" type="presOf" srcId="{837C3304-493B-8B4B-BF9C-B33CA1D75883}" destId="{72BA623C-0369-F84C-BD53-99E615D3DCFD}" srcOrd="0" destOrd="0" presId="urn:microsoft.com/office/officeart/2005/8/layout/hList1"/>
    <dgm:cxn modelId="{830C0457-DEA9-B541-A439-996D6B7C44DF}" type="presOf" srcId="{5BC5DEF7-0DC1-D846-8D1D-B9D41C39B769}" destId="{C8665E7B-6CF6-C840-BA1F-BB63F348BD8B}" srcOrd="0" destOrd="2" presId="urn:microsoft.com/office/officeart/2005/8/layout/hList1"/>
    <dgm:cxn modelId="{4038B3DE-9492-184E-A111-93FEFC6F05FE}" srcId="{D209B60D-5042-744E-89CF-93AE4C7F7287}" destId="{5BC5DEF7-0DC1-D846-8D1D-B9D41C39B769}" srcOrd="2" destOrd="0" parTransId="{FDB0F2D0-2131-5F4F-80CC-14CDAF570899}" sibTransId="{73D474D7-F5CE-7444-A9EE-C22D763EC4FC}"/>
    <dgm:cxn modelId="{8C9F1E43-0120-E343-9C7E-203AC0FA3D2F}" srcId="{B25B2C0B-18B5-1840-8329-F09DD105F945}" destId="{669975C2-E77E-7043-A03A-CD7397AD8BF6}" srcOrd="3" destOrd="0" parTransId="{0612FBAB-F51F-2C46-BAB1-100384C25B34}" sibTransId="{5053DDFB-97C2-9146-858E-B8731C2FF68E}"/>
    <dgm:cxn modelId="{163E91C7-9677-3A4D-A24A-07872870FAC7}" srcId="{B25B2C0B-18B5-1840-8329-F09DD105F945}" destId="{436530E4-3AAD-6D4C-A817-607895739DC1}" srcOrd="1" destOrd="0" parTransId="{2AA1A6F1-1BCA-C94A-A0C2-261675CEE14A}" sibTransId="{22D24B8E-6ED1-5D49-99FF-7C5416452457}"/>
    <dgm:cxn modelId="{B88EA163-B4B9-9548-ABD4-4DFDD03F445E}" type="presOf" srcId="{B25B2C0B-18B5-1840-8329-F09DD105F945}" destId="{12135832-C757-1042-AB12-3FD27F66A07C}" srcOrd="0" destOrd="0" presId="urn:microsoft.com/office/officeart/2005/8/layout/hList1"/>
    <dgm:cxn modelId="{13ED9E90-0D0A-FE46-BB18-9228F4741474}" srcId="{0CFFBFE2-CE66-934A-8855-E8EA9DD98262}" destId="{B25B2C0B-18B5-1840-8329-F09DD105F945}" srcOrd="2" destOrd="0" parTransId="{F5E8025E-F2D8-0F49-9F00-5EFCF009D7D7}" sibTransId="{C45DA9E0-8EF6-E849-9193-18D1EC2C6228}"/>
    <dgm:cxn modelId="{A0858372-A313-48AD-9B11-DBFE06C094AE}" type="presOf" srcId="{CCFDBDFA-5FC9-47CF-AEF3-FBA3053CF5AD}" destId="{C8665E7B-6CF6-C840-BA1F-BB63F348BD8B}" srcOrd="0" destOrd="1" presId="urn:microsoft.com/office/officeart/2005/8/layout/hList1"/>
    <dgm:cxn modelId="{55C2C20C-E79C-4F54-A15F-89E3AD87FEC0}" srcId="{C2DBD798-7961-9944-A46B-96B52F6FE86E}" destId="{0F19CFB1-541E-414A-8E85-FE3C465FF817}" srcOrd="1" destOrd="0" parTransId="{409AAD0A-CA2B-4FD8-A93D-0703CDBA0E3E}" sibTransId="{0540115B-31C4-47C0-938C-4A23421244D9}"/>
    <dgm:cxn modelId="{0185886C-4D90-0041-ACC2-C8A414F04BE9}" type="presOf" srcId="{436530E4-3AAD-6D4C-A817-607895739DC1}" destId="{4C6D47F3-347B-B74C-9CE2-1807EAD83CB4}" srcOrd="0" destOrd="1" presId="urn:microsoft.com/office/officeart/2005/8/layout/hList1"/>
    <dgm:cxn modelId="{68570E11-F882-2241-BC72-D0DD53879B1B}" srcId="{B25B2C0B-18B5-1840-8329-F09DD105F945}" destId="{2D3439E9-00A6-CF4B-8FCC-057AC4974AAF}" srcOrd="0" destOrd="0" parTransId="{C806EFC0-8EDA-724F-BC40-60AC529A079A}" sibTransId="{E1F96A61-4A4A-4E43-B2CF-021E61647392}"/>
    <dgm:cxn modelId="{25DE371F-B472-454D-8D33-BB2876448F2F}" type="presOf" srcId="{2D3439E9-00A6-CF4B-8FCC-057AC4974AAF}" destId="{4C6D47F3-347B-B74C-9CE2-1807EAD83CB4}" srcOrd="0" destOrd="0" presId="urn:microsoft.com/office/officeart/2005/8/layout/hList1"/>
    <dgm:cxn modelId="{B968792A-5E61-F64D-AB9B-7431A42555B9}" srcId="{C2DBD798-7961-9944-A46B-96B52F6FE86E}" destId="{837C3304-493B-8B4B-BF9C-B33CA1D75883}" srcOrd="0" destOrd="0" parTransId="{48DBE48A-3D26-E94D-9E2F-16B7AA69DC68}" sibTransId="{8A8893DB-EB33-3D41-90D3-02C9BBDBB4A3}"/>
    <dgm:cxn modelId="{64D7184E-F923-6B4B-A69C-36D3CCF580A4}" type="presOf" srcId="{0CFFBFE2-CE66-934A-8855-E8EA9DD98262}" destId="{F18C049C-BFFA-F24D-BA8B-E3C4401441CE}" srcOrd="0" destOrd="0" presId="urn:microsoft.com/office/officeart/2005/8/layout/hList1"/>
    <dgm:cxn modelId="{C6F20C9B-56CB-3148-A47E-B1C1C109AD1E}" type="presOf" srcId="{D209B60D-5042-744E-89CF-93AE4C7F7287}" destId="{246195EA-3525-D946-A4C3-B5867B1F42B8}" srcOrd="0" destOrd="0" presId="urn:microsoft.com/office/officeart/2005/8/layout/hList1"/>
    <dgm:cxn modelId="{A59D6658-A8DD-E143-B9FF-5551C0E04AC7}" srcId="{C2DBD798-7961-9944-A46B-96B52F6FE86E}" destId="{6F3975CD-F8DC-E04D-A13A-8DD91CE429F1}" srcOrd="2" destOrd="0" parTransId="{E57EA40F-3091-B54B-8E8F-E9FDB99C9C0A}" sibTransId="{A09FEE8A-0F9F-3549-B072-FFC3DADA28A3}"/>
    <dgm:cxn modelId="{75875C67-9721-4B50-91E0-28EE3465560D}" srcId="{837C3304-493B-8B4B-BF9C-B33CA1D75883}" destId="{203290B3-4A6A-4337-8DBC-D7382B425D99}" srcOrd="0" destOrd="0" parTransId="{1FCB5B3D-59F3-4DBB-AEA2-EE74E9327077}" sibTransId="{6F577B7F-4CAD-429B-AEDD-97EEC28E62E7}"/>
    <dgm:cxn modelId="{CEFF99C2-48DE-D140-9A7F-55690EB6936C}" type="presOf" srcId="{669975C2-E77E-7043-A03A-CD7397AD8BF6}" destId="{4C6D47F3-347B-B74C-9CE2-1807EAD83CB4}" srcOrd="0" destOrd="3" presId="urn:microsoft.com/office/officeart/2005/8/layout/hList1"/>
    <dgm:cxn modelId="{A07F464B-CF73-3344-84F6-28678F0C0938}" type="presOf" srcId="{9E414BDF-0C6A-4F4F-B7DB-A028555D26A9}" destId="{C8665E7B-6CF6-C840-BA1F-BB63F348BD8B}" srcOrd="0" destOrd="0" presId="urn:microsoft.com/office/officeart/2005/8/layout/hList1"/>
    <dgm:cxn modelId="{17B70A8B-32D1-FD47-9BB6-8CFC428075DF}" srcId="{B25B2C0B-18B5-1840-8329-F09DD105F945}" destId="{D3B7DE4B-747D-CD49-A0B1-9A627156EBAA}" srcOrd="2" destOrd="0" parTransId="{BB430D49-4BD3-154D-AEB9-27ED45439130}" sibTransId="{B08B0E16-C883-4F45-AD58-E908B45CCD65}"/>
    <dgm:cxn modelId="{98FD994C-8777-F541-8C6B-1C2EA34C5D0E}" type="presOf" srcId="{D3B7DE4B-747D-CD49-A0B1-9A627156EBAA}" destId="{4C6D47F3-347B-B74C-9CE2-1807EAD83CB4}" srcOrd="0" destOrd="2" presId="urn:microsoft.com/office/officeart/2005/8/layout/hList1"/>
    <dgm:cxn modelId="{7293B193-669F-2E40-AE94-B7481C917268}" type="presOf" srcId="{C2DBD798-7961-9944-A46B-96B52F6FE86E}" destId="{EE2DE389-FEA8-5E4D-961B-E9695EAA62E1}" srcOrd="0" destOrd="0" presId="urn:microsoft.com/office/officeart/2005/8/layout/hList1"/>
    <dgm:cxn modelId="{69D0FC6A-141C-9549-8312-8FF0F4AD07E2}" srcId="{D209B60D-5042-744E-89CF-93AE4C7F7287}" destId="{9E414BDF-0C6A-4F4F-B7DB-A028555D26A9}" srcOrd="0" destOrd="0" parTransId="{1CEBBF39-7A1D-6F4C-BFD8-F7379E8A949D}" sibTransId="{45900639-D9DF-1A42-B981-C8907AA40074}"/>
    <dgm:cxn modelId="{4A400CED-62D6-414F-92B3-2DF98066A757}" type="presOf" srcId="{0F19CFB1-541E-414A-8E85-FE3C465FF817}" destId="{72BA623C-0369-F84C-BD53-99E615D3DCFD}" srcOrd="0" destOrd="2" presId="urn:microsoft.com/office/officeart/2005/8/layout/hList1"/>
    <dgm:cxn modelId="{AE9B7176-6487-0148-BD74-7A7CD0E8191A}" type="presOf" srcId="{9156F7F2-2BF5-6F4D-8EB9-087A9E465673}" destId="{4C6D47F3-347B-B74C-9CE2-1807EAD83CB4}" srcOrd="0" destOrd="4" presId="urn:microsoft.com/office/officeart/2005/8/layout/hList1"/>
    <dgm:cxn modelId="{A71F451B-BCC5-9D4E-918E-12DE392F5948}" type="presOf" srcId="{6F3975CD-F8DC-E04D-A13A-8DD91CE429F1}" destId="{72BA623C-0369-F84C-BD53-99E615D3DCFD}" srcOrd="0" destOrd="3" presId="urn:microsoft.com/office/officeart/2005/8/layout/hList1"/>
    <dgm:cxn modelId="{9E52EF2D-A2C8-44D2-843C-92270331BF04}" srcId="{D209B60D-5042-744E-89CF-93AE4C7F7287}" destId="{CCFDBDFA-5FC9-47CF-AEF3-FBA3053CF5AD}" srcOrd="1" destOrd="0" parTransId="{3D71AD9C-4BF7-4497-953B-D0075D1D8102}" sibTransId="{DA197231-0223-4D15-BFF5-B837B897A550}"/>
    <dgm:cxn modelId="{C67EFF5D-C1CA-104E-8788-DE8CF64BD3B3}" type="presParOf" srcId="{F18C049C-BFFA-F24D-BA8B-E3C4401441CE}" destId="{5BA95C8F-9330-8542-B5F2-C778B6F25976}" srcOrd="0" destOrd="0" presId="urn:microsoft.com/office/officeart/2005/8/layout/hList1"/>
    <dgm:cxn modelId="{E6A7B777-CF7C-554B-81F4-1D8B5DB85531}" type="presParOf" srcId="{5BA95C8F-9330-8542-B5F2-C778B6F25976}" destId="{EE2DE389-FEA8-5E4D-961B-E9695EAA62E1}" srcOrd="0" destOrd="0" presId="urn:microsoft.com/office/officeart/2005/8/layout/hList1"/>
    <dgm:cxn modelId="{E6BB6E93-CC6B-114E-A9DA-1DC87D559C41}" type="presParOf" srcId="{5BA95C8F-9330-8542-B5F2-C778B6F25976}" destId="{72BA623C-0369-F84C-BD53-99E615D3DCFD}" srcOrd="1" destOrd="0" presId="urn:microsoft.com/office/officeart/2005/8/layout/hList1"/>
    <dgm:cxn modelId="{41D2E052-ABA4-3548-8594-19F0A65E611B}" type="presParOf" srcId="{F18C049C-BFFA-F24D-BA8B-E3C4401441CE}" destId="{FE05D4F7-8D31-BB46-A5DD-7598061AF35F}" srcOrd="1" destOrd="0" presId="urn:microsoft.com/office/officeart/2005/8/layout/hList1"/>
    <dgm:cxn modelId="{5ECF62A7-6337-3A40-BC40-F06ED854D712}" type="presParOf" srcId="{F18C049C-BFFA-F24D-BA8B-E3C4401441CE}" destId="{E63647F2-587D-E74E-8F42-2C4F4424AB19}" srcOrd="2" destOrd="0" presId="urn:microsoft.com/office/officeart/2005/8/layout/hList1"/>
    <dgm:cxn modelId="{80EDE3F1-CD49-5E42-AA47-E5CEEE833237}" type="presParOf" srcId="{E63647F2-587D-E74E-8F42-2C4F4424AB19}" destId="{246195EA-3525-D946-A4C3-B5867B1F42B8}" srcOrd="0" destOrd="0" presId="urn:microsoft.com/office/officeart/2005/8/layout/hList1"/>
    <dgm:cxn modelId="{BA884029-83BB-1945-9B9C-70463A4F3E98}" type="presParOf" srcId="{E63647F2-587D-E74E-8F42-2C4F4424AB19}" destId="{C8665E7B-6CF6-C840-BA1F-BB63F348BD8B}" srcOrd="1" destOrd="0" presId="urn:microsoft.com/office/officeart/2005/8/layout/hList1"/>
    <dgm:cxn modelId="{AFBB0924-382D-8846-9329-F4737DF3A3BD}" type="presParOf" srcId="{F18C049C-BFFA-F24D-BA8B-E3C4401441CE}" destId="{F28FA745-243C-DA40-B191-D0F5451F8E65}" srcOrd="3" destOrd="0" presId="urn:microsoft.com/office/officeart/2005/8/layout/hList1"/>
    <dgm:cxn modelId="{0C10A486-D7A6-604F-81F0-35B781691417}" type="presParOf" srcId="{F18C049C-BFFA-F24D-BA8B-E3C4401441CE}" destId="{85226FF7-8C06-4C43-A4A2-5420DA45DC3F}" srcOrd="4" destOrd="0" presId="urn:microsoft.com/office/officeart/2005/8/layout/hList1"/>
    <dgm:cxn modelId="{F2EB813A-56F1-9E47-BA2D-F2CB2F5F6FE2}" type="presParOf" srcId="{85226FF7-8C06-4C43-A4A2-5420DA45DC3F}" destId="{12135832-C757-1042-AB12-3FD27F66A07C}" srcOrd="0" destOrd="0" presId="urn:microsoft.com/office/officeart/2005/8/layout/hList1"/>
    <dgm:cxn modelId="{412C9BC0-6183-5E4D-81FB-7598A34BD963}" type="presParOf" srcId="{85226FF7-8C06-4C43-A4A2-5420DA45DC3F}" destId="{4C6D47F3-347B-B74C-9CE2-1807EAD83C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A5B60B-4A0A-024E-A1F3-49834B3C1DA9}" type="doc">
      <dgm:prSet loTypeId="urn:microsoft.com/office/officeart/2005/8/layout/list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7E50DF-DAA0-264F-A56A-518D4319D36A}">
      <dgm:prSet phldrT="[Texto]" custT="1"/>
      <dgm:spPr/>
      <dgm:t>
        <a:bodyPr/>
        <a:lstStyle/>
        <a:p>
          <a:r>
            <a:rPr lang="es-MX" sz="1400" smtClean="0"/>
            <a:t>La educación médica:</a:t>
          </a:r>
          <a:endParaRPr lang="es-ES" sz="1400"/>
        </a:p>
      </dgm:t>
    </dgm:pt>
    <dgm:pt modelId="{FEC45ABD-3EFD-9A4B-9666-3E5FAAED92EB}" type="parTrans" cxnId="{B8E1CB00-D581-3E42-B9BB-74BC2FB73096}">
      <dgm:prSet/>
      <dgm:spPr/>
      <dgm:t>
        <a:bodyPr/>
        <a:lstStyle/>
        <a:p>
          <a:endParaRPr lang="es-ES" sz="2000"/>
        </a:p>
      </dgm:t>
    </dgm:pt>
    <dgm:pt modelId="{F8C1FD61-118E-6A4F-AB22-5B061FD49025}" type="sibTrans" cxnId="{B8E1CB00-D581-3E42-B9BB-74BC2FB73096}">
      <dgm:prSet/>
      <dgm:spPr/>
      <dgm:t>
        <a:bodyPr/>
        <a:lstStyle/>
        <a:p>
          <a:endParaRPr lang="es-ES" sz="2000"/>
        </a:p>
      </dgm:t>
    </dgm:pt>
    <dgm:pt modelId="{07926064-29D7-904D-A6BB-25855D834B4D}">
      <dgm:prSet phldrT="[Texto]" custT="1"/>
      <dgm:spPr/>
      <dgm:t>
        <a:bodyPr/>
        <a:lstStyle/>
        <a:p>
          <a:r>
            <a:rPr lang="es-ES" sz="1400" dirty="0" smtClean="0"/>
            <a:t>La escuela americana</a:t>
          </a:r>
          <a:endParaRPr lang="es-ES" sz="1400" dirty="0"/>
        </a:p>
      </dgm:t>
    </dgm:pt>
    <dgm:pt modelId="{751F2895-1BED-F547-B067-89E1E11C470C}" type="parTrans" cxnId="{2CB03BDC-CB12-ED43-9AFD-486909C9A9FF}">
      <dgm:prSet/>
      <dgm:spPr/>
      <dgm:t>
        <a:bodyPr/>
        <a:lstStyle/>
        <a:p>
          <a:endParaRPr lang="es-ES" sz="2000"/>
        </a:p>
      </dgm:t>
    </dgm:pt>
    <dgm:pt modelId="{54903A94-4DF6-7D43-BFE4-CC33298A86E7}" type="sibTrans" cxnId="{2CB03BDC-CB12-ED43-9AFD-486909C9A9FF}">
      <dgm:prSet/>
      <dgm:spPr/>
      <dgm:t>
        <a:bodyPr/>
        <a:lstStyle/>
        <a:p>
          <a:endParaRPr lang="es-ES" sz="2000"/>
        </a:p>
      </dgm:t>
    </dgm:pt>
    <dgm:pt modelId="{33D3912A-C24D-3E46-9D4E-1B4008398453}">
      <dgm:prSet phldrT="[Texto]" custT="1"/>
      <dgm:spPr/>
      <dgm:t>
        <a:bodyPr/>
        <a:lstStyle/>
        <a:p>
          <a:r>
            <a:rPr lang="es-ES" sz="1400" dirty="0" smtClean="0"/>
            <a:t>Transform</a:t>
          </a:r>
          <a:r>
            <a:rPr lang="es-ES" sz="1400" dirty="0" smtClean="0"/>
            <a:t>ó la medicina y la ciencia en el mundo,</a:t>
          </a:r>
          <a:endParaRPr lang="es-ES" sz="1400" dirty="0"/>
        </a:p>
      </dgm:t>
    </dgm:pt>
    <dgm:pt modelId="{DF5A497B-75F7-8445-9620-5ED13080E50E}" type="parTrans" cxnId="{D7E8B579-162F-A94E-B1CC-2B4EB9897591}">
      <dgm:prSet/>
      <dgm:spPr/>
      <dgm:t>
        <a:bodyPr/>
        <a:lstStyle/>
        <a:p>
          <a:endParaRPr lang="es-ES" sz="2000"/>
        </a:p>
      </dgm:t>
    </dgm:pt>
    <dgm:pt modelId="{6CA1DAA3-E376-4E43-9FF6-DCB4755A5AE1}" type="sibTrans" cxnId="{D7E8B579-162F-A94E-B1CC-2B4EB9897591}">
      <dgm:prSet/>
      <dgm:spPr/>
      <dgm:t>
        <a:bodyPr/>
        <a:lstStyle/>
        <a:p>
          <a:endParaRPr lang="es-ES" sz="2000"/>
        </a:p>
      </dgm:t>
    </dgm:pt>
    <dgm:pt modelId="{C50AC5F6-53DD-5245-84D6-9B594460DADB}">
      <dgm:prSet custT="1"/>
      <dgm:spPr/>
      <dgm:t>
        <a:bodyPr/>
        <a:lstStyle/>
        <a:p>
          <a:r>
            <a:rPr lang="es-MX" sz="1400" smtClean="0"/>
            <a:t>se encuentra en </a:t>
          </a:r>
          <a:r>
            <a:rPr lang="es-MX" sz="1400" u="sng" smtClean="0"/>
            <a:t>contínuo proceso evolutivo</a:t>
          </a:r>
          <a:r>
            <a:rPr lang="es-MX" sz="1400" smtClean="0"/>
            <a:t> </a:t>
          </a:r>
          <a:endParaRPr lang="es-MX" sz="1400" dirty="0" smtClean="0"/>
        </a:p>
      </dgm:t>
    </dgm:pt>
    <dgm:pt modelId="{323B02C7-32D8-674B-BC05-54204EB52092}" type="parTrans" cxnId="{495EF18A-D58F-B54F-BFAD-C9A5B7EB50C7}">
      <dgm:prSet/>
      <dgm:spPr/>
      <dgm:t>
        <a:bodyPr/>
        <a:lstStyle/>
        <a:p>
          <a:endParaRPr lang="es-ES" sz="2000"/>
        </a:p>
      </dgm:t>
    </dgm:pt>
    <dgm:pt modelId="{A3312A60-77B6-C34A-8F99-AB516D8EEEDB}" type="sibTrans" cxnId="{495EF18A-D58F-B54F-BFAD-C9A5B7EB50C7}">
      <dgm:prSet/>
      <dgm:spPr/>
      <dgm:t>
        <a:bodyPr/>
        <a:lstStyle/>
        <a:p>
          <a:endParaRPr lang="es-ES" sz="2000"/>
        </a:p>
      </dgm:t>
    </dgm:pt>
    <dgm:pt modelId="{59F24447-29C8-374A-82A7-ED0269535153}">
      <dgm:prSet custT="1"/>
      <dgm:spPr/>
      <dgm:t>
        <a:bodyPr/>
        <a:lstStyle/>
        <a:p>
          <a:r>
            <a:rPr lang="es-MX" sz="1400" smtClean="0"/>
            <a:t>se </a:t>
          </a:r>
          <a:r>
            <a:rPr lang="es-MX" sz="1400" u="sng" smtClean="0"/>
            <a:t>adapta a nuevos </a:t>
          </a:r>
          <a:r>
            <a:rPr lang="es-MX" sz="1400" smtClean="0"/>
            <a:t>conocimientos y procedimientos </a:t>
          </a:r>
          <a:endParaRPr lang="es-MX" sz="1400" dirty="0"/>
        </a:p>
      </dgm:t>
    </dgm:pt>
    <dgm:pt modelId="{C72B20E0-C4E8-0D44-84B6-519B0F6441F9}" type="parTrans" cxnId="{951225C9-CEA4-F848-BE02-F30028F878C4}">
      <dgm:prSet/>
      <dgm:spPr/>
      <dgm:t>
        <a:bodyPr/>
        <a:lstStyle/>
        <a:p>
          <a:endParaRPr lang="es-ES" sz="2000"/>
        </a:p>
      </dgm:t>
    </dgm:pt>
    <dgm:pt modelId="{3E738E3D-5C96-6E42-8F6E-25B1A2839382}" type="sibTrans" cxnId="{951225C9-CEA4-F848-BE02-F30028F878C4}">
      <dgm:prSet/>
      <dgm:spPr/>
      <dgm:t>
        <a:bodyPr/>
        <a:lstStyle/>
        <a:p>
          <a:endParaRPr lang="es-ES" sz="2000"/>
        </a:p>
      </dgm:t>
    </dgm:pt>
    <dgm:pt modelId="{2DA1CACE-47B6-9541-9803-A496C7BDBA54}">
      <dgm:prSet custT="1"/>
      <dgm:spPr/>
      <dgm:t>
        <a:bodyPr/>
        <a:lstStyle/>
        <a:p>
          <a:r>
            <a:rPr lang="es-MX" sz="1400" smtClean="0"/>
            <a:t>debe </a:t>
          </a:r>
          <a:r>
            <a:rPr lang="es-MX" sz="1400" u="sng" smtClean="0"/>
            <a:t>alcanzar las demandas de cada generación</a:t>
          </a:r>
          <a:r>
            <a:rPr lang="es-MX" sz="1400" smtClean="0"/>
            <a:t> de médicos egresados</a:t>
          </a:r>
          <a:endParaRPr lang="es-MX" sz="1400" dirty="0"/>
        </a:p>
      </dgm:t>
    </dgm:pt>
    <dgm:pt modelId="{0709693C-894C-2A4A-A60A-41F79F17C954}" type="parTrans" cxnId="{BC6D7292-EF68-004A-8A62-CC0AFCFCD555}">
      <dgm:prSet/>
      <dgm:spPr/>
      <dgm:t>
        <a:bodyPr/>
        <a:lstStyle/>
        <a:p>
          <a:endParaRPr lang="es-ES" sz="2000"/>
        </a:p>
      </dgm:t>
    </dgm:pt>
    <dgm:pt modelId="{EB24B6EE-B58F-9F47-BA4D-807F0C571A8D}" type="sibTrans" cxnId="{BC6D7292-EF68-004A-8A62-CC0AFCFCD555}">
      <dgm:prSet/>
      <dgm:spPr/>
      <dgm:t>
        <a:bodyPr/>
        <a:lstStyle/>
        <a:p>
          <a:endParaRPr lang="es-ES" sz="2000"/>
        </a:p>
      </dgm:t>
    </dgm:pt>
    <dgm:pt modelId="{3E86BFA7-5B78-C84E-8231-5A39C7C8DA24}">
      <dgm:prSet phldrT="[Texto]" custT="1"/>
      <dgm:spPr/>
      <dgm:t>
        <a:bodyPr/>
        <a:lstStyle/>
        <a:p>
          <a:r>
            <a:rPr lang="es-ES" sz="1400" dirty="0" smtClean="0"/>
            <a:t> sistematizo el conocimiento</a:t>
          </a:r>
          <a:endParaRPr lang="es-ES" sz="1400" dirty="0"/>
        </a:p>
      </dgm:t>
    </dgm:pt>
    <dgm:pt modelId="{7B429D81-2B63-1942-AEF5-FD9D42F82F51}" type="parTrans" cxnId="{C76D62A7-63E9-C341-BF03-6B5B95EF2628}">
      <dgm:prSet/>
      <dgm:spPr/>
      <dgm:t>
        <a:bodyPr/>
        <a:lstStyle/>
        <a:p>
          <a:endParaRPr lang="es-ES" sz="2000"/>
        </a:p>
      </dgm:t>
    </dgm:pt>
    <dgm:pt modelId="{F5E00AF1-F526-C94F-A3F1-9B5D5F03E124}" type="sibTrans" cxnId="{C76D62A7-63E9-C341-BF03-6B5B95EF2628}">
      <dgm:prSet/>
      <dgm:spPr/>
      <dgm:t>
        <a:bodyPr/>
        <a:lstStyle/>
        <a:p>
          <a:endParaRPr lang="es-ES" sz="2000"/>
        </a:p>
      </dgm:t>
    </dgm:pt>
    <dgm:pt modelId="{431BF0C5-C15A-AF4A-8607-F84DFBE7B994}">
      <dgm:prSet phldrT="[Texto]" custT="1"/>
      <dgm:spPr/>
      <dgm:t>
        <a:bodyPr/>
        <a:lstStyle/>
        <a:p>
          <a:r>
            <a:rPr lang="es-ES" sz="1400" dirty="0" smtClean="0"/>
            <a:t>Provoc</a:t>
          </a:r>
          <a:r>
            <a:rPr lang="es-ES" sz="1400" dirty="0" smtClean="0"/>
            <a:t>ó avances notables en la transición epidemiológica</a:t>
          </a:r>
          <a:endParaRPr lang="es-ES" sz="1400" dirty="0"/>
        </a:p>
      </dgm:t>
    </dgm:pt>
    <dgm:pt modelId="{1F8D2C44-B164-8941-89A2-C1EDBDAA6D2D}" type="parTrans" cxnId="{7F41F11F-419B-7942-8B7D-EC4E210F7EAA}">
      <dgm:prSet/>
      <dgm:spPr/>
      <dgm:t>
        <a:bodyPr/>
        <a:lstStyle/>
        <a:p>
          <a:endParaRPr lang="es-ES" sz="2000"/>
        </a:p>
      </dgm:t>
    </dgm:pt>
    <dgm:pt modelId="{440B7378-CD86-E848-ADFE-C8F870101288}" type="sibTrans" cxnId="{7F41F11F-419B-7942-8B7D-EC4E210F7EAA}">
      <dgm:prSet/>
      <dgm:spPr/>
      <dgm:t>
        <a:bodyPr/>
        <a:lstStyle/>
        <a:p>
          <a:endParaRPr lang="es-ES" sz="2000"/>
        </a:p>
      </dgm:t>
    </dgm:pt>
    <dgm:pt modelId="{7E431594-AA69-1440-991C-520F8FA8288D}">
      <dgm:prSet phldrT="[Texto]" custT="1"/>
      <dgm:spPr/>
      <dgm:t>
        <a:bodyPr/>
        <a:lstStyle/>
        <a:p>
          <a:r>
            <a:rPr lang="es-ES" sz="1400" dirty="0" smtClean="0"/>
            <a:t> Pensando en el futuro:</a:t>
          </a:r>
          <a:endParaRPr lang="es-ES" sz="1400" dirty="0"/>
        </a:p>
      </dgm:t>
    </dgm:pt>
    <dgm:pt modelId="{891DF590-C944-444D-8BBE-6D6C2C87916D}" type="parTrans" cxnId="{982FC53B-6F28-C647-8A7B-4AC193617BC0}">
      <dgm:prSet/>
      <dgm:spPr/>
      <dgm:t>
        <a:bodyPr/>
        <a:lstStyle/>
        <a:p>
          <a:endParaRPr lang="es-ES" sz="2000"/>
        </a:p>
      </dgm:t>
    </dgm:pt>
    <dgm:pt modelId="{D6D31DCD-7BDF-E14D-B8FC-A4CC3A1C856B}" type="sibTrans" cxnId="{982FC53B-6F28-C647-8A7B-4AC193617BC0}">
      <dgm:prSet/>
      <dgm:spPr/>
      <dgm:t>
        <a:bodyPr/>
        <a:lstStyle/>
        <a:p>
          <a:endParaRPr lang="es-ES" sz="2000"/>
        </a:p>
      </dgm:t>
    </dgm:pt>
    <dgm:pt modelId="{5DEEA46B-43A3-0740-A5D3-BF867215325D}">
      <dgm:prSet phldrT="[Texto]" custT="1"/>
      <dgm:spPr/>
      <dgm:t>
        <a:bodyPr/>
        <a:lstStyle/>
        <a:p>
          <a:r>
            <a:rPr lang="es-ES" sz="1400" dirty="0" smtClean="0"/>
            <a:t>Se requiere una medicina humanizada</a:t>
          </a:r>
          <a:endParaRPr lang="es-ES" sz="1400" dirty="0"/>
        </a:p>
      </dgm:t>
    </dgm:pt>
    <dgm:pt modelId="{7FB32B57-B8F1-2D45-B130-F08CA1D0E474}" type="parTrans" cxnId="{B7FA8AE8-674F-AE45-950F-7144602A6166}">
      <dgm:prSet/>
      <dgm:spPr/>
      <dgm:t>
        <a:bodyPr/>
        <a:lstStyle/>
        <a:p>
          <a:endParaRPr lang="es-ES" sz="2000"/>
        </a:p>
      </dgm:t>
    </dgm:pt>
    <dgm:pt modelId="{B676EAA6-5CD4-4F44-A6ED-71A3BF193D0A}" type="sibTrans" cxnId="{B7FA8AE8-674F-AE45-950F-7144602A6166}">
      <dgm:prSet/>
      <dgm:spPr/>
      <dgm:t>
        <a:bodyPr/>
        <a:lstStyle/>
        <a:p>
          <a:endParaRPr lang="es-ES" sz="2000"/>
        </a:p>
      </dgm:t>
    </dgm:pt>
    <dgm:pt modelId="{60F62761-BEC4-3948-AC14-33B90DDBAB54}">
      <dgm:prSet phldrT="[Texto]" custT="1"/>
      <dgm:spPr/>
      <dgm:t>
        <a:bodyPr/>
        <a:lstStyle/>
        <a:p>
          <a:r>
            <a:rPr lang="es-ES" sz="1400" dirty="0" smtClean="0"/>
            <a:t>Basada en evidencia</a:t>
          </a:r>
          <a:endParaRPr lang="es-ES" sz="1400" dirty="0"/>
        </a:p>
      </dgm:t>
    </dgm:pt>
    <dgm:pt modelId="{87DBA510-281B-BF47-8ECE-CF69B45F9EDB}" type="parTrans" cxnId="{3B4ED0D0-7AEB-A84C-8DDD-E1312D1B7FBD}">
      <dgm:prSet/>
      <dgm:spPr/>
      <dgm:t>
        <a:bodyPr/>
        <a:lstStyle/>
        <a:p>
          <a:endParaRPr lang="es-ES" sz="2000"/>
        </a:p>
      </dgm:t>
    </dgm:pt>
    <dgm:pt modelId="{F1D9B527-A497-F54B-81CB-FFBB5498DCC7}" type="sibTrans" cxnId="{3B4ED0D0-7AEB-A84C-8DDD-E1312D1B7FBD}">
      <dgm:prSet/>
      <dgm:spPr/>
      <dgm:t>
        <a:bodyPr/>
        <a:lstStyle/>
        <a:p>
          <a:endParaRPr lang="es-ES" sz="2000"/>
        </a:p>
      </dgm:t>
    </dgm:pt>
    <dgm:pt modelId="{E4C72542-E602-D44C-8040-47907886C9FB}">
      <dgm:prSet phldrT="[Texto]" custT="1"/>
      <dgm:spPr/>
      <dgm:t>
        <a:bodyPr/>
        <a:lstStyle/>
        <a:p>
          <a:r>
            <a:rPr lang="es-ES" sz="1400" dirty="0" smtClean="0"/>
            <a:t>Sensible a inequidad, determinantes sociales</a:t>
          </a:r>
          <a:endParaRPr lang="es-ES" sz="1400" dirty="0"/>
        </a:p>
      </dgm:t>
    </dgm:pt>
    <dgm:pt modelId="{BCDBF0F6-06DB-A443-A1AB-E2178A5C7D69}" type="parTrans" cxnId="{3D247266-F384-8F41-A08F-B431E570E3C7}">
      <dgm:prSet/>
      <dgm:spPr/>
      <dgm:t>
        <a:bodyPr/>
        <a:lstStyle/>
        <a:p>
          <a:endParaRPr lang="es-ES" sz="2000"/>
        </a:p>
      </dgm:t>
    </dgm:pt>
    <dgm:pt modelId="{B1E3EF27-C263-E54E-9912-E8CFB61CC780}" type="sibTrans" cxnId="{3D247266-F384-8F41-A08F-B431E570E3C7}">
      <dgm:prSet/>
      <dgm:spPr/>
      <dgm:t>
        <a:bodyPr/>
        <a:lstStyle/>
        <a:p>
          <a:endParaRPr lang="es-ES" sz="2000"/>
        </a:p>
      </dgm:t>
    </dgm:pt>
    <dgm:pt modelId="{9C11CB34-5626-5248-A511-A148528D398B}">
      <dgm:prSet phldrT="[Texto]" custT="1"/>
      <dgm:spPr/>
      <dgm:t>
        <a:bodyPr/>
        <a:lstStyle/>
        <a:p>
          <a:r>
            <a:rPr lang="es-ES" sz="1400" dirty="0" smtClean="0"/>
            <a:t>Que hace buen uso de la tecnolog</a:t>
          </a:r>
          <a:r>
            <a:rPr lang="es-ES" sz="1400" dirty="0" smtClean="0"/>
            <a:t>ía para mejorar la calidad de vida</a:t>
          </a:r>
          <a:endParaRPr lang="es-ES" sz="1400" dirty="0"/>
        </a:p>
      </dgm:t>
    </dgm:pt>
    <dgm:pt modelId="{2BE6A18F-342F-F049-A879-125BE394D69E}" type="parTrans" cxnId="{260E3BC3-67AD-614D-A4C3-CA7856EFB0AC}">
      <dgm:prSet/>
      <dgm:spPr/>
      <dgm:t>
        <a:bodyPr/>
        <a:lstStyle/>
        <a:p>
          <a:endParaRPr lang="es-ES" sz="2000"/>
        </a:p>
      </dgm:t>
    </dgm:pt>
    <dgm:pt modelId="{454D657A-0107-814A-8875-EE4327392F1F}" type="sibTrans" cxnId="{260E3BC3-67AD-614D-A4C3-CA7856EFB0AC}">
      <dgm:prSet/>
      <dgm:spPr/>
      <dgm:t>
        <a:bodyPr/>
        <a:lstStyle/>
        <a:p>
          <a:endParaRPr lang="es-ES" sz="2000"/>
        </a:p>
      </dgm:t>
    </dgm:pt>
    <dgm:pt modelId="{F934A41E-580C-C142-A911-328CDF7EAC61}" type="pres">
      <dgm:prSet presAssocID="{26A5B60B-4A0A-024E-A1F3-49834B3C1DA9}" presName="linear" presStyleCnt="0">
        <dgm:presLayoutVars>
          <dgm:dir/>
          <dgm:animLvl val="lvl"/>
          <dgm:resizeHandles val="exact"/>
        </dgm:presLayoutVars>
      </dgm:prSet>
      <dgm:spPr/>
    </dgm:pt>
    <dgm:pt modelId="{6CBFA563-FC46-2849-B0E3-B8752C0B86C0}" type="pres">
      <dgm:prSet presAssocID="{CD7E50DF-DAA0-264F-A56A-518D4319D36A}" presName="parentLin" presStyleCnt="0"/>
      <dgm:spPr/>
    </dgm:pt>
    <dgm:pt modelId="{A400177E-05E2-CA4B-B3BE-2717C6B44B0D}" type="pres">
      <dgm:prSet presAssocID="{CD7E50DF-DAA0-264F-A56A-518D4319D36A}" presName="parentLeftMargin" presStyleLbl="node1" presStyleIdx="0" presStyleCnt="3"/>
      <dgm:spPr/>
    </dgm:pt>
    <dgm:pt modelId="{84F1E211-E2E0-AA47-BC78-923D7F4A1D15}" type="pres">
      <dgm:prSet presAssocID="{CD7E50DF-DAA0-264F-A56A-518D4319D3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A609CA-4FBE-5043-B595-B89FEAF8AEDA}" type="pres">
      <dgm:prSet presAssocID="{CD7E50DF-DAA0-264F-A56A-518D4319D36A}" presName="negativeSpace" presStyleCnt="0"/>
      <dgm:spPr/>
    </dgm:pt>
    <dgm:pt modelId="{73EC89C8-7063-8540-870B-7024FC043502}" type="pres">
      <dgm:prSet presAssocID="{CD7E50DF-DAA0-264F-A56A-518D4319D36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379E3-1223-A643-A9BC-5D845761B84F}" type="pres">
      <dgm:prSet presAssocID="{F8C1FD61-118E-6A4F-AB22-5B061FD49025}" presName="spaceBetweenRectangles" presStyleCnt="0"/>
      <dgm:spPr/>
    </dgm:pt>
    <dgm:pt modelId="{83C0853A-8C8B-3F41-940F-0C96C524CA6B}" type="pres">
      <dgm:prSet presAssocID="{07926064-29D7-904D-A6BB-25855D834B4D}" presName="parentLin" presStyleCnt="0"/>
      <dgm:spPr/>
    </dgm:pt>
    <dgm:pt modelId="{62D6AE67-AB3F-0344-AF99-5697E49CD3D1}" type="pres">
      <dgm:prSet presAssocID="{07926064-29D7-904D-A6BB-25855D834B4D}" presName="parentLeftMargin" presStyleLbl="node1" presStyleIdx="0" presStyleCnt="3"/>
      <dgm:spPr/>
    </dgm:pt>
    <dgm:pt modelId="{A6DAD816-38E6-3C46-8D38-D451A400A871}" type="pres">
      <dgm:prSet presAssocID="{07926064-29D7-904D-A6BB-25855D834B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D600C-F411-014C-B1D3-FF9129A0AB66}" type="pres">
      <dgm:prSet presAssocID="{07926064-29D7-904D-A6BB-25855D834B4D}" presName="negativeSpace" presStyleCnt="0"/>
      <dgm:spPr/>
    </dgm:pt>
    <dgm:pt modelId="{EA25429E-E620-C641-BBD2-B75216917F85}" type="pres">
      <dgm:prSet presAssocID="{07926064-29D7-904D-A6BB-25855D834B4D}" presName="childText" presStyleLbl="conFgAcc1" presStyleIdx="1" presStyleCnt="3">
        <dgm:presLayoutVars>
          <dgm:bulletEnabled val="1"/>
        </dgm:presLayoutVars>
      </dgm:prSet>
      <dgm:spPr/>
    </dgm:pt>
    <dgm:pt modelId="{3BDB4807-2C06-5E43-8AAB-39AD38415F7E}" type="pres">
      <dgm:prSet presAssocID="{54903A94-4DF6-7D43-BFE4-CC33298A86E7}" presName="spaceBetweenRectangles" presStyleCnt="0"/>
      <dgm:spPr/>
    </dgm:pt>
    <dgm:pt modelId="{D25D2744-7EAC-6045-B314-F9912C26C280}" type="pres">
      <dgm:prSet presAssocID="{7E431594-AA69-1440-991C-520F8FA8288D}" presName="parentLin" presStyleCnt="0"/>
      <dgm:spPr/>
    </dgm:pt>
    <dgm:pt modelId="{5D7E7628-270A-6248-AF10-74788D8D8B30}" type="pres">
      <dgm:prSet presAssocID="{7E431594-AA69-1440-991C-520F8FA8288D}" presName="parentLeftMargin" presStyleLbl="node1" presStyleIdx="1" presStyleCnt="3"/>
      <dgm:spPr/>
    </dgm:pt>
    <dgm:pt modelId="{32203195-5FD4-B342-A3E7-69F9675D6118}" type="pres">
      <dgm:prSet presAssocID="{7E431594-AA69-1440-991C-520F8FA828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F8829-1C0C-CF4A-987B-22897AB65EB9}" type="pres">
      <dgm:prSet presAssocID="{7E431594-AA69-1440-991C-520F8FA8288D}" presName="negativeSpace" presStyleCnt="0"/>
      <dgm:spPr/>
    </dgm:pt>
    <dgm:pt modelId="{D554F511-6E54-BF4A-8A60-1826DEAF8117}" type="pres">
      <dgm:prSet presAssocID="{7E431594-AA69-1440-991C-520F8FA8288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0F2958-8AF5-7344-8AC0-ECDACE0F2ACA}" type="presOf" srcId="{CD7E50DF-DAA0-264F-A56A-518D4319D36A}" destId="{A400177E-05E2-CA4B-B3BE-2717C6B44B0D}" srcOrd="0" destOrd="0" presId="urn:microsoft.com/office/officeart/2005/8/layout/list1"/>
    <dgm:cxn modelId="{C345D086-9B4B-EE45-B02A-80115CFC63BF}" type="presOf" srcId="{26A5B60B-4A0A-024E-A1F3-49834B3C1DA9}" destId="{F934A41E-580C-C142-A911-328CDF7EAC61}" srcOrd="0" destOrd="0" presId="urn:microsoft.com/office/officeart/2005/8/layout/list1"/>
    <dgm:cxn modelId="{3766F44C-F987-F847-8A4E-FEB2CF38ACE6}" type="presOf" srcId="{60F62761-BEC4-3948-AC14-33B90DDBAB54}" destId="{D554F511-6E54-BF4A-8A60-1826DEAF8117}" srcOrd="0" destOrd="1" presId="urn:microsoft.com/office/officeart/2005/8/layout/list1"/>
    <dgm:cxn modelId="{260E3BC3-67AD-614D-A4C3-CA7856EFB0AC}" srcId="{7E431594-AA69-1440-991C-520F8FA8288D}" destId="{9C11CB34-5626-5248-A511-A148528D398B}" srcOrd="3" destOrd="0" parTransId="{2BE6A18F-342F-F049-A879-125BE394D69E}" sibTransId="{454D657A-0107-814A-8875-EE4327392F1F}"/>
    <dgm:cxn modelId="{52B5F551-DC77-2A49-A9A4-337408800472}" type="presOf" srcId="{9C11CB34-5626-5248-A511-A148528D398B}" destId="{D554F511-6E54-BF4A-8A60-1826DEAF8117}" srcOrd="0" destOrd="3" presId="urn:microsoft.com/office/officeart/2005/8/layout/list1"/>
    <dgm:cxn modelId="{1C9B2C09-F868-9949-9E4D-AF8E4697D46A}" type="presOf" srcId="{07926064-29D7-904D-A6BB-25855D834B4D}" destId="{62D6AE67-AB3F-0344-AF99-5697E49CD3D1}" srcOrd="0" destOrd="0" presId="urn:microsoft.com/office/officeart/2005/8/layout/list1"/>
    <dgm:cxn modelId="{2CB03BDC-CB12-ED43-9AFD-486909C9A9FF}" srcId="{26A5B60B-4A0A-024E-A1F3-49834B3C1DA9}" destId="{07926064-29D7-904D-A6BB-25855D834B4D}" srcOrd="1" destOrd="0" parTransId="{751F2895-1BED-F547-B067-89E1E11C470C}" sibTransId="{54903A94-4DF6-7D43-BFE4-CC33298A86E7}"/>
    <dgm:cxn modelId="{BC6D7292-EF68-004A-8A62-CC0AFCFCD555}" srcId="{CD7E50DF-DAA0-264F-A56A-518D4319D36A}" destId="{2DA1CACE-47B6-9541-9803-A496C7BDBA54}" srcOrd="2" destOrd="0" parTransId="{0709693C-894C-2A4A-A60A-41F79F17C954}" sibTransId="{EB24B6EE-B58F-9F47-BA4D-807F0C571A8D}"/>
    <dgm:cxn modelId="{982FC53B-6F28-C647-8A7B-4AC193617BC0}" srcId="{26A5B60B-4A0A-024E-A1F3-49834B3C1DA9}" destId="{7E431594-AA69-1440-991C-520F8FA8288D}" srcOrd="2" destOrd="0" parTransId="{891DF590-C944-444D-8BBE-6D6C2C87916D}" sibTransId="{D6D31DCD-7BDF-E14D-B8FC-A4CC3A1C856B}"/>
    <dgm:cxn modelId="{336AA0A5-FF7A-544D-AEBF-D83649C8F7AF}" type="presOf" srcId="{431BF0C5-C15A-AF4A-8607-F84DFBE7B994}" destId="{EA25429E-E620-C641-BBD2-B75216917F85}" srcOrd="0" destOrd="2" presId="urn:microsoft.com/office/officeart/2005/8/layout/list1"/>
    <dgm:cxn modelId="{07271822-B176-904F-B9C9-0287A5B1C1B9}" type="presOf" srcId="{33D3912A-C24D-3E46-9D4E-1B4008398453}" destId="{EA25429E-E620-C641-BBD2-B75216917F85}" srcOrd="0" destOrd="0" presId="urn:microsoft.com/office/officeart/2005/8/layout/list1"/>
    <dgm:cxn modelId="{3B4ED0D0-7AEB-A84C-8DDD-E1312D1B7FBD}" srcId="{7E431594-AA69-1440-991C-520F8FA8288D}" destId="{60F62761-BEC4-3948-AC14-33B90DDBAB54}" srcOrd="1" destOrd="0" parTransId="{87DBA510-281B-BF47-8ECE-CF69B45F9EDB}" sibTransId="{F1D9B527-A497-F54B-81CB-FFBB5498DCC7}"/>
    <dgm:cxn modelId="{53D2B436-180F-5145-A905-6363D15D0EE5}" type="presOf" srcId="{CD7E50DF-DAA0-264F-A56A-518D4319D36A}" destId="{84F1E211-E2E0-AA47-BC78-923D7F4A1D15}" srcOrd="1" destOrd="0" presId="urn:microsoft.com/office/officeart/2005/8/layout/list1"/>
    <dgm:cxn modelId="{495EF18A-D58F-B54F-BFAD-C9A5B7EB50C7}" srcId="{CD7E50DF-DAA0-264F-A56A-518D4319D36A}" destId="{C50AC5F6-53DD-5245-84D6-9B594460DADB}" srcOrd="0" destOrd="0" parTransId="{323B02C7-32D8-674B-BC05-54204EB52092}" sibTransId="{A3312A60-77B6-C34A-8F99-AB516D8EEEDB}"/>
    <dgm:cxn modelId="{924564CB-C523-E34D-A81B-E37436564B58}" type="presOf" srcId="{59F24447-29C8-374A-82A7-ED0269535153}" destId="{73EC89C8-7063-8540-870B-7024FC043502}" srcOrd="0" destOrd="1" presId="urn:microsoft.com/office/officeart/2005/8/layout/list1"/>
    <dgm:cxn modelId="{E4E3746C-B8DB-3A4F-AD6B-47BB0A67D2F3}" type="presOf" srcId="{7E431594-AA69-1440-991C-520F8FA8288D}" destId="{32203195-5FD4-B342-A3E7-69F9675D6118}" srcOrd="1" destOrd="0" presId="urn:microsoft.com/office/officeart/2005/8/layout/list1"/>
    <dgm:cxn modelId="{42B190D9-BC95-B54D-8BB5-657D776FA134}" type="presOf" srcId="{07926064-29D7-904D-A6BB-25855D834B4D}" destId="{A6DAD816-38E6-3C46-8D38-D451A400A871}" srcOrd="1" destOrd="0" presId="urn:microsoft.com/office/officeart/2005/8/layout/list1"/>
    <dgm:cxn modelId="{C984D160-0427-A446-9076-32948408F537}" type="presOf" srcId="{5DEEA46B-43A3-0740-A5D3-BF867215325D}" destId="{D554F511-6E54-BF4A-8A60-1826DEAF8117}" srcOrd="0" destOrd="0" presId="urn:microsoft.com/office/officeart/2005/8/layout/list1"/>
    <dgm:cxn modelId="{951225C9-CEA4-F848-BE02-F30028F878C4}" srcId="{CD7E50DF-DAA0-264F-A56A-518D4319D36A}" destId="{59F24447-29C8-374A-82A7-ED0269535153}" srcOrd="1" destOrd="0" parTransId="{C72B20E0-C4E8-0D44-84B6-519B0F6441F9}" sibTransId="{3E738E3D-5C96-6E42-8F6E-25B1A2839382}"/>
    <dgm:cxn modelId="{B8E1CB00-D581-3E42-B9BB-74BC2FB73096}" srcId="{26A5B60B-4A0A-024E-A1F3-49834B3C1DA9}" destId="{CD7E50DF-DAA0-264F-A56A-518D4319D36A}" srcOrd="0" destOrd="0" parTransId="{FEC45ABD-3EFD-9A4B-9666-3E5FAAED92EB}" sibTransId="{F8C1FD61-118E-6A4F-AB22-5B061FD49025}"/>
    <dgm:cxn modelId="{D7E8B579-162F-A94E-B1CC-2B4EB9897591}" srcId="{07926064-29D7-904D-A6BB-25855D834B4D}" destId="{33D3912A-C24D-3E46-9D4E-1B4008398453}" srcOrd="0" destOrd="0" parTransId="{DF5A497B-75F7-8445-9620-5ED13080E50E}" sibTransId="{6CA1DAA3-E376-4E43-9FF6-DCB4755A5AE1}"/>
    <dgm:cxn modelId="{12B27605-5BCC-0747-800A-0F52EB59A942}" type="presOf" srcId="{C50AC5F6-53DD-5245-84D6-9B594460DADB}" destId="{73EC89C8-7063-8540-870B-7024FC043502}" srcOrd="0" destOrd="0" presId="urn:microsoft.com/office/officeart/2005/8/layout/list1"/>
    <dgm:cxn modelId="{4D1B2A18-E8A5-374B-8435-4C35A5A550CC}" type="presOf" srcId="{3E86BFA7-5B78-C84E-8231-5A39C7C8DA24}" destId="{EA25429E-E620-C641-BBD2-B75216917F85}" srcOrd="0" destOrd="1" presId="urn:microsoft.com/office/officeart/2005/8/layout/list1"/>
    <dgm:cxn modelId="{0FFFF3BB-F58B-E94A-8728-465AB6C0FF8D}" type="presOf" srcId="{7E431594-AA69-1440-991C-520F8FA8288D}" destId="{5D7E7628-270A-6248-AF10-74788D8D8B30}" srcOrd="0" destOrd="0" presId="urn:microsoft.com/office/officeart/2005/8/layout/list1"/>
    <dgm:cxn modelId="{3D247266-F384-8F41-A08F-B431E570E3C7}" srcId="{7E431594-AA69-1440-991C-520F8FA8288D}" destId="{E4C72542-E602-D44C-8040-47907886C9FB}" srcOrd="2" destOrd="0" parTransId="{BCDBF0F6-06DB-A443-A1AB-E2178A5C7D69}" sibTransId="{B1E3EF27-C263-E54E-9912-E8CFB61CC780}"/>
    <dgm:cxn modelId="{C76D62A7-63E9-C341-BF03-6B5B95EF2628}" srcId="{07926064-29D7-904D-A6BB-25855D834B4D}" destId="{3E86BFA7-5B78-C84E-8231-5A39C7C8DA24}" srcOrd="1" destOrd="0" parTransId="{7B429D81-2B63-1942-AEF5-FD9D42F82F51}" sibTransId="{F5E00AF1-F526-C94F-A3F1-9B5D5F03E124}"/>
    <dgm:cxn modelId="{7F41F11F-419B-7942-8B7D-EC4E210F7EAA}" srcId="{07926064-29D7-904D-A6BB-25855D834B4D}" destId="{431BF0C5-C15A-AF4A-8607-F84DFBE7B994}" srcOrd="2" destOrd="0" parTransId="{1F8D2C44-B164-8941-89A2-C1EDBDAA6D2D}" sibTransId="{440B7378-CD86-E848-ADFE-C8F870101288}"/>
    <dgm:cxn modelId="{B7FA8AE8-674F-AE45-950F-7144602A6166}" srcId="{7E431594-AA69-1440-991C-520F8FA8288D}" destId="{5DEEA46B-43A3-0740-A5D3-BF867215325D}" srcOrd="0" destOrd="0" parTransId="{7FB32B57-B8F1-2D45-B130-F08CA1D0E474}" sibTransId="{B676EAA6-5CD4-4F44-A6ED-71A3BF193D0A}"/>
    <dgm:cxn modelId="{6D288DC8-E7E3-144F-8138-A7E8442F2E34}" type="presOf" srcId="{2DA1CACE-47B6-9541-9803-A496C7BDBA54}" destId="{73EC89C8-7063-8540-870B-7024FC043502}" srcOrd="0" destOrd="2" presId="urn:microsoft.com/office/officeart/2005/8/layout/list1"/>
    <dgm:cxn modelId="{DEB04DFB-243A-D448-AF7B-B0B7DE83F08E}" type="presOf" srcId="{E4C72542-E602-D44C-8040-47907886C9FB}" destId="{D554F511-6E54-BF4A-8A60-1826DEAF8117}" srcOrd="0" destOrd="2" presId="urn:microsoft.com/office/officeart/2005/8/layout/list1"/>
    <dgm:cxn modelId="{E196D7D8-80E0-FC43-A862-CB337AAEB323}" type="presParOf" srcId="{F934A41E-580C-C142-A911-328CDF7EAC61}" destId="{6CBFA563-FC46-2849-B0E3-B8752C0B86C0}" srcOrd="0" destOrd="0" presId="urn:microsoft.com/office/officeart/2005/8/layout/list1"/>
    <dgm:cxn modelId="{65C9DF8F-E74A-0C42-8100-3AC72D5D0824}" type="presParOf" srcId="{6CBFA563-FC46-2849-B0E3-B8752C0B86C0}" destId="{A400177E-05E2-CA4B-B3BE-2717C6B44B0D}" srcOrd="0" destOrd="0" presId="urn:microsoft.com/office/officeart/2005/8/layout/list1"/>
    <dgm:cxn modelId="{BADC3542-2420-5B4C-9DAF-27BF972B3BB3}" type="presParOf" srcId="{6CBFA563-FC46-2849-B0E3-B8752C0B86C0}" destId="{84F1E211-E2E0-AA47-BC78-923D7F4A1D15}" srcOrd="1" destOrd="0" presId="urn:microsoft.com/office/officeart/2005/8/layout/list1"/>
    <dgm:cxn modelId="{73C2EDA6-03D9-2847-B058-C3B0B01810D7}" type="presParOf" srcId="{F934A41E-580C-C142-A911-328CDF7EAC61}" destId="{10A609CA-4FBE-5043-B595-B89FEAF8AEDA}" srcOrd="1" destOrd="0" presId="urn:microsoft.com/office/officeart/2005/8/layout/list1"/>
    <dgm:cxn modelId="{856A947B-ACDC-BE4E-8A8F-C245BE7B0C37}" type="presParOf" srcId="{F934A41E-580C-C142-A911-328CDF7EAC61}" destId="{73EC89C8-7063-8540-870B-7024FC043502}" srcOrd="2" destOrd="0" presId="urn:microsoft.com/office/officeart/2005/8/layout/list1"/>
    <dgm:cxn modelId="{6BF0599B-A2D1-5440-8F56-6A351B26B996}" type="presParOf" srcId="{F934A41E-580C-C142-A911-328CDF7EAC61}" destId="{873379E3-1223-A643-A9BC-5D845761B84F}" srcOrd="3" destOrd="0" presId="urn:microsoft.com/office/officeart/2005/8/layout/list1"/>
    <dgm:cxn modelId="{BEFC23DC-AAB2-2741-93C3-03B59ECD23DE}" type="presParOf" srcId="{F934A41E-580C-C142-A911-328CDF7EAC61}" destId="{83C0853A-8C8B-3F41-940F-0C96C524CA6B}" srcOrd="4" destOrd="0" presId="urn:microsoft.com/office/officeart/2005/8/layout/list1"/>
    <dgm:cxn modelId="{D72A27C4-386B-8143-9969-1431B1C73309}" type="presParOf" srcId="{83C0853A-8C8B-3F41-940F-0C96C524CA6B}" destId="{62D6AE67-AB3F-0344-AF99-5697E49CD3D1}" srcOrd="0" destOrd="0" presId="urn:microsoft.com/office/officeart/2005/8/layout/list1"/>
    <dgm:cxn modelId="{B444D001-9BF0-114B-9BC8-A117BAE4583A}" type="presParOf" srcId="{83C0853A-8C8B-3F41-940F-0C96C524CA6B}" destId="{A6DAD816-38E6-3C46-8D38-D451A400A871}" srcOrd="1" destOrd="0" presId="urn:microsoft.com/office/officeart/2005/8/layout/list1"/>
    <dgm:cxn modelId="{57096DE5-AF4B-374B-B89E-5257E7F553C9}" type="presParOf" srcId="{F934A41E-580C-C142-A911-328CDF7EAC61}" destId="{065D600C-F411-014C-B1D3-FF9129A0AB66}" srcOrd="5" destOrd="0" presId="urn:microsoft.com/office/officeart/2005/8/layout/list1"/>
    <dgm:cxn modelId="{09A1C9EF-CC76-C74C-B8B8-B260DF994051}" type="presParOf" srcId="{F934A41E-580C-C142-A911-328CDF7EAC61}" destId="{EA25429E-E620-C641-BBD2-B75216917F85}" srcOrd="6" destOrd="0" presId="urn:microsoft.com/office/officeart/2005/8/layout/list1"/>
    <dgm:cxn modelId="{E5324364-4EE4-0048-9D51-E02A8A9B167E}" type="presParOf" srcId="{F934A41E-580C-C142-A911-328CDF7EAC61}" destId="{3BDB4807-2C06-5E43-8AAB-39AD38415F7E}" srcOrd="7" destOrd="0" presId="urn:microsoft.com/office/officeart/2005/8/layout/list1"/>
    <dgm:cxn modelId="{D894EA32-2454-964C-A609-A39A22013C3E}" type="presParOf" srcId="{F934A41E-580C-C142-A911-328CDF7EAC61}" destId="{D25D2744-7EAC-6045-B314-F9912C26C280}" srcOrd="8" destOrd="0" presId="urn:microsoft.com/office/officeart/2005/8/layout/list1"/>
    <dgm:cxn modelId="{83CDF65C-03C9-EE4F-AFC9-BBE0E5485D42}" type="presParOf" srcId="{D25D2744-7EAC-6045-B314-F9912C26C280}" destId="{5D7E7628-270A-6248-AF10-74788D8D8B30}" srcOrd="0" destOrd="0" presId="urn:microsoft.com/office/officeart/2005/8/layout/list1"/>
    <dgm:cxn modelId="{2A9FCB72-2576-CB4B-B40B-AC529656077A}" type="presParOf" srcId="{D25D2744-7EAC-6045-B314-F9912C26C280}" destId="{32203195-5FD4-B342-A3E7-69F9675D6118}" srcOrd="1" destOrd="0" presId="urn:microsoft.com/office/officeart/2005/8/layout/list1"/>
    <dgm:cxn modelId="{7F91BF7D-65CE-2845-80FF-A5AE5640A224}" type="presParOf" srcId="{F934A41E-580C-C142-A911-328CDF7EAC61}" destId="{A1EF8829-1C0C-CF4A-987B-22897AB65EB9}" srcOrd="9" destOrd="0" presId="urn:microsoft.com/office/officeart/2005/8/layout/list1"/>
    <dgm:cxn modelId="{4CEF932D-C880-E64E-83BF-B42AAAAAE7FF}" type="presParOf" srcId="{F934A41E-580C-C142-A911-328CDF7EAC61}" destId="{D554F511-6E54-BF4A-8A60-1826DEAF81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6426A9-B503-CD4D-89A4-905E32F0103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936394-08BD-F24D-A0D1-E0D80D9B1BA4}">
      <dgm:prSet/>
      <dgm:spPr/>
      <dgm:t>
        <a:bodyPr/>
        <a:lstStyle/>
        <a:p>
          <a:pPr rtl="0"/>
          <a:r>
            <a:rPr lang="es-ES" b="1" dirty="0">
              <a:solidFill>
                <a:srgbClr val="1F497D"/>
              </a:solidFill>
            </a:rPr>
            <a:t>Telemedicina: </a:t>
          </a:r>
          <a:r>
            <a:rPr lang="es-ES" dirty="0">
              <a:solidFill>
                <a:srgbClr val="1F497D"/>
              </a:solidFill>
            </a:rPr>
            <a:t>transmisión de información en salud o consulta cara a cara a través de un sistema de video. </a:t>
          </a:r>
        </a:p>
      </dgm:t>
    </dgm:pt>
    <dgm:pt modelId="{F15EBE6D-2FFE-F74D-8F24-16CDAEED9591}" type="parTrans" cxnId="{DC67EC77-6575-6845-860E-99CE0909223A}">
      <dgm:prSet/>
      <dgm:spPr/>
      <dgm:t>
        <a:bodyPr/>
        <a:lstStyle/>
        <a:p>
          <a:endParaRPr lang="es-ES"/>
        </a:p>
      </dgm:t>
    </dgm:pt>
    <dgm:pt modelId="{DD3E8F77-C54F-6D41-B9F7-1B16EDF7191F}" type="sibTrans" cxnId="{DC67EC77-6575-6845-860E-99CE0909223A}">
      <dgm:prSet/>
      <dgm:spPr/>
      <dgm:t>
        <a:bodyPr/>
        <a:lstStyle/>
        <a:p>
          <a:endParaRPr lang="es-ES"/>
        </a:p>
      </dgm:t>
    </dgm:pt>
    <dgm:pt modelId="{2C99ADCB-6C62-C74C-8E21-93E7D93DCF4B}">
      <dgm:prSet/>
      <dgm:spPr/>
      <dgm:t>
        <a:bodyPr/>
        <a:lstStyle/>
        <a:p>
          <a:pPr rtl="0"/>
          <a:r>
            <a:rPr lang="es-ES" b="1" dirty="0" err="1">
              <a:solidFill>
                <a:srgbClr val="1F497D"/>
              </a:solidFill>
            </a:rPr>
            <a:t>Telemonitoreo</a:t>
          </a:r>
          <a:r>
            <a:rPr lang="es-ES" b="1" dirty="0">
              <a:solidFill>
                <a:srgbClr val="1F497D"/>
              </a:solidFill>
            </a:rPr>
            <a:t>:</a:t>
          </a:r>
          <a:r>
            <a:rPr lang="es-ES" dirty="0">
              <a:solidFill>
                <a:srgbClr val="1F497D"/>
              </a:solidFill>
            </a:rPr>
            <a:t> monitoreo remoto de signos y síntomas vitales. </a:t>
          </a:r>
        </a:p>
      </dgm:t>
    </dgm:pt>
    <dgm:pt modelId="{A86065E0-B6CE-C742-AB91-616C81E88C89}" type="parTrans" cxnId="{05AA3CF6-CA76-8B40-BF1C-71A250368443}">
      <dgm:prSet/>
      <dgm:spPr/>
      <dgm:t>
        <a:bodyPr/>
        <a:lstStyle/>
        <a:p>
          <a:endParaRPr lang="es-ES"/>
        </a:p>
      </dgm:t>
    </dgm:pt>
    <dgm:pt modelId="{EBDCDE34-9605-A34D-9E4D-36A9E4E7D93B}" type="sibTrans" cxnId="{05AA3CF6-CA76-8B40-BF1C-71A250368443}">
      <dgm:prSet/>
      <dgm:spPr/>
      <dgm:t>
        <a:bodyPr/>
        <a:lstStyle/>
        <a:p>
          <a:endParaRPr lang="es-ES"/>
        </a:p>
      </dgm:t>
    </dgm:pt>
    <dgm:pt modelId="{05EB71C6-61FB-684D-9A47-8949F63EDA24}" type="pres">
      <dgm:prSet presAssocID="{AE6426A9-B503-CD4D-89A4-905E32F01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AEB2C89-0BB0-2A43-8BC2-553843E8FD30}" type="pres">
      <dgm:prSet presAssocID="{92936394-08BD-F24D-A0D1-E0D80D9B1B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04A95C6-AFE7-2043-8B4D-085D37C3FB64}" type="pres">
      <dgm:prSet presAssocID="{DD3E8F77-C54F-6D41-B9F7-1B16EDF7191F}" presName="spacer" presStyleCnt="0"/>
      <dgm:spPr/>
    </dgm:pt>
    <dgm:pt modelId="{B5E34212-2648-A446-A4DB-49EBC013BD19}" type="pres">
      <dgm:prSet presAssocID="{2C99ADCB-6C62-C74C-8E21-93E7D93DCF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44398C5-2EC7-8449-99E5-36902B0B9D85}" type="presOf" srcId="{AE6426A9-B503-CD4D-89A4-905E32F01033}" destId="{05EB71C6-61FB-684D-9A47-8949F63EDA24}" srcOrd="0" destOrd="0" presId="urn:microsoft.com/office/officeart/2005/8/layout/vList2"/>
    <dgm:cxn modelId="{40BAE5DA-027F-494C-A039-2EA194AF08C7}" type="presOf" srcId="{92936394-08BD-F24D-A0D1-E0D80D9B1BA4}" destId="{6AEB2C89-0BB0-2A43-8BC2-553843E8FD30}" srcOrd="0" destOrd="0" presId="urn:microsoft.com/office/officeart/2005/8/layout/vList2"/>
    <dgm:cxn modelId="{DC67EC77-6575-6845-860E-99CE0909223A}" srcId="{AE6426A9-B503-CD4D-89A4-905E32F01033}" destId="{92936394-08BD-F24D-A0D1-E0D80D9B1BA4}" srcOrd="0" destOrd="0" parTransId="{F15EBE6D-2FFE-F74D-8F24-16CDAEED9591}" sibTransId="{DD3E8F77-C54F-6D41-B9F7-1B16EDF7191F}"/>
    <dgm:cxn modelId="{0E25A7D0-51AE-5F4C-B8D3-424CB3729A67}" type="presOf" srcId="{2C99ADCB-6C62-C74C-8E21-93E7D93DCF4B}" destId="{B5E34212-2648-A446-A4DB-49EBC013BD19}" srcOrd="0" destOrd="0" presId="urn:microsoft.com/office/officeart/2005/8/layout/vList2"/>
    <dgm:cxn modelId="{05AA3CF6-CA76-8B40-BF1C-71A250368443}" srcId="{AE6426A9-B503-CD4D-89A4-905E32F01033}" destId="{2C99ADCB-6C62-C74C-8E21-93E7D93DCF4B}" srcOrd="1" destOrd="0" parTransId="{A86065E0-B6CE-C742-AB91-616C81E88C89}" sibTransId="{EBDCDE34-9605-A34D-9E4D-36A9E4E7D93B}"/>
    <dgm:cxn modelId="{34A43886-3914-A244-849D-F970E026FA99}" type="presParOf" srcId="{05EB71C6-61FB-684D-9A47-8949F63EDA24}" destId="{6AEB2C89-0BB0-2A43-8BC2-553843E8FD30}" srcOrd="0" destOrd="0" presId="urn:microsoft.com/office/officeart/2005/8/layout/vList2"/>
    <dgm:cxn modelId="{3033C547-45D3-F641-817F-B9028EA07730}" type="presParOf" srcId="{05EB71C6-61FB-684D-9A47-8949F63EDA24}" destId="{004A95C6-AFE7-2043-8B4D-085D37C3FB64}" srcOrd="1" destOrd="0" presId="urn:microsoft.com/office/officeart/2005/8/layout/vList2"/>
    <dgm:cxn modelId="{7E769F3D-F280-FC41-936E-6FEFF8C5C2B7}" type="presParOf" srcId="{05EB71C6-61FB-684D-9A47-8949F63EDA24}" destId="{B5E34212-2648-A446-A4DB-49EBC013BD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051E0-9DD4-7845-BC55-7F3A5573C3A7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47F189-69C6-064F-BB4C-A93B7C0D2702}">
      <dgm:prSet phldrT="[Texto]"/>
      <dgm:spPr/>
      <dgm:t>
        <a:bodyPr/>
        <a:lstStyle/>
        <a:p>
          <a:r>
            <a:rPr lang="es-ES" dirty="0" smtClean="0"/>
            <a:t>En esa </a:t>
          </a:r>
          <a:r>
            <a:rPr lang="es-ES" dirty="0" err="1" smtClean="0"/>
            <a:t>epoca</a:t>
          </a:r>
          <a:r>
            <a:rPr lang="es-ES" dirty="0" smtClean="0"/>
            <a:t> eran abundantes en EUA:</a:t>
          </a:r>
          <a:endParaRPr lang="es-ES" dirty="0"/>
        </a:p>
      </dgm:t>
    </dgm:pt>
    <dgm:pt modelId="{9D37482B-CC54-8C44-8421-8FE7F0F38763}" type="parTrans" cxnId="{294056E1-4FF7-5C42-9CC3-39C5545D0117}">
      <dgm:prSet/>
      <dgm:spPr/>
      <dgm:t>
        <a:bodyPr/>
        <a:lstStyle/>
        <a:p>
          <a:endParaRPr lang="es-ES"/>
        </a:p>
      </dgm:t>
    </dgm:pt>
    <dgm:pt modelId="{12FCED95-1535-E445-A209-4970B477D714}" type="sibTrans" cxnId="{294056E1-4FF7-5C42-9CC3-39C5545D0117}">
      <dgm:prSet/>
      <dgm:spPr/>
      <dgm:t>
        <a:bodyPr/>
        <a:lstStyle/>
        <a:p>
          <a:endParaRPr lang="es-ES"/>
        </a:p>
      </dgm:t>
    </dgm:pt>
    <dgm:pt modelId="{19E82064-B4A6-234D-A9BB-66F179ADAAB1}">
      <dgm:prSet phldrT="[Texto]"/>
      <dgm:spPr/>
      <dgm:t>
        <a:bodyPr/>
        <a:lstStyle/>
        <a:p>
          <a:r>
            <a:rPr lang="es-ES" dirty="0" smtClean="0"/>
            <a:t>Escuelas de Homeopat</a:t>
          </a:r>
          <a:r>
            <a:rPr lang="es-ES" dirty="0" smtClean="0"/>
            <a:t>ía</a:t>
          </a:r>
          <a:endParaRPr lang="es-ES" dirty="0"/>
        </a:p>
      </dgm:t>
    </dgm:pt>
    <dgm:pt modelId="{8D25AAC7-21F2-1D46-8AD3-D64391CFF3FD}" type="parTrans" cxnId="{B27B58D9-0B78-454A-9550-6DF161A8A191}">
      <dgm:prSet/>
      <dgm:spPr/>
      <dgm:t>
        <a:bodyPr/>
        <a:lstStyle/>
        <a:p>
          <a:endParaRPr lang="es-ES"/>
        </a:p>
      </dgm:t>
    </dgm:pt>
    <dgm:pt modelId="{8610CE24-364E-C348-ADFB-63E60F83C368}" type="sibTrans" cxnId="{B27B58D9-0B78-454A-9550-6DF161A8A191}">
      <dgm:prSet/>
      <dgm:spPr/>
      <dgm:t>
        <a:bodyPr/>
        <a:lstStyle/>
        <a:p>
          <a:endParaRPr lang="es-ES"/>
        </a:p>
      </dgm:t>
    </dgm:pt>
    <dgm:pt modelId="{1610AC51-D8C9-1447-A009-4EF10DEA45EF}">
      <dgm:prSet phldrT="[Texto]"/>
      <dgm:spPr/>
      <dgm:t>
        <a:bodyPr/>
        <a:lstStyle/>
        <a:p>
          <a:r>
            <a:rPr lang="es-ES" dirty="0" smtClean="0"/>
            <a:t>Electroterapia</a:t>
          </a:r>
          <a:endParaRPr lang="es-ES" dirty="0"/>
        </a:p>
      </dgm:t>
    </dgm:pt>
    <dgm:pt modelId="{B262ECC5-58B9-0049-8396-7A3513B2F02C}" type="parTrans" cxnId="{2F8142C1-43C4-334D-8B18-5431E8ADA864}">
      <dgm:prSet/>
      <dgm:spPr/>
      <dgm:t>
        <a:bodyPr/>
        <a:lstStyle/>
        <a:p>
          <a:endParaRPr lang="es-ES"/>
        </a:p>
      </dgm:t>
    </dgm:pt>
    <dgm:pt modelId="{84AE9A10-3B5C-584D-8927-8CE526688CEE}" type="sibTrans" cxnId="{2F8142C1-43C4-334D-8B18-5431E8ADA864}">
      <dgm:prSet/>
      <dgm:spPr/>
      <dgm:t>
        <a:bodyPr/>
        <a:lstStyle/>
        <a:p>
          <a:endParaRPr lang="es-ES"/>
        </a:p>
      </dgm:t>
    </dgm:pt>
    <dgm:pt modelId="{8454D2BC-DA62-744C-9503-DC515ABAFF34}">
      <dgm:prSet phldrT="[Texto]"/>
      <dgm:spPr/>
      <dgm:t>
        <a:bodyPr/>
        <a:lstStyle/>
        <a:p>
          <a:r>
            <a:rPr lang="es-ES" dirty="0" smtClean="0"/>
            <a:t>Medicina ecléctica</a:t>
          </a:r>
          <a:endParaRPr lang="es-ES" dirty="0"/>
        </a:p>
      </dgm:t>
    </dgm:pt>
    <dgm:pt modelId="{11F3118A-EB0C-414E-A8AC-02D1236C2349}" type="parTrans" cxnId="{83D8F280-6260-F44D-82ED-5B3E9B02C707}">
      <dgm:prSet/>
      <dgm:spPr/>
      <dgm:t>
        <a:bodyPr/>
        <a:lstStyle/>
        <a:p>
          <a:endParaRPr lang="es-ES"/>
        </a:p>
      </dgm:t>
    </dgm:pt>
    <dgm:pt modelId="{3D0719E8-E924-BD44-B9C3-A247CFD77E89}" type="sibTrans" cxnId="{83D8F280-6260-F44D-82ED-5B3E9B02C707}">
      <dgm:prSet/>
      <dgm:spPr/>
      <dgm:t>
        <a:bodyPr/>
        <a:lstStyle/>
        <a:p>
          <a:endParaRPr lang="es-ES"/>
        </a:p>
      </dgm:t>
    </dgm:pt>
    <dgm:pt modelId="{95755D90-5865-BA4B-8270-8B036D25DB96}">
      <dgm:prSet phldrT="[Texto]"/>
      <dgm:spPr/>
      <dgm:t>
        <a:bodyPr/>
        <a:lstStyle/>
        <a:p>
          <a:r>
            <a:rPr lang="es-ES" dirty="0" smtClean="0"/>
            <a:t>Medicina tradicional</a:t>
          </a:r>
          <a:endParaRPr lang="es-ES" dirty="0"/>
        </a:p>
      </dgm:t>
    </dgm:pt>
    <dgm:pt modelId="{C8E3DD9E-D37A-B543-BFFA-1B3C160A0B3D}" type="parTrans" cxnId="{882CF744-6932-2643-BD04-DBCCFD3222C2}">
      <dgm:prSet/>
      <dgm:spPr/>
      <dgm:t>
        <a:bodyPr/>
        <a:lstStyle/>
        <a:p>
          <a:endParaRPr lang="es-ES"/>
        </a:p>
      </dgm:t>
    </dgm:pt>
    <dgm:pt modelId="{CEA97DC0-462A-2240-B40B-2C9B7B28CCA6}" type="sibTrans" cxnId="{882CF744-6932-2643-BD04-DBCCFD3222C2}">
      <dgm:prSet/>
      <dgm:spPr/>
      <dgm:t>
        <a:bodyPr/>
        <a:lstStyle/>
        <a:p>
          <a:endParaRPr lang="es-ES"/>
        </a:p>
      </dgm:t>
    </dgm:pt>
    <dgm:pt modelId="{83CB1122-18C0-714E-8310-7530DC7E61BC}" type="pres">
      <dgm:prSet presAssocID="{5B4051E0-9DD4-7845-BC55-7F3A5573C3A7}" presName="linear" presStyleCnt="0">
        <dgm:presLayoutVars>
          <dgm:dir/>
          <dgm:animLvl val="lvl"/>
          <dgm:resizeHandles val="exact"/>
        </dgm:presLayoutVars>
      </dgm:prSet>
      <dgm:spPr/>
    </dgm:pt>
    <dgm:pt modelId="{B9B8F034-5506-DE4C-8443-468A68C52162}" type="pres">
      <dgm:prSet presAssocID="{1047F189-69C6-064F-BB4C-A93B7C0D2702}" presName="parentLin" presStyleCnt="0"/>
      <dgm:spPr/>
    </dgm:pt>
    <dgm:pt modelId="{7A6BAFE8-003E-384E-874E-BA2AB87BC221}" type="pres">
      <dgm:prSet presAssocID="{1047F189-69C6-064F-BB4C-A93B7C0D2702}" presName="parentLeftMargin" presStyleLbl="node1" presStyleIdx="0" presStyleCnt="1"/>
      <dgm:spPr/>
    </dgm:pt>
    <dgm:pt modelId="{E661FA85-F8DD-7B47-B1D4-9B5A0DF41533}" type="pres">
      <dgm:prSet presAssocID="{1047F189-69C6-064F-BB4C-A93B7C0D27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EB646-F1EB-0647-AE4A-2743A710EEA8}" type="pres">
      <dgm:prSet presAssocID="{1047F189-69C6-064F-BB4C-A93B7C0D2702}" presName="negativeSpace" presStyleCnt="0"/>
      <dgm:spPr/>
    </dgm:pt>
    <dgm:pt modelId="{400E4BA3-DC72-E744-8A97-5F586F53BCF6}" type="pres">
      <dgm:prSet presAssocID="{1047F189-69C6-064F-BB4C-A93B7C0D270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7B58D9-0B78-454A-9550-6DF161A8A191}" srcId="{1047F189-69C6-064F-BB4C-A93B7C0D2702}" destId="{19E82064-B4A6-234D-A9BB-66F179ADAAB1}" srcOrd="0" destOrd="0" parTransId="{8D25AAC7-21F2-1D46-8AD3-D64391CFF3FD}" sibTransId="{8610CE24-364E-C348-ADFB-63E60F83C368}"/>
    <dgm:cxn modelId="{882CF744-6932-2643-BD04-DBCCFD3222C2}" srcId="{1047F189-69C6-064F-BB4C-A93B7C0D2702}" destId="{95755D90-5865-BA4B-8270-8B036D25DB96}" srcOrd="3" destOrd="0" parTransId="{C8E3DD9E-D37A-B543-BFFA-1B3C160A0B3D}" sibTransId="{CEA97DC0-462A-2240-B40B-2C9B7B28CCA6}"/>
    <dgm:cxn modelId="{749D86CF-C6DA-6F40-982B-882E0500EF7C}" type="presOf" srcId="{5B4051E0-9DD4-7845-BC55-7F3A5573C3A7}" destId="{83CB1122-18C0-714E-8310-7530DC7E61BC}" srcOrd="0" destOrd="0" presId="urn:microsoft.com/office/officeart/2005/8/layout/list1"/>
    <dgm:cxn modelId="{294056E1-4FF7-5C42-9CC3-39C5545D0117}" srcId="{5B4051E0-9DD4-7845-BC55-7F3A5573C3A7}" destId="{1047F189-69C6-064F-BB4C-A93B7C0D2702}" srcOrd="0" destOrd="0" parTransId="{9D37482B-CC54-8C44-8421-8FE7F0F38763}" sibTransId="{12FCED95-1535-E445-A209-4970B477D714}"/>
    <dgm:cxn modelId="{83D8F280-6260-F44D-82ED-5B3E9B02C707}" srcId="{1047F189-69C6-064F-BB4C-A93B7C0D2702}" destId="{8454D2BC-DA62-744C-9503-DC515ABAFF34}" srcOrd="2" destOrd="0" parTransId="{11F3118A-EB0C-414E-A8AC-02D1236C2349}" sibTransId="{3D0719E8-E924-BD44-B9C3-A247CFD77E89}"/>
    <dgm:cxn modelId="{89A26997-BD4C-0F45-992B-D0C18758FF19}" type="presOf" srcId="{95755D90-5865-BA4B-8270-8B036D25DB96}" destId="{400E4BA3-DC72-E744-8A97-5F586F53BCF6}" srcOrd="0" destOrd="3" presId="urn:microsoft.com/office/officeart/2005/8/layout/list1"/>
    <dgm:cxn modelId="{BC99DA67-A815-B54A-BF29-FA048CABD129}" type="presOf" srcId="{1610AC51-D8C9-1447-A009-4EF10DEA45EF}" destId="{400E4BA3-DC72-E744-8A97-5F586F53BCF6}" srcOrd="0" destOrd="1" presId="urn:microsoft.com/office/officeart/2005/8/layout/list1"/>
    <dgm:cxn modelId="{2F8142C1-43C4-334D-8B18-5431E8ADA864}" srcId="{1047F189-69C6-064F-BB4C-A93B7C0D2702}" destId="{1610AC51-D8C9-1447-A009-4EF10DEA45EF}" srcOrd="1" destOrd="0" parTransId="{B262ECC5-58B9-0049-8396-7A3513B2F02C}" sibTransId="{84AE9A10-3B5C-584D-8927-8CE526688CEE}"/>
    <dgm:cxn modelId="{A54E48A3-D168-BB4E-AF86-C221E552EAB9}" type="presOf" srcId="{8454D2BC-DA62-744C-9503-DC515ABAFF34}" destId="{400E4BA3-DC72-E744-8A97-5F586F53BCF6}" srcOrd="0" destOrd="2" presId="urn:microsoft.com/office/officeart/2005/8/layout/list1"/>
    <dgm:cxn modelId="{A8CB4E43-6A6A-CE4B-9E35-38C447AEE4B6}" type="presOf" srcId="{1047F189-69C6-064F-BB4C-A93B7C0D2702}" destId="{E661FA85-F8DD-7B47-B1D4-9B5A0DF41533}" srcOrd="1" destOrd="0" presId="urn:microsoft.com/office/officeart/2005/8/layout/list1"/>
    <dgm:cxn modelId="{E53BAFB9-DD9F-6544-AB21-E92366A332F1}" type="presOf" srcId="{19E82064-B4A6-234D-A9BB-66F179ADAAB1}" destId="{400E4BA3-DC72-E744-8A97-5F586F53BCF6}" srcOrd="0" destOrd="0" presId="urn:microsoft.com/office/officeart/2005/8/layout/list1"/>
    <dgm:cxn modelId="{F6E41788-8221-9A43-9644-EA512B27023D}" type="presOf" srcId="{1047F189-69C6-064F-BB4C-A93B7C0D2702}" destId="{7A6BAFE8-003E-384E-874E-BA2AB87BC221}" srcOrd="0" destOrd="0" presId="urn:microsoft.com/office/officeart/2005/8/layout/list1"/>
    <dgm:cxn modelId="{2CF9673D-FE3D-0048-B633-E13AA4762070}" type="presParOf" srcId="{83CB1122-18C0-714E-8310-7530DC7E61BC}" destId="{B9B8F034-5506-DE4C-8443-468A68C52162}" srcOrd="0" destOrd="0" presId="urn:microsoft.com/office/officeart/2005/8/layout/list1"/>
    <dgm:cxn modelId="{A9420184-A6B0-5146-A8C2-80C26994D705}" type="presParOf" srcId="{B9B8F034-5506-DE4C-8443-468A68C52162}" destId="{7A6BAFE8-003E-384E-874E-BA2AB87BC221}" srcOrd="0" destOrd="0" presId="urn:microsoft.com/office/officeart/2005/8/layout/list1"/>
    <dgm:cxn modelId="{2F74EFDB-B45E-BF46-8CD8-FE04A2459482}" type="presParOf" srcId="{B9B8F034-5506-DE4C-8443-468A68C52162}" destId="{E661FA85-F8DD-7B47-B1D4-9B5A0DF41533}" srcOrd="1" destOrd="0" presId="urn:microsoft.com/office/officeart/2005/8/layout/list1"/>
    <dgm:cxn modelId="{3A63B2EA-6F48-C241-B8CA-8D7F80E2470D}" type="presParOf" srcId="{83CB1122-18C0-714E-8310-7530DC7E61BC}" destId="{91EEB646-F1EB-0647-AE4A-2743A710EEA8}" srcOrd="1" destOrd="0" presId="urn:microsoft.com/office/officeart/2005/8/layout/list1"/>
    <dgm:cxn modelId="{6D1A099D-431A-AA47-924A-2CDF38BE093E}" type="presParOf" srcId="{83CB1122-18C0-714E-8310-7530DC7E61BC}" destId="{400E4BA3-DC72-E744-8A97-5F586F53BC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051E0-9DD4-7845-BC55-7F3A5573C3A7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47F189-69C6-064F-BB4C-A93B7C0D2702}">
      <dgm:prSet phldrT="[Texto]"/>
      <dgm:spPr/>
      <dgm:t>
        <a:bodyPr/>
        <a:lstStyle/>
        <a:p>
          <a:r>
            <a:rPr lang="es-ES" dirty="0" smtClean="0"/>
            <a:t>A finales del siglo XX se forma un grupo de acad</a:t>
          </a:r>
          <a:r>
            <a:rPr lang="es-ES" dirty="0" smtClean="0"/>
            <a:t>émicos</a:t>
          </a:r>
          <a:endParaRPr lang="es-ES" dirty="0"/>
        </a:p>
      </dgm:t>
    </dgm:pt>
    <dgm:pt modelId="{9D37482B-CC54-8C44-8421-8FE7F0F38763}" type="parTrans" cxnId="{294056E1-4FF7-5C42-9CC3-39C5545D0117}">
      <dgm:prSet/>
      <dgm:spPr/>
      <dgm:t>
        <a:bodyPr/>
        <a:lstStyle/>
        <a:p>
          <a:endParaRPr lang="es-ES"/>
        </a:p>
      </dgm:t>
    </dgm:pt>
    <dgm:pt modelId="{12FCED95-1535-E445-A209-4970B477D714}" type="sibTrans" cxnId="{294056E1-4FF7-5C42-9CC3-39C5545D0117}">
      <dgm:prSet/>
      <dgm:spPr/>
      <dgm:t>
        <a:bodyPr/>
        <a:lstStyle/>
        <a:p>
          <a:endParaRPr lang="es-ES"/>
        </a:p>
      </dgm:t>
    </dgm:pt>
    <dgm:pt modelId="{A9E1CC9E-A7AC-D341-8BA7-FA65DE1A7693}">
      <dgm:prSet phldrT="[Texto]"/>
      <dgm:spPr/>
      <dgm:t>
        <a:bodyPr/>
        <a:lstStyle/>
        <a:p>
          <a:r>
            <a:rPr lang="es-ES" dirty="0" err="1" smtClean="0">
              <a:solidFill>
                <a:srgbClr val="000000"/>
              </a:solidFill>
            </a:rPr>
            <a:t>Flexner</a:t>
          </a:r>
          <a:r>
            <a:rPr lang="es-ES" dirty="0" smtClean="0">
              <a:solidFill>
                <a:srgbClr val="000000"/>
              </a:solidFill>
            </a:rPr>
            <a:t>, aporta la visi</a:t>
          </a:r>
          <a:r>
            <a:rPr lang="es-ES" dirty="0" smtClean="0">
              <a:solidFill>
                <a:srgbClr val="000000"/>
              </a:solidFill>
            </a:rPr>
            <a:t>ón de un especialista en educación</a:t>
          </a:r>
          <a:endParaRPr lang="es-ES" dirty="0">
            <a:solidFill>
              <a:srgbClr val="000000"/>
            </a:solidFill>
          </a:endParaRPr>
        </a:p>
      </dgm:t>
    </dgm:pt>
    <dgm:pt modelId="{A83EA6B4-F757-DF45-86FD-72FBF1B6F25B}" type="parTrans" cxnId="{82EB97D3-6B47-4544-BD4E-038478CF5F1C}">
      <dgm:prSet/>
      <dgm:spPr/>
      <dgm:t>
        <a:bodyPr/>
        <a:lstStyle/>
        <a:p>
          <a:endParaRPr lang="es-ES"/>
        </a:p>
      </dgm:t>
    </dgm:pt>
    <dgm:pt modelId="{3687C52B-33C6-CA4A-B53E-9A4730980252}" type="sibTrans" cxnId="{82EB97D3-6B47-4544-BD4E-038478CF5F1C}">
      <dgm:prSet/>
      <dgm:spPr/>
      <dgm:t>
        <a:bodyPr/>
        <a:lstStyle/>
        <a:p>
          <a:endParaRPr lang="es-ES"/>
        </a:p>
      </dgm:t>
    </dgm:pt>
    <dgm:pt modelId="{54AA85F4-C1B3-8945-983F-303AD0582AB8}">
      <dgm:prSet phldrT="[Texto]"/>
      <dgm:spPr/>
      <dgm:t>
        <a:bodyPr/>
        <a:lstStyle/>
        <a:p>
          <a:r>
            <a:rPr lang="es-ES" dirty="0" smtClean="0"/>
            <a:t>Apoyo</a:t>
          </a:r>
          <a:r>
            <a:rPr lang="es-ES" baseline="0" dirty="0" smtClean="0"/>
            <a:t> importante de recursos filantr</a:t>
          </a:r>
          <a:r>
            <a:rPr lang="es-ES" baseline="0" dirty="0" smtClean="0"/>
            <a:t>ópicos de Rockefeller</a:t>
          </a:r>
          <a:endParaRPr lang="es-ES" dirty="0"/>
        </a:p>
      </dgm:t>
    </dgm:pt>
    <dgm:pt modelId="{B35DB105-DB48-DD46-9F68-542B3EBAEE77}" type="parTrans" cxnId="{AE17627F-1A56-D84E-8C94-5B033E69DD0A}">
      <dgm:prSet/>
      <dgm:spPr/>
      <dgm:t>
        <a:bodyPr/>
        <a:lstStyle/>
        <a:p>
          <a:endParaRPr lang="es-ES"/>
        </a:p>
      </dgm:t>
    </dgm:pt>
    <dgm:pt modelId="{3EFC689F-4F77-0F4E-9C2A-DF7EF881DEFA}" type="sibTrans" cxnId="{AE17627F-1A56-D84E-8C94-5B033E69DD0A}">
      <dgm:prSet/>
      <dgm:spPr/>
      <dgm:t>
        <a:bodyPr/>
        <a:lstStyle/>
        <a:p>
          <a:endParaRPr lang="es-ES"/>
        </a:p>
      </dgm:t>
    </dgm:pt>
    <dgm:pt modelId="{D2AAED58-2DEF-8E41-8CCB-92EE057820A6}">
      <dgm:prSet phldrT="[Texto]"/>
      <dgm:spPr/>
      <dgm:t>
        <a:bodyPr/>
        <a:lstStyle/>
        <a:p>
          <a:r>
            <a:rPr lang="es-ES" dirty="0" smtClean="0"/>
            <a:t> Sin sesgos ni preconcepciones analiza de manera cr</a:t>
          </a:r>
          <a:r>
            <a:rPr lang="es-ES" dirty="0" smtClean="0"/>
            <a:t>ítica la educación</a:t>
          </a:r>
          <a:endParaRPr lang="es-ES" dirty="0"/>
        </a:p>
      </dgm:t>
    </dgm:pt>
    <dgm:pt modelId="{EA6E10A7-9FF7-AF46-94F6-DCE5DAA63910}" type="parTrans" cxnId="{16BC3B2D-9AE9-4D4B-855A-F9F909580670}">
      <dgm:prSet/>
      <dgm:spPr/>
      <dgm:t>
        <a:bodyPr/>
        <a:lstStyle/>
        <a:p>
          <a:endParaRPr lang="es-ES"/>
        </a:p>
      </dgm:t>
    </dgm:pt>
    <dgm:pt modelId="{2BFDF513-EBB1-CC4C-BE4B-15A31B1A20B5}" type="sibTrans" cxnId="{16BC3B2D-9AE9-4D4B-855A-F9F909580670}">
      <dgm:prSet/>
      <dgm:spPr/>
      <dgm:t>
        <a:bodyPr/>
        <a:lstStyle/>
        <a:p>
          <a:endParaRPr lang="es-ES"/>
        </a:p>
      </dgm:t>
    </dgm:pt>
    <dgm:pt modelId="{19E82064-B4A6-234D-A9BB-66F179ADAAB1}">
      <dgm:prSet phldrT="[Texto]"/>
      <dgm:spPr/>
      <dgm:t>
        <a:bodyPr/>
        <a:lstStyle/>
        <a:p>
          <a:r>
            <a:rPr lang="es-ES" dirty="0" smtClean="0"/>
            <a:t>Trabajan en un reporte sobre la educaci</a:t>
          </a:r>
          <a:r>
            <a:rPr lang="es-ES" dirty="0" smtClean="0"/>
            <a:t>ón médica</a:t>
          </a:r>
          <a:endParaRPr lang="es-ES" dirty="0"/>
        </a:p>
      </dgm:t>
    </dgm:pt>
    <dgm:pt modelId="{8D25AAC7-21F2-1D46-8AD3-D64391CFF3FD}" type="parTrans" cxnId="{B27B58D9-0B78-454A-9550-6DF161A8A191}">
      <dgm:prSet/>
      <dgm:spPr/>
      <dgm:t>
        <a:bodyPr/>
        <a:lstStyle/>
        <a:p>
          <a:endParaRPr lang="es-ES"/>
        </a:p>
      </dgm:t>
    </dgm:pt>
    <dgm:pt modelId="{8610CE24-364E-C348-ADFB-63E60F83C368}" type="sibTrans" cxnId="{B27B58D9-0B78-454A-9550-6DF161A8A191}">
      <dgm:prSet/>
      <dgm:spPr/>
      <dgm:t>
        <a:bodyPr/>
        <a:lstStyle/>
        <a:p>
          <a:endParaRPr lang="es-ES"/>
        </a:p>
      </dgm:t>
    </dgm:pt>
    <dgm:pt modelId="{8780F6B9-3219-E84B-8EA9-1B6209A614AC}">
      <dgm:prSet/>
      <dgm:spPr/>
      <dgm:t>
        <a:bodyPr/>
        <a:lstStyle/>
        <a:p>
          <a:endParaRPr lang="es-ES" dirty="0"/>
        </a:p>
      </dgm:t>
    </dgm:pt>
    <dgm:pt modelId="{5C4C87E0-88D8-9747-8373-C2412FA2CBA8}" type="parTrans" cxnId="{C8D8F8BA-C8D0-574C-8BE7-0304350DCD95}">
      <dgm:prSet/>
      <dgm:spPr/>
      <dgm:t>
        <a:bodyPr/>
        <a:lstStyle/>
        <a:p>
          <a:endParaRPr lang="es-ES"/>
        </a:p>
      </dgm:t>
    </dgm:pt>
    <dgm:pt modelId="{AC0946BF-D30D-8C4B-9861-B1E820A73D98}" type="sibTrans" cxnId="{C8D8F8BA-C8D0-574C-8BE7-0304350DCD95}">
      <dgm:prSet/>
      <dgm:spPr/>
      <dgm:t>
        <a:bodyPr/>
        <a:lstStyle/>
        <a:p>
          <a:endParaRPr lang="es-ES"/>
        </a:p>
      </dgm:t>
    </dgm:pt>
    <dgm:pt modelId="{0B93E531-3AFB-7546-A325-9874BF48942D}">
      <dgm:prSet phldrT="[Texto]"/>
      <dgm:spPr/>
      <dgm:t>
        <a:bodyPr/>
        <a:lstStyle/>
        <a:p>
          <a:r>
            <a:rPr lang="es-ES" dirty="0" smtClean="0"/>
            <a:t>Incluye al Dr. </a:t>
          </a:r>
          <a:r>
            <a:rPr lang="es-ES" dirty="0" err="1" smtClean="0"/>
            <a:t>Welch</a:t>
          </a:r>
          <a:r>
            <a:rPr lang="es-ES" dirty="0" smtClean="0"/>
            <a:t>, director fundador de la escuela de Medicina de Johns Hopkins, Dr. </a:t>
          </a:r>
          <a:r>
            <a:rPr lang="es-ES" dirty="0" err="1" smtClean="0"/>
            <a:t>Osler</a:t>
          </a:r>
          <a:r>
            <a:rPr lang="es-ES" dirty="0" smtClean="0"/>
            <a:t>, Dr. Gates y el Dr. </a:t>
          </a:r>
          <a:r>
            <a:rPr lang="es-ES" dirty="0" err="1" smtClean="0"/>
            <a:t>Flexner</a:t>
          </a:r>
          <a:endParaRPr lang="es-ES" dirty="0"/>
        </a:p>
      </dgm:t>
    </dgm:pt>
    <dgm:pt modelId="{B54DC3C6-B1BB-BA40-B425-BDE804445F9E}" type="parTrans" cxnId="{52A9224D-F1E8-F249-A331-3D47744499D3}">
      <dgm:prSet/>
      <dgm:spPr/>
      <dgm:t>
        <a:bodyPr/>
        <a:lstStyle/>
        <a:p>
          <a:endParaRPr lang="es-ES"/>
        </a:p>
      </dgm:t>
    </dgm:pt>
    <dgm:pt modelId="{53FFF7E2-F351-6342-B467-740395943084}" type="sibTrans" cxnId="{52A9224D-F1E8-F249-A331-3D47744499D3}">
      <dgm:prSet/>
      <dgm:spPr/>
      <dgm:t>
        <a:bodyPr/>
        <a:lstStyle/>
        <a:p>
          <a:endParaRPr lang="es-ES"/>
        </a:p>
      </dgm:t>
    </dgm:pt>
    <dgm:pt modelId="{668482AC-D80C-5844-A3FF-4765A4005EBC}">
      <dgm:prSet phldrT="[Texto]"/>
      <dgm:spPr/>
      <dgm:t>
        <a:bodyPr/>
        <a:lstStyle/>
        <a:p>
          <a:r>
            <a:rPr lang="es-ES" dirty="0" smtClean="0"/>
            <a:t> Estudia la literatura principalmente alemana.</a:t>
          </a:r>
          <a:endParaRPr lang="es-ES" dirty="0"/>
        </a:p>
      </dgm:t>
    </dgm:pt>
    <dgm:pt modelId="{12A34B30-B713-8B4B-AC3F-9C215A8D4507}" type="parTrans" cxnId="{D942B39F-859B-5049-8CB2-FCDEBCE8E965}">
      <dgm:prSet/>
      <dgm:spPr/>
      <dgm:t>
        <a:bodyPr/>
        <a:lstStyle/>
        <a:p>
          <a:endParaRPr lang="es-ES"/>
        </a:p>
      </dgm:t>
    </dgm:pt>
    <dgm:pt modelId="{2C0729F8-5B19-AD4E-92B5-84590DA517CA}" type="sibTrans" cxnId="{D942B39F-859B-5049-8CB2-FCDEBCE8E965}">
      <dgm:prSet/>
      <dgm:spPr/>
      <dgm:t>
        <a:bodyPr/>
        <a:lstStyle/>
        <a:p>
          <a:endParaRPr lang="es-ES"/>
        </a:p>
      </dgm:t>
    </dgm:pt>
    <dgm:pt modelId="{A6EDBEC1-D1D2-2F4D-A8A3-305E9C4942CD}">
      <dgm:prSet phldrT="[Texto]"/>
      <dgm:spPr/>
      <dgm:t>
        <a:bodyPr/>
        <a:lstStyle/>
        <a:p>
          <a:r>
            <a:rPr lang="es-ES" dirty="0" smtClean="0"/>
            <a:t>Visita las escuelas de medicina de EUA</a:t>
          </a:r>
          <a:endParaRPr lang="es-ES" dirty="0"/>
        </a:p>
      </dgm:t>
    </dgm:pt>
    <dgm:pt modelId="{8849154A-7AD0-5D4B-8BA0-381338DEF085}" type="parTrans" cxnId="{6ACDF373-DDB4-284C-9803-1484A4E37E53}">
      <dgm:prSet/>
      <dgm:spPr/>
      <dgm:t>
        <a:bodyPr/>
        <a:lstStyle/>
        <a:p>
          <a:endParaRPr lang="es-ES"/>
        </a:p>
      </dgm:t>
    </dgm:pt>
    <dgm:pt modelId="{6E03BBA4-4B8F-5344-BCC7-69AB6E709087}" type="sibTrans" cxnId="{6ACDF373-DDB4-284C-9803-1484A4E37E53}">
      <dgm:prSet/>
      <dgm:spPr/>
      <dgm:t>
        <a:bodyPr/>
        <a:lstStyle/>
        <a:p>
          <a:endParaRPr lang="es-ES"/>
        </a:p>
      </dgm:t>
    </dgm:pt>
    <dgm:pt modelId="{83CB1122-18C0-714E-8310-7530DC7E61BC}" type="pres">
      <dgm:prSet presAssocID="{5B4051E0-9DD4-7845-BC55-7F3A5573C3A7}" presName="linear" presStyleCnt="0">
        <dgm:presLayoutVars>
          <dgm:dir/>
          <dgm:animLvl val="lvl"/>
          <dgm:resizeHandles val="exact"/>
        </dgm:presLayoutVars>
      </dgm:prSet>
      <dgm:spPr/>
    </dgm:pt>
    <dgm:pt modelId="{B9B8F034-5506-DE4C-8443-468A68C52162}" type="pres">
      <dgm:prSet presAssocID="{1047F189-69C6-064F-BB4C-A93B7C0D2702}" presName="parentLin" presStyleCnt="0"/>
      <dgm:spPr/>
    </dgm:pt>
    <dgm:pt modelId="{7A6BAFE8-003E-384E-874E-BA2AB87BC221}" type="pres">
      <dgm:prSet presAssocID="{1047F189-69C6-064F-BB4C-A93B7C0D2702}" presName="parentLeftMargin" presStyleLbl="node1" presStyleIdx="0" presStyleCnt="3"/>
      <dgm:spPr/>
    </dgm:pt>
    <dgm:pt modelId="{E661FA85-F8DD-7B47-B1D4-9B5A0DF41533}" type="pres">
      <dgm:prSet presAssocID="{1047F189-69C6-064F-BB4C-A93B7C0D27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EB646-F1EB-0647-AE4A-2743A710EEA8}" type="pres">
      <dgm:prSet presAssocID="{1047F189-69C6-064F-BB4C-A93B7C0D2702}" presName="negativeSpace" presStyleCnt="0"/>
      <dgm:spPr/>
    </dgm:pt>
    <dgm:pt modelId="{400E4BA3-DC72-E744-8A97-5F586F53BCF6}" type="pres">
      <dgm:prSet presAssocID="{1047F189-69C6-064F-BB4C-A93B7C0D270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165A4-740C-F44D-8E1C-DAB20234B246}" type="pres">
      <dgm:prSet presAssocID="{12FCED95-1535-E445-A209-4970B477D714}" presName="spaceBetweenRectangles" presStyleCnt="0"/>
      <dgm:spPr/>
    </dgm:pt>
    <dgm:pt modelId="{C47F8119-8E12-6B4B-82D5-DEFEBAFA2FD7}" type="pres">
      <dgm:prSet presAssocID="{A9E1CC9E-A7AC-D341-8BA7-FA65DE1A7693}" presName="parentLin" presStyleCnt="0"/>
      <dgm:spPr/>
    </dgm:pt>
    <dgm:pt modelId="{6F0B4A84-B274-2F45-93EC-06B9B25AE7B7}" type="pres">
      <dgm:prSet presAssocID="{A9E1CC9E-A7AC-D341-8BA7-FA65DE1A7693}" presName="parentLeftMargin" presStyleLbl="node1" presStyleIdx="0" presStyleCnt="3"/>
      <dgm:spPr/>
    </dgm:pt>
    <dgm:pt modelId="{719DCF45-22F6-3040-BDA2-4BD43D0631E4}" type="pres">
      <dgm:prSet presAssocID="{A9E1CC9E-A7AC-D341-8BA7-FA65DE1A76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7951D-7F8D-F74F-8F97-1ABB4DFC1EC5}" type="pres">
      <dgm:prSet presAssocID="{A9E1CC9E-A7AC-D341-8BA7-FA65DE1A7693}" presName="negativeSpace" presStyleCnt="0"/>
      <dgm:spPr/>
    </dgm:pt>
    <dgm:pt modelId="{5A113B76-CCE7-9941-9949-DB65E1B4F05B}" type="pres">
      <dgm:prSet presAssocID="{A9E1CC9E-A7AC-D341-8BA7-FA65DE1A76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C42BF2-4FB8-4947-9BD5-DAA18586E6AB}" type="pres">
      <dgm:prSet presAssocID="{3687C52B-33C6-CA4A-B53E-9A4730980252}" presName="spaceBetweenRectangles" presStyleCnt="0"/>
      <dgm:spPr/>
    </dgm:pt>
    <dgm:pt modelId="{E43E2339-AF6D-784D-8AF9-917142C54688}" type="pres">
      <dgm:prSet presAssocID="{54AA85F4-C1B3-8945-983F-303AD0582AB8}" presName="parentLin" presStyleCnt="0"/>
      <dgm:spPr/>
    </dgm:pt>
    <dgm:pt modelId="{B9683C2C-9981-3F42-AEE0-DC64831063D4}" type="pres">
      <dgm:prSet presAssocID="{54AA85F4-C1B3-8945-983F-303AD0582AB8}" presName="parentLeftMargin" presStyleLbl="node1" presStyleIdx="1" presStyleCnt="3"/>
      <dgm:spPr/>
    </dgm:pt>
    <dgm:pt modelId="{7E931FFA-8AA3-484A-BC74-F416105F10B0}" type="pres">
      <dgm:prSet presAssocID="{54AA85F4-C1B3-8945-983F-303AD0582A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56CE9-AA15-8343-B22A-96225ABD1E66}" type="pres">
      <dgm:prSet presAssocID="{54AA85F4-C1B3-8945-983F-303AD0582AB8}" presName="negativeSpace" presStyleCnt="0"/>
      <dgm:spPr/>
    </dgm:pt>
    <dgm:pt modelId="{137DBC6A-5309-604D-8CD1-6075B05937B3}" type="pres">
      <dgm:prSet presAssocID="{54AA85F4-C1B3-8945-983F-303AD0582AB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775CF9-085D-954E-B619-2E17732FF4ED}" type="presOf" srcId="{1047F189-69C6-064F-BB4C-A93B7C0D2702}" destId="{7A6BAFE8-003E-384E-874E-BA2AB87BC221}" srcOrd="0" destOrd="0" presId="urn:microsoft.com/office/officeart/2005/8/layout/list1"/>
    <dgm:cxn modelId="{D942B39F-859B-5049-8CB2-FCDEBCE8E965}" srcId="{A9E1CC9E-A7AC-D341-8BA7-FA65DE1A7693}" destId="{668482AC-D80C-5844-A3FF-4765A4005EBC}" srcOrd="1" destOrd="0" parTransId="{12A34B30-B713-8B4B-AC3F-9C215A8D4507}" sibTransId="{2C0729F8-5B19-AD4E-92B5-84590DA517CA}"/>
    <dgm:cxn modelId="{A6C99536-DD5C-C342-BCEB-FB979B2211AF}" type="presOf" srcId="{D2AAED58-2DEF-8E41-8CCB-92EE057820A6}" destId="{5A113B76-CCE7-9941-9949-DB65E1B4F05B}" srcOrd="0" destOrd="0" presId="urn:microsoft.com/office/officeart/2005/8/layout/list1"/>
    <dgm:cxn modelId="{AE17627F-1A56-D84E-8C94-5B033E69DD0A}" srcId="{5B4051E0-9DD4-7845-BC55-7F3A5573C3A7}" destId="{54AA85F4-C1B3-8945-983F-303AD0582AB8}" srcOrd="2" destOrd="0" parTransId="{B35DB105-DB48-DD46-9F68-542B3EBAEE77}" sibTransId="{3EFC689F-4F77-0F4E-9C2A-DF7EF881DEFA}"/>
    <dgm:cxn modelId="{490E6FF5-54E3-424A-B12B-6893AB402A25}" type="presOf" srcId="{1047F189-69C6-064F-BB4C-A93B7C0D2702}" destId="{E661FA85-F8DD-7B47-B1D4-9B5A0DF41533}" srcOrd="1" destOrd="0" presId="urn:microsoft.com/office/officeart/2005/8/layout/list1"/>
    <dgm:cxn modelId="{B27B58D9-0B78-454A-9550-6DF161A8A191}" srcId="{1047F189-69C6-064F-BB4C-A93B7C0D2702}" destId="{19E82064-B4A6-234D-A9BB-66F179ADAAB1}" srcOrd="0" destOrd="0" parTransId="{8D25AAC7-21F2-1D46-8AD3-D64391CFF3FD}" sibTransId="{8610CE24-364E-C348-ADFB-63E60F83C368}"/>
    <dgm:cxn modelId="{78908164-C0F0-9E44-A040-F154F8E54A1E}" type="presOf" srcId="{A9E1CC9E-A7AC-D341-8BA7-FA65DE1A7693}" destId="{719DCF45-22F6-3040-BDA2-4BD43D0631E4}" srcOrd="1" destOrd="0" presId="urn:microsoft.com/office/officeart/2005/8/layout/list1"/>
    <dgm:cxn modelId="{5B7913D8-B043-5B43-9ABA-36BA32B9076E}" type="presOf" srcId="{A6EDBEC1-D1D2-2F4D-A8A3-305E9C4942CD}" destId="{5A113B76-CCE7-9941-9949-DB65E1B4F05B}" srcOrd="0" destOrd="2" presId="urn:microsoft.com/office/officeart/2005/8/layout/list1"/>
    <dgm:cxn modelId="{79E1EE06-E879-4D43-BB7D-BF92D2144B69}" type="presOf" srcId="{0B93E531-3AFB-7546-A325-9874BF48942D}" destId="{400E4BA3-DC72-E744-8A97-5F586F53BCF6}" srcOrd="0" destOrd="1" presId="urn:microsoft.com/office/officeart/2005/8/layout/list1"/>
    <dgm:cxn modelId="{3E153B79-C5BE-3D44-AA04-887AA44223CA}" type="presOf" srcId="{54AA85F4-C1B3-8945-983F-303AD0582AB8}" destId="{7E931FFA-8AA3-484A-BC74-F416105F10B0}" srcOrd="1" destOrd="0" presId="urn:microsoft.com/office/officeart/2005/8/layout/list1"/>
    <dgm:cxn modelId="{97FE61ED-9DBA-134F-8AFA-01EE5AB40D7A}" type="presOf" srcId="{A9E1CC9E-A7AC-D341-8BA7-FA65DE1A7693}" destId="{6F0B4A84-B274-2F45-93EC-06B9B25AE7B7}" srcOrd="0" destOrd="0" presId="urn:microsoft.com/office/officeart/2005/8/layout/list1"/>
    <dgm:cxn modelId="{294056E1-4FF7-5C42-9CC3-39C5545D0117}" srcId="{5B4051E0-9DD4-7845-BC55-7F3A5573C3A7}" destId="{1047F189-69C6-064F-BB4C-A93B7C0D2702}" srcOrd="0" destOrd="0" parTransId="{9D37482B-CC54-8C44-8421-8FE7F0F38763}" sibTransId="{12FCED95-1535-E445-A209-4970B477D714}"/>
    <dgm:cxn modelId="{82EB97D3-6B47-4544-BD4E-038478CF5F1C}" srcId="{5B4051E0-9DD4-7845-BC55-7F3A5573C3A7}" destId="{A9E1CC9E-A7AC-D341-8BA7-FA65DE1A7693}" srcOrd="1" destOrd="0" parTransId="{A83EA6B4-F757-DF45-86FD-72FBF1B6F25B}" sibTransId="{3687C52B-33C6-CA4A-B53E-9A4730980252}"/>
    <dgm:cxn modelId="{756B4CAA-7EF3-3D4B-A1D4-44B53CE10C08}" type="presOf" srcId="{8780F6B9-3219-E84B-8EA9-1B6209A614AC}" destId="{137DBC6A-5309-604D-8CD1-6075B05937B3}" srcOrd="0" destOrd="0" presId="urn:microsoft.com/office/officeart/2005/8/layout/list1"/>
    <dgm:cxn modelId="{AC138707-A1B0-A944-B9B4-17A989F020C1}" type="presOf" srcId="{54AA85F4-C1B3-8945-983F-303AD0582AB8}" destId="{B9683C2C-9981-3F42-AEE0-DC64831063D4}" srcOrd="0" destOrd="0" presId="urn:microsoft.com/office/officeart/2005/8/layout/list1"/>
    <dgm:cxn modelId="{52A9224D-F1E8-F249-A331-3D47744499D3}" srcId="{1047F189-69C6-064F-BB4C-A93B7C0D2702}" destId="{0B93E531-3AFB-7546-A325-9874BF48942D}" srcOrd="1" destOrd="0" parTransId="{B54DC3C6-B1BB-BA40-B425-BDE804445F9E}" sibTransId="{53FFF7E2-F351-6342-B467-740395943084}"/>
    <dgm:cxn modelId="{C8D8F8BA-C8D0-574C-8BE7-0304350DCD95}" srcId="{54AA85F4-C1B3-8945-983F-303AD0582AB8}" destId="{8780F6B9-3219-E84B-8EA9-1B6209A614AC}" srcOrd="0" destOrd="0" parTransId="{5C4C87E0-88D8-9747-8373-C2412FA2CBA8}" sibTransId="{AC0946BF-D30D-8C4B-9861-B1E820A73D98}"/>
    <dgm:cxn modelId="{16BC3B2D-9AE9-4D4B-855A-F9F909580670}" srcId="{A9E1CC9E-A7AC-D341-8BA7-FA65DE1A7693}" destId="{D2AAED58-2DEF-8E41-8CCB-92EE057820A6}" srcOrd="0" destOrd="0" parTransId="{EA6E10A7-9FF7-AF46-94F6-DCE5DAA63910}" sibTransId="{2BFDF513-EBB1-CC4C-BE4B-15A31B1A20B5}"/>
    <dgm:cxn modelId="{6ACDF373-DDB4-284C-9803-1484A4E37E53}" srcId="{A9E1CC9E-A7AC-D341-8BA7-FA65DE1A7693}" destId="{A6EDBEC1-D1D2-2F4D-A8A3-305E9C4942CD}" srcOrd="2" destOrd="0" parTransId="{8849154A-7AD0-5D4B-8BA0-381338DEF085}" sibTransId="{6E03BBA4-4B8F-5344-BCC7-69AB6E709087}"/>
    <dgm:cxn modelId="{00C655BA-98EC-364B-807A-9865B14C117C}" type="presOf" srcId="{5B4051E0-9DD4-7845-BC55-7F3A5573C3A7}" destId="{83CB1122-18C0-714E-8310-7530DC7E61BC}" srcOrd="0" destOrd="0" presId="urn:microsoft.com/office/officeart/2005/8/layout/list1"/>
    <dgm:cxn modelId="{4D839E68-A36E-7348-A874-FE7076CFACED}" type="presOf" srcId="{668482AC-D80C-5844-A3FF-4765A4005EBC}" destId="{5A113B76-CCE7-9941-9949-DB65E1B4F05B}" srcOrd="0" destOrd="1" presId="urn:microsoft.com/office/officeart/2005/8/layout/list1"/>
    <dgm:cxn modelId="{30637607-3707-D144-A585-AF3A04363554}" type="presOf" srcId="{19E82064-B4A6-234D-A9BB-66F179ADAAB1}" destId="{400E4BA3-DC72-E744-8A97-5F586F53BCF6}" srcOrd="0" destOrd="0" presId="urn:microsoft.com/office/officeart/2005/8/layout/list1"/>
    <dgm:cxn modelId="{B2C34C4D-8314-0F40-B7F6-0A485C2DDACB}" type="presParOf" srcId="{83CB1122-18C0-714E-8310-7530DC7E61BC}" destId="{B9B8F034-5506-DE4C-8443-468A68C52162}" srcOrd="0" destOrd="0" presId="urn:microsoft.com/office/officeart/2005/8/layout/list1"/>
    <dgm:cxn modelId="{05000AAF-DB6A-B54D-9FDE-BC81EBF46019}" type="presParOf" srcId="{B9B8F034-5506-DE4C-8443-468A68C52162}" destId="{7A6BAFE8-003E-384E-874E-BA2AB87BC221}" srcOrd="0" destOrd="0" presId="urn:microsoft.com/office/officeart/2005/8/layout/list1"/>
    <dgm:cxn modelId="{CF6BD5C3-7156-A240-868E-289BA0763319}" type="presParOf" srcId="{B9B8F034-5506-DE4C-8443-468A68C52162}" destId="{E661FA85-F8DD-7B47-B1D4-9B5A0DF41533}" srcOrd="1" destOrd="0" presId="urn:microsoft.com/office/officeart/2005/8/layout/list1"/>
    <dgm:cxn modelId="{7DAFA00D-4854-824E-96BF-2BC557349B11}" type="presParOf" srcId="{83CB1122-18C0-714E-8310-7530DC7E61BC}" destId="{91EEB646-F1EB-0647-AE4A-2743A710EEA8}" srcOrd="1" destOrd="0" presId="urn:microsoft.com/office/officeart/2005/8/layout/list1"/>
    <dgm:cxn modelId="{151B91A4-21B3-194D-9DFC-EC98104FB641}" type="presParOf" srcId="{83CB1122-18C0-714E-8310-7530DC7E61BC}" destId="{400E4BA3-DC72-E744-8A97-5F586F53BCF6}" srcOrd="2" destOrd="0" presId="urn:microsoft.com/office/officeart/2005/8/layout/list1"/>
    <dgm:cxn modelId="{382F2E99-28F8-4949-818E-7CBBC10601C5}" type="presParOf" srcId="{83CB1122-18C0-714E-8310-7530DC7E61BC}" destId="{673165A4-740C-F44D-8E1C-DAB20234B246}" srcOrd="3" destOrd="0" presId="urn:microsoft.com/office/officeart/2005/8/layout/list1"/>
    <dgm:cxn modelId="{EC6AD515-DDC2-B047-B613-629D24D90907}" type="presParOf" srcId="{83CB1122-18C0-714E-8310-7530DC7E61BC}" destId="{C47F8119-8E12-6B4B-82D5-DEFEBAFA2FD7}" srcOrd="4" destOrd="0" presId="urn:microsoft.com/office/officeart/2005/8/layout/list1"/>
    <dgm:cxn modelId="{3DAC419F-9456-9141-A2E3-116F707D434B}" type="presParOf" srcId="{C47F8119-8E12-6B4B-82D5-DEFEBAFA2FD7}" destId="{6F0B4A84-B274-2F45-93EC-06B9B25AE7B7}" srcOrd="0" destOrd="0" presId="urn:microsoft.com/office/officeart/2005/8/layout/list1"/>
    <dgm:cxn modelId="{2D222C4F-0BF9-8E4F-A81A-C70081AFDD3A}" type="presParOf" srcId="{C47F8119-8E12-6B4B-82D5-DEFEBAFA2FD7}" destId="{719DCF45-22F6-3040-BDA2-4BD43D0631E4}" srcOrd="1" destOrd="0" presId="urn:microsoft.com/office/officeart/2005/8/layout/list1"/>
    <dgm:cxn modelId="{001D5E86-E0E9-A644-85EC-9C0290E3707F}" type="presParOf" srcId="{83CB1122-18C0-714E-8310-7530DC7E61BC}" destId="{6417951D-7F8D-F74F-8F97-1ABB4DFC1EC5}" srcOrd="5" destOrd="0" presId="urn:microsoft.com/office/officeart/2005/8/layout/list1"/>
    <dgm:cxn modelId="{66468E74-F85F-5E46-B450-44C5A259A28A}" type="presParOf" srcId="{83CB1122-18C0-714E-8310-7530DC7E61BC}" destId="{5A113B76-CCE7-9941-9949-DB65E1B4F05B}" srcOrd="6" destOrd="0" presId="urn:microsoft.com/office/officeart/2005/8/layout/list1"/>
    <dgm:cxn modelId="{BB9BE879-4C7F-1947-94DE-58AC536BDB52}" type="presParOf" srcId="{83CB1122-18C0-714E-8310-7530DC7E61BC}" destId="{D3C42BF2-4FB8-4947-9BD5-DAA18586E6AB}" srcOrd="7" destOrd="0" presId="urn:microsoft.com/office/officeart/2005/8/layout/list1"/>
    <dgm:cxn modelId="{EF85ACB6-9BEB-124F-8B31-7B41345961A5}" type="presParOf" srcId="{83CB1122-18C0-714E-8310-7530DC7E61BC}" destId="{E43E2339-AF6D-784D-8AF9-917142C54688}" srcOrd="8" destOrd="0" presId="urn:microsoft.com/office/officeart/2005/8/layout/list1"/>
    <dgm:cxn modelId="{56D4EAC6-9953-FE44-B0B3-004D72758219}" type="presParOf" srcId="{E43E2339-AF6D-784D-8AF9-917142C54688}" destId="{B9683C2C-9981-3F42-AEE0-DC64831063D4}" srcOrd="0" destOrd="0" presId="urn:microsoft.com/office/officeart/2005/8/layout/list1"/>
    <dgm:cxn modelId="{50982B50-B962-EB41-88CF-B347DB710343}" type="presParOf" srcId="{E43E2339-AF6D-784D-8AF9-917142C54688}" destId="{7E931FFA-8AA3-484A-BC74-F416105F10B0}" srcOrd="1" destOrd="0" presId="urn:microsoft.com/office/officeart/2005/8/layout/list1"/>
    <dgm:cxn modelId="{2E9E4B71-927F-E044-97CC-8F52AE3E99C6}" type="presParOf" srcId="{83CB1122-18C0-714E-8310-7530DC7E61BC}" destId="{63556CE9-AA15-8343-B22A-96225ABD1E66}" srcOrd="9" destOrd="0" presId="urn:microsoft.com/office/officeart/2005/8/layout/list1"/>
    <dgm:cxn modelId="{FB52D898-8CAE-714C-989B-29655EA1F0D4}" type="presParOf" srcId="{83CB1122-18C0-714E-8310-7530DC7E61BC}" destId="{137DBC6A-5309-604D-8CD1-6075B0593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42962F-DC3B-5D43-8C3A-184953052C11}" type="doc">
      <dgm:prSet loTypeId="urn:microsoft.com/office/officeart/2005/8/layout/defaul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6C2A3F-B255-724B-BA6E-2F5C56386A88}">
      <dgm:prSet phldrT="[Texto]" custT="1"/>
      <dgm:spPr/>
      <dgm:t>
        <a:bodyPr/>
        <a:lstStyle/>
        <a:p>
          <a:r>
            <a:rPr lang="es-MX" sz="2000" dirty="0" smtClean="0"/>
            <a:t>Conocimiento empírico</a:t>
          </a:r>
          <a:endParaRPr lang="es-ES" sz="2000" dirty="0"/>
        </a:p>
      </dgm:t>
    </dgm:pt>
    <dgm:pt modelId="{857601F2-FEF1-7049-B621-E3EE9C863492}" type="parTrans" cxnId="{58479450-3FAA-784F-AB03-03449BCE84D9}">
      <dgm:prSet/>
      <dgm:spPr/>
      <dgm:t>
        <a:bodyPr/>
        <a:lstStyle/>
        <a:p>
          <a:endParaRPr lang="es-ES" sz="1200"/>
        </a:p>
      </dgm:t>
    </dgm:pt>
    <dgm:pt modelId="{00179165-C118-8F47-BB92-818A7B950160}" type="sibTrans" cxnId="{58479450-3FAA-784F-AB03-03449BCE84D9}">
      <dgm:prSet/>
      <dgm:spPr/>
      <dgm:t>
        <a:bodyPr/>
        <a:lstStyle/>
        <a:p>
          <a:endParaRPr lang="es-ES" sz="1200"/>
        </a:p>
      </dgm:t>
    </dgm:pt>
    <dgm:pt modelId="{7184FA8A-7F8C-B34B-B270-7252B6B50E9C}">
      <dgm:prSet phldrT="[Texto]" custT="1"/>
      <dgm:spPr/>
      <dgm:t>
        <a:bodyPr/>
        <a:lstStyle/>
        <a:p>
          <a:r>
            <a:rPr lang="es-MX" sz="2000" dirty="0" smtClean="0">
              <a:solidFill>
                <a:srgbClr val="000000"/>
              </a:solidFill>
            </a:rPr>
            <a:t>Aprendizaje basado en memorizaci</a:t>
          </a:r>
          <a:r>
            <a:rPr lang="es-MX" sz="2000" dirty="0" smtClean="0">
              <a:solidFill>
                <a:srgbClr val="000000"/>
              </a:solidFill>
            </a:rPr>
            <a:t>ón</a:t>
          </a:r>
          <a:endParaRPr lang="es-ES" sz="2000" dirty="0">
            <a:solidFill>
              <a:srgbClr val="000000"/>
            </a:solidFill>
          </a:endParaRPr>
        </a:p>
      </dgm:t>
    </dgm:pt>
    <dgm:pt modelId="{0712AB16-CC2E-5D4C-A49A-404F5F07433D}" type="parTrans" cxnId="{17F77DC1-EDDA-F046-8621-05F663506CC8}">
      <dgm:prSet/>
      <dgm:spPr/>
      <dgm:t>
        <a:bodyPr/>
        <a:lstStyle/>
        <a:p>
          <a:endParaRPr lang="es-ES" sz="1200"/>
        </a:p>
      </dgm:t>
    </dgm:pt>
    <dgm:pt modelId="{9D4D07E1-F6CD-884C-9DEE-47F6A3AFCE5E}" type="sibTrans" cxnId="{17F77DC1-EDDA-F046-8621-05F663506CC8}">
      <dgm:prSet/>
      <dgm:spPr/>
      <dgm:t>
        <a:bodyPr/>
        <a:lstStyle/>
        <a:p>
          <a:endParaRPr lang="es-ES" sz="1200"/>
        </a:p>
      </dgm:t>
    </dgm:pt>
    <dgm:pt modelId="{FCAA96F8-3831-7B4C-A56A-52DA69386B56}">
      <dgm:prSet phldrT="[Texto]" custT="1"/>
      <dgm:spPr/>
      <dgm:t>
        <a:bodyPr/>
        <a:lstStyle/>
        <a:p>
          <a:r>
            <a:rPr lang="es-MX" sz="2000" dirty="0" smtClean="0"/>
            <a:t>Sin criterios de admisión estándar</a:t>
          </a:r>
          <a:endParaRPr lang="es-ES" sz="2000" dirty="0"/>
        </a:p>
      </dgm:t>
    </dgm:pt>
    <dgm:pt modelId="{818988AC-12D2-D442-B51F-188243E349CF}" type="parTrans" cxnId="{89EB2738-2D24-4142-9CFF-0795F5F8D7E5}">
      <dgm:prSet/>
      <dgm:spPr/>
      <dgm:t>
        <a:bodyPr/>
        <a:lstStyle/>
        <a:p>
          <a:endParaRPr lang="es-ES" sz="1200"/>
        </a:p>
      </dgm:t>
    </dgm:pt>
    <dgm:pt modelId="{AFD3874A-4392-0645-AA03-BE232789D75F}" type="sibTrans" cxnId="{89EB2738-2D24-4142-9CFF-0795F5F8D7E5}">
      <dgm:prSet/>
      <dgm:spPr/>
      <dgm:t>
        <a:bodyPr/>
        <a:lstStyle/>
        <a:p>
          <a:endParaRPr lang="es-ES" sz="1200"/>
        </a:p>
      </dgm:t>
    </dgm:pt>
    <dgm:pt modelId="{646DA0E7-342F-554F-B5D9-074CA6EEF991}">
      <dgm:prSet phldrT="[Texto]" custT="1"/>
      <dgm:spPr/>
      <dgm:t>
        <a:bodyPr/>
        <a:lstStyle/>
        <a:p>
          <a:r>
            <a:rPr lang="es-MX" sz="2000" dirty="0" smtClean="0">
              <a:solidFill>
                <a:srgbClr val="000000"/>
              </a:solidFill>
            </a:rPr>
            <a:t>Sin criterios de evaluación para egresados</a:t>
          </a:r>
          <a:endParaRPr lang="es-ES" sz="2000" dirty="0">
            <a:solidFill>
              <a:srgbClr val="000000"/>
            </a:solidFill>
          </a:endParaRPr>
        </a:p>
      </dgm:t>
    </dgm:pt>
    <dgm:pt modelId="{31D3B511-C5BF-8049-B3A3-38EF7AE70C82}" type="parTrans" cxnId="{27F82B98-8D37-F545-8A69-46B8440752F6}">
      <dgm:prSet/>
      <dgm:spPr/>
      <dgm:t>
        <a:bodyPr/>
        <a:lstStyle/>
        <a:p>
          <a:endParaRPr lang="es-ES" sz="1200"/>
        </a:p>
      </dgm:t>
    </dgm:pt>
    <dgm:pt modelId="{22C42709-D25A-2B46-BD6F-F2D5806C470A}" type="sibTrans" cxnId="{27F82B98-8D37-F545-8A69-46B8440752F6}">
      <dgm:prSet/>
      <dgm:spPr/>
      <dgm:t>
        <a:bodyPr/>
        <a:lstStyle/>
        <a:p>
          <a:endParaRPr lang="es-ES" sz="1200"/>
        </a:p>
      </dgm:t>
    </dgm:pt>
    <dgm:pt modelId="{B9C8E24C-F096-BF4B-AFFB-7C916AF9F218}">
      <dgm:prSet phldrT="[Texto]" custT="1"/>
      <dgm:spPr/>
      <dgm:t>
        <a:bodyPr/>
        <a:lstStyle/>
        <a:p>
          <a:r>
            <a:rPr lang="es-MX" sz="2000" dirty="0" smtClean="0"/>
            <a:t>Escuelas de medicina con fines de lucro</a:t>
          </a:r>
          <a:endParaRPr lang="es-ES" sz="2000" dirty="0"/>
        </a:p>
      </dgm:t>
    </dgm:pt>
    <dgm:pt modelId="{9385B19F-DEB5-C444-8205-FE980CA5816D}" type="parTrans" cxnId="{3723634A-E097-B249-8352-4DEE5E36DE66}">
      <dgm:prSet/>
      <dgm:spPr/>
      <dgm:t>
        <a:bodyPr/>
        <a:lstStyle/>
        <a:p>
          <a:endParaRPr lang="es-ES" sz="1200"/>
        </a:p>
      </dgm:t>
    </dgm:pt>
    <dgm:pt modelId="{9FD54CB8-DF1C-1A43-99AC-786F60089E9D}" type="sibTrans" cxnId="{3723634A-E097-B249-8352-4DEE5E36DE66}">
      <dgm:prSet/>
      <dgm:spPr/>
      <dgm:t>
        <a:bodyPr/>
        <a:lstStyle/>
        <a:p>
          <a:endParaRPr lang="es-ES" sz="1200"/>
        </a:p>
      </dgm:t>
    </dgm:pt>
    <dgm:pt modelId="{2E1B5F11-A1C2-7347-BB2D-DE09DFF24E48}" type="pres">
      <dgm:prSet presAssocID="{B542962F-DC3B-5D43-8C3A-184953052C11}" presName="diagram" presStyleCnt="0">
        <dgm:presLayoutVars>
          <dgm:dir/>
          <dgm:resizeHandles val="exact"/>
        </dgm:presLayoutVars>
      </dgm:prSet>
      <dgm:spPr/>
    </dgm:pt>
    <dgm:pt modelId="{59872200-EEB3-F243-AE1B-F4DC1C0AADAB}" type="pres">
      <dgm:prSet presAssocID="{1E6C2A3F-B255-724B-BA6E-2F5C56386A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E74E6-FED0-C247-B568-20B7AAEFD582}" type="pres">
      <dgm:prSet presAssocID="{00179165-C118-8F47-BB92-818A7B950160}" presName="sibTrans" presStyleCnt="0"/>
      <dgm:spPr/>
    </dgm:pt>
    <dgm:pt modelId="{70CA48D1-96C1-8E4E-96D8-C94D7B7DF000}" type="pres">
      <dgm:prSet presAssocID="{7184FA8A-7F8C-B34B-B270-7252B6B50E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DF0D61-D137-C84C-8A1A-DF43BDA5771D}" type="pres">
      <dgm:prSet presAssocID="{9D4D07E1-F6CD-884C-9DEE-47F6A3AFCE5E}" presName="sibTrans" presStyleCnt="0"/>
      <dgm:spPr/>
    </dgm:pt>
    <dgm:pt modelId="{A71B877A-44DC-3B49-B40D-B3BCA07C3A95}" type="pres">
      <dgm:prSet presAssocID="{FCAA96F8-3831-7B4C-A56A-52DA69386B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B76D6-CEEC-6746-AC24-7DA90FEA1FB0}" type="pres">
      <dgm:prSet presAssocID="{AFD3874A-4392-0645-AA03-BE232789D75F}" presName="sibTrans" presStyleCnt="0"/>
      <dgm:spPr/>
    </dgm:pt>
    <dgm:pt modelId="{864EBE1B-188E-3B49-AA42-0C8B22ED1678}" type="pres">
      <dgm:prSet presAssocID="{646DA0E7-342F-554F-B5D9-074CA6EEF991}" presName="node" presStyleLbl="node1" presStyleIdx="3" presStyleCnt="5" custScaleX="1118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9836F-C8D1-4046-961A-2C4309F88994}" type="pres">
      <dgm:prSet presAssocID="{22C42709-D25A-2B46-BD6F-F2D5806C470A}" presName="sibTrans" presStyleCnt="0"/>
      <dgm:spPr/>
    </dgm:pt>
    <dgm:pt modelId="{784539D3-D2CF-8B47-8165-ECD182F46243}" type="pres">
      <dgm:prSet presAssocID="{B9C8E24C-F096-BF4B-AFFB-7C916AF9F218}" presName="node" presStyleLbl="node1" presStyleIdx="4" presStyleCnt="5" custScaleX="110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39D1D5-BC5D-B44C-BCBF-C23DD04FD06F}" type="presOf" srcId="{B542962F-DC3B-5D43-8C3A-184953052C11}" destId="{2E1B5F11-A1C2-7347-BB2D-DE09DFF24E48}" srcOrd="0" destOrd="0" presId="urn:microsoft.com/office/officeart/2005/8/layout/default"/>
    <dgm:cxn modelId="{3723634A-E097-B249-8352-4DEE5E36DE66}" srcId="{B542962F-DC3B-5D43-8C3A-184953052C11}" destId="{B9C8E24C-F096-BF4B-AFFB-7C916AF9F218}" srcOrd="4" destOrd="0" parTransId="{9385B19F-DEB5-C444-8205-FE980CA5816D}" sibTransId="{9FD54CB8-DF1C-1A43-99AC-786F60089E9D}"/>
    <dgm:cxn modelId="{58479450-3FAA-784F-AB03-03449BCE84D9}" srcId="{B542962F-DC3B-5D43-8C3A-184953052C11}" destId="{1E6C2A3F-B255-724B-BA6E-2F5C56386A88}" srcOrd="0" destOrd="0" parTransId="{857601F2-FEF1-7049-B621-E3EE9C863492}" sibTransId="{00179165-C118-8F47-BB92-818A7B950160}"/>
    <dgm:cxn modelId="{A94634C8-BCF5-C644-B473-0BC35868BEB4}" type="presOf" srcId="{FCAA96F8-3831-7B4C-A56A-52DA69386B56}" destId="{A71B877A-44DC-3B49-B40D-B3BCA07C3A95}" srcOrd="0" destOrd="0" presId="urn:microsoft.com/office/officeart/2005/8/layout/default"/>
    <dgm:cxn modelId="{27F82B98-8D37-F545-8A69-46B8440752F6}" srcId="{B542962F-DC3B-5D43-8C3A-184953052C11}" destId="{646DA0E7-342F-554F-B5D9-074CA6EEF991}" srcOrd="3" destOrd="0" parTransId="{31D3B511-C5BF-8049-B3A3-38EF7AE70C82}" sibTransId="{22C42709-D25A-2B46-BD6F-F2D5806C470A}"/>
    <dgm:cxn modelId="{17F77DC1-EDDA-F046-8621-05F663506CC8}" srcId="{B542962F-DC3B-5D43-8C3A-184953052C11}" destId="{7184FA8A-7F8C-B34B-B270-7252B6B50E9C}" srcOrd="1" destOrd="0" parTransId="{0712AB16-CC2E-5D4C-A49A-404F5F07433D}" sibTransId="{9D4D07E1-F6CD-884C-9DEE-47F6A3AFCE5E}"/>
    <dgm:cxn modelId="{D790B266-891B-E74E-84E5-B9A5F30C0C45}" type="presOf" srcId="{1E6C2A3F-B255-724B-BA6E-2F5C56386A88}" destId="{59872200-EEB3-F243-AE1B-F4DC1C0AADAB}" srcOrd="0" destOrd="0" presId="urn:microsoft.com/office/officeart/2005/8/layout/default"/>
    <dgm:cxn modelId="{D624025F-F5C3-774A-86A8-3A21A19D8F22}" type="presOf" srcId="{7184FA8A-7F8C-B34B-B270-7252B6B50E9C}" destId="{70CA48D1-96C1-8E4E-96D8-C94D7B7DF000}" srcOrd="0" destOrd="0" presId="urn:microsoft.com/office/officeart/2005/8/layout/default"/>
    <dgm:cxn modelId="{5604BC58-4043-5F4F-8F19-22D5B8D338A9}" type="presOf" srcId="{B9C8E24C-F096-BF4B-AFFB-7C916AF9F218}" destId="{784539D3-D2CF-8B47-8165-ECD182F46243}" srcOrd="0" destOrd="0" presId="urn:microsoft.com/office/officeart/2005/8/layout/default"/>
    <dgm:cxn modelId="{CF31B70D-447A-E241-B60A-62E746B16443}" type="presOf" srcId="{646DA0E7-342F-554F-B5D9-074CA6EEF991}" destId="{864EBE1B-188E-3B49-AA42-0C8B22ED1678}" srcOrd="0" destOrd="0" presId="urn:microsoft.com/office/officeart/2005/8/layout/default"/>
    <dgm:cxn modelId="{89EB2738-2D24-4142-9CFF-0795F5F8D7E5}" srcId="{B542962F-DC3B-5D43-8C3A-184953052C11}" destId="{FCAA96F8-3831-7B4C-A56A-52DA69386B56}" srcOrd="2" destOrd="0" parTransId="{818988AC-12D2-D442-B51F-188243E349CF}" sibTransId="{AFD3874A-4392-0645-AA03-BE232789D75F}"/>
    <dgm:cxn modelId="{4786992E-77E9-5D41-9022-3D79B0BAD939}" type="presParOf" srcId="{2E1B5F11-A1C2-7347-BB2D-DE09DFF24E48}" destId="{59872200-EEB3-F243-AE1B-F4DC1C0AADAB}" srcOrd="0" destOrd="0" presId="urn:microsoft.com/office/officeart/2005/8/layout/default"/>
    <dgm:cxn modelId="{871AEAC6-B8BA-7041-977A-8B91F57BD172}" type="presParOf" srcId="{2E1B5F11-A1C2-7347-BB2D-DE09DFF24E48}" destId="{D75E74E6-FED0-C247-B568-20B7AAEFD582}" srcOrd="1" destOrd="0" presId="urn:microsoft.com/office/officeart/2005/8/layout/default"/>
    <dgm:cxn modelId="{D662CC67-878B-C948-A382-30A27527AE1F}" type="presParOf" srcId="{2E1B5F11-A1C2-7347-BB2D-DE09DFF24E48}" destId="{70CA48D1-96C1-8E4E-96D8-C94D7B7DF000}" srcOrd="2" destOrd="0" presId="urn:microsoft.com/office/officeart/2005/8/layout/default"/>
    <dgm:cxn modelId="{83AA5C21-93F2-574B-B8A8-8BE3FA338048}" type="presParOf" srcId="{2E1B5F11-A1C2-7347-BB2D-DE09DFF24E48}" destId="{C7DF0D61-D137-C84C-8A1A-DF43BDA5771D}" srcOrd="3" destOrd="0" presId="urn:microsoft.com/office/officeart/2005/8/layout/default"/>
    <dgm:cxn modelId="{F192B250-1D64-F149-AD14-82D7A208F30B}" type="presParOf" srcId="{2E1B5F11-A1C2-7347-BB2D-DE09DFF24E48}" destId="{A71B877A-44DC-3B49-B40D-B3BCA07C3A95}" srcOrd="4" destOrd="0" presId="urn:microsoft.com/office/officeart/2005/8/layout/default"/>
    <dgm:cxn modelId="{3F9F6EDE-EFB1-6F40-A9E2-217061818753}" type="presParOf" srcId="{2E1B5F11-A1C2-7347-BB2D-DE09DFF24E48}" destId="{0DDB76D6-CEEC-6746-AC24-7DA90FEA1FB0}" srcOrd="5" destOrd="0" presId="urn:microsoft.com/office/officeart/2005/8/layout/default"/>
    <dgm:cxn modelId="{FB88DB5E-A7F3-3647-BC04-B601544FB390}" type="presParOf" srcId="{2E1B5F11-A1C2-7347-BB2D-DE09DFF24E48}" destId="{864EBE1B-188E-3B49-AA42-0C8B22ED1678}" srcOrd="6" destOrd="0" presId="urn:microsoft.com/office/officeart/2005/8/layout/default"/>
    <dgm:cxn modelId="{2301D27B-CC9C-6A45-ABE1-24150BE6FF7D}" type="presParOf" srcId="{2E1B5F11-A1C2-7347-BB2D-DE09DFF24E48}" destId="{8339836F-C8D1-4046-961A-2C4309F88994}" srcOrd="7" destOrd="0" presId="urn:microsoft.com/office/officeart/2005/8/layout/default"/>
    <dgm:cxn modelId="{1F88FEB8-F8BF-6848-91CA-80D9339BBE24}" type="presParOf" srcId="{2E1B5F11-A1C2-7347-BB2D-DE09DFF24E48}" destId="{784539D3-D2CF-8B47-8165-ECD182F4624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572D6-4AA9-46A0-B803-8791C7CDB077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B59FA-09E9-45F2-91AC-AE1A839919B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b="1" i="0" dirty="0">
              <a:solidFill>
                <a:srgbClr val="000000"/>
              </a:solidFill>
            </a:rPr>
            <a:t>Aprendizaje basado en la práctica</a:t>
          </a:r>
          <a:endParaRPr lang="en-US" sz="2400" i="0" dirty="0">
            <a:solidFill>
              <a:srgbClr val="000000"/>
            </a:solidFill>
          </a:endParaRPr>
        </a:p>
      </dgm:t>
    </dgm:pt>
    <dgm:pt modelId="{A5442E28-B135-4E04-A121-A6883085E9F0}" type="parTrans" cxnId="{A9CD080E-749A-4B92-BBD3-5B5D41DEE601}">
      <dgm:prSet/>
      <dgm:spPr/>
      <dgm:t>
        <a:bodyPr/>
        <a:lstStyle/>
        <a:p>
          <a:endParaRPr lang="en-US"/>
        </a:p>
      </dgm:t>
    </dgm:pt>
    <dgm:pt modelId="{9E588FD8-CA8B-4265-AEA8-152D6ED5F6AA}" type="sibTrans" cxnId="{A9CD080E-749A-4B92-BBD3-5B5D41DEE601}">
      <dgm:prSet/>
      <dgm:spPr/>
      <dgm:t>
        <a:bodyPr/>
        <a:lstStyle/>
        <a:p>
          <a:endParaRPr lang="en-US"/>
        </a:p>
      </dgm:t>
    </dgm:pt>
    <dgm:pt modelId="{28A8FDEF-07F2-4321-81BB-345C48A16B6B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/>
            <a:t>Espacios físicos, laboratorios equipados</a:t>
          </a:r>
          <a:endParaRPr lang="en-US" sz="2400" dirty="0"/>
        </a:p>
      </dgm:t>
    </dgm:pt>
    <dgm:pt modelId="{FCBAA52A-807D-422B-BF1F-AB85B4E3F8AA}" type="parTrans" cxnId="{36D7D7EE-ABC7-4401-A406-D06AFB9A216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303E0F9-CBFF-45E5-A100-AC3DF057B65F}" type="sibTrans" cxnId="{36D7D7EE-ABC7-4401-A406-D06AFB9A2167}">
      <dgm:prSet/>
      <dgm:spPr/>
      <dgm:t>
        <a:bodyPr/>
        <a:lstStyle/>
        <a:p>
          <a:endParaRPr lang="en-US"/>
        </a:p>
      </dgm:t>
    </dgm:pt>
    <dgm:pt modelId="{537BDE9C-0FD8-4C3F-8108-C70A7C7E06C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/>
            <a:t>Admisiones estandarizadas</a:t>
          </a:r>
          <a:endParaRPr lang="en-US" dirty="0"/>
        </a:p>
      </dgm:t>
    </dgm:pt>
    <dgm:pt modelId="{8F9D0DCE-60FD-4EC1-9F9A-0BCA75D72AF0}" type="parTrans" cxnId="{4E38B0E1-8B9E-46D7-9959-8A94D549530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D6A13E3-0C70-4665-AE03-4A9002D8B8D7}" type="sibTrans" cxnId="{4E38B0E1-8B9E-46D7-9959-8A94D5495300}">
      <dgm:prSet/>
      <dgm:spPr/>
      <dgm:t>
        <a:bodyPr/>
        <a:lstStyle/>
        <a:p>
          <a:endParaRPr lang="en-US"/>
        </a:p>
      </dgm:t>
    </dgm:pt>
    <dgm:pt modelId="{189FFDDE-5044-4662-8027-0BE34264924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>
              <a:solidFill>
                <a:srgbClr val="000000"/>
              </a:solidFill>
            </a:rPr>
            <a:t>Exposición a material clínico</a:t>
          </a:r>
          <a:endParaRPr lang="en-US" dirty="0">
            <a:solidFill>
              <a:srgbClr val="000000"/>
            </a:solidFill>
          </a:endParaRPr>
        </a:p>
      </dgm:t>
    </dgm:pt>
    <dgm:pt modelId="{F6E32D28-2796-40BD-B6D1-289EF79D87CF}" type="parTrans" cxnId="{1657FFE3-CD78-4523-92A9-CDB0A461110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C875AA4-74EF-4B26-A457-4DA427001000}" type="sibTrans" cxnId="{1657FFE3-CD78-4523-92A9-CDB0A461110D}">
      <dgm:prSet/>
      <dgm:spPr/>
      <dgm:t>
        <a:bodyPr/>
        <a:lstStyle/>
        <a:p>
          <a:endParaRPr lang="en-US"/>
        </a:p>
      </dgm:t>
    </dgm:pt>
    <dgm:pt modelId="{DC63DE48-4E8A-42B9-92D5-9E9F53BC441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>
              <a:solidFill>
                <a:srgbClr val="000000"/>
              </a:solidFill>
            </a:rPr>
            <a:t>Escuelas de tiempo completo</a:t>
          </a:r>
          <a:endParaRPr lang="en-US" dirty="0">
            <a:solidFill>
              <a:srgbClr val="000000"/>
            </a:solidFill>
          </a:endParaRPr>
        </a:p>
      </dgm:t>
    </dgm:pt>
    <dgm:pt modelId="{BBE74552-9C49-4319-AE2B-E06CF01A1477}" type="parTrans" cxnId="{621EA7A9-55CF-4FB0-A4F1-EE5D4E0DB3F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126FC50-BF1F-49E6-8302-EB5B7336DD46}" type="sibTrans" cxnId="{621EA7A9-55CF-4FB0-A4F1-EE5D4E0DB3F0}">
      <dgm:prSet/>
      <dgm:spPr/>
      <dgm:t>
        <a:bodyPr/>
        <a:lstStyle/>
        <a:p>
          <a:endParaRPr lang="en-US"/>
        </a:p>
      </dgm:t>
    </dgm:pt>
    <dgm:pt modelId="{17F50BC7-F08D-4654-ADE8-670AC44AC419}" type="pres">
      <dgm:prSet presAssocID="{045572D6-4AA9-46A0-B803-8791C7CDB0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A4EEB94-7E7C-4DF7-906A-8F0031A37F9A}" type="pres">
      <dgm:prSet presAssocID="{269B59FA-09E9-45F2-91AC-AE1A839919BF}" presName="centerShape" presStyleLbl="node0" presStyleIdx="0" presStyleCnt="1" custScaleX="118100" custScaleY="113356"/>
      <dgm:spPr/>
      <dgm:t>
        <a:bodyPr/>
        <a:lstStyle/>
        <a:p>
          <a:endParaRPr lang="es-ES_tradnl"/>
        </a:p>
      </dgm:t>
    </dgm:pt>
    <dgm:pt modelId="{9B2258E7-0E43-418D-B9E6-75D942073A63}" type="pres">
      <dgm:prSet presAssocID="{FCBAA52A-807D-422B-BF1F-AB85B4E3F8AA}" presName="parTrans" presStyleLbl="bgSibTrans2D1" presStyleIdx="0" presStyleCnt="4" custScaleX="102674" custLinFactNeighborX="5614" custLinFactNeighborY="-18378"/>
      <dgm:spPr/>
      <dgm:t>
        <a:bodyPr/>
        <a:lstStyle/>
        <a:p>
          <a:endParaRPr lang="es-ES_tradnl"/>
        </a:p>
      </dgm:t>
    </dgm:pt>
    <dgm:pt modelId="{B83AED37-D496-4F01-8E41-82A8FAE83B6A}" type="pres">
      <dgm:prSet presAssocID="{28A8FDEF-07F2-4321-81BB-345C48A16B6B}" presName="node" presStyleLbl="node1" presStyleIdx="0" presStyleCnt="4" custScaleX="126887" custRadScaleRad="118199" custRadScaleInc="-2486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192F91-01A2-4A71-8177-71CE8CB7D390}" type="pres">
      <dgm:prSet presAssocID="{8F9D0DCE-60FD-4EC1-9F9A-0BCA75D72AF0}" presName="parTrans" presStyleLbl="bgSibTrans2D1" presStyleIdx="1" presStyleCnt="4" custAng="21085531" custScaleX="126950" custLinFactNeighborX="-15049" custLinFactNeighborY="14121"/>
      <dgm:spPr/>
      <dgm:t>
        <a:bodyPr/>
        <a:lstStyle/>
        <a:p>
          <a:endParaRPr lang="es-ES_tradnl"/>
        </a:p>
      </dgm:t>
    </dgm:pt>
    <dgm:pt modelId="{163A833A-1321-4D25-847B-B9D93C62A37C}" type="pres">
      <dgm:prSet presAssocID="{537BDE9C-0FD8-4C3F-8108-C70A7C7E06C6}" presName="node" presStyleLbl="node1" presStyleIdx="1" presStyleCnt="4" custScaleX="127226" custRadScaleRad="114961" custRadScaleInc="-3335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D3E19B-6A88-4BCA-ADBD-7BBFEB7DA278}" type="pres">
      <dgm:prSet presAssocID="{F6E32D28-2796-40BD-B6D1-289EF79D87CF}" presName="parTrans" presStyleLbl="bgSibTrans2D1" presStyleIdx="2" presStyleCnt="4" custLinFactNeighborX="3320" custLinFactNeighborY="27779"/>
      <dgm:spPr/>
      <dgm:t>
        <a:bodyPr/>
        <a:lstStyle/>
        <a:p>
          <a:endParaRPr lang="es-ES_tradnl"/>
        </a:p>
      </dgm:t>
    </dgm:pt>
    <dgm:pt modelId="{3A724C23-EEB4-4D81-BDA6-359535A674FA}" type="pres">
      <dgm:prSet presAssocID="{189FFDDE-5044-4662-8027-0BE342649244}" presName="node" presStyleLbl="node1" presStyleIdx="2" presStyleCnt="4" custScaleX="142136" custRadScaleRad="115452" custRadScaleInc="2793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AF1CCA1-A53A-4664-926B-2A5B55A843B8}" type="pres">
      <dgm:prSet presAssocID="{BBE74552-9C49-4319-AE2B-E06CF01A1477}" presName="parTrans" presStyleLbl="bgSibTrans2D1" presStyleIdx="3" presStyleCnt="4" custLinFactNeighborX="-5943" custLinFactNeighborY="-14294"/>
      <dgm:spPr/>
      <dgm:t>
        <a:bodyPr/>
        <a:lstStyle/>
        <a:p>
          <a:endParaRPr lang="es-ES_tradnl"/>
        </a:p>
      </dgm:t>
    </dgm:pt>
    <dgm:pt modelId="{E61FF5F5-6AB6-4957-870A-2A038EA96D9F}" type="pres">
      <dgm:prSet presAssocID="{DC63DE48-4E8A-42B9-92D5-9E9F53BC4417}" presName="node" presStyleLbl="node1" presStyleIdx="3" presStyleCnt="4" custScaleX="137104" custRadScaleRad="121336" custRadScaleInc="1905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3AA3BC7-A729-4127-8E3B-697012674319}" type="presOf" srcId="{189FFDDE-5044-4662-8027-0BE342649244}" destId="{3A724C23-EEB4-4D81-BDA6-359535A674FA}" srcOrd="0" destOrd="0" presId="urn:microsoft.com/office/officeart/2005/8/layout/radial4"/>
    <dgm:cxn modelId="{4E38B0E1-8B9E-46D7-9959-8A94D5495300}" srcId="{269B59FA-09E9-45F2-91AC-AE1A839919BF}" destId="{537BDE9C-0FD8-4C3F-8108-C70A7C7E06C6}" srcOrd="1" destOrd="0" parTransId="{8F9D0DCE-60FD-4EC1-9F9A-0BCA75D72AF0}" sibTransId="{2D6A13E3-0C70-4665-AE03-4A9002D8B8D7}"/>
    <dgm:cxn modelId="{27E26B7C-7CB0-45EC-8F86-FE95173F5634}" type="presOf" srcId="{FCBAA52A-807D-422B-BF1F-AB85B4E3F8AA}" destId="{9B2258E7-0E43-418D-B9E6-75D942073A63}" srcOrd="0" destOrd="0" presId="urn:microsoft.com/office/officeart/2005/8/layout/radial4"/>
    <dgm:cxn modelId="{25EA0295-EDE3-4310-8BF6-AC1ECE9D02A2}" type="presOf" srcId="{28A8FDEF-07F2-4321-81BB-345C48A16B6B}" destId="{B83AED37-D496-4F01-8E41-82A8FAE83B6A}" srcOrd="0" destOrd="0" presId="urn:microsoft.com/office/officeart/2005/8/layout/radial4"/>
    <dgm:cxn modelId="{D198CE8D-8060-4A11-90ED-75D0F0909BEA}" type="presOf" srcId="{8F9D0DCE-60FD-4EC1-9F9A-0BCA75D72AF0}" destId="{09192F91-01A2-4A71-8177-71CE8CB7D390}" srcOrd="0" destOrd="0" presId="urn:microsoft.com/office/officeart/2005/8/layout/radial4"/>
    <dgm:cxn modelId="{1657FFE3-CD78-4523-92A9-CDB0A461110D}" srcId="{269B59FA-09E9-45F2-91AC-AE1A839919BF}" destId="{189FFDDE-5044-4662-8027-0BE342649244}" srcOrd="2" destOrd="0" parTransId="{F6E32D28-2796-40BD-B6D1-289EF79D87CF}" sibTransId="{FC875AA4-74EF-4B26-A457-4DA427001000}"/>
    <dgm:cxn modelId="{5E491D99-9C72-46B6-B868-C01DDFB058AD}" type="presOf" srcId="{BBE74552-9C49-4319-AE2B-E06CF01A1477}" destId="{7AF1CCA1-A53A-4664-926B-2A5B55A843B8}" srcOrd="0" destOrd="0" presId="urn:microsoft.com/office/officeart/2005/8/layout/radial4"/>
    <dgm:cxn modelId="{A9CD080E-749A-4B92-BBD3-5B5D41DEE601}" srcId="{045572D6-4AA9-46A0-B803-8791C7CDB077}" destId="{269B59FA-09E9-45F2-91AC-AE1A839919BF}" srcOrd="0" destOrd="0" parTransId="{A5442E28-B135-4E04-A121-A6883085E9F0}" sibTransId="{9E588FD8-CA8B-4265-AEA8-152D6ED5F6AA}"/>
    <dgm:cxn modelId="{000DDD46-ACBC-4D57-A638-627174180739}" type="presOf" srcId="{269B59FA-09E9-45F2-91AC-AE1A839919BF}" destId="{EA4EEB94-7E7C-4DF7-906A-8F0031A37F9A}" srcOrd="0" destOrd="0" presId="urn:microsoft.com/office/officeart/2005/8/layout/radial4"/>
    <dgm:cxn modelId="{621EA7A9-55CF-4FB0-A4F1-EE5D4E0DB3F0}" srcId="{269B59FA-09E9-45F2-91AC-AE1A839919BF}" destId="{DC63DE48-4E8A-42B9-92D5-9E9F53BC4417}" srcOrd="3" destOrd="0" parTransId="{BBE74552-9C49-4319-AE2B-E06CF01A1477}" sibTransId="{2126FC50-BF1F-49E6-8302-EB5B7336DD46}"/>
    <dgm:cxn modelId="{36D7D7EE-ABC7-4401-A406-D06AFB9A2167}" srcId="{269B59FA-09E9-45F2-91AC-AE1A839919BF}" destId="{28A8FDEF-07F2-4321-81BB-345C48A16B6B}" srcOrd="0" destOrd="0" parTransId="{FCBAA52A-807D-422B-BF1F-AB85B4E3F8AA}" sibTransId="{9303E0F9-CBFF-45E5-A100-AC3DF057B65F}"/>
    <dgm:cxn modelId="{B89BD5D6-6EA4-4BEC-9D4A-1A95C80B47BB}" type="presOf" srcId="{537BDE9C-0FD8-4C3F-8108-C70A7C7E06C6}" destId="{163A833A-1321-4D25-847B-B9D93C62A37C}" srcOrd="0" destOrd="0" presId="urn:microsoft.com/office/officeart/2005/8/layout/radial4"/>
    <dgm:cxn modelId="{5A20462E-7ED6-4112-B454-64A35CF7C26E}" type="presOf" srcId="{F6E32D28-2796-40BD-B6D1-289EF79D87CF}" destId="{D1D3E19B-6A88-4BCA-ADBD-7BBFEB7DA278}" srcOrd="0" destOrd="0" presId="urn:microsoft.com/office/officeart/2005/8/layout/radial4"/>
    <dgm:cxn modelId="{F7B18D60-334F-4A93-BCC3-23ACCEFCFC71}" type="presOf" srcId="{045572D6-4AA9-46A0-B803-8791C7CDB077}" destId="{17F50BC7-F08D-4654-ADE8-670AC44AC419}" srcOrd="0" destOrd="0" presId="urn:microsoft.com/office/officeart/2005/8/layout/radial4"/>
    <dgm:cxn modelId="{2881EDAC-F779-44EC-A330-2ACFA2550B18}" type="presOf" srcId="{DC63DE48-4E8A-42B9-92D5-9E9F53BC4417}" destId="{E61FF5F5-6AB6-4957-870A-2A038EA96D9F}" srcOrd="0" destOrd="0" presId="urn:microsoft.com/office/officeart/2005/8/layout/radial4"/>
    <dgm:cxn modelId="{DE08AA9E-CAF0-44E4-8988-2F2ADDD96169}" type="presParOf" srcId="{17F50BC7-F08D-4654-ADE8-670AC44AC419}" destId="{EA4EEB94-7E7C-4DF7-906A-8F0031A37F9A}" srcOrd="0" destOrd="0" presId="urn:microsoft.com/office/officeart/2005/8/layout/radial4"/>
    <dgm:cxn modelId="{E18324C1-22BB-44E9-97DA-56F3EF580984}" type="presParOf" srcId="{17F50BC7-F08D-4654-ADE8-670AC44AC419}" destId="{9B2258E7-0E43-418D-B9E6-75D942073A63}" srcOrd="1" destOrd="0" presId="urn:microsoft.com/office/officeart/2005/8/layout/radial4"/>
    <dgm:cxn modelId="{246CA78D-84FB-4CC5-A198-DDB3D98D1A2F}" type="presParOf" srcId="{17F50BC7-F08D-4654-ADE8-670AC44AC419}" destId="{B83AED37-D496-4F01-8E41-82A8FAE83B6A}" srcOrd="2" destOrd="0" presId="urn:microsoft.com/office/officeart/2005/8/layout/radial4"/>
    <dgm:cxn modelId="{DD0B6947-F7AB-4BFC-96D5-4D18B7A31E90}" type="presParOf" srcId="{17F50BC7-F08D-4654-ADE8-670AC44AC419}" destId="{09192F91-01A2-4A71-8177-71CE8CB7D390}" srcOrd="3" destOrd="0" presId="urn:microsoft.com/office/officeart/2005/8/layout/radial4"/>
    <dgm:cxn modelId="{B055BD22-5B2C-4E47-8DFC-08EEFAB936CA}" type="presParOf" srcId="{17F50BC7-F08D-4654-ADE8-670AC44AC419}" destId="{163A833A-1321-4D25-847B-B9D93C62A37C}" srcOrd="4" destOrd="0" presId="urn:microsoft.com/office/officeart/2005/8/layout/radial4"/>
    <dgm:cxn modelId="{C6B0CF9B-8AED-4839-B1FC-9D482CDF617F}" type="presParOf" srcId="{17F50BC7-F08D-4654-ADE8-670AC44AC419}" destId="{D1D3E19B-6A88-4BCA-ADBD-7BBFEB7DA278}" srcOrd="5" destOrd="0" presId="urn:microsoft.com/office/officeart/2005/8/layout/radial4"/>
    <dgm:cxn modelId="{39577915-A803-408F-8956-8CBA40FEDC8B}" type="presParOf" srcId="{17F50BC7-F08D-4654-ADE8-670AC44AC419}" destId="{3A724C23-EEB4-4D81-BDA6-359535A674FA}" srcOrd="6" destOrd="0" presId="urn:microsoft.com/office/officeart/2005/8/layout/radial4"/>
    <dgm:cxn modelId="{71BDFA58-014B-45E2-BD9C-DFE800245299}" type="presParOf" srcId="{17F50BC7-F08D-4654-ADE8-670AC44AC419}" destId="{7AF1CCA1-A53A-4664-926B-2A5B55A843B8}" srcOrd="7" destOrd="0" presId="urn:microsoft.com/office/officeart/2005/8/layout/radial4"/>
    <dgm:cxn modelId="{A39977C5-92BE-45AA-A0EF-F6E7A16F7760}" type="presParOf" srcId="{17F50BC7-F08D-4654-ADE8-670AC44AC419}" destId="{E61FF5F5-6AB6-4957-870A-2A038EA96D9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F95A4A-B887-4D5D-B1BF-902BD7AC88E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99FD5-1AB6-42C1-8504-F6043A1E3D3A}" type="pres">
      <dgm:prSet presAssocID="{A4F95A4A-B887-4D5D-B1BF-902BD7AC88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B90C62F-7F63-413C-B794-5C90A1CA781E}" type="presOf" srcId="{A4F95A4A-B887-4D5D-B1BF-902BD7AC88E3}" destId="{02799FD5-1AB6-42C1-8504-F6043A1E3D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F95A4A-B887-4D5D-B1BF-902BD7AC88E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99FD5-1AB6-42C1-8504-F6043A1E3D3A}" type="pres">
      <dgm:prSet presAssocID="{A4F95A4A-B887-4D5D-B1BF-902BD7AC88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E4F8618-5282-B341-90DB-613DC9E3E7F9}" type="presOf" srcId="{A4F95A4A-B887-4D5D-B1BF-902BD7AC88E3}" destId="{02799FD5-1AB6-42C1-8504-F6043A1E3D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6941BE-F1F4-3941-B495-4D182B874917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489E407-4BAA-F848-BB08-7EC0ACAF7CB5}">
      <dgm:prSet phldrT="[Texto]" custT="1"/>
      <dgm:spPr/>
      <dgm:t>
        <a:bodyPr/>
        <a:lstStyle/>
        <a:p>
          <a:r>
            <a:rPr lang="es-ES" sz="2000" dirty="0" smtClean="0"/>
            <a:t>El modelo demostr</a:t>
          </a:r>
          <a:r>
            <a:rPr lang="es-ES" sz="2000" dirty="0" smtClean="0"/>
            <a:t>ó capacidad para innovar y avanzar científicamente y permitió que otras áreas del conocimiento adoptaran abordajes similares</a:t>
          </a:r>
          <a:endParaRPr lang="es-ES" sz="2000" dirty="0"/>
        </a:p>
      </dgm:t>
    </dgm:pt>
    <dgm:pt modelId="{87366CED-5245-0447-A258-AC1593B45E74}" type="parTrans" cxnId="{D1D9836D-DB71-6E49-AEDD-5FABA146EAB1}">
      <dgm:prSet/>
      <dgm:spPr/>
      <dgm:t>
        <a:bodyPr/>
        <a:lstStyle/>
        <a:p>
          <a:endParaRPr lang="es-ES" sz="7200"/>
        </a:p>
      </dgm:t>
    </dgm:pt>
    <dgm:pt modelId="{91B08D17-D1D2-734B-B73F-F5245C49FE4D}" type="sibTrans" cxnId="{D1D9836D-DB71-6E49-AEDD-5FABA146EAB1}">
      <dgm:prSet/>
      <dgm:spPr/>
      <dgm:t>
        <a:bodyPr/>
        <a:lstStyle/>
        <a:p>
          <a:endParaRPr lang="es-ES" sz="7200"/>
        </a:p>
      </dgm:t>
    </dgm:pt>
    <dgm:pt modelId="{988353BB-C0FB-394F-83DC-849D1740D574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Las escuelas de medicina se volvieron de tiempo completo y el proceso de grado aumento considerablemente su dificultad</a:t>
          </a:r>
          <a:endParaRPr lang="es-ES" sz="2000" dirty="0">
            <a:solidFill>
              <a:srgbClr val="000000"/>
            </a:solidFill>
          </a:endParaRPr>
        </a:p>
      </dgm:t>
    </dgm:pt>
    <dgm:pt modelId="{89C64F91-0620-C64D-AB36-2407CF039498}" type="parTrans" cxnId="{5354C7CB-A8A0-A847-85DD-89CDA80F1559}">
      <dgm:prSet/>
      <dgm:spPr/>
      <dgm:t>
        <a:bodyPr/>
        <a:lstStyle/>
        <a:p>
          <a:endParaRPr lang="es-ES" sz="7200"/>
        </a:p>
      </dgm:t>
    </dgm:pt>
    <dgm:pt modelId="{E0757040-5451-EC4C-91BA-7CAB42EF79E2}" type="sibTrans" cxnId="{5354C7CB-A8A0-A847-85DD-89CDA80F1559}">
      <dgm:prSet/>
      <dgm:spPr/>
      <dgm:t>
        <a:bodyPr/>
        <a:lstStyle/>
        <a:p>
          <a:endParaRPr lang="es-ES" sz="7200"/>
        </a:p>
      </dgm:t>
    </dgm:pt>
    <dgm:pt modelId="{B98CF31A-2311-724F-857B-1E3505C8EF69}">
      <dgm:prSet phldrT="[Texto]" custT="1"/>
      <dgm:spPr/>
      <dgm:t>
        <a:bodyPr/>
        <a:lstStyle/>
        <a:p>
          <a:r>
            <a:rPr lang="es-ES" sz="2000" dirty="0" smtClean="0"/>
            <a:t>Ha sido calificado como el modelo que llevo a la humanidad no s</a:t>
          </a:r>
          <a:r>
            <a:rPr lang="es-ES" sz="2000" dirty="0" smtClean="0"/>
            <a:t>ólo a muchos avances sino incluso al espacio</a:t>
          </a:r>
          <a:endParaRPr lang="es-ES" sz="2000" dirty="0"/>
        </a:p>
      </dgm:t>
    </dgm:pt>
    <dgm:pt modelId="{1B0C6EFC-BF80-734F-911F-F511BDAA5644}" type="parTrans" cxnId="{59ECFC84-5BDD-2B46-8184-233FC9254510}">
      <dgm:prSet/>
      <dgm:spPr/>
      <dgm:t>
        <a:bodyPr/>
        <a:lstStyle/>
        <a:p>
          <a:endParaRPr lang="es-ES" sz="7200"/>
        </a:p>
      </dgm:t>
    </dgm:pt>
    <dgm:pt modelId="{489FE437-91FB-C04D-AC10-450CB95E0B43}" type="sibTrans" cxnId="{59ECFC84-5BDD-2B46-8184-233FC9254510}">
      <dgm:prSet/>
      <dgm:spPr/>
      <dgm:t>
        <a:bodyPr/>
        <a:lstStyle/>
        <a:p>
          <a:endParaRPr lang="es-ES" sz="7200"/>
        </a:p>
      </dgm:t>
    </dgm:pt>
    <dgm:pt modelId="{7A485380-A3CC-9842-B1B4-E6FB4D188251}" type="pres">
      <dgm:prSet presAssocID="{B36941BE-F1F4-3941-B495-4D182B874917}" presName="linear" presStyleCnt="0">
        <dgm:presLayoutVars>
          <dgm:dir/>
          <dgm:animLvl val="lvl"/>
          <dgm:resizeHandles val="exact"/>
        </dgm:presLayoutVars>
      </dgm:prSet>
      <dgm:spPr/>
    </dgm:pt>
    <dgm:pt modelId="{D0CD8314-5714-3842-A53A-CEAEC91C8E98}" type="pres">
      <dgm:prSet presAssocID="{E489E407-4BAA-F848-BB08-7EC0ACAF7CB5}" presName="parentLin" presStyleCnt="0"/>
      <dgm:spPr/>
    </dgm:pt>
    <dgm:pt modelId="{44CD1659-0807-FD4D-9B52-2EA18F87E3FF}" type="pres">
      <dgm:prSet presAssocID="{E489E407-4BAA-F848-BB08-7EC0ACAF7CB5}" presName="parentLeftMargin" presStyleLbl="node1" presStyleIdx="0" presStyleCnt="3"/>
      <dgm:spPr/>
    </dgm:pt>
    <dgm:pt modelId="{DD9B29EC-46D3-4647-901B-19CF87C93BB8}" type="pres">
      <dgm:prSet presAssocID="{E489E407-4BAA-F848-BB08-7EC0ACAF7C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E83083-9848-A143-9557-6630A0775111}" type="pres">
      <dgm:prSet presAssocID="{E489E407-4BAA-F848-BB08-7EC0ACAF7CB5}" presName="negativeSpace" presStyleCnt="0"/>
      <dgm:spPr/>
    </dgm:pt>
    <dgm:pt modelId="{2C86FA3A-0330-8544-9890-30419E7EF760}" type="pres">
      <dgm:prSet presAssocID="{E489E407-4BAA-F848-BB08-7EC0ACAF7CB5}" presName="childText" presStyleLbl="conFgAcc1" presStyleIdx="0" presStyleCnt="3">
        <dgm:presLayoutVars>
          <dgm:bulletEnabled val="1"/>
        </dgm:presLayoutVars>
      </dgm:prSet>
      <dgm:spPr/>
    </dgm:pt>
    <dgm:pt modelId="{E14E6337-CB95-7548-862D-62C6FF9F149F}" type="pres">
      <dgm:prSet presAssocID="{91B08D17-D1D2-734B-B73F-F5245C49FE4D}" presName="spaceBetweenRectangles" presStyleCnt="0"/>
      <dgm:spPr/>
    </dgm:pt>
    <dgm:pt modelId="{1C533D79-BCC7-644E-B321-E6F112D47235}" type="pres">
      <dgm:prSet presAssocID="{988353BB-C0FB-394F-83DC-849D1740D574}" presName="parentLin" presStyleCnt="0"/>
      <dgm:spPr/>
    </dgm:pt>
    <dgm:pt modelId="{0E83526D-54E3-C143-9ABF-6C97DE6A2D9A}" type="pres">
      <dgm:prSet presAssocID="{988353BB-C0FB-394F-83DC-849D1740D574}" presName="parentLeftMargin" presStyleLbl="node1" presStyleIdx="0" presStyleCnt="3"/>
      <dgm:spPr/>
    </dgm:pt>
    <dgm:pt modelId="{B73B683E-E7E6-4042-9288-7E526EFCEAE0}" type="pres">
      <dgm:prSet presAssocID="{988353BB-C0FB-394F-83DC-849D1740D5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7EB35A-AE4F-054E-B09D-61C949994895}" type="pres">
      <dgm:prSet presAssocID="{988353BB-C0FB-394F-83DC-849D1740D574}" presName="negativeSpace" presStyleCnt="0"/>
      <dgm:spPr/>
    </dgm:pt>
    <dgm:pt modelId="{EC9F8604-6F00-7D48-AAE4-7E9C0FBF7304}" type="pres">
      <dgm:prSet presAssocID="{988353BB-C0FB-394F-83DC-849D1740D574}" presName="childText" presStyleLbl="conFgAcc1" presStyleIdx="1" presStyleCnt="3">
        <dgm:presLayoutVars>
          <dgm:bulletEnabled val="1"/>
        </dgm:presLayoutVars>
      </dgm:prSet>
      <dgm:spPr/>
    </dgm:pt>
    <dgm:pt modelId="{FFE49930-45F3-144B-AFAF-EC90CDB7A76C}" type="pres">
      <dgm:prSet presAssocID="{E0757040-5451-EC4C-91BA-7CAB42EF79E2}" presName="spaceBetweenRectangles" presStyleCnt="0"/>
      <dgm:spPr/>
    </dgm:pt>
    <dgm:pt modelId="{077ED3A1-59E0-EB4D-8A8E-9E771442D08A}" type="pres">
      <dgm:prSet presAssocID="{B98CF31A-2311-724F-857B-1E3505C8EF69}" presName="parentLin" presStyleCnt="0"/>
      <dgm:spPr/>
    </dgm:pt>
    <dgm:pt modelId="{B4621839-E0D7-7A43-AFBA-EDBF201CA648}" type="pres">
      <dgm:prSet presAssocID="{B98CF31A-2311-724F-857B-1E3505C8EF69}" presName="parentLeftMargin" presStyleLbl="node1" presStyleIdx="1" presStyleCnt="3"/>
      <dgm:spPr/>
    </dgm:pt>
    <dgm:pt modelId="{08F8035D-CA8D-A24B-A862-425016790967}" type="pres">
      <dgm:prSet presAssocID="{B98CF31A-2311-724F-857B-1E3505C8EF6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972B9E-9BDB-6845-BD57-BB4280F0394D}" type="pres">
      <dgm:prSet presAssocID="{B98CF31A-2311-724F-857B-1E3505C8EF69}" presName="negativeSpace" presStyleCnt="0"/>
      <dgm:spPr/>
    </dgm:pt>
    <dgm:pt modelId="{7F232E96-A123-E94F-B365-6171589991F5}" type="pres">
      <dgm:prSet presAssocID="{B98CF31A-2311-724F-857B-1E3505C8EF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E19FA8-47E2-A745-B7B7-7790D9B7E7E7}" type="presOf" srcId="{E489E407-4BAA-F848-BB08-7EC0ACAF7CB5}" destId="{DD9B29EC-46D3-4647-901B-19CF87C93BB8}" srcOrd="1" destOrd="0" presId="urn:microsoft.com/office/officeart/2005/8/layout/list1"/>
    <dgm:cxn modelId="{5C007863-6A25-8446-8297-4162BDD51306}" type="presOf" srcId="{E489E407-4BAA-F848-BB08-7EC0ACAF7CB5}" destId="{44CD1659-0807-FD4D-9B52-2EA18F87E3FF}" srcOrd="0" destOrd="0" presId="urn:microsoft.com/office/officeart/2005/8/layout/list1"/>
    <dgm:cxn modelId="{1089C504-101C-B94B-AE80-A04DDE9B5EB3}" type="presOf" srcId="{B98CF31A-2311-724F-857B-1E3505C8EF69}" destId="{B4621839-E0D7-7A43-AFBA-EDBF201CA648}" srcOrd="0" destOrd="0" presId="urn:microsoft.com/office/officeart/2005/8/layout/list1"/>
    <dgm:cxn modelId="{5354C7CB-A8A0-A847-85DD-89CDA80F1559}" srcId="{B36941BE-F1F4-3941-B495-4D182B874917}" destId="{988353BB-C0FB-394F-83DC-849D1740D574}" srcOrd="1" destOrd="0" parTransId="{89C64F91-0620-C64D-AB36-2407CF039498}" sibTransId="{E0757040-5451-EC4C-91BA-7CAB42EF79E2}"/>
    <dgm:cxn modelId="{D1D9836D-DB71-6E49-AEDD-5FABA146EAB1}" srcId="{B36941BE-F1F4-3941-B495-4D182B874917}" destId="{E489E407-4BAA-F848-BB08-7EC0ACAF7CB5}" srcOrd="0" destOrd="0" parTransId="{87366CED-5245-0447-A258-AC1593B45E74}" sibTransId="{91B08D17-D1D2-734B-B73F-F5245C49FE4D}"/>
    <dgm:cxn modelId="{557B8B6B-A9E7-E34E-886A-15D5E453889A}" type="presOf" srcId="{B98CF31A-2311-724F-857B-1E3505C8EF69}" destId="{08F8035D-CA8D-A24B-A862-425016790967}" srcOrd="1" destOrd="0" presId="urn:microsoft.com/office/officeart/2005/8/layout/list1"/>
    <dgm:cxn modelId="{8D52682E-3DA0-2449-B011-EA538FCC4C60}" type="presOf" srcId="{B36941BE-F1F4-3941-B495-4D182B874917}" destId="{7A485380-A3CC-9842-B1B4-E6FB4D188251}" srcOrd="0" destOrd="0" presId="urn:microsoft.com/office/officeart/2005/8/layout/list1"/>
    <dgm:cxn modelId="{FD1554BE-A400-DF47-BCB3-1757997F06BA}" type="presOf" srcId="{988353BB-C0FB-394F-83DC-849D1740D574}" destId="{B73B683E-E7E6-4042-9288-7E526EFCEAE0}" srcOrd="1" destOrd="0" presId="urn:microsoft.com/office/officeart/2005/8/layout/list1"/>
    <dgm:cxn modelId="{3B6E012D-D015-CB48-8ED0-EE80C3EA32FF}" type="presOf" srcId="{988353BB-C0FB-394F-83DC-849D1740D574}" destId="{0E83526D-54E3-C143-9ABF-6C97DE6A2D9A}" srcOrd="0" destOrd="0" presId="urn:microsoft.com/office/officeart/2005/8/layout/list1"/>
    <dgm:cxn modelId="{59ECFC84-5BDD-2B46-8184-233FC9254510}" srcId="{B36941BE-F1F4-3941-B495-4D182B874917}" destId="{B98CF31A-2311-724F-857B-1E3505C8EF69}" srcOrd="2" destOrd="0" parTransId="{1B0C6EFC-BF80-734F-911F-F511BDAA5644}" sibTransId="{489FE437-91FB-C04D-AC10-450CB95E0B43}"/>
    <dgm:cxn modelId="{661C0D91-50EC-5A4C-8436-00C842DB824E}" type="presParOf" srcId="{7A485380-A3CC-9842-B1B4-E6FB4D188251}" destId="{D0CD8314-5714-3842-A53A-CEAEC91C8E98}" srcOrd="0" destOrd="0" presId="urn:microsoft.com/office/officeart/2005/8/layout/list1"/>
    <dgm:cxn modelId="{3BDD8AC0-8CD1-634F-B42A-432887CE4476}" type="presParOf" srcId="{D0CD8314-5714-3842-A53A-CEAEC91C8E98}" destId="{44CD1659-0807-FD4D-9B52-2EA18F87E3FF}" srcOrd="0" destOrd="0" presId="urn:microsoft.com/office/officeart/2005/8/layout/list1"/>
    <dgm:cxn modelId="{B94A0463-E4A1-A74A-968C-5A2247CE4B12}" type="presParOf" srcId="{D0CD8314-5714-3842-A53A-CEAEC91C8E98}" destId="{DD9B29EC-46D3-4647-901B-19CF87C93BB8}" srcOrd="1" destOrd="0" presId="urn:microsoft.com/office/officeart/2005/8/layout/list1"/>
    <dgm:cxn modelId="{538699F1-2E73-0043-B558-931946C9B142}" type="presParOf" srcId="{7A485380-A3CC-9842-B1B4-E6FB4D188251}" destId="{DEE83083-9848-A143-9557-6630A0775111}" srcOrd="1" destOrd="0" presId="urn:microsoft.com/office/officeart/2005/8/layout/list1"/>
    <dgm:cxn modelId="{3BFF2222-60D7-DB4A-97F1-149FF4B411A3}" type="presParOf" srcId="{7A485380-A3CC-9842-B1B4-E6FB4D188251}" destId="{2C86FA3A-0330-8544-9890-30419E7EF760}" srcOrd="2" destOrd="0" presId="urn:microsoft.com/office/officeart/2005/8/layout/list1"/>
    <dgm:cxn modelId="{327F4F6F-3D7E-F840-A49D-7BF7A6643524}" type="presParOf" srcId="{7A485380-A3CC-9842-B1B4-E6FB4D188251}" destId="{E14E6337-CB95-7548-862D-62C6FF9F149F}" srcOrd="3" destOrd="0" presId="urn:microsoft.com/office/officeart/2005/8/layout/list1"/>
    <dgm:cxn modelId="{D1BB218D-C3C3-4146-81EA-916B076A4DFE}" type="presParOf" srcId="{7A485380-A3CC-9842-B1B4-E6FB4D188251}" destId="{1C533D79-BCC7-644E-B321-E6F112D47235}" srcOrd="4" destOrd="0" presId="urn:microsoft.com/office/officeart/2005/8/layout/list1"/>
    <dgm:cxn modelId="{E3402486-E72F-6E48-BE65-95C5393E5951}" type="presParOf" srcId="{1C533D79-BCC7-644E-B321-E6F112D47235}" destId="{0E83526D-54E3-C143-9ABF-6C97DE6A2D9A}" srcOrd="0" destOrd="0" presId="urn:microsoft.com/office/officeart/2005/8/layout/list1"/>
    <dgm:cxn modelId="{5F356582-1B82-3845-BCB7-B7187428B142}" type="presParOf" srcId="{1C533D79-BCC7-644E-B321-E6F112D47235}" destId="{B73B683E-E7E6-4042-9288-7E526EFCEAE0}" srcOrd="1" destOrd="0" presId="urn:microsoft.com/office/officeart/2005/8/layout/list1"/>
    <dgm:cxn modelId="{AC353715-8D52-8148-8F78-E82AF5EED793}" type="presParOf" srcId="{7A485380-A3CC-9842-B1B4-E6FB4D188251}" destId="{DF7EB35A-AE4F-054E-B09D-61C949994895}" srcOrd="5" destOrd="0" presId="urn:microsoft.com/office/officeart/2005/8/layout/list1"/>
    <dgm:cxn modelId="{5A0D8878-3184-4C4F-B2B4-497624DDC26D}" type="presParOf" srcId="{7A485380-A3CC-9842-B1B4-E6FB4D188251}" destId="{EC9F8604-6F00-7D48-AAE4-7E9C0FBF7304}" srcOrd="6" destOrd="0" presId="urn:microsoft.com/office/officeart/2005/8/layout/list1"/>
    <dgm:cxn modelId="{08108B8F-2E0B-0040-8D27-CC06B9B0F270}" type="presParOf" srcId="{7A485380-A3CC-9842-B1B4-E6FB4D188251}" destId="{FFE49930-45F3-144B-AFAF-EC90CDB7A76C}" srcOrd="7" destOrd="0" presId="urn:microsoft.com/office/officeart/2005/8/layout/list1"/>
    <dgm:cxn modelId="{1E28CF8B-DBB0-7F40-A50C-3B8D890A9168}" type="presParOf" srcId="{7A485380-A3CC-9842-B1B4-E6FB4D188251}" destId="{077ED3A1-59E0-EB4D-8A8E-9E771442D08A}" srcOrd="8" destOrd="0" presId="urn:microsoft.com/office/officeart/2005/8/layout/list1"/>
    <dgm:cxn modelId="{1FE21D4F-2FCC-2342-80DF-6E4FA308028A}" type="presParOf" srcId="{077ED3A1-59E0-EB4D-8A8E-9E771442D08A}" destId="{B4621839-E0D7-7A43-AFBA-EDBF201CA648}" srcOrd="0" destOrd="0" presId="urn:microsoft.com/office/officeart/2005/8/layout/list1"/>
    <dgm:cxn modelId="{A1DB6E3A-719F-2849-800A-D44778166E44}" type="presParOf" srcId="{077ED3A1-59E0-EB4D-8A8E-9E771442D08A}" destId="{08F8035D-CA8D-A24B-A862-425016790967}" srcOrd="1" destOrd="0" presId="urn:microsoft.com/office/officeart/2005/8/layout/list1"/>
    <dgm:cxn modelId="{09BBBAC2-26A1-3545-AE54-72A877B96BB8}" type="presParOf" srcId="{7A485380-A3CC-9842-B1B4-E6FB4D188251}" destId="{30972B9E-9BDB-6845-BD57-BB4280F0394D}" srcOrd="9" destOrd="0" presId="urn:microsoft.com/office/officeart/2005/8/layout/list1"/>
    <dgm:cxn modelId="{3FE1CA02-7946-AE4E-9807-38090CECF008}" type="presParOf" srcId="{7A485380-A3CC-9842-B1B4-E6FB4D188251}" destId="{7F232E96-A123-E94F-B365-6171589991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D3114A-4D0C-9F4D-91A4-1E071992B5DF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581A9D8-D9BD-D24B-BC1D-41DD4D6B0E19}">
      <dgm:prSet custT="1"/>
      <dgm:spPr/>
      <dgm:t>
        <a:bodyPr/>
        <a:lstStyle/>
        <a:p>
          <a:pPr rtl="0"/>
          <a:r>
            <a:rPr lang="es-ES" sz="2000" dirty="0" smtClean="0"/>
            <a:t>Incapacidad de abordar adecuadamente el dolor del paciente</a:t>
          </a:r>
          <a:endParaRPr lang="es-ES" sz="2000" dirty="0"/>
        </a:p>
      </dgm:t>
    </dgm:pt>
    <dgm:pt modelId="{5FAA5A79-4560-5545-B3FE-33F05CCCDA87}" type="parTrans" cxnId="{98BA427F-4927-134D-8442-FCACAB263948}">
      <dgm:prSet/>
      <dgm:spPr/>
      <dgm:t>
        <a:bodyPr/>
        <a:lstStyle/>
        <a:p>
          <a:endParaRPr lang="es-ES"/>
        </a:p>
      </dgm:t>
    </dgm:pt>
    <dgm:pt modelId="{12B6CA13-CD38-2042-A88A-5A7E628E627A}" type="sibTrans" cxnId="{98BA427F-4927-134D-8442-FCACAB263948}">
      <dgm:prSet/>
      <dgm:spPr/>
      <dgm:t>
        <a:bodyPr/>
        <a:lstStyle/>
        <a:p>
          <a:endParaRPr lang="es-ES"/>
        </a:p>
      </dgm:t>
    </dgm:pt>
    <dgm:pt modelId="{38D6BC69-E9E5-6841-B078-118114B873A3}">
      <dgm:prSet custT="1"/>
      <dgm:spPr/>
      <dgm:t>
        <a:bodyPr/>
        <a:lstStyle/>
        <a:p>
          <a:pPr rtl="0"/>
          <a:r>
            <a:rPr lang="es-ES" sz="2000" dirty="0" smtClean="0">
              <a:solidFill>
                <a:srgbClr val="000000"/>
              </a:solidFill>
            </a:rPr>
            <a:t>Falta de sentido humano</a:t>
          </a:r>
          <a:endParaRPr lang="es-ES" sz="2000" dirty="0">
            <a:solidFill>
              <a:srgbClr val="000000"/>
            </a:solidFill>
          </a:endParaRPr>
        </a:p>
      </dgm:t>
    </dgm:pt>
    <dgm:pt modelId="{8F57B975-6961-9345-A7FA-D802EF06AFA1}" type="parTrans" cxnId="{2272F6A9-8C65-754B-9416-D9D28E1AFDA7}">
      <dgm:prSet/>
      <dgm:spPr/>
      <dgm:t>
        <a:bodyPr/>
        <a:lstStyle/>
        <a:p>
          <a:endParaRPr lang="es-ES"/>
        </a:p>
      </dgm:t>
    </dgm:pt>
    <dgm:pt modelId="{5414D5A7-23E8-F545-B53B-3939886EB1E6}" type="sibTrans" cxnId="{2272F6A9-8C65-754B-9416-D9D28E1AFDA7}">
      <dgm:prSet/>
      <dgm:spPr/>
      <dgm:t>
        <a:bodyPr/>
        <a:lstStyle/>
        <a:p>
          <a:endParaRPr lang="es-ES"/>
        </a:p>
      </dgm:t>
    </dgm:pt>
    <dgm:pt modelId="{674DA106-8BDD-0246-A501-59C16EFC4CD4}">
      <dgm:prSet custT="1"/>
      <dgm:spPr/>
      <dgm:t>
        <a:bodyPr/>
        <a:lstStyle/>
        <a:p>
          <a:pPr rtl="0"/>
          <a:r>
            <a:rPr lang="es-ES" sz="2000" dirty="0" smtClean="0"/>
            <a:t>Sin elementos para abordar falta de conocimiento, experimentaci</a:t>
          </a:r>
          <a:r>
            <a:rPr lang="es-ES" sz="2000" dirty="0" smtClean="0"/>
            <a:t>ón</a:t>
          </a:r>
          <a:endParaRPr lang="es-ES" sz="2000" dirty="0"/>
        </a:p>
      </dgm:t>
    </dgm:pt>
    <dgm:pt modelId="{C01E3D7C-FFB0-A940-9147-11AC9109ACEB}" type="parTrans" cxnId="{F2316158-9C8F-B74F-AA20-4BACDF2DCE10}">
      <dgm:prSet/>
      <dgm:spPr/>
      <dgm:t>
        <a:bodyPr/>
        <a:lstStyle/>
        <a:p>
          <a:endParaRPr lang="es-ES"/>
        </a:p>
      </dgm:t>
    </dgm:pt>
    <dgm:pt modelId="{9F1B8C2A-F862-484B-B9BE-002D77B828E5}" type="sibTrans" cxnId="{F2316158-9C8F-B74F-AA20-4BACDF2DCE10}">
      <dgm:prSet/>
      <dgm:spPr/>
      <dgm:t>
        <a:bodyPr/>
        <a:lstStyle/>
        <a:p>
          <a:endParaRPr lang="es-ES"/>
        </a:p>
      </dgm:t>
    </dgm:pt>
    <dgm:pt modelId="{5A1BCFB9-D964-1D4B-9332-F6DB737CD68F}">
      <dgm:prSet custT="1"/>
      <dgm:spPr/>
      <dgm:t>
        <a:bodyPr/>
        <a:lstStyle/>
        <a:p>
          <a:pPr rtl="0"/>
          <a:r>
            <a:rPr lang="es-ES" sz="2000" dirty="0" smtClean="0"/>
            <a:t>Pobres relaci</a:t>
          </a:r>
          <a:r>
            <a:rPr lang="es-ES" sz="2000" dirty="0" smtClean="0"/>
            <a:t>ón médico-paciente</a:t>
          </a:r>
          <a:endParaRPr lang="es-ES" sz="2000" dirty="0"/>
        </a:p>
      </dgm:t>
    </dgm:pt>
    <dgm:pt modelId="{5E0729C6-7CFA-CF43-BA91-77ED748F0B6B}" type="parTrans" cxnId="{B5F1982F-C783-BE45-8946-B6ED695001A6}">
      <dgm:prSet/>
      <dgm:spPr/>
      <dgm:t>
        <a:bodyPr/>
        <a:lstStyle/>
        <a:p>
          <a:endParaRPr lang="es-ES"/>
        </a:p>
      </dgm:t>
    </dgm:pt>
    <dgm:pt modelId="{CD71CBEB-AF9D-3046-96B8-C085C82A5D20}" type="sibTrans" cxnId="{B5F1982F-C783-BE45-8946-B6ED695001A6}">
      <dgm:prSet/>
      <dgm:spPr/>
      <dgm:t>
        <a:bodyPr/>
        <a:lstStyle/>
        <a:p>
          <a:endParaRPr lang="es-ES"/>
        </a:p>
      </dgm:t>
    </dgm:pt>
    <dgm:pt modelId="{8DEA178F-2532-F44E-A526-74AD838CE508}">
      <dgm:prSet custT="1"/>
      <dgm:spPr/>
      <dgm:t>
        <a:bodyPr/>
        <a:lstStyle/>
        <a:p>
          <a:pPr rtl="0"/>
          <a:r>
            <a:rPr lang="es-ES" sz="2000" dirty="0" smtClean="0"/>
            <a:t>Rol de la profesi</a:t>
          </a:r>
          <a:r>
            <a:rPr lang="es-ES" sz="2000" dirty="0" smtClean="0"/>
            <a:t>ón como un servicio pobremente desarrollado</a:t>
          </a:r>
          <a:endParaRPr lang="es-ES" sz="2000" dirty="0"/>
        </a:p>
      </dgm:t>
    </dgm:pt>
    <dgm:pt modelId="{04A0F476-9714-5242-9808-93E3FD2D7D61}" type="parTrans" cxnId="{8404195D-C855-924D-8BCF-7742486DF503}">
      <dgm:prSet/>
      <dgm:spPr/>
      <dgm:t>
        <a:bodyPr/>
        <a:lstStyle/>
        <a:p>
          <a:endParaRPr lang="es-ES"/>
        </a:p>
      </dgm:t>
    </dgm:pt>
    <dgm:pt modelId="{D19952D7-5450-6945-A47B-C9521102729F}" type="sibTrans" cxnId="{8404195D-C855-924D-8BCF-7742486DF503}">
      <dgm:prSet/>
      <dgm:spPr/>
      <dgm:t>
        <a:bodyPr/>
        <a:lstStyle/>
        <a:p>
          <a:endParaRPr lang="es-ES"/>
        </a:p>
      </dgm:t>
    </dgm:pt>
    <dgm:pt modelId="{D7A083D6-5803-434A-AC00-9A1B7CE5953A}" type="pres">
      <dgm:prSet presAssocID="{E0D3114A-4D0C-9F4D-91A4-1E071992B5DF}" presName="linear" presStyleCnt="0">
        <dgm:presLayoutVars>
          <dgm:dir/>
          <dgm:animLvl val="lvl"/>
          <dgm:resizeHandles val="exact"/>
        </dgm:presLayoutVars>
      </dgm:prSet>
      <dgm:spPr/>
    </dgm:pt>
    <dgm:pt modelId="{541FB9C4-9048-3847-B1F7-41591DFE62D6}" type="pres">
      <dgm:prSet presAssocID="{5581A9D8-D9BD-D24B-BC1D-41DD4D6B0E19}" presName="parentLin" presStyleCnt="0"/>
      <dgm:spPr/>
    </dgm:pt>
    <dgm:pt modelId="{E1FF3A54-DFCE-4B4E-877D-5ADA76033F51}" type="pres">
      <dgm:prSet presAssocID="{5581A9D8-D9BD-D24B-BC1D-41DD4D6B0E19}" presName="parentLeftMargin" presStyleLbl="node1" presStyleIdx="0" presStyleCnt="2"/>
      <dgm:spPr/>
    </dgm:pt>
    <dgm:pt modelId="{AEB6F401-563D-8C44-BA09-6CAE3997617B}" type="pres">
      <dgm:prSet presAssocID="{5581A9D8-D9BD-D24B-BC1D-41DD4D6B0E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7E41D-E936-E548-A6AE-13A367B59685}" type="pres">
      <dgm:prSet presAssocID="{5581A9D8-D9BD-D24B-BC1D-41DD4D6B0E19}" presName="negativeSpace" presStyleCnt="0"/>
      <dgm:spPr/>
    </dgm:pt>
    <dgm:pt modelId="{E8FB7074-5D16-CB47-9162-6CBCED857B21}" type="pres">
      <dgm:prSet presAssocID="{5581A9D8-D9BD-D24B-BC1D-41DD4D6B0E19}" presName="childText" presStyleLbl="conFgAcc1" presStyleIdx="0" presStyleCnt="2" custScaleY="114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2F58E-31BB-1948-A7AE-60908A763DDA}" type="pres">
      <dgm:prSet presAssocID="{12B6CA13-CD38-2042-A88A-5A7E628E627A}" presName="spaceBetweenRectangles" presStyleCnt="0"/>
      <dgm:spPr/>
    </dgm:pt>
    <dgm:pt modelId="{94B90022-B4D7-6E4D-8079-31E9CDF1C715}" type="pres">
      <dgm:prSet presAssocID="{38D6BC69-E9E5-6841-B078-118114B873A3}" presName="parentLin" presStyleCnt="0"/>
      <dgm:spPr/>
    </dgm:pt>
    <dgm:pt modelId="{9859242D-58AB-4642-8C50-8D708B108346}" type="pres">
      <dgm:prSet presAssocID="{38D6BC69-E9E5-6841-B078-118114B873A3}" presName="parentLeftMargin" presStyleLbl="node1" presStyleIdx="0" presStyleCnt="2"/>
      <dgm:spPr/>
    </dgm:pt>
    <dgm:pt modelId="{843A64C1-4748-0F47-A3C0-0D5E9737D5D6}" type="pres">
      <dgm:prSet presAssocID="{38D6BC69-E9E5-6841-B078-118114B873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58FE5E-A7A2-CC47-89F8-8FF1B6265C8F}" type="pres">
      <dgm:prSet presAssocID="{38D6BC69-E9E5-6841-B078-118114B873A3}" presName="negativeSpace" presStyleCnt="0"/>
      <dgm:spPr/>
    </dgm:pt>
    <dgm:pt modelId="{D5FF6EF9-2209-294F-8BC4-AEF453201773}" type="pres">
      <dgm:prSet presAssocID="{38D6BC69-E9E5-6841-B078-118114B873A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EC4544-57EA-F24E-B875-8E9B6EAEAD22}" type="presOf" srcId="{5581A9D8-D9BD-D24B-BC1D-41DD4D6B0E19}" destId="{AEB6F401-563D-8C44-BA09-6CAE3997617B}" srcOrd="1" destOrd="0" presId="urn:microsoft.com/office/officeart/2005/8/layout/list1"/>
    <dgm:cxn modelId="{7DE26ED5-5E57-8049-B699-66D5C34DD0B3}" type="presOf" srcId="{5A1BCFB9-D964-1D4B-9332-F6DB737CD68F}" destId="{D5FF6EF9-2209-294F-8BC4-AEF453201773}" srcOrd="0" destOrd="1" presId="urn:microsoft.com/office/officeart/2005/8/layout/list1"/>
    <dgm:cxn modelId="{37115AFC-DFBB-3742-96E8-DA5BF24750F9}" type="presOf" srcId="{38D6BC69-E9E5-6841-B078-118114B873A3}" destId="{9859242D-58AB-4642-8C50-8D708B108346}" srcOrd="0" destOrd="0" presId="urn:microsoft.com/office/officeart/2005/8/layout/list1"/>
    <dgm:cxn modelId="{22BAD985-BCE5-A147-979A-26EB483638B1}" type="presOf" srcId="{38D6BC69-E9E5-6841-B078-118114B873A3}" destId="{843A64C1-4748-0F47-A3C0-0D5E9737D5D6}" srcOrd="1" destOrd="0" presId="urn:microsoft.com/office/officeart/2005/8/layout/list1"/>
    <dgm:cxn modelId="{CB401F5B-39B7-EB47-99E0-2E39D1AFFB46}" type="presOf" srcId="{8DEA178F-2532-F44E-A526-74AD838CE508}" destId="{D5FF6EF9-2209-294F-8BC4-AEF453201773}" srcOrd="0" destOrd="2" presId="urn:microsoft.com/office/officeart/2005/8/layout/list1"/>
    <dgm:cxn modelId="{29F865E6-B1F4-DE4C-9ED1-5555309C833E}" type="presOf" srcId="{674DA106-8BDD-0246-A501-59C16EFC4CD4}" destId="{D5FF6EF9-2209-294F-8BC4-AEF453201773}" srcOrd="0" destOrd="0" presId="urn:microsoft.com/office/officeart/2005/8/layout/list1"/>
    <dgm:cxn modelId="{976B95C9-449A-FA48-844F-AB5268C40915}" type="presOf" srcId="{5581A9D8-D9BD-D24B-BC1D-41DD4D6B0E19}" destId="{E1FF3A54-DFCE-4B4E-877D-5ADA76033F51}" srcOrd="0" destOrd="0" presId="urn:microsoft.com/office/officeart/2005/8/layout/list1"/>
    <dgm:cxn modelId="{98BA427F-4927-134D-8442-FCACAB263948}" srcId="{E0D3114A-4D0C-9F4D-91A4-1E071992B5DF}" destId="{5581A9D8-D9BD-D24B-BC1D-41DD4D6B0E19}" srcOrd="0" destOrd="0" parTransId="{5FAA5A79-4560-5545-B3FE-33F05CCCDA87}" sibTransId="{12B6CA13-CD38-2042-A88A-5A7E628E627A}"/>
    <dgm:cxn modelId="{2272F6A9-8C65-754B-9416-D9D28E1AFDA7}" srcId="{E0D3114A-4D0C-9F4D-91A4-1E071992B5DF}" destId="{38D6BC69-E9E5-6841-B078-118114B873A3}" srcOrd="1" destOrd="0" parTransId="{8F57B975-6961-9345-A7FA-D802EF06AFA1}" sibTransId="{5414D5A7-23E8-F545-B53B-3939886EB1E6}"/>
    <dgm:cxn modelId="{D4978888-0BD3-C445-B348-170A485F76A0}" type="presOf" srcId="{E0D3114A-4D0C-9F4D-91A4-1E071992B5DF}" destId="{D7A083D6-5803-434A-AC00-9A1B7CE5953A}" srcOrd="0" destOrd="0" presId="urn:microsoft.com/office/officeart/2005/8/layout/list1"/>
    <dgm:cxn modelId="{8404195D-C855-924D-8BCF-7742486DF503}" srcId="{38D6BC69-E9E5-6841-B078-118114B873A3}" destId="{8DEA178F-2532-F44E-A526-74AD838CE508}" srcOrd="2" destOrd="0" parTransId="{04A0F476-9714-5242-9808-93E3FD2D7D61}" sibTransId="{D19952D7-5450-6945-A47B-C9521102729F}"/>
    <dgm:cxn modelId="{B5F1982F-C783-BE45-8946-B6ED695001A6}" srcId="{38D6BC69-E9E5-6841-B078-118114B873A3}" destId="{5A1BCFB9-D964-1D4B-9332-F6DB737CD68F}" srcOrd="1" destOrd="0" parTransId="{5E0729C6-7CFA-CF43-BA91-77ED748F0B6B}" sibTransId="{CD71CBEB-AF9D-3046-96B8-C085C82A5D20}"/>
    <dgm:cxn modelId="{F2316158-9C8F-B74F-AA20-4BACDF2DCE10}" srcId="{38D6BC69-E9E5-6841-B078-118114B873A3}" destId="{674DA106-8BDD-0246-A501-59C16EFC4CD4}" srcOrd="0" destOrd="0" parTransId="{C01E3D7C-FFB0-A940-9147-11AC9109ACEB}" sibTransId="{9F1B8C2A-F862-484B-B9BE-002D77B828E5}"/>
    <dgm:cxn modelId="{F126BA6C-2D01-524E-AED7-9C174A645067}" type="presParOf" srcId="{D7A083D6-5803-434A-AC00-9A1B7CE5953A}" destId="{541FB9C4-9048-3847-B1F7-41591DFE62D6}" srcOrd="0" destOrd="0" presId="urn:microsoft.com/office/officeart/2005/8/layout/list1"/>
    <dgm:cxn modelId="{F297F306-72D7-F944-B452-D04E8F478DE6}" type="presParOf" srcId="{541FB9C4-9048-3847-B1F7-41591DFE62D6}" destId="{E1FF3A54-DFCE-4B4E-877D-5ADA76033F51}" srcOrd="0" destOrd="0" presId="urn:microsoft.com/office/officeart/2005/8/layout/list1"/>
    <dgm:cxn modelId="{D31CDF78-2B3B-7945-BAE2-BA59FB88EE7B}" type="presParOf" srcId="{541FB9C4-9048-3847-B1F7-41591DFE62D6}" destId="{AEB6F401-563D-8C44-BA09-6CAE3997617B}" srcOrd="1" destOrd="0" presId="urn:microsoft.com/office/officeart/2005/8/layout/list1"/>
    <dgm:cxn modelId="{242EB8C7-D324-6943-A218-295B36691952}" type="presParOf" srcId="{D7A083D6-5803-434A-AC00-9A1B7CE5953A}" destId="{4217E41D-E936-E548-A6AE-13A367B59685}" srcOrd="1" destOrd="0" presId="urn:microsoft.com/office/officeart/2005/8/layout/list1"/>
    <dgm:cxn modelId="{10268004-D484-2B4A-8CF0-258ADE9D0FF9}" type="presParOf" srcId="{D7A083D6-5803-434A-AC00-9A1B7CE5953A}" destId="{E8FB7074-5D16-CB47-9162-6CBCED857B21}" srcOrd="2" destOrd="0" presId="urn:microsoft.com/office/officeart/2005/8/layout/list1"/>
    <dgm:cxn modelId="{E2EC5EC9-CB17-774A-AF9C-AEE47385DE78}" type="presParOf" srcId="{D7A083D6-5803-434A-AC00-9A1B7CE5953A}" destId="{4252F58E-31BB-1948-A7AE-60908A763DDA}" srcOrd="3" destOrd="0" presId="urn:microsoft.com/office/officeart/2005/8/layout/list1"/>
    <dgm:cxn modelId="{B813C236-771D-A047-A803-3CC7C23BDF8F}" type="presParOf" srcId="{D7A083D6-5803-434A-AC00-9A1B7CE5953A}" destId="{94B90022-B4D7-6E4D-8079-31E9CDF1C715}" srcOrd="4" destOrd="0" presId="urn:microsoft.com/office/officeart/2005/8/layout/list1"/>
    <dgm:cxn modelId="{371CC3C3-24AC-A24D-B3D2-CBAF70622B22}" type="presParOf" srcId="{94B90022-B4D7-6E4D-8079-31E9CDF1C715}" destId="{9859242D-58AB-4642-8C50-8D708B108346}" srcOrd="0" destOrd="0" presId="urn:microsoft.com/office/officeart/2005/8/layout/list1"/>
    <dgm:cxn modelId="{DD2DB4E7-8E63-2143-95DB-0D2E2CD099C0}" type="presParOf" srcId="{94B90022-B4D7-6E4D-8079-31E9CDF1C715}" destId="{843A64C1-4748-0F47-A3C0-0D5E9737D5D6}" srcOrd="1" destOrd="0" presId="urn:microsoft.com/office/officeart/2005/8/layout/list1"/>
    <dgm:cxn modelId="{B26BB7A5-EB2D-5D43-B9E5-4BF05CD30DC8}" type="presParOf" srcId="{D7A083D6-5803-434A-AC00-9A1B7CE5953A}" destId="{A058FE5E-A7A2-CC47-89F8-8FF1B6265C8F}" srcOrd="5" destOrd="0" presId="urn:microsoft.com/office/officeart/2005/8/layout/list1"/>
    <dgm:cxn modelId="{65921D3B-9FD0-7344-9834-768D43026E80}" type="presParOf" srcId="{D7A083D6-5803-434A-AC00-9A1B7CE5953A}" destId="{D5FF6EF9-2209-294F-8BC4-AEF4532017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E4BA3-DC72-E744-8A97-5F586F53BCF6}">
      <dsp:nvSpPr>
        <dsp:cNvPr id="0" name=""/>
        <dsp:cNvSpPr/>
      </dsp:nvSpPr>
      <dsp:spPr>
        <a:xfrm>
          <a:off x="0" y="427592"/>
          <a:ext cx="7761865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407" tIns="395732" rIns="602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Criterios de admisi</a:t>
          </a:r>
          <a:r>
            <a:rPr lang="es-ES" sz="1900" kern="1200" dirty="0" smtClean="0"/>
            <a:t>ón laxos</a:t>
          </a:r>
          <a:endParaRPr lang="es-ES" sz="1900" kern="1200" dirty="0"/>
        </a:p>
      </dsp:txBody>
      <dsp:txXfrm>
        <a:off x="0" y="427592"/>
        <a:ext cx="7761865" cy="807975"/>
      </dsp:txXfrm>
    </dsp:sp>
    <dsp:sp modelId="{E661FA85-F8DD-7B47-B1D4-9B5A0DF41533}">
      <dsp:nvSpPr>
        <dsp:cNvPr id="0" name=""/>
        <dsp:cNvSpPr/>
      </dsp:nvSpPr>
      <dsp:spPr>
        <a:xfrm>
          <a:off x="388093" y="147152"/>
          <a:ext cx="5433305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366" tIns="0" rIns="2053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EUA educaci</a:t>
          </a:r>
          <a:r>
            <a:rPr lang="es-ES" sz="1900" kern="1200" dirty="0" smtClean="0"/>
            <a:t>ón y práctica médica no estandarizada</a:t>
          </a:r>
          <a:endParaRPr lang="es-ES" sz="1900" kern="1200" dirty="0"/>
        </a:p>
      </dsp:txBody>
      <dsp:txXfrm>
        <a:off x="415473" y="174532"/>
        <a:ext cx="5378545" cy="506120"/>
      </dsp:txXfrm>
    </dsp:sp>
    <dsp:sp modelId="{5A113B76-CCE7-9941-9949-DB65E1B4F05B}">
      <dsp:nvSpPr>
        <dsp:cNvPr id="0" name=""/>
        <dsp:cNvSpPr/>
      </dsp:nvSpPr>
      <dsp:spPr>
        <a:xfrm>
          <a:off x="0" y="1618607"/>
          <a:ext cx="7761865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407" tIns="395732" rIns="602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 No vinculadas a servicios hospitalarios con criterios variables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 No vinculadas a Universidades</a:t>
          </a:r>
          <a:endParaRPr lang="es-ES" sz="1900" kern="1200" dirty="0"/>
        </a:p>
      </dsp:txBody>
      <dsp:txXfrm>
        <a:off x="0" y="1618607"/>
        <a:ext cx="7761865" cy="1107225"/>
      </dsp:txXfrm>
    </dsp:sp>
    <dsp:sp modelId="{719DCF45-22F6-3040-BDA2-4BD43D0631E4}">
      <dsp:nvSpPr>
        <dsp:cNvPr id="0" name=""/>
        <dsp:cNvSpPr/>
      </dsp:nvSpPr>
      <dsp:spPr>
        <a:xfrm>
          <a:off x="388093" y="1338167"/>
          <a:ext cx="5433305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366" tIns="0" rIns="2053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Escuelas de medicina particulares</a:t>
          </a:r>
          <a:endParaRPr lang="es-ES" sz="1900" kern="1200" dirty="0"/>
        </a:p>
      </dsp:txBody>
      <dsp:txXfrm>
        <a:off x="415473" y="1365547"/>
        <a:ext cx="5378545" cy="506120"/>
      </dsp:txXfrm>
    </dsp:sp>
    <dsp:sp modelId="{137DBC6A-5309-604D-8CD1-6075B05937B3}">
      <dsp:nvSpPr>
        <dsp:cNvPr id="0" name=""/>
        <dsp:cNvSpPr/>
      </dsp:nvSpPr>
      <dsp:spPr>
        <a:xfrm>
          <a:off x="0" y="3108872"/>
          <a:ext cx="7761865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407" tIns="395732" rIns="602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Modelo basado en enseñanzas de mentores a estudiantes</a:t>
          </a:r>
          <a:endParaRPr lang="es-ES" sz="1900" kern="1200" dirty="0"/>
        </a:p>
      </dsp:txBody>
      <dsp:txXfrm>
        <a:off x="0" y="3108872"/>
        <a:ext cx="7761865" cy="807975"/>
      </dsp:txXfrm>
    </dsp:sp>
    <dsp:sp modelId="{7E931FFA-8AA3-484A-BC74-F416105F10B0}">
      <dsp:nvSpPr>
        <dsp:cNvPr id="0" name=""/>
        <dsp:cNvSpPr/>
      </dsp:nvSpPr>
      <dsp:spPr>
        <a:xfrm>
          <a:off x="388093" y="2828432"/>
          <a:ext cx="5433305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366" tIns="0" rIns="2053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Practica basada en experiencia</a:t>
          </a:r>
          <a:endParaRPr lang="es-ES" sz="1900" kern="1200" dirty="0"/>
        </a:p>
      </dsp:txBody>
      <dsp:txXfrm>
        <a:off x="415473" y="2855812"/>
        <a:ext cx="5378545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E389-FEA8-5E4D-961B-E9695EAA62E1}">
      <dsp:nvSpPr>
        <dsp:cNvPr id="0" name=""/>
        <dsp:cNvSpPr/>
      </dsp:nvSpPr>
      <dsp:spPr>
        <a:xfrm>
          <a:off x="20001" y="670904"/>
          <a:ext cx="2368278" cy="9473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Secuenciación genética</a:t>
          </a:r>
        </a:p>
      </dsp:txBody>
      <dsp:txXfrm>
        <a:off x="20001" y="670904"/>
        <a:ext cx="2368278" cy="947311"/>
      </dsp:txXfrm>
    </dsp:sp>
    <dsp:sp modelId="{72BA623C-0369-F84C-BD53-99E615D3DCFD}">
      <dsp:nvSpPr>
        <dsp:cNvPr id="0" name=""/>
        <dsp:cNvSpPr/>
      </dsp:nvSpPr>
      <dsp:spPr>
        <a:xfrm>
          <a:off x="2429" y="1635797"/>
          <a:ext cx="2368278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Permite identificar las poblaciones en riesgo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ES" sz="1400" kern="1200" dirty="0">
              <a:sym typeface="Wingdings" panose="05000000000000000000" pitchFamily="2" charset="2"/>
            </a:rPr>
            <a:t></a:t>
          </a:r>
          <a:r>
            <a:rPr lang="es-ES" sz="1400" kern="1200" dirty="0"/>
            <a:t> intervenciones tempranas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Ayudar a que los médicos receten medicamentos específicos</a:t>
          </a:r>
        </a:p>
      </dsp:txBody>
      <dsp:txXfrm>
        <a:off x="2429" y="1635797"/>
        <a:ext cx="2368278" cy="2854800"/>
      </dsp:txXfrm>
    </dsp:sp>
    <dsp:sp modelId="{246195EA-3525-D946-A4C3-B5867B1F42B8}">
      <dsp:nvSpPr>
        <dsp:cNvPr id="0" name=""/>
        <dsp:cNvSpPr/>
      </dsp:nvSpPr>
      <dsp:spPr>
        <a:xfrm>
          <a:off x="2702265" y="688486"/>
          <a:ext cx="2368278" cy="9473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Inmunoterapia</a:t>
          </a:r>
          <a:endParaRPr lang="es-ES" sz="2000" kern="1200" dirty="0"/>
        </a:p>
      </dsp:txBody>
      <dsp:txXfrm>
        <a:off x="2702265" y="688486"/>
        <a:ext cx="2368278" cy="947311"/>
      </dsp:txXfrm>
    </dsp:sp>
    <dsp:sp modelId="{C8665E7B-6CF6-C840-BA1F-BB63F348BD8B}">
      <dsp:nvSpPr>
        <dsp:cNvPr id="0" name=""/>
        <dsp:cNvSpPr/>
      </dsp:nvSpPr>
      <dsp:spPr>
        <a:xfrm>
          <a:off x="2702265" y="1635797"/>
          <a:ext cx="2368278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Potencial de ampliar significativamente la supervivencia de pacientes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Por ejemplo: terapia de receptores quiméricos antigénicos proporciona tasas de respuesta que rondan el 90%. </a:t>
          </a:r>
        </a:p>
      </dsp:txBody>
      <dsp:txXfrm>
        <a:off x="2702265" y="1635797"/>
        <a:ext cx="2368278" cy="2854800"/>
      </dsp:txXfrm>
    </dsp:sp>
    <dsp:sp modelId="{12135832-C757-1042-AB12-3FD27F66A07C}">
      <dsp:nvSpPr>
        <dsp:cNvPr id="0" name=""/>
        <dsp:cNvSpPr/>
      </dsp:nvSpPr>
      <dsp:spPr>
        <a:xfrm>
          <a:off x="5402102" y="688486"/>
          <a:ext cx="2368278" cy="9473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Telemedicina</a:t>
          </a:r>
          <a:endParaRPr lang="es-ES" sz="2000" kern="1200" dirty="0"/>
        </a:p>
      </dsp:txBody>
      <dsp:txXfrm>
        <a:off x="5402102" y="688486"/>
        <a:ext cx="2368278" cy="947311"/>
      </dsp:txXfrm>
    </dsp:sp>
    <dsp:sp modelId="{4C6D47F3-347B-B74C-9CE2-1807EAD83CB4}">
      <dsp:nvSpPr>
        <dsp:cNvPr id="0" name=""/>
        <dsp:cNvSpPr/>
      </dsp:nvSpPr>
      <dsp:spPr>
        <a:xfrm>
          <a:off x="5402102" y="1635797"/>
          <a:ext cx="2368278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Permite la comunicación, diagnóstico, tratamiento y seguimiento remotos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Permite la </a:t>
          </a:r>
          <a:r>
            <a:rPr lang="es-MX" sz="1400" kern="1200" dirty="0"/>
            <a:t>conexión </a:t>
          </a:r>
          <a:r>
            <a:rPr lang="es-ES" sz="1400" kern="1200" dirty="0"/>
            <a:t>a distancia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Posibilidad de contacto más frecuente, conveniente y de bajo costo</a:t>
          </a:r>
        </a:p>
      </dsp:txBody>
      <dsp:txXfrm>
        <a:off x="5402102" y="1635797"/>
        <a:ext cx="2368278" cy="2854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C89C8-7063-8540-870B-7024FC043502}">
      <dsp:nvSpPr>
        <dsp:cNvPr id="0" name=""/>
        <dsp:cNvSpPr/>
      </dsp:nvSpPr>
      <dsp:spPr>
        <a:xfrm>
          <a:off x="0" y="217622"/>
          <a:ext cx="7102725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250" tIns="270764" rIns="5512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smtClean="0"/>
            <a:t>se encuentra en </a:t>
          </a:r>
          <a:r>
            <a:rPr lang="es-MX" sz="1400" u="sng" kern="1200" smtClean="0"/>
            <a:t>contínuo proceso evolutivo</a:t>
          </a:r>
          <a:r>
            <a:rPr lang="es-MX" sz="1400" kern="1200" smtClean="0"/>
            <a:t> </a:t>
          </a:r>
          <a:endParaRPr lang="es-MX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smtClean="0"/>
            <a:t>se </a:t>
          </a:r>
          <a:r>
            <a:rPr lang="es-MX" sz="1400" u="sng" kern="1200" smtClean="0"/>
            <a:t>adapta a nuevos </a:t>
          </a:r>
          <a:r>
            <a:rPr lang="es-MX" sz="1400" kern="1200" smtClean="0"/>
            <a:t>conocimientos y procedimientos 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smtClean="0"/>
            <a:t>debe </a:t>
          </a:r>
          <a:r>
            <a:rPr lang="es-MX" sz="1400" u="sng" kern="1200" smtClean="0"/>
            <a:t>alcanzar las demandas de cada generación</a:t>
          </a:r>
          <a:r>
            <a:rPr lang="es-MX" sz="1400" kern="1200" smtClean="0"/>
            <a:t> de médicos egresados</a:t>
          </a:r>
          <a:endParaRPr lang="es-MX" sz="1400" kern="1200" dirty="0"/>
        </a:p>
      </dsp:txBody>
      <dsp:txXfrm>
        <a:off x="0" y="217622"/>
        <a:ext cx="7102725" cy="1023750"/>
      </dsp:txXfrm>
    </dsp:sp>
    <dsp:sp modelId="{84F1E211-E2E0-AA47-BC78-923D7F4A1D15}">
      <dsp:nvSpPr>
        <dsp:cNvPr id="0" name=""/>
        <dsp:cNvSpPr/>
      </dsp:nvSpPr>
      <dsp:spPr>
        <a:xfrm>
          <a:off x="355136" y="25742"/>
          <a:ext cx="4971907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926" tIns="0" rIns="187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La educación médica:</a:t>
          </a:r>
          <a:endParaRPr lang="es-ES" sz="1400" kern="1200"/>
        </a:p>
      </dsp:txBody>
      <dsp:txXfrm>
        <a:off x="373870" y="44476"/>
        <a:ext cx="4934439" cy="346292"/>
      </dsp:txXfrm>
    </dsp:sp>
    <dsp:sp modelId="{EA25429E-E620-C641-BBD2-B75216917F85}">
      <dsp:nvSpPr>
        <dsp:cNvPr id="0" name=""/>
        <dsp:cNvSpPr/>
      </dsp:nvSpPr>
      <dsp:spPr>
        <a:xfrm>
          <a:off x="0" y="1503452"/>
          <a:ext cx="7102725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250" tIns="270764" rIns="5512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Transform</a:t>
          </a:r>
          <a:r>
            <a:rPr lang="es-ES" sz="1400" kern="1200" dirty="0" smtClean="0"/>
            <a:t>ó la medicina y la ciencia en el mundo,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 sistematizo el conocimiento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Provoc</a:t>
          </a:r>
          <a:r>
            <a:rPr lang="es-ES" sz="1400" kern="1200" dirty="0" smtClean="0"/>
            <a:t>ó avances notables en la transición epidemiológica</a:t>
          </a:r>
          <a:endParaRPr lang="es-ES" sz="1400" kern="1200" dirty="0"/>
        </a:p>
      </dsp:txBody>
      <dsp:txXfrm>
        <a:off x="0" y="1503452"/>
        <a:ext cx="7102725" cy="1023750"/>
      </dsp:txXfrm>
    </dsp:sp>
    <dsp:sp modelId="{A6DAD816-38E6-3C46-8D38-D451A400A871}">
      <dsp:nvSpPr>
        <dsp:cNvPr id="0" name=""/>
        <dsp:cNvSpPr/>
      </dsp:nvSpPr>
      <dsp:spPr>
        <a:xfrm>
          <a:off x="355136" y="1311572"/>
          <a:ext cx="4971907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926" tIns="0" rIns="187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escuela americana</a:t>
          </a:r>
          <a:endParaRPr lang="es-ES" sz="1400" kern="1200" dirty="0"/>
        </a:p>
      </dsp:txBody>
      <dsp:txXfrm>
        <a:off x="373870" y="1330306"/>
        <a:ext cx="4934439" cy="346292"/>
      </dsp:txXfrm>
    </dsp:sp>
    <dsp:sp modelId="{D554F511-6E54-BF4A-8A60-1826DEAF8117}">
      <dsp:nvSpPr>
        <dsp:cNvPr id="0" name=""/>
        <dsp:cNvSpPr/>
      </dsp:nvSpPr>
      <dsp:spPr>
        <a:xfrm>
          <a:off x="0" y="2789282"/>
          <a:ext cx="7102725" cy="1248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250" tIns="270764" rIns="5512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requiere una medicina humanizada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Basada en evidencia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Sensible a inequidad, determinantes sociales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Que hace buen uso de la tecnolog</a:t>
          </a:r>
          <a:r>
            <a:rPr lang="es-ES" sz="1400" kern="1200" dirty="0" smtClean="0"/>
            <a:t>ía para mejorar la calidad de vida</a:t>
          </a:r>
          <a:endParaRPr lang="es-ES" sz="1400" kern="1200" dirty="0"/>
        </a:p>
      </dsp:txBody>
      <dsp:txXfrm>
        <a:off x="0" y="2789282"/>
        <a:ext cx="7102725" cy="1248975"/>
      </dsp:txXfrm>
    </dsp:sp>
    <dsp:sp modelId="{32203195-5FD4-B342-A3E7-69F9675D6118}">
      <dsp:nvSpPr>
        <dsp:cNvPr id="0" name=""/>
        <dsp:cNvSpPr/>
      </dsp:nvSpPr>
      <dsp:spPr>
        <a:xfrm>
          <a:off x="355136" y="2597402"/>
          <a:ext cx="4971907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926" tIns="0" rIns="187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Pensando en el futuro:</a:t>
          </a:r>
          <a:endParaRPr lang="es-ES" sz="1400" kern="1200" dirty="0"/>
        </a:p>
      </dsp:txBody>
      <dsp:txXfrm>
        <a:off x="373870" y="2616136"/>
        <a:ext cx="4934439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B2C89-0BB0-2A43-8BC2-553843E8FD30}">
      <dsp:nvSpPr>
        <dsp:cNvPr id="0" name=""/>
        <dsp:cNvSpPr/>
      </dsp:nvSpPr>
      <dsp:spPr>
        <a:xfrm>
          <a:off x="0" y="18989"/>
          <a:ext cx="5221699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rgbClr val="1F497D"/>
              </a:solidFill>
            </a:rPr>
            <a:t>Telemedicina: </a:t>
          </a:r>
          <a:r>
            <a:rPr lang="es-ES" sz="1600" kern="1200" dirty="0">
              <a:solidFill>
                <a:srgbClr val="1F497D"/>
              </a:solidFill>
            </a:rPr>
            <a:t>transmisión de información en salud o consulta cara a cara a través de un sistema de video. </a:t>
          </a:r>
        </a:p>
      </dsp:txBody>
      <dsp:txXfrm>
        <a:off x="31070" y="50059"/>
        <a:ext cx="5159559" cy="574340"/>
      </dsp:txXfrm>
    </dsp:sp>
    <dsp:sp modelId="{B5E34212-2648-A446-A4DB-49EBC013BD19}">
      <dsp:nvSpPr>
        <dsp:cNvPr id="0" name=""/>
        <dsp:cNvSpPr/>
      </dsp:nvSpPr>
      <dsp:spPr>
        <a:xfrm>
          <a:off x="0" y="701550"/>
          <a:ext cx="5221699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>
              <a:solidFill>
                <a:srgbClr val="1F497D"/>
              </a:solidFill>
            </a:rPr>
            <a:t>Telemonitoreo</a:t>
          </a:r>
          <a:r>
            <a:rPr lang="es-ES" sz="1600" b="1" kern="1200" dirty="0">
              <a:solidFill>
                <a:srgbClr val="1F497D"/>
              </a:solidFill>
            </a:rPr>
            <a:t>:</a:t>
          </a:r>
          <a:r>
            <a:rPr lang="es-ES" sz="1600" kern="1200" dirty="0">
              <a:solidFill>
                <a:srgbClr val="1F497D"/>
              </a:solidFill>
            </a:rPr>
            <a:t> monitoreo remoto de signos y síntomas vitales. </a:t>
          </a:r>
        </a:p>
      </dsp:txBody>
      <dsp:txXfrm>
        <a:off x="31070" y="732620"/>
        <a:ext cx="5159559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E4BA3-DC72-E744-8A97-5F586F53BCF6}">
      <dsp:nvSpPr>
        <dsp:cNvPr id="0" name=""/>
        <dsp:cNvSpPr/>
      </dsp:nvSpPr>
      <dsp:spPr>
        <a:xfrm>
          <a:off x="0" y="1159592"/>
          <a:ext cx="6535730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245" tIns="416560" rIns="5072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Escuelas de Homeopat</a:t>
          </a:r>
          <a:r>
            <a:rPr lang="es-ES" sz="2000" kern="1200" dirty="0" smtClean="0"/>
            <a:t>ía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Electroterapia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Medicina ecléctica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Medicina tradicional</a:t>
          </a:r>
          <a:endParaRPr lang="es-ES" sz="2000" kern="1200" dirty="0"/>
        </a:p>
      </dsp:txBody>
      <dsp:txXfrm>
        <a:off x="0" y="1159592"/>
        <a:ext cx="6535730" cy="1827000"/>
      </dsp:txXfrm>
    </dsp:sp>
    <dsp:sp modelId="{E661FA85-F8DD-7B47-B1D4-9B5A0DF41533}">
      <dsp:nvSpPr>
        <dsp:cNvPr id="0" name=""/>
        <dsp:cNvSpPr/>
      </dsp:nvSpPr>
      <dsp:spPr>
        <a:xfrm>
          <a:off x="326786" y="864392"/>
          <a:ext cx="4575011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925" tIns="0" rIns="1729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esa </a:t>
          </a:r>
          <a:r>
            <a:rPr lang="es-ES" sz="2000" kern="1200" dirty="0" err="1" smtClean="0"/>
            <a:t>epoca</a:t>
          </a:r>
          <a:r>
            <a:rPr lang="es-ES" sz="2000" kern="1200" dirty="0" smtClean="0"/>
            <a:t> eran abundantes en EUA:</a:t>
          </a:r>
          <a:endParaRPr lang="es-ES" sz="2000" kern="1200" dirty="0"/>
        </a:p>
      </dsp:txBody>
      <dsp:txXfrm>
        <a:off x="355607" y="893213"/>
        <a:ext cx="4517369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E4BA3-DC72-E744-8A97-5F586F53BCF6}">
      <dsp:nvSpPr>
        <dsp:cNvPr id="0" name=""/>
        <dsp:cNvSpPr/>
      </dsp:nvSpPr>
      <dsp:spPr>
        <a:xfrm>
          <a:off x="0" y="454119"/>
          <a:ext cx="7893235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03" tIns="333248" rIns="6126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Trabajan en un reporte sobre la educaci</a:t>
          </a:r>
          <a:r>
            <a:rPr lang="es-ES" sz="1600" kern="1200" dirty="0" smtClean="0"/>
            <a:t>ón médica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Incluye al Dr. </a:t>
          </a:r>
          <a:r>
            <a:rPr lang="es-ES" sz="1600" kern="1200" dirty="0" err="1" smtClean="0"/>
            <a:t>Welch</a:t>
          </a:r>
          <a:r>
            <a:rPr lang="es-ES" sz="1600" kern="1200" dirty="0" smtClean="0"/>
            <a:t>, director fundador de la escuela de Medicina de Johns Hopkins, Dr. </a:t>
          </a:r>
          <a:r>
            <a:rPr lang="es-ES" sz="1600" kern="1200" dirty="0" err="1" smtClean="0"/>
            <a:t>Osler</a:t>
          </a:r>
          <a:r>
            <a:rPr lang="es-ES" sz="1600" kern="1200" dirty="0" smtClean="0"/>
            <a:t>, Dr. Gates y el Dr. </a:t>
          </a:r>
          <a:r>
            <a:rPr lang="es-ES" sz="1600" kern="1200" dirty="0" err="1" smtClean="0"/>
            <a:t>Flexner</a:t>
          </a:r>
          <a:endParaRPr lang="es-ES" sz="1600" kern="1200" dirty="0"/>
        </a:p>
      </dsp:txBody>
      <dsp:txXfrm>
        <a:off x="0" y="454119"/>
        <a:ext cx="7893235" cy="1159200"/>
      </dsp:txXfrm>
    </dsp:sp>
    <dsp:sp modelId="{E661FA85-F8DD-7B47-B1D4-9B5A0DF41533}">
      <dsp:nvSpPr>
        <dsp:cNvPr id="0" name=""/>
        <dsp:cNvSpPr/>
      </dsp:nvSpPr>
      <dsp:spPr>
        <a:xfrm>
          <a:off x="394661" y="217959"/>
          <a:ext cx="55252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842" tIns="0" rIns="2088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 finales del siglo XX se forma un grupo de acad</a:t>
          </a:r>
          <a:r>
            <a:rPr lang="es-ES" sz="1600" kern="1200" dirty="0" smtClean="0"/>
            <a:t>émicos</a:t>
          </a:r>
          <a:endParaRPr lang="es-ES" sz="1600" kern="1200" dirty="0"/>
        </a:p>
      </dsp:txBody>
      <dsp:txXfrm>
        <a:off x="417718" y="241016"/>
        <a:ext cx="5479150" cy="426206"/>
      </dsp:txXfrm>
    </dsp:sp>
    <dsp:sp modelId="{5A113B76-CCE7-9941-9949-DB65E1B4F05B}">
      <dsp:nvSpPr>
        <dsp:cNvPr id="0" name=""/>
        <dsp:cNvSpPr/>
      </dsp:nvSpPr>
      <dsp:spPr>
        <a:xfrm>
          <a:off x="0" y="1935879"/>
          <a:ext cx="7893235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03" tIns="333248" rIns="6126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 Sin sesgos ni preconcepciones analiza de manera cr</a:t>
          </a:r>
          <a:r>
            <a:rPr lang="es-ES" sz="1600" kern="1200" dirty="0" smtClean="0"/>
            <a:t>ítica la educación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 Estudia la literatura principalmente alemana.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Visita las escuelas de medicina de EUA</a:t>
          </a:r>
          <a:endParaRPr lang="es-ES" sz="1600" kern="1200" dirty="0"/>
        </a:p>
      </dsp:txBody>
      <dsp:txXfrm>
        <a:off x="0" y="1935879"/>
        <a:ext cx="7893235" cy="1184400"/>
      </dsp:txXfrm>
    </dsp:sp>
    <dsp:sp modelId="{719DCF45-22F6-3040-BDA2-4BD43D0631E4}">
      <dsp:nvSpPr>
        <dsp:cNvPr id="0" name=""/>
        <dsp:cNvSpPr/>
      </dsp:nvSpPr>
      <dsp:spPr>
        <a:xfrm>
          <a:off x="394661" y="1699719"/>
          <a:ext cx="55252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842" tIns="0" rIns="2088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Flexner</a:t>
          </a:r>
          <a:r>
            <a:rPr lang="es-ES" sz="1600" kern="1200" dirty="0" smtClean="0">
              <a:solidFill>
                <a:srgbClr val="000000"/>
              </a:solidFill>
            </a:rPr>
            <a:t>, aporta la visi</a:t>
          </a:r>
          <a:r>
            <a:rPr lang="es-ES" sz="1600" kern="1200" dirty="0" smtClean="0">
              <a:solidFill>
                <a:srgbClr val="000000"/>
              </a:solidFill>
            </a:rPr>
            <a:t>ón de un especialista en educación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17718" y="1722776"/>
        <a:ext cx="5479150" cy="426206"/>
      </dsp:txXfrm>
    </dsp:sp>
    <dsp:sp modelId="{137DBC6A-5309-604D-8CD1-6075B05937B3}">
      <dsp:nvSpPr>
        <dsp:cNvPr id="0" name=""/>
        <dsp:cNvSpPr/>
      </dsp:nvSpPr>
      <dsp:spPr>
        <a:xfrm>
          <a:off x="0" y="3442840"/>
          <a:ext cx="789323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03" tIns="333248" rIns="6126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0" y="3442840"/>
        <a:ext cx="7893235" cy="403200"/>
      </dsp:txXfrm>
    </dsp:sp>
    <dsp:sp modelId="{7E931FFA-8AA3-484A-BC74-F416105F10B0}">
      <dsp:nvSpPr>
        <dsp:cNvPr id="0" name=""/>
        <dsp:cNvSpPr/>
      </dsp:nvSpPr>
      <dsp:spPr>
        <a:xfrm>
          <a:off x="394661" y="3206680"/>
          <a:ext cx="55252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842" tIns="0" rIns="2088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Apoyo</a:t>
          </a:r>
          <a:r>
            <a:rPr lang="es-ES" sz="1600" kern="1200" baseline="0" dirty="0" smtClean="0"/>
            <a:t> importante de recursos filantr</a:t>
          </a:r>
          <a:r>
            <a:rPr lang="es-ES" sz="1600" kern="1200" baseline="0" dirty="0" smtClean="0"/>
            <a:t>ópicos de Rockefeller</a:t>
          </a:r>
          <a:endParaRPr lang="es-ES" sz="1600" kern="1200" dirty="0"/>
        </a:p>
      </dsp:txBody>
      <dsp:txXfrm>
        <a:off x="417718" y="3229737"/>
        <a:ext cx="547915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72200-EEB3-F243-AE1B-F4DC1C0AADAB}">
      <dsp:nvSpPr>
        <dsp:cNvPr id="0" name=""/>
        <dsp:cNvSpPr/>
      </dsp:nvSpPr>
      <dsp:spPr>
        <a:xfrm>
          <a:off x="425156" y="2003"/>
          <a:ext cx="2198950" cy="13193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Conocimiento empírico</a:t>
          </a:r>
          <a:endParaRPr lang="es-ES" sz="2000" kern="1200" dirty="0"/>
        </a:p>
      </dsp:txBody>
      <dsp:txXfrm>
        <a:off x="425156" y="2003"/>
        <a:ext cx="2198950" cy="1319370"/>
      </dsp:txXfrm>
    </dsp:sp>
    <dsp:sp modelId="{70CA48D1-96C1-8E4E-96D8-C94D7B7DF000}">
      <dsp:nvSpPr>
        <dsp:cNvPr id="0" name=""/>
        <dsp:cNvSpPr/>
      </dsp:nvSpPr>
      <dsp:spPr>
        <a:xfrm>
          <a:off x="2844001" y="2003"/>
          <a:ext cx="2198950" cy="13193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0000"/>
              </a:solidFill>
            </a:rPr>
            <a:t>Aprendizaje basado en memorizaci</a:t>
          </a:r>
          <a:r>
            <a:rPr lang="es-MX" sz="2000" kern="1200" dirty="0" smtClean="0">
              <a:solidFill>
                <a:srgbClr val="000000"/>
              </a:solidFill>
            </a:rPr>
            <a:t>ón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2844001" y="2003"/>
        <a:ext cx="2198950" cy="1319370"/>
      </dsp:txXfrm>
    </dsp:sp>
    <dsp:sp modelId="{A71B877A-44DC-3B49-B40D-B3BCA07C3A95}">
      <dsp:nvSpPr>
        <dsp:cNvPr id="0" name=""/>
        <dsp:cNvSpPr/>
      </dsp:nvSpPr>
      <dsp:spPr>
        <a:xfrm>
          <a:off x="5262846" y="2003"/>
          <a:ext cx="2198950" cy="13193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Sin criterios de admisión estándar</a:t>
          </a:r>
          <a:endParaRPr lang="es-ES" sz="2000" kern="1200" dirty="0"/>
        </a:p>
      </dsp:txBody>
      <dsp:txXfrm>
        <a:off x="5262846" y="2003"/>
        <a:ext cx="2198950" cy="1319370"/>
      </dsp:txXfrm>
    </dsp:sp>
    <dsp:sp modelId="{864EBE1B-188E-3B49-AA42-0C8B22ED1678}">
      <dsp:nvSpPr>
        <dsp:cNvPr id="0" name=""/>
        <dsp:cNvSpPr/>
      </dsp:nvSpPr>
      <dsp:spPr>
        <a:xfrm>
          <a:off x="1389076" y="1541269"/>
          <a:ext cx="2459349" cy="13193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0000"/>
              </a:solidFill>
            </a:rPr>
            <a:t>Sin criterios de evaluación para egresados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1389076" y="1541269"/>
        <a:ext cx="2459349" cy="1319370"/>
      </dsp:txXfrm>
    </dsp:sp>
    <dsp:sp modelId="{784539D3-D2CF-8B47-8165-ECD182F46243}">
      <dsp:nvSpPr>
        <dsp:cNvPr id="0" name=""/>
        <dsp:cNvSpPr/>
      </dsp:nvSpPr>
      <dsp:spPr>
        <a:xfrm>
          <a:off x="4068321" y="1541269"/>
          <a:ext cx="2429554" cy="13193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Escuelas de medicina con fines de lucro</a:t>
          </a:r>
          <a:endParaRPr lang="es-ES" sz="2000" kern="1200" dirty="0"/>
        </a:p>
      </dsp:txBody>
      <dsp:txXfrm>
        <a:off x="4068321" y="1541269"/>
        <a:ext cx="2429554" cy="1319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EEB94-7E7C-4DF7-906A-8F0031A37F9A}">
      <dsp:nvSpPr>
        <dsp:cNvPr id="0" name=""/>
        <dsp:cNvSpPr/>
      </dsp:nvSpPr>
      <dsp:spPr>
        <a:xfrm>
          <a:off x="3073860" y="1831634"/>
          <a:ext cx="2286514" cy="2194667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>
              <a:solidFill>
                <a:srgbClr val="000000"/>
              </a:solidFill>
            </a:rPr>
            <a:t>Aprendizaje basado en la práctica</a:t>
          </a:r>
          <a:endParaRPr lang="en-US" sz="2400" i="0" kern="1200" dirty="0">
            <a:solidFill>
              <a:srgbClr val="000000"/>
            </a:solidFill>
          </a:endParaRPr>
        </a:p>
      </dsp:txBody>
      <dsp:txXfrm>
        <a:off x="3408712" y="2153036"/>
        <a:ext cx="1616810" cy="1551863"/>
      </dsp:txXfrm>
    </dsp:sp>
    <dsp:sp modelId="{9B2258E7-0E43-418D-B9E6-75D942073A63}">
      <dsp:nvSpPr>
        <dsp:cNvPr id="0" name=""/>
        <dsp:cNvSpPr/>
      </dsp:nvSpPr>
      <dsp:spPr>
        <a:xfrm rot="11028753">
          <a:off x="1350478" y="2412494"/>
          <a:ext cx="1747477" cy="5517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83AED37-D496-4F01-8E41-82A8FAE83B6A}">
      <dsp:nvSpPr>
        <dsp:cNvPr id="0" name=""/>
        <dsp:cNvSpPr/>
      </dsp:nvSpPr>
      <dsp:spPr>
        <a:xfrm>
          <a:off x="112665" y="1997497"/>
          <a:ext cx="2333806" cy="1471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Espacios físicos, laboratorios equipados</a:t>
          </a:r>
          <a:endParaRPr lang="en-US" sz="2400" kern="1200" dirty="0"/>
        </a:p>
      </dsp:txBody>
      <dsp:txXfrm>
        <a:off x="155762" y="2040594"/>
        <a:ext cx="2247612" cy="1385229"/>
      </dsp:txXfrm>
    </dsp:sp>
    <dsp:sp modelId="{09192F91-01A2-4A71-8177-71CE8CB7D390}">
      <dsp:nvSpPr>
        <dsp:cNvPr id="0" name=""/>
        <dsp:cNvSpPr/>
      </dsp:nvSpPr>
      <dsp:spPr>
        <a:xfrm rot="13285000">
          <a:off x="1610197" y="1170312"/>
          <a:ext cx="2096771" cy="5517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163A833A-1321-4D25-847B-B9D93C62A37C}">
      <dsp:nvSpPr>
        <dsp:cNvPr id="0" name=""/>
        <dsp:cNvSpPr/>
      </dsp:nvSpPr>
      <dsp:spPr>
        <a:xfrm>
          <a:off x="1206191" y="37"/>
          <a:ext cx="2340041" cy="1471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Admisiones estandarizadas</a:t>
          </a:r>
          <a:endParaRPr lang="en-US" sz="2700" kern="1200" dirty="0"/>
        </a:p>
      </dsp:txBody>
      <dsp:txXfrm>
        <a:off x="1249288" y="43134"/>
        <a:ext cx="2253847" cy="1385229"/>
      </dsp:txXfrm>
    </dsp:sp>
    <dsp:sp modelId="{D1D3E19B-6A88-4BCA-ADBD-7BBFEB7DA278}">
      <dsp:nvSpPr>
        <dsp:cNvPr id="0" name=""/>
        <dsp:cNvSpPr/>
      </dsp:nvSpPr>
      <dsp:spPr>
        <a:xfrm rot="18470189">
          <a:off x="4695375" y="1199886"/>
          <a:ext cx="1648428" cy="5517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A724C23-EEB4-4D81-BDA6-359535A674FA}">
      <dsp:nvSpPr>
        <dsp:cNvPr id="0" name=""/>
        <dsp:cNvSpPr/>
      </dsp:nvSpPr>
      <dsp:spPr>
        <a:xfrm>
          <a:off x="4663304" y="-64148"/>
          <a:ext cx="2614278" cy="1471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rgbClr val="000000"/>
              </a:solidFill>
            </a:rPr>
            <a:t>Exposición a material clínico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4706401" y="-21051"/>
        <a:ext cx="2528084" cy="1385229"/>
      </dsp:txXfrm>
    </dsp:sp>
    <dsp:sp modelId="{7AF1CCA1-A53A-4664-926B-2A5B55A843B8}">
      <dsp:nvSpPr>
        <dsp:cNvPr id="0" name=""/>
        <dsp:cNvSpPr/>
      </dsp:nvSpPr>
      <dsp:spPr>
        <a:xfrm rot="21214593">
          <a:off x="5344184" y="2335448"/>
          <a:ext cx="1776178" cy="5517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E61FF5F5-6AB6-4957-870A-2A038EA96D9F}">
      <dsp:nvSpPr>
        <dsp:cNvPr id="0" name=""/>
        <dsp:cNvSpPr/>
      </dsp:nvSpPr>
      <dsp:spPr>
        <a:xfrm>
          <a:off x="5959483" y="1855145"/>
          <a:ext cx="2521725" cy="1471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rgbClr val="000000"/>
              </a:solidFill>
            </a:rPr>
            <a:t>Escuelas de tiempo completo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6002580" y="1898242"/>
        <a:ext cx="2435531" cy="1385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FA3A-0330-8544-9890-30419E7EF760}">
      <dsp:nvSpPr>
        <dsp:cNvPr id="0" name=""/>
        <dsp:cNvSpPr/>
      </dsp:nvSpPr>
      <dsp:spPr>
        <a:xfrm>
          <a:off x="0" y="468615"/>
          <a:ext cx="94564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B29EC-46D3-4647-901B-19CF87C93BB8}">
      <dsp:nvSpPr>
        <dsp:cNvPr id="0" name=""/>
        <dsp:cNvSpPr/>
      </dsp:nvSpPr>
      <dsp:spPr>
        <a:xfrm>
          <a:off x="472823" y="11055"/>
          <a:ext cx="6619524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202" tIns="0" rIns="2502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modelo demostr</a:t>
          </a:r>
          <a:r>
            <a:rPr lang="es-ES" sz="2000" kern="1200" dirty="0" smtClean="0"/>
            <a:t>ó capacidad para innovar y avanzar científicamente y permitió que otras áreas del conocimiento adoptaran abordajes similares</a:t>
          </a:r>
          <a:endParaRPr lang="es-ES" sz="2000" kern="1200" dirty="0"/>
        </a:p>
      </dsp:txBody>
      <dsp:txXfrm>
        <a:off x="517495" y="55727"/>
        <a:ext cx="6530180" cy="825776"/>
      </dsp:txXfrm>
    </dsp:sp>
    <dsp:sp modelId="{EC9F8604-6F00-7D48-AAE4-7E9C0FBF7304}">
      <dsp:nvSpPr>
        <dsp:cNvPr id="0" name=""/>
        <dsp:cNvSpPr/>
      </dsp:nvSpPr>
      <dsp:spPr>
        <a:xfrm>
          <a:off x="0" y="1874776"/>
          <a:ext cx="94564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B683E-E7E6-4042-9288-7E526EFCEAE0}">
      <dsp:nvSpPr>
        <dsp:cNvPr id="0" name=""/>
        <dsp:cNvSpPr/>
      </dsp:nvSpPr>
      <dsp:spPr>
        <a:xfrm>
          <a:off x="472823" y="1417215"/>
          <a:ext cx="6619524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202" tIns="0" rIns="2502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Las escuelas de medicina se volvieron de tiempo completo y el proceso de grado aumento considerablemente su dificultad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517495" y="1461887"/>
        <a:ext cx="6530180" cy="825776"/>
      </dsp:txXfrm>
    </dsp:sp>
    <dsp:sp modelId="{7F232E96-A123-E94F-B365-6171589991F5}">
      <dsp:nvSpPr>
        <dsp:cNvPr id="0" name=""/>
        <dsp:cNvSpPr/>
      </dsp:nvSpPr>
      <dsp:spPr>
        <a:xfrm>
          <a:off x="0" y="3280936"/>
          <a:ext cx="94564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8035D-CA8D-A24B-A862-425016790967}">
      <dsp:nvSpPr>
        <dsp:cNvPr id="0" name=""/>
        <dsp:cNvSpPr/>
      </dsp:nvSpPr>
      <dsp:spPr>
        <a:xfrm>
          <a:off x="472823" y="2823376"/>
          <a:ext cx="6619524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0202" tIns="0" rIns="2502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Ha sido calificado como el modelo que llevo a la humanidad no s</a:t>
          </a:r>
          <a:r>
            <a:rPr lang="es-ES" sz="2000" kern="1200" dirty="0" smtClean="0"/>
            <a:t>ólo a muchos avances sino incluso al espacio</a:t>
          </a:r>
          <a:endParaRPr lang="es-ES" sz="2000" kern="1200" dirty="0"/>
        </a:p>
      </dsp:txBody>
      <dsp:txXfrm>
        <a:off x="517495" y="2868048"/>
        <a:ext cx="6530180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B7074-5D16-CB47-9162-6CBCED857B21}">
      <dsp:nvSpPr>
        <dsp:cNvPr id="0" name=""/>
        <dsp:cNvSpPr/>
      </dsp:nvSpPr>
      <dsp:spPr>
        <a:xfrm>
          <a:off x="0" y="434328"/>
          <a:ext cx="6437200" cy="804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F401-563D-8C44-BA09-6CAE3997617B}">
      <dsp:nvSpPr>
        <dsp:cNvPr id="0" name=""/>
        <dsp:cNvSpPr/>
      </dsp:nvSpPr>
      <dsp:spPr>
        <a:xfrm>
          <a:off x="321860" y="21048"/>
          <a:ext cx="450604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318" tIns="0" rIns="1703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Incapacidad de abordar adecuadamente el dolor del paciente</a:t>
          </a:r>
          <a:endParaRPr lang="es-ES" sz="2000" kern="1200" dirty="0"/>
        </a:p>
      </dsp:txBody>
      <dsp:txXfrm>
        <a:off x="362209" y="61397"/>
        <a:ext cx="4425342" cy="745862"/>
      </dsp:txXfrm>
    </dsp:sp>
    <dsp:sp modelId="{D5FF6EF9-2209-294F-8BC4-AEF453201773}">
      <dsp:nvSpPr>
        <dsp:cNvPr id="0" name=""/>
        <dsp:cNvSpPr/>
      </dsp:nvSpPr>
      <dsp:spPr>
        <a:xfrm>
          <a:off x="0" y="1803347"/>
          <a:ext cx="643720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598" tIns="583184" rIns="49959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Sin elementos para abordar falta de conocimiento, experimentaci</a:t>
          </a:r>
          <a:r>
            <a:rPr lang="es-ES" sz="2000" kern="1200" dirty="0" smtClean="0"/>
            <a:t>ón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Pobres relaci</a:t>
          </a:r>
          <a:r>
            <a:rPr lang="es-ES" sz="2000" kern="1200" dirty="0" smtClean="0"/>
            <a:t>ón médico-paciente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Rol de la profesi</a:t>
          </a:r>
          <a:r>
            <a:rPr lang="es-ES" sz="2000" kern="1200" dirty="0" smtClean="0"/>
            <a:t>ón como un servicio pobremente desarrollado</a:t>
          </a:r>
          <a:endParaRPr lang="es-ES" sz="2000" kern="1200" dirty="0"/>
        </a:p>
      </dsp:txBody>
      <dsp:txXfrm>
        <a:off x="0" y="1803347"/>
        <a:ext cx="6437200" cy="2205000"/>
      </dsp:txXfrm>
    </dsp:sp>
    <dsp:sp modelId="{843A64C1-4748-0F47-A3C0-0D5E9737D5D6}">
      <dsp:nvSpPr>
        <dsp:cNvPr id="0" name=""/>
        <dsp:cNvSpPr/>
      </dsp:nvSpPr>
      <dsp:spPr>
        <a:xfrm>
          <a:off x="321860" y="1390067"/>
          <a:ext cx="4506040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318" tIns="0" rIns="1703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Falta de sentido humano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362209" y="1430416"/>
        <a:ext cx="442534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6D21-AD44-0B4A-9BB4-4F9ED24D7BD8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89C5-79EF-DB49-9A33-ED1BC6A2808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5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Tabla sobre</a:t>
            </a:r>
            <a:r>
              <a:rPr lang="es-ES" baseline="0" dirty="0"/>
              <a:t> ventajas y desventajas en relación a la definición, tecnología, humanidad y calidez</a:t>
            </a:r>
          </a:p>
          <a:p>
            <a:r>
              <a:rPr lang="es-ES" baseline="0" dirty="0"/>
              <a:t>Distintos tipos de atención de acuerdo al tipo de escuela</a:t>
            </a:r>
          </a:p>
          <a:p>
            <a:r>
              <a:rPr lang="es-ES" baseline="0" dirty="0"/>
              <a:t>Privilegiar la escuela </a:t>
            </a:r>
            <a:r>
              <a:rPr lang="es-ES" baseline="0" dirty="0" err="1"/>
              <a:t>flexneriana</a:t>
            </a:r>
            <a:r>
              <a:rPr lang="es-ES" baseline="0" dirty="0"/>
              <a:t> sobre la francesa</a:t>
            </a:r>
          </a:p>
          <a:p>
            <a:r>
              <a:rPr lang="es-ES" baseline="0" dirty="0"/>
              <a:t>¿La nueva escuela?</a:t>
            </a:r>
          </a:p>
          <a:p>
            <a:r>
              <a:rPr lang="es-ES" baseline="0" dirty="0"/>
              <a:t>Ejemplo de entrenamiento de antropometría: estandarización de médico para encontrar síntomas y signos para certificar</a:t>
            </a:r>
            <a:endParaRPr lang="es-ES" dirty="0"/>
          </a:p>
          <a:p>
            <a:r>
              <a:rPr lang="es-ES" dirty="0"/>
              <a:t>Ejemplos de </a:t>
            </a:r>
            <a:r>
              <a:rPr lang="es-ES" dirty="0" err="1"/>
              <a:t>singos</a:t>
            </a:r>
            <a:r>
              <a:rPr lang="es-ES" dirty="0"/>
              <a:t> y síntomas: subjetividad</a:t>
            </a:r>
            <a:r>
              <a:rPr lang="es-ES" baseline="0" dirty="0"/>
              <a:t> y </a:t>
            </a:r>
            <a:endParaRPr lang="es-ES" dirty="0"/>
          </a:p>
          <a:p>
            <a:endParaRPr lang="es-ES" dirty="0"/>
          </a:p>
          <a:p>
            <a:r>
              <a:rPr lang="es-ES" dirty="0"/>
              <a:t>Lista</a:t>
            </a:r>
          </a:p>
          <a:p>
            <a:r>
              <a:rPr lang="es-ES" dirty="0"/>
              <a:t>Escuela francesa Signos y Síntomas del medico al paciente. Basad en propedéutica.</a:t>
            </a:r>
          </a:p>
          <a:p>
            <a:r>
              <a:rPr lang="es-ES" dirty="0"/>
              <a:t>Esta basada en experiencia no sistematizada.</a:t>
            </a:r>
          </a:p>
          <a:p>
            <a:endParaRPr lang="es-ES" dirty="0"/>
          </a:p>
          <a:p>
            <a:r>
              <a:rPr lang="es-ES" dirty="0"/>
              <a:t>Escuela Americana</a:t>
            </a:r>
          </a:p>
          <a:p>
            <a:r>
              <a:rPr lang="es-ES" dirty="0"/>
              <a:t>Usar tecnologías de alto costo pero esto reduce</a:t>
            </a:r>
          </a:p>
          <a:p>
            <a:endParaRPr lang="es-ES" dirty="0"/>
          </a:p>
          <a:p>
            <a:r>
              <a:rPr lang="es-ES" dirty="0"/>
              <a:t>Precisión de diagnóstico, estándar de oro es una prueba tecnológica.</a:t>
            </a:r>
          </a:p>
          <a:p>
            <a:endParaRPr lang="es-ES" dirty="0"/>
          </a:p>
          <a:p>
            <a:r>
              <a:rPr lang="es-ES" dirty="0"/>
              <a:t>Calidad y calidez. Desventaja del americano.</a:t>
            </a:r>
          </a:p>
          <a:p>
            <a:r>
              <a:rPr lang="es-ES" dirty="0"/>
              <a:t>Medicina</a:t>
            </a:r>
            <a:r>
              <a:rPr lang="es-ES" baseline="0" dirty="0"/>
              <a:t> personalizada y no.</a:t>
            </a:r>
            <a:endParaRPr lang="es-ES" dirty="0"/>
          </a:p>
          <a:p>
            <a:endParaRPr lang="es-ES" dirty="0"/>
          </a:p>
          <a:p>
            <a:r>
              <a:rPr lang="es-ES" dirty="0"/>
              <a:t>Menos costo abordaje,</a:t>
            </a:r>
            <a:r>
              <a:rPr lang="es-ES" baseline="0" dirty="0"/>
              <a:t> mayor acceso a mejor saludo. Acceso a menor salud.</a:t>
            </a:r>
          </a:p>
          <a:p>
            <a:r>
              <a:rPr lang="es-ES" baseline="0" dirty="0"/>
              <a:t>Exhibir desventajas, dificultad de signos y síntomas y facilidad para falta de estandarización. (</a:t>
            </a:r>
            <a:r>
              <a:rPr lang="es-ES" baseline="0" dirty="0" err="1"/>
              <a:t>plicometría</a:t>
            </a:r>
            <a:r>
              <a:rPr lang="es-ES" baseline="0" dirty="0"/>
              <a:t> y TA)   </a:t>
            </a:r>
          </a:p>
          <a:p>
            <a:r>
              <a:rPr lang="es-ES" baseline="0" dirty="0"/>
              <a:t>Conceptual de cada sistema.</a:t>
            </a:r>
          </a:p>
          <a:p>
            <a:r>
              <a:rPr lang="es-ES" baseline="0" dirty="0"/>
              <a:t>Discusión sin perder calidez, sistematización, estandarización. Conciliar.</a:t>
            </a:r>
          </a:p>
          <a:p>
            <a:r>
              <a:rPr lang="es-ES" baseline="0" dirty="0"/>
              <a:t>Tomar lo mejor de ambas escuelas.</a:t>
            </a:r>
          </a:p>
          <a:p>
            <a:r>
              <a:rPr lang="es-ES" baseline="0" dirty="0"/>
              <a:t>Aprender ambas escuelas</a:t>
            </a:r>
          </a:p>
          <a:p>
            <a:r>
              <a:rPr lang="es-ES" baseline="0" dirty="0"/>
              <a:t>Mate, </a:t>
            </a:r>
            <a:r>
              <a:rPr lang="es-ES" baseline="0" dirty="0" err="1"/>
              <a:t>submate</a:t>
            </a:r>
            <a:r>
              <a:rPr lang="es-ES" baseline="0" dirty="0"/>
              <a:t>, timpánico.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92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introduction</a:t>
            </a:r>
            <a:r>
              <a:rPr lang="es-ES" sz="1200" dirty="0"/>
              <a:t> of </a:t>
            </a:r>
            <a:r>
              <a:rPr lang="es-ES" sz="1200" dirty="0" err="1"/>
              <a:t>Electronic</a:t>
            </a:r>
            <a:r>
              <a:rPr lang="es-ES" sz="1200" dirty="0"/>
              <a:t> </a:t>
            </a:r>
            <a:r>
              <a:rPr lang="es-ES" sz="1200" dirty="0" err="1"/>
              <a:t>Health</a:t>
            </a:r>
            <a:r>
              <a:rPr lang="es-ES" sz="1200" dirty="0"/>
              <a:t> Records (</a:t>
            </a:r>
            <a:r>
              <a:rPr lang="es-ES" sz="1200" dirty="0" err="1"/>
              <a:t>EHRs</a:t>
            </a:r>
            <a:r>
              <a:rPr lang="es-ES" sz="1200" dirty="0"/>
              <a:t>) in </a:t>
            </a:r>
            <a:r>
              <a:rPr lang="es-ES" sz="1200" dirty="0" err="1"/>
              <a:t>replacing</a:t>
            </a:r>
            <a:r>
              <a:rPr lang="es-ES" sz="1200" dirty="0"/>
              <a:t> </a:t>
            </a:r>
            <a:r>
              <a:rPr lang="es-ES" sz="1200" dirty="0" err="1"/>
              <a:t>paper</a:t>
            </a:r>
            <a:r>
              <a:rPr lang="es-ES" sz="1200" dirty="0"/>
              <a:t> records has </a:t>
            </a:r>
            <a:r>
              <a:rPr lang="es-ES" sz="1200" dirty="0" err="1"/>
              <a:t>been</a:t>
            </a:r>
            <a:r>
              <a:rPr lang="es-ES" sz="1200" dirty="0"/>
              <a:t> a </a:t>
            </a:r>
            <a:r>
              <a:rPr lang="es-ES" sz="1200" dirty="0" err="1"/>
              <a:t>game</a:t>
            </a:r>
            <a:r>
              <a:rPr lang="es-ES" sz="1200" dirty="0"/>
              <a:t> </a:t>
            </a:r>
            <a:r>
              <a:rPr lang="es-ES" sz="1200" dirty="0" err="1"/>
              <a:t>changer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many</a:t>
            </a:r>
            <a:r>
              <a:rPr lang="es-ES" sz="1200" dirty="0"/>
              <a:t> </a:t>
            </a:r>
            <a:r>
              <a:rPr lang="es-ES" sz="1200" dirty="0" err="1"/>
              <a:t>allied</a:t>
            </a:r>
            <a:r>
              <a:rPr lang="es-ES" sz="1200" dirty="0"/>
              <a:t>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professionals</a:t>
            </a:r>
            <a:r>
              <a:rPr lang="es-ES" sz="12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/>
              <a:t>Nurses and </a:t>
            </a:r>
            <a:r>
              <a:rPr lang="es-ES" sz="1200" dirty="0" err="1"/>
              <a:t>technicians</a:t>
            </a:r>
            <a:r>
              <a:rPr lang="es-ES" sz="1200" dirty="0"/>
              <a:t> are </a:t>
            </a:r>
            <a:r>
              <a:rPr lang="es-ES" sz="1200" dirty="0" err="1"/>
              <a:t>now</a:t>
            </a:r>
            <a:r>
              <a:rPr lang="es-ES" sz="1200" dirty="0"/>
              <a:t> </a:t>
            </a:r>
            <a:r>
              <a:rPr lang="es-ES" sz="1200" dirty="0" err="1"/>
              <a:t>responsible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inputting</a:t>
            </a:r>
            <a:r>
              <a:rPr lang="es-ES" sz="1200" dirty="0"/>
              <a:t> </a:t>
            </a:r>
            <a:r>
              <a:rPr lang="es-ES" sz="1200" dirty="0" err="1"/>
              <a:t>patient</a:t>
            </a:r>
            <a:r>
              <a:rPr lang="es-ES" sz="1200" dirty="0"/>
              <a:t> data </a:t>
            </a:r>
            <a:r>
              <a:rPr lang="es-ES" sz="1200" dirty="0" err="1"/>
              <a:t>such</a:t>
            </a:r>
            <a:r>
              <a:rPr lang="es-ES" sz="1200" dirty="0"/>
              <a:t> as vital </a:t>
            </a:r>
            <a:r>
              <a:rPr lang="es-ES" sz="1200" dirty="0" err="1"/>
              <a:t>signs</a:t>
            </a:r>
            <a:r>
              <a:rPr lang="es-ES" sz="1200" dirty="0"/>
              <a:t>, </a:t>
            </a:r>
            <a:r>
              <a:rPr lang="es-ES" sz="1200" dirty="0" err="1"/>
              <a:t>weight</a:t>
            </a:r>
            <a:r>
              <a:rPr lang="es-ES" sz="1200" dirty="0"/>
              <a:t>, test </a:t>
            </a:r>
            <a:r>
              <a:rPr lang="es-ES" sz="1200" dirty="0" err="1"/>
              <a:t>results</a:t>
            </a:r>
            <a:r>
              <a:rPr lang="es-ES" sz="1200" dirty="0"/>
              <a:t>, etc. </a:t>
            </a:r>
            <a:r>
              <a:rPr lang="es-ES" sz="1200" dirty="0" err="1"/>
              <a:t>into</a:t>
            </a:r>
            <a:r>
              <a:rPr lang="es-ES" sz="1200" dirty="0"/>
              <a:t> a central, </a:t>
            </a:r>
            <a:r>
              <a:rPr lang="es-ES" sz="1200" dirty="0" err="1"/>
              <a:t>digitized</a:t>
            </a:r>
            <a:r>
              <a:rPr lang="es-ES" sz="1200" dirty="0"/>
              <a:t> </a:t>
            </a:r>
            <a:r>
              <a:rPr lang="es-ES" sz="1200" dirty="0" err="1"/>
              <a:t>system</a:t>
            </a:r>
            <a:r>
              <a:rPr lang="es-ES" sz="1200" dirty="0"/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1200" dirty="0" err="1"/>
              <a:t>Among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many</a:t>
            </a:r>
            <a:r>
              <a:rPr lang="es-ES" sz="1200" dirty="0"/>
              <a:t> </a:t>
            </a:r>
            <a:r>
              <a:rPr lang="es-ES" sz="1200" dirty="0" err="1"/>
              <a:t>benefits</a:t>
            </a:r>
            <a:r>
              <a:rPr lang="es-ES" sz="1200" dirty="0"/>
              <a:t> EHR </a:t>
            </a:r>
            <a:r>
              <a:rPr lang="es-ES" sz="1200" dirty="0" err="1"/>
              <a:t>technology</a:t>
            </a:r>
            <a:r>
              <a:rPr lang="es-ES" sz="1200" dirty="0"/>
              <a:t> has </a:t>
            </a:r>
            <a:r>
              <a:rPr lang="es-ES" sz="1200" dirty="0" err="1"/>
              <a:t>brought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include</a:t>
            </a:r>
            <a:r>
              <a:rPr lang="es-ES" sz="1200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1200" b="1" dirty="0" err="1"/>
              <a:t>Enhanced</a:t>
            </a:r>
            <a:r>
              <a:rPr lang="es-ES" sz="1200" b="1" dirty="0"/>
              <a:t> </a:t>
            </a:r>
            <a:r>
              <a:rPr lang="es-ES" sz="1200" b="1" dirty="0" err="1"/>
              <a:t>Patient</a:t>
            </a:r>
            <a:r>
              <a:rPr lang="es-ES" sz="1200" b="1" dirty="0"/>
              <a:t> </a:t>
            </a:r>
            <a:r>
              <a:rPr lang="es-ES" sz="1200" b="1" dirty="0" err="1"/>
              <a:t>Care</a:t>
            </a:r>
            <a:endParaRPr lang="es-ES" sz="1200" b="1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1200" dirty="0"/>
              <a:t>EHR can </a:t>
            </a:r>
            <a:r>
              <a:rPr lang="es-ES" sz="1200" dirty="0" err="1"/>
              <a:t>automatically</a:t>
            </a:r>
            <a:r>
              <a:rPr lang="es-ES" sz="1200" dirty="0"/>
              <a:t> </a:t>
            </a:r>
            <a:r>
              <a:rPr lang="es-ES" sz="1200" dirty="0" err="1"/>
              <a:t>alert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treating</a:t>
            </a:r>
            <a:r>
              <a:rPr lang="es-ES" sz="1200" dirty="0"/>
              <a:t> </a:t>
            </a:r>
            <a:r>
              <a:rPr lang="es-ES" sz="1200" dirty="0" err="1"/>
              <a:t>physician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potential</a:t>
            </a:r>
            <a:r>
              <a:rPr lang="es-ES" sz="1200" dirty="0"/>
              <a:t> </a:t>
            </a:r>
            <a:r>
              <a:rPr lang="es-ES" sz="1200" dirty="0" err="1"/>
              <a:t>issues</a:t>
            </a:r>
            <a:r>
              <a:rPr lang="es-ES" sz="1200" dirty="0"/>
              <a:t>, </a:t>
            </a:r>
            <a:r>
              <a:rPr lang="es-ES" sz="1200" dirty="0" err="1"/>
              <a:t>such</a:t>
            </a:r>
            <a:r>
              <a:rPr lang="es-ES" sz="1200" dirty="0"/>
              <a:t> as </a:t>
            </a:r>
            <a:r>
              <a:rPr lang="es-ES" sz="1200" dirty="0" err="1"/>
              <a:t>allergies</a:t>
            </a:r>
            <a:r>
              <a:rPr lang="es-ES" sz="1200" dirty="0"/>
              <a:t> 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intolerances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certain</a:t>
            </a:r>
            <a:r>
              <a:rPr lang="es-ES" sz="1200" dirty="0"/>
              <a:t> medicines. </a:t>
            </a:r>
            <a:r>
              <a:rPr lang="es-ES" sz="1200" dirty="0" err="1"/>
              <a:t>EHRs</a:t>
            </a:r>
            <a:r>
              <a:rPr lang="es-ES" sz="1200" dirty="0"/>
              <a:t> can be </a:t>
            </a:r>
            <a:r>
              <a:rPr lang="es-ES" sz="1200" dirty="0" err="1"/>
              <a:t>accessed</a:t>
            </a:r>
            <a:r>
              <a:rPr lang="es-ES" sz="1200" dirty="0"/>
              <a:t> in </a:t>
            </a:r>
            <a:r>
              <a:rPr lang="es-ES" sz="1200" dirty="0" err="1"/>
              <a:t>any</a:t>
            </a:r>
            <a:r>
              <a:rPr lang="es-ES" sz="1200" dirty="0"/>
              <a:t> medical </a:t>
            </a:r>
            <a:r>
              <a:rPr lang="es-ES" sz="1200" dirty="0" err="1"/>
              <a:t>facility</a:t>
            </a:r>
            <a:r>
              <a:rPr lang="es-ES" sz="1200" dirty="0"/>
              <a:t>, </a:t>
            </a:r>
            <a:r>
              <a:rPr lang="es-ES" sz="1200" dirty="0" err="1"/>
              <a:t>which</a:t>
            </a:r>
            <a:r>
              <a:rPr lang="es-ES" sz="1200" dirty="0"/>
              <a:t>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extremely</a:t>
            </a:r>
            <a:r>
              <a:rPr lang="es-ES" sz="1200" dirty="0"/>
              <a:t> </a:t>
            </a:r>
            <a:r>
              <a:rPr lang="es-ES" sz="1200" dirty="0" err="1"/>
              <a:t>useful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doctors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access</a:t>
            </a:r>
            <a:r>
              <a:rPr lang="es-ES" sz="1200" dirty="0"/>
              <a:t> </a:t>
            </a:r>
            <a:r>
              <a:rPr lang="es-ES" sz="1200" dirty="0" err="1"/>
              <a:t>their</a:t>
            </a:r>
            <a:r>
              <a:rPr lang="es-ES" sz="1200" dirty="0"/>
              <a:t> medical </a:t>
            </a:r>
            <a:r>
              <a:rPr lang="es-ES" sz="1200" dirty="0" err="1"/>
              <a:t>history</a:t>
            </a:r>
            <a:r>
              <a:rPr lang="es-ES" sz="12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1200" b="1" dirty="0" err="1"/>
              <a:t>Ease</a:t>
            </a:r>
            <a:r>
              <a:rPr lang="es-ES" sz="1200" b="1" dirty="0"/>
              <a:t> of </a:t>
            </a:r>
            <a:r>
              <a:rPr lang="es-ES" sz="1200" b="1" dirty="0" err="1"/>
              <a:t>Workflow</a:t>
            </a:r>
            <a:endParaRPr lang="es-ES" sz="1200" b="1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1200" dirty="0" err="1"/>
              <a:t>Entering</a:t>
            </a:r>
            <a:r>
              <a:rPr lang="es-ES" sz="1200" dirty="0"/>
              <a:t> data </a:t>
            </a:r>
            <a:r>
              <a:rPr lang="es-ES" sz="1200" dirty="0" err="1"/>
              <a:t>into</a:t>
            </a:r>
            <a:r>
              <a:rPr lang="es-ES" sz="1200" dirty="0"/>
              <a:t> a </a:t>
            </a:r>
            <a:r>
              <a:rPr lang="es-ES" sz="1200" dirty="0" err="1"/>
              <a:t>computerized</a:t>
            </a:r>
            <a:r>
              <a:rPr lang="es-ES" sz="1200" dirty="0"/>
              <a:t> </a:t>
            </a:r>
            <a:r>
              <a:rPr lang="es-ES" sz="1200" dirty="0" err="1"/>
              <a:t>system</a:t>
            </a:r>
            <a:r>
              <a:rPr lang="es-ES" sz="1200" dirty="0"/>
              <a:t>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much</a:t>
            </a:r>
            <a:r>
              <a:rPr lang="es-ES" sz="1200" dirty="0"/>
              <a:t> </a:t>
            </a:r>
            <a:r>
              <a:rPr lang="es-ES" sz="1200" dirty="0" err="1"/>
              <a:t>less</a:t>
            </a:r>
            <a:r>
              <a:rPr lang="es-ES" sz="1200" dirty="0"/>
              <a:t> time-</a:t>
            </a:r>
            <a:r>
              <a:rPr lang="es-ES" sz="1200" dirty="0" err="1"/>
              <a:t>consuming</a:t>
            </a:r>
            <a:r>
              <a:rPr lang="es-ES" sz="1200" dirty="0"/>
              <a:t> </a:t>
            </a:r>
            <a:r>
              <a:rPr lang="es-ES" sz="1200" dirty="0" err="1"/>
              <a:t>than</a:t>
            </a:r>
            <a:r>
              <a:rPr lang="es-ES" sz="1200" dirty="0"/>
              <a:t> </a:t>
            </a:r>
            <a:r>
              <a:rPr lang="es-ES" sz="1200" dirty="0" err="1"/>
              <a:t>paper-based</a:t>
            </a:r>
            <a:r>
              <a:rPr lang="es-ES" sz="1200" dirty="0"/>
              <a:t> </a:t>
            </a:r>
            <a:r>
              <a:rPr lang="es-ES" sz="1200" dirty="0" err="1"/>
              <a:t>methods</a:t>
            </a:r>
            <a:r>
              <a:rPr lang="es-ES" sz="1200" dirty="0"/>
              <a:t>. </a:t>
            </a:r>
            <a:r>
              <a:rPr lang="es-ES" sz="1200" dirty="0" err="1"/>
              <a:t>It</a:t>
            </a:r>
            <a:r>
              <a:rPr lang="es-ES" sz="1200" dirty="0"/>
              <a:t> </a:t>
            </a:r>
            <a:r>
              <a:rPr lang="es-ES" sz="1200" dirty="0" err="1"/>
              <a:t>also</a:t>
            </a:r>
            <a:r>
              <a:rPr lang="es-ES" sz="1200" dirty="0"/>
              <a:t> reduces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risk</a:t>
            </a:r>
            <a:r>
              <a:rPr lang="es-ES" sz="1200" dirty="0"/>
              <a:t> of </a:t>
            </a:r>
            <a:r>
              <a:rPr lang="es-ES" sz="1200" dirty="0" err="1"/>
              <a:t>errors</a:t>
            </a:r>
            <a:r>
              <a:rPr lang="es-ES" sz="1200" dirty="0"/>
              <a:t> in </a:t>
            </a:r>
            <a:r>
              <a:rPr lang="es-ES" sz="1200" dirty="0" err="1"/>
              <a:t>patient</a:t>
            </a:r>
            <a:r>
              <a:rPr lang="es-ES" sz="1200" dirty="0"/>
              <a:t> data and </a:t>
            </a:r>
            <a:r>
              <a:rPr lang="es-ES" sz="1200" dirty="0" err="1"/>
              <a:t>financial</a:t>
            </a:r>
            <a:r>
              <a:rPr lang="es-ES" sz="1200" dirty="0"/>
              <a:t> </a:t>
            </a:r>
            <a:r>
              <a:rPr lang="es-ES" sz="1200" dirty="0" err="1"/>
              <a:t>details</a:t>
            </a:r>
            <a:r>
              <a:rPr lang="es-ES" sz="1200" dirty="0"/>
              <a:t>. </a:t>
            </a:r>
            <a:r>
              <a:rPr lang="es-ES" sz="1200" dirty="0" err="1"/>
              <a:t>Accessing</a:t>
            </a:r>
            <a:r>
              <a:rPr lang="es-ES" sz="1200" dirty="0"/>
              <a:t> </a:t>
            </a:r>
            <a:r>
              <a:rPr lang="es-ES" sz="1200" dirty="0" err="1"/>
              <a:t>patient</a:t>
            </a:r>
            <a:r>
              <a:rPr lang="es-ES" sz="1200" dirty="0"/>
              <a:t> records </a:t>
            </a:r>
            <a:r>
              <a:rPr lang="es-ES" sz="1200" dirty="0" err="1"/>
              <a:t>digitally</a:t>
            </a:r>
            <a:r>
              <a:rPr lang="es-ES" sz="1200" dirty="0"/>
              <a:t> can be done in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instant</a:t>
            </a:r>
            <a:r>
              <a:rPr lang="es-ES" sz="1200" dirty="0"/>
              <a:t> and </a:t>
            </a:r>
            <a:r>
              <a:rPr lang="es-ES" sz="1200" dirty="0" err="1"/>
              <a:t>viewed</a:t>
            </a:r>
            <a:r>
              <a:rPr lang="es-ES" sz="1200" dirty="0"/>
              <a:t> </a:t>
            </a:r>
            <a:r>
              <a:rPr lang="es-ES" sz="1200" dirty="0" err="1"/>
              <a:t>via</a:t>
            </a:r>
            <a:r>
              <a:rPr lang="es-ES" sz="1200" dirty="0"/>
              <a:t> portable </a:t>
            </a:r>
            <a:r>
              <a:rPr lang="es-ES" sz="1200" dirty="0" err="1"/>
              <a:t>devices</a:t>
            </a:r>
            <a:r>
              <a:rPr lang="es-ES" sz="1200" dirty="0"/>
              <a:t>, </a:t>
            </a:r>
            <a:r>
              <a:rPr lang="es-ES" sz="1200" dirty="0" err="1"/>
              <a:t>increasing</a:t>
            </a:r>
            <a:r>
              <a:rPr lang="es-ES" sz="1200" dirty="0"/>
              <a:t> </a:t>
            </a:r>
            <a:r>
              <a:rPr lang="es-ES" sz="1200" dirty="0" err="1"/>
              <a:t>efficiency</a:t>
            </a:r>
            <a:r>
              <a:rPr lang="es-ES" sz="1200" dirty="0"/>
              <a:t> and </a:t>
            </a:r>
            <a:r>
              <a:rPr lang="es-ES" sz="1200" dirty="0" err="1"/>
              <a:t>productivity</a:t>
            </a:r>
            <a:r>
              <a:rPr lang="es-ES" sz="12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BFD2-F0D3-7948-B62E-8C39D48E61C7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0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200" b="1" dirty="0" err="1"/>
              <a:t>Lower</a:t>
            </a:r>
            <a:r>
              <a:rPr lang="es-ES" sz="1200" b="1" dirty="0"/>
              <a:t> </a:t>
            </a:r>
            <a:r>
              <a:rPr lang="es-ES" sz="1200" b="1" dirty="0" err="1"/>
              <a:t>Healthcare</a:t>
            </a:r>
            <a:r>
              <a:rPr lang="es-ES" sz="1200" b="1" dirty="0"/>
              <a:t> </a:t>
            </a:r>
            <a:r>
              <a:rPr lang="es-ES" sz="1200" b="1" dirty="0" err="1"/>
              <a:t>Costs</a:t>
            </a:r>
            <a:endParaRPr lang="es-ES" sz="12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According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a </a:t>
            </a:r>
            <a:r>
              <a:rPr lang="es-ES" sz="1200" dirty="0" err="1"/>
              <a:t>study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University</a:t>
            </a:r>
            <a:r>
              <a:rPr lang="es-ES" sz="1200" dirty="0"/>
              <a:t> of Michigan,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shift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paper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electronic</a:t>
            </a:r>
            <a:r>
              <a:rPr lang="es-ES" sz="1200" dirty="0"/>
              <a:t> </a:t>
            </a:r>
            <a:r>
              <a:rPr lang="es-ES" sz="1200" dirty="0" err="1"/>
              <a:t>health</a:t>
            </a:r>
            <a:r>
              <a:rPr lang="es-ES" sz="1200" dirty="0"/>
              <a:t> records reduces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cost</a:t>
            </a:r>
            <a:r>
              <a:rPr lang="es-ES" sz="1200" dirty="0"/>
              <a:t> of </a:t>
            </a:r>
            <a:r>
              <a:rPr lang="es-ES" sz="1200" dirty="0" err="1"/>
              <a:t>outpatient</a:t>
            </a:r>
            <a:r>
              <a:rPr lang="es-ES" sz="1200" dirty="0"/>
              <a:t> </a:t>
            </a:r>
            <a:r>
              <a:rPr lang="es-ES" sz="1200" dirty="0" err="1"/>
              <a:t>care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3%. </a:t>
            </a:r>
            <a:r>
              <a:rPr lang="es-ES" sz="1200" dirty="0" err="1"/>
              <a:t>These</a:t>
            </a:r>
            <a:r>
              <a:rPr lang="es-ES" sz="1200" dirty="0"/>
              <a:t> </a:t>
            </a:r>
            <a:r>
              <a:rPr lang="es-ES" sz="1200" dirty="0" err="1"/>
              <a:t>researchers</a:t>
            </a:r>
            <a:r>
              <a:rPr lang="es-ES" sz="1200" dirty="0"/>
              <a:t> </a:t>
            </a:r>
            <a:r>
              <a:rPr lang="es-ES" sz="1200" dirty="0" err="1"/>
              <a:t>estimated</a:t>
            </a:r>
            <a:r>
              <a:rPr lang="es-ES" sz="1200" dirty="0"/>
              <a:t> </a:t>
            </a:r>
            <a:r>
              <a:rPr lang="es-ES" sz="1200" dirty="0" err="1"/>
              <a:t>this</a:t>
            </a:r>
            <a:r>
              <a:rPr lang="es-ES" sz="1200" dirty="0"/>
              <a:t> as $5.14 in </a:t>
            </a:r>
            <a:r>
              <a:rPr lang="es-ES" sz="1200" dirty="0" err="1"/>
              <a:t>savings</a:t>
            </a:r>
            <a:r>
              <a:rPr lang="es-ES" sz="1200" dirty="0"/>
              <a:t> per </a:t>
            </a:r>
            <a:r>
              <a:rPr lang="es-ES" sz="1200" dirty="0" err="1"/>
              <a:t>patient</a:t>
            </a:r>
            <a:r>
              <a:rPr lang="es-ES" sz="1200" dirty="0"/>
              <a:t> </a:t>
            </a:r>
            <a:r>
              <a:rPr lang="es-ES" sz="1200" dirty="0" err="1"/>
              <a:t>each</a:t>
            </a:r>
            <a:r>
              <a:rPr lang="es-ES" sz="1200" dirty="0"/>
              <a:t> </a:t>
            </a:r>
            <a:r>
              <a:rPr lang="es-ES" sz="1200" dirty="0" err="1"/>
              <a:t>month</a:t>
            </a:r>
            <a:r>
              <a:rPr lang="es-ES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b="1" dirty="0"/>
              <a:t>Big Data and </a:t>
            </a:r>
            <a:r>
              <a:rPr lang="es-ES" sz="1200" b="1" dirty="0" err="1"/>
              <a:t>The</a:t>
            </a:r>
            <a:r>
              <a:rPr lang="es-ES" sz="1200" b="1" dirty="0"/>
              <a:t> Cloud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/>
              <a:t>As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industry</a:t>
            </a:r>
            <a:r>
              <a:rPr lang="es-ES" sz="1200" dirty="0"/>
              <a:t> </a:t>
            </a:r>
            <a:r>
              <a:rPr lang="es-ES" sz="1200" dirty="0" err="1"/>
              <a:t>dealing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public</a:t>
            </a:r>
            <a:r>
              <a:rPr lang="es-ES" sz="1200" dirty="0"/>
              <a:t>,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naturally</a:t>
            </a:r>
            <a:r>
              <a:rPr lang="es-ES" sz="1200" dirty="0"/>
              <a:t> </a:t>
            </a:r>
            <a:r>
              <a:rPr lang="es-ES" sz="1200" dirty="0" err="1"/>
              <a:t>collects</a:t>
            </a:r>
            <a:r>
              <a:rPr lang="es-ES" sz="1200" dirty="0"/>
              <a:t> and </a:t>
            </a:r>
            <a:r>
              <a:rPr lang="es-ES" sz="1200" dirty="0" err="1"/>
              <a:t>stores</a:t>
            </a:r>
            <a:r>
              <a:rPr lang="es-ES" sz="1200" dirty="0"/>
              <a:t> </a:t>
            </a:r>
            <a:r>
              <a:rPr lang="es-ES" sz="1200" dirty="0" err="1"/>
              <a:t>huge</a:t>
            </a:r>
            <a:r>
              <a:rPr lang="es-ES" sz="1200" dirty="0"/>
              <a:t> </a:t>
            </a:r>
            <a:r>
              <a:rPr lang="es-ES" sz="1200" dirty="0" err="1"/>
              <a:t>amounts</a:t>
            </a:r>
            <a:r>
              <a:rPr lang="es-ES" sz="1200" dirty="0"/>
              <a:t> of data. </a:t>
            </a:r>
            <a:r>
              <a:rPr lang="es-ES" sz="1200" dirty="0" err="1"/>
              <a:t>When</a:t>
            </a:r>
            <a:r>
              <a:rPr lang="es-ES" sz="1200" dirty="0"/>
              <a:t> </a:t>
            </a:r>
            <a:r>
              <a:rPr lang="es-ES" sz="1200" dirty="0" err="1"/>
              <a:t>analyzed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data </a:t>
            </a:r>
            <a:r>
              <a:rPr lang="es-ES" sz="1200" dirty="0" err="1"/>
              <a:t>experts</a:t>
            </a:r>
            <a:r>
              <a:rPr lang="es-ES" sz="1200" dirty="0"/>
              <a:t>, </a:t>
            </a:r>
            <a:r>
              <a:rPr lang="es-ES" sz="1200" dirty="0" err="1"/>
              <a:t>this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r>
              <a:rPr lang="es-ES" sz="1200" dirty="0"/>
              <a:t> has </a:t>
            </a:r>
            <a:r>
              <a:rPr lang="es-ES" sz="1200" dirty="0" err="1"/>
              <a:t>multiple</a:t>
            </a:r>
            <a:r>
              <a:rPr lang="es-ES" sz="1200" dirty="0"/>
              <a:t> </a:t>
            </a:r>
            <a:r>
              <a:rPr lang="es-ES" sz="1200" dirty="0" err="1"/>
              <a:t>benefits</a:t>
            </a:r>
            <a:r>
              <a:rPr lang="es-ES" sz="1200" dirty="0"/>
              <a:t>, </a:t>
            </a:r>
            <a:r>
              <a:rPr lang="es-ES" sz="1200" dirty="0" err="1"/>
              <a:t>such</a:t>
            </a:r>
            <a:r>
              <a:rPr lang="es-ES" sz="1200" dirty="0"/>
              <a:t> as:</a:t>
            </a:r>
          </a:p>
          <a:p>
            <a:pPr algn="just"/>
            <a:r>
              <a:rPr lang="es-ES" sz="1200" dirty="0" err="1"/>
              <a:t>Reducing</a:t>
            </a:r>
            <a:r>
              <a:rPr lang="es-ES" sz="1200" dirty="0"/>
              <a:t>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costs</a:t>
            </a:r>
            <a:endParaRPr lang="es-ES" sz="1200" dirty="0"/>
          </a:p>
          <a:p>
            <a:pPr algn="just"/>
            <a:r>
              <a:rPr lang="es-ES" sz="1200" dirty="0" err="1"/>
              <a:t>Predicting</a:t>
            </a:r>
            <a:r>
              <a:rPr lang="es-ES" sz="1200" dirty="0"/>
              <a:t> </a:t>
            </a:r>
            <a:r>
              <a:rPr lang="es-ES" sz="1200" dirty="0" err="1"/>
              <a:t>epidemics</a:t>
            </a:r>
            <a:endParaRPr lang="es-ES" sz="1200" dirty="0"/>
          </a:p>
          <a:p>
            <a:pPr algn="just"/>
            <a:r>
              <a:rPr lang="es-ES" sz="1200" dirty="0" err="1"/>
              <a:t>Avoiding</a:t>
            </a:r>
            <a:r>
              <a:rPr lang="es-ES" sz="1200" dirty="0"/>
              <a:t> </a:t>
            </a:r>
            <a:r>
              <a:rPr lang="es-ES" sz="1200" dirty="0" err="1"/>
              <a:t>preventable</a:t>
            </a:r>
            <a:r>
              <a:rPr lang="es-ES" sz="1200" dirty="0"/>
              <a:t> </a:t>
            </a:r>
            <a:r>
              <a:rPr lang="es-ES" sz="1200" dirty="0" err="1"/>
              <a:t>deaths</a:t>
            </a:r>
            <a:endParaRPr lang="es-ES" sz="1200" dirty="0"/>
          </a:p>
          <a:p>
            <a:pPr algn="just"/>
            <a:r>
              <a:rPr lang="es-ES" sz="1200" dirty="0" err="1"/>
              <a:t>Improving</a:t>
            </a:r>
            <a:r>
              <a:rPr lang="es-ES" sz="1200" dirty="0"/>
              <a:t> </a:t>
            </a:r>
            <a:r>
              <a:rPr lang="es-ES" sz="1200" dirty="0" err="1"/>
              <a:t>quality</a:t>
            </a:r>
            <a:r>
              <a:rPr lang="es-ES" sz="1200" dirty="0"/>
              <a:t> of </a:t>
            </a:r>
            <a:r>
              <a:rPr lang="es-ES" sz="1200" dirty="0" err="1"/>
              <a:t>life</a:t>
            </a:r>
            <a:endParaRPr lang="es-ES" sz="1200" dirty="0"/>
          </a:p>
          <a:p>
            <a:pPr algn="just"/>
            <a:r>
              <a:rPr lang="es-ES" sz="1200" dirty="0" err="1"/>
              <a:t>Reducing</a:t>
            </a:r>
            <a:r>
              <a:rPr lang="es-ES" sz="1200" dirty="0"/>
              <a:t>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wastage</a:t>
            </a:r>
            <a:endParaRPr lang="es-ES" sz="1200" dirty="0"/>
          </a:p>
          <a:p>
            <a:pPr algn="just"/>
            <a:r>
              <a:rPr lang="es-ES" sz="1200" dirty="0" err="1"/>
              <a:t>Improving</a:t>
            </a:r>
            <a:r>
              <a:rPr lang="es-ES" sz="1200" dirty="0"/>
              <a:t> </a:t>
            </a:r>
            <a:r>
              <a:rPr lang="es-ES" sz="1200" dirty="0" err="1"/>
              <a:t>efficiency</a:t>
            </a:r>
            <a:r>
              <a:rPr lang="es-ES" sz="1200" dirty="0"/>
              <a:t> and </a:t>
            </a:r>
            <a:r>
              <a:rPr lang="es-ES" sz="1200" dirty="0" err="1"/>
              <a:t>quality</a:t>
            </a:r>
            <a:r>
              <a:rPr lang="es-ES" sz="1200" dirty="0"/>
              <a:t> of </a:t>
            </a:r>
            <a:r>
              <a:rPr lang="es-ES" sz="1200" dirty="0" err="1"/>
              <a:t>care</a:t>
            </a:r>
            <a:endParaRPr lang="es-ES" sz="1200" dirty="0"/>
          </a:p>
          <a:p>
            <a:pPr algn="just"/>
            <a:r>
              <a:rPr lang="es-ES" sz="1200" dirty="0" err="1"/>
              <a:t>Developing</a:t>
            </a:r>
            <a:r>
              <a:rPr lang="es-ES" sz="1200" dirty="0"/>
              <a:t> new </a:t>
            </a:r>
            <a:r>
              <a:rPr lang="es-ES" sz="1200" dirty="0" err="1"/>
              <a:t>drugs</a:t>
            </a:r>
            <a:r>
              <a:rPr lang="es-ES" sz="1200" dirty="0"/>
              <a:t> and </a:t>
            </a:r>
            <a:r>
              <a:rPr lang="es-ES" sz="1200" dirty="0" err="1"/>
              <a:t>treatments</a:t>
            </a:r>
            <a:endParaRPr lang="es-ES" sz="1200" dirty="0"/>
          </a:p>
          <a:p>
            <a:endParaRPr lang="es-E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Big data </a:t>
            </a:r>
            <a:r>
              <a:rPr lang="es-ES" sz="1200" dirty="0" err="1"/>
              <a:t>analytics</a:t>
            </a:r>
            <a:r>
              <a:rPr lang="es-ES" sz="1200" dirty="0"/>
              <a:t> </a:t>
            </a:r>
            <a:r>
              <a:rPr lang="es-ES" sz="1200" dirty="0" err="1"/>
              <a:t>encompasses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various</a:t>
            </a:r>
            <a:r>
              <a:rPr lang="es-ES" sz="1200" dirty="0"/>
              <a:t> </a:t>
            </a:r>
            <a:r>
              <a:rPr lang="es-ES" sz="1200" dirty="0" err="1"/>
              <a:t>analytical</a:t>
            </a:r>
            <a:r>
              <a:rPr lang="es-ES" sz="1200" dirty="0"/>
              <a:t> </a:t>
            </a:r>
            <a:r>
              <a:rPr lang="es-ES" sz="1200" dirty="0" err="1"/>
              <a:t>techniques</a:t>
            </a:r>
            <a:r>
              <a:rPr lang="es-ES" sz="1200" dirty="0"/>
              <a:t> </a:t>
            </a:r>
            <a:r>
              <a:rPr lang="es-ES" sz="1200" dirty="0" err="1"/>
              <a:t>such</a:t>
            </a:r>
            <a:r>
              <a:rPr lang="es-ES" sz="1200" dirty="0"/>
              <a:t> as </a:t>
            </a:r>
            <a:r>
              <a:rPr lang="es-ES" sz="1200" dirty="0" err="1"/>
              <a:t>descriptive</a:t>
            </a:r>
            <a:r>
              <a:rPr lang="es-ES" sz="1200" dirty="0"/>
              <a:t> </a:t>
            </a:r>
            <a:r>
              <a:rPr lang="es-ES" sz="1200" dirty="0" err="1"/>
              <a:t>analytics</a:t>
            </a:r>
            <a:r>
              <a:rPr lang="es-ES" sz="1200" dirty="0"/>
              <a:t> and </a:t>
            </a:r>
            <a:r>
              <a:rPr lang="es-ES" sz="1200" dirty="0" err="1"/>
              <a:t>mining</a:t>
            </a:r>
            <a:r>
              <a:rPr lang="es-ES" sz="1200" dirty="0"/>
              <a:t>/</a:t>
            </a:r>
            <a:r>
              <a:rPr lang="es-ES" sz="1200" dirty="0" err="1"/>
              <a:t>predictive</a:t>
            </a:r>
            <a:r>
              <a:rPr lang="es-ES" sz="1200" dirty="0"/>
              <a:t> </a:t>
            </a:r>
            <a:r>
              <a:rPr lang="es-ES" sz="1200" dirty="0" err="1"/>
              <a:t>analytics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are ideal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analyzing</a:t>
            </a:r>
            <a:r>
              <a:rPr lang="es-ES" sz="1200" dirty="0"/>
              <a:t> a </a:t>
            </a:r>
            <a:r>
              <a:rPr lang="es-ES" sz="1200" dirty="0" err="1"/>
              <a:t>large</a:t>
            </a:r>
            <a:r>
              <a:rPr lang="es-ES" sz="1200" dirty="0"/>
              <a:t> </a:t>
            </a:r>
            <a:r>
              <a:rPr lang="es-ES" sz="1200" dirty="0" err="1"/>
              <a:t>proportion</a:t>
            </a:r>
            <a:r>
              <a:rPr lang="es-ES" sz="1200" dirty="0"/>
              <a:t> of </a:t>
            </a:r>
            <a:r>
              <a:rPr lang="es-ES" sz="1200" dirty="0" err="1"/>
              <a:t>text-based</a:t>
            </a:r>
            <a:r>
              <a:rPr lang="es-ES" sz="1200" dirty="0"/>
              <a:t> </a:t>
            </a:r>
            <a:r>
              <a:rPr lang="es-ES" sz="1200" dirty="0" err="1"/>
              <a:t>health</a:t>
            </a:r>
            <a:r>
              <a:rPr lang="es-ES" sz="1200" dirty="0"/>
              <a:t> </a:t>
            </a:r>
            <a:r>
              <a:rPr lang="es-ES" sz="1200" dirty="0" err="1"/>
              <a:t>documents</a:t>
            </a:r>
            <a:r>
              <a:rPr lang="es-ES" sz="1200" dirty="0"/>
              <a:t> and </a:t>
            </a:r>
            <a:r>
              <a:rPr lang="es-ES" sz="1200" dirty="0" err="1"/>
              <a:t>other</a:t>
            </a:r>
            <a:r>
              <a:rPr lang="es-ES" sz="1200" dirty="0"/>
              <a:t> </a:t>
            </a:r>
            <a:r>
              <a:rPr lang="es-ES" sz="1200" dirty="0" err="1"/>
              <a:t>unstructured</a:t>
            </a:r>
            <a:r>
              <a:rPr lang="es-ES" sz="1200" dirty="0"/>
              <a:t> </a:t>
            </a:r>
            <a:r>
              <a:rPr lang="es-ES" sz="1200" dirty="0" err="1"/>
              <a:t>clinical</a:t>
            </a:r>
            <a:r>
              <a:rPr lang="es-ES" sz="1200" dirty="0"/>
              <a:t> data (</a:t>
            </a:r>
            <a:r>
              <a:rPr lang="es-ES" sz="1200" dirty="0" err="1"/>
              <a:t>e.g</a:t>
            </a:r>
            <a:r>
              <a:rPr lang="es-ES" sz="1200" dirty="0"/>
              <a:t>., </a:t>
            </a:r>
            <a:r>
              <a:rPr lang="es-ES" sz="1200" dirty="0" err="1"/>
              <a:t>physician's</a:t>
            </a:r>
            <a:r>
              <a:rPr lang="es-ES" sz="1200" dirty="0"/>
              <a:t> </a:t>
            </a:r>
            <a:r>
              <a:rPr lang="es-ES" sz="1200" dirty="0" err="1"/>
              <a:t>written</a:t>
            </a:r>
            <a:r>
              <a:rPr lang="es-ES" sz="1200" dirty="0"/>
              <a:t> notes and pre- </a:t>
            </a:r>
            <a:r>
              <a:rPr lang="es-ES" sz="1200" dirty="0" err="1"/>
              <a:t>scriptions</a:t>
            </a:r>
            <a:r>
              <a:rPr lang="es-ES" sz="1200" dirty="0"/>
              <a:t> and medical </a:t>
            </a:r>
            <a:r>
              <a:rPr lang="es-ES" sz="1200" dirty="0" err="1"/>
              <a:t>imaging</a:t>
            </a:r>
            <a:r>
              <a:rPr lang="es-ES" sz="1200" dirty="0"/>
              <a:t>) (</a:t>
            </a:r>
            <a:r>
              <a:rPr lang="es-ES" sz="1200" dirty="0" err="1"/>
              <a:t>Groves</a:t>
            </a:r>
            <a:r>
              <a:rPr lang="es-ES" sz="1200" dirty="0"/>
              <a:t> et al., 2013).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BFD2-F0D3-7948-B62E-8C39D48E61C7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026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Espacios con limitaciones de servicios y equipo obtienen mayor beneficio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Information</a:t>
            </a:r>
            <a:r>
              <a:rPr lang="es-ES" sz="1200" dirty="0"/>
              <a:t> and </a:t>
            </a:r>
            <a:r>
              <a:rPr lang="es-ES" sz="1200" dirty="0" err="1"/>
              <a:t>communication</a:t>
            </a:r>
            <a:r>
              <a:rPr lang="es-ES" sz="1200" dirty="0"/>
              <a:t> </a:t>
            </a:r>
            <a:r>
              <a:rPr lang="es-ES" sz="1200" dirty="0" err="1"/>
              <a:t>technology</a:t>
            </a:r>
            <a:r>
              <a:rPr lang="es-ES" sz="1200" dirty="0"/>
              <a:t> (ICT) link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professionals</a:t>
            </a:r>
            <a:r>
              <a:rPr lang="es-ES" sz="1200" dirty="0"/>
              <a:t>, as </a:t>
            </a:r>
            <a:r>
              <a:rPr lang="es-ES" sz="1200" dirty="0" err="1"/>
              <a:t>well</a:t>
            </a:r>
            <a:r>
              <a:rPr lang="es-ES" sz="1200" dirty="0"/>
              <a:t> as </a:t>
            </a:r>
            <a:r>
              <a:rPr lang="es-ES" sz="1200" dirty="0" err="1"/>
              <a:t>professionals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r>
              <a:rPr lang="es-ES" sz="1200" dirty="0"/>
              <a:t>. </a:t>
            </a:r>
            <a:r>
              <a:rPr lang="es-ES" sz="1200" dirty="0" err="1"/>
              <a:t>It’s</a:t>
            </a:r>
            <a:r>
              <a:rPr lang="es-ES" sz="1200" dirty="0"/>
              <a:t> </a:t>
            </a:r>
            <a:r>
              <a:rPr lang="es-ES" sz="1200" dirty="0" err="1"/>
              <a:t>especially</a:t>
            </a:r>
            <a:r>
              <a:rPr lang="es-ES" sz="1200" dirty="0"/>
              <a:t> </a:t>
            </a:r>
            <a:r>
              <a:rPr lang="es-ES" sz="1200" dirty="0" err="1"/>
              <a:t>useful</a:t>
            </a:r>
            <a:r>
              <a:rPr lang="es-ES" sz="1200" dirty="0"/>
              <a:t> in rural </a:t>
            </a:r>
            <a:r>
              <a:rPr lang="es-ES" sz="1200" dirty="0" err="1"/>
              <a:t>areas</a:t>
            </a:r>
            <a:r>
              <a:rPr lang="es-ES" sz="1200" dirty="0"/>
              <a:t> and places </a:t>
            </a:r>
            <a:r>
              <a:rPr lang="es-ES" sz="1200" dirty="0" err="1"/>
              <a:t>with</a:t>
            </a:r>
            <a:r>
              <a:rPr lang="es-ES" sz="1200" dirty="0"/>
              <a:t> a </a:t>
            </a:r>
            <a:r>
              <a:rPr lang="es-ES" sz="1200" dirty="0" err="1"/>
              <a:t>lack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facilities</a:t>
            </a:r>
            <a:r>
              <a:rPr lang="es-ES" sz="1200" dirty="0"/>
              <a:t> and/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specialist</a:t>
            </a:r>
            <a:r>
              <a:rPr lang="es-ES" sz="1200" dirty="0"/>
              <a:t> </a:t>
            </a:r>
            <a:r>
              <a:rPr lang="es-ES" sz="1200" dirty="0" err="1"/>
              <a:t>services</a:t>
            </a:r>
            <a:r>
              <a:rPr lang="es-ES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/>
              <a:t>Email, smartphones, webcam, </a:t>
            </a:r>
            <a:r>
              <a:rPr lang="es-ES" sz="1200" dirty="0" err="1"/>
              <a:t>telemedicine</a:t>
            </a:r>
            <a:r>
              <a:rPr lang="es-ES" sz="1200" dirty="0"/>
              <a:t>, and </a:t>
            </a:r>
            <a:r>
              <a:rPr lang="es-ES" sz="1200" dirty="0" err="1"/>
              <a:t>telemonitoring</a:t>
            </a:r>
            <a:r>
              <a:rPr lang="es-ES" sz="1200" dirty="0"/>
              <a:t> </a:t>
            </a:r>
            <a:r>
              <a:rPr lang="es-ES" sz="1200" dirty="0" err="1"/>
              <a:t>systems</a:t>
            </a:r>
            <a:r>
              <a:rPr lang="es-ES" sz="1200" dirty="0"/>
              <a:t> are </a:t>
            </a:r>
            <a:r>
              <a:rPr lang="es-ES" sz="1200" dirty="0" err="1"/>
              <a:t>all</a:t>
            </a:r>
            <a:r>
              <a:rPr lang="es-ES" sz="1200" dirty="0"/>
              <a:t> </a:t>
            </a:r>
            <a:r>
              <a:rPr lang="es-ES" sz="1200" dirty="0" err="1"/>
              <a:t>currently</a:t>
            </a:r>
            <a:r>
              <a:rPr lang="es-ES" sz="1200" dirty="0"/>
              <a:t> </a:t>
            </a:r>
            <a:r>
              <a:rPr lang="es-ES" sz="1200" dirty="0" err="1"/>
              <a:t>being</a:t>
            </a:r>
            <a:r>
              <a:rPr lang="es-ES" sz="1200" dirty="0"/>
              <a:t> </a:t>
            </a:r>
            <a:r>
              <a:rPr lang="es-ES" sz="1200" dirty="0" err="1"/>
              <a:t>used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share </a:t>
            </a:r>
            <a:r>
              <a:rPr lang="es-ES" sz="1200" dirty="0" err="1"/>
              <a:t>information</a:t>
            </a:r>
            <a:r>
              <a:rPr lang="es-ES" sz="1200" dirty="0"/>
              <a:t>. </a:t>
            </a:r>
            <a:r>
              <a:rPr lang="es-ES" sz="1200" dirty="0" err="1"/>
              <a:t>They</a:t>
            </a:r>
            <a:r>
              <a:rPr lang="es-ES" sz="1200" dirty="0"/>
              <a:t> </a:t>
            </a:r>
            <a:r>
              <a:rPr lang="es-ES" sz="1200" dirty="0" err="1"/>
              <a:t>serve</a:t>
            </a:r>
            <a:r>
              <a:rPr lang="es-ES" sz="1200" dirty="0"/>
              <a:t> </a:t>
            </a:r>
            <a:r>
              <a:rPr lang="es-ES" sz="1200" dirty="0" err="1"/>
              <a:t>many</a:t>
            </a:r>
            <a:r>
              <a:rPr lang="es-ES" sz="1200" dirty="0"/>
              <a:t> </a:t>
            </a:r>
            <a:r>
              <a:rPr lang="es-ES" sz="1200" dirty="0" err="1"/>
              <a:t>purposes</a:t>
            </a:r>
            <a:r>
              <a:rPr lang="es-ES" sz="1200" dirty="0"/>
              <a:t>, </a:t>
            </a:r>
            <a:r>
              <a:rPr lang="es-ES" sz="1200" dirty="0" err="1"/>
              <a:t>such</a:t>
            </a:r>
            <a:r>
              <a:rPr lang="es-ES" sz="1200" dirty="0"/>
              <a:t> as </a:t>
            </a:r>
            <a:r>
              <a:rPr lang="es-ES" sz="1200" dirty="0" err="1"/>
              <a:t>diagnostics</a:t>
            </a:r>
            <a:r>
              <a:rPr lang="es-ES" sz="1200" dirty="0"/>
              <a:t>, </a:t>
            </a:r>
            <a:r>
              <a:rPr lang="es-ES" sz="1200" dirty="0" err="1"/>
              <a:t>management</a:t>
            </a:r>
            <a:r>
              <a:rPr lang="es-ES" sz="1200" dirty="0"/>
              <a:t>, </a:t>
            </a:r>
            <a:r>
              <a:rPr lang="es-ES" sz="1200" dirty="0" err="1"/>
              <a:t>counseling</a:t>
            </a:r>
            <a:r>
              <a:rPr lang="es-ES" sz="1200" dirty="0"/>
              <a:t>, </a:t>
            </a:r>
            <a:r>
              <a:rPr lang="es-ES" sz="1200" dirty="0" err="1"/>
              <a:t>education</a:t>
            </a:r>
            <a:r>
              <a:rPr lang="es-ES" sz="1200" dirty="0"/>
              <a:t>, and </a:t>
            </a:r>
            <a:r>
              <a:rPr lang="es-ES" sz="1200" dirty="0" err="1"/>
              <a:t>support</a:t>
            </a:r>
            <a:r>
              <a:rPr lang="es-ES" sz="1200" dirty="0"/>
              <a:t>.</a:t>
            </a:r>
          </a:p>
          <a:p>
            <a:endParaRPr lang="es-ES" dirty="0"/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1200" b="1" dirty="0" err="1"/>
              <a:t>Telemedicine</a:t>
            </a:r>
            <a:endParaRPr lang="es-ES" sz="1200" b="1" dirty="0"/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1200" dirty="0" err="1"/>
              <a:t>Telemedicine</a:t>
            </a:r>
            <a:r>
              <a:rPr lang="es-ES" sz="1200" dirty="0"/>
              <a:t> can be </a:t>
            </a:r>
            <a:r>
              <a:rPr lang="es-ES" sz="1200" dirty="0" err="1"/>
              <a:t>used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refer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two-way</a:t>
            </a:r>
            <a:r>
              <a:rPr lang="es-ES" sz="1200" dirty="0"/>
              <a:t> video </a:t>
            </a:r>
            <a:r>
              <a:rPr lang="es-ES" sz="1200" dirty="0" err="1"/>
              <a:t>consultations</a:t>
            </a:r>
            <a:r>
              <a:rPr lang="es-ES" sz="1200" dirty="0"/>
              <a:t>, 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transmission</a:t>
            </a:r>
            <a:r>
              <a:rPr lang="es-ES" sz="1200" dirty="0"/>
              <a:t> of </a:t>
            </a:r>
            <a:r>
              <a:rPr lang="es-ES" sz="1200" dirty="0" err="1"/>
              <a:t>healthcare</a:t>
            </a:r>
            <a:r>
              <a:rPr lang="es-ES" sz="1200" dirty="0"/>
              <a:t> data </a:t>
            </a:r>
            <a:r>
              <a:rPr lang="es-ES" sz="1200" dirty="0" err="1"/>
              <a:t>like</a:t>
            </a:r>
            <a:r>
              <a:rPr lang="es-ES" sz="1200" dirty="0"/>
              <a:t> </a:t>
            </a:r>
            <a:r>
              <a:rPr lang="es-ES" sz="1200" dirty="0" err="1"/>
              <a:t>electrocardiograms</a:t>
            </a:r>
            <a:r>
              <a:rPr lang="es-ES" sz="1200" dirty="0"/>
              <a:t> (</a:t>
            </a:r>
            <a:r>
              <a:rPr lang="es-ES" sz="1200" dirty="0" err="1"/>
              <a:t>ECGs</a:t>
            </a:r>
            <a:r>
              <a:rPr lang="es-ES" sz="1200" dirty="0"/>
              <a:t>). </a:t>
            </a:r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1200" dirty="0" err="1"/>
              <a:t>Telemonitoring</a:t>
            </a:r>
            <a:r>
              <a:rPr lang="es-ES" sz="1200" dirty="0"/>
              <a:t> </a:t>
            </a:r>
            <a:r>
              <a:rPr lang="es-ES" sz="1200" dirty="0" err="1"/>
              <a:t>technology</a:t>
            </a:r>
            <a:r>
              <a:rPr lang="es-ES" sz="1200" dirty="0"/>
              <a:t> can monitor vital </a:t>
            </a:r>
            <a:r>
              <a:rPr lang="es-ES" sz="1200" dirty="0" err="1"/>
              <a:t>signs</a:t>
            </a:r>
            <a:r>
              <a:rPr lang="es-ES" sz="1200" dirty="0"/>
              <a:t> and </a:t>
            </a:r>
            <a:r>
              <a:rPr lang="es-ES" sz="1200" dirty="0" err="1"/>
              <a:t>symptoms</a:t>
            </a:r>
            <a:r>
              <a:rPr lang="es-ES" sz="1200" dirty="0"/>
              <a:t> </a:t>
            </a:r>
            <a:r>
              <a:rPr lang="es-ES" sz="1200" dirty="0" err="1"/>
              <a:t>remotely</a:t>
            </a:r>
            <a:r>
              <a:rPr lang="es-ES" sz="1200" dirty="0"/>
              <a:t>. </a:t>
            </a:r>
            <a:r>
              <a:rPr lang="es-ES" sz="1200" dirty="0" err="1"/>
              <a:t>There</a:t>
            </a:r>
            <a:r>
              <a:rPr lang="es-ES" sz="1200" dirty="0"/>
              <a:t> are </a:t>
            </a:r>
            <a:r>
              <a:rPr lang="es-ES" sz="1200" dirty="0" err="1"/>
              <a:t>even</a:t>
            </a:r>
            <a:r>
              <a:rPr lang="es-ES" sz="1200" dirty="0"/>
              <a:t> </a:t>
            </a:r>
            <a:r>
              <a:rPr lang="es-ES" sz="1200" dirty="0" err="1"/>
              <a:t>plans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develop</a:t>
            </a:r>
            <a:r>
              <a:rPr lang="es-ES" sz="1200" dirty="0"/>
              <a:t> </a:t>
            </a:r>
            <a:r>
              <a:rPr lang="es-ES" sz="1200" dirty="0" err="1"/>
              <a:t>remote</a:t>
            </a:r>
            <a:r>
              <a:rPr lang="es-ES" sz="1200" dirty="0"/>
              <a:t> </a:t>
            </a:r>
            <a:r>
              <a:rPr lang="es-ES" sz="1200" dirty="0" err="1"/>
              <a:t>ultrasound</a:t>
            </a:r>
            <a:r>
              <a:rPr lang="es-ES" sz="1200" dirty="0"/>
              <a:t> </a:t>
            </a:r>
            <a:r>
              <a:rPr lang="es-ES" sz="1200" dirty="0" err="1"/>
              <a:t>technology</a:t>
            </a:r>
            <a:r>
              <a:rPr lang="es-ES" sz="1200" dirty="0"/>
              <a:t>, </a:t>
            </a:r>
            <a:r>
              <a:rPr lang="es-ES" sz="1200" dirty="0" err="1"/>
              <a:t>which</a:t>
            </a:r>
            <a:r>
              <a:rPr lang="es-ES" sz="1200" dirty="0"/>
              <a:t>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exciting</a:t>
            </a:r>
            <a:r>
              <a:rPr lang="es-ES" sz="1200" dirty="0"/>
              <a:t> </a:t>
            </a:r>
            <a:r>
              <a:rPr lang="es-ES" sz="1200" dirty="0" err="1"/>
              <a:t>news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anyone</a:t>
            </a:r>
            <a:r>
              <a:rPr lang="es-ES" sz="1200" dirty="0"/>
              <a:t> </a:t>
            </a:r>
            <a:r>
              <a:rPr lang="es-ES" sz="1200" dirty="0" err="1"/>
              <a:t>interested</a:t>
            </a:r>
            <a:r>
              <a:rPr lang="es-ES" sz="1200" dirty="0"/>
              <a:t> in a </a:t>
            </a:r>
            <a:r>
              <a:rPr lang="es-ES" sz="1200" dirty="0" err="1"/>
              <a:t>career</a:t>
            </a:r>
            <a:r>
              <a:rPr lang="es-ES" sz="1200" dirty="0"/>
              <a:t> as a </a:t>
            </a:r>
            <a:r>
              <a:rPr lang="es-ES" sz="1200" dirty="0" err="1"/>
              <a:t>diagnostic</a:t>
            </a:r>
            <a:r>
              <a:rPr lang="es-ES" sz="1200" dirty="0"/>
              <a:t> medical </a:t>
            </a:r>
            <a:r>
              <a:rPr lang="es-ES" sz="1200" dirty="0" err="1"/>
              <a:t>sonographer</a:t>
            </a:r>
            <a:r>
              <a:rPr lang="es-ES" sz="1200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19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Telehealth</a:t>
            </a:r>
            <a:r>
              <a:rPr lang="es-ES" sz="1200" dirty="0"/>
              <a:t>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improving</a:t>
            </a:r>
            <a:r>
              <a:rPr lang="es-ES" sz="1200" dirty="0"/>
              <a:t> </a:t>
            </a:r>
            <a:r>
              <a:rPr lang="es-ES" sz="1200" dirty="0" err="1"/>
              <a:t>allied</a:t>
            </a:r>
            <a:r>
              <a:rPr lang="es-ES" sz="1200" dirty="0"/>
              <a:t> </a:t>
            </a:r>
            <a:r>
              <a:rPr lang="es-ES" sz="1200" dirty="0" err="1"/>
              <a:t>healthcare</a:t>
            </a:r>
            <a:r>
              <a:rPr lang="es-ES" sz="1200" dirty="0"/>
              <a:t> </a:t>
            </a:r>
            <a:r>
              <a:rPr lang="es-ES" sz="1200" dirty="0" err="1"/>
              <a:t>jobs</a:t>
            </a:r>
            <a:r>
              <a:rPr lang="es-ES" sz="1200" dirty="0"/>
              <a:t>, </a:t>
            </a:r>
            <a:r>
              <a:rPr lang="es-ES" sz="1200" dirty="0" err="1"/>
              <a:t>including</a:t>
            </a:r>
            <a:r>
              <a:rPr lang="es-ES" sz="1200" dirty="0"/>
              <a:t> </a:t>
            </a:r>
            <a:r>
              <a:rPr lang="es-ES" sz="1200" dirty="0" err="1"/>
              <a:t>some</a:t>
            </a:r>
            <a:r>
              <a:rPr lang="es-ES" sz="1200" dirty="0"/>
              <a:t> of </a:t>
            </a:r>
            <a:r>
              <a:rPr lang="es-ES" sz="1200" dirty="0" err="1"/>
              <a:t>the</a:t>
            </a:r>
            <a:r>
              <a:rPr lang="es-ES" sz="1200" dirty="0"/>
              <a:t> top-</a:t>
            </a:r>
            <a:r>
              <a:rPr lang="es-ES" sz="1200" dirty="0" err="1"/>
              <a:t>paying</a:t>
            </a:r>
            <a:r>
              <a:rPr lang="es-ES" sz="1200" dirty="0"/>
              <a:t> roles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field</a:t>
            </a:r>
            <a:r>
              <a:rPr lang="es-ES" sz="1200" dirty="0"/>
              <a:t>, </a:t>
            </a:r>
            <a:r>
              <a:rPr lang="es-ES" sz="1200" dirty="0" err="1"/>
              <a:t>such</a:t>
            </a:r>
            <a:r>
              <a:rPr lang="es-ES" sz="1200" dirty="0"/>
              <a:t> as medical </a:t>
            </a:r>
            <a:r>
              <a:rPr lang="es-ES" sz="1200" dirty="0" err="1"/>
              <a:t>assistants</a:t>
            </a:r>
            <a:r>
              <a:rPr lang="es-ES" sz="1200" dirty="0"/>
              <a:t>.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implementation</a:t>
            </a:r>
            <a:r>
              <a:rPr lang="es-ES" sz="1200" dirty="0"/>
              <a:t> of </a:t>
            </a:r>
            <a:r>
              <a:rPr lang="es-ES" sz="1200" dirty="0" err="1"/>
              <a:t>these</a:t>
            </a:r>
            <a:r>
              <a:rPr lang="es-ES" sz="1200" dirty="0"/>
              <a:t> </a:t>
            </a:r>
            <a:r>
              <a:rPr lang="es-ES" sz="1200" dirty="0" err="1"/>
              <a:t>telemedicine</a:t>
            </a:r>
            <a:r>
              <a:rPr lang="es-ES" sz="1200" dirty="0"/>
              <a:t> </a:t>
            </a:r>
            <a:r>
              <a:rPr lang="es-ES" sz="1200" dirty="0" err="1"/>
              <a:t>options</a:t>
            </a:r>
            <a:r>
              <a:rPr lang="es-ES" sz="1200" dirty="0"/>
              <a:t> </a:t>
            </a:r>
            <a:r>
              <a:rPr lang="es-ES" sz="1200" dirty="0" err="1"/>
              <a:t>means</a:t>
            </a:r>
            <a:r>
              <a:rPr lang="es-ES" sz="1200" dirty="0"/>
              <a:t> </a:t>
            </a:r>
            <a:r>
              <a:rPr lang="es-ES" sz="1200" dirty="0" err="1"/>
              <a:t>less</a:t>
            </a:r>
            <a:r>
              <a:rPr lang="es-ES" sz="1200" dirty="0"/>
              <a:t> </a:t>
            </a:r>
            <a:r>
              <a:rPr lang="es-ES" sz="1200" dirty="0" err="1"/>
              <a:t>crowded</a:t>
            </a:r>
            <a:r>
              <a:rPr lang="es-ES" sz="1200" dirty="0"/>
              <a:t> </a:t>
            </a:r>
            <a:r>
              <a:rPr lang="es-ES" sz="1200" dirty="0" err="1"/>
              <a:t>waiting</a:t>
            </a:r>
            <a:r>
              <a:rPr lang="es-ES" sz="1200" dirty="0"/>
              <a:t> </a:t>
            </a:r>
            <a:r>
              <a:rPr lang="es-ES" sz="1200" dirty="0" err="1"/>
              <a:t>rooms</a:t>
            </a:r>
            <a:r>
              <a:rPr lang="es-ES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Other</a:t>
            </a:r>
            <a:r>
              <a:rPr lang="es-ES" sz="1200" dirty="0"/>
              <a:t> </a:t>
            </a:r>
            <a:r>
              <a:rPr lang="es-ES" sz="1200" dirty="0" err="1"/>
              <a:t>benefits</a:t>
            </a:r>
            <a:r>
              <a:rPr lang="es-ES" sz="1200" dirty="0"/>
              <a:t> </a:t>
            </a:r>
            <a:r>
              <a:rPr lang="es-ES" sz="1200" dirty="0" err="1"/>
              <a:t>include</a:t>
            </a:r>
            <a:r>
              <a:rPr lang="es-ES" sz="12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s-ES" sz="1200" dirty="0" err="1"/>
              <a:t>Shorter</a:t>
            </a:r>
            <a:r>
              <a:rPr lang="es-ES" sz="1200" dirty="0"/>
              <a:t> </a:t>
            </a:r>
            <a:r>
              <a:rPr lang="es-ES" sz="1200" dirty="0" err="1"/>
              <a:t>waiting</a:t>
            </a:r>
            <a:r>
              <a:rPr lang="es-ES" sz="1200" dirty="0"/>
              <a:t> times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 err="1"/>
              <a:t>Improved</a:t>
            </a:r>
            <a:r>
              <a:rPr lang="es-ES" sz="1200" dirty="0"/>
              <a:t> </a:t>
            </a:r>
            <a:r>
              <a:rPr lang="es-ES" sz="1200" dirty="0" err="1"/>
              <a:t>access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rural </a:t>
            </a:r>
            <a:r>
              <a:rPr lang="es-ES" sz="1200" dirty="0" err="1"/>
              <a:t>areas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 err="1"/>
              <a:t>Improved</a:t>
            </a:r>
            <a:r>
              <a:rPr lang="es-ES" sz="1200" dirty="0"/>
              <a:t> </a:t>
            </a:r>
            <a:r>
              <a:rPr lang="es-ES" sz="1200" dirty="0" err="1"/>
              <a:t>efficiency</a:t>
            </a:r>
            <a:r>
              <a:rPr lang="es-ES" sz="1200" dirty="0"/>
              <a:t> </a:t>
            </a:r>
            <a:r>
              <a:rPr lang="es-ES" sz="1200" dirty="0" err="1"/>
              <a:t>leading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savings</a:t>
            </a: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Inconvenientes</a:t>
            </a:r>
          </a:p>
          <a:p>
            <a:r>
              <a:rPr lang="es-ES" sz="1200" dirty="0"/>
              <a:t>Amenaza en la continuidad en la asistencia</a:t>
            </a:r>
          </a:p>
          <a:p>
            <a:r>
              <a:rPr lang="es-ES" sz="1200" dirty="0"/>
              <a:t>Equidad en el acceso a la tecnología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1200" b="1" dirty="0" err="1"/>
              <a:t>Mobility</a:t>
            </a:r>
            <a:endParaRPr lang="es-ES" sz="1200" b="1" dirty="0"/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1200" dirty="0"/>
              <a:t>(</a:t>
            </a:r>
            <a:r>
              <a:rPr lang="es-ES" sz="1200" dirty="0" err="1"/>
              <a:t>mhealth</a:t>
            </a:r>
            <a:r>
              <a:rPr lang="es-ES" sz="1200" dirty="0"/>
              <a:t>)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healthcare</a:t>
            </a:r>
            <a:r>
              <a:rPr lang="es-ES" sz="1200" dirty="0"/>
              <a:t> and medical </a:t>
            </a:r>
            <a:r>
              <a:rPr lang="es-ES" sz="1200" dirty="0" err="1"/>
              <a:t>information</a:t>
            </a:r>
            <a:r>
              <a:rPr lang="es-ES" sz="1200" dirty="0"/>
              <a:t> </a:t>
            </a:r>
            <a:r>
              <a:rPr lang="es-ES" sz="1200" dirty="0" err="1"/>
              <a:t>supported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mobile</a:t>
            </a:r>
            <a:r>
              <a:rPr lang="es-ES" sz="1200" dirty="0"/>
              <a:t> </a:t>
            </a:r>
            <a:r>
              <a:rPr lang="es-ES" sz="1200" dirty="0" err="1"/>
              <a:t>technology</a:t>
            </a:r>
            <a:r>
              <a:rPr lang="es-ES" sz="1200" dirty="0"/>
              <a:t>. </a:t>
            </a:r>
            <a:r>
              <a:rPr lang="es-ES" sz="1200" dirty="0" err="1"/>
              <a:t>Approximately</a:t>
            </a:r>
            <a:r>
              <a:rPr lang="es-ES" sz="1200" dirty="0"/>
              <a:t> 80% of </a:t>
            </a:r>
            <a:r>
              <a:rPr lang="es-ES" sz="1200" dirty="0" err="1"/>
              <a:t>physicians</a:t>
            </a:r>
            <a:r>
              <a:rPr lang="es-ES" sz="1200" dirty="0"/>
              <a:t> use </a:t>
            </a:r>
            <a:r>
              <a:rPr lang="es-ES" sz="1200" dirty="0" err="1"/>
              <a:t>mobile</a:t>
            </a:r>
            <a:r>
              <a:rPr lang="es-ES" sz="1200" dirty="0"/>
              <a:t> </a:t>
            </a:r>
            <a:r>
              <a:rPr lang="es-ES" sz="1200" dirty="0" err="1"/>
              <a:t>devices</a:t>
            </a:r>
            <a:r>
              <a:rPr lang="es-ES" sz="1200" dirty="0"/>
              <a:t> and medical </a:t>
            </a:r>
            <a:r>
              <a:rPr lang="es-ES" sz="1200" dirty="0" err="1"/>
              <a:t>apps</a:t>
            </a:r>
            <a:r>
              <a:rPr lang="es-ES" sz="1200" dirty="0"/>
              <a:t>, </a:t>
            </a:r>
            <a:r>
              <a:rPr lang="es-ES" sz="1200" dirty="0" err="1"/>
              <a:t>while</a:t>
            </a:r>
            <a:r>
              <a:rPr lang="es-ES" sz="1200" dirty="0"/>
              <a:t> 25% use </a:t>
            </a:r>
            <a:r>
              <a:rPr lang="es-ES" sz="1200" dirty="0" err="1"/>
              <a:t>them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provide</a:t>
            </a:r>
            <a:r>
              <a:rPr lang="es-ES" sz="1200" dirty="0"/>
              <a:t> </a:t>
            </a:r>
            <a:r>
              <a:rPr lang="es-ES" sz="1200" dirty="0" err="1"/>
              <a:t>patient</a:t>
            </a:r>
            <a:r>
              <a:rPr lang="es-ES" sz="1200" dirty="0"/>
              <a:t> </a:t>
            </a:r>
            <a:r>
              <a:rPr lang="es-ES" sz="1200" dirty="0" err="1"/>
              <a:t>care</a:t>
            </a:r>
            <a:r>
              <a:rPr lang="es-ES" sz="1200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97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Smartphones</a:t>
            </a:r>
            <a:r>
              <a:rPr lang="es-ES" sz="1200" dirty="0"/>
              <a:t> </a:t>
            </a:r>
            <a:r>
              <a:rPr lang="es-ES" sz="1200" dirty="0" err="1"/>
              <a:t>allow</a:t>
            </a:r>
            <a:r>
              <a:rPr lang="es-ES" sz="1200" dirty="0"/>
              <a:t> </a:t>
            </a:r>
            <a:r>
              <a:rPr lang="es-ES" sz="1200" dirty="0" err="1"/>
              <a:t>practitioners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complete </a:t>
            </a:r>
            <a:r>
              <a:rPr lang="es-ES" sz="1200" dirty="0" err="1"/>
              <a:t>tasks</a:t>
            </a:r>
            <a:r>
              <a:rPr lang="es-ES" sz="1200" dirty="0"/>
              <a:t> in </a:t>
            </a:r>
            <a:r>
              <a:rPr lang="es-ES" sz="1200" dirty="0" err="1"/>
              <a:t>remote</a:t>
            </a:r>
            <a:r>
              <a:rPr lang="es-ES" sz="1200" dirty="0"/>
              <a:t> </a:t>
            </a:r>
            <a:r>
              <a:rPr lang="es-ES" sz="1200" dirty="0" err="1"/>
              <a:t>locations</a:t>
            </a:r>
            <a:r>
              <a:rPr lang="es-ES" sz="1200" dirty="0"/>
              <a:t>.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example</a:t>
            </a:r>
            <a:r>
              <a:rPr lang="es-ES" sz="1200" dirty="0"/>
              <a:t>, a </a:t>
            </a:r>
            <a:r>
              <a:rPr lang="es-ES" sz="1200" dirty="0" err="1"/>
              <a:t>physician</a:t>
            </a:r>
            <a:r>
              <a:rPr lang="es-ES" sz="1200" dirty="0"/>
              <a:t> can use </a:t>
            </a:r>
            <a:r>
              <a:rPr lang="es-ES" sz="1200" dirty="0" err="1"/>
              <a:t>their</a:t>
            </a:r>
            <a:r>
              <a:rPr lang="es-ES" sz="1200" dirty="0"/>
              <a:t> </a:t>
            </a:r>
            <a:r>
              <a:rPr lang="es-ES" sz="1200" dirty="0" err="1"/>
              <a:t>smartphone</a:t>
            </a:r>
            <a:r>
              <a:rPr lang="es-ES" sz="1200" dirty="0"/>
              <a:t> 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tablet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access</a:t>
            </a:r>
            <a:r>
              <a:rPr lang="es-ES" sz="1200" dirty="0"/>
              <a:t> a </a:t>
            </a:r>
            <a:r>
              <a:rPr lang="es-ES" sz="1200" dirty="0" err="1"/>
              <a:t>patient’s</a:t>
            </a:r>
            <a:r>
              <a:rPr lang="es-ES" sz="1200" dirty="0"/>
              <a:t> EHR, </a:t>
            </a:r>
            <a:r>
              <a:rPr lang="es-ES" sz="1200" dirty="0" err="1"/>
              <a:t>review</a:t>
            </a:r>
            <a:r>
              <a:rPr lang="es-ES" sz="1200" dirty="0"/>
              <a:t> medical histories, </a:t>
            </a:r>
            <a:r>
              <a:rPr lang="es-ES" sz="1200" dirty="0" err="1"/>
              <a:t>send</a:t>
            </a:r>
            <a:r>
              <a:rPr lang="es-ES" sz="1200" dirty="0"/>
              <a:t> </a:t>
            </a:r>
            <a:r>
              <a:rPr lang="es-ES" sz="1200" dirty="0" err="1"/>
              <a:t>follow</a:t>
            </a:r>
            <a:r>
              <a:rPr lang="es-ES" sz="1200" dirty="0"/>
              <a:t>-up emails, and </a:t>
            </a:r>
            <a:r>
              <a:rPr lang="es-ES" sz="1200" dirty="0" err="1"/>
              <a:t>even</a:t>
            </a:r>
            <a:r>
              <a:rPr lang="es-ES" sz="1200" dirty="0"/>
              <a:t> complete </a:t>
            </a:r>
            <a:r>
              <a:rPr lang="es-ES" sz="1200" dirty="0" err="1"/>
              <a:t>prescriptions</a:t>
            </a:r>
            <a:r>
              <a:rPr lang="es-ES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Improved</a:t>
            </a:r>
            <a:r>
              <a:rPr lang="es-ES" sz="1200" dirty="0"/>
              <a:t> </a:t>
            </a:r>
            <a:r>
              <a:rPr lang="es-ES" sz="1200" dirty="0" err="1"/>
              <a:t>communication</a:t>
            </a:r>
            <a:r>
              <a:rPr lang="es-ES" sz="1200" dirty="0"/>
              <a:t> </a:t>
            </a:r>
            <a:r>
              <a:rPr lang="es-ES" sz="1200" dirty="0" err="1"/>
              <a:t>aids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role of medical </a:t>
            </a:r>
            <a:r>
              <a:rPr lang="es-ES" sz="1200" dirty="0" err="1"/>
              <a:t>billers</a:t>
            </a:r>
            <a:r>
              <a:rPr lang="es-ES" sz="1200" dirty="0"/>
              <a:t>, </a:t>
            </a:r>
            <a:r>
              <a:rPr lang="es-ES" sz="1200" dirty="0" err="1"/>
              <a:t>allowing</a:t>
            </a:r>
            <a:r>
              <a:rPr lang="es-ES" sz="1200" dirty="0"/>
              <a:t> </a:t>
            </a:r>
            <a:r>
              <a:rPr lang="es-ES" sz="1200" dirty="0" err="1"/>
              <a:t>them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send</a:t>
            </a:r>
            <a:r>
              <a:rPr lang="es-ES" sz="1200" dirty="0"/>
              <a:t> </a:t>
            </a:r>
            <a:r>
              <a:rPr lang="es-ES" sz="1200" dirty="0" err="1"/>
              <a:t>text</a:t>
            </a:r>
            <a:r>
              <a:rPr lang="es-ES" sz="1200" dirty="0"/>
              <a:t> </a:t>
            </a:r>
            <a:r>
              <a:rPr lang="es-ES" sz="1200" dirty="0" err="1"/>
              <a:t>message</a:t>
            </a:r>
            <a:r>
              <a:rPr lang="es-ES" sz="1200" dirty="0"/>
              <a:t> </a:t>
            </a:r>
            <a:r>
              <a:rPr lang="es-ES" sz="1200" dirty="0" err="1"/>
              <a:t>alerts</a:t>
            </a:r>
            <a:r>
              <a:rPr lang="es-ES" sz="1200" dirty="0"/>
              <a:t> </a:t>
            </a:r>
            <a:r>
              <a:rPr lang="es-ES" sz="1200" dirty="0" err="1"/>
              <a:t>about</a:t>
            </a:r>
            <a:r>
              <a:rPr lang="es-ES" sz="1200" dirty="0"/>
              <a:t> </a:t>
            </a:r>
            <a:r>
              <a:rPr lang="es-ES" sz="1200" dirty="0" err="1"/>
              <a:t>payment</a:t>
            </a:r>
            <a:r>
              <a:rPr lang="es-ES" sz="1200" dirty="0"/>
              <a:t> </a:t>
            </a:r>
            <a:r>
              <a:rPr lang="es-ES" sz="1200" dirty="0" err="1"/>
              <a:t>schedules</a:t>
            </a:r>
            <a:r>
              <a:rPr lang="es-ES" sz="1200" dirty="0"/>
              <a:t> and </a:t>
            </a:r>
            <a:r>
              <a:rPr lang="es-ES" sz="1200" dirty="0" err="1"/>
              <a:t>outstanding</a:t>
            </a:r>
            <a:r>
              <a:rPr lang="es-ES" sz="1200" dirty="0"/>
              <a:t> </a:t>
            </a:r>
            <a:r>
              <a:rPr lang="es-ES" sz="1200" dirty="0" err="1"/>
              <a:t>bills</a:t>
            </a:r>
            <a:r>
              <a:rPr lang="es-ES" sz="1200" dirty="0"/>
              <a:t>. Mobile </a:t>
            </a:r>
            <a:r>
              <a:rPr lang="es-ES" sz="1200" dirty="0" err="1"/>
              <a:t>communication</a:t>
            </a:r>
            <a:r>
              <a:rPr lang="es-ES" sz="1200" dirty="0"/>
              <a:t> can </a:t>
            </a:r>
            <a:r>
              <a:rPr lang="es-ES" sz="1200" dirty="0" err="1"/>
              <a:t>also</a:t>
            </a:r>
            <a:r>
              <a:rPr lang="es-ES" sz="1200" dirty="0"/>
              <a:t> </a:t>
            </a:r>
            <a:r>
              <a:rPr lang="es-ES" sz="1200" dirty="0" err="1"/>
              <a:t>cut</a:t>
            </a:r>
            <a:r>
              <a:rPr lang="es-ES" sz="1200" dirty="0"/>
              <a:t> </a:t>
            </a:r>
            <a:r>
              <a:rPr lang="es-ES" sz="1200" dirty="0" err="1"/>
              <a:t>down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snail</a:t>
            </a:r>
            <a:r>
              <a:rPr lang="es-ES" sz="1200" dirty="0"/>
              <a:t> mail, </a:t>
            </a:r>
            <a:r>
              <a:rPr lang="es-ES" sz="1200" dirty="0" err="1"/>
              <a:t>paper</a:t>
            </a:r>
            <a:r>
              <a:rPr lang="es-ES" sz="1200" dirty="0"/>
              <a:t> use, and time </a:t>
            </a:r>
            <a:r>
              <a:rPr lang="es-ES" sz="1200" dirty="0" err="1"/>
              <a:t>spent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phone</a:t>
            </a:r>
            <a:r>
              <a:rPr lang="es-ES" sz="1200" dirty="0"/>
              <a:t> </a:t>
            </a:r>
            <a:r>
              <a:rPr lang="es-ES" sz="1200" dirty="0" err="1"/>
              <a:t>calls</a:t>
            </a:r>
            <a:r>
              <a:rPr lang="es-ES" sz="1200" dirty="0"/>
              <a:t>.</a:t>
            </a:r>
          </a:p>
          <a:p>
            <a:endParaRPr lang="es-E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Disadvantages</a:t>
            </a:r>
            <a:r>
              <a:rPr lang="es-ES" sz="1200" b="1" dirty="0"/>
              <a:t> of </a:t>
            </a:r>
            <a:r>
              <a:rPr lang="es-ES" sz="1200" b="1" dirty="0" err="1"/>
              <a:t>Mobility</a:t>
            </a:r>
            <a:endParaRPr lang="es-ES" sz="12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Even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advanced</a:t>
            </a:r>
            <a:r>
              <a:rPr lang="es-ES" sz="1200" dirty="0"/>
              <a:t> </a:t>
            </a:r>
            <a:r>
              <a:rPr lang="es-ES" sz="1200" dirty="0" err="1"/>
              <a:t>technology</a:t>
            </a:r>
            <a:r>
              <a:rPr lang="es-ES" sz="1200" dirty="0"/>
              <a:t>, human error </a:t>
            </a:r>
            <a:r>
              <a:rPr lang="es-ES" sz="1200" dirty="0" err="1"/>
              <a:t>can’t</a:t>
            </a:r>
            <a:r>
              <a:rPr lang="es-ES" sz="1200" dirty="0"/>
              <a:t> be </a:t>
            </a:r>
            <a:r>
              <a:rPr lang="es-ES" sz="1200" dirty="0" err="1"/>
              <a:t>erased</a:t>
            </a:r>
            <a:r>
              <a:rPr lang="es-ES" sz="1200" dirty="0"/>
              <a:t> </a:t>
            </a:r>
            <a:r>
              <a:rPr lang="es-ES" sz="1200" dirty="0" err="1"/>
              <a:t>completely</a:t>
            </a:r>
            <a:r>
              <a:rPr lang="es-ES" sz="1200" dirty="0"/>
              <a:t>. Mobile </a:t>
            </a:r>
            <a:r>
              <a:rPr lang="es-ES" sz="1200" dirty="0" err="1"/>
              <a:t>devices</a:t>
            </a:r>
            <a:r>
              <a:rPr lang="es-ES" sz="1200" dirty="0"/>
              <a:t> can be </a:t>
            </a:r>
            <a:r>
              <a:rPr lang="es-ES" sz="1200" dirty="0" err="1"/>
              <a:t>easily</a:t>
            </a:r>
            <a:r>
              <a:rPr lang="es-ES" sz="1200" dirty="0"/>
              <a:t> </a:t>
            </a:r>
            <a:r>
              <a:rPr lang="es-ES" sz="1200" dirty="0" err="1"/>
              <a:t>lost</a:t>
            </a:r>
            <a:r>
              <a:rPr lang="es-ES" sz="1200" dirty="0"/>
              <a:t> 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stolen</a:t>
            </a:r>
            <a:r>
              <a:rPr lang="es-ES" sz="1200" dirty="0"/>
              <a:t>. </a:t>
            </a:r>
            <a:r>
              <a:rPr lang="es-ES" sz="1200" dirty="0" err="1"/>
              <a:t>Smartphones</a:t>
            </a:r>
            <a:r>
              <a:rPr lang="es-ES" sz="1200" dirty="0"/>
              <a:t> and </a:t>
            </a:r>
            <a:r>
              <a:rPr lang="es-ES" sz="1200" dirty="0" err="1"/>
              <a:t>tablets</a:t>
            </a:r>
            <a:r>
              <a:rPr lang="es-ES" sz="1200" dirty="0"/>
              <a:t> are </a:t>
            </a:r>
            <a:r>
              <a:rPr lang="es-ES" sz="1200" dirty="0" err="1"/>
              <a:t>also</a:t>
            </a:r>
            <a:r>
              <a:rPr lang="es-ES" sz="1200" dirty="0"/>
              <a:t> vulnerable </a:t>
            </a:r>
            <a:r>
              <a:rPr lang="es-ES" sz="1200" dirty="0" err="1"/>
              <a:t>to</a:t>
            </a:r>
            <a:r>
              <a:rPr lang="es-ES" sz="1200" dirty="0"/>
              <a:t> hacking, malware, and </a:t>
            </a:r>
            <a:r>
              <a:rPr lang="es-ES" sz="1200" dirty="0" err="1"/>
              <a:t>viruses</a:t>
            </a:r>
            <a:r>
              <a:rPr lang="es-ES" sz="1200" dirty="0"/>
              <a:t> – </a:t>
            </a:r>
            <a:r>
              <a:rPr lang="es-ES" sz="1200" dirty="0" err="1"/>
              <a:t>especially</a:t>
            </a:r>
            <a:r>
              <a:rPr lang="es-ES" sz="1200" dirty="0"/>
              <a:t> </a:t>
            </a:r>
            <a:r>
              <a:rPr lang="es-ES" sz="1200" dirty="0" err="1"/>
              <a:t>if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devices</a:t>
            </a:r>
            <a:r>
              <a:rPr lang="es-ES" sz="1200" dirty="0"/>
              <a:t> are </a:t>
            </a:r>
            <a:r>
              <a:rPr lang="es-ES" sz="1200" dirty="0" err="1"/>
              <a:t>used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unsecured</a:t>
            </a:r>
            <a:r>
              <a:rPr lang="es-ES" sz="1200" dirty="0"/>
              <a:t> internet </a:t>
            </a:r>
            <a:r>
              <a:rPr lang="es-ES" sz="1200" dirty="0" err="1"/>
              <a:t>connections</a:t>
            </a:r>
            <a:r>
              <a:rPr lang="es-ES" sz="1200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96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200" dirty="0"/>
              <a:t>T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hey</a:t>
            </a:r>
            <a:r>
              <a:rPr lang="es-ES" sz="1200" dirty="0"/>
              <a:t> are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inexpensive</a:t>
            </a:r>
            <a:r>
              <a:rPr lang="es-ES" sz="1200" dirty="0"/>
              <a:t> </a:t>
            </a:r>
            <a:r>
              <a:rPr lang="es-ES" sz="1200" dirty="0" err="1"/>
              <a:t>way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facilities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provide</a:t>
            </a:r>
            <a:r>
              <a:rPr lang="es-ES" sz="1200" dirty="0"/>
              <a:t> more </a:t>
            </a:r>
            <a:r>
              <a:rPr lang="es-ES" sz="1200" dirty="0" err="1"/>
              <a:t>high-quality</a:t>
            </a:r>
            <a:r>
              <a:rPr lang="es-ES" sz="1200" dirty="0"/>
              <a:t> </a:t>
            </a:r>
            <a:r>
              <a:rPr lang="es-ES" sz="1200" dirty="0" err="1"/>
              <a:t>services</a:t>
            </a:r>
            <a:r>
              <a:rPr lang="es-ES" sz="1200" dirty="0"/>
              <a:t>, and – at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same</a:t>
            </a:r>
            <a:r>
              <a:rPr lang="es-ES" sz="1200" dirty="0"/>
              <a:t> time – are </a:t>
            </a:r>
            <a:r>
              <a:rPr lang="es-ES" sz="1200" dirty="0" err="1"/>
              <a:t>cheaper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access</a:t>
            </a:r>
            <a:r>
              <a:rPr lang="es-ES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200" dirty="0" err="1"/>
              <a:t>Some</a:t>
            </a:r>
            <a:r>
              <a:rPr lang="es-ES" sz="1200" dirty="0"/>
              <a:t> </a:t>
            </a:r>
            <a:r>
              <a:rPr lang="es-ES" sz="1200" dirty="0" err="1"/>
              <a:t>generate</a:t>
            </a:r>
            <a:r>
              <a:rPr lang="es-ES" sz="1200" dirty="0"/>
              <a:t> </a:t>
            </a:r>
            <a:r>
              <a:rPr lang="es-ES" sz="1200" dirty="0" err="1"/>
              <a:t>better</a:t>
            </a:r>
            <a:r>
              <a:rPr lang="es-ES" sz="1200" dirty="0"/>
              <a:t> </a:t>
            </a:r>
            <a:r>
              <a:rPr lang="es-ES" sz="1200" dirty="0" err="1"/>
              <a:t>health</a:t>
            </a:r>
            <a:r>
              <a:rPr lang="es-ES" sz="1200" dirty="0"/>
              <a:t> </a:t>
            </a:r>
            <a:r>
              <a:rPr lang="es-ES" sz="1200" dirty="0" err="1"/>
              <a:t>awareness</a:t>
            </a:r>
            <a:r>
              <a:rPr lang="es-ES" sz="1200" dirty="0"/>
              <a:t>, </a:t>
            </a:r>
            <a:r>
              <a:rPr lang="es-ES" sz="1200" dirty="0" err="1"/>
              <a:t>while</a:t>
            </a:r>
            <a:r>
              <a:rPr lang="es-ES" sz="1200" dirty="0"/>
              <a:t> </a:t>
            </a:r>
            <a:r>
              <a:rPr lang="es-ES" sz="1200" dirty="0" err="1"/>
              <a:t>others</a:t>
            </a:r>
            <a:r>
              <a:rPr lang="es-ES" sz="1200" dirty="0"/>
              <a:t> </a:t>
            </a:r>
            <a:r>
              <a:rPr lang="es-ES" sz="1200" dirty="0" err="1"/>
              <a:t>assist</a:t>
            </a:r>
            <a:r>
              <a:rPr lang="es-ES" sz="1200" dirty="0"/>
              <a:t> </a:t>
            </a:r>
            <a:r>
              <a:rPr lang="es-ES" sz="1200" dirty="0" err="1"/>
              <a:t>communication</a:t>
            </a:r>
            <a:r>
              <a:rPr lang="es-ES" sz="1200" dirty="0"/>
              <a:t> </a:t>
            </a:r>
            <a:r>
              <a:rPr lang="es-ES" sz="1200" dirty="0" err="1"/>
              <a:t>between</a:t>
            </a:r>
            <a:r>
              <a:rPr lang="es-ES" sz="1200" dirty="0"/>
              <a:t> </a:t>
            </a:r>
            <a:r>
              <a:rPr lang="es-ES" sz="1200" dirty="0" err="1"/>
              <a:t>patient</a:t>
            </a:r>
            <a:r>
              <a:rPr lang="es-ES" sz="1200" dirty="0"/>
              <a:t> and </a:t>
            </a:r>
            <a:r>
              <a:rPr lang="es-ES" sz="1200" dirty="0" err="1"/>
              <a:t>care</a:t>
            </a:r>
            <a:r>
              <a:rPr lang="es-ES" sz="1200" dirty="0"/>
              <a:t> </a:t>
            </a:r>
            <a:r>
              <a:rPr lang="es-ES" sz="1200" dirty="0" err="1"/>
              <a:t>providers</a:t>
            </a:r>
            <a:r>
              <a:rPr lang="es-ES" sz="1200" dirty="0"/>
              <a:t>. </a:t>
            </a:r>
            <a:r>
              <a:rPr lang="es-ES" sz="1200" dirty="0" err="1"/>
              <a:t>Here</a:t>
            </a:r>
            <a:r>
              <a:rPr lang="es-ES" sz="1200" dirty="0"/>
              <a:t> are </a:t>
            </a:r>
            <a:r>
              <a:rPr lang="es-ES" sz="1200" dirty="0" err="1"/>
              <a:t>some</a:t>
            </a:r>
            <a:r>
              <a:rPr lang="es-ES" sz="1200" dirty="0"/>
              <a:t> of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areas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‘</a:t>
            </a:r>
            <a:r>
              <a:rPr lang="es-ES" sz="1200" dirty="0" err="1"/>
              <a:t>mhealth</a:t>
            </a:r>
            <a:r>
              <a:rPr lang="es-ES" sz="1200" dirty="0"/>
              <a:t>’ </a:t>
            </a:r>
            <a:r>
              <a:rPr lang="es-ES" sz="1200" dirty="0" err="1"/>
              <a:t>apps</a:t>
            </a:r>
            <a:r>
              <a:rPr lang="es-ES" sz="1200" dirty="0"/>
              <a:t> can </a:t>
            </a:r>
            <a:r>
              <a:rPr lang="es-ES" sz="1200" dirty="0" err="1"/>
              <a:t>assist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s-ES" sz="1200" dirty="0" err="1"/>
              <a:t>Chronic</a:t>
            </a:r>
            <a:r>
              <a:rPr lang="es-ES" sz="1200" dirty="0"/>
              <a:t> </a:t>
            </a:r>
            <a:r>
              <a:rPr lang="es-ES" sz="1200" dirty="0" err="1"/>
              <a:t>care</a:t>
            </a:r>
            <a:r>
              <a:rPr lang="es-ES" sz="1200" dirty="0"/>
              <a:t> </a:t>
            </a:r>
            <a:r>
              <a:rPr lang="es-ES" sz="1200" dirty="0" err="1"/>
              <a:t>management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 err="1"/>
              <a:t>Medication</a:t>
            </a:r>
            <a:r>
              <a:rPr lang="es-ES" sz="1200" dirty="0"/>
              <a:t> </a:t>
            </a:r>
            <a:r>
              <a:rPr lang="es-ES" sz="1200" dirty="0" err="1"/>
              <a:t>management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/>
              <a:t>Medical </a:t>
            </a:r>
            <a:r>
              <a:rPr lang="es-ES" sz="1200" dirty="0" err="1"/>
              <a:t>reference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 err="1"/>
              <a:t>Diagnostics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/>
              <a:t>Personal </a:t>
            </a:r>
            <a:r>
              <a:rPr lang="es-ES" sz="1200" dirty="0" err="1"/>
              <a:t>health</a:t>
            </a:r>
            <a:r>
              <a:rPr lang="es-ES" sz="1200" dirty="0"/>
              <a:t> records</a:t>
            </a:r>
          </a:p>
          <a:p>
            <a:pPr algn="just">
              <a:lnSpc>
                <a:spcPct val="120000"/>
              </a:lnSpc>
            </a:pPr>
            <a:r>
              <a:rPr lang="es-ES" sz="1200" dirty="0" err="1"/>
              <a:t>Women’s</a:t>
            </a:r>
            <a:r>
              <a:rPr lang="es-ES" sz="1200" dirty="0"/>
              <a:t> </a:t>
            </a:r>
            <a:r>
              <a:rPr lang="es-ES" sz="1200" dirty="0" err="1"/>
              <a:t>health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 err="1"/>
              <a:t>Fitness</a:t>
            </a:r>
            <a:r>
              <a:rPr lang="es-ES" sz="1200" dirty="0"/>
              <a:t> and </a:t>
            </a:r>
            <a:r>
              <a:rPr lang="es-ES" sz="1200" dirty="0" err="1"/>
              <a:t>weight-loss</a:t>
            </a:r>
            <a:endParaRPr lang="es-ES" sz="1200" dirty="0"/>
          </a:p>
          <a:p>
            <a:pPr algn="just">
              <a:lnSpc>
                <a:spcPct val="120000"/>
              </a:lnSpc>
            </a:pPr>
            <a:r>
              <a:rPr lang="es-ES" sz="1200" dirty="0"/>
              <a:t>Mental </a:t>
            </a:r>
            <a:r>
              <a:rPr lang="es-ES" sz="1200" dirty="0" err="1"/>
              <a:t>health</a:t>
            </a:r>
            <a:endParaRPr lang="es-ES" sz="12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78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0" dirty="0"/>
              <a:t>William Welch -director fundador de Johns Hopkins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0" dirty="0"/>
              <a:t>William Osler, jefe de medicina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0" dirty="0"/>
              <a:t>Frederick Gates- consejero de John D. Rockefeller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09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#3- </a:t>
            </a:r>
            <a:r>
              <a:rPr lang="es-MX" sz="1200" dirty="0"/>
              <a:t>Formación inicial en laboratorio como base para el entrenamiento clínico e investigación en universidades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#4- Generación de información nueva para el progreso de la medicina es responsabilidad del médico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Promoción de investigación sin considerar principios éticos </a:t>
            </a:r>
            <a:r>
              <a:rPr lang="es-MX" sz="1200" b="1" dirty="0"/>
              <a:t>(antes de 1940)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65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Modelo educativo médico basado conocimientos biomédicos de una sola persona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97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9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Promoción de investigación sin considerar principios éticos </a:t>
            </a:r>
            <a:r>
              <a:rPr lang="es-MX" sz="1200" b="1" dirty="0"/>
              <a:t>(antes de 1940)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65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Permite identificar las poblaciones en riesgo, donde las intervenciones tempranas podrían ahorrar costos del cuidado en la salud.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Ayudar a que los médicos receten medicamentos específicos para los pacientes que tienen probabilidades de responder bien a ellos, reduciendo o eliminando el uso de tratamientos ineficaces.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Potencial de ampliar significativamente la supervivencia de pacientes con cáncer, sin los efectos secundarios negativos asociados de la quimioterapia tradicional ni los costos del cuidado de la salud.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Por ejemplo: terapia de receptores quiméricos antigénicos proporciona tasas de respuesta que rondan el 90%.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13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1F497D"/>
                </a:solidFill>
              </a:rPr>
              <a:t>El proceso evolutivo se intensifica para promover el desarrollo de conocimiento y procedimientos médicos.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9C5-79EF-DB49-9A33-ED1BC6A2808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62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6" descr="sim (5)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867" y="0"/>
            <a:ext cx="110913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79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33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73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89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71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67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47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575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98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27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61"/>
                </a:solidFill>
                <a:latin typeface="Avenir Next Condensed Medium"/>
                <a:cs typeface="Avenir Next Condensed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Next Condensed Medium"/>
                <a:cs typeface="Avenir Next Condensed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ondensed Medium"/>
                <a:cs typeface="Avenir Next Condensed Medium"/>
              </a:defRPr>
            </a:lvl1pPr>
          </a:lstStyle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ondensed Medium"/>
                <a:cs typeface="Avenir Next Condensed Medium"/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ondensed Medium"/>
                <a:cs typeface="Avenir Next Condensed Medium"/>
              </a:defRPr>
            </a:lvl1pPr>
          </a:lstStyle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6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4637"/>
          </a:xfrm>
          <a:prstGeom prst="rect">
            <a:avLst/>
          </a:prstGeom>
        </p:spPr>
        <p:txBody>
          <a:bodyPr/>
          <a:lstStyle/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4637"/>
          </a:xfrm>
          <a:prstGeom prst="rect">
            <a:avLst/>
          </a:prstGeom>
        </p:spPr>
        <p:txBody>
          <a:bodyPr/>
          <a:lstStyle/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4637"/>
          </a:xfrm>
          <a:prstGeom prst="rect">
            <a:avLst/>
          </a:prstGeom>
        </p:spPr>
        <p:txBody>
          <a:bodyPr/>
          <a:lstStyle/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4637"/>
          </a:xfrm>
          <a:prstGeom prst="rect">
            <a:avLst/>
          </a:prstGeom>
        </p:spPr>
        <p:txBody>
          <a:bodyPr/>
          <a:lstStyle/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50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6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6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4637"/>
          </a:xfrm>
          <a:prstGeom prst="rect">
            <a:avLst/>
          </a:prstGeom>
        </p:spPr>
        <p:txBody>
          <a:bodyPr/>
          <a:lstStyle/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4637"/>
          </a:xfrm>
          <a:prstGeom prst="rect">
            <a:avLst/>
          </a:prstGeom>
        </p:spPr>
        <p:txBody>
          <a:bodyPr/>
          <a:lstStyle/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2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25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61"/>
                </a:solidFill>
                <a:latin typeface="Avenir Next Condensed Medium"/>
                <a:cs typeface="Avenir Next Condensed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Next Condensed Medium"/>
                <a:cs typeface="Avenir Next Condensed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Condensed Medium"/>
                <a:cs typeface="Avenir Next Condensed Medium"/>
              </a:defRPr>
            </a:lvl1pPr>
          </a:lstStyle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Condensed Medium"/>
                <a:cs typeface="Avenir Next Condensed Medium"/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Condensed Medium"/>
                <a:cs typeface="Avenir Next Condensed Medium"/>
              </a:defRPr>
            </a:lvl1pPr>
          </a:lstStyle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8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0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98" y="1200151"/>
            <a:ext cx="7744498" cy="32083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83005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5309" y="382707"/>
            <a:ext cx="6178457" cy="6340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8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6" descr="sim (5)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867" y="-19537"/>
            <a:ext cx="1127040" cy="522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71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509D-AAB9-7741-8F67-0CC73BC849D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20/06/18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7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A87A-F1B1-CE49-B63A-CEF29EBEE74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Imagen 7" descr="logo_anm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7" y="184934"/>
            <a:ext cx="721605" cy="6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80" r:id="rId2"/>
    <p:sldLayoutId id="21474837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BEF6-13BB-7F48-89EB-5E18E98CA49B}" type="datetimeFigureOut">
              <a:rPr lang="es-ES" smtClean="0"/>
              <a:t>20/06/18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56B4-8697-124A-8186-FAB74756C3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1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diagramData" Target="../diagrams/data12.xml"/><Relationship Id="rId5" Type="http://schemas.openxmlformats.org/officeDocument/2006/relationships/diagramLayout" Target="../diagrams/layout12.xml"/><Relationship Id="rId6" Type="http://schemas.openxmlformats.org/officeDocument/2006/relationships/diagramQuickStyle" Target="../diagrams/quickStyle12.xml"/><Relationship Id="rId7" Type="http://schemas.openxmlformats.org/officeDocument/2006/relationships/diagramColors" Target="../diagrams/colors12.xml"/><Relationship Id="rId8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28813" y="1283856"/>
            <a:ext cx="7772400" cy="1102519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Book Antiqua"/>
              </a:rPr>
              <a:t>La 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Book Antiqua"/>
              </a:rPr>
              <a:t>C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ook Antiqua"/>
              </a:rPr>
              <a:t>línica 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Book Antiqua"/>
              </a:rPr>
              <a:t>en el 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ook Antiqua"/>
              </a:rPr>
              <a:t>Tiempo</a:t>
            </a:r>
            <a:b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ook Antiqua"/>
              </a:rPr>
            </a:br>
            <a:r>
              <a:rPr lang="es-ES" sz="1100" dirty="0"/>
              <a:t/>
            </a:r>
            <a:br>
              <a:rPr lang="es-ES" sz="1100" dirty="0"/>
            </a:br>
            <a:r>
              <a:rPr lang="es-ES" sz="2400" b="1" dirty="0">
                <a:solidFill>
                  <a:srgbClr val="1F497D"/>
                </a:solidFill>
              </a:rPr>
              <a:t>E</a:t>
            </a:r>
            <a:r>
              <a:rPr lang="es-ES" sz="2400" b="1" dirty="0" smtClean="0">
                <a:solidFill>
                  <a:srgbClr val="1F497D"/>
                </a:solidFill>
              </a:rPr>
              <a:t>scuela Americana de Medicina: </a:t>
            </a:r>
            <a:r>
              <a:rPr lang="es-ES" sz="2400" b="1" dirty="0">
                <a:solidFill>
                  <a:srgbClr val="1F497D"/>
                </a:solidFill>
              </a:rPr>
              <a:t/>
            </a:r>
            <a:br>
              <a:rPr lang="es-ES" sz="2400" b="1" dirty="0">
                <a:solidFill>
                  <a:srgbClr val="1F497D"/>
                </a:solidFill>
              </a:rPr>
            </a:br>
            <a:r>
              <a:rPr lang="es-ES" sz="2400" b="1" dirty="0">
                <a:solidFill>
                  <a:srgbClr val="1F497D"/>
                </a:solidFill>
              </a:rPr>
              <a:t>P</a:t>
            </a:r>
            <a:r>
              <a:rPr lang="es-ES" sz="2400" b="1" dirty="0" smtClean="0">
                <a:solidFill>
                  <a:srgbClr val="1F497D"/>
                </a:solidFill>
              </a:rPr>
              <a:t>rincipales características</a:t>
            </a:r>
            <a:r>
              <a:rPr lang="es-ES" sz="2400" b="1" dirty="0" smtClean="0">
                <a:solidFill>
                  <a:srgbClr val="1F497D"/>
                </a:solidFill>
              </a:rPr>
              <a:t> y aportes del “Modelo </a:t>
            </a:r>
            <a:r>
              <a:rPr lang="es-ES" sz="2400" b="1" dirty="0" err="1" smtClean="0">
                <a:solidFill>
                  <a:srgbClr val="1F497D"/>
                </a:solidFill>
              </a:rPr>
              <a:t>Flexneriano</a:t>
            </a:r>
            <a:r>
              <a:rPr lang="es-ES" sz="2400" b="1" dirty="0" smtClean="0">
                <a:solidFill>
                  <a:srgbClr val="1F497D"/>
                </a:solidFill>
              </a:rPr>
              <a:t>” a la </a:t>
            </a:r>
            <a:r>
              <a:rPr lang="es-ES" sz="2400" b="1" dirty="0">
                <a:solidFill>
                  <a:srgbClr val="1F497D"/>
                </a:solidFill>
              </a:rPr>
              <a:t>e</a:t>
            </a:r>
            <a:r>
              <a:rPr lang="es-ES" sz="2400" b="1" dirty="0" smtClean="0">
                <a:solidFill>
                  <a:srgbClr val="1F497D"/>
                </a:solidFill>
              </a:rPr>
              <a:t>ducación y práctica médica  </a:t>
            </a:r>
            <a:endParaRPr lang="es-ES" sz="2400" b="1" dirty="0">
              <a:solidFill>
                <a:srgbClr val="1F497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79558" y="2769374"/>
            <a:ext cx="5819610" cy="403952"/>
          </a:xfrm>
        </p:spPr>
        <p:txBody>
          <a:bodyPr>
            <a:noAutofit/>
          </a:bodyPr>
          <a:lstStyle/>
          <a:p>
            <a:pPr marL="106363" indent="0" algn="ctr">
              <a:buNone/>
            </a:pPr>
            <a:r>
              <a:rPr lang="es-ES" sz="1600" dirty="0" smtClean="0">
                <a:solidFill>
                  <a:srgbClr val="215968"/>
                </a:solidFill>
              </a:rPr>
              <a:t>Dr. Simón Barquera</a:t>
            </a:r>
          </a:p>
          <a:p>
            <a:pPr marL="106363" indent="0" algn="ctr">
              <a:buNone/>
            </a:pPr>
            <a:r>
              <a:rPr lang="es-ES" sz="1600" dirty="0" smtClean="0">
                <a:solidFill>
                  <a:srgbClr val="215968"/>
                </a:solidFill>
              </a:rPr>
              <a:t>Director del Centro de Investigación en Nutrición y Salud, Instituto Nacional de Salud Pública. </a:t>
            </a:r>
          </a:p>
          <a:p>
            <a:pPr marL="106363" indent="0" algn="ctr">
              <a:buNone/>
            </a:pPr>
            <a:r>
              <a:rPr lang="es-ES" sz="1600" dirty="0" smtClean="0">
                <a:solidFill>
                  <a:srgbClr val="215968"/>
                </a:solidFill>
              </a:rPr>
              <a:t>Miembro ANMM. SNI-3</a:t>
            </a:r>
          </a:p>
          <a:p>
            <a:pPr marL="0" indent="0" algn="ctr">
              <a:buNone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67694" y="4769231"/>
            <a:ext cx="341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1F497D"/>
                </a:solidFill>
              </a:rPr>
              <a:t>Ciudad </a:t>
            </a:r>
            <a:r>
              <a:rPr lang="es-ES" sz="1400" dirty="0">
                <a:solidFill>
                  <a:srgbClr val="1F497D"/>
                </a:solidFill>
              </a:rPr>
              <a:t>de México, 20 de junio de </a:t>
            </a:r>
            <a:r>
              <a:rPr lang="es-ES" sz="1400" dirty="0" smtClean="0">
                <a:solidFill>
                  <a:srgbClr val="1F497D"/>
                </a:solidFill>
              </a:rPr>
              <a:t>2018</a:t>
            </a:r>
            <a:endParaRPr lang="es-ES" sz="1400" dirty="0">
              <a:solidFill>
                <a:srgbClr val="1F497D"/>
              </a:solidFill>
            </a:endParaRPr>
          </a:p>
        </p:txBody>
      </p:sp>
      <p:pic>
        <p:nvPicPr>
          <p:cNvPr id="5" name="Imagen 4" descr="IN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09" y="4006786"/>
            <a:ext cx="635035" cy="725472"/>
          </a:xfrm>
          <a:prstGeom prst="rect">
            <a:avLst/>
          </a:prstGeom>
        </p:spPr>
      </p:pic>
      <p:pic>
        <p:nvPicPr>
          <p:cNvPr id="6" name="Imagen 5" descr="logo_an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66" y="147420"/>
            <a:ext cx="786077" cy="6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7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A1F374CB-C92D-1A41-B56F-D49E47850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80" y="1552391"/>
            <a:ext cx="7772400" cy="1101725"/>
          </a:xfrm>
        </p:spPr>
        <p:txBody>
          <a:bodyPr>
            <a:normAutofit/>
          </a:bodyPr>
          <a:lstStyle/>
          <a:p>
            <a:pPr algn="ctr"/>
            <a:r>
              <a:rPr lang="es-MX" sz="3000" dirty="0">
                <a:solidFill>
                  <a:srgbClr val="1F497D"/>
                </a:solidFill>
              </a:rPr>
              <a:t>Filosofía de educación de Flexner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14C172A-7513-F14C-8FE1-4E67F1FA8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92" y="2451607"/>
            <a:ext cx="6400800" cy="13144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3000" dirty="0">
                <a:solidFill>
                  <a:schemeClr val="bg1">
                    <a:lumMod val="50000"/>
                  </a:schemeClr>
                </a:solidFill>
              </a:rPr>
              <a:t>“La educación se debe adaptar al conocimiento y tecnologías nuevas, por lo tanto, es de naturaleza dinámica”</a:t>
            </a:r>
          </a:p>
        </p:txBody>
      </p:sp>
    </p:spTree>
    <p:extLst>
      <p:ext uri="{BB962C8B-B14F-4D97-AF65-F5344CB8AC3E}">
        <p14:creationId xmlns:p14="http://schemas.microsoft.com/office/powerpoint/2010/main" val="99627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B49080A-97DB-AA42-99E2-BE52289D9E46}"/>
              </a:ext>
            </a:extLst>
          </p:cNvPr>
          <p:cNvGrpSpPr/>
          <p:nvPr/>
        </p:nvGrpSpPr>
        <p:grpSpPr>
          <a:xfrm>
            <a:off x="784558" y="1415637"/>
            <a:ext cx="8139659" cy="3280576"/>
            <a:chOff x="599607" y="1293238"/>
            <a:chExt cx="8139659" cy="4968378"/>
          </a:xfrm>
        </p:grpSpPr>
        <p:sp>
          <p:nvSpPr>
            <p:cNvPr id="4" name="Rectángulo redondeado 3">
              <a:extLst>
                <a:ext uri="{FF2B5EF4-FFF2-40B4-BE49-F238E27FC236}">
                  <a16:creationId xmlns="" xmlns:a16="http://schemas.microsoft.com/office/drawing/2014/main" id="{0753FC4C-CB5B-1C41-AE2E-8E6B62FADED7}"/>
                </a:ext>
              </a:extLst>
            </p:cNvPr>
            <p:cNvSpPr/>
            <p:nvPr/>
          </p:nvSpPr>
          <p:spPr>
            <a:xfrm>
              <a:off x="2353456" y="1293238"/>
              <a:ext cx="4339652" cy="89941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100" dirty="0" smtClean="0">
                  <a:solidFill>
                    <a:schemeClr val="tx1"/>
                  </a:solidFill>
                </a:rPr>
                <a:t>M</a:t>
              </a:r>
              <a:r>
                <a:rPr lang="es-MX" sz="2100" dirty="0" smtClean="0">
                  <a:solidFill>
                    <a:schemeClr val="tx1"/>
                  </a:solidFill>
                </a:rPr>
                <a:t>edicina </a:t>
              </a:r>
              <a:r>
                <a:rPr lang="es-MX" sz="2100" dirty="0">
                  <a:solidFill>
                    <a:schemeClr val="tx1"/>
                  </a:solidFill>
                </a:rPr>
                <a:t>como disciplina científica</a:t>
              </a:r>
            </a:p>
          </p:txBody>
        </p:sp>
        <p:sp>
          <p:nvSpPr>
            <p:cNvPr id="5" name="Rectángulo redondeado 4">
              <a:extLst>
                <a:ext uri="{FF2B5EF4-FFF2-40B4-BE49-F238E27FC236}">
                  <a16:creationId xmlns="" xmlns:a16="http://schemas.microsoft.com/office/drawing/2014/main" id="{2A2BC5D8-0A2D-AE42-8C1A-2A512DA29F59}"/>
                </a:ext>
              </a:extLst>
            </p:cNvPr>
            <p:cNvSpPr/>
            <p:nvPr/>
          </p:nvSpPr>
          <p:spPr>
            <a:xfrm>
              <a:off x="1810063" y="2327327"/>
              <a:ext cx="5426438" cy="13666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100" dirty="0"/>
                <a:t>Formación inicial en laboratorio, entrenamiento clínico </a:t>
              </a:r>
            </a:p>
          </p:txBody>
        </p:sp>
        <p:sp>
          <p:nvSpPr>
            <p:cNvPr id="6" name="Rectángulo redondeado 5">
              <a:extLst>
                <a:ext uri="{FF2B5EF4-FFF2-40B4-BE49-F238E27FC236}">
                  <a16:creationId xmlns="" xmlns:a16="http://schemas.microsoft.com/office/drawing/2014/main" id="{568C33E4-48D6-D34A-AFCD-9FEF28FB53A6}"/>
                </a:ext>
              </a:extLst>
            </p:cNvPr>
            <p:cNvSpPr/>
            <p:nvPr/>
          </p:nvSpPr>
          <p:spPr>
            <a:xfrm>
              <a:off x="1259174" y="3814605"/>
              <a:ext cx="6760563" cy="116316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100" dirty="0"/>
                <a:t>Generación de información nueva</a:t>
              </a:r>
            </a:p>
          </p:txBody>
        </p:sp>
        <p:sp>
          <p:nvSpPr>
            <p:cNvPr id="7" name="Rectángulo redondeado 6">
              <a:extLst>
                <a:ext uri="{FF2B5EF4-FFF2-40B4-BE49-F238E27FC236}">
                  <a16:creationId xmlns="" xmlns:a16="http://schemas.microsoft.com/office/drawing/2014/main" id="{377764E7-87A1-1449-A6CD-C71F3D695005}"/>
                </a:ext>
              </a:extLst>
            </p:cNvPr>
            <p:cNvSpPr/>
            <p:nvPr/>
          </p:nvSpPr>
          <p:spPr>
            <a:xfrm>
              <a:off x="599607" y="5098447"/>
              <a:ext cx="8139659" cy="116316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200" dirty="0"/>
                <a:t>La ciencia y generación de evidencia: motor de las ciencias médicas</a:t>
              </a:r>
            </a:p>
          </p:txBody>
        </p:sp>
      </p:grp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AC8039CB-22CB-064C-AD0E-B5A606278061}"/>
              </a:ext>
            </a:extLst>
          </p:cNvPr>
          <p:cNvSpPr/>
          <p:nvPr/>
        </p:nvSpPr>
        <p:spPr>
          <a:xfrm>
            <a:off x="1750816" y="381965"/>
            <a:ext cx="5967567" cy="5938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/>
              <a:t>Escuela Americana de </a:t>
            </a:r>
            <a:r>
              <a:rPr lang="es-MX" sz="2100" dirty="0" smtClean="0"/>
              <a:t>Medicina: caracter</a:t>
            </a:r>
            <a:r>
              <a:rPr lang="es-MX" sz="2100" dirty="0" smtClean="0"/>
              <a:t>ísticas</a:t>
            </a:r>
            <a:r>
              <a:rPr lang="es-MX" sz="2100" dirty="0" smtClean="0"/>
              <a:t> </a:t>
            </a:r>
            <a:endParaRPr lang="es-MX" sz="21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2665BB03-7534-284F-8FC9-E5287F607879}"/>
              </a:ext>
            </a:extLst>
          </p:cNvPr>
          <p:cNvSpPr txBox="1"/>
          <p:nvPr/>
        </p:nvSpPr>
        <p:spPr>
          <a:xfrm>
            <a:off x="4394906" y="4838183"/>
            <a:ext cx="464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Duffy (2011). Yale Journal of Biology and Medicine. 84, pp 269-276</a:t>
            </a:r>
          </a:p>
        </p:txBody>
      </p:sp>
    </p:spTree>
    <p:extLst>
      <p:ext uri="{BB962C8B-B14F-4D97-AF65-F5344CB8AC3E}">
        <p14:creationId xmlns:p14="http://schemas.microsoft.com/office/powerpoint/2010/main" val="196783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0AAAAAC-8A4D-4599-BD65-A02BC1B5F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416187"/>
              </p:ext>
            </p:extLst>
          </p:nvPr>
        </p:nvGraphicFramePr>
        <p:xfrm>
          <a:off x="383167" y="365167"/>
          <a:ext cx="8528196" cy="396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20">
            <a:extLst>
              <a:ext uri="{FF2B5EF4-FFF2-40B4-BE49-F238E27FC236}">
                <a16:creationId xmlns="" xmlns:a16="http://schemas.microsoft.com/office/drawing/2014/main" id="{34AA5DE7-C460-4F9E-A5BB-45A97065B5B4}"/>
              </a:ext>
            </a:extLst>
          </p:cNvPr>
          <p:cNvSpPr txBox="1"/>
          <p:nvPr/>
        </p:nvSpPr>
        <p:spPr>
          <a:xfrm>
            <a:off x="4769066" y="4662436"/>
            <a:ext cx="437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Duffy (2011). Yale Journal of Biology and Medicine. 84, pp 269-276</a:t>
            </a:r>
          </a:p>
          <a:p>
            <a:r>
              <a:rPr lang="es-MX" sz="1200" dirty="0"/>
              <a:t>Shelto, (2016). Psychiatr Q. </a:t>
            </a:r>
          </a:p>
        </p:txBody>
      </p:sp>
    </p:spTree>
    <p:extLst>
      <p:ext uri="{BB962C8B-B14F-4D97-AF65-F5344CB8AC3E}">
        <p14:creationId xmlns:p14="http://schemas.microsoft.com/office/powerpoint/2010/main" val="176475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3B0B589-F45E-D44D-A378-DA8554F601A0}"/>
              </a:ext>
            </a:extLst>
          </p:cNvPr>
          <p:cNvSpPr txBox="1"/>
          <p:nvPr/>
        </p:nvSpPr>
        <p:spPr>
          <a:xfrm>
            <a:off x="4495597" y="4780194"/>
            <a:ext cx="464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Duffy (2011). Yale Journal of Biology and Medicine. 84, pp 269-276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1F706478-9AA6-4F40-B947-E4BDADE37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909501"/>
              </p:ext>
            </p:extLst>
          </p:nvPr>
        </p:nvGraphicFramePr>
        <p:xfrm>
          <a:off x="4719584" y="1471006"/>
          <a:ext cx="3948182" cy="135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43022" y="1493177"/>
            <a:ext cx="8215073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Desarrollo </a:t>
            </a:r>
            <a:r>
              <a:rPr lang="es-MX" sz="2400" dirty="0">
                <a:solidFill>
                  <a:srgbClr val="000000"/>
                </a:solidFill>
              </a:rPr>
              <a:t>tecnológico</a:t>
            </a:r>
            <a:endParaRPr lang="en-US" sz="2400" dirty="0">
              <a:solidFill>
                <a:srgbClr val="000000"/>
              </a:solidFill>
            </a:endParaRPr>
          </a:p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Sistematización</a:t>
            </a:r>
            <a:endParaRPr lang="en-US" sz="2400" dirty="0">
              <a:solidFill>
                <a:srgbClr val="000000"/>
              </a:solidFill>
            </a:endParaRPr>
          </a:p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Formación </a:t>
            </a:r>
            <a:r>
              <a:rPr lang="es-MX" sz="2400" dirty="0">
                <a:solidFill>
                  <a:srgbClr val="000000"/>
                </a:solidFill>
              </a:rPr>
              <a:t>estándar</a:t>
            </a:r>
            <a:endParaRPr lang="en-US" sz="2400" dirty="0">
              <a:solidFill>
                <a:srgbClr val="000000"/>
              </a:solidFill>
            </a:endParaRPr>
          </a:p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</a:rPr>
              <a:t>Descubrimientos basados en método </a:t>
            </a:r>
            <a:r>
              <a:rPr lang="es-MX" sz="2400" dirty="0" smtClean="0">
                <a:solidFill>
                  <a:srgbClr val="000000"/>
                </a:solidFill>
              </a:rPr>
              <a:t>científico</a:t>
            </a:r>
          </a:p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Cierre de escuelas de medicina no cerfiticadas</a:t>
            </a:r>
          </a:p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Profesores de tiempo completo</a:t>
            </a:r>
          </a:p>
          <a:p>
            <a:pPr marL="185738" lvl="0" indent="258763" defTabSz="85725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Hospitales Universitarios</a:t>
            </a:r>
            <a:endParaRPr lang="en-US" sz="2400" dirty="0">
              <a:solidFill>
                <a:srgbClr val="000000"/>
              </a:solidFill>
            </a:endParaRPr>
          </a:p>
          <a:p>
            <a:pPr marL="185738" indent="258763" defTabSz="85725"/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517DDDA-5DC8-ED43-9853-2008EAA15C99}"/>
              </a:ext>
            </a:extLst>
          </p:cNvPr>
          <p:cNvSpPr txBox="1"/>
          <p:nvPr/>
        </p:nvSpPr>
        <p:spPr>
          <a:xfrm>
            <a:off x="1551920" y="477784"/>
            <a:ext cx="344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1F497D"/>
                </a:solidFill>
              </a:rPr>
              <a:t>Avances de la </a:t>
            </a:r>
            <a:r>
              <a:rPr lang="es-MX" sz="2400" b="1" dirty="0">
                <a:solidFill>
                  <a:srgbClr val="1F497D"/>
                </a:solidFill>
              </a:rPr>
              <a:t>Escuela Americana de Medicina</a:t>
            </a:r>
          </a:p>
        </p:txBody>
      </p:sp>
    </p:spTree>
    <p:extLst>
      <p:ext uri="{BB962C8B-B14F-4D97-AF65-F5344CB8AC3E}">
        <p14:creationId xmlns:p14="http://schemas.microsoft.com/office/powerpoint/2010/main" val="4942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E61599E6-5288-C74E-A3EE-1CF915338EAE}"/>
              </a:ext>
            </a:extLst>
          </p:cNvPr>
          <p:cNvGrpSpPr/>
          <p:nvPr/>
        </p:nvGrpSpPr>
        <p:grpSpPr>
          <a:xfrm>
            <a:off x="2590287" y="1535062"/>
            <a:ext cx="3609236" cy="2694038"/>
            <a:chOff x="2596135" y="3106504"/>
            <a:chExt cx="3609236" cy="3592051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1B90204D-E6F9-7A4B-BE07-C7B2AD3B37D5}"/>
                </a:ext>
              </a:extLst>
            </p:cNvPr>
            <p:cNvSpPr/>
            <p:nvPr/>
          </p:nvSpPr>
          <p:spPr>
            <a:xfrm>
              <a:off x="3141317" y="3391724"/>
              <a:ext cx="1006709" cy="56962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000000"/>
                </a:solidFill>
              </a:endParaRPr>
            </a:p>
          </p:txBody>
        </p:sp>
        <p:sp>
          <p:nvSpPr>
            <p:cNvPr id="8" name="Flecha derecha 7">
              <a:extLst>
                <a:ext uri="{FF2B5EF4-FFF2-40B4-BE49-F238E27FC236}">
                  <a16:creationId xmlns="" xmlns:a16="http://schemas.microsoft.com/office/drawing/2014/main" id="{60E55710-7C34-DC40-A235-23C48E1A0CD2}"/>
                </a:ext>
              </a:extLst>
            </p:cNvPr>
            <p:cNvSpPr/>
            <p:nvPr/>
          </p:nvSpPr>
          <p:spPr>
            <a:xfrm>
              <a:off x="4580735" y="3106504"/>
              <a:ext cx="1169141" cy="1140065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9" name="Cerrar llave 8">
              <a:extLst>
                <a:ext uri="{FF2B5EF4-FFF2-40B4-BE49-F238E27FC236}">
                  <a16:creationId xmlns="" xmlns:a16="http://schemas.microsoft.com/office/drawing/2014/main" id="{0E1A7337-80B2-844B-B018-2A8DC299BCA2}"/>
                </a:ext>
              </a:extLst>
            </p:cNvPr>
            <p:cNvSpPr/>
            <p:nvPr/>
          </p:nvSpPr>
          <p:spPr>
            <a:xfrm rot="5400000">
              <a:off x="4255406" y="4014907"/>
              <a:ext cx="290695" cy="44970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7C07823D-E1F2-9845-990A-BD3FDD3E1F9D}"/>
                </a:ext>
              </a:extLst>
            </p:cNvPr>
            <p:cNvSpPr/>
            <p:nvPr/>
          </p:nvSpPr>
          <p:spPr>
            <a:xfrm>
              <a:off x="2596135" y="4974225"/>
              <a:ext cx="3609236" cy="17243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>
                  <a:solidFill>
                    <a:srgbClr val="000000"/>
                  </a:solidFill>
                </a:rPr>
                <a:t>Brecha en formación de individuos con capacidad de interacción</a:t>
              </a: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="" xmlns:a16="http://schemas.microsoft.com/office/drawing/2014/main" id="{19BAB575-8A57-FD4A-9AA9-8D8159D127FB}"/>
                </a:ext>
              </a:extLst>
            </p:cNvPr>
            <p:cNvCxnSpPr>
              <a:cxnSpLocks/>
              <a:stCxn id="9" idx="1"/>
              <a:endCxn id="10" idx="0"/>
            </p:cNvCxnSpPr>
            <p:nvPr/>
          </p:nvCxnSpPr>
          <p:spPr>
            <a:xfrm>
              <a:off x="4400753" y="4385107"/>
              <a:ext cx="0" cy="5891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EC2AF7B5-1E24-EA46-B6F8-0EBBD69F7574}"/>
              </a:ext>
            </a:extLst>
          </p:cNvPr>
          <p:cNvSpPr txBox="1"/>
          <p:nvPr/>
        </p:nvSpPr>
        <p:spPr>
          <a:xfrm>
            <a:off x="4767138" y="4639340"/>
            <a:ext cx="464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Duffy (2011). Yale Journal of Biology and Medicine. 84, pp 269-276</a:t>
            </a:r>
          </a:p>
          <a:p>
            <a:r>
              <a:rPr lang="es-MX" sz="1200" dirty="0"/>
              <a:t>Shelton (2016). Psychiatr Q.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43DFEBE-9305-4E42-A343-B4352C51D397}"/>
              </a:ext>
            </a:extLst>
          </p:cNvPr>
          <p:cNvGrpSpPr/>
          <p:nvPr/>
        </p:nvGrpSpPr>
        <p:grpSpPr>
          <a:xfrm>
            <a:off x="401387" y="1193489"/>
            <a:ext cx="2511313" cy="1543482"/>
            <a:chOff x="85011" y="0"/>
            <a:chExt cx="3002520" cy="180151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859FB80-0A11-4030-9587-BEBF94F1B450}"/>
                </a:ext>
              </a:extLst>
            </p:cNvPr>
            <p:cNvSpPr/>
            <p:nvPr/>
          </p:nvSpPr>
          <p:spPr>
            <a:xfrm>
              <a:off x="85011" y="0"/>
              <a:ext cx="3002520" cy="180151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3E6614C-757A-4F1F-AB94-8196F4EDF6DF}"/>
                </a:ext>
              </a:extLst>
            </p:cNvPr>
            <p:cNvSpPr txBox="1"/>
            <p:nvPr/>
          </p:nvSpPr>
          <p:spPr>
            <a:xfrm>
              <a:off x="85011" y="0"/>
              <a:ext cx="3002520" cy="180151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es-MX" sz="2400" dirty="0"/>
                <a:t>Modelo educativo:</a:t>
              </a:r>
            </a:p>
            <a:p>
              <a:pPr algn="ctr"/>
              <a:r>
                <a:rPr lang="es-MX" sz="2400" dirty="0"/>
                <a:t>conocimientos biomédicos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60C9508-DFD4-47DF-BFAA-5E84A5886F99}"/>
              </a:ext>
            </a:extLst>
          </p:cNvPr>
          <p:cNvGrpSpPr/>
          <p:nvPr/>
        </p:nvGrpSpPr>
        <p:grpSpPr>
          <a:xfrm>
            <a:off x="5914025" y="1193489"/>
            <a:ext cx="2511313" cy="1543482"/>
            <a:chOff x="85011" y="0"/>
            <a:chExt cx="3002520" cy="1801512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3FCB12A-8B75-4DBB-8CE4-BA658447934D}"/>
                </a:ext>
              </a:extLst>
            </p:cNvPr>
            <p:cNvSpPr/>
            <p:nvPr/>
          </p:nvSpPr>
          <p:spPr>
            <a:xfrm>
              <a:off x="85011" y="0"/>
              <a:ext cx="3002520" cy="180151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68D5316-EA95-41CF-A082-21B98E51B3F2}"/>
                </a:ext>
              </a:extLst>
            </p:cNvPr>
            <p:cNvSpPr txBox="1"/>
            <p:nvPr/>
          </p:nvSpPr>
          <p:spPr>
            <a:xfrm>
              <a:off x="85011" y="0"/>
              <a:ext cx="3002520" cy="180151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/>
                <a:t>Espacios con equipos </a:t>
              </a:r>
              <a:r>
                <a:rPr lang="es-MX" sz="2400" dirty="0" smtClean="0"/>
                <a:t>multidisciplinarios</a:t>
              </a:r>
              <a:endParaRPr lang="es-MX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6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="" xmlns:a16="http://schemas.microsoft.com/office/drawing/2014/main" id="{7FD7E0EF-4D47-CB43-AC1D-8921BB90C300}"/>
              </a:ext>
            </a:extLst>
          </p:cNvPr>
          <p:cNvSpPr/>
          <p:nvPr/>
        </p:nvSpPr>
        <p:spPr>
          <a:xfrm>
            <a:off x="1812972" y="480831"/>
            <a:ext cx="2412513" cy="18062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i="1" dirty="0"/>
              <a:t>Asociación Americana de Universidades Médicas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AE7FD7DE-BE3E-8142-A7BC-4073DAA55967}"/>
              </a:ext>
            </a:extLst>
          </p:cNvPr>
          <p:cNvSpPr/>
          <p:nvPr/>
        </p:nvSpPr>
        <p:spPr>
          <a:xfrm>
            <a:off x="1886439" y="2670934"/>
            <a:ext cx="2412513" cy="1952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i="1" dirty="0">
                <a:solidFill>
                  <a:srgbClr val="000000"/>
                </a:solidFill>
              </a:rPr>
              <a:t>Comité de Enlace para la Educación Médica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2EFC2A00-7B64-6E41-B837-1055B6714E74}"/>
              </a:ext>
            </a:extLst>
          </p:cNvPr>
          <p:cNvSpPr/>
          <p:nvPr/>
        </p:nvSpPr>
        <p:spPr>
          <a:xfrm>
            <a:off x="5745146" y="1548788"/>
            <a:ext cx="2887260" cy="1807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/>
              <a:t>Competencias y criterios mínimos para entrar a la residencia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BE064B00-C250-D84D-88C0-0127718C3A59}"/>
              </a:ext>
            </a:extLst>
          </p:cNvPr>
          <p:cNvCxnSpPr>
            <a:stCxn id="5" idx="6"/>
          </p:cNvCxnSpPr>
          <p:nvPr/>
        </p:nvCxnSpPr>
        <p:spPr>
          <a:xfrm>
            <a:off x="4225484" y="1383941"/>
            <a:ext cx="1519662" cy="1068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C82948C3-1383-9A48-8A5F-B87BFB593620}"/>
              </a:ext>
            </a:extLst>
          </p:cNvPr>
          <p:cNvCxnSpPr>
            <a:stCxn id="6" idx="6"/>
            <a:endCxn id="7" idx="1"/>
          </p:cNvCxnSpPr>
          <p:nvPr/>
        </p:nvCxnSpPr>
        <p:spPr>
          <a:xfrm flipV="1">
            <a:off x="4298952" y="2452759"/>
            <a:ext cx="1446195" cy="1194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EBD4D95-2F73-7448-903B-7C0C0DA389BD}"/>
              </a:ext>
            </a:extLst>
          </p:cNvPr>
          <p:cNvSpPr txBox="1"/>
          <p:nvPr/>
        </p:nvSpPr>
        <p:spPr>
          <a:xfrm>
            <a:off x="6928245" y="4793214"/>
            <a:ext cx="203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Shelton (2016). Psychiatr Q. </a:t>
            </a:r>
          </a:p>
        </p:txBody>
      </p:sp>
    </p:spTree>
    <p:extLst>
      <p:ext uri="{BB962C8B-B14F-4D97-AF65-F5344CB8AC3E}">
        <p14:creationId xmlns:p14="http://schemas.microsoft.com/office/powerpoint/2010/main" val="25344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3B0B589-F45E-D44D-A378-DA8554F601A0}"/>
              </a:ext>
            </a:extLst>
          </p:cNvPr>
          <p:cNvSpPr txBox="1"/>
          <p:nvPr/>
        </p:nvSpPr>
        <p:spPr>
          <a:xfrm>
            <a:off x="4495597" y="4780194"/>
            <a:ext cx="464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Duffy (2011). Yale Journal of Biology and Medicine. 84, pp 269-276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1F706478-9AA6-4F40-B947-E4BDADE37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983718"/>
              </p:ext>
            </p:extLst>
          </p:nvPr>
        </p:nvGraphicFramePr>
        <p:xfrm>
          <a:off x="4719584" y="1471006"/>
          <a:ext cx="3948182" cy="135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3168802"/>
              </p:ext>
            </p:extLst>
          </p:nvPr>
        </p:nvGraphicFramePr>
        <p:xfrm>
          <a:off x="1370732" y="707002"/>
          <a:ext cx="9456463" cy="407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59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059395"/>
              </p:ext>
            </p:extLst>
          </p:nvPr>
        </p:nvGraphicFramePr>
        <p:xfrm>
          <a:off x="1882990" y="1105880"/>
          <a:ext cx="6437201" cy="40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10775" y="126334"/>
            <a:ext cx="619635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es-ES" sz="2400" dirty="0"/>
              <a:t>Limitaciones de la Escuela Americana de Medicina </a:t>
            </a:r>
          </a:p>
        </p:txBody>
      </p:sp>
    </p:spTree>
    <p:extLst>
      <p:ext uri="{BB962C8B-B14F-4D97-AF65-F5344CB8AC3E}">
        <p14:creationId xmlns:p14="http://schemas.microsoft.com/office/powerpoint/2010/main" val="285387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19597" r="13131" b="8686"/>
          <a:stretch/>
        </p:blipFill>
        <p:spPr>
          <a:xfrm>
            <a:off x="2547654" y="1086326"/>
            <a:ext cx="5972175" cy="33813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24359" y="1191101"/>
            <a:ext cx="3047332" cy="347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Se comunicó con un médico usando emails o mensajes de texto</a:t>
            </a:r>
            <a:endParaRPr lang="es-ES_tradnl" sz="11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24360" y="1643540"/>
            <a:ext cx="3047331" cy="38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No tuvo que visitar al medico porque manifestó su preocupación sobre su salud, vía texto o email</a:t>
            </a:r>
            <a:endParaRPr lang="es-ES_tradnl" sz="11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8798" y="2134076"/>
            <a:ext cx="3212893" cy="452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Usó video, software o </a:t>
            </a:r>
            <a:r>
              <a:rPr lang="es-ES" sz="11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app</a:t>
            </a:r>
            <a:r>
              <a:rPr lang="es-ES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para conocer más y elegir un tratamiento</a:t>
            </a:r>
            <a:endParaRPr lang="es-ES_tradnl" sz="11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25132" y="2677004"/>
            <a:ext cx="2446559" cy="38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Envió o recibió una imagen relacionada con un problema personal de salud</a:t>
            </a:r>
            <a:endParaRPr lang="es-ES_tradnl" sz="11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24359" y="3153254"/>
            <a:ext cx="3047332" cy="48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Consultó a un médico u otro profesional a través de una conexión de video</a:t>
            </a:r>
            <a:endParaRPr lang="es-ES_tradnl" sz="11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18005" y="3694100"/>
            <a:ext cx="4628873" cy="20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Experimentaron (% de quienes recibieron atención)</a:t>
            </a:r>
            <a:endParaRPr lang="es-ES_tradnl" sz="16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18005" y="3963483"/>
            <a:ext cx="4267602" cy="20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  <a:ea typeface="Arial" charset="0"/>
                <a:cs typeface="Arial" charset="0"/>
              </a:rPr>
              <a:t>Muy interesados (% del total de la muestra)</a:t>
            </a:r>
            <a:endParaRPr lang="es-ES_tradnl" sz="16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28953" y="4263036"/>
            <a:ext cx="4902564" cy="20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Muy o algo interesados (% del total de la muestra)</a:t>
            </a:r>
            <a:endParaRPr lang="es-ES_tradnl" sz="16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82555" y="4791878"/>
            <a:ext cx="4088831" cy="26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400" baseline="300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Deloitte Center for Health Solutions 2015 Survey of US Health Care Consumers. 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3193" y="357667"/>
            <a:ext cx="9029773" cy="50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76092"/>
                </a:solidFill>
              </a:rPr>
              <a:t>Los pacientes desean mayor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0752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7608165"/>
              </p:ext>
            </p:extLst>
          </p:nvPr>
        </p:nvGraphicFramePr>
        <p:xfrm>
          <a:off x="864850" y="361331"/>
          <a:ext cx="7772810" cy="517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35693" y="207396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376092"/>
                </a:solidFill>
              </a:rPr>
              <a:t>El futuro: tecnología </a:t>
            </a:r>
            <a:r>
              <a:rPr lang="es-ES" sz="2800" b="1" dirty="0">
                <a:solidFill>
                  <a:srgbClr val="376092"/>
                </a:solidFill>
              </a:rPr>
              <a:t>en el campo de la medicina</a:t>
            </a:r>
          </a:p>
        </p:txBody>
      </p:sp>
    </p:spTree>
    <p:extLst>
      <p:ext uri="{BB962C8B-B14F-4D97-AF65-F5344CB8AC3E}">
        <p14:creationId xmlns:p14="http://schemas.microsoft.com/office/powerpoint/2010/main" val="143060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="" xmlns:a16="http://schemas.microsoft.com/office/drawing/2014/main" id="{11FA770B-D293-6C47-9B3C-E92C0CF09C81}"/>
              </a:ext>
            </a:extLst>
          </p:cNvPr>
          <p:cNvGrpSpPr/>
          <p:nvPr/>
        </p:nvGrpSpPr>
        <p:grpSpPr>
          <a:xfrm>
            <a:off x="1146661" y="850540"/>
            <a:ext cx="6888065" cy="3565343"/>
            <a:chOff x="276254" y="1758522"/>
            <a:chExt cx="7997946" cy="4753790"/>
          </a:xfrm>
        </p:grpSpPr>
        <p:sp>
          <p:nvSpPr>
            <p:cNvPr id="5" name="CuadroTexto 4">
              <a:extLst>
                <a:ext uri="{FF2B5EF4-FFF2-40B4-BE49-F238E27FC236}">
                  <a16:creationId xmlns="" xmlns:a16="http://schemas.microsoft.com/office/drawing/2014/main" id="{7353F23A-0275-4D46-A9EB-D5C9C38EDF6B}"/>
                </a:ext>
              </a:extLst>
            </p:cNvPr>
            <p:cNvSpPr txBox="1"/>
            <p:nvPr/>
          </p:nvSpPr>
          <p:spPr>
            <a:xfrm>
              <a:off x="276254" y="1758522"/>
              <a:ext cx="2411190" cy="94384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 smtClean="0"/>
                <a:t>Educación m</a:t>
              </a:r>
              <a:r>
                <a:rPr lang="es-MX" sz="2000" dirty="0" smtClean="0"/>
                <a:t>é</a:t>
              </a:r>
              <a:r>
                <a:rPr lang="es-MX" sz="2000" dirty="0" smtClean="0"/>
                <a:t>dica  pre 1910</a:t>
              </a:r>
              <a:endParaRPr lang="es-MX" sz="20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C512DACD-3A4B-B44F-8F8F-8AA00E635512}"/>
                </a:ext>
              </a:extLst>
            </p:cNvPr>
            <p:cNvSpPr txBox="1"/>
            <p:nvPr/>
          </p:nvSpPr>
          <p:spPr>
            <a:xfrm>
              <a:off x="1817648" y="3296256"/>
              <a:ext cx="2230244" cy="135421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/>
                <a:t>Identificación de </a:t>
              </a:r>
              <a:r>
                <a:rPr lang="es-MX" sz="2000" dirty="0" smtClean="0"/>
                <a:t>signos </a:t>
              </a:r>
              <a:r>
                <a:rPr lang="es-MX" sz="2000" dirty="0"/>
                <a:t>y síntomas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F3560F95-A921-C742-B7D8-26819254EF77}"/>
                </a:ext>
              </a:extLst>
            </p:cNvPr>
            <p:cNvSpPr txBox="1"/>
            <p:nvPr/>
          </p:nvSpPr>
          <p:spPr>
            <a:xfrm>
              <a:off x="6043956" y="1759010"/>
              <a:ext cx="2230244" cy="9438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rgbClr val="000000"/>
                  </a:solidFill>
                </a:rPr>
                <a:t>Medicina de observación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CC9CD281-4A27-F74E-88AD-024EF3CE25CA}"/>
                </a:ext>
              </a:extLst>
            </p:cNvPr>
            <p:cNvSpPr txBox="1"/>
            <p:nvPr/>
          </p:nvSpPr>
          <p:spPr>
            <a:xfrm>
              <a:off x="3289607" y="1759010"/>
              <a:ext cx="2230244" cy="9438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/>
                <a:t>Práctica médica francesa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31F71B48-17FD-734F-8229-DAE42BE54269}"/>
                </a:ext>
              </a:extLst>
            </p:cNvPr>
            <p:cNvSpPr txBox="1"/>
            <p:nvPr/>
          </p:nvSpPr>
          <p:spPr>
            <a:xfrm>
              <a:off x="4817324" y="3290751"/>
              <a:ext cx="2230244" cy="135421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/>
                <a:t>Comparación con lesiones anatómicas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="" xmlns:a16="http://schemas.microsoft.com/office/drawing/2014/main" id="{F0BCA8B7-BA4D-9A4B-AAF5-3426172C320D}"/>
                </a:ext>
              </a:extLst>
            </p:cNvPr>
            <p:cNvCxnSpPr>
              <a:stCxn id="5" idx="3"/>
              <a:endCxn id="8" idx="1"/>
            </p:cNvCxnSpPr>
            <p:nvPr/>
          </p:nvCxnSpPr>
          <p:spPr>
            <a:xfrm>
              <a:off x="2687444" y="2230446"/>
              <a:ext cx="602164" cy="4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="" xmlns:a16="http://schemas.microsoft.com/office/drawing/2014/main" id="{8B75EDFE-31D5-6B4C-8DF9-6C21EEFD44A0}"/>
                </a:ext>
              </a:extLst>
            </p:cNvPr>
            <p:cNvCxnSpPr>
              <a:stCxn id="8" idx="3"/>
              <a:endCxn id="7" idx="1"/>
            </p:cNvCxnSpPr>
            <p:nvPr/>
          </p:nvCxnSpPr>
          <p:spPr>
            <a:xfrm>
              <a:off x="5519851" y="2230934"/>
              <a:ext cx="5241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="" xmlns:a16="http://schemas.microsoft.com/office/drawing/2014/main" id="{1C6D262D-622E-FE46-B015-4B3357D8C052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 flipV="1">
              <a:off x="4047892" y="3967860"/>
              <a:ext cx="769432" cy="550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4DC9FF41-B39D-514B-B9BC-19DA766BE7F6}"/>
                </a:ext>
              </a:extLst>
            </p:cNvPr>
            <p:cNvSpPr/>
            <p:nvPr/>
          </p:nvSpPr>
          <p:spPr>
            <a:xfrm>
              <a:off x="3171367" y="4659771"/>
              <a:ext cx="2474598" cy="185254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/>
                <a:t>Autopsia: medio de aprendizaje</a:t>
              </a: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="" xmlns:a16="http://schemas.microsoft.com/office/drawing/2014/main" id="{B609C2E3-CB0F-3C4C-8474-6F1BAF9A5F41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>
              <a:off x="4404730" y="2702858"/>
              <a:ext cx="3936" cy="1956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echa abajo 31">
            <a:extLst>
              <a:ext uri="{FF2B5EF4-FFF2-40B4-BE49-F238E27FC236}">
                <a16:creationId xmlns="" xmlns:a16="http://schemas.microsoft.com/office/drawing/2014/main" id="{66056552-8305-0645-80F5-3AFCD4A6DBB7}"/>
              </a:ext>
            </a:extLst>
          </p:cNvPr>
          <p:cNvSpPr/>
          <p:nvPr/>
        </p:nvSpPr>
        <p:spPr>
          <a:xfrm>
            <a:off x="7089387" y="1912051"/>
            <a:ext cx="1146841" cy="25342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2200" b="1" dirty="0" smtClean="0">
                <a:latin typeface="+mj-lt"/>
              </a:rPr>
              <a:t>Sistemática</a:t>
            </a:r>
            <a:endParaRPr lang="es-MX" sz="2200" b="1" dirty="0">
              <a:latin typeface="+mj-lt"/>
            </a:endParaRPr>
          </a:p>
        </p:txBody>
      </p:sp>
      <p:sp>
        <p:nvSpPr>
          <p:cNvPr id="33" name="Flecha abajo 32">
            <a:extLst>
              <a:ext uri="{FF2B5EF4-FFF2-40B4-BE49-F238E27FC236}">
                <a16:creationId xmlns="" xmlns:a16="http://schemas.microsoft.com/office/drawing/2014/main" id="{1E5A9260-A676-994D-8DBE-A58ECBE7A771}"/>
              </a:ext>
            </a:extLst>
          </p:cNvPr>
          <p:cNvSpPr/>
          <p:nvPr/>
        </p:nvSpPr>
        <p:spPr>
          <a:xfrm rot="10800000">
            <a:off x="1023364" y="1958285"/>
            <a:ext cx="1203920" cy="245759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sz="2200" b="1" dirty="0" smtClean="0">
                <a:latin typeface="+mj-lt"/>
              </a:rPr>
              <a:t>C</a:t>
            </a:r>
            <a:r>
              <a:rPr lang="es-MX" sz="2200" b="1" dirty="0" smtClean="0">
                <a:latin typeface="+mj-lt"/>
              </a:rPr>
              <a:t>á</a:t>
            </a:r>
            <a:r>
              <a:rPr lang="es-MX" sz="2200" b="1" dirty="0" smtClean="0">
                <a:latin typeface="+mj-lt"/>
              </a:rPr>
              <a:t>lida </a:t>
            </a:r>
            <a:endParaRPr lang="es-MX" sz="2200" b="1" dirty="0">
              <a:latin typeface="+mj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607857A-F5E5-7449-A4E6-FF52DF0F1E4E}"/>
              </a:ext>
            </a:extLst>
          </p:cNvPr>
          <p:cNvSpPr txBox="1"/>
          <p:nvPr/>
        </p:nvSpPr>
        <p:spPr>
          <a:xfrm>
            <a:off x="5522551" y="4881979"/>
            <a:ext cx="3621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Duffy (2011). Yale Journal of Biology and Medicine. 84, pp 269-276</a:t>
            </a:r>
          </a:p>
        </p:txBody>
      </p:sp>
    </p:spTree>
    <p:extLst>
      <p:ext uri="{BB962C8B-B14F-4D97-AF65-F5344CB8AC3E}">
        <p14:creationId xmlns:p14="http://schemas.microsoft.com/office/powerpoint/2010/main" val="147890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5895975" y="4858720"/>
            <a:ext cx="3248026" cy="26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Deloitte Centre for Health </a:t>
            </a:r>
            <a:r>
              <a:rPr lang="es-ES_tradnl" sz="1600" baseline="30000" dirty="0" err="1">
                <a:solidFill>
                  <a:schemeClr val="tx1"/>
                </a:solidFill>
                <a:ea typeface="Arial" charset="0"/>
                <a:cs typeface="Arial" charset="0"/>
              </a:rPr>
              <a:t>Solutions</a:t>
            </a:r>
            <a:r>
              <a:rPr lang="es-ES_tradnl" sz="16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s-ES_tradnl" sz="1600" baseline="30000" dirty="0" err="1">
                <a:solidFill>
                  <a:schemeClr val="tx1"/>
                </a:solidFill>
                <a:ea typeface="Arial" charset="0"/>
                <a:cs typeface="Arial" charset="0"/>
              </a:rPr>
              <a:t>Analysis</a:t>
            </a:r>
            <a:r>
              <a:rPr lang="es-ES_tradnl" sz="16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 (2015) 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21115" y="78723"/>
            <a:ext cx="8200647" cy="505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76092"/>
                </a:solidFill>
              </a:rPr>
              <a:t>Barreras a la adopción de tecnología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5532" r="7756" b="11495"/>
          <a:stretch/>
        </p:blipFill>
        <p:spPr>
          <a:xfrm>
            <a:off x="1474276" y="999296"/>
            <a:ext cx="6195448" cy="3440625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3821123" y="832158"/>
            <a:ext cx="1736928" cy="965743"/>
          </a:xfrm>
          <a:prstGeom prst="round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ea typeface="Arial" charset="0"/>
                <a:cs typeface="Arial" charset="0"/>
              </a:rPr>
              <a:t>Hay 10 de miles de aplicaciones disponibles, ¿cómo elijo el más apropiado / mejor?</a:t>
            </a:r>
            <a:endParaRPr lang="es-ES_tradnl" sz="12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247615" y="2295183"/>
            <a:ext cx="1422109" cy="842061"/>
          </a:xfrm>
          <a:prstGeom prst="round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¿Qué pasa si los pacientes no pueden pagar por la tecnología?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215186" y="2207592"/>
            <a:ext cx="1830472" cy="1063035"/>
          </a:xfrm>
          <a:prstGeom prst="round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¿Cómo puedo gestionar de manera efectiva la información generada por aplicaciones?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474276" y="3626889"/>
            <a:ext cx="1424988" cy="779318"/>
          </a:xfrm>
          <a:prstGeom prst="round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¿Es seguro compartir datos?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630300" y="3626888"/>
            <a:ext cx="1461017" cy="779318"/>
          </a:xfrm>
          <a:prstGeom prst="round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¿Hay evidencia que respalde el uso de aplicaciones?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169988" y="832158"/>
            <a:ext cx="1799880" cy="965743"/>
          </a:xfrm>
          <a:prstGeom prst="roundRect">
            <a:avLst/>
          </a:prstGeom>
          <a:solidFill>
            <a:srgbClr val="4D4F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¿Quién es responsable si algo sale mal con un paciente que usa soluciones de salud digitales?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291820" y="755512"/>
            <a:ext cx="1753840" cy="1042390"/>
          </a:xfrm>
          <a:prstGeom prst="roundRect">
            <a:avLst/>
          </a:prstGeom>
          <a:solidFill>
            <a:srgbClr val="4D4F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¿Por qué mis pacientes querrían o necesitarían soluciones digitales de salud?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169988" y="3626888"/>
            <a:ext cx="1499737" cy="779318"/>
          </a:xfrm>
          <a:prstGeom prst="roundRect">
            <a:avLst/>
          </a:prstGeom>
          <a:solidFill>
            <a:srgbClr val="4D4F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¿Puedo confiar en la información? Esto afectará mi juicio clínico?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3045660" y="3626888"/>
            <a:ext cx="1494731" cy="779319"/>
          </a:xfrm>
          <a:prstGeom prst="roundRect">
            <a:avLst/>
          </a:prstGeom>
          <a:solidFill>
            <a:srgbClr val="4D4F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¿Cómo uso esta tecnología? 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No hay protocolo o entrenamiento</a:t>
            </a:r>
            <a:endParaRPr lang="es-ES_tradnl" sz="12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3500652" y="3137245"/>
            <a:ext cx="2057399" cy="220974"/>
          </a:xfrm>
          <a:prstGeom prst="round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Médicos</a:t>
            </a:r>
          </a:p>
        </p:txBody>
      </p:sp>
    </p:spTree>
    <p:extLst>
      <p:ext uri="{BB962C8B-B14F-4D97-AF65-F5344CB8AC3E}">
        <p14:creationId xmlns:p14="http://schemas.microsoft.com/office/powerpoint/2010/main" val="345141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344BF01-F1CD-554A-A944-345C52272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4224" y="54761"/>
            <a:ext cx="7772400" cy="1101725"/>
          </a:xfrm>
        </p:spPr>
        <p:txBody>
          <a:bodyPr/>
          <a:lstStyle/>
          <a:p>
            <a:r>
              <a:rPr lang="es-MX" b="1" dirty="0" smtClean="0">
                <a:solidFill>
                  <a:srgbClr val="1F497D"/>
                </a:solidFill>
                <a:latin typeface="+mn-lt"/>
              </a:rPr>
              <a:t>Conclusi</a:t>
            </a:r>
            <a:r>
              <a:rPr lang="es-MX" b="1" dirty="0" smtClean="0">
                <a:solidFill>
                  <a:srgbClr val="1F497D"/>
                </a:solidFill>
                <a:latin typeface="+mn-lt"/>
              </a:rPr>
              <a:t>ón</a:t>
            </a:r>
            <a:endParaRPr lang="es-MX" b="1" dirty="0">
              <a:solidFill>
                <a:srgbClr val="1F497D"/>
              </a:solidFill>
              <a:latin typeface="+mn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75981675"/>
              </p:ext>
            </p:extLst>
          </p:nvPr>
        </p:nvGraphicFramePr>
        <p:xfrm>
          <a:off x="1458313" y="1032479"/>
          <a:ext cx="71027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30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p-lobb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60" y="3649"/>
            <a:ext cx="4657575" cy="51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009" y="24899"/>
            <a:ext cx="4458511" cy="460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3131420" y="3119474"/>
            <a:ext cx="1079201" cy="1625152"/>
            <a:chOff x="2924500" y="3111688"/>
            <a:chExt cx="1079201" cy="1625152"/>
          </a:xfrm>
        </p:grpSpPr>
        <p:sp>
          <p:nvSpPr>
            <p:cNvPr id="11" name="Rectángulo 10"/>
            <p:cNvSpPr/>
            <p:nvPr/>
          </p:nvSpPr>
          <p:spPr>
            <a:xfrm>
              <a:off x="2924500" y="3111688"/>
              <a:ext cx="1079201" cy="16251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2965022" y="3388781"/>
              <a:ext cx="970320" cy="1261344"/>
              <a:chOff x="2965022" y="3388781"/>
              <a:chExt cx="970320" cy="1261344"/>
            </a:xfrm>
          </p:grpSpPr>
          <p:pic>
            <p:nvPicPr>
              <p:cNvPr id="12" name="Imagen 11" descr="linkedin-icon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6836" y="3451387"/>
                <a:ext cx="318506" cy="305878"/>
              </a:xfrm>
              <a:prstGeom prst="rect">
                <a:avLst/>
              </a:prstGeom>
            </p:spPr>
          </p:pic>
          <p:pic>
            <p:nvPicPr>
              <p:cNvPr id="13" name="Imagen 12" descr="FB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3741" y="3623408"/>
                <a:ext cx="422600" cy="405845"/>
              </a:xfrm>
              <a:prstGeom prst="rect">
                <a:avLst/>
              </a:prstGeom>
            </p:spPr>
          </p:pic>
          <p:pic>
            <p:nvPicPr>
              <p:cNvPr id="14" name="Imagen 13" descr="gschola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7600" y="4330016"/>
                <a:ext cx="321060" cy="308330"/>
              </a:xfrm>
              <a:prstGeom prst="rect">
                <a:avLst/>
              </a:prstGeom>
            </p:spPr>
          </p:pic>
          <p:pic>
            <p:nvPicPr>
              <p:cNvPr id="15" name="Imagen 14" descr="RG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495" y="3878450"/>
                <a:ext cx="311442" cy="299094"/>
              </a:xfrm>
              <a:prstGeom prst="rect">
                <a:avLst/>
              </a:prstGeom>
            </p:spPr>
          </p:pic>
          <p:pic>
            <p:nvPicPr>
              <p:cNvPr id="16" name="Imagen 15" descr="WP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495" y="4330016"/>
                <a:ext cx="333325" cy="320109"/>
              </a:xfrm>
              <a:prstGeom prst="rect">
                <a:avLst/>
              </a:prstGeom>
            </p:spPr>
          </p:pic>
          <p:pic>
            <p:nvPicPr>
              <p:cNvPr id="17" name="Imagen 16" descr="mendeley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6018" y="3892553"/>
                <a:ext cx="317783" cy="290089"/>
              </a:xfrm>
              <a:prstGeom prst="rect">
                <a:avLst/>
              </a:prstGeom>
            </p:spPr>
          </p:pic>
          <p:pic>
            <p:nvPicPr>
              <p:cNvPr id="18" name="Imagen 17" descr="ID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1421" y="4110356"/>
                <a:ext cx="317213" cy="304636"/>
              </a:xfrm>
              <a:prstGeom prst="rect">
                <a:avLst/>
              </a:prstGeom>
            </p:spPr>
          </p:pic>
          <p:pic>
            <p:nvPicPr>
              <p:cNvPr id="19" name="Imagen 18" descr="TWITTER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022" y="3388781"/>
                <a:ext cx="422600" cy="405845"/>
              </a:xfrm>
              <a:prstGeom prst="rect">
                <a:avLst/>
              </a:prstGeom>
            </p:spPr>
          </p:pic>
        </p:grpSp>
      </p:grpSp>
      <p:sp>
        <p:nvSpPr>
          <p:cNvPr id="3" name="CuadroTexto 2"/>
          <p:cNvSpPr txBox="1"/>
          <p:nvPr/>
        </p:nvSpPr>
        <p:spPr>
          <a:xfrm>
            <a:off x="247650" y="3603692"/>
            <a:ext cx="2775119" cy="1031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4F81BD">
                    <a:lumMod val="75000"/>
                  </a:srgbClr>
                </a:solidFill>
                <a:latin typeface="Helvetica"/>
                <a:cs typeface="Helvetica"/>
              </a:rPr>
              <a:t>DR. SIMÓN </a:t>
            </a:r>
            <a:r>
              <a:rPr lang="en-US" sz="1100" b="1" dirty="0">
                <a:solidFill>
                  <a:srgbClr val="4F81BD">
                    <a:lumMod val="75000"/>
                  </a:srgbClr>
                </a:solidFill>
                <a:latin typeface="Helvetica"/>
                <a:cs typeface="Helvetica"/>
              </a:rPr>
              <a:t>BARQUERA, MD, MS, PhD.</a:t>
            </a:r>
            <a:br>
              <a:rPr lang="en-US" sz="1100" b="1" dirty="0">
                <a:solidFill>
                  <a:srgbClr val="4F81BD">
                    <a:lumMod val="75000"/>
                  </a:srgbClr>
                </a:solidFill>
                <a:latin typeface="Helvetica"/>
                <a:cs typeface="Helvetica"/>
              </a:rPr>
            </a:br>
            <a:r>
              <a:rPr lang="en-US" sz="1100" dirty="0">
                <a:solidFill>
                  <a:srgbClr val="376092"/>
                </a:solidFill>
                <a:latin typeface="Helvetica"/>
                <a:cs typeface="Helvetica"/>
              </a:rPr>
              <a:t>DIRECTOR </a:t>
            </a:r>
            <a:br>
              <a:rPr lang="en-US" sz="1100" dirty="0">
                <a:solidFill>
                  <a:srgbClr val="376092"/>
                </a:solidFill>
                <a:latin typeface="Helvetica"/>
                <a:cs typeface="Helvetica"/>
              </a:rPr>
            </a:br>
            <a:r>
              <a:rPr lang="en-US" sz="1100" dirty="0">
                <a:solidFill>
                  <a:prstClr val="black"/>
                </a:solidFill>
                <a:latin typeface="Helvetica"/>
                <a:cs typeface="Helvetica"/>
              </a:rPr>
              <a:t/>
            </a:r>
            <a:br>
              <a:rPr lang="en-US" sz="11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700" dirty="0">
                <a:solidFill>
                  <a:prstClr val="black"/>
                </a:solidFill>
                <a:latin typeface="Helvetica"/>
                <a:cs typeface="Helvetica"/>
              </a:rPr>
              <a:t>CENTRO DE INVESTIGACIÓN EN NUTRICIÓN Y SALUD, </a:t>
            </a:r>
            <a:br>
              <a:rPr lang="en-US" sz="7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700" dirty="0">
                <a:solidFill>
                  <a:prstClr val="black"/>
                </a:solidFill>
                <a:latin typeface="Helvetica"/>
                <a:cs typeface="Helvetica"/>
              </a:rPr>
              <a:t>INSTITUTO NACIONAL DE SALUD PÚBLICA.</a:t>
            </a:r>
            <a:br>
              <a:rPr lang="en-US" sz="7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700" dirty="0">
                <a:solidFill>
                  <a:prstClr val="black"/>
                </a:solidFill>
                <a:latin typeface="Helvetica"/>
                <a:cs typeface="Helvetica"/>
              </a:rPr>
              <a:t/>
            </a:r>
            <a:br>
              <a:rPr lang="en-US" sz="700" dirty="0">
                <a:solidFill>
                  <a:prstClr val="black"/>
                </a:solidFill>
                <a:latin typeface="Helvetica"/>
                <a:cs typeface="Helvetica"/>
              </a:rPr>
            </a:br>
            <a:endParaRPr lang="es-ES" sz="7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359410" y="350926"/>
            <a:ext cx="976679" cy="1499252"/>
            <a:chOff x="1993900" y="4456261"/>
            <a:chExt cx="1187450" cy="1861989"/>
          </a:xfrm>
        </p:grpSpPr>
        <p:sp>
          <p:nvSpPr>
            <p:cNvPr id="24" name="Rectángulo 23"/>
            <p:cNvSpPr/>
            <p:nvPr/>
          </p:nvSpPr>
          <p:spPr>
            <a:xfrm>
              <a:off x="1993900" y="4456261"/>
              <a:ext cx="1187450" cy="186198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5" name="Agrupar 24"/>
            <p:cNvGrpSpPr/>
            <p:nvPr/>
          </p:nvGrpSpPr>
          <p:grpSpPr>
            <a:xfrm>
              <a:off x="2081902" y="4506825"/>
              <a:ext cx="1074420" cy="1746606"/>
              <a:chOff x="170552" y="4240125"/>
              <a:chExt cx="1074420" cy="1746606"/>
            </a:xfrm>
          </p:grpSpPr>
          <p:pic>
            <p:nvPicPr>
              <p:cNvPr id="26" name="Imagen 25" descr="INSP.jp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552" y="4240125"/>
                <a:ext cx="1074420" cy="1371600"/>
              </a:xfrm>
              <a:prstGeom prst="rect">
                <a:avLst/>
              </a:prstGeom>
            </p:spPr>
          </p:pic>
          <p:pic>
            <p:nvPicPr>
              <p:cNvPr id="27" name="Imagen 26" descr="CINySXX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452" y="5618075"/>
                <a:ext cx="751688" cy="368656"/>
              </a:xfrm>
              <a:prstGeom prst="rect">
                <a:avLst/>
              </a:prstGeom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2052703" y="350926"/>
            <a:ext cx="14079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Calibri"/>
              </a:rPr>
              <a:t>Gracias</a:t>
            </a: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59410" y="222501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Colaboradores: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Mtro</a:t>
            </a:r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. C</a:t>
            </a:r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ésar Hernández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Dr. Ismael Campos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Dr. </a:t>
            </a:r>
            <a:r>
              <a:rPr lang="es-ES" sz="1200" dirty="0" err="1" smtClean="0">
                <a:solidFill>
                  <a:prstClr val="black"/>
                </a:solidFill>
                <a:latin typeface="Calibri"/>
              </a:rPr>
              <a:t>Favio</a:t>
            </a:r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 Rico</a:t>
            </a:r>
            <a:endParaRPr lang="es-E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1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2143" y="1018298"/>
            <a:ext cx="106832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GRACIAS.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80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La tecnologías y la atención a la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s-ES" sz="2400" dirty="0"/>
              <a:t>El desarrollo tecnológico continuo en los servicios de salud ha permitido salvar numerosas vidas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s-ES" sz="2400" dirty="0"/>
          </a:p>
          <a:p>
            <a:pPr algn="just">
              <a:lnSpc>
                <a:spcPct val="140000"/>
              </a:lnSpc>
            </a:pPr>
            <a:r>
              <a:rPr lang="es-ES" sz="2400" dirty="0"/>
              <a:t>La tecnología ha impactado en:</a:t>
            </a:r>
          </a:p>
          <a:p>
            <a:pPr algn="just">
              <a:lnSpc>
                <a:spcPct val="140000"/>
              </a:lnSpc>
            </a:pPr>
            <a:r>
              <a:rPr lang="es-ES" sz="2400" dirty="0"/>
              <a:t>La calidad de vida </a:t>
            </a:r>
          </a:p>
          <a:p>
            <a:pPr algn="just">
              <a:lnSpc>
                <a:spcPct val="140000"/>
              </a:lnSpc>
            </a:pPr>
            <a:r>
              <a:rPr lang="es-ES" sz="2400" dirty="0"/>
              <a:t>La experiencia del paciente y familias</a:t>
            </a:r>
          </a:p>
          <a:p>
            <a:pPr algn="just">
              <a:lnSpc>
                <a:spcPct val="140000"/>
              </a:lnSpc>
            </a:pPr>
            <a:r>
              <a:rPr lang="es-ES" sz="2400" dirty="0"/>
              <a:t>Procesos médicos</a:t>
            </a:r>
          </a:p>
          <a:p>
            <a:pPr algn="just">
              <a:lnSpc>
                <a:spcPct val="140000"/>
              </a:lnSpc>
            </a:pPr>
            <a:r>
              <a:rPr lang="es-ES" sz="2400" dirty="0"/>
              <a:t>Práctica de profesionales de la salud</a:t>
            </a:r>
          </a:p>
          <a:p>
            <a:pPr marL="0" indent="0">
              <a:lnSpc>
                <a:spcPct val="140000"/>
              </a:lnSpc>
              <a:buNone/>
            </a:pPr>
            <a:endParaRPr lang="es-ES" sz="20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898715" y="690134"/>
            <a:ext cx="8162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depositphotos_88515020-stock-photo-stethoscope-with-computer-mou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1"/>
          <a:stretch/>
        </p:blipFill>
        <p:spPr>
          <a:xfrm>
            <a:off x="5566836" y="2448810"/>
            <a:ext cx="3329747" cy="19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11288" r="9135" b="11493"/>
          <a:stretch/>
        </p:blipFill>
        <p:spPr>
          <a:xfrm>
            <a:off x="1445558" y="797078"/>
            <a:ext cx="6252884" cy="36407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71182" y="797965"/>
            <a:ext cx="3025704" cy="595034"/>
          </a:xfrm>
          <a:prstGeom prst="rect">
            <a:avLst/>
          </a:prstGeom>
          <a:solidFill>
            <a:srgbClr val="FD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Evidencia del beneficio de la tecnología en los pacientes</a:t>
            </a:r>
            <a:endParaRPr lang="es-ES_tradnl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45560" y="797965"/>
            <a:ext cx="3002251" cy="595034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Evidencia del beneficio de la tecnología en los médicos</a:t>
            </a:r>
            <a:endParaRPr lang="es-ES_tradnl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45575" y="1999999"/>
            <a:ext cx="2452868" cy="869549"/>
          </a:xfrm>
          <a:prstGeom prst="rect">
            <a:avLst/>
          </a:prstGeom>
          <a:solidFill>
            <a:srgbClr val="FD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de la población del Reino Unido </a:t>
            </a:r>
          </a:p>
          <a:p>
            <a:endParaRPr lang="es-ES_tradnl" sz="11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Consulta internet para obtener información de salud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68071" y="2692364"/>
            <a:ext cx="3025704" cy="595034"/>
          </a:xfrm>
          <a:prstGeom prst="rect">
            <a:avLst/>
          </a:prstGeom>
          <a:solidFill>
            <a:srgbClr val="FD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rgbClr val="91C44C"/>
                </a:solidFill>
                <a:latin typeface="+mj-lt"/>
                <a:ea typeface="Arial" charset="0"/>
                <a:cs typeface="Arial" charset="0"/>
              </a:rPr>
              <a:t>Pacientes que usan la tecnología para controlar enfermedades crónicas: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68072" y="4101788"/>
            <a:ext cx="1009605" cy="293678"/>
          </a:xfrm>
          <a:prstGeom prst="rect">
            <a:avLst/>
          </a:prstGeom>
          <a:solidFill>
            <a:srgbClr val="FD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Alta </a:t>
            </a:r>
          </a:p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satisfacción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45560" y="1466055"/>
            <a:ext cx="3002251" cy="258122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Una solución </a:t>
            </a:r>
            <a:r>
              <a:rPr lang="es-ES" sz="14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en comunidades </a:t>
            </a:r>
            <a:endParaRPr lang="es-ES_tradnl" sz="1400" b="1" dirty="0">
              <a:solidFill>
                <a:srgbClr val="219FD3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45559" y="2936759"/>
            <a:ext cx="3094911" cy="183429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10427E"/>
                </a:solidFill>
                <a:latin typeface="+mj-lt"/>
                <a:ea typeface="Arial" charset="0"/>
                <a:cs typeface="Arial" charset="0"/>
              </a:rPr>
              <a:t>Ayuda con la comunicación HCP (Healthcare Professionals)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667845" y="2221694"/>
            <a:ext cx="1144706" cy="116853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Tiempo frente al paciente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240248" y="1822954"/>
            <a:ext cx="1144706" cy="151538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ea typeface="Arial" charset="0"/>
                <a:cs typeface="Arial" charset="0"/>
              </a:rPr>
              <a:t>Tiempo de papeleo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41990" y="2537289"/>
            <a:ext cx="1105820" cy="229184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Pacientes extras vistos diariamente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283660" y="3264352"/>
            <a:ext cx="1144706" cy="116853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tx1"/>
                </a:solidFill>
                <a:ea typeface="Arial" charset="0"/>
                <a:cs typeface="Arial" charset="0"/>
              </a:rPr>
              <a:t>Admisión de hospital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283660" y="3642053"/>
            <a:ext cx="1144706" cy="116853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Uso de servicios de emergencias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283660" y="3990510"/>
            <a:ext cx="1144706" cy="207882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tx1"/>
                </a:solidFill>
                <a:ea typeface="Arial" charset="0"/>
                <a:cs typeface="Arial" charset="0"/>
              </a:rPr>
              <a:t>D</a:t>
            </a:r>
            <a:r>
              <a:rPr lang="es-ES" sz="1200" dirty="0">
                <a:solidFill>
                  <a:schemeClr val="tx1"/>
                </a:solidFill>
                <a:ea typeface="Arial" charset="0"/>
                <a:cs typeface="Arial" charset="0"/>
              </a:rPr>
              <a:t>ías de cama en hospital </a:t>
            </a:r>
            <a:r>
              <a:rPr lang="es-ES_tradnl" sz="12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645296" y="4101788"/>
            <a:ext cx="1009605" cy="293678"/>
          </a:xfrm>
          <a:prstGeom prst="rect">
            <a:avLst/>
          </a:prstGeom>
          <a:solidFill>
            <a:srgbClr val="FD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Aumento de la confianza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672647" y="4115062"/>
            <a:ext cx="1335241" cy="293678"/>
          </a:xfrm>
          <a:prstGeom prst="rect">
            <a:avLst/>
          </a:prstGeom>
          <a:solidFill>
            <a:srgbClr val="FD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Mejor cumplimiento del tratamiento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808135" y="41266"/>
            <a:ext cx="8221638" cy="50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76092"/>
                </a:solidFill>
              </a:rPr>
              <a:t>Beneficios de la tecnología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572651" y="4845222"/>
            <a:ext cx="4472819" cy="26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2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Healthcare and Life Sciences Predictions 2020, Deloitte Centre for </a:t>
            </a:r>
            <a:r>
              <a:rPr lang="es-ES_tradnl" sz="1200" baseline="30000" dirty="0" err="1">
                <a:solidFill>
                  <a:schemeClr val="tx1"/>
                </a:solidFill>
                <a:ea typeface="Arial" charset="0"/>
                <a:cs typeface="Arial" charset="0"/>
              </a:rPr>
              <a:t>Health</a:t>
            </a:r>
            <a:r>
              <a:rPr lang="es-ES_tradnl" sz="12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s-ES_tradnl" sz="1200" baseline="30000" dirty="0" err="1">
                <a:solidFill>
                  <a:schemeClr val="tx1"/>
                </a:solidFill>
                <a:ea typeface="Arial" charset="0"/>
                <a:cs typeface="Arial" charset="0"/>
              </a:rPr>
              <a:t>Solutions</a:t>
            </a:r>
            <a:r>
              <a:rPr lang="es-ES_tradnl" sz="12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 (2014) </a:t>
            </a:r>
          </a:p>
        </p:txBody>
      </p:sp>
    </p:spTree>
    <p:extLst>
      <p:ext uri="{BB962C8B-B14F-4D97-AF65-F5344CB8AC3E}">
        <p14:creationId xmlns:p14="http://schemas.microsoft.com/office/powerpoint/2010/main" val="355428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5051" r="4419" b="9294"/>
          <a:stretch/>
        </p:blipFill>
        <p:spPr>
          <a:xfrm>
            <a:off x="986395" y="1039189"/>
            <a:ext cx="7607461" cy="34196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19273" y="3776917"/>
            <a:ext cx="2074489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Millenials (18-33 años)</a:t>
            </a:r>
            <a:endParaRPr lang="es-ES_tradnl" sz="14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19272" y="4088702"/>
            <a:ext cx="2074489" cy="203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Gen X (34-50 años)</a:t>
            </a:r>
            <a:endParaRPr lang="es-ES_tradnl" sz="14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95143" y="3771494"/>
            <a:ext cx="2052358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Boomers</a:t>
            </a:r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(51-69 años)</a:t>
            </a:r>
            <a:endParaRPr lang="es-ES_tradnl" sz="14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51357" y="4081130"/>
            <a:ext cx="2364919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Seniors</a:t>
            </a:r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(70+años)</a:t>
            </a:r>
            <a:endParaRPr lang="es-ES_tradnl" sz="14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83432" y="3757859"/>
            <a:ext cx="2074016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Total de la muestra</a:t>
            </a:r>
            <a:endParaRPr lang="es-ES_tradnl" sz="14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95975" y="4763105"/>
            <a:ext cx="3248026" cy="26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i="1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Deloitte</a:t>
            </a:r>
            <a:r>
              <a:rPr lang="es-ES_tradnl" sz="1200" i="1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s-ES_tradnl" sz="1200" i="1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2015 Survey of US Health Care Consumers.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03773" y="48256"/>
            <a:ext cx="9029773" cy="50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76092"/>
                </a:solidFill>
              </a:rPr>
              <a:t>Uso de redes sociales e información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66831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La digitalización de los registros de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s-ES" sz="2200" dirty="0"/>
          </a:p>
          <a:p>
            <a:pPr>
              <a:lnSpc>
                <a:spcPct val="120000"/>
              </a:lnSpc>
            </a:pPr>
            <a:r>
              <a:rPr lang="es-ES" sz="2200" dirty="0"/>
              <a:t>Utilización de </a:t>
            </a:r>
            <a:r>
              <a:rPr lang="es-ES" sz="2200" b="1" dirty="0"/>
              <a:t>sistemas digitales centralizados </a:t>
            </a:r>
            <a:r>
              <a:rPr lang="es-ES" sz="2200" dirty="0"/>
              <a:t>para que el personal de salud registre los datos del paciente. </a:t>
            </a:r>
          </a:p>
          <a:p>
            <a:pPr>
              <a:lnSpc>
                <a:spcPct val="120000"/>
              </a:lnSpc>
            </a:pPr>
            <a:endParaRPr lang="es-ES" sz="2200" dirty="0"/>
          </a:p>
          <a:p>
            <a:pPr>
              <a:lnSpc>
                <a:spcPct val="120000"/>
              </a:lnSpc>
            </a:pPr>
            <a:r>
              <a:rPr lang="es-ES" sz="2200" dirty="0"/>
              <a:t>Facilita el seguimiento y la detección de casos o situaciones particulares</a:t>
            </a:r>
          </a:p>
          <a:p>
            <a:pPr>
              <a:lnSpc>
                <a:spcPct val="120000"/>
              </a:lnSpc>
            </a:pPr>
            <a:endParaRPr lang="es-ES" sz="2200" dirty="0"/>
          </a:p>
          <a:p>
            <a:pPr>
              <a:lnSpc>
                <a:spcPct val="120000"/>
              </a:lnSpc>
            </a:pPr>
            <a:r>
              <a:rPr lang="es-ES" sz="2200" dirty="0"/>
              <a:t>Facilita el flujo de trabajo: reducción de errores en la transcripción de datos.</a:t>
            </a:r>
          </a:p>
          <a:p>
            <a:pPr marL="0" indent="0">
              <a:lnSpc>
                <a:spcPct val="120000"/>
              </a:lnSpc>
              <a:buNone/>
            </a:pPr>
            <a:endParaRPr lang="es-ES" sz="2200" dirty="0"/>
          </a:p>
          <a:p>
            <a:pPr marL="0" indent="0">
              <a:lnSpc>
                <a:spcPct val="120000"/>
              </a:lnSpc>
              <a:buNone/>
            </a:pPr>
            <a:endParaRPr lang="es-ES" sz="2200" dirty="0"/>
          </a:p>
        </p:txBody>
      </p:sp>
      <p:pic>
        <p:nvPicPr>
          <p:cNvPr id="8" name="Imagen 7" descr="9032f0cbd63cf28c73101dd5a66daae0--office-management-medical-bi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15" y="3453511"/>
            <a:ext cx="2480163" cy="16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339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La digitalización de los registros de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s-ES" sz="1800" u="sng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800" dirty="0"/>
              <a:t>	</a:t>
            </a:r>
            <a:r>
              <a:rPr lang="es-ES" sz="2400" dirty="0"/>
              <a:t>	          </a:t>
            </a:r>
            <a:r>
              <a:rPr lang="es-ES" sz="2400" b="1" u="sng" dirty="0">
                <a:solidFill>
                  <a:srgbClr val="1F497D"/>
                </a:solidFill>
              </a:rPr>
              <a:t>Registros en papel &gt; Registros electrónicos: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u="sng" dirty="0"/>
          </a:p>
          <a:p>
            <a:pPr algn="just">
              <a:lnSpc>
                <a:spcPct val="120000"/>
              </a:lnSpc>
            </a:pPr>
            <a:r>
              <a:rPr lang="es-ES" sz="2000" dirty="0"/>
              <a:t>Reduce el costo de los cuidados ambulatorios de pacientes en un 3%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Ahorra hasta 5.14 USD mensuales por paciente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Nube de información: espacio de almacenamiento de información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Big data: técnicas analíticas ideales para analizar una gran proporción de datos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406065" y="4833607"/>
            <a:ext cx="8737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i="1" dirty="0"/>
              <a:t>Julia Adler-</a:t>
            </a:r>
            <a:r>
              <a:rPr lang="es-ES" sz="1100" i="1" dirty="0" err="1"/>
              <a:t>Milstein</a:t>
            </a:r>
            <a:r>
              <a:rPr lang="es-ES" sz="1100" i="1" dirty="0"/>
              <a:t>. </a:t>
            </a:r>
            <a:r>
              <a:rPr lang="es-ES" sz="1100" i="1" dirty="0" err="1"/>
              <a:t>Effect</a:t>
            </a:r>
            <a:r>
              <a:rPr lang="es-ES" sz="1100" i="1" dirty="0"/>
              <a:t> of </a:t>
            </a:r>
            <a:r>
              <a:rPr lang="es-ES" sz="1100" i="1" dirty="0" err="1"/>
              <a:t>Electronic</a:t>
            </a:r>
            <a:r>
              <a:rPr lang="es-ES" sz="1100" i="1" dirty="0"/>
              <a:t> </a:t>
            </a:r>
            <a:r>
              <a:rPr lang="es-ES" sz="1100" i="1" dirty="0" err="1"/>
              <a:t>Health</a:t>
            </a:r>
            <a:r>
              <a:rPr lang="es-ES" sz="1100" i="1" dirty="0"/>
              <a:t> Records </a:t>
            </a:r>
            <a:r>
              <a:rPr lang="es-ES" sz="1100" i="1" dirty="0" err="1"/>
              <a:t>on</a:t>
            </a:r>
            <a:r>
              <a:rPr lang="es-ES" sz="1100" i="1" dirty="0"/>
              <a:t> </a:t>
            </a:r>
            <a:r>
              <a:rPr lang="es-ES" sz="1100" i="1" dirty="0" err="1"/>
              <a:t>Health</a:t>
            </a:r>
            <a:r>
              <a:rPr lang="es-ES" sz="1100" i="1" dirty="0"/>
              <a:t> </a:t>
            </a:r>
            <a:r>
              <a:rPr lang="es-ES" sz="1100" i="1" dirty="0" err="1"/>
              <a:t>Care</a:t>
            </a:r>
            <a:r>
              <a:rPr lang="es-ES" sz="1100" i="1" dirty="0"/>
              <a:t> </a:t>
            </a:r>
            <a:r>
              <a:rPr lang="es-ES" sz="1100" i="1" dirty="0" err="1"/>
              <a:t>Costs</a:t>
            </a:r>
            <a:r>
              <a:rPr lang="es-ES" sz="1100" i="1" dirty="0"/>
              <a:t>: Longitudinal </a:t>
            </a:r>
            <a:r>
              <a:rPr lang="es-ES" sz="1100" i="1" dirty="0" err="1"/>
              <a:t>Comparative</a:t>
            </a:r>
            <a:r>
              <a:rPr lang="es-ES" sz="1100" i="1" dirty="0"/>
              <a:t> </a:t>
            </a:r>
            <a:r>
              <a:rPr lang="es-ES" sz="1100" i="1" dirty="0" err="1"/>
              <a:t>Evidence</a:t>
            </a:r>
            <a:r>
              <a:rPr lang="es-ES" sz="1100" i="1" dirty="0"/>
              <a:t> </a:t>
            </a:r>
            <a:r>
              <a:rPr lang="es-ES" sz="1100" i="1" dirty="0" err="1"/>
              <a:t>From</a:t>
            </a:r>
            <a:r>
              <a:rPr lang="es-ES" sz="1100" i="1" dirty="0"/>
              <a:t> Community </a:t>
            </a:r>
            <a:r>
              <a:rPr lang="es-ES" sz="1100" i="1" dirty="0" err="1"/>
              <a:t>Practices</a:t>
            </a:r>
            <a:r>
              <a:rPr lang="es-ES" sz="1100" i="1" dirty="0"/>
              <a:t>. </a:t>
            </a:r>
            <a:r>
              <a:rPr lang="es-ES" sz="1100" i="1" dirty="0" err="1"/>
              <a:t>Annals</a:t>
            </a:r>
            <a:r>
              <a:rPr lang="es-ES" sz="1100" i="1" dirty="0"/>
              <a:t> of </a:t>
            </a:r>
            <a:r>
              <a:rPr lang="es-ES" sz="1100" i="1" dirty="0" err="1"/>
              <a:t>Internal</a:t>
            </a:r>
            <a:r>
              <a:rPr lang="es-ES" sz="1100" i="1" dirty="0"/>
              <a:t> Medicine, 2013; 159 (2): 97</a:t>
            </a:r>
          </a:p>
        </p:txBody>
      </p:sp>
      <p:pic>
        <p:nvPicPr>
          <p:cNvPr id="8" name="Imagen 7" descr="yocc_on-demand-cloud-telephon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171" r="7162" b="4875"/>
          <a:stretch/>
        </p:blipFill>
        <p:spPr>
          <a:xfrm>
            <a:off x="4723448" y="3269357"/>
            <a:ext cx="4179876" cy="14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Tecnología y comunicación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2800" dirty="0"/>
              <a:t>	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4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9600" dirty="0"/>
              <a:t>       Las tecnologías de información y comunicación (</a:t>
            </a:r>
            <a:r>
              <a:rPr lang="es-ES" sz="9600" dirty="0" err="1"/>
              <a:t>TIC’s</a:t>
            </a:r>
            <a:r>
              <a:rPr lang="es-ES" sz="9600" dirty="0"/>
              <a:t>) </a:t>
            </a:r>
          </a:p>
          <a:p>
            <a:pPr lvl="1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9600" dirty="0"/>
              <a:t>	permiten mantener la comunicación </a:t>
            </a:r>
          </a:p>
          <a:p>
            <a:pPr lvl="1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9600" dirty="0"/>
              <a:t>	útiles para compartir información diagnóstica, de manejo, consulta, educación y soporte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778102" y="513302"/>
            <a:ext cx="8365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655460" y="4843417"/>
            <a:ext cx="848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/>
              <a:t>Julia Adler-</a:t>
            </a:r>
            <a:r>
              <a:rPr lang="es-ES" sz="1000" i="1" dirty="0" err="1"/>
              <a:t>Milstein</a:t>
            </a:r>
            <a:r>
              <a:rPr lang="es-ES" sz="1000" i="1" dirty="0"/>
              <a:t>. </a:t>
            </a:r>
            <a:r>
              <a:rPr lang="es-ES" sz="1000" i="1" dirty="0" err="1"/>
              <a:t>Effect</a:t>
            </a:r>
            <a:r>
              <a:rPr lang="es-ES" sz="1000" i="1" dirty="0"/>
              <a:t> of </a:t>
            </a:r>
            <a:r>
              <a:rPr lang="es-ES" sz="1000" i="1" dirty="0" err="1"/>
              <a:t>Electronic</a:t>
            </a:r>
            <a:r>
              <a:rPr lang="es-ES" sz="1000" i="1" dirty="0"/>
              <a:t> </a:t>
            </a:r>
            <a:r>
              <a:rPr lang="es-ES" sz="1000" i="1" dirty="0" err="1"/>
              <a:t>Health</a:t>
            </a:r>
            <a:r>
              <a:rPr lang="es-ES" sz="1000" i="1" dirty="0"/>
              <a:t> Records </a:t>
            </a:r>
            <a:r>
              <a:rPr lang="es-ES" sz="1000" i="1" dirty="0" err="1"/>
              <a:t>on</a:t>
            </a:r>
            <a:r>
              <a:rPr lang="es-ES" sz="1000" i="1" dirty="0"/>
              <a:t> </a:t>
            </a:r>
            <a:r>
              <a:rPr lang="es-ES" sz="1000" i="1" dirty="0" err="1"/>
              <a:t>Health</a:t>
            </a:r>
            <a:r>
              <a:rPr lang="es-ES" sz="1000" i="1" dirty="0"/>
              <a:t> </a:t>
            </a:r>
            <a:r>
              <a:rPr lang="es-ES" sz="1000" i="1" dirty="0" err="1"/>
              <a:t>Care</a:t>
            </a:r>
            <a:r>
              <a:rPr lang="es-ES" sz="1000" i="1" dirty="0"/>
              <a:t> </a:t>
            </a:r>
            <a:r>
              <a:rPr lang="es-ES" sz="1000" i="1" dirty="0" err="1"/>
              <a:t>Costs</a:t>
            </a:r>
            <a:r>
              <a:rPr lang="es-ES" sz="1000" i="1" dirty="0"/>
              <a:t>: Longitudinal </a:t>
            </a:r>
            <a:r>
              <a:rPr lang="es-ES" sz="1000" i="1" dirty="0" err="1"/>
              <a:t>Comparative</a:t>
            </a:r>
            <a:r>
              <a:rPr lang="es-ES" sz="1000" i="1" dirty="0"/>
              <a:t> </a:t>
            </a:r>
            <a:r>
              <a:rPr lang="es-ES" sz="1000" i="1" dirty="0" err="1"/>
              <a:t>Evidence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Community </a:t>
            </a:r>
            <a:r>
              <a:rPr lang="es-ES" sz="1000" i="1" dirty="0" err="1"/>
              <a:t>Practices</a:t>
            </a:r>
            <a:r>
              <a:rPr lang="es-ES" sz="1000" i="1" dirty="0"/>
              <a:t>. </a:t>
            </a:r>
            <a:r>
              <a:rPr lang="es-ES" sz="1000" i="1" dirty="0" err="1"/>
              <a:t>Annals</a:t>
            </a:r>
            <a:r>
              <a:rPr lang="es-ES" sz="1000" i="1" dirty="0"/>
              <a:t> of </a:t>
            </a:r>
            <a:r>
              <a:rPr lang="es-ES" sz="1000" i="1" dirty="0" err="1"/>
              <a:t>Internal</a:t>
            </a:r>
            <a:r>
              <a:rPr lang="es-ES" sz="1000" i="1" dirty="0"/>
              <a:t> Medicine, 2013; 159 (2): 97</a:t>
            </a:r>
          </a:p>
        </p:txBody>
      </p:sp>
      <p:pic>
        <p:nvPicPr>
          <p:cNvPr id="6" name="Imagen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2661837"/>
            <a:ext cx="2409970" cy="144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72996901"/>
              </p:ext>
            </p:extLst>
          </p:nvPr>
        </p:nvGraphicFramePr>
        <p:xfrm>
          <a:off x="3373747" y="2662118"/>
          <a:ext cx="5221699" cy="135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81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9300" y="286162"/>
            <a:ext cx="35689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Antecedentes</a:t>
            </a:r>
            <a:endParaRPr lang="es-ES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2885590"/>
              </p:ext>
            </p:extLst>
          </p:nvPr>
        </p:nvGraphicFramePr>
        <p:xfrm>
          <a:off x="1280870" y="966768"/>
          <a:ext cx="776186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09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776C376-E925-BF45-8A44-3BA7ED264B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50550" y="1264878"/>
            <a:ext cx="4038600" cy="33944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2400" b="1" dirty="0">
                <a:solidFill>
                  <a:srgbClr val="1F497D"/>
                </a:solidFill>
              </a:rPr>
              <a:t>Comité de Enlace para la Educación Médica</a:t>
            </a:r>
          </a:p>
          <a:p>
            <a:endParaRPr lang="es-MX" sz="2100" dirty="0">
              <a:solidFill>
                <a:schemeClr val="tx1"/>
              </a:solidFill>
            </a:endParaRPr>
          </a:p>
          <a:p>
            <a:r>
              <a:rPr lang="es-MX" sz="2100" dirty="0">
                <a:solidFill>
                  <a:schemeClr val="tx1"/>
                </a:solidFill>
              </a:rPr>
              <a:t>Agencia de </a:t>
            </a:r>
            <a:r>
              <a:rPr lang="es-MX" sz="2100" b="1" dirty="0">
                <a:solidFill>
                  <a:schemeClr val="tx1"/>
                </a:solidFill>
              </a:rPr>
              <a:t>acreditación</a:t>
            </a:r>
            <a:r>
              <a:rPr lang="es-MX" sz="2100" dirty="0">
                <a:solidFill>
                  <a:schemeClr val="tx1"/>
                </a:solidFill>
              </a:rPr>
              <a:t> de </a:t>
            </a:r>
            <a:r>
              <a:rPr lang="es-MX" sz="2100" b="1" dirty="0">
                <a:solidFill>
                  <a:schemeClr val="tx1"/>
                </a:solidFill>
              </a:rPr>
              <a:t>programas</a:t>
            </a:r>
            <a:r>
              <a:rPr lang="es-MX" sz="2100" dirty="0">
                <a:solidFill>
                  <a:schemeClr val="tx1"/>
                </a:solidFill>
              </a:rPr>
              <a:t> médicos.</a:t>
            </a:r>
          </a:p>
          <a:p>
            <a:endParaRPr lang="es-MX" sz="2100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s-MX" sz="2100" dirty="0">
                <a:solidFill>
                  <a:schemeClr val="tx1"/>
                </a:solidFill>
              </a:rPr>
              <a:t>Becas y financiamientos</a:t>
            </a:r>
          </a:p>
          <a:p>
            <a:pPr lvl="1">
              <a:buFont typeface="Arial"/>
              <a:buChar char="•"/>
            </a:pPr>
            <a:r>
              <a:rPr lang="es-MX" sz="2100" dirty="0">
                <a:solidFill>
                  <a:schemeClr val="tx1"/>
                </a:solidFill>
              </a:rPr>
              <a:t>Otorgamiento de licencia para trabajo</a:t>
            </a:r>
          </a:p>
          <a:p>
            <a:pPr lvl="1">
              <a:buFont typeface="Arial"/>
              <a:buChar char="•"/>
            </a:pPr>
            <a:r>
              <a:rPr lang="es-MX" sz="2100" dirty="0">
                <a:solidFill>
                  <a:schemeClr val="tx1"/>
                </a:solidFill>
              </a:rPr>
              <a:t>Facilidad para el acceso a residencias</a:t>
            </a:r>
          </a:p>
          <a:p>
            <a:pPr lvl="1"/>
            <a:endParaRPr lang="es-MX" sz="2100" dirty="0"/>
          </a:p>
          <a:p>
            <a:endParaRPr lang="es-MX" sz="210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81606A-5F59-414E-ADA8-C3269A4B04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51179" y="368227"/>
            <a:ext cx="6805984" cy="6017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MX" sz="3500" b="1" dirty="0">
                <a:solidFill>
                  <a:schemeClr val="tx2"/>
                </a:solidFill>
              </a:rPr>
              <a:t>Futuro en la formación de médicos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16A6E4A-53AD-D544-977B-41D95EF1C4C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4549" y="1257557"/>
            <a:ext cx="3920842" cy="13144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MX" sz="2400" b="1" dirty="0">
                <a:solidFill>
                  <a:srgbClr val="1F497D"/>
                </a:solidFill>
              </a:rPr>
              <a:t>Asociación Americana de Universidades Médicas</a:t>
            </a:r>
          </a:p>
          <a:p>
            <a:endParaRPr lang="es-MX" sz="2100" dirty="0">
              <a:solidFill>
                <a:srgbClr val="000000"/>
              </a:solidFill>
            </a:endParaRPr>
          </a:p>
          <a:p>
            <a:r>
              <a:rPr lang="es-MX" sz="2100" dirty="0">
                <a:solidFill>
                  <a:srgbClr val="000000"/>
                </a:solidFill>
              </a:rPr>
              <a:t>Asociación no lucrativa</a:t>
            </a:r>
          </a:p>
          <a:p>
            <a:endParaRPr lang="es-MX" sz="2100" dirty="0">
              <a:solidFill>
                <a:srgbClr val="000000"/>
              </a:solidFill>
            </a:endParaRPr>
          </a:p>
          <a:p>
            <a:r>
              <a:rPr lang="es-MX" sz="2100" dirty="0">
                <a:solidFill>
                  <a:srgbClr val="000000"/>
                </a:solidFill>
              </a:rPr>
              <a:t>Renovación e innovación continuas de escuelas de medicina en EE.UU.</a:t>
            </a:r>
          </a:p>
          <a:p>
            <a:pPr marL="0" indent="0">
              <a:buNone/>
            </a:pPr>
            <a:endParaRPr lang="es-MX" sz="21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5555BFD-E08B-B74E-8401-12B2BE274C0B}"/>
              </a:ext>
            </a:extLst>
          </p:cNvPr>
          <p:cNvSpPr txBox="1"/>
          <p:nvPr/>
        </p:nvSpPr>
        <p:spPr>
          <a:xfrm>
            <a:off x="6004556" y="4789222"/>
            <a:ext cx="303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Shelton (2016). Psychiatr Q. </a:t>
            </a:r>
          </a:p>
        </p:txBody>
      </p:sp>
    </p:spTree>
    <p:extLst>
      <p:ext uri="{BB962C8B-B14F-4D97-AF65-F5344CB8AC3E}">
        <p14:creationId xmlns:p14="http://schemas.microsoft.com/office/powerpoint/2010/main" val="55844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Beneficios y desventajas de la telemedicina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2400" dirty="0"/>
              <a:t>        	 </a:t>
            </a:r>
            <a:r>
              <a:rPr lang="es-ES" sz="2400" b="1" dirty="0">
                <a:solidFill>
                  <a:srgbClr val="1F497D"/>
                </a:solidFill>
              </a:rPr>
              <a:t>Beneficios: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400" dirty="0"/>
              <a:t>Menor tiempo de espera 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400" dirty="0"/>
              <a:t>Incrementa y mejora el acceso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400" dirty="0"/>
              <a:t>Eficiencia de procesos mejorada </a:t>
            </a:r>
          </a:p>
          <a:p>
            <a:pPr marL="0" indent="0">
              <a:buNone/>
            </a:pPr>
            <a:r>
              <a:rPr lang="es-ES" sz="2400" b="1" dirty="0"/>
              <a:t>	</a:t>
            </a:r>
          </a:p>
          <a:p>
            <a:pPr marL="0" indent="0">
              <a:buNone/>
            </a:pPr>
            <a:r>
              <a:rPr lang="es-ES" sz="2400" b="1" dirty="0">
                <a:solidFill>
                  <a:srgbClr val="1F497D"/>
                </a:solidFill>
              </a:rPr>
              <a:t>		Desventajas:</a:t>
            </a:r>
          </a:p>
          <a:p>
            <a:pPr lvl="1">
              <a:buFont typeface="Arial"/>
              <a:buChar char="•"/>
            </a:pPr>
            <a:r>
              <a:rPr lang="es-ES" sz="2400" dirty="0"/>
              <a:t>Amenaza en la continuidad en la asistencia</a:t>
            </a:r>
          </a:p>
          <a:p>
            <a:pPr lvl="1">
              <a:buFont typeface="Arial"/>
              <a:buChar char="•"/>
            </a:pPr>
            <a:r>
              <a:rPr lang="es-ES" sz="2400" dirty="0"/>
              <a:t>Equidad en el acceso a la tecnología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835853" y="599158"/>
            <a:ext cx="78846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01_Doctor_Ipad3_f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60" y="1230392"/>
            <a:ext cx="2751721" cy="206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62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D7E18D2-5C0B-4CAE-8C4D-397130DC63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Movilidad: Mejora la accesibilidad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4A07463E-90CC-4EEE-8C0E-72B1D6CB3F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2400" b="1" dirty="0">
                <a:solidFill>
                  <a:srgbClr val="1F497D"/>
                </a:solidFill>
              </a:rPr>
              <a:t>Movilidad</a:t>
            </a:r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2400" dirty="0"/>
              <a:t>Salud móvil (</a:t>
            </a:r>
            <a:r>
              <a:rPr lang="es-ES" sz="2400" dirty="0" err="1"/>
              <a:t>mhealth</a:t>
            </a:r>
            <a:r>
              <a:rPr lang="es-ES" sz="2400" dirty="0"/>
              <a:t>) son los servicios de salud y médicos </a:t>
            </a:r>
          </a:p>
          <a:p>
            <a:pPr marL="0" indent="0" algn="just">
              <a:lnSpc>
                <a:spcPct val="120000"/>
              </a:lnSpc>
              <a:buFont typeface="Arial"/>
              <a:buNone/>
            </a:pPr>
            <a:r>
              <a:rPr lang="es-ES" sz="2400" dirty="0"/>
              <a:t>que utilizan la tecnología móvil para recabar información. 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80% médicos usan dispositivos y aplicaciones móviles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25% médicos los usan para brindar servicios</a:t>
            </a:r>
          </a:p>
        </p:txBody>
      </p:sp>
    </p:spTree>
    <p:extLst>
      <p:ext uri="{BB962C8B-B14F-4D97-AF65-F5344CB8AC3E}">
        <p14:creationId xmlns:p14="http://schemas.microsoft.com/office/powerpoint/2010/main" val="221073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Desventajas del uso de tecnología (equipo móvil)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2400" b="1" u="sng" dirty="0">
                <a:solidFill>
                  <a:srgbClr val="1F497D"/>
                </a:solidFill>
              </a:rPr>
              <a:t>Vulnerabilidad de datos de pacientes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Posibilidad de pérdida o robo de dispositivos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“Hackeo” de datos, malware y virus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Conexiones a internet inseguras</a:t>
            </a:r>
          </a:p>
          <a:p>
            <a:pPr algn="just">
              <a:lnSpc>
                <a:spcPct val="120000"/>
              </a:lnSpc>
            </a:pPr>
            <a:endParaRPr lang="es-ES" sz="1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2400" b="1" u="sng" dirty="0">
                <a:solidFill>
                  <a:srgbClr val="1F497D"/>
                </a:solidFill>
              </a:rPr>
              <a:t>Problemas con los dispositivos y software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Actualizaciones frecuentes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Baterías de corta duración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En caso de pérdida de información, la recuperación requiere de especialistas.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778102" y="601067"/>
            <a:ext cx="8365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/>
          <p:cNvSpPr txBox="1">
            <a:spLocks/>
          </p:cNvSpPr>
          <p:nvPr/>
        </p:nvSpPr>
        <p:spPr>
          <a:xfrm>
            <a:off x="364718" y="3187069"/>
            <a:ext cx="6191093" cy="173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</p:txBody>
      </p:sp>
      <p:pic>
        <p:nvPicPr>
          <p:cNvPr id="10" name="Imagen 9" descr="main-qimg-23d1a1dd2fa16fc1c2e4c822f33a8a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97" y="2249109"/>
            <a:ext cx="2036409" cy="1309121"/>
          </a:xfrm>
          <a:prstGeom prst="rect">
            <a:avLst/>
          </a:prstGeom>
        </p:spPr>
      </p:pic>
      <p:pic>
        <p:nvPicPr>
          <p:cNvPr id="11" name="Imagen 10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33" y="976755"/>
            <a:ext cx="2390072" cy="10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599010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Tecnología en el campo de la medicina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000" dirty="0"/>
              <a:t>Existen cerca de 100,000 aplicaciones de salud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000" dirty="0"/>
              <a:t>Descargas diarias de aplicaciones con costo: 300,000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778102" y="611270"/>
            <a:ext cx="8365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/>
          <p:cNvSpPr txBox="1">
            <a:spLocks/>
          </p:cNvSpPr>
          <p:nvPr/>
        </p:nvSpPr>
        <p:spPr>
          <a:xfrm>
            <a:off x="991020" y="1427448"/>
            <a:ext cx="8365899" cy="3223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s-ES" sz="2000" b="1" dirty="0">
                <a:solidFill>
                  <a:srgbClr val="1F497D"/>
                </a:solidFill>
              </a:rPr>
              <a:t>Utilidad de las aplicaciones de salud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Manejo de enfermedades crónicas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Uso de medicamentos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Referencia médica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Diagnóstico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Registros personales de salud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Salud de la mujer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Pérdida de peso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Salud mental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</p:txBody>
      </p:sp>
      <p:pic>
        <p:nvPicPr>
          <p:cNvPr id="11" name="Imagen 10" descr="Post_blog_Progressive-Web-Apps-740x4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t="7191" r="26678" b="14850"/>
          <a:stretch/>
        </p:blipFill>
        <p:spPr>
          <a:xfrm>
            <a:off x="5378207" y="1710420"/>
            <a:ext cx="2979013" cy="21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3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31682" r="8301" b="8343"/>
          <a:stretch/>
        </p:blipFill>
        <p:spPr>
          <a:xfrm>
            <a:off x="1307427" y="976660"/>
            <a:ext cx="6397670" cy="27233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73167" y="959533"/>
            <a:ext cx="2057399" cy="388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Perspectiva del médico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48094" y="1002726"/>
            <a:ext cx="2057399" cy="388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rgbClr val="91C44C"/>
                </a:solidFill>
                <a:latin typeface="+mj-lt"/>
                <a:ea typeface="Arial" charset="0"/>
                <a:cs typeface="Arial" charset="0"/>
              </a:rPr>
              <a:t>Perspectiva del paciente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109263" y="1500879"/>
            <a:ext cx="2445214" cy="811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Usos </a:t>
            </a:r>
            <a:r>
              <a:rPr lang="es-ES" sz="20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de aplicaciones de salud</a:t>
            </a:r>
            <a:endParaRPr lang="es-ES_tradnl" sz="20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3507" y="1501333"/>
            <a:ext cx="2579955" cy="84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Beneficios de la salud digital para los médico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24591" r="54077" b="25987"/>
          <a:stretch/>
        </p:blipFill>
        <p:spPr>
          <a:xfrm>
            <a:off x="489445" y="2574271"/>
            <a:ext cx="2689889" cy="225155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77697" y="3595858"/>
            <a:ext cx="985112" cy="48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Minimizar</a:t>
            </a:r>
          </a:p>
          <a:p>
            <a:pPr algn="ctr"/>
            <a:r>
              <a:rPr lang="es-ES_tradnl" sz="11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Uso de servicio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89445" y="4518832"/>
            <a:ext cx="1470841" cy="46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Promueve</a:t>
            </a:r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la independencia del paciente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294801" y="3291278"/>
            <a:ext cx="985112" cy="46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Mejora</a:t>
            </a:r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resultados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127543" y="4447151"/>
            <a:ext cx="1152370" cy="46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219FD3"/>
                </a:solidFill>
                <a:latin typeface="+mj-lt"/>
                <a:ea typeface="Arial" charset="0"/>
                <a:cs typeface="Arial" charset="0"/>
              </a:rPr>
              <a:t>Enfocado</a:t>
            </a:r>
            <a:r>
              <a:rPr lang="es-ES_tradnl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en la prevenci</a:t>
            </a:r>
            <a:r>
              <a:rPr lang="es-ES" sz="12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ón </a:t>
            </a:r>
            <a:endParaRPr lang="es-ES_tradnl" sz="12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64089" y="2571751"/>
            <a:ext cx="1195256" cy="87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Mejora la comunicación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71069" y="2461310"/>
            <a:ext cx="1081385" cy="961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Información</a:t>
            </a:r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sobre síntomas y condiciones</a:t>
            </a:r>
            <a:endParaRPr lang="es-ES_tradnl" sz="14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066432" y="2492440"/>
            <a:ext cx="976091" cy="89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ea typeface="Arial" charset="0"/>
                <a:cs typeface="Arial" charset="0"/>
              </a:rPr>
              <a:t>Registros de salud / exámenes médicos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267288" y="3571273"/>
            <a:ext cx="4876713" cy="719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rgbClr val="91C44C"/>
                </a:solidFill>
                <a:latin typeface="+mj-lt"/>
                <a:ea typeface="Arial" charset="0"/>
                <a:cs typeface="Arial" charset="0"/>
              </a:rPr>
              <a:t>Factores que aumentan el uso de aplicaciones de salud:</a:t>
            </a:r>
            <a:endParaRPr lang="es-ES" sz="1600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 marL="171450" indent="-171450">
              <a:buClr>
                <a:schemeClr val="accent3"/>
              </a:buClr>
              <a:buFont typeface="Courier New"/>
              <a:buChar char="o"/>
            </a:pPr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Datos confiables y precisos</a:t>
            </a:r>
          </a:p>
          <a:p>
            <a:pPr marL="171450" indent="-171450">
              <a:buClr>
                <a:schemeClr val="accent3"/>
              </a:buClr>
              <a:buFont typeface="Courier New"/>
              <a:buChar char="o"/>
            </a:pPr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Facilidad de uso, simplicidad y diseño</a:t>
            </a:r>
            <a:endParaRPr lang="es-ES" sz="1400" b="1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 marL="171450" indent="-171450">
              <a:buClr>
                <a:schemeClr val="accent3"/>
              </a:buClr>
              <a:buFont typeface="Courier New"/>
              <a:buChar char="o"/>
            </a:pPr>
            <a:r>
              <a:rPr lang="es-ES" sz="14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Garantía de seguridad de los datos</a:t>
            </a:r>
            <a:endParaRPr lang="es-ES_tradnl" sz="1400" b="1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738491" y="130696"/>
            <a:ext cx="7311501" cy="471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00" b="1" dirty="0">
                <a:solidFill>
                  <a:srgbClr val="376092"/>
                </a:solidFill>
              </a:rPr>
              <a:t>Perspectiva del uso de tecnología digital en el médico y el paciente </a:t>
            </a:r>
          </a:p>
        </p:txBody>
      </p:sp>
    </p:spTree>
    <p:extLst>
      <p:ext uri="{BB962C8B-B14F-4D97-AF65-F5344CB8AC3E}">
        <p14:creationId xmlns:p14="http://schemas.microsoft.com/office/powerpoint/2010/main" val="274501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749306" y="524746"/>
            <a:ext cx="7772400" cy="1101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Tecnología en el campo de la medicina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1643426" y="1277977"/>
            <a:ext cx="64008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2400" dirty="0"/>
              <a:t>Cerca del 40% de las consultas realizadas en los buscadores online están  relacionadas  con  temas  de  salud.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Los  pacientes  se  interesan  en  las  prescripciones  médicas  y  los efectos colaterales, síntomas, diagnósticos y terapias.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521707" y="3575828"/>
            <a:ext cx="2973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9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044226" y="4401879"/>
            <a:ext cx="10405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Monitorear posibles efectos secundarios de los medicamentos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746862" y="4513056"/>
            <a:ext cx="2973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900" dirty="0"/>
          </a:p>
        </p:txBody>
      </p:sp>
      <p:sp>
        <p:nvSpPr>
          <p:cNvPr id="16" name="Rectángulo 15"/>
          <p:cNvSpPr/>
          <p:nvPr/>
        </p:nvSpPr>
        <p:spPr>
          <a:xfrm>
            <a:off x="655460" y="4991997"/>
            <a:ext cx="8488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i="1" dirty="0"/>
              <a:t>Johns Hopkins </a:t>
            </a:r>
            <a:r>
              <a:rPr lang="es-ES" sz="1100" i="1" dirty="0" err="1"/>
              <a:t>EpiWatch</a:t>
            </a:r>
            <a:r>
              <a:rPr lang="es-ES" sz="1100" i="1" dirty="0"/>
              <a:t>™, 2015. </a:t>
            </a:r>
          </a:p>
        </p:txBody>
      </p:sp>
    </p:spTree>
    <p:extLst>
      <p:ext uri="{BB962C8B-B14F-4D97-AF65-F5344CB8AC3E}">
        <p14:creationId xmlns:p14="http://schemas.microsoft.com/office/powerpoint/2010/main" val="26512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60819" y="184259"/>
            <a:ext cx="7772400" cy="6664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376092"/>
                </a:solidFill>
              </a:rPr>
              <a:t>Tecnología en el campo de la medicina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24929" y="1013007"/>
            <a:ext cx="4528174" cy="3120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s-ES" sz="1700" b="1" dirty="0" err="1">
                <a:solidFill>
                  <a:srgbClr val="1F497D"/>
                </a:solidFill>
              </a:rPr>
              <a:t>mHealth</a:t>
            </a:r>
            <a:endParaRPr lang="es-ES" sz="1700" b="1" dirty="0">
              <a:solidFill>
                <a:srgbClr val="1F497D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700" dirty="0"/>
              <a:t>Es un conjunto de aplicaciones móviles,  para </a:t>
            </a:r>
            <a:r>
              <a:rPr lang="es-ES" sz="1700" i="1" dirty="0" err="1"/>
              <a:t>smartphone</a:t>
            </a:r>
            <a:r>
              <a:rPr lang="es-ES" sz="1700" dirty="0"/>
              <a:t> y </a:t>
            </a:r>
            <a:r>
              <a:rPr lang="es-ES" sz="1700" i="1" dirty="0" err="1"/>
              <a:t>tablet</a:t>
            </a:r>
            <a:r>
              <a:rPr lang="es-ES" sz="1700" dirty="0"/>
              <a:t>, orientadas tanto a los profesionales médicos como a los pacientes.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400" i="1" dirty="0"/>
              <a:t>Por ejemplo: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400" b="1" i="1" dirty="0" err="1"/>
              <a:t>EpiWatch</a:t>
            </a:r>
            <a:r>
              <a:rPr lang="es-ES" sz="1400" i="1" dirty="0"/>
              <a:t> es una aplicación móvil desarrollada por la Universidad Johns Hopkins para predecir ataques epilépticos.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400" i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400" b="1" i="1" dirty="0" err="1"/>
              <a:t>Glucose</a:t>
            </a:r>
            <a:r>
              <a:rPr lang="es-ES" sz="1400" b="1" i="1" dirty="0"/>
              <a:t> </a:t>
            </a:r>
            <a:r>
              <a:rPr lang="es-ES" sz="1400" b="1" i="1" dirty="0" err="1"/>
              <a:t>Buddy</a:t>
            </a:r>
            <a:r>
              <a:rPr lang="es-ES" sz="1400" i="1" dirty="0"/>
              <a:t> es una aplicación que permite llevar un registro   personal de la glucemia y comunicar los resultados a un centro médico o cuidador.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43" y="1106482"/>
            <a:ext cx="3846876" cy="28890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75228" y="1035553"/>
            <a:ext cx="91347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Compartir </a:t>
            </a:r>
          </a:p>
          <a:p>
            <a:pPr algn="ctr"/>
            <a:r>
              <a:rPr lang="es-ES" sz="900" dirty="0"/>
              <a:t>datos con investigadores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98029" y="1525507"/>
            <a:ext cx="7314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Monitorear ataques epilépticos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02790" y="2693895"/>
            <a:ext cx="73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Comparar resultados con otros pacientes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52162" y="3406839"/>
            <a:ext cx="82556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Documentar la calidad de vida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128392" y="2823338"/>
            <a:ext cx="95641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Monitorear medicamentos diariamente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923105" y="3633975"/>
            <a:ext cx="84062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Monitorear efectos secundarios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44226" y="4401879"/>
            <a:ext cx="10405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Monitorear posibles efectos secundarios de los medicamentos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746862" y="4513056"/>
            <a:ext cx="2973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900" dirty="0"/>
          </a:p>
        </p:txBody>
      </p:sp>
      <p:sp>
        <p:nvSpPr>
          <p:cNvPr id="16" name="Rectángulo 15"/>
          <p:cNvSpPr/>
          <p:nvPr/>
        </p:nvSpPr>
        <p:spPr>
          <a:xfrm>
            <a:off x="655460" y="4991997"/>
            <a:ext cx="8488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i="1" dirty="0"/>
              <a:t>Johns Hopkins </a:t>
            </a:r>
            <a:r>
              <a:rPr lang="es-ES" sz="1100" i="1" dirty="0" err="1"/>
              <a:t>EpiWatch</a:t>
            </a:r>
            <a:r>
              <a:rPr lang="es-ES" sz="1100" i="1" dirty="0"/>
              <a:t>™, 2015. </a:t>
            </a:r>
          </a:p>
        </p:txBody>
      </p:sp>
    </p:spTree>
    <p:extLst>
      <p:ext uri="{BB962C8B-B14F-4D97-AF65-F5344CB8AC3E}">
        <p14:creationId xmlns:p14="http://schemas.microsoft.com/office/powerpoint/2010/main" val="55620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9300" y="286162"/>
            <a:ext cx="35689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Antecedentes</a:t>
            </a:r>
            <a:endParaRPr lang="es-ES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0837627"/>
              </p:ext>
            </p:extLst>
          </p:nvPr>
        </p:nvGraphicFramePr>
        <p:xfrm>
          <a:off x="667821" y="1002833"/>
          <a:ext cx="6535730" cy="385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175" y="1204439"/>
            <a:ext cx="2698585" cy="32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9300" y="275213"/>
            <a:ext cx="35689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El c</a:t>
            </a:r>
            <a:r>
              <a:rPr lang="es-ES" sz="2800" dirty="0" smtClean="0"/>
              <a:t>írculo de Hopkins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00" y="952648"/>
            <a:ext cx="7425224" cy="371261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98639" y="47097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William </a:t>
            </a:r>
            <a:r>
              <a:rPr lang="es-ES" dirty="0" err="1" smtClean="0"/>
              <a:t>Osler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375281" y="4709734"/>
            <a:ext cx="17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Abraham </a:t>
            </a:r>
            <a:r>
              <a:rPr lang="es-ES" dirty="0" err="1" smtClean="0"/>
              <a:t>Flexner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18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9300" y="275213"/>
            <a:ext cx="35689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El c</a:t>
            </a:r>
            <a:r>
              <a:rPr lang="es-ES" sz="2800" dirty="0" smtClean="0"/>
              <a:t>írculo de Hopkins</a:t>
            </a:r>
            <a:endParaRPr lang="es-ES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690670"/>
              </p:ext>
            </p:extLst>
          </p:nvPr>
        </p:nvGraphicFramePr>
        <p:xfrm>
          <a:off x="1872042" y="999615"/>
          <a:ext cx="78932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0" y="1423326"/>
            <a:ext cx="1696959" cy="21551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899" y="3613324"/>
            <a:ext cx="120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Dr. </a:t>
            </a:r>
            <a:r>
              <a:rPr lang="es-ES" sz="1200" dirty="0" err="1" smtClean="0"/>
              <a:t>Abrham</a:t>
            </a:r>
            <a:r>
              <a:rPr lang="es-ES" sz="1200" dirty="0" smtClean="0"/>
              <a:t> </a:t>
            </a:r>
            <a:r>
              <a:rPr lang="es-ES" sz="1200" dirty="0" err="1" smtClean="0"/>
              <a:t>Flexner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641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366AD055-1CF3-054B-8F58-9E7280368D59}"/>
              </a:ext>
            </a:extLst>
          </p:cNvPr>
          <p:cNvSpPr txBox="1"/>
          <p:nvPr/>
        </p:nvSpPr>
        <p:spPr>
          <a:xfrm>
            <a:off x="1401290" y="297024"/>
            <a:ext cx="696791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Hallazgos del Reporte Flexner:</a:t>
            </a:r>
          </a:p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Desventajas </a:t>
            </a:r>
            <a:r>
              <a:rPr lang="es-MX" sz="2400" b="1" dirty="0">
                <a:solidFill>
                  <a:schemeClr val="tx2"/>
                </a:solidFill>
              </a:rPr>
              <a:t>de la escuela </a:t>
            </a:r>
            <a:r>
              <a:rPr lang="es-MX" sz="2400" b="1" dirty="0" smtClean="0">
                <a:solidFill>
                  <a:schemeClr val="tx2"/>
                </a:solidFill>
              </a:rPr>
              <a:t>tradicional </a:t>
            </a:r>
            <a:r>
              <a:rPr lang="es-MX" sz="2400" b="1" dirty="0">
                <a:solidFill>
                  <a:schemeClr val="tx2"/>
                </a:solidFill>
              </a:rPr>
              <a:t>de </a:t>
            </a:r>
            <a:r>
              <a:rPr lang="es-MX" sz="2400" b="1" dirty="0" smtClean="0">
                <a:solidFill>
                  <a:schemeClr val="tx2"/>
                </a:solidFill>
              </a:rPr>
              <a:t>medicina:</a:t>
            </a:r>
            <a:endParaRPr lang="es-MX" sz="2400" b="1" dirty="0">
              <a:solidFill>
                <a:schemeClr val="tx2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DFA9B668-3488-EB43-AE0D-49F6D79D217D}"/>
              </a:ext>
            </a:extLst>
          </p:cNvPr>
          <p:cNvGrpSpPr/>
          <p:nvPr/>
        </p:nvGrpSpPr>
        <p:grpSpPr>
          <a:xfrm>
            <a:off x="4843738" y="4699676"/>
            <a:ext cx="4428020" cy="448346"/>
            <a:chOff x="4808869" y="6266245"/>
            <a:chExt cx="4651017" cy="597795"/>
          </a:xfrm>
        </p:grpSpPr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925A4DB8-3C39-8041-9A62-0CB23E2B6B93}"/>
                </a:ext>
              </a:extLst>
            </p:cNvPr>
            <p:cNvSpPr txBox="1"/>
            <p:nvPr/>
          </p:nvSpPr>
          <p:spPr>
            <a:xfrm>
              <a:off x="4808869" y="6494708"/>
              <a:ext cx="464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Page (2010). International J of Med Ed. 1, 74-75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CF310FF0-8250-014E-A098-6D00EC4B7895}"/>
                </a:ext>
              </a:extLst>
            </p:cNvPr>
            <p:cNvSpPr txBox="1"/>
            <p:nvPr/>
          </p:nvSpPr>
          <p:spPr>
            <a:xfrm>
              <a:off x="4812904" y="6266245"/>
              <a:ext cx="4646982" cy="36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Duffy (2011). Yale Journal of Biology and Medicine. 84, pp 269-276</a:t>
              </a:r>
            </a:p>
          </p:txBody>
        </p:sp>
      </p:grp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67785001"/>
              </p:ext>
            </p:extLst>
          </p:nvPr>
        </p:nvGraphicFramePr>
        <p:xfrm>
          <a:off x="731497" y="1582821"/>
          <a:ext cx="7886953" cy="286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50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23" y="857503"/>
            <a:ext cx="2676660" cy="33908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09300" y="722663"/>
            <a:ext cx="3021543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 1901 se comisiona el reporte: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800" dirty="0" smtClean="0"/>
              <a:t>“Educaci</a:t>
            </a:r>
            <a:r>
              <a:rPr lang="es-ES" sz="2800" dirty="0" smtClean="0"/>
              <a:t>ón Médica en Estados Unidos y Canadá”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p</a:t>
            </a:r>
            <a:r>
              <a:rPr lang="es-ES" sz="2800" dirty="0" smtClean="0"/>
              <a:t>or Abraham </a:t>
            </a:r>
            <a:r>
              <a:rPr lang="es-ES" sz="2800" dirty="0" err="1" smtClean="0"/>
              <a:t>Flexner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5353386" y="273736"/>
            <a:ext cx="2955858" cy="4434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0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F5F3F7B4-87FE-7F42-AB2A-8318B4B0F06E}"/>
              </a:ext>
            </a:extLst>
          </p:cNvPr>
          <p:cNvGrpSpPr/>
          <p:nvPr/>
        </p:nvGrpSpPr>
        <p:grpSpPr>
          <a:xfrm>
            <a:off x="269820" y="1060327"/>
            <a:ext cx="6324224" cy="3154559"/>
            <a:chOff x="209860" y="1413766"/>
            <a:chExt cx="6324224" cy="4206088"/>
          </a:xfrm>
        </p:grpSpPr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092D8E66-2386-FF4D-85E4-7B471987D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85" y="2322744"/>
              <a:ext cx="1586106" cy="243533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306D7C59-5528-0A4F-A73A-13EB82A8398B}"/>
                </a:ext>
              </a:extLst>
            </p:cNvPr>
            <p:cNvSpPr txBox="1"/>
            <p:nvPr/>
          </p:nvSpPr>
          <p:spPr>
            <a:xfrm>
              <a:off x="322281" y="1413766"/>
              <a:ext cx="181381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1F497D"/>
                  </a:solidFill>
                </a:rPr>
                <a:t>Abraham Flexner (1866-1959)</a:t>
              </a:r>
            </a:p>
          </p:txBody>
        </p:sp>
        <p:sp>
          <p:nvSpPr>
            <p:cNvPr id="7" name="Flecha derecha 6">
              <a:extLst>
                <a:ext uri="{FF2B5EF4-FFF2-40B4-BE49-F238E27FC236}">
                  <a16:creationId xmlns="" xmlns:a16="http://schemas.microsoft.com/office/drawing/2014/main" id="{8031DB6B-5EB6-CE4B-85E5-AFB3B0580460}"/>
                </a:ext>
              </a:extLst>
            </p:cNvPr>
            <p:cNvSpPr/>
            <p:nvPr/>
          </p:nvSpPr>
          <p:spPr>
            <a:xfrm>
              <a:off x="2282672" y="2333078"/>
              <a:ext cx="4251412" cy="2006728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i="1" dirty="0"/>
                <a:t>William Welch</a:t>
              </a:r>
            </a:p>
            <a:p>
              <a:pPr algn="ctr"/>
              <a:r>
                <a:rPr lang="es-MX" sz="1400" i="1" dirty="0"/>
                <a:t>William Osler</a:t>
              </a:r>
            </a:p>
            <a:p>
              <a:pPr algn="ctr"/>
              <a:r>
                <a:rPr lang="es-MX" sz="1400" i="1" dirty="0"/>
                <a:t>Frederick Gates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2C94AAA6-FD8D-674E-911E-63A121DEDDCF}"/>
                </a:ext>
              </a:extLst>
            </p:cNvPr>
            <p:cNvSpPr txBox="1"/>
            <p:nvPr/>
          </p:nvSpPr>
          <p:spPr>
            <a:xfrm>
              <a:off x="209860" y="4758077"/>
              <a:ext cx="2248526" cy="86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rgbClr val="1F497D"/>
                  </a:solidFill>
                </a:rPr>
                <a:t>Profesor con Maestría en Educación</a:t>
              </a:r>
            </a:p>
          </p:txBody>
        </p:sp>
      </p:grpSp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F2BDDD40-238A-4149-BA68-9779E7C05CE4}"/>
              </a:ext>
            </a:extLst>
          </p:cNvPr>
          <p:cNvSpPr/>
          <p:nvPr/>
        </p:nvSpPr>
        <p:spPr>
          <a:xfrm>
            <a:off x="6693848" y="1007895"/>
            <a:ext cx="2113613" cy="31069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Informe Flexner (1910)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Basado en la educación médica en universidades alemanas.</a:t>
            </a:r>
          </a:p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A872B9E5-7291-BE44-9603-A205FEB67904}"/>
              </a:ext>
            </a:extLst>
          </p:cNvPr>
          <p:cNvSpPr txBox="1"/>
          <p:nvPr/>
        </p:nvSpPr>
        <p:spPr>
          <a:xfrm>
            <a:off x="4624814" y="4816285"/>
            <a:ext cx="464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Duffy (2011). Yale Journal of Biology and Medicine. 84, pp 269-276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39837" y="246993"/>
            <a:ext cx="6515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Surgimiento de la escuela </a:t>
            </a:r>
            <a:r>
              <a:rPr lang="es-ES" sz="2400" dirty="0" err="1" smtClean="0"/>
              <a:t>Flexneriana</a:t>
            </a:r>
            <a:r>
              <a:rPr lang="es-ES" sz="2400" dirty="0" smtClean="0"/>
              <a:t> de Medicina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793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7619</TotalTime>
  <Words>3250</Words>
  <Application>Microsoft Macintosh PowerPoint</Application>
  <PresentationFormat>Presentación en pantalla (16:9)</PresentationFormat>
  <Paragraphs>454</Paragraphs>
  <Slides>37</Slides>
  <Notes>15</Notes>
  <HiddenSlides>16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Diseño personalizado</vt:lpstr>
      <vt:lpstr>2_Diseño personalizado</vt:lpstr>
      <vt:lpstr>1_Diseño personalizado</vt:lpstr>
      <vt:lpstr>La Clínica en el Tiempo  Escuela Americana de Medicina:  Principales características y aportes del “Modelo Flexneriano” a la educación y práctica médica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Filosofía de educación de Flexner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futuro: tecnología en el campo de la medicina</vt:lpstr>
      <vt:lpstr>Presentación de PowerPoint</vt:lpstr>
      <vt:lpstr>Conclusión</vt:lpstr>
      <vt:lpstr>Presentación de PowerPoint</vt:lpstr>
      <vt:lpstr>Presentación de PowerPoint</vt:lpstr>
      <vt:lpstr>La tecnologías y la atención a la salud</vt:lpstr>
      <vt:lpstr>Presentación de PowerPoint</vt:lpstr>
      <vt:lpstr>Presentación de PowerPoint</vt:lpstr>
      <vt:lpstr>La digitalización de los registros de salud</vt:lpstr>
      <vt:lpstr>La digitalización de los registros de salud</vt:lpstr>
      <vt:lpstr>Tecnología y comunicación</vt:lpstr>
      <vt:lpstr>Futuro en la formación de médicos</vt:lpstr>
      <vt:lpstr>Beneficios y desventajas de la telemedicina</vt:lpstr>
      <vt:lpstr>Movilidad: Mejora la accesibilidad</vt:lpstr>
      <vt:lpstr>Desventajas del uso de tecnología (equipo móvil)</vt:lpstr>
      <vt:lpstr>Tecnología en el campo de la medicina</vt:lpstr>
      <vt:lpstr>Presentación de PowerPoint</vt:lpstr>
      <vt:lpstr>Tecnología en el campo de la medicina</vt:lpstr>
      <vt:lpstr>Tecnología en el campo de la medicina</vt:lpstr>
    </vt:vector>
  </TitlesOfParts>
  <Company>INSP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clínica en el tiempo   La escuela americana:  tecnología y problemática</dc:title>
  <dc:creator>Ismael Campos</dc:creator>
  <cp:lastModifiedBy>Simon Barquera</cp:lastModifiedBy>
  <cp:revision>103</cp:revision>
  <dcterms:created xsi:type="dcterms:W3CDTF">2018-05-30T20:43:08Z</dcterms:created>
  <dcterms:modified xsi:type="dcterms:W3CDTF">2018-06-20T23:34:13Z</dcterms:modified>
</cp:coreProperties>
</file>