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27"/>
  </p:notesMasterIdLst>
  <p:handoutMasterIdLst>
    <p:handoutMasterId r:id="rId28"/>
  </p:handoutMasterIdLst>
  <p:sldIdLst>
    <p:sldId id="273" r:id="rId2"/>
    <p:sldId id="1163" r:id="rId3"/>
    <p:sldId id="1248" r:id="rId4"/>
    <p:sldId id="1208" r:id="rId5"/>
    <p:sldId id="1185" r:id="rId6"/>
    <p:sldId id="1253" r:id="rId7"/>
    <p:sldId id="1270" r:id="rId8"/>
    <p:sldId id="1266" r:id="rId9"/>
    <p:sldId id="1258" r:id="rId10"/>
    <p:sldId id="1283" r:id="rId11"/>
    <p:sldId id="1254" r:id="rId12"/>
    <p:sldId id="1256" r:id="rId13"/>
    <p:sldId id="1255" r:id="rId14"/>
    <p:sldId id="1215" r:id="rId15"/>
    <p:sldId id="1217" r:id="rId16"/>
    <p:sldId id="1219" r:id="rId17"/>
    <p:sldId id="1273" r:id="rId18"/>
    <p:sldId id="1274" r:id="rId19"/>
    <p:sldId id="1275" r:id="rId20"/>
    <p:sldId id="1259" r:id="rId21"/>
    <p:sldId id="1281" r:id="rId22"/>
    <p:sldId id="1282" r:id="rId23"/>
    <p:sldId id="1179" r:id="rId24"/>
    <p:sldId id="1178" r:id="rId25"/>
    <p:sldId id="12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0033CC"/>
    <a:srgbClr val="FFFF00"/>
    <a:srgbClr val="FFFF66"/>
    <a:srgbClr val="05950C"/>
    <a:srgbClr val="FF5050"/>
    <a:srgbClr val="CC66FF"/>
    <a:srgbClr val="0033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91667" autoAdjust="0"/>
  </p:normalViewPr>
  <p:slideViewPr>
    <p:cSldViewPr>
      <p:cViewPr varScale="1">
        <p:scale>
          <a:sx n="79" d="100"/>
          <a:sy n="79" d="100"/>
        </p:scale>
        <p:origin x="1728" y="115"/>
      </p:cViewPr>
      <p:guideLst>
        <p:guide orient="horz" pos="2160"/>
        <p:guide pos="2880"/>
      </p:guideLst>
    </p:cSldViewPr>
  </p:slideViewPr>
  <p:outlineViewPr>
    <p:cViewPr>
      <p:scale>
        <a:sx n="33" d="100"/>
        <a:sy n="33" d="100"/>
      </p:scale>
      <p:origin x="0" y="-6960"/>
    </p:cViewPr>
  </p:outlineViewPr>
  <p:notesTextViewPr>
    <p:cViewPr>
      <p:scale>
        <a:sx n="300" d="100"/>
        <a:sy n="300" d="100"/>
      </p:scale>
      <p:origin x="0" y="0"/>
    </p:cViewPr>
  </p:notesTextViewPr>
  <p:sorterViewPr>
    <p:cViewPr varScale="1">
      <p:scale>
        <a:sx n="1" d="1"/>
        <a:sy n="1" d="1"/>
      </p:scale>
      <p:origin x="0" y="-237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8D994-3810-406C-A82B-C7FB48619209}" type="doc">
      <dgm:prSet loTypeId="urn:microsoft.com/office/officeart/2005/8/layout/hProcess3" loCatId="process" qsTypeId="urn:microsoft.com/office/officeart/2005/8/quickstyle/3d1" qsCatId="3D" csTypeId="urn:microsoft.com/office/officeart/2005/8/colors/accent1_2" csCatId="accent1" phldr="1"/>
      <dgm:spPr/>
      <dgm:t>
        <a:bodyPr/>
        <a:lstStyle/>
        <a:p>
          <a:endParaRPr lang="es-ES"/>
        </a:p>
      </dgm:t>
    </dgm:pt>
    <dgm:pt modelId="{A3D97C91-EE09-41F4-B297-B28161536078}">
      <dgm:prSet/>
      <dgm:spPr/>
      <dgm:t>
        <a:bodyPr/>
        <a:lstStyle/>
        <a:p>
          <a:pPr algn="just"/>
          <a:r>
            <a:rPr lang="es-MX" b="1" dirty="0"/>
            <a:t>Trastorno cerebral que se caracteriza por la predisposición a generar crisis epilépticas, así como  las consecuencias neurobiológicas, cognitivas, psicológicas y sociales asociadas a esta condición.</a:t>
          </a:r>
          <a:endParaRPr lang="es-MX" dirty="0"/>
        </a:p>
      </dgm:t>
    </dgm:pt>
    <dgm:pt modelId="{798A46B0-4C8F-4172-9E22-1EE0856B1DCE}" type="parTrans" cxnId="{CEC3BF0F-4F52-4942-8188-41CEFF87F4A8}">
      <dgm:prSet/>
      <dgm:spPr/>
      <dgm:t>
        <a:bodyPr/>
        <a:lstStyle/>
        <a:p>
          <a:endParaRPr lang="es-ES"/>
        </a:p>
      </dgm:t>
    </dgm:pt>
    <dgm:pt modelId="{36D63C60-58B2-494D-B8D6-815CDE9C9290}" type="sibTrans" cxnId="{CEC3BF0F-4F52-4942-8188-41CEFF87F4A8}">
      <dgm:prSet/>
      <dgm:spPr/>
      <dgm:t>
        <a:bodyPr/>
        <a:lstStyle/>
        <a:p>
          <a:endParaRPr lang="es-ES"/>
        </a:p>
      </dgm:t>
    </dgm:pt>
    <dgm:pt modelId="{CD9D9E79-24C3-4741-B71E-2AC4F9743AA0}" type="pres">
      <dgm:prSet presAssocID="{B7E8D994-3810-406C-A82B-C7FB48619209}" presName="Name0" presStyleCnt="0">
        <dgm:presLayoutVars>
          <dgm:dir/>
          <dgm:animLvl val="lvl"/>
          <dgm:resizeHandles val="exact"/>
        </dgm:presLayoutVars>
      </dgm:prSet>
      <dgm:spPr/>
    </dgm:pt>
    <dgm:pt modelId="{073CCC34-6A74-404C-9212-6E977161C9C1}" type="pres">
      <dgm:prSet presAssocID="{B7E8D994-3810-406C-A82B-C7FB48619209}" presName="dummy" presStyleCnt="0"/>
      <dgm:spPr/>
    </dgm:pt>
    <dgm:pt modelId="{932DE815-E762-42FA-B140-F70980717151}" type="pres">
      <dgm:prSet presAssocID="{B7E8D994-3810-406C-A82B-C7FB48619209}" presName="linH" presStyleCnt="0"/>
      <dgm:spPr/>
    </dgm:pt>
    <dgm:pt modelId="{AB7CDE06-6041-49A0-B521-4ABCE07129BA}" type="pres">
      <dgm:prSet presAssocID="{B7E8D994-3810-406C-A82B-C7FB48619209}" presName="padding1" presStyleCnt="0"/>
      <dgm:spPr/>
    </dgm:pt>
    <dgm:pt modelId="{B3945119-533A-4942-91C9-548D8E850E34}" type="pres">
      <dgm:prSet presAssocID="{A3D97C91-EE09-41F4-B297-B28161536078}" presName="linV" presStyleCnt="0"/>
      <dgm:spPr/>
    </dgm:pt>
    <dgm:pt modelId="{357ACCD1-7CB3-4F71-8395-D42533725B4D}" type="pres">
      <dgm:prSet presAssocID="{A3D97C91-EE09-41F4-B297-B28161536078}" presName="spVertical1" presStyleCnt="0"/>
      <dgm:spPr/>
    </dgm:pt>
    <dgm:pt modelId="{1CDA51F6-86E1-473C-A39F-0C4E9629B610}" type="pres">
      <dgm:prSet presAssocID="{A3D97C91-EE09-41F4-B297-B28161536078}" presName="parTx" presStyleLbl="revTx" presStyleIdx="0" presStyleCnt="1" custScaleX="109636" custLinFactNeighborX="-8672" custLinFactNeighborY="-35372">
        <dgm:presLayoutVars>
          <dgm:chMax val="0"/>
          <dgm:chPref val="0"/>
          <dgm:bulletEnabled val="1"/>
        </dgm:presLayoutVars>
      </dgm:prSet>
      <dgm:spPr/>
    </dgm:pt>
    <dgm:pt modelId="{00659F9A-5F1A-45B5-9C82-F91F9C1980E8}" type="pres">
      <dgm:prSet presAssocID="{A3D97C91-EE09-41F4-B297-B28161536078}" presName="spVertical2" presStyleCnt="0"/>
      <dgm:spPr/>
    </dgm:pt>
    <dgm:pt modelId="{D6793FC3-A650-45ED-8ED2-11C795467D52}" type="pres">
      <dgm:prSet presAssocID="{A3D97C91-EE09-41F4-B297-B28161536078}" presName="spVertical3" presStyleCnt="0"/>
      <dgm:spPr/>
    </dgm:pt>
    <dgm:pt modelId="{1A696AE2-BB13-4B2A-9DA7-CED7C2F465FB}" type="pres">
      <dgm:prSet presAssocID="{B7E8D994-3810-406C-A82B-C7FB48619209}" presName="padding2" presStyleCnt="0"/>
      <dgm:spPr/>
    </dgm:pt>
    <dgm:pt modelId="{4608F917-8243-4630-944B-967EC15825F8}" type="pres">
      <dgm:prSet presAssocID="{B7E8D994-3810-406C-A82B-C7FB48619209}" presName="negArrow" presStyleCnt="0"/>
      <dgm:spPr/>
    </dgm:pt>
    <dgm:pt modelId="{5301D5A8-1335-4BF7-9F00-3F11897B9BE2}" type="pres">
      <dgm:prSet presAssocID="{B7E8D994-3810-406C-A82B-C7FB48619209}" presName="backgroundArrow" presStyleLbl="node1" presStyleIdx="0" presStyleCnt="1" custLinFactNeighborX="1316" custLinFactNeighborY="-9975">
        <dgm:style>
          <a:lnRef idx="0">
            <a:schemeClr val="accent2"/>
          </a:lnRef>
          <a:fillRef idx="3">
            <a:schemeClr val="accent2"/>
          </a:fillRef>
          <a:effectRef idx="3">
            <a:schemeClr val="accent2"/>
          </a:effectRef>
          <a:fontRef idx="minor">
            <a:schemeClr val="lt1"/>
          </a:fontRef>
        </dgm:style>
      </dgm:prSet>
      <dgm:spPr/>
    </dgm:pt>
  </dgm:ptLst>
  <dgm:cxnLst>
    <dgm:cxn modelId="{CEC3BF0F-4F52-4942-8188-41CEFF87F4A8}" srcId="{B7E8D994-3810-406C-A82B-C7FB48619209}" destId="{A3D97C91-EE09-41F4-B297-B28161536078}" srcOrd="0" destOrd="0" parTransId="{798A46B0-4C8F-4172-9E22-1EE0856B1DCE}" sibTransId="{36D63C60-58B2-494D-B8D6-815CDE9C9290}"/>
    <dgm:cxn modelId="{AE7EFF64-E74D-4624-A9F5-08CD8BD08B25}" type="presOf" srcId="{B7E8D994-3810-406C-A82B-C7FB48619209}" destId="{CD9D9E79-24C3-4741-B71E-2AC4F9743AA0}" srcOrd="0" destOrd="0" presId="urn:microsoft.com/office/officeart/2005/8/layout/hProcess3"/>
    <dgm:cxn modelId="{964A667F-21CE-4DFB-996E-3D50937DEF78}" type="presOf" srcId="{A3D97C91-EE09-41F4-B297-B28161536078}" destId="{1CDA51F6-86E1-473C-A39F-0C4E9629B610}" srcOrd="0" destOrd="0" presId="urn:microsoft.com/office/officeart/2005/8/layout/hProcess3"/>
    <dgm:cxn modelId="{730C428A-6437-4D76-8465-EE8356B73BBB}" type="presParOf" srcId="{CD9D9E79-24C3-4741-B71E-2AC4F9743AA0}" destId="{073CCC34-6A74-404C-9212-6E977161C9C1}" srcOrd="0" destOrd="0" presId="urn:microsoft.com/office/officeart/2005/8/layout/hProcess3"/>
    <dgm:cxn modelId="{DB687A6B-96E9-440E-9AFC-00687C44C20D}" type="presParOf" srcId="{CD9D9E79-24C3-4741-B71E-2AC4F9743AA0}" destId="{932DE815-E762-42FA-B140-F70980717151}" srcOrd="1" destOrd="0" presId="urn:microsoft.com/office/officeart/2005/8/layout/hProcess3"/>
    <dgm:cxn modelId="{6A87A07E-9E5C-46A7-88DE-33353F02F148}" type="presParOf" srcId="{932DE815-E762-42FA-B140-F70980717151}" destId="{AB7CDE06-6041-49A0-B521-4ABCE07129BA}" srcOrd="0" destOrd="0" presId="urn:microsoft.com/office/officeart/2005/8/layout/hProcess3"/>
    <dgm:cxn modelId="{1A97A9B3-3631-42AB-B725-04E5E6869B21}" type="presParOf" srcId="{932DE815-E762-42FA-B140-F70980717151}" destId="{B3945119-533A-4942-91C9-548D8E850E34}" srcOrd="1" destOrd="0" presId="urn:microsoft.com/office/officeart/2005/8/layout/hProcess3"/>
    <dgm:cxn modelId="{6F222290-D2FD-4227-B340-AD1CDE64B8DF}" type="presParOf" srcId="{B3945119-533A-4942-91C9-548D8E850E34}" destId="{357ACCD1-7CB3-4F71-8395-D42533725B4D}" srcOrd="0" destOrd="0" presId="urn:microsoft.com/office/officeart/2005/8/layout/hProcess3"/>
    <dgm:cxn modelId="{29357435-22A4-487C-BD2E-94D8931111E9}" type="presParOf" srcId="{B3945119-533A-4942-91C9-548D8E850E34}" destId="{1CDA51F6-86E1-473C-A39F-0C4E9629B610}" srcOrd="1" destOrd="0" presId="urn:microsoft.com/office/officeart/2005/8/layout/hProcess3"/>
    <dgm:cxn modelId="{8DE74297-EDE4-41FA-9199-561F269A8951}" type="presParOf" srcId="{B3945119-533A-4942-91C9-548D8E850E34}" destId="{00659F9A-5F1A-45B5-9C82-F91F9C1980E8}" srcOrd="2" destOrd="0" presId="urn:microsoft.com/office/officeart/2005/8/layout/hProcess3"/>
    <dgm:cxn modelId="{C79069E7-EAD9-40EA-B34C-F80126BA2BCD}" type="presParOf" srcId="{B3945119-533A-4942-91C9-548D8E850E34}" destId="{D6793FC3-A650-45ED-8ED2-11C795467D52}" srcOrd="3" destOrd="0" presId="urn:microsoft.com/office/officeart/2005/8/layout/hProcess3"/>
    <dgm:cxn modelId="{C444EE57-EA7A-4F68-A4F3-3D06C11BA5CB}" type="presParOf" srcId="{932DE815-E762-42FA-B140-F70980717151}" destId="{1A696AE2-BB13-4B2A-9DA7-CED7C2F465FB}" srcOrd="2" destOrd="0" presId="urn:microsoft.com/office/officeart/2005/8/layout/hProcess3"/>
    <dgm:cxn modelId="{7A413E42-33FC-41B2-B09F-0AF1D06D66C5}" type="presParOf" srcId="{932DE815-E762-42FA-B140-F70980717151}" destId="{4608F917-8243-4630-944B-967EC15825F8}" srcOrd="3" destOrd="0" presId="urn:microsoft.com/office/officeart/2005/8/layout/hProcess3"/>
    <dgm:cxn modelId="{A2CB1C58-8EA4-495D-88DE-52E25C8BD5B2}" type="presParOf" srcId="{932DE815-E762-42FA-B140-F70980717151}" destId="{5301D5A8-1335-4BF7-9F00-3F11897B9BE2}"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57C90-08A5-4D79-9CF6-1B5FE982B207}" type="doc">
      <dgm:prSet loTypeId="urn:microsoft.com/office/officeart/2005/8/layout/arrow3" loCatId="relationship" qsTypeId="urn:microsoft.com/office/officeart/2005/8/quickstyle/simple5" qsCatId="simple" csTypeId="urn:microsoft.com/office/officeart/2005/8/colors/accent2_2" csCatId="accent2" phldr="1"/>
      <dgm:spPr/>
      <dgm:t>
        <a:bodyPr/>
        <a:lstStyle/>
        <a:p>
          <a:endParaRPr lang="es-MX"/>
        </a:p>
      </dgm:t>
    </dgm:pt>
    <dgm:pt modelId="{11916E8D-BE75-4EFB-B49E-C24D2E4E753B}">
      <dgm:prSet phldrT="[Texto]" custT="1"/>
      <dgm:spPr/>
      <dgm:t>
        <a:bodyPr/>
        <a:lstStyle/>
        <a:p>
          <a:r>
            <a:rPr lang="es-MX" sz="2400" b="1" dirty="0"/>
            <a:t>GABA</a:t>
          </a:r>
        </a:p>
      </dgm:t>
    </dgm:pt>
    <dgm:pt modelId="{C2E6B158-8C53-4DD7-BDBA-87A293FA6F1E}" type="parTrans" cxnId="{BCC425E6-8386-4A98-8CF8-883E2FEA227D}">
      <dgm:prSet/>
      <dgm:spPr/>
      <dgm:t>
        <a:bodyPr/>
        <a:lstStyle/>
        <a:p>
          <a:endParaRPr lang="es-MX"/>
        </a:p>
      </dgm:t>
    </dgm:pt>
    <dgm:pt modelId="{9D6D130F-454A-45A5-859C-390D2A0F7F77}" type="sibTrans" cxnId="{BCC425E6-8386-4A98-8CF8-883E2FEA227D}">
      <dgm:prSet/>
      <dgm:spPr/>
      <dgm:t>
        <a:bodyPr/>
        <a:lstStyle/>
        <a:p>
          <a:endParaRPr lang="es-MX"/>
        </a:p>
      </dgm:t>
    </dgm:pt>
    <dgm:pt modelId="{575EAE06-8585-4DC6-92A6-56AD93678E2C}">
      <dgm:prSet phldrT="[Texto]" custT="1"/>
      <dgm:spPr/>
      <dgm:t>
        <a:bodyPr/>
        <a:lstStyle/>
        <a:p>
          <a:r>
            <a:rPr lang="es-MX" sz="2400" b="1" dirty="0"/>
            <a:t>      GLUTAMATO</a:t>
          </a:r>
        </a:p>
      </dgm:t>
    </dgm:pt>
    <dgm:pt modelId="{8CDA0CBD-08CE-401A-AD6D-9B9B26A42853}" type="parTrans" cxnId="{2734BB0B-2135-4CCF-9455-2083DE11A4E5}">
      <dgm:prSet/>
      <dgm:spPr/>
      <dgm:t>
        <a:bodyPr/>
        <a:lstStyle/>
        <a:p>
          <a:endParaRPr lang="es-MX"/>
        </a:p>
      </dgm:t>
    </dgm:pt>
    <dgm:pt modelId="{C542FAC3-724E-448F-9D40-2187CC50D908}" type="sibTrans" cxnId="{2734BB0B-2135-4CCF-9455-2083DE11A4E5}">
      <dgm:prSet/>
      <dgm:spPr/>
      <dgm:t>
        <a:bodyPr/>
        <a:lstStyle/>
        <a:p>
          <a:endParaRPr lang="es-MX"/>
        </a:p>
      </dgm:t>
    </dgm:pt>
    <dgm:pt modelId="{6926776F-CFF8-4F63-A489-00F99B648795}" type="pres">
      <dgm:prSet presAssocID="{4E957C90-08A5-4D79-9CF6-1B5FE982B207}" presName="compositeShape" presStyleCnt="0">
        <dgm:presLayoutVars>
          <dgm:chMax val="2"/>
          <dgm:dir/>
          <dgm:resizeHandles val="exact"/>
        </dgm:presLayoutVars>
      </dgm:prSet>
      <dgm:spPr/>
    </dgm:pt>
    <dgm:pt modelId="{95E4E27E-CA28-48DA-ABBB-4CABCA89F826}" type="pres">
      <dgm:prSet presAssocID="{4E957C90-08A5-4D79-9CF6-1B5FE982B207}" presName="divider" presStyleLbl="fgShp" presStyleIdx="0" presStyleCnt="1"/>
      <dgm:spPr/>
    </dgm:pt>
    <dgm:pt modelId="{1E371A60-7C4D-4B40-92CF-932A9616B7DF}" type="pres">
      <dgm:prSet presAssocID="{11916E8D-BE75-4EFB-B49E-C24D2E4E753B}" presName="downArrow" presStyleLbl="node1" presStyleIdx="0" presStyleCnt="2"/>
      <dgm:spPr/>
    </dgm:pt>
    <dgm:pt modelId="{370BEB85-C6C6-40C4-A89D-923ABBACC595}" type="pres">
      <dgm:prSet presAssocID="{11916E8D-BE75-4EFB-B49E-C24D2E4E753B}" presName="downArrowText" presStyleLbl="revTx" presStyleIdx="0" presStyleCnt="2" custScaleX="234367" custLinFactY="38095" custLinFactNeighborX="-80804" custLinFactNeighborY="100000">
        <dgm:presLayoutVars>
          <dgm:bulletEnabled val="1"/>
        </dgm:presLayoutVars>
      </dgm:prSet>
      <dgm:spPr/>
    </dgm:pt>
    <dgm:pt modelId="{9A0D0CA9-FB30-4B9A-B73C-5BF10EB80FD9}" type="pres">
      <dgm:prSet presAssocID="{575EAE06-8585-4DC6-92A6-56AD93678E2C}" presName="upArrow" presStyleLbl="node1" presStyleIdx="1" presStyleCnt="2"/>
      <dgm:spPr/>
    </dgm:pt>
    <dgm:pt modelId="{4113A8F9-AF86-4BC8-B9FC-A60B8DC487C8}" type="pres">
      <dgm:prSet presAssocID="{575EAE06-8585-4DC6-92A6-56AD93678E2C}" presName="upArrowText" presStyleLbl="revTx" presStyleIdx="1" presStyleCnt="2" custScaleX="246429" custScaleY="76554" custLinFactX="100000" custLinFactY="-46186" custLinFactNeighborX="120847" custLinFactNeighborY="-100000">
        <dgm:presLayoutVars>
          <dgm:bulletEnabled val="1"/>
        </dgm:presLayoutVars>
      </dgm:prSet>
      <dgm:spPr/>
    </dgm:pt>
  </dgm:ptLst>
  <dgm:cxnLst>
    <dgm:cxn modelId="{2734BB0B-2135-4CCF-9455-2083DE11A4E5}" srcId="{4E957C90-08A5-4D79-9CF6-1B5FE982B207}" destId="{575EAE06-8585-4DC6-92A6-56AD93678E2C}" srcOrd="1" destOrd="0" parTransId="{8CDA0CBD-08CE-401A-AD6D-9B9B26A42853}" sibTransId="{C542FAC3-724E-448F-9D40-2187CC50D908}"/>
    <dgm:cxn modelId="{95ADEB0F-DB1C-4112-A63A-9571B91E55BF}" type="presOf" srcId="{4E957C90-08A5-4D79-9CF6-1B5FE982B207}" destId="{6926776F-CFF8-4F63-A489-00F99B648795}" srcOrd="0" destOrd="0" presId="urn:microsoft.com/office/officeart/2005/8/layout/arrow3"/>
    <dgm:cxn modelId="{C1810860-DE0C-4936-AE3C-F52332FB9FF9}" type="presOf" srcId="{11916E8D-BE75-4EFB-B49E-C24D2E4E753B}" destId="{370BEB85-C6C6-40C4-A89D-923ABBACC595}" srcOrd="0" destOrd="0" presId="urn:microsoft.com/office/officeart/2005/8/layout/arrow3"/>
    <dgm:cxn modelId="{BCC425E6-8386-4A98-8CF8-883E2FEA227D}" srcId="{4E957C90-08A5-4D79-9CF6-1B5FE982B207}" destId="{11916E8D-BE75-4EFB-B49E-C24D2E4E753B}" srcOrd="0" destOrd="0" parTransId="{C2E6B158-8C53-4DD7-BDBA-87A293FA6F1E}" sibTransId="{9D6D130F-454A-45A5-859C-390D2A0F7F77}"/>
    <dgm:cxn modelId="{FED1C0FE-5F89-4C2E-B090-26E0A0852F02}" type="presOf" srcId="{575EAE06-8585-4DC6-92A6-56AD93678E2C}" destId="{4113A8F9-AF86-4BC8-B9FC-A60B8DC487C8}" srcOrd="0" destOrd="0" presId="urn:microsoft.com/office/officeart/2005/8/layout/arrow3"/>
    <dgm:cxn modelId="{6566DA58-99D2-4CF6-BD39-310AE6D9E855}" type="presParOf" srcId="{6926776F-CFF8-4F63-A489-00F99B648795}" destId="{95E4E27E-CA28-48DA-ABBB-4CABCA89F826}" srcOrd="0" destOrd="0" presId="urn:microsoft.com/office/officeart/2005/8/layout/arrow3"/>
    <dgm:cxn modelId="{9AAEC277-355A-4F4D-B227-484B9AF1FFA0}" type="presParOf" srcId="{6926776F-CFF8-4F63-A489-00F99B648795}" destId="{1E371A60-7C4D-4B40-92CF-932A9616B7DF}" srcOrd="1" destOrd="0" presId="urn:microsoft.com/office/officeart/2005/8/layout/arrow3"/>
    <dgm:cxn modelId="{521E0CAB-F773-4808-B1B5-4A49061F477A}" type="presParOf" srcId="{6926776F-CFF8-4F63-A489-00F99B648795}" destId="{370BEB85-C6C6-40C4-A89D-923ABBACC595}" srcOrd="2" destOrd="0" presId="urn:microsoft.com/office/officeart/2005/8/layout/arrow3"/>
    <dgm:cxn modelId="{950F49B8-947A-4DF8-8833-6D9D9D9A28DA}" type="presParOf" srcId="{6926776F-CFF8-4F63-A489-00F99B648795}" destId="{9A0D0CA9-FB30-4B9A-B73C-5BF10EB80FD9}" srcOrd="3" destOrd="0" presId="urn:microsoft.com/office/officeart/2005/8/layout/arrow3"/>
    <dgm:cxn modelId="{D24A499E-04BE-4D28-A7CF-1724885EB05C}" type="presParOf" srcId="{6926776F-CFF8-4F63-A489-00F99B648795}" destId="{4113A8F9-AF86-4BC8-B9FC-A60B8DC487C8}" srcOrd="4"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1D5A8-1335-4BF7-9F00-3F11897B9BE2}">
      <dsp:nvSpPr>
        <dsp:cNvPr id="0" name=""/>
        <dsp:cNvSpPr/>
      </dsp:nvSpPr>
      <dsp:spPr>
        <a:xfrm>
          <a:off x="0" y="1371794"/>
          <a:ext cx="5472608" cy="1914940"/>
        </a:xfrm>
        <a:prstGeom prst="rightArrow">
          <a:avLst/>
        </a:prstGeom>
        <a:gradFill rotWithShape="1">
          <a:gsLst>
            <a:gs pos="0">
              <a:schemeClr val="accent2">
                <a:tint val="43000"/>
                <a:satMod val="165000"/>
              </a:schemeClr>
            </a:gs>
            <a:gs pos="55000">
              <a:schemeClr val="accent2">
                <a:tint val="83000"/>
                <a:satMod val="155000"/>
              </a:schemeClr>
            </a:gs>
            <a:gs pos="100000">
              <a:schemeClr val="accent2">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contourW="12700" prstMaterial="dkEdge">
          <a:bevelT w="25400" h="38100" prst="convex"/>
          <a:contourClr>
            <a:schemeClr val="accent2">
              <a:satMod val="115000"/>
            </a:schemeClr>
          </a:contourClr>
        </a:sp3d>
      </dsp:spPr>
      <dsp:style>
        <a:lnRef idx="0">
          <a:schemeClr val="accent2"/>
        </a:lnRef>
        <a:fillRef idx="3">
          <a:schemeClr val="accent2"/>
        </a:fillRef>
        <a:effectRef idx="3">
          <a:schemeClr val="accent2"/>
        </a:effectRef>
        <a:fontRef idx="minor">
          <a:schemeClr val="lt1"/>
        </a:fontRef>
      </dsp:style>
    </dsp:sp>
    <dsp:sp modelId="{1CDA51F6-86E1-473C-A39F-0C4E9629B610}">
      <dsp:nvSpPr>
        <dsp:cNvPr id="0" name=""/>
        <dsp:cNvSpPr/>
      </dsp:nvSpPr>
      <dsp:spPr>
        <a:xfrm>
          <a:off x="88415" y="1872206"/>
          <a:ext cx="4482383" cy="95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marL="0" lvl="0" indent="0" algn="just" defTabSz="577850">
            <a:lnSpc>
              <a:spcPct val="90000"/>
            </a:lnSpc>
            <a:spcBef>
              <a:spcPct val="0"/>
            </a:spcBef>
            <a:spcAft>
              <a:spcPct val="35000"/>
            </a:spcAft>
            <a:buNone/>
          </a:pPr>
          <a:r>
            <a:rPr lang="es-MX" sz="1300" b="1" kern="1200" dirty="0"/>
            <a:t>Trastorno cerebral que se caracteriza por la predisposición a generar crisis epilépticas, así como  las consecuencias neurobiológicas, cognitivas, psicológicas y sociales asociadas a esta condición.</a:t>
          </a:r>
          <a:endParaRPr lang="es-MX" sz="1300" kern="1200" dirty="0"/>
        </a:p>
      </dsp:txBody>
      <dsp:txXfrm>
        <a:off x="88415" y="1872206"/>
        <a:ext cx="4482383" cy="957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4E27E-CA28-48DA-ABBB-4CABCA89F826}">
      <dsp:nvSpPr>
        <dsp:cNvPr id="0" name=""/>
        <dsp:cNvSpPr/>
      </dsp:nvSpPr>
      <dsp:spPr>
        <a:xfrm rot="21300000">
          <a:off x="11745" y="934321"/>
          <a:ext cx="3803981" cy="435613"/>
        </a:xfrm>
        <a:prstGeom prst="mathMinus">
          <a:avLst/>
        </a:prstGeom>
        <a:gradFill rotWithShape="0">
          <a:gsLst>
            <a:gs pos="0">
              <a:schemeClr val="accent2">
                <a:tint val="60000"/>
                <a:hueOff val="0"/>
                <a:satOff val="0"/>
                <a:lumOff val="0"/>
                <a:alphaOff val="0"/>
                <a:tint val="43000"/>
                <a:satMod val="165000"/>
              </a:schemeClr>
            </a:gs>
            <a:gs pos="55000">
              <a:schemeClr val="accent2">
                <a:tint val="60000"/>
                <a:hueOff val="0"/>
                <a:satOff val="0"/>
                <a:lumOff val="0"/>
                <a:alphaOff val="0"/>
                <a:tint val="83000"/>
                <a:satMod val="155000"/>
              </a:schemeClr>
            </a:gs>
            <a:gs pos="100000">
              <a:schemeClr val="accent2">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60000"/>
              <a:hueOff val="0"/>
              <a:satOff val="0"/>
              <a:lumOff val="0"/>
              <a:alphaOff val="0"/>
              <a:satMod val="115000"/>
            </a:schemeClr>
          </a:contourClr>
        </a:sp3d>
      </dsp:spPr>
      <dsp:style>
        <a:lnRef idx="0">
          <a:scrgbClr r="0" g="0" b="0"/>
        </a:lnRef>
        <a:fillRef idx="3">
          <a:scrgbClr r="0" g="0" b="0"/>
        </a:fillRef>
        <a:effectRef idx="3">
          <a:scrgbClr r="0" g="0" b="0"/>
        </a:effectRef>
        <a:fontRef idx="minor"/>
      </dsp:style>
    </dsp:sp>
    <dsp:sp modelId="{1E371A60-7C4D-4B40-92CF-932A9616B7DF}">
      <dsp:nvSpPr>
        <dsp:cNvPr id="0" name=""/>
        <dsp:cNvSpPr/>
      </dsp:nvSpPr>
      <dsp:spPr>
        <a:xfrm>
          <a:off x="459296" y="115212"/>
          <a:ext cx="1148241" cy="921702"/>
        </a:xfrm>
        <a:prstGeom prst="downArrow">
          <a:avLst/>
        </a:prstGeom>
        <a:gradFill rotWithShape="0">
          <a:gsLst>
            <a:gs pos="0">
              <a:schemeClr val="accent2">
                <a:hueOff val="0"/>
                <a:satOff val="0"/>
                <a:lumOff val="0"/>
                <a:alphaOff val="0"/>
                <a:tint val="43000"/>
                <a:satMod val="165000"/>
              </a:schemeClr>
            </a:gs>
            <a:gs pos="55000">
              <a:schemeClr val="accent2">
                <a:hueOff val="0"/>
                <a:satOff val="0"/>
                <a:lumOff val="0"/>
                <a:alphaOff val="0"/>
                <a:tint val="83000"/>
                <a:satMod val="155000"/>
              </a:schemeClr>
            </a:gs>
            <a:gs pos="100000">
              <a:schemeClr val="accent2">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hueOff val="0"/>
              <a:satOff val="0"/>
              <a:lumOff val="0"/>
              <a:alphaOff val="0"/>
              <a:satMod val="115000"/>
            </a:schemeClr>
          </a:contourClr>
        </a:sp3d>
      </dsp:spPr>
      <dsp:style>
        <a:lnRef idx="0">
          <a:scrgbClr r="0" g="0" b="0"/>
        </a:lnRef>
        <a:fillRef idx="3">
          <a:scrgbClr r="0" g="0" b="0"/>
        </a:fillRef>
        <a:effectRef idx="3">
          <a:scrgbClr r="0" g="0" b="0"/>
        </a:effectRef>
        <a:fontRef idx="minor">
          <a:schemeClr val="lt1"/>
        </a:fontRef>
      </dsp:style>
    </dsp:sp>
    <dsp:sp modelId="{370BEB85-C6C6-40C4-A89D-923ABBACC595}">
      <dsp:nvSpPr>
        <dsp:cNvPr id="0" name=""/>
        <dsp:cNvSpPr/>
      </dsp:nvSpPr>
      <dsp:spPr>
        <a:xfrm>
          <a:off x="216022" y="1336466"/>
          <a:ext cx="2870506" cy="96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MX" sz="2400" b="1" kern="1200" dirty="0"/>
            <a:t>GABA</a:t>
          </a:r>
        </a:p>
      </dsp:txBody>
      <dsp:txXfrm>
        <a:off x="216022" y="1336466"/>
        <a:ext cx="2870506" cy="967787"/>
      </dsp:txXfrm>
    </dsp:sp>
    <dsp:sp modelId="{9A0D0CA9-FB30-4B9A-B73C-5BF10EB80FD9}">
      <dsp:nvSpPr>
        <dsp:cNvPr id="0" name=""/>
        <dsp:cNvSpPr/>
      </dsp:nvSpPr>
      <dsp:spPr>
        <a:xfrm>
          <a:off x="2219933" y="1267341"/>
          <a:ext cx="1148241" cy="921702"/>
        </a:xfrm>
        <a:prstGeom prst="upArrow">
          <a:avLst/>
        </a:prstGeom>
        <a:gradFill rotWithShape="0">
          <a:gsLst>
            <a:gs pos="0">
              <a:schemeClr val="accent2">
                <a:hueOff val="0"/>
                <a:satOff val="0"/>
                <a:lumOff val="0"/>
                <a:alphaOff val="0"/>
                <a:tint val="43000"/>
                <a:satMod val="165000"/>
              </a:schemeClr>
            </a:gs>
            <a:gs pos="55000">
              <a:schemeClr val="accent2">
                <a:hueOff val="0"/>
                <a:satOff val="0"/>
                <a:lumOff val="0"/>
                <a:alphaOff val="0"/>
                <a:tint val="83000"/>
                <a:satMod val="155000"/>
              </a:schemeClr>
            </a:gs>
            <a:gs pos="100000">
              <a:schemeClr val="accent2">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hueOff val="0"/>
              <a:satOff val="0"/>
              <a:lumOff val="0"/>
              <a:alphaOff val="0"/>
              <a:satMod val="115000"/>
            </a:schemeClr>
          </a:contourClr>
        </a:sp3d>
      </dsp:spPr>
      <dsp:style>
        <a:lnRef idx="0">
          <a:scrgbClr r="0" g="0" b="0"/>
        </a:lnRef>
        <a:fillRef idx="3">
          <a:scrgbClr r="0" g="0" b="0"/>
        </a:fillRef>
        <a:effectRef idx="3">
          <a:scrgbClr r="0" g="0" b="0"/>
        </a:effectRef>
        <a:fontRef idx="minor">
          <a:schemeClr val="lt1"/>
        </a:fontRef>
      </dsp:style>
    </dsp:sp>
    <dsp:sp modelId="{4113A8F9-AF86-4BC8-B9FC-A60B8DC487C8}">
      <dsp:nvSpPr>
        <dsp:cNvPr id="0" name=""/>
        <dsp:cNvSpPr/>
      </dsp:nvSpPr>
      <dsp:spPr>
        <a:xfrm>
          <a:off x="809231" y="35152"/>
          <a:ext cx="3018240" cy="74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MX" sz="2400" b="1" kern="1200" dirty="0"/>
            <a:t>      GLUTAMATO</a:t>
          </a:r>
        </a:p>
      </dsp:txBody>
      <dsp:txXfrm>
        <a:off x="809231" y="35152"/>
        <a:ext cx="3018240" cy="7408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A33EB9-BA06-449A-81B0-5979EC0350AC}" type="datetimeFigureOut">
              <a:rPr lang="es-MX" smtClean="0"/>
              <a:t>28/03/2017</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C0F70-1216-4DE6-83E5-4D80EF890D56}" type="slidenum">
              <a:rPr lang="es-MX" smtClean="0"/>
              <a:t>‹Nº›</a:t>
            </a:fld>
            <a:endParaRPr lang="es-MX"/>
          </a:p>
        </p:txBody>
      </p:sp>
    </p:spTree>
    <p:extLst>
      <p:ext uri="{BB962C8B-B14F-4D97-AF65-F5344CB8AC3E}">
        <p14:creationId xmlns:p14="http://schemas.microsoft.com/office/powerpoint/2010/main" val="4059660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B73FC7-B3F7-4A84-80A1-976482939C0C}" type="datetimeFigureOut">
              <a:rPr lang="es-MX" smtClean="0"/>
              <a:pPr/>
              <a:t>28/03/2017</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2A98E-EBF8-46A1-B00D-C9305E3F71E2}" type="slidenum">
              <a:rPr lang="es-MX" smtClean="0"/>
              <a:pPr/>
              <a:t>‹Nº›</a:t>
            </a:fld>
            <a:endParaRPr lang="es-MX"/>
          </a:p>
        </p:txBody>
      </p:sp>
    </p:spTree>
    <p:extLst>
      <p:ext uri="{BB962C8B-B14F-4D97-AF65-F5344CB8AC3E}">
        <p14:creationId xmlns:p14="http://schemas.microsoft.com/office/powerpoint/2010/main" val="160271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FD3C2A6B-7EC0-4C6A-B7D6-B6A9ED5E8CB3}" type="slidenum">
              <a:rPr lang="es-MX" smtClean="0"/>
              <a:pPr/>
              <a:t>1</a:t>
            </a:fld>
            <a:endParaRPr lang="es-MX"/>
          </a:p>
        </p:txBody>
      </p:sp>
    </p:spTree>
    <p:extLst>
      <p:ext uri="{BB962C8B-B14F-4D97-AF65-F5344CB8AC3E}">
        <p14:creationId xmlns:p14="http://schemas.microsoft.com/office/powerpoint/2010/main" val="3896733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Time-frequency representation of the power spectrum (0.1 to 250 Hz) of the electrographic activity under different experimental conditions. Red color indicates the highest energy whereas blue color specifies the lowest. </a:t>
            </a:r>
            <a:endParaRPr lang="es-MX" dirty="0"/>
          </a:p>
        </p:txBody>
      </p:sp>
      <p:sp>
        <p:nvSpPr>
          <p:cNvPr id="4" name="Marcador de número de diapositiva 3"/>
          <p:cNvSpPr>
            <a:spLocks noGrp="1"/>
          </p:cNvSpPr>
          <p:nvPr>
            <p:ph type="sldNum" sz="quarter" idx="10"/>
          </p:nvPr>
        </p:nvSpPr>
        <p:spPr/>
        <p:txBody>
          <a:bodyPr/>
          <a:lstStyle/>
          <a:p>
            <a:fld id="{A152A98E-EBF8-46A1-B00D-C9305E3F71E2}" type="slidenum">
              <a:rPr lang="es-MX" smtClean="0"/>
              <a:pPr/>
              <a:t>14</a:t>
            </a:fld>
            <a:endParaRPr lang="es-MX"/>
          </a:p>
        </p:txBody>
      </p:sp>
    </p:spTree>
    <p:extLst>
      <p:ext uri="{BB962C8B-B14F-4D97-AF65-F5344CB8AC3E}">
        <p14:creationId xmlns:p14="http://schemas.microsoft.com/office/powerpoint/2010/main" val="2776443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err="1"/>
              <a:t>Glutamato</a:t>
            </a:r>
            <a:r>
              <a:rPr lang="es-MX" dirty="0"/>
              <a:t> 1.12</a:t>
            </a:r>
            <a:r>
              <a:rPr lang="es-MX" baseline="0" dirty="0"/>
              <a:t> micro Molar SE 43 Min post-SE</a:t>
            </a:r>
          </a:p>
          <a:p>
            <a:r>
              <a:rPr lang="es-MX" baseline="0" dirty="0"/>
              <a:t>SE sube hasta 25-30 micro Molar</a:t>
            </a:r>
          </a:p>
          <a:p>
            <a:r>
              <a:rPr lang="es-MX" baseline="0" dirty="0"/>
              <a:t>Si </a:t>
            </a:r>
          </a:p>
          <a:p>
            <a:r>
              <a:rPr lang="es-MX" baseline="0" dirty="0"/>
              <a:t>el propósito es decidir qué </a:t>
            </a:r>
          </a:p>
          <a:p>
            <a:r>
              <a:rPr lang="es-MX" baseline="0" dirty="0"/>
              <a:t>de un grupo de tratamientos es </a:t>
            </a:r>
          </a:p>
          <a:p>
            <a:r>
              <a:rPr lang="es-MX" baseline="0" dirty="0"/>
              <a:t>propensos a tener un efecto, entonces se </a:t>
            </a:r>
          </a:p>
          <a:p>
            <a:r>
              <a:rPr lang="es-MX" baseline="0" dirty="0"/>
              <a:t>es mejor usar una más liberal </a:t>
            </a:r>
          </a:p>
          <a:p>
            <a:r>
              <a:rPr lang="es-MX" baseline="0" dirty="0"/>
              <a:t>probar como PLSD de Fisher. en </a:t>
            </a:r>
          </a:p>
          <a:p>
            <a:r>
              <a:rPr lang="es-MX" baseline="0" dirty="0"/>
              <a:t>este escenario es mejor no es </a:t>
            </a:r>
          </a:p>
          <a:p>
            <a:r>
              <a:rPr lang="es-MX" baseline="0" dirty="0"/>
              <a:t>perder un posible efecto.</a:t>
            </a:r>
            <a:endParaRPr lang="es-MX"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2A98E-EBF8-46A1-B00D-C9305E3F71E2}" type="slidenum">
              <a:rPr kumimoji="0" lang="es-MX"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s-MX"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2195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MX" sz="1200" baseline="0" dirty="0"/>
              <a:t>En este estudio se propone que el PPB presenta efecto </a:t>
            </a:r>
            <a:r>
              <a:rPr lang="es-MX" sz="1200" baseline="0" dirty="0" err="1"/>
              <a:t>cardioprotector</a:t>
            </a:r>
            <a:r>
              <a:rPr lang="es-MX" sz="1200" baseline="0" dirty="0"/>
              <a:t>. </a:t>
            </a:r>
            <a:r>
              <a:rPr lang="es-MX" sz="1200" dirty="0"/>
              <a:t>Para ello </a:t>
            </a:r>
            <a:r>
              <a:rPr lang="es-MX" sz="1200" baseline="0" dirty="0"/>
              <a:t>se probaron sus efectos en la viabilidad de </a:t>
            </a:r>
            <a:r>
              <a:rPr lang="es-MX" sz="1200" baseline="0" dirty="0" err="1"/>
              <a:t>cardiomiocitos</a:t>
            </a:r>
            <a:r>
              <a:rPr lang="es-MX" sz="1200" baseline="0" dirty="0"/>
              <a:t> expuestos a un modelo de isquemia-</a:t>
            </a:r>
            <a:r>
              <a:rPr lang="es-MX" sz="1200" baseline="0" dirty="0" err="1"/>
              <a:t>reperfusión</a:t>
            </a:r>
            <a:r>
              <a:rPr lang="es-MX" sz="1200" baseline="0" dirty="0"/>
              <a:t>, se observó que el pretratamiento con PPB 500 µM aumentó significativamente el número de células viables. Los autores sugieren que el </a:t>
            </a:r>
            <a:r>
              <a:rPr lang="es-MX" sz="1200" dirty="0"/>
              <a:t>efecto</a:t>
            </a:r>
            <a:r>
              <a:rPr lang="es-MX" sz="1200" baseline="0" dirty="0"/>
              <a:t> </a:t>
            </a:r>
            <a:r>
              <a:rPr lang="es-MX" sz="1200" dirty="0" err="1"/>
              <a:t>cardioprotector</a:t>
            </a:r>
            <a:r>
              <a:rPr lang="es-MX" sz="1200" dirty="0"/>
              <a:t> se debe al b</a:t>
            </a:r>
            <a:r>
              <a:rPr lang="es-MX" sz="1200" baseline="0" dirty="0"/>
              <a:t>loqueo las corrientes de sodio. En esta gráfica se muestran trazos de corrientes entrantes de sodio y se observa que la aplicación de PPB es capaz de bloquearla totalmente a una concentración de 500 </a:t>
            </a:r>
            <a:r>
              <a:rPr lang="es-MX" sz="1200" dirty="0">
                <a:effectLst>
                  <a:outerShdw blurRad="38100" dist="38100" dir="2700000" algn="tl">
                    <a:srgbClr val="000000">
                      <a:alpha val="43137"/>
                    </a:srgbClr>
                  </a:outerShdw>
                </a:effectLst>
              </a:rPr>
              <a:t>µM.</a:t>
            </a:r>
          </a:p>
          <a:p>
            <a:pPr marL="0" marR="0" indent="0" algn="just" defTabSz="914400" rtl="0" eaLnBrk="1" fontAlgn="auto" latinLnBrk="0" hangingPunct="1">
              <a:lnSpc>
                <a:spcPct val="100000"/>
              </a:lnSpc>
              <a:spcBef>
                <a:spcPts val="0"/>
              </a:spcBef>
              <a:spcAft>
                <a:spcPts val="0"/>
              </a:spcAft>
              <a:buClrTx/>
              <a:buSzTx/>
              <a:buFontTx/>
              <a:buNone/>
              <a:tabLst/>
              <a:defRPr/>
            </a:pPr>
            <a:r>
              <a:rPr lang="es-MX" sz="1200" baseline="0" dirty="0"/>
              <a:t>Los canales de sodio son los responsables de la fase inicial del potencial de acción al permitir la entrada de sodio en diversas células excitables.</a:t>
            </a:r>
          </a:p>
          <a:p>
            <a:pPr marL="0" marR="0" indent="0" algn="just" defTabSz="914400" rtl="0" eaLnBrk="1" fontAlgn="auto" latinLnBrk="0" hangingPunct="1">
              <a:lnSpc>
                <a:spcPct val="100000"/>
              </a:lnSpc>
              <a:spcBef>
                <a:spcPts val="0"/>
              </a:spcBef>
              <a:spcAft>
                <a:spcPts val="0"/>
              </a:spcAft>
              <a:buClrTx/>
              <a:buSzTx/>
              <a:buFontTx/>
              <a:buNone/>
              <a:tabLst/>
              <a:defRPr/>
            </a:pPr>
            <a:r>
              <a:rPr lang="es-MX" sz="1200" baseline="0" dirty="0"/>
              <a:t>Otra evidencia de la modulación de canales iónicos por parabenos es presentada a continuación.</a:t>
            </a:r>
          </a:p>
          <a:p>
            <a:pPr algn="just"/>
            <a:endParaRPr lang="es-MX" sz="1200" baseline="0" dirty="0"/>
          </a:p>
          <a:p>
            <a:pPr algn="just" defTabSz="966612">
              <a:defRPr/>
            </a:pPr>
            <a:r>
              <a:rPr lang="es-MX" sz="1200" dirty="0" err="1"/>
              <a:t>Isoforms</a:t>
            </a:r>
            <a:r>
              <a:rPr lang="es-MX" sz="1200" dirty="0"/>
              <a:t> </a:t>
            </a:r>
            <a:r>
              <a:rPr lang="es-MX" sz="1200" dirty="0" err="1"/>
              <a:t>preferentially</a:t>
            </a:r>
            <a:r>
              <a:rPr lang="es-MX" sz="1200" dirty="0"/>
              <a:t> </a:t>
            </a:r>
            <a:r>
              <a:rPr lang="es-MX" sz="1200" dirty="0" err="1"/>
              <a:t>expressed</a:t>
            </a:r>
            <a:r>
              <a:rPr lang="es-MX" sz="1200" dirty="0"/>
              <a:t> in </a:t>
            </a:r>
            <a:r>
              <a:rPr lang="es-MX" sz="1200" dirty="0" err="1"/>
              <a:t>the</a:t>
            </a:r>
            <a:r>
              <a:rPr lang="es-MX" sz="1200" dirty="0"/>
              <a:t> central </a:t>
            </a:r>
            <a:r>
              <a:rPr lang="es-MX" sz="1200" dirty="0" err="1"/>
              <a:t>nervous</a:t>
            </a:r>
            <a:r>
              <a:rPr lang="es-MX" sz="1200" dirty="0"/>
              <a:t> </a:t>
            </a:r>
            <a:r>
              <a:rPr lang="es-MX" sz="1200" dirty="0" err="1"/>
              <a:t>system</a:t>
            </a:r>
            <a:r>
              <a:rPr lang="es-MX" sz="1200" dirty="0"/>
              <a:t> (Nav1.1, 1.2, 1.3, and 1.6) are </a:t>
            </a:r>
            <a:r>
              <a:rPr lang="es-MX" sz="1200" dirty="0" err="1"/>
              <a:t>inhibited</a:t>
            </a:r>
            <a:r>
              <a:rPr lang="es-MX" sz="1200" dirty="0"/>
              <a:t> </a:t>
            </a:r>
            <a:r>
              <a:rPr lang="es-MX" sz="1200" dirty="0" err="1"/>
              <a:t>by</a:t>
            </a:r>
            <a:r>
              <a:rPr lang="es-MX" sz="1200" dirty="0"/>
              <a:t> </a:t>
            </a:r>
            <a:r>
              <a:rPr lang="es-MX" sz="1200" dirty="0" err="1"/>
              <a:t>nanomolar</a:t>
            </a:r>
            <a:r>
              <a:rPr lang="es-MX" sz="1200" dirty="0"/>
              <a:t> </a:t>
            </a:r>
            <a:r>
              <a:rPr lang="es-MX" sz="1200" dirty="0" err="1"/>
              <a:t>concentrations</a:t>
            </a:r>
            <a:r>
              <a:rPr lang="es-MX" sz="1200" dirty="0"/>
              <a:t> of </a:t>
            </a:r>
            <a:r>
              <a:rPr lang="es-MX" sz="1200" dirty="0" err="1"/>
              <a:t>tetrodotoxin</a:t>
            </a:r>
            <a:r>
              <a:rPr lang="es-MX" sz="1200" dirty="0"/>
              <a:t> (TTX), as </a:t>
            </a:r>
            <a:r>
              <a:rPr lang="es-MX" sz="1200" dirty="0" err="1"/>
              <a:t>is</a:t>
            </a:r>
            <a:r>
              <a:rPr lang="es-MX" sz="1200" dirty="0"/>
              <a:t> </a:t>
            </a:r>
            <a:r>
              <a:rPr lang="es-MX" sz="1200" dirty="0" err="1"/>
              <a:t>the</a:t>
            </a:r>
            <a:r>
              <a:rPr lang="es-MX" sz="1200" dirty="0"/>
              <a:t> </a:t>
            </a:r>
            <a:r>
              <a:rPr lang="es-MX" sz="1200" dirty="0" err="1"/>
              <a:t>isoform</a:t>
            </a:r>
            <a:r>
              <a:rPr lang="es-MX" sz="1200" dirty="0"/>
              <a:t> </a:t>
            </a:r>
            <a:r>
              <a:rPr lang="es-MX" sz="1200" dirty="0" err="1"/>
              <a:t>present</a:t>
            </a:r>
            <a:r>
              <a:rPr lang="es-MX" sz="1200" dirty="0"/>
              <a:t> in </a:t>
            </a:r>
            <a:r>
              <a:rPr lang="es-MX" sz="1200" dirty="0" err="1"/>
              <a:t>adult</a:t>
            </a:r>
            <a:r>
              <a:rPr lang="es-MX" sz="1200" dirty="0"/>
              <a:t> </a:t>
            </a:r>
            <a:r>
              <a:rPr lang="es-MX" sz="1200" dirty="0" err="1"/>
              <a:t>skeletal</a:t>
            </a:r>
            <a:r>
              <a:rPr lang="es-MX" sz="1200" dirty="0"/>
              <a:t> </a:t>
            </a:r>
            <a:r>
              <a:rPr lang="es-MX" sz="1200" dirty="0" err="1"/>
              <a:t>muscle</a:t>
            </a:r>
            <a:r>
              <a:rPr lang="es-MX" sz="1200" dirty="0"/>
              <a:t> (Nav1.4). In </a:t>
            </a:r>
            <a:r>
              <a:rPr lang="es-MX" sz="1200" dirty="0" err="1"/>
              <a:t>contrast</a:t>
            </a:r>
            <a:r>
              <a:rPr lang="es-MX" sz="1200" dirty="0"/>
              <a:t>, </a:t>
            </a:r>
            <a:r>
              <a:rPr lang="es-MX" sz="1200" dirty="0" err="1"/>
              <a:t>the</a:t>
            </a:r>
            <a:r>
              <a:rPr lang="es-MX" sz="1200" dirty="0"/>
              <a:t> </a:t>
            </a:r>
            <a:r>
              <a:rPr lang="es-MX" sz="1200" dirty="0" err="1"/>
              <a:t>primary</a:t>
            </a:r>
            <a:r>
              <a:rPr lang="es-MX" sz="1200" dirty="0"/>
              <a:t> </a:t>
            </a:r>
            <a:r>
              <a:rPr lang="es-MX" sz="1200" dirty="0" err="1"/>
              <a:t>cardiac</a:t>
            </a:r>
            <a:r>
              <a:rPr lang="es-MX" sz="1200" dirty="0"/>
              <a:t> </a:t>
            </a:r>
            <a:r>
              <a:rPr lang="es-MX" sz="1200" dirty="0" err="1"/>
              <a:t>isoform</a:t>
            </a:r>
            <a:r>
              <a:rPr lang="es-MX" sz="1200" dirty="0"/>
              <a:t> (Nav1.5) </a:t>
            </a:r>
            <a:r>
              <a:rPr lang="es-MX" sz="1200" dirty="0" err="1"/>
              <a:t>requires</a:t>
            </a:r>
            <a:r>
              <a:rPr lang="es-MX" sz="1200" dirty="0"/>
              <a:t> </a:t>
            </a:r>
            <a:r>
              <a:rPr lang="es-MX" sz="1200" dirty="0" err="1"/>
              <a:t>micromolar</a:t>
            </a:r>
            <a:r>
              <a:rPr lang="es-MX" sz="1200" dirty="0"/>
              <a:t> </a:t>
            </a:r>
            <a:r>
              <a:rPr lang="es-MX" sz="1200" dirty="0" err="1"/>
              <a:t>concentrations</a:t>
            </a:r>
            <a:r>
              <a:rPr lang="es-MX" sz="1200" dirty="0"/>
              <a:t> of TTX</a:t>
            </a:r>
          </a:p>
          <a:p>
            <a:endParaRPr lang="es-MX" baseline="0" dirty="0"/>
          </a:p>
        </p:txBody>
      </p:sp>
      <p:sp>
        <p:nvSpPr>
          <p:cNvPr id="4" name="Slide Number Placeholder 3"/>
          <p:cNvSpPr>
            <a:spLocks noGrp="1"/>
          </p:cNvSpPr>
          <p:nvPr>
            <p:ph type="sldNum" sz="quarter" idx="10"/>
          </p:nvPr>
        </p:nvSpPr>
        <p:spPr/>
        <p:txBody>
          <a:bodyPr/>
          <a:lstStyle/>
          <a:p>
            <a:fld id="{DC89316A-3579-4E5B-B01C-9990ED4BB91E}" type="slidenum">
              <a:rPr lang="es-MX" smtClean="0"/>
              <a:pPr/>
              <a:t>17</a:t>
            </a:fld>
            <a:endParaRPr lang="es-MX"/>
          </a:p>
        </p:txBody>
      </p:sp>
    </p:spTree>
    <p:extLst>
      <p:ext uri="{BB962C8B-B14F-4D97-AF65-F5344CB8AC3E}">
        <p14:creationId xmlns:p14="http://schemas.microsoft.com/office/powerpoint/2010/main" val="68596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MX" sz="1200" dirty="0"/>
              <a:t>Para el</a:t>
            </a:r>
            <a:r>
              <a:rPr lang="es-MX" sz="1200" baseline="0" dirty="0"/>
              <a:t> registro de la corriente de sodio </a:t>
            </a:r>
            <a:r>
              <a:rPr lang="es-MX" sz="1200" dirty="0"/>
              <a:t>se muestra</a:t>
            </a:r>
            <a:r>
              <a:rPr lang="es-MX" sz="1200" baseline="0" dirty="0"/>
              <a:t> el</a:t>
            </a:r>
            <a:r>
              <a:rPr lang="es-MX" sz="1200" dirty="0"/>
              <a:t> protocolo de estimulación en la parte inferior y los trazos representativos de las corrientes obtenidas en respuesta. Este protocolo permite determinar l</a:t>
            </a:r>
            <a:r>
              <a:rPr lang="es-MX" sz="1200" baseline="0" dirty="0"/>
              <a:t>a relación corriente-voltaje, ya que a cada pulso de voltaje se obtiene una respuesta en amplitud de corriente. Los promedios de amplitud máxima se muestran en el panel derecho, en condiciones control el pico máximo de corriente se encuentra al voltaje de -40, cuando los canales de sodio se abren cerca del umbral de disparo. Se observa que el PPB indujo un decremento significativo en la amplitud máxima de la corriente desde -40 a +60 </a:t>
            </a:r>
            <a:r>
              <a:rPr lang="es-MX" sz="1200" baseline="0" dirty="0" err="1"/>
              <a:t>mV</a:t>
            </a:r>
            <a:r>
              <a:rPr lang="es-MX" sz="1200" baseline="0" dirty="0"/>
              <a:t>, además el pico máximo de corriente se recorrió a -30 </a:t>
            </a:r>
            <a:r>
              <a:rPr lang="es-MX" sz="1200" baseline="0" dirty="0" err="1"/>
              <a:t>mV</a:t>
            </a:r>
            <a:r>
              <a:rPr lang="es-MX" sz="1200" baseline="0" dirty="0"/>
              <a:t>.</a:t>
            </a:r>
          </a:p>
          <a:p>
            <a:pPr algn="just"/>
            <a:endParaRPr lang="es-MX" sz="1200" baseline="0" dirty="0"/>
          </a:p>
          <a:p>
            <a:pPr algn="just"/>
            <a:r>
              <a:rPr lang="es-MX" sz="1200" baseline="0" dirty="0"/>
              <a:t>Para determinar el efecto del PPB en el estado de activación del canal, la amplitud de corriente se convirtió a conductancia. Se normalizaron los valores y se graficaron contra el voltaje, no se observaron diferencias significativas al comparar el potencial al cual se alcanzó el 50 % de la activación </a:t>
            </a:r>
            <a:r>
              <a:rPr lang="es-MX" sz="1200" i="0" baseline="0" dirty="0"/>
              <a:t>de los canales </a:t>
            </a:r>
            <a:r>
              <a:rPr lang="es-MX" sz="1200" baseline="0" dirty="0"/>
              <a:t>(</a:t>
            </a:r>
            <a:r>
              <a:rPr lang="es-MX" sz="1200" i="1" baseline="0" dirty="0" err="1"/>
              <a:t>Vh</a:t>
            </a:r>
            <a:r>
              <a:rPr lang="es-MX" sz="1200" i="0" baseline="0" dirty="0"/>
              <a:t>)</a:t>
            </a:r>
            <a:r>
              <a:rPr lang="es-MX" sz="1200" baseline="0" dirty="0"/>
              <a:t>. Como consecuencia, el PPB no produce efecto en los mecanismos de activación dependientes de voltaje.</a:t>
            </a:r>
            <a:endParaRPr lang="es-MX" dirty="0"/>
          </a:p>
        </p:txBody>
      </p:sp>
      <p:sp>
        <p:nvSpPr>
          <p:cNvPr id="4" name="Slide Number Placeholder 3"/>
          <p:cNvSpPr>
            <a:spLocks noGrp="1"/>
          </p:cNvSpPr>
          <p:nvPr>
            <p:ph type="sldNum" sz="quarter" idx="10"/>
          </p:nvPr>
        </p:nvSpPr>
        <p:spPr/>
        <p:txBody>
          <a:bodyPr/>
          <a:lstStyle/>
          <a:p>
            <a:fld id="{BDC11359-CC8C-4F6C-9575-148FC7A3E6F0}" type="slidenum">
              <a:rPr lang="es-MX" smtClean="0"/>
              <a:t>18</a:t>
            </a:fld>
            <a:endParaRPr lang="es-MX"/>
          </a:p>
        </p:txBody>
      </p:sp>
    </p:spTree>
    <p:extLst>
      <p:ext uri="{BB962C8B-B14F-4D97-AF65-F5344CB8AC3E}">
        <p14:creationId xmlns:p14="http://schemas.microsoft.com/office/powerpoint/2010/main" val="239531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152A98E-EBF8-46A1-B00D-C9305E3F71E2}" type="slidenum">
              <a:rPr lang="es-MX" smtClean="0"/>
              <a:pPr/>
              <a:t>19</a:t>
            </a:fld>
            <a:endParaRPr lang="es-MX"/>
          </a:p>
        </p:txBody>
      </p:sp>
    </p:spTree>
    <p:extLst>
      <p:ext uri="{BB962C8B-B14F-4D97-AF65-F5344CB8AC3E}">
        <p14:creationId xmlns:p14="http://schemas.microsoft.com/office/powerpoint/2010/main" val="205796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buClr>
                <a:schemeClr val="bg2">
                  <a:lumMod val="50000"/>
                </a:schemeClr>
              </a:buClr>
            </a:pPr>
            <a:r>
              <a:rPr lang="es-MX" dirty="0"/>
              <a:t>A pesar del desarrollo de nuevos FAE, estos no han podido evitar la presencia de las alteraciones neuronales y </a:t>
            </a:r>
            <a:r>
              <a:rPr lang="es-MX" dirty="0" err="1"/>
              <a:t>epileptogénesisis</a:t>
            </a:r>
            <a:r>
              <a:rPr lang="es-MX" dirty="0"/>
              <a:t> secundarias a un daño inicial (p. ej. </a:t>
            </a:r>
            <a:r>
              <a:rPr lang="es-MX" i="1" dirty="0"/>
              <a:t>SE</a:t>
            </a:r>
            <a:r>
              <a:rPr lang="es-MX" dirty="0"/>
              <a:t>). Dado que el PPB es capaz de bloquear canales de </a:t>
            </a:r>
            <a:r>
              <a:rPr lang="es-MX" dirty="0" err="1"/>
              <a:t>Na</a:t>
            </a:r>
            <a:r>
              <a:rPr lang="es-MX" baseline="30000" dirty="0"/>
              <a:t>+</a:t>
            </a:r>
            <a:r>
              <a:rPr lang="es-MX" dirty="0"/>
              <a:t> dependientes de voltaje, es posible sugerir que la administración sola o en combinación con un FAE con distinto mecanismo de acción evite la </a:t>
            </a:r>
            <a:r>
              <a:rPr lang="es-MX" dirty="0" err="1"/>
              <a:t>epileptogénesisis</a:t>
            </a:r>
            <a:r>
              <a:rPr lang="es-MX" dirty="0"/>
              <a:t> inducida por el </a:t>
            </a:r>
            <a:r>
              <a:rPr lang="es-MX" i="1" dirty="0"/>
              <a:t>SE</a:t>
            </a:r>
            <a:r>
              <a:rPr lang="es-MX" dirty="0"/>
              <a:t>. Efectos asociados a una disminución de la liberación de glutamato, </a:t>
            </a:r>
            <a:r>
              <a:rPr lang="es-MX" dirty="0" err="1"/>
              <a:t>hiperexcitabilidad</a:t>
            </a:r>
            <a:r>
              <a:rPr lang="es-MX" dirty="0"/>
              <a:t> y </a:t>
            </a:r>
            <a:r>
              <a:rPr lang="es-MX" dirty="0" err="1"/>
              <a:t>gliosis</a:t>
            </a:r>
            <a:r>
              <a:rPr lang="es-MX" dirty="0"/>
              <a:t> </a:t>
            </a:r>
            <a:r>
              <a:rPr lang="es-MX" dirty="0" err="1"/>
              <a:t>hipocampal</a:t>
            </a:r>
            <a:r>
              <a:rPr lang="es-MX" dirty="0"/>
              <a:t>.</a:t>
            </a:r>
          </a:p>
          <a:p>
            <a:pPr algn="just">
              <a:buClr>
                <a:srgbClr val="0070C0"/>
              </a:buClr>
            </a:pPr>
            <a:r>
              <a:rPr lang="es-MX" dirty="0" err="1"/>
              <a:t>Hipotesis</a:t>
            </a:r>
            <a:r>
              <a:rPr lang="es-MX" dirty="0"/>
              <a:t>: </a:t>
            </a:r>
          </a:p>
          <a:p>
            <a:pPr algn="just">
              <a:buClr>
                <a:srgbClr val="0070C0"/>
              </a:buClr>
            </a:pPr>
            <a:r>
              <a:rPr lang="es-MX" dirty="0"/>
              <a:t>El PPB y su combinación con LEV evitan el daño neuronal a corto y largo plazo inducido por el </a:t>
            </a:r>
            <a:r>
              <a:rPr lang="es-MX" i="1" dirty="0"/>
              <a:t>SE</a:t>
            </a:r>
            <a:r>
              <a:rPr lang="es-MX" dirty="0"/>
              <a:t> en rata. Este efecto se asocia a una reducción en la liberación de glutamato, </a:t>
            </a:r>
            <a:r>
              <a:rPr lang="es-MX" dirty="0" err="1"/>
              <a:t>hiperexcitabilidad</a:t>
            </a:r>
            <a:r>
              <a:rPr lang="es-MX" dirty="0"/>
              <a:t> y </a:t>
            </a:r>
            <a:r>
              <a:rPr lang="es-MX" dirty="0" err="1"/>
              <a:t>gliosis</a:t>
            </a:r>
            <a:r>
              <a:rPr lang="es-MX" dirty="0"/>
              <a:t> </a:t>
            </a:r>
            <a:r>
              <a:rPr lang="es-MX" dirty="0" err="1"/>
              <a:t>hipocampal</a:t>
            </a:r>
            <a:r>
              <a:rPr lang="es-MX" dirty="0"/>
              <a:t>. </a:t>
            </a:r>
          </a:p>
          <a:p>
            <a:pPr algn="just">
              <a:buClr>
                <a:schemeClr val="bg2">
                  <a:lumMod val="50000"/>
                </a:schemeClr>
              </a:buClr>
            </a:pPr>
            <a:endParaRPr lang="es-MX" dirty="0"/>
          </a:p>
        </p:txBody>
      </p:sp>
      <p:sp>
        <p:nvSpPr>
          <p:cNvPr id="4" name="Marcador de número de diapositiva 3"/>
          <p:cNvSpPr>
            <a:spLocks noGrp="1"/>
          </p:cNvSpPr>
          <p:nvPr>
            <p:ph type="sldNum" sz="quarter" idx="10"/>
          </p:nvPr>
        </p:nvSpPr>
        <p:spPr/>
        <p:txBody>
          <a:bodyPr/>
          <a:lstStyle/>
          <a:p>
            <a:fld id="{A152A98E-EBF8-46A1-B00D-C9305E3F71E2}" type="slidenum">
              <a:rPr lang="es-MX" smtClean="0"/>
              <a:pPr/>
              <a:t>20</a:t>
            </a:fld>
            <a:endParaRPr lang="es-MX"/>
          </a:p>
        </p:txBody>
      </p:sp>
    </p:spTree>
    <p:extLst>
      <p:ext uri="{BB962C8B-B14F-4D97-AF65-F5344CB8AC3E}">
        <p14:creationId xmlns:p14="http://schemas.microsoft.com/office/powerpoint/2010/main" val="276996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a:latin typeface="Calibri" charset="0"/>
            </a:endParaRPr>
          </a:p>
        </p:txBody>
      </p:sp>
      <p:sp>
        <p:nvSpPr>
          <p:cNvPr id="18435"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AD3DA419-A0B5-714E-BE61-8BF469ED9383}" type="slidenum">
              <a:rPr lang="es-ES" sz="1200">
                <a:latin typeface="Calibri" charset="0"/>
              </a:rPr>
              <a:pPr eaLnBrk="1" fontAlgn="base" hangingPunct="1">
                <a:spcBef>
                  <a:spcPct val="0"/>
                </a:spcBef>
                <a:spcAft>
                  <a:spcPct val="0"/>
                </a:spcAft>
              </a:pPr>
              <a:t>21</a:t>
            </a:fld>
            <a:endParaRPr lang="es-ES" sz="1200">
              <a:latin typeface="Calibri" charset="0"/>
            </a:endParaRPr>
          </a:p>
        </p:txBody>
      </p:sp>
    </p:spTree>
    <p:extLst>
      <p:ext uri="{BB962C8B-B14F-4D97-AF65-F5344CB8AC3E}">
        <p14:creationId xmlns:p14="http://schemas.microsoft.com/office/powerpoint/2010/main" val="1666104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F56DA5D-6137-406B-AAC2-17B3F9A04E3B}" type="slidenum">
              <a:rPr lang="es-MX" smtClean="0"/>
              <a:pPr/>
              <a:t>25</a:t>
            </a:fld>
            <a:endParaRPr lang="es-MX"/>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s-MX"/>
          </a:p>
        </p:txBody>
      </p:sp>
    </p:spTree>
    <p:extLst>
      <p:ext uri="{BB962C8B-B14F-4D97-AF65-F5344CB8AC3E}">
        <p14:creationId xmlns:p14="http://schemas.microsoft.com/office/powerpoint/2010/main" val="174326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A seizure is defined as “a transient occurrence of signs</a:t>
            </a:r>
          </a:p>
          <a:p>
            <a:r>
              <a:rPr lang="en-US" sz="1200" b="0" i="0" u="none" strike="noStrike" kern="1200" baseline="0" dirty="0">
                <a:solidFill>
                  <a:schemeClr val="tx1"/>
                </a:solidFill>
                <a:latin typeface="+mn-lt"/>
                <a:ea typeface="+mn-ea"/>
                <a:cs typeface="+mn-cs"/>
              </a:rPr>
              <a:t>and/or symptoms due to abnormal excessive or synchronous</a:t>
            </a:r>
          </a:p>
          <a:p>
            <a:r>
              <a:rPr lang="en-US" sz="1200" b="0" i="0" u="none" strike="noStrike" kern="1200" baseline="0" dirty="0">
                <a:solidFill>
                  <a:schemeClr val="tx1"/>
                </a:solidFill>
                <a:latin typeface="+mn-lt"/>
                <a:ea typeface="+mn-ea"/>
                <a:cs typeface="+mn-cs"/>
              </a:rPr>
              <a:t>neuronal activity in the brain. The term transient is used as</a:t>
            </a:r>
          </a:p>
          <a:p>
            <a:r>
              <a:rPr lang="en-US" sz="1200" b="0" i="0" u="none" strike="noStrike" kern="1200" baseline="0" dirty="0">
                <a:solidFill>
                  <a:schemeClr val="tx1"/>
                </a:solidFill>
                <a:latin typeface="+mn-lt"/>
                <a:ea typeface="+mn-ea"/>
                <a:cs typeface="+mn-cs"/>
              </a:rPr>
              <a:t>demarcated in time, with a clear start and finish.” Classically</a:t>
            </a:r>
          </a:p>
          <a:p>
            <a:r>
              <a:rPr lang="en-US" sz="1200" b="0" i="0" u="none" strike="noStrike" kern="1200" baseline="0" dirty="0">
                <a:solidFill>
                  <a:schemeClr val="tx1"/>
                </a:solidFill>
                <a:latin typeface="+mn-lt"/>
                <a:ea typeface="+mn-ea"/>
                <a:cs typeface="+mn-cs"/>
              </a:rPr>
              <a:t>SE was defined as a “a condition characterized by an</a:t>
            </a:r>
          </a:p>
          <a:p>
            <a:r>
              <a:rPr lang="en-US" sz="1200" b="0" i="0" u="none" strike="noStrike" kern="1200" baseline="0" dirty="0">
                <a:solidFill>
                  <a:schemeClr val="tx1"/>
                </a:solidFill>
                <a:latin typeface="+mn-lt"/>
                <a:ea typeface="+mn-ea"/>
                <a:cs typeface="+mn-cs"/>
              </a:rPr>
              <a:t>epileptic seizure that is sufficiently prolonged or repeated at</a:t>
            </a:r>
          </a:p>
          <a:p>
            <a:r>
              <a:rPr lang="en-US" sz="1200" b="0" i="0" u="none" strike="noStrike" kern="1200" baseline="0" dirty="0">
                <a:solidFill>
                  <a:schemeClr val="tx1"/>
                </a:solidFill>
                <a:latin typeface="+mn-lt"/>
                <a:ea typeface="+mn-ea"/>
                <a:cs typeface="+mn-cs"/>
              </a:rPr>
              <a:t>sufficiently brief intervals so as to produce an unvarying</a:t>
            </a:r>
          </a:p>
          <a:p>
            <a:r>
              <a:rPr lang="es-MX" sz="1200" b="0" i="0" u="none" strike="noStrike" kern="1200" baseline="0" dirty="0">
                <a:solidFill>
                  <a:schemeClr val="tx1"/>
                </a:solidFill>
                <a:latin typeface="+mn-lt"/>
                <a:ea typeface="+mn-ea"/>
                <a:cs typeface="+mn-cs"/>
              </a:rPr>
              <a:t>and </a:t>
            </a:r>
            <a:r>
              <a:rPr lang="es-MX" sz="1200" b="0" i="0" u="none" strike="noStrike" kern="1200" baseline="0" dirty="0" err="1">
                <a:solidFill>
                  <a:schemeClr val="tx1"/>
                </a:solidFill>
                <a:latin typeface="+mn-lt"/>
                <a:ea typeface="+mn-ea"/>
                <a:cs typeface="+mn-cs"/>
              </a:rPr>
              <a:t>enduring</a:t>
            </a:r>
            <a:r>
              <a:rPr lang="es-MX" sz="1200" b="0" i="0" u="none" strike="noStrike" kern="1200" baseline="0" dirty="0">
                <a:solidFill>
                  <a:schemeClr val="tx1"/>
                </a:solidFill>
                <a:latin typeface="+mn-lt"/>
                <a:ea typeface="+mn-ea"/>
                <a:cs typeface="+mn-cs"/>
              </a:rPr>
              <a:t> </a:t>
            </a:r>
            <a:r>
              <a:rPr lang="es-MX" sz="1200" b="0" i="0" u="none" strike="noStrike" kern="1200" baseline="0" dirty="0" err="1">
                <a:solidFill>
                  <a:schemeClr val="tx1"/>
                </a:solidFill>
                <a:latin typeface="+mn-lt"/>
                <a:ea typeface="+mn-ea"/>
                <a:cs typeface="+mn-cs"/>
              </a:rPr>
              <a:t>epileptic</a:t>
            </a:r>
            <a:r>
              <a:rPr lang="es-MX" sz="1200" b="0" i="0" u="none" strike="noStrike" kern="1200" baseline="0" dirty="0">
                <a:solidFill>
                  <a:schemeClr val="tx1"/>
                </a:solidFill>
                <a:latin typeface="+mn-lt"/>
                <a:ea typeface="+mn-ea"/>
                <a:cs typeface="+mn-cs"/>
              </a:rPr>
              <a:t> </a:t>
            </a:r>
            <a:r>
              <a:rPr lang="es-MX" sz="1200" b="0" i="0" u="none" strike="noStrike" kern="1200" baseline="0" dirty="0" err="1">
                <a:solidFill>
                  <a:schemeClr val="tx1"/>
                </a:solidFill>
                <a:latin typeface="+mn-lt"/>
                <a:ea typeface="+mn-ea"/>
                <a:cs typeface="+mn-cs"/>
              </a:rPr>
              <a:t>condition</a:t>
            </a:r>
            <a:r>
              <a:rPr lang="es-MX" sz="1200" b="0" i="0" u="none" strike="noStrike" kern="1200" baseline="0" dirty="0">
                <a:solidFill>
                  <a:schemeClr val="tx1"/>
                </a:solidFill>
                <a:latin typeface="+mn-lt"/>
                <a:ea typeface="+mn-ea"/>
                <a:cs typeface="+mn-cs"/>
              </a:rPr>
              <a:t>.</a:t>
            </a:r>
            <a:endParaRPr lang="es-MX" dirty="0"/>
          </a:p>
        </p:txBody>
      </p:sp>
      <p:sp>
        <p:nvSpPr>
          <p:cNvPr id="4" name="3 Marcador de número de diapositiva"/>
          <p:cNvSpPr>
            <a:spLocks noGrp="1"/>
          </p:cNvSpPr>
          <p:nvPr>
            <p:ph type="sldNum" sz="quarter" idx="10"/>
          </p:nvPr>
        </p:nvSpPr>
        <p:spPr/>
        <p:txBody>
          <a:bodyPr/>
          <a:lstStyle/>
          <a:p>
            <a:fld id="{FD3C2A6B-7EC0-4C6A-B7D6-B6A9ED5E8CB3}" type="slidenum">
              <a:rPr lang="es-MX" smtClean="0"/>
              <a:pPr/>
              <a:t>2</a:t>
            </a:fld>
            <a:endParaRPr lang="es-MX"/>
          </a:p>
        </p:txBody>
      </p:sp>
    </p:spTree>
    <p:extLst>
      <p:ext uri="{BB962C8B-B14F-4D97-AF65-F5344CB8AC3E}">
        <p14:creationId xmlns:p14="http://schemas.microsoft.com/office/powerpoint/2010/main" val="289828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a:latin typeface="Calibri" charset="0"/>
            </a:endParaRPr>
          </a:p>
        </p:txBody>
      </p:sp>
      <p:sp>
        <p:nvSpPr>
          <p:cNvPr id="18435"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AD3DA419-A0B5-714E-BE61-8BF469ED9383}" type="slidenum">
              <a:rPr lang="es-ES" sz="1200">
                <a:latin typeface="Calibri" charset="0"/>
              </a:rPr>
              <a:pPr eaLnBrk="1" fontAlgn="base" hangingPunct="1">
                <a:spcBef>
                  <a:spcPct val="0"/>
                </a:spcBef>
                <a:spcAft>
                  <a:spcPct val="0"/>
                </a:spcAft>
              </a:pPr>
              <a:t>3</a:t>
            </a:fld>
            <a:endParaRPr lang="es-ES" sz="1200">
              <a:latin typeface="Calibri" charset="0"/>
            </a:endParaRPr>
          </a:p>
        </p:txBody>
      </p:sp>
    </p:spTree>
    <p:extLst>
      <p:ext uri="{BB962C8B-B14F-4D97-AF65-F5344CB8AC3E}">
        <p14:creationId xmlns:p14="http://schemas.microsoft.com/office/powerpoint/2010/main" val="387547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a:ln/>
        </p:spPr>
        <p:txBody>
          <a:bodyPr/>
          <a:lstStyle/>
          <a:p>
            <a:endParaRPr lang="en-US"/>
          </a:p>
        </p:txBody>
      </p:sp>
      <p:sp>
        <p:nvSpPr>
          <p:cNvPr id="69636" name="3 Marcador de número de diapositiva"/>
          <p:cNvSpPr>
            <a:spLocks noGrp="1"/>
          </p:cNvSpPr>
          <p:nvPr>
            <p:ph type="sldNum" sz="quarter" idx="5"/>
          </p:nvPr>
        </p:nvSpPr>
        <p:spPr>
          <a:noFill/>
        </p:spPr>
        <p:txBody>
          <a:bodyPr/>
          <a:lstStyle/>
          <a:p>
            <a:fld id="{19311BCE-18C1-4498-B315-4A3F0FDC72AF}" type="slidenum">
              <a:rPr lang="es-ES"/>
              <a:pPr/>
              <a:t>5</a:t>
            </a:fld>
            <a:endParaRPr lang="es-ES"/>
          </a:p>
        </p:txBody>
      </p:sp>
    </p:spTree>
    <p:extLst>
      <p:ext uri="{BB962C8B-B14F-4D97-AF65-F5344CB8AC3E}">
        <p14:creationId xmlns:p14="http://schemas.microsoft.com/office/powerpoint/2010/main" val="22662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First-line treatment includes administration of intravenous benzodiazepines, such as diazepam or lorazepam, which act by potentiating GABAergic inhibition</a:t>
            </a:r>
          </a:p>
          <a:p>
            <a:r>
              <a:rPr lang="en-US" sz="1200" b="0" i="0" u="none" strike="noStrike" kern="1200" baseline="0" dirty="0">
                <a:solidFill>
                  <a:schemeClr val="tx1"/>
                </a:solidFill>
                <a:latin typeface="+mn-lt"/>
                <a:ea typeface="+mn-ea"/>
                <a:cs typeface="+mn-cs"/>
              </a:rPr>
              <a:t>We recently proposed </a:t>
            </a:r>
            <a:r>
              <a:rPr lang="en-US" sz="1200" b="0" i="0" u="none" strike="noStrike" kern="1200" baseline="0" dirty="0" err="1">
                <a:solidFill>
                  <a:schemeClr val="tx1"/>
                </a:solidFill>
                <a:latin typeface="+mn-lt"/>
                <a:ea typeface="+mn-ea"/>
                <a:cs typeface="+mn-cs"/>
              </a:rPr>
              <a:t>mul-titargeted</a:t>
            </a:r>
            <a:r>
              <a:rPr lang="en-US" sz="1200" b="0" i="0" u="none" strike="noStrike" kern="1200" baseline="0" dirty="0">
                <a:solidFill>
                  <a:schemeClr val="tx1"/>
                </a:solidFill>
                <a:latin typeface="+mn-lt"/>
                <a:ea typeface="+mn-ea"/>
                <a:cs typeface="+mn-cs"/>
              </a:rPr>
              <a:t> approaches (“network pharmacology”) to interfere with </a:t>
            </a:r>
            <a:r>
              <a:rPr lang="en-US" sz="1200" b="0" i="0" u="none" strike="noStrike" kern="1200" baseline="0" dirty="0" err="1">
                <a:solidFill>
                  <a:schemeClr val="tx1"/>
                </a:solidFill>
                <a:latin typeface="+mn-lt"/>
                <a:ea typeface="+mn-ea"/>
                <a:cs typeface="+mn-cs"/>
              </a:rPr>
              <a:t>epileptogenesis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Loscher</a:t>
            </a:r>
            <a:r>
              <a:rPr lang="en-US" sz="1200" b="0" i="0" u="none" strike="noStrike" kern="1200" baseline="0" dirty="0">
                <a:solidFill>
                  <a:schemeClr val="tx1"/>
                </a:solidFill>
                <a:latin typeface="+mn-lt"/>
                <a:ea typeface="+mn-ea"/>
                <a:cs typeface="+mn-cs"/>
              </a:rPr>
              <a:t> 2015)</a:t>
            </a:r>
          </a:p>
          <a:p>
            <a:r>
              <a:rPr lang="en-US" sz="1200" b="0" i="0" u="none" strike="noStrike" kern="1200" baseline="0" dirty="0">
                <a:solidFill>
                  <a:schemeClr val="tx1"/>
                </a:solidFill>
                <a:latin typeface="+mn-lt"/>
                <a:ea typeface="+mn-ea"/>
                <a:cs typeface="+mn-cs"/>
              </a:rPr>
              <a:t>is </a:t>
            </a:r>
            <a:r>
              <a:rPr lang="en-US" sz="1200" b="0" i="0" u="none" strike="noStrike" kern="1200" baseline="0" dirty="0" err="1">
                <a:solidFill>
                  <a:schemeClr val="tx1"/>
                </a:solidFill>
                <a:latin typeface="+mn-lt"/>
                <a:ea typeface="+mn-ea"/>
                <a:cs typeface="+mn-cs"/>
              </a:rPr>
              <a:t>devel-oping</a:t>
            </a:r>
            <a:r>
              <a:rPr lang="en-US" sz="1200" b="0" i="0" u="none" strike="noStrike" kern="1200" baseline="0" dirty="0">
                <a:solidFill>
                  <a:schemeClr val="tx1"/>
                </a:solidFill>
                <a:latin typeface="+mn-lt"/>
                <a:ea typeface="+mn-ea"/>
                <a:cs typeface="+mn-cs"/>
              </a:rPr>
              <a:t> novel combinations of clinically used drugs with </a:t>
            </a:r>
            <a:r>
              <a:rPr lang="en-US" sz="1200" b="0" i="0" u="none" strike="noStrike" kern="1200" baseline="0" dirty="0" err="1">
                <a:solidFill>
                  <a:schemeClr val="tx1"/>
                </a:solidFill>
                <a:latin typeface="+mn-lt"/>
                <a:ea typeface="+mn-ea"/>
                <a:cs typeface="+mn-cs"/>
              </a:rPr>
              <a:t>diversemechanisms</a:t>
            </a:r>
            <a:r>
              <a:rPr lang="en-US" sz="1200" b="0" i="0" u="none" strike="noStrike" kern="1200" baseline="0" dirty="0">
                <a:solidFill>
                  <a:schemeClr val="tx1"/>
                </a:solidFill>
                <a:latin typeface="+mn-lt"/>
                <a:ea typeface="+mn-ea"/>
                <a:cs typeface="+mn-cs"/>
              </a:rPr>
              <a:t> that are potentially relevant for </a:t>
            </a:r>
            <a:r>
              <a:rPr lang="en-US" sz="1200" b="0" i="0" u="none" strike="noStrike" kern="1200" baseline="0" dirty="0" err="1">
                <a:solidFill>
                  <a:schemeClr val="tx1"/>
                </a:solidFill>
                <a:latin typeface="+mn-lt"/>
                <a:ea typeface="+mn-ea"/>
                <a:cs typeface="+mn-cs"/>
              </a:rPr>
              <a:t>antiepileptogenesis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Loscher</a:t>
            </a:r>
            <a:r>
              <a:rPr lang="en-US" sz="1200" b="0" i="0" u="none" strike="noStrike" kern="1200" baseline="0" dirty="0">
                <a:solidFill>
                  <a:schemeClr val="tx1"/>
                </a:solidFill>
                <a:latin typeface="+mn-lt"/>
                <a:ea typeface="+mn-ea"/>
                <a:cs typeface="+mn-cs"/>
              </a:rPr>
              <a:t> 2015</a:t>
            </a:r>
          </a:p>
          <a:p>
            <a:r>
              <a:rPr lang="en-US" sz="1200" b="0" i="0" u="none" strike="noStrike" kern="1200" baseline="0" dirty="0" err="1">
                <a:solidFill>
                  <a:schemeClr val="tx1"/>
                </a:solidFill>
                <a:latin typeface="+mn-lt"/>
                <a:ea typeface="+mn-ea"/>
                <a:cs typeface="+mn-cs"/>
              </a:rPr>
              <a:t>Antiinflamatorios</a:t>
            </a:r>
            <a:r>
              <a:rPr lang="en-US" sz="1200" b="0" i="0" u="none" strike="noStrike" kern="1200" baseline="0" dirty="0">
                <a:solidFill>
                  <a:schemeClr val="tx1"/>
                </a:solidFill>
                <a:latin typeface="+mn-lt"/>
                <a:ea typeface="+mn-ea"/>
                <a:cs typeface="+mn-cs"/>
              </a:rPr>
              <a:t>: Celecoxib, </a:t>
            </a:r>
            <a:r>
              <a:rPr lang="en-US" sz="1200" b="0" i="0" u="none" strike="noStrike" kern="1200" baseline="0" dirty="0" err="1">
                <a:solidFill>
                  <a:schemeClr val="tx1"/>
                </a:solidFill>
                <a:latin typeface="+mn-lt"/>
                <a:ea typeface="+mn-ea"/>
                <a:cs typeface="+mn-cs"/>
              </a:rPr>
              <a:t>parecoxib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inhibidores</a:t>
            </a:r>
            <a:r>
              <a:rPr lang="en-US" sz="1200" b="0" i="0" u="none" strike="noStrike" kern="1200" baseline="0" dirty="0">
                <a:solidFill>
                  <a:schemeClr val="tx1"/>
                </a:solidFill>
                <a:latin typeface="+mn-lt"/>
                <a:ea typeface="+mn-ea"/>
                <a:cs typeface="+mn-cs"/>
              </a:rPr>
              <a:t> de la COX2), </a:t>
            </a:r>
            <a:r>
              <a:rPr lang="en-US" sz="1200" b="0" i="0" u="none" strike="noStrike" kern="1200" baseline="0" dirty="0" err="1">
                <a:solidFill>
                  <a:schemeClr val="tx1"/>
                </a:solidFill>
                <a:latin typeface="+mn-lt"/>
                <a:ea typeface="+mn-ea"/>
                <a:cs typeface="+mn-cs"/>
              </a:rPr>
              <a:t>Antagonistas</a:t>
            </a:r>
            <a:r>
              <a:rPr lang="en-US" sz="1200" b="0" i="0" u="none" strike="noStrike" kern="1200" baseline="0" dirty="0">
                <a:solidFill>
                  <a:schemeClr val="tx1"/>
                </a:solidFill>
                <a:latin typeface="+mn-lt"/>
                <a:ea typeface="+mn-ea"/>
                <a:cs typeface="+mn-cs"/>
              </a:rPr>
              <a:t> del receptor </a:t>
            </a:r>
            <a:r>
              <a:rPr lang="en-US" sz="1200" b="0" i="0" u="none" strike="noStrike" kern="1200" baseline="0" dirty="0" err="1">
                <a:solidFill>
                  <a:schemeClr val="tx1"/>
                </a:solidFill>
                <a:latin typeface="+mn-lt"/>
                <a:ea typeface="+mn-ea"/>
                <a:cs typeface="+mn-cs"/>
              </a:rPr>
              <a:t>agiotensina</a:t>
            </a:r>
            <a:r>
              <a:rPr lang="en-US" sz="1200" b="0" i="0" u="none" strike="noStrike" kern="1200" baseline="0" dirty="0">
                <a:solidFill>
                  <a:schemeClr val="tx1"/>
                </a:solidFill>
                <a:latin typeface="+mn-lt"/>
                <a:ea typeface="+mn-ea"/>
                <a:cs typeface="+mn-cs"/>
              </a:rPr>
              <a:t> II Losartan</a:t>
            </a:r>
          </a:p>
          <a:p>
            <a:r>
              <a:rPr lang="en-US" sz="1200" b="0" i="0" u="none" strike="noStrike" kern="1200" baseline="0" dirty="0" err="1">
                <a:solidFill>
                  <a:schemeClr val="tx1"/>
                </a:solidFill>
                <a:latin typeface="+mn-lt"/>
                <a:ea typeface="+mn-ea"/>
                <a:cs typeface="+mn-cs"/>
              </a:rPr>
              <a:t>Neuroprotectivo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Ketamina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memantina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antagonistas</a:t>
            </a:r>
            <a:r>
              <a:rPr lang="en-US" sz="1200" b="0" i="0" u="none" strike="noStrike" kern="1200" baseline="0" dirty="0">
                <a:solidFill>
                  <a:schemeClr val="tx1"/>
                </a:solidFill>
                <a:latin typeface="+mn-lt"/>
                <a:ea typeface="+mn-ea"/>
                <a:cs typeface="+mn-cs"/>
              </a:rPr>
              <a:t> NMDA)</a:t>
            </a:r>
            <a:r>
              <a:rPr lang="en-US" sz="1200" b="0" i="0" u="none" strike="noStrike" kern="1200" baseline="0" dirty="0" err="1">
                <a:solidFill>
                  <a:schemeClr val="tx1"/>
                </a:solidFill>
                <a:latin typeface="+mn-lt"/>
                <a:ea typeface="+mn-ea"/>
                <a:cs typeface="+mn-cs"/>
              </a:rPr>
              <a:t>Inmunosupresores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rapamicina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previene</a:t>
            </a:r>
            <a:r>
              <a:rPr lang="en-US" sz="1200" b="0" i="0" u="none" strike="noStrike" kern="1200" baseline="0" dirty="0">
                <a:solidFill>
                  <a:schemeClr val="tx1"/>
                </a:solidFill>
                <a:latin typeface="+mn-lt"/>
                <a:ea typeface="+mn-ea"/>
                <a:cs typeface="+mn-cs"/>
              </a:rPr>
              <a:t> mossy fiber </a:t>
            </a:r>
            <a:r>
              <a:rPr lang="en-US" sz="1200" b="0" i="0" u="none" strike="noStrike" kern="1200" baseline="0" dirty="0" err="1">
                <a:solidFill>
                  <a:schemeClr val="tx1"/>
                </a:solidFill>
                <a:latin typeface="+mn-lt"/>
                <a:ea typeface="+mn-ea"/>
                <a:cs typeface="+mn-cs"/>
              </a:rPr>
              <a:t>Heng</a:t>
            </a:r>
            <a:r>
              <a:rPr lang="en-US" sz="1200" b="0" i="0" u="none" strike="noStrike" kern="1200" baseline="0" dirty="0">
                <a:solidFill>
                  <a:schemeClr val="tx1"/>
                </a:solidFill>
                <a:latin typeface="+mn-lt"/>
                <a:ea typeface="+mn-ea"/>
                <a:cs typeface="+mn-cs"/>
              </a:rPr>
              <a:t>,)</a:t>
            </a:r>
          </a:p>
          <a:p>
            <a:r>
              <a:rPr lang="es-MX" dirty="0"/>
              <a:t>Network </a:t>
            </a:r>
            <a:r>
              <a:rPr lang="es-MX" dirty="0" err="1"/>
              <a:t>Pharmacology</a:t>
            </a:r>
            <a:r>
              <a:rPr lang="es-MX" dirty="0"/>
              <a:t> White and </a:t>
            </a:r>
            <a:r>
              <a:rPr lang="es-MX" dirty="0" err="1"/>
              <a:t>Loscher</a:t>
            </a:r>
            <a:r>
              <a:rPr lang="es-MX" dirty="0"/>
              <a:t> 2014</a:t>
            </a:r>
          </a:p>
        </p:txBody>
      </p:sp>
      <p:sp>
        <p:nvSpPr>
          <p:cNvPr id="4" name="Marcador de número de diapositiva 3"/>
          <p:cNvSpPr>
            <a:spLocks noGrp="1"/>
          </p:cNvSpPr>
          <p:nvPr>
            <p:ph type="sldNum" sz="quarter" idx="10"/>
          </p:nvPr>
        </p:nvSpPr>
        <p:spPr/>
        <p:txBody>
          <a:bodyPr/>
          <a:lstStyle/>
          <a:p>
            <a:fld id="{A152A98E-EBF8-46A1-B00D-C9305E3F71E2}" type="slidenum">
              <a:rPr lang="es-MX" smtClean="0"/>
              <a:pPr/>
              <a:t>6</a:t>
            </a:fld>
            <a:endParaRPr lang="es-MX"/>
          </a:p>
        </p:txBody>
      </p:sp>
    </p:spTree>
    <p:extLst>
      <p:ext uri="{BB962C8B-B14F-4D97-AF65-F5344CB8AC3E}">
        <p14:creationId xmlns:p14="http://schemas.microsoft.com/office/powerpoint/2010/main" val="132532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r>
              <a:rPr lang="es-MX" sz="1200" baseline="0" dirty="0"/>
              <a:t>Por medio de Tamizado Virtual, se identificó el PPB con un potencial efecto anticonvulsivo. </a:t>
            </a:r>
          </a:p>
          <a:p>
            <a:pPr algn="just"/>
            <a:r>
              <a:rPr lang="es-MX" sz="1200" baseline="0" dirty="0"/>
              <a:t>El siguiente paso fue probar in vivo dicho potencial, para ello inicialmente se utilizan dos modelos por el proyecto de tamizado de anticonvulsivantes del NIH: 1.- inducción por estimulación eléctrica (MES) de crisis y 2.- inducción química (PTZ). Para ello se evaluó su efecto en el ensayo de electrochoque máximo y se concluyó que protege a los ratones de la extensión tónica de manera dosis dependiente.</a:t>
            </a:r>
          </a:p>
          <a:p>
            <a:pPr algn="just"/>
            <a:endParaRPr lang="es-MX" sz="1200" baseline="0" dirty="0"/>
          </a:p>
          <a:p>
            <a:pPr algn="just"/>
            <a:r>
              <a:rPr lang="es-MX" sz="1200" dirty="0"/>
              <a:t>Posteriormente, en el</a:t>
            </a:r>
            <a:r>
              <a:rPr lang="es-MX" sz="1200" baseline="0" dirty="0"/>
              <a:t> Laboratorio se evaluó </a:t>
            </a:r>
            <a:r>
              <a:rPr lang="es-MX" sz="1200" baseline="0" dirty="0">
                <a:solidFill>
                  <a:srgbClr val="FF0000"/>
                </a:solidFill>
              </a:rPr>
              <a:t>la latencia a crisis tónicas inducidas por PTZ, en un grupo control y en animales tratados con </a:t>
            </a:r>
            <a:r>
              <a:rPr lang="es-MX" sz="1200" baseline="0" dirty="0"/>
              <a:t>PPB solo a 30 y 60, y en combinación con dosis </a:t>
            </a:r>
            <a:r>
              <a:rPr lang="es-MX" sz="1200" baseline="0" dirty="0" err="1"/>
              <a:t>subefectivas</a:t>
            </a:r>
            <a:r>
              <a:rPr lang="es-MX" sz="1200" baseline="0" dirty="0"/>
              <a:t> de DZP, </a:t>
            </a:r>
            <a:r>
              <a:rPr lang="es-MX" sz="1200" baseline="0" dirty="0" err="1"/>
              <a:t>PhB</a:t>
            </a:r>
            <a:r>
              <a:rPr lang="es-MX" sz="1200" baseline="0" dirty="0"/>
              <a:t> y PHT. Nótese que el PPB sólo es capaz de aumentar la latencia, principalmente a la dosis de 60, efecto que es aumentado cuando se combina principalmente con fenobarbital, fármaco que aumenta la transmisión </a:t>
            </a:r>
            <a:r>
              <a:rPr lang="es-MX" sz="1200" baseline="0" dirty="0" err="1"/>
              <a:t>GABAérgica</a:t>
            </a:r>
            <a:r>
              <a:rPr lang="es-MX" sz="1200" baseline="0" dirty="0"/>
              <a:t>. Ambos resultados respaldan la predicción del grupo de </a:t>
            </a:r>
            <a:r>
              <a:rPr lang="es-MX" sz="1200" baseline="0" dirty="0" err="1"/>
              <a:t>Talevi</a:t>
            </a:r>
            <a:r>
              <a:rPr lang="es-MX" sz="1200" baseline="0" dirty="0"/>
              <a:t>.</a:t>
            </a:r>
          </a:p>
          <a:p>
            <a:pPr algn="just"/>
            <a:endParaRPr lang="es-MX" sz="1200" baseline="0" dirty="0"/>
          </a:p>
          <a:p>
            <a:pPr algn="just"/>
            <a:r>
              <a:rPr lang="es-MX" sz="1200" dirty="0"/>
              <a:t>Tamizado Virtual: Es una técnica computacional usada en el descubrimiento de fármacos, basada en la búsqueda en </a:t>
            </a:r>
            <a:r>
              <a:rPr lang="es-MX" sz="1200" baseline="0" dirty="0"/>
              <a:t>bases de datos de moléculas con el propósito de identificar estructuras con la probabilidad más alta de unirse al blanco de interés farmacológico.</a:t>
            </a:r>
            <a:endParaRPr lang="es-MX" sz="1200" dirty="0"/>
          </a:p>
          <a:p>
            <a:pPr algn="just"/>
            <a:endParaRPr lang="es-MX" sz="1200" dirty="0"/>
          </a:p>
          <a:p>
            <a:pPr algn="just"/>
            <a:r>
              <a:rPr lang="es-MX" sz="1200" baseline="0" dirty="0"/>
              <a:t>Éstos dos modelos son los dos primeros a evaluar para el Proyecto de tamizado de anticonvulsivos, del NIH desde 1975.</a:t>
            </a:r>
            <a:endParaRPr lang="es-MX" sz="1200" dirty="0"/>
          </a:p>
        </p:txBody>
      </p:sp>
      <p:sp>
        <p:nvSpPr>
          <p:cNvPr id="4" name="Slide Number Placeholder 3"/>
          <p:cNvSpPr>
            <a:spLocks noGrp="1"/>
          </p:cNvSpPr>
          <p:nvPr>
            <p:ph type="sldNum" sz="quarter" idx="10"/>
          </p:nvPr>
        </p:nvSpPr>
        <p:spPr/>
        <p:txBody>
          <a:bodyPr/>
          <a:lstStyle/>
          <a:p>
            <a:fld id="{DC89316A-3579-4E5B-B01C-9990ED4BB91E}" type="slidenum">
              <a:rPr lang="es-MX" smtClean="0"/>
              <a:pPr/>
              <a:t>9</a:t>
            </a:fld>
            <a:endParaRPr lang="es-MX"/>
          </a:p>
        </p:txBody>
      </p:sp>
    </p:spTree>
    <p:extLst>
      <p:ext uri="{BB962C8B-B14F-4D97-AF65-F5344CB8AC3E}">
        <p14:creationId xmlns:p14="http://schemas.microsoft.com/office/powerpoint/2010/main" val="353890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La 4-AP, siendo bloqueador específico de canales de potasio transitorios tipo A, induce un incremento en el potasio intracelular, produciendo la despolarización sostenida de las neuronas piramidales.</a:t>
            </a:r>
          </a:p>
          <a:p>
            <a:pPr algn="just"/>
            <a:endParaRPr lang="es-MX" dirty="0"/>
          </a:p>
          <a:p>
            <a:pPr algn="just"/>
            <a:r>
              <a:rPr lang="es-MX" dirty="0"/>
              <a:t>Muestro</a:t>
            </a:r>
            <a:r>
              <a:rPr lang="es-MX" baseline="0" dirty="0"/>
              <a:t> un trazo representativo del registro de una neurona a la cual se aplicó 4-AP indicado por la flecha roja, el efecto comienza con un aumento en el número y amplitud de los potenciales </a:t>
            </a:r>
            <a:r>
              <a:rPr lang="es-MX" baseline="0" dirty="0" err="1"/>
              <a:t>postsinápticos</a:t>
            </a:r>
            <a:r>
              <a:rPr lang="es-MX" baseline="0" dirty="0"/>
              <a:t> excitadores espontáneos. Posteriormente, con una latencia promedio de 6.2 minutos, se observan potenciales de acción espontáneos, este patrón de actividad epileptiforme se mantuvo durante todo el registro.</a:t>
            </a:r>
          </a:p>
          <a:p>
            <a:pPr algn="just"/>
            <a:r>
              <a:rPr lang="es-MX" baseline="0" dirty="0"/>
              <a:t>Otro de los eventos que presentaron tres de las neuronas fue la despolarización paroxística, que es un patrón característico descrito por Johnston y Brown en 1981.</a:t>
            </a:r>
          </a:p>
          <a:p>
            <a:pPr algn="just"/>
            <a:endParaRPr lang="es-MX" baseline="0" dirty="0"/>
          </a:p>
          <a:p>
            <a:pPr algn="just"/>
            <a:r>
              <a:rPr lang="es-MX" baseline="0" dirty="0"/>
              <a:t>Como podemos observar en el panel inferior, la aplicación del vehículo no provocó ningún cambio en el patrón de disparo.</a:t>
            </a:r>
          </a:p>
        </p:txBody>
      </p:sp>
      <p:sp>
        <p:nvSpPr>
          <p:cNvPr id="4" name="Slide Number Placeholder 3"/>
          <p:cNvSpPr>
            <a:spLocks noGrp="1"/>
          </p:cNvSpPr>
          <p:nvPr>
            <p:ph type="sldNum" sz="quarter" idx="10"/>
          </p:nvPr>
        </p:nvSpPr>
        <p:spPr/>
        <p:txBody>
          <a:bodyPr/>
          <a:lstStyle/>
          <a:p>
            <a:fld id="{43FB0EDB-F863-46AC-A202-B63899341AAC}" type="slidenum">
              <a:rPr lang="es-MX" smtClean="0"/>
              <a:t>11</a:t>
            </a:fld>
            <a:endParaRPr lang="es-MX"/>
          </a:p>
        </p:txBody>
      </p:sp>
    </p:spTree>
    <p:extLst>
      <p:ext uri="{BB962C8B-B14F-4D97-AF65-F5344CB8AC3E}">
        <p14:creationId xmlns:p14="http://schemas.microsoft.com/office/powerpoint/2010/main" val="81138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MX" baseline="0" dirty="0"/>
              <a:t>En el panel superior presento el trazo representativo correspondiente a la perfusión de PPB a una concentración de 200 µM, se observa una marcada disminución en la frecuencia de disparo desde el inicio de la exposición. Efecto que desaparece cuando se lava el fármaco.</a:t>
            </a:r>
          </a:p>
          <a:p>
            <a:pPr algn="just"/>
            <a:r>
              <a:rPr lang="es-MX" baseline="0" dirty="0"/>
              <a:t>Cuando aplicamos la concentración de 500 µM, se observa que suprime totalmente la actividad epileptiforme, a esta concentración tampoco indujo efecto tóxico a la célula ya que la actividad epileptiforme regresó cuando el fármaco es lavado.</a:t>
            </a:r>
          </a:p>
        </p:txBody>
      </p:sp>
      <p:sp>
        <p:nvSpPr>
          <p:cNvPr id="4" name="Slide Number Placeholder 3"/>
          <p:cNvSpPr>
            <a:spLocks noGrp="1"/>
          </p:cNvSpPr>
          <p:nvPr>
            <p:ph type="sldNum" sz="quarter" idx="10"/>
          </p:nvPr>
        </p:nvSpPr>
        <p:spPr/>
        <p:txBody>
          <a:bodyPr/>
          <a:lstStyle/>
          <a:p>
            <a:fld id="{BDC11359-CC8C-4F6C-9575-148FC7A3E6F0}" type="slidenum">
              <a:rPr lang="es-MX" smtClean="0"/>
              <a:t>12</a:t>
            </a:fld>
            <a:endParaRPr lang="es-MX"/>
          </a:p>
        </p:txBody>
      </p:sp>
    </p:spTree>
    <p:extLst>
      <p:ext uri="{BB962C8B-B14F-4D97-AF65-F5344CB8AC3E}">
        <p14:creationId xmlns:p14="http://schemas.microsoft.com/office/powerpoint/2010/main" val="411903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MX" baseline="0" dirty="0"/>
              <a:t>En este trazo presento el patrón cuando la </a:t>
            </a:r>
            <a:r>
              <a:rPr lang="es-MX" baseline="0" dirty="0" err="1"/>
              <a:t>fenitoína</a:t>
            </a:r>
            <a:r>
              <a:rPr lang="es-MX" baseline="0" dirty="0"/>
              <a:t> es aplicada, observamos una disminución en la frecuencia de disparo que posterior a su lavado regresó a la actividad previa. Constante efecto de PHT</a:t>
            </a:r>
          </a:p>
          <a:p>
            <a:pPr algn="just"/>
            <a:r>
              <a:rPr lang="es-MX" baseline="0" dirty="0"/>
              <a:t>Ahora les presentaré el efecto del PPB en la actividad epileptiforme.</a:t>
            </a:r>
          </a:p>
        </p:txBody>
      </p:sp>
      <p:sp>
        <p:nvSpPr>
          <p:cNvPr id="4" name="Slide Number Placeholder 3"/>
          <p:cNvSpPr>
            <a:spLocks noGrp="1"/>
          </p:cNvSpPr>
          <p:nvPr>
            <p:ph type="sldNum" sz="quarter" idx="10"/>
          </p:nvPr>
        </p:nvSpPr>
        <p:spPr/>
        <p:txBody>
          <a:bodyPr/>
          <a:lstStyle/>
          <a:p>
            <a:fld id="{BDC11359-CC8C-4F6C-9575-148FC7A3E6F0}" type="slidenum">
              <a:rPr lang="es-MX" smtClean="0"/>
              <a:t>13</a:t>
            </a:fld>
            <a:endParaRPr lang="es-MX"/>
          </a:p>
        </p:txBody>
      </p:sp>
    </p:spTree>
    <p:extLst>
      <p:ext uri="{BB962C8B-B14F-4D97-AF65-F5344CB8AC3E}">
        <p14:creationId xmlns:p14="http://schemas.microsoft.com/office/powerpoint/2010/main" val="217124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624CD8CB-A6EB-424F-8826-8A2C18FF41DE}" type="datetime1">
              <a:rPr lang="es-MX" smtClean="0"/>
              <a:pPr/>
              <a:t>28/03/2017</a:t>
            </a:fld>
            <a:endParaRPr lang="es-MX"/>
          </a:p>
        </p:txBody>
      </p:sp>
      <p:sp>
        <p:nvSpPr>
          <p:cNvPr id="17" name="16 Marcador de pie de página"/>
          <p:cNvSpPr>
            <a:spLocks noGrp="1"/>
          </p:cNvSpPr>
          <p:nvPr>
            <p:ph type="ftr" sz="quarter" idx="11"/>
          </p:nvPr>
        </p:nvSpPr>
        <p:spPr>
          <a:xfrm>
            <a:off x="5410200" y="4205288"/>
            <a:ext cx="1295400" cy="457200"/>
          </a:xfrm>
        </p:spPr>
        <p:txBody>
          <a:bodyPr/>
          <a:lstStyle/>
          <a:p>
            <a:endParaRPr lang="es-MX"/>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69E203C-E99D-4962-963C-89B1D229524F}" type="slidenum">
              <a:rPr lang="es-MX" smtClean="0"/>
              <a:pPr/>
              <a:t>‹Nº›</a:t>
            </a:fld>
            <a:endParaRPr lang="es-MX"/>
          </a:p>
        </p:txBody>
      </p:sp>
    </p:spTree>
    <p:extLst>
      <p:ext uri="{BB962C8B-B14F-4D97-AF65-F5344CB8AC3E}">
        <p14:creationId xmlns:p14="http://schemas.microsoft.com/office/powerpoint/2010/main" val="1960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797F4CB-184C-4518-8D28-6696F874B5A6}" type="datetime1">
              <a:rPr lang="es-MX" smtClean="0"/>
              <a:pPr/>
              <a:t>28/03/2017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31694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4833DEC8-DD76-4CDB-BF14-72338BD98B40}" type="datetime1">
              <a:rPr lang="es-MX" smtClean="0"/>
              <a:pPr/>
              <a:t>28/03/2017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335683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8F49EFF-6A47-4567-A84E-63EE565B80B3}" type="datetime1">
              <a:rPr lang="es-MX" smtClean="0"/>
              <a:pPr/>
              <a:t>28/03/2017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106464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D0AEDE48-A0AE-4CD8-932A-5B754DAC036E}" type="datetime1">
              <a:rPr lang="es-MX" smtClean="0"/>
              <a:pPr/>
              <a:t>28/03/2017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7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2EB16608-CFD1-47B3-9D81-D00A6517DBD0}" type="datetime1">
              <a:rPr lang="es-MX" smtClean="0"/>
              <a:pPr/>
              <a:t>28/03/2017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196916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6" name="25 Marcador de fecha"/>
          <p:cNvSpPr>
            <a:spLocks noGrp="1"/>
          </p:cNvSpPr>
          <p:nvPr>
            <p:ph type="dt" sz="half" idx="10"/>
          </p:nvPr>
        </p:nvSpPr>
        <p:spPr/>
        <p:txBody>
          <a:bodyPr rtlCol="0"/>
          <a:lstStyle/>
          <a:p>
            <a:fld id="{E95FDBD8-4A6E-43E8-97F0-53934857BA31}" type="datetime1">
              <a:rPr lang="es-MX" smtClean="0"/>
              <a:pPr/>
              <a:t>28/03/2017</a:t>
            </a:fld>
            <a:endParaRPr lang="es-MX"/>
          </a:p>
        </p:txBody>
      </p:sp>
      <p:sp>
        <p:nvSpPr>
          <p:cNvPr id="27" name="26 Marcador de número de diapositiva"/>
          <p:cNvSpPr>
            <a:spLocks noGrp="1"/>
          </p:cNvSpPr>
          <p:nvPr>
            <p:ph type="sldNum" sz="quarter" idx="11"/>
          </p:nvPr>
        </p:nvSpPr>
        <p:spPr/>
        <p:txBody>
          <a:bodyPr rtlCol="0"/>
          <a:lstStyle/>
          <a:p>
            <a:fld id="{A69E203C-E99D-4962-963C-89B1D229524F}" type="slidenum">
              <a:rPr lang="es-MX" smtClean="0"/>
              <a:pPr/>
              <a:t>‹Nº›</a:t>
            </a:fld>
            <a:endParaRPr lang="es-MX"/>
          </a:p>
        </p:txBody>
      </p:sp>
      <p:sp>
        <p:nvSpPr>
          <p:cNvPr id="28" name="27 Marcador de pie de página"/>
          <p:cNvSpPr>
            <a:spLocks noGrp="1"/>
          </p:cNvSpPr>
          <p:nvPr>
            <p:ph type="ftr" sz="quarter" idx="12"/>
          </p:nvPr>
        </p:nvSpPr>
        <p:spPr/>
        <p:txBody>
          <a:bodyPr rtlCol="0"/>
          <a:lstStyle/>
          <a:p>
            <a:endParaRPr lang="es-MX"/>
          </a:p>
        </p:txBody>
      </p:sp>
    </p:spTree>
    <p:extLst>
      <p:ext uri="{BB962C8B-B14F-4D97-AF65-F5344CB8AC3E}">
        <p14:creationId xmlns:p14="http://schemas.microsoft.com/office/powerpoint/2010/main" val="17822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86C692BA-9A80-41A7-B5A9-999456A3D06A}" type="datetime1">
              <a:rPr lang="es-MX" smtClean="0"/>
              <a:pPr/>
              <a:t>28/03/2017</a:t>
            </a:fld>
            <a:endParaRPr lang="es-MX"/>
          </a:p>
        </p:txBody>
      </p:sp>
      <p:sp>
        <p:nvSpPr>
          <p:cNvPr id="4" name="3 Marcador de pie de página"/>
          <p:cNvSpPr>
            <a:spLocks noGrp="1"/>
          </p:cNvSpPr>
          <p:nvPr>
            <p:ph type="ftr" sz="quarter" idx="11"/>
          </p:nvPr>
        </p:nvSpPr>
        <p:spPr>
          <a:xfrm>
            <a:off x="5257800" y="612648"/>
            <a:ext cx="1325880" cy="457200"/>
          </a:xfrm>
        </p:spPr>
        <p:txBody>
          <a:bodyPr/>
          <a:lstStyle/>
          <a:p>
            <a:endParaRPr lang="es-MX"/>
          </a:p>
        </p:txBody>
      </p:sp>
      <p:sp>
        <p:nvSpPr>
          <p:cNvPr id="5" name="4 Marcador de número de diapositiva"/>
          <p:cNvSpPr>
            <a:spLocks noGrp="1"/>
          </p:cNvSpPr>
          <p:nvPr>
            <p:ph type="sldNum" sz="quarter" idx="12"/>
          </p:nvPr>
        </p:nvSpPr>
        <p:spPr>
          <a:xfrm>
            <a:off x="8174736" y="2272"/>
            <a:ext cx="762000" cy="365760"/>
          </a:xfrm>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15832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C2180AF-BDA6-48D2-BEAF-073ED0490E7E}" type="datetime1">
              <a:rPr lang="es-MX" smtClean="0"/>
              <a:pPr/>
              <a:t>28/03/2017</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304641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4190F423-0654-4E28-8289-F3E7AE866875}" type="datetime1">
              <a:rPr lang="es-MX" smtClean="0"/>
              <a:pPr/>
              <a:t>28/03/2017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32449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770DE400-BEB4-4E43-BA14-D69205BDC111}" type="datetime1">
              <a:rPr lang="es-MX" smtClean="0"/>
              <a:pPr/>
              <a:t>28/03/2017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69E203C-E99D-4962-963C-89B1D229524F}" type="slidenum">
              <a:rPr lang="es-MX" smtClean="0"/>
              <a:pPr/>
              <a:t>‹Nº›</a:t>
            </a:fld>
            <a:endParaRPr lang="es-MX"/>
          </a:p>
        </p:txBody>
      </p:sp>
    </p:spTree>
    <p:extLst>
      <p:ext uri="{BB962C8B-B14F-4D97-AF65-F5344CB8AC3E}">
        <p14:creationId xmlns:p14="http://schemas.microsoft.com/office/powerpoint/2010/main" val="12544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CD09F8DC-6F01-449D-BF6F-67EB15C9562E}" type="datetime1">
              <a:rPr lang="es-MX" smtClean="0"/>
              <a:pPr/>
              <a:t>28/03/2017</a:t>
            </a:fld>
            <a:endParaRPr lang="es-MX"/>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MX"/>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69E203C-E99D-4962-963C-89B1D229524F}" type="slidenum">
              <a:rPr lang="es-MX" smtClean="0"/>
              <a:pPr/>
              <a:t>‹Nº›</a:t>
            </a:fld>
            <a:endParaRPr lang="es-MX"/>
          </a:p>
        </p:txBody>
      </p:sp>
    </p:spTree>
    <p:extLst>
      <p:ext uri="{BB962C8B-B14F-4D97-AF65-F5344CB8AC3E}">
        <p14:creationId xmlns:p14="http://schemas.microsoft.com/office/powerpoint/2010/main" val="42203691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gi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6.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www.nature.com/nrd/journal/v12/n10/full/nrd4126.html"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Marcador de contenido"/>
          <p:cNvSpPr>
            <a:spLocks noGrp="1"/>
          </p:cNvSpPr>
          <p:nvPr>
            <p:ph type="ctrTitle"/>
          </p:nvPr>
        </p:nvSpPr>
        <p:spPr>
          <a:xfrm>
            <a:off x="467544" y="1268760"/>
            <a:ext cx="8543925" cy="1512168"/>
          </a:xfrm>
        </p:spPr>
        <p:txBody>
          <a:bodyPr>
            <a:noAutofit/>
          </a:bodyPr>
          <a:lstStyle/>
          <a:p>
            <a:pPr algn="ctr">
              <a:buClr>
                <a:schemeClr val="bg2">
                  <a:lumMod val="50000"/>
                </a:schemeClr>
              </a:buClr>
            </a:pPr>
            <a:r>
              <a:rPr lang="es-MX" sz="3600" dirty="0">
                <a:latin typeface="Arial" panose="020B0604020202020204" pitchFamily="34" charset="0"/>
                <a:cs typeface="Arial" panose="020B0604020202020204" pitchFamily="34" charset="0"/>
              </a:rPr>
              <a:t>En busca de nuevas estrategias terapéuticas para el control de la epilepsia </a:t>
            </a:r>
            <a:r>
              <a:rPr lang="es-MX" sz="3600" dirty="0" err="1">
                <a:latin typeface="Arial" panose="020B0604020202020204" pitchFamily="34" charset="0"/>
                <a:cs typeface="Arial" panose="020B0604020202020204" pitchFamily="34" charset="0"/>
              </a:rPr>
              <a:t>farmacorresistente</a:t>
            </a:r>
            <a:endParaRPr lang="es-MX" sz="3600" b="1" dirty="0">
              <a:solidFill>
                <a:schemeClr val="bg2">
                  <a:lumMod val="90000"/>
                </a:schemeClr>
              </a:solidFill>
              <a:latin typeface="Arial" panose="020B0604020202020204" pitchFamily="34" charset="0"/>
              <a:cs typeface="Arial" panose="020B0604020202020204" pitchFamily="34" charset="0"/>
            </a:endParaRPr>
          </a:p>
        </p:txBody>
      </p:sp>
      <p:sp>
        <p:nvSpPr>
          <p:cNvPr id="3" name="2 Subtítulo"/>
          <p:cNvSpPr>
            <a:spLocks noGrp="1"/>
          </p:cNvSpPr>
          <p:nvPr>
            <p:ph type="subTitle" idx="1"/>
          </p:nvPr>
        </p:nvSpPr>
        <p:spPr>
          <a:xfrm>
            <a:off x="971600" y="4509120"/>
            <a:ext cx="7067128" cy="1752600"/>
          </a:xfrm>
        </p:spPr>
        <p:txBody>
          <a:bodyPr>
            <a:normAutofit fontScale="92500" lnSpcReduction="10000"/>
          </a:bodyPr>
          <a:lstStyle/>
          <a:p>
            <a:pPr algn="ctr"/>
            <a:endParaRPr lang="es-MX" sz="2000" dirty="0"/>
          </a:p>
          <a:p>
            <a:pPr algn="ctr"/>
            <a:r>
              <a:rPr lang="es-MX" sz="3200" b="1" dirty="0">
                <a:latin typeface="Arial" panose="020B0604020202020204" pitchFamily="34" charset="0"/>
                <a:cs typeface="Arial" panose="020B0604020202020204" pitchFamily="34" charset="0"/>
              </a:rPr>
              <a:t>Dra. Luisa Rocha</a:t>
            </a:r>
          </a:p>
          <a:p>
            <a:pPr algn="ctr"/>
            <a:r>
              <a:rPr lang="es-MX" sz="3200" b="1" dirty="0">
                <a:latin typeface="Arial" panose="020B0604020202020204" pitchFamily="34" charset="0"/>
                <a:cs typeface="Arial" panose="020B0604020202020204" pitchFamily="34" charset="0"/>
              </a:rPr>
              <a:t>Depto. </a:t>
            </a:r>
            <a:r>
              <a:rPr lang="es-MX" sz="3200" b="1" dirty="0" err="1">
                <a:latin typeface="Arial" panose="020B0604020202020204" pitchFamily="34" charset="0"/>
                <a:cs typeface="Arial" panose="020B0604020202020204" pitchFamily="34" charset="0"/>
              </a:rPr>
              <a:t>Farmacobiología</a:t>
            </a:r>
            <a:endParaRPr lang="es-MX" sz="3200" b="1" dirty="0">
              <a:latin typeface="Arial" panose="020B0604020202020204" pitchFamily="34" charset="0"/>
              <a:cs typeface="Arial" panose="020B0604020202020204" pitchFamily="34" charset="0"/>
            </a:endParaRPr>
          </a:p>
          <a:p>
            <a:pPr algn="ctr"/>
            <a:r>
              <a:rPr lang="es-MX" sz="3200" b="1" dirty="0">
                <a:latin typeface="Arial" panose="020B0604020202020204" pitchFamily="34" charset="0"/>
                <a:cs typeface="Arial" panose="020B0604020202020204" pitchFamily="34" charset="0"/>
              </a:rPr>
              <a:t>CINVESTAV</a:t>
            </a:r>
          </a:p>
        </p:txBody>
      </p:sp>
      <p:pic>
        <p:nvPicPr>
          <p:cNvPr id="7" name="Picture 2" descr="http://www.cnd.mcgill.ca/Images/cinvestav.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6064" y="4653136"/>
            <a:ext cx="1319517" cy="1290466"/>
          </a:xfrm>
          <a:prstGeom prst="rect">
            <a:avLst/>
          </a:prstGeom>
          <a:noFill/>
          <a:ln w="9525">
            <a:noFill/>
            <a:miter lim="800000"/>
            <a:headEnd/>
            <a:tailEnd/>
          </a:ln>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4365104"/>
            <a:ext cx="2232248" cy="2232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A69E203C-E99D-4962-963C-89B1D229524F}" type="slidenum">
              <a:rPr lang="es-MX" smtClean="0"/>
              <a:pPr/>
              <a:t>10</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2"/>
            <a:ext cx="9144000" cy="6858000"/>
          </a:xfrm>
          <a:prstGeom prst="rect">
            <a:avLst/>
          </a:prstGeom>
        </p:spPr>
      </p:pic>
      <p:sp>
        <p:nvSpPr>
          <p:cNvPr id="6" name="CuadroTexto 5"/>
          <p:cNvSpPr txBox="1"/>
          <p:nvPr/>
        </p:nvSpPr>
        <p:spPr>
          <a:xfrm>
            <a:off x="2339752" y="368032"/>
            <a:ext cx="5472608" cy="707886"/>
          </a:xfrm>
          <a:prstGeom prst="rect">
            <a:avLst/>
          </a:prstGeom>
          <a:noFill/>
        </p:spPr>
        <p:txBody>
          <a:bodyPr wrap="square" rtlCol="0">
            <a:spAutoFit/>
          </a:bodyPr>
          <a:lstStyle/>
          <a:p>
            <a:pPr algn="ctr"/>
            <a:r>
              <a:rPr lang="es-MX" sz="4000" dirty="0">
                <a:latin typeface="Arial" panose="020B0604020202020204" pitchFamily="34" charset="0"/>
                <a:cs typeface="Arial" panose="020B0604020202020204" pitchFamily="34" charset="0"/>
              </a:rPr>
              <a:t>Hipocampo </a:t>
            </a:r>
            <a:r>
              <a:rPr lang="es-MX" sz="4000" i="1" dirty="0">
                <a:latin typeface="Arial" panose="020B0604020202020204" pitchFamily="34" charset="0"/>
                <a:cs typeface="Arial" panose="020B0604020202020204" pitchFamily="34" charset="0"/>
              </a:rPr>
              <a:t>in vitro</a:t>
            </a:r>
          </a:p>
        </p:txBody>
      </p:sp>
    </p:spTree>
    <p:extLst>
      <p:ext uri="{BB962C8B-B14F-4D97-AF65-F5344CB8AC3E}">
        <p14:creationId xmlns:p14="http://schemas.microsoft.com/office/powerpoint/2010/main" val="397346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9" y="1328874"/>
            <a:ext cx="9144000" cy="1931980"/>
          </a:xfrm>
          <a:prstGeom prst="rect">
            <a:avLst/>
          </a:prstGeom>
        </p:spPr>
      </p:pic>
      <p:sp>
        <p:nvSpPr>
          <p:cNvPr id="21" name="Title 1"/>
          <p:cNvSpPr txBox="1">
            <a:spLocks/>
          </p:cNvSpPr>
          <p:nvPr/>
        </p:nvSpPr>
        <p:spPr>
          <a:xfrm>
            <a:off x="994851" y="405217"/>
            <a:ext cx="7775630" cy="719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Actividad epileptiforme inducida por 4-AP</a:t>
            </a:r>
          </a:p>
        </p:txBody>
      </p:sp>
      <p:grpSp>
        <p:nvGrpSpPr>
          <p:cNvPr id="3" name="Group 2"/>
          <p:cNvGrpSpPr/>
          <p:nvPr/>
        </p:nvGrpSpPr>
        <p:grpSpPr>
          <a:xfrm>
            <a:off x="1162163" y="1116936"/>
            <a:ext cx="635110" cy="486534"/>
            <a:chOff x="655933" y="2140815"/>
            <a:chExt cx="635110" cy="486534"/>
          </a:xfrm>
        </p:grpSpPr>
        <p:sp>
          <p:nvSpPr>
            <p:cNvPr id="15" name="Down Arrow 14"/>
            <p:cNvSpPr/>
            <p:nvPr/>
          </p:nvSpPr>
          <p:spPr>
            <a:xfrm>
              <a:off x="902711" y="2440312"/>
              <a:ext cx="114300" cy="18703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2" name="TextBox 1"/>
            <p:cNvSpPr txBox="1"/>
            <p:nvPr/>
          </p:nvSpPr>
          <p:spPr>
            <a:xfrm>
              <a:off x="655933" y="2140815"/>
              <a:ext cx="635110" cy="369332"/>
            </a:xfrm>
            <a:prstGeom prst="rect">
              <a:avLst/>
            </a:prstGeom>
            <a:noFill/>
          </p:spPr>
          <p:txBody>
            <a:bodyPr wrap="none" rtlCol="0">
              <a:spAutoFit/>
            </a:bodyPr>
            <a:lstStyle/>
            <a:p>
              <a:r>
                <a:rPr lang="es-MX" b="1" dirty="0">
                  <a:solidFill>
                    <a:srgbClr val="FF0000"/>
                  </a:solidFill>
                  <a:effectLst>
                    <a:outerShdw blurRad="38100" dist="38100" dir="2700000" algn="tl">
                      <a:srgbClr val="000000">
                        <a:alpha val="43137"/>
                      </a:srgbClr>
                    </a:outerShdw>
                  </a:effectLst>
                </a:rPr>
                <a:t>4-AP</a:t>
              </a:r>
            </a:p>
          </p:txBody>
        </p:sp>
      </p:grpSp>
      <p:sp>
        <p:nvSpPr>
          <p:cNvPr id="38" name="Content Placeholder 2"/>
          <p:cNvSpPr txBox="1">
            <a:spLocks/>
          </p:cNvSpPr>
          <p:nvPr/>
        </p:nvSpPr>
        <p:spPr>
          <a:xfrm>
            <a:off x="2891795" y="3138427"/>
            <a:ext cx="5208597" cy="565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b="1" dirty="0">
                <a:solidFill>
                  <a:schemeClr val="tx1">
                    <a:lumMod val="75000"/>
                    <a:lumOff val="25000"/>
                  </a:schemeClr>
                </a:solidFill>
                <a:effectLst>
                  <a:outerShdw blurRad="38100" dist="38100" dir="2700000" algn="tl">
                    <a:srgbClr val="000000">
                      <a:alpha val="43137"/>
                    </a:srgbClr>
                  </a:outerShdw>
                </a:effectLst>
              </a:rPr>
              <a:t>Latencia: 6.2 ± 0.89 min</a:t>
            </a:r>
          </a:p>
          <a:p>
            <a:pPr lvl="1" algn="just"/>
            <a:endParaRPr lang="es-MX" sz="1600" b="1" dirty="0">
              <a:solidFill>
                <a:schemeClr val="tx1">
                  <a:lumMod val="75000"/>
                  <a:lumOff val="25000"/>
                </a:schemeClr>
              </a:solidFill>
              <a:effectLst>
                <a:outerShdw blurRad="38100" dist="38100" dir="2700000" algn="tl">
                  <a:srgbClr val="000000">
                    <a:alpha val="43137"/>
                  </a:srgbClr>
                </a:outerShdw>
              </a:effectLst>
            </a:endParaRPr>
          </a:p>
          <a:p>
            <a:pPr algn="just"/>
            <a:endParaRPr lang="es-MX" sz="1800" b="1" dirty="0">
              <a:solidFill>
                <a:schemeClr val="tx1">
                  <a:lumMod val="75000"/>
                  <a:lumOff val="25000"/>
                </a:schemeClr>
              </a:solidFill>
              <a:effectLst>
                <a:outerShdw blurRad="38100" dist="38100" dir="2700000" algn="tl">
                  <a:srgbClr val="000000">
                    <a:alpha val="43137"/>
                  </a:srgbClr>
                </a:outerShdw>
              </a:effectLst>
            </a:endParaRPr>
          </a:p>
        </p:txBody>
      </p:sp>
      <p:grpSp>
        <p:nvGrpSpPr>
          <p:cNvPr id="12" name="Group 11"/>
          <p:cNvGrpSpPr/>
          <p:nvPr/>
        </p:nvGrpSpPr>
        <p:grpSpPr>
          <a:xfrm>
            <a:off x="58804" y="944660"/>
            <a:ext cx="1044556" cy="1230284"/>
            <a:chOff x="8065850" y="5742718"/>
            <a:chExt cx="768926" cy="696491"/>
          </a:xfrm>
        </p:grpSpPr>
        <p:grpSp>
          <p:nvGrpSpPr>
            <p:cNvPr id="14" name="Group 13"/>
            <p:cNvGrpSpPr/>
            <p:nvPr/>
          </p:nvGrpSpPr>
          <p:grpSpPr>
            <a:xfrm>
              <a:off x="8065850" y="6200299"/>
              <a:ext cx="768926" cy="238910"/>
              <a:chOff x="10861964" y="6827191"/>
              <a:chExt cx="1025236" cy="318547"/>
            </a:xfrm>
          </p:grpSpPr>
          <p:cxnSp>
            <p:nvCxnSpPr>
              <p:cNvPr id="10" name="Straight Connector 9"/>
              <p:cNvCxnSpPr/>
              <p:nvPr/>
            </p:nvCxnSpPr>
            <p:spPr>
              <a:xfrm>
                <a:off x="10861964" y="6827191"/>
                <a:ext cx="10252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002766" y="6901803"/>
                <a:ext cx="779125" cy="243935"/>
              </a:xfrm>
              <a:prstGeom prst="rect">
                <a:avLst/>
              </a:prstGeom>
            </p:spPr>
            <p:txBody>
              <a:bodyPr wrap="none">
                <a:spAutoFit/>
              </a:bodyPr>
              <a:lstStyle/>
              <a:p>
                <a:r>
                  <a:rPr lang="es-MX" sz="1500" b="1" dirty="0">
                    <a:latin typeface="Arial" panose="020B0604020202020204" pitchFamily="34" charset="0"/>
                    <a:cs typeface="Arial" panose="020B0604020202020204" pitchFamily="34" charset="0"/>
                  </a:rPr>
                  <a:t>10 min</a:t>
                </a:r>
              </a:p>
            </p:txBody>
          </p:sp>
        </p:grpSp>
        <p:cxnSp>
          <p:nvCxnSpPr>
            <p:cNvPr id="39" name="Straight Connector 38"/>
            <p:cNvCxnSpPr/>
            <p:nvPr/>
          </p:nvCxnSpPr>
          <p:spPr>
            <a:xfrm flipV="1">
              <a:off x="8091259" y="5742718"/>
              <a:ext cx="0" cy="462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201236" y="5884676"/>
              <a:ext cx="553663" cy="182951"/>
            </a:xfrm>
            <a:prstGeom prst="rect">
              <a:avLst/>
            </a:prstGeom>
          </p:spPr>
          <p:txBody>
            <a:bodyPr wrap="none">
              <a:spAutoFit/>
            </a:bodyPr>
            <a:lstStyle/>
            <a:p>
              <a:r>
                <a:rPr lang="es-MX" sz="1500" b="1" dirty="0">
                  <a:latin typeface="Arial" panose="020B0604020202020204" pitchFamily="34" charset="0"/>
                  <a:cs typeface="Arial" panose="020B0604020202020204" pitchFamily="34" charset="0"/>
                </a:rPr>
                <a:t>40 </a:t>
              </a:r>
              <a:r>
                <a:rPr lang="es-MX" sz="1500" b="1" dirty="0" err="1">
                  <a:latin typeface="Arial" panose="020B0604020202020204" pitchFamily="34" charset="0"/>
                  <a:cs typeface="Arial" panose="020B0604020202020204" pitchFamily="34" charset="0"/>
                </a:rPr>
                <a:t>mV</a:t>
              </a:r>
              <a:endParaRPr lang="es-MX" sz="1500" b="1" dirty="0">
                <a:latin typeface="Arial" panose="020B0604020202020204" pitchFamily="34" charset="0"/>
                <a:cs typeface="Arial" panose="020B0604020202020204" pitchFamily="34" charset="0"/>
              </a:endParaRPr>
            </a:p>
          </p:txBody>
        </p:sp>
      </p:grpSp>
      <p:grpSp>
        <p:nvGrpSpPr>
          <p:cNvPr id="4" name="Group 3"/>
          <p:cNvGrpSpPr/>
          <p:nvPr/>
        </p:nvGrpSpPr>
        <p:grpSpPr>
          <a:xfrm>
            <a:off x="5274177" y="3537679"/>
            <a:ext cx="3839843" cy="2708294"/>
            <a:chOff x="-478983" y="3539115"/>
            <a:chExt cx="3839843" cy="2708294"/>
          </a:xfrm>
        </p:grpSpPr>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88360" t="91701"/>
            <a:stretch/>
          </p:blipFill>
          <p:spPr>
            <a:xfrm>
              <a:off x="2272618" y="5054433"/>
              <a:ext cx="1064377" cy="440555"/>
            </a:xfrm>
            <a:prstGeom prst="rect">
              <a:avLst/>
            </a:prstGeom>
          </p:spPr>
        </p:pic>
        <p:grpSp>
          <p:nvGrpSpPr>
            <p:cNvPr id="8" name="Group 7"/>
            <p:cNvGrpSpPr/>
            <p:nvPr/>
          </p:nvGrpSpPr>
          <p:grpSpPr>
            <a:xfrm>
              <a:off x="-478983" y="3539115"/>
              <a:ext cx="3839843" cy="2708294"/>
              <a:chOff x="-478983" y="3539115"/>
              <a:chExt cx="3839843" cy="2708294"/>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24005" t="59907" r="49543"/>
              <a:stretch/>
            </p:blipFill>
            <p:spPr>
              <a:xfrm>
                <a:off x="270350" y="4119021"/>
                <a:ext cx="2418736" cy="2128388"/>
              </a:xfrm>
              <a:prstGeom prst="rect">
                <a:avLst/>
              </a:prstGeom>
            </p:spPr>
          </p:pic>
          <p:sp>
            <p:nvSpPr>
              <p:cNvPr id="44" name="Content Placeholder 2"/>
              <p:cNvSpPr txBox="1">
                <a:spLocks/>
              </p:cNvSpPr>
              <p:nvPr/>
            </p:nvSpPr>
            <p:spPr>
              <a:xfrm>
                <a:off x="-478983" y="3539115"/>
                <a:ext cx="3839843" cy="578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800" b="1" dirty="0">
                    <a:solidFill>
                      <a:schemeClr val="tx1">
                        <a:lumMod val="75000"/>
                        <a:lumOff val="25000"/>
                      </a:schemeClr>
                    </a:solidFill>
                    <a:effectLst>
                      <a:outerShdw blurRad="38100" dist="38100" dir="2700000" algn="tl">
                        <a:srgbClr val="000000">
                          <a:alpha val="43137"/>
                        </a:srgbClr>
                      </a:outerShdw>
                    </a:effectLst>
                  </a:rPr>
                  <a:t>Despolarización Paroxística </a:t>
                </a:r>
                <a:r>
                  <a:rPr lang="es-MX" sz="1800" dirty="0">
                    <a:solidFill>
                      <a:schemeClr val="tx1">
                        <a:lumMod val="75000"/>
                        <a:lumOff val="25000"/>
                      </a:schemeClr>
                    </a:solidFill>
                  </a:rPr>
                  <a:t>(PDS; </a:t>
                </a:r>
                <a:r>
                  <a:rPr lang="es-MX" sz="1800" dirty="0" err="1">
                    <a:solidFill>
                      <a:schemeClr val="tx1">
                        <a:lumMod val="75000"/>
                        <a:lumOff val="25000"/>
                      </a:schemeClr>
                    </a:solidFill>
                  </a:rPr>
                  <a:t>Matsumoto</a:t>
                </a:r>
                <a:r>
                  <a:rPr lang="es-MX" sz="1800" dirty="0">
                    <a:solidFill>
                      <a:schemeClr val="tx1">
                        <a:lumMod val="75000"/>
                        <a:lumOff val="25000"/>
                      </a:schemeClr>
                    </a:solidFill>
                  </a:rPr>
                  <a:t> y </a:t>
                </a:r>
                <a:r>
                  <a:rPr lang="es-MX" sz="1800" dirty="0" err="1">
                    <a:solidFill>
                      <a:schemeClr val="tx1">
                        <a:lumMod val="75000"/>
                        <a:lumOff val="25000"/>
                      </a:schemeClr>
                    </a:solidFill>
                  </a:rPr>
                  <a:t>Marsan</a:t>
                </a:r>
                <a:r>
                  <a:rPr lang="es-MX" sz="1800" dirty="0">
                    <a:solidFill>
                      <a:schemeClr val="tx1">
                        <a:lumMod val="75000"/>
                        <a:lumOff val="25000"/>
                      </a:schemeClr>
                    </a:solidFill>
                  </a:rPr>
                  <a:t>, 1964)</a:t>
                </a:r>
              </a:p>
            </p:txBody>
          </p:sp>
        </p:grpSp>
      </p:grpSp>
      <p:grpSp>
        <p:nvGrpSpPr>
          <p:cNvPr id="9" name="Group 8"/>
          <p:cNvGrpSpPr/>
          <p:nvPr/>
        </p:nvGrpSpPr>
        <p:grpSpPr>
          <a:xfrm>
            <a:off x="3026281" y="3791512"/>
            <a:ext cx="2491742" cy="2338650"/>
            <a:chOff x="3260196" y="3791512"/>
            <a:chExt cx="2491742" cy="2338650"/>
          </a:xfrm>
        </p:grpSpPr>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49838" t="59907" r="24839"/>
            <a:stretch/>
          </p:blipFill>
          <p:spPr>
            <a:xfrm>
              <a:off x="3348319" y="4302013"/>
              <a:ext cx="2315496" cy="1828149"/>
            </a:xfrm>
            <a:prstGeom prst="rect">
              <a:avLst/>
            </a:prstGeom>
          </p:spPr>
        </p:pic>
        <p:sp>
          <p:nvSpPr>
            <p:cNvPr id="45" name="Content Placeholder 2"/>
            <p:cNvSpPr txBox="1">
              <a:spLocks/>
            </p:cNvSpPr>
            <p:nvPr/>
          </p:nvSpPr>
          <p:spPr>
            <a:xfrm>
              <a:off x="3260196" y="3791512"/>
              <a:ext cx="2491742" cy="655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b="1" dirty="0">
                  <a:solidFill>
                    <a:schemeClr val="tx1">
                      <a:lumMod val="75000"/>
                      <a:lumOff val="25000"/>
                    </a:schemeClr>
                  </a:solidFill>
                  <a:effectLst>
                    <a:outerShdw blurRad="38100" dist="38100" dir="2700000" algn="tl">
                      <a:srgbClr val="000000">
                        <a:alpha val="43137"/>
                      </a:srgbClr>
                    </a:outerShdw>
                  </a:effectLst>
                </a:rPr>
                <a:t>Actividad Epileptiforme </a:t>
              </a:r>
              <a:r>
                <a:rPr lang="es-MX" sz="1800" dirty="0">
                  <a:solidFill>
                    <a:schemeClr val="tx1">
                      <a:lumMod val="75000"/>
                      <a:lumOff val="25000"/>
                    </a:schemeClr>
                  </a:solidFill>
                </a:rPr>
                <a:t>(</a:t>
              </a:r>
              <a:r>
                <a:rPr lang="es-MX" sz="1800" dirty="0" err="1">
                  <a:solidFill>
                    <a:schemeClr val="tx1">
                      <a:lumMod val="75000"/>
                      <a:lumOff val="25000"/>
                    </a:schemeClr>
                  </a:solidFill>
                </a:rPr>
                <a:t>Rutecki</a:t>
              </a:r>
              <a:r>
                <a:rPr lang="es-MX" sz="1800" dirty="0">
                  <a:solidFill>
                    <a:schemeClr val="tx1">
                      <a:lumMod val="75000"/>
                      <a:lumOff val="25000"/>
                    </a:schemeClr>
                  </a:solidFill>
                </a:rPr>
                <a:t> y Yang, 1998)</a:t>
              </a:r>
            </a:p>
          </p:txBody>
        </p:sp>
      </p:grpSp>
      <p:grpSp>
        <p:nvGrpSpPr>
          <p:cNvPr id="13" name="Group 12"/>
          <p:cNvGrpSpPr/>
          <p:nvPr/>
        </p:nvGrpSpPr>
        <p:grpSpPr>
          <a:xfrm>
            <a:off x="-179810" y="3804453"/>
            <a:ext cx="3318388" cy="2004498"/>
            <a:chOff x="5941839" y="3801233"/>
            <a:chExt cx="3318388" cy="2004498"/>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0797" t="87312" r="41001"/>
            <a:stretch/>
          </p:blipFill>
          <p:spPr>
            <a:xfrm>
              <a:off x="5941839" y="4935576"/>
              <a:ext cx="3318388" cy="870155"/>
            </a:xfrm>
            <a:prstGeom prst="rect">
              <a:avLst/>
            </a:prstGeom>
          </p:spPr>
        </p:pic>
        <p:sp>
          <p:nvSpPr>
            <p:cNvPr id="46" name="Content Placeholder 2"/>
            <p:cNvSpPr txBox="1">
              <a:spLocks/>
            </p:cNvSpPr>
            <p:nvPr/>
          </p:nvSpPr>
          <p:spPr>
            <a:xfrm>
              <a:off x="6338524" y="3801233"/>
              <a:ext cx="1684983" cy="235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b="1" dirty="0" err="1">
                  <a:solidFill>
                    <a:schemeClr val="tx1">
                      <a:lumMod val="75000"/>
                      <a:lumOff val="25000"/>
                    </a:schemeClr>
                  </a:solidFill>
                  <a:effectLst>
                    <a:outerShdw blurRad="38100" dist="38100" dir="2700000" algn="tl">
                      <a:srgbClr val="000000">
                        <a:alpha val="43137"/>
                      </a:srgbClr>
                    </a:outerShdw>
                  </a:effectLst>
                </a:rPr>
                <a:t>sEPSP</a:t>
              </a:r>
              <a:endParaRPr lang="es-MX" sz="1800" b="1" dirty="0">
                <a:solidFill>
                  <a:schemeClr val="tx1">
                    <a:lumMod val="75000"/>
                    <a:lumOff val="25000"/>
                  </a:schemeClr>
                </a:solidFill>
                <a:effectLst>
                  <a:outerShdw blurRad="38100" dist="38100" dir="2700000" algn="tl">
                    <a:srgbClr val="000000">
                      <a:alpha val="43137"/>
                    </a:srgbClr>
                  </a:outerShdw>
                </a:effectLst>
              </a:endParaRPr>
            </a:p>
          </p:txBody>
        </p:sp>
      </p:grpSp>
      <p:sp>
        <p:nvSpPr>
          <p:cNvPr id="5" name="Slide Number Placeholder 4"/>
          <p:cNvSpPr>
            <a:spLocks noGrp="1"/>
          </p:cNvSpPr>
          <p:nvPr>
            <p:ph type="sldNum" sz="quarter" idx="12"/>
          </p:nvPr>
        </p:nvSpPr>
        <p:spPr/>
        <p:txBody>
          <a:bodyPr/>
          <a:lstStyle/>
          <a:p>
            <a:fld id="{3B686FFE-A671-436D-9CFF-ADE123E319E7}" type="slidenum">
              <a:rPr lang="es-MX" smtClean="0"/>
              <a:t>11</a:t>
            </a:fld>
            <a:endParaRPr lang="es-MX"/>
          </a:p>
        </p:txBody>
      </p:sp>
      <p:sp>
        <p:nvSpPr>
          <p:cNvPr id="35" name="CuadroTexto 34"/>
          <p:cNvSpPr txBox="1"/>
          <p:nvPr/>
        </p:nvSpPr>
        <p:spPr>
          <a:xfrm>
            <a:off x="3995936" y="6351711"/>
            <a:ext cx="4680520"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Lara-</a:t>
            </a:r>
            <a:r>
              <a:rPr lang="es-MX" sz="2400" dirty="0" err="1">
                <a:latin typeface="Arial" panose="020B0604020202020204" pitchFamily="34" charset="0"/>
                <a:cs typeface="Arial" panose="020B0604020202020204" pitchFamily="34" charset="0"/>
              </a:rPr>
              <a:t>Valderrábano</a:t>
            </a:r>
            <a:r>
              <a:rPr lang="es-MX" sz="2400" dirty="0">
                <a:latin typeface="Arial" panose="020B0604020202020204" pitchFamily="34" charset="0"/>
                <a:cs typeface="Arial" panose="020B0604020202020204" pitchFamily="34" charset="0"/>
              </a:rPr>
              <a:t> et al., 2016</a:t>
            </a:r>
          </a:p>
        </p:txBody>
      </p:sp>
    </p:spTree>
    <p:extLst>
      <p:ext uri="{BB962C8B-B14F-4D97-AF65-F5344CB8AC3E}">
        <p14:creationId xmlns:p14="http://schemas.microsoft.com/office/powerpoint/2010/main" val="3098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75352" y="447253"/>
            <a:ext cx="89932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El PPB reduce la actividad epileptiforme</a:t>
            </a:r>
          </a:p>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 </a:t>
            </a:r>
          </a:p>
        </p:txBody>
      </p:sp>
      <p:grpSp>
        <p:nvGrpSpPr>
          <p:cNvPr id="34" name="Group 33"/>
          <p:cNvGrpSpPr/>
          <p:nvPr/>
        </p:nvGrpSpPr>
        <p:grpSpPr>
          <a:xfrm>
            <a:off x="7823966" y="3978111"/>
            <a:ext cx="1289720" cy="997196"/>
            <a:chOff x="8065871" y="5742718"/>
            <a:chExt cx="823045" cy="668030"/>
          </a:xfrm>
        </p:grpSpPr>
        <p:grpSp>
          <p:nvGrpSpPr>
            <p:cNvPr id="35" name="Group 34"/>
            <p:cNvGrpSpPr/>
            <p:nvPr/>
          </p:nvGrpSpPr>
          <p:grpSpPr>
            <a:xfrm>
              <a:off x="8065871" y="6180888"/>
              <a:ext cx="823045" cy="229860"/>
              <a:chOff x="10861964" y="6801301"/>
              <a:chExt cx="1097392" cy="306480"/>
            </a:xfrm>
          </p:grpSpPr>
          <p:cxnSp>
            <p:nvCxnSpPr>
              <p:cNvPr id="41" name="Straight Connector 40"/>
              <p:cNvCxnSpPr/>
              <p:nvPr/>
            </p:nvCxnSpPr>
            <p:spPr>
              <a:xfrm flipV="1">
                <a:off x="10861964" y="6801301"/>
                <a:ext cx="1097392" cy="12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1022135" y="6819127"/>
                <a:ext cx="810375" cy="288654"/>
              </a:xfrm>
              <a:prstGeom prst="rect">
                <a:avLst/>
              </a:prstGeom>
            </p:spPr>
            <p:txBody>
              <a:bodyPr wrap="square">
                <a:spAutoFit/>
              </a:bodyPr>
              <a:lstStyle/>
              <a:p>
                <a:r>
                  <a:rPr lang="es-MX" sz="1500" b="1" dirty="0">
                    <a:latin typeface="Arial" panose="020B0604020202020204" pitchFamily="34" charset="0"/>
                    <a:cs typeface="Arial" panose="020B0604020202020204" pitchFamily="34" charset="0"/>
                  </a:rPr>
                  <a:t>10 min</a:t>
                </a:r>
              </a:p>
            </p:txBody>
          </p:sp>
        </p:grpSp>
        <p:cxnSp>
          <p:nvCxnSpPr>
            <p:cNvPr id="36" name="Straight Connector 35"/>
            <p:cNvCxnSpPr/>
            <p:nvPr/>
          </p:nvCxnSpPr>
          <p:spPr>
            <a:xfrm flipV="1">
              <a:off x="8075051" y="5742718"/>
              <a:ext cx="0" cy="462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218314" y="5874038"/>
              <a:ext cx="547084" cy="216491"/>
            </a:xfrm>
            <a:prstGeom prst="rect">
              <a:avLst/>
            </a:prstGeom>
          </p:spPr>
          <p:txBody>
            <a:bodyPr wrap="square">
              <a:spAutoFit/>
            </a:bodyPr>
            <a:lstStyle/>
            <a:p>
              <a:r>
                <a:rPr lang="es-MX" sz="1500" b="1" dirty="0">
                  <a:latin typeface="Arial" panose="020B0604020202020204" pitchFamily="34" charset="0"/>
                  <a:cs typeface="Arial" panose="020B0604020202020204" pitchFamily="34" charset="0"/>
                </a:rPr>
                <a:t>40 </a:t>
              </a:r>
              <a:r>
                <a:rPr lang="es-MX" sz="1500" b="1" dirty="0" err="1">
                  <a:latin typeface="Arial" panose="020B0604020202020204" pitchFamily="34" charset="0"/>
                  <a:cs typeface="Arial" panose="020B0604020202020204" pitchFamily="34" charset="0"/>
                </a:rPr>
                <a:t>mV</a:t>
              </a:r>
              <a:endParaRPr lang="es-MX" sz="1500" b="1"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23"/>
            <a:ext cx="9144000" cy="1972087"/>
          </a:xfrm>
          <a:prstGeom prst="rect">
            <a:avLst/>
          </a:prstGeom>
        </p:spPr>
      </p:pic>
      <p:grpSp>
        <p:nvGrpSpPr>
          <p:cNvPr id="22" name="Group 21"/>
          <p:cNvGrpSpPr/>
          <p:nvPr/>
        </p:nvGrpSpPr>
        <p:grpSpPr>
          <a:xfrm>
            <a:off x="1082130" y="1482203"/>
            <a:ext cx="635110" cy="486534"/>
            <a:chOff x="655933" y="2140815"/>
            <a:chExt cx="635110" cy="486534"/>
          </a:xfrm>
        </p:grpSpPr>
        <p:sp>
          <p:nvSpPr>
            <p:cNvPr id="23" name="Down Arrow 22"/>
            <p:cNvSpPr/>
            <p:nvPr/>
          </p:nvSpPr>
          <p:spPr>
            <a:xfrm>
              <a:off x="902711" y="2440312"/>
              <a:ext cx="114300" cy="18703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24" name="TextBox 23"/>
            <p:cNvSpPr txBox="1"/>
            <p:nvPr/>
          </p:nvSpPr>
          <p:spPr>
            <a:xfrm>
              <a:off x="655933" y="2140815"/>
              <a:ext cx="635110" cy="369332"/>
            </a:xfrm>
            <a:prstGeom prst="rect">
              <a:avLst/>
            </a:prstGeom>
            <a:noFill/>
          </p:spPr>
          <p:txBody>
            <a:bodyPr wrap="none" rtlCol="0">
              <a:spAutoFit/>
            </a:bodyPr>
            <a:lstStyle/>
            <a:p>
              <a:r>
                <a:rPr lang="es-MX" b="1" dirty="0">
                  <a:solidFill>
                    <a:srgbClr val="FF0000"/>
                  </a:solidFill>
                  <a:effectLst>
                    <a:outerShdw blurRad="38100" dist="38100" dir="2700000" algn="tl">
                      <a:srgbClr val="000000">
                        <a:alpha val="43137"/>
                      </a:srgbClr>
                    </a:outerShdw>
                  </a:effectLst>
                </a:rPr>
                <a:t>4-AP</a:t>
              </a:r>
            </a:p>
          </p:txBody>
        </p:sp>
      </p:grpSp>
      <p:grpSp>
        <p:nvGrpSpPr>
          <p:cNvPr id="25" name="Group 24"/>
          <p:cNvGrpSpPr/>
          <p:nvPr/>
        </p:nvGrpSpPr>
        <p:grpSpPr>
          <a:xfrm>
            <a:off x="4094171" y="1327149"/>
            <a:ext cx="2566060" cy="698563"/>
            <a:chOff x="4807975" y="1095606"/>
            <a:chExt cx="2088773" cy="698563"/>
          </a:xfrm>
        </p:grpSpPr>
        <p:sp>
          <p:nvSpPr>
            <p:cNvPr id="26" name="TextBox 25"/>
            <p:cNvSpPr txBox="1"/>
            <p:nvPr/>
          </p:nvSpPr>
          <p:spPr>
            <a:xfrm>
              <a:off x="5097493" y="1095606"/>
              <a:ext cx="1799255"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PPB 200 µM</a:t>
              </a:r>
            </a:p>
          </p:txBody>
        </p:sp>
        <p:sp>
          <p:nvSpPr>
            <p:cNvPr id="27" name="Rectangle 26"/>
            <p:cNvSpPr/>
            <p:nvPr/>
          </p:nvSpPr>
          <p:spPr>
            <a:xfrm>
              <a:off x="4807975" y="1499164"/>
              <a:ext cx="1784554" cy="295005"/>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9" name="Group 28"/>
          <p:cNvGrpSpPr/>
          <p:nvPr/>
        </p:nvGrpSpPr>
        <p:grpSpPr>
          <a:xfrm>
            <a:off x="766768" y="4306618"/>
            <a:ext cx="635110" cy="486534"/>
            <a:chOff x="655933" y="2140815"/>
            <a:chExt cx="635110" cy="486534"/>
          </a:xfrm>
        </p:grpSpPr>
        <p:sp>
          <p:nvSpPr>
            <p:cNvPr id="30" name="Down Arrow 29"/>
            <p:cNvSpPr/>
            <p:nvPr/>
          </p:nvSpPr>
          <p:spPr>
            <a:xfrm>
              <a:off x="902711" y="2440312"/>
              <a:ext cx="114300" cy="18703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32" name="TextBox 31"/>
            <p:cNvSpPr txBox="1"/>
            <p:nvPr/>
          </p:nvSpPr>
          <p:spPr>
            <a:xfrm>
              <a:off x="655933" y="2140815"/>
              <a:ext cx="635110" cy="369332"/>
            </a:xfrm>
            <a:prstGeom prst="rect">
              <a:avLst/>
            </a:prstGeom>
            <a:noFill/>
          </p:spPr>
          <p:txBody>
            <a:bodyPr wrap="none" rtlCol="0">
              <a:spAutoFit/>
            </a:bodyPr>
            <a:lstStyle/>
            <a:p>
              <a:r>
                <a:rPr lang="es-MX" b="1" dirty="0">
                  <a:solidFill>
                    <a:srgbClr val="FF0000"/>
                  </a:solidFill>
                  <a:effectLst>
                    <a:outerShdw blurRad="38100" dist="38100" dir="2700000" algn="tl">
                      <a:srgbClr val="000000">
                        <a:alpha val="43137"/>
                      </a:srgbClr>
                    </a:outerShdw>
                  </a:effectLst>
                </a:rPr>
                <a:t>4-AP</a:t>
              </a:r>
            </a:p>
          </p:txBody>
        </p:sp>
      </p:grpSp>
      <p:grpSp>
        <p:nvGrpSpPr>
          <p:cNvPr id="33" name="Group 32"/>
          <p:cNvGrpSpPr/>
          <p:nvPr/>
        </p:nvGrpSpPr>
        <p:grpSpPr>
          <a:xfrm>
            <a:off x="3662796" y="3933056"/>
            <a:ext cx="2565388" cy="802556"/>
            <a:chOff x="2296446" y="996080"/>
            <a:chExt cx="1090559" cy="802556"/>
          </a:xfrm>
        </p:grpSpPr>
        <p:sp>
          <p:nvSpPr>
            <p:cNvPr id="37" name="TextBox 36"/>
            <p:cNvSpPr txBox="1"/>
            <p:nvPr/>
          </p:nvSpPr>
          <p:spPr>
            <a:xfrm>
              <a:off x="2515063" y="996080"/>
              <a:ext cx="871942" cy="646331"/>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PPB 500 µM</a:t>
              </a:r>
            </a:p>
            <a:p>
              <a:endParaRPr lang="es-MX" b="1" dirty="0">
                <a:solidFill>
                  <a:srgbClr val="FF0000"/>
                </a:solidFill>
                <a:effectLst>
                  <a:outerShdw blurRad="38100" dist="38100" dir="2700000" algn="tl">
                    <a:srgbClr val="000000">
                      <a:alpha val="43137"/>
                    </a:srgbClr>
                  </a:outerShdw>
                </a:effectLst>
              </a:endParaRPr>
            </a:p>
          </p:txBody>
        </p:sp>
        <p:sp>
          <p:nvSpPr>
            <p:cNvPr id="38" name="Rectangle 37"/>
            <p:cNvSpPr/>
            <p:nvPr/>
          </p:nvSpPr>
          <p:spPr>
            <a:xfrm>
              <a:off x="2296446" y="1479993"/>
              <a:ext cx="995126" cy="318643"/>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b="43445"/>
          <a:stretch/>
        </p:blipFill>
        <p:spPr>
          <a:xfrm>
            <a:off x="0" y="4735612"/>
            <a:ext cx="9144000" cy="1972297"/>
          </a:xfrm>
          <a:prstGeom prst="rect">
            <a:avLst/>
          </a:prstGeom>
        </p:spPr>
      </p:pic>
      <p:sp>
        <p:nvSpPr>
          <p:cNvPr id="28" name="CuadroTexto 27"/>
          <p:cNvSpPr txBox="1"/>
          <p:nvPr/>
        </p:nvSpPr>
        <p:spPr>
          <a:xfrm>
            <a:off x="4067944" y="6423719"/>
            <a:ext cx="4680520"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Lara-</a:t>
            </a:r>
            <a:r>
              <a:rPr lang="es-MX" sz="2400" dirty="0" err="1">
                <a:latin typeface="Arial" panose="020B0604020202020204" pitchFamily="34" charset="0"/>
                <a:cs typeface="Arial" panose="020B0604020202020204" pitchFamily="34" charset="0"/>
              </a:rPr>
              <a:t>Valderrábano</a:t>
            </a:r>
            <a:r>
              <a:rPr lang="es-MX" sz="2400" dirty="0">
                <a:latin typeface="Arial" panose="020B0604020202020204" pitchFamily="34" charset="0"/>
                <a:cs typeface="Arial" panose="020B0604020202020204" pitchFamily="34" charset="0"/>
              </a:rPr>
              <a:t> et al., 2016</a:t>
            </a:r>
          </a:p>
        </p:txBody>
      </p:sp>
    </p:spTree>
    <p:extLst>
      <p:ext uri="{BB962C8B-B14F-4D97-AF65-F5344CB8AC3E}">
        <p14:creationId xmlns:p14="http://schemas.microsoft.com/office/powerpoint/2010/main" val="236496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 y="3228163"/>
            <a:ext cx="9144000" cy="2151170"/>
          </a:xfrm>
          <a:prstGeom prst="rect">
            <a:avLst/>
          </a:prstGeom>
        </p:spPr>
      </p:pic>
      <p:sp>
        <p:nvSpPr>
          <p:cNvPr id="17" name="Title 1"/>
          <p:cNvSpPr txBox="1">
            <a:spLocks/>
          </p:cNvSpPr>
          <p:nvPr/>
        </p:nvSpPr>
        <p:spPr>
          <a:xfrm>
            <a:off x="120390" y="855707"/>
            <a:ext cx="89192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La </a:t>
            </a:r>
            <a:r>
              <a:rPr lang="es-MX" sz="2600" b="1" dirty="0" err="1">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fenitoína</a:t>
            </a:r>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 reduce el número de potenciales de acción durante la actividad epileptiforme</a:t>
            </a:r>
          </a:p>
        </p:txBody>
      </p:sp>
      <p:grpSp>
        <p:nvGrpSpPr>
          <p:cNvPr id="34" name="Group 33"/>
          <p:cNvGrpSpPr/>
          <p:nvPr/>
        </p:nvGrpSpPr>
        <p:grpSpPr>
          <a:xfrm>
            <a:off x="7828303" y="5240116"/>
            <a:ext cx="1289720" cy="997196"/>
            <a:chOff x="8065871" y="5742718"/>
            <a:chExt cx="823045" cy="668030"/>
          </a:xfrm>
        </p:grpSpPr>
        <p:grpSp>
          <p:nvGrpSpPr>
            <p:cNvPr id="35" name="Group 34"/>
            <p:cNvGrpSpPr/>
            <p:nvPr/>
          </p:nvGrpSpPr>
          <p:grpSpPr>
            <a:xfrm>
              <a:off x="8065871" y="6180888"/>
              <a:ext cx="823045" cy="229860"/>
              <a:chOff x="10861964" y="6801301"/>
              <a:chExt cx="1097392" cy="306480"/>
            </a:xfrm>
          </p:grpSpPr>
          <p:cxnSp>
            <p:nvCxnSpPr>
              <p:cNvPr id="41" name="Straight Connector 40"/>
              <p:cNvCxnSpPr/>
              <p:nvPr/>
            </p:nvCxnSpPr>
            <p:spPr>
              <a:xfrm flipV="1">
                <a:off x="10861964" y="6801301"/>
                <a:ext cx="1097392" cy="12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1022135" y="6819127"/>
                <a:ext cx="810375" cy="288654"/>
              </a:xfrm>
              <a:prstGeom prst="rect">
                <a:avLst/>
              </a:prstGeom>
            </p:spPr>
            <p:txBody>
              <a:bodyPr wrap="square">
                <a:spAutoFit/>
              </a:bodyPr>
              <a:lstStyle/>
              <a:p>
                <a:r>
                  <a:rPr lang="es-MX" sz="1500" b="1" dirty="0">
                    <a:latin typeface="Arial" panose="020B0604020202020204" pitchFamily="34" charset="0"/>
                    <a:cs typeface="Arial" panose="020B0604020202020204" pitchFamily="34" charset="0"/>
                  </a:rPr>
                  <a:t>10 min</a:t>
                </a:r>
              </a:p>
            </p:txBody>
          </p:sp>
        </p:grpSp>
        <p:cxnSp>
          <p:nvCxnSpPr>
            <p:cNvPr id="36" name="Straight Connector 35"/>
            <p:cNvCxnSpPr/>
            <p:nvPr/>
          </p:nvCxnSpPr>
          <p:spPr>
            <a:xfrm flipV="1">
              <a:off x="8075051" y="5742718"/>
              <a:ext cx="0" cy="462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218314" y="5874038"/>
              <a:ext cx="547084" cy="216491"/>
            </a:xfrm>
            <a:prstGeom prst="rect">
              <a:avLst/>
            </a:prstGeom>
          </p:spPr>
          <p:txBody>
            <a:bodyPr wrap="square">
              <a:spAutoFit/>
            </a:bodyPr>
            <a:lstStyle/>
            <a:p>
              <a:r>
                <a:rPr lang="es-MX" sz="1500" b="1" dirty="0">
                  <a:latin typeface="Arial" panose="020B0604020202020204" pitchFamily="34" charset="0"/>
                  <a:cs typeface="Arial" panose="020B0604020202020204" pitchFamily="34" charset="0"/>
                </a:rPr>
                <a:t>40 </a:t>
              </a:r>
              <a:r>
                <a:rPr lang="es-MX" sz="1500" b="1" dirty="0" err="1">
                  <a:latin typeface="Arial" panose="020B0604020202020204" pitchFamily="34" charset="0"/>
                  <a:cs typeface="Arial" panose="020B0604020202020204" pitchFamily="34" charset="0"/>
                </a:rPr>
                <a:t>mV</a:t>
              </a:r>
              <a:endParaRPr lang="es-MX" sz="1500" b="1" dirty="0">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8174736" y="857987"/>
            <a:ext cx="762000" cy="365760"/>
          </a:xfrm>
        </p:spPr>
        <p:txBody>
          <a:bodyPr/>
          <a:lstStyle/>
          <a:p>
            <a:fld id="{3B686FFE-A671-436D-9CFF-ADE123E319E7}" type="slidenum">
              <a:rPr lang="es-MX" smtClean="0"/>
              <a:t>13</a:t>
            </a:fld>
            <a:endParaRPr lang="es-MX"/>
          </a:p>
        </p:txBody>
      </p:sp>
      <p:grpSp>
        <p:nvGrpSpPr>
          <p:cNvPr id="22" name="Group 21"/>
          <p:cNvGrpSpPr/>
          <p:nvPr/>
        </p:nvGrpSpPr>
        <p:grpSpPr>
          <a:xfrm>
            <a:off x="666494" y="2663014"/>
            <a:ext cx="635110" cy="486534"/>
            <a:chOff x="655933" y="2140815"/>
            <a:chExt cx="635110" cy="486534"/>
          </a:xfrm>
        </p:grpSpPr>
        <p:sp>
          <p:nvSpPr>
            <p:cNvPr id="23" name="Down Arrow 22"/>
            <p:cNvSpPr/>
            <p:nvPr/>
          </p:nvSpPr>
          <p:spPr>
            <a:xfrm>
              <a:off x="902711" y="2440312"/>
              <a:ext cx="114300" cy="18703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24" name="TextBox 23"/>
            <p:cNvSpPr txBox="1"/>
            <p:nvPr/>
          </p:nvSpPr>
          <p:spPr>
            <a:xfrm>
              <a:off x="655933" y="2140815"/>
              <a:ext cx="635110" cy="369332"/>
            </a:xfrm>
            <a:prstGeom prst="rect">
              <a:avLst/>
            </a:prstGeom>
            <a:noFill/>
          </p:spPr>
          <p:txBody>
            <a:bodyPr wrap="none" rtlCol="0">
              <a:spAutoFit/>
            </a:bodyPr>
            <a:lstStyle/>
            <a:p>
              <a:r>
                <a:rPr lang="es-MX" b="1" dirty="0">
                  <a:solidFill>
                    <a:srgbClr val="FF0000"/>
                  </a:solidFill>
                  <a:effectLst>
                    <a:outerShdw blurRad="38100" dist="38100" dir="2700000" algn="tl">
                      <a:srgbClr val="000000">
                        <a:alpha val="43137"/>
                      </a:srgbClr>
                    </a:outerShdw>
                  </a:effectLst>
                </a:rPr>
                <a:t>4-AP</a:t>
              </a:r>
            </a:p>
          </p:txBody>
        </p:sp>
      </p:grpSp>
      <p:grpSp>
        <p:nvGrpSpPr>
          <p:cNvPr id="25" name="Group 24"/>
          <p:cNvGrpSpPr/>
          <p:nvPr/>
        </p:nvGrpSpPr>
        <p:grpSpPr>
          <a:xfrm>
            <a:off x="3512279" y="2533392"/>
            <a:ext cx="2192327" cy="608856"/>
            <a:chOff x="4807975" y="1185314"/>
            <a:chExt cx="1784554" cy="608856"/>
          </a:xfrm>
        </p:grpSpPr>
        <p:sp>
          <p:nvSpPr>
            <p:cNvPr id="26" name="TextBox 25"/>
            <p:cNvSpPr txBox="1"/>
            <p:nvPr/>
          </p:nvSpPr>
          <p:spPr>
            <a:xfrm>
              <a:off x="5139784" y="1185314"/>
              <a:ext cx="1322596"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PHT 200 µM</a:t>
              </a:r>
            </a:p>
          </p:txBody>
        </p:sp>
        <p:sp>
          <p:nvSpPr>
            <p:cNvPr id="27" name="Rectangle 26"/>
            <p:cNvSpPr/>
            <p:nvPr/>
          </p:nvSpPr>
          <p:spPr>
            <a:xfrm>
              <a:off x="4807975" y="1535930"/>
              <a:ext cx="1784554" cy="25824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8" name="CuadroTexto 17"/>
          <p:cNvSpPr txBox="1"/>
          <p:nvPr/>
        </p:nvSpPr>
        <p:spPr>
          <a:xfrm>
            <a:off x="3995936" y="6351711"/>
            <a:ext cx="4680520"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Lara-</a:t>
            </a:r>
            <a:r>
              <a:rPr lang="es-MX" sz="2400" dirty="0" err="1">
                <a:latin typeface="Arial" panose="020B0604020202020204" pitchFamily="34" charset="0"/>
                <a:cs typeface="Arial" panose="020B0604020202020204" pitchFamily="34" charset="0"/>
              </a:rPr>
              <a:t>Valderrábano</a:t>
            </a:r>
            <a:r>
              <a:rPr lang="es-MX" sz="2400" dirty="0">
                <a:latin typeface="Arial" panose="020B0604020202020204" pitchFamily="34" charset="0"/>
                <a:cs typeface="Arial" panose="020B0604020202020204" pitchFamily="34" charset="0"/>
              </a:rPr>
              <a:t> et al., 2016</a:t>
            </a:r>
          </a:p>
        </p:txBody>
      </p:sp>
    </p:spTree>
    <p:extLst>
      <p:ext uri="{BB962C8B-B14F-4D97-AF65-F5344CB8AC3E}">
        <p14:creationId xmlns:p14="http://schemas.microsoft.com/office/powerpoint/2010/main" val="330306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43608" y="1053376"/>
            <a:ext cx="6717677" cy="5760000"/>
          </a:xfrm>
          <a:prstGeom prst="rect">
            <a:avLst/>
          </a:prstGeom>
        </p:spPr>
      </p:pic>
      <p:sp>
        <p:nvSpPr>
          <p:cNvPr id="5" name="1 Título"/>
          <p:cNvSpPr>
            <a:spLocks noGrp="1"/>
          </p:cNvSpPr>
          <p:nvPr>
            <p:ph type="title"/>
          </p:nvPr>
        </p:nvSpPr>
        <p:spPr>
          <a:xfrm>
            <a:off x="0" y="129952"/>
            <a:ext cx="9144000" cy="1066800"/>
          </a:xfrm>
        </p:spPr>
        <p:txBody>
          <a:bodyPr>
            <a:noAutofit/>
          </a:bodyPr>
          <a:lstStyle/>
          <a:p>
            <a:r>
              <a:rPr lang="es-MX" sz="2800" b="1" dirty="0">
                <a:latin typeface="Arial" panose="020B0604020202020204" pitchFamily="34" charset="0"/>
                <a:cs typeface="Arial" panose="020B0604020202020204" pitchFamily="34" charset="0"/>
              </a:rPr>
              <a:t>PPB Reduce la Actividad Electrográfica </a:t>
            </a:r>
            <a:r>
              <a:rPr lang="es-MX" sz="2800" b="1" dirty="0" err="1">
                <a:latin typeface="Arial" panose="020B0604020202020204" pitchFamily="34" charset="0"/>
                <a:cs typeface="Arial" panose="020B0604020202020204" pitchFamily="34" charset="0"/>
              </a:rPr>
              <a:t>Hipocampal</a:t>
            </a:r>
            <a:r>
              <a:rPr lang="es-MX" sz="2800" b="1" dirty="0">
                <a:latin typeface="Arial" panose="020B0604020202020204" pitchFamily="34" charset="0"/>
                <a:cs typeface="Arial" panose="020B0604020202020204" pitchFamily="34" charset="0"/>
              </a:rPr>
              <a:t> Durante el </a:t>
            </a:r>
            <a:r>
              <a:rPr lang="es-MX" sz="2800" b="1" i="1" dirty="0">
                <a:latin typeface="Arial" panose="020B0604020202020204" pitchFamily="34" charset="0"/>
                <a:cs typeface="Arial" panose="020B0604020202020204" pitchFamily="34" charset="0"/>
              </a:rPr>
              <a:t>SE</a:t>
            </a:r>
          </a:p>
        </p:txBody>
      </p:sp>
      <p:grpSp>
        <p:nvGrpSpPr>
          <p:cNvPr id="14" name="Grupo 13"/>
          <p:cNvGrpSpPr/>
          <p:nvPr/>
        </p:nvGrpSpPr>
        <p:grpSpPr>
          <a:xfrm>
            <a:off x="539552" y="1127685"/>
            <a:ext cx="7416824" cy="5986423"/>
            <a:chOff x="323528" y="1114985"/>
            <a:chExt cx="7416824" cy="5986423"/>
          </a:xfrm>
        </p:grpSpPr>
        <p:grpSp>
          <p:nvGrpSpPr>
            <p:cNvPr id="12" name="Grupo 11"/>
            <p:cNvGrpSpPr/>
            <p:nvPr/>
          </p:nvGrpSpPr>
          <p:grpSpPr>
            <a:xfrm>
              <a:off x="323528" y="1556792"/>
              <a:ext cx="7416824" cy="5544616"/>
              <a:chOff x="323528" y="1556792"/>
              <a:chExt cx="7416824" cy="5544616"/>
            </a:xfrm>
          </p:grpSpPr>
          <p:sp>
            <p:nvSpPr>
              <p:cNvPr id="3" name="Rectángulo 2"/>
              <p:cNvSpPr/>
              <p:nvPr/>
            </p:nvSpPr>
            <p:spPr>
              <a:xfrm>
                <a:off x="1187624" y="3501008"/>
                <a:ext cx="6552728" cy="36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p:cNvSpPr/>
              <p:nvPr/>
            </p:nvSpPr>
            <p:spPr>
              <a:xfrm rot="5400000">
                <a:off x="-1008620" y="2888940"/>
                <a:ext cx="360040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1304" t="88768" r="6392"/>
              <a:stretch/>
            </p:blipFill>
            <p:spPr>
              <a:xfrm>
                <a:off x="1588272" y="3611169"/>
                <a:ext cx="5528391" cy="646878"/>
              </a:xfrm>
              <a:prstGeom prst="rect">
                <a:avLst/>
              </a:prstGeom>
            </p:spPr>
          </p:pic>
          <p:pic>
            <p:nvPicPr>
              <p:cNvPr id="10" name="Imagen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92080" t="66719" r="-415" b="10776"/>
              <a:stretch/>
            </p:blipFill>
            <p:spPr>
              <a:xfrm>
                <a:off x="7036498" y="2290741"/>
                <a:ext cx="559838" cy="1296144"/>
              </a:xfrm>
              <a:prstGeom prst="rect">
                <a:avLst/>
              </a:prstGeom>
            </p:spPr>
          </p:pic>
        </p:grpSp>
        <p:pic>
          <p:nvPicPr>
            <p:cNvPr id="13" name="Imagen 1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25" t="21495" r="94930" b="29986"/>
            <a:stretch/>
          </p:blipFill>
          <p:spPr>
            <a:xfrm>
              <a:off x="813297" y="1114985"/>
              <a:ext cx="348927" cy="2794444"/>
            </a:xfrm>
            <a:prstGeom prst="rect">
              <a:avLst/>
            </a:prstGeom>
          </p:spPr>
        </p:pic>
      </p:grpSp>
      <p:grpSp>
        <p:nvGrpSpPr>
          <p:cNvPr id="6" name="Grupo 5"/>
          <p:cNvGrpSpPr/>
          <p:nvPr/>
        </p:nvGrpSpPr>
        <p:grpSpPr>
          <a:xfrm>
            <a:off x="7874843" y="3726557"/>
            <a:ext cx="647030" cy="2412000"/>
            <a:chOff x="7874843" y="3726557"/>
            <a:chExt cx="647030" cy="2412000"/>
          </a:xfrm>
        </p:grpSpPr>
        <p:sp>
          <p:nvSpPr>
            <p:cNvPr id="2" name="Cerrar llave 1"/>
            <p:cNvSpPr/>
            <p:nvPr/>
          </p:nvSpPr>
          <p:spPr>
            <a:xfrm>
              <a:off x="7874843" y="3726557"/>
              <a:ext cx="0" cy="2412000"/>
            </a:xfrm>
            <a:prstGeom prst="rightBrace">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 name="CuadroTexto 3"/>
            <p:cNvSpPr txBox="1"/>
            <p:nvPr/>
          </p:nvSpPr>
          <p:spPr>
            <a:xfrm rot="5400000">
              <a:off x="7890931" y="4682966"/>
              <a:ext cx="800219" cy="461665"/>
            </a:xfrm>
            <a:prstGeom prst="rect">
              <a:avLst/>
            </a:prstGeom>
            <a:noFill/>
          </p:spPr>
          <p:txBody>
            <a:bodyPr wrap="none" rtlCol="0">
              <a:spAutoFit/>
            </a:bodyPr>
            <a:lstStyle/>
            <a:p>
              <a:r>
                <a:rPr lang="es-MX" sz="2400" b="1" dirty="0">
                  <a:solidFill>
                    <a:srgbClr val="FF0000"/>
                  </a:solidFill>
                  <a:latin typeface="Arial" panose="020B0604020202020204" pitchFamily="34" charset="0"/>
                  <a:cs typeface="Arial" panose="020B0604020202020204" pitchFamily="34" charset="0"/>
                </a:rPr>
                <a:t>DZP</a:t>
              </a:r>
            </a:p>
          </p:txBody>
        </p:sp>
      </p:grpSp>
      <p:sp>
        <p:nvSpPr>
          <p:cNvPr id="16" name="CuadroTexto 15"/>
          <p:cNvSpPr txBox="1"/>
          <p:nvPr/>
        </p:nvSpPr>
        <p:spPr>
          <a:xfrm>
            <a:off x="6135243" y="6309320"/>
            <a:ext cx="3045269"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Santana et al., 2017</a:t>
            </a:r>
          </a:p>
        </p:txBody>
      </p:sp>
    </p:spTree>
    <p:extLst>
      <p:ext uri="{BB962C8B-B14F-4D97-AF65-F5344CB8AC3E}">
        <p14:creationId xmlns:p14="http://schemas.microsoft.com/office/powerpoint/2010/main" val="286553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1 Título"/>
          <p:cNvSpPr>
            <a:spLocks noGrp="1"/>
          </p:cNvSpPr>
          <p:nvPr>
            <p:ph type="title"/>
          </p:nvPr>
        </p:nvSpPr>
        <p:spPr>
          <a:xfrm>
            <a:off x="179512" y="273968"/>
            <a:ext cx="8934308" cy="1066800"/>
          </a:xfrm>
        </p:spPr>
        <p:txBody>
          <a:bodyPr>
            <a:noAutofit/>
          </a:bodyPr>
          <a:lstStyle/>
          <a:p>
            <a:pPr algn="l"/>
            <a:r>
              <a:rPr lang="es-MX" sz="3200" b="1" dirty="0">
                <a:latin typeface="Arial" panose="020B0604020202020204" pitchFamily="34" charset="0"/>
                <a:cs typeface="Arial" panose="020B0604020202020204" pitchFamily="34" charset="0"/>
              </a:rPr>
              <a:t>PPB Disminuye la Liberación de Glutamato Durante el SE</a:t>
            </a:r>
          </a:p>
        </p:txBody>
      </p:sp>
      <p:sp>
        <p:nvSpPr>
          <p:cNvPr id="60" name="59 CuadroTexto"/>
          <p:cNvSpPr txBox="1"/>
          <p:nvPr/>
        </p:nvSpPr>
        <p:spPr>
          <a:xfrm>
            <a:off x="539552" y="5713827"/>
            <a:ext cx="6447339" cy="307777"/>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chemeClr val="tx1"/>
                </a:solidFill>
                <a:effectLst/>
                <a:uLnTx/>
                <a:uFillTx/>
              </a:rPr>
              <a:t>% de recuperación =</a:t>
            </a:r>
            <a:r>
              <a:rPr kumimoji="0" lang="es-MX" sz="1400" b="1" i="0" u="none" strike="noStrike" kern="0" cap="none" spc="0" normalizeH="0" baseline="0" noProof="0" dirty="0">
                <a:ln>
                  <a:noFill/>
                </a:ln>
                <a:solidFill>
                  <a:srgbClr val="FF0000"/>
                </a:solidFill>
                <a:effectLst/>
                <a:uLnTx/>
                <a:uFillTx/>
              </a:rPr>
              <a:t> (26.5±1.9%)</a:t>
            </a:r>
            <a:endParaRPr kumimoji="0" lang="es-MX" sz="1400" b="1" i="0" u="none" strike="noStrike" kern="0" cap="none" spc="0" normalizeH="0" baseline="0" noProof="0" dirty="0">
              <a:ln>
                <a:noFill/>
              </a:ln>
              <a:solidFill>
                <a:schemeClr val="tx1"/>
              </a:solidFill>
              <a:effectLst/>
              <a:uLnTx/>
              <a:uFillTx/>
            </a:endParaRPr>
          </a:p>
        </p:txBody>
      </p:sp>
      <p:pic>
        <p:nvPicPr>
          <p:cNvPr id="22" name="Imagen 21"/>
          <p:cNvPicPr preferRelativeResize="0">
            <a:picLocks/>
          </p:cNvPicPr>
          <p:nvPr/>
        </p:nvPicPr>
        <p:blipFill>
          <a:blip r:embed="rId3"/>
          <a:stretch>
            <a:fillRect/>
          </a:stretch>
        </p:blipFill>
        <p:spPr>
          <a:xfrm>
            <a:off x="881418" y="1062295"/>
            <a:ext cx="7308000" cy="5724000"/>
          </a:xfrm>
          <a:prstGeom prst="rect">
            <a:avLst/>
          </a:prstGeom>
        </p:spPr>
      </p:pic>
      <p:pic>
        <p:nvPicPr>
          <p:cNvPr id="50" name="Imagen 49"/>
          <p:cNvPicPr preferRelativeResize="0">
            <a:picLocks/>
          </p:cNvPicPr>
          <p:nvPr/>
        </p:nvPicPr>
        <p:blipFill>
          <a:blip r:embed="rId4"/>
          <a:stretch>
            <a:fillRect/>
          </a:stretch>
        </p:blipFill>
        <p:spPr>
          <a:xfrm>
            <a:off x="884702" y="1060563"/>
            <a:ext cx="7308000" cy="5724000"/>
          </a:xfrm>
          <a:prstGeom prst="rect">
            <a:avLst/>
          </a:prstGeom>
        </p:spPr>
      </p:pic>
      <p:pic>
        <p:nvPicPr>
          <p:cNvPr id="83" name="Imagen 82"/>
          <p:cNvPicPr preferRelativeResize="0">
            <a:picLocks/>
          </p:cNvPicPr>
          <p:nvPr/>
        </p:nvPicPr>
        <p:blipFill>
          <a:blip r:embed="rId5"/>
          <a:stretch>
            <a:fillRect/>
          </a:stretch>
        </p:blipFill>
        <p:spPr>
          <a:xfrm>
            <a:off x="879258" y="1052736"/>
            <a:ext cx="7308000" cy="5724000"/>
          </a:xfrm>
          <a:prstGeom prst="rect">
            <a:avLst/>
          </a:prstGeom>
        </p:spPr>
      </p:pic>
      <p:grpSp>
        <p:nvGrpSpPr>
          <p:cNvPr id="84" name="Grupo 83"/>
          <p:cNvGrpSpPr/>
          <p:nvPr/>
        </p:nvGrpSpPr>
        <p:grpSpPr>
          <a:xfrm>
            <a:off x="2267744" y="1519281"/>
            <a:ext cx="5538544" cy="3192583"/>
            <a:chOff x="1189696" y="2406559"/>
            <a:chExt cx="3559364" cy="2789961"/>
          </a:xfrm>
        </p:grpSpPr>
        <p:cxnSp>
          <p:nvCxnSpPr>
            <p:cNvPr id="85" name="9 Conector recto"/>
            <p:cNvCxnSpPr/>
            <p:nvPr/>
          </p:nvCxnSpPr>
          <p:spPr>
            <a:xfrm rot="5400000">
              <a:off x="1118851" y="4065485"/>
              <a:ext cx="1188000" cy="0"/>
            </a:xfrm>
            <a:prstGeom prst="line">
              <a:avLst/>
            </a:prstGeom>
            <a:ln w="31750">
              <a:solidFill>
                <a:srgbClr val="FF0000"/>
              </a:solidFill>
              <a:prstDash val="dash"/>
              <a:tailEnd type="triangle"/>
            </a:ln>
          </p:spPr>
          <p:style>
            <a:lnRef idx="3">
              <a:schemeClr val="dk1"/>
            </a:lnRef>
            <a:fillRef idx="0">
              <a:schemeClr val="dk1"/>
            </a:fillRef>
            <a:effectRef idx="2">
              <a:schemeClr val="dk1"/>
            </a:effectRef>
            <a:fontRef idx="minor">
              <a:schemeClr val="tx1"/>
            </a:fontRef>
          </p:style>
        </p:cxnSp>
        <p:sp>
          <p:nvSpPr>
            <p:cNvPr id="86" name="10 CuadroTexto"/>
            <p:cNvSpPr txBox="1"/>
            <p:nvPr/>
          </p:nvSpPr>
          <p:spPr>
            <a:xfrm>
              <a:off x="1352762" y="3111399"/>
              <a:ext cx="78581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P</a:t>
              </a:r>
            </a:p>
          </p:txBody>
        </p:sp>
        <p:cxnSp>
          <p:nvCxnSpPr>
            <p:cNvPr id="87" name="11 Conector recto"/>
            <p:cNvCxnSpPr/>
            <p:nvPr/>
          </p:nvCxnSpPr>
          <p:spPr>
            <a:xfrm>
              <a:off x="2166215" y="3409520"/>
              <a:ext cx="7200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88" name="12 CuadroTexto"/>
            <p:cNvSpPr txBox="1"/>
            <p:nvPr/>
          </p:nvSpPr>
          <p:spPr>
            <a:xfrm>
              <a:off x="2052379" y="3009774"/>
              <a:ext cx="95347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SE</a:t>
              </a:r>
            </a:p>
          </p:txBody>
        </p:sp>
        <p:sp>
          <p:nvSpPr>
            <p:cNvPr id="89" name="13 CuadroTexto"/>
            <p:cNvSpPr txBox="1"/>
            <p:nvPr/>
          </p:nvSpPr>
          <p:spPr>
            <a:xfrm>
              <a:off x="2263194" y="2486757"/>
              <a:ext cx="1251439"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DZP</a:t>
              </a:r>
            </a:p>
          </p:txBody>
        </p:sp>
        <p:cxnSp>
          <p:nvCxnSpPr>
            <p:cNvPr id="90" name="15 Conector recto"/>
            <p:cNvCxnSpPr/>
            <p:nvPr/>
          </p:nvCxnSpPr>
          <p:spPr>
            <a:xfrm rot="16200000" flipH="1">
              <a:off x="2581333" y="3116680"/>
              <a:ext cx="612000" cy="0"/>
            </a:xfrm>
            <a:prstGeom prst="line">
              <a:avLst/>
            </a:prstGeom>
            <a:ln>
              <a:solidFill>
                <a:schemeClr val="tx1"/>
              </a:solidFill>
              <a:prstDash val="dash"/>
              <a:tailEnd type="triangle"/>
            </a:ln>
          </p:spPr>
          <p:style>
            <a:lnRef idx="3">
              <a:schemeClr val="dk1"/>
            </a:lnRef>
            <a:fillRef idx="0">
              <a:schemeClr val="dk1"/>
            </a:fillRef>
            <a:effectRef idx="2">
              <a:schemeClr val="dk1"/>
            </a:effectRef>
            <a:fontRef idx="minor">
              <a:schemeClr val="tx1"/>
            </a:fontRef>
          </p:style>
        </p:cxnSp>
        <p:sp>
          <p:nvSpPr>
            <p:cNvPr id="91" name="17 CuadroTexto"/>
            <p:cNvSpPr txBox="1"/>
            <p:nvPr/>
          </p:nvSpPr>
          <p:spPr>
            <a:xfrm>
              <a:off x="1189696" y="3692585"/>
              <a:ext cx="61921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05950C"/>
                  </a:solidFill>
                  <a:effectLst/>
                  <a:uLnTx/>
                  <a:uFillTx/>
                  <a:latin typeface="Times New Roman" pitchFamily="18" charset="0"/>
                  <a:cs typeface="Times New Roman" pitchFamily="18" charset="0"/>
                </a:rPr>
                <a:t>M</a:t>
              </a:r>
            </a:p>
          </p:txBody>
        </p:sp>
        <p:cxnSp>
          <p:nvCxnSpPr>
            <p:cNvPr id="92" name="18 Conector recto"/>
            <p:cNvCxnSpPr/>
            <p:nvPr/>
          </p:nvCxnSpPr>
          <p:spPr>
            <a:xfrm rot="16200000" flipH="1">
              <a:off x="907385" y="4620520"/>
              <a:ext cx="1152000" cy="0"/>
            </a:xfrm>
            <a:prstGeom prst="line">
              <a:avLst/>
            </a:prstGeom>
            <a:ln w="31750">
              <a:solidFill>
                <a:srgbClr val="05950C"/>
              </a:solidFill>
              <a:prstDash val="dash"/>
              <a:tailEnd type="triangle"/>
            </a:ln>
          </p:spPr>
          <p:style>
            <a:lnRef idx="3">
              <a:schemeClr val="dk1"/>
            </a:lnRef>
            <a:fillRef idx="0">
              <a:schemeClr val="dk1"/>
            </a:fillRef>
            <a:effectRef idx="2">
              <a:schemeClr val="dk1"/>
            </a:effectRef>
            <a:fontRef idx="minor">
              <a:schemeClr val="tx1"/>
            </a:fontRef>
          </p:style>
        </p:cxnSp>
        <p:sp>
          <p:nvSpPr>
            <p:cNvPr id="93" name="CuadroTexto 92"/>
            <p:cNvSpPr txBox="1"/>
            <p:nvPr/>
          </p:nvSpPr>
          <p:spPr>
            <a:xfrm>
              <a:off x="2191062" y="3725563"/>
              <a:ext cx="444352"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4" name="CuadroTexto 93"/>
            <p:cNvSpPr txBox="1"/>
            <p:nvPr/>
          </p:nvSpPr>
          <p:spPr>
            <a:xfrm>
              <a:off x="2419165" y="3908706"/>
              <a:ext cx="444352"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5" name="CuadroTexto 94"/>
            <p:cNvSpPr txBox="1"/>
            <p:nvPr/>
          </p:nvSpPr>
          <p:spPr>
            <a:xfrm>
              <a:off x="2695687" y="3418483"/>
              <a:ext cx="357790"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6" name="CuadroTexto 95"/>
            <p:cNvSpPr txBox="1"/>
            <p:nvPr/>
          </p:nvSpPr>
          <p:spPr>
            <a:xfrm>
              <a:off x="2926000" y="3106636"/>
              <a:ext cx="357790"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7" name="CuadroTexto 96"/>
            <p:cNvSpPr txBox="1"/>
            <p:nvPr/>
          </p:nvSpPr>
          <p:spPr>
            <a:xfrm>
              <a:off x="3355266" y="2599723"/>
              <a:ext cx="444352"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8" name="CuadroTexto 97"/>
            <p:cNvSpPr txBox="1"/>
            <p:nvPr/>
          </p:nvSpPr>
          <p:spPr>
            <a:xfrm>
              <a:off x="3123356" y="3456199"/>
              <a:ext cx="444352"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99" name="CuadroTexto 98"/>
            <p:cNvSpPr txBox="1"/>
            <p:nvPr/>
          </p:nvSpPr>
          <p:spPr>
            <a:xfrm>
              <a:off x="3596932" y="2876211"/>
              <a:ext cx="444352"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0" name="CuadroTexto 99"/>
            <p:cNvSpPr txBox="1"/>
            <p:nvPr/>
          </p:nvSpPr>
          <p:spPr>
            <a:xfrm>
              <a:off x="3831624" y="2996786"/>
              <a:ext cx="444352"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1" name="CuadroTexto 100"/>
            <p:cNvSpPr txBox="1"/>
            <p:nvPr/>
          </p:nvSpPr>
          <p:spPr>
            <a:xfrm>
              <a:off x="4059460" y="3077491"/>
              <a:ext cx="444352"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2" name="CuadroTexto 101"/>
            <p:cNvSpPr txBox="1"/>
            <p:nvPr/>
          </p:nvSpPr>
          <p:spPr>
            <a:xfrm>
              <a:off x="4304708" y="2406559"/>
              <a:ext cx="444352"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grpSp>
      <p:grpSp>
        <p:nvGrpSpPr>
          <p:cNvPr id="110" name="Grupo 109"/>
          <p:cNvGrpSpPr/>
          <p:nvPr/>
        </p:nvGrpSpPr>
        <p:grpSpPr>
          <a:xfrm>
            <a:off x="4704097" y="1079613"/>
            <a:ext cx="2979105" cy="3473932"/>
            <a:chOff x="7164288" y="2092786"/>
            <a:chExt cx="1914532" cy="3035828"/>
          </a:xfrm>
        </p:grpSpPr>
        <p:sp>
          <p:nvSpPr>
            <p:cNvPr id="103" name="13 CuadroTexto"/>
            <p:cNvSpPr txBox="1"/>
            <p:nvPr/>
          </p:nvSpPr>
          <p:spPr>
            <a:xfrm>
              <a:off x="7164288" y="2092786"/>
              <a:ext cx="1251439"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0033CC"/>
                  </a:solidFill>
                  <a:effectLst/>
                  <a:uLnTx/>
                  <a:uFillTx/>
                  <a:latin typeface="Times New Roman" pitchFamily="18" charset="0"/>
                  <a:cs typeface="Times New Roman" pitchFamily="18" charset="0"/>
                </a:rPr>
                <a:t>PPB</a:t>
              </a:r>
            </a:p>
          </p:txBody>
        </p:sp>
        <p:cxnSp>
          <p:nvCxnSpPr>
            <p:cNvPr id="104" name="15 Conector recto"/>
            <p:cNvCxnSpPr/>
            <p:nvPr/>
          </p:nvCxnSpPr>
          <p:spPr>
            <a:xfrm rot="16200000" flipH="1">
              <a:off x="7186663" y="2972978"/>
              <a:ext cx="1116000" cy="0"/>
            </a:xfrm>
            <a:prstGeom prst="line">
              <a:avLst/>
            </a:prstGeom>
            <a:ln>
              <a:solidFill>
                <a:srgbClr val="0033CC"/>
              </a:solidFill>
              <a:prstDash val="dash"/>
              <a:tailEnd type="triangle"/>
            </a:ln>
          </p:spPr>
          <p:style>
            <a:lnRef idx="3">
              <a:schemeClr val="dk1"/>
            </a:lnRef>
            <a:fillRef idx="0">
              <a:schemeClr val="dk1"/>
            </a:fillRef>
            <a:effectRef idx="2">
              <a:schemeClr val="dk1"/>
            </a:effectRef>
            <a:fontRef idx="minor">
              <a:schemeClr val="tx1"/>
            </a:fontRef>
          </p:style>
        </p:cxnSp>
        <p:sp>
          <p:nvSpPr>
            <p:cNvPr id="106" name="CuadroTexto 105"/>
            <p:cNvSpPr txBox="1"/>
            <p:nvPr/>
          </p:nvSpPr>
          <p:spPr>
            <a:xfrm>
              <a:off x="7837281" y="4820837"/>
              <a:ext cx="311304"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7" name="CuadroTexto 106"/>
            <p:cNvSpPr txBox="1"/>
            <p:nvPr/>
          </p:nvSpPr>
          <p:spPr>
            <a:xfrm>
              <a:off x="8067594" y="4696566"/>
              <a:ext cx="311304"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8" name="CuadroTexto 107"/>
            <p:cNvSpPr txBox="1"/>
            <p:nvPr/>
          </p:nvSpPr>
          <p:spPr>
            <a:xfrm>
              <a:off x="8537203" y="4725144"/>
              <a:ext cx="311304"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sp>
          <p:nvSpPr>
            <p:cNvPr id="109" name="CuadroTexto 108"/>
            <p:cNvSpPr txBox="1"/>
            <p:nvPr/>
          </p:nvSpPr>
          <p:spPr>
            <a:xfrm>
              <a:off x="8767516" y="4715618"/>
              <a:ext cx="311304"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rPr>
                <a:t>#</a:t>
              </a:r>
            </a:p>
          </p:txBody>
        </p:sp>
      </p:grpSp>
      <p:grpSp>
        <p:nvGrpSpPr>
          <p:cNvPr id="112" name="Grupo 111"/>
          <p:cNvGrpSpPr/>
          <p:nvPr/>
        </p:nvGrpSpPr>
        <p:grpSpPr>
          <a:xfrm>
            <a:off x="1470729" y="6385316"/>
            <a:ext cx="6049918" cy="479440"/>
            <a:chOff x="1219374" y="6216104"/>
            <a:chExt cx="3888000" cy="418978"/>
          </a:xfrm>
        </p:grpSpPr>
        <p:cxnSp>
          <p:nvCxnSpPr>
            <p:cNvPr id="115" name="24 Conector recto"/>
            <p:cNvCxnSpPr/>
            <p:nvPr/>
          </p:nvCxnSpPr>
          <p:spPr>
            <a:xfrm>
              <a:off x="1219374" y="6216104"/>
              <a:ext cx="3888000" cy="0"/>
            </a:xfrm>
            <a:prstGeom prst="line">
              <a:avLst/>
            </a:prstGeom>
          </p:spPr>
          <p:style>
            <a:lnRef idx="3">
              <a:schemeClr val="dk1"/>
            </a:lnRef>
            <a:fillRef idx="0">
              <a:schemeClr val="dk1"/>
            </a:fillRef>
            <a:effectRef idx="2">
              <a:schemeClr val="dk1"/>
            </a:effectRef>
            <a:fontRef idx="minor">
              <a:schemeClr val="tx1"/>
            </a:fontRef>
          </p:style>
        </p:cxnSp>
        <p:sp>
          <p:nvSpPr>
            <p:cNvPr id="116" name="25 CuadroTexto"/>
            <p:cNvSpPr txBox="1"/>
            <p:nvPr/>
          </p:nvSpPr>
          <p:spPr>
            <a:xfrm>
              <a:off x="1651422" y="6231637"/>
              <a:ext cx="2949475" cy="403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Tiempo (h)</a:t>
              </a:r>
            </a:p>
          </p:txBody>
        </p:sp>
      </p:grpSp>
      <p:pic>
        <p:nvPicPr>
          <p:cNvPr id="4" name="Imagen 3"/>
          <p:cNvPicPr>
            <a:picLocks noChangeAspect="1"/>
          </p:cNvPicPr>
          <p:nvPr/>
        </p:nvPicPr>
        <p:blipFill rotWithShape="1">
          <a:blip r:embed="rId6"/>
          <a:srcRect l="82177" t="6586" r="13387" b="78985"/>
          <a:stretch/>
        </p:blipFill>
        <p:spPr>
          <a:xfrm>
            <a:off x="6969880" y="767879"/>
            <a:ext cx="296849" cy="715413"/>
          </a:xfrm>
          <a:prstGeom prst="rect">
            <a:avLst/>
          </a:prstGeom>
        </p:spPr>
      </p:pic>
      <p:sp>
        <p:nvSpPr>
          <p:cNvPr id="111" name="CuadroTexto 110"/>
          <p:cNvSpPr txBox="1"/>
          <p:nvPr/>
        </p:nvSpPr>
        <p:spPr>
          <a:xfrm rot="16200000">
            <a:off x="-1638187" y="3422081"/>
            <a:ext cx="4618572" cy="523220"/>
          </a:xfrm>
          <a:prstGeom prst="rect">
            <a:avLst/>
          </a:prstGeom>
          <a:noFill/>
        </p:spPr>
        <p:txBody>
          <a:bodyPr wrap="none" rtlCol="0">
            <a:spAutoFit/>
          </a:bodyPr>
          <a:lstStyle/>
          <a:p>
            <a:r>
              <a:rPr lang="es-MX" sz="2800" b="1" dirty="0">
                <a:latin typeface="Arial" panose="020B0604020202020204" pitchFamily="34" charset="0"/>
                <a:cs typeface="Arial" panose="020B0604020202020204" pitchFamily="34" charset="0"/>
              </a:rPr>
              <a:t>Porcentaje de Cambio (%)</a:t>
            </a:r>
          </a:p>
        </p:txBody>
      </p:sp>
      <p:sp>
        <p:nvSpPr>
          <p:cNvPr id="3" name="Rectángulo 2"/>
          <p:cNvSpPr/>
          <p:nvPr/>
        </p:nvSpPr>
        <p:spPr>
          <a:xfrm>
            <a:off x="1475656" y="6112346"/>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Rectángulo 112"/>
          <p:cNvSpPr/>
          <p:nvPr/>
        </p:nvSpPr>
        <p:spPr>
          <a:xfrm>
            <a:off x="2195736" y="6115521"/>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4" name="Rectángulo 113"/>
          <p:cNvSpPr/>
          <p:nvPr/>
        </p:nvSpPr>
        <p:spPr>
          <a:xfrm>
            <a:off x="2906291" y="6102821"/>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Rectángulo 144"/>
          <p:cNvSpPr/>
          <p:nvPr/>
        </p:nvSpPr>
        <p:spPr>
          <a:xfrm>
            <a:off x="3632721" y="6112346"/>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6" name="Rectángulo 145"/>
          <p:cNvSpPr/>
          <p:nvPr/>
        </p:nvSpPr>
        <p:spPr>
          <a:xfrm>
            <a:off x="4355976" y="6102821"/>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Rectángulo 146"/>
          <p:cNvSpPr/>
          <p:nvPr/>
        </p:nvSpPr>
        <p:spPr>
          <a:xfrm>
            <a:off x="5129014" y="6105996"/>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8" name="Rectángulo 147"/>
          <p:cNvSpPr/>
          <p:nvPr/>
        </p:nvSpPr>
        <p:spPr>
          <a:xfrm>
            <a:off x="5796136" y="6093296"/>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9" name="Rectángulo 148"/>
          <p:cNvSpPr/>
          <p:nvPr/>
        </p:nvSpPr>
        <p:spPr>
          <a:xfrm>
            <a:off x="6538441" y="6109171"/>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0" name="Rectángulo 149"/>
          <p:cNvSpPr/>
          <p:nvPr/>
        </p:nvSpPr>
        <p:spPr>
          <a:xfrm>
            <a:off x="7271221" y="6114504"/>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rotWithShape="1">
          <a:blip r:embed="rId7" cstate="print">
            <a:extLst>
              <a:ext uri="{28A0092B-C50C-407E-A947-70E740481C1C}">
                <a14:useLocalDpi xmlns:a14="http://schemas.microsoft.com/office/drawing/2010/main" val="0"/>
              </a:ext>
            </a:extLst>
          </a:blip>
          <a:srcRect l="79144" b="83282"/>
          <a:stretch/>
        </p:blipFill>
        <p:spPr>
          <a:xfrm>
            <a:off x="7269904" y="823430"/>
            <a:ext cx="1043337" cy="631863"/>
          </a:xfrm>
          <a:prstGeom prst="rect">
            <a:avLst/>
          </a:prstGeom>
        </p:spPr>
      </p:pic>
      <p:sp>
        <p:nvSpPr>
          <p:cNvPr id="5" name="Rectángulo 4"/>
          <p:cNvSpPr/>
          <p:nvPr/>
        </p:nvSpPr>
        <p:spPr>
          <a:xfrm>
            <a:off x="1979712" y="5589240"/>
            <a:ext cx="362747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p:cNvSpPr txBox="1"/>
          <p:nvPr/>
        </p:nvSpPr>
        <p:spPr>
          <a:xfrm>
            <a:off x="6135243" y="6423719"/>
            <a:ext cx="3045269"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Santana et al., 2017</a:t>
            </a:r>
          </a:p>
        </p:txBody>
      </p:sp>
    </p:spTree>
    <p:extLst>
      <p:ext uri="{BB962C8B-B14F-4D97-AF65-F5344CB8AC3E}">
        <p14:creationId xmlns:p14="http://schemas.microsoft.com/office/powerpoint/2010/main" val="73305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45 Grupo"/>
          <p:cNvGrpSpPr/>
          <p:nvPr/>
        </p:nvGrpSpPr>
        <p:grpSpPr>
          <a:xfrm>
            <a:off x="56942" y="1673891"/>
            <a:ext cx="9326766" cy="2041450"/>
            <a:chOff x="71406" y="2201854"/>
            <a:chExt cx="9326766" cy="2041450"/>
          </a:xfrm>
        </p:grpSpPr>
        <p:pic>
          <p:nvPicPr>
            <p:cNvPr id="1029" name="Picture 5" descr="C:\Users\HP\Documents\Doctorado\Fluoro-Jade\Daño Neuronal 24 hrs\Imagenes Editadas\SE.jpg"/>
            <p:cNvPicPr preferRelativeResize="0">
              <a:picLocks noChangeArrowheads="1"/>
            </p:cNvPicPr>
            <p:nvPr/>
          </p:nvPicPr>
          <p:blipFill>
            <a:blip r:embed="rId2" cstate="print"/>
            <a:srcRect l="14121" t="27741" r="4114" b="14020"/>
            <a:stretch>
              <a:fillRect/>
            </a:stretch>
          </p:blipFill>
          <p:spPr bwMode="auto">
            <a:xfrm>
              <a:off x="3100830" y="2206934"/>
              <a:ext cx="2962800" cy="2016000"/>
            </a:xfrm>
            <a:prstGeom prst="rect">
              <a:avLst/>
            </a:prstGeom>
            <a:noFill/>
            <a:ln>
              <a:noFill/>
            </a:ln>
          </p:spPr>
        </p:pic>
        <p:pic>
          <p:nvPicPr>
            <p:cNvPr id="7" name="Picture 5"/>
            <p:cNvPicPr preferRelativeResize="0">
              <a:picLocks noChangeArrowheads="1"/>
            </p:cNvPicPr>
            <p:nvPr/>
          </p:nvPicPr>
          <p:blipFill>
            <a:blip r:embed="rId3" cstate="print">
              <a:lum contrast="20000"/>
            </a:blip>
            <a:srcRect l="32756" t="5501" r="32881" b="5727"/>
            <a:stretch>
              <a:fillRect/>
            </a:stretch>
          </p:blipFill>
          <p:spPr bwMode="auto">
            <a:xfrm rot="5400000" flipV="1">
              <a:off x="544806" y="1728454"/>
              <a:ext cx="2016000" cy="2962800"/>
            </a:xfrm>
            <a:prstGeom prst="rect">
              <a:avLst/>
            </a:prstGeom>
            <a:noFill/>
            <a:ln w="9525">
              <a:noFill/>
              <a:miter lim="800000"/>
              <a:headEnd/>
              <a:tailEnd/>
            </a:ln>
          </p:spPr>
        </p:pic>
        <p:cxnSp>
          <p:nvCxnSpPr>
            <p:cNvPr id="13" name="12 Conector recto de flecha"/>
            <p:cNvCxnSpPr/>
            <p:nvPr/>
          </p:nvCxnSpPr>
          <p:spPr>
            <a:xfrm flipV="1">
              <a:off x="3214678" y="3857628"/>
              <a:ext cx="72008" cy="288032"/>
            </a:xfrm>
            <a:prstGeom prst="straightConnector1">
              <a:avLst/>
            </a:prstGeom>
            <a:ln w="25400">
              <a:tailEnd type="arrow"/>
            </a:ln>
          </p:spPr>
          <p:style>
            <a:lnRef idx="2">
              <a:schemeClr val="dk1"/>
            </a:lnRef>
            <a:fillRef idx="0">
              <a:schemeClr val="dk1"/>
            </a:fillRef>
            <a:effectRef idx="1">
              <a:schemeClr val="dk1"/>
            </a:effectRef>
            <a:fontRef idx="minor">
              <a:schemeClr val="tx1"/>
            </a:fontRef>
          </p:style>
        </p:cxnSp>
        <p:sp>
          <p:nvSpPr>
            <p:cNvPr id="15" name="14 CuadroTexto"/>
            <p:cNvSpPr txBox="1"/>
            <p:nvPr/>
          </p:nvSpPr>
          <p:spPr>
            <a:xfrm>
              <a:off x="1353300" y="2391019"/>
              <a:ext cx="504056" cy="253916"/>
            </a:xfrm>
            <a:prstGeom prst="rect">
              <a:avLst/>
            </a:prstGeom>
            <a:noFill/>
          </p:spPr>
          <p:txBody>
            <a:bodyPr wrap="square" rtlCol="0">
              <a:spAutoFit/>
            </a:bodyPr>
            <a:lstStyle/>
            <a:p>
              <a:pPr algn="ctr"/>
              <a:r>
                <a:rPr lang="es-MX" sz="1050" b="1" dirty="0"/>
                <a:t>CA1</a:t>
              </a:r>
            </a:p>
          </p:txBody>
        </p:sp>
        <p:sp>
          <p:nvSpPr>
            <p:cNvPr id="16" name="15 CuadroTexto"/>
            <p:cNvSpPr txBox="1"/>
            <p:nvPr/>
          </p:nvSpPr>
          <p:spPr>
            <a:xfrm>
              <a:off x="2123728" y="3300333"/>
              <a:ext cx="504056" cy="253916"/>
            </a:xfrm>
            <a:prstGeom prst="rect">
              <a:avLst/>
            </a:prstGeom>
            <a:noFill/>
          </p:spPr>
          <p:txBody>
            <a:bodyPr wrap="square" rtlCol="0">
              <a:spAutoFit/>
            </a:bodyPr>
            <a:lstStyle/>
            <a:p>
              <a:pPr algn="ctr"/>
              <a:r>
                <a:rPr lang="es-MX" sz="1050" b="1" dirty="0"/>
                <a:t>CA3</a:t>
              </a:r>
            </a:p>
          </p:txBody>
        </p:sp>
        <p:sp>
          <p:nvSpPr>
            <p:cNvPr id="17" name="16 CuadroTexto"/>
            <p:cNvSpPr txBox="1"/>
            <p:nvPr/>
          </p:nvSpPr>
          <p:spPr>
            <a:xfrm>
              <a:off x="1399306" y="3357562"/>
              <a:ext cx="504056" cy="253916"/>
            </a:xfrm>
            <a:prstGeom prst="rect">
              <a:avLst/>
            </a:prstGeom>
            <a:noFill/>
          </p:spPr>
          <p:txBody>
            <a:bodyPr wrap="square" rtlCol="0">
              <a:spAutoFit/>
            </a:bodyPr>
            <a:lstStyle/>
            <a:p>
              <a:pPr algn="ctr"/>
              <a:r>
                <a:rPr lang="es-MX" sz="1050" b="1" dirty="0"/>
                <a:t>H</a:t>
              </a:r>
            </a:p>
          </p:txBody>
        </p:sp>
        <p:sp>
          <p:nvSpPr>
            <p:cNvPr id="19" name="18 CuadroTexto"/>
            <p:cNvSpPr txBox="1"/>
            <p:nvPr/>
          </p:nvSpPr>
          <p:spPr>
            <a:xfrm>
              <a:off x="184860" y="3643314"/>
              <a:ext cx="504056" cy="253916"/>
            </a:xfrm>
            <a:prstGeom prst="rect">
              <a:avLst/>
            </a:prstGeom>
            <a:noFill/>
          </p:spPr>
          <p:txBody>
            <a:bodyPr wrap="square" rtlCol="0">
              <a:spAutoFit/>
            </a:bodyPr>
            <a:lstStyle/>
            <a:p>
              <a:pPr algn="ctr"/>
              <a:r>
                <a:rPr lang="es-MX" sz="1050" b="1" dirty="0"/>
                <a:t>GD</a:t>
              </a:r>
            </a:p>
          </p:txBody>
        </p:sp>
        <p:cxnSp>
          <p:nvCxnSpPr>
            <p:cNvPr id="21" name="20 Conector recto de flecha"/>
            <p:cNvCxnSpPr/>
            <p:nvPr/>
          </p:nvCxnSpPr>
          <p:spPr>
            <a:xfrm flipH="1">
              <a:off x="5089523" y="3325688"/>
              <a:ext cx="232291" cy="126081"/>
            </a:xfrm>
            <a:prstGeom prst="straightConnector1">
              <a:avLst/>
            </a:prstGeom>
            <a:ln w="25400">
              <a:tailEnd type="arrow"/>
            </a:ln>
          </p:spPr>
          <p:style>
            <a:lnRef idx="2">
              <a:schemeClr val="dk1"/>
            </a:lnRef>
            <a:fillRef idx="0">
              <a:schemeClr val="dk1"/>
            </a:fillRef>
            <a:effectRef idx="1">
              <a:schemeClr val="dk1"/>
            </a:effectRef>
            <a:fontRef idx="minor">
              <a:schemeClr val="tx1"/>
            </a:fontRef>
          </p:style>
        </p:cxnSp>
        <p:cxnSp>
          <p:nvCxnSpPr>
            <p:cNvPr id="22" name="21 Conector recto de flecha"/>
            <p:cNvCxnSpPr/>
            <p:nvPr/>
          </p:nvCxnSpPr>
          <p:spPr>
            <a:xfrm flipV="1">
              <a:off x="4714306" y="2498026"/>
              <a:ext cx="72008" cy="288032"/>
            </a:xfrm>
            <a:prstGeom prst="straightConnector1">
              <a:avLst/>
            </a:prstGeom>
            <a:ln w="25400">
              <a:tailEnd type="arrow"/>
            </a:ln>
          </p:spPr>
          <p:style>
            <a:lnRef idx="2">
              <a:schemeClr val="dk1"/>
            </a:lnRef>
            <a:fillRef idx="0">
              <a:schemeClr val="dk1"/>
            </a:fillRef>
            <a:effectRef idx="1">
              <a:schemeClr val="dk1"/>
            </a:effectRef>
            <a:fontRef idx="minor">
              <a:schemeClr val="tx1"/>
            </a:fontRef>
          </p:style>
        </p:cxnSp>
        <p:pic>
          <p:nvPicPr>
            <p:cNvPr id="1030" name="Picture 6" descr="C:\Users\HP\Documents\Doctorado\Fluoro-Jade\Daño Neuronal 24 hrs\Imagenes Editadas\SE+PPB.jpg"/>
            <p:cNvPicPr preferRelativeResize="0">
              <a:picLocks noChangeArrowheads="1"/>
            </p:cNvPicPr>
            <p:nvPr/>
          </p:nvPicPr>
          <p:blipFill>
            <a:blip r:embed="rId4" cstate="print"/>
            <a:srcRect l="21299" t="12170" r="2635" b="26976"/>
            <a:stretch>
              <a:fillRect/>
            </a:stretch>
          </p:blipFill>
          <p:spPr bwMode="auto">
            <a:xfrm>
              <a:off x="6109794" y="2206934"/>
              <a:ext cx="2962800" cy="2016000"/>
            </a:xfrm>
            <a:prstGeom prst="rect">
              <a:avLst/>
            </a:prstGeom>
            <a:noFill/>
          </p:spPr>
        </p:pic>
        <p:cxnSp>
          <p:nvCxnSpPr>
            <p:cNvPr id="28" name="27 Conector recto de flecha"/>
            <p:cNvCxnSpPr/>
            <p:nvPr/>
          </p:nvCxnSpPr>
          <p:spPr>
            <a:xfrm flipV="1">
              <a:off x="4428554" y="3290887"/>
              <a:ext cx="72008" cy="288032"/>
            </a:xfrm>
            <a:prstGeom prst="straightConnector1">
              <a:avLst/>
            </a:prstGeom>
            <a:ln w="25400">
              <a:tailEnd type="arrow"/>
            </a:ln>
          </p:spPr>
          <p:style>
            <a:lnRef idx="2">
              <a:schemeClr val="dk1"/>
            </a:lnRef>
            <a:fillRef idx="0">
              <a:schemeClr val="dk1"/>
            </a:fillRef>
            <a:effectRef idx="1">
              <a:schemeClr val="dk1"/>
            </a:effectRef>
            <a:fontRef idx="minor">
              <a:schemeClr val="tx1"/>
            </a:fontRef>
          </p:style>
        </p:cxnSp>
        <p:cxnSp>
          <p:nvCxnSpPr>
            <p:cNvPr id="24" name="23 Conector recto"/>
            <p:cNvCxnSpPr/>
            <p:nvPr/>
          </p:nvCxnSpPr>
          <p:spPr>
            <a:xfrm>
              <a:off x="8544632" y="4000504"/>
              <a:ext cx="377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8372728" y="3981694"/>
              <a:ext cx="1025444" cy="261610"/>
            </a:xfrm>
            <a:prstGeom prst="rect">
              <a:avLst/>
            </a:prstGeom>
            <a:noFill/>
          </p:spPr>
          <p:txBody>
            <a:bodyPr wrap="square" rtlCol="0">
              <a:spAutoFit/>
            </a:bodyPr>
            <a:lstStyle/>
            <a:p>
              <a:r>
                <a:rPr lang="es-MX" sz="1100" b="1" dirty="0"/>
                <a:t>400 µm</a:t>
              </a:r>
            </a:p>
          </p:txBody>
        </p:sp>
      </p:grpSp>
      <p:sp>
        <p:nvSpPr>
          <p:cNvPr id="48" name="47 CuadroTexto"/>
          <p:cNvSpPr txBox="1"/>
          <p:nvPr/>
        </p:nvSpPr>
        <p:spPr>
          <a:xfrm>
            <a:off x="3563889" y="3807975"/>
            <a:ext cx="2028254" cy="584775"/>
          </a:xfrm>
          <a:prstGeom prst="rect">
            <a:avLst/>
          </a:prstGeom>
          <a:noFill/>
        </p:spPr>
        <p:txBody>
          <a:bodyPr wrap="square" rtlCol="0">
            <a:spAutoFit/>
          </a:bodyPr>
          <a:lstStyle/>
          <a:p>
            <a:pPr algn="ctr"/>
            <a:r>
              <a:rPr lang="es-MX" sz="3200" b="1" i="1" dirty="0"/>
              <a:t>SE</a:t>
            </a:r>
            <a:r>
              <a:rPr lang="es-MX" sz="3200" b="1" dirty="0"/>
              <a:t>-PEG</a:t>
            </a:r>
          </a:p>
        </p:txBody>
      </p:sp>
      <p:sp>
        <p:nvSpPr>
          <p:cNvPr id="49" name="48 CuadroTexto"/>
          <p:cNvSpPr txBox="1"/>
          <p:nvPr/>
        </p:nvSpPr>
        <p:spPr>
          <a:xfrm>
            <a:off x="71406" y="3807975"/>
            <a:ext cx="2962799" cy="584775"/>
          </a:xfrm>
          <a:prstGeom prst="rect">
            <a:avLst/>
          </a:prstGeom>
          <a:noFill/>
        </p:spPr>
        <p:txBody>
          <a:bodyPr wrap="square" rtlCol="0">
            <a:spAutoFit/>
          </a:bodyPr>
          <a:lstStyle/>
          <a:p>
            <a:pPr algn="ctr"/>
            <a:r>
              <a:rPr lang="es-MX" sz="3200" b="1" dirty="0"/>
              <a:t>Control</a:t>
            </a:r>
          </a:p>
        </p:txBody>
      </p:sp>
      <p:sp>
        <p:nvSpPr>
          <p:cNvPr id="50" name="49 CuadroTexto"/>
          <p:cNvSpPr txBox="1"/>
          <p:nvPr/>
        </p:nvSpPr>
        <p:spPr>
          <a:xfrm>
            <a:off x="6084168" y="3822089"/>
            <a:ext cx="3024336" cy="584775"/>
          </a:xfrm>
          <a:prstGeom prst="rect">
            <a:avLst/>
          </a:prstGeom>
          <a:noFill/>
        </p:spPr>
        <p:txBody>
          <a:bodyPr wrap="square" rtlCol="0">
            <a:spAutoFit/>
          </a:bodyPr>
          <a:lstStyle/>
          <a:p>
            <a:pPr algn="ctr"/>
            <a:r>
              <a:rPr lang="es-MX" sz="3200" b="1" i="1" dirty="0"/>
              <a:t>SE</a:t>
            </a:r>
            <a:r>
              <a:rPr lang="es-MX" sz="3200" b="1" dirty="0"/>
              <a:t>-PPB178 </a:t>
            </a:r>
          </a:p>
        </p:txBody>
      </p:sp>
      <p:sp>
        <p:nvSpPr>
          <p:cNvPr id="32" name="14 CuadroTexto"/>
          <p:cNvSpPr txBox="1"/>
          <p:nvPr/>
        </p:nvSpPr>
        <p:spPr>
          <a:xfrm>
            <a:off x="-36512" y="4321829"/>
            <a:ext cx="598884" cy="307777"/>
          </a:xfrm>
          <a:prstGeom prst="rect">
            <a:avLst/>
          </a:prstGeom>
          <a:noFill/>
        </p:spPr>
        <p:txBody>
          <a:bodyPr wrap="square" rtlCol="0">
            <a:spAutoFit/>
          </a:bodyPr>
          <a:lstStyle/>
          <a:p>
            <a:pPr algn="ctr"/>
            <a:r>
              <a:rPr lang="es-MX" sz="1400" b="1" dirty="0">
                <a:solidFill>
                  <a:schemeClr val="bg1"/>
                </a:solidFill>
              </a:rPr>
              <a:t>CA1</a:t>
            </a:r>
          </a:p>
        </p:txBody>
      </p:sp>
      <p:pic>
        <p:nvPicPr>
          <p:cNvPr id="33" name="Imagen 32"/>
          <p:cNvPicPr>
            <a:picLocks noChangeAspect="1"/>
          </p:cNvPicPr>
          <p:nvPr/>
        </p:nvPicPr>
        <p:blipFill rotWithShape="1">
          <a:blip r:embed="rId5" cstate="print">
            <a:extLst>
              <a:ext uri="{28A0092B-C50C-407E-A947-70E740481C1C}">
                <a14:useLocalDpi xmlns:a14="http://schemas.microsoft.com/office/drawing/2010/main" val="0"/>
              </a:ext>
            </a:extLst>
          </a:blip>
          <a:srcRect t="68487"/>
          <a:stretch/>
        </p:blipFill>
        <p:spPr>
          <a:xfrm>
            <a:off x="56942" y="4344390"/>
            <a:ext cx="9026162" cy="2059690"/>
          </a:xfrm>
          <a:prstGeom prst="rect">
            <a:avLst/>
          </a:prstGeom>
        </p:spPr>
      </p:pic>
      <p:sp>
        <p:nvSpPr>
          <p:cNvPr id="4" name="Rectángulo 3"/>
          <p:cNvSpPr/>
          <p:nvPr/>
        </p:nvSpPr>
        <p:spPr>
          <a:xfrm>
            <a:off x="6125233" y="1701228"/>
            <a:ext cx="3024336" cy="4968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p:cNvSpPr/>
          <p:nvPr/>
        </p:nvSpPr>
        <p:spPr>
          <a:xfrm>
            <a:off x="3100897" y="1628800"/>
            <a:ext cx="3024336" cy="4968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1 Título"/>
          <p:cNvSpPr txBox="1">
            <a:spLocks/>
          </p:cNvSpPr>
          <p:nvPr/>
        </p:nvSpPr>
        <p:spPr>
          <a:xfrm>
            <a:off x="349758" y="424817"/>
            <a:ext cx="8194874" cy="113197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4000" b="1" dirty="0">
                <a:latin typeface="Arial" panose="020B0604020202020204" pitchFamily="34" charset="0"/>
                <a:cs typeface="Arial" panose="020B0604020202020204" pitchFamily="34" charset="0"/>
              </a:rPr>
              <a:t>PPB Disminuye el Daño Neuronal en el Hipocampo</a:t>
            </a:r>
          </a:p>
        </p:txBody>
      </p:sp>
      <p:sp>
        <p:nvSpPr>
          <p:cNvPr id="27" name="CuadroTexto 26"/>
          <p:cNvSpPr txBox="1"/>
          <p:nvPr/>
        </p:nvSpPr>
        <p:spPr>
          <a:xfrm>
            <a:off x="5199062" y="6351711"/>
            <a:ext cx="3477394"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Santana et al., 2017</a:t>
            </a:r>
          </a:p>
        </p:txBody>
      </p:sp>
    </p:spTree>
    <p:extLst>
      <p:ext uri="{BB962C8B-B14F-4D97-AF65-F5344CB8AC3E}">
        <p14:creationId xmlns:p14="http://schemas.microsoft.com/office/powerpoint/2010/main" val="8564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93682"/>
            <a:ext cx="7886700" cy="1325563"/>
          </a:xfrm>
        </p:spPr>
        <p:txBody>
          <a:bodyPr>
            <a:normAutofit/>
          </a:bodyPr>
          <a:lstStyle/>
          <a:p>
            <a:endParaRPr lang="es-MX" sz="3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endParaRPr>
          </a:p>
        </p:txBody>
      </p:sp>
      <p:sp>
        <p:nvSpPr>
          <p:cNvPr id="7" name="Content Placeholder 2"/>
          <p:cNvSpPr txBox="1">
            <a:spLocks/>
          </p:cNvSpPr>
          <p:nvPr/>
        </p:nvSpPr>
        <p:spPr>
          <a:xfrm>
            <a:off x="152398" y="1589317"/>
            <a:ext cx="8667136" cy="903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000" b="1" dirty="0">
                <a:solidFill>
                  <a:schemeClr val="tx1">
                    <a:lumMod val="75000"/>
                    <a:lumOff val="25000"/>
                  </a:schemeClr>
                </a:solidFill>
              </a:rPr>
              <a:t>El PPB tiene efecto </a:t>
            </a:r>
            <a:r>
              <a:rPr lang="es-MX" sz="2000" b="1" dirty="0" err="1">
                <a:solidFill>
                  <a:schemeClr val="tx1">
                    <a:lumMod val="75000"/>
                    <a:lumOff val="25000"/>
                  </a:schemeClr>
                </a:solidFill>
              </a:rPr>
              <a:t>cardioprotector</a:t>
            </a:r>
            <a:r>
              <a:rPr lang="es-MX" sz="2000" b="1" dirty="0">
                <a:solidFill>
                  <a:schemeClr val="tx1">
                    <a:lumMod val="75000"/>
                    <a:lumOff val="25000"/>
                  </a:schemeClr>
                </a:solidFill>
              </a:rPr>
              <a:t> debido al  bloqueo de canales de sodio dependientes de voltaje </a:t>
            </a:r>
            <a:r>
              <a:rPr lang="es-MX" sz="1600" dirty="0">
                <a:solidFill>
                  <a:schemeClr val="tx1">
                    <a:lumMod val="75000"/>
                    <a:lumOff val="25000"/>
                  </a:schemeClr>
                </a:solidFill>
              </a:rPr>
              <a:t>(Ji et al., 2004)</a:t>
            </a:r>
            <a:endParaRPr lang="es-MX" sz="2000" b="1" dirty="0">
              <a:solidFill>
                <a:schemeClr val="tx1">
                  <a:lumMod val="75000"/>
                  <a:lumOff val="25000"/>
                </a:schemeClr>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360" y="2780928"/>
            <a:ext cx="6893211" cy="3097598"/>
          </a:xfrm>
          <a:prstGeom prst="rect">
            <a:avLst/>
          </a:prstGeom>
        </p:spPr>
      </p:pic>
    </p:spTree>
    <p:extLst>
      <p:ext uri="{BB962C8B-B14F-4D97-AF65-F5344CB8AC3E}">
        <p14:creationId xmlns:p14="http://schemas.microsoft.com/office/powerpoint/2010/main" val="24025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57187"/>
          <a:stretch/>
        </p:blipFill>
        <p:spPr>
          <a:xfrm>
            <a:off x="1042012" y="1923076"/>
            <a:ext cx="7282906" cy="3162108"/>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57166"/>
          <a:stretch/>
        </p:blipFill>
        <p:spPr>
          <a:xfrm>
            <a:off x="1042012" y="1860971"/>
            <a:ext cx="7282906" cy="3163647"/>
          </a:xfrm>
          <a:prstGeom prst="rect">
            <a:avLst/>
          </a:prstGeom>
        </p:spPr>
      </p:pic>
      <p:sp>
        <p:nvSpPr>
          <p:cNvPr id="33" name="Content Placeholder 2"/>
          <p:cNvSpPr txBox="1">
            <a:spLocks/>
          </p:cNvSpPr>
          <p:nvPr/>
        </p:nvSpPr>
        <p:spPr>
          <a:xfrm>
            <a:off x="241315" y="6453336"/>
            <a:ext cx="763417" cy="307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MX" sz="1800" b="1" dirty="0">
              <a:solidFill>
                <a:schemeClr val="tx1">
                  <a:lumMod val="75000"/>
                  <a:lumOff val="25000"/>
                </a:schemeClr>
              </a:solidFill>
              <a:effectLst>
                <a:outerShdw blurRad="38100" dist="38100" dir="2700000" algn="tl">
                  <a:srgbClr val="000000">
                    <a:alpha val="43137"/>
                  </a:srgbClr>
                </a:outerShdw>
              </a:effectLst>
            </a:endParaRPr>
          </a:p>
          <a:p>
            <a:pPr lvl="1" algn="just"/>
            <a:endParaRPr lang="es-MX" sz="1600" b="1" dirty="0">
              <a:solidFill>
                <a:schemeClr val="tx1">
                  <a:lumMod val="75000"/>
                  <a:lumOff val="25000"/>
                </a:schemeClr>
              </a:solidFill>
              <a:effectLst>
                <a:outerShdw blurRad="38100" dist="38100" dir="2700000" algn="tl">
                  <a:srgbClr val="000000">
                    <a:alpha val="43137"/>
                  </a:srgbClr>
                </a:outerShdw>
              </a:effectLst>
            </a:endParaRPr>
          </a:p>
          <a:p>
            <a:pPr algn="just"/>
            <a:endParaRPr lang="es-MX" sz="1800" b="1" dirty="0">
              <a:solidFill>
                <a:schemeClr val="tx1">
                  <a:lumMod val="75000"/>
                  <a:lumOff val="25000"/>
                </a:schemeClr>
              </a:solidFill>
              <a:effectLst>
                <a:outerShdw blurRad="38100" dist="38100" dir="2700000" algn="tl">
                  <a:srgbClr val="000000">
                    <a:alpha val="43137"/>
                  </a:srgbClr>
                </a:outerShdw>
              </a:effectLst>
            </a:endParaRPr>
          </a:p>
        </p:txBody>
      </p:sp>
      <p:sp>
        <p:nvSpPr>
          <p:cNvPr id="34" name="Title 1"/>
          <p:cNvSpPr txBox="1">
            <a:spLocks/>
          </p:cNvSpPr>
          <p:nvPr/>
        </p:nvSpPr>
        <p:spPr>
          <a:xfrm>
            <a:off x="253328" y="662389"/>
            <a:ext cx="8927184" cy="750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El PPB disminuye la amplitud de la corriente de sodio</a:t>
            </a:r>
          </a:p>
        </p:txBody>
      </p:sp>
      <p:sp>
        <p:nvSpPr>
          <p:cNvPr id="7" name="CuadroTexto 6"/>
          <p:cNvSpPr txBox="1"/>
          <p:nvPr/>
        </p:nvSpPr>
        <p:spPr>
          <a:xfrm>
            <a:off x="3995936" y="6351711"/>
            <a:ext cx="4680520" cy="461665"/>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Lara-</a:t>
            </a:r>
            <a:r>
              <a:rPr lang="es-MX" sz="2400" dirty="0" err="1">
                <a:latin typeface="Arial" panose="020B0604020202020204" pitchFamily="34" charset="0"/>
                <a:cs typeface="Arial" panose="020B0604020202020204" pitchFamily="34" charset="0"/>
              </a:rPr>
              <a:t>Valderrábano</a:t>
            </a:r>
            <a:r>
              <a:rPr lang="es-MX" sz="2400" dirty="0">
                <a:latin typeface="Arial" panose="020B0604020202020204" pitchFamily="34" charset="0"/>
                <a:cs typeface="Arial" panose="020B0604020202020204" pitchFamily="34" charset="0"/>
              </a:rPr>
              <a:t> et al., 2016</a:t>
            </a:r>
          </a:p>
        </p:txBody>
      </p:sp>
    </p:spTree>
    <p:extLst>
      <p:ext uri="{BB962C8B-B14F-4D97-AF65-F5344CB8AC3E}">
        <p14:creationId xmlns:p14="http://schemas.microsoft.com/office/powerpoint/2010/main" val="39291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5 CuadroTexto"/>
          <p:cNvSpPr txBox="1"/>
          <p:nvPr/>
        </p:nvSpPr>
        <p:spPr>
          <a:xfrm>
            <a:off x="4794652" y="531870"/>
            <a:ext cx="4085524" cy="307777"/>
          </a:xfrm>
          <a:prstGeom prst="rect">
            <a:avLst/>
          </a:prstGeom>
          <a:noFill/>
        </p:spPr>
        <p:txBody>
          <a:bodyPr wrap="square" rtlCol="0">
            <a:spAutoFit/>
          </a:bodyPr>
          <a:lstStyle/>
          <a:p>
            <a:pPr algn="r"/>
            <a:r>
              <a:rPr lang="es-MX" sz="1400" i="1" dirty="0"/>
              <a:t>(Ji et al.,  2004, Lara-</a:t>
            </a:r>
            <a:r>
              <a:rPr lang="es-MX" sz="1400" i="1" dirty="0" err="1"/>
              <a:t>Valderrábano</a:t>
            </a:r>
            <a:r>
              <a:rPr lang="es-MX" sz="1400" i="1" dirty="0"/>
              <a:t> et al., 2016)</a:t>
            </a:r>
          </a:p>
        </p:txBody>
      </p:sp>
      <p:pic>
        <p:nvPicPr>
          <p:cNvPr id="12" name="Picture 2" descr="C:\Users\HP\Desktop\NT Glutamatérgica.png"/>
          <p:cNvPicPr>
            <a:picLocks noChangeArrowheads="1"/>
          </p:cNvPicPr>
          <p:nvPr/>
        </p:nvPicPr>
        <p:blipFill>
          <a:blip r:embed="rId3" cstate="print">
            <a:lum bright="-30000" contrast="40000"/>
          </a:blip>
          <a:srcRect r="8955"/>
          <a:stretch>
            <a:fillRect/>
          </a:stretch>
        </p:blipFill>
        <p:spPr bwMode="auto">
          <a:xfrm>
            <a:off x="-36512" y="980728"/>
            <a:ext cx="8089222" cy="5672212"/>
          </a:xfrm>
          <a:prstGeom prst="rect">
            <a:avLst/>
          </a:prstGeom>
          <a:noFill/>
        </p:spPr>
      </p:pic>
      <p:sp>
        <p:nvSpPr>
          <p:cNvPr id="14" name="7 CuadroTexto"/>
          <p:cNvSpPr txBox="1"/>
          <p:nvPr/>
        </p:nvSpPr>
        <p:spPr>
          <a:xfrm>
            <a:off x="4379567" y="3990049"/>
            <a:ext cx="2424681" cy="107721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es-MX" sz="3200" b="1" dirty="0">
                <a:solidFill>
                  <a:srgbClr val="FF0000"/>
                </a:solidFill>
              </a:rPr>
              <a:t>   </a:t>
            </a:r>
            <a:r>
              <a:rPr lang="es-MX" sz="3200" b="1" dirty="0" err="1">
                <a:solidFill>
                  <a:srgbClr val="FF0000"/>
                </a:solidFill>
              </a:rPr>
              <a:t>Glutamato</a:t>
            </a:r>
            <a:endParaRPr lang="es-MX" sz="3200" b="1" dirty="0">
              <a:solidFill>
                <a:srgbClr val="FF0000"/>
              </a:solidFill>
            </a:endParaRPr>
          </a:p>
        </p:txBody>
      </p:sp>
      <p:sp>
        <p:nvSpPr>
          <p:cNvPr id="9" name="46 Elipse"/>
          <p:cNvSpPr/>
          <p:nvPr/>
        </p:nvSpPr>
        <p:spPr>
          <a:xfrm flipV="1">
            <a:off x="6588224" y="1844824"/>
            <a:ext cx="864096" cy="317538"/>
          </a:xfrm>
          <a:prstGeom prst="ellipse">
            <a:avLst/>
          </a:prstGeom>
          <a:solidFill>
            <a:schemeClr val="lt1">
              <a:alpha val="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18" name="45 CuadroTexto"/>
          <p:cNvSpPr txBox="1"/>
          <p:nvPr/>
        </p:nvSpPr>
        <p:spPr>
          <a:xfrm>
            <a:off x="683568" y="5013176"/>
            <a:ext cx="1989682" cy="738664"/>
          </a:xfrm>
          <a:prstGeom prst="rect">
            <a:avLst/>
          </a:prstGeom>
          <a:noFill/>
        </p:spPr>
        <p:txBody>
          <a:bodyPr wrap="square" rtlCol="0">
            <a:spAutoFit/>
          </a:bodyPr>
          <a:lstStyle/>
          <a:p>
            <a:pPr algn="r"/>
            <a:r>
              <a:rPr lang="es-MX" sz="1400" i="1" dirty="0"/>
              <a:t>(</a:t>
            </a:r>
            <a:r>
              <a:rPr lang="es-MX" sz="1400" i="1" dirty="0" err="1"/>
              <a:t>Turski</a:t>
            </a:r>
            <a:r>
              <a:rPr lang="es-MX" sz="1400" i="1" dirty="0"/>
              <a:t> et al.,  1983, </a:t>
            </a:r>
            <a:r>
              <a:rPr lang="es-MX" sz="1400" i="1" dirty="0" err="1"/>
              <a:t>Fujikawa</a:t>
            </a:r>
            <a:r>
              <a:rPr lang="es-MX" sz="1400" i="1" dirty="0"/>
              <a:t>, 1996 </a:t>
            </a:r>
            <a:r>
              <a:rPr lang="es-MX" sz="1400" i="1" dirty="0" err="1"/>
              <a:t>Smolders</a:t>
            </a:r>
            <a:r>
              <a:rPr lang="es-MX" sz="1400" i="1" dirty="0"/>
              <a:t> et al., 1997)</a:t>
            </a:r>
          </a:p>
        </p:txBody>
      </p:sp>
      <p:grpSp>
        <p:nvGrpSpPr>
          <p:cNvPr id="25" name="Grupo 24"/>
          <p:cNvGrpSpPr/>
          <p:nvPr/>
        </p:nvGrpSpPr>
        <p:grpSpPr>
          <a:xfrm>
            <a:off x="4402680" y="4129810"/>
            <a:ext cx="391972" cy="388590"/>
            <a:chOff x="3298539" y="3515861"/>
            <a:chExt cx="191078" cy="244800"/>
          </a:xfrm>
        </p:grpSpPr>
        <p:cxnSp>
          <p:nvCxnSpPr>
            <p:cNvPr id="19" name="26 Conector recto"/>
            <p:cNvCxnSpPr/>
            <p:nvPr/>
          </p:nvCxnSpPr>
          <p:spPr bwMode="auto">
            <a:xfrm flipH="1" flipV="1">
              <a:off x="3298817" y="3516660"/>
              <a:ext cx="190800" cy="244001"/>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21" name="26 Conector recto"/>
            <p:cNvCxnSpPr/>
            <p:nvPr/>
          </p:nvCxnSpPr>
          <p:spPr bwMode="auto">
            <a:xfrm flipV="1">
              <a:off x="3298539" y="3515861"/>
              <a:ext cx="191078" cy="24480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grpSp>
      <p:pic>
        <p:nvPicPr>
          <p:cNvPr id="26" name="Picture 2" descr="http://www.maysochoa.com/molecular%20images/misc/Propyl%20Paraben.gif"/>
          <p:cNvPicPr>
            <a:picLocks noChangeAspect="1" noChangeArrowheads="1" noCrop="1"/>
          </p:cNvPicPr>
          <p:nvPr/>
        </p:nvPicPr>
        <p:blipFill>
          <a:blip r:embed="rId4" cstate="print"/>
          <a:srcRect/>
          <a:stretch>
            <a:fillRect/>
          </a:stretch>
        </p:blipFill>
        <p:spPr bwMode="auto">
          <a:xfrm>
            <a:off x="6948264" y="3192697"/>
            <a:ext cx="2170449" cy="1481748"/>
          </a:xfrm>
          <a:prstGeom prst="rect">
            <a:avLst/>
          </a:prstGeom>
          <a:noFill/>
        </p:spPr>
      </p:pic>
      <p:cxnSp>
        <p:nvCxnSpPr>
          <p:cNvPr id="3" name="Conector recto de flecha 2"/>
          <p:cNvCxnSpPr/>
          <p:nvPr/>
        </p:nvCxnSpPr>
        <p:spPr>
          <a:xfrm flipV="1">
            <a:off x="4598666" y="4096294"/>
            <a:ext cx="0" cy="365681"/>
          </a:xfrm>
          <a:prstGeom prst="straightConnector1">
            <a:avLst/>
          </a:prstGeom>
          <a:ln w="444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479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05700"/>
            <a:ext cx="8229600" cy="1066800"/>
          </a:xfrm>
        </p:spPr>
        <p:txBody>
          <a:bodyPr/>
          <a:lstStyle/>
          <a:p>
            <a:r>
              <a:rPr lang="es-MX" dirty="0"/>
              <a:t>Epilepsia</a:t>
            </a:r>
          </a:p>
        </p:txBody>
      </p:sp>
      <p:graphicFrame>
        <p:nvGraphicFramePr>
          <p:cNvPr id="7" name="6 Diagrama"/>
          <p:cNvGraphicFramePr/>
          <p:nvPr>
            <p:extLst>
              <p:ext uri="{D42A27DB-BD31-4B8C-83A1-F6EECF244321}">
                <p14:modId xmlns:p14="http://schemas.microsoft.com/office/powerpoint/2010/main" val="4260810399"/>
              </p:ext>
            </p:extLst>
          </p:nvPr>
        </p:nvGraphicFramePr>
        <p:xfrm>
          <a:off x="323528" y="188640"/>
          <a:ext cx="54726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9 Diagrama"/>
          <p:cNvGraphicFramePr/>
          <p:nvPr>
            <p:extLst>
              <p:ext uri="{D42A27DB-BD31-4B8C-83A1-F6EECF244321}">
                <p14:modId xmlns:p14="http://schemas.microsoft.com/office/powerpoint/2010/main" val="2659124310"/>
              </p:ext>
            </p:extLst>
          </p:nvPr>
        </p:nvGraphicFramePr>
        <p:xfrm>
          <a:off x="4788024" y="4149079"/>
          <a:ext cx="3827472" cy="23042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15 Rectángulo"/>
          <p:cNvSpPr/>
          <p:nvPr/>
        </p:nvSpPr>
        <p:spPr>
          <a:xfrm>
            <a:off x="5220072" y="6539859"/>
            <a:ext cx="3923928" cy="307777"/>
          </a:xfrm>
          <a:prstGeom prst="rect">
            <a:avLst/>
          </a:prstGeom>
        </p:spPr>
        <p:txBody>
          <a:bodyPr wrap="square">
            <a:spAutoFit/>
          </a:bodyPr>
          <a:lstStyle/>
          <a:p>
            <a:pPr algn="r"/>
            <a:r>
              <a:rPr lang="es-MX" sz="1400" i="1" dirty="0"/>
              <a:t>(Fisher et., al., 2005; </a:t>
            </a:r>
            <a:r>
              <a:rPr lang="nb-NO" sz="1400" i="1" dirty="0"/>
              <a:t>Bradford, 1995)</a:t>
            </a:r>
            <a:endParaRPr lang="es-MX" sz="1400" i="1" dirty="0"/>
          </a:p>
        </p:txBody>
      </p:sp>
      <p:pic>
        <p:nvPicPr>
          <p:cNvPr id="37890" name="Picture 2" descr="http://www.gogo.mx/wp-content/uploads/planeta_tierra_globo_terraqueo_en_movimiento.gif"/>
          <p:cNvPicPr>
            <a:picLocks noChangeAspect="1" noChangeArrowheads="1"/>
          </p:cNvPicPr>
          <p:nvPr/>
        </p:nvPicPr>
        <p:blipFill>
          <a:blip r:embed="rId13" cstate="print"/>
          <a:srcRect/>
          <a:stretch>
            <a:fillRect/>
          </a:stretch>
        </p:blipFill>
        <p:spPr bwMode="auto">
          <a:xfrm>
            <a:off x="778396" y="3419708"/>
            <a:ext cx="2857500" cy="2857500"/>
          </a:xfrm>
          <a:prstGeom prst="rect">
            <a:avLst/>
          </a:prstGeom>
          <a:noFill/>
        </p:spPr>
      </p:pic>
      <p:sp>
        <p:nvSpPr>
          <p:cNvPr id="21" name="20 CuadroTexto"/>
          <p:cNvSpPr txBox="1"/>
          <p:nvPr/>
        </p:nvSpPr>
        <p:spPr>
          <a:xfrm>
            <a:off x="323528" y="6300028"/>
            <a:ext cx="3960440" cy="369332"/>
          </a:xfrm>
          <a:prstGeom prst="rect">
            <a:avLst/>
          </a:prstGeom>
          <a:noFill/>
        </p:spPr>
        <p:txBody>
          <a:bodyPr wrap="square" rtlCol="0">
            <a:spAutoFit/>
          </a:bodyPr>
          <a:lstStyle/>
          <a:p>
            <a:r>
              <a:rPr lang="es-MX" b="1" dirty="0"/>
              <a:t>1 al 2% de la población mundial</a:t>
            </a:r>
          </a:p>
        </p:txBody>
      </p:sp>
      <p:pic>
        <p:nvPicPr>
          <p:cNvPr id="12" name="Picture 6" descr="https://www.hackread.com/wp-content/uploads/2016/02/giphy-2.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715487" y="1845319"/>
            <a:ext cx="3104985" cy="20822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6090281" y="1444865"/>
            <a:ext cx="2556000" cy="3491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p:cNvPicPr>
            <a:picLocks noChangeAspect="1"/>
          </p:cNvPicPr>
          <p:nvPr/>
        </p:nvPicPr>
        <p:blipFill rotWithShape="1">
          <a:blip r:embed="rId15" cstate="print">
            <a:clrChange>
              <a:clrFrom>
                <a:srgbClr val="FDFDFD"/>
              </a:clrFrom>
              <a:clrTo>
                <a:srgbClr val="FDFDFD">
                  <a:alpha val="0"/>
                </a:srgbClr>
              </a:clrTo>
            </a:clrChange>
            <a:lum bright="70000" contrast="-70000"/>
            <a:extLst>
              <a:ext uri="{28A0092B-C50C-407E-A947-70E740481C1C}">
                <a14:useLocalDpi xmlns:a14="http://schemas.microsoft.com/office/drawing/2010/main" val="0"/>
              </a:ext>
            </a:extLst>
          </a:blip>
          <a:srcRect l="69476" t="29281" r="6689" b="66024"/>
          <a:stretch/>
        </p:blipFill>
        <p:spPr>
          <a:xfrm>
            <a:off x="6090292" y="1288308"/>
            <a:ext cx="2525204" cy="692912"/>
          </a:xfrm>
          <a:prstGeom prst="rect">
            <a:avLst/>
          </a:prstGeom>
        </p:spPr>
      </p:pic>
    </p:spTree>
    <p:extLst>
      <p:ext uri="{BB962C8B-B14F-4D97-AF65-F5344CB8AC3E}">
        <p14:creationId xmlns:p14="http://schemas.microsoft.com/office/powerpoint/2010/main" val="330950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remove"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www.maysochoa.com/molecular%20images/misc/Propyl%20Paraben.gif"/>
          <p:cNvPicPr>
            <a:picLocks noChangeAspect="1" noChangeArrowheads="1" noCrop="1"/>
          </p:cNvPicPr>
          <p:nvPr/>
        </p:nvPicPr>
        <p:blipFill>
          <a:blip r:embed="rId3" cstate="print"/>
          <a:srcRect/>
          <a:stretch>
            <a:fillRect/>
          </a:stretch>
        </p:blipFill>
        <p:spPr bwMode="auto">
          <a:xfrm>
            <a:off x="971600" y="980728"/>
            <a:ext cx="2039304" cy="1392217"/>
          </a:xfrm>
          <a:prstGeom prst="rect">
            <a:avLst/>
          </a:prstGeom>
          <a:noFill/>
        </p:spPr>
      </p:pic>
      <p:pic>
        <p:nvPicPr>
          <p:cNvPr id="1026" name="Picture 2" descr="http://www.quimicaviva.qb.fcen.uba.ar/V3n2/luthy.1.gif"/>
          <p:cNvPicPr>
            <a:picLocks noChangeAspect="1" noChangeArrowheads="1"/>
          </p:cNvPicPr>
          <p:nvPr/>
        </p:nvPicPr>
        <p:blipFill>
          <a:blip r:embed="rId4" cstate="print">
            <a:clrChange>
              <a:clrFrom>
                <a:srgbClr val="FFCC99"/>
              </a:clrFrom>
              <a:clrTo>
                <a:srgbClr val="FFCC99">
                  <a:alpha val="0"/>
                </a:srgbClr>
              </a:clrTo>
            </a:clrChange>
          </a:blip>
          <a:srcRect/>
          <a:stretch>
            <a:fillRect/>
          </a:stretch>
        </p:blipFill>
        <p:spPr bwMode="auto">
          <a:xfrm>
            <a:off x="2483768" y="1265003"/>
            <a:ext cx="5503709" cy="4768479"/>
          </a:xfrm>
          <a:prstGeom prst="rect">
            <a:avLst/>
          </a:prstGeom>
          <a:noFill/>
        </p:spPr>
      </p:pic>
      <p:sp>
        <p:nvSpPr>
          <p:cNvPr id="33" name="32 Rectángulo"/>
          <p:cNvSpPr/>
          <p:nvPr/>
        </p:nvSpPr>
        <p:spPr>
          <a:xfrm>
            <a:off x="4139952" y="6033482"/>
            <a:ext cx="5064009" cy="707886"/>
          </a:xfrm>
          <a:prstGeom prst="rect">
            <a:avLst/>
          </a:prstGeom>
        </p:spPr>
        <p:txBody>
          <a:bodyPr wrap="square">
            <a:spAutoFit/>
          </a:bodyPr>
          <a:lstStyle/>
          <a:p>
            <a:r>
              <a:rPr lang="es-MX" sz="2000" dirty="0" err="1">
                <a:latin typeface="Arial" panose="020B0604020202020204" pitchFamily="34" charset="0"/>
                <a:cs typeface="Arial" panose="020B0604020202020204" pitchFamily="34" charset="0"/>
              </a:rPr>
              <a:t>Lemini</a:t>
            </a:r>
            <a:r>
              <a:rPr lang="es-MX" sz="2000" dirty="0">
                <a:latin typeface="Arial" panose="020B0604020202020204" pitchFamily="34" charset="0"/>
                <a:cs typeface="Arial" panose="020B0604020202020204" pitchFamily="34" charset="0"/>
              </a:rPr>
              <a:t> et al., 2004; </a:t>
            </a:r>
            <a:r>
              <a:rPr lang="es-MX" sz="2000" dirty="0" err="1">
                <a:latin typeface="Arial" panose="020B0604020202020204" pitchFamily="34" charset="0"/>
                <a:cs typeface="Arial" panose="020B0604020202020204" pitchFamily="34" charset="0"/>
              </a:rPr>
              <a:t>Okubo</a:t>
            </a:r>
            <a:r>
              <a:rPr lang="es-MX" sz="2000" dirty="0">
                <a:latin typeface="Arial" panose="020B0604020202020204" pitchFamily="34" charset="0"/>
                <a:cs typeface="Arial" panose="020B0604020202020204" pitchFamily="34" charset="0"/>
              </a:rPr>
              <a:t> et al., 2001; Blair et al., 2000</a:t>
            </a:r>
          </a:p>
        </p:txBody>
      </p:sp>
      <p:sp>
        <p:nvSpPr>
          <p:cNvPr id="34" name="33 CuadroTexto"/>
          <p:cNvSpPr txBox="1"/>
          <p:nvPr/>
        </p:nvSpPr>
        <p:spPr>
          <a:xfrm>
            <a:off x="1093692" y="2398846"/>
            <a:ext cx="1800200" cy="369332"/>
          </a:xfrm>
          <a:prstGeom prst="rect">
            <a:avLst/>
          </a:prstGeom>
          <a:noFill/>
        </p:spPr>
        <p:txBody>
          <a:bodyPr wrap="square" rtlCol="0">
            <a:spAutoFit/>
          </a:bodyPr>
          <a:lstStyle/>
          <a:p>
            <a:pPr algn="ctr"/>
            <a:r>
              <a:rPr lang="es-MX" b="1" dirty="0"/>
              <a:t>PPB</a:t>
            </a:r>
          </a:p>
        </p:txBody>
      </p:sp>
      <p:sp>
        <p:nvSpPr>
          <p:cNvPr id="23" name="Title 1"/>
          <p:cNvSpPr txBox="1">
            <a:spLocks/>
          </p:cNvSpPr>
          <p:nvPr/>
        </p:nvSpPr>
        <p:spPr>
          <a:xfrm>
            <a:off x="2605121" y="446365"/>
            <a:ext cx="6215351" cy="750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El PPB induce efectos </a:t>
            </a:r>
            <a:r>
              <a:rPr lang="es-MX" sz="2600" b="1" dirty="0" err="1">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rPr>
              <a:t>estrogénicos</a:t>
            </a:r>
            <a:endParaRPr lang="es-MX" sz="2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367545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3" cstate="print"/>
          <a:stretch>
            <a:fillRect/>
          </a:stretch>
        </p:blipFill>
        <p:spPr>
          <a:xfrm>
            <a:off x="2483768" y="2784996"/>
            <a:ext cx="3990049" cy="3825206"/>
          </a:xfrm>
          <a:prstGeom prst="rect">
            <a:avLst/>
          </a:prstGeom>
        </p:spPr>
      </p:pic>
      <p:sp>
        <p:nvSpPr>
          <p:cNvPr id="39" name="Rectángulo 38"/>
          <p:cNvSpPr/>
          <p:nvPr/>
        </p:nvSpPr>
        <p:spPr>
          <a:xfrm>
            <a:off x="1547664" y="1311151"/>
            <a:ext cx="6715453" cy="769441"/>
          </a:xfrm>
          <a:prstGeom prst="rect">
            <a:avLst/>
          </a:prstGeom>
        </p:spPr>
        <p:txBody>
          <a:bodyPr wrap="square">
            <a:spAutoFit/>
          </a:bodyPr>
          <a:lstStyle/>
          <a:p>
            <a:pPr algn="ctr">
              <a:buClr>
                <a:schemeClr val="accent2"/>
              </a:buClr>
            </a:pPr>
            <a:r>
              <a:rPr lang="es-MX" sz="4400" b="1" i="1" dirty="0">
                <a:solidFill>
                  <a:srgbClr val="000000"/>
                </a:solidFill>
                <a:latin typeface="Arial" pitchFamily="34" charset="0"/>
                <a:cs typeface="Arial" pitchFamily="34" charset="0"/>
              </a:rPr>
              <a:t>Status </a:t>
            </a:r>
            <a:r>
              <a:rPr lang="es-MX" sz="4400" b="1" i="1" dirty="0" err="1">
                <a:solidFill>
                  <a:srgbClr val="000000"/>
                </a:solidFill>
                <a:latin typeface="Arial" pitchFamily="34" charset="0"/>
                <a:cs typeface="Arial" pitchFamily="34" charset="0"/>
              </a:rPr>
              <a:t>epilepticus</a:t>
            </a:r>
            <a:endParaRPr lang="es-MX" sz="4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633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ox(in)">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937" y="548680"/>
            <a:ext cx="4593327" cy="2770813"/>
          </a:xfrm>
          <a:prstGeom prst="rect">
            <a:avLst/>
          </a:prstGeom>
        </p:spPr>
      </p:pic>
      <p:sp>
        <p:nvSpPr>
          <p:cNvPr id="8" name="CuadroTexto 7"/>
          <p:cNvSpPr txBox="1"/>
          <p:nvPr/>
        </p:nvSpPr>
        <p:spPr>
          <a:xfrm>
            <a:off x="1658023" y="542290"/>
            <a:ext cx="5722289" cy="400110"/>
          </a:xfrm>
          <a:prstGeom prst="rect">
            <a:avLst/>
          </a:prstGeom>
          <a:solidFill>
            <a:schemeClr val="bg1"/>
          </a:solidFill>
        </p:spPr>
        <p:txBody>
          <a:bodyPr wrap="square" rtlCol="0">
            <a:spAutoFit/>
          </a:bodyPr>
          <a:lstStyle/>
          <a:p>
            <a:pPr algn="ctr"/>
            <a:r>
              <a:rPr lang="es-MX" sz="2000" b="1" dirty="0">
                <a:latin typeface="Arial" panose="020B0604020202020204" pitchFamily="34" charset="0"/>
                <a:cs typeface="Arial" panose="020B0604020202020204" pitchFamily="34" charset="0"/>
              </a:rPr>
              <a:t>Traumatismo Craneoencefálico</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870786"/>
            <a:ext cx="3962400" cy="2968752"/>
          </a:xfrm>
          <a:prstGeom prst="rect">
            <a:avLst/>
          </a:prstGeom>
        </p:spPr>
      </p:pic>
      <p:sp>
        <p:nvSpPr>
          <p:cNvPr id="5" name="CuadroTexto 4"/>
          <p:cNvSpPr txBox="1"/>
          <p:nvPr/>
        </p:nvSpPr>
        <p:spPr>
          <a:xfrm>
            <a:off x="395536" y="3645024"/>
            <a:ext cx="3672409" cy="400110"/>
          </a:xfrm>
          <a:prstGeom prst="rect">
            <a:avLst/>
          </a:prstGeom>
          <a:solidFill>
            <a:schemeClr val="bg1"/>
          </a:solidFill>
        </p:spPr>
        <p:txBody>
          <a:bodyPr wrap="square" rtlCol="0">
            <a:spAutoFit/>
          </a:bodyPr>
          <a:lstStyle/>
          <a:p>
            <a:pPr algn="ctr"/>
            <a:r>
              <a:rPr lang="es-MX" sz="2000" b="1" dirty="0">
                <a:latin typeface="Arial" panose="020B0604020202020204" pitchFamily="34" charset="0"/>
                <a:cs typeface="Arial" panose="020B0604020202020204" pitchFamily="34" charset="0"/>
              </a:rPr>
              <a:t>Enfermedad de Parkinson</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828" y="4281048"/>
            <a:ext cx="3490871" cy="2148228"/>
          </a:xfrm>
          <a:prstGeom prst="rect">
            <a:avLst/>
          </a:prstGeom>
        </p:spPr>
      </p:pic>
      <p:sp>
        <p:nvSpPr>
          <p:cNvPr id="9" name="CuadroTexto 8"/>
          <p:cNvSpPr txBox="1"/>
          <p:nvPr/>
        </p:nvSpPr>
        <p:spPr>
          <a:xfrm>
            <a:off x="5004047" y="3820978"/>
            <a:ext cx="3672409" cy="400110"/>
          </a:xfrm>
          <a:prstGeom prst="rect">
            <a:avLst/>
          </a:prstGeom>
          <a:solidFill>
            <a:schemeClr val="bg1"/>
          </a:solidFill>
        </p:spPr>
        <p:txBody>
          <a:bodyPr wrap="square" rtlCol="0">
            <a:spAutoFit/>
          </a:bodyPr>
          <a:lstStyle/>
          <a:p>
            <a:pPr algn="ctr"/>
            <a:r>
              <a:rPr lang="es-MX" sz="2000" b="1" dirty="0">
                <a:latin typeface="Arial" panose="020B0604020202020204" pitchFamily="34" charset="0"/>
                <a:cs typeface="Arial" panose="020B0604020202020204" pitchFamily="34" charset="0"/>
              </a:rPr>
              <a:t>Enfermedad de Huntington</a:t>
            </a:r>
          </a:p>
        </p:txBody>
      </p:sp>
    </p:spTree>
    <p:extLst>
      <p:ext uri="{BB962C8B-B14F-4D97-AF65-F5344CB8AC3E}">
        <p14:creationId xmlns:p14="http://schemas.microsoft.com/office/powerpoint/2010/main" val="192065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684956683"/>
              </p:ext>
            </p:extLst>
          </p:nvPr>
        </p:nvGraphicFramePr>
        <p:xfrm>
          <a:off x="2699792" y="548680"/>
          <a:ext cx="4090988" cy="6096000"/>
        </p:xfrm>
        <a:graphic>
          <a:graphicData uri="http://schemas.openxmlformats.org/presentationml/2006/ole">
            <mc:AlternateContent xmlns:mc="http://schemas.openxmlformats.org/markup-compatibility/2006">
              <mc:Choice xmlns:v="urn:schemas-microsoft-com:vml" Requires="v">
                <p:oleObj spid="_x0000_s1146" name="Imagen de mapa de bits" r:id="rId3" imgW="2914286" imgH="4342857" progId="PBrush">
                  <p:embed/>
                </p:oleObj>
              </mc:Choice>
              <mc:Fallback>
                <p:oleObj name="Imagen de mapa de bits" r:id="rId3" imgW="2914286" imgH="434285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548680"/>
                        <a:ext cx="409098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659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705600" y="6338888"/>
            <a:ext cx="2667000" cy="519112"/>
          </a:xfrm>
          <a:prstGeom prst="rect">
            <a:avLst/>
          </a:prstGeom>
          <a:noFill/>
          <a:ln w="9525">
            <a:noFill/>
            <a:miter lim="800000"/>
            <a:headEnd/>
            <a:tailEnd/>
          </a:ln>
        </p:spPr>
        <p:txBody>
          <a:bodyPr>
            <a:spAutoFit/>
          </a:bodyPr>
          <a:lstStyle/>
          <a:p>
            <a:pPr algn="just" eaLnBrk="1" hangingPunct="1">
              <a:spcBef>
                <a:spcPct val="50000"/>
              </a:spcBef>
            </a:pPr>
            <a:r>
              <a:rPr lang="es-MX" sz="2800" b="1" dirty="0" err="1">
                <a:latin typeface="Arial" pitchFamily="34" charset="0"/>
              </a:rPr>
              <a:t>Tlazolteotl</a:t>
            </a:r>
            <a:endParaRPr lang="es-MX" sz="2800" b="1" dirty="0">
              <a:latin typeface="Arial" pitchFamily="34" charset="0"/>
            </a:endParaRPr>
          </a:p>
        </p:txBody>
      </p:sp>
      <p:pic>
        <p:nvPicPr>
          <p:cNvPr id="13315" name="Picture 3" descr="tlazolteoltl"/>
          <p:cNvPicPr>
            <a:picLocks noChangeAspect="1" noChangeArrowheads="1"/>
          </p:cNvPicPr>
          <p:nvPr/>
        </p:nvPicPr>
        <p:blipFill>
          <a:blip r:embed="rId2" cstate="print"/>
          <a:srcRect/>
          <a:stretch>
            <a:fillRect/>
          </a:stretch>
        </p:blipFill>
        <p:spPr bwMode="auto">
          <a:xfrm>
            <a:off x="1219200" y="762000"/>
            <a:ext cx="6781800" cy="5557838"/>
          </a:xfrm>
          <a:prstGeom prst="rect">
            <a:avLst/>
          </a:prstGeom>
          <a:noFill/>
          <a:ln w="9525">
            <a:noFill/>
            <a:miter lim="800000"/>
            <a:headEnd/>
            <a:tailEnd/>
          </a:ln>
        </p:spPr>
      </p:pic>
    </p:spTree>
    <p:extLst>
      <p:ext uri="{BB962C8B-B14F-4D97-AF65-F5344CB8AC3E}">
        <p14:creationId xmlns:p14="http://schemas.microsoft.com/office/powerpoint/2010/main" val="41190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3779912" y="3582144"/>
            <a:ext cx="5562600" cy="1143000"/>
          </a:xfrm>
          <a:prstGeom prst="rect">
            <a:avLst/>
          </a:prstGeom>
          <a:noFill/>
          <a:ln w="9525">
            <a:noFill/>
            <a:miter lim="800000"/>
            <a:headEnd/>
            <a:tailEnd/>
          </a:ln>
        </p:spPr>
        <p:txBody>
          <a:bodyPr anchor="ctr"/>
          <a:lstStyle/>
          <a:p>
            <a:pPr algn="ctr"/>
            <a:r>
              <a:rPr lang="es-ES" sz="2000" b="1" dirty="0">
                <a:latin typeface="Arial" panose="020B0604020202020204" pitchFamily="34" charset="0"/>
                <a:cs typeface="Arial" panose="020B0604020202020204" pitchFamily="34" charset="0"/>
              </a:rPr>
              <a:t>INSTITUTO MEXICANO DEL SEGURO SOCIAL</a:t>
            </a:r>
          </a:p>
          <a:p>
            <a:pPr algn="ctr"/>
            <a:r>
              <a:rPr lang="es-MX" sz="2000" b="1" dirty="0"/>
              <a:t>Dra. Sandra Orozco-Suárez</a:t>
            </a:r>
            <a:endParaRPr lang="es-ES" sz="2000" b="1" dirty="0"/>
          </a:p>
          <a:p>
            <a:pPr algn="ctr"/>
            <a:r>
              <a:rPr lang="es-ES" b="1" dirty="0"/>
              <a:t>       </a:t>
            </a:r>
            <a:endParaRPr lang="en-US" dirty="0"/>
          </a:p>
        </p:txBody>
      </p:sp>
      <p:sp>
        <p:nvSpPr>
          <p:cNvPr id="11" name="CuadroTexto 10"/>
          <p:cNvSpPr txBox="1"/>
          <p:nvPr/>
        </p:nvSpPr>
        <p:spPr>
          <a:xfrm>
            <a:off x="199560" y="3933056"/>
            <a:ext cx="4343840" cy="2677656"/>
          </a:xfrm>
          <a:prstGeom prst="rect">
            <a:avLst/>
          </a:prstGeom>
          <a:noFill/>
        </p:spPr>
        <p:txBody>
          <a:bodyPr wrap="square" rtlCol="0">
            <a:spAutoFit/>
          </a:bodyPr>
          <a:lstStyle/>
          <a:p>
            <a:r>
              <a:rPr lang="es-MX" sz="2400" b="1" dirty="0">
                <a:latin typeface="Arial" panose="020B0604020202020204" pitchFamily="34" charset="0"/>
                <a:cs typeface="Arial" panose="020B0604020202020204" pitchFamily="34" charset="0"/>
              </a:rPr>
              <a:t>CINVESTAV</a:t>
            </a:r>
          </a:p>
          <a:p>
            <a:endParaRPr lang="es-MX" b="1" dirty="0"/>
          </a:p>
          <a:p>
            <a:r>
              <a:rPr lang="es-MX" b="1" dirty="0"/>
              <a:t>Dr. César Santana Gómez</a:t>
            </a:r>
          </a:p>
          <a:p>
            <a:r>
              <a:rPr lang="es-MX" b="1" dirty="0"/>
              <a:t>Dr. Leonardo Lara </a:t>
            </a:r>
            <a:r>
              <a:rPr lang="es-MX" b="1" dirty="0" err="1"/>
              <a:t>Valderrábano</a:t>
            </a:r>
            <a:endParaRPr lang="es-MX" b="1" dirty="0"/>
          </a:p>
          <a:p>
            <a:r>
              <a:rPr lang="es-MX" b="1" dirty="0"/>
              <a:t>Dra. Ivette Bañuelos Cabrera</a:t>
            </a:r>
          </a:p>
          <a:p>
            <a:r>
              <a:rPr lang="es-MX" b="1" dirty="0"/>
              <a:t>M. en C. Guadalupe Valle Dorado</a:t>
            </a:r>
          </a:p>
          <a:p>
            <a:r>
              <a:rPr lang="es-MX" b="1" dirty="0"/>
              <a:t>M. en C. Ángeles Núñez Lumbreras</a:t>
            </a:r>
          </a:p>
          <a:p>
            <a:r>
              <a:rPr lang="es-MX" b="1" dirty="0"/>
              <a:t>Q.F.B. Francia Carmona Cruz</a:t>
            </a:r>
          </a:p>
          <a:p>
            <a:r>
              <a:rPr lang="es-MX" b="1" dirty="0"/>
              <a:t>Dr. Emilio Galván</a:t>
            </a:r>
          </a:p>
        </p:txBody>
      </p:sp>
      <p:sp>
        <p:nvSpPr>
          <p:cNvPr id="15" name="Rectangle 2"/>
          <p:cNvSpPr txBox="1">
            <a:spLocks noChangeArrowheads="1"/>
          </p:cNvSpPr>
          <p:nvPr/>
        </p:nvSpPr>
        <p:spPr bwMode="auto">
          <a:xfrm>
            <a:off x="5076056" y="5310336"/>
            <a:ext cx="374441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0"/>
              </a:spcAft>
              <a:defRPr/>
            </a:pPr>
            <a:r>
              <a:rPr lang="en-US" sz="2400" b="1" kern="0" dirty="0">
                <a:solidFill>
                  <a:schemeClr val="tx1"/>
                </a:solidFill>
                <a:latin typeface="Arial" pitchFamily="34" charset="0"/>
                <a:cs typeface="Arial" pitchFamily="34" charset="0"/>
              </a:rPr>
              <a:t>Universidad de la Plata, Argentina</a:t>
            </a:r>
            <a:br>
              <a:rPr lang="es-ES" sz="1800" b="1" kern="0" dirty="0">
                <a:solidFill>
                  <a:schemeClr val="tx1"/>
                </a:solidFill>
                <a:latin typeface="Arial" pitchFamily="34" charset="0"/>
                <a:cs typeface="Arial" pitchFamily="34" charset="0"/>
              </a:rPr>
            </a:br>
            <a:r>
              <a:rPr lang="es-ES" sz="1800" b="1" kern="0" dirty="0">
                <a:solidFill>
                  <a:schemeClr val="tx1"/>
                </a:solidFill>
                <a:latin typeface="Arial" pitchFamily="34" charset="0"/>
                <a:cs typeface="Arial" pitchFamily="34" charset="0"/>
              </a:rPr>
              <a:t>Dr. Luis Bruno-Blanch</a:t>
            </a:r>
          </a:p>
          <a:p>
            <a:pPr fontAlgn="auto">
              <a:spcAft>
                <a:spcPts val="0"/>
              </a:spcAft>
              <a:defRPr/>
            </a:pPr>
            <a:r>
              <a:rPr lang="es-ES" sz="1800" b="1" kern="0" dirty="0">
                <a:solidFill>
                  <a:schemeClr val="tx1"/>
                </a:solidFill>
                <a:latin typeface="Arial" pitchFamily="34" charset="0"/>
                <a:cs typeface="Arial" pitchFamily="34" charset="0"/>
              </a:rPr>
              <a:t>Dr. Alan </a:t>
            </a:r>
            <a:r>
              <a:rPr lang="es-ES" sz="1800" b="1" kern="0" dirty="0" err="1">
                <a:solidFill>
                  <a:schemeClr val="tx1"/>
                </a:solidFill>
                <a:latin typeface="Arial" pitchFamily="34" charset="0"/>
                <a:cs typeface="Arial" pitchFamily="34" charset="0"/>
              </a:rPr>
              <a:t>Talevi</a:t>
            </a:r>
            <a:br>
              <a:rPr lang="es-ES" sz="1800" b="1" kern="0" dirty="0">
                <a:solidFill>
                  <a:schemeClr val="tx1"/>
                </a:solidFill>
                <a:latin typeface="Arial" pitchFamily="34" charset="0"/>
                <a:cs typeface="Arial" pitchFamily="34" charset="0"/>
              </a:rPr>
            </a:br>
            <a:br>
              <a:rPr lang="es-ES" sz="1800" b="1" kern="0" dirty="0">
                <a:solidFill>
                  <a:schemeClr val="tx1"/>
                </a:solidFill>
                <a:latin typeface="Arial" pitchFamily="34" charset="0"/>
                <a:cs typeface="Arial" pitchFamily="34" charset="0"/>
              </a:rPr>
            </a:br>
            <a:endParaRPr lang="en-US" sz="1800" kern="0" dirty="0">
              <a:solidFill>
                <a:schemeClr val="tx1"/>
              </a:solidFill>
              <a:latin typeface="Arial" pitchFamily="34" charset="0"/>
              <a:cs typeface="Arial" pitchFamily="34" charset="0"/>
            </a:endParaRPr>
          </a:p>
        </p:txBody>
      </p:sp>
      <p:sp>
        <p:nvSpPr>
          <p:cNvPr id="5" name="AutoShape 4" descr="Resultado de imagen para sede sur cinvestav"/>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70" y="503126"/>
            <a:ext cx="4408721" cy="2935002"/>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688" y="1221990"/>
            <a:ext cx="1749152" cy="1497274"/>
          </a:xfrm>
          <a:prstGeom prst="rect">
            <a:avLst/>
          </a:prstGeom>
        </p:spPr>
      </p:pic>
    </p:spTree>
    <p:extLst>
      <p:ext uri="{BB962C8B-B14F-4D97-AF65-F5344CB8AC3E}">
        <p14:creationId xmlns:p14="http://schemas.microsoft.com/office/powerpoint/2010/main" val="24932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srcRect r="43441" b="30634"/>
          <a:stretch/>
        </p:blipFill>
        <p:spPr>
          <a:xfrm>
            <a:off x="715369" y="1686983"/>
            <a:ext cx="860114" cy="841669"/>
          </a:xfrm>
          <a:prstGeom prst="rect">
            <a:avLst/>
          </a:prstGeom>
        </p:spPr>
      </p:pic>
      <p:pic>
        <p:nvPicPr>
          <p:cNvPr id="7" name="Imagen 6"/>
          <p:cNvPicPr>
            <a:picLocks noChangeAspect="1"/>
          </p:cNvPicPr>
          <p:nvPr/>
        </p:nvPicPr>
        <p:blipFill>
          <a:blip r:embed="rId4" cstate="print"/>
          <a:stretch>
            <a:fillRect/>
          </a:stretch>
        </p:blipFill>
        <p:spPr>
          <a:xfrm>
            <a:off x="1789459" y="2648313"/>
            <a:ext cx="877940" cy="841669"/>
          </a:xfrm>
          <a:prstGeom prst="rect">
            <a:avLst/>
          </a:prstGeom>
        </p:spPr>
      </p:pic>
      <p:pic>
        <p:nvPicPr>
          <p:cNvPr id="9" name="Imagen 8"/>
          <p:cNvPicPr>
            <a:picLocks noChangeAspect="1"/>
          </p:cNvPicPr>
          <p:nvPr/>
        </p:nvPicPr>
        <p:blipFill>
          <a:blip r:embed="rId5" cstate="print"/>
          <a:stretch>
            <a:fillRect/>
          </a:stretch>
        </p:blipFill>
        <p:spPr>
          <a:xfrm>
            <a:off x="1812496" y="1750889"/>
            <a:ext cx="877940" cy="841669"/>
          </a:xfrm>
          <a:prstGeom prst="rect">
            <a:avLst/>
          </a:prstGeom>
        </p:spPr>
      </p:pic>
      <p:pic>
        <p:nvPicPr>
          <p:cNvPr id="13" name="Imagen 12"/>
          <p:cNvPicPr>
            <a:picLocks noChangeAspect="1"/>
          </p:cNvPicPr>
          <p:nvPr/>
        </p:nvPicPr>
        <p:blipFill>
          <a:blip r:embed="rId6" cstate="print"/>
          <a:stretch>
            <a:fillRect/>
          </a:stretch>
        </p:blipFill>
        <p:spPr>
          <a:xfrm>
            <a:off x="715369" y="2648313"/>
            <a:ext cx="899744" cy="841669"/>
          </a:xfrm>
          <a:prstGeom prst="rect">
            <a:avLst/>
          </a:prstGeom>
        </p:spPr>
      </p:pic>
      <p:pic>
        <p:nvPicPr>
          <p:cNvPr id="14" name="Imagen 13"/>
          <p:cNvPicPr>
            <a:picLocks noChangeAspect="1"/>
          </p:cNvPicPr>
          <p:nvPr/>
        </p:nvPicPr>
        <p:blipFill>
          <a:blip r:embed="rId7" cstate="print"/>
          <a:stretch>
            <a:fillRect/>
          </a:stretch>
        </p:blipFill>
        <p:spPr>
          <a:xfrm>
            <a:off x="1228770" y="3523435"/>
            <a:ext cx="879929" cy="841669"/>
          </a:xfrm>
          <a:prstGeom prst="rect">
            <a:avLst/>
          </a:prstGeom>
        </p:spPr>
      </p:pic>
      <p:sp>
        <p:nvSpPr>
          <p:cNvPr id="18" name="Rectángulo 17"/>
          <p:cNvSpPr/>
          <p:nvPr/>
        </p:nvSpPr>
        <p:spPr>
          <a:xfrm>
            <a:off x="17985" y="565915"/>
            <a:ext cx="9126015" cy="584775"/>
          </a:xfrm>
          <a:prstGeom prst="rect">
            <a:avLst/>
          </a:prstGeom>
        </p:spPr>
        <p:txBody>
          <a:bodyPr wrap="square">
            <a:spAutoFit/>
            <a:scene3d>
              <a:camera prst="orthographicFront"/>
              <a:lightRig rig="contrasting" dir="t">
                <a:rot lat="0" lon="0" rev="4500000"/>
              </a:lightRig>
            </a:scene3d>
            <a:sp3d contourW="6350" prstMaterial="metal">
              <a:contourClr>
                <a:schemeClr val="accent1">
                  <a:shade val="75000"/>
                </a:schemeClr>
              </a:contourClr>
            </a:sp3d>
          </a:bodyPr>
          <a:lstStyle/>
          <a:p>
            <a:pPr algn="ctr"/>
            <a:r>
              <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Arial"/>
                <a:cs typeface="Arial"/>
              </a:rPr>
              <a:t>Etiología DE LA Epilepsia </a:t>
            </a:r>
            <a:endPar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7" name="Rectángulo 16"/>
          <p:cNvSpPr/>
          <p:nvPr/>
        </p:nvSpPr>
        <p:spPr>
          <a:xfrm>
            <a:off x="825966" y="1310858"/>
            <a:ext cx="1724526" cy="369332"/>
          </a:xfrm>
          <a:prstGeom prst="rect">
            <a:avLst/>
          </a:prstGeom>
        </p:spPr>
        <p:txBody>
          <a:bodyPr wrap="none">
            <a:spAutoFit/>
          </a:bodyPr>
          <a:lstStyle/>
          <a:p>
            <a:r>
              <a:rPr lang="es-ES" dirty="0">
                <a:latin typeface="Arial"/>
                <a:cs typeface="Arial"/>
              </a:rPr>
              <a:t>Secundarias a:</a:t>
            </a:r>
            <a:endParaRPr lang="es-ES" dirty="0"/>
          </a:p>
        </p:txBody>
      </p:sp>
      <p:pic>
        <p:nvPicPr>
          <p:cNvPr id="20" name="Imagen 19"/>
          <p:cNvPicPr>
            <a:picLocks noChangeAspect="1"/>
          </p:cNvPicPr>
          <p:nvPr/>
        </p:nvPicPr>
        <p:blipFill rotWithShape="1">
          <a:blip r:embed="rId8" cstate="print"/>
          <a:srcRect t="14811" r="43291" b="13164"/>
          <a:stretch/>
        </p:blipFill>
        <p:spPr>
          <a:xfrm>
            <a:off x="3744041" y="1686983"/>
            <a:ext cx="1178390" cy="1113131"/>
          </a:xfrm>
          <a:prstGeom prst="rect">
            <a:avLst/>
          </a:prstGeom>
        </p:spPr>
      </p:pic>
      <p:sp>
        <p:nvSpPr>
          <p:cNvPr id="21" name="Rectángulo 20"/>
          <p:cNvSpPr/>
          <p:nvPr/>
        </p:nvSpPr>
        <p:spPr>
          <a:xfrm>
            <a:off x="3599530" y="1310858"/>
            <a:ext cx="1416599" cy="369332"/>
          </a:xfrm>
          <a:prstGeom prst="rect">
            <a:avLst/>
          </a:prstGeom>
        </p:spPr>
        <p:txBody>
          <a:bodyPr wrap="none">
            <a:spAutoFit/>
          </a:bodyPr>
          <a:lstStyle/>
          <a:p>
            <a:pPr fontAlgn="auto">
              <a:spcBef>
                <a:spcPts val="0"/>
              </a:spcBef>
              <a:spcAft>
                <a:spcPts val="0"/>
              </a:spcAft>
              <a:defRPr/>
            </a:pPr>
            <a:r>
              <a:rPr lang="es-ES" dirty="0">
                <a:latin typeface="Arial"/>
                <a:cs typeface="Arial"/>
              </a:rPr>
              <a:t>Congénitas: </a:t>
            </a:r>
          </a:p>
        </p:txBody>
      </p:sp>
      <p:pic>
        <p:nvPicPr>
          <p:cNvPr id="23" name="Imagen 22"/>
          <p:cNvPicPr>
            <a:picLocks noChangeAspect="1"/>
          </p:cNvPicPr>
          <p:nvPr/>
        </p:nvPicPr>
        <p:blipFill>
          <a:blip r:embed="rId9" cstate="print"/>
          <a:stretch>
            <a:fillRect/>
          </a:stretch>
        </p:blipFill>
        <p:spPr>
          <a:xfrm>
            <a:off x="3744041" y="2993183"/>
            <a:ext cx="1446673" cy="812167"/>
          </a:xfrm>
          <a:prstGeom prst="rect">
            <a:avLst/>
          </a:prstGeom>
        </p:spPr>
      </p:pic>
      <p:sp>
        <p:nvSpPr>
          <p:cNvPr id="24" name="Rectángulo 23"/>
          <p:cNvSpPr/>
          <p:nvPr/>
        </p:nvSpPr>
        <p:spPr>
          <a:xfrm>
            <a:off x="6106367" y="1310858"/>
            <a:ext cx="2212227" cy="369332"/>
          </a:xfrm>
          <a:prstGeom prst="rect">
            <a:avLst/>
          </a:prstGeom>
        </p:spPr>
        <p:txBody>
          <a:bodyPr wrap="none">
            <a:spAutoFit/>
          </a:bodyPr>
          <a:lstStyle/>
          <a:p>
            <a:pPr fontAlgn="auto">
              <a:spcBef>
                <a:spcPts val="0"/>
              </a:spcBef>
              <a:spcAft>
                <a:spcPts val="0"/>
              </a:spcAft>
              <a:defRPr/>
            </a:pPr>
            <a:r>
              <a:rPr lang="es-ES" dirty="0">
                <a:latin typeface="Arial"/>
                <a:cs typeface="Arial"/>
              </a:rPr>
              <a:t>Causa desconocida</a:t>
            </a:r>
          </a:p>
        </p:txBody>
      </p:sp>
      <p:pic>
        <p:nvPicPr>
          <p:cNvPr id="25" name="Imagen 24"/>
          <p:cNvPicPr>
            <a:picLocks noChangeAspect="1"/>
          </p:cNvPicPr>
          <p:nvPr/>
        </p:nvPicPr>
        <p:blipFill>
          <a:blip r:embed="rId10" cstate="print"/>
          <a:stretch>
            <a:fillRect/>
          </a:stretch>
        </p:blipFill>
        <p:spPr>
          <a:xfrm>
            <a:off x="6754542" y="1680190"/>
            <a:ext cx="1073977" cy="1052918"/>
          </a:xfrm>
          <a:prstGeom prst="rect">
            <a:avLst/>
          </a:prstGeom>
        </p:spPr>
      </p:pic>
      <p:pic>
        <p:nvPicPr>
          <p:cNvPr id="2" name="Imagen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237292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92880"/>
            <a:ext cx="8352928" cy="6492504"/>
          </a:xfrm>
          <a:prstGeom prst="rect">
            <a:avLst/>
          </a:prstGeom>
        </p:spPr>
      </p:pic>
    </p:spTree>
    <p:extLst>
      <p:ext uri="{BB962C8B-B14F-4D97-AF65-F5344CB8AC3E}">
        <p14:creationId xmlns:p14="http://schemas.microsoft.com/office/powerpoint/2010/main" val="12694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1.bp.blogspot.com/_Jh7JYwGsY4Y/SX4l2jSigZI/AAAAAAAAAZ8/0aSfSZJAaww/s320/farmacos_depresion.jpg"/>
          <p:cNvPicPr>
            <a:picLocks noChangeAspect="1" noChangeArrowheads="1"/>
          </p:cNvPicPr>
          <p:nvPr/>
        </p:nvPicPr>
        <p:blipFill>
          <a:blip r:embed="rId3" cstate="print"/>
          <a:srcRect/>
          <a:stretch>
            <a:fillRect/>
          </a:stretch>
        </p:blipFill>
        <p:spPr bwMode="auto">
          <a:xfrm>
            <a:off x="571500" y="428625"/>
            <a:ext cx="2381250" cy="1790700"/>
          </a:xfrm>
          <a:prstGeom prst="rect">
            <a:avLst/>
          </a:prstGeom>
          <a:noFill/>
          <a:ln w="9525">
            <a:noFill/>
            <a:miter lim="800000"/>
            <a:headEnd/>
            <a:tailEnd/>
          </a:ln>
        </p:spPr>
      </p:pic>
      <p:pic>
        <p:nvPicPr>
          <p:cNvPr id="49155" name="Picture 6" descr="http://static.shock.com.co/sites/revistashock.iccknet.com/files/c1bf169c653e2017b3cd4bc6c240f208.gif"/>
          <p:cNvPicPr>
            <a:picLocks noChangeAspect="1" noChangeArrowheads="1"/>
          </p:cNvPicPr>
          <p:nvPr/>
        </p:nvPicPr>
        <p:blipFill>
          <a:blip r:embed="rId4" cstate="print"/>
          <a:srcRect/>
          <a:stretch>
            <a:fillRect/>
          </a:stretch>
        </p:blipFill>
        <p:spPr bwMode="auto">
          <a:xfrm>
            <a:off x="3495675" y="0"/>
            <a:ext cx="5648325" cy="3771900"/>
          </a:xfrm>
          <a:prstGeom prst="rect">
            <a:avLst/>
          </a:prstGeom>
          <a:noFill/>
          <a:ln w="9525">
            <a:noFill/>
            <a:miter lim="800000"/>
            <a:headEnd/>
            <a:tailEnd/>
          </a:ln>
        </p:spPr>
      </p:pic>
      <p:pic>
        <p:nvPicPr>
          <p:cNvPr id="49156" name="Picture 4" descr="http://journalmex.files.wordpress.com/2009/08/medicamentos4.jpg"/>
          <p:cNvPicPr>
            <a:picLocks noChangeAspect="1" noChangeArrowheads="1"/>
          </p:cNvPicPr>
          <p:nvPr/>
        </p:nvPicPr>
        <p:blipFill>
          <a:blip r:embed="rId5" cstate="print"/>
          <a:srcRect/>
          <a:stretch>
            <a:fillRect/>
          </a:stretch>
        </p:blipFill>
        <p:spPr bwMode="auto">
          <a:xfrm>
            <a:off x="0" y="2214563"/>
            <a:ext cx="4286250" cy="2781300"/>
          </a:xfrm>
          <a:prstGeom prst="rect">
            <a:avLst/>
          </a:prstGeom>
          <a:noFill/>
          <a:ln w="9525">
            <a:noFill/>
            <a:miter lim="800000"/>
            <a:headEnd/>
            <a:tailEnd/>
          </a:ln>
        </p:spPr>
      </p:pic>
      <p:pic>
        <p:nvPicPr>
          <p:cNvPr id="49157" name="Picture 8" descr="http://www.maximogris.net/images/farmacos.jpg"/>
          <p:cNvPicPr>
            <a:picLocks noChangeAspect="1" noChangeArrowheads="1"/>
          </p:cNvPicPr>
          <p:nvPr/>
        </p:nvPicPr>
        <p:blipFill>
          <a:blip r:embed="rId6" cstate="print"/>
          <a:srcRect/>
          <a:stretch>
            <a:fillRect/>
          </a:stretch>
        </p:blipFill>
        <p:spPr bwMode="auto">
          <a:xfrm>
            <a:off x="3643313" y="4076700"/>
            <a:ext cx="2381250" cy="3057525"/>
          </a:xfrm>
          <a:prstGeom prst="rect">
            <a:avLst/>
          </a:prstGeom>
          <a:noFill/>
          <a:ln w="9525">
            <a:noFill/>
            <a:miter lim="800000"/>
            <a:headEnd/>
            <a:tailEnd/>
          </a:ln>
        </p:spPr>
      </p:pic>
      <p:pic>
        <p:nvPicPr>
          <p:cNvPr id="49158" name="Picture 10" descr="http://t0.gstatic.com/images?q=tbn:ANd9GcTs_DBc4JHWxlgcerPKlYhUxm4qVZ0HpOStxZqlaN4DJWGiTq-SYw"/>
          <p:cNvPicPr>
            <a:picLocks noChangeAspect="1" noChangeArrowheads="1"/>
          </p:cNvPicPr>
          <p:nvPr/>
        </p:nvPicPr>
        <p:blipFill>
          <a:blip r:embed="rId7" cstate="print"/>
          <a:srcRect/>
          <a:stretch>
            <a:fillRect/>
          </a:stretch>
        </p:blipFill>
        <p:spPr bwMode="auto">
          <a:xfrm>
            <a:off x="6072188" y="3857625"/>
            <a:ext cx="3071812" cy="2559050"/>
          </a:xfrm>
          <a:prstGeom prst="rect">
            <a:avLst/>
          </a:prstGeom>
          <a:noFill/>
          <a:ln w="9525">
            <a:noFill/>
            <a:miter lim="800000"/>
            <a:headEnd/>
            <a:tailEnd/>
          </a:ln>
        </p:spPr>
      </p:pic>
      <p:pic>
        <p:nvPicPr>
          <p:cNvPr id="49159" name="Picture 12" descr="http://www.todosobrelaansiedad.com/wp-content/uploads/2011/10/medicamentos.jpg"/>
          <p:cNvPicPr>
            <a:picLocks noChangeAspect="1" noChangeArrowheads="1"/>
          </p:cNvPicPr>
          <p:nvPr/>
        </p:nvPicPr>
        <p:blipFill>
          <a:blip r:embed="rId8" cstate="print"/>
          <a:srcRect/>
          <a:stretch>
            <a:fillRect/>
          </a:stretch>
        </p:blipFill>
        <p:spPr bwMode="auto">
          <a:xfrm>
            <a:off x="428625" y="4679950"/>
            <a:ext cx="2905125" cy="2178050"/>
          </a:xfrm>
          <a:prstGeom prst="rect">
            <a:avLst/>
          </a:prstGeom>
          <a:noFill/>
          <a:ln w="9525">
            <a:noFill/>
            <a:miter lim="800000"/>
            <a:headEnd/>
            <a:tailEnd/>
          </a:ln>
        </p:spPr>
      </p:pic>
    </p:spTree>
    <p:extLst>
      <p:ext uri="{BB962C8B-B14F-4D97-AF65-F5344CB8AC3E}">
        <p14:creationId xmlns:p14="http://schemas.microsoft.com/office/powerpoint/2010/main" val="30323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0104" y="201960"/>
            <a:ext cx="8258360" cy="1066800"/>
          </a:xfrm>
        </p:spPr>
        <p:txBody>
          <a:bodyPr>
            <a:noAutofit/>
          </a:bodyPr>
          <a:lstStyle/>
          <a:p>
            <a:r>
              <a:rPr lang="es-MX" sz="3700" b="1" dirty="0">
                <a:solidFill>
                  <a:schemeClr val="tx1"/>
                </a:solidFill>
                <a:latin typeface="Arial" panose="020B0604020202020204" pitchFamily="34" charset="0"/>
                <a:cs typeface="Arial" panose="020B0604020202020204" pitchFamily="34" charset="0"/>
              </a:rPr>
              <a:t>Nuevas Estrategias Antiepilépticas</a:t>
            </a:r>
          </a:p>
        </p:txBody>
      </p:sp>
      <p:sp>
        <p:nvSpPr>
          <p:cNvPr id="5" name="CuadroTexto 4"/>
          <p:cNvSpPr txBox="1"/>
          <p:nvPr/>
        </p:nvSpPr>
        <p:spPr>
          <a:xfrm>
            <a:off x="53831" y="5373216"/>
            <a:ext cx="3942105" cy="584775"/>
          </a:xfrm>
          <a:prstGeom prst="rect">
            <a:avLst/>
          </a:prstGeom>
          <a:solidFill>
            <a:schemeClr val="bg1"/>
          </a:solidFill>
          <a:ln w="38100">
            <a:solidFill>
              <a:srgbClr val="FFFF00"/>
            </a:solidFill>
          </a:ln>
        </p:spPr>
        <p:txBody>
          <a:bodyPr wrap="none" rtlCol="0">
            <a:spAutoFit/>
          </a:bodyPr>
          <a:lstStyle/>
          <a:p>
            <a:r>
              <a:rPr lang="es-MX" sz="3200" b="1" dirty="0" err="1">
                <a:latin typeface="Arial" panose="020B0604020202020204" pitchFamily="34" charset="0"/>
                <a:cs typeface="Arial" panose="020B0604020202020204" pitchFamily="34" charset="0"/>
              </a:rPr>
              <a:t>Neuromoduladores</a:t>
            </a:r>
            <a:endParaRPr lang="es-MX" sz="3200" b="1" dirty="0">
              <a:latin typeface="Arial" panose="020B0604020202020204" pitchFamily="34" charset="0"/>
              <a:cs typeface="Arial" panose="020B0604020202020204" pitchFamily="34" charset="0"/>
            </a:endParaRPr>
          </a:p>
        </p:txBody>
      </p:sp>
      <p:pic>
        <p:nvPicPr>
          <p:cNvPr id="17" name="Picture 6" descr="https://www.hackread.com/wp-content/uploads/2016/02/giphy-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51492" y="2685805"/>
            <a:ext cx="3792716" cy="2543395"/>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2651492" y="2255438"/>
            <a:ext cx="3792716" cy="4303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p:cNvPicPr>
            <a:picLocks noChangeAspect="1"/>
          </p:cNvPicPr>
          <p:nvPr/>
        </p:nvPicPr>
        <p:blipFill rotWithShape="1">
          <a:blip r:embed="rId4" cstate="print">
            <a:clrChange>
              <a:clrFrom>
                <a:srgbClr val="FDFDFD"/>
              </a:clrFrom>
              <a:clrTo>
                <a:srgbClr val="FDFDFD">
                  <a:alpha val="0"/>
                </a:srgbClr>
              </a:clrTo>
            </a:clrChange>
            <a:lum bright="70000" contrast="-70000"/>
            <a:extLst>
              <a:ext uri="{28A0092B-C50C-407E-A947-70E740481C1C}">
                <a14:useLocalDpi xmlns:a14="http://schemas.microsoft.com/office/drawing/2010/main" val="0"/>
              </a:ext>
            </a:extLst>
          </a:blip>
          <a:srcRect l="69476" t="29281" r="6689" b="66024"/>
          <a:stretch/>
        </p:blipFill>
        <p:spPr>
          <a:xfrm>
            <a:off x="2672460" y="2074478"/>
            <a:ext cx="3771748" cy="1020351"/>
          </a:xfrm>
          <a:prstGeom prst="rect">
            <a:avLst/>
          </a:prstGeom>
        </p:spPr>
      </p:pic>
      <p:sp>
        <p:nvSpPr>
          <p:cNvPr id="27" name="Rectángulo 26"/>
          <p:cNvSpPr/>
          <p:nvPr/>
        </p:nvSpPr>
        <p:spPr>
          <a:xfrm>
            <a:off x="2747650" y="1124744"/>
            <a:ext cx="3600400" cy="584775"/>
          </a:xfrm>
          <a:prstGeom prst="rect">
            <a:avLst/>
          </a:prstGeom>
          <a:solidFill>
            <a:schemeClr val="bg1"/>
          </a:solidFill>
          <a:ln w="38100">
            <a:solidFill>
              <a:srgbClr val="FF0000"/>
            </a:solidFill>
          </a:ln>
        </p:spPr>
        <p:txBody>
          <a:bodyPr wrap="square">
            <a:spAutoFit/>
          </a:bodyPr>
          <a:lstStyle/>
          <a:p>
            <a:r>
              <a:rPr lang="es-MX" sz="3200" b="1" dirty="0" err="1">
                <a:latin typeface="Arial" panose="020B0604020202020204" pitchFamily="34" charset="0"/>
                <a:cs typeface="Arial" panose="020B0604020202020204" pitchFamily="34" charset="0"/>
              </a:rPr>
              <a:t>Neuroprotectores</a:t>
            </a:r>
            <a:endParaRPr lang="es-MX" sz="3200" b="1" dirty="0">
              <a:latin typeface="Arial" panose="020B0604020202020204" pitchFamily="34" charset="0"/>
              <a:cs typeface="Arial" panose="020B0604020202020204" pitchFamily="34" charset="0"/>
            </a:endParaRPr>
          </a:p>
        </p:txBody>
      </p:sp>
      <p:sp>
        <p:nvSpPr>
          <p:cNvPr id="28" name="Rectángulo 27"/>
          <p:cNvSpPr/>
          <p:nvPr/>
        </p:nvSpPr>
        <p:spPr>
          <a:xfrm>
            <a:off x="5394290" y="5301208"/>
            <a:ext cx="3690434" cy="584775"/>
          </a:xfrm>
          <a:prstGeom prst="rect">
            <a:avLst/>
          </a:prstGeom>
          <a:noFill/>
          <a:ln w="38100">
            <a:solidFill>
              <a:srgbClr val="0033CC"/>
            </a:solidFill>
          </a:ln>
        </p:spPr>
        <p:txBody>
          <a:bodyPr wrap="none">
            <a:spAutoFit/>
          </a:bodyPr>
          <a:lstStyle/>
          <a:p>
            <a:r>
              <a:rPr lang="es-MX" sz="3200" b="1" dirty="0">
                <a:latin typeface="Arial" panose="020B0604020202020204" pitchFamily="34" charset="0"/>
                <a:cs typeface="Arial" panose="020B0604020202020204" pitchFamily="34" charset="0"/>
              </a:rPr>
              <a:t>Anti-inflamatorios</a:t>
            </a:r>
          </a:p>
        </p:txBody>
      </p:sp>
      <p:sp>
        <p:nvSpPr>
          <p:cNvPr id="38" name="20 CuadroTexto"/>
          <p:cNvSpPr txBox="1"/>
          <p:nvPr/>
        </p:nvSpPr>
        <p:spPr>
          <a:xfrm>
            <a:off x="1691680" y="6309320"/>
            <a:ext cx="5808940" cy="461665"/>
          </a:xfrm>
          <a:prstGeom prst="rect">
            <a:avLst/>
          </a:prstGeom>
          <a:noFill/>
        </p:spPr>
        <p:txBody>
          <a:bodyPr wrap="square" rtlCol="0">
            <a:spAutoFit/>
          </a:bodyPr>
          <a:lstStyle/>
          <a:p>
            <a:pPr algn="ctr"/>
            <a:r>
              <a:rPr lang="es-MX" sz="2400" b="1" dirty="0" err="1">
                <a:latin typeface="Arial" panose="020B0604020202020204" pitchFamily="34" charset="0"/>
                <a:cs typeface="Arial" panose="020B0604020202020204" pitchFamily="34" charset="0"/>
              </a:rPr>
              <a:t>Löscher</a:t>
            </a:r>
            <a:r>
              <a:rPr lang="es-MX" sz="2400" b="1" dirty="0">
                <a:latin typeface="Arial" panose="020B0604020202020204" pitchFamily="34" charset="0"/>
                <a:cs typeface="Arial" panose="020B0604020202020204" pitchFamily="34" charset="0"/>
              </a:rPr>
              <a:t>, 2015, 2012, 2010 </a:t>
            </a:r>
          </a:p>
        </p:txBody>
      </p:sp>
    </p:spTree>
    <p:extLst>
      <p:ext uri="{BB962C8B-B14F-4D97-AF65-F5344CB8AC3E}">
        <p14:creationId xmlns:p14="http://schemas.microsoft.com/office/powerpoint/2010/main" val="381075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remove"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A69E203C-E99D-4962-963C-89B1D229524F}" type="slidenum">
              <a:rPr lang="es-MX" smtClean="0"/>
              <a:pPr/>
              <a:t>7</a:t>
            </a:fld>
            <a:endParaRPr lang="es-MX"/>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2"/>
            <a:ext cx="9144000" cy="6858000"/>
          </a:xfrm>
          <a:prstGeom prst="rect">
            <a:avLst/>
          </a:prstGeom>
        </p:spPr>
      </p:pic>
      <p:sp>
        <p:nvSpPr>
          <p:cNvPr id="4" name="20 CuadroTexto"/>
          <p:cNvSpPr txBox="1"/>
          <p:nvPr/>
        </p:nvSpPr>
        <p:spPr>
          <a:xfrm>
            <a:off x="1691680" y="6309320"/>
            <a:ext cx="5808940" cy="461665"/>
          </a:xfrm>
          <a:prstGeom prst="rect">
            <a:avLst/>
          </a:prstGeom>
          <a:noFill/>
        </p:spPr>
        <p:txBody>
          <a:bodyPr wrap="square" rtlCol="0">
            <a:spAutoFit/>
          </a:bodyPr>
          <a:lstStyle/>
          <a:p>
            <a:pPr algn="ctr"/>
            <a:r>
              <a:rPr lang="es-MX" sz="2400" b="1" dirty="0" err="1">
                <a:latin typeface="Arial" panose="020B0604020202020204" pitchFamily="34" charset="0"/>
                <a:cs typeface="Arial" panose="020B0604020202020204" pitchFamily="34" charset="0"/>
              </a:rPr>
              <a:t>Löscher</a:t>
            </a:r>
            <a:r>
              <a:rPr lang="es-MX" sz="2400" b="1" dirty="0">
                <a:latin typeface="Arial" panose="020B0604020202020204" pitchFamily="34" charset="0"/>
                <a:cs typeface="Arial" panose="020B0604020202020204" pitchFamily="34" charset="0"/>
              </a:rPr>
              <a:t> et al, 2013 </a:t>
            </a:r>
          </a:p>
        </p:txBody>
      </p:sp>
      <p:sp>
        <p:nvSpPr>
          <p:cNvPr id="5" name="Rectángulo 4"/>
          <p:cNvSpPr/>
          <p:nvPr/>
        </p:nvSpPr>
        <p:spPr>
          <a:xfrm>
            <a:off x="251520" y="332656"/>
            <a:ext cx="8280920"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hlinkClick r:id="rId3"/>
              </a:rPr>
              <a:t>New avenues for anti-epileptic drug discovery and development</a:t>
            </a:r>
            <a:endParaRPr lang="es-MX"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03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908720"/>
            <a:ext cx="3805676" cy="5425114"/>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68760"/>
            <a:ext cx="4211425" cy="4705034"/>
          </a:xfrm>
          <a:prstGeom prst="rect">
            <a:avLst/>
          </a:prstGeom>
        </p:spPr>
      </p:pic>
    </p:spTree>
    <p:extLst>
      <p:ext uri="{BB962C8B-B14F-4D97-AF65-F5344CB8AC3E}">
        <p14:creationId xmlns:p14="http://schemas.microsoft.com/office/powerpoint/2010/main" val="110699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098470" y="3211592"/>
            <a:ext cx="4996542" cy="3144759"/>
            <a:chOff x="4098470" y="3211592"/>
            <a:chExt cx="4996542" cy="3144759"/>
          </a:xfrm>
        </p:grpSpPr>
        <p:sp>
          <p:nvSpPr>
            <p:cNvPr id="9" name="Rectangle 8"/>
            <p:cNvSpPr/>
            <p:nvPr/>
          </p:nvSpPr>
          <p:spPr>
            <a:xfrm>
              <a:off x="6863504" y="6048574"/>
              <a:ext cx="2231508" cy="307777"/>
            </a:xfrm>
            <a:prstGeom prst="rect">
              <a:avLst/>
            </a:prstGeom>
          </p:spPr>
          <p:txBody>
            <a:bodyPr wrap="none">
              <a:spAutoFit/>
            </a:bodyPr>
            <a:lstStyle/>
            <a:p>
              <a:r>
                <a:rPr lang="es-MX" sz="1400" dirty="0">
                  <a:solidFill>
                    <a:schemeClr val="tx1">
                      <a:lumMod val="75000"/>
                      <a:lumOff val="25000"/>
                    </a:schemeClr>
                  </a:solidFill>
                </a:rPr>
                <a:t>(Enrique et al., en proceso)</a:t>
              </a:r>
              <a:endParaRPr lang="es-MX"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470" y="3211592"/>
              <a:ext cx="4996542" cy="2624968"/>
            </a:xfrm>
            <a:prstGeom prst="rect">
              <a:avLst/>
            </a:prstGeom>
          </p:spPr>
        </p:pic>
      </p:grpSp>
      <p:grpSp>
        <p:nvGrpSpPr>
          <p:cNvPr id="7" name="Group 6"/>
          <p:cNvGrpSpPr/>
          <p:nvPr/>
        </p:nvGrpSpPr>
        <p:grpSpPr>
          <a:xfrm>
            <a:off x="7062862" y="1764318"/>
            <a:ext cx="1511084" cy="1447274"/>
            <a:chOff x="7004266" y="896250"/>
            <a:chExt cx="1511084" cy="1447274"/>
          </a:xfrm>
        </p:grpSpPr>
        <p:grpSp>
          <p:nvGrpSpPr>
            <p:cNvPr id="8" name="Group 7"/>
            <p:cNvGrpSpPr/>
            <p:nvPr/>
          </p:nvGrpSpPr>
          <p:grpSpPr>
            <a:xfrm>
              <a:off x="7004266" y="896250"/>
              <a:ext cx="1511084" cy="600908"/>
              <a:chOff x="377877" y="2432605"/>
              <a:chExt cx="1511084" cy="600908"/>
            </a:xfrm>
          </p:grpSpPr>
          <p:sp>
            <p:nvSpPr>
              <p:cNvPr id="10" name="Rounded Rectangle 9"/>
              <p:cNvSpPr/>
              <p:nvPr/>
            </p:nvSpPr>
            <p:spPr>
              <a:xfrm>
                <a:off x="377877" y="2432605"/>
                <a:ext cx="1511084" cy="6009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395477" y="2450205"/>
                <a:ext cx="1475884" cy="5657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MX" dirty="0"/>
                  <a:t>Prueba </a:t>
                </a:r>
                <a:r>
                  <a:rPr lang="es-MX" i="1" dirty="0"/>
                  <a:t>in vivo</a:t>
                </a:r>
                <a:endParaRPr lang="es-MX" sz="1800" i="1" kern="1200" dirty="0"/>
              </a:p>
            </p:txBody>
          </p:sp>
        </p:gr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0532" y="1698930"/>
              <a:ext cx="1219502" cy="644594"/>
            </a:xfrm>
            <a:prstGeom prst="rect">
              <a:avLst/>
            </a:prstGeom>
          </p:spPr>
        </p:pic>
      </p:grpSp>
      <p:sp>
        <p:nvSpPr>
          <p:cNvPr id="13" name="Content Placeholder 2"/>
          <p:cNvSpPr>
            <a:spLocks noGrp="1"/>
          </p:cNvSpPr>
          <p:nvPr>
            <p:ph idx="1"/>
          </p:nvPr>
        </p:nvSpPr>
        <p:spPr>
          <a:xfrm>
            <a:off x="26066" y="548680"/>
            <a:ext cx="8866414" cy="1219648"/>
          </a:xfrm>
        </p:spPr>
        <p:txBody>
          <a:bodyPr>
            <a:normAutofit/>
          </a:bodyPr>
          <a:lstStyle/>
          <a:p>
            <a:pPr algn="just"/>
            <a:r>
              <a:rPr lang="es-MX" sz="2400" dirty="0">
                <a:solidFill>
                  <a:schemeClr val="tx1">
                    <a:lumMod val="75000"/>
                    <a:lumOff val="25000"/>
                  </a:schemeClr>
                </a:solidFill>
                <a:effectLst>
                  <a:outerShdw blurRad="38100" dist="38100" dir="2700000" algn="tl">
                    <a:srgbClr val="000000">
                      <a:alpha val="43137"/>
                    </a:srgbClr>
                  </a:outerShdw>
                </a:effectLst>
              </a:rPr>
              <a:t>Por medio de tamizado virtual, se identificó al </a:t>
            </a:r>
            <a:r>
              <a:rPr lang="es-MX" sz="2400" dirty="0" err="1">
                <a:solidFill>
                  <a:schemeClr val="tx1">
                    <a:lumMod val="75000"/>
                    <a:lumOff val="25000"/>
                  </a:schemeClr>
                </a:solidFill>
                <a:effectLst>
                  <a:outerShdw blurRad="38100" dist="38100" dir="2700000" algn="tl">
                    <a:srgbClr val="000000">
                      <a:alpha val="43137"/>
                    </a:srgbClr>
                  </a:outerShdw>
                </a:effectLst>
              </a:rPr>
              <a:t>Propilparabeno</a:t>
            </a:r>
            <a:r>
              <a:rPr lang="es-MX" sz="2400" dirty="0">
                <a:solidFill>
                  <a:schemeClr val="tx1">
                    <a:lumMod val="75000"/>
                    <a:lumOff val="25000"/>
                  </a:schemeClr>
                </a:solidFill>
                <a:effectLst>
                  <a:outerShdw blurRad="38100" dist="38100" dir="2700000" algn="tl">
                    <a:srgbClr val="000000">
                      <a:alpha val="43137"/>
                    </a:srgbClr>
                  </a:outerShdw>
                </a:effectLst>
              </a:rPr>
              <a:t> con potencial efecto anticonvulsivo </a:t>
            </a:r>
            <a:r>
              <a:rPr lang="es-MX" sz="1400" dirty="0">
                <a:solidFill>
                  <a:schemeClr val="tx1">
                    <a:lumMod val="75000"/>
                    <a:lumOff val="25000"/>
                  </a:schemeClr>
                </a:solidFill>
              </a:rPr>
              <a:t>(</a:t>
            </a:r>
            <a:r>
              <a:rPr lang="es-MX" sz="1400" dirty="0" err="1">
                <a:solidFill>
                  <a:schemeClr val="tx1">
                    <a:lumMod val="75000"/>
                    <a:lumOff val="25000"/>
                  </a:schemeClr>
                </a:solidFill>
              </a:rPr>
              <a:t>Talevi</a:t>
            </a:r>
            <a:r>
              <a:rPr lang="es-MX" sz="1400" dirty="0">
                <a:solidFill>
                  <a:schemeClr val="tx1">
                    <a:lumMod val="75000"/>
                    <a:lumOff val="25000"/>
                  </a:schemeClr>
                </a:solidFill>
              </a:rPr>
              <a:t> et al,. 2007)</a:t>
            </a:r>
          </a:p>
          <a:p>
            <a:pPr algn="just"/>
            <a:endParaRPr lang="es-MX" sz="2400" b="1" dirty="0">
              <a:solidFill>
                <a:schemeClr val="tx1">
                  <a:lumMod val="75000"/>
                  <a:lumOff val="25000"/>
                </a:schemeClr>
              </a:solidFill>
              <a:effectLst>
                <a:outerShdw blurRad="38100" dist="38100" dir="2700000" algn="tl">
                  <a:srgbClr val="000000">
                    <a:alpha val="43137"/>
                  </a:srgbClr>
                </a:outerShdw>
              </a:effectLst>
            </a:endParaRPr>
          </a:p>
          <a:p>
            <a:pPr algn="just"/>
            <a:endParaRPr lang="es-MX" sz="1100" b="1" dirty="0">
              <a:solidFill>
                <a:schemeClr val="tx1">
                  <a:lumMod val="75000"/>
                  <a:lumOff val="25000"/>
                </a:schemeClr>
              </a:solidFill>
              <a:effectLst>
                <a:outerShdw blurRad="38100" dist="38100" dir="2700000" algn="tl">
                  <a:srgbClr val="000000">
                    <a:alpha val="43137"/>
                  </a:srgbClr>
                </a:outerShdw>
              </a:effectLst>
            </a:endParaRPr>
          </a:p>
          <a:p>
            <a:pPr algn="just"/>
            <a:endParaRPr lang="es-MX" sz="2400" b="1" dirty="0">
              <a:solidFill>
                <a:schemeClr val="tx1">
                  <a:lumMod val="75000"/>
                  <a:lumOff val="25000"/>
                </a:schemeClr>
              </a:solidFill>
              <a:effectLst>
                <a:outerShdw blurRad="38100" dist="38100" dir="2700000" algn="tl">
                  <a:srgbClr val="000000">
                    <a:alpha val="43137"/>
                  </a:srgbClr>
                </a:outerShdw>
              </a:effectLst>
            </a:endParaRPr>
          </a:p>
        </p:txBody>
      </p:sp>
      <p:grpSp>
        <p:nvGrpSpPr>
          <p:cNvPr id="18" name="Group 17"/>
          <p:cNvGrpSpPr/>
          <p:nvPr/>
        </p:nvGrpSpPr>
        <p:grpSpPr>
          <a:xfrm>
            <a:off x="80374" y="2803846"/>
            <a:ext cx="3789500" cy="3675616"/>
            <a:chOff x="80374" y="2803846"/>
            <a:chExt cx="3789500" cy="3675616"/>
          </a:xfrm>
        </p:grpSpPr>
        <p:grpSp>
          <p:nvGrpSpPr>
            <p:cNvPr id="3" name="Group 2"/>
            <p:cNvGrpSpPr/>
            <p:nvPr/>
          </p:nvGrpSpPr>
          <p:grpSpPr>
            <a:xfrm>
              <a:off x="80374" y="2803846"/>
              <a:ext cx="3789500" cy="3325811"/>
              <a:chOff x="80374" y="2803846"/>
              <a:chExt cx="3789500" cy="3325811"/>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b="19547"/>
              <a:stretch/>
            </p:blipFill>
            <p:spPr>
              <a:xfrm>
                <a:off x="97974" y="2803846"/>
                <a:ext cx="3771900" cy="3325811"/>
              </a:xfrm>
              <a:prstGeom prst="rect">
                <a:avLst/>
              </a:prstGeom>
            </p:spPr>
          </p:pic>
          <p:sp>
            <p:nvSpPr>
              <p:cNvPr id="15" name="Rectangle 14"/>
              <p:cNvSpPr/>
              <p:nvPr/>
            </p:nvSpPr>
            <p:spPr>
              <a:xfrm>
                <a:off x="80374" y="4324626"/>
                <a:ext cx="3771900" cy="807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 name="Rectangle 16"/>
            <p:cNvSpPr/>
            <p:nvPr/>
          </p:nvSpPr>
          <p:spPr>
            <a:xfrm>
              <a:off x="275299" y="6171685"/>
              <a:ext cx="1561774" cy="307777"/>
            </a:xfrm>
            <a:prstGeom prst="rect">
              <a:avLst/>
            </a:prstGeom>
          </p:spPr>
          <p:txBody>
            <a:bodyPr wrap="none">
              <a:spAutoFit/>
            </a:bodyPr>
            <a:lstStyle/>
            <a:p>
              <a:pPr algn="just"/>
              <a:r>
                <a:rPr lang="es-MX" sz="1400" dirty="0">
                  <a:solidFill>
                    <a:schemeClr val="tx1">
                      <a:lumMod val="75000"/>
                      <a:lumOff val="25000"/>
                    </a:schemeClr>
                  </a:solidFill>
                </a:rPr>
                <a:t>(</a:t>
              </a:r>
              <a:r>
                <a:rPr lang="es-MX" sz="1400" dirty="0" err="1">
                  <a:solidFill>
                    <a:schemeClr val="tx1">
                      <a:lumMod val="75000"/>
                      <a:lumOff val="25000"/>
                    </a:schemeClr>
                  </a:solidFill>
                </a:rPr>
                <a:t>Talevi</a:t>
              </a:r>
              <a:r>
                <a:rPr lang="es-MX" sz="1400" dirty="0">
                  <a:solidFill>
                    <a:schemeClr val="tx1">
                      <a:lumMod val="75000"/>
                      <a:lumOff val="25000"/>
                    </a:schemeClr>
                  </a:solidFill>
                </a:rPr>
                <a:t> et al., 2007)</a:t>
              </a:r>
            </a:p>
          </p:txBody>
        </p:sp>
      </p:grpSp>
      <p:pic>
        <p:nvPicPr>
          <p:cNvPr id="19" name="Picture 2" descr="http://www.maysochoa.com/molecular%20images/misc/Propyl%20Paraben.gif"/>
          <p:cNvPicPr>
            <a:picLocks noChangeAspect="1" noChangeArrowheads="1" noCrop="1"/>
          </p:cNvPicPr>
          <p:nvPr/>
        </p:nvPicPr>
        <p:blipFill>
          <a:blip r:embed="rId6" cstate="print"/>
          <a:srcRect/>
          <a:stretch>
            <a:fillRect/>
          </a:stretch>
        </p:blipFill>
        <p:spPr bwMode="auto">
          <a:xfrm>
            <a:off x="3563888" y="1412776"/>
            <a:ext cx="2170449" cy="1481748"/>
          </a:xfrm>
          <a:prstGeom prst="rect">
            <a:avLst/>
          </a:prstGeom>
          <a:noFill/>
        </p:spPr>
      </p:pic>
    </p:spTree>
    <p:extLst>
      <p:ext uri="{BB962C8B-B14F-4D97-AF65-F5344CB8AC3E}">
        <p14:creationId xmlns:p14="http://schemas.microsoft.com/office/powerpoint/2010/main" val="232209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Urbano">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84326</TotalTime>
  <Words>1827</Words>
  <Application>Microsoft Office PowerPoint</Application>
  <PresentationFormat>Presentación en pantalla (4:3)</PresentationFormat>
  <Paragraphs>201</Paragraphs>
  <Slides>25</Slides>
  <Notes>17</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6" baseType="lpstr">
      <vt:lpstr>ＭＳ Ｐゴシック</vt:lpstr>
      <vt:lpstr>Adobe Gothic Std B</vt:lpstr>
      <vt:lpstr>Arial</vt:lpstr>
      <vt:lpstr>Arial Rounded MT Bold</vt:lpstr>
      <vt:lpstr>Calibri</vt:lpstr>
      <vt:lpstr>Georgia</vt:lpstr>
      <vt:lpstr>Times New Roman</vt:lpstr>
      <vt:lpstr>Trebuchet MS</vt:lpstr>
      <vt:lpstr>Wingdings 2</vt:lpstr>
      <vt:lpstr>1_Urbano</vt:lpstr>
      <vt:lpstr>Imagen de mapa de bits</vt:lpstr>
      <vt:lpstr>En busca de nuevas estrategias terapéuticas para el control de la epilepsia farmacorresistente</vt:lpstr>
      <vt:lpstr>Epilepsia</vt:lpstr>
      <vt:lpstr>Presentación de PowerPoint</vt:lpstr>
      <vt:lpstr>Presentación de PowerPoint</vt:lpstr>
      <vt:lpstr>Presentación de PowerPoint</vt:lpstr>
      <vt:lpstr>Nuevas Estrategias Antiepilépticas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PPB Reduce la Actividad Electrográfica Hipocampal Durante el SE</vt:lpstr>
      <vt:lpstr>PPB Disminuye la Liberación de Glutamato Durante el 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Chicharin</dc:creator>
  <cp:lastModifiedBy>jaarias@fisio.cinvestav.mx</cp:lastModifiedBy>
  <cp:revision>3340</cp:revision>
  <cp:lastPrinted>2017-03-27T01:07:16Z</cp:lastPrinted>
  <dcterms:created xsi:type="dcterms:W3CDTF">2012-12-04T00:22:18Z</dcterms:created>
  <dcterms:modified xsi:type="dcterms:W3CDTF">2017-03-29T04:57:20Z</dcterms:modified>
</cp:coreProperties>
</file>