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7" r:id="rId2"/>
    <p:sldId id="259" r:id="rId3"/>
    <p:sldId id="260" r:id="rId4"/>
    <p:sldId id="264" r:id="rId5"/>
    <p:sldId id="261" r:id="rId6"/>
    <p:sldId id="265" r:id="rId7"/>
    <p:sldId id="262" r:id="rId8"/>
    <p:sldId id="263" r:id="rId9"/>
    <p:sldId id="258" r:id="rId10"/>
    <p:sldId id="266" r:id="rId11"/>
    <p:sldId id="267" r:id="rId12"/>
    <p:sldId id="270" r:id="rId13"/>
    <p:sldId id="271" r:id="rId14"/>
    <p:sldId id="268" r:id="rId15"/>
    <p:sldId id="269" r:id="rId16"/>
    <p:sldId id="275" r:id="rId17"/>
    <p:sldId id="276" r:id="rId18"/>
    <p:sldId id="274" r:id="rId19"/>
    <p:sldId id="272" r:id="rId20"/>
    <p:sldId id="280" r:id="rId21"/>
    <p:sldId id="273" r:id="rId22"/>
    <p:sldId id="281" r:id="rId23"/>
    <p:sldId id="282" r:id="rId24"/>
    <p:sldId id="285" r:id="rId25"/>
    <p:sldId id="284" r:id="rId26"/>
    <p:sldId id="277" r:id="rId27"/>
    <p:sldId id="283" r:id="rId28"/>
    <p:sldId id="287" r:id="rId29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3023"/>
  </p:normalViewPr>
  <p:slideViewPr>
    <p:cSldViewPr snapToGrid="0" snapToObjects="1">
      <p:cViewPr>
        <p:scale>
          <a:sx n="56" d="100"/>
          <a:sy n="56" d="100"/>
        </p:scale>
        <p:origin x="55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8FE68-36C9-874B-B413-23AC2240677E}" type="datetimeFigureOut">
              <a:rPr lang="es-ES_tradnl" smtClean="0"/>
              <a:t>22/8/17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B4065-196B-3243-AF94-93D3433525C4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397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B571-F72E-B541-A22C-2E640BFE07BB}" type="datetimeFigureOut">
              <a:rPr lang="es-ES_tradnl" smtClean="0"/>
              <a:t>22/8/17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E5CA-86BC-4E42-90BA-4CD862A00DA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54628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B571-F72E-B541-A22C-2E640BFE07BB}" type="datetimeFigureOut">
              <a:rPr lang="es-ES_tradnl" smtClean="0"/>
              <a:t>22/8/17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E5CA-86BC-4E42-90BA-4CD862A00DA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0501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B571-F72E-B541-A22C-2E640BFE07BB}" type="datetimeFigureOut">
              <a:rPr lang="es-ES_tradnl" smtClean="0"/>
              <a:t>22/8/17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E5CA-86BC-4E42-90BA-4CD862A00DA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833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B571-F72E-B541-A22C-2E640BFE07BB}" type="datetimeFigureOut">
              <a:rPr lang="es-ES_tradnl" smtClean="0"/>
              <a:t>22/8/17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E5CA-86BC-4E42-90BA-4CD862A00DA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3202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B571-F72E-B541-A22C-2E640BFE07BB}" type="datetimeFigureOut">
              <a:rPr lang="es-ES_tradnl" smtClean="0"/>
              <a:t>22/8/17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E5CA-86BC-4E42-90BA-4CD862A00DA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2434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B571-F72E-B541-A22C-2E640BFE07BB}" type="datetimeFigureOut">
              <a:rPr lang="es-ES_tradnl" smtClean="0"/>
              <a:t>22/8/17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E5CA-86BC-4E42-90BA-4CD862A00DA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724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B571-F72E-B541-A22C-2E640BFE07BB}" type="datetimeFigureOut">
              <a:rPr lang="es-ES_tradnl" smtClean="0"/>
              <a:t>22/8/17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E5CA-86BC-4E42-90BA-4CD862A00DA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0449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B571-F72E-B541-A22C-2E640BFE07BB}" type="datetimeFigureOut">
              <a:rPr lang="es-ES_tradnl" smtClean="0"/>
              <a:t>22/8/17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E5CA-86BC-4E42-90BA-4CD862A00DA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115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B571-F72E-B541-A22C-2E640BFE07BB}" type="datetimeFigureOut">
              <a:rPr lang="es-ES_tradnl" smtClean="0"/>
              <a:t>22/8/17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E5CA-86BC-4E42-90BA-4CD862A00DA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477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B571-F72E-B541-A22C-2E640BFE07BB}" type="datetimeFigureOut">
              <a:rPr lang="es-ES_tradnl" smtClean="0"/>
              <a:t>22/8/17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E5CA-86BC-4E42-90BA-4CD862A00DA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125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2B571-F72E-B541-A22C-2E640BFE07BB}" type="datetimeFigureOut">
              <a:rPr lang="es-ES_tradnl" smtClean="0"/>
              <a:t>22/8/17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EE5CA-86BC-4E42-90BA-4CD862A00DA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214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2B571-F72E-B541-A22C-2E640BFE07BB}" type="datetimeFigureOut">
              <a:rPr lang="es-ES_tradnl" smtClean="0"/>
              <a:t>22/8/17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EE5CA-86BC-4E42-90BA-4CD862A00DA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772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Relationship Id="rId3" Type="http://schemas.openxmlformats.org/officeDocument/2006/relationships/image" Target="../media/image1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Relationship Id="rId3" Type="http://schemas.openxmlformats.org/officeDocument/2006/relationships/image" Target="../media/image17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tiff"/><Relationship Id="rId3" Type="http://schemas.openxmlformats.org/officeDocument/2006/relationships/image" Target="../media/image23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Relationship Id="rId3" Type="http://schemas.openxmlformats.org/officeDocument/2006/relationships/image" Target="../media/image2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tiff"/><Relationship Id="rId3" Type="http://schemas.openxmlformats.org/officeDocument/2006/relationships/image" Target="../media/image28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4" Type="http://schemas.openxmlformats.org/officeDocument/2006/relationships/image" Target="../media/image31.tiff"/><Relationship Id="rId5" Type="http://schemas.openxmlformats.org/officeDocument/2006/relationships/image" Target="../media/image3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Relationship Id="rId3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Relationship Id="rId3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Relationship Id="rId3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0"/>
            <a:ext cx="10515600" cy="1325563"/>
          </a:xfrm>
        </p:spPr>
        <p:txBody>
          <a:bodyPr/>
          <a:lstStyle/>
          <a:p>
            <a:r>
              <a:rPr lang="es-ES_tradnl" b="1" dirty="0" smtClean="0">
                <a:solidFill>
                  <a:srgbClr val="FF0000"/>
                </a:solidFill>
              </a:rPr>
              <a:t>Orígenes de la Medicina Universitaria</a:t>
            </a:r>
            <a:endParaRPr lang="es-ES_tradnl" b="1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1445309"/>
            <a:ext cx="6355080" cy="527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5400" b="1" dirty="0" smtClean="0"/>
              <a:t>Holanda. Leyden</a:t>
            </a:r>
            <a:endParaRPr lang="es-ES_tradnl" sz="5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712" y="1850570"/>
            <a:ext cx="2480352" cy="323759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710792" y="2584449"/>
            <a:ext cx="60225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/>
              <a:t>Hacia 1700 la </a:t>
            </a:r>
            <a:r>
              <a:rPr lang="es-ES_tradnl" sz="2800" b="1" dirty="0" err="1" smtClean="0"/>
              <a:t>Univeridad</a:t>
            </a:r>
            <a:r>
              <a:rPr lang="es-ES_tradnl" sz="2800" b="1" dirty="0" smtClean="0"/>
              <a:t> tiene Estudios de Medicina, Jardín botánico, reserva de plantas medicinales para estudio, docencia y prácticas curativas, además de Teatro Anatómico</a:t>
            </a:r>
            <a:endParaRPr lang="es-ES_tradnl" sz="28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085" y="59871"/>
            <a:ext cx="1662793" cy="179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964" y="343353"/>
            <a:ext cx="2032000" cy="15748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8153"/>
            <a:ext cx="5171465" cy="365533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225143" y="849086"/>
            <a:ext cx="63790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/>
              <a:t>Universidad de Edimburgo, en 1741 tuvo:</a:t>
            </a:r>
          </a:p>
          <a:p>
            <a:r>
              <a:rPr lang="es-ES_tradnl" sz="4000" b="1" dirty="0" smtClean="0"/>
              <a:t>Estudios de </a:t>
            </a:r>
            <a:r>
              <a:rPr lang="es-ES_tradnl" sz="4000" b="1" dirty="0" err="1" smtClean="0"/>
              <a:t>Optica</a:t>
            </a:r>
            <a:endParaRPr lang="es-ES_tradnl" sz="4000" b="1" dirty="0" smtClean="0"/>
          </a:p>
          <a:p>
            <a:r>
              <a:rPr lang="es-ES_tradnl" sz="4000" b="1" dirty="0" smtClean="0"/>
              <a:t>Trigonometría</a:t>
            </a:r>
          </a:p>
          <a:p>
            <a:r>
              <a:rPr lang="es-ES_tradnl" sz="4000" b="1" dirty="0" smtClean="0"/>
              <a:t>Medicina Clínica </a:t>
            </a:r>
          </a:p>
          <a:p>
            <a:r>
              <a:rPr lang="es-ES_tradnl" sz="4000" b="1" dirty="0" smtClean="0"/>
              <a:t>Obstetricia</a:t>
            </a:r>
            <a:endParaRPr lang="es-ES_tradnl" sz="4000" b="1" dirty="0"/>
          </a:p>
        </p:txBody>
      </p:sp>
    </p:spTree>
    <p:extLst>
      <p:ext uri="{BB962C8B-B14F-4D97-AF65-F5344CB8AC3E}">
        <p14:creationId xmlns:p14="http://schemas.microsoft.com/office/powerpoint/2010/main" val="68517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Viena Catedra de Anatomía </a:t>
            </a:r>
            <a:endParaRPr lang="es-ES_tradnl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2227943"/>
            <a:ext cx="5842000" cy="4064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379029" y="1690688"/>
            <a:ext cx="58129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/>
              <a:t>En 1749 la Emperatriz </a:t>
            </a:r>
            <a:r>
              <a:rPr lang="es-ES_tradnl" sz="3600" b="1" dirty="0" err="1" smtClean="0"/>
              <a:t>Maria</a:t>
            </a:r>
            <a:r>
              <a:rPr lang="es-ES_tradnl" sz="3600" b="1" dirty="0" smtClean="0"/>
              <a:t> Teresa instituye la enseñanza clínica en varios hospitales </a:t>
            </a:r>
          </a:p>
          <a:p>
            <a:endParaRPr lang="es-ES_tradnl" sz="3600" b="1" dirty="0" smtClean="0"/>
          </a:p>
          <a:p>
            <a:r>
              <a:rPr lang="es-ES_tradnl" sz="3600" b="1" dirty="0" smtClean="0"/>
              <a:t>1720 Teatro Anatómico</a:t>
            </a:r>
            <a:endParaRPr lang="es-ES_tradnl" sz="3600" b="1" dirty="0"/>
          </a:p>
        </p:txBody>
      </p:sp>
    </p:spTree>
    <p:extLst>
      <p:ext uri="{BB962C8B-B14F-4D97-AF65-F5344CB8AC3E}">
        <p14:creationId xmlns:p14="http://schemas.microsoft.com/office/powerpoint/2010/main" val="193346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4800" b="1" dirty="0" smtClean="0"/>
              <a:t>Padua, Italia</a:t>
            </a:r>
            <a:endParaRPr lang="es-ES_tradnl" sz="48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721379"/>
            <a:ext cx="4038601" cy="513662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246914" y="2271486"/>
            <a:ext cx="55299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/>
              <a:t>Florece la Enseñanza Clínica Cátedra de Clínica a finales del siglo XVI</a:t>
            </a:r>
            <a:endParaRPr lang="es-ES_tradnl" sz="3600" b="1" dirty="0"/>
          </a:p>
        </p:txBody>
      </p:sp>
    </p:spTree>
    <p:extLst>
      <p:ext uri="{BB962C8B-B14F-4D97-AF65-F5344CB8AC3E}">
        <p14:creationId xmlns:p14="http://schemas.microsoft.com/office/powerpoint/2010/main" val="46120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579429" cy="428219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632858" y="5072743"/>
            <a:ext cx="8273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/>
              <a:t>En 1786 tuvo </a:t>
            </a:r>
            <a:r>
              <a:rPr lang="es-ES_tradnl" sz="4000" b="1" smtClean="0"/>
              <a:t>Hospital Universitario </a:t>
            </a:r>
            <a:endParaRPr lang="es-ES_tradnl" sz="4000" b="1" dirty="0"/>
          </a:p>
        </p:txBody>
      </p:sp>
    </p:spTree>
    <p:extLst>
      <p:ext uri="{BB962C8B-B14F-4D97-AF65-F5344CB8AC3E}">
        <p14:creationId xmlns:p14="http://schemas.microsoft.com/office/powerpoint/2010/main" val="181561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1886" y="386896"/>
            <a:ext cx="12801599" cy="1325563"/>
          </a:xfrm>
        </p:spPr>
        <p:txBody>
          <a:bodyPr>
            <a:normAutofit/>
          </a:bodyPr>
          <a:lstStyle/>
          <a:p>
            <a:r>
              <a:rPr lang="es-ES_tradnl" sz="4000" b="1" dirty="0" smtClean="0"/>
              <a:t>Reforma de las Universidades Europeas del siglo XVIII</a:t>
            </a:r>
            <a:endParaRPr lang="es-ES_tradnl" sz="4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1204"/>
            <a:ext cx="4915501" cy="370862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-152400" y="5516252"/>
            <a:ext cx="107115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 err="1" smtClean="0"/>
              <a:t>Dr</a:t>
            </a:r>
            <a:r>
              <a:rPr lang="es-ES_tradnl" sz="2000" b="1" dirty="0" smtClean="0"/>
              <a:t> </a:t>
            </a:r>
            <a:r>
              <a:rPr lang="es-ES_tradnl" sz="2000" b="1" dirty="0" err="1" smtClean="0"/>
              <a:t>Willem</a:t>
            </a:r>
            <a:r>
              <a:rPr lang="es-ES_tradnl" sz="2000" b="1" dirty="0" smtClean="0"/>
              <a:t> van der </a:t>
            </a:r>
            <a:r>
              <a:rPr lang="es-ES_tradnl" sz="2000" b="1" dirty="0" err="1" smtClean="0"/>
              <a:t>Meer</a:t>
            </a:r>
            <a:r>
              <a:rPr lang="es-ES_tradnl" sz="2000" b="1" dirty="0" smtClean="0"/>
              <a:t>. </a:t>
            </a:r>
            <a:r>
              <a:rPr lang="es-ES_tradnl" sz="2000" b="1" dirty="0" err="1" smtClean="0"/>
              <a:t>Leccion</a:t>
            </a:r>
            <a:r>
              <a:rPr lang="es-ES_tradnl" sz="2000" b="1" dirty="0" smtClean="0"/>
              <a:t> de anatomía</a:t>
            </a:r>
          </a:p>
          <a:p>
            <a:r>
              <a:rPr lang="es-ES_tradnl" sz="2000" b="1" dirty="0" smtClean="0"/>
              <a:t>Pintor </a:t>
            </a:r>
            <a:r>
              <a:rPr lang="es-ES_tradnl" sz="2000" b="1" dirty="0" err="1" smtClean="0"/>
              <a:t>holandes</a:t>
            </a:r>
            <a:r>
              <a:rPr lang="es-ES_tradnl" sz="2000" b="1" dirty="0" smtClean="0"/>
              <a:t> Michel </a:t>
            </a:r>
            <a:r>
              <a:rPr lang="es-ES_tradnl" sz="2000" b="1" dirty="0" err="1" smtClean="0"/>
              <a:t>Janz</a:t>
            </a:r>
            <a:r>
              <a:rPr lang="es-ES_tradnl" sz="2000" b="1" dirty="0" smtClean="0"/>
              <a:t> van </a:t>
            </a:r>
            <a:r>
              <a:rPr lang="es-ES_tradnl" sz="2000" b="1" dirty="0" err="1" smtClean="0"/>
              <a:t>Merevelt</a:t>
            </a:r>
            <a:r>
              <a:rPr lang="es-ES_tradnl" sz="2000" b="1" dirty="0"/>
              <a:t> (</a:t>
            </a:r>
            <a:r>
              <a:rPr lang="es-ES_tradnl" sz="2000" b="1" dirty="0" smtClean="0"/>
              <a:t>1617)</a:t>
            </a:r>
            <a:endParaRPr lang="es-ES_tradnl" sz="20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5307387" y="1451204"/>
            <a:ext cx="640564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/>
              <a:t>Leyden con </a:t>
            </a:r>
            <a:r>
              <a:rPr lang="es-ES_tradnl" sz="2800" b="1" dirty="0" err="1" smtClean="0"/>
              <a:t>Boerhaave</a:t>
            </a:r>
            <a:r>
              <a:rPr lang="es-ES_tradnl" sz="2800" b="1" dirty="0" smtClean="0"/>
              <a:t>  (Holanda) y sus </a:t>
            </a:r>
            <a:r>
              <a:rPr lang="es-ES_tradnl" sz="2800" b="1" dirty="0" err="1" smtClean="0"/>
              <a:t>allumnos</a:t>
            </a:r>
            <a:r>
              <a:rPr lang="es-ES_tradnl" sz="2800" b="1" dirty="0" smtClean="0"/>
              <a:t> fue de donde partió en el siglo XVIII el movimiento de creación, a través de toda Europa, de Cátedras y de Institutos Clínicos. Son los alumnos de </a:t>
            </a:r>
            <a:r>
              <a:rPr lang="es-ES_tradnl" sz="2800" b="1" dirty="0" err="1" smtClean="0"/>
              <a:t>Boerhaave</a:t>
            </a:r>
            <a:r>
              <a:rPr lang="es-ES_tradnl" sz="2800" b="1" dirty="0" smtClean="0"/>
              <a:t> quienes en 1720 reforman la Universidad de Edimburgo y crean una Clínica sobre el modelo de Leyden, misma que es imitada en Londres, Oxford, Cambridge y </a:t>
            </a:r>
            <a:r>
              <a:rPr lang="es-ES_tradnl" sz="2800" b="1" dirty="0" err="1" smtClean="0"/>
              <a:t>Dublin</a:t>
            </a:r>
            <a:r>
              <a:rPr lang="es-ES_tradnl" sz="2800" b="1" dirty="0" smtClean="0"/>
              <a:t>, posteriormente en Viena.</a:t>
            </a:r>
            <a:endParaRPr lang="es-ES_tradnl" sz="2800" b="1" dirty="0"/>
          </a:p>
        </p:txBody>
      </p:sp>
    </p:spTree>
    <p:extLst>
      <p:ext uri="{BB962C8B-B14F-4D97-AF65-F5344CB8AC3E}">
        <p14:creationId xmlns:p14="http://schemas.microsoft.com/office/powerpoint/2010/main" val="74823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 err="1" smtClean="0"/>
              <a:t>Fué</a:t>
            </a:r>
            <a:r>
              <a:rPr lang="es-ES_tradnl" b="1" dirty="0" smtClean="0"/>
              <a:t> en los Hospitales Militares donde la Enseñanza Clínica se organizó primeramente, el Reglamento para Hospitales, establecido en 1775, señalaba en su artículo XII que cada año de estudio debía comprender</a:t>
            </a:r>
          </a:p>
          <a:p>
            <a:r>
              <a:rPr lang="es-ES_tradnl" b="1" dirty="0" smtClean="0"/>
              <a:t>“un Curso de Práctica Clínica de las principales enfermedades que reinan entre las tropas en los ejércitos y guarniciones”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72439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41264" y="939006"/>
            <a:ext cx="5812536" cy="4351338"/>
          </a:xfrm>
        </p:spPr>
        <p:txBody>
          <a:bodyPr>
            <a:normAutofit fontScale="85000" lnSpcReduction="10000"/>
          </a:bodyPr>
          <a:lstStyle/>
          <a:p>
            <a:r>
              <a:rPr lang="es-ES_tradnl" b="1" dirty="0" smtClean="0"/>
              <a:t>“La </a:t>
            </a:r>
            <a:r>
              <a:rPr lang="es-ES_tradnl" b="1" dirty="0" err="1" smtClean="0"/>
              <a:t>Clinica</a:t>
            </a:r>
            <a:r>
              <a:rPr lang="es-ES_tradnl" b="1" dirty="0" smtClean="0"/>
              <a:t> del Siglo XVIII, es una figura mucho más compleja que un puro y simple conocimiento de los casos y no ha adquirido valor en el movimiento mismo del conocimiento científico, forma una estructura maquinal que se articula en el campo de los hospitales, vive una práctica que simboliza más que analiza: agrupa toda la experiencia alrededor de los prestigios de un descubrimiento verbal, que no es su simple forma de transmisión, sino el núcleo que la constituye.</a:t>
            </a:r>
          </a:p>
          <a:p>
            <a:r>
              <a:rPr lang="es-ES_tradnl" b="1" dirty="0" smtClean="0"/>
              <a:t>La Clínica del siglo XVIII es en esencia </a:t>
            </a:r>
            <a:r>
              <a:rPr lang="es-ES_tradnl" b="1" dirty="0" err="1" smtClean="0"/>
              <a:t>apofántica</a:t>
            </a:r>
            <a:r>
              <a:rPr lang="es-ES_tradnl" b="1" dirty="0" smtClean="0"/>
              <a:t> (alabanza)”</a:t>
            </a:r>
            <a:endParaRPr lang="es-ES_tradnl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93" y="939006"/>
            <a:ext cx="3999258" cy="452910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242560" y="6181344"/>
            <a:ext cx="6949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solidFill>
                  <a:srgbClr val="FF0000"/>
                </a:solidFill>
              </a:rPr>
              <a:t>Michael Foucault, El nacimiento de la clínica, Siglo XXI, NY 1979 p93</a:t>
            </a:r>
            <a:endParaRPr lang="es-ES_tradnl" b="1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93" y="5468112"/>
            <a:ext cx="3999258" cy="112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0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34" y="1801117"/>
            <a:ext cx="4874088" cy="370705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334000" y="1690688"/>
            <a:ext cx="64661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/>
              <a:t>La Medicina, tuvo una transformación de ser individual y tutorial a la Medicina Clínica, individual inicialmente para luego convertirse en la Medicina de grupo como cátedra, a Medicina Universitaria, con el reconocimiento de las habilidades y competencias por una institución de Enseñanza Superior</a:t>
            </a:r>
            <a:endParaRPr lang="es-ES_tradnl" sz="2800" b="1" dirty="0"/>
          </a:p>
        </p:txBody>
      </p:sp>
    </p:spTree>
    <p:extLst>
      <p:ext uri="{BB962C8B-B14F-4D97-AF65-F5344CB8AC3E}">
        <p14:creationId xmlns:p14="http://schemas.microsoft.com/office/powerpoint/2010/main" val="4553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8378" y="212846"/>
            <a:ext cx="10548257" cy="1325563"/>
          </a:xfrm>
        </p:spPr>
        <p:txBody>
          <a:bodyPr>
            <a:normAutofit fontScale="90000"/>
          </a:bodyPr>
          <a:lstStyle/>
          <a:p>
            <a:r>
              <a:rPr lang="es-ES_tradnl" sz="4800" b="1" smtClean="0"/>
              <a:t>Escuela Nacional </a:t>
            </a:r>
            <a:r>
              <a:rPr lang="es-ES_tradnl" sz="4800" b="1" dirty="0" smtClean="0"/>
              <a:t>de Medicina. Cd de México</a:t>
            </a:r>
            <a:endParaRPr lang="es-ES_tradnl" sz="4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058" y="1168854"/>
            <a:ext cx="6607629" cy="43093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506" y="1227512"/>
            <a:ext cx="6052458" cy="425066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13232" y="5733174"/>
            <a:ext cx="120883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/>
              <a:t>Construido 1732 a 1736 como Palacio de la Inquisición</a:t>
            </a:r>
          </a:p>
          <a:p>
            <a:r>
              <a:rPr lang="es-ES_tradnl" sz="2800" b="1" dirty="0" smtClean="0"/>
              <a:t>La Escuela Nacional de Medicina se instala en 1842</a:t>
            </a:r>
            <a:endParaRPr lang="es-ES_tradnl" sz="2800" b="1" dirty="0"/>
          </a:p>
        </p:txBody>
      </p:sp>
    </p:spTree>
    <p:extLst>
      <p:ext uri="{BB962C8B-B14F-4D97-AF65-F5344CB8AC3E}">
        <p14:creationId xmlns:p14="http://schemas.microsoft.com/office/powerpoint/2010/main" val="118094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9857" y="1724251"/>
            <a:ext cx="6585857" cy="1325563"/>
          </a:xfrm>
        </p:spPr>
        <p:txBody>
          <a:bodyPr/>
          <a:lstStyle/>
          <a:p>
            <a:r>
              <a:rPr lang="es-ES_tradnl" b="1" dirty="0" smtClean="0"/>
              <a:t>El nacimiento de la universidad</a:t>
            </a:r>
            <a:endParaRPr lang="es-ES_tradnl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286" y="212725"/>
            <a:ext cx="3746500" cy="51181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278" y="5483225"/>
            <a:ext cx="95504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7304" y="2355977"/>
            <a:ext cx="10515600" cy="4351338"/>
          </a:xfrm>
        </p:spPr>
        <p:txBody>
          <a:bodyPr>
            <a:normAutofit/>
          </a:bodyPr>
          <a:lstStyle/>
          <a:p>
            <a:r>
              <a:rPr lang="es-ES_tradnl" dirty="0" smtClean="0"/>
              <a:t>El primer diploma de médico en México fue otorgado en 10 de Agosto de 1553 ( a Juan Blanco de Alcázar) en la Real y Pontificia Universidad de México, ordenada por el Rey Carlos I de España.</a:t>
            </a:r>
            <a:endParaRPr lang="es-ES_tradnl" dirty="0"/>
          </a:p>
          <a:p>
            <a:r>
              <a:rPr lang="es-ES_tradnl" dirty="0" smtClean="0"/>
              <a:t>En 1821 la Real y Pontificia Universidad de México se convirtió en Nacional</a:t>
            </a:r>
          </a:p>
          <a:p>
            <a:r>
              <a:rPr lang="es-ES_tradnl" dirty="0" smtClean="0"/>
              <a:t>La reforma de la educación que implementó Valentín Gómez Farías en 1833, con 6 establecimientos de Ciencias, unió los estudios médicos y quirúrgicos. Con la creación de Ciencias Médicas el 23 de Octubre de 1833, se empieza a escribir la historia moderna de la Facultad de Medicina 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9" y="221685"/>
            <a:ext cx="2871216" cy="187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5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Colegio Civil. Antiguo Hospital Universitario</a:t>
            </a:r>
            <a:br>
              <a:rPr lang="es-ES_tradnl" b="1" dirty="0" smtClean="0"/>
            </a:br>
            <a:r>
              <a:rPr lang="es-ES_tradnl" b="1" dirty="0" smtClean="0"/>
              <a:t>Monterrey</a:t>
            </a:r>
            <a:endParaRPr lang="es-ES_tradnl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7" y="1690687"/>
            <a:ext cx="5719899" cy="26200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918" y="2438400"/>
            <a:ext cx="5926181" cy="408304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38200" y="4608576"/>
            <a:ext cx="4556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/>
              <a:t>191 años de su fundación</a:t>
            </a:r>
            <a:endParaRPr lang="es-ES_tradnl" sz="2800" b="1" dirty="0"/>
          </a:p>
        </p:txBody>
      </p:sp>
    </p:spTree>
    <p:extLst>
      <p:ext uri="{BB962C8B-B14F-4D97-AF65-F5344CB8AC3E}">
        <p14:creationId xmlns:p14="http://schemas.microsoft.com/office/powerpoint/2010/main" val="107731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Medicina Universitario en Nuevo León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 smtClean="0"/>
              <a:t>El 27 de Febrero de 1826 ya en el México Independiente, se envió un proyecto del Plan de Instrucción Pública a los diputados, siendo remitido al Congreso del Estado, por el primer gobernador de nuestra entidad José María Parás.</a:t>
            </a:r>
          </a:p>
          <a:p>
            <a:r>
              <a:rPr lang="es-ES_tradnl" b="1" dirty="0" smtClean="0"/>
              <a:t>En 1828 se contrató al médico italiano Pascual </a:t>
            </a:r>
            <a:r>
              <a:rPr lang="es-ES_tradnl" b="1" dirty="0" err="1" smtClean="0"/>
              <a:t>Costanza</a:t>
            </a:r>
            <a:r>
              <a:rPr lang="es-ES_tradnl" b="1" dirty="0" smtClean="0"/>
              <a:t>, que se comprometió a fundar la Cátedra de Medicina. El Estado se comprometía a </a:t>
            </a:r>
            <a:r>
              <a:rPr lang="es-ES_tradnl" b="1" dirty="0" err="1" smtClean="0"/>
              <a:t>construír</a:t>
            </a:r>
            <a:r>
              <a:rPr lang="es-ES_tradnl" b="1" dirty="0" smtClean="0"/>
              <a:t> a la brevedad el anfiteatro anatómico y el jardín botánico y gestionar su </a:t>
            </a:r>
            <a:r>
              <a:rPr lang="es-ES_tradnl" b="1" dirty="0" err="1" smtClean="0"/>
              <a:t>normbramiento</a:t>
            </a:r>
            <a:r>
              <a:rPr lang="es-ES_tradnl" b="1" dirty="0" smtClean="0"/>
              <a:t> como director del Hospital del </a:t>
            </a:r>
            <a:r>
              <a:rPr lang="es-ES_tradnl" b="1" dirty="0" smtClean="0"/>
              <a:t>Rosario.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171385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s-ES_tradnl" b="1" dirty="0" smtClean="0"/>
              <a:t>Medicina Universitaria en Monterrey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>
            <a:normAutofit/>
          </a:bodyPr>
          <a:lstStyle/>
          <a:p>
            <a:r>
              <a:rPr lang="es-ES_tradnl" sz="3200" b="1" dirty="0" smtClean="0"/>
              <a:t>El </a:t>
            </a:r>
            <a:r>
              <a:rPr lang="es-ES_tradnl" sz="3200" b="1" i="1" dirty="0" err="1" smtClean="0"/>
              <a:t>Dr</a:t>
            </a:r>
            <a:r>
              <a:rPr lang="es-ES_tradnl" sz="3200" b="1" i="1" dirty="0" smtClean="0"/>
              <a:t> José E González </a:t>
            </a:r>
            <a:r>
              <a:rPr lang="es-ES_tradnl" sz="3200" b="1" dirty="0" smtClean="0"/>
              <a:t>inició la Cátedra de Medicina el 1 Abril de 1842 en el Hospital del Rosario, del que fue Director</a:t>
            </a:r>
          </a:p>
          <a:p>
            <a:r>
              <a:rPr lang="es-ES_tradnl" sz="3200" b="1" dirty="0" smtClean="0"/>
              <a:t>En 1859 comenzó a funcionar la Escuela de Medicina, agregada al Colegio Civil</a:t>
            </a:r>
          </a:p>
          <a:p>
            <a:r>
              <a:rPr lang="es-ES_tradnl" sz="3200" b="1" dirty="0" smtClean="0"/>
              <a:t>En 1877 se </a:t>
            </a:r>
            <a:r>
              <a:rPr lang="es-ES_tradnl" sz="3200" b="1" dirty="0" err="1" smtClean="0"/>
              <a:t>dió</a:t>
            </a:r>
            <a:r>
              <a:rPr lang="es-ES_tradnl" sz="3200" b="1" dirty="0" smtClean="0"/>
              <a:t> la ley que la separó del Colegio Civil, fijándose definitivamente junto al Hospital Civil, edificio que se terminó de construir en 1891 con el </a:t>
            </a:r>
            <a:r>
              <a:rPr lang="es-ES_tradnl" sz="3200" b="1" u="sng" dirty="0" smtClean="0"/>
              <a:t>Legado de Gonzalitos</a:t>
            </a:r>
            <a:endParaRPr lang="es-ES_tradnl" sz="3200" b="1" u="sng" dirty="0"/>
          </a:p>
        </p:txBody>
      </p:sp>
      <p:sp>
        <p:nvSpPr>
          <p:cNvPr id="4" name="CuadroTexto 3"/>
          <p:cNvSpPr txBox="1"/>
          <p:nvPr/>
        </p:nvSpPr>
        <p:spPr>
          <a:xfrm>
            <a:off x="2948940" y="6172200"/>
            <a:ext cx="10309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rgbClr val="FF0000"/>
                </a:solidFill>
              </a:rPr>
              <a:t>Tapia Méndez </a:t>
            </a:r>
            <a:r>
              <a:rPr lang="es-ES_tradnl" sz="2400" b="1" dirty="0" err="1" smtClean="0">
                <a:solidFill>
                  <a:srgbClr val="FF0000"/>
                </a:solidFill>
              </a:rPr>
              <a:t>A.José</a:t>
            </a:r>
            <a:r>
              <a:rPr lang="es-ES_tradnl" sz="2400" b="1" dirty="0" smtClean="0">
                <a:solidFill>
                  <a:srgbClr val="FF0000"/>
                </a:solidFill>
              </a:rPr>
              <a:t> E González Benemérito de Nuevo León, 1976</a:t>
            </a:r>
            <a:endParaRPr lang="es-ES_tradn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8780" y="0"/>
            <a:ext cx="8564880" cy="1325563"/>
          </a:xfrm>
        </p:spPr>
        <p:txBody>
          <a:bodyPr/>
          <a:lstStyle/>
          <a:p>
            <a:pPr algn="ctr"/>
            <a:r>
              <a:rPr lang="es-ES_tradnl" b="1" dirty="0" smtClean="0"/>
              <a:t>Hospital Universitario y Facultad de Medicina UANL</a:t>
            </a:r>
            <a:endParaRPr lang="es-ES_tradnl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856" y="1920240"/>
            <a:ext cx="5947886" cy="441198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030" y="1678552"/>
            <a:ext cx="6556340" cy="465366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4180" y="0"/>
            <a:ext cx="1722120" cy="17445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943100" cy="200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5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4800" b="1" dirty="0" err="1" smtClean="0"/>
              <a:t>Dr</a:t>
            </a:r>
            <a:r>
              <a:rPr lang="es-ES_tradnl" sz="4800" b="1" dirty="0" smtClean="0"/>
              <a:t> José E González</a:t>
            </a:r>
            <a:br>
              <a:rPr lang="es-ES_tradnl" sz="4800" b="1" dirty="0" smtClean="0"/>
            </a:br>
            <a:r>
              <a:rPr lang="es-ES_tradnl" sz="4800" b="1" dirty="0" smtClean="0"/>
              <a:t>Benemérito de Nuevo León</a:t>
            </a:r>
            <a:endParaRPr lang="es-ES_tradnl" sz="4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871" y="2502348"/>
            <a:ext cx="9734257" cy="366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4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Medicina Universitaria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 smtClean="0"/>
              <a:t>Actualización constante</a:t>
            </a:r>
          </a:p>
          <a:p>
            <a:r>
              <a:rPr lang="es-ES_tradnl" b="1" dirty="0" smtClean="0"/>
              <a:t>Medicina Básica y Clínica</a:t>
            </a:r>
          </a:p>
          <a:p>
            <a:r>
              <a:rPr lang="es-ES_tradnl" b="1" dirty="0" smtClean="0"/>
              <a:t>Competencias</a:t>
            </a:r>
          </a:p>
          <a:p>
            <a:r>
              <a:rPr lang="es-ES_tradnl" b="1" dirty="0" smtClean="0"/>
              <a:t>Interacción con otras Facultades de Ciencias de la Salud</a:t>
            </a:r>
          </a:p>
          <a:p>
            <a:r>
              <a:rPr lang="es-ES_tradnl" b="1" dirty="0" smtClean="0"/>
              <a:t>Especialidades y Subespecialidades Médicas</a:t>
            </a:r>
            <a:endParaRPr lang="es-ES_tradnl" b="1" dirty="0" smtClean="0"/>
          </a:p>
          <a:p>
            <a:r>
              <a:rPr lang="es-ES_tradnl" b="1" dirty="0" smtClean="0"/>
              <a:t>Responsabilidad </a:t>
            </a:r>
            <a:r>
              <a:rPr lang="es-ES_tradnl" b="1" dirty="0" smtClean="0"/>
              <a:t>Social</a:t>
            </a:r>
            <a:endParaRPr lang="es-ES_tradnl" b="1" dirty="0" smtClean="0"/>
          </a:p>
          <a:p>
            <a:r>
              <a:rPr lang="es-ES_tradnl" b="1" dirty="0" smtClean="0"/>
              <a:t>Responsabilidad individual de seguir produciendo conocimiento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47842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COMAEM 2016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b="1" dirty="0" smtClean="0"/>
              <a:t>142 Escuelas de Medicina Acreditadas en México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6438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  <a:defRPr/>
            </a:pPr>
            <a:r>
              <a:rPr lang="es-MX" dirty="0" smtClean="0"/>
              <a:t>                  </a:t>
            </a:r>
            <a:r>
              <a:rPr lang="es-MX" dirty="0" smtClean="0"/>
              <a:t>			</a:t>
            </a:r>
            <a:r>
              <a:rPr lang="es-MX" dirty="0"/>
              <a:t> </a:t>
            </a:r>
            <a:r>
              <a:rPr lang="es-MX" dirty="0" smtClean="0"/>
              <a:t>   </a:t>
            </a:r>
            <a:r>
              <a:rPr lang="es-MX" sz="3600" b="1" dirty="0" smtClean="0">
                <a:solidFill>
                  <a:srgbClr val="FF0000"/>
                </a:solidFill>
              </a:rPr>
              <a:t>Asistencia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 flipV="1">
            <a:off x="4656139" y="2492375"/>
            <a:ext cx="1368425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ea typeface="ＭＳ Ｐゴシック" charset="0"/>
            </a:endParaRPr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>
            <a:off x="6024564" y="2492375"/>
            <a:ext cx="1366837" cy="187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ea typeface="ＭＳ Ｐゴシック" charset="0"/>
            </a:endParaRPr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4656138" y="4365625"/>
            <a:ext cx="2735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s-ES">
              <a:ea typeface="ＭＳ Ｐゴシック" charset="0"/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2062165" y="4365625"/>
            <a:ext cx="23050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MX" sz="3600" b="1" dirty="0">
                <a:solidFill>
                  <a:srgbClr val="FF0000"/>
                </a:solidFill>
                <a:ea typeface="ＭＳ Ｐゴシック" charset="0"/>
              </a:rPr>
              <a:t>Docencia</a:t>
            </a:r>
            <a:endParaRPr lang="en-US" sz="3600" b="1" dirty="0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888163" y="4508500"/>
            <a:ext cx="35290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x-none" sz="3200" b="1" dirty="0">
                <a:solidFill>
                  <a:srgbClr val="FF0000"/>
                </a:solidFill>
              </a:rPr>
              <a:t>Investigación</a:t>
            </a:r>
            <a:endParaRPr lang="en-US" altLang="x-non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5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50" y="444500"/>
            <a:ext cx="100711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6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3886" y="2302782"/>
            <a:ext cx="9808028" cy="1325563"/>
          </a:xfrm>
        </p:spPr>
        <p:txBody>
          <a:bodyPr>
            <a:normAutofit fontScale="90000"/>
          </a:bodyPr>
          <a:lstStyle/>
          <a:p>
            <a:r>
              <a:rPr lang="es-ES_tradnl" b="1" dirty="0" smtClean="0"/>
              <a:t>Universidad de Cambridge </a:t>
            </a:r>
            <a:br>
              <a:rPr lang="es-ES_tradnl" b="1" dirty="0" smtClean="0"/>
            </a:br>
            <a:r>
              <a:rPr lang="es-ES_tradnl" b="1" dirty="0" smtClean="0"/>
              <a:t>Siglo XIII</a:t>
            </a:r>
            <a:br>
              <a:rPr lang="es-ES_tradnl" b="1" dirty="0" smtClean="0"/>
            </a:br>
            <a:r>
              <a:rPr lang="es-ES_tradnl" b="1" dirty="0" smtClean="0"/>
              <a:t/>
            </a:r>
            <a:br>
              <a:rPr lang="es-ES_tradnl" b="1" dirty="0" smtClean="0"/>
            </a:br>
            <a:r>
              <a:rPr lang="es-ES_tradnl" b="1" dirty="0" smtClean="0"/>
              <a:t>Cátedra de Química en 1781</a:t>
            </a:r>
            <a:endParaRPr lang="es-ES_tradnl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4236"/>
            <a:ext cx="4749800" cy="6032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700" y="0"/>
            <a:ext cx="10071100" cy="1143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204857" y="3113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9953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b="1" dirty="0" smtClean="0"/>
              <a:t>Universidad de Salamanca la mas antigua en España del siglo XV</a:t>
            </a:r>
            <a:endParaRPr lang="es-ES_tradnl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68549"/>
            <a:ext cx="10210800" cy="30353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01487" y="5769429"/>
            <a:ext cx="7903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/>
              <a:t>Estatua de Fray Luis de León</a:t>
            </a:r>
            <a:endParaRPr lang="es-ES_tradnl" sz="2400" b="1" dirty="0"/>
          </a:p>
        </p:txBody>
      </p:sp>
    </p:spTree>
    <p:extLst>
      <p:ext uri="{BB962C8B-B14F-4D97-AF65-F5344CB8AC3E}">
        <p14:creationId xmlns:p14="http://schemas.microsoft.com/office/powerpoint/2010/main" val="106558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Universidad de la Sorbona, París Siglo XIII</a:t>
            </a:r>
            <a:endParaRPr lang="es-ES_tradnl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414" y="1690688"/>
            <a:ext cx="5257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039" y="809627"/>
            <a:ext cx="7571921" cy="60483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100" y="76200"/>
            <a:ext cx="93218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7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1690688"/>
            <a:ext cx="11669486" cy="237308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57200" y="4267200"/>
            <a:ext cx="1047205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/>
              <a:t>Las Facultades consideradas superiores eran</a:t>
            </a:r>
          </a:p>
          <a:p>
            <a:r>
              <a:rPr lang="es-ES_tradnl" sz="3200" b="1" dirty="0" smtClean="0">
                <a:solidFill>
                  <a:srgbClr val="FF0000"/>
                </a:solidFill>
              </a:rPr>
              <a:t>Teología</a:t>
            </a:r>
          </a:p>
          <a:p>
            <a:r>
              <a:rPr lang="es-ES_tradnl" sz="3200" b="1" dirty="0" smtClean="0">
                <a:solidFill>
                  <a:srgbClr val="FF0000"/>
                </a:solidFill>
              </a:rPr>
              <a:t>Medicina y </a:t>
            </a:r>
          </a:p>
          <a:p>
            <a:r>
              <a:rPr lang="es-ES_tradnl" sz="3200" b="1" dirty="0" smtClean="0">
                <a:solidFill>
                  <a:srgbClr val="FF0000"/>
                </a:solidFill>
              </a:rPr>
              <a:t>Derecho</a:t>
            </a:r>
            <a:endParaRPr lang="es-ES_tradn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Siglo XVII </a:t>
            </a:r>
            <a:r>
              <a:rPr lang="es-ES_tradnl" dirty="0" err="1" smtClean="0"/>
              <a:t>Univ</a:t>
            </a:r>
            <a:r>
              <a:rPr lang="es-ES_tradnl" dirty="0" smtClean="0"/>
              <a:t> Martin de Cervera</a:t>
            </a:r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78000"/>
            <a:ext cx="3759200" cy="5080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000" y="2971800"/>
            <a:ext cx="5781040" cy="208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0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832</Words>
  <Application>Microsoft Macintosh PowerPoint</Application>
  <PresentationFormat>Panorámica</PresentationFormat>
  <Paragraphs>66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Calibri Light</vt:lpstr>
      <vt:lpstr>ＭＳ Ｐゴシック</vt:lpstr>
      <vt:lpstr>Arial</vt:lpstr>
      <vt:lpstr>Calibri</vt:lpstr>
      <vt:lpstr>Verdana</vt:lpstr>
      <vt:lpstr>Wingdings</vt:lpstr>
      <vt:lpstr>Tema de Office</vt:lpstr>
      <vt:lpstr>Orígenes de la Medicina Universitaria</vt:lpstr>
      <vt:lpstr>El nacimiento de la universidad</vt:lpstr>
      <vt:lpstr>Presentación de PowerPoint</vt:lpstr>
      <vt:lpstr>Universidad de Cambridge  Siglo XIII  Cátedra de Química en 1781</vt:lpstr>
      <vt:lpstr>Universidad de Salamanca la mas antigua en España del siglo XV</vt:lpstr>
      <vt:lpstr>Universidad de la Sorbona, París Siglo XIII</vt:lpstr>
      <vt:lpstr>Presentación de PowerPoint</vt:lpstr>
      <vt:lpstr>Presentación de PowerPoint</vt:lpstr>
      <vt:lpstr>Siglo XVII Univ Martin de Cervera</vt:lpstr>
      <vt:lpstr>Holanda. Leyden</vt:lpstr>
      <vt:lpstr>Presentación de PowerPoint</vt:lpstr>
      <vt:lpstr>Viena Catedra de Anatomía </vt:lpstr>
      <vt:lpstr>Padua, Italia</vt:lpstr>
      <vt:lpstr>Presentación de PowerPoint</vt:lpstr>
      <vt:lpstr>Reforma de las Universidades Europeas del siglo XVIII</vt:lpstr>
      <vt:lpstr>Presentación de PowerPoint</vt:lpstr>
      <vt:lpstr>Presentación de PowerPoint</vt:lpstr>
      <vt:lpstr>Presentación de PowerPoint</vt:lpstr>
      <vt:lpstr>Escuela Nacional de Medicina. Cd de México</vt:lpstr>
      <vt:lpstr>Presentación de PowerPoint</vt:lpstr>
      <vt:lpstr>Colegio Civil. Antiguo Hospital Universitario Monterrey</vt:lpstr>
      <vt:lpstr>Medicina Universitario en Nuevo León</vt:lpstr>
      <vt:lpstr>Medicina Universitaria en Monterrey</vt:lpstr>
      <vt:lpstr>Hospital Universitario y Facultad de Medicina UANL</vt:lpstr>
      <vt:lpstr>Dr José E González Benemérito de Nuevo León</vt:lpstr>
      <vt:lpstr>Medicina Universitaria</vt:lpstr>
      <vt:lpstr>COMAEM 2016</vt:lpstr>
      <vt:lpstr>Presentación de PowerPoint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Linda</dc:creator>
  <cp:lastModifiedBy>Linda</cp:lastModifiedBy>
  <cp:revision>48</cp:revision>
  <dcterms:created xsi:type="dcterms:W3CDTF">2017-08-20T00:05:51Z</dcterms:created>
  <dcterms:modified xsi:type="dcterms:W3CDTF">2017-08-23T05:09:58Z</dcterms:modified>
</cp:coreProperties>
</file>