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9"/>
  </p:notesMasterIdLst>
  <p:sldIdLst>
    <p:sldId id="256" r:id="rId3"/>
    <p:sldId id="257" r:id="rId4"/>
    <p:sldId id="356" r:id="rId5"/>
    <p:sldId id="307" r:id="rId6"/>
    <p:sldId id="349" r:id="rId7"/>
    <p:sldId id="296" r:id="rId8"/>
    <p:sldId id="297" r:id="rId9"/>
    <p:sldId id="398" r:id="rId10"/>
    <p:sldId id="399" r:id="rId11"/>
    <p:sldId id="298" r:id="rId12"/>
    <p:sldId id="299" r:id="rId13"/>
    <p:sldId id="354" r:id="rId14"/>
    <p:sldId id="387" r:id="rId15"/>
    <p:sldId id="388" r:id="rId16"/>
    <p:sldId id="389" r:id="rId17"/>
    <p:sldId id="392" r:id="rId18"/>
    <p:sldId id="390" r:id="rId19"/>
    <p:sldId id="391" r:id="rId20"/>
    <p:sldId id="379" r:id="rId21"/>
    <p:sldId id="397" r:id="rId22"/>
    <p:sldId id="405" r:id="rId23"/>
    <p:sldId id="395" r:id="rId24"/>
    <p:sldId id="394" r:id="rId25"/>
    <p:sldId id="369" r:id="rId26"/>
    <p:sldId id="377" r:id="rId27"/>
    <p:sldId id="378" r:id="rId28"/>
    <p:sldId id="335" r:id="rId29"/>
    <p:sldId id="333" r:id="rId30"/>
    <p:sldId id="400" r:id="rId31"/>
    <p:sldId id="404" r:id="rId32"/>
    <p:sldId id="401" r:id="rId33"/>
    <p:sldId id="402" r:id="rId34"/>
    <p:sldId id="403" r:id="rId35"/>
    <p:sldId id="368" r:id="rId36"/>
    <p:sldId id="373" r:id="rId37"/>
    <p:sldId id="374" r:id="rId38"/>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0000CC"/>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15598" autoAdjust="0"/>
    <p:restoredTop sz="94680" autoAdjust="0"/>
  </p:normalViewPr>
  <p:slideViewPr>
    <p:cSldViewPr>
      <p:cViewPr>
        <p:scale>
          <a:sx n="80" d="100"/>
          <a:sy n="80" d="100"/>
        </p:scale>
        <p:origin x="-2227" y="-149"/>
      </p:cViewPr>
      <p:guideLst>
        <p:guide orient="horz" pos="2160"/>
        <p:guide pos="2880"/>
      </p:guideLst>
    </p:cSldViewPr>
  </p:slideViewPr>
  <p:notesTextViewPr>
    <p:cViewPr>
      <p:scale>
        <a:sx n="1" d="1"/>
        <a:sy n="1" d="1"/>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Macintosh%20HD:Users:Ara:Library:Containers:com.apple.mail:Data:Library:Mail%20Downloads:649FA47A-242A-4E43-9344-2B36049CC907:Metas.xlsx" TargetMode="Externa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a:pPr>
            <a:r>
              <a:rPr lang="es-MX" sz="1800" b="1" i="0" baseline="0" dirty="0">
                <a:effectLst/>
              </a:rPr>
              <a:t>Tasa de fecundidad de las mujeres de 10 a 14 y de 15 a 19 años. México 1990-2030</a:t>
            </a:r>
            <a:endParaRPr lang="es-MX" dirty="0">
              <a:effectLst/>
            </a:endParaRPr>
          </a:p>
        </c:rich>
      </c:tx>
      <c:layout/>
      <c:overlay val="0"/>
    </c:title>
    <c:autoTitleDeleted val="0"/>
    <c:plotArea>
      <c:layout>
        <c:manualLayout>
          <c:layoutTarget val="inner"/>
          <c:xMode val="edge"/>
          <c:yMode val="edge"/>
          <c:x val="8.6777837701794105E-2"/>
          <c:y val="0.19865582759315301"/>
          <c:w val="0.83077467371373104"/>
          <c:h val="0.60269147026741698"/>
        </c:manualLayout>
      </c:layout>
      <c:scatterChart>
        <c:scatterStyle val="smoothMarker"/>
        <c:varyColors val="0"/>
        <c:ser>
          <c:idx val="1"/>
          <c:order val="0"/>
          <c:tx>
            <c:strRef>
              <c:f>Gráficas!$A$3</c:f>
              <c:strCache>
                <c:ptCount val="1"/>
                <c:pt idx="0">
                  <c:v>Reducción del 50% TEF15_19</c:v>
                </c:pt>
              </c:strCache>
            </c:strRef>
          </c:tx>
          <c:spPr>
            <a:ln>
              <a:solidFill>
                <a:schemeClr val="accent6">
                  <a:lumMod val="60000"/>
                  <a:lumOff val="40000"/>
                </a:schemeClr>
              </a:solidFill>
            </a:ln>
          </c:spPr>
          <c:marker>
            <c:symbol val="none"/>
          </c:marker>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5"/>
              <c:layout>
                <c:manualLayout>
                  <c:x val="-5.9118829324416602E-2"/>
                  <c:y val="3.28462455771278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c:spPr>
            <c:txPr>
              <a:bodyPr/>
              <a:lstStyle/>
              <a:p>
                <a:pPr>
                  <a:defRPr>
                    <a:solidFill>
                      <a:schemeClr val="accent2"/>
                    </a:solidFill>
                  </a:defRPr>
                </a:pPr>
                <a:endParaRPr lang="es-E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xVal>
            <c:numRef>
              <c:f>Gráficas!$A$5:$A$10</c:f>
              <c:numCache>
                <c:formatCode>General</c:formatCode>
                <c:ptCount val="6"/>
                <c:pt idx="0">
                  <c:v>1990</c:v>
                </c:pt>
                <c:pt idx="1">
                  <c:v>1995</c:v>
                </c:pt>
                <c:pt idx="2">
                  <c:v>2007</c:v>
                </c:pt>
                <c:pt idx="3">
                  <c:v>2014</c:v>
                </c:pt>
                <c:pt idx="4">
                  <c:v>2018</c:v>
                </c:pt>
                <c:pt idx="5">
                  <c:v>2030</c:v>
                </c:pt>
              </c:numCache>
            </c:numRef>
          </c:xVal>
          <c:yVal>
            <c:numRef>
              <c:f>Gráficas!$C$5:$C$10</c:f>
              <c:numCache>
                <c:formatCode>0.0</c:formatCode>
                <c:ptCount val="6"/>
                <c:pt idx="0">
                  <c:v>81.400000000000006</c:v>
                </c:pt>
                <c:pt idx="1">
                  <c:v>78</c:v>
                </c:pt>
                <c:pt idx="2">
                  <c:v>69.5</c:v>
                </c:pt>
                <c:pt idx="3">
                  <c:v>65.7</c:v>
                </c:pt>
                <c:pt idx="4">
                  <c:v>59.393900000000002</c:v>
                </c:pt>
                <c:pt idx="5">
                  <c:v>32.85</c:v>
                </c:pt>
              </c:numCache>
            </c:numRef>
          </c:yVal>
          <c:smooth val="1"/>
        </c:ser>
        <c:ser>
          <c:idx val="3"/>
          <c:order val="1"/>
          <c:tx>
            <c:strRef>
              <c:f>Gráficas!$A$21</c:f>
              <c:strCache>
                <c:ptCount val="1"/>
                <c:pt idx="0">
                  <c:v>Proyecciones del CONAPO TEF15_19</c:v>
                </c:pt>
              </c:strCache>
            </c:strRef>
          </c:tx>
          <c:dLbls>
            <c:dLbl>
              <c:idx val="4"/>
              <c:layout>
                <c:manualLayout>
                  <c:x val="-3.4096007178106798E-2"/>
                  <c:y val="-0.108254351697079"/>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4.8452220726783297E-2"/>
                  <c:y val="-5.0518697458636803E-2"/>
                </c:manualLayout>
              </c:layout>
              <c:showLegendKey val="0"/>
              <c:showVal val="1"/>
              <c:showCatName val="0"/>
              <c:showSerName val="0"/>
              <c:showPercent val="0"/>
              <c:showBubbleSize val="0"/>
              <c:extLst>
                <c:ext xmlns:c15="http://schemas.microsoft.com/office/drawing/2012/chart" uri="{CE6537A1-D6FC-4f65-9D91-7224C49458BB}">
                  <c15:layout/>
                </c:ext>
              </c:extLst>
            </c:dLbl>
            <c:spPr>
              <a:solidFill>
                <a:schemeClr val="lt1"/>
              </a:solidFill>
              <a:ln w="25400" cap="flat" cmpd="sng" algn="ctr">
                <a:solidFill>
                  <a:schemeClr val="accent3"/>
                </a:solidFill>
                <a:prstDash val="solid"/>
              </a:ln>
              <a:effectLst/>
            </c:spPr>
            <c:txPr>
              <a:bodyPr/>
              <a:lstStyle/>
              <a:p>
                <a:pPr>
                  <a:defRPr>
                    <a:solidFill>
                      <a:schemeClr val="dk1"/>
                    </a:solidFill>
                    <a:latin typeface="+mn-lt"/>
                    <a:ea typeface="+mn-ea"/>
                    <a:cs typeface="+mn-cs"/>
                  </a:defRPr>
                </a:pPr>
                <a:endParaRPr lang="es-ES"/>
              </a:p>
            </c:txPr>
            <c:showLegendKey val="0"/>
            <c:showVal val="0"/>
            <c:showCatName val="0"/>
            <c:showSerName val="0"/>
            <c:showPercent val="0"/>
            <c:showBubbleSize val="0"/>
            <c:extLst>
              <c:ext xmlns:c15="http://schemas.microsoft.com/office/drawing/2012/chart" uri="{CE6537A1-D6FC-4f65-9D91-7224C49458BB}">
                <c15:showLeaderLines val="0"/>
              </c:ext>
            </c:extLst>
          </c:dLbls>
          <c:xVal>
            <c:numRef>
              <c:f>Gráficas!$A$23:$A$28</c:f>
              <c:numCache>
                <c:formatCode>General</c:formatCode>
                <c:ptCount val="6"/>
                <c:pt idx="0">
                  <c:v>1990</c:v>
                </c:pt>
                <c:pt idx="1">
                  <c:v>1995</c:v>
                </c:pt>
                <c:pt idx="2">
                  <c:v>2007</c:v>
                </c:pt>
                <c:pt idx="3">
                  <c:v>2014</c:v>
                </c:pt>
                <c:pt idx="4">
                  <c:v>2018</c:v>
                </c:pt>
                <c:pt idx="5">
                  <c:v>2030</c:v>
                </c:pt>
              </c:numCache>
            </c:numRef>
          </c:xVal>
          <c:yVal>
            <c:numRef>
              <c:f>Gráficas!$C$23:$C$28</c:f>
              <c:numCache>
                <c:formatCode>0.0</c:formatCode>
                <c:ptCount val="6"/>
                <c:pt idx="0">
                  <c:v>81.400000000000006</c:v>
                </c:pt>
                <c:pt idx="1">
                  <c:v>78</c:v>
                </c:pt>
                <c:pt idx="2">
                  <c:v>69.5</c:v>
                </c:pt>
                <c:pt idx="3">
                  <c:v>65.7</c:v>
                </c:pt>
                <c:pt idx="4">
                  <c:v>65.049161711544002</c:v>
                </c:pt>
                <c:pt idx="5">
                  <c:v>64.014470104727749</c:v>
                </c:pt>
              </c:numCache>
            </c:numRef>
          </c:yVal>
          <c:smooth val="1"/>
        </c:ser>
        <c:ser>
          <c:idx val="0"/>
          <c:order val="2"/>
          <c:tx>
            <c:strRef>
              <c:f>Gráficas!$A$30</c:f>
              <c:strCache>
                <c:ptCount val="1"/>
                <c:pt idx="0">
                  <c:v>Reducción del 100% TEF10_14</c:v>
                </c:pt>
              </c:strCache>
            </c:strRef>
          </c:tx>
          <c:spPr>
            <a:ln>
              <a:solidFill>
                <a:schemeClr val="accent3"/>
              </a:solidFill>
            </a:ln>
          </c:spPr>
          <c:marker>
            <c:symbol val="none"/>
          </c:marker>
          <c:xVal>
            <c:numRef>
              <c:f>Gráficas!$A$32:$A$37</c:f>
              <c:numCache>
                <c:formatCode>General</c:formatCode>
                <c:ptCount val="6"/>
                <c:pt idx="0">
                  <c:v>1990</c:v>
                </c:pt>
                <c:pt idx="1">
                  <c:v>1995</c:v>
                </c:pt>
                <c:pt idx="2">
                  <c:v>2007</c:v>
                </c:pt>
                <c:pt idx="3">
                  <c:v>2014</c:v>
                </c:pt>
                <c:pt idx="4">
                  <c:v>2018</c:v>
                </c:pt>
                <c:pt idx="5">
                  <c:v>2030</c:v>
                </c:pt>
              </c:numCache>
            </c:numRef>
          </c:xVal>
          <c:yVal>
            <c:numRef>
              <c:f>Gráficas!$C$32:$C$37</c:f>
              <c:numCache>
                <c:formatCode>0.00</c:formatCode>
                <c:ptCount val="6"/>
                <c:pt idx="0">
                  <c:v>0.64400855167590898</c:v>
                </c:pt>
                <c:pt idx="1">
                  <c:v>1.4138287125546929</c:v>
                </c:pt>
                <c:pt idx="2">
                  <c:v>1.4245931601738699</c:v>
                </c:pt>
                <c:pt idx="3">
                  <c:v>1.1241000000000001</c:v>
                </c:pt>
                <c:pt idx="4">
                  <c:v>0.92409999999999903</c:v>
                </c:pt>
                <c:pt idx="5">
                  <c:v>0</c:v>
                </c:pt>
              </c:numCache>
            </c:numRef>
          </c:yVal>
          <c:smooth val="1"/>
        </c:ser>
        <c:dLbls>
          <c:showLegendKey val="0"/>
          <c:showVal val="0"/>
          <c:showCatName val="0"/>
          <c:showSerName val="0"/>
          <c:showPercent val="0"/>
          <c:showBubbleSize val="0"/>
        </c:dLbls>
        <c:axId val="180728896"/>
        <c:axId val="180729472"/>
      </c:scatterChart>
      <c:valAx>
        <c:axId val="180728896"/>
        <c:scaling>
          <c:orientation val="minMax"/>
        </c:scaling>
        <c:delete val="0"/>
        <c:axPos val="b"/>
        <c:majorGridlines/>
        <c:numFmt formatCode="General" sourceLinked="1"/>
        <c:majorTickMark val="out"/>
        <c:minorTickMark val="none"/>
        <c:tickLblPos val="nextTo"/>
        <c:txPr>
          <a:bodyPr/>
          <a:lstStyle/>
          <a:p>
            <a:pPr>
              <a:defRPr b="1"/>
            </a:pPr>
            <a:endParaRPr lang="es-ES"/>
          </a:p>
        </c:txPr>
        <c:crossAx val="180729472"/>
        <c:crosses val="autoZero"/>
        <c:crossBetween val="midCat"/>
        <c:majorUnit val="5"/>
      </c:valAx>
      <c:valAx>
        <c:axId val="180729472"/>
        <c:scaling>
          <c:orientation val="minMax"/>
        </c:scaling>
        <c:delete val="0"/>
        <c:axPos val="l"/>
        <c:title>
          <c:tx>
            <c:rich>
              <a:bodyPr rot="-5400000" vert="horz"/>
              <a:lstStyle/>
              <a:p>
                <a:pPr>
                  <a:defRPr/>
                </a:pPr>
                <a:r>
                  <a:rPr lang="es-MX" dirty="0"/>
                  <a:t>Tasa por cada mil mujeres</a:t>
                </a:r>
              </a:p>
            </c:rich>
          </c:tx>
          <c:layout>
            <c:manualLayout>
              <c:xMode val="edge"/>
              <c:yMode val="edge"/>
              <c:x val="9.8447488584474906E-3"/>
              <c:y val="0.29381310752782602"/>
            </c:manualLayout>
          </c:layout>
          <c:overlay val="0"/>
        </c:title>
        <c:numFmt formatCode="0" sourceLinked="0"/>
        <c:majorTickMark val="out"/>
        <c:minorTickMark val="none"/>
        <c:tickLblPos val="nextTo"/>
        <c:crossAx val="180728896"/>
        <c:crosses val="autoZero"/>
        <c:crossBetween val="midCat"/>
      </c:valAx>
    </c:plotArea>
    <c:legend>
      <c:legendPos val="b"/>
      <c:layout>
        <c:manualLayout>
          <c:xMode val="edge"/>
          <c:yMode val="edge"/>
          <c:x val="0.109707047049805"/>
          <c:y val="0.85325824288696395"/>
          <c:w val="0.69983206338777004"/>
          <c:h val="0.12509088677362001"/>
        </c:manualLayout>
      </c:layout>
      <c:overlay val="0"/>
    </c:legend>
    <c:plotVisOnly val="1"/>
    <c:dispBlanksAs val="gap"/>
    <c:showDLblsOverMax val="0"/>
  </c:chart>
  <c:spPr>
    <a:solidFill>
      <a:schemeClr val="accent1">
        <a:lumMod val="20000"/>
        <a:lumOff val="80000"/>
      </a:schemeClr>
    </a:solidFill>
  </c:sp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400" b="1" i="1">
                <a:solidFill>
                  <a:srgbClr val="C00000"/>
                </a:solidFill>
              </a:defRPr>
            </a:pPr>
            <a:r>
              <a:rPr lang="es-MX" sz="2400" b="1" i="1" dirty="0" smtClean="0">
                <a:solidFill>
                  <a:srgbClr val="C00000"/>
                </a:solidFill>
              </a:rPr>
              <a:t>Gasto en medicamentos en</a:t>
            </a:r>
            <a:r>
              <a:rPr lang="es-MX" sz="2400" b="1" i="1" baseline="0" dirty="0" smtClean="0">
                <a:solidFill>
                  <a:srgbClr val="C00000"/>
                </a:solidFill>
              </a:rPr>
              <a:t> diferentes países OCDE</a:t>
            </a:r>
            <a:endParaRPr lang="es-MX" sz="2400" b="1" i="1" dirty="0">
              <a:solidFill>
                <a:srgbClr val="C00000"/>
              </a:solidFill>
            </a:endParaRPr>
          </a:p>
        </c:rich>
      </c:tx>
      <c:layout>
        <c:manualLayout>
          <c:xMode val="edge"/>
          <c:yMode val="edge"/>
          <c:x val="0.2032119352355217"/>
          <c:y val="0"/>
        </c:manualLayout>
      </c:layout>
      <c:overlay val="0"/>
    </c:title>
    <c:autoTitleDeleted val="0"/>
    <c:plotArea>
      <c:layout>
        <c:manualLayout>
          <c:layoutTarget val="inner"/>
          <c:xMode val="edge"/>
          <c:yMode val="edge"/>
          <c:x val="7.5845681079879601E-2"/>
          <c:y val="0.105709421021149"/>
          <c:w val="0.85006249020178959"/>
          <c:h val="0.64112328071353075"/>
        </c:manualLayout>
      </c:layout>
      <c:barChart>
        <c:barDir val="col"/>
        <c:grouping val="clustered"/>
        <c:varyColors val="0"/>
        <c:ser>
          <c:idx val="0"/>
          <c:order val="0"/>
          <c:tx>
            <c:v>Gasto en medicamentos como % del gasto total en salud (lado izq.)</c:v>
          </c:tx>
          <c:spPr>
            <a:solidFill>
              <a:schemeClr val="accent1">
                <a:lumMod val="60000"/>
                <a:lumOff val="40000"/>
              </a:schemeClr>
            </a:solidFill>
            <a:ln>
              <a:solidFill>
                <a:sysClr val="windowText" lastClr="000000"/>
              </a:solidFill>
            </a:ln>
          </c:spPr>
          <c:invertIfNegative val="0"/>
          <c:dPt>
            <c:idx val="3"/>
            <c:invertIfNegative val="0"/>
            <c:bubble3D val="0"/>
            <c:spPr>
              <a:solidFill>
                <a:srgbClr val="C0504D"/>
              </a:solidFill>
              <a:ln>
                <a:solidFill>
                  <a:sysClr val="windowText" lastClr="000000"/>
                </a:solidFill>
              </a:ln>
            </c:spPr>
          </c:dPt>
          <c:dPt>
            <c:idx val="4"/>
            <c:invertIfNegative val="0"/>
            <c:bubble3D val="0"/>
            <c:spPr>
              <a:solidFill>
                <a:srgbClr val="C0504D"/>
              </a:solidFill>
              <a:ln>
                <a:solidFill>
                  <a:sysClr val="windowText" lastClr="000000"/>
                </a:solidFill>
              </a:ln>
            </c:spPr>
          </c:dPt>
          <c:dPt>
            <c:idx val="15"/>
            <c:invertIfNegative val="0"/>
            <c:bubble3D val="0"/>
            <c:spPr>
              <a:solidFill>
                <a:srgbClr val="C0504D">
                  <a:lumMod val="60000"/>
                  <a:lumOff val="40000"/>
                </a:srgbClr>
              </a:solidFill>
              <a:ln>
                <a:solidFill>
                  <a:sysClr val="windowText" lastClr="000000"/>
                </a:solidFill>
              </a:ln>
            </c:spPr>
          </c:dPt>
          <c:dLbls>
            <c:numFmt formatCode="#,##0.0" sourceLinked="0"/>
            <c:txPr>
              <a:bodyPr rot="-5400000" vert="horz"/>
              <a:lstStyle/>
              <a:p>
                <a:pPr>
                  <a:defRPr sz="1050" b="1">
                    <a:latin typeface="Lucida Sans" panose="020B0602030504020204" pitchFamily="34" charset="0"/>
                  </a:defRPr>
                </a:pPr>
                <a:endParaRPr lang="es-ES"/>
              </a:p>
            </c:txPr>
            <c:dLblPos val="ctr"/>
            <c:showLegendKey val="0"/>
            <c:showVal val="1"/>
            <c:showCatName val="0"/>
            <c:showSerName val="0"/>
            <c:showPercent val="0"/>
            <c:showBubbleSize val="0"/>
            <c:showLeaderLines val="0"/>
          </c:dLbls>
          <c:cat>
            <c:strRef>
              <c:f>'OECD.Stat export'!$P$9:$P$42</c:f>
              <c:strCache>
                <c:ptCount val="34"/>
                <c:pt idx="0">
                  <c:v>Hungary</c:v>
                </c:pt>
                <c:pt idx="1">
                  <c:v>Greece</c:v>
                </c:pt>
                <c:pt idx="2">
                  <c:v>Slovak Republic</c:v>
                </c:pt>
                <c:pt idx="3">
                  <c:v>Mexico (2010)</c:v>
                </c:pt>
                <c:pt idx="4">
                  <c:v>Mexico (2011)</c:v>
                </c:pt>
                <c:pt idx="5">
                  <c:v>Poland</c:v>
                </c:pt>
                <c:pt idx="6">
                  <c:v>Estonia</c:v>
                </c:pt>
                <c:pt idx="7">
                  <c:v>Japan (2010)</c:v>
                </c:pt>
                <c:pt idx="8">
                  <c:v>Korea</c:v>
                </c:pt>
                <c:pt idx="9">
                  <c:v>Czech Republic</c:v>
                </c:pt>
                <c:pt idx="10">
                  <c:v>Slovenia</c:v>
                </c:pt>
                <c:pt idx="11">
                  <c:v>Portugal</c:v>
                </c:pt>
                <c:pt idx="12">
                  <c:v>Ireland</c:v>
                </c:pt>
                <c:pt idx="13">
                  <c:v>Spain</c:v>
                </c:pt>
                <c:pt idx="14">
                  <c:v>Canada</c:v>
                </c:pt>
                <c:pt idx="15">
                  <c:v>OECD</c:v>
                </c:pt>
                <c:pt idx="16">
                  <c:v>Italy</c:v>
                </c:pt>
                <c:pt idx="17">
                  <c:v>France</c:v>
                </c:pt>
                <c:pt idx="18">
                  <c:v>Belgium</c:v>
                </c:pt>
                <c:pt idx="19">
                  <c:v>Australia (2010)</c:v>
                </c:pt>
                <c:pt idx="20">
                  <c:v>Iceland</c:v>
                </c:pt>
                <c:pt idx="21">
                  <c:v>Germany</c:v>
                </c:pt>
                <c:pt idx="22">
                  <c:v>Finland</c:v>
                </c:pt>
                <c:pt idx="23">
                  <c:v>Chile</c:v>
                </c:pt>
                <c:pt idx="24">
                  <c:v>Sweden</c:v>
                </c:pt>
                <c:pt idx="25">
                  <c:v>Austria</c:v>
                </c:pt>
                <c:pt idx="26">
                  <c:v>United States</c:v>
                </c:pt>
                <c:pt idx="27">
                  <c:v>United Kingdom (2008)</c:v>
                </c:pt>
                <c:pt idx="28">
                  <c:v>Switzerland</c:v>
                </c:pt>
                <c:pt idx="29">
                  <c:v>Netherlands</c:v>
                </c:pt>
                <c:pt idx="30">
                  <c:v>New Zealand</c:v>
                </c:pt>
                <c:pt idx="31">
                  <c:v>Luxembourg</c:v>
                </c:pt>
                <c:pt idx="32">
                  <c:v>Norway</c:v>
                </c:pt>
                <c:pt idx="33">
                  <c:v>Denmark</c:v>
                </c:pt>
              </c:strCache>
            </c:strRef>
          </c:cat>
          <c:val>
            <c:numRef>
              <c:f>'OECD.Stat export'!$Q$9:$Q$42</c:f>
              <c:numCache>
                <c:formatCode>General</c:formatCode>
                <c:ptCount val="34"/>
                <c:pt idx="0">
                  <c:v>33.400599999999997</c:v>
                </c:pt>
                <c:pt idx="1">
                  <c:v>28.5242</c:v>
                </c:pt>
                <c:pt idx="2">
                  <c:v>27.416899999999991</c:v>
                </c:pt>
                <c:pt idx="3">
                  <c:v>28.3</c:v>
                </c:pt>
                <c:pt idx="4">
                  <c:v>27.0732</c:v>
                </c:pt>
                <c:pt idx="5">
                  <c:v>22.464099999999981</c:v>
                </c:pt>
                <c:pt idx="6">
                  <c:v>21.480699999999981</c:v>
                </c:pt>
                <c:pt idx="7">
                  <c:v>20.278500000000001</c:v>
                </c:pt>
                <c:pt idx="8">
                  <c:v>20.2362</c:v>
                </c:pt>
                <c:pt idx="9">
                  <c:v>20.049700000000001</c:v>
                </c:pt>
                <c:pt idx="10">
                  <c:v>19.4724</c:v>
                </c:pt>
                <c:pt idx="11">
                  <c:v>17.91</c:v>
                </c:pt>
                <c:pt idx="12">
                  <c:v>17.508400000000002</c:v>
                </c:pt>
                <c:pt idx="13">
                  <c:v>17.441600000000001</c:v>
                </c:pt>
                <c:pt idx="14">
                  <c:v>16.620999999999999</c:v>
                </c:pt>
                <c:pt idx="15">
                  <c:v>16.405659374999981</c:v>
                </c:pt>
                <c:pt idx="16">
                  <c:v>16.1798</c:v>
                </c:pt>
                <c:pt idx="17">
                  <c:v>15.568899999999999</c:v>
                </c:pt>
                <c:pt idx="18">
                  <c:v>15.534700000000001</c:v>
                </c:pt>
                <c:pt idx="19">
                  <c:v>15.448399999999999</c:v>
                </c:pt>
                <c:pt idx="20">
                  <c:v>15.3803</c:v>
                </c:pt>
                <c:pt idx="21">
                  <c:v>14.0748</c:v>
                </c:pt>
                <c:pt idx="22">
                  <c:v>13.2258</c:v>
                </c:pt>
                <c:pt idx="23">
                  <c:v>12.585900000000001</c:v>
                </c:pt>
                <c:pt idx="24">
                  <c:v>12.0776</c:v>
                </c:pt>
                <c:pt idx="25">
                  <c:v>11.7257</c:v>
                </c:pt>
                <c:pt idx="26">
                  <c:v>11.6951</c:v>
                </c:pt>
                <c:pt idx="27">
                  <c:v>11.442399999999999</c:v>
                </c:pt>
                <c:pt idx="28">
                  <c:v>9.4051000000000027</c:v>
                </c:pt>
                <c:pt idx="29">
                  <c:v>9.4006000000000007</c:v>
                </c:pt>
                <c:pt idx="30">
                  <c:v>9.3639000000000028</c:v>
                </c:pt>
                <c:pt idx="31">
                  <c:v>8.4022000000000006</c:v>
                </c:pt>
                <c:pt idx="32">
                  <c:v>6.8395000000000001</c:v>
                </c:pt>
                <c:pt idx="33">
                  <c:v>6.7528999999999977</c:v>
                </c:pt>
              </c:numCache>
            </c:numRef>
          </c:val>
        </c:ser>
        <c:dLbls>
          <c:showLegendKey val="0"/>
          <c:showVal val="0"/>
          <c:showCatName val="0"/>
          <c:showSerName val="0"/>
          <c:showPercent val="0"/>
          <c:showBubbleSize val="0"/>
        </c:dLbls>
        <c:gapWidth val="80"/>
        <c:axId val="184804352"/>
        <c:axId val="181708480"/>
      </c:barChart>
      <c:lineChart>
        <c:grouping val="standard"/>
        <c:varyColors val="0"/>
        <c:ser>
          <c:idx val="1"/>
          <c:order val="1"/>
          <c:tx>
            <c:v>Gasto en medicamentos como % del PIB (lado der.)</c:v>
          </c:tx>
          <c:spPr>
            <a:ln>
              <a:noFill/>
            </a:ln>
          </c:spPr>
          <c:marker>
            <c:symbol val="diamond"/>
            <c:size val="8"/>
            <c:spPr>
              <a:solidFill>
                <a:schemeClr val="tx2"/>
              </a:solidFill>
              <a:ln w="12700">
                <a:solidFill>
                  <a:schemeClr val="tx1"/>
                </a:solidFill>
              </a:ln>
            </c:spPr>
          </c:marker>
          <c:dPt>
            <c:idx val="3"/>
            <c:marker>
              <c:symbol val="diamond"/>
              <c:size val="11"/>
              <c:spPr>
                <a:solidFill>
                  <a:srgbClr val="FFFF00"/>
                </a:solidFill>
                <a:ln w="12700">
                  <a:solidFill>
                    <a:schemeClr val="tx1"/>
                  </a:solidFill>
                </a:ln>
              </c:spPr>
            </c:marker>
            <c:bubble3D val="0"/>
          </c:dPt>
          <c:dPt>
            <c:idx val="4"/>
            <c:marker>
              <c:symbol val="diamond"/>
              <c:size val="11"/>
              <c:spPr>
                <a:solidFill>
                  <a:srgbClr val="FFFF00"/>
                </a:solidFill>
                <a:ln w="12700">
                  <a:solidFill>
                    <a:schemeClr val="tx1"/>
                  </a:solidFill>
                </a:ln>
              </c:spPr>
            </c:marker>
            <c:bubble3D val="0"/>
          </c:dPt>
          <c:dPt>
            <c:idx val="15"/>
            <c:marker>
              <c:spPr>
                <a:solidFill>
                  <a:srgbClr val="C0504D"/>
                </a:solidFill>
                <a:ln w="12700">
                  <a:solidFill>
                    <a:schemeClr val="tx1"/>
                  </a:solidFill>
                </a:ln>
              </c:spPr>
            </c:marker>
            <c:bubble3D val="0"/>
          </c:dPt>
          <c:cat>
            <c:strRef>
              <c:f>'OECD.Stat export'!$P$9:$P$42</c:f>
              <c:strCache>
                <c:ptCount val="34"/>
                <c:pt idx="0">
                  <c:v>Hungary</c:v>
                </c:pt>
                <c:pt idx="1">
                  <c:v>Greece</c:v>
                </c:pt>
                <c:pt idx="2">
                  <c:v>Slovak Republic</c:v>
                </c:pt>
                <c:pt idx="3">
                  <c:v>Mexico (2010)</c:v>
                </c:pt>
                <c:pt idx="4">
                  <c:v>Mexico (2011)</c:v>
                </c:pt>
                <c:pt idx="5">
                  <c:v>Poland</c:v>
                </c:pt>
                <c:pt idx="6">
                  <c:v>Estonia</c:v>
                </c:pt>
                <c:pt idx="7">
                  <c:v>Japan (2010)</c:v>
                </c:pt>
                <c:pt idx="8">
                  <c:v>Korea</c:v>
                </c:pt>
                <c:pt idx="9">
                  <c:v>Czech Republic</c:v>
                </c:pt>
                <c:pt idx="10">
                  <c:v>Slovenia</c:v>
                </c:pt>
                <c:pt idx="11">
                  <c:v>Portugal</c:v>
                </c:pt>
                <c:pt idx="12">
                  <c:v>Ireland</c:v>
                </c:pt>
                <c:pt idx="13">
                  <c:v>Spain</c:v>
                </c:pt>
                <c:pt idx="14">
                  <c:v>Canada</c:v>
                </c:pt>
                <c:pt idx="15">
                  <c:v>OECD</c:v>
                </c:pt>
                <c:pt idx="16">
                  <c:v>Italy</c:v>
                </c:pt>
                <c:pt idx="17">
                  <c:v>France</c:v>
                </c:pt>
                <c:pt idx="18">
                  <c:v>Belgium</c:v>
                </c:pt>
                <c:pt idx="19">
                  <c:v>Australia (2010)</c:v>
                </c:pt>
                <c:pt idx="20">
                  <c:v>Iceland</c:v>
                </c:pt>
                <c:pt idx="21">
                  <c:v>Germany</c:v>
                </c:pt>
                <c:pt idx="22">
                  <c:v>Finland</c:v>
                </c:pt>
                <c:pt idx="23">
                  <c:v>Chile</c:v>
                </c:pt>
                <c:pt idx="24">
                  <c:v>Sweden</c:v>
                </c:pt>
                <c:pt idx="25">
                  <c:v>Austria</c:v>
                </c:pt>
                <c:pt idx="26">
                  <c:v>United States</c:v>
                </c:pt>
                <c:pt idx="27">
                  <c:v>United Kingdom (2008)</c:v>
                </c:pt>
                <c:pt idx="28">
                  <c:v>Switzerland</c:v>
                </c:pt>
                <c:pt idx="29">
                  <c:v>Netherlands</c:v>
                </c:pt>
                <c:pt idx="30">
                  <c:v>New Zealand</c:v>
                </c:pt>
                <c:pt idx="31">
                  <c:v>Luxembourg</c:v>
                </c:pt>
                <c:pt idx="32">
                  <c:v>Norway</c:v>
                </c:pt>
                <c:pt idx="33">
                  <c:v>Denmark</c:v>
                </c:pt>
              </c:strCache>
            </c:strRef>
          </c:cat>
          <c:val>
            <c:numRef>
              <c:f>'OECD.Stat export'!$R$9:$R$42</c:f>
              <c:numCache>
                <c:formatCode>General</c:formatCode>
                <c:ptCount val="34"/>
                <c:pt idx="0">
                  <c:v>2.6345000000000001</c:v>
                </c:pt>
                <c:pt idx="1">
                  <c:v>2.6040999999999999</c:v>
                </c:pt>
                <c:pt idx="2">
                  <c:v>2.1772999999999998</c:v>
                </c:pt>
                <c:pt idx="3">
                  <c:v>1.73</c:v>
                </c:pt>
                <c:pt idx="4">
                  <c:v>1.7</c:v>
                </c:pt>
                <c:pt idx="5">
                  <c:v>1.5435000000000001</c:v>
                </c:pt>
                <c:pt idx="6">
                  <c:v>1.2721</c:v>
                </c:pt>
                <c:pt idx="7">
                  <c:v>1.9444999999999999</c:v>
                </c:pt>
                <c:pt idx="8">
                  <c:v>1.4913000000000001</c:v>
                </c:pt>
                <c:pt idx="9">
                  <c:v>1.5039</c:v>
                </c:pt>
                <c:pt idx="10">
                  <c:v>1.7233000000000001</c:v>
                </c:pt>
                <c:pt idx="11">
                  <c:v>1.833</c:v>
                </c:pt>
                <c:pt idx="12">
                  <c:v>1.5589999999999999</c:v>
                </c:pt>
                <c:pt idx="13">
                  <c:v>1.6214999999999999</c:v>
                </c:pt>
                <c:pt idx="14">
                  <c:v>1.8580000000000001</c:v>
                </c:pt>
                <c:pt idx="15">
                  <c:v>1.4841625000000001</c:v>
                </c:pt>
                <c:pt idx="16">
                  <c:v>1.4926999999999999</c:v>
                </c:pt>
                <c:pt idx="17">
                  <c:v>1.8112999999999999</c:v>
                </c:pt>
                <c:pt idx="18">
                  <c:v>1.6333</c:v>
                </c:pt>
                <c:pt idx="19">
                  <c:v>1.3823000000000001</c:v>
                </c:pt>
                <c:pt idx="20">
                  <c:v>1.3884000000000001</c:v>
                </c:pt>
                <c:pt idx="21">
                  <c:v>1.595</c:v>
                </c:pt>
                <c:pt idx="22">
                  <c:v>1.1906000000000001</c:v>
                </c:pt>
                <c:pt idx="23">
                  <c:v>0.94650000000000001</c:v>
                </c:pt>
                <c:pt idx="24">
                  <c:v>1.1433</c:v>
                </c:pt>
                <c:pt idx="25">
                  <c:v>1.2637</c:v>
                </c:pt>
                <c:pt idx="26">
                  <c:v>2.0680000000000001</c:v>
                </c:pt>
                <c:pt idx="27">
                  <c:v>1.0243</c:v>
                </c:pt>
                <c:pt idx="28">
                  <c:v>1.036</c:v>
                </c:pt>
                <c:pt idx="29">
                  <c:v>1.1221000000000001</c:v>
                </c:pt>
                <c:pt idx="30">
                  <c:v>0.96299999999999997</c:v>
                </c:pt>
                <c:pt idx="31">
                  <c:v>0.56259999999999999</c:v>
                </c:pt>
                <c:pt idx="32">
                  <c:v>0.63500000000000001</c:v>
                </c:pt>
                <c:pt idx="33">
                  <c:v>0.73380000000000001</c:v>
                </c:pt>
              </c:numCache>
            </c:numRef>
          </c:val>
          <c:smooth val="0"/>
        </c:ser>
        <c:dLbls>
          <c:showLegendKey val="0"/>
          <c:showVal val="0"/>
          <c:showCatName val="0"/>
          <c:showSerName val="0"/>
          <c:showPercent val="0"/>
          <c:showBubbleSize val="0"/>
        </c:dLbls>
        <c:marker val="1"/>
        <c:smooth val="0"/>
        <c:axId val="184804864"/>
        <c:axId val="181709056"/>
      </c:lineChart>
      <c:catAx>
        <c:axId val="184804352"/>
        <c:scaling>
          <c:orientation val="minMax"/>
        </c:scaling>
        <c:delete val="0"/>
        <c:axPos val="b"/>
        <c:majorTickMark val="out"/>
        <c:minorTickMark val="none"/>
        <c:tickLblPos val="nextTo"/>
        <c:txPr>
          <a:bodyPr/>
          <a:lstStyle/>
          <a:p>
            <a:pPr>
              <a:defRPr sz="1100" b="1"/>
            </a:pPr>
            <a:endParaRPr lang="es-ES"/>
          </a:p>
        </c:txPr>
        <c:crossAx val="181708480"/>
        <c:crosses val="autoZero"/>
        <c:auto val="1"/>
        <c:lblAlgn val="ctr"/>
        <c:lblOffset val="100"/>
        <c:noMultiLvlLbl val="0"/>
      </c:catAx>
      <c:valAx>
        <c:axId val="181708480"/>
        <c:scaling>
          <c:orientation val="minMax"/>
        </c:scaling>
        <c:delete val="0"/>
        <c:axPos val="l"/>
        <c:title>
          <c:tx>
            <c:rich>
              <a:bodyPr rot="-5400000" vert="horz"/>
              <a:lstStyle/>
              <a:p>
                <a:pPr>
                  <a:defRPr>
                    <a:solidFill>
                      <a:srgbClr val="C00000"/>
                    </a:solidFill>
                    <a:latin typeface="Lucida Sans" panose="020B0602030504020204" pitchFamily="34" charset="0"/>
                  </a:defRPr>
                </a:pPr>
                <a:r>
                  <a:rPr lang="es-MX" dirty="0" smtClean="0">
                    <a:solidFill>
                      <a:srgbClr val="C00000"/>
                    </a:solidFill>
                    <a:latin typeface="Lucida Sans" panose="020B0602030504020204" pitchFamily="34" charset="0"/>
                  </a:rPr>
                  <a:t>% del gasto total en salud</a:t>
                </a:r>
                <a:endParaRPr lang="es-MX" dirty="0">
                  <a:solidFill>
                    <a:srgbClr val="C00000"/>
                  </a:solidFill>
                  <a:latin typeface="Lucida Sans" panose="020B0602030504020204" pitchFamily="34" charset="0"/>
                </a:endParaRPr>
              </a:p>
            </c:rich>
          </c:tx>
          <c:layout>
            <c:manualLayout>
              <c:xMode val="edge"/>
              <c:yMode val="edge"/>
              <c:x val="1.8024340173776039E-2"/>
              <c:y val="0.23468339814988934"/>
            </c:manualLayout>
          </c:layout>
          <c:overlay val="0"/>
        </c:title>
        <c:numFmt formatCode="General" sourceLinked="1"/>
        <c:majorTickMark val="out"/>
        <c:minorTickMark val="none"/>
        <c:tickLblPos val="nextTo"/>
        <c:crossAx val="184804352"/>
        <c:crosses val="autoZero"/>
        <c:crossBetween val="between"/>
      </c:valAx>
      <c:valAx>
        <c:axId val="181709056"/>
        <c:scaling>
          <c:orientation val="minMax"/>
        </c:scaling>
        <c:delete val="0"/>
        <c:axPos val="r"/>
        <c:title>
          <c:tx>
            <c:rich>
              <a:bodyPr rot="-5400000" vert="horz"/>
              <a:lstStyle/>
              <a:p>
                <a:pPr>
                  <a:defRPr sz="1400">
                    <a:solidFill>
                      <a:srgbClr val="C00000"/>
                    </a:solidFill>
                  </a:defRPr>
                </a:pPr>
                <a:r>
                  <a:rPr lang="es-MX" sz="1400" dirty="0" smtClean="0">
                    <a:solidFill>
                      <a:srgbClr val="C00000"/>
                    </a:solidFill>
                  </a:rPr>
                  <a:t>%</a:t>
                </a:r>
                <a:r>
                  <a:rPr lang="es-MX" sz="1400" baseline="0" dirty="0" smtClean="0">
                    <a:solidFill>
                      <a:srgbClr val="C00000"/>
                    </a:solidFill>
                  </a:rPr>
                  <a:t> del PIB</a:t>
                </a:r>
                <a:endParaRPr lang="es-MX" sz="1400" dirty="0">
                  <a:solidFill>
                    <a:srgbClr val="C00000"/>
                  </a:solidFill>
                </a:endParaRPr>
              </a:p>
            </c:rich>
          </c:tx>
          <c:layout/>
          <c:overlay val="0"/>
        </c:title>
        <c:numFmt formatCode="General" sourceLinked="1"/>
        <c:majorTickMark val="out"/>
        <c:minorTickMark val="none"/>
        <c:tickLblPos val="nextTo"/>
        <c:crossAx val="184804864"/>
        <c:crosses val="max"/>
        <c:crossBetween val="between"/>
      </c:valAx>
      <c:catAx>
        <c:axId val="184804864"/>
        <c:scaling>
          <c:orientation val="minMax"/>
        </c:scaling>
        <c:delete val="1"/>
        <c:axPos val="b"/>
        <c:majorTickMark val="out"/>
        <c:minorTickMark val="none"/>
        <c:tickLblPos val="nextTo"/>
        <c:crossAx val="181709056"/>
        <c:crosses val="autoZero"/>
        <c:auto val="1"/>
        <c:lblAlgn val="ctr"/>
        <c:lblOffset val="100"/>
        <c:noMultiLvlLbl val="0"/>
      </c:catAx>
    </c:plotArea>
    <c:legend>
      <c:legendPos val="t"/>
      <c:layout>
        <c:manualLayout>
          <c:xMode val="edge"/>
          <c:yMode val="edge"/>
          <c:x val="0.27183805474246481"/>
          <c:y val="9.7243911013727299E-2"/>
          <c:w val="0.45355091510371998"/>
          <c:h val="0.103390933858707"/>
        </c:manualLayout>
      </c:layout>
      <c:overlay val="0"/>
    </c:legend>
    <c:plotVisOnly val="1"/>
    <c:dispBlanksAs val="gap"/>
    <c:showDLblsOverMax val="0"/>
  </c:chart>
  <c:txPr>
    <a:bodyPr/>
    <a:lstStyle/>
    <a:p>
      <a:pPr>
        <a:defRPr sz="1200">
          <a:latin typeface="Arial Narrow" pitchFamily="34" charset="0"/>
        </a:defRPr>
      </a:pPr>
      <a:endParaRPr lang="es-E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CEC2A8-D404-4515-A478-DA6FE84D65BF}" type="doc">
      <dgm:prSet loTypeId="urn:microsoft.com/office/officeart/2005/8/layout/pyramid1" loCatId="pyramid" qsTypeId="urn:microsoft.com/office/officeart/2005/8/quickstyle/simple1" qsCatId="simple" csTypeId="urn:microsoft.com/office/officeart/2005/8/colors/accent5_5" csCatId="accent5" phldr="1"/>
      <dgm:spPr/>
    </dgm:pt>
    <dgm:pt modelId="{3AC5A070-10A0-4ECE-BC6C-C26E62FCFEBF}">
      <dgm:prSet phldrT="[Texto]" custT="1"/>
      <dgm:spPr>
        <a:solidFill>
          <a:schemeClr val="tx1">
            <a:lumMod val="10000"/>
            <a:lumOff val="90000"/>
          </a:schemeClr>
        </a:solidFill>
      </dgm:spPr>
      <dgm:t>
        <a:bodyPr/>
        <a:lstStyle/>
        <a:p>
          <a:endParaRPr lang="es-MX" sz="1400" dirty="0" smtClean="0">
            <a:solidFill>
              <a:schemeClr val="bg1"/>
            </a:solidFill>
            <a:latin typeface="Lucida Sans" panose="020B0602040502020204" pitchFamily="34" charset="0"/>
            <a:cs typeface="Lucida Sans" panose="020B0602040502020204" pitchFamily="34" charset="0"/>
          </a:endParaRPr>
        </a:p>
        <a:p>
          <a:endParaRPr lang="es-MX" sz="1400" b="1" dirty="0" smtClean="0">
            <a:solidFill>
              <a:schemeClr val="bg1"/>
            </a:solidFill>
            <a:latin typeface="Lucida Sans" panose="020B0602040502020204" pitchFamily="34" charset="0"/>
            <a:cs typeface="Lucida Sans" panose="020B0602040502020204" pitchFamily="34" charset="0"/>
          </a:endParaRPr>
        </a:p>
        <a:p>
          <a:r>
            <a:rPr lang="es-MX" sz="1400" b="1" dirty="0" smtClean="0">
              <a:solidFill>
                <a:schemeClr val="tx1"/>
              </a:solidFill>
              <a:latin typeface="Lucida Sans" panose="020B0602040502020204" pitchFamily="34" charset="0"/>
              <a:cs typeface="Lucida Sans" panose="020B0602040502020204" pitchFamily="34" charset="0"/>
            </a:rPr>
            <a:t>Educación </a:t>
          </a:r>
        </a:p>
        <a:p>
          <a:r>
            <a:rPr lang="es-MX" sz="1400" b="1" dirty="0" smtClean="0">
              <a:solidFill>
                <a:schemeClr val="tx1"/>
              </a:solidFill>
              <a:latin typeface="Lucida Sans" panose="020B0602040502020204" pitchFamily="34" charset="0"/>
              <a:cs typeface="Lucida Sans" panose="020B0602040502020204" pitchFamily="34" charset="0"/>
            </a:rPr>
            <a:t>sexual</a:t>
          </a:r>
          <a:endParaRPr lang="es-MX" sz="1400" b="1" dirty="0">
            <a:solidFill>
              <a:schemeClr val="tx1"/>
            </a:solidFill>
            <a:latin typeface="Lucida Sans" panose="020B0602040502020204" pitchFamily="34" charset="0"/>
            <a:cs typeface="Lucida Sans" panose="020B0602040502020204" pitchFamily="34" charset="0"/>
          </a:endParaRPr>
        </a:p>
      </dgm:t>
    </dgm:pt>
    <dgm:pt modelId="{5815C417-F0D7-4394-AF5F-D4C18DF637EE}" type="parTrans" cxnId="{A9B43DAC-F97F-41D8-82F5-22F5AEF47542}">
      <dgm:prSet/>
      <dgm:spPr/>
      <dgm:t>
        <a:bodyPr/>
        <a:lstStyle/>
        <a:p>
          <a:endParaRPr lang="es-MX" sz="1600">
            <a:solidFill>
              <a:schemeClr val="bg1"/>
            </a:solidFill>
          </a:endParaRPr>
        </a:p>
      </dgm:t>
    </dgm:pt>
    <dgm:pt modelId="{DC02C0B0-2DB3-4EE9-8532-B93A136229FB}" type="sibTrans" cxnId="{A9B43DAC-F97F-41D8-82F5-22F5AEF47542}">
      <dgm:prSet/>
      <dgm:spPr/>
      <dgm:t>
        <a:bodyPr/>
        <a:lstStyle/>
        <a:p>
          <a:endParaRPr lang="es-MX" sz="1600">
            <a:solidFill>
              <a:schemeClr val="bg1"/>
            </a:solidFill>
          </a:endParaRPr>
        </a:p>
      </dgm:t>
    </dgm:pt>
    <dgm:pt modelId="{630C0878-D320-4911-A87B-F334663C8885}">
      <dgm:prSet phldrT="[Texto]" custT="1"/>
      <dgm:spPr>
        <a:solidFill>
          <a:srgbClr val="003195">
            <a:alpha val="80000"/>
          </a:srgbClr>
        </a:solidFill>
      </dgm:spPr>
      <dgm:t>
        <a:bodyPr/>
        <a:lstStyle/>
        <a:p>
          <a:r>
            <a:rPr lang="es-MX" sz="1600" b="1" dirty="0" smtClean="0">
              <a:solidFill>
                <a:schemeClr val="bg1"/>
              </a:solidFill>
              <a:latin typeface="Lucida Sans" panose="020B0602030504020204" pitchFamily="34" charset="0"/>
            </a:rPr>
            <a:t>Intervenciones clínicas eficaces </a:t>
          </a:r>
          <a:endParaRPr lang="es-MX" sz="1600" b="1" dirty="0">
            <a:solidFill>
              <a:schemeClr val="bg1"/>
            </a:solidFill>
            <a:latin typeface="Lucida Sans" panose="020B0602030504020204" pitchFamily="34" charset="0"/>
          </a:endParaRPr>
        </a:p>
      </dgm:t>
    </dgm:pt>
    <dgm:pt modelId="{4380BAE6-E482-4A4D-8073-E13427D9C17A}" type="parTrans" cxnId="{8DE72F1B-9BB5-4A21-8F6D-BA4FDFE2EE64}">
      <dgm:prSet/>
      <dgm:spPr/>
      <dgm:t>
        <a:bodyPr/>
        <a:lstStyle/>
        <a:p>
          <a:endParaRPr lang="es-MX" sz="1600">
            <a:solidFill>
              <a:schemeClr val="bg1"/>
            </a:solidFill>
          </a:endParaRPr>
        </a:p>
      </dgm:t>
    </dgm:pt>
    <dgm:pt modelId="{53DCA308-7ECB-4083-A446-7CC2ABC4A537}" type="sibTrans" cxnId="{8DE72F1B-9BB5-4A21-8F6D-BA4FDFE2EE64}">
      <dgm:prSet/>
      <dgm:spPr/>
      <dgm:t>
        <a:bodyPr/>
        <a:lstStyle/>
        <a:p>
          <a:endParaRPr lang="es-MX" sz="1600">
            <a:solidFill>
              <a:schemeClr val="bg1"/>
            </a:solidFill>
          </a:endParaRPr>
        </a:p>
      </dgm:t>
    </dgm:pt>
    <dgm:pt modelId="{CDE7C270-DFCA-4601-A7DB-8C07D75A747A}">
      <dgm:prSet phldrT="[Texto]" custT="1"/>
      <dgm:spPr/>
      <dgm:t>
        <a:bodyPr/>
        <a:lstStyle/>
        <a:p>
          <a:endParaRPr lang="es-MX" sz="1600" b="1" dirty="0">
            <a:solidFill>
              <a:schemeClr val="accent1"/>
            </a:solidFill>
          </a:endParaRPr>
        </a:p>
      </dgm:t>
    </dgm:pt>
    <dgm:pt modelId="{E95795AD-36D9-4334-BEFD-2275CDBDD524}" type="parTrans" cxnId="{9AC55253-CE03-484E-AD22-681596E7E4BE}">
      <dgm:prSet/>
      <dgm:spPr/>
      <dgm:t>
        <a:bodyPr/>
        <a:lstStyle/>
        <a:p>
          <a:endParaRPr lang="es-MX" sz="1600">
            <a:solidFill>
              <a:schemeClr val="bg1"/>
            </a:solidFill>
          </a:endParaRPr>
        </a:p>
      </dgm:t>
    </dgm:pt>
    <dgm:pt modelId="{1FAE3773-04A5-432E-B09E-14213423F5A4}" type="sibTrans" cxnId="{9AC55253-CE03-484E-AD22-681596E7E4BE}">
      <dgm:prSet/>
      <dgm:spPr/>
      <dgm:t>
        <a:bodyPr/>
        <a:lstStyle/>
        <a:p>
          <a:endParaRPr lang="es-MX" sz="1600">
            <a:solidFill>
              <a:schemeClr val="bg1"/>
            </a:solidFill>
          </a:endParaRPr>
        </a:p>
      </dgm:t>
    </dgm:pt>
    <dgm:pt modelId="{BA5E6744-3F4D-4E8F-962E-6320DB3CBAC2}">
      <dgm:prSet phldrT="[Texto]" custT="1"/>
      <dgm:spPr>
        <a:solidFill>
          <a:srgbClr val="990000">
            <a:alpha val="60000"/>
          </a:srgbClr>
        </a:solidFill>
      </dgm:spPr>
      <dgm:t>
        <a:bodyPr/>
        <a:lstStyle/>
        <a:p>
          <a:r>
            <a:rPr lang="es-MX" sz="1600" b="1" dirty="0" smtClean="0">
              <a:solidFill>
                <a:schemeClr val="bg1"/>
              </a:solidFill>
              <a:latin typeface="Lucida Sans" panose="020B0602030504020204" pitchFamily="34" charset="0"/>
            </a:rPr>
            <a:t>Incidir en los Determinantes Sociales</a:t>
          </a:r>
        </a:p>
        <a:p>
          <a:r>
            <a:rPr lang="es-MX" sz="1600" b="1" dirty="0" smtClean="0">
              <a:solidFill>
                <a:schemeClr val="bg1"/>
              </a:solidFill>
              <a:latin typeface="Lucida Sans" panose="020B0602030504020204" pitchFamily="34" charset="0"/>
            </a:rPr>
            <a:t>mejorar la permanencia escolar y</a:t>
          </a:r>
        </a:p>
        <a:p>
          <a:r>
            <a:rPr lang="es-MX" sz="1600" b="1" dirty="0" smtClean="0">
              <a:solidFill>
                <a:schemeClr val="bg1"/>
              </a:solidFill>
              <a:latin typeface="Lucida Sans" panose="020B0602030504020204" pitchFamily="34" charset="0"/>
            </a:rPr>
            <a:t>promover oportunidades laborales</a:t>
          </a:r>
          <a:endParaRPr lang="es-MX" sz="1600" b="1" dirty="0">
            <a:solidFill>
              <a:schemeClr val="bg1"/>
            </a:solidFill>
            <a:latin typeface="Lucida Sans" panose="020B0602030504020204" pitchFamily="34" charset="0"/>
          </a:endParaRPr>
        </a:p>
      </dgm:t>
    </dgm:pt>
    <dgm:pt modelId="{9525EB95-090B-4B18-94B8-5C0987487876}" type="parTrans" cxnId="{14B0B3D8-3B76-4674-93D6-B91DEB74CB86}">
      <dgm:prSet/>
      <dgm:spPr/>
      <dgm:t>
        <a:bodyPr/>
        <a:lstStyle/>
        <a:p>
          <a:endParaRPr lang="es-MX" sz="1600">
            <a:solidFill>
              <a:schemeClr val="bg1"/>
            </a:solidFill>
          </a:endParaRPr>
        </a:p>
      </dgm:t>
    </dgm:pt>
    <dgm:pt modelId="{5EEDDCEC-7356-4B79-8480-45232464AEAA}" type="sibTrans" cxnId="{14B0B3D8-3B76-4674-93D6-B91DEB74CB86}">
      <dgm:prSet/>
      <dgm:spPr/>
      <dgm:t>
        <a:bodyPr/>
        <a:lstStyle/>
        <a:p>
          <a:endParaRPr lang="es-MX" sz="1600">
            <a:solidFill>
              <a:schemeClr val="bg1"/>
            </a:solidFill>
          </a:endParaRPr>
        </a:p>
      </dgm:t>
    </dgm:pt>
    <dgm:pt modelId="{667F29C8-1F3E-4F46-BA71-D3E3FF0B1710}">
      <dgm:prSet phldrT="[Texto]" custT="1"/>
      <dgm:spPr>
        <a:solidFill>
          <a:schemeClr val="bg1">
            <a:lumMod val="65000"/>
          </a:schemeClr>
        </a:solidFill>
      </dgm:spPr>
      <dgm:t>
        <a:bodyPr/>
        <a:lstStyle/>
        <a:p>
          <a:endParaRPr lang="es-MX" sz="1600" b="1" dirty="0">
            <a:solidFill>
              <a:schemeClr val="bg1"/>
            </a:solidFill>
          </a:endParaRPr>
        </a:p>
      </dgm:t>
    </dgm:pt>
    <dgm:pt modelId="{6571765D-AFBD-45E0-A13E-331B990FC09A}" type="parTrans" cxnId="{4AC528FD-2D96-4A09-A7A8-9EA60E9B608B}">
      <dgm:prSet/>
      <dgm:spPr/>
      <dgm:t>
        <a:bodyPr/>
        <a:lstStyle/>
        <a:p>
          <a:endParaRPr lang="es-MX" sz="1600">
            <a:solidFill>
              <a:schemeClr val="bg1"/>
            </a:solidFill>
          </a:endParaRPr>
        </a:p>
      </dgm:t>
    </dgm:pt>
    <dgm:pt modelId="{F7688EC7-E349-48CF-B2CE-002E413BBB05}" type="sibTrans" cxnId="{4AC528FD-2D96-4A09-A7A8-9EA60E9B608B}">
      <dgm:prSet/>
      <dgm:spPr/>
      <dgm:t>
        <a:bodyPr/>
        <a:lstStyle/>
        <a:p>
          <a:endParaRPr lang="es-MX" sz="1600">
            <a:solidFill>
              <a:schemeClr val="bg1"/>
            </a:solidFill>
          </a:endParaRPr>
        </a:p>
      </dgm:t>
    </dgm:pt>
    <dgm:pt modelId="{C6EF685D-AA25-4875-8ECC-CB4F0128C1E7}" type="pres">
      <dgm:prSet presAssocID="{C6CEC2A8-D404-4515-A478-DA6FE84D65BF}" presName="Name0" presStyleCnt="0">
        <dgm:presLayoutVars>
          <dgm:dir/>
          <dgm:animLvl val="lvl"/>
          <dgm:resizeHandles val="exact"/>
        </dgm:presLayoutVars>
      </dgm:prSet>
      <dgm:spPr/>
    </dgm:pt>
    <dgm:pt modelId="{51EEAC54-5EA0-406A-8D6C-C5BD1DE2845E}" type="pres">
      <dgm:prSet presAssocID="{3AC5A070-10A0-4ECE-BC6C-C26E62FCFEBF}" presName="Name8" presStyleCnt="0"/>
      <dgm:spPr/>
    </dgm:pt>
    <dgm:pt modelId="{8B330E0A-2771-4617-9BD8-A3F416637514}" type="pres">
      <dgm:prSet presAssocID="{3AC5A070-10A0-4ECE-BC6C-C26E62FCFEBF}" presName="level" presStyleLbl="node1" presStyleIdx="0" presStyleCnt="5" custScaleX="98853" custScaleY="103937" custLinFactNeighborX="0">
        <dgm:presLayoutVars>
          <dgm:chMax val="1"/>
          <dgm:bulletEnabled val="1"/>
        </dgm:presLayoutVars>
      </dgm:prSet>
      <dgm:spPr/>
      <dgm:t>
        <a:bodyPr/>
        <a:lstStyle/>
        <a:p>
          <a:endParaRPr lang="es-MX"/>
        </a:p>
      </dgm:t>
    </dgm:pt>
    <dgm:pt modelId="{A8E1E67B-ED24-42DD-BBBD-3BB49E6123B8}" type="pres">
      <dgm:prSet presAssocID="{3AC5A070-10A0-4ECE-BC6C-C26E62FCFEBF}" presName="levelTx" presStyleLbl="revTx" presStyleIdx="0" presStyleCnt="0">
        <dgm:presLayoutVars>
          <dgm:chMax val="1"/>
          <dgm:bulletEnabled val="1"/>
        </dgm:presLayoutVars>
      </dgm:prSet>
      <dgm:spPr/>
      <dgm:t>
        <a:bodyPr/>
        <a:lstStyle/>
        <a:p>
          <a:endParaRPr lang="es-MX"/>
        </a:p>
      </dgm:t>
    </dgm:pt>
    <dgm:pt modelId="{FA34F859-6EEC-47FF-814F-2641699F81D0}" type="pres">
      <dgm:prSet presAssocID="{630C0878-D320-4911-A87B-F334663C8885}" presName="Name8" presStyleCnt="0"/>
      <dgm:spPr/>
    </dgm:pt>
    <dgm:pt modelId="{FB7E2B7C-6791-45BD-8FA3-68D48CFBA0AD}" type="pres">
      <dgm:prSet presAssocID="{630C0878-D320-4911-A87B-F334663C8885}" presName="level" presStyleLbl="node1" presStyleIdx="1" presStyleCnt="5">
        <dgm:presLayoutVars>
          <dgm:chMax val="1"/>
          <dgm:bulletEnabled val="1"/>
        </dgm:presLayoutVars>
      </dgm:prSet>
      <dgm:spPr/>
      <dgm:t>
        <a:bodyPr/>
        <a:lstStyle/>
        <a:p>
          <a:endParaRPr lang="es-MX"/>
        </a:p>
      </dgm:t>
    </dgm:pt>
    <dgm:pt modelId="{D3E4D28B-7AF1-41CC-A87E-180E91CE047C}" type="pres">
      <dgm:prSet presAssocID="{630C0878-D320-4911-A87B-F334663C8885}" presName="levelTx" presStyleLbl="revTx" presStyleIdx="0" presStyleCnt="0">
        <dgm:presLayoutVars>
          <dgm:chMax val="1"/>
          <dgm:bulletEnabled val="1"/>
        </dgm:presLayoutVars>
      </dgm:prSet>
      <dgm:spPr/>
      <dgm:t>
        <a:bodyPr/>
        <a:lstStyle/>
        <a:p>
          <a:endParaRPr lang="es-MX"/>
        </a:p>
      </dgm:t>
    </dgm:pt>
    <dgm:pt modelId="{51BB26E9-25B4-484D-B17B-E9F1253BFB51}" type="pres">
      <dgm:prSet presAssocID="{CDE7C270-DFCA-4601-A7DB-8C07D75A747A}" presName="Name8" presStyleCnt="0"/>
      <dgm:spPr/>
    </dgm:pt>
    <dgm:pt modelId="{2CC74B16-4758-4D24-A593-5A48FD47C8B0}" type="pres">
      <dgm:prSet presAssocID="{CDE7C270-DFCA-4601-A7DB-8C07D75A747A}" presName="level" presStyleLbl="node1" presStyleIdx="2" presStyleCnt="5">
        <dgm:presLayoutVars>
          <dgm:chMax val="1"/>
          <dgm:bulletEnabled val="1"/>
        </dgm:presLayoutVars>
      </dgm:prSet>
      <dgm:spPr/>
      <dgm:t>
        <a:bodyPr/>
        <a:lstStyle/>
        <a:p>
          <a:endParaRPr lang="es-MX"/>
        </a:p>
      </dgm:t>
    </dgm:pt>
    <dgm:pt modelId="{F76F01E8-DAF9-475C-B68A-B05C3768F7F2}" type="pres">
      <dgm:prSet presAssocID="{CDE7C270-DFCA-4601-A7DB-8C07D75A747A}" presName="levelTx" presStyleLbl="revTx" presStyleIdx="0" presStyleCnt="0">
        <dgm:presLayoutVars>
          <dgm:chMax val="1"/>
          <dgm:bulletEnabled val="1"/>
        </dgm:presLayoutVars>
      </dgm:prSet>
      <dgm:spPr/>
      <dgm:t>
        <a:bodyPr/>
        <a:lstStyle/>
        <a:p>
          <a:endParaRPr lang="es-MX"/>
        </a:p>
      </dgm:t>
    </dgm:pt>
    <dgm:pt modelId="{309AB605-B1A7-468D-9A82-2846CEB07D07}" type="pres">
      <dgm:prSet presAssocID="{667F29C8-1F3E-4F46-BA71-D3E3FF0B1710}" presName="Name8" presStyleCnt="0"/>
      <dgm:spPr/>
    </dgm:pt>
    <dgm:pt modelId="{783339C0-5647-4FD9-B542-9BC970D234EE}" type="pres">
      <dgm:prSet presAssocID="{667F29C8-1F3E-4F46-BA71-D3E3FF0B1710}" presName="level" presStyleLbl="node1" presStyleIdx="3" presStyleCnt="5">
        <dgm:presLayoutVars>
          <dgm:chMax val="1"/>
          <dgm:bulletEnabled val="1"/>
        </dgm:presLayoutVars>
      </dgm:prSet>
      <dgm:spPr/>
      <dgm:t>
        <a:bodyPr/>
        <a:lstStyle/>
        <a:p>
          <a:endParaRPr lang="es-MX"/>
        </a:p>
      </dgm:t>
    </dgm:pt>
    <dgm:pt modelId="{1D155CF4-3E17-4104-847E-A3977E08F7A4}" type="pres">
      <dgm:prSet presAssocID="{667F29C8-1F3E-4F46-BA71-D3E3FF0B1710}" presName="levelTx" presStyleLbl="revTx" presStyleIdx="0" presStyleCnt="0">
        <dgm:presLayoutVars>
          <dgm:chMax val="1"/>
          <dgm:bulletEnabled val="1"/>
        </dgm:presLayoutVars>
      </dgm:prSet>
      <dgm:spPr/>
      <dgm:t>
        <a:bodyPr/>
        <a:lstStyle/>
        <a:p>
          <a:endParaRPr lang="es-MX"/>
        </a:p>
      </dgm:t>
    </dgm:pt>
    <dgm:pt modelId="{E50EED54-6567-451B-9719-BB066BD9D74D}" type="pres">
      <dgm:prSet presAssocID="{BA5E6744-3F4D-4E8F-962E-6320DB3CBAC2}" presName="Name8" presStyleCnt="0"/>
      <dgm:spPr/>
    </dgm:pt>
    <dgm:pt modelId="{15E976FD-71C9-45C5-AFFA-C600C69414C0}" type="pres">
      <dgm:prSet presAssocID="{BA5E6744-3F4D-4E8F-962E-6320DB3CBAC2}" presName="level" presStyleLbl="node1" presStyleIdx="4" presStyleCnt="5" custLinFactNeighborX="14655" custLinFactNeighborY="30019">
        <dgm:presLayoutVars>
          <dgm:chMax val="1"/>
          <dgm:bulletEnabled val="1"/>
        </dgm:presLayoutVars>
      </dgm:prSet>
      <dgm:spPr/>
      <dgm:t>
        <a:bodyPr/>
        <a:lstStyle/>
        <a:p>
          <a:endParaRPr lang="es-MX"/>
        </a:p>
      </dgm:t>
    </dgm:pt>
    <dgm:pt modelId="{B6E2BDD0-57E0-4E84-91BF-CD343DF69F08}" type="pres">
      <dgm:prSet presAssocID="{BA5E6744-3F4D-4E8F-962E-6320DB3CBAC2}" presName="levelTx" presStyleLbl="revTx" presStyleIdx="0" presStyleCnt="0">
        <dgm:presLayoutVars>
          <dgm:chMax val="1"/>
          <dgm:bulletEnabled val="1"/>
        </dgm:presLayoutVars>
      </dgm:prSet>
      <dgm:spPr/>
      <dgm:t>
        <a:bodyPr/>
        <a:lstStyle/>
        <a:p>
          <a:endParaRPr lang="es-MX"/>
        </a:p>
      </dgm:t>
    </dgm:pt>
  </dgm:ptLst>
  <dgm:cxnLst>
    <dgm:cxn modelId="{14F1EF3E-34E4-44A4-B8F0-F4439E05AB16}" type="presOf" srcId="{3AC5A070-10A0-4ECE-BC6C-C26E62FCFEBF}" destId="{8B330E0A-2771-4617-9BD8-A3F416637514}" srcOrd="0" destOrd="0" presId="urn:microsoft.com/office/officeart/2005/8/layout/pyramid1"/>
    <dgm:cxn modelId="{197CEC8A-2C89-4B7E-9C72-463398DB5148}" type="presOf" srcId="{CDE7C270-DFCA-4601-A7DB-8C07D75A747A}" destId="{F76F01E8-DAF9-475C-B68A-B05C3768F7F2}" srcOrd="1" destOrd="0" presId="urn:microsoft.com/office/officeart/2005/8/layout/pyramid1"/>
    <dgm:cxn modelId="{26BF61B0-636B-4FD7-B78F-16F1FAFB40A4}" type="presOf" srcId="{C6CEC2A8-D404-4515-A478-DA6FE84D65BF}" destId="{C6EF685D-AA25-4875-8ECC-CB4F0128C1E7}" srcOrd="0" destOrd="0" presId="urn:microsoft.com/office/officeart/2005/8/layout/pyramid1"/>
    <dgm:cxn modelId="{14B0B3D8-3B76-4674-93D6-B91DEB74CB86}" srcId="{C6CEC2A8-D404-4515-A478-DA6FE84D65BF}" destId="{BA5E6744-3F4D-4E8F-962E-6320DB3CBAC2}" srcOrd="4" destOrd="0" parTransId="{9525EB95-090B-4B18-94B8-5C0987487876}" sibTransId="{5EEDDCEC-7356-4B79-8480-45232464AEAA}"/>
    <dgm:cxn modelId="{3305C876-7B46-4EA1-A834-F9E56EF6A6BB}" type="presOf" srcId="{3AC5A070-10A0-4ECE-BC6C-C26E62FCFEBF}" destId="{A8E1E67B-ED24-42DD-BBBD-3BB49E6123B8}" srcOrd="1" destOrd="0" presId="urn:microsoft.com/office/officeart/2005/8/layout/pyramid1"/>
    <dgm:cxn modelId="{5ADFED3F-1637-45BE-A598-1727B94BB7DA}" type="presOf" srcId="{BA5E6744-3F4D-4E8F-962E-6320DB3CBAC2}" destId="{B6E2BDD0-57E0-4E84-91BF-CD343DF69F08}" srcOrd="1" destOrd="0" presId="urn:microsoft.com/office/officeart/2005/8/layout/pyramid1"/>
    <dgm:cxn modelId="{A9B43DAC-F97F-41D8-82F5-22F5AEF47542}" srcId="{C6CEC2A8-D404-4515-A478-DA6FE84D65BF}" destId="{3AC5A070-10A0-4ECE-BC6C-C26E62FCFEBF}" srcOrd="0" destOrd="0" parTransId="{5815C417-F0D7-4394-AF5F-D4C18DF637EE}" sibTransId="{DC02C0B0-2DB3-4EE9-8532-B93A136229FB}"/>
    <dgm:cxn modelId="{2C206715-4BC7-4BE7-B21C-E80A0062D49B}" type="presOf" srcId="{CDE7C270-DFCA-4601-A7DB-8C07D75A747A}" destId="{2CC74B16-4758-4D24-A593-5A48FD47C8B0}" srcOrd="0" destOrd="0" presId="urn:microsoft.com/office/officeart/2005/8/layout/pyramid1"/>
    <dgm:cxn modelId="{BC31251E-29D3-40A2-9753-3E244B1F6953}" type="presOf" srcId="{667F29C8-1F3E-4F46-BA71-D3E3FF0B1710}" destId="{1D155CF4-3E17-4104-847E-A3977E08F7A4}" srcOrd="1" destOrd="0" presId="urn:microsoft.com/office/officeart/2005/8/layout/pyramid1"/>
    <dgm:cxn modelId="{4AC528FD-2D96-4A09-A7A8-9EA60E9B608B}" srcId="{C6CEC2A8-D404-4515-A478-DA6FE84D65BF}" destId="{667F29C8-1F3E-4F46-BA71-D3E3FF0B1710}" srcOrd="3" destOrd="0" parTransId="{6571765D-AFBD-45E0-A13E-331B990FC09A}" sibTransId="{F7688EC7-E349-48CF-B2CE-002E413BBB05}"/>
    <dgm:cxn modelId="{F27B76CB-8269-4F58-A2C4-FEDF816D8BFF}" type="presOf" srcId="{630C0878-D320-4911-A87B-F334663C8885}" destId="{D3E4D28B-7AF1-41CC-A87E-180E91CE047C}" srcOrd="1" destOrd="0" presId="urn:microsoft.com/office/officeart/2005/8/layout/pyramid1"/>
    <dgm:cxn modelId="{8DE72F1B-9BB5-4A21-8F6D-BA4FDFE2EE64}" srcId="{C6CEC2A8-D404-4515-A478-DA6FE84D65BF}" destId="{630C0878-D320-4911-A87B-F334663C8885}" srcOrd="1" destOrd="0" parTransId="{4380BAE6-E482-4A4D-8073-E13427D9C17A}" sibTransId="{53DCA308-7ECB-4083-A446-7CC2ABC4A537}"/>
    <dgm:cxn modelId="{908A91E9-26B4-42BF-B2CE-43EC07EC7959}" type="presOf" srcId="{630C0878-D320-4911-A87B-F334663C8885}" destId="{FB7E2B7C-6791-45BD-8FA3-68D48CFBA0AD}" srcOrd="0" destOrd="0" presId="urn:microsoft.com/office/officeart/2005/8/layout/pyramid1"/>
    <dgm:cxn modelId="{9AC55253-CE03-484E-AD22-681596E7E4BE}" srcId="{C6CEC2A8-D404-4515-A478-DA6FE84D65BF}" destId="{CDE7C270-DFCA-4601-A7DB-8C07D75A747A}" srcOrd="2" destOrd="0" parTransId="{E95795AD-36D9-4334-BEFD-2275CDBDD524}" sibTransId="{1FAE3773-04A5-432E-B09E-14213423F5A4}"/>
    <dgm:cxn modelId="{6364EC29-32A8-40E2-B6D6-8CD251606707}" type="presOf" srcId="{667F29C8-1F3E-4F46-BA71-D3E3FF0B1710}" destId="{783339C0-5647-4FD9-B542-9BC970D234EE}" srcOrd="0" destOrd="0" presId="urn:microsoft.com/office/officeart/2005/8/layout/pyramid1"/>
    <dgm:cxn modelId="{E2F3B045-CFC4-4C95-9B89-F34A9314BEE9}" type="presOf" srcId="{BA5E6744-3F4D-4E8F-962E-6320DB3CBAC2}" destId="{15E976FD-71C9-45C5-AFFA-C600C69414C0}" srcOrd="0" destOrd="0" presId="urn:microsoft.com/office/officeart/2005/8/layout/pyramid1"/>
    <dgm:cxn modelId="{4EBF22AD-1DDD-4301-B26C-53056502C649}" type="presParOf" srcId="{C6EF685D-AA25-4875-8ECC-CB4F0128C1E7}" destId="{51EEAC54-5EA0-406A-8D6C-C5BD1DE2845E}" srcOrd="0" destOrd="0" presId="urn:microsoft.com/office/officeart/2005/8/layout/pyramid1"/>
    <dgm:cxn modelId="{46413930-61BA-4A5D-BBD9-5931D6866E7C}" type="presParOf" srcId="{51EEAC54-5EA0-406A-8D6C-C5BD1DE2845E}" destId="{8B330E0A-2771-4617-9BD8-A3F416637514}" srcOrd="0" destOrd="0" presId="urn:microsoft.com/office/officeart/2005/8/layout/pyramid1"/>
    <dgm:cxn modelId="{5BACC22A-0339-482A-AFF5-6301D45FF9D0}" type="presParOf" srcId="{51EEAC54-5EA0-406A-8D6C-C5BD1DE2845E}" destId="{A8E1E67B-ED24-42DD-BBBD-3BB49E6123B8}" srcOrd="1" destOrd="0" presId="urn:microsoft.com/office/officeart/2005/8/layout/pyramid1"/>
    <dgm:cxn modelId="{5F59ED92-61F6-4689-90E4-E773A3DC4132}" type="presParOf" srcId="{C6EF685D-AA25-4875-8ECC-CB4F0128C1E7}" destId="{FA34F859-6EEC-47FF-814F-2641699F81D0}" srcOrd="1" destOrd="0" presId="urn:microsoft.com/office/officeart/2005/8/layout/pyramid1"/>
    <dgm:cxn modelId="{DA460800-68F4-4A83-BA03-AADB08BB60B2}" type="presParOf" srcId="{FA34F859-6EEC-47FF-814F-2641699F81D0}" destId="{FB7E2B7C-6791-45BD-8FA3-68D48CFBA0AD}" srcOrd="0" destOrd="0" presId="urn:microsoft.com/office/officeart/2005/8/layout/pyramid1"/>
    <dgm:cxn modelId="{47FFE73D-6768-438B-BA78-374C709AC338}" type="presParOf" srcId="{FA34F859-6EEC-47FF-814F-2641699F81D0}" destId="{D3E4D28B-7AF1-41CC-A87E-180E91CE047C}" srcOrd="1" destOrd="0" presId="urn:microsoft.com/office/officeart/2005/8/layout/pyramid1"/>
    <dgm:cxn modelId="{96A0E118-7A2F-468D-A5B5-C3C9D0FD6606}" type="presParOf" srcId="{C6EF685D-AA25-4875-8ECC-CB4F0128C1E7}" destId="{51BB26E9-25B4-484D-B17B-E9F1253BFB51}" srcOrd="2" destOrd="0" presId="urn:microsoft.com/office/officeart/2005/8/layout/pyramid1"/>
    <dgm:cxn modelId="{9A86583A-F2E4-4E11-8C3D-2E658056B594}" type="presParOf" srcId="{51BB26E9-25B4-484D-B17B-E9F1253BFB51}" destId="{2CC74B16-4758-4D24-A593-5A48FD47C8B0}" srcOrd="0" destOrd="0" presId="urn:microsoft.com/office/officeart/2005/8/layout/pyramid1"/>
    <dgm:cxn modelId="{C797D194-2B4F-425C-BE0E-7E913BF643BC}" type="presParOf" srcId="{51BB26E9-25B4-484D-B17B-E9F1253BFB51}" destId="{F76F01E8-DAF9-475C-B68A-B05C3768F7F2}" srcOrd="1" destOrd="0" presId="urn:microsoft.com/office/officeart/2005/8/layout/pyramid1"/>
    <dgm:cxn modelId="{9DA863F5-5E9E-4C7D-A1BE-D1B70563E223}" type="presParOf" srcId="{C6EF685D-AA25-4875-8ECC-CB4F0128C1E7}" destId="{309AB605-B1A7-468D-9A82-2846CEB07D07}" srcOrd="3" destOrd="0" presId="urn:microsoft.com/office/officeart/2005/8/layout/pyramid1"/>
    <dgm:cxn modelId="{29FB0488-D12D-4631-827E-DAD93C28F151}" type="presParOf" srcId="{309AB605-B1A7-468D-9A82-2846CEB07D07}" destId="{783339C0-5647-4FD9-B542-9BC970D234EE}" srcOrd="0" destOrd="0" presId="urn:microsoft.com/office/officeart/2005/8/layout/pyramid1"/>
    <dgm:cxn modelId="{97A0ED8D-DD2B-4758-B9BD-0350E50754E2}" type="presParOf" srcId="{309AB605-B1A7-468D-9A82-2846CEB07D07}" destId="{1D155CF4-3E17-4104-847E-A3977E08F7A4}" srcOrd="1" destOrd="0" presId="urn:microsoft.com/office/officeart/2005/8/layout/pyramid1"/>
    <dgm:cxn modelId="{19C1CF0C-44C0-4AD3-9210-F8606BD995B8}" type="presParOf" srcId="{C6EF685D-AA25-4875-8ECC-CB4F0128C1E7}" destId="{E50EED54-6567-451B-9719-BB066BD9D74D}" srcOrd="4" destOrd="0" presId="urn:microsoft.com/office/officeart/2005/8/layout/pyramid1"/>
    <dgm:cxn modelId="{831CB32A-4D75-4CD3-9F18-12889CACA0EE}" type="presParOf" srcId="{E50EED54-6567-451B-9719-BB066BD9D74D}" destId="{15E976FD-71C9-45C5-AFFA-C600C69414C0}" srcOrd="0" destOrd="0" presId="urn:microsoft.com/office/officeart/2005/8/layout/pyramid1"/>
    <dgm:cxn modelId="{9A26C4C2-1253-42C0-9B8A-A235F75B97FB}" type="presParOf" srcId="{E50EED54-6567-451B-9719-BB066BD9D74D}" destId="{B6E2BDD0-57E0-4E84-91BF-CD343DF69F08}" srcOrd="1" destOrd="0" presId="urn:microsoft.com/office/officeart/2005/8/layout/pyramid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330E0A-2771-4617-9BD8-A3F416637514}">
      <dsp:nvSpPr>
        <dsp:cNvPr id="0" name=""/>
        <dsp:cNvSpPr/>
      </dsp:nvSpPr>
      <dsp:spPr>
        <a:xfrm>
          <a:off x="3324948" y="0"/>
          <a:ext cx="1703030" cy="1009912"/>
        </a:xfrm>
        <a:prstGeom prst="trapezoid">
          <a:avLst>
            <a:gd name="adj" fmla="val 85294"/>
          </a:avLst>
        </a:prstGeom>
        <a:solidFill>
          <a:schemeClr val="tx1">
            <a:lumMod val="10000"/>
            <a:lumOff val="9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s-MX" sz="1400" kern="1200" dirty="0" smtClean="0">
            <a:solidFill>
              <a:schemeClr val="bg1"/>
            </a:solidFill>
            <a:latin typeface="Lucida Sans" panose="020B0602040502020204" pitchFamily="34" charset="0"/>
            <a:cs typeface="Lucida Sans" panose="020B0602040502020204" pitchFamily="34" charset="0"/>
          </a:endParaRPr>
        </a:p>
        <a:p>
          <a:pPr lvl="0" algn="ctr" defTabSz="622300">
            <a:lnSpc>
              <a:spcPct val="90000"/>
            </a:lnSpc>
            <a:spcBef>
              <a:spcPct val="0"/>
            </a:spcBef>
            <a:spcAft>
              <a:spcPct val="35000"/>
            </a:spcAft>
          </a:pPr>
          <a:endParaRPr lang="es-MX" sz="1400" b="1" kern="1200" dirty="0" smtClean="0">
            <a:solidFill>
              <a:schemeClr val="bg1"/>
            </a:solidFill>
            <a:latin typeface="Lucida Sans" panose="020B0602040502020204" pitchFamily="34" charset="0"/>
            <a:cs typeface="Lucida Sans" panose="020B0602040502020204" pitchFamily="34" charset="0"/>
          </a:endParaRPr>
        </a:p>
        <a:p>
          <a:pPr lvl="0" algn="ctr" defTabSz="622300">
            <a:lnSpc>
              <a:spcPct val="90000"/>
            </a:lnSpc>
            <a:spcBef>
              <a:spcPct val="0"/>
            </a:spcBef>
            <a:spcAft>
              <a:spcPct val="35000"/>
            </a:spcAft>
          </a:pPr>
          <a:r>
            <a:rPr lang="es-MX" sz="1400" b="1" kern="1200" dirty="0" smtClean="0">
              <a:solidFill>
                <a:schemeClr val="tx1"/>
              </a:solidFill>
              <a:latin typeface="Lucida Sans" panose="020B0602040502020204" pitchFamily="34" charset="0"/>
              <a:cs typeface="Lucida Sans" panose="020B0602040502020204" pitchFamily="34" charset="0"/>
            </a:rPr>
            <a:t>Educación </a:t>
          </a:r>
        </a:p>
        <a:p>
          <a:pPr lvl="0" algn="ctr" defTabSz="622300">
            <a:lnSpc>
              <a:spcPct val="90000"/>
            </a:lnSpc>
            <a:spcBef>
              <a:spcPct val="0"/>
            </a:spcBef>
            <a:spcAft>
              <a:spcPct val="35000"/>
            </a:spcAft>
          </a:pPr>
          <a:r>
            <a:rPr lang="es-MX" sz="1400" b="1" kern="1200" dirty="0" smtClean="0">
              <a:solidFill>
                <a:schemeClr val="tx1"/>
              </a:solidFill>
              <a:latin typeface="Lucida Sans" panose="020B0602040502020204" pitchFamily="34" charset="0"/>
              <a:cs typeface="Lucida Sans" panose="020B0602040502020204" pitchFamily="34" charset="0"/>
            </a:rPr>
            <a:t>sexual</a:t>
          </a:r>
          <a:endParaRPr lang="es-MX" sz="1400" b="1" kern="1200" dirty="0">
            <a:solidFill>
              <a:schemeClr val="tx1"/>
            </a:solidFill>
            <a:latin typeface="Lucida Sans" panose="020B0602040502020204" pitchFamily="34" charset="0"/>
            <a:cs typeface="Lucida Sans" panose="020B0602040502020204" pitchFamily="34" charset="0"/>
          </a:endParaRPr>
        </a:p>
      </dsp:txBody>
      <dsp:txXfrm>
        <a:off x="3324948" y="0"/>
        <a:ext cx="1703030" cy="1009912"/>
      </dsp:txXfrm>
    </dsp:sp>
    <dsp:sp modelId="{FB7E2B7C-6791-45BD-8FA3-68D48CFBA0AD}">
      <dsp:nvSpPr>
        <dsp:cNvPr id="0" name=""/>
        <dsp:cNvSpPr/>
      </dsp:nvSpPr>
      <dsp:spPr>
        <a:xfrm>
          <a:off x="2486300" y="1009912"/>
          <a:ext cx="3380325" cy="971657"/>
        </a:xfrm>
        <a:prstGeom prst="trapezoid">
          <a:avLst>
            <a:gd name="adj" fmla="val 85294"/>
          </a:avLst>
        </a:prstGeom>
        <a:solidFill>
          <a:srgbClr val="003195">
            <a:alpha val="8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MX" sz="1600" b="1" kern="1200" dirty="0" smtClean="0">
              <a:solidFill>
                <a:schemeClr val="bg1"/>
              </a:solidFill>
              <a:latin typeface="Lucida Sans" panose="020B0602030504020204" pitchFamily="34" charset="0"/>
            </a:rPr>
            <a:t>Intervenciones clínicas eficaces </a:t>
          </a:r>
          <a:endParaRPr lang="es-MX" sz="1600" b="1" kern="1200" dirty="0">
            <a:solidFill>
              <a:schemeClr val="bg1"/>
            </a:solidFill>
            <a:latin typeface="Lucida Sans" panose="020B0602030504020204" pitchFamily="34" charset="0"/>
          </a:endParaRPr>
        </a:p>
      </dsp:txBody>
      <dsp:txXfrm>
        <a:off x="3077857" y="1009912"/>
        <a:ext cx="2197211" cy="971657"/>
      </dsp:txXfrm>
    </dsp:sp>
    <dsp:sp modelId="{2CC74B16-4758-4D24-A593-5A48FD47C8B0}">
      <dsp:nvSpPr>
        <dsp:cNvPr id="0" name=""/>
        <dsp:cNvSpPr/>
      </dsp:nvSpPr>
      <dsp:spPr>
        <a:xfrm>
          <a:off x="1657533" y="1981570"/>
          <a:ext cx="5037859" cy="971657"/>
        </a:xfrm>
        <a:prstGeom prst="trapezoid">
          <a:avLst>
            <a:gd name="adj" fmla="val 85294"/>
          </a:avLst>
        </a:prstGeom>
        <a:solidFill>
          <a:schemeClr val="accent5">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s-MX" sz="1600" b="1" kern="1200" dirty="0">
            <a:solidFill>
              <a:schemeClr val="accent1"/>
            </a:solidFill>
          </a:endParaRPr>
        </a:p>
      </dsp:txBody>
      <dsp:txXfrm>
        <a:off x="2539159" y="1981570"/>
        <a:ext cx="3274608" cy="971657"/>
      </dsp:txXfrm>
    </dsp:sp>
    <dsp:sp modelId="{783339C0-5647-4FD9-B542-9BC970D234EE}">
      <dsp:nvSpPr>
        <dsp:cNvPr id="0" name=""/>
        <dsp:cNvSpPr/>
      </dsp:nvSpPr>
      <dsp:spPr>
        <a:xfrm>
          <a:off x="828766" y="2953228"/>
          <a:ext cx="6695393" cy="971657"/>
        </a:xfrm>
        <a:prstGeom prst="trapezoid">
          <a:avLst>
            <a:gd name="adj" fmla="val 85294"/>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s-MX" sz="1600" b="1" kern="1200" dirty="0">
            <a:solidFill>
              <a:schemeClr val="bg1"/>
            </a:solidFill>
          </a:endParaRPr>
        </a:p>
      </dsp:txBody>
      <dsp:txXfrm>
        <a:off x="2000460" y="2953228"/>
        <a:ext cx="4352005" cy="971657"/>
      </dsp:txXfrm>
    </dsp:sp>
    <dsp:sp modelId="{15E976FD-71C9-45C5-AFFA-C600C69414C0}">
      <dsp:nvSpPr>
        <dsp:cNvPr id="0" name=""/>
        <dsp:cNvSpPr/>
      </dsp:nvSpPr>
      <dsp:spPr>
        <a:xfrm>
          <a:off x="0" y="3924886"/>
          <a:ext cx="8352927" cy="971657"/>
        </a:xfrm>
        <a:prstGeom prst="trapezoid">
          <a:avLst>
            <a:gd name="adj" fmla="val 85294"/>
          </a:avLst>
        </a:prstGeom>
        <a:solidFill>
          <a:srgbClr val="990000">
            <a:alpha val="6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MX" sz="1600" b="1" kern="1200" dirty="0" smtClean="0">
              <a:solidFill>
                <a:schemeClr val="bg1"/>
              </a:solidFill>
              <a:latin typeface="Lucida Sans" panose="020B0602030504020204" pitchFamily="34" charset="0"/>
            </a:rPr>
            <a:t>Incidir en los Determinantes Sociales</a:t>
          </a:r>
        </a:p>
        <a:p>
          <a:pPr lvl="0" algn="ctr" defTabSz="711200">
            <a:lnSpc>
              <a:spcPct val="90000"/>
            </a:lnSpc>
            <a:spcBef>
              <a:spcPct val="0"/>
            </a:spcBef>
            <a:spcAft>
              <a:spcPct val="35000"/>
            </a:spcAft>
          </a:pPr>
          <a:r>
            <a:rPr lang="es-MX" sz="1600" b="1" kern="1200" dirty="0" smtClean="0">
              <a:solidFill>
                <a:schemeClr val="bg1"/>
              </a:solidFill>
              <a:latin typeface="Lucida Sans" panose="020B0602030504020204" pitchFamily="34" charset="0"/>
            </a:rPr>
            <a:t>mejorar la permanencia escolar y</a:t>
          </a:r>
        </a:p>
        <a:p>
          <a:pPr lvl="0" algn="ctr" defTabSz="711200">
            <a:lnSpc>
              <a:spcPct val="90000"/>
            </a:lnSpc>
            <a:spcBef>
              <a:spcPct val="0"/>
            </a:spcBef>
            <a:spcAft>
              <a:spcPct val="35000"/>
            </a:spcAft>
          </a:pPr>
          <a:r>
            <a:rPr lang="es-MX" sz="1600" b="1" kern="1200" dirty="0" smtClean="0">
              <a:solidFill>
                <a:schemeClr val="bg1"/>
              </a:solidFill>
              <a:latin typeface="Lucida Sans" panose="020B0602030504020204" pitchFamily="34" charset="0"/>
            </a:rPr>
            <a:t>promover oportunidades laborales</a:t>
          </a:r>
          <a:endParaRPr lang="es-MX" sz="1600" b="1" kern="1200" dirty="0">
            <a:solidFill>
              <a:schemeClr val="bg1"/>
            </a:solidFill>
            <a:latin typeface="Lucida Sans" panose="020B0602030504020204" pitchFamily="34" charset="0"/>
          </a:endParaRPr>
        </a:p>
      </dsp:txBody>
      <dsp:txXfrm>
        <a:off x="1461762" y="3924886"/>
        <a:ext cx="5429402" cy="971657"/>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0.09529</cdr:x>
      <cdr:y>0.27064</cdr:y>
    </cdr:from>
    <cdr:to>
      <cdr:x>0.17706</cdr:x>
      <cdr:y>0.32747</cdr:y>
    </cdr:to>
    <cdr:sp macro="" textlink="">
      <cdr:nvSpPr>
        <cdr:cNvPr id="3" name="2 CuadroTexto"/>
        <cdr:cNvSpPr txBox="1"/>
      </cdr:nvSpPr>
      <cdr:spPr>
        <a:xfrm xmlns:a="http://schemas.openxmlformats.org/drawingml/2006/main">
          <a:off x="662563" y="952515"/>
          <a:ext cx="568567" cy="20001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s-MX" sz="900" i="1" dirty="0"/>
            <a:t>(1990)</a:t>
          </a:r>
        </a:p>
      </cdr:txBody>
    </cdr:sp>
  </cdr:relSizeAnchor>
  <cdr:relSizeAnchor xmlns:cdr="http://schemas.openxmlformats.org/drawingml/2006/chartDrawing">
    <cdr:from>
      <cdr:x>0.23832</cdr:x>
      <cdr:y>0.29589</cdr:y>
    </cdr:from>
    <cdr:to>
      <cdr:x>0.3201</cdr:x>
      <cdr:y>0.35273</cdr:y>
    </cdr:to>
    <cdr:sp macro="" textlink="">
      <cdr:nvSpPr>
        <cdr:cNvPr id="4" name="1 CuadroTexto"/>
        <cdr:cNvSpPr txBox="1"/>
      </cdr:nvSpPr>
      <cdr:spPr>
        <a:xfrm xmlns:a="http://schemas.openxmlformats.org/drawingml/2006/main">
          <a:off x="1657094" y="1041385"/>
          <a:ext cx="568637" cy="20004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MX" sz="900" i="1" dirty="0"/>
            <a:t>(1995)</a:t>
          </a:r>
        </a:p>
      </cdr:txBody>
    </cdr:sp>
  </cdr:relSizeAnchor>
  <cdr:relSizeAnchor xmlns:cdr="http://schemas.openxmlformats.org/drawingml/2006/chartDrawing">
    <cdr:from>
      <cdr:x>0.40285</cdr:x>
      <cdr:y>0.35543</cdr:y>
    </cdr:from>
    <cdr:to>
      <cdr:x>0.48463</cdr:x>
      <cdr:y>0.41227</cdr:y>
    </cdr:to>
    <cdr:sp macro="" textlink="">
      <cdr:nvSpPr>
        <cdr:cNvPr id="5" name="1 CuadroTexto"/>
        <cdr:cNvSpPr txBox="1"/>
      </cdr:nvSpPr>
      <cdr:spPr>
        <a:xfrm xmlns:a="http://schemas.openxmlformats.org/drawingml/2006/main">
          <a:off x="2801126" y="1250939"/>
          <a:ext cx="568637" cy="20004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MX" sz="900" i="1" dirty="0"/>
            <a:t>(2007)</a:t>
          </a:r>
        </a:p>
      </cdr:txBody>
    </cdr:sp>
  </cdr:relSizeAnchor>
  <cdr:relSizeAnchor xmlns:cdr="http://schemas.openxmlformats.org/drawingml/2006/chartDrawing">
    <cdr:from>
      <cdr:x>0.50934</cdr:x>
      <cdr:y>0.38521</cdr:y>
    </cdr:from>
    <cdr:to>
      <cdr:x>0.59112</cdr:x>
      <cdr:y>0.44204</cdr:y>
    </cdr:to>
    <cdr:sp macro="" textlink="">
      <cdr:nvSpPr>
        <cdr:cNvPr id="6" name="1 CuadroTexto"/>
        <cdr:cNvSpPr txBox="1"/>
      </cdr:nvSpPr>
      <cdr:spPr>
        <a:xfrm xmlns:a="http://schemas.openxmlformats.org/drawingml/2006/main">
          <a:off x="3541583" y="1355737"/>
          <a:ext cx="568636" cy="20001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MX" sz="900" i="1" dirty="0"/>
            <a:t>(2014)</a:t>
          </a:r>
        </a:p>
      </cdr:txBody>
    </cdr:sp>
  </cdr:relSizeAnchor>
  <cdr:relSizeAnchor xmlns:cdr="http://schemas.openxmlformats.org/drawingml/2006/chartDrawing">
    <cdr:from>
      <cdr:x>0.58981</cdr:x>
      <cdr:y>0.47181</cdr:y>
    </cdr:from>
    <cdr:to>
      <cdr:x>0.67159</cdr:x>
      <cdr:y>0.52864</cdr:y>
    </cdr:to>
    <cdr:sp macro="" textlink="">
      <cdr:nvSpPr>
        <cdr:cNvPr id="7" name="1 CuadroTexto"/>
        <cdr:cNvSpPr txBox="1"/>
      </cdr:nvSpPr>
      <cdr:spPr>
        <a:xfrm xmlns:a="http://schemas.openxmlformats.org/drawingml/2006/main">
          <a:off x="4101113" y="1660524"/>
          <a:ext cx="568636" cy="20001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MX" sz="900" i="1" dirty="0"/>
            <a:t>(2018)</a:t>
          </a:r>
        </a:p>
      </cdr:txBody>
    </cdr:sp>
  </cdr:relSizeAnchor>
  <cdr:relSizeAnchor xmlns:cdr="http://schemas.openxmlformats.org/drawingml/2006/chartDrawing">
    <cdr:from>
      <cdr:x>0.82152</cdr:x>
      <cdr:y>0.50429</cdr:y>
    </cdr:from>
    <cdr:to>
      <cdr:x>0.90329</cdr:x>
      <cdr:y>0.56112</cdr:y>
    </cdr:to>
    <cdr:sp macro="" textlink="">
      <cdr:nvSpPr>
        <cdr:cNvPr id="8" name="1 CuadroTexto"/>
        <cdr:cNvSpPr txBox="1"/>
      </cdr:nvSpPr>
      <cdr:spPr>
        <a:xfrm xmlns:a="http://schemas.openxmlformats.org/drawingml/2006/main">
          <a:off x="5712261" y="1774828"/>
          <a:ext cx="568567" cy="20001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MX" sz="900" i="1" dirty="0"/>
            <a:t>(2030)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7E78B9-A482-4F45-B4DB-E4A5D32BAE25}" type="datetimeFigureOut">
              <a:rPr lang="es-ES" smtClean="0"/>
              <a:t>21/06/2017</a:t>
            </a:fld>
            <a:endParaRPr lang="es-ES"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0DFC32-92A4-49CF-AFDD-4E3DDCC2E8CA}" type="slidenum">
              <a:rPr lang="es-ES" smtClean="0"/>
              <a:t>‹Nº›</a:t>
            </a:fld>
            <a:endParaRPr lang="es-ES" dirty="0"/>
          </a:p>
        </p:txBody>
      </p:sp>
    </p:spTree>
    <p:extLst>
      <p:ext uri="{BB962C8B-B14F-4D97-AF65-F5344CB8AC3E}">
        <p14:creationId xmlns:p14="http://schemas.microsoft.com/office/powerpoint/2010/main" val="2688183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encabezado"/>
          <p:cNvSpPr>
            <a:spLocks noGrp="1"/>
          </p:cNvSpPr>
          <p:nvPr>
            <p:ph type="hdr" sz="quarter" idx="10"/>
          </p:nvPr>
        </p:nvSpPr>
        <p:spPr/>
        <p:txBody>
          <a:bodyPr/>
          <a:lstStyle/>
          <a:p>
            <a:pPr>
              <a:defRPr/>
            </a:pPr>
            <a:r>
              <a:rPr lang="es-ES_tradnl" dirty="0" smtClean="0">
                <a:solidFill>
                  <a:prstClr val="black"/>
                </a:solidFill>
              </a:rPr>
              <a:t>DGICADEFIS</a:t>
            </a:r>
            <a:endParaRPr lang="es-ES_tradnl" dirty="0">
              <a:solidFill>
                <a:prstClr val="black"/>
              </a:solidFill>
            </a:endParaRPr>
          </a:p>
        </p:txBody>
      </p:sp>
      <p:sp>
        <p:nvSpPr>
          <p:cNvPr id="5" name="4 Marcador de número de diapositiva"/>
          <p:cNvSpPr>
            <a:spLocks noGrp="1"/>
          </p:cNvSpPr>
          <p:nvPr>
            <p:ph type="sldNum" sz="quarter" idx="11"/>
          </p:nvPr>
        </p:nvSpPr>
        <p:spPr/>
        <p:txBody>
          <a:bodyPr/>
          <a:lstStyle/>
          <a:p>
            <a:pPr>
              <a:defRPr/>
            </a:pPr>
            <a:fld id="{405C1D27-C00B-41CB-ACF1-03DF7422DC46}" type="slidenum">
              <a:rPr lang="es-ES_tradnl" smtClean="0">
                <a:solidFill>
                  <a:prstClr val="black"/>
                </a:solidFill>
              </a:rPr>
              <a:pPr>
                <a:defRPr/>
              </a:pPr>
              <a:t>2</a:t>
            </a:fld>
            <a:endParaRPr lang="es-ES_tradnl"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s-MX" dirty="0" smtClean="0"/>
          </a:p>
          <a:p>
            <a:r>
              <a:rPr lang="en-GB" altLang="es-MX" dirty="0" smtClean="0"/>
              <a:t>…and they called the area in the middle of the circle ‘a safe operating space for humanity’.</a:t>
            </a:r>
          </a:p>
          <a:p>
            <a:r>
              <a:rPr lang="en-GB" altLang="es-MX" dirty="0" smtClean="0"/>
              <a:t>(this diagram is just the same as the last one, but it zooms in on the green circle at the middle of the previous picture)</a:t>
            </a:r>
          </a:p>
          <a:p>
            <a:endParaRPr lang="en-GB" altLang="es-MX" dirty="0" smtClean="0"/>
          </a:p>
          <a:p>
            <a:r>
              <a:rPr lang="en-GB" altLang="es-MX" dirty="0" smtClean="0"/>
              <a:t>That space may be environmentally safe, but it could also be deeply socially unjust, leaving many people living in poverty and facing extreme inequality.</a:t>
            </a:r>
          </a:p>
          <a:p>
            <a:endParaRPr lang="en-GB" altLang="es-MX"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C0F652B-BCC3-43AC-9B9B-EF906F4BD8E2}" type="slidenum">
              <a:rPr lang="en-GB" altLang="es-MX" smtClean="0">
                <a:latin typeface="Arial" charset="0"/>
              </a:rPr>
              <a:pPr eaLnBrk="1" hangingPunct="1">
                <a:spcBef>
                  <a:spcPct val="0"/>
                </a:spcBef>
              </a:pPr>
              <a:t>10</a:t>
            </a:fld>
            <a:endParaRPr lang="en-GB" altLang="es-MX" dirty="0"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s-MX" dirty="0" smtClean="0"/>
              <a:t>So how about adding the idea of social boundaries to the picture. Just as there in an environmental ceiling, above which lies unacceptable environmental degradation, (</a:t>
            </a:r>
            <a:r>
              <a:rPr lang="en-GB" altLang="es-MX" b="1" dirty="0" smtClean="0"/>
              <a:t>4)</a:t>
            </a:r>
            <a:r>
              <a:rPr lang="en-GB" altLang="es-MX" dirty="0" smtClean="0"/>
              <a:t> so too there is a social foundation, below which lies unacceptable human deprivation.</a:t>
            </a:r>
          </a:p>
          <a:p>
            <a:endParaRPr lang="en-GB" altLang="es-MX" dirty="0" smtClean="0"/>
          </a:p>
          <a:p>
            <a:r>
              <a:rPr lang="en-GB" altLang="es-MX" dirty="0" smtClean="0"/>
              <a:t>What should the dimensions of deprivation be? Human rights are the cornerstone for defining that – and identifying the most critical priorities is at the heart of debate about what comes after the Millennium Development Goals. But one early indication of emerging consensus on those priorities comes from what governments have put forward in the run-up to the UN’s Rio+20 Conference on Environment and Development. The top priorities that governments have raised form these 11 social dimensions, such as freedom from hunger, from income poverty and energy poverty, from gender inequality, from ill-health and illiteracy. </a:t>
            </a:r>
          </a:p>
          <a:p>
            <a:endParaRPr lang="en-GB" altLang="es-MX" dirty="0" smtClean="0"/>
          </a:p>
          <a:p>
            <a:r>
              <a:rPr lang="en-GB" altLang="es-MX" dirty="0" smtClean="0"/>
              <a:t>Between the social foundation and the environmental ceiling lies a space – shaped like a doughnut – which is the </a:t>
            </a:r>
            <a:r>
              <a:rPr lang="en-GB" altLang="es-MX" i="1" dirty="0" smtClean="0"/>
              <a:t>safe and just</a:t>
            </a:r>
            <a:r>
              <a:rPr lang="en-GB" altLang="es-MX" dirty="0" smtClean="0"/>
              <a:t> space for humanity. If economic development were inclusive and sustainable, it would bring humanity into this space, and allow us to thrive there.</a:t>
            </a:r>
          </a:p>
          <a:p>
            <a:endParaRPr lang="en-GB" altLang="es-MX" dirty="0" smtClean="0"/>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8708B85-4600-47BA-A5F8-860CF5EF37B8}" type="slidenum">
              <a:rPr lang="en-GB" altLang="es-MX" smtClean="0">
                <a:latin typeface="Arial" charset="0"/>
              </a:rPr>
              <a:pPr eaLnBrk="1" hangingPunct="1">
                <a:spcBef>
                  <a:spcPct val="0"/>
                </a:spcBef>
              </a:pPr>
              <a:t>11</a:t>
            </a:fld>
            <a:endParaRPr lang="en-GB" altLang="es-MX" dirty="0"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Una lectura del registro del dióxido de carbono (CO2), un gas contaminante, en la atmósfera de la Tierra estableció un nuevo pico en las últimas dos semanas, y se espera que se mantenga así o incluso que suba y supere un nivel histórico por algún tiempo.</a:t>
            </a:r>
          </a:p>
          <a:p>
            <a:r>
              <a:rPr lang="es-MX" dirty="0" smtClean="0"/>
              <a:t>Instrumentos del Observatorio de Mauna Loa en Hawaii primero registraron niveles de dióxido de carbono arriba de las 400 partículas por millón en mayo de 2013, subiendo a un 400,5. Este año, el número de fluctuaciones estacionales han superado las 401 partículas por millón tres veces en este mes y llegó a un récord de 401.6 el pasado miércoles, dijo Ralph Keeling de la Institución de Oceanografía de Scripps en San Diego, California.</a:t>
            </a:r>
          </a:p>
          <a:p>
            <a:r>
              <a:rPr lang="es-MX" dirty="0" smtClean="0"/>
              <a:t>Esa es una cifra muy por arriba de los niveles pre-industriales y quizás no se haya visto antes en la historia de la humanidad.</a:t>
            </a:r>
          </a:p>
          <a:p>
            <a:r>
              <a:rPr lang="es-MX" dirty="0" smtClean="0"/>
              <a:t>“El valor diario es más alto que cualquier valor diario que hemos visto en 2013, y no se detendrá”, dijo Keeling. “Estamos en un período en donde continuará escalando”.</a:t>
            </a:r>
          </a:p>
          <a:p>
            <a:r>
              <a:rPr lang="es-MX" dirty="0" smtClean="0"/>
              <a:t>Las concentraciones se incrementarán y se reducirán por temporadas mientras el océano y las plantas absorban más CO2 en la primavera y el verano. Pero las altas concentraciones registradas la semana pasada se presentan dos meses antes que en comparación con el año pasado y deben de mantenerse arriba del nivel de 400 hasta julio, dijo Keeling.</a:t>
            </a:r>
          </a:p>
          <a:p>
            <a:r>
              <a:rPr lang="es-MX" dirty="0" smtClean="0"/>
              <a:t>“Creo que probablemente estaremos alrededor de las 400 partículas por millón aquí por un par de meses”, dijo. En los próximos años, estará por arriba de los 400, agregó.</a:t>
            </a:r>
          </a:p>
          <a:p>
            <a:r>
              <a:rPr lang="es-MX" dirty="0" smtClean="0"/>
              <a:t>Las lecturas diarias en Mauna Loa comenzaron con el padre de Keeling, Charles, en 1958, cuando la contabilidad era de menos de 320 partículas por millón. </a:t>
            </a:r>
          </a:p>
          <a:p>
            <a:r>
              <a:rPr lang="es-MX" dirty="0" smtClean="0"/>
              <a:t>La idea de que esas emisiones están cambiando el clima de la Tierra es políticamente controversial, pero generalmente aceptado como un hecho por una abrumadora mayoría de científicos.</a:t>
            </a:r>
          </a:p>
          <a:p>
            <a:r>
              <a:rPr lang="es-MX" dirty="0" smtClean="0"/>
              <a:t>La cifra de 400 es grandemente simbólico, pero “nos está diciendo que debemos estar muy preocupados”, dijo Donald Wuebbles, uno de los principales autores del último reporte de las Naciones Unidas sobre el cambio climático.</a:t>
            </a:r>
          </a:p>
          <a:p>
            <a:r>
              <a:rPr lang="es-MX" dirty="0" smtClean="0"/>
              <a:t>“Esto es muy inusual, y es un indicador de lo que los humanos están haciendo a nuestro clima”, dijo Wuebbles, un profesor de la Universidad de Illinois de ciencia atmosférica.</a:t>
            </a:r>
          </a:p>
          <a:p>
            <a:r>
              <a:rPr lang="es-MX" dirty="0" smtClean="0"/>
              <a:t>Han pasado varios millones de años desde que la Tierra registrara niveles de dióxido de carbono tan altos como los actuales, explicó Wuebbles. Si las presentes tendencias continúan, “podríamos fácilmente alcanzar 600 partículas por millón al final del siglo”, dijo.</a:t>
            </a:r>
          </a:p>
          <a:p>
            <a:r>
              <a:rPr lang="es-MX" dirty="0" smtClean="0"/>
              <a:t>“Eso nos pondría dentro de los niveles de CO2 de la era de los dinosaurios, y sabemos con seguridad que eso era un mundo mucho más caliente”.</a:t>
            </a:r>
          </a:p>
          <a:p>
            <a:r>
              <a:rPr lang="es-MX" dirty="0" smtClean="0"/>
              <a:t>El actual ritmo del cambio climático es unas 10 veces más rápido que otros movimientos históricos, dijo.</a:t>
            </a:r>
          </a:p>
          <a:p>
            <a:r>
              <a:rPr lang="es-MX" dirty="0" smtClean="0"/>
              <a:t>La Administración Nacional Atmosférica y Oceánica (NOOA por sus siglas en inglés) también registra las concentraciones de CO2 y sus cifras son “muy consistentes”, con las lecturas Scripps, dijo Pieter Tans, quién es el encargado del programa de medición de gases de efecto invernadero.</a:t>
            </a:r>
          </a:p>
          <a:p>
            <a:r>
              <a:rPr lang="es-MX" dirty="0" smtClean="0"/>
              <a:t>Las lecturas diarias de la NOAA son de arriba de 400 la mayor parte de los últimos días y en un día de la semana pasada, dijo.</a:t>
            </a:r>
          </a:p>
          <a:p>
            <a:r>
              <a:rPr lang="es-MX" dirty="0" smtClean="0"/>
              <a:t>Un incremento en las concentraciones de dióxido de carbono “sin precedentes” en los últimos 20.000 años ha ayudado a elevar las temperaturas promedio cerca de 0,6 grados Celsius desde 1950, reportó el Grupo Intergubernamental de Expertos sobre el Cambio Climático (IPCC, por sus siglas en inglés) de las Naciones Unidas en septiembre.</a:t>
            </a:r>
          </a:p>
          <a:p>
            <a:r>
              <a:rPr lang="es-MX" dirty="0" smtClean="0"/>
              <a:t>Para el 2100, las temperaturas pudieran incrementar de 2 a 3,7 grados Celsius, concluyó el reporte. Se espera que el resultado sea un aumento mundial de los océanos así como tormentas y sequías más intensas.</a:t>
            </a:r>
          </a:p>
          <a:p>
            <a:r>
              <a:rPr lang="es-MX" dirty="0" smtClean="0"/>
              <a:t>El IPCC encontró evidencia de que las capas de hielo están perdiendo masa, los glaciares están encogiéndose, que el hielo del mar Ártico y la cubierta de nieve están decreciendo y que el permafrost (la capa de hielo permanente en los niveles superficiales del suelo de las regiones muy frías o periglaciares) se está derritiendo en el Hemisferio Norte.</a:t>
            </a:r>
          </a:p>
          <a:p>
            <a:r>
              <a:rPr lang="es-MX" dirty="0" smtClean="0"/>
              <a:t>“El mensaje real es que todavía nos estamos moviendo en la dirección equivocada”, dijo Tans. “El problema del CO2 no se ha ido. Continúa empeorando cada año”.</a:t>
            </a:r>
          </a:p>
          <a:p>
            <a:endParaRPr lang="es-MX" dirty="0"/>
          </a:p>
        </p:txBody>
      </p:sp>
      <p:sp>
        <p:nvSpPr>
          <p:cNvPr id="4" name="3 Marcador de número de diapositiva"/>
          <p:cNvSpPr>
            <a:spLocks noGrp="1"/>
          </p:cNvSpPr>
          <p:nvPr>
            <p:ph type="sldNum" sz="quarter" idx="10"/>
          </p:nvPr>
        </p:nvSpPr>
        <p:spPr/>
        <p:txBody>
          <a:bodyPr/>
          <a:lstStyle/>
          <a:p>
            <a:fld id="{96E70A37-2845-4231-BC9A-89C2B9FFBB53}" type="slidenum">
              <a:rPr lang="es-MX" smtClean="0"/>
              <a:t>13</a:t>
            </a:fld>
            <a:endParaRPr lang="es-MX" dirty="0"/>
          </a:p>
        </p:txBody>
      </p:sp>
    </p:spTree>
    <p:extLst>
      <p:ext uri="{BB962C8B-B14F-4D97-AF65-F5344CB8AC3E}">
        <p14:creationId xmlns:p14="http://schemas.microsoft.com/office/powerpoint/2010/main" val="2606611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CC07A48A-F608-411E-8086-7DF3D2D982E2}" type="datetimeFigureOut">
              <a:rPr lang="es-ES" smtClean="0"/>
              <a:t>21/06/2017</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F8DE341F-8BE2-4241-98C3-349347E2E58C}" type="slidenum">
              <a:rPr lang="es-ES" smtClean="0"/>
              <a:t>‹Nº›</a:t>
            </a:fld>
            <a:endParaRPr lang="es-ES" dirty="0"/>
          </a:p>
        </p:txBody>
      </p:sp>
    </p:spTree>
    <p:extLst>
      <p:ext uri="{BB962C8B-B14F-4D97-AF65-F5344CB8AC3E}">
        <p14:creationId xmlns:p14="http://schemas.microsoft.com/office/powerpoint/2010/main" val="483527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CC07A48A-F608-411E-8086-7DF3D2D982E2}" type="datetimeFigureOut">
              <a:rPr lang="es-ES" smtClean="0"/>
              <a:t>21/06/2017</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F8DE341F-8BE2-4241-98C3-349347E2E58C}" type="slidenum">
              <a:rPr lang="es-ES" smtClean="0"/>
              <a:t>‹Nº›</a:t>
            </a:fld>
            <a:endParaRPr lang="es-ES" dirty="0"/>
          </a:p>
        </p:txBody>
      </p:sp>
    </p:spTree>
    <p:extLst>
      <p:ext uri="{BB962C8B-B14F-4D97-AF65-F5344CB8AC3E}">
        <p14:creationId xmlns:p14="http://schemas.microsoft.com/office/powerpoint/2010/main" val="1194443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CC07A48A-F608-411E-8086-7DF3D2D982E2}" type="datetimeFigureOut">
              <a:rPr lang="es-ES" smtClean="0"/>
              <a:t>21/06/2017</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F8DE341F-8BE2-4241-98C3-349347E2E58C}" type="slidenum">
              <a:rPr lang="es-ES" smtClean="0"/>
              <a:t>‹Nº›</a:t>
            </a:fld>
            <a:endParaRPr lang="es-ES" dirty="0"/>
          </a:p>
        </p:txBody>
      </p:sp>
    </p:spTree>
    <p:extLst>
      <p:ext uri="{BB962C8B-B14F-4D97-AF65-F5344CB8AC3E}">
        <p14:creationId xmlns:p14="http://schemas.microsoft.com/office/powerpoint/2010/main" val="3101473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69984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dirty="0" smtClean="0"/>
              <a:t>Haga clic para modificar el estilo de título del patrón</a:t>
            </a:r>
            <a:endParaRPr lang="es-MX" dirty="0"/>
          </a:p>
        </p:txBody>
      </p:sp>
      <p:sp>
        <p:nvSpPr>
          <p:cNvPr id="3" name="2 Marcador de contenido"/>
          <p:cNvSpPr>
            <a:spLocks noGrp="1"/>
          </p:cNvSpPr>
          <p:nvPr>
            <p:ph idx="1"/>
          </p:nvPr>
        </p:nvSpPr>
        <p:spPr>
          <a:xfrm>
            <a:off x="539552" y="1916832"/>
            <a:ext cx="8229600" cy="41370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s-ES" dirty="0">
              <a:solidFill>
                <a:srgbClr val="000000"/>
              </a:solidFill>
            </a:endParaRPr>
          </a:p>
        </p:txBody>
      </p:sp>
    </p:spTree>
    <p:extLst>
      <p:ext uri="{BB962C8B-B14F-4D97-AF65-F5344CB8AC3E}">
        <p14:creationId xmlns:p14="http://schemas.microsoft.com/office/powerpoint/2010/main" val="265848377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s-ES" dirty="0">
              <a:solidFill>
                <a:srgbClr val="000000"/>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s-ES" dirty="0">
              <a:solidFill>
                <a:srgbClr val="000000"/>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89CF9178-F81E-419B-9CEB-ABCBCC03F042}" type="slidenum">
              <a:rPr lang="es-ES">
                <a:solidFill>
                  <a:srgbClr val="000000"/>
                </a:solidFill>
              </a:rPr>
              <a:pPr>
                <a:defRPr/>
              </a:pPr>
              <a:t>‹Nº›</a:t>
            </a:fld>
            <a:endParaRPr lang="es-ES" dirty="0">
              <a:solidFill>
                <a:srgbClr val="000000"/>
              </a:solidFill>
            </a:endParaRPr>
          </a:p>
        </p:txBody>
      </p:sp>
    </p:spTree>
    <p:extLst>
      <p:ext uri="{BB962C8B-B14F-4D97-AF65-F5344CB8AC3E}">
        <p14:creationId xmlns:p14="http://schemas.microsoft.com/office/powerpoint/2010/main" val="265577773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989138"/>
            <a:ext cx="4038600" cy="4137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989138"/>
            <a:ext cx="4038600" cy="4137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s-ES" dirty="0">
              <a:solidFill>
                <a:srgbClr val="000000"/>
              </a:solidFill>
            </a:endParaRPr>
          </a:p>
        </p:txBody>
      </p:sp>
      <p:sp>
        <p:nvSpPr>
          <p:cNvPr id="6"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s-ES" dirty="0">
              <a:solidFill>
                <a:srgbClr val="000000"/>
              </a:solidFill>
            </a:endParaRPr>
          </a:p>
        </p:txBody>
      </p:sp>
      <p:sp>
        <p:nvSpPr>
          <p:cNvPr id="7"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714C6C18-A4C8-4F0D-9B2D-C9728A71EF70}" type="slidenum">
              <a:rPr lang="es-ES">
                <a:solidFill>
                  <a:srgbClr val="000000"/>
                </a:solidFill>
              </a:rPr>
              <a:pPr>
                <a:defRPr/>
              </a:pPr>
              <a:t>‹Nº›</a:t>
            </a:fld>
            <a:endParaRPr lang="es-ES" dirty="0">
              <a:solidFill>
                <a:srgbClr val="000000"/>
              </a:solidFill>
            </a:endParaRPr>
          </a:p>
        </p:txBody>
      </p:sp>
    </p:spTree>
    <p:extLst>
      <p:ext uri="{BB962C8B-B14F-4D97-AF65-F5344CB8AC3E}">
        <p14:creationId xmlns:p14="http://schemas.microsoft.com/office/powerpoint/2010/main" val="131296886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s-ES" dirty="0">
              <a:solidFill>
                <a:srgbClr val="000000"/>
              </a:solidFill>
            </a:endParaRPr>
          </a:p>
        </p:txBody>
      </p:sp>
      <p:sp>
        <p:nvSpPr>
          <p:cNvPr id="8"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s-ES" dirty="0">
              <a:solidFill>
                <a:srgbClr val="000000"/>
              </a:solidFill>
            </a:endParaRPr>
          </a:p>
        </p:txBody>
      </p:sp>
      <p:sp>
        <p:nvSpPr>
          <p:cNvPr id="9"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62919BBB-93D3-4688-99E1-492D9A0B786E}" type="slidenum">
              <a:rPr lang="es-ES">
                <a:solidFill>
                  <a:srgbClr val="000000"/>
                </a:solidFill>
              </a:rPr>
              <a:pPr>
                <a:defRPr/>
              </a:pPr>
              <a:t>‹Nº›</a:t>
            </a:fld>
            <a:endParaRPr lang="es-ES" dirty="0">
              <a:solidFill>
                <a:srgbClr val="000000"/>
              </a:solidFill>
            </a:endParaRPr>
          </a:p>
        </p:txBody>
      </p:sp>
    </p:spTree>
    <p:extLst>
      <p:ext uri="{BB962C8B-B14F-4D97-AF65-F5344CB8AC3E}">
        <p14:creationId xmlns:p14="http://schemas.microsoft.com/office/powerpoint/2010/main" val="383601850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s-ES" dirty="0">
              <a:solidFill>
                <a:srgbClr val="000000"/>
              </a:solidFill>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s-ES" dirty="0">
              <a:solidFill>
                <a:srgbClr val="000000"/>
              </a:solidFill>
            </a:endParaRPr>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C4C52405-66B1-429E-998F-6AEF2BB3C7FE}" type="slidenum">
              <a:rPr lang="es-ES">
                <a:solidFill>
                  <a:srgbClr val="000000"/>
                </a:solidFill>
              </a:rPr>
              <a:pPr>
                <a:defRPr/>
              </a:pPr>
              <a:t>‹Nº›</a:t>
            </a:fld>
            <a:endParaRPr lang="es-ES" dirty="0">
              <a:solidFill>
                <a:srgbClr val="000000"/>
              </a:solidFill>
            </a:endParaRPr>
          </a:p>
        </p:txBody>
      </p:sp>
    </p:spTree>
    <p:extLst>
      <p:ext uri="{BB962C8B-B14F-4D97-AF65-F5344CB8AC3E}">
        <p14:creationId xmlns:p14="http://schemas.microsoft.com/office/powerpoint/2010/main" val="235454199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s-ES" dirty="0">
              <a:solidFill>
                <a:srgbClr val="000000"/>
              </a:solidFill>
            </a:endParaRPr>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s-ES" dirty="0">
              <a:solidFill>
                <a:srgbClr val="000000"/>
              </a:solidFill>
            </a:endParaRPr>
          </a:p>
        </p:txBody>
      </p:sp>
      <p:sp>
        <p:nvSpPr>
          <p:cNvPr id="4"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37CED6BF-EE05-4D50-A8A1-0C0E29A93A8C}" type="slidenum">
              <a:rPr lang="es-ES">
                <a:solidFill>
                  <a:srgbClr val="000000"/>
                </a:solidFill>
              </a:rPr>
              <a:pPr>
                <a:defRPr/>
              </a:pPr>
              <a:t>‹Nº›</a:t>
            </a:fld>
            <a:endParaRPr lang="es-ES" dirty="0">
              <a:solidFill>
                <a:srgbClr val="000000"/>
              </a:solidFill>
            </a:endParaRPr>
          </a:p>
        </p:txBody>
      </p:sp>
    </p:spTree>
    <p:extLst>
      <p:ext uri="{BB962C8B-B14F-4D97-AF65-F5344CB8AC3E}">
        <p14:creationId xmlns:p14="http://schemas.microsoft.com/office/powerpoint/2010/main" val="144837233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s-ES" dirty="0">
              <a:solidFill>
                <a:srgbClr val="000000"/>
              </a:solidFill>
            </a:endParaRPr>
          </a:p>
        </p:txBody>
      </p:sp>
      <p:sp>
        <p:nvSpPr>
          <p:cNvPr id="6"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s-ES" dirty="0">
              <a:solidFill>
                <a:srgbClr val="000000"/>
              </a:solidFill>
            </a:endParaRPr>
          </a:p>
        </p:txBody>
      </p:sp>
      <p:sp>
        <p:nvSpPr>
          <p:cNvPr id="7"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D332E2D5-DD87-4D93-8853-EA6252AACB20}" type="slidenum">
              <a:rPr lang="es-ES">
                <a:solidFill>
                  <a:srgbClr val="000000"/>
                </a:solidFill>
              </a:rPr>
              <a:pPr>
                <a:defRPr/>
              </a:pPr>
              <a:t>‹Nº›</a:t>
            </a:fld>
            <a:endParaRPr lang="es-ES" dirty="0">
              <a:solidFill>
                <a:srgbClr val="000000"/>
              </a:solidFill>
            </a:endParaRPr>
          </a:p>
        </p:txBody>
      </p:sp>
    </p:spTree>
    <p:extLst>
      <p:ext uri="{BB962C8B-B14F-4D97-AF65-F5344CB8AC3E}">
        <p14:creationId xmlns:p14="http://schemas.microsoft.com/office/powerpoint/2010/main" val="308590133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CC07A48A-F608-411E-8086-7DF3D2D982E2}" type="datetimeFigureOut">
              <a:rPr lang="es-ES" smtClean="0"/>
              <a:t>21/06/2017</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F8DE341F-8BE2-4241-98C3-349347E2E58C}" type="slidenum">
              <a:rPr lang="es-ES" smtClean="0"/>
              <a:t>‹Nº›</a:t>
            </a:fld>
            <a:endParaRPr lang="es-ES" dirty="0"/>
          </a:p>
        </p:txBody>
      </p:sp>
    </p:spTree>
    <p:extLst>
      <p:ext uri="{BB962C8B-B14F-4D97-AF65-F5344CB8AC3E}">
        <p14:creationId xmlns:p14="http://schemas.microsoft.com/office/powerpoint/2010/main" val="2825118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dirty="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s-ES" dirty="0">
              <a:solidFill>
                <a:srgbClr val="000000"/>
              </a:solidFill>
            </a:endParaRPr>
          </a:p>
        </p:txBody>
      </p:sp>
      <p:sp>
        <p:nvSpPr>
          <p:cNvPr id="6"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s-ES" dirty="0">
              <a:solidFill>
                <a:srgbClr val="000000"/>
              </a:solidFill>
            </a:endParaRPr>
          </a:p>
        </p:txBody>
      </p:sp>
      <p:sp>
        <p:nvSpPr>
          <p:cNvPr id="7"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DE50D35D-E96C-46BE-A8C8-067A43016A3F}" type="slidenum">
              <a:rPr lang="es-ES">
                <a:solidFill>
                  <a:srgbClr val="000000"/>
                </a:solidFill>
              </a:rPr>
              <a:pPr>
                <a:defRPr/>
              </a:pPr>
              <a:t>‹Nº›</a:t>
            </a:fld>
            <a:endParaRPr lang="es-ES" dirty="0">
              <a:solidFill>
                <a:srgbClr val="000000"/>
              </a:solidFill>
            </a:endParaRPr>
          </a:p>
        </p:txBody>
      </p:sp>
    </p:spTree>
    <p:extLst>
      <p:ext uri="{BB962C8B-B14F-4D97-AF65-F5344CB8AC3E}">
        <p14:creationId xmlns:p14="http://schemas.microsoft.com/office/powerpoint/2010/main" val="316243109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s-ES" dirty="0">
              <a:solidFill>
                <a:srgbClr val="000000"/>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s-ES" dirty="0">
              <a:solidFill>
                <a:srgbClr val="000000"/>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1048A804-A91E-4A16-834C-B1B1DEB2F4B4}" type="slidenum">
              <a:rPr lang="es-ES">
                <a:solidFill>
                  <a:srgbClr val="000000"/>
                </a:solidFill>
              </a:rPr>
              <a:pPr>
                <a:defRPr/>
              </a:pPr>
              <a:t>‹Nº›</a:t>
            </a:fld>
            <a:endParaRPr lang="es-ES" dirty="0">
              <a:solidFill>
                <a:srgbClr val="000000"/>
              </a:solidFill>
            </a:endParaRPr>
          </a:p>
        </p:txBody>
      </p:sp>
    </p:spTree>
    <p:extLst>
      <p:ext uri="{BB962C8B-B14F-4D97-AF65-F5344CB8AC3E}">
        <p14:creationId xmlns:p14="http://schemas.microsoft.com/office/powerpoint/2010/main" val="1013877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s-ES" dirty="0">
              <a:solidFill>
                <a:srgbClr val="000000"/>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s-ES" dirty="0">
              <a:solidFill>
                <a:srgbClr val="000000"/>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12B8C04C-E98E-416A-B568-8171CDAAEAD8}" type="slidenum">
              <a:rPr lang="es-ES">
                <a:solidFill>
                  <a:srgbClr val="000000"/>
                </a:solidFill>
              </a:rPr>
              <a:pPr>
                <a:defRPr/>
              </a:pPr>
              <a:t>‹Nº›</a:t>
            </a:fld>
            <a:endParaRPr lang="es-ES" dirty="0">
              <a:solidFill>
                <a:srgbClr val="000000"/>
              </a:solidFill>
            </a:endParaRPr>
          </a:p>
        </p:txBody>
      </p:sp>
    </p:spTree>
    <p:extLst>
      <p:ext uri="{BB962C8B-B14F-4D97-AF65-F5344CB8AC3E}">
        <p14:creationId xmlns:p14="http://schemas.microsoft.com/office/powerpoint/2010/main" val="25397466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704852"/>
            <a:ext cx="8229600" cy="561975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3" name="2 Marcador de fecha"/>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s-ES_tradnl" dirty="0">
              <a:solidFill>
                <a:srgbClr val="000000"/>
              </a:solidFill>
            </a:endParaRPr>
          </a:p>
        </p:txBody>
      </p:sp>
      <p:sp>
        <p:nvSpPr>
          <p:cNvPr id="4" name="3 Marcador de pie de página"/>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es-ES_tradnl" dirty="0">
              <a:solidFill>
                <a:srgbClr val="000000"/>
              </a:solidFill>
            </a:endParaRPr>
          </a:p>
        </p:txBody>
      </p:sp>
      <p:sp>
        <p:nvSpPr>
          <p:cNvPr id="5" name="4 Marcador de número de diapositiva"/>
          <p:cNvSpPr>
            <a:spLocks noGrp="1"/>
          </p:cNvSpPr>
          <p:nvPr>
            <p:ph type="sldNum" sz="quarter" idx="12"/>
          </p:nvPr>
        </p:nvSpPr>
        <p:spPr>
          <a:xfrm>
            <a:off x="6553200" y="6245225"/>
            <a:ext cx="2133600" cy="476250"/>
          </a:xfrm>
          <a:prstGeom prst="rect">
            <a:avLst/>
          </a:prstGeom>
        </p:spPr>
        <p:txBody>
          <a:bodyPr/>
          <a:lstStyle>
            <a:lvl1pPr>
              <a:defRPr/>
            </a:lvl1pPr>
          </a:lstStyle>
          <a:p>
            <a:pPr>
              <a:defRPr/>
            </a:pPr>
            <a:fld id="{AAF9E6BC-E37D-49C8-A7EF-12B4E08A7C3C}" type="slidenum">
              <a:rPr lang="es-ES_tradnl">
                <a:solidFill>
                  <a:srgbClr val="000000"/>
                </a:solidFill>
              </a:rPr>
              <a:pPr>
                <a:defRPr/>
              </a:pPr>
              <a:t>‹Nº›</a:t>
            </a:fld>
            <a:endParaRPr lang="es-ES_tradnl" dirty="0">
              <a:solidFill>
                <a:srgbClr val="000000"/>
              </a:solidFill>
            </a:endParaRPr>
          </a:p>
        </p:txBody>
      </p:sp>
    </p:spTree>
    <p:extLst>
      <p:ext uri="{BB962C8B-B14F-4D97-AF65-F5344CB8AC3E}">
        <p14:creationId xmlns:p14="http://schemas.microsoft.com/office/powerpoint/2010/main" val="40488808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1370013" y="301625"/>
            <a:ext cx="7313612" cy="1143000"/>
          </a:xfrm>
          <a:prstGeom prst="rect">
            <a:avLst/>
          </a:prstGeom>
        </p:spPr>
        <p:txBody>
          <a:bodyPr/>
          <a:lstStyle/>
          <a:p>
            <a:r>
              <a:rPr lang="es-ES" smtClean="0"/>
              <a:t>Haga clic para modificar el estilo de título del patrón</a:t>
            </a:r>
            <a:endParaRPr lang="es-MX"/>
          </a:p>
        </p:txBody>
      </p:sp>
      <p:sp>
        <p:nvSpPr>
          <p:cNvPr id="3" name="2 Marcador de tabla"/>
          <p:cNvSpPr>
            <a:spLocks noGrp="1"/>
          </p:cNvSpPr>
          <p:nvPr>
            <p:ph type="tbl" idx="1"/>
          </p:nvPr>
        </p:nvSpPr>
        <p:spPr>
          <a:xfrm>
            <a:off x="1370013" y="1827213"/>
            <a:ext cx="7313612" cy="4114800"/>
          </a:xfrm>
        </p:spPr>
        <p:txBody>
          <a:bodyPr/>
          <a:lstStyle/>
          <a:p>
            <a:pPr lvl="0"/>
            <a:endParaRPr lang="es-MX" noProof="0" dirty="0" smtClean="0"/>
          </a:p>
        </p:txBody>
      </p:sp>
      <p:sp>
        <p:nvSpPr>
          <p:cNvPr id="4" name="Rectangle 8"/>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s-ES" dirty="0">
              <a:solidFill>
                <a:srgbClr val="000000"/>
              </a:solidFill>
            </a:endParaRPr>
          </a:p>
        </p:txBody>
      </p:sp>
      <p:sp>
        <p:nvSpPr>
          <p:cNvPr id="5" name="Rectangle 9"/>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s-ES" dirty="0">
              <a:solidFill>
                <a:srgbClr val="000000"/>
              </a:solidFill>
            </a:endParaRPr>
          </a:p>
        </p:txBody>
      </p:sp>
      <p:sp>
        <p:nvSpPr>
          <p:cNvPr id="6" name="Rectangle 10"/>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62311E86-E1BE-45C8-B488-4CCB443DC9CC}" type="slidenum">
              <a:rPr lang="es-ES">
                <a:solidFill>
                  <a:srgbClr val="000000"/>
                </a:solidFill>
              </a:rPr>
              <a:pPr>
                <a:defRPr/>
              </a:pPr>
              <a:t>‹Nº›</a:t>
            </a:fld>
            <a:endParaRPr lang="es-ES" dirty="0">
              <a:solidFill>
                <a:srgbClr val="000000"/>
              </a:solidFill>
            </a:endParaRPr>
          </a:p>
        </p:txBody>
      </p:sp>
    </p:spTree>
    <p:extLst>
      <p:ext uri="{BB962C8B-B14F-4D97-AF65-F5344CB8AC3E}">
        <p14:creationId xmlns:p14="http://schemas.microsoft.com/office/powerpoint/2010/main" val="2828884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a:prstGeom prst="rect">
            <a:avLst/>
          </a:prstGeo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A8680D5A-CD04-4797-A0A5-BFC6879C58CE}" type="datetimeFigureOut">
              <a:rPr lang="es-MX">
                <a:solidFill>
                  <a:srgbClr val="000000"/>
                </a:solidFill>
              </a:rPr>
              <a:pPr/>
              <a:t>21/06/2017</a:t>
            </a:fld>
            <a:endParaRPr lang="es-MX" dirty="0">
              <a:solidFill>
                <a:srgbClr val="000000"/>
              </a:solidFill>
            </a:endParaRPr>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dirty="0">
              <a:solidFill>
                <a:srgbClr val="000000"/>
              </a:solidFill>
            </a:endParaRPr>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40D5B19F-8B70-4E71-81B8-164A211DA557}" type="slidenum">
              <a:rPr lang="es-MX">
                <a:solidFill>
                  <a:srgbClr val="000000"/>
                </a:solidFill>
              </a:rPr>
              <a:pPr/>
              <a:t>‹Nº›</a:t>
            </a:fld>
            <a:endParaRPr lang="es-MX" dirty="0">
              <a:solidFill>
                <a:srgbClr val="000000"/>
              </a:solidFill>
            </a:endParaRPr>
          </a:p>
        </p:txBody>
      </p:sp>
    </p:spTree>
    <p:extLst>
      <p:ext uri="{BB962C8B-B14F-4D97-AF65-F5344CB8AC3E}">
        <p14:creationId xmlns:p14="http://schemas.microsoft.com/office/powerpoint/2010/main" val="30454363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0947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En blanco">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123825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a:xfrm>
            <a:off x="442913" y="1381125"/>
            <a:ext cx="8291512" cy="461168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Tree>
    <p:extLst>
      <p:ext uri="{BB962C8B-B14F-4D97-AF65-F5344CB8AC3E}">
        <p14:creationId xmlns:p14="http://schemas.microsoft.com/office/powerpoint/2010/main" val="28295833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6503573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123825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a:xfrm>
            <a:off x="442913" y="1381125"/>
            <a:ext cx="8291512" cy="461168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Tree>
    <p:extLst>
      <p:ext uri="{BB962C8B-B14F-4D97-AF65-F5344CB8AC3E}">
        <p14:creationId xmlns:p14="http://schemas.microsoft.com/office/powerpoint/2010/main" val="533284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CC07A48A-F608-411E-8086-7DF3D2D982E2}" type="datetimeFigureOut">
              <a:rPr lang="es-ES" smtClean="0"/>
              <a:t>21/06/2017</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F8DE341F-8BE2-4241-98C3-349347E2E58C}" type="slidenum">
              <a:rPr lang="es-ES" smtClean="0"/>
              <a:t>‹Nº›</a:t>
            </a:fld>
            <a:endParaRPr lang="es-ES" dirty="0"/>
          </a:p>
        </p:txBody>
      </p:sp>
    </p:spTree>
    <p:extLst>
      <p:ext uri="{BB962C8B-B14F-4D97-AF65-F5344CB8AC3E}">
        <p14:creationId xmlns:p14="http://schemas.microsoft.com/office/powerpoint/2010/main" val="9412789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chart">
  <p:cSld name="Títul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2 Marcador de gráfico"/>
          <p:cNvSpPr>
            <a:spLocks noGrp="1"/>
          </p:cNvSpPr>
          <p:nvPr>
            <p:ph type="chart" idx="1"/>
          </p:nvPr>
        </p:nvSpPr>
        <p:spPr>
          <a:xfrm>
            <a:off x="457200" y="1600200"/>
            <a:ext cx="8229600" cy="4525963"/>
          </a:xfrm>
        </p:spPr>
        <p:txBody>
          <a:bodyPr/>
          <a:lstStyle/>
          <a:p>
            <a:pPr lvl="0"/>
            <a:endParaRPr lang="es-MX" noProof="0" dirty="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s-ES" dirty="0">
              <a:solidFill>
                <a:srgbClr val="000000"/>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s-ES" dirty="0">
              <a:solidFill>
                <a:srgbClr val="000000"/>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62FD853D-6239-41FB-A6E8-9825DDD01997}" type="slidenum">
              <a:rPr lang="es-ES">
                <a:solidFill>
                  <a:srgbClr val="000000"/>
                </a:solidFill>
              </a:rPr>
              <a:pPr>
                <a:defRPr/>
              </a:pPr>
              <a:t>‹Nº›</a:t>
            </a:fld>
            <a:endParaRPr lang="es-ES" dirty="0">
              <a:solidFill>
                <a:srgbClr val="000000"/>
              </a:solidFill>
            </a:endParaRPr>
          </a:p>
        </p:txBody>
      </p:sp>
    </p:spTree>
    <p:extLst>
      <p:ext uri="{BB962C8B-B14F-4D97-AF65-F5344CB8AC3E}">
        <p14:creationId xmlns:p14="http://schemas.microsoft.com/office/powerpoint/2010/main" val="12764250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1"/>
          <p:cNvSpPr>
            <a:spLocks noGrp="1"/>
          </p:cNvSpPr>
          <p:nvPr>
            <p:ph type="title"/>
          </p:nvPr>
        </p:nvSpPr>
        <p:spPr>
          <a:xfrm>
            <a:off x="457200" y="274638"/>
            <a:ext cx="8229600" cy="1143000"/>
          </a:xfrm>
          <a:prstGeom prst="rect">
            <a:avLst/>
          </a:prstGeom>
        </p:spPr>
        <p:txBody>
          <a:bodyPr rtlCol="0">
            <a:noAutofit/>
          </a:bodyPr>
          <a:lstStyle/>
          <a:p>
            <a:r>
              <a:rPr lang="en-US" dirty="0" err="1" smtClean="0"/>
              <a:t>Título</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dirty="0">
              <a:solidFill>
                <a:srgbClr val="000000"/>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solidFill>
                <a:srgbClr val="000000"/>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4B8BCEB3-1785-4390-8D3A-0DADE705B95B}"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938019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5_Título y objetos">
    <p:spTree>
      <p:nvGrpSpPr>
        <p:cNvPr id="1" name=""/>
        <p:cNvGrpSpPr/>
        <p:nvPr/>
      </p:nvGrpSpPr>
      <p:grpSpPr>
        <a:xfrm>
          <a:off x="0" y="0"/>
          <a:ext cx="0" cy="0"/>
          <a:chOff x="0" y="0"/>
          <a:chExt cx="0" cy="0"/>
        </a:xfrm>
      </p:grpSpPr>
      <p:sp>
        <p:nvSpPr>
          <p:cNvPr id="74" name="Shape 74"/>
          <p:cNvSpPr/>
          <p:nvPr/>
        </p:nvSpPr>
        <p:spPr>
          <a:xfrm>
            <a:off x="0" y="0"/>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75" name="Shape 75"/>
          <p:cNvSpPr/>
          <p:nvPr userDrawn="1"/>
        </p:nvSpPr>
        <p:spPr>
          <a:xfrm>
            <a:off x="1524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76" name="Shape 76"/>
          <p:cNvSpPr/>
          <p:nvPr/>
        </p:nvSpPr>
        <p:spPr>
          <a:xfrm>
            <a:off x="3048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77" name="Shape 77"/>
          <p:cNvSpPr/>
          <p:nvPr/>
        </p:nvSpPr>
        <p:spPr>
          <a:xfrm>
            <a:off x="4572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78" name="Shape 78"/>
          <p:cNvSpPr/>
          <p:nvPr/>
        </p:nvSpPr>
        <p:spPr>
          <a:xfrm>
            <a:off x="6096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79" name="Shape 79"/>
          <p:cNvSpPr/>
          <p:nvPr/>
        </p:nvSpPr>
        <p:spPr>
          <a:xfrm>
            <a:off x="7620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80" name="Shape 80"/>
          <p:cNvSpPr/>
          <p:nvPr/>
        </p:nvSpPr>
        <p:spPr>
          <a:xfrm>
            <a:off x="9144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81" name="Shape 81"/>
          <p:cNvSpPr/>
          <p:nvPr/>
        </p:nvSpPr>
        <p:spPr>
          <a:xfrm>
            <a:off x="10668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82" name="Shape 82"/>
          <p:cNvSpPr/>
          <p:nvPr/>
        </p:nvSpPr>
        <p:spPr>
          <a:xfrm>
            <a:off x="12192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83" name="Shape 83"/>
          <p:cNvSpPr/>
          <p:nvPr/>
        </p:nvSpPr>
        <p:spPr>
          <a:xfrm>
            <a:off x="13716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84" name="Shape 84"/>
          <p:cNvSpPr/>
          <p:nvPr/>
        </p:nvSpPr>
        <p:spPr>
          <a:xfrm>
            <a:off x="15240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85" name="Shape 85"/>
          <p:cNvSpPr/>
          <p:nvPr/>
        </p:nvSpPr>
        <p:spPr>
          <a:xfrm>
            <a:off x="16764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86" name="Shape 86"/>
          <p:cNvSpPr/>
          <p:nvPr/>
        </p:nvSpPr>
        <p:spPr>
          <a:xfrm>
            <a:off x="18288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87" name="Shape 87"/>
          <p:cNvSpPr/>
          <p:nvPr/>
        </p:nvSpPr>
        <p:spPr>
          <a:xfrm>
            <a:off x="19812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88" name="Shape 88"/>
          <p:cNvSpPr/>
          <p:nvPr/>
        </p:nvSpPr>
        <p:spPr>
          <a:xfrm>
            <a:off x="21336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89" name="Shape 89"/>
          <p:cNvSpPr/>
          <p:nvPr/>
        </p:nvSpPr>
        <p:spPr>
          <a:xfrm>
            <a:off x="22860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90" name="Shape 90"/>
          <p:cNvSpPr/>
          <p:nvPr/>
        </p:nvSpPr>
        <p:spPr>
          <a:xfrm>
            <a:off x="24384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91" name="Shape 91"/>
          <p:cNvSpPr/>
          <p:nvPr/>
        </p:nvSpPr>
        <p:spPr>
          <a:xfrm>
            <a:off x="25908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92" name="Shape 92"/>
          <p:cNvSpPr/>
          <p:nvPr/>
        </p:nvSpPr>
        <p:spPr>
          <a:xfrm>
            <a:off x="27432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93" name="Shape 93"/>
          <p:cNvSpPr/>
          <p:nvPr/>
        </p:nvSpPr>
        <p:spPr>
          <a:xfrm>
            <a:off x="28956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94" name="Shape 94"/>
          <p:cNvSpPr/>
          <p:nvPr/>
        </p:nvSpPr>
        <p:spPr>
          <a:xfrm>
            <a:off x="30480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95" name="Shape 95"/>
          <p:cNvSpPr/>
          <p:nvPr/>
        </p:nvSpPr>
        <p:spPr>
          <a:xfrm>
            <a:off x="32004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96" name="Shape 96"/>
          <p:cNvSpPr/>
          <p:nvPr/>
        </p:nvSpPr>
        <p:spPr>
          <a:xfrm>
            <a:off x="33528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97" name="Shape 97"/>
          <p:cNvSpPr/>
          <p:nvPr/>
        </p:nvSpPr>
        <p:spPr>
          <a:xfrm>
            <a:off x="35052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98" name="Shape 98"/>
          <p:cNvSpPr/>
          <p:nvPr/>
        </p:nvSpPr>
        <p:spPr>
          <a:xfrm>
            <a:off x="36576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99" name="Shape 99"/>
          <p:cNvSpPr/>
          <p:nvPr/>
        </p:nvSpPr>
        <p:spPr>
          <a:xfrm>
            <a:off x="38100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100" name="Shape 100"/>
          <p:cNvSpPr/>
          <p:nvPr/>
        </p:nvSpPr>
        <p:spPr>
          <a:xfrm>
            <a:off x="39624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101" name="Shape 101"/>
          <p:cNvSpPr/>
          <p:nvPr/>
        </p:nvSpPr>
        <p:spPr>
          <a:xfrm>
            <a:off x="41148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102" name="Shape 102"/>
          <p:cNvSpPr/>
          <p:nvPr/>
        </p:nvSpPr>
        <p:spPr>
          <a:xfrm>
            <a:off x="42672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103" name="Shape 103"/>
          <p:cNvSpPr/>
          <p:nvPr/>
        </p:nvSpPr>
        <p:spPr>
          <a:xfrm>
            <a:off x="44196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104" name="Shape 104"/>
          <p:cNvSpPr/>
          <p:nvPr/>
        </p:nvSpPr>
        <p:spPr>
          <a:xfrm>
            <a:off x="45720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105" name="Shape 105"/>
          <p:cNvSpPr/>
          <p:nvPr/>
        </p:nvSpPr>
        <p:spPr>
          <a:xfrm>
            <a:off x="47244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106" name="Shape 106"/>
          <p:cNvSpPr/>
          <p:nvPr/>
        </p:nvSpPr>
        <p:spPr>
          <a:xfrm>
            <a:off x="48768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107" name="Shape 107"/>
          <p:cNvSpPr/>
          <p:nvPr/>
        </p:nvSpPr>
        <p:spPr>
          <a:xfrm>
            <a:off x="50292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108" name="Shape 108"/>
          <p:cNvSpPr/>
          <p:nvPr/>
        </p:nvSpPr>
        <p:spPr>
          <a:xfrm>
            <a:off x="51816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109" name="Shape 109"/>
          <p:cNvSpPr/>
          <p:nvPr/>
        </p:nvSpPr>
        <p:spPr>
          <a:xfrm>
            <a:off x="53340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110" name="Shape 110"/>
          <p:cNvSpPr/>
          <p:nvPr/>
        </p:nvSpPr>
        <p:spPr>
          <a:xfrm>
            <a:off x="54864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111" name="Shape 111"/>
          <p:cNvSpPr/>
          <p:nvPr/>
        </p:nvSpPr>
        <p:spPr>
          <a:xfrm>
            <a:off x="56388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112" name="Shape 112"/>
          <p:cNvSpPr/>
          <p:nvPr/>
        </p:nvSpPr>
        <p:spPr>
          <a:xfrm>
            <a:off x="57912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113" name="Shape 113"/>
          <p:cNvSpPr/>
          <p:nvPr/>
        </p:nvSpPr>
        <p:spPr>
          <a:xfrm>
            <a:off x="59436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114" name="Shape 114"/>
          <p:cNvSpPr/>
          <p:nvPr/>
        </p:nvSpPr>
        <p:spPr>
          <a:xfrm>
            <a:off x="60960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115" name="Shape 115"/>
          <p:cNvSpPr/>
          <p:nvPr/>
        </p:nvSpPr>
        <p:spPr>
          <a:xfrm>
            <a:off x="62484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116" name="Shape 116"/>
          <p:cNvSpPr/>
          <p:nvPr/>
        </p:nvSpPr>
        <p:spPr>
          <a:xfrm>
            <a:off x="64008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117" name="Shape 117"/>
          <p:cNvSpPr/>
          <p:nvPr/>
        </p:nvSpPr>
        <p:spPr>
          <a:xfrm>
            <a:off x="65532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118" name="Shape 118"/>
          <p:cNvSpPr/>
          <p:nvPr/>
        </p:nvSpPr>
        <p:spPr>
          <a:xfrm>
            <a:off x="67056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119" name="Shape 119"/>
          <p:cNvSpPr/>
          <p:nvPr/>
        </p:nvSpPr>
        <p:spPr>
          <a:xfrm>
            <a:off x="68580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120" name="Shape 120"/>
          <p:cNvSpPr/>
          <p:nvPr/>
        </p:nvSpPr>
        <p:spPr>
          <a:xfrm>
            <a:off x="70104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121" name="Shape 121"/>
          <p:cNvSpPr/>
          <p:nvPr/>
        </p:nvSpPr>
        <p:spPr>
          <a:xfrm>
            <a:off x="71628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122" name="Shape 122"/>
          <p:cNvSpPr/>
          <p:nvPr/>
        </p:nvSpPr>
        <p:spPr>
          <a:xfrm>
            <a:off x="73152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123" name="Shape 123"/>
          <p:cNvSpPr/>
          <p:nvPr/>
        </p:nvSpPr>
        <p:spPr>
          <a:xfrm>
            <a:off x="74676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124" name="Shape 124"/>
          <p:cNvSpPr/>
          <p:nvPr/>
        </p:nvSpPr>
        <p:spPr>
          <a:xfrm>
            <a:off x="76200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125" name="Shape 125"/>
          <p:cNvSpPr/>
          <p:nvPr/>
        </p:nvSpPr>
        <p:spPr>
          <a:xfrm>
            <a:off x="77724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126" name="Shape 126"/>
          <p:cNvSpPr/>
          <p:nvPr/>
        </p:nvSpPr>
        <p:spPr>
          <a:xfrm>
            <a:off x="79248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127" name="Shape 127"/>
          <p:cNvSpPr/>
          <p:nvPr/>
        </p:nvSpPr>
        <p:spPr>
          <a:xfrm>
            <a:off x="80772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128" name="Shape 128"/>
          <p:cNvSpPr/>
          <p:nvPr/>
        </p:nvSpPr>
        <p:spPr>
          <a:xfrm>
            <a:off x="82296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129" name="Shape 129"/>
          <p:cNvSpPr/>
          <p:nvPr/>
        </p:nvSpPr>
        <p:spPr>
          <a:xfrm>
            <a:off x="83820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130" name="Shape 130"/>
          <p:cNvSpPr/>
          <p:nvPr/>
        </p:nvSpPr>
        <p:spPr>
          <a:xfrm>
            <a:off x="85344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131" name="Shape 131"/>
          <p:cNvSpPr/>
          <p:nvPr/>
        </p:nvSpPr>
        <p:spPr>
          <a:xfrm>
            <a:off x="86868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132" name="Shape 132"/>
          <p:cNvSpPr/>
          <p:nvPr/>
        </p:nvSpPr>
        <p:spPr>
          <a:xfrm>
            <a:off x="88392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133" name="Shape 133"/>
          <p:cNvSpPr/>
          <p:nvPr/>
        </p:nvSpPr>
        <p:spPr>
          <a:xfrm>
            <a:off x="8991600" y="9525"/>
            <a:ext cx="76200" cy="6858000"/>
          </a:xfrm>
          <a:prstGeom prst="rect">
            <a:avLst/>
          </a:prstGeom>
          <a:solidFill>
            <a:srgbClr val="F2F2F2"/>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134" name="Shape 134"/>
          <p:cNvSpPr/>
          <p:nvPr/>
        </p:nvSpPr>
        <p:spPr>
          <a:xfrm>
            <a:off x="684212" y="0"/>
            <a:ext cx="8462963" cy="6858000"/>
          </a:xfrm>
          <a:prstGeom prst="rect">
            <a:avLst/>
          </a:prstGeom>
          <a:solidFill>
            <a:srgbClr val="F8F8F8">
              <a:alpha val="50000"/>
            </a:srgbClr>
          </a:solidFill>
          <a:ln w="12700">
            <a:miter lim="400000"/>
          </a:ln>
        </p:spPr>
        <p:txBody>
          <a:bodyPr lIns="0" tIns="0" rIns="0" bIns="0" anchor="ctr"/>
          <a:lstStyle/>
          <a:p>
            <a:pPr lvl="0">
              <a:defRPr sz="2400">
                <a:latin typeface="Verdana"/>
                <a:ea typeface="Verdana"/>
                <a:cs typeface="Verdana"/>
                <a:sym typeface="Verdana"/>
              </a:defRPr>
            </a:pPr>
            <a:endParaRPr dirty="0"/>
          </a:p>
        </p:txBody>
      </p:sp>
      <p:sp>
        <p:nvSpPr>
          <p:cNvPr id="135" name="Shape 135"/>
          <p:cNvSpPr/>
          <p:nvPr/>
        </p:nvSpPr>
        <p:spPr>
          <a:xfrm>
            <a:off x="0" y="914400"/>
            <a:ext cx="6950075" cy="74613"/>
          </a:xfrm>
          <a:prstGeom prst="rect">
            <a:avLst/>
          </a:prstGeom>
          <a:solidFill>
            <a:srgbClr val="003195">
              <a:alpha val="49804"/>
            </a:srgbClr>
          </a:solidFill>
          <a:ln w="12700">
            <a:miter lim="400000"/>
          </a:ln>
        </p:spPr>
        <p:txBody>
          <a:bodyPr lIns="0" tIns="0" rIns="0" bIns="0" anchor="ctr"/>
          <a:lstStyle/>
          <a:p>
            <a:pPr lvl="0">
              <a:defRPr>
                <a:latin typeface="Verdana"/>
                <a:ea typeface="Verdana"/>
                <a:cs typeface="Verdana"/>
                <a:sym typeface="Verdana"/>
              </a:defRPr>
            </a:pPr>
            <a:endParaRPr dirty="0"/>
          </a:p>
        </p:txBody>
      </p:sp>
      <p:sp>
        <p:nvSpPr>
          <p:cNvPr id="138" name="Shape 138"/>
          <p:cNvSpPr>
            <a:spLocks noGrp="1"/>
          </p:cNvSpPr>
          <p:nvPr>
            <p:ph type="body" idx="1"/>
          </p:nvPr>
        </p:nvSpPr>
        <p:spPr>
          <a:xfrm>
            <a:off x="457200" y="1600199"/>
            <a:ext cx="8229600" cy="5257801"/>
          </a:xfrm>
          <a:prstGeom prst="rect">
            <a:avLst/>
          </a:prstGeom>
        </p:spPr>
        <p:txBody>
          <a:bodyPr/>
          <a:lstStyle>
            <a:lvl1pPr marL="342900" indent="-342900">
              <a:buClr>
                <a:srgbClr val="990000"/>
              </a:buClr>
              <a:buSzPct val="75000"/>
              <a:buFont typeface="Wingdings"/>
              <a:buChar char="■"/>
            </a:lvl1pPr>
            <a:lvl2pPr>
              <a:buClr>
                <a:srgbClr val="990000"/>
              </a:buClr>
              <a:buFont typeface="Wingdings"/>
            </a:lvl2pPr>
            <a:lvl3pPr>
              <a:buClr>
                <a:srgbClr val="990000"/>
              </a:buClr>
              <a:buFont typeface="Wingdings"/>
            </a:lvl3pPr>
            <a:lvl4pPr>
              <a:buClr>
                <a:srgbClr val="990000"/>
              </a:buClr>
              <a:buFont typeface="Wingdings"/>
            </a:lvl4pPr>
            <a:lvl5pPr>
              <a:buClr>
                <a:srgbClr val="990000"/>
              </a:buClr>
              <a:buFont typeface="Wingdings"/>
            </a:lvl5pPr>
          </a:lstStyle>
          <a:p>
            <a:pPr lvl="0">
              <a:defRPr sz="1800">
                <a:solidFill>
                  <a:srgbClr val="000000"/>
                </a:solidFill>
              </a:defRPr>
            </a:pPr>
            <a:r>
              <a:rPr sz="3200" dirty="0" err="1">
                <a:solidFill>
                  <a:srgbClr val="002060"/>
                </a:solidFill>
              </a:rPr>
              <a:t>Nivel</a:t>
            </a:r>
            <a:r>
              <a:rPr sz="3200" dirty="0">
                <a:solidFill>
                  <a:srgbClr val="002060"/>
                </a:solidFill>
              </a:rPr>
              <a:t> de </a:t>
            </a:r>
            <a:r>
              <a:rPr sz="3200" dirty="0" err="1">
                <a:solidFill>
                  <a:srgbClr val="002060"/>
                </a:solidFill>
              </a:rPr>
              <a:t>texto</a:t>
            </a:r>
            <a:r>
              <a:rPr sz="3200" dirty="0">
                <a:solidFill>
                  <a:srgbClr val="002060"/>
                </a:solidFill>
              </a:rPr>
              <a:t> 1</a:t>
            </a:r>
          </a:p>
          <a:p>
            <a:pPr lvl="1">
              <a:defRPr sz="1800">
                <a:solidFill>
                  <a:srgbClr val="000000"/>
                </a:solidFill>
              </a:defRPr>
            </a:pPr>
            <a:r>
              <a:rPr sz="3200" dirty="0" err="1">
                <a:solidFill>
                  <a:srgbClr val="002060"/>
                </a:solidFill>
              </a:rPr>
              <a:t>Nivel</a:t>
            </a:r>
            <a:r>
              <a:rPr sz="3200" dirty="0">
                <a:solidFill>
                  <a:srgbClr val="002060"/>
                </a:solidFill>
              </a:rPr>
              <a:t> de </a:t>
            </a:r>
            <a:r>
              <a:rPr sz="3200" dirty="0" err="1">
                <a:solidFill>
                  <a:srgbClr val="002060"/>
                </a:solidFill>
              </a:rPr>
              <a:t>texto</a:t>
            </a:r>
            <a:r>
              <a:rPr sz="3200" dirty="0">
                <a:solidFill>
                  <a:srgbClr val="002060"/>
                </a:solidFill>
              </a:rPr>
              <a:t> 2</a:t>
            </a:r>
          </a:p>
          <a:p>
            <a:pPr lvl="2">
              <a:defRPr sz="1800">
                <a:solidFill>
                  <a:srgbClr val="000000"/>
                </a:solidFill>
              </a:defRPr>
            </a:pPr>
            <a:r>
              <a:rPr sz="3200" dirty="0" err="1">
                <a:solidFill>
                  <a:srgbClr val="002060"/>
                </a:solidFill>
              </a:rPr>
              <a:t>Nivel</a:t>
            </a:r>
            <a:r>
              <a:rPr sz="3200" dirty="0">
                <a:solidFill>
                  <a:srgbClr val="002060"/>
                </a:solidFill>
              </a:rPr>
              <a:t> de </a:t>
            </a:r>
            <a:r>
              <a:rPr sz="3200" dirty="0" err="1">
                <a:solidFill>
                  <a:srgbClr val="002060"/>
                </a:solidFill>
              </a:rPr>
              <a:t>texto</a:t>
            </a:r>
            <a:r>
              <a:rPr sz="3200" dirty="0">
                <a:solidFill>
                  <a:srgbClr val="002060"/>
                </a:solidFill>
              </a:rPr>
              <a:t> 3</a:t>
            </a:r>
          </a:p>
          <a:p>
            <a:pPr lvl="3">
              <a:defRPr sz="1800">
                <a:solidFill>
                  <a:srgbClr val="000000"/>
                </a:solidFill>
              </a:defRPr>
            </a:pPr>
            <a:r>
              <a:rPr sz="3200" dirty="0" err="1">
                <a:solidFill>
                  <a:srgbClr val="002060"/>
                </a:solidFill>
              </a:rPr>
              <a:t>Nivel</a:t>
            </a:r>
            <a:r>
              <a:rPr sz="3200" dirty="0">
                <a:solidFill>
                  <a:srgbClr val="002060"/>
                </a:solidFill>
              </a:rPr>
              <a:t> de </a:t>
            </a:r>
            <a:r>
              <a:rPr sz="3200" dirty="0" err="1">
                <a:solidFill>
                  <a:srgbClr val="002060"/>
                </a:solidFill>
              </a:rPr>
              <a:t>texto</a:t>
            </a:r>
            <a:r>
              <a:rPr sz="3200" dirty="0">
                <a:solidFill>
                  <a:srgbClr val="002060"/>
                </a:solidFill>
              </a:rPr>
              <a:t> 4</a:t>
            </a:r>
          </a:p>
          <a:p>
            <a:pPr lvl="4">
              <a:defRPr sz="1800">
                <a:solidFill>
                  <a:srgbClr val="000000"/>
                </a:solidFill>
              </a:defRPr>
            </a:pPr>
            <a:r>
              <a:rPr sz="3200" dirty="0" err="1">
                <a:solidFill>
                  <a:srgbClr val="002060"/>
                </a:solidFill>
              </a:rPr>
              <a:t>Nivel</a:t>
            </a:r>
            <a:r>
              <a:rPr sz="3200" dirty="0">
                <a:solidFill>
                  <a:srgbClr val="002060"/>
                </a:solidFill>
              </a:rPr>
              <a:t> de </a:t>
            </a:r>
            <a:r>
              <a:rPr sz="3200" dirty="0" err="1">
                <a:solidFill>
                  <a:srgbClr val="002060"/>
                </a:solidFill>
              </a:rPr>
              <a:t>texto</a:t>
            </a:r>
            <a:r>
              <a:rPr sz="3200" dirty="0">
                <a:solidFill>
                  <a:srgbClr val="002060"/>
                </a:solidFill>
              </a:rPr>
              <a:t> 5</a:t>
            </a:r>
          </a:p>
        </p:txBody>
      </p:sp>
      <p:sp>
        <p:nvSpPr>
          <p:cNvPr id="68" name="67 CuadroTexto"/>
          <p:cNvSpPr txBox="1"/>
          <p:nvPr userDrawn="1"/>
        </p:nvSpPr>
        <p:spPr>
          <a:xfrm>
            <a:off x="7138944" y="358852"/>
            <a:ext cx="1592742" cy="677106"/>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s-MX" sz="2200" b="1" i="0" u="none" strike="noStrike" cap="none" spc="300" normalizeH="0" dirty="0" smtClean="0">
                <a:ln>
                  <a:noFill/>
                </a:ln>
                <a:solidFill>
                  <a:srgbClr val="800000"/>
                </a:solidFill>
                <a:effectLst/>
                <a:uFillTx/>
                <a:latin typeface="Verdana" panose="020B0604030504040204" pitchFamily="34" charset="0"/>
                <a:ea typeface="Verdana" panose="020B0604030504040204" pitchFamily="34" charset="0"/>
                <a:cs typeface="Verdana" panose="020B0604030504040204" pitchFamily="34" charset="0"/>
                <a:sym typeface="Arial"/>
              </a:rPr>
              <a:t>ENAPEA</a:t>
            </a:r>
          </a:p>
          <a:p>
            <a:pPr marL="0" marR="0" indent="0" algn="ctr" defTabSz="914400" rtl="0" fontAlgn="auto" latinLnBrk="1" hangingPunct="0">
              <a:lnSpc>
                <a:spcPct val="100000"/>
              </a:lnSpc>
              <a:spcBef>
                <a:spcPts val="0"/>
              </a:spcBef>
              <a:spcAft>
                <a:spcPts val="0"/>
              </a:spcAft>
              <a:buClrTx/>
              <a:buSzTx/>
              <a:buFontTx/>
              <a:buNone/>
              <a:tabLst/>
            </a:pPr>
            <a:r>
              <a:rPr lang="es-MX" sz="800" b="1" spc="-30" dirty="0" smtClean="0">
                <a:solidFill>
                  <a:schemeClr val="tx1"/>
                </a:solidFill>
                <a:latin typeface="Arial Narrow" panose="020B0606020202030204" pitchFamily="34" charset="0"/>
                <a:ea typeface="Verdana" panose="020B0604030504040204" pitchFamily="34" charset="0"/>
                <a:cs typeface="Verdana" panose="020B0604030504040204" pitchFamily="34" charset="0"/>
              </a:rPr>
              <a:t>Estrategia Nacional para la P</a:t>
            </a:r>
            <a:r>
              <a:rPr kumimoji="0" lang="es-MX" sz="800" b="1" i="0" u="none" strike="noStrike" cap="none" spc="-30" normalizeH="0" baseline="0" dirty="0" smtClean="0">
                <a:ln>
                  <a:noFill/>
                </a:ln>
                <a:solidFill>
                  <a:schemeClr val="tx1"/>
                </a:solidFill>
                <a:effectLst/>
                <a:uFillTx/>
                <a:latin typeface="Arial Narrow" panose="020B0606020202030204" pitchFamily="34" charset="0"/>
                <a:ea typeface="Verdana" panose="020B0604030504040204" pitchFamily="34" charset="0"/>
                <a:cs typeface="Verdana" panose="020B0604030504040204" pitchFamily="34" charset="0"/>
                <a:sym typeface="Arial"/>
              </a:rPr>
              <a:t>revención</a:t>
            </a:r>
          </a:p>
          <a:p>
            <a:pPr marL="0" marR="0" indent="0" algn="ctr" defTabSz="914400" rtl="0" fontAlgn="auto" latinLnBrk="1" hangingPunct="0">
              <a:lnSpc>
                <a:spcPct val="100000"/>
              </a:lnSpc>
              <a:spcBef>
                <a:spcPts val="0"/>
              </a:spcBef>
              <a:spcAft>
                <a:spcPts val="0"/>
              </a:spcAft>
              <a:buClrTx/>
              <a:buSzTx/>
              <a:buFontTx/>
              <a:buNone/>
              <a:tabLst/>
            </a:pPr>
            <a:r>
              <a:rPr kumimoji="0" lang="es-MX" sz="800" b="1" i="0" u="none" strike="noStrike" cap="none" spc="40" normalizeH="0" dirty="0" smtClean="0">
                <a:ln>
                  <a:noFill/>
                </a:ln>
                <a:solidFill>
                  <a:schemeClr val="tx1"/>
                </a:solidFill>
                <a:effectLst/>
                <a:uFillTx/>
                <a:latin typeface="Arial Narrow" panose="020B0606020202030204" pitchFamily="34" charset="0"/>
                <a:ea typeface="Verdana" panose="020B0604030504040204" pitchFamily="34" charset="0"/>
                <a:cs typeface="Verdana" panose="020B0604030504040204" pitchFamily="34" charset="0"/>
                <a:sym typeface="Arial"/>
              </a:rPr>
              <a:t>del Embarazo en </a:t>
            </a:r>
            <a:r>
              <a:rPr lang="es-MX" sz="800" b="1" spc="40" baseline="0" dirty="0" smtClean="0">
                <a:solidFill>
                  <a:schemeClr val="tx1"/>
                </a:solidFill>
                <a:latin typeface="Arial Narrow" panose="020B0606020202030204" pitchFamily="34" charset="0"/>
                <a:ea typeface="Verdana" panose="020B0604030504040204" pitchFamily="34" charset="0"/>
                <a:cs typeface="Verdana" panose="020B0604030504040204" pitchFamily="34" charset="0"/>
              </a:rPr>
              <a:t>Adolescentes</a:t>
            </a:r>
            <a:endParaRPr kumimoji="0" lang="es-MX" sz="800" b="1" i="0" u="none" strike="noStrike" cap="none" spc="40" normalizeH="0" baseline="0" dirty="0">
              <a:ln>
                <a:noFill/>
              </a:ln>
              <a:solidFill>
                <a:schemeClr val="tx1"/>
              </a:solidFill>
              <a:effectLst/>
              <a:uFillTx/>
              <a:latin typeface="Arial Narrow" panose="020B0606020202030204" pitchFamily="34" charset="0"/>
              <a:ea typeface="Verdana" panose="020B0604030504040204" pitchFamily="34" charset="0"/>
              <a:cs typeface="Verdana" panose="020B0604030504040204" pitchFamily="34" charset="0"/>
              <a:sym typeface="Arial"/>
            </a:endParaRPr>
          </a:p>
        </p:txBody>
      </p:sp>
    </p:spTree>
    <p:extLst>
      <p:ext uri="{BB962C8B-B14F-4D97-AF65-F5344CB8AC3E}">
        <p14:creationId xmlns:p14="http://schemas.microsoft.com/office/powerpoint/2010/main" val="394344056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CC07A48A-F608-411E-8086-7DF3D2D982E2}" type="datetimeFigureOut">
              <a:rPr lang="es-ES" smtClean="0"/>
              <a:t>21/06/2017</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F8DE341F-8BE2-4241-98C3-349347E2E58C}" type="slidenum">
              <a:rPr lang="es-ES" smtClean="0"/>
              <a:t>‹Nº›</a:t>
            </a:fld>
            <a:endParaRPr lang="es-ES" dirty="0"/>
          </a:p>
        </p:txBody>
      </p:sp>
    </p:spTree>
    <p:extLst>
      <p:ext uri="{BB962C8B-B14F-4D97-AF65-F5344CB8AC3E}">
        <p14:creationId xmlns:p14="http://schemas.microsoft.com/office/powerpoint/2010/main" val="404949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CC07A48A-F608-411E-8086-7DF3D2D982E2}" type="datetimeFigureOut">
              <a:rPr lang="es-ES" smtClean="0"/>
              <a:t>21/06/2017</a:t>
            </a:fld>
            <a:endParaRPr lang="es-ES" dirty="0"/>
          </a:p>
        </p:txBody>
      </p:sp>
      <p:sp>
        <p:nvSpPr>
          <p:cNvPr id="8" name="7 Marcador de pie de página"/>
          <p:cNvSpPr>
            <a:spLocks noGrp="1"/>
          </p:cNvSpPr>
          <p:nvPr>
            <p:ph type="ftr" sz="quarter" idx="11"/>
          </p:nvPr>
        </p:nvSpPr>
        <p:spPr/>
        <p:txBody>
          <a:bodyPr/>
          <a:lstStyle/>
          <a:p>
            <a:endParaRPr lang="es-ES" dirty="0"/>
          </a:p>
        </p:txBody>
      </p:sp>
      <p:sp>
        <p:nvSpPr>
          <p:cNvPr id="9" name="8 Marcador de número de diapositiva"/>
          <p:cNvSpPr>
            <a:spLocks noGrp="1"/>
          </p:cNvSpPr>
          <p:nvPr>
            <p:ph type="sldNum" sz="quarter" idx="12"/>
          </p:nvPr>
        </p:nvSpPr>
        <p:spPr/>
        <p:txBody>
          <a:bodyPr/>
          <a:lstStyle/>
          <a:p>
            <a:fld id="{F8DE341F-8BE2-4241-98C3-349347E2E58C}" type="slidenum">
              <a:rPr lang="es-ES" smtClean="0"/>
              <a:t>‹Nº›</a:t>
            </a:fld>
            <a:endParaRPr lang="es-ES" dirty="0"/>
          </a:p>
        </p:txBody>
      </p:sp>
    </p:spTree>
    <p:extLst>
      <p:ext uri="{BB962C8B-B14F-4D97-AF65-F5344CB8AC3E}">
        <p14:creationId xmlns:p14="http://schemas.microsoft.com/office/powerpoint/2010/main" val="1313667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CC07A48A-F608-411E-8086-7DF3D2D982E2}" type="datetimeFigureOut">
              <a:rPr lang="es-ES" smtClean="0"/>
              <a:t>21/06/2017</a:t>
            </a:fld>
            <a:endParaRPr lang="es-ES" dirty="0"/>
          </a:p>
        </p:txBody>
      </p:sp>
      <p:sp>
        <p:nvSpPr>
          <p:cNvPr id="4" name="3 Marcador de pie de página"/>
          <p:cNvSpPr>
            <a:spLocks noGrp="1"/>
          </p:cNvSpPr>
          <p:nvPr>
            <p:ph type="ftr" sz="quarter" idx="11"/>
          </p:nvPr>
        </p:nvSpPr>
        <p:spPr/>
        <p:txBody>
          <a:bodyPr/>
          <a:lstStyle/>
          <a:p>
            <a:endParaRPr lang="es-ES" dirty="0"/>
          </a:p>
        </p:txBody>
      </p:sp>
      <p:sp>
        <p:nvSpPr>
          <p:cNvPr id="5" name="4 Marcador de número de diapositiva"/>
          <p:cNvSpPr>
            <a:spLocks noGrp="1"/>
          </p:cNvSpPr>
          <p:nvPr>
            <p:ph type="sldNum" sz="quarter" idx="12"/>
          </p:nvPr>
        </p:nvSpPr>
        <p:spPr/>
        <p:txBody>
          <a:bodyPr/>
          <a:lstStyle/>
          <a:p>
            <a:fld id="{F8DE341F-8BE2-4241-98C3-349347E2E58C}" type="slidenum">
              <a:rPr lang="es-ES" smtClean="0"/>
              <a:t>‹Nº›</a:t>
            </a:fld>
            <a:endParaRPr lang="es-ES" dirty="0"/>
          </a:p>
        </p:txBody>
      </p:sp>
    </p:spTree>
    <p:extLst>
      <p:ext uri="{BB962C8B-B14F-4D97-AF65-F5344CB8AC3E}">
        <p14:creationId xmlns:p14="http://schemas.microsoft.com/office/powerpoint/2010/main" val="1861839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CC07A48A-F608-411E-8086-7DF3D2D982E2}" type="datetimeFigureOut">
              <a:rPr lang="es-ES" smtClean="0"/>
              <a:t>21/06/2017</a:t>
            </a:fld>
            <a:endParaRPr lang="es-ES" dirty="0"/>
          </a:p>
        </p:txBody>
      </p:sp>
      <p:sp>
        <p:nvSpPr>
          <p:cNvPr id="3" name="2 Marcador de pie de página"/>
          <p:cNvSpPr>
            <a:spLocks noGrp="1"/>
          </p:cNvSpPr>
          <p:nvPr>
            <p:ph type="ftr" sz="quarter" idx="11"/>
          </p:nvPr>
        </p:nvSpPr>
        <p:spPr/>
        <p:txBody>
          <a:bodyPr/>
          <a:lstStyle/>
          <a:p>
            <a:endParaRPr lang="es-ES" dirty="0"/>
          </a:p>
        </p:txBody>
      </p:sp>
      <p:sp>
        <p:nvSpPr>
          <p:cNvPr id="4" name="3 Marcador de número de diapositiva"/>
          <p:cNvSpPr>
            <a:spLocks noGrp="1"/>
          </p:cNvSpPr>
          <p:nvPr>
            <p:ph type="sldNum" sz="quarter" idx="12"/>
          </p:nvPr>
        </p:nvSpPr>
        <p:spPr/>
        <p:txBody>
          <a:bodyPr/>
          <a:lstStyle/>
          <a:p>
            <a:fld id="{F8DE341F-8BE2-4241-98C3-349347E2E58C}" type="slidenum">
              <a:rPr lang="es-ES" smtClean="0"/>
              <a:t>‹Nº›</a:t>
            </a:fld>
            <a:endParaRPr lang="es-ES" dirty="0"/>
          </a:p>
        </p:txBody>
      </p:sp>
    </p:spTree>
    <p:extLst>
      <p:ext uri="{BB962C8B-B14F-4D97-AF65-F5344CB8AC3E}">
        <p14:creationId xmlns:p14="http://schemas.microsoft.com/office/powerpoint/2010/main" val="3985469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C07A48A-F608-411E-8086-7DF3D2D982E2}" type="datetimeFigureOut">
              <a:rPr lang="es-ES" smtClean="0"/>
              <a:t>21/06/2017</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F8DE341F-8BE2-4241-98C3-349347E2E58C}" type="slidenum">
              <a:rPr lang="es-ES" smtClean="0"/>
              <a:t>‹Nº›</a:t>
            </a:fld>
            <a:endParaRPr lang="es-ES" dirty="0"/>
          </a:p>
        </p:txBody>
      </p:sp>
    </p:spTree>
    <p:extLst>
      <p:ext uri="{BB962C8B-B14F-4D97-AF65-F5344CB8AC3E}">
        <p14:creationId xmlns:p14="http://schemas.microsoft.com/office/powerpoint/2010/main" val="2381261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C07A48A-F608-411E-8086-7DF3D2D982E2}" type="datetimeFigureOut">
              <a:rPr lang="es-ES" smtClean="0"/>
              <a:t>21/06/2017</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F8DE341F-8BE2-4241-98C3-349347E2E58C}" type="slidenum">
              <a:rPr lang="es-ES" smtClean="0"/>
              <a:t>‹Nº›</a:t>
            </a:fld>
            <a:endParaRPr lang="es-ES" dirty="0"/>
          </a:p>
        </p:txBody>
      </p:sp>
    </p:spTree>
    <p:extLst>
      <p:ext uri="{BB962C8B-B14F-4D97-AF65-F5344CB8AC3E}">
        <p14:creationId xmlns:p14="http://schemas.microsoft.com/office/powerpoint/2010/main" val="2623751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1.jpe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07A48A-F608-411E-8086-7DF3D2D982E2}" type="datetimeFigureOut">
              <a:rPr lang="es-ES" smtClean="0"/>
              <a:t>21/06/2017</a:t>
            </a:fld>
            <a:endParaRPr lang="es-ES"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DE341F-8BE2-4241-98C3-349347E2E58C}" type="slidenum">
              <a:rPr lang="es-ES" smtClean="0"/>
              <a:t>‹Nº›</a:t>
            </a:fld>
            <a:endParaRPr lang="es-ES" dirty="0"/>
          </a:p>
        </p:txBody>
      </p:sp>
    </p:spTree>
    <p:extLst>
      <p:ext uri="{BB962C8B-B14F-4D97-AF65-F5344CB8AC3E}">
        <p14:creationId xmlns:p14="http://schemas.microsoft.com/office/powerpoint/2010/main" val="3690857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1989138"/>
            <a:ext cx="8229600" cy="41370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p>
        </p:txBody>
      </p:sp>
      <p:sp>
        <p:nvSpPr>
          <p:cNvPr id="1031" name="Line 7"/>
          <p:cNvSpPr>
            <a:spLocks noChangeShapeType="1"/>
          </p:cNvSpPr>
          <p:nvPr/>
        </p:nvSpPr>
        <p:spPr bwMode="auto">
          <a:xfrm>
            <a:off x="648539" y="260350"/>
            <a:ext cx="7740000" cy="0"/>
          </a:xfrm>
          <a:prstGeom prst="line">
            <a:avLst/>
          </a:prstGeom>
          <a:noFill/>
          <a:ln w="57150">
            <a:solidFill>
              <a:schemeClr val="bg2"/>
            </a:solidFill>
            <a:round/>
            <a:headEnd/>
            <a:tailEnd/>
          </a:ln>
          <a:effectLst/>
        </p:spPr>
        <p:txBody>
          <a:bodyPr/>
          <a:lstStyle/>
          <a:p>
            <a:pPr fontAlgn="base">
              <a:spcBef>
                <a:spcPct val="0"/>
              </a:spcBef>
              <a:spcAft>
                <a:spcPct val="0"/>
              </a:spcAft>
              <a:defRPr/>
            </a:pPr>
            <a:endParaRPr lang="es-MX" dirty="0">
              <a:solidFill>
                <a:srgbClr val="000000"/>
              </a:solidFill>
            </a:endParaRPr>
          </a:p>
        </p:txBody>
      </p:sp>
      <p:sp>
        <p:nvSpPr>
          <p:cNvPr id="1032" name="Rectangle 8"/>
          <p:cNvSpPr>
            <a:spLocks noChangeArrowheads="1"/>
          </p:cNvSpPr>
          <p:nvPr/>
        </p:nvSpPr>
        <p:spPr bwMode="auto">
          <a:xfrm>
            <a:off x="651185" y="333375"/>
            <a:ext cx="7740000" cy="214313"/>
          </a:xfrm>
          <a:prstGeom prst="rect">
            <a:avLst/>
          </a:prstGeom>
          <a:gradFill rotWithShape="1">
            <a:gsLst>
              <a:gs pos="0">
                <a:srgbClr val="B2B2B2"/>
              </a:gs>
              <a:gs pos="100000">
                <a:schemeClr val="bg1"/>
              </a:gs>
            </a:gsLst>
            <a:lin ang="5400000" scaled="1"/>
          </a:gradFill>
          <a:ln w="9525">
            <a:noFill/>
            <a:miter lim="800000"/>
            <a:headEnd/>
            <a:tailEnd/>
          </a:ln>
          <a:effectLst/>
        </p:spPr>
        <p:txBody>
          <a:bodyPr wrap="none" anchor="ctr"/>
          <a:lstStyle/>
          <a:p>
            <a:pPr fontAlgn="base">
              <a:spcBef>
                <a:spcPct val="0"/>
              </a:spcBef>
              <a:spcAft>
                <a:spcPct val="0"/>
              </a:spcAft>
              <a:defRPr/>
            </a:pPr>
            <a:endParaRPr lang="es-MX" dirty="0">
              <a:solidFill>
                <a:srgbClr val="000000"/>
              </a:solidFill>
            </a:endParaRPr>
          </a:p>
        </p:txBody>
      </p:sp>
      <p:sp>
        <p:nvSpPr>
          <p:cNvPr id="1036" name="Line 12"/>
          <p:cNvSpPr>
            <a:spLocks noChangeShapeType="1"/>
          </p:cNvSpPr>
          <p:nvPr/>
        </p:nvSpPr>
        <p:spPr bwMode="auto">
          <a:xfrm>
            <a:off x="4546600" y="6537325"/>
            <a:ext cx="3313113" cy="0"/>
          </a:xfrm>
          <a:prstGeom prst="line">
            <a:avLst/>
          </a:prstGeom>
          <a:noFill/>
          <a:ln w="57150">
            <a:solidFill>
              <a:schemeClr val="bg2"/>
            </a:solidFill>
            <a:round/>
            <a:headEnd/>
            <a:tailEnd/>
          </a:ln>
          <a:effectLst/>
        </p:spPr>
        <p:txBody>
          <a:bodyPr/>
          <a:lstStyle/>
          <a:p>
            <a:pPr fontAlgn="base">
              <a:spcBef>
                <a:spcPct val="0"/>
              </a:spcBef>
              <a:spcAft>
                <a:spcPct val="0"/>
              </a:spcAft>
              <a:defRPr/>
            </a:pPr>
            <a:endParaRPr lang="es-MX" dirty="0">
              <a:solidFill>
                <a:srgbClr val="000000"/>
              </a:solidFill>
            </a:endParaRPr>
          </a:p>
        </p:txBody>
      </p:sp>
      <p:sp>
        <p:nvSpPr>
          <p:cNvPr id="1037" name="Rectangle 13"/>
          <p:cNvSpPr>
            <a:spLocks noChangeArrowheads="1"/>
          </p:cNvSpPr>
          <p:nvPr/>
        </p:nvSpPr>
        <p:spPr bwMode="auto">
          <a:xfrm>
            <a:off x="611188" y="549275"/>
            <a:ext cx="8229600" cy="503238"/>
          </a:xfrm>
          <a:prstGeom prst="rect">
            <a:avLst/>
          </a:prstGeom>
          <a:noFill/>
          <a:ln w="9525">
            <a:noFill/>
            <a:miter lim="800000"/>
            <a:headEnd/>
            <a:tailEnd/>
          </a:ln>
          <a:effectLst/>
        </p:spPr>
        <p:txBody>
          <a:bodyPr anchor="ctr"/>
          <a:lstStyle/>
          <a:p>
            <a:pPr algn="ctr" fontAlgn="base">
              <a:spcBef>
                <a:spcPct val="0"/>
              </a:spcBef>
              <a:spcAft>
                <a:spcPct val="0"/>
              </a:spcAft>
              <a:defRPr/>
            </a:pPr>
            <a:endParaRPr lang="es-ES_tradnl" sz="2400" dirty="0">
              <a:solidFill>
                <a:srgbClr val="000000"/>
              </a:solidFill>
            </a:endParaRPr>
          </a:p>
        </p:txBody>
      </p:sp>
      <p:pic>
        <p:nvPicPr>
          <p:cNvPr id="8" name="0 Imagen" descr="Logo ANMM2.jpg"/>
          <p:cNvPicPr/>
          <p:nvPr/>
        </p:nvPicPr>
        <p:blipFill>
          <a:blip r:embed="rId23" cstate="print"/>
          <a:srcRect/>
          <a:stretch>
            <a:fillRect/>
          </a:stretch>
        </p:blipFill>
        <p:spPr bwMode="auto">
          <a:xfrm>
            <a:off x="3923928" y="6295975"/>
            <a:ext cx="576064" cy="517401"/>
          </a:xfrm>
          <a:prstGeom prst="rect">
            <a:avLst/>
          </a:prstGeom>
          <a:noFill/>
          <a:ln w="9525">
            <a:noFill/>
            <a:miter lim="800000"/>
            <a:headEnd/>
            <a:tailEnd/>
          </a:ln>
        </p:spPr>
      </p:pic>
    </p:spTree>
    <p:extLst>
      <p:ext uri="{BB962C8B-B14F-4D97-AF65-F5344CB8AC3E}">
        <p14:creationId xmlns:p14="http://schemas.microsoft.com/office/powerpoint/2010/main" val="61187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8" r:id="rId17"/>
    <p:sldLayoutId id="2147483679" r:id="rId18"/>
    <p:sldLayoutId id="2147483680" r:id="rId19"/>
    <p:sldLayoutId id="2147483681" r:id="rId20"/>
    <p:sldLayoutId id="2147483682" r:id="rId21"/>
  </p:sldLayoutIdLst>
  <p:timing>
    <p:tnLst>
      <p:par>
        <p:cTn id="1" dur="indefinite" restart="never" nodeType="tmRoot"/>
      </p:par>
    </p:tnLst>
  </p:timing>
  <p:txStyles>
    <p:title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400">
          <a:solidFill>
            <a:schemeClr val="tx2"/>
          </a:solidFill>
          <a:latin typeface="Arial" charset="0"/>
        </a:defRPr>
      </a:lvl2pPr>
      <a:lvl3pPr algn="ctr" rtl="0" eaLnBrk="0" fontAlgn="base" hangingPunct="0">
        <a:spcBef>
          <a:spcPct val="0"/>
        </a:spcBef>
        <a:spcAft>
          <a:spcPct val="0"/>
        </a:spcAft>
        <a:defRPr sz="2400">
          <a:solidFill>
            <a:schemeClr val="tx2"/>
          </a:solidFill>
          <a:latin typeface="Arial" charset="0"/>
        </a:defRPr>
      </a:lvl3pPr>
      <a:lvl4pPr algn="ctr" rtl="0" eaLnBrk="0" fontAlgn="base" hangingPunct="0">
        <a:spcBef>
          <a:spcPct val="0"/>
        </a:spcBef>
        <a:spcAft>
          <a:spcPct val="0"/>
        </a:spcAft>
        <a:defRPr sz="2400">
          <a:solidFill>
            <a:schemeClr val="tx2"/>
          </a:solidFill>
          <a:latin typeface="Arial" charset="0"/>
        </a:defRPr>
      </a:lvl4pPr>
      <a:lvl5pPr algn="ctr" rtl="0" eaLnBrk="0" fontAlgn="base" hangingPunct="0">
        <a:spcBef>
          <a:spcPct val="0"/>
        </a:spcBef>
        <a:spcAft>
          <a:spcPct val="0"/>
        </a:spcAft>
        <a:defRPr sz="2400">
          <a:solidFill>
            <a:schemeClr val="tx2"/>
          </a:solidFill>
          <a:latin typeface="Arial" charset="0"/>
        </a:defRPr>
      </a:lvl5pPr>
      <a:lvl6pPr marL="457200" algn="ctr" rtl="0" fontAlgn="base">
        <a:spcBef>
          <a:spcPct val="0"/>
        </a:spcBef>
        <a:spcAft>
          <a:spcPct val="0"/>
        </a:spcAft>
        <a:defRPr sz="2400">
          <a:solidFill>
            <a:schemeClr val="tx2"/>
          </a:solidFill>
          <a:latin typeface="Arial" charset="0"/>
        </a:defRPr>
      </a:lvl6pPr>
      <a:lvl7pPr marL="914400" algn="ctr" rtl="0" fontAlgn="base">
        <a:spcBef>
          <a:spcPct val="0"/>
        </a:spcBef>
        <a:spcAft>
          <a:spcPct val="0"/>
        </a:spcAft>
        <a:defRPr sz="2400">
          <a:solidFill>
            <a:schemeClr val="tx2"/>
          </a:solidFill>
          <a:latin typeface="Arial" charset="0"/>
        </a:defRPr>
      </a:lvl7pPr>
      <a:lvl8pPr marL="1371600" algn="ctr" rtl="0" fontAlgn="base">
        <a:spcBef>
          <a:spcPct val="0"/>
        </a:spcBef>
        <a:spcAft>
          <a:spcPct val="0"/>
        </a:spcAft>
        <a:defRPr sz="2400">
          <a:solidFill>
            <a:schemeClr val="tx2"/>
          </a:solidFill>
          <a:latin typeface="Arial" charset="0"/>
        </a:defRPr>
      </a:lvl8pPr>
      <a:lvl9pPr marL="1828800" algn="ctr" rtl="0" fontAlgn="base">
        <a:spcBef>
          <a:spcPct val="0"/>
        </a:spcBef>
        <a:spcAft>
          <a:spcPct val="0"/>
        </a:spcAft>
        <a:defRPr sz="2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31.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4" Type="http://schemas.openxmlformats.org/officeDocument/2006/relationships/image" Target="../media/image20.emf"/></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s://www.elsoldemexico.com.mx/mexico/627904-existen-dos-millones-de-pobres-mas-en-el-pais-coneval" TargetMode="External"/><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5.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insad.com.mx/nuevo-estudio-sobre-uniones-tempranas-en-mexico/" TargetMode="External"/><Relationship Id="rId1" Type="http://schemas.openxmlformats.org/officeDocument/2006/relationships/slideLayout" Target="../slideLayouts/slideLayout17.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6.emf"/><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5373216"/>
            <a:ext cx="8496944" cy="1008112"/>
          </a:xfrm>
        </p:spPr>
        <p:txBody>
          <a:bodyPr/>
          <a:lstStyle/>
          <a:p>
            <a:pPr marL="0" indent="0" algn="ctr">
              <a:buNone/>
            </a:pPr>
            <a:r>
              <a:rPr lang="es-MX" sz="2200" b="1" i="1" dirty="0" smtClean="0">
                <a:latin typeface="Lucida Sans Unicode" pitchFamily="34" charset="0"/>
                <a:cs typeface="Lucida Sans Unicode" pitchFamily="34" charset="0"/>
              </a:rPr>
              <a:t>Dr. Manuel Urbina Fuentes </a:t>
            </a:r>
          </a:p>
          <a:p>
            <a:pPr marL="0" indent="0" algn="r">
              <a:buNone/>
            </a:pPr>
            <a:endParaRPr lang="es-MX" sz="1800" b="1" i="1" dirty="0" smtClean="0">
              <a:latin typeface="Lucida Sans Unicode" pitchFamily="34" charset="0"/>
              <a:cs typeface="Lucida Sans Unicode" pitchFamily="34" charset="0"/>
            </a:endParaRPr>
          </a:p>
          <a:p>
            <a:pPr marL="0" indent="0" algn="r">
              <a:buNone/>
            </a:pPr>
            <a:r>
              <a:rPr lang="es-MX" sz="1600" b="1" i="1" dirty="0" smtClean="0">
                <a:latin typeface="Lucida Sans Unicode" pitchFamily="34" charset="0"/>
                <a:cs typeface="Lucida Sans Unicode" pitchFamily="34" charset="0"/>
              </a:rPr>
              <a:t>Junio 21 del  2017</a:t>
            </a:r>
            <a:endParaRPr lang="es-MX" sz="1600" b="1" i="1" dirty="0">
              <a:latin typeface="Lucida Sans Unicode" pitchFamily="34" charset="0"/>
              <a:cs typeface="Lucida Sans Unicode" pitchFamily="34" charset="0"/>
            </a:endParaRPr>
          </a:p>
          <a:p>
            <a:pPr marL="0" indent="0" algn="r">
              <a:buNone/>
            </a:pPr>
            <a:r>
              <a:rPr lang="es-MX" sz="1600" b="1" i="1" dirty="0" smtClean="0">
                <a:latin typeface="Lucida Sans Unicode" pitchFamily="34" charset="0"/>
                <a:cs typeface="Lucida Sans Unicode" pitchFamily="34" charset="0"/>
              </a:rPr>
              <a:t>                                  </a:t>
            </a:r>
          </a:p>
        </p:txBody>
      </p:sp>
      <p:sp>
        <p:nvSpPr>
          <p:cNvPr id="5" name="4 CuadroTexto"/>
          <p:cNvSpPr txBox="1"/>
          <p:nvPr/>
        </p:nvSpPr>
        <p:spPr>
          <a:xfrm>
            <a:off x="467544" y="1628800"/>
            <a:ext cx="8352928" cy="3585597"/>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endParaRPr lang="es-MX" sz="2300" b="1" i="1" dirty="0">
              <a:solidFill>
                <a:srgbClr val="FFFFFF"/>
              </a:solidFill>
              <a:latin typeface="Lucida Sans" panose="020B0602040502020204" pitchFamily="34" charset="0"/>
              <a:cs typeface="Lucida Sans" panose="020B0602040502020204" pitchFamily="34" charset="0"/>
            </a:endParaRPr>
          </a:p>
          <a:p>
            <a:pPr algn="ctr"/>
            <a:r>
              <a:rPr lang="es-MX" sz="2600" b="1" i="1" dirty="0">
                <a:solidFill>
                  <a:srgbClr val="FFFFFF"/>
                </a:solidFill>
                <a:latin typeface="Lucida Sans" panose="020B0602040502020204" pitchFamily="34" charset="0"/>
                <a:cs typeface="Lucida Sans" panose="020B0602040502020204" pitchFamily="34" charset="0"/>
              </a:rPr>
              <a:t>ACADEMIA NACIONAL DE MEDICINA DE </a:t>
            </a:r>
            <a:r>
              <a:rPr lang="es-MX" sz="2600" b="1" i="1" dirty="0" smtClean="0">
                <a:solidFill>
                  <a:srgbClr val="FFFFFF"/>
                </a:solidFill>
                <a:latin typeface="Lucida Sans" panose="020B0602040502020204" pitchFamily="34" charset="0"/>
                <a:cs typeface="Lucida Sans" panose="020B0602040502020204" pitchFamily="34" charset="0"/>
              </a:rPr>
              <a:t>MÉXICO</a:t>
            </a:r>
            <a:endParaRPr lang="es-MX" sz="2600" b="1" i="1" dirty="0">
              <a:solidFill>
                <a:srgbClr val="FFFFFF"/>
              </a:solidFill>
              <a:latin typeface="Lucida Sans" panose="020B0602040502020204" pitchFamily="34" charset="0"/>
              <a:cs typeface="Lucida Sans" panose="020B0602040502020204" pitchFamily="34" charset="0"/>
            </a:endParaRPr>
          </a:p>
          <a:p>
            <a:pPr algn="ctr"/>
            <a:endParaRPr lang="es-MX" b="1" i="1" dirty="0">
              <a:solidFill>
                <a:srgbClr val="FFFFFF"/>
              </a:solidFill>
              <a:latin typeface="Lucida Sans" panose="020B0602040502020204" pitchFamily="34" charset="0"/>
              <a:cs typeface="Lucida Sans" panose="020B0602040502020204" pitchFamily="34" charset="0"/>
            </a:endParaRPr>
          </a:p>
          <a:p>
            <a:pPr algn="ctr"/>
            <a:r>
              <a:rPr lang="es-MX" sz="2000" b="1" dirty="0">
                <a:solidFill>
                  <a:srgbClr val="FFFFFF"/>
                </a:solidFill>
                <a:latin typeface="Lucida Sans" panose="020B0602040502020204" pitchFamily="34" charset="0"/>
                <a:cs typeface="Lucida Sans" panose="020B0602040502020204" pitchFamily="34" charset="0"/>
              </a:rPr>
              <a:t>“EL </a:t>
            </a:r>
            <a:r>
              <a:rPr lang="es-MX" sz="2000" b="1" dirty="0" smtClean="0">
                <a:solidFill>
                  <a:srgbClr val="FFFFFF"/>
                </a:solidFill>
                <a:latin typeface="Lucida Sans" panose="020B0602040502020204" pitchFamily="34" charset="0"/>
                <a:cs typeface="Lucida Sans" panose="020B0602040502020204" pitchFamily="34" charset="0"/>
              </a:rPr>
              <a:t>DESARROLLO DE LA CAPACIDAD  PARA LA REGULACIÓN EN SALUD EN MÉXICO”</a:t>
            </a:r>
            <a:endParaRPr lang="es-MX" sz="2000" b="1" dirty="0">
              <a:solidFill>
                <a:srgbClr val="FFFFFF"/>
              </a:solidFill>
              <a:latin typeface="Lucida Sans" panose="020B0602040502020204" pitchFamily="34" charset="0"/>
              <a:cs typeface="Lucida Sans" panose="020B0602040502020204" pitchFamily="34" charset="0"/>
            </a:endParaRPr>
          </a:p>
          <a:p>
            <a:pPr algn="ctr"/>
            <a:endParaRPr lang="es-MX" sz="2400" b="1" i="1" dirty="0">
              <a:solidFill>
                <a:srgbClr val="FFFFFF"/>
              </a:solidFill>
              <a:latin typeface="Lucida Sans" panose="020B0602040502020204" pitchFamily="34" charset="0"/>
              <a:cs typeface="Lucida Sans" panose="020B0602040502020204" pitchFamily="34" charset="0"/>
            </a:endParaRPr>
          </a:p>
          <a:p>
            <a:pPr algn="ctr"/>
            <a:r>
              <a:rPr lang="es-MX" sz="2400" b="1" i="1" dirty="0">
                <a:solidFill>
                  <a:srgbClr val="FFFFFF"/>
                </a:solidFill>
                <a:latin typeface="Lucida Sans" panose="020B0602040502020204" pitchFamily="34" charset="0"/>
                <a:cs typeface="Lucida Sans" panose="020B0602040502020204" pitchFamily="34" charset="0"/>
              </a:rPr>
              <a:t>Simposio</a:t>
            </a:r>
          </a:p>
          <a:p>
            <a:pPr algn="ctr"/>
            <a:r>
              <a:rPr lang="es-MX" sz="2400" b="1" i="1" dirty="0" smtClean="0">
                <a:solidFill>
                  <a:srgbClr val="FFFFFF"/>
                </a:solidFill>
                <a:latin typeface="Lucida Sans" panose="020B0602040502020204" pitchFamily="34" charset="0"/>
                <a:cs typeface="Lucida Sans" panose="020B0602040502020204" pitchFamily="34" charset="0"/>
              </a:rPr>
              <a:t>“La regulación para la equidad y el desarrollo sostenible”  </a:t>
            </a:r>
            <a:endParaRPr lang="es-MX" sz="2400" b="1" i="1" dirty="0">
              <a:solidFill>
                <a:srgbClr val="FFFFFF"/>
              </a:solidFill>
              <a:latin typeface="Lucida Sans" panose="020B0602040502020204" pitchFamily="34" charset="0"/>
              <a:cs typeface="Lucida Sans" panose="020B0602040502020204" pitchFamily="34" charset="0"/>
            </a:endParaRPr>
          </a:p>
          <a:p>
            <a:pPr algn="ctr"/>
            <a:endParaRPr lang="es-MX" sz="2400" b="1" i="1" dirty="0">
              <a:solidFill>
                <a:srgbClr val="FFFFFF"/>
              </a:solidFill>
              <a:latin typeface="Lucida Sans" panose="020B0602040502020204" pitchFamily="34" charset="0"/>
              <a:cs typeface="Lucida Sans" panose="020B0602040502020204" pitchFamily="34" charset="0"/>
            </a:endParaRPr>
          </a:p>
        </p:txBody>
      </p:sp>
      <p:pic>
        <p:nvPicPr>
          <p:cNvPr id="2050" name="0 Imagen" descr="Logo ANMM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1859" y="490885"/>
            <a:ext cx="1084197" cy="108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47669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9"/>
          <p:cNvSpPr>
            <a:spLocks noGrp="1"/>
          </p:cNvSpPr>
          <p:nvPr>
            <p:ph type="title"/>
          </p:nvPr>
        </p:nvSpPr>
        <p:spPr>
          <a:xfrm>
            <a:off x="542825" y="404664"/>
            <a:ext cx="8229600" cy="664245"/>
          </a:xfrm>
        </p:spPr>
        <p:txBody>
          <a:bodyPr/>
          <a:lstStyle/>
          <a:p>
            <a:pPr>
              <a:defRPr/>
            </a:pPr>
            <a:r>
              <a:rPr lang="en-GB" sz="2800" b="1" i="1" dirty="0" smtClean="0">
                <a:solidFill>
                  <a:srgbClr val="C00000"/>
                </a:solidFill>
                <a:latin typeface="Lucida Sans" panose="020B0602030504020204" pitchFamily="34" charset="0"/>
              </a:rPr>
              <a:t>Los </a:t>
            </a:r>
            <a:r>
              <a:rPr lang="en-GB" sz="2800" b="1" i="1" dirty="0">
                <a:solidFill>
                  <a:srgbClr val="C00000"/>
                </a:solidFill>
                <a:latin typeface="Lucida Sans" panose="020B0602030504020204" pitchFamily="34" charset="0"/>
              </a:rPr>
              <a:t>nueve límites planetarios</a:t>
            </a:r>
          </a:p>
        </p:txBody>
      </p:sp>
      <p:pic>
        <p:nvPicPr>
          <p:cNvPr id="4099" name="Picture 1" descr="life-ring-graph-generic.jpg"/>
          <p:cNvPicPr>
            <a:picLocks noChangeAspect="1"/>
          </p:cNvPicPr>
          <p:nvPr/>
        </p:nvPicPr>
        <p:blipFill>
          <a:blip r:embed="rId3" cstate="print">
            <a:extLst>
              <a:ext uri="{28A0092B-C50C-407E-A947-70E740481C1C}">
                <a14:useLocalDpi xmlns:a14="http://schemas.microsoft.com/office/drawing/2010/main" val="0"/>
              </a:ext>
            </a:extLst>
          </a:blip>
          <a:srcRect l="3140" t="1385" r="1694" b="2910"/>
          <a:stretch>
            <a:fillRect/>
          </a:stretch>
        </p:blipFill>
        <p:spPr bwMode="auto">
          <a:xfrm>
            <a:off x="3866547" y="1049104"/>
            <a:ext cx="5241957" cy="526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8"/>
          <p:cNvGrpSpPr>
            <a:grpSpLocks noChangeAspect="1"/>
          </p:cNvGrpSpPr>
          <p:nvPr/>
        </p:nvGrpSpPr>
        <p:grpSpPr bwMode="auto">
          <a:xfrm>
            <a:off x="8028384" y="5949280"/>
            <a:ext cx="936104" cy="290912"/>
            <a:chOff x="4857423" y="5162479"/>
            <a:chExt cx="3600777" cy="1119322"/>
          </a:xfrm>
        </p:grpSpPr>
        <p:pic>
          <p:nvPicPr>
            <p:cNvPr id="10" name="Picture 3" descr="OXG_3COL_P_RGB_BSTRP.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38878" y="5162479"/>
              <a:ext cx="1119322" cy="111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OXG_3COL_P_RGB_BSTRP.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7423" y="5210133"/>
              <a:ext cx="2192728" cy="1016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1 Rectángulo"/>
          <p:cNvSpPr/>
          <p:nvPr/>
        </p:nvSpPr>
        <p:spPr>
          <a:xfrm>
            <a:off x="288032" y="1219974"/>
            <a:ext cx="4572000" cy="4801314"/>
          </a:xfrm>
          <a:prstGeom prst="rect">
            <a:avLst/>
          </a:prstGeom>
        </p:spPr>
        <p:txBody>
          <a:bodyPr>
            <a:spAutoFit/>
          </a:bodyPr>
          <a:lstStyle/>
          <a:p>
            <a:r>
              <a:rPr lang="es-ES" b="1" i="1" dirty="0"/>
              <a:t>1. Cambio climático</a:t>
            </a:r>
            <a:br>
              <a:rPr lang="es-ES" b="1" i="1" dirty="0"/>
            </a:br>
            <a:r>
              <a:rPr lang="es-ES" b="1" i="1" dirty="0"/>
              <a:t/>
            </a:r>
            <a:br>
              <a:rPr lang="es-ES" b="1" i="1" dirty="0"/>
            </a:br>
            <a:r>
              <a:rPr lang="es-ES" b="1" i="1" dirty="0"/>
              <a:t>2. Uso del Agua</a:t>
            </a:r>
            <a:br>
              <a:rPr lang="es-ES" b="1" i="1" dirty="0"/>
            </a:br>
            <a:r>
              <a:rPr lang="es-ES" b="1" i="1" dirty="0"/>
              <a:t/>
            </a:r>
            <a:br>
              <a:rPr lang="es-ES" b="1" i="1" dirty="0"/>
            </a:br>
            <a:r>
              <a:rPr lang="es-ES" b="1" i="1" dirty="0"/>
              <a:t>3. Ciclos del nitrógeno y fósforo</a:t>
            </a:r>
            <a:br>
              <a:rPr lang="es-ES" b="1" i="1" dirty="0"/>
            </a:br>
            <a:r>
              <a:rPr lang="es-ES" b="1" i="1" dirty="0"/>
              <a:t/>
            </a:r>
            <a:br>
              <a:rPr lang="es-ES" b="1" i="1" dirty="0"/>
            </a:br>
            <a:r>
              <a:rPr lang="es-ES" b="1" i="1" dirty="0"/>
              <a:t>4. Acidificación oceánica</a:t>
            </a:r>
            <a:br>
              <a:rPr lang="es-ES" b="1" i="1" dirty="0"/>
            </a:br>
            <a:r>
              <a:rPr lang="es-ES" b="1" i="1" dirty="0"/>
              <a:t/>
            </a:r>
            <a:br>
              <a:rPr lang="es-ES" b="1" i="1" dirty="0"/>
            </a:br>
            <a:r>
              <a:rPr lang="es-ES" b="1" i="1" dirty="0"/>
              <a:t>5. Contaminación química</a:t>
            </a:r>
            <a:br>
              <a:rPr lang="es-ES" b="1" i="1" dirty="0"/>
            </a:br>
            <a:r>
              <a:rPr lang="es-ES" b="1" i="1" dirty="0"/>
              <a:t/>
            </a:r>
            <a:br>
              <a:rPr lang="es-ES" b="1" i="1" dirty="0"/>
            </a:br>
            <a:r>
              <a:rPr lang="es-ES" b="1" i="1" dirty="0"/>
              <a:t>6.-Carga atmosférica de aerosoles</a:t>
            </a:r>
            <a:br>
              <a:rPr lang="es-ES" b="1" i="1" dirty="0"/>
            </a:br>
            <a:r>
              <a:rPr lang="es-ES" b="1" i="1" dirty="0"/>
              <a:t/>
            </a:r>
            <a:br>
              <a:rPr lang="es-ES" b="1" i="1" dirty="0"/>
            </a:br>
            <a:r>
              <a:rPr lang="es-ES" b="1" i="1" dirty="0"/>
              <a:t>7. Agotamiento del ozono</a:t>
            </a:r>
            <a:br>
              <a:rPr lang="es-ES" b="1" i="1" dirty="0"/>
            </a:br>
            <a:r>
              <a:rPr lang="es-ES" b="1" i="1" dirty="0"/>
              <a:t/>
            </a:r>
            <a:br>
              <a:rPr lang="es-ES" b="1" i="1" dirty="0"/>
            </a:br>
            <a:r>
              <a:rPr lang="es-ES" b="1" i="1" dirty="0"/>
              <a:t>8. Pérdida de la biodiversidad</a:t>
            </a:r>
            <a:br>
              <a:rPr lang="es-ES" b="1" i="1" dirty="0"/>
            </a:br>
            <a:r>
              <a:rPr lang="es-ES" b="1" i="1" dirty="0"/>
              <a:t/>
            </a:r>
            <a:br>
              <a:rPr lang="es-ES" b="1" i="1" dirty="0"/>
            </a:br>
            <a:r>
              <a:rPr lang="es-ES" b="1" i="1" dirty="0"/>
              <a:t>9. Cambio del uso de la tierra</a:t>
            </a:r>
            <a:endParaRPr lang="es-ES" dirty="0"/>
          </a:p>
        </p:txBody>
      </p:sp>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2341" y="6279852"/>
            <a:ext cx="2316163"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84495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wholedoughnut"/>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l="3111" t="1537" r="1193" b="3227"/>
          <a:stretch>
            <a:fillRect/>
          </a:stretch>
        </p:blipFill>
        <p:spPr>
          <a:xfrm>
            <a:off x="3587501" y="827377"/>
            <a:ext cx="5521003" cy="5481943"/>
          </a:xfrm>
        </p:spPr>
      </p:pic>
      <p:sp>
        <p:nvSpPr>
          <p:cNvPr id="13" name="Title 9"/>
          <p:cNvSpPr txBox="1">
            <a:spLocks/>
          </p:cNvSpPr>
          <p:nvPr/>
        </p:nvSpPr>
        <p:spPr>
          <a:xfrm>
            <a:off x="0" y="482278"/>
            <a:ext cx="9144000" cy="714474"/>
          </a:xfrm>
          <a:prstGeom prst="rect">
            <a:avLst/>
          </a:prstGeom>
        </p:spPr>
        <p:txBody>
          <a:bodyPr/>
          <a:lstStyle/>
          <a:p>
            <a:pPr algn="ctr" eaLnBrk="0" hangingPunct="0">
              <a:defRPr/>
            </a:pPr>
            <a:endParaRPr lang="en-GB" sz="2800" b="1" i="1" cap="all" dirty="0">
              <a:solidFill>
                <a:srgbClr val="C00000"/>
              </a:solidFill>
              <a:latin typeface="Lucida Sans" panose="020B0602030504020204" pitchFamily="34" charset="0"/>
              <a:cs typeface="Arial"/>
            </a:endParaRPr>
          </a:p>
        </p:txBody>
      </p:sp>
      <p:grpSp>
        <p:nvGrpSpPr>
          <p:cNvPr id="7" name="Group 8"/>
          <p:cNvGrpSpPr>
            <a:grpSpLocks noChangeAspect="1"/>
          </p:cNvGrpSpPr>
          <p:nvPr/>
        </p:nvGrpSpPr>
        <p:grpSpPr bwMode="auto">
          <a:xfrm>
            <a:off x="8028384" y="5949280"/>
            <a:ext cx="936104" cy="290912"/>
            <a:chOff x="4857423" y="5162479"/>
            <a:chExt cx="3600777" cy="1119322"/>
          </a:xfrm>
        </p:grpSpPr>
        <p:pic>
          <p:nvPicPr>
            <p:cNvPr id="8" name="Picture 3" descr="OXG_3COL_P_RGB_BSTRP.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38878" y="5162479"/>
              <a:ext cx="1119322" cy="111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OXG_3COL_P_RGB_BSTRP.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7423" y="5210133"/>
              <a:ext cx="2192728" cy="1016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2 Rectángulo"/>
          <p:cNvSpPr/>
          <p:nvPr/>
        </p:nvSpPr>
        <p:spPr>
          <a:xfrm>
            <a:off x="35496" y="404664"/>
            <a:ext cx="9000999" cy="707886"/>
          </a:xfrm>
          <a:prstGeom prst="rect">
            <a:avLst/>
          </a:prstGeom>
        </p:spPr>
        <p:txBody>
          <a:bodyPr wrap="square">
            <a:spAutoFit/>
          </a:bodyPr>
          <a:lstStyle/>
          <a:p>
            <a:pPr algn="ctr"/>
            <a:r>
              <a:rPr lang="es-ES" sz="2000" b="1" i="1" dirty="0" smtClean="0">
                <a:solidFill>
                  <a:srgbClr val="C00000"/>
                </a:solidFill>
                <a:latin typeface="Lucida Sans" panose="020B0602030504020204" pitchFamily="34" charset="0"/>
              </a:rPr>
              <a:t>Se requiere de la regulación de un espacio </a:t>
            </a:r>
            <a:r>
              <a:rPr lang="es-ES" sz="2000" b="1" i="1" dirty="0">
                <a:solidFill>
                  <a:srgbClr val="C00000"/>
                </a:solidFill>
                <a:latin typeface="Lucida Sans" panose="020B0602030504020204" pitchFamily="34" charset="0"/>
              </a:rPr>
              <a:t>seguro y justo </a:t>
            </a:r>
            <a:endParaRPr lang="es-ES" sz="2000" b="1" i="1" dirty="0" smtClean="0">
              <a:solidFill>
                <a:srgbClr val="C00000"/>
              </a:solidFill>
              <a:latin typeface="Lucida Sans" panose="020B0602030504020204" pitchFamily="34" charset="0"/>
            </a:endParaRPr>
          </a:p>
          <a:p>
            <a:pPr algn="ctr"/>
            <a:r>
              <a:rPr lang="es-ES" sz="2000" b="1" i="1" dirty="0" smtClean="0">
                <a:solidFill>
                  <a:srgbClr val="C00000"/>
                </a:solidFill>
                <a:latin typeface="Lucida Sans" panose="020B0602030504020204" pitchFamily="34" charset="0"/>
              </a:rPr>
              <a:t>para </a:t>
            </a:r>
            <a:r>
              <a:rPr lang="es-ES" sz="2000" b="1" i="1" dirty="0">
                <a:solidFill>
                  <a:srgbClr val="C00000"/>
                </a:solidFill>
                <a:latin typeface="Lucida Sans" panose="020B0602030504020204" pitchFamily="34" charset="0"/>
              </a:rPr>
              <a:t>la humanidad</a:t>
            </a:r>
            <a:endParaRPr lang="es-ES" sz="2000" dirty="0">
              <a:solidFill>
                <a:srgbClr val="C00000"/>
              </a:solidFill>
              <a:latin typeface="Lucida Sans" panose="020B0602030504020204" pitchFamily="34" charset="0"/>
            </a:endParaRPr>
          </a:p>
        </p:txBody>
      </p:sp>
      <p:sp>
        <p:nvSpPr>
          <p:cNvPr id="2" name="1 Rectángulo"/>
          <p:cNvSpPr/>
          <p:nvPr/>
        </p:nvSpPr>
        <p:spPr>
          <a:xfrm>
            <a:off x="179512" y="1196752"/>
            <a:ext cx="5904656" cy="4879284"/>
          </a:xfrm>
          <a:prstGeom prst="rect">
            <a:avLst/>
          </a:prstGeom>
        </p:spPr>
        <p:txBody>
          <a:bodyPr wrap="square">
            <a:spAutoFit/>
          </a:bodyPr>
          <a:lstStyle/>
          <a:p>
            <a:pPr marL="228600">
              <a:lnSpc>
                <a:spcPct val="115000"/>
              </a:lnSpc>
              <a:spcAft>
                <a:spcPts val="1000"/>
              </a:spcAft>
            </a:pPr>
            <a:r>
              <a:rPr lang="es-ES" sz="1600" b="1" i="1" dirty="0" smtClean="0">
                <a:solidFill>
                  <a:srgbClr val="0000CC"/>
                </a:solidFill>
                <a:latin typeface="Lucida Sans"/>
                <a:ea typeface="Calibri"/>
                <a:cs typeface="Times New Roman"/>
              </a:rPr>
              <a:t>A. Techo </a:t>
            </a:r>
            <a:r>
              <a:rPr lang="es-ES" sz="1600" b="1" i="1" dirty="0">
                <a:solidFill>
                  <a:srgbClr val="0000CC"/>
                </a:solidFill>
                <a:latin typeface="Lucida Sans"/>
                <a:ea typeface="Calibri"/>
                <a:cs typeface="Times New Roman"/>
              </a:rPr>
              <a:t>del Medio Ambiente</a:t>
            </a:r>
            <a:endParaRPr lang="es-ES" sz="1600" dirty="0">
              <a:solidFill>
                <a:srgbClr val="0000CC"/>
              </a:solidFill>
              <a:latin typeface="Calibri"/>
              <a:ea typeface="Calibri"/>
              <a:cs typeface="Times New Roman"/>
            </a:endParaRPr>
          </a:p>
          <a:p>
            <a:pPr marL="228600">
              <a:lnSpc>
                <a:spcPct val="115000"/>
              </a:lnSpc>
              <a:spcAft>
                <a:spcPts val="1000"/>
              </a:spcAft>
            </a:pPr>
            <a:r>
              <a:rPr lang="es-ES" sz="1600" b="1" i="1" dirty="0" smtClean="0">
                <a:solidFill>
                  <a:srgbClr val="0000CC"/>
                </a:solidFill>
                <a:latin typeface="Lucida Sans"/>
                <a:ea typeface="Calibri"/>
                <a:cs typeface="Times New Roman"/>
              </a:rPr>
              <a:t>B. Base </a:t>
            </a:r>
            <a:r>
              <a:rPr lang="es-ES" sz="1600" b="1" i="1" dirty="0">
                <a:solidFill>
                  <a:srgbClr val="0000CC"/>
                </a:solidFill>
                <a:latin typeface="Lucida Sans"/>
                <a:ea typeface="Calibri"/>
                <a:cs typeface="Times New Roman"/>
              </a:rPr>
              <a:t>social</a:t>
            </a:r>
            <a:endParaRPr lang="es-ES" sz="1600" dirty="0">
              <a:solidFill>
                <a:srgbClr val="0000CC"/>
              </a:solidFill>
              <a:latin typeface="Calibri"/>
              <a:ea typeface="Calibri"/>
              <a:cs typeface="Times New Roman"/>
            </a:endParaRPr>
          </a:p>
          <a:p>
            <a:pPr marL="1090613" indent="-285750">
              <a:lnSpc>
                <a:spcPct val="115000"/>
              </a:lnSpc>
              <a:spcAft>
                <a:spcPts val="0"/>
              </a:spcAft>
              <a:buFont typeface="Wingdings" panose="05000000000000000000" pitchFamily="2" charset="2"/>
              <a:buChar char="ü"/>
            </a:pPr>
            <a:r>
              <a:rPr lang="es-ES" sz="1600" b="1" i="1" dirty="0" smtClean="0">
                <a:latin typeface="Lucida Sans"/>
                <a:ea typeface="Calibri"/>
                <a:cs typeface="Times New Roman"/>
              </a:rPr>
              <a:t>    </a:t>
            </a:r>
            <a:r>
              <a:rPr lang="es-ES" sz="1600" b="1" i="1" dirty="0" smtClean="0">
                <a:solidFill>
                  <a:srgbClr val="0000CC"/>
                </a:solidFill>
                <a:latin typeface="Lucida Sans"/>
                <a:ea typeface="Calibri"/>
                <a:cs typeface="Times New Roman"/>
              </a:rPr>
              <a:t>Agua</a:t>
            </a:r>
            <a:endParaRPr lang="es-ES" sz="1600" dirty="0">
              <a:solidFill>
                <a:srgbClr val="0000CC"/>
              </a:solidFill>
              <a:latin typeface="Calibri"/>
              <a:ea typeface="Calibri"/>
              <a:cs typeface="Times New Roman"/>
            </a:endParaRPr>
          </a:p>
          <a:p>
            <a:pPr marL="1090613" indent="-285750">
              <a:lnSpc>
                <a:spcPct val="115000"/>
              </a:lnSpc>
              <a:spcAft>
                <a:spcPts val="0"/>
              </a:spcAft>
              <a:buFont typeface="Wingdings" panose="05000000000000000000" pitchFamily="2" charset="2"/>
              <a:buChar char="ü"/>
            </a:pPr>
            <a:r>
              <a:rPr lang="es-ES" sz="1600" b="1" i="1" dirty="0" smtClean="0">
                <a:latin typeface="Lucida Sans"/>
                <a:ea typeface="Calibri"/>
                <a:cs typeface="Times New Roman"/>
              </a:rPr>
              <a:t>    Ingresos</a:t>
            </a:r>
            <a:endParaRPr lang="es-ES" sz="1600" dirty="0">
              <a:latin typeface="Calibri"/>
              <a:ea typeface="Calibri"/>
              <a:cs typeface="Times New Roman"/>
            </a:endParaRPr>
          </a:p>
          <a:p>
            <a:pPr marL="1090613" indent="-285750">
              <a:lnSpc>
                <a:spcPct val="115000"/>
              </a:lnSpc>
              <a:spcAft>
                <a:spcPts val="0"/>
              </a:spcAft>
              <a:buFont typeface="Wingdings" panose="05000000000000000000" pitchFamily="2" charset="2"/>
              <a:buChar char="ü"/>
            </a:pPr>
            <a:r>
              <a:rPr lang="es-ES" sz="1600" b="1" i="1" dirty="0" smtClean="0">
                <a:latin typeface="Lucida Sans"/>
                <a:ea typeface="Calibri"/>
                <a:cs typeface="Times New Roman"/>
              </a:rPr>
              <a:t>    </a:t>
            </a:r>
            <a:r>
              <a:rPr lang="es-ES" sz="1600" b="1" i="1" dirty="0" smtClean="0">
                <a:solidFill>
                  <a:srgbClr val="0000CC"/>
                </a:solidFill>
                <a:latin typeface="Lucida Sans"/>
                <a:ea typeface="Calibri"/>
                <a:cs typeface="Times New Roman"/>
              </a:rPr>
              <a:t>Educación</a:t>
            </a:r>
            <a:endParaRPr lang="es-ES" sz="1600" dirty="0">
              <a:solidFill>
                <a:srgbClr val="0000CC"/>
              </a:solidFill>
              <a:latin typeface="Calibri"/>
              <a:ea typeface="Calibri"/>
              <a:cs typeface="Times New Roman"/>
            </a:endParaRPr>
          </a:p>
          <a:p>
            <a:pPr marL="1090613" indent="-285750">
              <a:lnSpc>
                <a:spcPct val="115000"/>
              </a:lnSpc>
              <a:spcAft>
                <a:spcPts val="0"/>
              </a:spcAft>
              <a:buFont typeface="Wingdings" panose="05000000000000000000" pitchFamily="2" charset="2"/>
              <a:buChar char="ü"/>
            </a:pPr>
            <a:r>
              <a:rPr lang="es-ES" sz="1600" b="1" i="1" dirty="0" smtClean="0">
                <a:latin typeface="Lucida Sans"/>
                <a:ea typeface="Calibri"/>
                <a:cs typeface="Times New Roman"/>
              </a:rPr>
              <a:t>    Resiliencia</a:t>
            </a:r>
            <a:endParaRPr lang="es-ES" sz="1600" dirty="0">
              <a:latin typeface="Calibri"/>
              <a:ea typeface="Calibri"/>
              <a:cs typeface="Times New Roman"/>
            </a:endParaRPr>
          </a:p>
          <a:p>
            <a:pPr marL="1090613" indent="-285750">
              <a:lnSpc>
                <a:spcPct val="115000"/>
              </a:lnSpc>
              <a:spcAft>
                <a:spcPts val="0"/>
              </a:spcAft>
              <a:buFont typeface="Wingdings" panose="05000000000000000000" pitchFamily="2" charset="2"/>
              <a:buChar char="ü"/>
            </a:pPr>
            <a:r>
              <a:rPr lang="es-ES" sz="1600" b="1" i="1" dirty="0" smtClean="0">
                <a:latin typeface="Lucida Sans"/>
                <a:ea typeface="Calibri"/>
                <a:cs typeface="Times New Roman"/>
              </a:rPr>
              <a:t>    </a:t>
            </a:r>
            <a:r>
              <a:rPr lang="es-ES" sz="1600" b="1" i="1" dirty="0" smtClean="0">
                <a:solidFill>
                  <a:srgbClr val="0000CC"/>
                </a:solidFill>
                <a:latin typeface="Lucida Sans"/>
                <a:ea typeface="Calibri"/>
                <a:cs typeface="Times New Roman"/>
              </a:rPr>
              <a:t>Voz</a:t>
            </a:r>
            <a:endParaRPr lang="es-ES" sz="1600" dirty="0">
              <a:solidFill>
                <a:srgbClr val="0000CC"/>
              </a:solidFill>
              <a:latin typeface="Calibri"/>
              <a:ea typeface="Calibri"/>
              <a:cs typeface="Times New Roman"/>
            </a:endParaRPr>
          </a:p>
          <a:p>
            <a:pPr marL="1090613" indent="-285750">
              <a:lnSpc>
                <a:spcPct val="115000"/>
              </a:lnSpc>
              <a:spcAft>
                <a:spcPts val="0"/>
              </a:spcAft>
              <a:buFont typeface="Wingdings" panose="05000000000000000000" pitchFamily="2" charset="2"/>
              <a:buChar char="ü"/>
            </a:pPr>
            <a:r>
              <a:rPr lang="es-ES" sz="1600" b="1" i="1" dirty="0" smtClean="0">
                <a:latin typeface="Lucida Sans"/>
                <a:ea typeface="Calibri"/>
                <a:cs typeface="Times New Roman"/>
              </a:rPr>
              <a:t>    Trabajos</a:t>
            </a:r>
            <a:endParaRPr lang="es-ES" sz="1600" dirty="0">
              <a:latin typeface="Calibri"/>
              <a:ea typeface="Calibri"/>
              <a:cs typeface="Times New Roman"/>
            </a:endParaRPr>
          </a:p>
          <a:p>
            <a:pPr marL="1090613" indent="-285750">
              <a:lnSpc>
                <a:spcPct val="115000"/>
              </a:lnSpc>
              <a:spcAft>
                <a:spcPts val="0"/>
              </a:spcAft>
              <a:buFont typeface="Wingdings" panose="05000000000000000000" pitchFamily="2" charset="2"/>
              <a:buChar char="ü"/>
            </a:pPr>
            <a:r>
              <a:rPr lang="es-ES" sz="1600" b="1" i="1" dirty="0" smtClean="0">
                <a:latin typeface="Lucida Sans"/>
                <a:ea typeface="Calibri"/>
                <a:cs typeface="Times New Roman"/>
              </a:rPr>
              <a:t>    </a:t>
            </a:r>
            <a:r>
              <a:rPr lang="es-ES" sz="1600" b="1" i="1" dirty="0" smtClean="0">
                <a:solidFill>
                  <a:srgbClr val="0000CC"/>
                </a:solidFill>
                <a:latin typeface="Lucida Sans"/>
                <a:ea typeface="Calibri"/>
                <a:cs typeface="Times New Roman"/>
              </a:rPr>
              <a:t>Energía</a:t>
            </a:r>
            <a:endParaRPr lang="es-ES" sz="1600" dirty="0">
              <a:solidFill>
                <a:srgbClr val="0000CC"/>
              </a:solidFill>
              <a:latin typeface="Calibri"/>
              <a:ea typeface="Calibri"/>
              <a:cs typeface="Times New Roman"/>
            </a:endParaRPr>
          </a:p>
          <a:p>
            <a:pPr marL="1090613" indent="-285750">
              <a:lnSpc>
                <a:spcPct val="115000"/>
              </a:lnSpc>
              <a:spcAft>
                <a:spcPts val="0"/>
              </a:spcAft>
              <a:buFont typeface="Wingdings" panose="05000000000000000000" pitchFamily="2" charset="2"/>
              <a:buChar char="ü"/>
            </a:pPr>
            <a:r>
              <a:rPr lang="es-ES" sz="1600" b="1" i="1" dirty="0" smtClean="0">
                <a:latin typeface="Lucida Sans"/>
                <a:ea typeface="Calibri"/>
                <a:cs typeface="Times New Roman"/>
              </a:rPr>
              <a:t>    Igualdad social </a:t>
            </a:r>
            <a:endParaRPr lang="es-ES" sz="1600" dirty="0">
              <a:latin typeface="Calibri"/>
              <a:ea typeface="Calibri"/>
              <a:cs typeface="Times New Roman"/>
            </a:endParaRPr>
          </a:p>
          <a:p>
            <a:pPr marL="1090613" indent="-285750">
              <a:lnSpc>
                <a:spcPct val="115000"/>
              </a:lnSpc>
              <a:spcAft>
                <a:spcPts val="0"/>
              </a:spcAft>
              <a:buFont typeface="Wingdings" panose="05000000000000000000" pitchFamily="2" charset="2"/>
              <a:buChar char="ü"/>
            </a:pPr>
            <a:r>
              <a:rPr lang="es-ES" sz="1600" b="1" i="1" dirty="0" smtClean="0">
                <a:latin typeface="Lucida Sans"/>
                <a:ea typeface="Calibri"/>
                <a:cs typeface="Times New Roman"/>
              </a:rPr>
              <a:t>    </a:t>
            </a:r>
            <a:r>
              <a:rPr lang="es-ES" sz="1600" b="1" i="1" dirty="0" smtClean="0">
                <a:solidFill>
                  <a:srgbClr val="0000CC"/>
                </a:solidFill>
                <a:latin typeface="Lucida Sans"/>
                <a:ea typeface="Calibri"/>
                <a:cs typeface="Times New Roman"/>
              </a:rPr>
              <a:t>Equidad </a:t>
            </a:r>
            <a:r>
              <a:rPr lang="es-ES" sz="1600" b="1" i="1" dirty="0">
                <a:solidFill>
                  <a:srgbClr val="0000CC"/>
                </a:solidFill>
                <a:latin typeface="Lucida Sans"/>
                <a:ea typeface="Calibri"/>
                <a:cs typeface="Times New Roman"/>
              </a:rPr>
              <a:t>de género</a:t>
            </a:r>
            <a:endParaRPr lang="es-ES" sz="1600" dirty="0">
              <a:solidFill>
                <a:srgbClr val="0000CC"/>
              </a:solidFill>
              <a:latin typeface="Calibri"/>
              <a:ea typeface="Calibri"/>
              <a:cs typeface="Times New Roman"/>
            </a:endParaRPr>
          </a:p>
          <a:p>
            <a:pPr marL="1090613" indent="-285750">
              <a:lnSpc>
                <a:spcPct val="115000"/>
              </a:lnSpc>
              <a:spcAft>
                <a:spcPts val="0"/>
              </a:spcAft>
              <a:buFont typeface="Wingdings" panose="05000000000000000000" pitchFamily="2" charset="2"/>
              <a:buChar char="ü"/>
            </a:pPr>
            <a:r>
              <a:rPr lang="es-ES" sz="1600" b="1" i="1" dirty="0" smtClean="0">
                <a:latin typeface="Lucida Sans"/>
                <a:ea typeface="Calibri"/>
                <a:cs typeface="Times New Roman"/>
              </a:rPr>
              <a:t>    Salud</a:t>
            </a:r>
            <a:endParaRPr lang="es-ES" sz="1600" dirty="0">
              <a:latin typeface="Calibri"/>
              <a:ea typeface="Calibri"/>
              <a:cs typeface="Times New Roman"/>
            </a:endParaRPr>
          </a:p>
          <a:p>
            <a:pPr marL="1090613" indent="-285750">
              <a:lnSpc>
                <a:spcPct val="115000"/>
              </a:lnSpc>
              <a:spcAft>
                <a:spcPts val="0"/>
              </a:spcAft>
              <a:buFont typeface="Wingdings" panose="05000000000000000000" pitchFamily="2" charset="2"/>
              <a:buChar char="ü"/>
            </a:pPr>
            <a:r>
              <a:rPr lang="es-ES" sz="1600" b="1" i="1" dirty="0" smtClean="0">
                <a:latin typeface="Lucida Sans"/>
                <a:ea typeface="Calibri"/>
                <a:cs typeface="Times New Roman"/>
              </a:rPr>
              <a:t>    Alimentos</a:t>
            </a:r>
            <a:endParaRPr lang="es-ES" sz="1600" dirty="0">
              <a:latin typeface="Calibri"/>
              <a:ea typeface="Calibri"/>
              <a:cs typeface="Times New Roman"/>
            </a:endParaRPr>
          </a:p>
          <a:p>
            <a:pPr>
              <a:lnSpc>
                <a:spcPct val="115000"/>
              </a:lnSpc>
            </a:pPr>
            <a:r>
              <a:rPr lang="es-ES" sz="1600" b="1" i="1" dirty="0" smtClean="0">
                <a:solidFill>
                  <a:srgbClr val="0000CC"/>
                </a:solidFill>
                <a:latin typeface="Lucida Sans"/>
                <a:ea typeface="Calibri"/>
                <a:cs typeface="Times New Roman"/>
              </a:rPr>
              <a:t>    </a:t>
            </a:r>
          </a:p>
          <a:p>
            <a:pPr>
              <a:lnSpc>
                <a:spcPct val="115000"/>
              </a:lnSpc>
            </a:pPr>
            <a:r>
              <a:rPr lang="es-ES" sz="1600" b="1" i="1" dirty="0" smtClean="0">
                <a:solidFill>
                  <a:srgbClr val="0000CC"/>
                </a:solidFill>
                <a:latin typeface="Lucida Sans"/>
                <a:ea typeface="Calibri"/>
                <a:cs typeface="Times New Roman"/>
              </a:rPr>
              <a:t>C. Desarrollo </a:t>
            </a:r>
            <a:r>
              <a:rPr lang="es-ES" sz="1600" b="1" i="1" dirty="0">
                <a:solidFill>
                  <a:srgbClr val="0000CC"/>
                </a:solidFill>
                <a:latin typeface="Lucida Sans"/>
                <a:ea typeface="Calibri"/>
                <a:cs typeface="Times New Roman"/>
              </a:rPr>
              <a:t>económico </a:t>
            </a:r>
            <a:r>
              <a:rPr lang="es-ES" sz="1600" b="1" i="1" dirty="0" smtClean="0">
                <a:solidFill>
                  <a:srgbClr val="0000CC"/>
                </a:solidFill>
                <a:latin typeface="Lucida Sans"/>
                <a:ea typeface="Calibri"/>
                <a:cs typeface="Times New Roman"/>
              </a:rPr>
              <a:t>inclusivo </a:t>
            </a:r>
          </a:p>
          <a:p>
            <a:pPr>
              <a:lnSpc>
                <a:spcPct val="115000"/>
              </a:lnSpc>
            </a:pPr>
            <a:r>
              <a:rPr lang="es-ES" sz="1600" b="1" i="1" dirty="0" smtClean="0">
                <a:solidFill>
                  <a:srgbClr val="0000CC"/>
                </a:solidFill>
                <a:latin typeface="Lucida Sans"/>
                <a:ea typeface="Calibri"/>
                <a:cs typeface="Times New Roman"/>
              </a:rPr>
              <a:t>        y </a:t>
            </a:r>
            <a:r>
              <a:rPr lang="es-ES" sz="1600" b="1" i="1" dirty="0">
                <a:solidFill>
                  <a:srgbClr val="0000CC"/>
                </a:solidFill>
                <a:latin typeface="Lucida Sans"/>
                <a:ea typeface="Calibri"/>
                <a:cs typeface="Times New Roman"/>
              </a:rPr>
              <a:t>sostenible</a:t>
            </a:r>
            <a:endParaRPr lang="es-ES" sz="1600" dirty="0">
              <a:solidFill>
                <a:srgbClr val="0000CC"/>
              </a:solidFill>
              <a:effectLst/>
              <a:latin typeface="Calibri"/>
              <a:ea typeface="Calibri"/>
              <a:cs typeface="Times New Roman"/>
            </a:endParaRPr>
          </a:p>
        </p:txBody>
      </p:sp>
    </p:spTree>
    <p:extLst>
      <p:ext uri="{BB962C8B-B14F-4D97-AF65-F5344CB8AC3E}">
        <p14:creationId xmlns:p14="http://schemas.microsoft.com/office/powerpoint/2010/main" val="6206874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Environmental doughnut infographic "/>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31641" y="1052736"/>
            <a:ext cx="6552727" cy="5184576"/>
          </a:xfrm>
          <a:prstGeom prst="rect">
            <a:avLst/>
          </a:prstGeom>
          <a:noFill/>
          <a:ln>
            <a:noFill/>
          </a:ln>
        </p:spPr>
      </p:pic>
      <p:sp>
        <p:nvSpPr>
          <p:cNvPr id="5" name="4 Rectángulo"/>
          <p:cNvSpPr/>
          <p:nvPr/>
        </p:nvSpPr>
        <p:spPr>
          <a:xfrm>
            <a:off x="4427984" y="6300028"/>
            <a:ext cx="4662264" cy="369332"/>
          </a:xfrm>
          <a:prstGeom prst="rect">
            <a:avLst/>
          </a:prstGeom>
        </p:spPr>
        <p:txBody>
          <a:bodyPr wrap="square">
            <a:spAutoFit/>
          </a:bodyPr>
          <a:lstStyle/>
          <a:p>
            <a:r>
              <a:rPr lang="en-US" sz="900" b="1" i="1" dirty="0">
                <a:latin typeface="Lucida Sans" panose="020B0602030504020204" pitchFamily="34" charset="0"/>
                <a:ea typeface="Times New Roman"/>
                <a:cs typeface="Arial"/>
              </a:rPr>
              <a:t>Image: Kate Raworth and Christian Guthier/The Lancet Planetary </a:t>
            </a:r>
            <a:r>
              <a:rPr lang="en-US" sz="900" b="1" i="1" dirty="0" smtClean="0">
                <a:latin typeface="Lucida Sans" panose="020B0602030504020204" pitchFamily="34" charset="0"/>
                <a:ea typeface="Times New Roman"/>
                <a:cs typeface="Arial"/>
              </a:rPr>
              <a:t>Health</a:t>
            </a:r>
          </a:p>
          <a:p>
            <a:r>
              <a:rPr lang="en-US" sz="900" b="1" i="1" dirty="0" smtClean="0">
                <a:latin typeface="Lucida Sans" panose="020B0602030504020204" pitchFamily="34" charset="0"/>
                <a:ea typeface="Times New Roman"/>
                <a:cs typeface="Arial"/>
              </a:rPr>
              <a:t> </a:t>
            </a:r>
            <a:endParaRPr lang="es-ES" sz="900" b="1" i="1" dirty="0">
              <a:latin typeface="Lucida Sans" panose="020B0602030504020204" pitchFamily="34" charset="0"/>
            </a:endParaRPr>
          </a:p>
        </p:txBody>
      </p:sp>
      <p:sp>
        <p:nvSpPr>
          <p:cNvPr id="2" name="1 Rectángulo"/>
          <p:cNvSpPr/>
          <p:nvPr/>
        </p:nvSpPr>
        <p:spPr>
          <a:xfrm>
            <a:off x="683568" y="539388"/>
            <a:ext cx="7704856" cy="400110"/>
          </a:xfrm>
          <a:prstGeom prst="rect">
            <a:avLst/>
          </a:prstGeom>
        </p:spPr>
        <p:txBody>
          <a:bodyPr wrap="square">
            <a:spAutoFit/>
          </a:bodyPr>
          <a:lstStyle/>
          <a:p>
            <a:pPr algn="ctr"/>
            <a:r>
              <a:rPr lang="en-GB" sz="2000" b="1" i="1" dirty="0" smtClean="0">
                <a:solidFill>
                  <a:srgbClr val="0000CC"/>
                </a:solidFill>
                <a:latin typeface="Lucida Sans" panose="020B0602030504020204" pitchFamily="34" charset="0"/>
              </a:rPr>
              <a:t>Cuatro </a:t>
            </a:r>
            <a:r>
              <a:rPr lang="en-GB" sz="2000" b="1" i="1" dirty="0">
                <a:solidFill>
                  <a:srgbClr val="0000CC"/>
                </a:solidFill>
                <a:latin typeface="Lucida Sans" panose="020B0602030504020204" pitchFamily="34" charset="0"/>
              </a:rPr>
              <a:t>de los nueve límites planetarios más afectados</a:t>
            </a:r>
            <a:endParaRPr lang="es-ES" sz="2000" dirty="0">
              <a:solidFill>
                <a:srgbClr val="0000CC"/>
              </a:solidFill>
            </a:endParaRPr>
          </a:p>
        </p:txBody>
      </p:sp>
      <p:sp>
        <p:nvSpPr>
          <p:cNvPr id="7" name="6 Rectángulo"/>
          <p:cNvSpPr/>
          <p:nvPr/>
        </p:nvSpPr>
        <p:spPr>
          <a:xfrm>
            <a:off x="5659079" y="1196752"/>
            <a:ext cx="2225289" cy="646331"/>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es-ES" b="1" i="1" dirty="0">
                <a:solidFill>
                  <a:srgbClr val="0000CC"/>
                </a:solidFill>
                <a:latin typeface="Lucida Sans" panose="020B0602030504020204" pitchFamily="34" charset="0"/>
              </a:rPr>
              <a:t>Cambio </a:t>
            </a:r>
            <a:r>
              <a:rPr lang="es-ES" b="1" i="1" dirty="0" smtClean="0">
                <a:solidFill>
                  <a:srgbClr val="0000CC"/>
                </a:solidFill>
                <a:latin typeface="Lucida Sans" panose="020B0602030504020204" pitchFamily="34" charset="0"/>
              </a:rPr>
              <a:t>climático</a:t>
            </a:r>
          </a:p>
          <a:p>
            <a:endParaRPr lang="es-ES" b="1" i="1" dirty="0">
              <a:solidFill>
                <a:srgbClr val="0000CC"/>
              </a:solidFill>
              <a:latin typeface="Lucida Sans" panose="020B0602030504020204" pitchFamily="34" charset="0"/>
            </a:endParaRPr>
          </a:p>
        </p:txBody>
      </p:sp>
      <p:sp>
        <p:nvSpPr>
          <p:cNvPr id="8" name="7 Rectángulo"/>
          <p:cNvSpPr/>
          <p:nvPr/>
        </p:nvSpPr>
        <p:spPr>
          <a:xfrm>
            <a:off x="7274055" y="4581128"/>
            <a:ext cx="1401346" cy="923330"/>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pPr algn="ctr"/>
            <a:r>
              <a:rPr lang="es-ES" b="1" i="1" dirty="0" smtClean="0">
                <a:solidFill>
                  <a:srgbClr val="0000CC"/>
                </a:solidFill>
                <a:latin typeface="Lucida Sans" panose="020B0602030504020204" pitchFamily="34" charset="0"/>
              </a:rPr>
              <a:t>Ciclos </a:t>
            </a:r>
            <a:r>
              <a:rPr lang="es-MX" b="1" i="1" dirty="0" smtClean="0">
                <a:solidFill>
                  <a:srgbClr val="0000CC"/>
                </a:solidFill>
                <a:latin typeface="Lucida Sans" panose="020B0602030504020204" pitchFamily="34" charset="0"/>
              </a:rPr>
              <a:t>de </a:t>
            </a:r>
          </a:p>
          <a:p>
            <a:pPr algn="ctr"/>
            <a:r>
              <a:rPr lang="es-MX" b="1" i="1" dirty="0" smtClean="0">
                <a:solidFill>
                  <a:srgbClr val="0000CC"/>
                </a:solidFill>
                <a:latin typeface="Lucida Sans" panose="020B0602030504020204" pitchFamily="34" charset="0"/>
              </a:rPr>
              <a:t>nitrógeno</a:t>
            </a:r>
          </a:p>
          <a:p>
            <a:pPr algn="ctr"/>
            <a:r>
              <a:rPr lang="es-MX" b="1" i="1" dirty="0" smtClean="0">
                <a:solidFill>
                  <a:srgbClr val="0000CC"/>
                </a:solidFill>
                <a:latin typeface="Lucida Sans" panose="020B0602030504020204" pitchFamily="34" charset="0"/>
              </a:rPr>
              <a:t> </a:t>
            </a:r>
            <a:r>
              <a:rPr lang="es-MX" b="1" i="1" dirty="0">
                <a:solidFill>
                  <a:srgbClr val="0000CC"/>
                </a:solidFill>
                <a:latin typeface="Lucida Sans" panose="020B0602030504020204" pitchFamily="34" charset="0"/>
              </a:rPr>
              <a:t>y </a:t>
            </a:r>
            <a:r>
              <a:rPr lang="es-MX" b="1" i="1" dirty="0" smtClean="0">
                <a:solidFill>
                  <a:srgbClr val="0000CC"/>
                </a:solidFill>
                <a:latin typeface="Lucida Sans" panose="020B0602030504020204" pitchFamily="34" charset="0"/>
              </a:rPr>
              <a:t>fósforo</a:t>
            </a:r>
            <a:r>
              <a:rPr lang="es-ES" b="1" i="1" dirty="0" smtClean="0">
                <a:solidFill>
                  <a:srgbClr val="0000CC"/>
                </a:solidFill>
                <a:latin typeface="Lucida Sans" panose="020B0602030504020204" pitchFamily="34" charset="0"/>
              </a:rPr>
              <a:t> </a:t>
            </a:r>
            <a:endParaRPr lang="es-ES" dirty="0">
              <a:solidFill>
                <a:srgbClr val="0000CC"/>
              </a:solidFill>
              <a:latin typeface="Lucida Sans" panose="020B0602030504020204" pitchFamily="34" charset="0"/>
            </a:endParaRPr>
          </a:p>
        </p:txBody>
      </p:sp>
      <p:sp>
        <p:nvSpPr>
          <p:cNvPr id="9" name="8 Rectángulo"/>
          <p:cNvSpPr/>
          <p:nvPr/>
        </p:nvSpPr>
        <p:spPr>
          <a:xfrm>
            <a:off x="179512" y="4509120"/>
            <a:ext cx="1822935" cy="646331"/>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es-ES" b="1" i="1" dirty="0">
                <a:solidFill>
                  <a:srgbClr val="0000CC"/>
                </a:solidFill>
                <a:latin typeface="Lucida Sans" panose="020B0602030504020204" pitchFamily="34" charset="0"/>
              </a:rPr>
              <a:t>Pérdida de la </a:t>
            </a:r>
            <a:endParaRPr lang="es-ES" b="1" i="1" dirty="0" smtClean="0">
              <a:solidFill>
                <a:srgbClr val="0000CC"/>
              </a:solidFill>
              <a:latin typeface="Lucida Sans" panose="020B0602030504020204" pitchFamily="34" charset="0"/>
            </a:endParaRPr>
          </a:p>
          <a:p>
            <a:r>
              <a:rPr lang="es-ES" b="1" i="1" dirty="0" smtClean="0">
                <a:solidFill>
                  <a:srgbClr val="0000CC"/>
                </a:solidFill>
                <a:latin typeface="Lucida Sans" panose="020B0602030504020204" pitchFamily="34" charset="0"/>
              </a:rPr>
              <a:t>biodiversidad</a:t>
            </a:r>
            <a:endParaRPr lang="es-ES" dirty="0">
              <a:solidFill>
                <a:srgbClr val="0000CC"/>
              </a:solidFill>
              <a:latin typeface="Lucida Sans" panose="020B0602030504020204" pitchFamily="34" charset="0"/>
            </a:endParaRPr>
          </a:p>
        </p:txBody>
      </p:sp>
      <p:sp>
        <p:nvSpPr>
          <p:cNvPr id="6" name="5 Rectángulo"/>
          <p:cNvSpPr/>
          <p:nvPr/>
        </p:nvSpPr>
        <p:spPr>
          <a:xfrm>
            <a:off x="1220563" y="5949280"/>
            <a:ext cx="2919389" cy="369332"/>
          </a:xfrm>
          <a:prstGeom prst="rect">
            <a:avLst/>
          </a:prstGeom>
        </p:spPr>
        <p:txBody>
          <a:bodyPr wrap="none">
            <a:spAutoFit/>
          </a:bodyPr>
          <a:lstStyle/>
          <a:p>
            <a:r>
              <a:rPr lang="es-ES" b="1" i="1" dirty="0">
                <a:solidFill>
                  <a:srgbClr val="0000CC"/>
                </a:solidFill>
                <a:latin typeface="Lucida Sans" panose="020B0602030504020204" pitchFamily="34" charset="0"/>
              </a:rPr>
              <a:t>Conversión de la tierra</a:t>
            </a:r>
            <a:endParaRPr lang="es-ES" dirty="0">
              <a:solidFill>
                <a:srgbClr val="0000CC"/>
              </a:solidFill>
              <a:latin typeface="Lucida Sans" panose="020B0602030504020204" pitchFamily="34" charset="0"/>
            </a:endParaRPr>
          </a:p>
        </p:txBody>
      </p:sp>
    </p:spTree>
    <p:extLst>
      <p:ext uri="{BB962C8B-B14F-4D97-AF65-F5344CB8AC3E}">
        <p14:creationId xmlns:p14="http://schemas.microsoft.com/office/powerpoint/2010/main" val="23997431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18356" y="434954"/>
            <a:ext cx="8507288" cy="1143000"/>
          </a:xfrm>
        </p:spPr>
        <p:txBody>
          <a:bodyPr>
            <a:noAutofit/>
          </a:bodyPr>
          <a:lstStyle/>
          <a:p>
            <a:r>
              <a:rPr lang="es-MX" sz="1800" b="1" i="1" dirty="0" smtClean="0">
                <a:solidFill>
                  <a:srgbClr val="C00000"/>
                </a:solidFill>
                <a:latin typeface="Lucida Sans" panose="020B0602040502020204" pitchFamily="34" charset="0"/>
                <a:cs typeface="Lucida Sans" panose="020B0602040502020204" pitchFamily="34" charset="0"/>
              </a:rPr>
              <a:t>Nuevo record en el registro del dióxido de carbono (CO2) en la atmósfera de la Tierra, se espera que se mantenga así o incluso que suba y supere un nivel histórico de 400 partículas por millón</a:t>
            </a:r>
            <a:endParaRPr lang="es-MX" sz="1800" b="1" i="1" dirty="0">
              <a:solidFill>
                <a:srgbClr val="C00000"/>
              </a:solidFill>
              <a:latin typeface="Lucida Sans" panose="020B0602040502020204" pitchFamily="34" charset="0"/>
              <a:cs typeface="Lucida Sans" panose="020B0602040502020204" pitchFamily="34" charset="0"/>
            </a:endParaRPr>
          </a:p>
        </p:txBody>
      </p:sp>
      <p:sp>
        <p:nvSpPr>
          <p:cNvPr id="3" name="2 Marcador de contenido"/>
          <p:cNvSpPr>
            <a:spLocks noGrp="1"/>
          </p:cNvSpPr>
          <p:nvPr>
            <p:ph idx="1"/>
          </p:nvPr>
        </p:nvSpPr>
        <p:spPr/>
        <p:txBody>
          <a:bodyPr/>
          <a:lstStyle/>
          <a:p>
            <a:endParaRPr lang="es-MX"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56792"/>
            <a:ext cx="8208912" cy="4658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395536" y="6300028"/>
            <a:ext cx="2220480" cy="246221"/>
          </a:xfrm>
          <a:prstGeom prst="rect">
            <a:avLst/>
          </a:prstGeom>
        </p:spPr>
        <p:txBody>
          <a:bodyPr wrap="none">
            <a:spAutoFit/>
          </a:bodyPr>
          <a:lstStyle/>
          <a:p>
            <a:r>
              <a:rPr lang="es-MX" sz="1000" b="1" dirty="0" smtClean="0"/>
              <a:t>Observatorio de Mauna Loa en Hawaii</a:t>
            </a:r>
            <a:endParaRPr lang="es-MX" sz="1000" b="1" dirty="0"/>
          </a:p>
        </p:txBody>
      </p:sp>
    </p:spTree>
    <p:extLst>
      <p:ext uri="{BB962C8B-B14F-4D97-AF65-F5344CB8AC3E}">
        <p14:creationId xmlns:p14="http://schemas.microsoft.com/office/powerpoint/2010/main" val="10813035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5736" y="692696"/>
            <a:ext cx="5040560" cy="5292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30603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496" y="902325"/>
            <a:ext cx="4032448" cy="526297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MX" sz="1600" b="1" i="1" dirty="0" smtClean="0">
                <a:solidFill>
                  <a:srgbClr val="C00000"/>
                </a:solidFill>
                <a:latin typeface="Lucida Sans" panose="020B0602040502020204" pitchFamily="34" charset="0"/>
                <a:cs typeface="Lucida Sans" panose="020B0602040502020204" pitchFamily="34" charset="0"/>
              </a:rPr>
              <a:t>40 % de la población mundial </a:t>
            </a:r>
            <a:r>
              <a:rPr lang="es-MX" sz="1600" b="1" i="1" dirty="0" smtClean="0">
                <a:latin typeface="Lucida Sans" panose="020B0602040502020204" pitchFamily="34" charset="0"/>
                <a:cs typeface="Lucida Sans" panose="020B0602040502020204" pitchFamily="34" charset="0"/>
              </a:rPr>
              <a:t>estará viviendo estrés hídrico severo  en 2050</a:t>
            </a:r>
          </a:p>
          <a:p>
            <a:endParaRPr lang="es-MX" sz="1600" b="1" i="1" dirty="0">
              <a:latin typeface="Lucida Sans" panose="020B0602040502020204" pitchFamily="34" charset="0"/>
              <a:cs typeface="Lucida Sans" panose="020B0602040502020204" pitchFamily="34" charset="0"/>
            </a:endParaRPr>
          </a:p>
          <a:p>
            <a:r>
              <a:rPr lang="es-MX" sz="1600" b="1" i="1" dirty="0" smtClean="0">
                <a:solidFill>
                  <a:srgbClr val="C00000"/>
                </a:solidFill>
                <a:latin typeface="Lucida Sans" panose="020B0602040502020204" pitchFamily="34" charset="0"/>
                <a:cs typeface="Lucida Sans" panose="020B0602040502020204" pitchFamily="34" charset="0"/>
              </a:rPr>
              <a:t>Se pierden al año 1 a 2,3 millones  de hectáreas agrícolas</a:t>
            </a:r>
            <a:r>
              <a:rPr lang="es-MX" sz="1600" b="1" i="1" dirty="0" smtClean="0">
                <a:latin typeface="Lucida Sans" panose="020B0602040502020204" pitchFamily="34" charset="0"/>
                <a:cs typeface="Lucida Sans" panose="020B0602040502020204" pitchFamily="34" charset="0"/>
              </a:rPr>
              <a:t> por la degradación del suelo </a:t>
            </a:r>
          </a:p>
          <a:p>
            <a:endParaRPr lang="es-MX" sz="1600" b="1" i="1" dirty="0">
              <a:latin typeface="Lucida Sans" panose="020B0602040502020204" pitchFamily="34" charset="0"/>
              <a:cs typeface="Lucida Sans" panose="020B0602040502020204" pitchFamily="34" charset="0"/>
            </a:endParaRPr>
          </a:p>
          <a:p>
            <a:r>
              <a:rPr lang="es-MX" sz="1600" b="1" i="1" dirty="0" smtClean="0">
                <a:solidFill>
                  <a:srgbClr val="C00000"/>
                </a:solidFill>
                <a:latin typeface="Lucida Sans" panose="020B0602040502020204" pitchFamily="34" charset="0"/>
                <a:cs typeface="Lucida Sans" panose="020B0602040502020204" pitchFamily="34" charset="0"/>
              </a:rPr>
              <a:t>300,000 muertes al año por el humo de los Incendios </a:t>
            </a:r>
            <a:r>
              <a:rPr lang="es-MX" sz="1600" b="1" i="1" dirty="0" smtClean="0">
                <a:latin typeface="Lucida Sans" panose="020B0602040502020204" pitchFamily="34" charset="0"/>
                <a:cs typeface="Lucida Sans" panose="020B0602040502020204" pitchFamily="34" charset="0"/>
              </a:rPr>
              <a:t>y el mal uso de la tierra contribuye al aumento del Paludismo</a:t>
            </a:r>
          </a:p>
          <a:p>
            <a:endParaRPr lang="es-MX" sz="1600" b="1" i="1" dirty="0">
              <a:latin typeface="Lucida Sans" panose="020B0602040502020204" pitchFamily="34" charset="0"/>
              <a:cs typeface="Lucida Sans" panose="020B0602040502020204" pitchFamily="34" charset="0"/>
            </a:endParaRPr>
          </a:p>
          <a:p>
            <a:r>
              <a:rPr lang="es-MX" sz="1600" b="1" i="1" dirty="0" smtClean="0">
                <a:latin typeface="Lucida Sans" panose="020B0602040502020204" pitchFamily="34" charset="0"/>
                <a:cs typeface="Lucida Sans" panose="020B0602040502020204" pitchFamily="34" charset="0"/>
              </a:rPr>
              <a:t>El consumo elevado de pescados y mariscos ha provocado el </a:t>
            </a:r>
            <a:r>
              <a:rPr lang="es-MX" sz="1600" b="1" i="1" dirty="0" smtClean="0">
                <a:solidFill>
                  <a:srgbClr val="C00000"/>
                </a:solidFill>
                <a:latin typeface="Lucida Sans" panose="020B0602040502020204" pitchFamily="34" charset="0"/>
                <a:cs typeface="Lucida Sans" panose="020B0602040502020204" pitchFamily="34" charset="0"/>
              </a:rPr>
              <a:t>90% de sobre explotación de las aguas marinas</a:t>
            </a:r>
          </a:p>
          <a:p>
            <a:endParaRPr lang="es-MX" sz="1600" b="1" i="1" dirty="0">
              <a:solidFill>
                <a:srgbClr val="C00000"/>
              </a:solidFill>
              <a:latin typeface="Lucida Sans" panose="020B0602040502020204" pitchFamily="34" charset="0"/>
              <a:cs typeface="Lucida Sans" panose="020B0602040502020204" pitchFamily="34" charset="0"/>
            </a:endParaRPr>
          </a:p>
          <a:p>
            <a:r>
              <a:rPr lang="es-MX" sz="1600" b="1" i="1" dirty="0">
                <a:solidFill>
                  <a:srgbClr val="C00000"/>
                </a:solidFill>
                <a:latin typeface="Lucida Sans" panose="020B0602040502020204" pitchFamily="34" charset="0"/>
                <a:cs typeface="Lucida Sans" panose="020B0602040502020204" pitchFamily="34" charset="0"/>
              </a:rPr>
              <a:t>250,000  vidas anualmente se pueden </a:t>
            </a:r>
            <a:r>
              <a:rPr lang="es-MX" sz="1600" b="1" i="1" dirty="0" smtClean="0">
                <a:solidFill>
                  <a:srgbClr val="C00000"/>
                </a:solidFill>
                <a:latin typeface="Lucida Sans" panose="020B0602040502020204" pitchFamily="34" charset="0"/>
                <a:cs typeface="Lucida Sans" panose="020B0602040502020204" pitchFamily="34" charset="0"/>
              </a:rPr>
              <a:t>perder  </a:t>
            </a:r>
            <a:r>
              <a:rPr lang="es-MX" sz="1600" b="1" i="1" dirty="0">
                <a:solidFill>
                  <a:schemeClr val="tx1"/>
                </a:solidFill>
                <a:latin typeface="Lucida Sans" panose="020B0602040502020204" pitchFamily="34" charset="0"/>
                <a:cs typeface="Lucida Sans" panose="020B0602040502020204" pitchFamily="34" charset="0"/>
              </a:rPr>
              <a:t>entre 2030  y 2050  por el </a:t>
            </a:r>
            <a:r>
              <a:rPr lang="es-MX" sz="1600" b="1" i="1" dirty="0" smtClean="0">
                <a:solidFill>
                  <a:schemeClr val="tx1"/>
                </a:solidFill>
                <a:latin typeface="Lucida Sans" panose="020B0602040502020204" pitchFamily="34" charset="0"/>
                <a:cs typeface="Lucida Sans" panose="020B0602040502020204" pitchFamily="34" charset="0"/>
              </a:rPr>
              <a:t> cambio </a:t>
            </a:r>
            <a:r>
              <a:rPr lang="es-MX" sz="1600" b="1" i="1" dirty="0">
                <a:solidFill>
                  <a:schemeClr val="tx1"/>
                </a:solidFill>
                <a:latin typeface="Lucida Sans" panose="020B0602040502020204" pitchFamily="34" charset="0"/>
                <a:cs typeface="Lucida Sans" panose="020B0602040502020204" pitchFamily="34" charset="0"/>
              </a:rPr>
              <a:t>climático y salud </a:t>
            </a:r>
            <a:endParaRPr lang="es-MX" sz="1600" b="1" i="1" dirty="0">
              <a:solidFill>
                <a:srgbClr val="C00000"/>
              </a:solidFill>
              <a:latin typeface="Lucida Sans" panose="020B0602040502020204" pitchFamily="34" charset="0"/>
              <a:cs typeface="Lucida Sans" panose="020B0602040502020204" pitchFamily="34" charset="0"/>
            </a:endParaRPr>
          </a:p>
        </p:txBody>
      </p:sp>
      <p:pic>
        <p:nvPicPr>
          <p:cNvPr id="9" name="8 Imagen" descr="http://thewaterchannel.tv/images/likedeltaalliance.png"/>
          <p:cNvPicPr/>
          <p:nvPr/>
        </p:nvPicPr>
        <p:blipFill>
          <a:blip r:embed="rId2">
            <a:extLst>
              <a:ext uri="{28A0092B-C50C-407E-A947-70E740481C1C}">
                <a14:useLocalDpi xmlns:a14="http://schemas.microsoft.com/office/drawing/2010/main" val="0"/>
              </a:ext>
            </a:extLst>
          </a:blip>
          <a:srcRect/>
          <a:stretch>
            <a:fillRect/>
          </a:stretch>
        </p:blipFill>
        <p:spPr bwMode="auto">
          <a:xfrm>
            <a:off x="4139952" y="548680"/>
            <a:ext cx="4932039" cy="3909070"/>
          </a:xfrm>
          <a:prstGeom prst="rect">
            <a:avLst/>
          </a:prstGeom>
          <a:noFill/>
          <a:ln>
            <a:noFill/>
          </a:ln>
        </p:spPr>
      </p:pic>
      <p:pic>
        <p:nvPicPr>
          <p:cNvPr id="10" name="9 Imagen"/>
          <p:cNvPicPr/>
          <p:nvPr/>
        </p:nvPicPr>
        <p:blipFill>
          <a:blip r:embed="rId3"/>
          <a:stretch>
            <a:fillRect/>
          </a:stretch>
        </p:blipFill>
        <p:spPr>
          <a:xfrm>
            <a:off x="4519986" y="4509120"/>
            <a:ext cx="4552005" cy="1944216"/>
          </a:xfrm>
          <a:prstGeom prst="rect">
            <a:avLst/>
          </a:prstGeom>
        </p:spPr>
      </p:pic>
    </p:spTree>
    <p:extLst>
      <p:ext uri="{BB962C8B-B14F-4D97-AF65-F5344CB8AC3E}">
        <p14:creationId xmlns:p14="http://schemas.microsoft.com/office/powerpoint/2010/main" val="9460960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rio bacanuchi"/>
          <p:cNvPicPr/>
          <p:nvPr/>
        </p:nvPicPr>
        <p:blipFill>
          <a:blip r:embed="rId2">
            <a:extLst>
              <a:ext uri="{28A0092B-C50C-407E-A947-70E740481C1C}">
                <a14:useLocalDpi xmlns:a14="http://schemas.microsoft.com/office/drawing/2010/main" val="0"/>
              </a:ext>
            </a:extLst>
          </a:blip>
          <a:srcRect/>
          <a:stretch>
            <a:fillRect/>
          </a:stretch>
        </p:blipFill>
        <p:spPr bwMode="auto">
          <a:xfrm>
            <a:off x="4524415" y="3751436"/>
            <a:ext cx="4584089" cy="2629892"/>
          </a:xfrm>
          <a:prstGeom prst="rect">
            <a:avLst/>
          </a:prstGeom>
          <a:noFill/>
          <a:ln>
            <a:noFill/>
          </a:ln>
        </p:spPr>
      </p:pic>
      <p:sp>
        <p:nvSpPr>
          <p:cNvPr id="3" name="2 Rectángulo"/>
          <p:cNvSpPr/>
          <p:nvPr/>
        </p:nvSpPr>
        <p:spPr>
          <a:xfrm>
            <a:off x="107504" y="4298320"/>
            <a:ext cx="4320480" cy="1938992"/>
          </a:xfrm>
          <a:prstGeom prst="rect">
            <a:avLst/>
          </a:prstGeom>
        </p:spPr>
        <p:txBody>
          <a:bodyPr wrap="square">
            <a:spAutoFit/>
          </a:bodyPr>
          <a:lstStyle/>
          <a:p>
            <a:pPr algn="ctr"/>
            <a:r>
              <a:rPr lang="es-ES" sz="2000" b="1" i="1" dirty="0">
                <a:latin typeface="Lucida Sans"/>
                <a:ea typeface="Calibri"/>
                <a:cs typeface="Times New Roman"/>
              </a:rPr>
              <a:t>Niveles de contaminación del río Sonora siguen “fuera de la norma”, </a:t>
            </a:r>
            <a:r>
              <a:rPr lang="es-ES" sz="2000" b="1" i="1" dirty="0" smtClean="0">
                <a:latin typeface="Lucida Sans"/>
                <a:ea typeface="Calibri"/>
                <a:cs typeface="Times New Roman"/>
              </a:rPr>
              <a:t>por </a:t>
            </a:r>
            <a:r>
              <a:rPr lang="es-ES" sz="2000" b="1" i="1" dirty="0">
                <a:latin typeface="Lucida Sans"/>
                <a:ea typeface="Calibri"/>
                <a:cs typeface="Times New Roman"/>
              </a:rPr>
              <a:t>derrame de </a:t>
            </a:r>
            <a:r>
              <a:rPr lang="es-ES" sz="2000" b="1" i="1" dirty="0">
                <a:solidFill>
                  <a:srgbClr val="C00000"/>
                </a:solidFill>
                <a:latin typeface="Lucida Sans"/>
                <a:ea typeface="Calibri"/>
                <a:cs typeface="Times New Roman"/>
              </a:rPr>
              <a:t>cobre y ácido sulfúrico </a:t>
            </a:r>
            <a:r>
              <a:rPr lang="es-ES" sz="2000" b="1" i="1" dirty="0">
                <a:latin typeface="Lucida Sans"/>
                <a:ea typeface="Calibri"/>
                <a:cs typeface="Times New Roman"/>
              </a:rPr>
              <a:t>en la mina Buena Vista del Cobre </a:t>
            </a:r>
            <a:r>
              <a:rPr lang="es-ES" sz="2000" b="1" i="1" dirty="0" smtClean="0">
                <a:latin typeface="Lucida Sans"/>
                <a:ea typeface="Calibri"/>
                <a:cs typeface="Times New Roman"/>
              </a:rPr>
              <a:t>(CONAGUA)</a:t>
            </a:r>
            <a:endParaRPr lang="es-ES" sz="2000" dirty="0"/>
          </a:p>
        </p:txBody>
      </p:sp>
      <p:pic>
        <p:nvPicPr>
          <p:cNvPr id="5" name="4 Imagen"/>
          <p:cNvPicPr/>
          <p:nvPr/>
        </p:nvPicPr>
        <p:blipFill>
          <a:blip r:embed="rId3"/>
          <a:stretch>
            <a:fillRect/>
          </a:stretch>
        </p:blipFill>
        <p:spPr>
          <a:xfrm>
            <a:off x="179513" y="1174106"/>
            <a:ext cx="4320479" cy="2614934"/>
          </a:xfrm>
          <a:prstGeom prst="rect">
            <a:avLst/>
          </a:prstGeom>
        </p:spPr>
      </p:pic>
      <p:sp>
        <p:nvSpPr>
          <p:cNvPr id="4" name="3 Rectángulo"/>
          <p:cNvSpPr/>
          <p:nvPr/>
        </p:nvSpPr>
        <p:spPr>
          <a:xfrm>
            <a:off x="4524415" y="1170437"/>
            <a:ext cx="4512081" cy="2546595"/>
          </a:xfrm>
          <a:prstGeom prst="rect">
            <a:avLst/>
          </a:prstGeom>
        </p:spPr>
        <p:txBody>
          <a:bodyPr wrap="square">
            <a:spAutoFit/>
          </a:bodyPr>
          <a:lstStyle/>
          <a:p>
            <a:pPr algn="ctr">
              <a:lnSpc>
                <a:spcPct val="115000"/>
              </a:lnSpc>
              <a:spcAft>
                <a:spcPts val="1000"/>
              </a:spcAft>
            </a:pPr>
            <a:r>
              <a:rPr lang="es-MX" sz="2000" b="1" i="1" dirty="0" smtClean="0">
                <a:latin typeface="Lucida Sans"/>
                <a:ea typeface="Calibri"/>
                <a:cs typeface="Times New Roman"/>
              </a:rPr>
              <a:t>Muere mujer </a:t>
            </a:r>
            <a:r>
              <a:rPr lang="es-MX" sz="2000" b="1" i="1" dirty="0">
                <a:latin typeface="Lucida Sans"/>
                <a:ea typeface="Calibri"/>
                <a:cs typeface="Times New Roman"/>
              </a:rPr>
              <a:t>de 38 años embaraza </a:t>
            </a:r>
            <a:r>
              <a:rPr lang="es-MX" sz="2000" b="1" i="1" dirty="0" smtClean="0">
                <a:latin typeface="Lucida Sans"/>
                <a:ea typeface="Calibri"/>
                <a:cs typeface="Times New Roman"/>
              </a:rPr>
              <a:t>con </a:t>
            </a:r>
            <a:r>
              <a:rPr lang="es-MX" sz="2000" b="1" i="1" dirty="0">
                <a:latin typeface="Lucida Sans"/>
                <a:ea typeface="Calibri"/>
                <a:cs typeface="Times New Roman"/>
              </a:rPr>
              <a:t>HA </a:t>
            </a:r>
            <a:r>
              <a:rPr lang="es-MX" sz="2000" b="1" i="1" dirty="0" smtClean="0">
                <a:latin typeface="Lucida Sans"/>
                <a:ea typeface="Calibri"/>
                <a:cs typeface="Times New Roman"/>
              </a:rPr>
              <a:t>por </a:t>
            </a:r>
            <a:r>
              <a:rPr lang="es-MX" sz="2000" b="1" i="1" dirty="0">
                <a:latin typeface="Lucida Sans"/>
                <a:ea typeface="Calibri"/>
                <a:cs typeface="Times New Roman"/>
              </a:rPr>
              <a:t>no </a:t>
            </a:r>
            <a:r>
              <a:rPr lang="es-MX" sz="2000" b="1" i="1" dirty="0" smtClean="0">
                <a:latin typeface="Lucida Sans"/>
                <a:ea typeface="Calibri"/>
                <a:cs typeface="Times New Roman"/>
              </a:rPr>
              <a:t>acceso </a:t>
            </a:r>
            <a:r>
              <a:rPr lang="es-MX" sz="2000" b="1" i="1" dirty="0">
                <a:latin typeface="Lucida Sans"/>
                <a:ea typeface="Calibri"/>
                <a:cs typeface="Times New Roman"/>
              </a:rPr>
              <a:t>e incomunicación a servicios médicos por </a:t>
            </a:r>
            <a:r>
              <a:rPr lang="es-MX" sz="2000" b="1" i="1" dirty="0">
                <a:solidFill>
                  <a:srgbClr val="C00000"/>
                </a:solidFill>
                <a:latin typeface="Lucida Sans"/>
                <a:ea typeface="Calibri"/>
                <a:cs typeface="Times New Roman"/>
              </a:rPr>
              <a:t>intensas lluvias de las tormentas tropicales </a:t>
            </a:r>
            <a:r>
              <a:rPr lang="es-MX" sz="2000" b="1" i="1" dirty="0" smtClean="0">
                <a:solidFill>
                  <a:srgbClr val="C00000"/>
                </a:solidFill>
                <a:latin typeface="Lucida Sans"/>
                <a:ea typeface="Calibri"/>
                <a:cs typeface="Times New Roman"/>
              </a:rPr>
              <a:t>“Beatriz” </a:t>
            </a:r>
            <a:r>
              <a:rPr lang="es-MX" sz="2000" b="1" i="1" dirty="0">
                <a:solidFill>
                  <a:srgbClr val="C00000"/>
                </a:solidFill>
                <a:latin typeface="Lucida Sans"/>
                <a:ea typeface="Calibri"/>
                <a:cs typeface="Times New Roman"/>
              </a:rPr>
              <a:t>y </a:t>
            </a:r>
            <a:r>
              <a:rPr lang="es-MX" sz="2000" b="1" i="1" dirty="0" smtClean="0">
                <a:solidFill>
                  <a:srgbClr val="C00000"/>
                </a:solidFill>
                <a:latin typeface="Lucida Sans"/>
                <a:ea typeface="Calibri"/>
                <a:cs typeface="Times New Roman"/>
              </a:rPr>
              <a:t>“Calvin”                  </a:t>
            </a:r>
            <a:r>
              <a:rPr lang="es-MX" sz="2000" b="1" i="1" dirty="0" smtClean="0">
                <a:latin typeface="Lucida Sans"/>
                <a:ea typeface="Calibri"/>
                <a:cs typeface="Times New Roman"/>
              </a:rPr>
              <a:t>en </a:t>
            </a:r>
            <a:r>
              <a:rPr lang="es-MX" sz="2000" b="1" i="1" dirty="0">
                <a:latin typeface="Lucida Sans"/>
                <a:ea typeface="Calibri"/>
                <a:cs typeface="Times New Roman"/>
              </a:rPr>
              <a:t>la Sierra Sur de Oaxaca</a:t>
            </a:r>
            <a:endParaRPr lang="es-ES" sz="2000" b="1" dirty="0">
              <a:effectLst/>
              <a:latin typeface="Calibri"/>
              <a:ea typeface="Calibri"/>
              <a:cs typeface="Times New Roman"/>
            </a:endParaRPr>
          </a:p>
        </p:txBody>
      </p:sp>
      <p:sp>
        <p:nvSpPr>
          <p:cNvPr id="6" name="5 Rectángulo"/>
          <p:cNvSpPr/>
          <p:nvPr/>
        </p:nvSpPr>
        <p:spPr>
          <a:xfrm>
            <a:off x="487083" y="332656"/>
            <a:ext cx="8549413" cy="769441"/>
          </a:xfrm>
          <a:prstGeom prst="rect">
            <a:avLst/>
          </a:prstGeom>
        </p:spPr>
        <p:txBody>
          <a:bodyPr wrap="square">
            <a:spAutoFit/>
          </a:bodyPr>
          <a:lstStyle/>
          <a:p>
            <a:pPr algn="ctr"/>
            <a:r>
              <a:rPr lang="es-MX" sz="2200" b="1" i="1" dirty="0" smtClean="0">
                <a:solidFill>
                  <a:srgbClr val="C00000"/>
                </a:solidFill>
                <a:latin typeface="Lucida Sans"/>
                <a:ea typeface="Calibri"/>
                <a:cs typeface="Times New Roman"/>
              </a:rPr>
              <a:t>Impacto en la salud del cambio climático y la contaminación del agua</a:t>
            </a:r>
            <a:endParaRPr lang="es-ES" sz="2200" dirty="0">
              <a:solidFill>
                <a:srgbClr val="C00000"/>
              </a:solidFill>
            </a:endParaRP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333" y="3806229"/>
            <a:ext cx="2963515" cy="270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7668344" y="6340678"/>
            <a:ext cx="1415772" cy="184666"/>
          </a:xfrm>
          <a:prstGeom prst="rect">
            <a:avLst/>
          </a:prstGeom>
        </p:spPr>
        <p:txBody>
          <a:bodyPr wrap="none">
            <a:spAutoFit/>
          </a:bodyPr>
          <a:lstStyle/>
          <a:p>
            <a:r>
              <a:rPr lang="es-ES" sz="600" dirty="0"/>
              <a:t>FONDEA periodismo independiente</a:t>
            </a:r>
          </a:p>
        </p:txBody>
      </p:sp>
    </p:spTree>
    <p:extLst>
      <p:ext uri="{BB962C8B-B14F-4D97-AF65-F5344CB8AC3E}">
        <p14:creationId xmlns:p14="http://schemas.microsoft.com/office/powerpoint/2010/main" val="18078979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485800"/>
            <a:ext cx="8229600" cy="1070992"/>
          </a:xfrm>
        </p:spPr>
        <p:txBody>
          <a:bodyPr/>
          <a:lstStyle/>
          <a:p>
            <a:r>
              <a:rPr lang="es-ES" sz="2000" b="1" i="1" dirty="0">
                <a:solidFill>
                  <a:srgbClr val="C00000"/>
                </a:solidFill>
              </a:rPr>
              <a:t>La </a:t>
            </a:r>
            <a:r>
              <a:rPr lang="es-ES" sz="2000" b="1" i="1" dirty="0" smtClean="0">
                <a:solidFill>
                  <a:srgbClr val="C00000"/>
                </a:solidFill>
              </a:rPr>
              <a:t>inequidad está </a:t>
            </a:r>
            <a:r>
              <a:rPr lang="es-ES" sz="2000" b="1" i="1" dirty="0">
                <a:solidFill>
                  <a:srgbClr val="C00000"/>
                </a:solidFill>
              </a:rPr>
              <a:t>empeorando, pero no lo estamos </a:t>
            </a:r>
            <a:r>
              <a:rPr lang="es-ES" sz="2000" b="1" i="1" dirty="0" smtClean="0">
                <a:solidFill>
                  <a:srgbClr val="C00000"/>
                </a:solidFill>
              </a:rPr>
              <a:t>viendo </a:t>
            </a:r>
            <a:r>
              <a:rPr lang="es-ES" sz="2000" b="1" i="1" dirty="0">
                <a:solidFill>
                  <a:srgbClr val="C00000"/>
                </a:solidFill>
              </a:rPr>
              <a:t>es cada vez peor, pero menos gente que nunca es consciente de </a:t>
            </a:r>
            <a:r>
              <a:rPr lang="es-ES" sz="2000" b="1" i="1" dirty="0" smtClean="0">
                <a:solidFill>
                  <a:srgbClr val="C00000"/>
                </a:solidFill>
              </a:rPr>
              <a:t>ello y el crecimiento poblacional la magnificará</a:t>
            </a:r>
            <a:endParaRPr lang="es-ES" sz="2000" dirty="0">
              <a:solidFill>
                <a:srgbClr val="C00000"/>
              </a:solidFill>
            </a:endParaRPr>
          </a:p>
        </p:txBody>
      </p:sp>
      <p:sp>
        <p:nvSpPr>
          <p:cNvPr id="3" name="2 Marcador de contenido"/>
          <p:cNvSpPr>
            <a:spLocks noGrp="1"/>
          </p:cNvSpPr>
          <p:nvPr>
            <p:ph idx="1"/>
          </p:nvPr>
        </p:nvSpPr>
        <p:spPr/>
        <p:txBody>
          <a:bodyPr/>
          <a:lstStyle/>
          <a:p>
            <a:endParaRPr lang="es-E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556792"/>
            <a:ext cx="8556106"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96842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04664"/>
            <a:ext cx="8229600" cy="720080"/>
          </a:xfrm>
        </p:spPr>
        <p:txBody>
          <a:bodyPr/>
          <a:lstStyle/>
          <a:p>
            <a:r>
              <a:rPr lang="es-MX" sz="2200" b="1" i="1" dirty="0" smtClean="0">
                <a:solidFill>
                  <a:srgbClr val="C00000"/>
                </a:solidFill>
                <a:latin typeface="Lucida Sans" panose="020B0602030504020204" pitchFamily="34" charset="0"/>
              </a:rPr>
              <a:t>La inequidad es el fenómeno social, político y económico de nuestro tiempo </a:t>
            </a:r>
            <a:br>
              <a:rPr lang="es-MX" sz="2200" b="1" i="1" dirty="0" smtClean="0">
                <a:solidFill>
                  <a:srgbClr val="C00000"/>
                </a:solidFill>
                <a:latin typeface="Lucida Sans" panose="020B0602030504020204" pitchFamily="34" charset="0"/>
              </a:rPr>
            </a:br>
            <a:r>
              <a:rPr lang="es-MX" sz="2200" b="1" i="1" dirty="0" smtClean="0">
                <a:solidFill>
                  <a:srgbClr val="C00000"/>
                </a:solidFill>
                <a:latin typeface="Lucida Sans" panose="020B0602030504020204" pitchFamily="34" charset="0"/>
              </a:rPr>
              <a:t/>
            </a:r>
            <a:br>
              <a:rPr lang="es-MX" sz="2200" b="1" i="1" dirty="0" smtClean="0">
                <a:solidFill>
                  <a:srgbClr val="C00000"/>
                </a:solidFill>
                <a:latin typeface="Lucida Sans" panose="020B0602030504020204" pitchFamily="34" charset="0"/>
              </a:rPr>
            </a:br>
            <a:endParaRPr lang="es-ES" sz="2200" b="1" i="1" dirty="0">
              <a:solidFill>
                <a:srgbClr val="C00000"/>
              </a:solidFill>
              <a:latin typeface="Lucida Sans" panose="020B0602030504020204" pitchFamily="34" charset="0"/>
            </a:endParaRPr>
          </a:p>
        </p:txBody>
      </p:sp>
      <p:pic>
        <p:nvPicPr>
          <p:cNvPr id="7" name="6 Imagen"/>
          <p:cNvPicPr/>
          <p:nvPr/>
        </p:nvPicPr>
        <p:blipFill>
          <a:blip r:embed="rId2"/>
          <a:stretch>
            <a:fillRect/>
          </a:stretch>
        </p:blipFill>
        <p:spPr>
          <a:xfrm>
            <a:off x="444212" y="1628800"/>
            <a:ext cx="6144012" cy="3888634"/>
          </a:xfrm>
          <a:prstGeom prst="rect">
            <a:avLst/>
          </a:prstGeom>
        </p:spPr>
      </p:pic>
      <p:pic>
        <p:nvPicPr>
          <p:cNvPr id="9" name="5 Marcador de contenido" descr="Existen dos millones de pobres más en el país: Coneval">
            <a:hlinkClick r:id="rId3"/>
          </p:cNvPr>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572000" y="3645024"/>
            <a:ext cx="4248472" cy="2808312"/>
          </a:xfrm>
          <a:prstGeom prst="rect">
            <a:avLst/>
          </a:prstGeom>
          <a:noFill/>
          <a:ln>
            <a:noFill/>
          </a:ln>
        </p:spPr>
      </p:pic>
      <p:sp>
        <p:nvSpPr>
          <p:cNvPr id="8" name="7 CuadroTexto"/>
          <p:cNvSpPr txBox="1"/>
          <p:nvPr/>
        </p:nvSpPr>
        <p:spPr>
          <a:xfrm>
            <a:off x="5076056" y="1268760"/>
            <a:ext cx="3727302" cy="261610"/>
          </a:xfrm>
          <a:prstGeom prst="rect">
            <a:avLst/>
          </a:prstGeom>
          <a:noFill/>
        </p:spPr>
        <p:txBody>
          <a:bodyPr wrap="none" rtlCol="0">
            <a:spAutoFit/>
          </a:bodyPr>
          <a:lstStyle/>
          <a:p>
            <a:r>
              <a:rPr lang="es-MX" sz="1100" b="1" i="1" dirty="0"/>
              <a:t>Jaipdeep Prabhu Profesor, Universidad de Cambridg</a:t>
            </a:r>
            <a:endParaRPr lang="es-ES" sz="1100" dirty="0"/>
          </a:p>
        </p:txBody>
      </p:sp>
    </p:spTree>
    <p:extLst>
      <p:ext uri="{BB962C8B-B14F-4D97-AF65-F5344CB8AC3E}">
        <p14:creationId xmlns:p14="http://schemas.microsoft.com/office/powerpoint/2010/main" val="3766598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p:nvPr/>
        </p:nvPicPr>
        <p:blipFill>
          <a:blip r:embed="rId2"/>
          <a:stretch>
            <a:fillRect/>
          </a:stretch>
        </p:blipFill>
        <p:spPr>
          <a:xfrm>
            <a:off x="323528" y="764704"/>
            <a:ext cx="8424936" cy="5544616"/>
          </a:xfrm>
          <a:prstGeom prst="rect">
            <a:avLst/>
          </a:prstGeom>
          <a:solidFill>
            <a:srgbClr val="FF9933"/>
          </a:solidFill>
        </p:spPr>
      </p:pic>
      <p:sp>
        <p:nvSpPr>
          <p:cNvPr id="4" name="3 Rectángulo"/>
          <p:cNvSpPr/>
          <p:nvPr/>
        </p:nvSpPr>
        <p:spPr>
          <a:xfrm>
            <a:off x="413792" y="896931"/>
            <a:ext cx="5166320" cy="369332"/>
          </a:xfrm>
          <a:prstGeom prst="rect">
            <a:avLst/>
          </a:prstGeom>
          <a:solidFill>
            <a:srgbClr val="3399FF"/>
          </a:solidFill>
        </p:spPr>
        <p:txBody>
          <a:bodyPr wrap="square">
            <a:spAutoFit/>
          </a:bodyPr>
          <a:lstStyle/>
          <a:p>
            <a:r>
              <a:rPr lang="es-ES" b="1" i="1" dirty="0">
                <a:solidFill>
                  <a:schemeClr val="bg1"/>
                </a:solidFill>
                <a:latin typeface="Lucida Sans"/>
                <a:ea typeface="Times New Roman"/>
                <a:cs typeface="Courier New"/>
              </a:rPr>
              <a:t>Reglamento Sanitario Internacional (RSI)</a:t>
            </a:r>
            <a:endParaRPr lang="es-ES" dirty="0">
              <a:solidFill>
                <a:schemeClr val="bg1"/>
              </a:solidFill>
            </a:endParaRPr>
          </a:p>
        </p:txBody>
      </p:sp>
      <p:sp>
        <p:nvSpPr>
          <p:cNvPr id="5" name="4 Rectángulo"/>
          <p:cNvSpPr/>
          <p:nvPr/>
        </p:nvSpPr>
        <p:spPr>
          <a:xfrm>
            <a:off x="413792" y="1256971"/>
            <a:ext cx="5166320" cy="587853"/>
          </a:xfrm>
          <a:prstGeom prst="rect">
            <a:avLst/>
          </a:prstGeom>
          <a:solidFill>
            <a:srgbClr val="3399FF"/>
          </a:solidFill>
        </p:spPr>
        <p:txBody>
          <a:bodyPr wrap="square">
            <a:spAutoFit/>
          </a:bodyPr>
          <a:lstStyle/>
          <a:p>
            <a:pP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s-ES" sz="1400" b="1" i="1" dirty="0">
                <a:solidFill>
                  <a:schemeClr val="bg1"/>
                </a:solidFill>
                <a:latin typeface="Lucida Sans"/>
                <a:ea typeface="Times New Roman"/>
                <a:cs typeface="Courier New"/>
              </a:rPr>
              <a:t>De la política a la seguridad de la salud </a:t>
            </a:r>
            <a:endParaRPr lang="es-ES" sz="1400" b="1" i="1" dirty="0" smtClean="0">
              <a:solidFill>
                <a:schemeClr val="bg1"/>
              </a:solidFill>
              <a:latin typeface="Lucida Sans"/>
              <a:ea typeface="Times New Roman"/>
              <a:cs typeface="Courier New"/>
            </a:endParaRPr>
          </a:p>
          <a:p>
            <a:pP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s-ES" sz="1400" b="1" i="1" dirty="0" smtClean="0">
                <a:solidFill>
                  <a:schemeClr val="bg1"/>
                </a:solidFill>
                <a:latin typeface="Lucida Sans"/>
                <a:ea typeface="Times New Roman"/>
                <a:cs typeface="Courier New"/>
              </a:rPr>
              <a:t>de </a:t>
            </a:r>
            <a:r>
              <a:rPr lang="es-ES" sz="1400" b="1" i="1" dirty="0">
                <a:solidFill>
                  <a:schemeClr val="bg1"/>
                </a:solidFill>
                <a:latin typeface="Lucida Sans"/>
                <a:ea typeface="Times New Roman"/>
                <a:cs typeface="Courier New"/>
              </a:rPr>
              <a:t>las personas</a:t>
            </a:r>
            <a:endParaRPr lang="es-ES" sz="1400" dirty="0">
              <a:solidFill>
                <a:schemeClr val="bg1"/>
              </a:solidFill>
              <a:effectLst/>
              <a:latin typeface="Calibri"/>
              <a:ea typeface="Calibri"/>
              <a:cs typeface="Times New Roman"/>
            </a:endParaRPr>
          </a:p>
        </p:txBody>
      </p:sp>
      <p:sp>
        <p:nvSpPr>
          <p:cNvPr id="6" name="5 Rectángulo"/>
          <p:cNvSpPr/>
          <p:nvPr/>
        </p:nvSpPr>
        <p:spPr>
          <a:xfrm>
            <a:off x="323528" y="2010006"/>
            <a:ext cx="4503156" cy="389850"/>
          </a:xfrm>
          <a:prstGeom prst="rect">
            <a:avLst/>
          </a:prstGeom>
          <a:solidFill>
            <a:srgbClr val="C00000"/>
          </a:solidFill>
          <a:ln>
            <a:solidFill>
              <a:srgbClr val="C00000"/>
            </a:solidFill>
          </a:ln>
        </p:spPr>
        <p:txBody>
          <a:bodyPr wrap="none">
            <a:spAutoFit/>
          </a:bodyPr>
          <a:lstStyle/>
          <a:p>
            <a:pP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s-ES" b="1" i="1" dirty="0">
                <a:solidFill>
                  <a:schemeClr val="bg1"/>
                </a:solidFill>
                <a:latin typeface="Lucida Sans"/>
                <a:ea typeface="Times New Roman"/>
                <a:cs typeface="Courier New"/>
              </a:rPr>
              <a:t>5 razones por las que el RSI importa</a:t>
            </a:r>
            <a:endParaRPr lang="es-ES" dirty="0">
              <a:solidFill>
                <a:schemeClr val="bg1"/>
              </a:solidFill>
              <a:effectLst/>
              <a:latin typeface="Calibri"/>
              <a:ea typeface="Calibri"/>
              <a:cs typeface="Times New Roman"/>
            </a:endParaRPr>
          </a:p>
        </p:txBody>
      </p:sp>
      <p:sp>
        <p:nvSpPr>
          <p:cNvPr id="7" name="6 Rectángulo"/>
          <p:cNvSpPr/>
          <p:nvPr/>
        </p:nvSpPr>
        <p:spPr>
          <a:xfrm>
            <a:off x="2034158" y="3501008"/>
            <a:ext cx="1601738" cy="1508105"/>
          </a:xfrm>
          <a:prstGeom prst="rect">
            <a:avLst/>
          </a:prstGeom>
          <a:solidFill>
            <a:srgbClr val="FF9933"/>
          </a:solidFill>
        </p:spPr>
        <p:txBody>
          <a:bodyPr wrap="square">
            <a:spAutoFit/>
          </a:bodyPr>
          <a:lstStyle/>
          <a:p>
            <a:pPr algn="ctr">
              <a:lnSpc>
                <a:spcPct val="115000"/>
              </a:lnSpc>
              <a:spcAft>
                <a:spcPts val="0"/>
              </a:spcAft>
            </a:pPr>
            <a:r>
              <a:rPr lang="es-ES" sz="1600" b="1" i="1" dirty="0">
                <a:solidFill>
                  <a:schemeClr val="bg1"/>
                </a:solidFill>
                <a:latin typeface="Lucida Sans"/>
                <a:ea typeface="Calibri"/>
                <a:cs typeface="Times New Roman"/>
              </a:rPr>
              <a:t>Los viajes y el </a:t>
            </a:r>
            <a:endParaRPr lang="es-ES" sz="1600" dirty="0">
              <a:solidFill>
                <a:schemeClr val="bg1"/>
              </a:solidFill>
              <a:latin typeface="Calibri"/>
              <a:ea typeface="Calibri"/>
              <a:cs typeface="Times New Roman"/>
            </a:endParaRPr>
          </a:p>
          <a:p>
            <a:pPr algn="ctr">
              <a:lnSpc>
                <a:spcPct val="115000"/>
              </a:lnSpc>
              <a:spcAft>
                <a:spcPts val="0"/>
              </a:spcAft>
            </a:pPr>
            <a:r>
              <a:rPr lang="es-ES" sz="1600" b="1" i="1" dirty="0">
                <a:solidFill>
                  <a:schemeClr val="bg1"/>
                </a:solidFill>
                <a:latin typeface="Lucida Sans"/>
                <a:ea typeface="Calibri"/>
                <a:cs typeface="Times New Roman"/>
              </a:rPr>
              <a:t>comercio </a:t>
            </a:r>
            <a:endParaRPr lang="es-ES" sz="1600" dirty="0">
              <a:solidFill>
                <a:schemeClr val="bg1"/>
              </a:solidFill>
              <a:latin typeface="Calibri"/>
              <a:ea typeface="Calibri"/>
              <a:cs typeface="Times New Roman"/>
            </a:endParaRPr>
          </a:p>
          <a:p>
            <a:pPr algn="ctr">
              <a:lnSpc>
                <a:spcPct val="115000"/>
              </a:lnSpc>
              <a:spcAft>
                <a:spcPts val="0"/>
              </a:spcAft>
            </a:pPr>
            <a:r>
              <a:rPr lang="es-ES" sz="1600" b="1" i="1" dirty="0">
                <a:solidFill>
                  <a:schemeClr val="bg1"/>
                </a:solidFill>
                <a:latin typeface="Lucida Sans"/>
                <a:ea typeface="Calibri"/>
                <a:cs typeface="Times New Roman"/>
              </a:rPr>
              <a:t>se hacen </a:t>
            </a:r>
            <a:endParaRPr lang="es-ES" sz="1600" dirty="0">
              <a:solidFill>
                <a:schemeClr val="bg1"/>
              </a:solidFill>
              <a:latin typeface="Calibri"/>
              <a:ea typeface="Calibri"/>
              <a:cs typeface="Times New Roman"/>
            </a:endParaRPr>
          </a:p>
          <a:p>
            <a:pPr algn="ctr">
              <a:lnSpc>
                <a:spcPct val="115000"/>
              </a:lnSpc>
              <a:spcAft>
                <a:spcPts val="0"/>
              </a:spcAft>
            </a:pPr>
            <a:r>
              <a:rPr lang="es-ES" sz="1600" b="1" i="1" dirty="0">
                <a:solidFill>
                  <a:schemeClr val="bg1"/>
                </a:solidFill>
                <a:latin typeface="Lucida Sans"/>
                <a:ea typeface="Calibri"/>
                <a:cs typeface="Times New Roman"/>
              </a:rPr>
              <a:t>más seguros </a:t>
            </a:r>
            <a:endParaRPr lang="es-ES" sz="1600" dirty="0">
              <a:solidFill>
                <a:schemeClr val="bg1"/>
              </a:solidFill>
              <a:effectLst/>
              <a:latin typeface="Calibri"/>
              <a:ea typeface="Calibri"/>
              <a:cs typeface="Times New Roman"/>
            </a:endParaRPr>
          </a:p>
        </p:txBody>
      </p:sp>
      <p:sp>
        <p:nvSpPr>
          <p:cNvPr id="8" name="7 Rectángulo"/>
          <p:cNvSpPr/>
          <p:nvPr/>
        </p:nvSpPr>
        <p:spPr>
          <a:xfrm>
            <a:off x="323528" y="3505071"/>
            <a:ext cx="1595586" cy="1508105"/>
          </a:xfrm>
          <a:prstGeom prst="rect">
            <a:avLst/>
          </a:prstGeom>
          <a:solidFill>
            <a:srgbClr val="FF9933"/>
          </a:solidFill>
        </p:spPr>
        <p:txBody>
          <a:bodyPr wrap="square">
            <a:spAutoFit/>
          </a:bodyPr>
          <a:lstStyle/>
          <a:p>
            <a:pPr algn="ctr">
              <a:lnSpc>
                <a:spcPct val="115000"/>
              </a:lnSpc>
              <a:spcAft>
                <a:spcPts val="0"/>
              </a:spcAft>
            </a:pPr>
            <a:r>
              <a:rPr lang="es-ES" sz="1600" b="1" i="1" dirty="0">
                <a:solidFill>
                  <a:schemeClr val="bg1"/>
                </a:solidFill>
                <a:latin typeface="Lucida Sans"/>
                <a:ea typeface="Calibri"/>
                <a:cs typeface="Times New Roman"/>
              </a:rPr>
              <a:t>Las amenazas </a:t>
            </a:r>
            <a:endParaRPr lang="es-ES" sz="1600" dirty="0">
              <a:solidFill>
                <a:schemeClr val="bg1"/>
              </a:solidFill>
              <a:latin typeface="Calibri"/>
              <a:ea typeface="Calibri"/>
              <a:cs typeface="Times New Roman"/>
            </a:endParaRPr>
          </a:p>
          <a:p>
            <a:pPr algn="ctr">
              <a:lnSpc>
                <a:spcPct val="115000"/>
              </a:lnSpc>
              <a:spcAft>
                <a:spcPts val="0"/>
              </a:spcAft>
            </a:pPr>
            <a:r>
              <a:rPr lang="es-ES" sz="1600" b="1" i="1" dirty="0">
                <a:solidFill>
                  <a:schemeClr val="bg1"/>
                </a:solidFill>
                <a:latin typeface="Lucida Sans"/>
                <a:ea typeface="Calibri"/>
                <a:cs typeface="Times New Roman"/>
              </a:rPr>
              <a:t>para la salud </a:t>
            </a:r>
            <a:endParaRPr lang="es-ES" sz="1600" dirty="0">
              <a:solidFill>
                <a:schemeClr val="bg1"/>
              </a:solidFill>
              <a:latin typeface="Calibri"/>
              <a:ea typeface="Calibri"/>
              <a:cs typeface="Times New Roman"/>
            </a:endParaRPr>
          </a:p>
          <a:p>
            <a:pPr algn="ctr">
              <a:lnSpc>
                <a:spcPct val="115000"/>
              </a:lnSpc>
              <a:spcAft>
                <a:spcPts val="0"/>
              </a:spcAft>
            </a:pPr>
            <a:r>
              <a:rPr lang="es-ES" sz="1600" b="1" i="1" dirty="0">
                <a:solidFill>
                  <a:schemeClr val="bg1"/>
                </a:solidFill>
                <a:latin typeface="Lucida Sans"/>
                <a:ea typeface="Calibri"/>
                <a:cs typeface="Times New Roman"/>
              </a:rPr>
              <a:t>no tienen límites </a:t>
            </a:r>
            <a:endParaRPr lang="es-ES" sz="1600" dirty="0">
              <a:solidFill>
                <a:schemeClr val="bg1"/>
              </a:solidFill>
              <a:effectLst/>
              <a:latin typeface="Calibri"/>
              <a:ea typeface="Calibri"/>
              <a:cs typeface="Times New Roman"/>
            </a:endParaRPr>
          </a:p>
        </p:txBody>
      </p:sp>
      <p:sp>
        <p:nvSpPr>
          <p:cNvPr id="9" name="8 Rectángulo"/>
          <p:cNvSpPr/>
          <p:nvPr/>
        </p:nvSpPr>
        <p:spPr>
          <a:xfrm>
            <a:off x="3779912" y="3573016"/>
            <a:ext cx="1656184" cy="1569660"/>
          </a:xfrm>
          <a:prstGeom prst="rect">
            <a:avLst/>
          </a:prstGeom>
          <a:solidFill>
            <a:srgbClr val="FF9933"/>
          </a:solidFill>
        </p:spPr>
        <p:txBody>
          <a:bodyPr wrap="square">
            <a:spAutoFit/>
          </a:bodyPr>
          <a:lstStyle/>
          <a:p>
            <a:pPr algn="ctr">
              <a:lnSpc>
                <a:spcPct val="150000"/>
              </a:lnSpc>
              <a:spcAft>
                <a:spcPts val="0"/>
              </a:spcAft>
            </a:pPr>
            <a:r>
              <a:rPr lang="es-ES" sz="1600" b="1" i="1" dirty="0" smtClean="0">
                <a:solidFill>
                  <a:schemeClr val="bg1"/>
                </a:solidFill>
                <a:latin typeface="Lucida Sans"/>
                <a:ea typeface="Calibri"/>
                <a:cs typeface="Times New Roman"/>
              </a:rPr>
              <a:t>Mejora </a:t>
            </a:r>
            <a:r>
              <a:rPr lang="es-ES" sz="1600" b="1" i="1" dirty="0">
                <a:solidFill>
                  <a:schemeClr val="bg1"/>
                </a:solidFill>
                <a:latin typeface="Lucida Sans"/>
                <a:ea typeface="Calibri"/>
                <a:cs typeface="Times New Roman"/>
              </a:rPr>
              <a:t>de la </a:t>
            </a:r>
            <a:endParaRPr lang="es-ES" sz="1600" dirty="0">
              <a:solidFill>
                <a:schemeClr val="bg1"/>
              </a:solidFill>
              <a:latin typeface="Calibri"/>
              <a:ea typeface="Calibri"/>
              <a:cs typeface="Times New Roman"/>
            </a:endParaRPr>
          </a:p>
          <a:p>
            <a:pPr algn="ctr">
              <a:lnSpc>
                <a:spcPct val="150000"/>
              </a:lnSpc>
              <a:spcAft>
                <a:spcPts val="0"/>
              </a:spcAft>
            </a:pPr>
            <a:r>
              <a:rPr lang="es-ES" sz="1600" b="1" i="1" dirty="0">
                <a:solidFill>
                  <a:schemeClr val="bg1"/>
                </a:solidFill>
                <a:latin typeface="Lucida Sans"/>
                <a:ea typeface="Calibri"/>
                <a:cs typeface="Times New Roman"/>
              </a:rPr>
              <a:t>seguridad </a:t>
            </a:r>
            <a:endParaRPr lang="es-ES" sz="1600" dirty="0">
              <a:solidFill>
                <a:schemeClr val="bg1"/>
              </a:solidFill>
              <a:latin typeface="Calibri"/>
              <a:ea typeface="Calibri"/>
              <a:cs typeface="Times New Roman"/>
            </a:endParaRPr>
          </a:p>
          <a:p>
            <a:pPr algn="ctr">
              <a:lnSpc>
                <a:spcPct val="150000"/>
              </a:lnSpc>
              <a:spcAft>
                <a:spcPts val="0"/>
              </a:spcAft>
            </a:pPr>
            <a:r>
              <a:rPr lang="es-ES" sz="1600" b="1" i="1" dirty="0">
                <a:solidFill>
                  <a:schemeClr val="bg1"/>
                </a:solidFill>
                <a:latin typeface="Lucida Sans"/>
                <a:ea typeface="Calibri"/>
                <a:cs typeface="Times New Roman"/>
              </a:rPr>
              <a:t>sanitaria </a:t>
            </a:r>
            <a:endParaRPr lang="es-ES" sz="1600" dirty="0">
              <a:solidFill>
                <a:schemeClr val="bg1"/>
              </a:solidFill>
              <a:latin typeface="Calibri"/>
              <a:ea typeface="Calibri"/>
              <a:cs typeface="Times New Roman"/>
            </a:endParaRPr>
          </a:p>
          <a:p>
            <a:pPr algn="ctr">
              <a:lnSpc>
                <a:spcPct val="150000"/>
              </a:lnSpc>
              <a:spcAft>
                <a:spcPts val="0"/>
              </a:spcAft>
            </a:pPr>
            <a:r>
              <a:rPr lang="es-ES" sz="1600" b="1" i="1" dirty="0">
                <a:solidFill>
                  <a:schemeClr val="bg1"/>
                </a:solidFill>
                <a:latin typeface="Lucida Sans"/>
                <a:ea typeface="Calibri"/>
                <a:cs typeface="Times New Roman"/>
              </a:rPr>
              <a:t>mundial </a:t>
            </a:r>
            <a:endParaRPr lang="es-ES" sz="1600" dirty="0">
              <a:solidFill>
                <a:schemeClr val="bg1"/>
              </a:solidFill>
              <a:effectLst/>
              <a:latin typeface="Calibri"/>
              <a:ea typeface="Calibri"/>
              <a:cs typeface="Times New Roman"/>
            </a:endParaRPr>
          </a:p>
        </p:txBody>
      </p:sp>
      <p:sp>
        <p:nvSpPr>
          <p:cNvPr id="10" name="9 Rectángulo"/>
          <p:cNvSpPr/>
          <p:nvPr/>
        </p:nvSpPr>
        <p:spPr>
          <a:xfrm>
            <a:off x="5508104" y="3546882"/>
            <a:ext cx="1584176" cy="1569660"/>
          </a:xfrm>
          <a:prstGeom prst="rect">
            <a:avLst/>
          </a:prstGeom>
          <a:solidFill>
            <a:srgbClr val="FF9933"/>
          </a:solidFill>
        </p:spPr>
        <p:txBody>
          <a:bodyPr wrap="square">
            <a:spAutoFit/>
          </a:bodyPr>
          <a:lstStyle/>
          <a:p>
            <a:pPr algn="ctr">
              <a:spcAft>
                <a:spcPts val="0"/>
              </a:spcAft>
            </a:pPr>
            <a:r>
              <a:rPr lang="es-ES" sz="1600" b="1" i="1" dirty="0">
                <a:solidFill>
                  <a:schemeClr val="bg1"/>
                </a:solidFill>
                <a:latin typeface="Lucida Sans"/>
                <a:ea typeface="Calibri"/>
                <a:cs typeface="Times New Roman"/>
              </a:rPr>
              <a:t>Las amenazas </a:t>
            </a:r>
            <a:endParaRPr lang="es-ES" sz="1600" dirty="0">
              <a:solidFill>
                <a:schemeClr val="bg1"/>
              </a:solidFill>
              <a:latin typeface="Calibri"/>
              <a:ea typeface="Calibri"/>
              <a:cs typeface="Times New Roman"/>
            </a:endParaRPr>
          </a:p>
          <a:p>
            <a:pPr algn="ctr">
              <a:spcAft>
                <a:spcPts val="0"/>
              </a:spcAft>
            </a:pPr>
            <a:r>
              <a:rPr lang="es-ES" sz="1600" b="1" i="1" dirty="0">
                <a:solidFill>
                  <a:schemeClr val="bg1"/>
                </a:solidFill>
                <a:latin typeface="Lucida Sans"/>
                <a:ea typeface="Calibri"/>
                <a:cs typeface="Times New Roman"/>
              </a:rPr>
              <a:t>diarias se </a:t>
            </a:r>
            <a:endParaRPr lang="es-ES" sz="1600" dirty="0">
              <a:solidFill>
                <a:schemeClr val="bg1"/>
              </a:solidFill>
              <a:latin typeface="Calibri"/>
              <a:ea typeface="Calibri"/>
              <a:cs typeface="Times New Roman"/>
            </a:endParaRPr>
          </a:p>
          <a:p>
            <a:pPr algn="ctr">
              <a:spcAft>
                <a:spcPts val="0"/>
              </a:spcAft>
            </a:pPr>
            <a:r>
              <a:rPr lang="es-ES" sz="1600" b="1" i="1" dirty="0">
                <a:solidFill>
                  <a:schemeClr val="bg1"/>
                </a:solidFill>
                <a:latin typeface="Lucida Sans"/>
                <a:ea typeface="Calibri"/>
                <a:cs typeface="Times New Roman"/>
              </a:rPr>
              <a:t>mantienen </a:t>
            </a:r>
            <a:endParaRPr lang="es-ES" sz="1600" dirty="0">
              <a:solidFill>
                <a:schemeClr val="bg1"/>
              </a:solidFill>
              <a:latin typeface="Calibri"/>
              <a:ea typeface="Calibri"/>
              <a:cs typeface="Times New Roman"/>
            </a:endParaRPr>
          </a:p>
          <a:p>
            <a:pPr algn="ctr">
              <a:spcAft>
                <a:spcPts val="0"/>
              </a:spcAft>
            </a:pPr>
            <a:r>
              <a:rPr lang="es-ES" sz="1600" b="1" i="1" dirty="0">
                <a:solidFill>
                  <a:schemeClr val="bg1"/>
                </a:solidFill>
                <a:latin typeface="Lucida Sans"/>
                <a:ea typeface="Calibri"/>
                <a:cs typeface="Times New Roman"/>
              </a:rPr>
              <a:t>bajo control </a:t>
            </a:r>
            <a:endParaRPr lang="es-ES" sz="1600" dirty="0">
              <a:solidFill>
                <a:schemeClr val="bg1"/>
              </a:solidFill>
              <a:latin typeface="Calibri"/>
              <a:ea typeface="Calibri"/>
              <a:cs typeface="Times New Roman"/>
            </a:endParaRPr>
          </a:p>
          <a:p>
            <a:pPr algn="ctr">
              <a:spcAft>
                <a:spcPts val="0"/>
              </a:spcAft>
            </a:pPr>
            <a:r>
              <a:rPr lang="es-ES" sz="1600" b="1" i="1" dirty="0">
                <a:solidFill>
                  <a:schemeClr val="bg1"/>
                </a:solidFill>
                <a:latin typeface="Lucida Sans"/>
                <a:ea typeface="Calibri"/>
                <a:cs typeface="Times New Roman"/>
              </a:rPr>
              <a:t> </a:t>
            </a:r>
            <a:endParaRPr lang="es-ES" sz="1600" dirty="0">
              <a:solidFill>
                <a:schemeClr val="bg1"/>
              </a:solidFill>
              <a:effectLst/>
              <a:latin typeface="Calibri"/>
              <a:ea typeface="Calibri"/>
              <a:cs typeface="Times New Roman"/>
            </a:endParaRPr>
          </a:p>
        </p:txBody>
      </p:sp>
      <p:sp>
        <p:nvSpPr>
          <p:cNvPr id="11" name="10 Rectángulo"/>
          <p:cNvSpPr/>
          <p:nvPr/>
        </p:nvSpPr>
        <p:spPr>
          <a:xfrm>
            <a:off x="7236296" y="3585790"/>
            <a:ext cx="1440160" cy="1569660"/>
          </a:xfrm>
          <a:prstGeom prst="rect">
            <a:avLst/>
          </a:prstGeom>
          <a:solidFill>
            <a:srgbClr val="FF9933"/>
          </a:solidFill>
        </p:spPr>
        <p:txBody>
          <a:bodyPr wrap="square">
            <a:spAutoFit/>
          </a:bodyPr>
          <a:lstStyle/>
          <a:p>
            <a:pPr>
              <a:lnSpc>
                <a:spcPct val="150000"/>
              </a:lnSpc>
              <a:spcAft>
                <a:spcPts val="0"/>
              </a:spcAft>
            </a:pPr>
            <a:r>
              <a:rPr lang="es-ES" sz="1600" b="1" i="1" dirty="0" smtClean="0">
                <a:solidFill>
                  <a:schemeClr val="bg1"/>
                </a:solidFill>
                <a:latin typeface="Lucida Sans"/>
                <a:ea typeface="Calibri"/>
                <a:cs typeface="Times New Roman"/>
              </a:rPr>
              <a:t>Todos </a:t>
            </a:r>
            <a:r>
              <a:rPr lang="es-ES" sz="1600" b="1" i="1" dirty="0">
                <a:solidFill>
                  <a:schemeClr val="bg1"/>
                </a:solidFill>
                <a:latin typeface="Lucida Sans"/>
                <a:ea typeface="Calibri"/>
                <a:cs typeface="Times New Roman"/>
              </a:rPr>
              <a:t>los </a:t>
            </a:r>
            <a:endParaRPr lang="es-ES" sz="1600" b="1" i="1" dirty="0" smtClean="0">
              <a:solidFill>
                <a:schemeClr val="bg1"/>
              </a:solidFill>
              <a:latin typeface="Lucida Sans"/>
              <a:ea typeface="Calibri"/>
              <a:cs typeface="Times New Roman"/>
            </a:endParaRPr>
          </a:p>
          <a:p>
            <a:pPr>
              <a:lnSpc>
                <a:spcPct val="150000"/>
              </a:lnSpc>
              <a:spcAft>
                <a:spcPts val="0"/>
              </a:spcAft>
            </a:pPr>
            <a:r>
              <a:rPr lang="es-ES" sz="1600" b="1" i="1" dirty="0" smtClean="0">
                <a:solidFill>
                  <a:schemeClr val="bg1"/>
                </a:solidFill>
                <a:latin typeface="Lucida Sans"/>
                <a:ea typeface="Calibri"/>
                <a:cs typeface="Times New Roman"/>
              </a:rPr>
              <a:t>sectores </a:t>
            </a:r>
            <a:r>
              <a:rPr lang="es-ES" sz="1600" b="1" i="1" dirty="0">
                <a:solidFill>
                  <a:schemeClr val="bg1"/>
                </a:solidFill>
                <a:latin typeface="Lucida Sans"/>
                <a:ea typeface="Calibri"/>
                <a:cs typeface="Times New Roman"/>
              </a:rPr>
              <a:t>se </a:t>
            </a:r>
            <a:endParaRPr lang="es-ES" sz="1600" dirty="0">
              <a:solidFill>
                <a:schemeClr val="bg1"/>
              </a:solidFill>
              <a:latin typeface="Calibri"/>
              <a:ea typeface="Calibri"/>
              <a:cs typeface="Times New Roman"/>
            </a:endParaRPr>
          </a:p>
          <a:p>
            <a:pPr>
              <a:lnSpc>
                <a:spcPct val="150000"/>
              </a:lnSpc>
              <a:spcAft>
                <a:spcPts val="0"/>
              </a:spcAft>
            </a:pPr>
            <a:r>
              <a:rPr lang="es-ES" sz="1600" b="1" i="1" dirty="0" smtClean="0">
                <a:solidFill>
                  <a:schemeClr val="bg1"/>
                </a:solidFill>
                <a:latin typeface="Lucida Sans"/>
                <a:ea typeface="Calibri"/>
                <a:cs typeface="Times New Roman"/>
              </a:rPr>
              <a:t>Benefician</a:t>
            </a:r>
          </a:p>
          <a:p>
            <a:pPr>
              <a:lnSpc>
                <a:spcPct val="150000"/>
              </a:lnSpc>
              <a:spcAft>
                <a:spcPts val="0"/>
              </a:spcAft>
            </a:pPr>
            <a:endParaRPr lang="es-ES" sz="1600" dirty="0">
              <a:solidFill>
                <a:schemeClr val="bg1"/>
              </a:solidFill>
              <a:effectLst/>
              <a:latin typeface="Calibri"/>
              <a:ea typeface="Calibri"/>
              <a:cs typeface="Times New Roman"/>
            </a:endParaRPr>
          </a:p>
        </p:txBody>
      </p:sp>
      <p:sp>
        <p:nvSpPr>
          <p:cNvPr id="12" name="11 Rectángulo"/>
          <p:cNvSpPr/>
          <p:nvPr/>
        </p:nvSpPr>
        <p:spPr>
          <a:xfrm>
            <a:off x="2123728" y="5792255"/>
            <a:ext cx="6624736" cy="517065"/>
          </a:xfrm>
          <a:prstGeom prst="rect">
            <a:avLst/>
          </a:prstGeom>
          <a:solidFill>
            <a:srgbClr val="3399FF"/>
          </a:solidFill>
        </p:spPr>
        <p:txBody>
          <a:bodyPr wrap="square">
            <a:spAutoFit/>
          </a:bodyPr>
          <a:lstStyle/>
          <a:p>
            <a:pPr algn="ct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s-ES" sz="1200" b="1" i="1" dirty="0">
                <a:solidFill>
                  <a:schemeClr val="bg1"/>
                </a:solidFill>
                <a:latin typeface="Lucida Sans"/>
                <a:ea typeface="Times New Roman"/>
                <a:cs typeface="Courier New"/>
              </a:rPr>
              <a:t>Hasta que todos los sectores estén a bordo con el RSI ningún </a:t>
            </a:r>
            <a:endParaRPr lang="es-ES" sz="1200" b="1" i="1" dirty="0" smtClean="0">
              <a:solidFill>
                <a:schemeClr val="bg1"/>
              </a:solidFill>
              <a:latin typeface="Lucida Sans"/>
              <a:ea typeface="Times New Roman"/>
              <a:cs typeface="Courier New"/>
            </a:endParaRPr>
          </a:p>
          <a:p>
            <a:pPr algn="ct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s-ES" sz="1200" b="1" i="1" dirty="0" smtClean="0">
                <a:solidFill>
                  <a:schemeClr val="bg1"/>
                </a:solidFill>
                <a:latin typeface="Lucida Sans"/>
                <a:ea typeface="Times New Roman"/>
                <a:cs typeface="Courier New"/>
              </a:rPr>
              <a:t>país </a:t>
            </a:r>
            <a:r>
              <a:rPr lang="es-ES" sz="1200" b="1" i="1" dirty="0">
                <a:solidFill>
                  <a:schemeClr val="bg1"/>
                </a:solidFill>
                <a:latin typeface="Lucida Sans"/>
                <a:ea typeface="Times New Roman"/>
                <a:cs typeface="Courier New"/>
              </a:rPr>
              <a:t>está </a:t>
            </a:r>
            <a:r>
              <a:rPr lang="es-ES" sz="1200" b="1" i="1" dirty="0" smtClean="0">
                <a:solidFill>
                  <a:schemeClr val="bg1"/>
                </a:solidFill>
                <a:latin typeface="Lucida Sans"/>
                <a:ea typeface="Times New Roman"/>
                <a:cs typeface="Courier New"/>
              </a:rPr>
              <a:t>listo</a:t>
            </a:r>
            <a:r>
              <a:rPr lang="es-ES" sz="1200" dirty="0">
                <a:solidFill>
                  <a:schemeClr val="bg1"/>
                </a:solidFill>
                <a:latin typeface="Calibri"/>
                <a:ea typeface="Calibri"/>
                <a:cs typeface="Times New Roman"/>
              </a:rPr>
              <a:t> </a:t>
            </a:r>
            <a:endParaRPr lang="es-ES" sz="1200" dirty="0">
              <a:solidFill>
                <a:schemeClr val="bg1"/>
              </a:solidFill>
              <a:effectLst/>
              <a:latin typeface="Calibri"/>
              <a:ea typeface="Calibri"/>
              <a:cs typeface="Times New Roman"/>
            </a:endParaRPr>
          </a:p>
        </p:txBody>
      </p:sp>
      <p:sp>
        <p:nvSpPr>
          <p:cNvPr id="14" name="13 CuadroTexto"/>
          <p:cNvSpPr txBox="1"/>
          <p:nvPr/>
        </p:nvSpPr>
        <p:spPr>
          <a:xfrm>
            <a:off x="1043608" y="364594"/>
            <a:ext cx="7074373" cy="400110"/>
          </a:xfrm>
          <a:prstGeom prst="rect">
            <a:avLst/>
          </a:prstGeom>
          <a:noFill/>
        </p:spPr>
        <p:txBody>
          <a:bodyPr wrap="none" rtlCol="0">
            <a:spAutoFit/>
          </a:bodyPr>
          <a:lstStyle/>
          <a:p>
            <a:r>
              <a:rPr lang="es-MX" sz="2000" b="1" i="1" dirty="0" smtClean="0">
                <a:solidFill>
                  <a:srgbClr val="C00000"/>
                </a:solidFill>
                <a:latin typeface="Lucida Sans" panose="020B0602030504020204" pitchFamily="34" charset="0"/>
              </a:rPr>
              <a:t>El referente internacional de la regulación en salud</a:t>
            </a:r>
            <a:endParaRPr lang="es-ES" sz="2000" b="1" i="1" dirty="0">
              <a:solidFill>
                <a:srgbClr val="C00000"/>
              </a:solidFill>
              <a:latin typeface="Lucida Sans" panose="020B0602030504020204" pitchFamily="34" charset="0"/>
            </a:endParaRPr>
          </a:p>
        </p:txBody>
      </p:sp>
    </p:spTree>
    <p:extLst>
      <p:ext uri="{BB962C8B-B14F-4D97-AF65-F5344CB8AC3E}">
        <p14:creationId xmlns:p14="http://schemas.microsoft.com/office/powerpoint/2010/main" val="25919760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Rectángulo"/>
          <p:cNvSpPr/>
          <p:nvPr/>
        </p:nvSpPr>
        <p:spPr>
          <a:xfrm>
            <a:off x="114536" y="620688"/>
            <a:ext cx="8856984" cy="769441"/>
          </a:xfrm>
          <a:prstGeom prst="rect">
            <a:avLst/>
          </a:prstGeom>
        </p:spPr>
        <p:txBody>
          <a:bodyPr wrap="square">
            <a:spAutoFit/>
          </a:bodyPr>
          <a:lstStyle/>
          <a:p>
            <a:pPr algn="ctr"/>
            <a:r>
              <a:rPr lang="es-MX" sz="2400" b="1" i="1" dirty="0" smtClean="0">
                <a:solidFill>
                  <a:srgbClr val="C00000"/>
                </a:solidFill>
                <a:latin typeface="Lucida Sans" pitchFamily="34" charset="0"/>
              </a:rPr>
              <a:t>Agradecimiento </a:t>
            </a:r>
            <a:r>
              <a:rPr lang="es-MX" sz="2400" b="1" i="1" dirty="0">
                <a:solidFill>
                  <a:srgbClr val="C00000"/>
                </a:solidFill>
                <a:latin typeface="Lucida Sans" pitchFamily="34" charset="0"/>
              </a:rPr>
              <a:t>por la invitación al </a:t>
            </a:r>
          </a:p>
          <a:p>
            <a:pPr algn="ctr"/>
            <a:endParaRPr lang="es-MX" sz="2000" b="1" i="1" dirty="0">
              <a:solidFill>
                <a:srgbClr val="003300"/>
              </a:solidFill>
              <a:latin typeface="Lucida Sans" pitchFamily="34" charset="0"/>
            </a:endParaRPr>
          </a:p>
        </p:txBody>
      </p:sp>
      <p:sp>
        <p:nvSpPr>
          <p:cNvPr id="3" name="2 Rectángulo"/>
          <p:cNvSpPr/>
          <p:nvPr/>
        </p:nvSpPr>
        <p:spPr>
          <a:xfrm>
            <a:off x="252129" y="1124744"/>
            <a:ext cx="8720000" cy="4862870"/>
          </a:xfrm>
          <a:prstGeom prst="rect">
            <a:avLst/>
          </a:prstGeom>
        </p:spPr>
        <p:txBody>
          <a:bodyPr wrap="square">
            <a:spAutoFit/>
          </a:bodyPr>
          <a:lstStyle/>
          <a:p>
            <a:pPr algn="ctr"/>
            <a:endParaRPr lang="es-MX" sz="2000" b="1" i="1" dirty="0">
              <a:solidFill>
                <a:srgbClr val="000000"/>
              </a:solidFill>
              <a:latin typeface="Lucida Sans" pitchFamily="34" charset="0"/>
            </a:endParaRPr>
          </a:p>
          <a:p>
            <a:pPr algn="ctr"/>
            <a:r>
              <a:rPr lang="pt-BR" sz="2000" b="1" i="1" dirty="0" smtClean="0">
                <a:solidFill>
                  <a:srgbClr val="000000"/>
                </a:solidFill>
                <a:latin typeface="Lucida Sans" pitchFamily="34" charset="0"/>
              </a:rPr>
              <a:t>Dr</a:t>
            </a:r>
            <a:r>
              <a:rPr lang="pt-BR" sz="2000" b="1" i="1" dirty="0">
                <a:solidFill>
                  <a:srgbClr val="000000"/>
                </a:solidFill>
                <a:latin typeface="Lucida Sans" pitchFamily="34" charset="0"/>
              </a:rPr>
              <a:t>. Carlos </a:t>
            </a:r>
            <a:r>
              <a:rPr lang="pt-BR" sz="2000" b="1" i="1" dirty="0" smtClean="0">
                <a:solidFill>
                  <a:srgbClr val="000000"/>
                </a:solidFill>
                <a:latin typeface="Lucida Sans" pitchFamily="34" charset="0"/>
              </a:rPr>
              <a:t>Santos-Burgoa  </a:t>
            </a:r>
            <a:endParaRPr lang="es-MX" sz="2000" b="1" i="1" dirty="0">
              <a:solidFill>
                <a:srgbClr val="000000"/>
              </a:solidFill>
              <a:latin typeface="Lucida Sans" pitchFamily="34" charset="0"/>
            </a:endParaRPr>
          </a:p>
          <a:p>
            <a:pPr algn="ctr"/>
            <a:endParaRPr lang="es-MX" sz="2000" b="1" i="1" dirty="0">
              <a:solidFill>
                <a:srgbClr val="000000"/>
              </a:solidFill>
              <a:latin typeface="Lucida Sans" pitchFamily="34" charset="0"/>
            </a:endParaRPr>
          </a:p>
          <a:p>
            <a:pPr algn="ctr"/>
            <a:r>
              <a:rPr lang="es-MX" sz="2000" b="1" i="1" dirty="0">
                <a:solidFill>
                  <a:srgbClr val="000000"/>
                </a:solidFill>
                <a:latin typeface="Lucida Sans" pitchFamily="34" charset="0"/>
              </a:rPr>
              <a:t>Asimismo, por la oportunidad de participar en el simposio </a:t>
            </a:r>
          </a:p>
          <a:p>
            <a:pPr algn="ctr"/>
            <a:r>
              <a:rPr lang="es-MX" sz="2000" b="1" i="1" dirty="0">
                <a:solidFill>
                  <a:srgbClr val="000000"/>
                </a:solidFill>
                <a:latin typeface="Lucida Sans" pitchFamily="34" charset="0"/>
              </a:rPr>
              <a:t>con mis colegas y amigos </a:t>
            </a:r>
            <a:r>
              <a:rPr lang="es-MX" sz="2000" b="1" i="1" dirty="0" smtClean="0">
                <a:solidFill>
                  <a:srgbClr val="000000"/>
                </a:solidFill>
                <a:latin typeface="Lucida Sans" pitchFamily="34" charset="0"/>
              </a:rPr>
              <a:t> </a:t>
            </a:r>
            <a:endParaRPr lang="es-MX" sz="2000" b="1" i="1" dirty="0">
              <a:solidFill>
                <a:srgbClr val="000000"/>
              </a:solidFill>
              <a:latin typeface="Lucida Sans" pitchFamily="34" charset="0"/>
            </a:endParaRPr>
          </a:p>
          <a:p>
            <a:pPr algn="ctr"/>
            <a:r>
              <a:rPr lang="es-MX" sz="2000" b="1" i="1" dirty="0">
                <a:solidFill>
                  <a:srgbClr val="000000"/>
                </a:solidFill>
                <a:latin typeface="Lucida Sans" pitchFamily="34" charset="0"/>
              </a:rPr>
              <a:t> </a:t>
            </a:r>
          </a:p>
          <a:p>
            <a:pPr algn="ctr"/>
            <a:r>
              <a:rPr lang="es-MX" sz="2000" b="1" i="1" dirty="0" smtClean="0">
                <a:solidFill>
                  <a:srgbClr val="000000"/>
                </a:solidFill>
                <a:latin typeface="Lucida Sans" pitchFamily="34" charset="0"/>
              </a:rPr>
              <a:t>Lic. Julio </a:t>
            </a:r>
            <a:r>
              <a:rPr lang="es-MX" sz="2000" b="1" i="1" dirty="0">
                <a:solidFill>
                  <a:srgbClr val="000000"/>
                </a:solidFill>
                <a:latin typeface="Lucida Sans" pitchFamily="34" charset="0"/>
              </a:rPr>
              <a:t>Sánchez y Tépoz </a:t>
            </a:r>
            <a:endParaRPr lang="es-MX" sz="2000" b="1" i="1" dirty="0" smtClean="0">
              <a:solidFill>
                <a:srgbClr val="000000"/>
              </a:solidFill>
              <a:latin typeface="Lucida Sans" pitchFamily="34" charset="0"/>
            </a:endParaRPr>
          </a:p>
          <a:p>
            <a:pPr algn="ctr"/>
            <a:r>
              <a:rPr lang="es-MX" sz="2000" b="1" i="1" dirty="0" smtClean="0">
                <a:solidFill>
                  <a:srgbClr val="000000"/>
                </a:solidFill>
                <a:latin typeface="Lucida Sans" pitchFamily="34" charset="0"/>
              </a:rPr>
              <a:t>Dra. Martha </a:t>
            </a:r>
            <a:r>
              <a:rPr lang="es-MX" sz="2000" b="1" i="1" dirty="0">
                <a:solidFill>
                  <a:srgbClr val="000000"/>
                </a:solidFill>
                <a:latin typeface="Lucida Sans" pitchFamily="34" charset="0"/>
              </a:rPr>
              <a:t>Cecilia Híjar </a:t>
            </a:r>
            <a:r>
              <a:rPr lang="es-MX" sz="2000" b="1" i="1" dirty="0" smtClean="0">
                <a:solidFill>
                  <a:srgbClr val="000000"/>
                </a:solidFill>
                <a:latin typeface="Lucida Sans" pitchFamily="34" charset="0"/>
              </a:rPr>
              <a:t>Medina</a:t>
            </a:r>
          </a:p>
          <a:p>
            <a:pPr algn="ctr"/>
            <a:r>
              <a:rPr lang="es-MX" sz="2000" b="1" i="1" dirty="0" smtClean="0">
                <a:solidFill>
                  <a:srgbClr val="000000"/>
                </a:solidFill>
                <a:latin typeface="Lucida Sans" pitchFamily="34" charset="0"/>
              </a:rPr>
              <a:t>Dr. Juan </a:t>
            </a:r>
            <a:r>
              <a:rPr lang="es-MX" sz="2000" b="1" i="1" dirty="0">
                <a:solidFill>
                  <a:srgbClr val="000000"/>
                </a:solidFill>
                <a:latin typeface="Lucida Sans" pitchFamily="34" charset="0"/>
              </a:rPr>
              <a:t>Ángel Rivera Dommarco </a:t>
            </a:r>
            <a:endParaRPr lang="es-MX" sz="2000" b="1" i="1" dirty="0" smtClean="0">
              <a:solidFill>
                <a:srgbClr val="000000"/>
              </a:solidFill>
              <a:latin typeface="Lucida Sans" pitchFamily="34" charset="0"/>
            </a:endParaRPr>
          </a:p>
          <a:p>
            <a:pPr algn="ctr"/>
            <a:endParaRPr lang="es-MX" sz="2000" b="1" i="1" dirty="0">
              <a:solidFill>
                <a:srgbClr val="000000"/>
              </a:solidFill>
              <a:latin typeface="Lucida Sans" pitchFamily="34" charset="0"/>
            </a:endParaRPr>
          </a:p>
          <a:p>
            <a:pPr algn="ctr"/>
            <a:r>
              <a:rPr lang="es-MX" sz="2000" b="1" i="1" dirty="0" smtClean="0">
                <a:solidFill>
                  <a:srgbClr val="000000"/>
                </a:solidFill>
                <a:latin typeface="Lucida Sans" pitchFamily="34" charset="0"/>
              </a:rPr>
              <a:t>Dr. Fernando Cano Valle</a:t>
            </a:r>
          </a:p>
          <a:p>
            <a:pPr algn="ctr"/>
            <a:endParaRPr lang="es-MX" sz="2000" b="1" i="1" dirty="0">
              <a:solidFill>
                <a:srgbClr val="000000"/>
              </a:solidFill>
              <a:latin typeface="Lucida Sans" pitchFamily="34" charset="0"/>
            </a:endParaRPr>
          </a:p>
          <a:p>
            <a:pPr algn="ctr"/>
            <a:r>
              <a:rPr lang="es-MX" sz="2000" b="1" i="1" dirty="0" smtClean="0">
                <a:solidFill>
                  <a:srgbClr val="000000"/>
                </a:solidFill>
                <a:latin typeface="Lucida Sans" pitchFamily="34" charset="0"/>
              </a:rPr>
              <a:t>Dr. Jorge Escobedo</a:t>
            </a:r>
            <a:endParaRPr lang="es-MX" sz="2000" b="1" i="1" dirty="0">
              <a:solidFill>
                <a:srgbClr val="000000"/>
              </a:solidFill>
              <a:latin typeface="Lucida Sans" pitchFamily="34" charset="0"/>
            </a:endParaRPr>
          </a:p>
          <a:p>
            <a:pPr algn="ctr"/>
            <a:r>
              <a:rPr lang="es-MX" sz="2000" b="1" i="1" dirty="0" smtClean="0">
                <a:solidFill>
                  <a:srgbClr val="000000"/>
                </a:solidFill>
                <a:latin typeface="Lucida Sans" pitchFamily="34" charset="0"/>
              </a:rPr>
              <a:t>Dr. Ricardo Enrique Pérez Cuevas</a:t>
            </a:r>
            <a:endParaRPr lang="es-MX" sz="2000" b="1" i="1" dirty="0">
              <a:solidFill>
                <a:srgbClr val="000000"/>
              </a:solidFill>
              <a:latin typeface="Lucida Sans" pitchFamily="34" charset="0"/>
            </a:endParaRPr>
          </a:p>
          <a:p>
            <a:pPr algn="ctr">
              <a:lnSpc>
                <a:spcPct val="150000"/>
              </a:lnSpc>
            </a:pPr>
            <a:endParaRPr lang="es-MX" sz="2000" b="1" i="1" dirty="0">
              <a:solidFill>
                <a:srgbClr val="000000"/>
              </a:solidFill>
              <a:latin typeface="Lucida Sans" pitchFamily="34" charset="0"/>
            </a:endParaRPr>
          </a:p>
        </p:txBody>
      </p:sp>
    </p:spTree>
    <p:extLst>
      <p:ext uri="{BB962C8B-B14F-4D97-AF65-F5344CB8AC3E}">
        <p14:creationId xmlns:p14="http://schemas.microsoft.com/office/powerpoint/2010/main" val="32289225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406" y="764704"/>
            <a:ext cx="3948546" cy="5328592"/>
          </a:xfrm>
          <a:prstGeom prst="rect">
            <a:avLst/>
          </a:prstGeom>
          <a:extLst/>
        </p:spPr>
        <p:style>
          <a:lnRef idx="2">
            <a:schemeClr val="accent1"/>
          </a:lnRef>
          <a:fillRef idx="1">
            <a:schemeClr val="lt1"/>
          </a:fillRef>
          <a:effectRef idx="0">
            <a:schemeClr val="accent1"/>
          </a:effectRef>
          <a:fontRef idx="minor">
            <a:schemeClr val="dk1"/>
          </a:fontRef>
        </p:style>
      </p:pic>
      <p:sp>
        <p:nvSpPr>
          <p:cNvPr id="2" name="1 Rectángulo"/>
          <p:cNvSpPr/>
          <p:nvPr/>
        </p:nvSpPr>
        <p:spPr>
          <a:xfrm>
            <a:off x="4304362" y="737409"/>
            <a:ext cx="4747836" cy="1661993"/>
          </a:xfrm>
          <a:prstGeom prst="rect">
            <a:avLst/>
          </a:prstGeom>
        </p:spPr>
        <p:txBody>
          <a:bodyPr wrap="square">
            <a:spAutoFit/>
          </a:bodyPr>
          <a:lstStyle/>
          <a:p>
            <a:pPr algn="ctr"/>
            <a:r>
              <a:rPr lang="es-ES" sz="1700" i="1" dirty="0">
                <a:solidFill>
                  <a:srgbClr val="C00000"/>
                </a:solidFill>
                <a:latin typeface="Lucida Sans"/>
                <a:ea typeface="Arial"/>
                <a:cs typeface="Arial"/>
              </a:rPr>
              <a:t>Los sistemas regulatorios </a:t>
            </a:r>
            <a:r>
              <a:rPr lang="es-ES" sz="1700" i="1" dirty="0">
                <a:latin typeface="Lucida Sans"/>
                <a:ea typeface="Arial"/>
                <a:cs typeface="Arial"/>
              </a:rPr>
              <a:t>no solo comprenden las reglas nacionales,</a:t>
            </a:r>
            <a:r>
              <a:rPr lang="es-ES" sz="1700" i="1" dirty="0">
                <a:solidFill>
                  <a:srgbClr val="C00000"/>
                </a:solidFill>
                <a:latin typeface="Lucida Sans"/>
                <a:ea typeface="Arial"/>
                <a:cs typeface="Arial"/>
              </a:rPr>
              <a:t> sino también las reglas desarrolladas por niveles estatales de gobierno</a:t>
            </a:r>
            <a:r>
              <a:rPr lang="es-ES" sz="1700" i="1" dirty="0">
                <a:latin typeface="Lucida Sans"/>
                <a:ea typeface="Arial"/>
                <a:cs typeface="Arial"/>
              </a:rPr>
              <a:t>, además de la reglas desarrolladas en los </a:t>
            </a:r>
            <a:r>
              <a:rPr lang="es-ES" sz="1700" i="1" dirty="0">
                <a:solidFill>
                  <a:srgbClr val="C00000"/>
                </a:solidFill>
                <a:latin typeface="Lucida Sans"/>
                <a:ea typeface="Arial"/>
                <a:cs typeface="Arial"/>
              </a:rPr>
              <a:t>procesos internacionales</a:t>
            </a:r>
            <a:endParaRPr lang="es-ES" sz="1700" dirty="0">
              <a:solidFill>
                <a:srgbClr val="C00000"/>
              </a:solidFill>
            </a:endParaRPr>
          </a:p>
        </p:txBody>
      </p:sp>
      <p:sp>
        <p:nvSpPr>
          <p:cNvPr id="3" name="2 Rectángulo"/>
          <p:cNvSpPr/>
          <p:nvPr/>
        </p:nvSpPr>
        <p:spPr>
          <a:xfrm>
            <a:off x="4211960" y="2509985"/>
            <a:ext cx="4840238" cy="2143151"/>
          </a:xfrm>
          <a:prstGeom prst="rect">
            <a:avLst/>
          </a:prstGeom>
        </p:spPr>
        <p:txBody>
          <a:bodyPr wrap="square">
            <a:spAutoFit/>
          </a:bodyPr>
          <a:lstStyle/>
          <a:p>
            <a:pPr marL="537210" marR="732790" indent="-186055" algn="ctr">
              <a:lnSpc>
                <a:spcPct val="98000"/>
              </a:lnSpc>
            </a:pPr>
            <a:r>
              <a:rPr lang="es-ES" sz="1700" i="1" dirty="0">
                <a:latin typeface="Lucida Sans"/>
                <a:ea typeface="Arial"/>
              </a:rPr>
              <a:t>La aplicación de </a:t>
            </a:r>
            <a:r>
              <a:rPr lang="es-ES" sz="1700" i="1" dirty="0" smtClean="0">
                <a:latin typeface="Lucida Sans"/>
                <a:ea typeface="Arial"/>
              </a:rPr>
              <a:t>una regulación, supone</a:t>
            </a:r>
            <a:r>
              <a:rPr lang="es-ES" sz="1700" i="1" dirty="0">
                <a:latin typeface="Lucida Sans"/>
                <a:ea typeface="Arial"/>
              </a:rPr>
              <a:t>, el </a:t>
            </a:r>
            <a:r>
              <a:rPr lang="es-ES" sz="1700" i="1" dirty="0">
                <a:solidFill>
                  <a:srgbClr val="C00000"/>
                </a:solidFill>
                <a:latin typeface="Lucida Sans"/>
                <a:ea typeface="Arial"/>
              </a:rPr>
              <a:t>aumento del bienestar social </a:t>
            </a:r>
            <a:r>
              <a:rPr lang="es-ES" sz="1700" i="1" dirty="0" smtClean="0">
                <a:solidFill>
                  <a:srgbClr val="C00000"/>
                </a:solidFill>
                <a:latin typeface="Lucida Sans"/>
                <a:ea typeface="Arial"/>
              </a:rPr>
              <a:t>o </a:t>
            </a:r>
            <a:r>
              <a:rPr lang="es-ES" sz="1700" i="1" dirty="0">
                <a:solidFill>
                  <a:srgbClr val="C00000"/>
                </a:solidFill>
                <a:latin typeface="Lucida Sans"/>
                <a:ea typeface="Arial"/>
              </a:rPr>
              <a:t>evitar la pérdida del </a:t>
            </a:r>
            <a:r>
              <a:rPr lang="es-ES" sz="1700" i="1" dirty="0" smtClean="0">
                <a:solidFill>
                  <a:srgbClr val="C00000"/>
                </a:solidFill>
                <a:latin typeface="Lucida Sans"/>
                <a:ea typeface="Arial"/>
              </a:rPr>
              <a:t>mismo </a:t>
            </a:r>
            <a:r>
              <a:rPr lang="es-ES" sz="1700" i="1" dirty="0">
                <a:latin typeface="Lucida Sans"/>
                <a:ea typeface="Arial"/>
              </a:rPr>
              <a:t>al corregir las fallas de mercado, bienes o </a:t>
            </a:r>
            <a:r>
              <a:rPr lang="es-ES" sz="1700" i="1" dirty="0" smtClean="0">
                <a:latin typeface="Lucida Sans"/>
                <a:ea typeface="Arial"/>
              </a:rPr>
              <a:t>servicios </a:t>
            </a:r>
            <a:r>
              <a:rPr lang="es-ES" sz="1700" i="1" dirty="0">
                <a:latin typeface="Lucida Sans"/>
                <a:ea typeface="Arial"/>
              </a:rPr>
              <a:t>a la cual  se dirige la acción gubernamental</a:t>
            </a:r>
            <a:endParaRPr lang="es-ES" sz="1700" dirty="0">
              <a:ea typeface="Arial"/>
            </a:endParaRPr>
          </a:p>
          <a:p>
            <a:pPr marL="537210" marR="732790" indent="-186055" algn="ctr">
              <a:lnSpc>
                <a:spcPct val="98000"/>
              </a:lnSpc>
            </a:pPr>
            <a:r>
              <a:rPr lang="es-ES" sz="1700" dirty="0">
                <a:latin typeface="Lucida Sans"/>
                <a:ea typeface="Arial"/>
              </a:rPr>
              <a:t> </a:t>
            </a:r>
            <a:endParaRPr lang="es-ES" sz="1700" dirty="0">
              <a:ea typeface="Arial"/>
            </a:endParaRPr>
          </a:p>
        </p:txBody>
      </p:sp>
      <p:sp>
        <p:nvSpPr>
          <p:cNvPr id="4" name="3 Rectángulo"/>
          <p:cNvSpPr/>
          <p:nvPr/>
        </p:nvSpPr>
        <p:spPr>
          <a:xfrm>
            <a:off x="4267850" y="4523636"/>
            <a:ext cx="4747836" cy="1661993"/>
          </a:xfrm>
          <a:prstGeom prst="rect">
            <a:avLst/>
          </a:prstGeom>
        </p:spPr>
        <p:txBody>
          <a:bodyPr wrap="square">
            <a:spAutoFit/>
          </a:bodyPr>
          <a:lstStyle/>
          <a:p>
            <a:pPr algn="ctr"/>
            <a:r>
              <a:rPr lang="es-ES" sz="1700" i="1" dirty="0">
                <a:latin typeface="Lucida Sans"/>
                <a:ea typeface="Arial"/>
                <a:cs typeface="Arial"/>
              </a:rPr>
              <a:t>La importancia de la regulación se observa desde dos ángulos, </a:t>
            </a:r>
            <a:r>
              <a:rPr lang="es-ES" sz="1700" i="1" dirty="0">
                <a:solidFill>
                  <a:srgbClr val="C00000"/>
                </a:solidFill>
                <a:latin typeface="Lucida Sans"/>
                <a:ea typeface="Arial"/>
                <a:cs typeface="Arial"/>
              </a:rPr>
              <a:t>uno teórico y otro práctico</a:t>
            </a:r>
            <a:r>
              <a:rPr lang="es-ES" sz="1700" i="1" dirty="0">
                <a:latin typeface="Lucida Sans"/>
                <a:ea typeface="Arial"/>
                <a:cs typeface="Arial"/>
              </a:rPr>
              <a:t>, porque la sociedad debe estar interesada en cómo se ve beneficiada o afectada cuando no se tiene o si existe no se cumple o </a:t>
            </a:r>
            <a:r>
              <a:rPr lang="es-ES" sz="1700" i="1" dirty="0" smtClean="0">
                <a:latin typeface="Lucida Sans"/>
                <a:ea typeface="Arial"/>
                <a:cs typeface="Arial"/>
              </a:rPr>
              <a:t>evalúa su calidad</a:t>
            </a:r>
            <a:endParaRPr lang="es-ES" sz="1700" dirty="0"/>
          </a:p>
        </p:txBody>
      </p:sp>
    </p:spTree>
    <p:extLst>
      <p:ext uri="{BB962C8B-B14F-4D97-AF65-F5344CB8AC3E}">
        <p14:creationId xmlns:p14="http://schemas.microsoft.com/office/powerpoint/2010/main" val="18983751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476672"/>
            <a:ext cx="8229600" cy="1656184"/>
          </a:xfrm>
        </p:spPr>
        <p:txBody>
          <a:bodyPr/>
          <a:lstStyle/>
          <a:p>
            <a:r>
              <a:rPr lang="es-MX" sz="2200" b="1" i="1" dirty="0" smtClean="0">
                <a:solidFill>
                  <a:srgbClr val="C00000"/>
                </a:solidFill>
                <a:latin typeface="Lucida Sans" pitchFamily="34" charset="0"/>
              </a:rPr>
              <a:t>El crecimiento poblacional acelerado y no controlado ha afectado la equidad en salud, </a:t>
            </a:r>
            <a:r>
              <a:rPr lang="pt-BR" sz="2200" b="1" i="1" dirty="0" smtClean="0">
                <a:solidFill>
                  <a:srgbClr val="C00000"/>
                </a:solidFill>
                <a:latin typeface="Lucida Sans" pitchFamily="34" charset="0"/>
              </a:rPr>
              <a:t>concepto </a:t>
            </a:r>
            <a:r>
              <a:rPr lang="pt-BR" sz="2200" b="1" i="1" dirty="0">
                <a:solidFill>
                  <a:srgbClr val="C00000"/>
                </a:solidFill>
                <a:latin typeface="Lucida Sans" pitchFamily="34" charset="0"/>
              </a:rPr>
              <a:t>ético e indicador fundamental </a:t>
            </a:r>
            <a:r>
              <a:rPr lang="pt-BR" sz="2200" b="1" i="1" dirty="0" smtClean="0">
                <a:solidFill>
                  <a:srgbClr val="C00000"/>
                </a:solidFill>
                <a:latin typeface="Lucida Sans" pitchFamily="34" charset="0"/>
              </a:rPr>
              <a:t>de  </a:t>
            </a:r>
            <a:r>
              <a:rPr lang="pt-BR" sz="2200" b="1" i="1" dirty="0">
                <a:solidFill>
                  <a:srgbClr val="C00000"/>
                </a:solidFill>
                <a:latin typeface="Lucida Sans" pitchFamily="34" charset="0"/>
              </a:rPr>
              <a:t>justicia </a:t>
            </a:r>
            <a:r>
              <a:rPr lang="pt-BR" sz="2200" b="1" i="1" dirty="0" smtClean="0">
                <a:solidFill>
                  <a:srgbClr val="C00000"/>
                </a:solidFill>
                <a:latin typeface="Lucida Sans" pitchFamily="34" charset="0"/>
              </a:rPr>
              <a:t>social y derechos humanos</a:t>
            </a:r>
            <a:endParaRPr lang="es-MX" sz="2200" dirty="0">
              <a:solidFill>
                <a:srgbClr val="C00000"/>
              </a:solidFill>
            </a:endParaRPr>
          </a:p>
        </p:txBody>
      </p:sp>
      <p:sp>
        <p:nvSpPr>
          <p:cNvPr id="3" name="2 Marcador de contenido"/>
          <p:cNvSpPr>
            <a:spLocks noGrp="1"/>
          </p:cNvSpPr>
          <p:nvPr>
            <p:ph idx="1"/>
          </p:nvPr>
        </p:nvSpPr>
        <p:spPr>
          <a:xfrm>
            <a:off x="251520" y="1988840"/>
            <a:ext cx="8568952" cy="4104456"/>
          </a:xfrm>
          <a:ln>
            <a:solidFill>
              <a:srgbClr val="92D050"/>
            </a:solidFill>
          </a:ln>
        </p:spPr>
        <p:style>
          <a:lnRef idx="2">
            <a:schemeClr val="accent2"/>
          </a:lnRef>
          <a:fillRef idx="1">
            <a:schemeClr val="lt1"/>
          </a:fillRef>
          <a:effectRef idx="0">
            <a:schemeClr val="accent2"/>
          </a:effectRef>
          <a:fontRef idx="minor">
            <a:schemeClr val="dk1"/>
          </a:fontRef>
        </p:style>
        <p:txBody>
          <a:bodyPr/>
          <a:lstStyle/>
          <a:p>
            <a:pPr marL="0" indent="0" algn="ctr" fontAlgn="auto">
              <a:spcBef>
                <a:spcPts val="0"/>
              </a:spcBef>
              <a:spcAft>
                <a:spcPts val="0"/>
              </a:spcAft>
              <a:buNone/>
              <a:defRPr/>
            </a:pPr>
            <a:endParaRPr lang="es-MX" sz="2200" i="1" dirty="0" smtClean="0">
              <a:latin typeface="Lucida Sans" pitchFamily="34" charset="0"/>
            </a:endParaRPr>
          </a:p>
          <a:p>
            <a:pPr marL="0" indent="0" algn="ctr" fontAlgn="auto">
              <a:spcBef>
                <a:spcPts val="0"/>
              </a:spcBef>
              <a:spcAft>
                <a:spcPts val="0"/>
              </a:spcAft>
              <a:buNone/>
              <a:defRPr/>
            </a:pPr>
            <a:r>
              <a:rPr lang="es-MX" sz="2200" i="1" dirty="0" smtClean="0">
                <a:latin typeface="Lucida Sans" pitchFamily="34" charset="0"/>
              </a:rPr>
              <a:t>Valorar </a:t>
            </a:r>
            <a:r>
              <a:rPr lang="es-MX" sz="2200" i="1" dirty="0">
                <a:latin typeface="Lucida Sans" pitchFamily="34" charset="0"/>
              </a:rPr>
              <a:t>los logros o las </a:t>
            </a:r>
            <a:r>
              <a:rPr lang="es-MX" sz="2200" i="1" dirty="0" smtClean="0">
                <a:latin typeface="Lucida Sans" pitchFamily="34" charset="0"/>
              </a:rPr>
              <a:t>injusticias sociales </a:t>
            </a:r>
            <a:r>
              <a:rPr lang="es-MX" sz="2200" i="1" dirty="0">
                <a:latin typeface="Lucida Sans" pitchFamily="34" charset="0"/>
              </a:rPr>
              <a:t>que disfruta o </a:t>
            </a:r>
            <a:r>
              <a:rPr lang="es-MX" sz="2200" i="1" dirty="0" smtClean="0">
                <a:latin typeface="Lucida Sans" pitchFamily="34" charset="0"/>
              </a:rPr>
              <a:t> </a:t>
            </a:r>
            <a:r>
              <a:rPr lang="es-MX" sz="2200" i="1" dirty="0">
                <a:latin typeface="Lucida Sans" pitchFamily="34" charset="0"/>
              </a:rPr>
              <a:t>padece </a:t>
            </a:r>
            <a:r>
              <a:rPr lang="es-MX" sz="2200" i="1" dirty="0" smtClean="0">
                <a:latin typeface="Lucida Sans" pitchFamily="34" charset="0"/>
              </a:rPr>
              <a:t>la población de un país, de un estado o de un municipio y sus localidades </a:t>
            </a:r>
            <a:r>
              <a:rPr lang="es-MX" sz="2200" i="1" dirty="0" smtClean="0">
                <a:solidFill>
                  <a:srgbClr val="0000CC"/>
                </a:solidFill>
                <a:latin typeface="Lucida Sans" pitchFamily="34" charset="0"/>
              </a:rPr>
              <a:t>implica observar no </a:t>
            </a:r>
            <a:r>
              <a:rPr lang="es-MX" sz="2200" i="1" dirty="0">
                <a:solidFill>
                  <a:srgbClr val="0000CC"/>
                </a:solidFill>
                <a:latin typeface="Lucida Sans" pitchFamily="34" charset="0"/>
              </a:rPr>
              <a:t>solo </a:t>
            </a:r>
            <a:r>
              <a:rPr lang="es-MX" sz="2200" i="1" dirty="0" smtClean="0">
                <a:solidFill>
                  <a:srgbClr val="0000CC"/>
                </a:solidFill>
                <a:latin typeface="Lucida Sans" pitchFamily="34" charset="0"/>
              </a:rPr>
              <a:t>sus condiciones de </a:t>
            </a:r>
            <a:r>
              <a:rPr lang="es-MX" sz="2200" i="1" dirty="0">
                <a:solidFill>
                  <a:srgbClr val="0000CC"/>
                </a:solidFill>
                <a:latin typeface="Lucida Sans" pitchFamily="34" charset="0"/>
              </a:rPr>
              <a:t>salud </a:t>
            </a:r>
            <a:r>
              <a:rPr lang="es-MX" sz="2200" i="1" dirty="0" smtClean="0">
                <a:solidFill>
                  <a:srgbClr val="0000CC"/>
                </a:solidFill>
                <a:latin typeface="Lucida Sans" pitchFamily="34" charset="0"/>
              </a:rPr>
              <a:t>sino también</a:t>
            </a:r>
            <a:r>
              <a:rPr lang="es-MX" sz="2200" i="1" dirty="0" smtClean="0">
                <a:latin typeface="Lucida Sans" pitchFamily="34" charset="0"/>
              </a:rPr>
              <a:t> </a:t>
            </a:r>
            <a:r>
              <a:rPr lang="es-MX" sz="2200" i="1" dirty="0">
                <a:solidFill>
                  <a:srgbClr val="0000CC"/>
                </a:solidFill>
                <a:latin typeface="Lucida Sans" pitchFamily="34" charset="0"/>
              </a:rPr>
              <a:t>la situación de las desigualdades en salud,</a:t>
            </a:r>
            <a:r>
              <a:rPr lang="es-MX" sz="2200" i="1" dirty="0">
                <a:latin typeface="Lucida Sans" pitchFamily="34" charset="0"/>
              </a:rPr>
              <a:t> </a:t>
            </a:r>
            <a:r>
              <a:rPr lang="es-MX" sz="2200" i="1" dirty="0" smtClean="0">
                <a:latin typeface="Lucida Sans" pitchFamily="34" charset="0"/>
              </a:rPr>
              <a:t>es decir, </a:t>
            </a:r>
            <a:r>
              <a:rPr lang="es-MX" sz="2200" i="1" dirty="0" smtClean="0">
                <a:solidFill>
                  <a:schemeClr val="tx1"/>
                </a:solidFill>
                <a:latin typeface="Lucida Sans" pitchFamily="34" charset="0"/>
              </a:rPr>
              <a:t>las  </a:t>
            </a:r>
            <a:r>
              <a:rPr lang="es-MX" sz="2200" i="1" dirty="0">
                <a:solidFill>
                  <a:schemeClr val="tx1"/>
                </a:solidFill>
                <a:latin typeface="Lucida Sans" pitchFamily="34" charset="0"/>
              </a:rPr>
              <a:t>diferencias </a:t>
            </a:r>
            <a:r>
              <a:rPr lang="es-MX" sz="2200" i="1" dirty="0" smtClean="0">
                <a:solidFill>
                  <a:schemeClr val="tx1"/>
                </a:solidFill>
                <a:latin typeface="Lucida Sans" pitchFamily="34" charset="0"/>
              </a:rPr>
              <a:t>que se </a:t>
            </a:r>
            <a:r>
              <a:rPr lang="es-MX" sz="2200" i="1" dirty="0">
                <a:solidFill>
                  <a:schemeClr val="tx1"/>
                </a:solidFill>
                <a:latin typeface="Lucida Sans" pitchFamily="34" charset="0"/>
              </a:rPr>
              <a:t>considerar </a:t>
            </a:r>
            <a:r>
              <a:rPr lang="es-MX" sz="2200" i="1" dirty="0" smtClean="0">
                <a:solidFill>
                  <a:schemeClr val="tx1"/>
                </a:solidFill>
                <a:latin typeface="Lucida Sans" pitchFamily="34" charset="0"/>
              </a:rPr>
              <a:t>como</a:t>
            </a:r>
            <a:r>
              <a:rPr lang="es-MX" sz="2200" i="1" dirty="0" smtClean="0">
                <a:solidFill>
                  <a:srgbClr val="0000CC"/>
                </a:solidFill>
                <a:latin typeface="Lucida Sans" pitchFamily="34" charset="0"/>
              </a:rPr>
              <a:t> indignas</a:t>
            </a:r>
            <a:r>
              <a:rPr lang="es-MX" sz="2200" i="1" dirty="0">
                <a:solidFill>
                  <a:srgbClr val="0000CC"/>
                </a:solidFill>
                <a:latin typeface="Lucida Sans" pitchFamily="34" charset="0"/>
              </a:rPr>
              <a:t>, </a:t>
            </a:r>
            <a:r>
              <a:rPr lang="es-MX" sz="2200" i="1" dirty="0" smtClean="0">
                <a:solidFill>
                  <a:srgbClr val="0000CC"/>
                </a:solidFill>
                <a:latin typeface="Lucida Sans" pitchFamily="34" charset="0"/>
              </a:rPr>
              <a:t>remediables y evitables</a:t>
            </a:r>
          </a:p>
          <a:p>
            <a:pPr marL="0" indent="0" algn="ctr" fontAlgn="auto">
              <a:spcBef>
                <a:spcPts val="0"/>
              </a:spcBef>
              <a:spcAft>
                <a:spcPts val="0"/>
              </a:spcAft>
              <a:buNone/>
              <a:defRPr/>
            </a:pPr>
            <a:endParaRPr lang="es-MX" sz="2200" i="1" dirty="0">
              <a:solidFill>
                <a:srgbClr val="0033CC"/>
              </a:solidFill>
              <a:latin typeface="Lucida Sans" pitchFamily="34" charset="0"/>
            </a:endParaRPr>
          </a:p>
          <a:p>
            <a:pPr marL="0" indent="0" algn="ctr" fontAlgn="auto">
              <a:spcBef>
                <a:spcPts val="0"/>
              </a:spcBef>
              <a:spcAft>
                <a:spcPts val="0"/>
              </a:spcAft>
              <a:buNone/>
              <a:defRPr/>
            </a:pPr>
            <a:r>
              <a:rPr lang="es-MX" sz="2200" i="1" dirty="0" smtClean="0">
                <a:latin typeface="Lucida Sans" pitchFamily="34" charset="0"/>
              </a:rPr>
              <a:t>La </a:t>
            </a:r>
            <a:r>
              <a:rPr lang="es-MX" sz="2200" i="1" dirty="0">
                <a:latin typeface="Lucida Sans" pitchFamily="34" charset="0"/>
              </a:rPr>
              <a:t>equidad en salud </a:t>
            </a:r>
            <a:r>
              <a:rPr lang="es-MX" sz="2200" i="1" dirty="0" smtClean="0">
                <a:solidFill>
                  <a:srgbClr val="0000CC"/>
                </a:solidFill>
                <a:latin typeface="Lucida Sans" pitchFamily="34" charset="0"/>
              </a:rPr>
              <a:t>se logra </a:t>
            </a:r>
            <a:r>
              <a:rPr lang="es-MX" sz="2200" i="1" dirty="0">
                <a:solidFill>
                  <a:srgbClr val="0000CC"/>
                </a:solidFill>
                <a:latin typeface="Lucida Sans" pitchFamily="34" charset="0"/>
              </a:rPr>
              <a:t>a través de políticas </a:t>
            </a:r>
            <a:r>
              <a:rPr lang="es-MX" sz="2200" i="1" dirty="0" smtClean="0">
                <a:solidFill>
                  <a:srgbClr val="0000CC"/>
                </a:solidFill>
                <a:latin typeface="Lucida Sans" pitchFamily="34" charset="0"/>
              </a:rPr>
              <a:t>públicas coordinadas, con planes y programas de tipo económico</a:t>
            </a:r>
            <a:r>
              <a:rPr lang="es-MX" sz="2200" i="1" dirty="0">
                <a:solidFill>
                  <a:srgbClr val="0000CC"/>
                </a:solidFill>
                <a:latin typeface="Lucida Sans" pitchFamily="34" charset="0"/>
              </a:rPr>
              <a:t>, </a:t>
            </a:r>
            <a:r>
              <a:rPr lang="es-MX" sz="2200" i="1" dirty="0" smtClean="0">
                <a:solidFill>
                  <a:srgbClr val="0000CC"/>
                </a:solidFill>
                <a:latin typeface="Lucida Sans" pitchFamily="34" charset="0"/>
              </a:rPr>
              <a:t>social </a:t>
            </a:r>
            <a:r>
              <a:rPr lang="es-MX" sz="2200" i="1" dirty="0">
                <a:solidFill>
                  <a:srgbClr val="0000CC"/>
                </a:solidFill>
                <a:latin typeface="Lucida Sans" pitchFamily="34" charset="0"/>
              </a:rPr>
              <a:t>y </a:t>
            </a:r>
            <a:r>
              <a:rPr lang="es-MX" sz="2200" i="1" dirty="0" smtClean="0">
                <a:solidFill>
                  <a:srgbClr val="0000CC"/>
                </a:solidFill>
                <a:latin typeface="Lucida Sans" pitchFamily="34" charset="0"/>
              </a:rPr>
              <a:t>cultural</a:t>
            </a:r>
          </a:p>
          <a:p>
            <a:pPr marL="0" indent="0" algn="ctr" fontAlgn="auto">
              <a:spcBef>
                <a:spcPts val="0"/>
              </a:spcBef>
              <a:spcAft>
                <a:spcPts val="0"/>
              </a:spcAft>
              <a:buNone/>
              <a:defRPr/>
            </a:pPr>
            <a:endParaRPr lang="es-MX" sz="2200" i="1" dirty="0">
              <a:solidFill>
                <a:srgbClr val="0000CC"/>
              </a:solidFill>
              <a:latin typeface="Lucida Sans" pitchFamily="34" charset="0"/>
            </a:endParaRPr>
          </a:p>
          <a:p>
            <a:pPr marL="0" indent="0" algn="ctr" fontAlgn="auto">
              <a:spcBef>
                <a:spcPts val="0"/>
              </a:spcBef>
              <a:spcAft>
                <a:spcPts val="0"/>
              </a:spcAft>
              <a:buNone/>
              <a:defRPr/>
            </a:pPr>
            <a:endParaRPr lang="es-MX" sz="2200" dirty="0">
              <a:solidFill>
                <a:srgbClr val="0000CC"/>
              </a:solidFill>
            </a:endParaRPr>
          </a:p>
        </p:txBody>
      </p:sp>
    </p:spTree>
    <p:extLst>
      <p:ext uri="{BB962C8B-B14F-4D97-AF65-F5344CB8AC3E}">
        <p14:creationId xmlns:p14="http://schemas.microsoft.com/office/powerpoint/2010/main" val="24122058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MX" dirty="0"/>
          </a:p>
        </p:txBody>
      </p:sp>
      <p:sp>
        <p:nvSpPr>
          <p:cNvPr id="3" name="2 Subtítulo"/>
          <p:cNvSpPr>
            <a:spLocks noGrp="1"/>
          </p:cNvSpPr>
          <p:nvPr>
            <p:ph type="subTitle" idx="1"/>
          </p:nvPr>
        </p:nvSpPr>
        <p:spPr/>
        <p:txBody>
          <a:bodyPr/>
          <a:lstStyle/>
          <a:p>
            <a:endParaRPr lang="es-MX"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71" y="332656"/>
            <a:ext cx="7876161"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3059832" y="4581128"/>
            <a:ext cx="793807" cy="430887"/>
          </a:xfrm>
          <a:prstGeom prst="rect">
            <a:avLst/>
          </a:prstGeom>
          <a:noFill/>
        </p:spPr>
        <p:txBody>
          <a:bodyPr wrap="none" rtlCol="0">
            <a:spAutoFit/>
          </a:bodyPr>
          <a:lstStyle/>
          <a:p>
            <a:pPr algn="ctr"/>
            <a:r>
              <a:rPr lang="es-MX" sz="1050" b="1" dirty="0" smtClean="0">
                <a:solidFill>
                  <a:srgbClr val="C00000"/>
                </a:solidFill>
              </a:rPr>
              <a:t>2.4</a:t>
            </a:r>
          </a:p>
          <a:p>
            <a:pPr algn="ctr"/>
            <a:r>
              <a:rPr lang="es-MX" sz="1050" b="1" dirty="0" smtClean="0">
                <a:solidFill>
                  <a:srgbClr val="C00000"/>
                </a:solidFill>
              </a:rPr>
              <a:t> millones</a:t>
            </a:r>
            <a:endParaRPr lang="es-ES" sz="1050" b="1" dirty="0">
              <a:solidFill>
                <a:srgbClr val="C00000"/>
              </a:solidFill>
            </a:endParaRPr>
          </a:p>
        </p:txBody>
      </p:sp>
      <p:sp>
        <p:nvSpPr>
          <p:cNvPr id="6" name="5 Flecha derecha"/>
          <p:cNvSpPr/>
          <p:nvPr/>
        </p:nvSpPr>
        <p:spPr>
          <a:xfrm rot="19263169">
            <a:off x="329831" y="1981038"/>
            <a:ext cx="1393949" cy="29990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5453596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11811"/>
            <a:ext cx="6120407" cy="4736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2" name="1 CuadroTexto"/>
          <p:cNvSpPr txBox="1">
            <a:spLocks noChangeArrowheads="1"/>
          </p:cNvSpPr>
          <p:nvPr/>
        </p:nvSpPr>
        <p:spPr bwMode="auto">
          <a:xfrm>
            <a:off x="178692" y="5157192"/>
            <a:ext cx="8713788" cy="1015663"/>
          </a:xfrm>
          <a:prstGeom prst="rect">
            <a:avLst/>
          </a:prstGeom>
          <a:ln/>
          <a:extLst/>
        </p:spPr>
        <p:style>
          <a:lnRef idx="2">
            <a:schemeClr val="accent6"/>
          </a:lnRef>
          <a:fillRef idx="1">
            <a:schemeClr val="lt1"/>
          </a:fillRef>
          <a:effectRef idx="0">
            <a:schemeClr val="accent6"/>
          </a:effectRef>
          <a:fontRef idx="minor">
            <a:schemeClr val="dk1"/>
          </a:fontRef>
        </p:style>
        <p:txBody>
          <a:bodyPr>
            <a:spAutoFit/>
          </a:bodyPr>
          <a:lstStyle>
            <a:lvl1pPr eaLnBrk="0" hangingPunct="0">
              <a:defRPr>
                <a:solidFill>
                  <a:schemeClr val="tx1"/>
                </a:solidFill>
                <a:latin typeface="Tahoma" pitchFamily="34" charset="0"/>
                <a:ea typeface="MS PGothic" pitchFamily="34" charset="-128"/>
              </a:defRPr>
            </a:lvl1pPr>
            <a:lvl2pPr marL="742950" indent="-285750" eaLnBrk="0" hangingPunct="0">
              <a:defRPr>
                <a:solidFill>
                  <a:schemeClr val="tx1"/>
                </a:solidFill>
                <a:latin typeface="Tahoma" pitchFamily="34" charset="0"/>
                <a:ea typeface="MS PGothic" pitchFamily="34" charset="-128"/>
              </a:defRPr>
            </a:lvl2pPr>
            <a:lvl3pPr marL="1143000" indent="-228600" eaLnBrk="0" hangingPunct="0">
              <a:defRPr>
                <a:solidFill>
                  <a:schemeClr val="tx1"/>
                </a:solidFill>
                <a:latin typeface="Tahoma" pitchFamily="34" charset="0"/>
                <a:ea typeface="MS PGothic" pitchFamily="34" charset="-128"/>
              </a:defRPr>
            </a:lvl3pPr>
            <a:lvl4pPr marL="1600200" indent="-228600" eaLnBrk="0" hangingPunct="0">
              <a:defRPr>
                <a:solidFill>
                  <a:schemeClr val="tx1"/>
                </a:solidFill>
                <a:latin typeface="Tahoma" pitchFamily="34" charset="0"/>
                <a:ea typeface="MS PGothic" pitchFamily="34" charset="-128"/>
              </a:defRPr>
            </a:lvl4pPr>
            <a:lvl5pPr marL="2057400" indent="-228600" eaLnBrk="0" hangingPunct="0">
              <a:defRPr>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Tahoma" pitchFamily="34" charset="0"/>
                <a:ea typeface="MS PGothic" pitchFamily="34" charset="-128"/>
              </a:defRPr>
            </a:lvl9pPr>
          </a:lstStyle>
          <a:p>
            <a:pPr algn="ctr" eaLnBrk="1" hangingPunct="1"/>
            <a:r>
              <a:rPr lang="es-MX" altLang="es-MX" sz="2000" b="1" i="1" dirty="0" smtClean="0">
                <a:solidFill>
                  <a:srgbClr val="000000"/>
                </a:solidFill>
                <a:latin typeface="Lucida Sans" pitchFamily="34" charset="0"/>
                <a:cs typeface="Lucida Sans" pitchFamily="34" charset="0"/>
              </a:rPr>
              <a:t>Los </a:t>
            </a:r>
            <a:r>
              <a:rPr lang="es-MX" altLang="es-MX" sz="2000" b="1" i="1" dirty="0">
                <a:solidFill>
                  <a:srgbClr val="0000CC"/>
                </a:solidFill>
                <a:latin typeface="Lucida Sans" pitchFamily="34" charset="0"/>
                <a:cs typeface="Lucida Sans" pitchFamily="34" charset="0"/>
              </a:rPr>
              <a:t>Determinantes Sociales </a:t>
            </a:r>
            <a:r>
              <a:rPr lang="es-MX" altLang="es-MX" sz="2000" b="1" i="1" dirty="0" smtClean="0">
                <a:solidFill>
                  <a:srgbClr val="0000CC"/>
                </a:solidFill>
                <a:latin typeface="Lucida Sans" pitchFamily="34" charset="0"/>
                <a:cs typeface="Lucida Sans" pitchFamily="34" charset="0"/>
              </a:rPr>
              <a:t>de la Salud  </a:t>
            </a:r>
            <a:r>
              <a:rPr lang="es-MX" altLang="es-MX" sz="2000" b="1" i="1" dirty="0" smtClean="0">
                <a:solidFill>
                  <a:srgbClr val="000000"/>
                </a:solidFill>
                <a:latin typeface="Lucida Sans" pitchFamily="34" charset="0"/>
                <a:cs typeface="Lucida Sans" pitchFamily="34" charset="0"/>
              </a:rPr>
              <a:t>son </a:t>
            </a:r>
            <a:r>
              <a:rPr lang="es-MX" altLang="es-MX" sz="2000" b="1" i="1" dirty="0">
                <a:solidFill>
                  <a:srgbClr val="000000"/>
                </a:solidFill>
                <a:latin typeface="Lucida Sans" pitchFamily="34" charset="0"/>
                <a:cs typeface="Lucida Sans" pitchFamily="34" charset="0"/>
              </a:rPr>
              <a:t>las condiciones en </a:t>
            </a:r>
            <a:r>
              <a:rPr lang="es-MX" altLang="es-MX" sz="2000" b="1" i="1" dirty="0" smtClean="0">
                <a:solidFill>
                  <a:srgbClr val="000000"/>
                </a:solidFill>
                <a:latin typeface="Lucida Sans" pitchFamily="34" charset="0"/>
                <a:cs typeface="Lucida Sans" pitchFamily="34" charset="0"/>
              </a:rPr>
              <a:t>las que nacemos, crecemos, vivimos, educamos, trabajamos, divertimos, envejecemos </a:t>
            </a:r>
            <a:r>
              <a:rPr lang="es-MX" altLang="es-MX" sz="2000" b="1" i="1" dirty="0">
                <a:solidFill>
                  <a:srgbClr val="000000"/>
                </a:solidFill>
                <a:latin typeface="Lucida Sans" pitchFamily="34" charset="0"/>
                <a:cs typeface="Lucida Sans" pitchFamily="34" charset="0"/>
              </a:rPr>
              <a:t>y </a:t>
            </a:r>
            <a:r>
              <a:rPr lang="es-MX" altLang="es-MX" sz="2000" b="1" i="1" dirty="0" smtClean="0">
                <a:solidFill>
                  <a:srgbClr val="000000"/>
                </a:solidFill>
                <a:latin typeface="Lucida Sans" pitchFamily="34" charset="0"/>
                <a:cs typeface="Lucida Sans" pitchFamily="34" charset="0"/>
              </a:rPr>
              <a:t>morimos</a:t>
            </a:r>
            <a:endParaRPr lang="es-MX" altLang="es-MX" sz="2000" b="1" i="1" dirty="0">
              <a:solidFill>
                <a:srgbClr val="000000"/>
              </a:solidFill>
              <a:latin typeface="Lucida Sans" pitchFamily="34" charset="0"/>
              <a:cs typeface="Lucida Sans" pitchFamily="34" charset="0"/>
            </a:endParaRPr>
          </a:p>
        </p:txBody>
      </p:sp>
      <p:pic>
        <p:nvPicPr>
          <p:cNvPr id="430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29220"/>
            <a:ext cx="6544716" cy="4551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4380508"/>
            <a:ext cx="4032448" cy="704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21595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a:spLocks noChangeArrowheads="1"/>
          </p:cNvSpPr>
          <p:nvPr/>
        </p:nvSpPr>
        <p:spPr bwMode="auto">
          <a:xfrm>
            <a:off x="292944" y="2924944"/>
            <a:ext cx="298291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584200" eaLnBrk="0" fontAlgn="base" hangingPunct="0">
              <a:spcBef>
                <a:spcPct val="0"/>
              </a:spcBef>
              <a:spcAft>
                <a:spcPct val="0"/>
              </a:spcAft>
            </a:pPr>
            <a:r>
              <a:rPr lang="es-MX" altLang="es-MX" sz="2200" b="1" i="1" dirty="0" smtClean="0">
                <a:solidFill>
                  <a:srgbClr val="C00000"/>
                </a:solidFill>
                <a:latin typeface="Lucida Sans" panose="020B0602030504020204" pitchFamily="34" charset="0"/>
                <a:sym typeface="Helvetica Light" charset="0"/>
              </a:rPr>
              <a:t>Artículo 6° </a:t>
            </a:r>
            <a:endParaRPr lang="es-MX" altLang="es-MX" sz="2200" b="1" i="1" dirty="0">
              <a:solidFill>
                <a:srgbClr val="C00000"/>
              </a:solidFill>
              <a:latin typeface="Lucida Sans" panose="020B0602030504020204" pitchFamily="34" charset="0"/>
              <a:sym typeface="Helvetica Light" charset="0"/>
            </a:endParaRPr>
          </a:p>
          <a:p>
            <a:pPr defTabSz="584200" eaLnBrk="0" fontAlgn="base" hangingPunct="0">
              <a:spcBef>
                <a:spcPct val="0"/>
              </a:spcBef>
              <a:spcAft>
                <a:spcPct val="0"/>
              </a:spcAft>
            </a:pPr>
            <a:r>
              <a:rPr lang="es-MX" altLang="es-MX" sz="2200" b="1" i="1" dirty="0">
                <a:solidFill>
                  <a:srgbClr val="C00000"/>
                </a:solidFill>
                <a:latin typeface="Lucida Sans" panose="020B0602030504020204" pitchFamily="34" charset="0"/>
                <a:sym typeface="Helvetica Light" charset="0"/>
              </a:rPr>
              <a:t>Ley </a:t>
            </a:r>
            <a:r>
              <a:rPr lang="es-MX" altLang="es-MX" sz="2200" b="1" i="1" dirty="0" smtClean="0">
                <a:solidFill>
                  <a:srgbClr val="C00000"/>
                </a:solidFill>
                <a:latin typeface="Lucida Sans" panose="020B0602030504020204" pitchFamily="34" charset="0"/>
                <a:sym typeface="Helvetica Light" charset="0"/>
              </a:rPr>
              <a:t>General de Desarrollo</a:t>
            </a:r>
          </a:p>
          <a:p>
            <a:pPr defTabSz="584200" eaLnBrk="0" fontAlgn="base" hangingPunct="0">
              <a:spcBef>
                <a:spcPct val="0"/>
              </a:spcBef>
              <a:spcAft>
                <a:spcPct val="0"/>
              </a:spcAft>
            </a:pPr>
            <a:r>
              <a:rPr lang="es-MX" altLang="es-MX" sz="2200" b="1" i="1" dirty="0" smtClean="0">
                <a:solidFill>
                  <a:srgbClr val="C00000"/>
                </a:solidFill>
                <a:latin typeface="Lucida Sans" panose="020B0602030504020204" pitchFamily="34" charset="0"/>
                <a:sym typeface="Helvetica Light" charset="0"/>
              </a:rPr>
              <a:t>Social</a:t>
            </a:r>
          </a:p>
        </p:txBody>
      </p:sp>
      <p:pic>
        <p:nvPicPr>
          <p:cNvPr id="4" name="11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3620" y="2403845"/>
            <a:ext cx="371475" cy="372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5"/>
          <p:cNvPicPr>
            <a:picLocks noChangeAspect="1"/>
          </p:cNvPicPr>
          <p:nvPr/>
        </p:nvPicPr>
        <p:blipFill>
          <a:blip r:embed="rId3" cstate="print">
            <a:extLst>
              <a:ext uri="{28A0092B-C50C-407E-A947-70E740481C1C}">
                <a14:useLocalDpi xmlns:a14="http://schemas.microsoft.com/office/drawing/2010/main" val="0"/>
              </a:ext>
            </a:extLst>
          </a:blip>
          <a:srcRect l="4973" t="5096" r="81076" b="67374"/>
          <a:stretch>
            <a:fillRect/>
          </a:stretch>
        </p:blipFill>
        <p:spPr bwMode="auto">
          <a:xfrm>
            <a:off x="3314450" y="4417093"/>
            <a:ext cx="254000" cy="424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6"/>
          <p:cNvPicPr>
            <a:picLocks noChangeAspect="1"/>
          </p:cNvPicPr>
          <p:nvPr/>
        </p:nvPicPr>
        <p:blipFill>
          <a:blip r:embed="rId4" cstate="print">
            <a:extLst>
              <a:ext uri="{28A0092B-C50C-407E-A947-70E740481C1C}">
                <a14:useLocalDpi xmlns:a14="http://schemas.microsoft.com/office/drawing/2010/main" val="0"/>
              </a:ext>
            </a:extLst>
          </a:blip>
          <a:srcRect l="75323" t="716" b="69836"/>
          <a:stretch>
            <a:fillRect/>
          </a:stretch>
        </p:blipFill>
        <p:spPr bwMode="auto">
          <a:xfrm>
            <a:off x="3281882" y="5819376"/>
            <a:ext cx="329407"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98 Imagen"/>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0608" y="5200673"/>
            <a:ext cx="395288" cy="36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99 Imagen"/>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45357" y="1795660"/>
            <a:ext cx="405607" cy="36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113 Imagen"/>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70757" y="1163761"/>
            <a:ext cx="4000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97 Imagen"/>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42442" y="3063799"/>
            <a:ext cx="346869" cy="365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Resultado de imagen para sticker medio ambiente blanco y negro"/>
          <p:cNvPicPr>
            <a:picLocks noChangeAspect="1" noChangeArrowheads="1"/>
          </p:cNvPicPr>
          <p:nvPr/>
        </p:nvPicPr>
        <p:blipFill>
          <a:blip r:embed="rId9">
            <a:extLst>
              <a:ext uri="{28A0092B-C50C-407E-A947-70E740481C1C}">
                <a14:useLocalDpi xmlns:a14="http://schemas.microsoft.com/office/drawing/2010/main" val="0"/>
              </a:ext>
            </a:extLst>
          </a:blip>
          <a:srcRect l="3429" t="2843" r="78802" b="80205"/>
          <a:stretch>
            <a:fillRect/>
          </a:stretch>
        </p:blipFill>
        <p:spPr bwMode="auto">
          <a:xfrm>
            <a:off x="3191395" y="3669455"/>
            <a:ext cx="422275" cy="418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upo 13"/>
          <p:cNvGrpSpPr>
            <a:grpSpLocks/>
          </p:cNvGrpSpPr>
          <p:nvPr/>
        </p:nvGrpSpPr>
        <p:grpSpPr bwMode="auto">
          <a:xfrm>
            <a:off x="3736851" y="1124744"/>
            <a:ext cx="5227637" cy="762893"/>
            <a:chOff x="3369972" y="-44740"/>
            <a:chExt cx="6668721" cy="762671"/>
          </a:xfrm>
        </p:grpSpPr>
        <p:sp>
          <p:nvSpPr>
            <p:cNvPr id="13" name="Rectángulo 35"/>
            <p:cNvSpPr/>
            <p:nvPr/>
          </p:nvSpPr>
          <p:spPr>
            <a:xfrm>
              <a:off x="3369972" y="35505"/>
              <a:ext cx="6668721" cy="682426"/>
            </a:xfrm>
            <a:prstGeom prst="rect">
              <a:avLst/>
            </a:prstGeom>
            <a:noFill/>
            <a:ln>
              <a:noFill/>
            </a:ln>
            <a:effectLst/>
          </p:spPr>
        </p:sp>
        <p:sp>
          <p:nvSpPr>
            <p:cNvPr id="14" name="Rectángulo 36"/>
            <p:cNvSpPr/>
            <p:nvPr/>
          </p:nvSpPr>
          <p:spPr>
            <a:xfrm>
              <a:off x="3369972" y="-44740"/>
              <a:ext cx="6668721" cy="682426"/>
            </a:xfrm>
            <a:prstGeom prst="rect">
              <a:avLst/>
            </a:prstGeom>
            <a:noFill/>
            <a:ln>
              <a:noFill/>
            </a:ln>
            <a:effectLst/>
          </p:spPr>
          <p:txBody>
            <a:bodyPr lIns="118110" tIns="118110" rIns="118110" bIns="118110" spcCol="1270"/>
            <a:lstStyle/>
            <a:p>
              <a:pPr marL="0" marR="0" lvl="0" indent="0" defTabSz="1377950" eaLnBrk="0" fontAlgn="base" latinLnBrk="0" hangingPunct="0">
                <a:lnSpc>
                  <a:spcPct val="90000"/>
                </a:lnSpc>
                <a:spcBef>
                  <a:spcPct val="0"/>
                </a:spcBef>
                <a:spcAft>
                  <a:spcPct val="35000"/>
                </a:spcAft>
                <a:buClrTx/>
                <a:buSzTx/>
                <a:buFontTx/>
                <a:buNone/>
                <a:tabLst/>
                <a:defRPr/>
              </a:pPr>
              <a:r>
                <a:rPr kumimoji="0" lang="es-MX" sz="2000" b="1" i="1" u="none" strike="noStrike" kern="0" cap="none" spc="0" normalizeH="0" baseline="0" noProof="0" dirty="0">
                  <a:ln>
                    <a:noFill/>
                  </a:ln>
                  <a:solidFill>
                    <a:prstClr val="black">
                      <a:hueOff val="0"/>
                      <a:satOff val="0"/>
                      <a:lumOff val="0"/>
                      <a:alphaOff val="0"/>
                    </a:prstClr>
                  </a:solidFill>
                  <a:effectLst/>
                  <a:uLnTx/>
                  <a:uFillTx/>
                  <a:latin typeface="Lucida Sans" panose="020B0602030504020204" pitchFamily="34" charset="0"/>
                  <a:sym typeface="Helvetica Light" charset="0"/>
                </a:rPr>
                <a:t>Educación</a:t>
              </a:r>
            </a:p>
          </p:txBody>
        </p:sp>
      </p:grpSp>
      <p:grpSp>
        <p:nvGrpSpPr>
          <p:cNvPr id="15" name="Grupo 14"/>
          <p:cNvGrpSpPr>
            <a:grpSpLocks/>
          </p:cNvGrpSpPr>
          <p:nvPr/>
        </p:nvGrpSpPr>
        <p:grpSpPr bwMode="auto">
          <a:xfrm>
            <a:off x="3736851" y="1666255"/>
            <a:ext cx="5227637" cy="682625"/>
            <a:chOff x="3369972" y="752053"/>
            <a:chExt cx="6668721" cy="682426"/>
          </a:xfrm>
        </p:grpSpPr>
        <p:sp>
          <p:nvSpPr>
            <p:cNvPr id="16" name="Rectángulo 33"/>
            <p:cNvSpPr/>
            <p:nvPr/>
          </p:nvSpPr>
          <p:spPr>
            <a:xfrm>
              <a:off x="3369972" y="752053"/>
              <a:ext cx="6668721" cy="682426"/>
            </a:xfrm>
            <a:prstGeom prst="rect">
              <a:avLst/>
            </a:prstGeom>
            <a:noFill/>
            <a:ln>
              <a:noFill/>
            </a:ln>
            <a:effectLst/>
          </p:spPr>
        </p:sp>
        <p:sp>
          <p:nvSpPr>
            <p:cNvPr id="17" name="Rectángulo 34"/>
            <p:cNvSpPr/>
            <p:nvPr/>
          </p:nvSpPr>
          <p:spPr>
            <a:xfrm>
              <a:off x="3369972" y="752053"/>
              <a:ext cx="6668721" cy="682426"/>
            </a:xfrm>
            <a:prstGeom prst="rect">
              <a:avLst/>
            </a:prstGeom>
            <a:noFill/>
            <a:ln>
              <a:noFill/>
            </a:ln>
            <a:effectLst/>
          </p:spPr>
          <p:txBody>
            <a:bodyPr lIns="118110" tIns="118110" rIns="118110" bIns="118110" spcCol="1270"/>
            <a:lstStyle/>
            <a:p>
              <a:pPr marL="0" marR="0" lvl="0" indent="0" defTabSz="1377950" eaLnBrk="0" fontAlgn="base" latinLnBrk="0" hangingPunct="0">
                <a:lnSpc>
                  <a:spcPct val="90000"/>
                </a:lnSpc>
                <a:spcBef>
                  <a:spcPct val="0"/>
                </a:spcBef>
                <a:spcAft>
                  <a:spcPct val="35000"/>
                </a:spcAft>
                <a:buClrTx/>
                <a:buSzTx/>
                <a:buFontTx/>
                <a:buNone/>
                <a:tabLst/>
                <a:defRPr/>
              </a:pPr>
              <a:r>
                <a:rPr kumimoji="0" lang="es-MX" sz="2000" b="1" i="1" u="none" strike="noStrike" kern="0" cap="none" spc="0" normalizeH="0" baseline="0" noProof="0" dirty="0">
                  <a:ln>
                    <a:noFill/>
                  </a:ln>
                  <a:solidFill>
                    <a:prstClr val="black">
                      <a:hueOff val="0"/>
                      <a:satOff val="0"/>
                      <a:lumOff val="0"/>
                      <a:alphaOff val="0"/>
                    </a:prstClr>
                  </a:solidFill>
                  <a:effectLst/>
                  <a:uLnTx/>
                  <a:uFillTx/>
                  <a:latin typeface="Lucida Sans" panose="020B0602030504020204" pitchFamily="34" charset="0"/>
                  <a:sym typeface="Helvetica Light" charset="0"/>
                </a:rPr>
                <a:t>Salud</a:t>
              </a:r>
            </a:p>
          </p:txBody>
        </p:sp>
      </p:grpSp>
      <p:grpSp>
        <p:nvGrpSpPr>
          <p:cNvPr id="18" name="Grupo 15"/>
          <p:cNvGrpSpPr>
            <a:grpSpLocks/>
          </p:cNvGrpSpPr>
          <p:nvPr/>
        </p:nvGrpSpPr>
        <p:grpSpPr bwMode="auto">
          <a:xfrm>
            <a:off x="3736851" y="2207766"/>
            <a:ext cx="5227637" cy="789186"/>
            <a:chOff x="3369972" y="1468601"/>
            <a:chExt cx="6668721" cy="788956"/>
          </a:xfrm>
        </p:grpSpPr>
        <p:sp>
          <p:nvSpPr>
            <p:cNvPr id="19" name="Rectángulo 31"/>
            <p:cNvSpPr/>
            <p:nvPr/>
          </p:nvSpPr>
          <p:spPr>
            <a:xfrm>
              <a:off x="3369972" y="1468601"/>
              <a:ext cx="6668721" cy="682426"/>
            </a:xfrm>
            <a:prstGeom prst="rect">
              <a:avLst/>
            </a:prstGeom>
            <a:noFill/>
            <a:ln>
              <a:noFill/>
            </a:ln>
            <a:effectLst/>
          </p:spPr>
        </p:sp>
        <p:sp>
          <p:nvSpPr>
            <p:cNvPr id="20" name="Rectángulo 32"/>
            <p:cNvSpPr/>
            <p:nvPr/>
          </p:nvSpPr>
          <p:spPr>
            <a:xfrm>
              <a:off x="3369972" y="1575131"/>
              <a:ext cx="6668721" cy="682426"/>
            </a:xfrm>
            <a:prstGeom prst="rect">
              <a:avLst/>
            </a:prstGeom>
            <a:noFill/>
            <a:ln>
              <a:noFill/>
            </a:ln>
            <a:effectLst/>
          </p:spPr>
          <p:txBody>
            <a:bodyPr lIns="118110" tIns="118110" rIns="118110" bIns="118110" spcCol="1270"/>
            <a:lstStyle/>
            <a:p>
              <a:pPr marL="0" marR="0" lvl="0" indent="0" defTabSz="1377950" eaLnBrk="0" fontAlgn="base" latinLnBrk="0" hangingPunct="0">
                <a:lnSpc>
                  <a:spcPct val="90000"/>
                </a:lnSpc>
                <a:spcBef>
                  <a:spcPct val="0"/>
                </a:spcBef>
                <a:spcAft>
                  <a:spcPct val="35000"/>
                </a:spcAft>
                <a:buClrTx/>
                <a:buSzTx/>
                <a:buFontTx/>
                <a:buNone/>
                <a:tabLst/>
                <a:defRPr/>
              </a:pPr>
              <a:r>
                <a:rPr kumimoji="0" lang="es-MX" sz="2000" b="1" i="1" u="none" strike="noStrike" kern="0" cap="none" spc="0" normalizeH="0" baseline="0" noProof="0" dirty="0">
                  <a:ln>
                    <a:noFill/>
                  </a:ln>
                  <a:solidFill>
                    <a:prstClr val="black">
                      <a:hueOff val="0"/>
                      <a:satOff val="0"/>
                      <a:lumOff val="0"/>
                      <a:alphaOff val="0"/>
                    </a:prstClr>
                  </a:solidFill>
                  <a:effectLst/>
                  <a:uLnTx/>
                  <a:uFillTx/>
                  <a:latin typeface="Lucida Sans" panose="020B0602030504020204" pitchFamily="34" charset="0"/>
                  <a:sym typeface="Helvetica Light" charset="0"/>
                </a:rPr>
                <a:t>Alimentación Nutritiva y de Calidad</a:t>
              </a:r>
            </a:p>
          </p:txBody>
        </p:sp>
      </p:grpSp>
      <p:grpSp>
        <p:nvGrpSpPr>
          <p:cNvPr id="21" name="Grupo 16"/>
          <p:cNvGrpSpPr>
            <a:grpSpLocks/>
          </p:cNvGrpSpPr>
          <p:nvPr/>
        </p:nvGrpSpPr>
        <p:grpSpPr bwMode="auto">
          <a:xfrm>
            <a:off x="3730748" y="3034407"/>
            <a:ext cx="5227637" cy="682625"/>
            <a:chOff x="3369972" y="2185148"/>
            <a:chExt cx="6668721" cy="682426"/>
          </a:xfrm>
        </p:grpSpPr>
        <p:sp>
          <p:nvSpPr>
            <p:cNvPr id="22" name="Rectángulo 29"/>
            <p:cNvSpPr/>
            <p:nvPr/>
          </p:nvSpPr>
          <p:spPr>
            <a:xfrm>
              <a:off x="3369972" y="2185148"/>
              <a:ext cx="6668721" cy="682426"/>
            </a:xfrm>
            <a:prstGeom prst="rect">
              <a:avLst/>
            </a:prstGeom>
            <a:noFill/>
            <a:ln>
              <a:noFill/>
            </a:ln>
            <a:effectLst/>
          </p:spPr>
        </p:sp>
        <p:sp>
          <p:nvSpPr>
            <p:cNvPr id="23" name="Rectángulo 30"/>
            <p:cNvSpPr/>
            <p:nvPr/>
          </p:nvSpPr>
          <p:spPr>
            <a:xfrm>
              <a:off x="3369972" y="2185148"/>
              <a:ext cx="6668721" cy="682426"/>
            </a:xfrm>
            <a:prstGeom prst="rect">
              <a:avLst/>
            </a:prstGeom>
            <a:noFill/>
            <a:ln>
              <a:noFill/>
            </a:ln>
            <a:effectLst/>
          </p:spPr>
          <p:txBody>
            <a:bodyPr lIns="118110" tIns="118110" rIns="118110" bIns="118110" spcCol="1270"/>
            <a:lstStyle/>
            <a:p>
              <a:pPr marL="0" marR="0" lvl="0" indent="0" defTabSz="1377950" eaLnBrk="0" fontAlgn="base" latinLnBrk="0" hangingPunct="0">
                <a:lnSpc>
                  <a:spcPct val="90000"/>
                </a:lnSpc>
                <a:spcBef>
                  <a:spcPct val="0"/>
                </a:spcBef>
                <a:spcAft>
                  <a:spcPct val="35000"/>
                </a:spcAft>
                <a:buClrTx/>
                <a:buSzTx/>
                <a:buFontTx/>
                <a:buNone/>
                <a:tabLst/>
                <a:defRPr/>
              </a:pPr>
              <a:r>
                <a:rPr kumimoji="0" lang="es-MX" sz="2000" b="1" i="1" u="none" strike="noStrike" kern="0" cap="none" spc="0" normalizeH="0" baseline="0" noProof="0" dirty="0">
                  <a:ln>
                    <a:noFill/>
                  </a:ln>
                  <a:solidFill>
                    <a:prstClr val="black">
                      <a:hueOff val="0"/>
                      <a:satOff val="0"/>
                      <a:lumOff val="0"/>
                      <a:alphaOff val="0"/>
                    </a:prstClr>
                  </a:solidFill>
                  <a:effectLst/>
                  <a:uLnTx/>
                  <a:uFillTx/>
                  <a:latin typeface="Lucida Sans" panose="020B0602030504020204" pitchFamily="34" charset="0"/>
                  <a:sym typeface="Helvetica Light" charset="0"/>
                </a:rPr>
                <a:t>Vivienda</a:t>
              </a:r>
            </a:p>
          </p:txBody>
        </p:sp>
      </p:grpSp>
      <p:grpSp>
        <p:nvGrpSpPr>
          <p:cNvPr id="24" name="Grupo 17"/>
          <p:cNvGrpSpPr>
            <a:grpSpLocks/>
          </p:cNvGrpSpPr>
          <p:nvPr/>
        </p:nvGrpSpPr>
        <p:grpSpPr bwMode="auto">
          <a:xfrm>
            <a:off x="3736851" y="3635425"/>
            <a:ext cx="5227637" cy="801687"/>
            <a:chOff x="3369972" y="2781437"/>
            <a:chExt cx="6668721" cy="802685"/>
          </a:xfrm>
        </p:grpSpPr>
        <p:sp>
          <p:nvSpPr>
            <p:cNvPr id="25" name="Rectángulo 27"/>
            <p:cNvSpPr/>
            <p:nvPr/>
          </p:nvSpPr>
          <p:spPr>
            <a:xfrm>
              <a:off x="3369972" y="2902237"/>
              <a:ext cx="6668721" cy="681885"/>
            </a:xfrm>
            <a:prstGeom prst="rect">
              <a:avLst/>
            </a:prstGeom>
            <a:noFill/>
            <a:ln>
              <a:noFill/>
            </a:ln>
            <a:effectLst/>
          </p:spPr>
        </p:sp>
        <p:sp>
          <p:nvSpPr>
            <p:cNvPr id="26" name="Rectángulo 28"/>
            <p:cNvSpPr/>
            <p:nvPr/>
          </p:nvSpPr>
          <p:spPr>
            <a:xfrm>
              <a:off x="3369972" y="2781437"/>
              <a:ext cx="6668721" cy="681885"/>
            </a:xfrm>
            <a:prstGeom prst="rect">
              <a:avLst/>
            </a:prstGeom>
            <a:noFill/>
            <a:ln>
              <a:noFill/>
            </a:ln>
            <a:effectLst/>
          </p:spPr>
          <p:txBody>
            <a:bodyPr lIns="118110" tIns="118110" rIns="118110" bIns="118110" spcCol="1270"/>
            <a:lstStyle/>
            <a:p>
              <a:pPr marL="0" marR="0" lvl="0" indent="0" defTabSz="1377950" eaLnBrk="0" fontAlgn="base" latinLnBrk="0" hangingPunct="0">
                <a:lnSpc>
                  <a:spcPct val="90000"/>
                </a:lnSpc>
                <a:spcBef>
                  <a:spcPct val="0"/>
                </a:spcBef>
                <a:spcAft>
                  <a:spcPct val="35000"/>
                </a:spcAft>
                <a:buClrTx/>
                <a:buSzTx/>
                <a:buFontTx/>
                <a:buNone/>
                <a:tabLst/>
                <a:defRPr/>
              </a:pPr>
              <a:r>
                <a:rPr kumimoji="0" lang="es-MX" sz="2000" b="1" i="1" u="none" strike="noStrike" kern="0" cap="none" spc="0" normalizeH="0" baseline="0" noProof="0" dirty="0">
                  <a:ln>
                    <a:noFill/>
                  </a:ln>
                  <a:solidFill>
                    <a:prstClr val="black">
                      <a:hueOff val="0"/>
                      <a:satOff val="0"/>
                      <a:lumOff val="0"/>
                      <a:alphaOff val="0"/>
                    </a:prstClr>
                  </a:solidFill>
                  <a:effectLst/>
                  <a:uLnTx/>
                  <a:uFillTx/>
                  <a:latin typeface="Lucida Sans" panose="020B0602030504020204" pitchFamily="34" charset="0"/>
                  <a:sym typeface="Helvetica Light" charset="0"/>
                </a:rPr>
                <a:t>Disfrute de un </a:t>
              </a:r>
              <a:r>
                <a:rPr kumimoji="0" lang="es-MX" sz="2000" b="1" i="1" u="none" strike="noStrike" kern="0" cap="none" spc="0" normalizeH="0" baseline="0" noProof="0" dirty="0" smtClean="0">
                  <a:ln>
                    <a:noFill/>
                  </a:ln>
                  <a:solidFill>
                    <a:prstClr val="black">
                      <a:hueOff val="0"/>
                      <a:satOff val="0"/>
                      <a:lumOff val="0"/>
                      <a:alphaOff val="0"/>
                    </a:prstClr>
                  </a:solidFill>
                  <a:effectLst/>
                  <a:uLnTx/>
                  <a:uFillTx/>
                  <a:latin typeface="Lucida Sans" panose="020B0602030504020204" pitchFamily="34" charset="0"/>
                  <a:sym typeface="Helvetica Light" charset="0"/>
                </a:rPr>
                <a:t>Medio </a:t>
              </a:r>
              <a:r>
                <a:rPr kumimoji="0" lang="es-MX" sz="2000" b="1" i="1" u="none" strike="noStrike" kern="0" cap="none" spc="0" normalizeH="0" baseline="0" noProof="0" dirty="0">
                  <a:ln>
                    <a:noFill/>
                  </a:ln>
                  <a:solidFill>
                    <a:prstClr val="black">
                      <a:hueOff val="0"/>
                      <a:satOff val="0"/>
                      <a:lumOff val="0"/>
                      <a:alphaOff val="0"/>
                    </a:prstClr>
                  </a:solidFill>
                  <a:effectLst/>
                  <a:uLnTx/>
                  <a:uFillTx/>
                  <a:latin typeface="Lucida Sans" panose="020B0602030504020204" pitchFamily="34" charset="0"/>
                  <a:sym typeface="Helvetica Light" charset="0"/>
                </a:rPr>
                <a:t>Ambiente Sano</a:t>
              </a:r>
            </a:p>
          </p:txBody>
        </p:sp>
      </p:grpSp>
      <p:grpSp>
        <p:nvGrpSpPr>
          <p:cNvPr id="27" name="Grupo 18"/>
          <p:cNvGrpSpPr>
            <a:grpSpLocks/>
          </p:cNvGrpSpPr>
          <p:nvPr/>
        </p:nvGrpSpPr>
        <p:grpSpPr bwMode="auto">
          <a:xfrm>
            <a:off x="3691631" y="4330551"/>
            <a:ext cx="5227637" cy="681037"/>
            <a:chOff x="3369972" y="3618243"/>
            <a:chExt cx="6668721" cy="682426"/>
          </a:xfrm>
        </p:grpSpPr>
        <p:sp>
          <p:nvSpPr>
            <p:cNvPr id="28" name="Rectángulo 25"/>
            <p:cNvSpPr/>
            <p:nvPr/>
          </p:nvSpPr>
          <p:spPr>
            <a:xfrm>
              <a:off x="3369972" y="3618243"/>
              <a:ext cx="6668721" cy="682426"/>
            </a:xfrm>
            <a:prstGeom prst="rect">
              <a:avLst/>
            </a:prstGeom>
            <a:noFill/>
            <a:ln>
              <a:noFill/>
            </a:ln>
            <a:effectLst/>
          </p:spPr>
        </p:sp>
        <p:sp>
          <p:nvSpPr>
            <p:cNvPr id="29" name="Rectángulo 26"/>
            <p:cNvSpPr/>
            <p:nvPr/>
          </p:nvSpPr>
          <p:spPr>
            <a:xfrm>
              <a:off x="3369972" y="3618243"/>
              <a:ext cx="6668721" cy="682426"/>
            </a:xfrm>
            <a:prstGeom prst="rect">
              <a:avLst/>
            </a:prstGeom>
            <a:noFill/>
            <a:ln>
              <a:noFill/>
            </a:ln>
            <a:effectLst/>
          </p:spPr>
          <p:txBody>
            <a:bodyPr lIns="118110" tIns="118110" rIns="118110" bIns="118110" spcCol="1270"/>
            <a:lstStyle/>
            <a:p>
              <a:pPr marL="0" marR="0" lvl="0" indent="0" defTabSz="1377950" eaLnBrk="0" fontAlgn="base" latinLnBrk="0" hangingPunct="0">
                <a:lnSpc>
                  <a:spcPct val="90000"/>
                </a:lnSpc>
                <a:spcBef>
                  <a:spcPct val="0"/>
                </a:spcBef>
                <a:spcAft>
                  <a:spcPct val="35000"/>
                </a:spcAft>
                <a:buClrTx/>
                <a:buSzTx/>
                <a:buFontTx/>
                <a:buNone/>
                <a:tabLst/>
                <a:defRPr/>
              </a:pPr>
              <a:r>
                <a:rPr kumimoji="0" lang="es-MX" sz="2000" b="1" i="1" u="none" strike="noStrike" kern="0" cap="none" spc="0" normalizeH="0" baseline="0" noProof="0" dirty="0">
                  <a:ln>
                    <a:noFill/>
                  </a:ln>
                  <a:solidFill>
                    <a:prstClr val="black">
                      <a:hueOff val="0"/>
                      <a:satOff val="0"/>
                      <a:lumOff val="0"/>
                      <a:alphaOff val="0"/>
                    </a:prstClr>
                  </a:solidFill>
                  <a:effectLst/>
                  <a:uLnTx/>
                  <a:uFillTx/>
                  <a:latin typeface="Lucida Sans" panose="020B0602030504020204" pitchFamily="34" charset="0"/>
                  <a:sym typeface="Helvetica Light" charset="0"/>
                </a:rPr>
                <a:t>Trabajo</a:t>
              </a:r>
            </a:p>
          </p:txBody>
        </p:sp>
      </p:grpSp>
      <p:grpSp>
        <p:nvGrpSpPr>
          <p:cNvPr id="30" name="Grupo 19"/>
          <p:cNvGrpSpPr>
            <a:grpSpLocks/>
          </p:cNvGrpSpPr>
          <p:nvPr/>
        </p:nvGrpSpPr>
        <p:grpSpPr bwMode="auto">
          <a:xfrm>
            <a:off x="3736851" y="5050631"/>
            <a:ext cx="5227637" cy="682625"/>
            <a:chOff x="3369972" y="4334791"/>
            <a:chExt cx="6668721" cy="682426"/>
          </a:xfrm>
        </p:grpSpPr>
        <p:sp>
          <p:nvSpPr>
            <p:cNvPr id="31" name="Rectángulo 23"/>
            <p:cNvSpPr/>
            <p:nvPr/>
          </p:nvSpPr>
          <p:spPr>
            <a:xfrm>
              <a:off x="3369972" y="4334791"/>
              <a:ext cx="6668721" cy="682426"/>
            </a:xfrm>
            <a:prstGeom prst="rect">
              <a:avLst/>
            </a:prstGeom>
            <a:noFill/>
            <a:ln>
              <a:noFill/>
            </a:ln>
            <a:effectLst/>
          </p:spPr>
        </p:sp>
        <p:sp>
          <p:nvSpPr>
            <p:cNvPr id="32" name="Rectángulo 24"/>
            <p:cNvSpPr/>
            <p:nvPr/>
          </p:nvSpPr>
          <p:spPr>
            <a:xfrm>
              <a:off x="3369972" y="4334791"/>
              <a:ext cx="6668721" cy="682426"/>
            </a:xfrm>
            <a:prstGeom prst="rect">
              <a:avLst/>
            </a:prstGeom>
            <a:noFill/>
            <a:ln>
              <a:noFill/>
            </a:ln>
            <a:effectLst/>
          </p:spPr>
          <p:txBody>
            <a:bodyPr lIns="118110" tIns="118110" rIns="118110" bIns="118110" spcCol="1270"/>
            <a:lstStyle/>
            <a:p>
              <a:pPr marL="0" marR="0" lvl="0" indent="0" defTabSz="1377950" eaLnBrk="0" fontAlgn="base" latinLnBrk="0" hangingPunct="0">
                <a:lnSpc>
                  <a:spcPct val="90000"/>
                </a:lnSpc>
                <a:spcBef>
                  <a:spcPct val="0"/>
                </a:spcBef>
                <a:spcAft>
                  <a:spcPct val="35000"/>
                </a:spcAft>
                <a:buClrTx/>
                <a:buSzTx/>
                <a:buFontTx/>
                <a:buNone/>
                <a:tabLst/>
                <a:defRPr/>
              </a:pPr>
              <a:r>
                <a:rPr kumimoji="0" lang="es-MX" sz="2000" b="1" i="1" u="none" strike="noStrike" kern="0" cap="none" spc="0" normalizeH="0" baseline="0" noProof="0" dirty="0">
                  <a:ln>
                    <a:noFill/>
                  </a:ln>
                  <a:solidFill>
                    <a:prstClr val="black">
                      <a:hueOff val="0"/>
                      <a:satOff val="0"/>
                      <a:lumOff val="0"/>
                      <a:alphaOff val="0"/>
                    </a:prstClr>
                  </a:solidFill>
                  <a:effectLst/>
                  <a:uLnTx/>
                  <a:uFillTx/>
                  <a:latin typeface="Lucida Sans" panose="020B0602030504020204" pitchFamily="34" charset="0"/>
                  <a:sym typeface="Helvetica Light" charset="0"/>
                </a:rPr>
                <a:t>Seguridad Social</a:t>
              </a:r>
            </a:p>
          </p:txBody>
        </p:sp>
      </p:grpSp>
      <p:grpSp>
        <p:nvGrpSpPr>
          <p:cNvPr id="33" name="Grupo 20"/>
          <p:cNvGrpSpPr>
            <a:grpSpLocks/>
          </p:cNvGrpSpPr>
          <p:nvPr/>
        </p:nvGrpSpPr>
        <p:grpSpPr bwMode="auto">
          <a:xfrm>
            <a:off x="3736851" y="5698703"/>
            <a:ext cx="5227637" cy="682625"/>
            <a:chOff x="3369972" y="5051339"/>
            <a:chExt cx="6668721" cy="682426"/>
          </a:xfrm>
        </p:grpSpPr>
        <p:sp>
          <p:nvSpPr>
            <p:cNvPr id="34" name="Rectángulo 21"/>
            <p:cNvSpPr/>
            <p:nvPr/>
          </p:nvSpPr>
          <p:spPr>
            <a:xfrm>
              <a:off x="3369972" y="5051339"/>
              <a:ext cx="6668721" cy="682426"/>
            </a:xfrm>
            <a:prstGeom prst="rect">
              <a:avLst/>
            </a:prstGeom>
            <a:noFill/>
            <a:ln>
              <a:noFill/>
            </a:ln>
            <a:effectLst/>
          </p:spPr>
        </p:sp>
        <p:sp>
          <p:nvSpPr>
            <p:cNvPr id="35" name="Rectángulo 22"/>
            <p:cNvSpPr/>
            <p:nvPr/>
          </p:nvSpPr>
          <p:spPr>
            <a:xfrm>
              <a:off x="3369972" y="5051339"/>
              <a:ext cx="6668721" cy="682426"/>
            </a:xfrm>
            <a:prstGeom prst="rect">
              <a:avLst/>
            </a:prstGeom>
            <a:noFill/>
            <a:ln>
              <a:noFill/>
            </a:ln>
            <a:effectLst/>
          </p:spPr>
          <p:txBody>
            <a:bodyPr lIns="118110" tIns="118110" rIns="118110" bIns="118110" spcCol="1270"/>
            <a:lstStyle/>
            <a:p>
              <a:pPr marL="0" marR="0" lvl="0" indent="0" defTabSz="1377950" eaLnBrk="0" fontAlgn="base" latinLnBrk="0" hangingPunct="0">
                <a:lnSpc>
                  <a:spcPct val="90000"/>
                </a:lnSpc>
                <a:spcBef>
                  <a:spcPct val="0"/>
                </a:spcBef>
                <a:spcAft>
                  <a:spcPct val="35000"/>
                </a:spcAft>
                <a:buClrTx/>
                <a:buSzTx/>
                <a:buFontTx/>
                <a:buNone/>
                <a:tabLst/>
                <a:defRPr/>
              </a:pPr>
              <a:r>
                <a:rPr kumimoji="0" lang="es-MX" sz="2000" b="1" i="1" u="none" strike="noStrike" kern="0" cap="none" spc="0" normalizeH="0" baseline="0" noProof="0" dirty="0">
                  <a:ln>
                    <a:noFill/>
                  </a:ln>
                  <a:solidFill>
                    <a:prstClr val="black">
                      <a:hueOff val="0"/>
                      <a:satOff val="0"/>
                      <a:lumOff val="0"/>
                      <a:alphaOff val="0"/>
                    </a:prstClr>
                  </a:solidFill>
                  <a:effectLst/>
                  <a:uLnTx/>
                  <a:uFillTx/>
                  <a:latin typeface="Lucida Sans" panose="020B0602030504020204" pitchFamily="34" charset="0"/>
                  <a:sym typeface="Helvetica Light" charset="0"/>
                </a:rPr>
                <a:t>No discriminación</a:t>
              </a:r>
            </a:p>
          </p:txBody>
        </p:sp>
      </p:grpSp>
      <p:sp>
        <p:nvSpPr>
          <p:cNvPr id="36" name="Abrir llave 3"/>
          <p:cNvSpPr/>
          <p:nvPr/>
        </p:nvSpPr>
        <p:spPr>
          <a:xfrm>
            <a:off x="2746474" y="980728"/>
            <a:ext cx="471487" cy="5400600"/>
          </a:xfrm>
          <a:prstGeom prst="leftBrace">
            <a:avLst/>
          </a:prstGeom>
          <a:noFill/>
          <a:ln w="28575" cap="flat" cmpd="sng" algn="ctr">
            <a:solidFill>
              <a:srgbClr val="0070C0"/>
            </a:solidFill>
            <a:prstDash val="solid"/>
            <a:miter lim="800000"/>
          </a:ln>
          <a:effectLst/>
        </p:spPr>
        <p:txBody>
          <a:bodyPr anchor="ctr"/>
          <a:lstStyle/>
          <a:p>
            <a:pPr marL="0" marR="0" lvl="0" indent="0" algn="ctr" defTabSz="584200" eaLnBrk="0" fontAlgn="base" latinLnBrk="0" hangingPunct="0">
              <a:lnSpc>
                <a:spcPct val="100000"/>
              </a:lnSpc>
              <a:spcBef>
                <a:spcPct val="0"/>
              </a:spcBef>
              <a:spcAft>
                <a:spcPct val="0"/>
              </a:spcAft>
              <a:buClrTx/>
              <a:buSzTx/>
              <a:buFontTx/>
              <a:buNone/>
              <a:tabLst/>
              <a:defRPr/>
            </a:pPr>
            <a:endParaRPr kumimoji="0" lang="es-MX" sz="800" b="0" i="0" u="none" strike="noStrike" kern="0" cap="none" spc="0" normalizeH="0" baseline="0" noProof="0" dirty="0">
              <a:ln>
                <a:noFill/>
              </a:ln>
              <a:solidFill>
                <a:prstClr val="black"/>
              </a:solidFill>
              <a:effectLst/>
              <a:uLnTx/>
              <a:uFillTx/>
              <a:latin typeface="Calibri" panose="020F0502020204030204"/>
              <a:ea typeface="+mn-ea"/>
              <a:cs typeface="+mn-cs"/>
              <a:sym typeface="Helvetica Light" charset="0"/>
            </a:endParaRPr>
          </a:p>
        </p:txBody>
      </p:sp>
      <p:sp>
        <p:nvSpPr>
          <p:cNvPr id="37" name="36 Rectángulo"/>
          <p:cNvSpPr/>
          <p:nvPr/>
        </p:nvSpPr>
        <p:spPr>
          <a:xfrm>
            <a:off x="35496" y="431666"/>
            <a:ext cx="9036496"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altLang="es-MX" sz="2400" b="1" i="1" u="none" strike="noStrike" kern="0" cap="none" spc="0" normalizeH="0" baseline="0" noProof="0" dirty="0" smtClean="0">
                <a:ln>
                  <a:noFill/>
                </a:ln>
                <a:solidFill>
                  <a:srgbClr val="C00000"/>
                </a:solidFill>
                <a:effectLst/>
                <a:uLnTx/>
                <a:uFillTx/>
                <a:latin typeface="Lucida Sans" panose="020B0602030504020204" pitchFamily="34" charset="0"/>
                <a:sym typeface="Helvetica Light" charset="0"/>
              </a:rPr>
              <a:t>Los Derechos Sociales referente básico de la regulación</a:t>
            </a:r>
            <a:endParaRPr kumimoji="0" lang="es-ES" sz="2400" b="1" i="1" u="none" strike="noStrike" kern="0" cap="none" spc="0" normalizeH="0" baseline="0" noProof="0" dirty="0" smtClean="0">
              <a:ln>
                <a:noFill/>
              </a:ln>
              <a:solidFill>
                <a:srgbClr val="C00000"/>
              </a:solidFill>
              <a:effectLst/>
              <a:uLnTx/>
              <a:uFillTx/>
              <a:latin typeface="Lucida Sans" panose="020B0602030504020204" pitchFamily="34" charset="0"/>
            </a:endParaRPr>
          </a:p>
        </p:txBody>
      </p:sp>
      <p:sp>
        <p:nvSpPr>
          <p:cNvPr id="38" name="37 CuadroTexto"/>
          <p:cNvSpPr txBox="1"/>
          <p:nvPr/>
        </p:nvSpPr>
        <p:spPr>
          <a:xfrm>
            <a:off x="539552" y="6453336"/>
            <a:ext cx="1532792" cy="215444"/>
          </a:xfrm>
          <a:prstGeom prst="rect">
            <a:avLst/>
          </a:prstGeom>
          <a:noFill/>
        </p:spPr>
        <p:txBody>
          <a:bodyPr wrap="none" rtlCol="0">
            <a:spAutoFit/>
          </a:bodyPr>
          <a:lstStyle/>
          <a:p>
            <a:r>
              <a:rPr lang="es-MX" sz="800" b="1" i="1" dirty="0" smtClean="0">
                <a:latin typeface="Lucida Sans" panose="020B0602030504020204" pitchFamily="34" charset="0"/>
              </a:rPr>
              <a:t>Referencia: Coneval 2017</a:t>
            </a:r>
            <a:endParaRPr lang="es-ES" sz="800" b="1" i="1" dirty="0">
              <a:latin typeface="Lucida Sans" panose="020B0602030504020204" pitchFamily="34" charset="0"/>
            </a:endParaRPr>
          </a:p>
        </p:txBody>
      </p:sp>
    </p:spTree>
    <p:extLst>
      <p:ext uri="{BB962C8B-B14F-4D97-AF65-F5344CB8AC3E}">
        <p14:creationId xmlns:p14="http://schemas.microsoft.com/office/powerpoint/2010/main" val="21138966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99592" y="476672"/>
            <a:ext cx="7056784" cy="871008"/>
          </a:xfrm>
          <a:prstGeom prst="rect">
            <a:avLst/>
          </a:prstGeom>
        </p:spPr>
        <p:txBody>
          <a:bodyPr wrap="square">
            <a:spAutoFit/>
          </a:bodyPr>
          <a:lstStyle/>
          <a:p>
            <a:pPr algn="ctr">
              <a:lnSpc>
                <a:spcPct val="115000"/>
              </a:lnSpc>
              <a:spcAft>
                <a:spcPts val="1000"/>
              </a:spcAft>
            </a:pPr>
            <a:r>
              <a:rPr lang="es-ES" sz="2200" b="1" i="1" dirty="0">
                <a:solidFill>
                  <a:srgbClr val="C00000"/>
                </a:solidFill>
                <a:latin typeface="Lucida Sans"/>
                <a:ea typeface="Calibri"/>
                <a:cs typeface="Arial"/>
              </a:rPr>
              <a:t>Número de quejas por violaciones a derechos humanos </a:t>
            </a:r>
            <a:r>
              <a:rPr lang="es-ES" sz="2200" b="1" i="1" dirty="0" smtClean="0">
                <a:solidFill>
                  <a:srgbClr val="C00000"/>
                </a:solidFill>
                <a:latin typeface="Lucida Sans"/>
                <a:ea typeface="Calibri"/>
                <a:cs typeface="Arial"/>
              </a:rPr>
              <a:t>2005-2012 según </a:t>
            </a:r>
            <a:r>
              <a:rPr lang="es-ES" sz="2200" b="1" i="1" dirty="0">
                <a:solidFill>
                  <a:srgbClr val="C00000"/>
                </a:solidFill>
                <a:latin typeface="Lucida Sans"/>
                <a:ea typeface="Calibri"/>
                <a:cs typeface="Arial"/>
              </a:rPr>
              <a:t>la </a:t>
            </a:r>
            <a:r>
              <a:rPr lang="es-ES" sz="2200" b="1" i="1" dirty="0" smtClean="0">
                <a:solidFill>
                  <a:srgbClr val="C00000"/>
                </a:solidFill>
                <a:latin typeface="Lucida Sans"/>
                <a:ea typeface="Calibri"/>
                <a:cs typeface="Arial"/>
              </a:rPr>
              <a:t>CNDH</a:t>
            </a:r>
            <a:endParaRPr lang="es-ES" sz="2200" b="1" dirty="0">
              <a:effectLst/>
              <a:latin typeface="Calibri"/>
              <a:ea typeface="Calibri"/>
              <a:cs typeface="Times New Roman"/>
            </a:endParaRPr>
          </a:p>
        </p:txBody>
      </p:sp>
      <p:pic>
        <p:nvPicPr>
          <p:cNvPr id="3" name="2 Imagen" descr="http://dof.gob.mx/imagenes_diarios/2014/04/30/VES/sg2a14_Cimg_0.png"/>
          <p:cNvPicPr/>
          <p:nvPr/>
        </p:nvPicPr>
        <p:blipFill>
          <a:blip r:embed="rId2">
            <a:extLst>
              <a:ext uri="{28A0092B-C50C-407E-A947-70E740481C1C}">
                <a14:useLocalDpi xmlns:a14="http://schemas.microsoft.com/office/drawing/2010/main" val="0"/>
              </a:ext>
            </a:extLst>
          </a:blip>
          <a:srcRect/>
          <a:stretch>
            <a:fillRect/>
          </a:stretch>
        </p:blipFill>
        <p:spPr bwMode="auto">
          <a:xfrm>
            <a:off x="755576" y="1340768"/>
            <a:ext cx="7488832" cy="4968552"/>
          </a:xfrm>
          <a:prstGeom prst="rect">
            <a:avLst/>
          </a:prstGeom>
          <a:noFill/>
          <a:ln>
            <a:noFill/>
          </a:ln>
        </p:spPr>
      </p:pic>
    </p:spTree>
    <p:extLst>
      <p:ext uri="{BB962C8B-B14F-4D97-AF65-F5344CB8AC3E}">
        <p14:creationId xmlns:p14="http://schemas.microsoft.com/office/powerpoint/2010/main" val="6630704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67544" y="476672"/>
            <a:ext cx="8352928" cy="769441"/>
          </a:xfrm>
          <a:prstGeom prst="rect">
            <a:avLst/>
          </a:prstGeom>
        </p:spPr>
        <p:txBody>
          <a:bodyPr wrap="square">
            <a:spAutoFit/>
          </a:bodyPr>
          <a:lstStyle/>
          <a:p>
            <a:pPr algn="ctr"/>
            <a:r>
              <a:rPr lang="es-ES" sz="2200" b="1" i="1" dirty="0">
                <a:solidFill>
                  <a:srgbClr val="C00000"/>
                </a:solidFill>
                <a:latin typeface="Lucida Sans" panose="020B0602030504020204" pitchFamily="34" charset="0"/>
              </a:rPr>
              <a:t>Número de quejas por violaciones a derechos humanos </a:t>
            </a:r>
            <a:r>
              <a:rPr lang="es-ES" sz="2200" b="1" i="1" dirty="0" smtClean="0">
                <a:solidFill>
                  <a:srgbClr val="C00000"/>
                </a:solidFill>
                <a:latin typeface="Lucida Sans" panose="020B0602030504020204" pitchFamily="34" charset="0"/>
              </a:rPr>
              <a:t>2005-2012 según </a:t>
            </a:r>
            <a:r>
              <a:rPr lang="es-ES" sz="2200" b="1" i="1" dirty="0">
                <a:solidFill>
                  <a:srgbClr val="C00000"/>
                </a:solidFill>
                <a:latin typeface="Lucida Sans" panose="020B0602030504020204" pitchFamily="34" charset="0"/>
              </a:rPr>
              <a:t>la CNDH</a:t>
            </a:r>
          </a:p>
        </p:txBody>
      </p:sp>
      <p:pic>
        <p:nvPicPr>
          <p:cNvPr id="3" name="2 Imagen" descr="http://dof.gob.mx/imagenes_diarios/2014/04/30/VES/sg2a14_Cimg_41241.png"/>
          <p:cNvPicPr/>
          <p:nvPr/>
        </p:nvPicPr>
        <p:blipFill>
          <a:blip r:embed="rId2">
            <a:extLst>
              <a:ext uri="{28A0092B-C50C-407E-A947-70E740481C1C}">
                <a14:useLocalDpi xmlns:a14="http://schemas.microsoft.com/office/drawing/2010/main" val="0"/>
              </a:ext>
            </a:extLst>
          </a:blip>
          <a:srcRect/>
          <a:stretch>
            <a:fillRect/>
          </a:stretch>
        </p:blipFill>
        <p:spPr bwMode="auto">
          <a:xfrm>
            <a:off x="683568" y="1268760"/>
            <a:ext cx="7560840" cy="5040560"/>
          </a:xfrm>
          <a:prstGeom prst="rect">
            <a:avLst/>
          </a:prstGeom>
          <a:noFill/>
          <a:ln>
            <a:noFill/>
          </a:ln>
        </p:spPr>
      </p:pic>
    </p:spTree>
    <p:extLst>
      <p:ext uri="{BB962C8B-B14F-4D97-AF65-F5344CB8AC3E}">
        <p14:creationId xmlns:p14="http://schemas.microsoft.com/office/powerpoint/2010/main" val="9678053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7504" y="413792"/>
            <a:ext cx="8879961" cy="1143000"/>
          </a:xfrm>
        </p:spPr>
        <p:txBody>
          <a:bodyPr/>
          <a:lstStyle/>
          <a:p>
            <a:r>
              <a:rPr lang="es-MX" sz="1800" b="1" i="1" dirty="0" smtClean="0">
                <a:solidFill>
                  <a:srgbClr val="C00000"/>
                </a:solidFill>
                <a:latin typeface="Lucida Sans" panose="020B0602030504020204" pitchFamily="34" charset="0"/>
              </a:rPr>
              <a:t>La inequidad </a:t>
            </a:r>
            <a:r>
              <a:rPr lang="es-MX" sz="1800" b="1" i="1" dirty="0">
                <a:solidFill>
                  <a:srgbClr val="C00000"/>
                </a:solidFill>
                <a:latin typeface="Lucida Sans" panose="020B0602030504020204" pitchFamily="34" charset="0"/>
              </a:rPr>
              <a:t>y la exclusión </a:t>
            </a:r>
            <a:r>
              <a:rPr lang="es-MX" sz="1800" b="1" i="1" dirty="0" smtClean="0">
                <a:solidFill>
                  <a:srgbClr val="C00000"/>
                </a:solidFill>
                <a:latin typeface="Lucida Sans" panose="020B0602030504020204" pitchFamily="34" charset="0"/>
              </a:rPr>
              <a:t>que son </a:t>
            </a:r>
            <a:r>
              <a:rPr lang="es-MX" sz="1800" b="1" i="1" dirty="0">
                <a:solidFill>
                  <a:srgbClr val="C00000"/>
                </a:solidFill>
                <a:latin typeface="Lucida Sans" panose="020B0602030504020204" pitchFamily="34" charset="0"/>
              </a:rPr>
              <a:t>los desafíos más importantes para la salud y el </a:t>
            </a:r>
            <a:r>
              <a:rPr lang="es-MX" sz="1800" b="1" i="1" dirty="0" smtClean="0">
                <a:solidFill>
                  <a:srgbClr val="C00000"/>
                </a:solidFill>
                <a:latin typeface="Lucida Sans" panose="020B0602030504020204" pitchFamily="34" charset="0"/>
              </a:rPr>
              <a:t>bienestar. La </a:t>
            </a:r>
            <a:r>
              <a:rPr lang="es-MX" sz="1800" b="1" i="1" dirty="0">
                <a:solidFill>
                  <a:srgbClr val="C00000"/>
                </a:solidFill>
                <a:latin typeface="Lucida Sans" panose="020B0602030504020204" pitchFamily="34" charset="0"/>
              </a:rPr>
              <a:t>pobreza y la falta de oportunidades afecta negativamente a niños y ancianos </a:t>
            </a:r>
            <a:endParaRPr lang="es-ES" sz="1800" b="1" i="1" dirty="0">
              <a:solidFill>
                <a:srgbClr val="C00000"/>
              </a:solidFill>
              <a:latin typeface="Lucida Sans" panose="020B0602030504020204" pitchFamily="34" charset="0"/>
            </a:endParaRPr>
          </a:p>
        </p:txBody>
      </p:sp>
      <p:pic>
        <p:nvPicPr>
          <p:cNvPr id="4" name="3 Marcador de contenido" descr="C:\Users\Manuel\AppData\Local\Microsoft\Windows\INetCache\Content.Outlook\FRNMDSSD\IMG-20170430-WA0078.jpg"/>
          <p:cNvPicPr>
            <a:picLocks noGrp="1"/>
          </p:cNvPicPr>
          <p:nvPr>
            <p:ph idx="1"/>
          </p:nvPr>
        </p:nvPicPr>
        <p:blipFill rotWithShape="1">
          <a:blip r:embed="rId2">
            <a:extLst>
              <a:ext uri="{28A0092B-C50C-407E-A947-70E740481C1C}">
                <a14:useLocalDpi xmlns:a14="http://schemas.microsoft.com/office/drawing/2010/main" val="0"/>
              </a:ext>
            </a:extLst>
          </a:blip>
          <a:srcRect t="5849" b="33427"/>
          <a:stretch/>
        </p:blipFill>
        <p:spPr bwMode="auto">
          <a:xfrm>
            <a:off x="287016" y="1456243"/>
            <a:ext cx="4717032" cy="4853077"/>
          </a:xfrm>
          <a:prstGeom prst="rect">
            <a:avLst/>
          </a:prstGeom>
          <a:noFill/>
          <a:ln>
            <a:noFill/>
          </a:ln>
        </p:spPr>
      </p:pic>
      <p:pic>
        <p:nvPicPr>
          <p:cNvPr id="5" name="4 Imagen"/>
          <p:cNvPicPr/>
          <p:nvPr/>
        </p:nvPicPr>
        <p:blipFill>
          <a:blip r:embed="rId3"/>
          <a:stretch>
            <a:fillRect/>
          </a:stretch>
        </p:blipFill>
        <p:spPr>
          <a:xfrm>
            <a:off x="4536504" y="2924944"/>
            <a:ext cx="4572000" cy="3274465"/>
          </a:xfrm>
          <a:prstGeom prst="rect">
            <a:avLst/>
          </a:prstGeom>
        </p:spPr>
      </p:pic>
      <p:sp>
        <p:nvSpPr>
          <p:cNvPr id="7" name="6 Rectángulo"/>
          <p:cNvSpPr/>
          <p:nvPr/>
        </p:nvSpPr>
        <p:spPr>
          <a:xfrm>
            <a:off x="7110028" y="6237312"/>
            <a:ext cx="1877437" cy="215444"/>
          </a:xfrm>
          <a:prstGeom prst="rect">
            <a:avLst/>
          </a:prstGeom>
        </p:spPr>
        <p:txBody>
          <a:bodyPr wrap="none">
            <a:spAutoFit/>
          </a:bodyPr>
          <a:lstStyle/>
          <a:p>
            <a:r>
              <a:rPr lang="es-MX" sz="800" b="1" dirty="0"/>
              <a:t>© Proporcionado por Sin Embargo</a:t>
            </a:r>
            <a:endParaRPr lang="es-ES" sz="800" b="1" dirty="0"/>
          </a:p>
        </p:txBody>
      </p:sp>
    </p:spTree>
    <p:extLst>
      <p:ext uri="{BB962C8B-B14F-4D97-AF65-F5344CB8AC3E}">
        <p14:creationId xmlns:p14="http://schemas.microsoft.com/office/powerpoint/2010/main" val="1750904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404664"/>
            <a:ext cx="9144000" cy="1296144"/>
          </a:xfrm>
        </p:spPr>
        <p:txBody>
          <a:bodyPr>
            <a:noAutofit/>
          </a:bodyPr>
          <a:lstStyle/>
          <a:p>
            <a:r>
              <a:rPr lang="es-MX" sz="1800" b="1" i="1" dirty="0" smtClean="0">
                <a:solidFill>
                  <a:srgbClr val="C00000"/>
                </a:solidFill>
                <a:latin typeface="Lucida Sans" panose="020B0602030504020204" pitchFamily="34" charset="0"/>
              </a:rPr>
              <a:t>La </a:t>
            </a:r>
            <a:r>
              <a:rPr lang="es-MX" sz="1800" b="1" i="1" dirty="0">
                <a:solidFill>
                  <a:srgbClr val="C00000"/>
                </a:solidFill>
                <a:latin typeface="Lucida Sans" panose="020B0602030504020204" pitchFamily="34" charset="0"/>
              </a:rPr>
              <a:t>educación primaria en México </a:t>
            </a:r>
            <a:r>
              <a:rPr lang="es-MX" sz="1800" b="1" i="1" dirty="0" smtClean="0">
                <a:solidFill>
                  <a:srgbClr val="C00000"/>
                </a:solidFill>
                <a:latin typeface="Lucida Sans" panose="020B0602030504020204" pitchFamily="34" charset="0"/>
              </a:rPr>
              <a:t>mantiene </a:t>
            </a:r>
            <a:r>
              <a:rPr lang="es-MX" sz="1800" b="1" i="1" dirty="0">
                <a:solidFill>
                  <a:srgbClr val="C00000"/>
                </a:solidFill>
                <a:latin typeface="Lucida Sans" panose="020B0602030504020204" pitchFamily="34" charset="0"/>
              </a:rPr>
              <a:t>un retraso de 19 años en cobertura universal, </a:t>
            </a:r>
            <a:r>
              <a:rPr lang="es-MX" sz="1800" b="1" i="1" dirty="0" smtClean="0">
                <a:solidFill>
                  <a:srgbClr val="C00000"/>
                </a:solidFill>
                <a:latin typeface="Lucida Sans" panose="020B0602030504020204" pitchFamily="34" charset="0"/>
              </a:rPr>
              <a:t>de </a:t>
            </a:r>
            <a:r>
              <a:rPr lang="es-MX" sz="1800" b="1" i="1" dirty="0">
                <a:solidFill>
                  <a:srgbClr val="C00000"/>
                </a:solidFill>
                <a:latin typeface="Lucida Sans" panose="020B0602030504020204" pitchFamily="34" charset="0"/>
              </a:rPr>
              <a:t>44 años en secundaría y de 70 años en </a:t>
            </a:r>
            <a:r>
              <a:rPr lang="es-MX" sz="1800" b="1" i="1" dirty="0" smtClean="0">
                <a:solidFill>
                  <a:srgbClr val="C00000"/>
                </a:solidFill>
                <a:latin typeface="Lucida Sans" panose="020B0602030504020204" pitchFamily="34" charset="0"/>
              </a:rPr>
              <a:t>preparatoria Informe </a:t>
            </a:r>
            <a:r>
              <a:rPr lang="es-MX" sz="1800" b="1" i="1" dirty="0">
                <a:solidFill>
                  <a:srgbClr val="C00000"/>
                </a:solidFill>
                <a:latin typeface="Lucida Sans" panose="020B0602030504020204" pitchFamily="34" charset="0"/>
              </a:rPr>
              <a:t>de Seguimiento de la Educación en el </a:t>
            </a:r>
            <a:r>
              <a:rPr lang="es-MX" sz="1800" b="1" i="1" dirty="0" smtClean="0">
                <a:solidFill>
                  <a:srgbClr val="C00000"/>
                </a:solidFill>
                <a:latin typeface="Lucida Sans" panose="020B0602030504020204" pitchFamily="34" charset="0"/>
              </a:rPr>
              <a:t>Mundo 2016 (Unesco). La regulación juega un importante papel para mejorar</a:t>
            </a:r>
            <a:endParaRPr lang="es-ES" sz="1800" dirty="0">
              <a:solidFill>
                <a:srgbClr val="C00000"/>
              </a:solidFill>
              <a:latin typeface="Lucida Sans" panose="020B0602030504020204" pitchFamily="34" charset="0"/>
            </a:endParaRPr>
          </a:p>
        </p:txBody>
      </p:sp>
      <p:pic>
        <p:nvPicPr>
          <p:cNvPr id="4" name="3 Marcador de contenido" descr="http://img-s-msn-com.akamaized.net/tenant/amp/entityid/BBwI3du.img?h=384&amp;w=728&amp;m=6&amp;q=60&amp;o=f&amp;l=f"/>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772815"/>
            <a:ext cx="8928992" cy="4536505"/>
          </a:xfrm>
          <a:prstGeom prst="rect">
            <a:avLst/>
          </a:prstGeom>
          <a:noFill/>
          <a:ln>
            <a:noFill/>
          </a:ln>
        </p:spPr>
      </p:pic>
    </p:spTree>
    <p:extLst>
      <p:ext uri="{BB962C8B-B14F-4D97-AF65-F5344CB8AC3E}">
        <p14:creationId xmlns:p14="http://schemas.microsoft.com/office/powerpoint/2010/main" val="20764148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04664"/>
            <a:ext cx="8229600" cy="778098"/>
          </a:xfrm>
        </p:spPr>
        <p:txBody>
          <a:bodyPr/>
          <a:lstStyle/>
          <a:p>
            <a:r>
              <a:rPr lang="es-ES" b="1" i="1" dirty="0">
                <a:solidFill>
                  <a:srgbClr val="C00000"/>
                </a:solidFill>
                <a:latin typeface="Lucida Sans"/>
                <a:ea typeface="Calibri"/>
                <a:cs typeface="Times New Roman"/>
              </a:rPr>
              <a:t>Algunas razones de los matrimonios infantiles y otras uniones tempranas en </a:t>
            </a:r>
            <a:r>
              <a:rPr lang="es-ES" b="1" i="1" dirty="0" smtClean="0">
                <a:solidFill>
                  <a:srgbClr val="C00000"/>
                </a:solidFill>
                <a:latin typeface="Lucida Sans"/>
                <a:ea typeface="Calibri"/>
                <a:cs typeface="Times New Roman"/>
              </a:rPr>
              <a:t>México</a:t>
            </a:r>
            <a:endParaRPr lang="es-ES" b="1" dirty="0">
              <a:solidFill>
                <a:srgbClr val="C00000"/>
              </a:solidFill>
            </a:endParaRPr>
          </a:p>
        </p:txBody>
      </p:sp>
      <p:pic>
        <p:nvPicPr>
          <p:cNvPr id="3" name="2 Imagen" descr="http://insad.com.mx/site/wp-content/uploads/2017/03/Report.jpg">
            <a:hlinkClick r:id="rId2" tooltip="&quot;Permanent Link to Nuevo estudio sobre uniones tempranas en México&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35496" y="1341802"/>
            <a:ext cx="2808312" cy="2447238"/>
          </a:xfrm>
          <a:prstGeom prst="rect">
            <a:avLst/>
          </a:prstGeom>
          <a:noFill/>
          <a:ln>
            <a:noFill/>
          </a:ln>
        </p:spPr>
      </p:pic>
      <p:pic>
        <p:nvPicPr>
          <p:cNvPr id="4" name="3 Imagen"/>
          <p:cNvPicPr/>
          <p:nvPr/>
        </p:nvPicPr>
        <p:blipFill>
          <a:blip r:embed="rId4"/>
          <a:stretch>
            <a:fillRect/>
          </a:stretch>
        </p:blipFill>
        <p:spPr>
          <a:xfrm>
            <a:off x="5220072" y="3790074"/>
            <a:ext cx="3816424" cy="2591254"/>
          </a:xfrm>
          <a:prstGeom prst="rect">
            <a:avLst/>
          </a:prstGeom>
        </p:spPr>
      </p:pic>
      <p:sp>
        <p:nvSpPr>
          <p:cNvPr id="5" name="4 Rectángulo"/>
          <p:cNvSpPr/>
          <p:nvPr/>
        </p:nvSpPr>
        <p:spPr>
          <a:xfrm>
            <a:off x="2915816" y="1336700"/>
            <a:ext cx="5904656" cy="2308324"/>
          </a:xfrm>
          <a:prstGeom prst="rect">
            <a:avLst/>
          </a:prstGeom>
        </p:spPr>
        <p:txBody>
          <a:bodyPr wrap="square">
            <a:spAutoFit/>
          </a:bodyPr>
          <a:lstStyle/>
          <a:p>
            <a:pPr marL="285750" indent="-285750">
              <a:buFont typeface="Wingdings" panose="05000000000000000000" pitchFamily="2" charset="2"/>
              <a:buChar char="§"/>
            </a:pPr>
            <a:r>
              <a:rPr lang="es-ES" b="1" i="1" dirty="0" smtClean="0">
                <a:latin typeface="Lucida Sans"/>
                <a:ea typeface="Calibri"/>
                <a:cs typeface="Times New Roman"/>
              </a:rPr>
              <a:t>Las </a:t>
            </a:r>
            <a:r>
              <a:rPr lang="es-ES" b="1" i="1" dirty="0">
                <a:latin typeface="Lucida Sans"/>
                <a:ea typeface="Calibri"/>
                <a:cs typeface="Times New Roman"/>
              </a:rPr>
              <a:t>niñas y los niños </a:t>
            </a:r>
            <a:r>
              <a:rPr lang="es-ES" b="1" i="1" dirty="0" smtClean="0">
                <a:latin typeface="Lucida Sans"/>
                <a:ea typeface="Calibri"/>
                <a:cs typeface="Times New Roman"/>
              </a:rPr>
              <a:t>&lt; </a:t>
            </a:r>
            <a:r>
              <a:rPr lang="es-ES" b="1" i="1" dirty="0">
                <a:latin typeface="Lucida Sans"/>
                <a:ea typeface="Calibri"/>
                <a:cs typeface="Times New Roman"/>
              </a:rPr>
              <a:t>de 18 años no tienen </a:t>
            </a:r>
            <a:r>
              <a:rPr lang="es-ES" b="1" i="1" dirty="0" smtClean="0">
                <a:latin typeface="Lucida Sans"/>
                <a:ea typeface="Calibri"/>
                <a:cs typeface="Times New Roman"/>
              </a:rPr>
              <a:t>  una </a:t>
            </a:r>
            <a:r>
              <a:rPr lang="es-ES" b="1" i="1" dirty="0">
                <a:latin typeface="Lucida Sans"/>
                <a:ea typeface="Calibri"/>
                <a:cs typeface="Times New Roman"/>
              </a:rPr>
              <a:t>mejor opción de </a:t>
            </a:r>
            <a:r>
              <a:rPr lang="es-ES" b="1" i="1" dirty="0" smtClean="0">
                <a:latin typeface="Lucida Sans"/>
                <a:ea typeface="Calibri"/>
                <a:cs typeface="Times New Roman"/>
              </a:rPr>
              <a:t>vida</a:t>
            </a:r>
          </a:p>
          <a:p>
            <a:pPr marL="285750" indent="-285750">
              <a:buFont typeface="Wingdings" panose="05000000000000000000" pitchFamily="2" charset="2"/>
              <a:buChar char="§"/>
            </a:pPr>
            <a:endParaRPr lang="es-ES" b="1" i="1" dirty="0" smtClean="0">
              <a:latin typeface="Lucida Sans"/>
              <a:ea typeface="Calibri"/>
              <a:cs typeface="Times New Roman"/>
            </a:endParaRPr>
          </a:p>
          <a:p>
            <a:pPr marL="285750" indent="-285750">
              <a:buFont typeface="Wingdings" panose="05000000000000000000" pitchFamily="2" charset="2"/>
              <a:buChar char="§"/>
            </a:pPr>
            <a:r>
              <a:rPr lang="es-ES" b="1" i="1" dirty="0" smtClean="0">
                <a:latin typeface="Lucida Sans"/>
                <a:ea typeface="Calibri"/>
                <a:cs typeface="Times New Roman"/>
              </a:rPr>
              <a:t>Sus </a:t>
            </a:r>
            <a:r>
              <a:rPr lang="es-ES" b="1" i="1" dirty="0">
                <a:latin typeface="Lucida Sans"/>
                <a:ea typeface="Calibri"/>
                <a:cs typeface="Times New Roman"/>
              </a:rPr>
              <a:t>padres los obligan a </a:t>
            </a:r>
            <a:r>
              <a:rPr lang="es-ES" b="1" i="1" dirty="0" smtClean="0">
                <a:latin typeface="Lucida Sans"/>
                <a:ea typeface="Calibri"/>
                <a:cs typeface="Times New Roman"/>
              </a:rPr>
              <a:t>unirse  </a:t>
            </a:r>
          </a:p>
          <a:p>
            <a:pPr marL="285750" indent="-285750">
              <a:buFont typeface="Wingdings" panose="05000000000000000000" pitchFamily="2" charset="2"/>
              <a:buChar char="§"/>
            </a:pPr>
            <a:endParaRPr lang="es-ES" b="1" i="1" dirty="0" smtClean="0">
              <a:latin typeface="Lucida Sans"/>
              <a:ea typeface="Calibri"/>
              <a:cs typeface="Times New Roman"/>
            </a:endParaRPr>
          </a:p>
          <a:p>
            <a:pPr marL="285750" indent="-285750">
              <a:buFont typeface="Wingdings" panose="05000000000000000000" pitchFamily="2" charset="2"/>
              <a:buChar char="§"/>
            </a:pPr>
            <a:r>
              <a:rPr lang="es-ES" b="1" i="1" dirty="0" smtClean="0">
                <a:latin typeface="Lucida Sans"/>
                <a:ea typeface="Calibri"/>
                <a:cs typeface="Times New Roman"/>
              </a:rPr>
              <a:t>Ellos </a:t>
            </a:r>
            <a:r>
              <a:rPr lang="es-ES" b="1" i="1" dirty="0">
                <a:latin typeface="Lucida Sans"/>
                <a:ea typeface="Calibri"/>
                <a:cs typeface="Times New Roman"/>
              </a:rPr>
              <a:t>piensan que, dadas sus </a:t>
            </a:r>
            <a:r>
              <a:rPr lang="es-ES" b="1" i="1" dirty="0" smtClean="0">
                <a:latin typeface="Lucida Sans"/>
                <a:ea typeface="Calibri"/>
                <a:cs typeface="Times New Roman"/>
              </a:rPr>
              <a:t>circunstancias económicas y </a:t>
            </a:r>
            <a:r>
              <a:rPr lang="es-ES" b="1" i="1" dirty="0">
                <a:latin typeface="Lucida Sans"/>
                <a:ea typeface="Calibri"/>
                <a:cs typeface="Times New Roman"/>
              </a:rPr>
              <a:t>las normas sociales, unirse es la mejor </a:t>
            </a:r>
            <a:r>
              <a:rPr lang="es-ES" b="1" i="1" dirty="0" smtClean="0">
                <a:latin typeface="Lucida Sans"/>
                <a:ea typeface="Calibri"/>
                <a:cs typeface="Times New Roman"/>
              </a:rPr>
              <a:t>elección </a:t>
            </a:r>
            <a:r>
              <a:rPr lang="es-ES" b="1" i="1" dirty="0">
                <a:latin typeface="Lucida Sans"/>
                <a:ea typeface="Calibri"/>
                <a:cs typeface="Times New Roman"/>
              </a:rPr>
              <a:t>que tienen</a:t>
            </a:r>
            <a:endParaRPr lang="es-ES" b="1" dirty="0"/>
          </a:p>
        </p:txBody>
      </p:sp>
      <p:sp>
        <p:nvSpPr>
          <p:cNvPr id="6" name="5 Rectángulo"/>
          <p:cNvSpPr/>
          <p:nvPr/>
        </p:nvSpPr>
        <p:spPr>
          <a:xfrm>
            <a:off x="35496" y="3933056"/>
            <a:ext cx="4968552" cy="2429383"/>
          </a:xfrm>
          <a:prstGeom prst="rect">
            <a:avLst/>
          </a:prstGeom>
        </p:spPr>
        <p:txBody>
          <a:bodyPr wrap="square">
            <a:spAutoFit/>
          </a:bodyPr>
          <a:lstStyle/>
          <a:p>
            <a:pPr marL="285750" indent="-285750">
              <a:lnSpc>
                <a:spcPct val="115000"/>
              </a:lnSpc>
              <a:spcAft>
                <a:spcPts val="1000"/>
              </a:spcAft>
              <a:buFont typeface="Wingdings" panose="05000000000000000000" pitchFamily="2" charset="2"/>
              <a:buChar char="Ø"/>
            </a:pPr>
            <a:r>
              <a:rPr lang="es-ES" b="1" i="1" dirty="0">
                <a:latin typeface="Lucida Sans"/>
                <a:ea typeface="Calibri"/>
                <a:cs typeface="Times New Roman"/>
              </a:rPr>
              <a:t>Las uniones tempranas son una violación a los derechos humanos </a:t>
            </a:r>
            <a:r>
              <a:rPr lang="es-ES" b="1" i="1" dirty="0" smtClean="0">
                <a:latin typeface="Lucida Sans"/>
                <a:ea typeface="Calibri"/>
                <a:cs typeface="Times New Roman"/>
              </a:rPr>
              <a:t>        y en particular los de </a:t>
            </a:r>
            <a:r>
              <a:rPr lang="es-ES" b="1" i="1" dirty="0">
                <a:latin typeface="Lucida Sans"/>
                <a:ea typeface="Calibri"/>
                <a:cs typeface="Times New Roman"/>
              </a:rPr>
              <a:t>los </a:t>
            </a:r>
            <a:r>
              <a:rPr lang="es-ES" b="1" i="1" dirty="0" smtClean="0">
                <a:latin typeface="Lucida Sans"/>
                <a:ea typeface="Calibri"/>
                <a:cs typeface="Times New Roman"/>
              </a:rPr>
              <a:t>niños  </a:t>
            </a:r>
          </a:p>
          <a:p>
            <a:pPr marL="285750" indent="-285750">
              <a:lnSpc>
                <a:spcPct val="115000"/>
              </a:lnSpc>
              <a:spcAft>
                <a:spcPts val="1000"/>
              </a:spcAft>
              <a:buFont typeface="Wingdings" panose="05000000000000000000" pitchFamily="2" charset="2"/>
              <a:buChar char="Ø"/>
            </a:pPr>
            <a:r>
              <a:rPr lang="es-ES" b="1" i="1" dirty="0" smtClean="0">
                <a:latin typeface="Lucida Sans"/>
                <a:ea typeface="Calibri"/>
                <a:cs typeface="Times New Roman"/>
              </a:rPr>
              <a:t>Están </a:t>
            </a:r>
            <a:r>
              <a:rPr lang="es-ES" b="1" i="1" dirty="0">
                <a:latin typeface="Lucida Sans"/>
                <a:ea typeface="Calibri"/>
                <a:cs typeface="Times New Roman"/>
              </a:rPr>
              <a:t>relacionadas con la deserción </a:t>
            </a:r>
            <a:r>
              <a:rPr lang="es-ES" b="1" i="1" dirty="0" smtClean="0">
                <a:latin typeface="Lucida Sans"/>
                <a:ea typeface="Calibri"/>
                <a:cs typeface="Times New Roman"/>
              </a:rPr>
              <a:t>escolar, el </a:t>
            </a:r>
            <a:r>
              <a:rPr lang="es-ES" b="1" i="1" dirty="0">
                <a:latin typeface="Lucida Sans"/>
                <a:ea typeface="Calibri"/>
                <a:cs typeface="Times New Roman"/>
              </a:rPr>
              <a:t>inicio temprano de la </a:t>
            </a:r>
            <a:r>
              <a:rPr lang="es-ES" b="1" i="1" dirty="0" smtClean="0">
                <a:latin typeface="Lucida Sans"/>
                <a:ea typeface="Calibri"/>
                <a:cs typeface="Times New Roman"/>
              </a:rPr>
              <a:t>fecundidad, la </a:t>
            </a:r>
            <a:r>
              <a:rPr lang="es-ES" b="1" i="1" dirty="0">
                <a:latin typeface="Lucida Sans"/>
                <a:ea typeface="Calibri"/>
                <a:cs typeface="Times New Roman"/>
              </a:rPr>
              <a:t>pobreza, y la violencia de </a:t>
            </a:r>
            <a:r>
              <a:rPr lang="es-ES" b="1" i="1" dirty="0" smtClean="0">
                <a:latin typeface="Lucida Sans"/>
                <a:ea typeface="Calibri"/>
                <a:cs typeface="Times New Roman"/>
              </a:rPr>
              <a:t>género</a:t>
            </a:r>
            <a:endParaRPr lang="es-ES" sz="1400" b="1" dirty="0">
              <a:effectLst/>
              <a:latin typeface="Calibri"/>
              <a:ea typeface="Calibri"/>
              <a:cs typeface="Times New Roman"/>
            </a:endParaRPr>
          </a:p>
        </p:txBody>
      </p:sp>
    </p:spTree>
    <p:extLst>
      <p:ext uri="{BB962C8B-B14F-4D97-AF65-F5344CB8AC3E}">
        <p14:creationId xmlns:p14="http://schemas.microsoft.com/office/powerpoint/2010/main" val="10261100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476672"/>
            <a:ext cx="8496944" cy="5616624"/>
          </a:xfrm>
        </p:spPr>
        <p:txBody>
          <a:bodyPr/>
          <a:lstStyle/>
          <a:p>
            <a:pPr marL="0" indent="0" algn="ctr">
              <a:buNone/>
            </a:pPr>
            <a:r>
              <a:rPr lang="es-MX" sz="2400" b="1" i="1" dirty="0" smtClean="0">
                <a:solidFill>
                  <a:srgbClr val="C00000"/>
                </a:solidFill>
                <a:latin typeface="Lucida Sans" panose="020B0602030504020204" pitchFamily="34" charset="0"/>
              </a:rPr>
              <a:t>CONTENIDO</a:t>
            </a:r>
          </a:p>
          <a:p>
            <a:pPr marL="0" indent="0" algn="ctr">
              <a:buNone/>
            </a:pPr>
            <a:endParaRPr lang="es-MX" sz="2400" b="1" i="1" dirty="0" smtClean="0">
              <a:solidFill>
                <a:srgbClr val="C00000"/>
              </a:solidFill>
              <a:latin typeface="Lucida Sans" panose="020B0602030504020204" pitchFamily="34" charset="0"/>
            </a:endParaRPr>
          </a:p>
          <a:p>
            <a:pPr marL="0" indent="0">
              <a:buNone/>
            </a:pPr>
            <a:r>
              <a:rPr lang="es-MX" b="1" i="1" dirty="0" smtClean="0">
                <a:latin typeface="Lucida Sans" panose="020B0602030504020204" pitchFamily="34" charset="0"/>
              </a:rPr>
              <a:t>La equidad </a:t>
            </a:r>
            <a:r>
              <a:rPr lang="es-MX" b="1" i="1" dirty="0">
                <a:latin typeface="Lucida Sans" panose="020B0602030504020204" pitchFamily="34" charset="0"/>
              </a:rPr>
              <a:t>y el desarrollo sostenible en un mundo </a:t>
            </a:r>
            <a:r>
              <a:rPr lang="es-MX" b="1" i="1" dirty="0" smtClean="0">
                <a:latin typeface="Lucida Sans" panose="020B0602030504020204" pitchFamily="34" charset="0"/>
              </a:rPr>
              <a:t>globalizado</a:t>
            </a:r>
          </a:p>
          <a:p>
            <a:pPr marL="0" indent="0">
              <a:buNone/>
            </a:pPr>
            <a:endParaRPr lang="es-MX" b="1" i="1" dirty="0" smtClean="0">
              <a:latin typeface="Lucida Sans" panose="020B0602030504020204" pitchFamily="34" charset="0"/>
            </a:endParaRPr>
          </a:p>
          <a:p>
            <a:pPr lvl="0">
              <a:buFont typeface="Wingdings" panose="05000000000000000000" pitchFamily="2" charset="2"/>
              <a:buChar char="ü"/>
            </a:pPr>
            <a:r>
              <a:rPr lang="es-MX" b="1" i="1" dirty="0" smtClean="0">
                <a:latin typeface="Lucida Sans" panose="020B0602030504020204" pitchFamily="34" charset="0"/>
              </a:rPr>
              <a:t>Dimensión </a:t>
            </a:r>
            <a:r>
              <a:rPr lang="es-MX" b="1" i="1" dirty="0">
                <a:latin typeface="Lucida Sans" panose="020B0602030504020204" pitchFamily="34" charset="0"/>
              </a:rPr>
              <a:t>e </a:t>
            </a:r>
            <a:r>
              <a:rPr lang="es-MX" b="1" i="1" dirty="0" smtClean="0">
                <a:latin typeface="Lucida Sans" panose="020B0602030504020204" pitchFamily="34" charset="0"/>
              </a:rPr>
              <a:t>impacto mundial y nacional</a:t>
            </a:r>
            <a:endParaRPr lang="es-ES" b="1" i="1" dirty="0">
              <a:latin typeface="Lucida Sans" panose="020B0602030504020204" pitchFamily="34" charset="0"/>
            </a:endParaRPr>
          </a:p>
          <a:p>
            <a:pPr lvl="0">
              <a:buFont typeface="Wingdings" panose="05000000000000000000" pitchFamily="2" charset="2"/>
              <a:buChar char="ü"/>
            </a:pPr>
            <a:r>
              <a:rPr lang="es-MX" b="1" i="1" dirty="0">
                <a:latin typeface="Lucida Sans" panose="020B0602030504020204" pitchFamily="34" charset="0"/>
              </a:rPr>
              <a:t>A cuántos </a:t>
            </a:r>
            <a:r>
              <a:rPr lang="es-MX" b="1" i="1" dirty="0" smtClean="0">
                <a:latin typeface="Lucida Sans" panose="020B0602030504020204" pitchFamily="34" charset="0"/>
              </a:rPr>
              <a:t>afecta, riesgos </a:t>
            </a:r>
            <a:r>
              <a:rPr lang="es-MX" b="1" i="1" dirty="0">
                <a:latin typeface="Lucida Sans" panose="020B0602030504020204" pitchFamily="34" charset="0"/>
              </a:rPr>
              <a:t>actuales y futuros</a:t>
            </a:r>
            <a:endParaRPr lang="es-ES" b="1" i="1" dirty="0">
              <a:latin typeface="Lucida Sans" panose="020B0602030504020204" pitchFamily="34" charset="0"/>
            </a:endParaRPr>
          </a:p>
          <a:p>
            <a:pPr lvl="0">
              <a:buFont typeface="Wingdings" panose="05000000000000000000" pitchFamily="2" charset="2"/>
              <a:buChar char="ü"/>
            </a:pPr>
            <a:r>
              <a:rPr lang="es-MX" b="1" i="1" dirty="0">
                <a:latin typeface="Lucida Sans" panose="020B0602030504020204" pitchFamily="34" charset="0"/>
              </a:rPr>
              <a:t>Los </a:t>
            </a:r>
            <a:r>
              <a:rPr lang="es-MX" b="1" i="1" dirty="0" smtClean="0">
                <a:latin typeface="Lucida Sans" panose="020B0602030504020204" pitchFamily="34" charset="0"/>
              </a:rPr>
              <a:t>riesgos y su vinculación con los DSS </a:t>
            </a:r>
          </a:p>
          <a:p>
            <a:pPr marL="0" lvl="0" indent="0">
              <a:buNone/>
            </a:pPr>
            <a:endParaRPr lang="es-MX" b="1" i="1" dirty="0">
              <a:latin typeface="Lucida Sans" panose="020B0602030504020204" pitchFamily="34" charset="0"/>
            </a:endParaRPr>
          </a:p>
          <a:p>
            <a:pPr marL="0" indent="0">
              <a:buNone/>
            </a:pPr>
            <a:r>
              <a:rPr lang="es-MX" b="1" i="1" dirty="0">
                <a:latin typeface="Lucida Sans" panose="020B0602030504020204" pitchFamily="34" charset="0"/>
              </a:rPr>
              <a:t>Importancia del marco regulatorio </a:t>
            </a:r>
            <a:r>
              <a:rPr lang="es-MX" b="1" i="1" dirty="0" smtClean="0">
                <a:latin typeface="Lucida Sans" panose="020B0602030504020204" pitchFamily="34" charset="0"/>
              </a:rPr>
              <a:t>internacional y nacional y </a:t>
            </a:r>
            <a:r>
              <a:rPr lang="es-MX" b="1" i="1" dirty="0">
                <a:latin typeface="Lucida Sans" panose="020B0602030504020204" pitchFamily="34" charset="0"/>
              </a:rPr>
              <a:t>sus instrumentos </a:t>
            </a:r>
            <a:r>
              <a:rPr lang="es-MX" b="1" i="1" dirty="0" smtClean="0">
                <a:latin typeface="Lucida Sans" panose="020B0602030504020204" pitchFamily="34" charset="0"/>
              </a:rPr>
              <a:t>para </a:t>
            </a:r>
            <a:r>
              <a:rPr lang="es-MX" b="1" i="1" dirty="0">
                <a:latin typeface="Lucida Sans" panose="020B0602030504020204" pitchFamily="34" charset="0"/>
              </a:rPr>
              <a:t>la equidad y el desarrollo sostenibles </a:t>
            </a:r>
            <a:r>
              <a:rPr lang="es-MX" b="1" i="1" dirty="0" smtClean="0">
                <a:latin typeface="Lucida Sans" panose="020B0602030504020204" pitchFamily="34" charset="0"/>
              </a:rPr>
              <a:t>en marco de los DSS, la Agenda 2030 y los ODS </a:t>
            </a:r>
          </a:p>
          <a:p>
            <a:pPr marL="0" indent="0">
              <a:buNone/>
            </a:pPr>
            <a:endParaRPr lang="es-MX" b="1" i="1" dirty="0">
              <a:latin typeface="Lucida Sans" panose="020B0602030504020204" pitchFamily="34" charset="0"/>
            </a:endParaRPr>
          </a:p>
          <a:p>
            <a:pPr marL="0" indent="0">
              <a:buNone/>
            </a:pPr>
            <a:r>
              <a:rPr lang="es-MX" b="1" i="1" dirty="0" smtClean="0">
                <a:latin typeface="Lucida Sans" panose="020B0602030504020204" pitchFamily="34" charset="0"/>
              </a:rPr>
              <a:t>El papel social de la Academia Nacional de Medicina </a:t>
            </a:r>
          </a:p>
          <a:p>
            <a:pPr marL="0" indent="0">
              <a:buNone/>
            </a:pPr>
            <a:endParaRPr lang="es-MX" b="1" i="1" dirty="0">
              <a:latin typeface="Lucida Sans" panose="020B0602030504020204" pitchFamily="34" charset="0"/>
            </a:endParaRPr>
          </a:p>
          <a:p>
            <a:pPr marL="0" indent="0">
              <a:buNone/>
            </a:pPr>
            <a:endParaRPr lang="es-ES" b="1" i="1" dirty="0">
              <a:latin typeface="Lucida Sans" panose="020B0602030504020204" pitchFamily="34" charset="0"/>
            </a:endParaRPr>
          </a:p>
          <a:p>
            <a:pPr marL="0" lvl="0" indent="0">
              <a:buNone/>
            </a:pPr>
            <a:endParaRPr lang="es-MX" b="1" i="1" dirty="0" smtClean="0">
              <a:latin typeface="Lucida Sans" panose="020B0602030504020204" pitchFamily="34" charset="0"/>
            </a:endParaRPr>
          </a:p>
          <a:p>
            <a:pPr marL="0" lvl="0" indent="0">
              <a:buNone/>
            </a:pPr>
            <a:endParaRPr lang="es-ES" b="1" i="1" dirty="0">
              <a:latin typeface="Lucida Sans" panose="020B0602030504020204" pitchFamily="34" charset="0"/>
            </a:endParaRPr>
          </a:p>
        </p:txBody>
      </p:sp>
    </p:spTree>
    <p:extLst>
      <p:ext uri="{BB962C8B-B14F-4D97-AF65-F5344CB8AC3E}">
        <p14:creationId xmlns:p14="http://schemas.microsoft.com/office/powerpoint/2010/main" val="40232168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13792"/>
            <a:ext cx="8229600" cy="1143000"/>
          </a:xfrm>
        </p:spPr>
        <p:txBody>
          <a:bodyPr/>
          <a:lstStyle/>
          <a:p>
            <a:pPr>
              <a:lnSpc>
                <a:spcPct val="115000"/>
              </a:lnSpc>
              <a:spcAft>
                <a:spcPts val="1000"/>
              </a:spcAft>
            </a:pPr>
            <a:r>
              <a:rPr lang="es-ES" sz="2000" b="1" i="1" dirty="0">
                <a:solidFill>
                  <a:srgbClr val="C00000"/>
                </a:solidFill>
                <a:latin typeface="Lucida Sans" panose="020B0602030504020204" pitchFamily="34" charset="0"/>
                <a:ea typeface="Calibri"/>
                <a:cs typeface="Times New Roman"/>
              </a:rPr>
              <a:t>La interrupción segura del embarazo no deseado en la CDMX, una opción ante los vacíos </a:t>
            </a:r>
            <a:r>
              <a:rPr lang="es-ES" sz="2000" b="1" i="1" dirty="0" smtClean="0">
                <a:solidFill>
                  <a:srgbClr val="C00000"/>
                </a:solidFill>
                <a:latin typeface="Lucida Sans" panose="020B0602030504020204" pitchFamily="34" charset="0"/>
                <a:ea typeface="Calibri"/>
                <a:cs typeface="Times New Roman"/>
              </a:rPr>
              <a:t>legales </a:t>
            </a:r>
            <a:r>
              <a:rPr lang="es-ES" sz="2000" b="1" i="1" dirty="0">
                <a:solidFill>
                  <a:srgbClr val="C00000"/>
                </a:solidFill>
                <a:latin typeface="Lucida Sans" panose="020B0602030504020204" pitchFamily="34" charset="0"/>
                <a:ea typeface="Calibri"/>
                <a:cs typeface="Times New Roman"/>
              </a:rPr>
              <a:t>en el país del derecho a la salud sexual y reproductiva</a:t>
            </a:r>
            <a:r>
              <a:rPr lang="es-ES" sz="2000" dirty="0">
                <a:latin typeface="Lucida Sans" panose="020B0602030504020204" pitchFamily="34" charset="0"/>
                <a:ea typeface="Calibri"/>
                <a:cs typeface="Times New Roman"/>
              </a:rPr>
              <a:t/>
            </a:r>
            <a:br>
              <a:rPr lang="es-ES" sz="2000" dirty="0">
                <a:latin typeface="Lucida Sans" panose="020B0602030504020204" pitchFamily="34" charset="0"/>
                <a:ea typeface="Calibri"/>
                <a:cs typeface="Times New Roman"/>
              </a:rPr>
            </a:br>
            <a:endParaRPr lang="es-ES" sz="2000" dirty="0">
              <a:latin typeface="Lucida Sans" panose="020B0602030504020204" pitchFamily="34" charset="0"/>
            </a:endParaRPr>
          </a:p>
        </p:txBody>
      </p:sp>
      <p:pic>
        <p:nvPicPr>
          <p:cNvPr id="4" name="3 Marcador de contenido"/>
          <p:cNvPicPr>
            <a:picLocks noGrp="1"/>
          </p:cNvPicPr>
          <p:nvPr>
            <p:ph idx="1"/>
          </p:nvPr>
        </p:nvPicPr>
        <p:blipFill>
          <a:blip r:embed="rId2"/>
          <a:stretch>
            <a:fillRect/>
          </a:stretch>
        </p:blipFill>
        <p:spPr>
          <a:xfrm>
            <a:off x="1115616" y="1700808"/>
            <a:ext cx="6840760" cy="2552131"/>
          </a:xfrm>
          <a:prstGeom prst="rect">
            <a:avLst/>
          </a:prstGeom>
        </p:spPr>
      </p:pic>
      <p:sp>
        <p:nvSpPr>
          <p:cNvPr id="5" name="4 Rectángulo"/>
          <p:cNvSpPr/>
          <p:nvPr/>
        </p:nvSpPr>
        <p:spPr>
          <a:xfrm>
            <a:off x="323528" y="4480227"/>
            <a:ext cx="8280920" cy="1685077"/>
          </a:xfrm>
          <a:prstGeom prst="rect">
            <a:avLst/>
          </a:prstGeom>
        </p:spPr>
        <p:txBody>
          <a:bodyPr wrap="square">
            <a:spAutoFit/>
          </a:bodyPr>
          <a:lstStyle/>
          <a:p>
            <a:pPr algn="ctr">
              <a:lnSpc>
                <a:spcPct val="115000"/>
              </a:lnSpc>
              <a:spcAft>
                <a:spcPts val="1000"/>
              </a:spcAft>
            </a:pPr>
            <a:r>
              <a:rPr lang="es-ES" i="1" dirty="0">
                <a:latin typeface="Lucida Sans"/>
                <a:ea typeface="Calibri"/>
                <a:cs typeface="Times New Roman"/>
              </a:rPr>
              <a:t>Se permite en la CDMX </a:t>
            </a:r>
            <a:r>
              <a:rPr lang="es-ES" i="1" dirty="0">
                <a:solidFill>
                  <a:srgbClr val="C00000"/>
                </a:solidFill>
                <a:latin typeface="Lucida Sans"/>
                <a:ea typeface="Calibri"/>
                <a:cs typeface="Times New Roman"/>
              </a:rPr>
              <a:t>desde el 2007</a:t>
            </a:r>
            <a:r>
              <a:rPr lang="es-ES" i="1" dirty="0">
                <a:latin typeface="Lucida Sans"/>
                <a:ea typeface="Calibri"/>
                <a:cs typeface="Times New Roman"/>
              </a:rPr>
              <a:t>, el panorama para las mujeres en otros estados continúa siendo complicado debido a </a:t>
            </a:r>
            <a:r>
              <a:rPr lang="es-ES" i="1" dirty="0">
                <a:solidFill>
                  <a:srgbClr val="C00000"/>
                </a:solidFill>
                <a:latin typeface="Lucida Sans"/>
                <a:ea typeface="Calibri"/>
                <a:cs typeface="Times New Roman"/>
              </a:rPr>
              <a:t>leyes que lo </a:t>
            </a:r>
            <a:r>
              <a:rPr lang="es-ES" i="1" dirty="0" smtClean="0">
                <a:solidFill>
                  <a:srgbClr val="C00000"/>
                </a:solidFill>
                <a:latin typeface="Lucida Sans"/>
                <a:ea typeface="Calibri"/>
                <a:cs typeface="Times New Roman"/>
              </a:rPr>
              <a:t>penalizan</a:t>
            </a:r>
            <a:r>
              <a:rPr lang="es-ES" i="1" dirty="0" smtClean="0">
                <a:latin typeface="Lucida Sans"/>
                <a:ea typeface="Calibri"/>
                <a:cs typeface="Times New Roman"/>
              </a:rPr>
              <a:t>. </a:t>
            </a:r>
            <a:r>
              <a:rPr lang="es-MX" i="1" dirty="0" smtClean="0">
                <a:latin typeface="Lucida Sans"/>
                <a:ea typeface="Calibri"/>
                <a:cs typeface="Times New Roman"/>
              </a:rPr>
              <a:t>Actualmente </a:t>
            </a:r>
            <a:r>
              <a:rPr lang="es-MX" i="1" dirty="0">
                <a:latin typeface="Lucida Sans"/>
                <a:ea typeface="Calibri"/>
                <a:cs typeface="Times New Roman"/>
              </a:rPr>
              <a:t>24 hospitales públicos de la Secretaría de Salud </a:t>
            </a:r>
            <a:r>
              <a:rPr lang="es-MX" i="1" dirty="0" smtClean="0">
                <a:latin typeface="Lucida Sans"/>
                <a:ea typeface="Calibri"/>
                <a:cs typeface="Times New Roman"/>
              </a:rPr>
              <a:t>practican </a:t>
            </a:r>
            <a:r>
              <a:rPr lang="es-MX" i="1" dirty="0">
                <a:latin typeface="Lucida Sans"/>
                <a:ea typeface="Calibri"/>
                <a:cs typeface="Times New Roman"/>
              </a:rPr>
              <a:t>interrupciones legales del </a:t>
            </a:r>
            <a:r>
              <a:rPr lang="es-MX" i="1" dirty="0" smtClean="0">
                <a:latin typeface="Lucida Sans"/>
                <a:ea typeface="Calibri"/>
                <a:cs typeface="Times New Roman"/>
              </a:rPr>
              <a:t>embarazo. </a:t>
            </a:r>
            <a:r>
              <a:rPr lang="es-MX" i="1" dirty="0">
                <a:latin typeface="Lucida Sans"/>
                <a:ea typeface="Calibri"/>
                <a:cs typeface="Times New Roman"/>
              </a:rPr>
              <a:t>A estos se suman diversas clínicas privadas que prestan el servicio en la </a:t>
            </a:r>
            <a:r>
              <a:rPr lang="es-MX" i="1" dirty="0" smtClean="0">
                <a:latin typeface="Lucida Sans"/>
                <a:ea typeface="Calibri"/>
                <a:cs typeface="Times New Roman"/>
              </a:rPr>
              <a:t>capital</a:t>
            </a:r>
            <a:endParaRPr lang="es-ES" sz="1400" dirty="0">
              <a:effectLst/>
              <a:latin typeface="Calibri"/>
              <a:ea typeface="Calibri"/>
              <a:cs typeface="Times New Roman"/>
            </a:endParaRPr>
          </a:p>
        </p:txBody>
      </p:sp>
    </p:spTree>
    <p:extLst>
      <p:ext uri="{BB962C8B-B14F-4D97-AF65-F5344CB8AC3E}">
        <p14:creationId xmlns:p14="http://schemas.microsoft.com/office/powerpoint/2010/main" val="18416070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Diagrama"/>
          <p:cNvGraphicFramePr/>
          <p:nvPr>
            <p:extLst>
              <p:ext uri="{D42A27DB-BD31-4B8C-83A1-F6EECF244321}">
                <p14:modId xmlns:p14="http://schemas.microsoft.com/office/powerpoint/2010/main" val="3793515206"/>
              </p:ext>
            </p:extLst>
          </p:nvPr>
        </p:nvGraphicFramePr>
        <p:xfrm>
          <a:off x="107504" y="1716683"/>
          <a:ext cx="8352927"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CuadroTexto"/>
          <p:cNvSpPr txBox="1"/>
          <p:nvPr/>
        </p:nvSpPr>
        <p:spPr>
          <a:xfrm>
            <a:off x="1565837" y="1340768"/>
            <a:ext cx="5454435" cy="338552"/>
          </a:xfrm>
          <a:prstGeom prst="rect">
            <a:avLst/>
          </a:prstGeom>
          <a:solidFill>
            <a:schemeClr val="bg1"/>
          </a:solidFill>
          <a:ln w="57150" cap="flat">
            <a:solidFill>
              <a:srgbClr val="003195"/>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914400" rtl="0" fontAlgn="auto" latinLnBrk="1" hangingPunct="0">
              <a:lnSpc>
                <a:spcPct val="100000"/>
              </a:lnSpc>
              <a:spcBef>
                <a:spcPts val="0"/>
              </a:spcBef>
              <a:spcAft>
                <a:spcPts val="0"/>
              </a:spcAft>
              <a:buClrTx/>
              <a:buSzTx/>
              <a:buFontTx/>
              <a:buNone/>
              <a:tabLst/>
            </a:pPr>
            <a:r>
              <a:rPr kumimoji="0" lang="es-MX" sz="1600" b="1" i="1" u="none" strike="noStrike" cap="none" spc="0" normalizeH="0" baseline="0" dirty="0" smtClean="0">
                <a:ln>
                  <a:noFill/>
                </a:ln>
                <a:solidFill>
                  <a:srgbClr val="0037A4"/>
                </a:solidFill>
                <a:effectLst/>
                <a:uFillTx/>
                <a:latin typeface="Verdana Bold"/>
                <a:sym typeface="Arial"/>
              </a:rPr>
              <a:t>Esquema general para el planteamiento de acciones</a:t>
            </a:r>
            <a:endParaRPr kumimoji="0" lang="es-MX" sz="1600" b="1" i="1" u="none" strike="noStrike" cap="none" spc="0" normalizeH="0" baseline="0" dirty="0">
              <a:ln>
                <a:noFill/>
              </a:ln>
              <a:solidFill>
                <a:srgbClr val="0037A4"/>
              </a:solidFill>
              <a:effectLst/>
              <a:uFillTx/>
              <a:latin typeface="Verdana Bold"/>
              <a:sym typeface="Arial"/>
            </a:endParaRPr>
          </a:p>
        </p:txBody>
      </p:sp>
      <p:sp>
        <p:nvSpPr>
          <p:cNvPr id="4" name="TextBox 3"/>
          <p:cNvSpPr txBox="1"/>
          <p:nvPr/>
        </p:nvSpPr>
        <p:spPr>
          <a:xfrm>
            <a:off x="1763688" y="4758826"/>
            <a:ext cx="5184576" cy="104643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lvl="0" algn="ctr" rtl="0" latinLnBrk="1" hangingPunct="0"/>
            <a:r>
              <a:rPr lang="es-MX" sz="1400" b="1" dirty="0">
                <a:solidFill>
                  <a:schemeClr val="bg1"/>
                </a:solidFill>
                <a:latin typeface="Lucida Sans" panose="020B0602030504020204" pitchFamily="34" charset="0"/>
              </a:rPr>
              <a:t>Mejorar el entorno social para incentivar </a:t>
            </a:r>
            <a:r>
              <a:rPr lang="es-MX" sz="1400" b="1" dirty="0" smtClean="0">
                <a:solidFill>
                  <a:schemeClr val="bg1"/>
                </a:solidFill>
                <a:latin typeface="Lucida Sans" panose="020B0602030504020204" pitchFamily="34" charset="0"/>
              </a:rPr>
              <a:t>decisiones</a:t>
            </a:r>
          </a:p>
          <a:p>
            <a:pPr lvl="0" algn="ctr" rtl="0" latinLnBrk="1" hangingPunct="0"/>
            <a:r>
              <a:rPr lang="es-MX" sz="1400" b="1" dirty="0" smtClean="0">
                <a:solidFill>
                  <a:schemeClr val="bg1"/>
                </a:solidFill>
                <a:latin typeface="Lucida Sans" panose="020B0602030504020204" pitchFamily="34" charset="0"/>
              </a:rPr>
              <a:t>saludables</a:t>
            </a:r>
            <a:r>
              <a:rPr lang="es-MX" sz="1400" b="1" dirty="0">
                <a:solidFill>
                  <a:schemeClr val="bg1"/>
                </a:solidFill>
                <a:latin typeface="Lucida Sans" panose="020B0602030504020204" pitchFamily="34" charset="0"/>
              </a:rPr>
              <a:t>: </a:t>
            </a:r>
            <a:r>
              <a:rPr lang="es-MX" sz="1400" b="1" dirty="0" smtClean="0">
                <a:solidFill>
                  <a:schemeClr val="bg1"/>
                </a:solidFill>
                <a:latin typeface="Lucida Sans" panose="020B0602030504020204" pitchFamily="34" charset="0"/>
              </a:rPr>
              <a:t>comunicación </a:t>
            </a:r>
            <a:r>
              <a:rPr lang="es-MX" sz="1400" b="1" dirty="0">
                <a:solidFill>
                  <a:schemeClr val="bg1"/>
                </a:solidFill>
                <a:latin typeface="Lucida Sans" panose="020B0602030504020204" pitchFamily="34" charset="0"/>
              </a:rPr>
              <a:t>con los </a:t>
            </a:r>
            <a:r>
              <a:rPr lang="es-MX" sz="1400" b="1" dirty="0" smtClean="0">
                <a:solidFill>
                  <a:schemeClr val="bg1"/>
                </a:solidFill>
                <a:latin typeface="Lucida Sans" panose="020B0602030504020204" pitchFamily="34" charset="0"/>
              </a:rPr>
              <a:t>padres y madres,</a:t>
            </a:r>
          </a:p>
          <a:p>
            <a:pPr lvl="0" algn="ctr" rtl="0" latinLnBrk="1" hangingPunct="0"/>
            <a:r>
              <a:rPr lang="es-MX" sz="1400" b="1" dirty="0" smtClean="0">
                <a:solidFill>
                  <a:schemeClr val="bg1"/>
                </a:solidFill>
                <a:latin typeface="Lucida Sans" panose="020B0602030504020204" pitchFamily="34" charset="0"/>
              </a:rPr>
              <a:t>incidencia legislativa, comunicación en medios masivos</a:t>
            </a:r>
            <a:endParaRPr lang="es-MX" sz="1400" b="1" dirty="0">
              <a:solidFill>
                <a:schemeClr val="bg1"/>
              </a:solidFill>
              <a:latin typeface="Lucida Sans" panose="020B0602030504020204" pitchFamily="34" charset="0"/>
            </a:endParaRPr>
          </a:p>
          <a:p>
            <a:pPr marL="0" marR="0" indent="0" algn="ctr" defTabSz="914400" rtl="0" fontAlgn="auto" latinLnBrk="1"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rgbClr val="002060"/>
              </a:solidFill>
              <a:effectLst/>
              <a:uFillTx/>
              <a:latin typeface="Lucida Sans" panose="020B0602030504020204" pitchFamily="34" charset="0"/>
              <a:ea typeface="Arial"/>
              <a:cs typeface="Arial"/>
              <a:sym typeface="Arial"/>
            </a:endParaRPr>
          </a:p>
        </p:txBody>
      </p:sp>
      <p:sp>
        <p:nvSpPr>
          <p:cNvPr id="12" name="1 Título"/>
          <p:cNvSpPr txBox="1">
            <a:spLocks/>
          </p:cNvSpPr>
          <p:nvPr/>
        </p:nvSpPr>
        <p:spPr>
          <a:xfrm>
            <a:off x="182516" y="956486"/>
            <a:ext cx="3309364" cy="456290"/>
          </a:xfrm>
          <a:prstGeom prst="rect">
            <a:avLst/>
          </a:prstGeom>
          <a:ln w="12700">
            <a:miter lim="400000"/>
          </a:ln>
          <a:extLst>
            <a:ext uri="{C572A759-6A51-4108-AA02-DFA0A04FC94B}">
              <ma14:wrappingTextBoxFlag xmlns:ma14="http://schemas.microsoft.com/office/mac/drawingml/2011/main" xmlns="" val="1"/>
            </a:ext>
          </a:extLst>
        </p:spPr>
        <p:txBody>
          <a:bodyPr lIns="45719" rIns="45719" anchor="t"/>
          <a:lstStyle>
            <a:lvl1pPr algn="l">
              <a:defRPr sz="4400">
                <a:solidFill>
                  <a:srgbClr val="002060"/>
                </a:solidFill>
                <a:latin typeface="Franklin Gothic Book"/>
                <a:ea typeface="Franklin Gothic Book"/>
                <a:cs typeface="Franklin Gothic Book"/>
                <a:sym typeface="Franklin Gothic Book"/>
              </a:defRPr>
            </a:lvl1pPr>
            <a:lvl2pPr algn="r">
              <a:defRPr sz="4400">
                <a:solidFill>
                  <a:srgbClr val="002060"/>
                </a:solidFill>
                <a:latin typeface="Franklin Gothic Book"/>
                <a:ea typeface="Franklin Gothic Book"/>
                <a:cs typeface="Franklin Gothic Book"/>
                <a:sym typeface="Franklin Gothic Book"/>
              </a:defRPr>
            </a:lvl2pPr>
            <a:lvl3pPr algn="r">
              <a:defRPr sz="4400">
                <a:solidFill>
                  <a:srgbClr val="002060"/>
                </a:solidFill>
                <a:latin typeface="Franklin Gothic Book"/>
                <a:ea typeface="Franklin Gothic Book"/>
                <a:cs typeface="Franklin Gothic Book"/>
                <a:sym typeface="Franklin Gothic Book"/>
              </a:defRPr>
            </a:lvl3pPr>
            <a:lvl4pPr algn="r">
              <a:defRPr sz="4400">
                <a:solidFill>
                  <a:srgbClr val="002060"/>
                </a:solidFill>
                <a:latin typeface="Franklin Gothic Book"/>
                <a:ea typeface="Franklin Gothic Book"/>
                <a:cs typeface="Franklin Gothic Book"/>
                <a:sym typeface="Franklin Gothic Book"/>
              </a:defRPr>
            </a:lvl4pPr>
            <a:lvl5pPr algn="r">
              <a:defRPr sz="4400">
                <a:solidFill>
                  <a:srgbClr val="002060"/>
                </a:solidFill>
                <a:latin typeface="Franklin Gothic Book"/>
                <a:ea typeface="Franklin Gothic Book"/>
                <a:cs typeface="Franklin Gothic Book"/>
                <a:sym typeface="Franklin Gothic Book"/>
              </a:defRPr>
            </a:lvl5pPr>
            <a:lvl6pPr indent="457200" algn="r">
              <a:defRPr sz="4400">
                <a:solidFill>
                  <a:srgbClr val="002060"/>
                </a:solidFill>
                <a:latin typeface="Franklin Gothic Book"/>
                <a:ea typeface="Franklin Gothic Book"/>
                <a:cs typeface="Franklin Gothic Book"/>
                <a:sym typeface="Franklin Gothic Book"/>
              </a:defRPr>
            </a:lvl6pPr>
            <a:lvl7pPr indent="914400" algn="r">
              <a:defRPr sz="4400">
                <a:solidFill>
                  <a:srgbClr val="002060"/>
                </a:solidFill>
                <a:latin typeface="Franklin Gothic Book"/>
                <a:ea typeface="Franklin Gothic Book"/>
                <a:cs typeface="Franklin Gothic Book"/>
                <a:sym typeface="Franklin Gothic Book"/>
              </a:defRPr>
            </a:lvl7pPr>
            <a:lvl8pPr indent="1371600" algn="r">
              <a:defRPr sz="4400">
                <a:solidFill>
                  <a:srgbClr val="002060"/>
                </a:solidFill>
                <a:latin typeface="Franklin Gothic Book"/>
                <a:ea typeface="Franklin Gothic Book"/>
                <a:cs typeface="Franklin Gothic Book"/>
                <a:sym typeface="Franklin Gothic Book"/>
              </a:defRPr>
            </a:lvl8pPr>
            <a:lvl9pPr indent="1828800" algn="r">
              <a:defRPr sz="4400">
                <a:solidFill>
                  <a:srgbClr val="002060"/>
                </a:solidFill>
                <a:latin typeface="Franklin Gothic Book"/>
                <a:ea typeface="Franklin Gothic Book"/>
                <a:cs typeface="Franklin Gothic Book"/>
                <a:sym typeface="Franklin Gothic Book"/>
              </a:defRPr>
            </a:lvl9pPr>
          </a:lstStyle>
          <a:p>
            <a:pPr>
              <a:defRPr sz="1800">
                <a:solidFill>
                  <a:srgbClr val="000000"/>
                </a:solidFill>
              </a:defRPr>
            </a:pPr>
            <a:r>
              <a:rPr lang="es-ES_tradnl" sz="18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Marco conceptual</a:t>
            </a:r>
            <a:endParaRPr lang="es-MX" sz="18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2 CuadroTexto"/>
          <p:cNvSpPr txBox="1"/>
          <p:nvPr/>
        </p:nvSpPr>
        <p:spPr>
          <a:xfrm>
            <a:off x="2123728" y="3717032"/>
            <a:ext cx="4320480" cy="89255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lvl="0" algn="ctr" rtl="0" latinLnBrk="1" hangingPunct="0"/>
            <a:r>
              <a:rPr lang="es-MX" sz="1300" b="1" dirty="0" smtClean="0">
                <a:solidFill>
                  <a:srgbClr val="0000CC"/>
                </a:solidFill>
                <a:latin typeface="Lucida Sans" panose="020B0602030504020204" pitchFamily="34" charset="0"/>
              </a:rPr>
              <a:t>Asegurar elección libre e informada de MA </a:t>
            </a:r>
          </a:p>
          <a:p>
            <a:pPr lvl="0" algn="ctr" rtl="0" latinLnBrk="1" hangingPunct="0"/>
            <a:r>
              <a:rPr lang="es-MX" sz="1300" b="1" dirty="0" smtClean="0">
                <a:solidFill>
                  <a:srgbClr val="0000CC"/>
                </a:solidFill>
                <a:latin typeface="Lucida Sans" panose="020B0602030504020204" pitchFamily="34" charset="0"/>
              </a:rPr>
              <a:t>disponibilidad </a:t>
            </a:r>
            <a:r>
              <a:rPr lang="es-MX" sz="1300" b="1" dirty="0">
                <a:solidFill>
                  <a:srgbClr val="0000CC"/>
                </a:solidFill>
                <a:latin typeface="Lucida Sans" panose="020B0602030504020204" pitchFamily="34" charset="0"/>
              </a:rPr>
              <a:t>de la </a:t>
            </a:r>
            <a:r>
              <a:rPr lang="es-MX" sz="1300" b="1" dirty="0" smtClean="0">
                <a:solidFill>
                  <a:srgbClr val="0000CC"/>
                </a:solidFill>
                <a:latin typeface="Lucida Sans" panose="020B0602030504020204" pitchFamily="34" charset="0"/>
              </a:rPr>
              <a:t>gama completa de </a:t>
            </a:r>
          </a:p>
          <a:p>
            <a:pPr lvl="0" algn="ctr" rtl="0" latinLnBrk="1" hangingPunct="0"/>
            <a:r>
              <a:rPr lang="es-MX" sz="1300" b="1" dirty="0" smtClean="0">
                <a:solidFill>
                  <a:srgbClr val="0000CC"/>
                </a:solidFill>
                <a:latin typeface="Lucida Sans" panose="020B0602030504020204" pitchFamily="34" charset="0"/>
              </a:rPr>
              <a:t>métodos  reversibles, incluyendo anticoncepción reversible de </a:t>
            </a:r>
            <a:r>
              <a:rPr lang="es-MX" sz="1300" b="1" dirty="0">
                <a:solidFill>
                  <a:srgbClr val="0000CC"/>
                </a:solidFill>
                <a:latin typeface="Lucida Sans" panose="020B0602030504020204" pitchFamily="34" charset="0"/>
              </a:rPr>
              <a:t>acción prolongada (ARAP</a:t>
            </a:r>
            <a:r>
              <a:rPr lang="es-MX" sz="1300" b="1" dirty="0" smtClean="0">
                <a:solidFill>
                  <a:srgbClr val="0000CC"/>
                </a:solidFill>
                <a:latin typeface="Lucida Sans" panose="020B0602030504020204" pitchFamily="34" charset="0"/>
              </a:rPr>
              <a:t>)</a:t>
            </a:r>
            <a:endParaRPr kumimoji="0" lang="es-MX" sz="1300" b="0" i="0" u="none" strike="noStrike" cap="none" spc="0" normalizeH="0" baseline="0" dirty="0">
              <a:ln>
                <a:noFill/>
              </a:ln>
              <a:solidFill>
                <a:srgbClr val="0000CC"/>
              </a:solidFill>
              <a:effectLst/>
              <a:uFillTx/>
              <a:latin typeface="Lucida Sans" panose="020B0602030504020204" pitchFamily="34" charset="0"/>
              <a:sym typeface="Arial"/>
            </a:endParaRPr>
          </a:p>
        </p:txBody>
      </p:sp>
      <p:sp>
        <p:nvSpPr>
          <p:cNvPr id="5" name="4 CuadroTexto"/>
          <p:cNvSpPr txBox="1"/>
          <p:nvPr/>
        </p:nvSpPr>
        <p:spPr>
          <a:xfrm rot="3051761">
            <a:off x="5588452" y="3671712"/>
            <a:ext cx="3001143" cy="461665"/>
          </a:xfrm>
          <a:prstGeom prst="rect">
            <a:avLst/>
          </a:prstGeom>
          <a:noFill/>
        </p:spPr>
        <p:txBody>
          <a:bodyPr wrap="none" rtlCol="0">
            <a:spAutoFit/>
          </a:bodyPr>
          <a:lstStyle/>
          <a:p>
            <a:r>
              <a:rPr lang="es-MX" sz="2000" b="1" dirty="0" smtClean="0">
                <a:solidFill>
                  <a:srgbClr val="C00000"/>
                </a:solidFill>
                <a:latin typeface="Lucida Sans" panose="020B0602030504020204" pitchFamily="34" charset="0"/>
              </a:rPr>
              <a:t>-</a:t>
            </a:r>
            <a:r>
              <a:rPr lang="es-MX" dirty="0" smtClean="0">
                <a:latin typeface="Lucida Sans" panose="020B0602030504020204" pitchFamily="34" charset="0"/>
              </a:rPr>
              <a:t> Efectividad e Impacto </a:t>
            </a:r>
            <a:r>
              <a:rPr lang="es-MX" sz="2400" b="1" dirty="0" smtClean="0">
                <a:solidFill>
                  <a:srgbClr val="C00000"/>
                </a:solidFill>
                <a:latin typeface="Lucida Sans" panose="020B0602030504020204" pitchFamily="34" charset="0"/>
              </a:rPr>
              <a:t>+</a:t>
            </a:r>
            <a:endParaRPr lang="es-ES" sz="2400" b="1" dirty="0">
              <a:solidFill>
                <a:srgbClr val="C00000"/>
              </a:solidFill>
              <a:latin typeface="Lucida Sans" panose="020B0602030504020204" pitchFamily="34" charset="0"/>
            </a:endParaRPr>
          </a:p>
        </p:txBody>
      </p:sp>
    </p:spTree>
    <p:extLst>
      <p:ext uri="{BB962C8B-B14F-4D97-AF65-F5344CB8AC3E}">
        <p14:creationId xmlns:p14="http://schemas.microsoft.com/office/powerpoint/2010/main" val="2217203207"/>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90" name="9 Grupo"/>
          <p:cNvGrpSpPr>
            <a:grpSpLocks/>
          </p:cNvGrpSpPr>
          <p:nvPr/>
        </p:nvGrpSpPr>
        <p:grpSpPr bwMode="auto">
          <a:xfrm>
            <a:off x="2701925" y="1900362"/>
            <a:ext cx="587375" cy="455612"/>
            <a:chOff x="2110580" y="407047"/>
            <a:chExt cx="587892" cy="455430"/>
          </a:xfrm>
        </p:grpSpPr>
        <p:sp>
          <p:nvSpPr>
            <p:cNvPr id="26" name="25 Flecha derecha"/>
            <p:cNvSpPr/>
            <p:nvPr/>
          </p:nvSpPr>
          <p:spPr>
            <a:xfrm>
              <a:off x="2110580" y="407047"/>
              <a:ext cx="587892" cy="455430"/>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7" name="Flecha derecha 8"/>
            <p:cNvSpPr/>
            <p:nvPr/>
          </p:nvSpPr>
          <p:spPr>
            <a:xfrm>
              <a:off x="2110580" y="497498"/>
              <a:ext cx="451247" cy="274528"/>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622300" fontAlgn="auto">
                <a:lnSpc>
                  <a:spcPct val="90000"/>
                </a:lnSpc>
                <a:spcBef>
                  <a:spcPts val="0"/>
                </a:spcBef>
                <a:spcAft>
                  <a:spcPct val="35000"/>
                </a:spcAft>
                <a:defRPr/>
              </a:pPr>
              <a:endParaRPr lang="es-EC" sz="1600" dirty="0"/>
            </a:p>
          </p:txBody>
        </p:sp>
      </p:grpSp>
      <p:grpSp>
        <p:nvGrpSpPr>
          <p:cNvPr id="16393" name="12 Grupo"/>
          <p:cNvGrpSpPr>
            <a:grpSpLocks/>
          </p:cNvGrpSpPr>
          <p:nvPr/>
        </p:nvGrpSpPr>
        <p:grpSpPr bwMode="auto">
          <a:xfrm>
            <a:off x="5640388" y="1900362"/>
            <a:ext cx="587375" cy="455612"/>
            <a:chOff x="5049061" y="407047"/>
            <a:chExt cx="587892" cy="455430"/>
          </a:xfrm>
        </p:grpSpPr>
        <p:sp>
          <p:nvSpPr>
            <p:cNvPr id="20" name="19 Flecha derecha"/>
            <p:cNvSpPr/>
            <p:nvPr/>
          </p:nvSpPr>
          <p:spPr>
            <a:xfrm>
              <a:off x="5049061" y="407047"/>
              <a:ext cx="587892" cy="455430"/>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1" name="Flecha derecha 14"/>
            <p:cNvSpPr/>
            <p:nvPr/>
          </p:nvSpPr>
          <p:spPr>
            <a:xfrm>
              <a:off x="5049061" y="497498"/>
              <a:ext cx="451247" cy="274528"/>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622300" fontAlgn="auto">
                <a:lnSpc>
                  <a:spcPct val="90000"/>
                </a:lnSpc>
                <a:spcBef>
                  <a:spcPts val="0"/>
                </a:spcBef>
                <a:spcAft>
                  <a:spcPct val="35000"/>
                </a:spcAft>
                <a:defRPr/>
              </a:pPr>
              <a:endParaRPr lang="es-EC" sz="1600" dirty="0"/>
            </a:p>
          </p:txBody>
        </p:sp>
      </p:grpSp>
      <p:sp>
        <p:nvSpPr>
          <p:cNvPr id="32" name="1 Título"/>
          <p:cNvSpPr txBox="1">
            <a:spLocks/>
          </p:cNvSpPr>
          <p:nvPr/>
        </p:nvSpPr>
        <p:spPr>
          <a:xfrm>
            <a:off x="107504" y="915113"/>
            <a:ext cx="8928992" cy="128975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t"/>
          <a:lstStyle>
            <a:lvl1pPr algn="l">
              <a:defRPr sz="4400">
                <a:solidFill>
                  <a:srgbClr val="002060"/>
                </a:solidFill>
                <a:latin typeface="Franklin Gothic Book"/>
                <a:ea typeface="Franklin Gothic Book"/>
                <a:cs typeface="Franklin Gothic Book"/>
                <a:sym typeface="Franklin Gothic Book"/>
              </a:defRPr>
            </a:lvl1pPr>
            <a:lvl2pPr algn="r">
              <a:defRPr sz="4400">
                <a:solidFill>
                  <a:srgbClr val="002060"/>
                </a:solidFill>
                <a:latin typeface="Franklin Gothic Book"/>
                <a:ea typeface="Franklin Gothic Book"/>
                <a:cs typeface="Franklin Gothic Book"/>
                <a:sym typeface="Franklin Gothic Book"/>
              </a:defRPr>
            </a:lvl2pPr>
            <a:lvl3pPr algn="r">
              <a:defRPr sz="4400">
                <a:solidFill>
                  <a:srgbClr val="002060"/>
                </a:solidFill>
                <a:latin typeface="Franklin Gothic Book"/>
                <a:ea typeface="Franklin Gothic Book"/>
                <a:cs typeface="Franklin Gothic Book"/>
                <a:sym typeface="Franklin Gothic Book"/>
              </a:defRPr>
            </a:lvl3pPr>
            <a:lvl4pPr algn="r">
              <a:defRPr sz="4400">
                <a:solidFill>
                  <a:srgbClr val="002060"/>
                </a:solidFill>
                <a:latin typeface="Franklin Gothic Book"/>
                <a:ea typeface="Franklin Gothic Book"/>
                <a:cs typeface="Franklin Gothic Book"/>
                <a:sym typeface="Franklin Gothic Book"/>
              </a:defRPr>
            </a:lvl4pPr>
            <a:lvl5pPr algn="r">
              <a:defRPr sz="4400">
                <a:solidFill>
                  <a:srgbClr val="002060"/>
                </a:solidFill>
                <a:latin typeface="Franklin Gothic Book"/>
                <a:ea typeface="Franklin Gothic Book"/>
                <a:cs typeface="Franklin Gothic Book"/>
                <a:sym typeface="Franklin Gothic Book"/>
              </a:defRPr>
            </a:lvl5pPr>
            <a:lvl6pPr indent="457200" algn="r">
              <a:defRPr sz="4400">
                <a:solidFill>
                  <a:srgbClr val="002060"/>
                </a:solidFill>
                <a:latin typeface="Franklin Gothic Book"/>
                <a:ea typeface="Franklin Gothic Book"/>
                <a:cs typeface="Franklin Gothic Book"/>
                <a:sym typeface="Franklin Gothic Book"/>
              </a:defRPr>
            </a:lvl6pPr>
            <a:lvl7pPr indent="914400" algn="r">
              <a:defRPr sz="4400">
                <a:solidFill>
                  <a:srgbClr val="002060"/>
                </a:solidFill>
                <a:latin typeface="Franklin Gothic Book"/>
                <a:ea typeface="Franklin Gothic Book"/>
                <a:cs typeface="Franklin Gothic Book"/>
                <a:sym typeface="Franklin Gothic Book"/>
              </a:defRPr>
            </a:lvl7pPr>
            <a:lvl8pPr indent="1371600" algn="r">
              <a:defRPr sz="4400">
                <a:solidFill>
                  <a:srgbClr val="002060"/>
                </a:solidFill>
                <a:latin typeface="Franklin Gothic Book"/>
                <a:ea typeface="Franklin Gothic Book"/>
                <a:cs typeface="Franklin Gothic Book"/>
                <a:sym typeface="Franklin Gothic Book"/>
              </a:defRPr>
            </a:lvl8pPr>
            <a:lvl9pPr indent="1828800" algn="r">
              <a:defRPr sz="4400">
                <a:solidFill>
                  <a:srgbClr val="002060"/>
                </a:solidFill>
                <a:latin typeface="Franklin Gothic Book"/>
                <a:ea typeface="Franklin Gothic Book"/>
                <a:cs typeface="Franklin Gothic Book"/>
                <a:sym typeface="Franklin Gothic Book"/>
              </a:defRPr>
            </a:lvl9pPr>
          </a:lstStyle>
          <a:p>
            <a:pPr algn="ctr">
              <a:lnSpc>
                <a:spcPct val="150000"/>
              </a:lnSpc>
              <a:defRPr sz="1800">
                <a:solidFill>
                  <a:srgbClr val="000000"/>
                </a:solidFill>
              </a:defRPr>
            </a:pPr>
            <a:r>
              <a:rPr lang="es-ES_tradnl" sz="1600" b="1" i="1" dirty="0" smtClean="0">
                <a:solidFill>
                  <a:srgbClr val="C00000"/>
                </a:solidFill>
                <a:latin typeface="Lucida Sans" panose="020B0602030504020204" pitchFamily="34" charset="0"/>
                <a:ea typeface="Verdana" panose="020B0604030504040204" pitchFamily="34" charset="0"/>
                <a:cs typeface="Verdana" panose="020B0604030504040204" pitchFamily="34" charset="0"/>
              </a:rPr>
              <a:t>De los 2.3 millones de nacimientos 400 mil son de  adolescentes de 10 a 19 años</a:t>
            </a:r>
          </a:p>
          <a:p>
            <a:pPr algn="ctr">
              <a:lnSpc>
                <a:spcPct val="150000"/>
              </a:lnSpc>
              <a:defRPr sz="1800">
                <a:solidFill>
                  <a:srgbClr val="000000"/>
                </a:solidFill>
              </a:defRPr>
            </a:pPr>
            <a:r>
              <a:rPr lang="es-ES_tradnl" sz="1600" b="1" i="1" dirty="0" smtClean="0">
                <a:solidFill>
                  <a:srgbClr val="0000CC"/>
                </a:solidFill>
                <a:latin typeface="Lucida Sans" panose="020B0602030504020204" pitchFamily="34" charset="0"/>
                <a:ea typeface="Verdana" panose="020B0604030504040204" pitchFamily="34" charset="0"/>
                <a:cs typeface="Verdana" panose="020B0604030504040204" pitchFamily="34" charset="0"/>
              </a:rPr>
              <a:t>Reducir 50% la tasa de fecundidad de 15 a 19 años </a:t>
            </a:r>
          </a:p>
          <a:p>
            <a:pPr algn="ctr">
              <a:lnSpc>
                <a:spcPct val="150000"/>
              </a:lnSpc>
              <a:defRPr sz="1800">
                <a:solidFill>
                  <a:srgbClr val="000000"/>
                </a:solidFill>
              </a:defRPr>
            </a:pPr>
            <a:r>
              <a:rPr lang="es-ES_tradnl" sz="1600" b="1" i="1" dirty="0" smtClean="0">
                <a:solidFill>
                  <a:srgbClr val="0000CC"/>
                </a:solidFill>
                <a:latin typeface="Lucida Sans" panose="020B0602030504020204" pitchFamily="34" charset="0"/>
                <a:ea typeface="Verdana" panose="020B0604030504040204" pitchFamily="34" charset="0"/>
                <a:cs typeface="Verdana" panose="020B0604030504040204" pitchFamily="34" charset="0"/>
              </a:rPr>
              <a:t>Reducir a cero tasa de fecundidad de 10 a 14 años</a:t>
            </a:r>
          </a:p>
          <a:p>
            <a:pPr algn="ctr">
              <a:defRPr sz="1800">
                <a:solidFill>
                  <a:srgbClr val="000000"/>
                </a:solidFill>
              </a:defRPr>
            </a:pPr>
            <a:endParaRPr lang="es-MX" sz="1600" i="1" dirty="0">
              <a:solidFill>
                <a:schemeClr val="tx1"/>
              </a:solidFill>
              <a:latin typeface="Lucida Sans" panose="020B0602030504020204" pitchFamily="34" charset="0"/>
              <a:ea typeface="Verdana" panose="020B0604030504040204" pitchFamily="34" charset="0"/>
              <a:cs typeface="Verdana" panose="020B0604030504040204" pitchFamily="34" charset="0"/>
            </a:endParaRPr>
          </a:p>
        </p:txBody>
      </p:sp>
      <p:sp>
        <p:nvSpPr>
          <p:cNvPr id="33" name="Shape 802"/>
          <p:cNvSpPr txBox="1">
            <a:spLocks/>
          </p:cNvSpPr>
          <p:nvPr/>
        </p:nvSpPr>
        <p:spPr bwMode="auto">
          <a:xfrm>
            <a:off x="1331640" y="268386"/>
            <a:ext cx="6354862" cy="568326"/>
          </a:xfrm>
          <a:prstGeom prst="rect">
            <a:avLst/>
          </a:prstGeom>
          <a:noFill/>
          <a:ln>
            <a:miter lim="800000"/>
            <a:headEnd/>
            <a:tailEnd/>
          </a:ln>
        </p:spPr>
        <p:txBody>
          <a:bodyPr vert="horz" wrap="square" lIns="0" tIns="0" rIns="0" bIns="0" numCol="1" anchor="b" anchorCtr="0" compatLnSpc="1">
            <a:prstTxWarp prst="textNoShape">
              <a:avLst/>
            </a:prstTxWarp>
            <a:normAutofit fontScale="92500"/>
          </a:bodyPr>
          <a:lstStyle>
            <a:lvl1pPr algn="r" rtl="0" eaLnBrk="0" fontAlgn="base" hangingPunct="0">
              <a:spcBef>
                <a:spcPct val="0"/>
              </a:spcBef>
              <a:spcAft>
                <a:spcPct val="0"/>
              </a:spcAft>
              <a:defRPr sz="2800">
                <a:solidFill>
                  <a:srgbClr val="990000"/>
                </a:solidFill>
                <a:latin typeface="Verdana Bold"/>
                <a:ea typeface="Verdana Bold"/>
                <a:cs typeface="Verdana Bold"/>
                <a:sym typeface="Verdana Bold"/>
              </a:defRPr>
            </a:lvl1pPr>
            <a:lvl2pPr algn="l" rtl="0" eaLnBrk="0" fontAlgn="base" hangingPunct="0">
              <a:spcBef>
                <a:spcPct val="0"/>
              </a:spcBef>
              <a:spcAft>
                <a:spcPct val="0"/>
              </a:spcAft>
              <a:defRPr sz="4400">
                <a:solidFill>
                  <a:schemeClr val="tx2"/>
                </a:solidFill>
                <a:latin typeface="Franklin Gothic Book" pitchFamily="34" charset="0"/>
              </a:defRPr>
            </a:lvl2pPr>
            <a:lvl3pPr algn="l" rtl="0" eaLnBrk="0" fontAlgn="base" hangingPunct="0">
              <a:spcBef>
                <a:spcPct val="0"/>
              </a:spcBef>
              <a:spcAft>
                <a:spcPct val="0"/>
              </a:spcAft>
              <a:defRPr sz="4400">
                <a:solidFill>
                  <a:schemeClr val="tx2"/>
                </a:solidFill>
                <a:latin typeface="Franklin Gothic Book" pitchFamily="34" charset="0"/>
              </a:defRPr>
            </a:lvl3pPr>
            <a:lvl4pPr algn="l" rtl="0" eaLnBrk="0" fontAlgn="base" hangingPunct="0">
              <a:spcBef>
                <a:spcPct val="0"/>
              </a:spcBef>
              <a:spcAft>
                <a:spcPct val="0"/>
              </a:spcAft>
              <a:defRPr sz="4400">
                <a:solidFill>
                  <a:schemeClr val="tx2"/>
                </a:solidFill>
                <a:latin typeface="Franklin Gothic Book" pitchFamily="34" charset="0"/>
              </a:defRPr>
            </a:lvl4pPr>
            <a:lvl5pPr algn="l" rtl="0" eaLnBrk="0" fontAlgn="base" hangingPunct="0">
              <a:spcBef>
                <a:spcPct val="0"/>
              </a:spcBef>
              <a:spcAft>
                <a:spcPct val="0"/>
              </a:spcAft>
              <a:defRPr sz="4400">
                <a:solidFill>
                  <a:schemeClr val="tx2"/>
                </a:solidFill>
                <a:latin typeface="Franklin Gothic Book" pitchFamily="34" charset="0"/>
              </a:defRPr>
            </a:lvl5pPr>
            <a:lvl6pPr marL="457200" algn="l" rtl="0" fontAlgn="base">
              <a:spcBef>
                <a:spcPct val="0"/>
              </a:spcBef>
              <a:spcAft>
                <a:spcPct val="0"/>
              </a:spcAft>
              <a:defRPr sz="4400">
                <a:solidFill>
                  <a:schemeClr val="tx2"/>
                </a:solidFill>
                <a:latin typeface="Verdana" pitchFamily="34" charset="0"/>
              </a:defRPr>
            </a:lvl6pPr>
            <a:lvl7pPr marL="914400" algn="l" rtl="0" fontAlgn="base">
              <a:spcBef>
                <a:spcPct val="0"/>
              </a:spcBef>
              <a:spcAft>
                <a:spcPct val="0"/>
              </a:spcAft>
              <a:defRPr sz="4400">
                <a:solidFill>
                  <a:schemeClr val="tx2"/>
                </a:solidFill>
                <a:latin typeface="Verdana" pitchFamily="34" charset="0"/>
              </a:defRPr>
            </a:lvl7pPr>
            <a:lvl8pPr marL="1371600" algn="l" rtl="0" fontAlgn="base">
              <a:spcBef>
                <a:spcPct val="0"/>
              </a:spcBef>
              <a:spcAft>
                <a:spcPct val="0"/>
              </a:spcAft>
              <a:defRPr sz="4400">
                <a:solidFill>
                  <a:schemeClr val="tx2"/>
                </a:solidFill>
                <a:latin typeface="Verdana" pitchFamily="34" charset="0"/>
              </a:defRPr>
            </a:lvl8pPr>
            <a:lvl9pPr marL="1828800" algn="l" rtl="0" fontAlgn="base">
              <a:spcBef>
                <a:spcPct val="0"/>
              </a:spcBef>
              <a:spcAft>
                <a:spcPct val="0"/>
              </a:spcAft>
              <a:defRPr sz="4400">
                <a:solidFill>
                  <a:schemeClr val="tx2"/>
                </a:solidFill>
                <a:latin typeface="Verdana" pitchFamily="34" charset="0"/>
              </a:defRPr>
            </a:lvl9pPr>
          </a:lstStyle>
          <a:p>
            <a:pPr algn="ctr">
              <a:defRPr sz="1800">
                <a:solidFill>
                  <a:srgbClr val="000000"/>
                </a:solidFill>
              </a:defRPr>
            </a:pPr>
            <a:r>
              <a:rPr lang="es-MX" sz="2500" b="1" i="1" dirty="0" smtClean="0">
                <a:solidFill>
                  <a:srgbClr val="C00000"/>
                </a:solidFill>
                <a:latin typeface="Lucida Sans" panose="020B0602030504020204" pitchFamily="34" charset="0"/>
              </a:rPr>
              <a:t>ENAPEA Metas </a:t>
            </a:r>
            <a:r>
              <a:rPr lang="es-MX" sz="2500" b="1" i="1" dirty="0">
                <a:solidFill>
                  <a:srgbClr val="C00000"/>
                </a:solidFill>
                <a:latin typeface="Lucida Sans" panose="020B0602030504020204" pitchFamily="34" charset="0"/>
              </a:rPr>
              <a:t>de fecundidad hacia </a:t>
            </a:r>
            <a:r>
              <a:rPr lang="es-MX" sz="2500" b="1" i="1" dirty="0" smtClean="0">
                <a:solidFill>
                  <a:srgbClr val="C00000"/>
                </a:solidFill>
                <a:latin typeface="Lucida Sans" panose="020B0602030504020204" pitchFamily="34" charset="0"/>
              </a:rPr>
              <a:t>2030</a:t>
            </a:r>
            <a:endParaRPr lang="es-MX" sz="2500" b="1" i="1" dirty="0">
              <a:solidFill>
                <a:srgbClr val="C00000"/>
              </a:solidFill>
              <a:latin typeface="Lucida Sans" panose="020B0602030504020204" pitchFamily="34" charset="0"/>
            </a:endParaRP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8154" y="6093296"/>
            <a:ext cx="5624513" cy="23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3" name="12 Gráfico"/>
          <p:cNvGraphicFramePr>
            <a:graphicFrameLocks/>
          </p:cNvGraphicFramePr>
          <p:nvPr>
            <p:extLst>
              <p:ext uri="{D42A27DB-BD31-4B8C-83A1-F6EECF244321}">
                <p14:modId xmlns:p14="http://schemas.microsoft.com/office/powerpoint/2010/main" val="4243059300"/>
              </p:ext>
            </p:extLst>
          </p:nvPr>
        </p:nvGraphicFramePr>
        <p:xfrm>
          <a:off x="1012373" y="2204864"/>
          <a:ext cx="7543799" cy="3600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502367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1 Gráfico"/>
          <p:cNvGraphicFramePr>
            <a:graphicFrameLocks/>
          </p:cNvGraphicFramePr>
          <p:nvPr>
            <p:extLst>
              <p:ext uri="{D42A27DB-BD31-4B8C-83A1-F6EECF244321}">
                <p14:modId xmlns:p14="http://schemas.microsoft.com/office/powerpoint/2010/main" val="2934474272"/>
              </p:ext>
            </p:extLst>
          </p:nvPr>
        </p:nvGraphicFramePr>
        <p:xfrm>
          <a:off x="-15836" y="836712"/>
          <a:ext cx="9159836" cy="4304526"/>
        </p:xfrm>
        <a:graphic>
          <a:graphicData uri="http://schemas.openxmlformats.org/drawingml/2006/chart">
            <c:chart xmlns:c="http://schemas.openxmlformats.org/drawingml/2006/chart" xmlns:r="http://schemas.openxmlformats.org/officeDocument/2006/relationships" r:id="rId2"/>
          </a:graphicData>
        </a:graphic>
      </p:graphicFrame>
      <p:sp>
        <p:nvSpPr>
          <p:cNvPr id="7" name="2 CuadroTexto"/>
          <p:cNvSpPr txBox="1">
            <a:spLocks noChangeArrowheads="1"/>
          </p:cNvSpPr>
          <p:nvPr/>
        </p:nvSpPr>
        <p:spPr bwMode="auto">
          <a:xfrm>
            <a:off x="160337" y="5845646"/>
            <a:ext cx="441166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s-MX" altLang="es-MX" sz="1000" u="sng" dirty="0">
                <a:solidFill>
                  <a:prstClr val="black"/>
                </a:solidFill>
                <a:latin typeface="Arial Narrow" pitchFamily="34" charset="0"/>
              </a:rPr>
              <a:t>Fuente</a:t>
            </a:r>
            <a:r>
              <a:rPr lang="es-MX" altLang="es-MX" sz="1000" dirty="0">
                <a:solidFill>
                  <a:prstClr val="black"/>
                </a:solidFill>
                <a:latin typeface="Arial Narrow" pitchFamily="34" charset="0"/>
              </a:rPr>
              <a:t>: </a:t>
            </a:r>
            <a:r>
              <a:rPr lang="es-MX" altLang="es-MX" sz="1000" dirty="0" smtClean="0">
                <a:solidFill>
                  <a:prstClr val="black"/>
                </a:solidFill>
                <a:latin typeface="Arial Narrow" pitchFamily="34" charset="0"/>
              </a:rPr>
              <a:t>OCDE (2012) / COFEPRIS.</a:t>
            </a:r>
            <a:endParaRPr lang="es-MX" altLang="es-MX" sz="1000" dirty="0">
              <a:solidFill>
                <a:prstClr val="black"/>
              </a:solidFill>
              <a:latin typeface="Arial Narrow" pitchFamily="34" charset="0"/>
            </a:endParaRPr>
          </a:p>
        </p:txBody>
      </p:sp>
      <p:sp>
        <p:nvSpPr>
          <p:cNvPr id="2" name="1 CuadroTexto"/>
          <p:cNvSpPr txBox="1"/>
          <p:nvPr/>
        </p:nvSpPr>
        <p:spPr>
          <a:xfrm>
            <a:off x="210932" y="5085184"/>
            <a:ext cx="8622873" cy="646331"/>
          </a:xfrm>
          <a:prstGeom prst="rect">
            <a:avLst/>
          </a:prstGeom>
          <a:noFill/>
        </p:spPr>
        <p:txBody>
          <a:bodyPr wrap="none" rtlCol="0">
            <a:spAutoFit/>
          </a:bodyPr>
          <a:lstStyle/>
          <a:p>
            <a:pPr algn="ctr"/>
            <a:r>
              <a:rPr lang="es-MX" b="1" i="1" dirty="0" smtClean="0">
                <a:solidFill>
                  <a:srgbClr val="0000CC"/>
                </a:solidFill>
              </a:rPr>
              <a:t> Sigue habiendo desabasto, surtimiento incompleto de recetas e incremento </a:t>
            </a:r>
          </a:p>
          <a:p>
            <a:pPr algn="ctr"/>
            <a:r>
              <a:rPr lang="es-MX" b="1" i="1" dirty="0" smtClean="0">
                <a:solidFill>
                  <a:srgbClr val="0000CC"/>
                </a:solidFill>
              </a:rPr>
              <a:t>en los costos de medicamentos</a:t>
            </a:r>
            <a:endParaRPr lang="es-ES" b="1" i="1" dirty="0">
              <a:solidFill>
                <a:srgbClr val="0000CC"/>
              </a:solidFill>
            </a:endParaRPr>
          </a:p>
        </p:txBody>
      </p:sp>
    </p:spTree>
    <p:extLst>
      <p:ext uri="{BB962C8B-B14F-4D97-AF65-F5344CB8AC3E}">
        <p14:creationId xmlns:p14="http://schemas.microsoft.com/office/powerpoint/2010/main" val="2232721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5283447" y="542285"/>
            <a:ext cx="3825057" cy="5262979"/>
          </a:xfrm>
          <a:prstGeom prst="rect">
            <a:avLst/>
          </a:prstGeom>
        </p:spPr>
        <p:txBody>
          <a:bodyPr wrap="square">
            <a:spAutoFit/>
          </a:bodyPr>
          <a:lstStyle/>
          <a:p>
            <a:pPr marL="285750" indent="-285750">
              <a:buFont typeface="Wingdings" panose="05000000000000000000" pitchFamily="2" charset="2"/>
              <a:buChar char="ü"/>
            </a:pPr>
            <a:r>
              <a:rPr lang="es-ES" sz="1600" dirty="0" smtClean="0">
                <a:solidFill>
                  <a:srgbClr val="C00000"/>
                </a:solidFill>
                <a:latin typeface="Lucida Sans" panose="020B0602040502020204" pitchFamily="34" charset="0"/>
                <a:cs typeface="Lucida Sans" panose="020B0602040502020204" pitchFamily="34" charset="0"/>
              </a:rPr>
              <a:t>Los 17 ODS, sus 169 metas y 232 indicadores </a:t>
            </a:r>
            <a:r>
              <a:rPr lang="es-ES" sz="1600" dirty="0" smtClean="0">
                <a:latin typeface="Lucida Sans" panose="020B0602040502020204" pitchFamily="34" charset="0"/>
                <a:cs typeface="Lucida Sans" panose="020B0602040502020204" pitchFamily="34" charset="0"/>
              </a:rPr>
              <a:t>que comprometieron 193 países muestran </a:t>
            </a:r>
            <a:r>
              <a:rPr lang="es-ES" sz="1600" dirty="0">
                <a:latin typeface="Lucida Sans" panose="020B0602040502020204" pitchFamily="34" charset="0"/>
                <a:cs typeface="Lucida Sans" panose="020B0602040502020204" pitchFamily="34" charset="0"/>
              </a:rPr>
              <a:t>la escala y la ambición de </a:t>
            </a:r>
            <a:r>
              <a:rPr lang="es-ES" sz="1600" dirty="0" smtClean="0">
                <a:latin typeface="Lucida Sans" panose="020B0602040502020204" pitchFamily="34" charset="0"/>
                <a:cs typeface="Lucida Sans" panose="020B0602040502020204" pitchFamily="34" charset="0"/>
              </a:rPr>
              <a:t>la Nueva Agenda Universal y </a:t>
            </a:r>
            <a:r>
              <a:rPr lang="es-ES" sz="1600" b="1" dirty="0" smtClean="0">
                <a:solidFill>
                  <a:srgbClr val="C00000"/>
                </a:solidFill>
                <a:latin typeface="Lucida Sans" panose="020B0602040502020204" pitchFamily="34" charset="0"/>
                <a:cs typeface="Lucida Sans" panose="020B0602040502020204" pitchFamily="34" charset="0"/>
              </a:rPr>
              <a:t>otro</a:t>
            </a:r>
            <a:r>
              <a:rPr lang="es-ES" sz="1600" dirty="0" smtClean="0">
                <a:solidFill>
                  <a:srgbClr val="C00000"/>
                </a:solidFill>
                <a:latin typeface="Lucida Sans" panose="020B0602040502020204" pitchFamily="34" charset="0"/>
                <a:cs typeface="Lucida Sans" panose="020B0602040502020204" pitchFamily="34" charset="0"/>
              </a:rPr>
              <a:t> </a:t>
            </a:r>
            <a:r>
              <a:rPr lang="es-ES" sz="1600" b="1" dirty="0" smtClean="0">
                <a:solidFill>
                  <a:srgbClr val="C00000"/>
                </a:solidFill>
                <a:latin typeface="Lucida Sans" panose="020B0602040502020204" pitchFamily="34" charset="0"/>
                <a:cs typeface="Lucida Sans" panose="020B0602040502020204" pitchFamily="34" charset="0"/>
              </a:rPr>
              <a:t>reto para la regulación en salud</a:t>
            </a:r>
          </a:p>
          <a:p>
            <a:pPr marL="285750" indent="-285750">
              <a:buFont typeface="Wingdings" panose="05000000000000000000" pitchFamily="2" charset="2"/>
              <a:buChar char="ü"/>
            </a:pPr>
            <a:endParaRPr lang="es-MX" sz="1600" dirty="0" smtClean="0">
              <a:latin typeface="Lucida Sans" panose="020B0602040502020204" pitchFamily="34" charset="0"/>
              <a:cs typeface="Lucida Sans" panose="020B0602040502020204" pitchFamily="34" charset="0"/>
            </a:endParaRPr>
          </a:p>
          <a:p>
            <a:pPr marL="285750" indent="-285750">
              <a:buFont typeface="Wingdings" panose="05000000000000000000" pitchFamily="2" charset="2"/>
              <a:buChar char="ü"/>
            </a:pPr>
            <a:r>
              <a:rPr lang="es-MX" sz="1600" dirty="0" smtClean="0">
                <a:latin typeface="Lucida Sans" panose="020B0602040502020204" pitchFamily="34" charset="0"/>
                <a:cs typeface="Lucida Sans" panose="020B0602040502020204" pitchFamily="34" charset="0"/>
              </a:rPr>
              <a:t>En vigor </a:t>
            </a:r>
            <a:r>
              <a:rPr lang="es-MX" sz="1600" dirty="0" smtClean="0">
                <a:solidFill>
                  <a:srgbClr val="C00000"/>
                </a:solidFill>
                <a:latin typeface="Lucida Sans" panose="020B0602040502020204" pitchFamily="34" charset="0"/>
                <a:cs typeface="Lucida Sans" panose="020B0602040502020204" pitchFamily="34" charset="0"/>
              </a:rPr>
              <a:t>desde 2016 y hasta el 2030 </a:t>
            </a:r>
            <a:r>
              <a:rPr lang="es-MX" sz="1600" dirty="0" smtClean="0">
                <a:latin typeface="Lucida Sans" panose="020B0602040502020204" pitchFamily="34" charset="0"/>
                <a:cs typeface="Lucida Sans" panose="020B0602040502020204" pitchFamily="34" charset="0"/>
              </a:rPr>
              <a:t>se implementarán a </a:t>
            </a:r>
            <a:r>
              <a:rPr lang="es-MX" sz="1600" dirty="0">
                <a:latin typeface="Lucida Sans" panose="020B0602040502020204" pitchFamily="34" charset="0"/>
                <a:cs typeface="Lucida Sans" panose="020B0602040502020204" pitchFamily="34" charset="0"/>
              </a:rPr>
              <a:t>nivel </a:t>
            </a:r>
            <a:r>
              <a:rPr lang="es-MX" sz="1600" dirty="0" smtClean="0">
                <a:latin typeface="Lucida Sans" panose="020B0602040502020204" pitchFamily="34" charset="0"/>
                <a:cs typeface="Lucida Sans" panose="020B0602040502020204" pitchFamily="34" charset="0"/>
              </a:rPr>
              <a:t>global, </a:t>
            </a:r>
            <a:r>
              <a:rPr lang="es-MX" sz="1600" dirty="0">
                <a:latin typeface="Lucida Sans" panose="020B0602040502020204" pitchFamily="34" charset="0"/>
                <a:cs typeface="Lucida Sans" panose="020B0602040502020204" pitchFamily="34" charset="0"/>
              </a:rPr>
              <a:t>multilateral, </a:t>
            </a:r>
            <a:r>
              <a:rPr lang="es-MX" sz="1600" dirty="0" smtClean="0">
                <a:latin typeface="Lucida Sans" panose="020B0602040502020204" pitchFamily="34" charset="0"/>
                <a:cs typeface="Lucida Sans" panose="020B0602040502020204" pitchFamily="34" charset="0"/>
              </a:rPr>
              <a:t>el regional, </a:t>
            </a:r>
            <a:r>
              <a:rPr lang="es-MX" sz="1600" dirty="0">
                <a:latin typeface="Lucida Sans" panose="020B0602040502020204" pitchFamily="34" charset="0"/>
                <a:cs typeface="Lucida Sans" panose="020B0602040502020204" pitchFamily="34" charset="0"/>
              </a:rPr>
              <a:t>nacional </a:t>
            </a:r>
            <a:r>
              <a:rPr lang="es-MX" sz="1600" dirty="0" smtClean="0">
                <a:latin typeface="Lucida Sans" panose="020B0602040502020204" pitchFamily="34" charset="0"/>
                <a:cs typeface="Lucida Sans" panose="020B0602040502020204" pitchFamily="34" charset="0"/>
              </a:rPr>
              <a:t>y local,</a:t>
            </a:r>
          </a:p>
          <a:p>
            <a:pPr marL="285750" indent="-285750">
              <a:buFont typeface="Wingdings" panose="05000000000000000000" pitchFamily="2" charset="2"/>
              <a:buChar char="ü"/>
            </a:pPr>
            <a:endParaRPr lang="es-MX" sz="1600" dirty="0" smtClean="0">
              <a:latin typeface="Lucida Sans" panose="020B0602040502020204" pitchFamily="34" charset="0"/>
              <a:cs typeface="Lucida Sans" panose="020B0602040502020204" pitchFamily="34" charset="0"/>
            </a:endParaRPr>
          </a:p>
          <a:p>
            <a:pPr marL="285750" indent="-285750">
              <a:buFont typeface="Wingdings" panose="05000000000000000000" pitchFamily="2" charset="2"/>
              <a:buChar char="ü"/>
            </a:pPr>
            <a:r>
              <a:rPr lang="es-MX" sz="1600" dirty="0" smtClean="0">
                <a:latin typeface="Lucida Sans" panose="020B0602040502020204" pitchFamily="34" charset="0"/>
                <a:cs typeface="Lucida Sans" panose="020B0602040502020204" pitchFamily="34" charset="0"/>
              </a:rPr>
              <a:t>Buscan </a:t>
            </a:r>
            <a:r>
              <a:rPr lang="es-MX" sz="1600" dirty="0">
                <a:latin typeface="Lucida Sans" panose="020B0602040502020204" pitchFamily="34" charset="0"/>
                <a:cs typeface="Lucida Sans" panose="020B0602040502020204" pitchFamily="34" charset="0"/>
              </a:rPr>
              <a:t>poner </a:t>
            </a:r>
            <a:r>
              <a:rPr lang="es-MX" sz="1600" dirty="0">
                <a:solidFill>
                  <a:srgbClr val="C00000"/>
                </a:solidFill>
                <a:latin typeface="Lucida Sans" panose="020B0602040502020204" pitchFamily="34" charset="0"/>
                <a:cs typeface="Lucida Sans" panose="020B0602040502020204" pitchFamily="34" charset="0"/>
              </a:rPr>
              <a:t>fin a la </a:t>
            </a:r>
            <a:r>
              <a:rPr lang="es-MX" sz="1600" dirty="0" smtClean="0">
                <a:solidFill>
                  <a:srgbClr val="C00000"/>
                </a:solidFill>
                <a:latin typeface="Lucida Sans" panose="020B0602040502020204" pitchFamily="34" charset="0"/>
                <a:cs typeface="Lucida Sans" panose="020B0602040502020204" pitchFamily="34" charset="0"/>
              </a:rPr>
              <a:t>pobreza, </a:t>
            </a:r>
            <a:r>
              <a:rPr lang="es-MX" sz="1600" dirty="0">
                <a:solidFill>
                  <a:srgbClr val="C00000"/>
                </a:solidFill>
                <a:latin typeface="Lucida Sans" panose="020B0602040502020204" pitchFamily="34" charset="0"/>
                <a:cs typeface="Lucida Sans" panose="020B0602040502020204" pitchFamily="34" charset="0"/>
              </a:rPr>
              <a:t>reducir la desigualdad y luchar contra el cambio climático </a:t>
            </a:r>
            <a:r>
              <a:rPr lang="es-MX" sz="1600" dirty="0" smtClean="0">
                <a:latin typeface="Lucida Sans" panose="020B0602040502020204" pitchFamily="34" charset="0"/>
                <a:cs typeface="Lucida Sans" panose="020B0602040502020204" pitchFamily="34" charset="0"/>
              </a:rPr>
              <a:t>garantizando </a:t>
            </a:r>
            <a:r>
              <a:rPr lang="es-MX" sz="1600" dirty="0">
                <a:latin typeface="Lucida Sans" panose="020B0602040502020204" pitchFamily="34" charset="0"/>
                <a:cs typeface="Lucida Sans" panose="020B0602040502020204" pitchFamily="34" charset="0"/>
              </a:rPr>
              <a:t>que nadie se quede </a:t>
            </a:r>
            <a:r>
              <a:rPr lang="es-MX" sz="1600" dirty="0" smtClean="0">
                <a:latin typeface="Lucida Sans" panose="020B0602040502020204" pitchFamily="34" charset="0"/>
                <a:cs typeface="Lucida Sans" panose="020B0602040502020204" pitchFamily="34" charset="0"/>
              </a:rPr>
              <a:t>atrás </a:t>
            </a:r>
          </a:p>
          <a:p>
            <a:pPr marL="285750" indent="-285750">
              <a:buFont typeface="Wingdings" panose="05000000000000000000" pitchFamily="2" charset="2"/>
              <a:buChar char="ü"/>
            </a:pPr>
            <a:endParaRPr lang="es-MX" sz="1600" dirty="0" smtClean="0">
              <a:latin typeface="Lucida Sans" panose="020B0602040502020204" pitchFamily="34" charset="0"/>
              <a:cs typeface="Lucida Sans" panose="020B0602040502020204" pitchFamily="34" charset="0"/>
            </a:endParaRPr>
          </a:p>
          <a:p>
            <a:pPr marL="285750" indent="-285750">
              <a:buFont typeface="Wingdings" panose="05000000000000000000" pitchFamily="2" charset="2"/>
              <a:buChar char="ü"/>
            </a:pPr>
            <a:r>
              <a:rPr lang="es-MX" sz="1600" dirty="0" smtClean="0">
                <a:latin typeface="Lucida Sans" panose="020B0602040502020204" pitchFamily="34" charset="0"/>
                <a:cs typeface="Lucida Sans" panose="020B0602040502020204" pitchFamily="34" charset="0"/>
              </a:rPr>
              <a:t>Se exigen </a:t>
            </a:r>
            <a:r>
              <a:rPr lang="es-MX" sz="1600" dirty="0">
                <a:latin typeface="Lucida Sans" panose="020B0602040502020204" pitchFamily="34" charset="0"/>
                <a:cs typeface="Lucida Sans" panose="020B0602040502020204" pitchFamily="34" charset="0"/>
              </a:rPr>
              <a:t>tres </a:t>
            </a:r>
            <a:r>
              <a:rPr lang="es-MX" sz="1600" dirty="0" smtClean="0">
                <a:latin typeface="Lucida Sans" panose="020B0602040502020204" pitchFamily="34" charset="0"/>
                <a:cs typeface="Lucida Sans" panose="020B0602040502020204" pitchFamily="34" charset="0"/>
              </a:rPr>
              <a:t>dimensiones: </a:t>
            </a:r>
            <a:r>
              <a:rPr lang="es-MX" sz="1600" dirty="0" smtClean="0">
                <a:solidFill>
                  <a:srgbClr val="C00000"/>
                </a:solidFill>
                <a:latin typeface="Lucida Sans" panose="020B0602040502020204" pitchFamily="34" charset="0"/>
                <a:cs typeface="Lucida Sans" panose="020B0602040502020204" pitchFamily="34" charset="0"/>
              </a:rPr>
              <a:t>económica</a:t>
            </a:r>
            <a:r>
              <a:rPr lang="es-MX" sz="1600" dirty="0">
                <a:solidFill>
                  <a:srgbClr val="C00000"/>
                </a:solidFill>
                <a:latin typeface="Lucida Sans" panose="020B0602040502020204" pitchFamily="34" charset="0"/>
                <a:cs typeface="Lucida Sans" panose="020B0602040502020204" pitchFamily="34" charset="0"/>
              </a:rPr>
              <a:t>, social y </a:t>
            </a:r>
            <a:r>
              <a:rPr lang="es-MX" sz="1600" dirty="0" smtClean="0">
                <a:solidFill>
                  <a:srgbClr val="C00000"/>
                </a:solidFill>
                <a:latin typeface="Lucida Sans" panose="020B0602040502020204" pitchFamily="34" charset="0"/>
                <a:cs typeface="Lucida Sans" panose="020B0602040502020204" pitchFamily="34" charset="0"/>
              </a:rPr>
              <a:t>ambiental,</a:t>
            </a:r>
            <a:r>
              <a:rPr lang="es-MX" sz="1600" dirty="0" smtClean="0">
                <a:latin typeface="Lucida Sans" panose="020B0602040502020204" pitchFamily="34" charset="0"/>
                <a:cs typeface="Lucida Sans" panose="020B0602040502020204" pitchFamily="34" charset="0"/>
              </a:rPr>
              <a:t> </a:t>
            </a:r>
            <a:r>
              <a:rPr lang="es-MX" sz="1600" dirty="0">
                <a:latin typeface="Lucida Sans" panose="020B0602040502020204" pitchFamily="34" charset="0"/>
                <a:cs typeface="Lucida Sans" panose="020B0602040502020204" pitchFamily="34" charset="0"/>
              </a:rPr>
              <a:t>se aborden de manera integrada</a:t>
            </a:r>
          </a:p>
        </p:txBody>
      </p:sp>
      <p:pic>
        <p:nvPicPr>
          <p:cNvPr id="11" name="10 Marcador de contenido" descr="http://www.un.org/sustainabledevelopment/es/wp-content/uploads/sites/3/2015/01/S-SDG-Poster_-Letter.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4752" y="1772816"/>
            <a:ext cx="5329336" cy="4320480"/>
          </a:xfrm>
          <a:prstGeom prst="rect">
            <a:avLst/>
          </a:prstGeom>
          <a:noFill/>
          <a:ln>
            <a:noFill/>
          </a:ln>
        </p:spPr>
      </p:pic>
      <p:pic>
        <p:nvPicPr>
          <p:cNvPr id="13" name="12 Imagen" descr="http://www.un.org/sustainabledevelopment/es/wp-content/uploads/sites/3/2015/01/SVS_Logo_S.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88640"/>
            <a:ext cx="4849485" cy="1872208"/>
          </a:xfrm>
          <a:prstGeom prst="rect">
            <a:avLst/>
          </a:prstGeom>
          <a:noFill/>
          <a:ln>
            <a:noFill/>
          </a:ln>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5877272"/>
            <a:ext cx="893762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54114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90662"/>
            <a:ext cx="8229600" cy="922114"/>
          </a:xfrm>
        </p:spPr>
        <p:txBody>
          <a:bodyPr/>
          <a:lstStyle/>
          <a:p>
            <a:r>
              <a:rPr lang="es-MX" sz="2200" b="1" i="1" dirty="0">
                <a:solidFill>
                  <a:srgbClr val="C00000"/>
                </a:solidFill>
                <a:latin typeface="Lucida Sans" panose="020B0602030504020204" pitchFamily="34" charset="0"/>
              </a:rPr>
              <a:t>El papel social de la Academia Nacional de Medicina </a:t>
            </a:r>
            <a:endParaRPr lang="es-ES" sz="2200" dirty="0">
              <a:solidFill>
                <a:srgbClr val="C00000"/>
              </a:solidFill>
            </a:endParaRPr>
          </a:p>
        </p:txBody>
      </p:sp>
      <p:sp>
        <p:nvSpPr>
          <p:cNvPr id="3" name="2 Marcador de contenido"/>
          <p:cNvSpPr>
            <a:spLocks noGrp="1"/>
          </p:cNvSpPr>
          <p:nvPr>
            <p:ph idx="1"/>
          </p:nvPr>
        </p:nvSpPr>
        <p:spPr>
          <a:xfrm>
            <a:off x="251520" y="980728"/>
            <a:ext cx="8712968" cy="5400600"/>
          </a:xfrm>
        </p:spPr>
        <p:txBody>
          <a:bodyPr/>
          <a:lstStyle/>
          <a:p>
            <a:pPr marL="0" indent="0">
              <a:buNone/>
            </a:pPr>
            <a:r>
              <a:rPr lang="es-ES_tradnl" b="1" i="1" dirty="0" smtClean="0">
                <a:latin typeface="Lucida Sans" panose="020B0602030504020204" pitchFamily="34" charset="0"/>
              </a:rPr>
              <a:t>Analizar y promover las </a:t>
            </a:r>
            <a:r>
              <a:rPr lang="es-ES_tradnl" b="1" i="1" dirty="0">
                <a:latin typeface="Lucida Sans" panose="020B0602030504020204" pitchFamily="34" charset="0"/>
              </a:rPr>
              <a:t>recomendaciones </a:t>
            </a:r>
            <a:r>
              <a:rPr lang="es-ES_tradnl" b="1" i="1" dirty="0" smtClean="0">
                <a:latin typeface="Lucida Sans" panose="020B0602030504020204" pitchFamily="34" charset="0"/>
              </a:rPr>
              <a:t>para la regulación en salud que </a:t>
            </a:r>
            <a:r>
              <a:rPr lang="es-ES_tradnl" b="1" i="1" dirty="0">
                <a:latin typeface="Lucida Sans" panose="020B0602030504020204" pitchFamily="34" charset="0"/>
              </a:rPr>
              <a:t>se presentan </a:t>
            </a:r>
            <a:r>
              <a:rPr lang="es-ES_tradnl" b="1" i="1" dirty="0" smtClean="0">
                <a:latin typeface="Lucida Sans" panose="020B0602030504020204" pitchFamily="34" charset="0"/>
              </a:rPr>
              <a:t>y derivan </a:t>
            </a:r>
            <a:r>
              <a:rPr lang="es-ES_tradnl" b="1" i="1" dirty="0">
                <a:latin typeface="Lucida Sans" panose="020B0602030504020204" pitchFamily="34" charset="0"/>
              </a:rPr>
              <a:t>de dos ámbitos complementarios y no excluyentes:</a:t>
            </a:r>
            <a:endParaRPr lang="es-ES" b="1" i="1" dirty="0">
              <a:latin typeface="Lucida Sans" panose="020B0602030504020204" pitchFamily="34" charset="0"/>
            </a:endParaRPr>
          </a:p>
          <a:p>
            <a:pPr marL="0" lvl="0" indent="0">
              <a:buNone/>
            </a:pPr>
            <a:endParaRPr lang="es-ES_tradnl" b="1" i="1" dirty="0" smtClean="0">
              <a:latin typeface="Lucida Sans" panose="020B0602030504020204" pitchFamily="34" charset="0"/>
            </a:endParaRPr>
          </a:p>
          <a:p>
            <a:pPr marL="0" lvl="0" indent="0">
              <a:buNone/>
            </a:pPr>
            <a:r>
              <a:rPr lang="es-ES_tradnl" b="1" i="1" dirty="0" smtClean="0">
                <a:latin typeface="Lucida Sans" panose="020B0602030504020204" pitchFamily="34" charset="0"/>
              </a:rPr>
              <a:t>1) </a:t>
            </a:r>
            <a:r>
              <a:rPr lang="es-ES_tradnl" b="1" i="1" dirty="0" smtClean="0">
                <a:solidFill>
                  <a:srgbClr val="C00000"/>
                </a:solidFill>
                <a:latin typeface="Lucida Sans" panose="020B0602030504020204" pitchFamily="34" charset="0"/>
              </a:rPr>
              <a:t>Los </a:t>
            </a:r>
            <a:r>
              <a:rPr lang="es-ES_tradnl" b="1" i="1" dirty="0">
                <a:solidFill>
                  <a:srgbClr val="C00000"/>
                </a:solidFill>
                <a:latin typeface="Lucida Sans" panose="020B0602030504020204" pitchFamily="34" charset="0"/>
              </a:rPr>
              <a:t>compromisos internacionales</a:t>
            </a:r>
            <a:r>
              <a:rPr lang="es-ES_tradnl" b="1" i="1" dirty="0">
                <a:latin typeface="Lucida Sans" panose="020B0602030504020204" pitchFamily="34" charset="0"/>
              </a:rPr>
              <a:t> adquiridos por el gobierno de </a:t>
            </a:r>
            <a:r>
              <a:rPr lang="es-ES_tradnl" b="1" i="1" dirty="0" smtClean="0">
                <a:latin typeface="Lucida Sans" panose="020B0602030504020204" pitchFamily="34" charset="0"/>
              </a:rPr>
              <a:t>México</a:t>
            </a:r>
          </a:p>
          <a:p>
            <a:pPr marL="0" lvl="0" indent="0">
              <a:buNone/>
            </a:pPr>
            <a:r>
              <a:rPr lang="es-ES_tradnl" b="1" i="1" dirty="0" smtClean="0">
                <a:latin typeface="Lucida Sans" panose="020B0602030504020204" pitchFamily="34" charset="0"/>
              </a:rPr>
              <a:t> </a:t>
            </a:r>
            <a:endParaRPr lang="es-ES" b="1" i="1" dirty="0">
              <a:latin typeface="Lucida Sans" panose="020B0602030504020204" pitchFamily="34" charset="0"/>
            </a:endParaRPr>
          </a:p>
          <a:p>
            <a:pPr marL="0" lvl="0" indent="0">
              <a:buNone/>
            </a:pPr>
            <a:r>
              <a:rPr lang="es-ES_tradnl" b="1" i="1" dirty="0" smtClean="0">
                <a:latin typeface="Lucida Sans" panose="020B0602030504020204" pitchFamily="34" charset="0"/>
              </a:rPr>
              <a:t>2) </a:t>
            </a:r>
            <a:r>
              <a:rPr lang="es-ES_tradnl" b="1" i="1" dirty="0" smtClean="0">
                <a:solidFill>
                  <a:srgbClr val="C00000"/>
                </a:solidFill>
                <a:latin typeface="Lucida Sans" panose="020B0602030504020204" pitchFamily="34" charset="0"/>
              </a:rPr>
              <a:t>Lo </a:t>
            </a:r>
            <a:r>
              <a:rPr lang="es-ES_tradnl" b="1" i="1" dirty="0">
                <a:solidFill>
                  <a:srgbClr val="C00000"/>
                </a:solidFill>
                <a:latin typeface="Lucida Sans" panose="020B0602030504020204" pitchFamily="34" charset="0"/>
              </a:rPr>
              <a:t>normativo y programático nacional </a:t>
            </a:r>
            <a:r>
              <a:rPr lang="es-ES_tradnl" b="1" i="1" dirty="0">
                <a:latin typeface="Lucida Sans" panose="020B0602030504020204" pitchFamily="34" charset="0"/>
              </a:rPr>
              <a:t>para las acciones </a:t>
            </a:r>
            <a:r>
              <a:rPr lang="es-ES_tradnl" b="1" i="1" dirty="0" smtClean="0">
                <a:latin typeface="Lucida Sans" panose="020B0602030504020204" pitchFamily="34" charset="0"/>
              </a:rPr>
              <a:t>en regulación </a:t>
            </a:r>
            <a:r>
              <a:rPr lang="es-ES_tradnl" b="1" i="1" dirty="0" smtClean="0">
                <a:solidFill>
                  <a:srgbClr val="C00000"/>
                </a:solidFill>
                <a:latin typeface="Lucida Sans" panose="020B0602030504020204" pitchFamily="34" charset="0"/>
              </a:rPr>
              <a:t>desde el marco de la evaluación del desempeño </a:t>
            </a:r>
            <a:r>
              <a:rPr lang="es-ES_tradnl" b="1" i="1" dirty="0" smtClean="0">
                <a:latin typeface="Lucida Sans" panose="020B0602030504020204" pitchFamily="34" charset="0"/>
              </a:rPr>
              <a:t>y del impacto de los componentes, bienes y servicios que otorga el sector salud</a:t>
            </a:r>
          </a:p>
          <a:p>
            <a:pPr marL="0" lvl="0" indent="0">
              <a:buNone/>
            </a:pPr>
            <a:endParaRPr lang="es-ES" b="1" i="1" dirty="0">
              <a:latin typeface="Lucida Sans" panose="020B0602030504020204" pitchFamily="34" charset="0"/>
            </a:endParaRPr>
          </a:p>
          <a:p>
            <a:pPr marL="0" indent="0">
              <a:buNone/>
            </a:pPr>
            <a:r>
              <a:rPr lang="es-ES_tradnl" b="1" i="1" dirty="0">
                <a:latin typeface="Lucida Sans" panose="020B0602030504020204" pitchFamily="34" charset="0"/>
              </a:rPr>
              <a:t>Asimismo, en los dos ámbitos </a:t>
            </a:r>
            <a:r>
              <a:rPr lang="es-ES_tradnl" b="1" i="1" dirty="0" smtClean="0">
                <a:latin typeface="Lucida Sans" panose="020B0602030504020204" pitchFamily="34" charset="0"/>
              </a:rPr>
              <a:t>considerar </a:t>
            </a:r>
            <a:r>
              <a:rPr lang="es-ES_tradnl" b="1" i="1" dirty="0">
                <a:solidFill>
                  <a:srgbClr val="C00000"/>
                </a:solidFill>
                <a:latin typeface="Lucida Sans" panose="020B0602030504020204" pitchFamily="34" charset="0"/>
              </a:rPr>
              <a:t>Ias experiencias en otros países que son referencia mundial de éxito </a:t>
            </a:r>
            <a:r>
              <a:rPr lang="es-ES_tradnl" b="1" i="1" dirty="0">
                <a:latin typeface="Lucida Sans" panose="020B0602030504020204" pitchFamily="34" charset="0"/>
              </a:rPr>
              <a:t>y </a:t>
            </a:r>
            <a:r>
              <a:rPr lang="es-ES_tradnl" b="1" i="1" dirty="0" smtClean="0">
                <a:latin typeface="Lucida Sans" panose="020B0602030504020204" pitchFamily="34" charset="0"/>
              </a:rPr>
              <a:t>de aquellas </a:t>
            </a:r>
            <a:r>
              <a:rPr lang="es-ES_tradnl" b="1" i="1" dirty="0">
                <a:latin typeface="Lucida Sans" panose="020B0602030504020204" pitchFamily="34" charset="0"/>
              </a:rPr>
              <a:t>recomendaciones </a:t>
            </a:r>
            <a:r>
              <a:rPr lang="es-ES_tradnl" b="1" i="1" dirty="0" smtClean="0">
                <a:latin typeface="Lucida Sans" panose="020B0602030504020204" pitchFamily="34" charset="0"/>
              </a:rPr>
              <a:t>de </a:t>
            </a:r>
            <a:r>
              <a:rPr lang="es-ES_tradnl" b="1" i="1" dirty="0">
                <a:latin typeface="Lucida Sans" panose="020B0602030504020204" pitchFamily="34" charset="0"/>
              </a:rPr>
              <a:t>los expertos nacionales e internacionales</a:t>
            </a:r>
            <a:endParaRPr lang="es-ES" b="1" i="1" dirty="0">
              <a:latin typeface="Lucida Sans" panose="020B0602030504020204" pitchFamily="34" charset="0"/>
            </a:endParaRPr>
          </a:p>
        </p:txBody>
      </p:sp>
    </p:spTree>
    <p:extLst>
      <p:ext uri="{BB962C8B-B14F-4D97-AF65-F5344CB8AC3E}">
        <p14:creationId xmlns:p14="http://schemas.microsoft.com/office/powerpoint/2010/main" val="23562221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Imagen 2" descr="ANM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794792"/>
            <a:ext cx="1338064" cy="1338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CuadroTexto"/>
          <p:cNvSpPr txBox="1"/>
          <p:nvPr/>
        </p:nvSpPr>
        <p:spPr>
          <a:xfrm>
            <a:off x="395536" y="3068960"/>
            <a:ext cx="8352928" cy="646331"/>
          </a:xfrm>
          <a:prstGeom prst="rect">
            <a:avLst/>
          </a:prstGeom>
          <a:solidFill>
            <a:srgbClr val="CCFF33"/>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MX" sz="3600" b="1" dirty="0">
                <a:solidFill>
                  <a:srgbClr val="000000"/>
                </a:solidFill>
              </a:rPr>
              <a:t>MUCHAS GRACIAS</a:t>
            </a:r>
          </a:p>
        </p:txBody>
      </p:sp>
    </p:spTree>
    <p:extLst>
      <p:ext uri="{BB962C8B-B14F-4D97-AF65-F5344CB8AC3E}">
        <p14:creationId xmlns:p14="http://schemas.microsoft.com/office/powerpoint/2010/main" val="25336070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476672"/>
            <a:ext cx="8424936" cy="5688632"/>
          </a:xfrm>
        </p:spPr>
        <p:txBody>
          <a:bodyPr/>
          <a:lstStyle/>
          <a:p>
            <a:pPr marL="0" indent="0">
              <a:buNone/>
            </a:pPr>
            <a:r>
              <a:rPr lang="es-MX" sz="2200" b="1" i="1" dirty="0">
                <a:solidFill>
                  <a:srgbClr val="C00000"/>
                </a:solidFill>
                <a:latin typeface="Lucida Sans" pitchFamily="34" charset="0"/>
              </a:rPr>
              <a:t>Antecedentes y contexto </a:t>
            </a:r>
            <a:endParaRPr lang="es-MX" sz="2200" b="1" i="1" dirty="0" smtClean="0">
              <a:solidFill>
                <a:srgbClr val="C00000"/>
              </a:solidFill>
              <a:latin typeface="Lucida Sans" pitchFamily="34" charset="0"/>
            </a:endParaRPr>
          </a:p>
          <a:p>
            <a:pPr marL="0" indent="0">
              <a:buNone/>
            </a:pPr>
            <a:endParaRPr lang="es-MX" sz="2200" b="1" i="1" dirty="0">
              <a:solidFill>
                <a:srgbClr val="C00000"/>
              </a:solidFill>
              <a:latin typeface="Lucida Sans" pitchFamily="34" charset="0"/>
            </a:endParaRPr>
          </a:p>
          <a:p>
            <a:pPr marL="0" indent="0">
              <a:buNone/>
            </a:pPr>
            <a:endParaRPr lang="es-MX" sz="2200" b="1" i="1" dirty="0" smtClean="0">
              <a:solidFill>
                <a:srgbClr val="C00000"/>
              </a:solidFill>
              <a:latin typeface="Lucida Sans" pitchFamily="34" charset="0"/>
            </a:endParaRPr>
          </a:p>
          <a:p>
            <a:pPr marL="0" indent="0" algn="just">
              <a:buNone/>
            </a:pPr>
            <a:r>
              <a:rPr lang="es-MX" sz="2200" i="1" dirty="0" smtClean="0">
                <a:latin typeface="Lucida Sans" pitchFamily="34" charset="0"/>
              </a:rPr>
              <a:t>La </a:t>
            </a:r>
            <a:r>
              <a:rPr lang="es-MX" sz="2200" i="1" dirty="0">
                <a:latin typeface="Lucida Sans" pitchFamily="34" charset="0"/>
              </a:rPr>
              <a:t>equidad y el desarrollo sostenible en un mundo globalizado  son resultado de la capacidad </a:t>
            </a:r>
            <a:r>
              <a:rPr lang="es-MX" sz="2200" i="1" dirty="0" smtClean="0">
                <a:latin typeface="Lucida Sans" pitchFamily="34" charset="0"/>
              </a:rPr>
              <a:t>para respetar, </a:t>
            </a:r>
          </a:p>
          <a:p>
            <a:pPr marL="0" indent="0" algn="just">
              <a:buNone/>
            </a:pPr>
            <a:r>
              <a:rPr lang="es-MX" sz="2200" i="1" dirty="0" smtClean="0">
                <a:latin typeface="Lucida Sans" pitchFamily="34" charset="0"/>
              </a:rPr>
              <a:t>proteger, garantizar y promover los </a:t>
            </a:r>
            <a:r>
              <a:rPr lang="es-MX" sz="2200" b="1" i="1" dirty="0" smtClean="0">
                <a:solidFill>
                  <a:srgbClr val="0000CC"/>
                </a:solidFill>
                <a:latin typeface="Lucida Sans" pitchFamily="34" charset="0"/>
              </a:rPr>
              <a:t>Derechos Humanos </a:t>
            </a:r>
          </a:p>
          <a:p>
            <a:pPr marL="0" indent="0" algn="just">
              <a:buNone/>
            </a:pPr>
            <a:endParaRPr lang="es-MX" sz="2200" i="1" dirty="0">
              <a:latin typeface="Lucida Sans" pitchFamily="34" charset="0"/>
            </a:endParaRPr>
          </a:p>
          <a:p>
            <a:pPr marL="0" indent="0" algn="just">
              <a:buNone/>
            </a:pPr>
            <a:r>
              <a:rPr lang="es-MX" sz="2200" i="1" dirty="0" smtClean="0">
                <a:latin typeface="Lucida Sans" pitchFamily="34" charset="0"/>
              </a:rPr>
              <a:t>En la </a:t>
            </a:r>
            <a:r>
              <a:rPr lang="es-MX" sz="2200" i="1" dirty="0">
                <a:latin typeface="Lucida Sans" pitchFamily="34" charset="0"/>
              </a:rPr>
              <a:t>perspectiva </a:t>
            </a:r>
            <a:r>
              <a:rPr lang="es-MX" sz="2200" i="1" dirty="0" smtClean="0">
                <a:latin typeface="Lucida Sans" pitchFamily="34" charset="0"/>
              </a:rPr>
              <a:t>del </a:t>
            </a:r>
            <a:r>
              <a:rPr lang="es-MX" sz="2200" b="1" i="1" dirty="0" smtClean="0">
                <a:solidFill>
                  <a:srgbClr val="0000CC"/>
                </a:solidFill>
                <a:latin typeface="Lucida Sans" pitchFamily="34" charset="0"/>
              </a:rPr>
              <a:t>desarrollo </a:t>
            </a:r>
            <a:r>
              <a:rPr lang="es-MX" sz="2200" b="1" i="1" dirty="0">
                <a:solidFill>
                  <a:srgbClr val="0000CC"/>
                </a:solidFill>
                <a:latin typeface="Lucida Sans" pitchFamily="34" charset="0"/>
              </a:rPr>
              <a:t>de la </a:t>
            </a:r>
            <a:r>
              <a:rPr lang="es-MX" sz="2200" b="1" i="1" dirty="0" smtClean="0">
                <a:solidFill>
                  <a:srgbClr val="0000CC"/>
                </a:solidFill>
                <a:latin typeface="Lucida Sans" pitchFamily="34" charset="0"/>
              </a:rPr>
              <a:t>capacidad </a:t>
            </a:r>
            <a:r>
              <a:rPr lang="es-MX" sz="2200" b="1" i="1" dirty="0">
                <a:solidFill>
                  <a:srgbClr val="0000CC"/>
                </a:solidFill>
                <a:latin typeface="Lucida Sans" pitchFamily="34" charset="0"/>
              </a:rPr>
              <a:t>para la Regulación en </a:t>
            </a:r>
            <a:r>
              <a:rPr lang="es-MX" sz="2200" b="1" i="1" dirty="0" smtClean="0">
                <a:solidFill>
                  <a:srgbClr val="0000CC"/>
                </a:solidFill>
                <a:latin typeface="Lucida Sans" pitchFamily="34" charset="0"/>
              </a:rPr>
              <a:t>Salud, la variable población</a:t>
            </a:r>
            <a:r>
              <a:rPr lang="es-MX" sz="2200" i="1" dirty="0" smtClean="0">
                <a:solidFill>
                  <a:srgbClr val="000000"/>
                </a:solidFill>
                <a:latin typeface="Lucida Sans" pitchFamily="34" charset="0"/>
              </a:rPr>
              <a:t> adquiere</a:t>
            </a:r>
            <a:r>
              <a:rPr lang="es-MX" sz="2200" i="1" dirty="0" smtClean="0">
                <a:latin typeface="Lucida Sans" pitchFamily="34" charset="0"/>
              </a:rPr>
              <a:t> mayor importancia por su </a:t>
            </a:r>
            <a:r>
              <a:rPr lang="es-MX" sz="2200" b="1" i="1" dirty="0" smtClean="0">
                <a:solidFill>
                  <a:srgbClr val="0000CC"/>
                </a:solidFill>
                <a:latin typeface="Lucida Sans" pitchFamily="34" charset="0"/>
              </a:rPr>
              <a:t>incremento</a:t>
            </a:r>
            <a:r>
              <a:rPr lang="es-MX" sz="2200" i="1" dirty="0" smtClean="0">
                <a:latin typeface="Lucida Sans" pitchFamily="34" charset="0"/>
              </a:rPr>
              <a:t> </a:t>
            </a:r>
            <a:r>
              <a:rPr lang="es-MX" sz="2200" b="1" i="1" dirty="0" smtClean="0">
                <a:solidFill>
                  <a:srgbClr val="0000CC"/>
                </a:solidFill>
                <a:latin typeface="Lucida Sans" pitchFamily="34" charset="0"/>
              </a:rPr>
              <a:t>acelerado,</a:t>
            </a:r>
            <a:r>
              <a:rPr lang="es-MX" sz="2200" i="1" dirty="0" smtClean="0">
                <a:latin typeface="Lucida Sans" pitchFamily="34" charset="0"/>
              </a:rPr>
              <a:t> principalmente en países de bajo y medio desarrollo, y por </a:t>
            </a:r>
            <a:r>
              <a:rPr lang="es-MX" sz="2200" b="1" i="1" dirty="0" smtClean="0">
                <a:solidFill>
                  <a:srgbClr val="0000CC"/>
                </a:solidFill>
                <a:latin typeface="Lucida Sans" pitchFamily="34" charset="0"/>
              </a:rPr>
              <a:t>el impacto</a:t>
            </a:r>
            <a:r>
              <a:rPr lang="es-MX" sz="2200" i="1" dirty="0" smtClean="0">
                <a:latin typeface="Lucida Sans" pitchFamily="34" charset="0"/>
              </a:rPr>
              <a:t> que ha tenido y que ahora tendrá para poder enfrentar los </a:t>
            </a:r>
            <a:r>
              <a:rPr lang="es-MX" sz="2200" i="1" dirty="0">
                <a:latin typeface="Lucida Sans" pitchFamily="34" charset="0"/>
              </a:rPr>
              <a:t>desafíos </a:t>
            </a:r>
            <a:r>
              <a:rPr lang="es-MX" sz="2200" i="1" dirty="0" smtClean="0">
                <a:latin typeface="Lucida Sans" pitchFamily="34" charset="0"/>
              </a:rPr>
              <a:t>para un </a:t>
            </a:r>
            <a:r>
              <a:rPr lang="es-MX" sz="2200" b="1" i="1" dirty="0" smtClean="0">
                <a:solidFill>
                  <a:srgbClr val="0000CC"/>
                </a:solidFill>
                <a:latin typeface="Lucida Sans" pitchFamily="34" charset="0"/>
              </a:rPr>
              <a:t>desarrollo sostenible con equidad </a:t>
            </a:r>
            <a:endParaRPr lang="es-MX" sz="2200" b="1" i="1" dirty="0">
              <a:solidFill>
                <a:srgbClr val="0000CC"/>
              </a:solidFill>
              <a:latin typeface="Lucida Sans" pitchFamily="34" charset="0"/>
            </a:endParaRPr>
          </a:p>
          <a:p>
            <a:pPr marL="0" indent="0">
              <a:buNone/>
            </a:pPr>
            <a:endParaRPr lang="es-MX" sz="2200" b="1" i="1" dirty="0">
              <a:latin typeface="Lucida Sans" pitchFamily="34" charset="0"/>
            </a:endParaRPr>
          </a:p>
          <a:p>
            <a:pPr marL="0" indent="0">
              <a:buNone/>
            </a:pPr>
            <a:endParaRPr lang="es-ES" sz="2200" dirty="0"/>
          </a:p>
        </p:txBody>
      </p:sp>
    </p:spTree>
    <p:extLst>
      <p:ext uri="{BB962C8B-B14F-4D97-AF65-F5344CB8AC3E}">
        <p14:creationId xmlns:p14="http://schemas.microsoft.com/office/powerpoint/2010/main" val="18221372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p:cNvPicPr>
          <p:nvPr>
            <p:ph idx="1"/>
          </p:nvPr>
        </p:nvPicPr>
        <p:blipFill>
          <a:blip r:embed="rId2"/>
          <a:stretch>
            <a:fillRect/>
          </a:stretch>
        </p:blipFill>
        <p:spPr>
          <a:xfrm>
            <a:off x="539552" y="476673"/>
            <a:ext cx="7920880" cy="5832647"/>
          </a:xfrm>
          <a:prstGeom prst="rect">
            <a:avLst/>
          </a:prstGeom>
        </p:spPr>
      </p:pic>
      <p:sp>
        <p:nvSpPr>
          <p:cNvPr id="6" name="5 CuadroTexto"/>
          <p:cNvSpPr txBox="1"/>
          <p:nvPr/>
        </p:nvSpPr>
        <p:spPr>
          <a:xfrm>
            <a:off x="827584" y="548681"/>
            <a:ext cx="7383753" cy="40011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s-MX" sz="2000" b="1" i="1" dirty="0" smtClean="0">
                <a:solidFill>
                  <a:srgbClr val="C00000"/>
                </a:solidFill>
                <a:latin typeface="Lucida Sans" panose="020B0602030504020204" pitchFamily="34" charset="0"/>
              </a:rPr>
              <a:t>LOS 20 PAÍSES CON MAYOR POBLACIÓN EN EL MUNDO</a:t>
            </a:r>
            <a:endParaRPr lang="es-ES" sz="2000" b="1" i="1" dirty="0">
              <a:solidFill>
                <a:srgbClr val="C00000"/>
              </a:solidFill>
              <a:latin typeface="Lucida Sans" panose="020B0602030504020204" pitchFamily="34" charset="0"/>
            </a:endParaRPr>
          </a:p>
        </p:txBody>
      </p:sp>
    </p:spTree>
    <p:extLst>
      <p:ext uri="{BB962C8B-B14F-4D97-AF65-F5344CB8AC3E}">
        <p14:creationId xmlns:p14="http://schemas.microsoft.com/office/powerpoint/2010/main" val="18016002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11760" y="374835"/>
            <a:ext cx="4176463" cy="5906597"/>
          </a:xfrm>
          <a:prstGeom prst="rect">
            <a:avLst/>
          </a:prstGeom>
          <a:ln/>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35962385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496" y="1772816"/>
            <a:ext cx="9073008" cy="4365315"/>
          </a:xfrm>
          <a:prstGeom prst="rect">
            <a:avLst/>
          </a:prstGeom>
          <a:ln/>
        </p:spPr>
        <p:style>
          <a:lnRef idx="2">
            <a:schemeClr val="accent2"/>
          </a:lnRef>
          <a:fillRef idx="1">
            <a:schemeClr val="lt1"/>
          </a:fillRef>
          <a:effectRef idx="0">
            <a:schemeClr val="accent2"/>
          </a:effectRef>
          <a:fontRef idx="minor">
            <a:schemeClr val="dk1"/>
          </a:fontRef>
        </p:style>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3" y="548680"/>
            <a:ext cx="1656183" cy="1022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107504" y="2127169"/>
            <a:ext cx="1558440" cy="307777"/>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algn="ctr"/>
            <a:r>
              <a:rPr lang="es-MX" sz="1400" b="1" i="1" dirty="0" smtClean="0">
                <a:latin typeface="Lucida Sans" panose="020B0602030504020204" pitchFamily="34" charset="0"/>
                <a:cs typeface="Lucida Sans" panose="020B0602040502020204" pitchFamily="34" charset="0"/>
              </a:rPr>
              <a:t>PROBABILIDAD</a:t>
            </a:r>
            <a:endParaRPr lang="es-MX" sz="1400" b="1" i="1" dirty="0">
              <a:latin typeface="Lucida Sans" panose="020B0602030504020204" pitchFamily="34" charset="0"/>
              <a:cs typeface="Lucida Sans" panose="020B0602040502020204" pitchFamily="34" charset="0"/>
            </a:endParaRPr>
          </a:p>
        </p:txBody>
      </p:sp>
      <p:sp>
        <p:nvSpPr>
          <p:cNvPr id="3" name="2 Rectángulo"/>
          <p:cNvSpPr/>
          <p:nvPr/>
        </p:nvSpPr>
        <p:spPr>
          <a:xfrm>
            <a:off x="3923928" y="2132856"/>
            <a:ext cx="1045479" cy="307777"/>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pPr algn="ctr"/>
            <a:r>
              <a:rPr lang="es-MX" sz="1400" b="1" i="1" dirty="0">
                <a:latin typeface="Lucida Sans" panose="020B0602030504020204" pitchFamily="34" charset="0"/>
                <a:cs typeface="Lucida Sans" panose="020B0602040502020204" pitchFamily="34" charset="0"/>
              </a:rPr>
              <a:t>IMPACTO</a:t>
            </a:r>
            <a:endParaRPr lang="es-MX" sz="1400" i="1" dirty="0">
              <a:latin typeface="Lucida Sans" panose="020B0602030504020204" pitchFamily="34" charset="0"/>
            </a:endParaRPr>
          </a:p>
        </p:txBody>
      </p:sp>
      <p:sp>
        <p:nvSpPr>
          <p:cNvPr id="4" name="3 CuadroTexto"/>
          <p:cNvSpPr txBox="1"/>
          <p:nvPr/>
        </p:nvSpPr>
        <p:spPr>
          <a:xfrm>
            <a:off x="399519" y="2607726"/>
            <a:ext cx="3456384" cy="348557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s-MX" sz="1050" b="1" dirty="0" smtClean="0">
                <a:latin typeface="Lucida Sans" panose="020B0602040502020204" pitchFamily="34" charset="0"/>
                <a:cs typeface="Lucida Sans" panose="020B0602040502020204" pitchFamily="34" charset="0"/>
              </a:rPr>
              <a:t>Migración involuntaria masiva</a:t>
            </a:r>
          </a:p>
          <a:p>
            <a:endParaRPr lang="es-MX" sz="1050" b="1" dirty="0">
              <a:latin typeface="Lucida Sans" panose="020B0602040502020204" pitchFamily="34" charset="0"/>
              <a:cs typeface="Lucida Sans" panose="020B0602040502020204" pitchFamily="34" charset="0"/>
            </a:endParaRPr>
          </a:p>
          <a:p>
            <a:r>
              <a:rPr lang="es-MX" sz="1050" b="1" dirty="0" smtClean="0">
                <a:latin typeface="Lucida Sans" panose="020B0602040502020204" pitchFamily="34" charset="0"/>
                <a:cs typeface="Lucida Sans" panose="020B0602040502020204" pitchFamily="34" charset="0"/>
              </a:rPr>
              <a:t>Eventos climáticos extremos</a:t>
            </a:r>
          </a:p>
          <a:p>
            <a:endParaRPr lang="es-MX" sz="1050" b="1" dirty="0">
              <a:latin typeface="Lucida Sans" panose="020B0602040502020204" pitchFamily="34" charset="0"/>
              <a:cs typeface="Lucida Sans" panose="020B0602040502020204" pitchFamily="34" charset="0"/>
            </a:endParaRPr>
          </a:p>
          <a:p>
            <a:r>
              <a:rPr lang="es-MX" sz="1050" b="1" dirty="0" smtClean="0">
                <a:latin typeface="Lucida Sans" panose="020B0602040502020204" pitchFamily="34" charset="0"/>
                <a:cs typeface="Lucida Sans" panose="020B0602040502020204" pitchFamily="34" charset="0"/>
              </a:rPr>
              <a:t>Falla en la control y adaptación del cambio climático</a:t>
            </a:r>
          </a:p>
          <a:p>
            <a:endParaRPr lang="es-MX" sz="1050" b="1" dirty="0">
              <a:latin typeface="Lucida Sans" panose="020B0602040502020204" pitchFamily="34" charset="0"/>
              <a:cs typeface="Lucida Sans" panose="020B0602040502020204" pitchFamily="34" charset="0"/>
            </a:endParaRPr>
          </a:p>
          <a:p>
            <a:r>
              <a:rPr lang="es-MX" sz="1050" b="1" dirty="0" smtClean="0">
                <a:latin typeface="Lucida Sans" panose="020B0602040502020204" pitchFamily="34" charset="0"/>
                <a:cs typeface="Lucida Sans" panose="020B0602040502020204" pitchFamily="34" charset="0"/>
              </a:rPr>
              <a:t>Conflictos interestatales</a:t>
            </a:r>
          </a:p>
          <a:p>
            <a:endParaRPr lang="es-MX" sz="1050" b="1" dirty="0">
              <a:latin typeface="Lucida Sans" panose="020B0602040502020204" pitchFamily="34" charset="0"/>
              <a:cs typeface="Lucida Sans" panose="020B0602040502020204" pitchFamily="34" charset="0"/>
            </a:endParaRPr>
          </a:p>
          <a:p>
            <a:r>
              <a:rPr lang="es-MX" sz="1050" b="1" dirty="0" smtClean="0">
                <a:latin typeface="Lucida Sans" panose="020B0602040502020204" pitchFamily="34" charset="0"/>
                <a:cs typeface="Lucida Sans" panose="020B0602040502020204" pitchFamily="34" charset="0"/>
              </a:rPr>
              <a:t>Catástrofes naturales</a:t>
            </a:r>
          </a:p>
          <a:p>
            <a:endParaRPr lang="es-MX" sz="1050" b="1" dirty="0">
              <a:latin typeface="Lucida Sans" panose="020B0602040502020204" pitchFamily="34" charset="0"/>
              <a:cs typeface="Lucida Sans" panose="020B0602040502020204" pitchFamily="34" charset="0"/>
            </a:endParaRPr>
          </a:p>
          <a:p>
            <a:r>
              <a:rPr lang="es-MX" sz="1050" b="1" dirty="0" smtClean="0">
                <a:latin typeface="Lucida Sans" panose="020B0602040502020204" pitchFamily="34" charset="0"/>
                <a:cs typeface="Lucida Sans" panose="020B0602040502020204" pitchFamily="34" charset="0"/>
              </a:rPr>
              <a:t>Fallas en la governanza nacional</a:t>
            </a:r>
          </a:p>
          <a:p>
            <a:endParaRPr lang="es-MX" sz="1050" b="1" dirty="0">
              <a:latin typeface="Lucida Sans" panose="020B0602040502020204" pitchFamily="34" charset="0"/>
              <a:cs typeface="Lucida Sans" panose="020B0602040502020204" pitchFamily="34" charset="0"/>
            </a:endParaRPr>
          </a:p>
          <a:p>
            <a:r>
              <a:rPr lang="es-MX" sz="1050" b="1" dirty="0" smtClean="0">
                <a:latin typeface="Lucida Sans" panose="020B0602040502020204" pitchFamily="34" charset="0"/>
                <a:cs typeface="Lucida Sans" panose="020B0602040502020204" pitchFamily="34" charset="0"/>
              </a:rPr>
              <a:t>Desempleo y subempleo</a:t>
            </a:r>
          </a:p>
          <a:p>
            <a:endParaRPr lang="es-MX" sz="1050" b="1" dirty="0" smtClean="0">
              <a:latin typeface="Lucida Sans" panose="020B0602040502020204" pitchFamily="34" charset="0"/>
              <a:cs typeface="Lucida Sans" panose="020B0602040502020204" pitchFamily="34" charset="0"/>
            </a:endParaRPr>
          </a:p>
          <a:p>
            <a:r>
              <a:rPr lang="es-MX" sz="1050" b="1" dirty="0" smtClean="0">
                <a:latin typeface="Lucida Sans" panose="020B0602040502020204" pitchFamily="34" charset="0"/>
                <a:cs typeface="Lucida Sans" panose="020B0602040502020204" pitchFamily="34" charset="0"/>
              </a:rPr>
              <a:t>Robo y fraude de datos</a:t>
            </a:r>
          </a:p>
          <a:p>
            <a:endParaRPr lang="es-MX" sz="1050" b="1" dirty="0" smtClean="0">
              <a:latin typeface="Lucida Sans" panose="020B0602040502020204" pitchFamily="34" charset="0"/>
              <a:cs typeface="Lucida Sans" panose="020B0602040502020204" pitchFamily="34" charset="0"/>
            </a:endParaRPr>
          </a:p>
          <a:p>
            <a:r>
              <a:rPr lang="es-MX" sz="1050" b="1" dirty="0" smtClean="0">
                <a:latin typeface="Lucida Sans" panose="020B0602040502020204" pitchFamily="34" charset="0"/>
                <a:cs typeface="Lucida Sans" panose="020B0602040502020204" pitchFamily="34" charset="0"/>
              </a:rPr>
              <a:t>Crisis del agua</a:t>
            </a:r>
          </a:p>
          <a:p>
            <a:endParaRPr lang="es-MX" sz="1050" b="1" dirty="0" smtClean="0">
              <a:latin typeface="Lucida Sans" panose="020B0602040502020204" pitchFamily="34" charset="0"/>
              <a:cs typeface="Lucida Sans" panose="020B0602040502020204" pitchFamily="34" charset="0"/>
            </a:endParaRPr>
          </a:p>
          <a:p>
            <a:r>
              <a:rPr lang="es-MX" sz="1050" b="1" dirty="0" smtClean="0">
                <a:latin typeface="Lucida Sans" panose="020B0602040502020204" pitchFamily="34" charset="0"/>
                <a:cs typeface="Lucida Sans" panose="020B0602040502020204" pitchFamily="34" charset="0"/>
              </a:rPr>
              <a:t>Comercio ilegal</a:t>
            </a:r>
          </a:p>
          <a:p>
            <a:endParaRPr lang="es-MX" sz="1050" b="1" dirty="0">
              <a:latin typeface="Lucida Sans" panose="020B0602040502020204" pitchFamily="34" charset="0"/>
              <a:cs typeface="Lucida Sans" panose="020B0602040502020204" pitchFamily="34" charset="0"/>
            </a:endParaRPr>
          </a:p>
        </p:txBody>
      </p:sp>
      <p:sp>
        <p:nvSpPr>
          <p:cNvPr id="5" name="4 Rectángulo"/>
          <p:cNvSpPr/>
          <p:nvPr/>
        </p:nvSpPr>
        <p:spPr>
          <a:xfrm>
            <a:off x="4139952" y="2671028"/>
            <a:ext cx="3240360" cy="332398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lvl="0"/>
            <a:r>
              <a:rPr lang="es-MX" sz="1050" b="1" dirty="0">
                <a:solidFill>
                  <a:srgbClr val="000000"/>
                </a:solidFill>
                <a:latin typeface="Lucida Sans" panose="020B0602040502020204" pitchFamily="34" charset="0"/>
                <a:cs typeface="Lucida Sans" panose="020B0602040502020204" pitchFamily="34" charset="0"/>
              </a:rPr>
              <a:t>Falla en la control y adaptación del </a:t>
            </a:r>
            <a:r>
              <a:rPr lang="es-MX" sz="1050" b="1" dirty="0" smtClean="0">
                <a:solidFill>
                  <a:srgbClr val="000000"/>
                </a:solidFill>
                <a:latin typeface="Lucida Sans" panose="020B0602040502020204" pitchFamily="34" charset="0"/>
                <a:cs typeface="Lucida Sans" panose="020B0602040502020204" pitchFamily="34" charset="0"/>
              </a:rPr>
              <a:t>cambio</a:t>
            </a:r>
          </a:p>
          <a:p>
            <a:pPr lvl="0"/>
            <a:r>
              <a:rPr lang="es-MX" sz="1050" b="1" dirty="0" smtClean="0">
                <a:solidFill>
                  <a:srgbClr val="000000"/>
                </a:solidFill>
                <a:latin typeface="Lucida Sans" panose="020B0602040502020204" pitchFamily="34" charset="0"/>
                <a:cs typeface="Lucida Sans" panose="020B0602040502020204" pitchFamily="34" charset="0"/>
              </a:rPr>
              <a:t>Climático</a:t>
            </a:r>
          </a:p>
          <a:p>
            <a:pPr lvl="0"/>
            <a:r>
              <a:rPr lang="es-MX" sz="1050" b="1" dirty="0" smtClean="0">
                <a:solidFill>
                  <a:srgbClr val="000000"/>
                </a:solidFill>
                <a:latin typeface="Lucida Sans" panose="020B0602040502020204" pitchFamily="34" charset="0"/>
                <a:cs typeface="Lucida Sans" panose="020B0602040502020204" pitchFamily="34" charset="0"/>
              </a:rPr>
              <a:t>Armas de destrucción masiva</a:t>
            </a:r>
          </a:p>
          <a:p>
            <a:pPr lvl="0"/>
            <a:endParaRPr lang="es-MX" sz="1050" b="1" dirty="0">
              <a:solidFill>
                <a:srgbClr val="000000"/>
              </a:solidFill>
              <a:latin typeface="Lucida Sans" panose="020B0602040502020204" pitchFamily="34" charset="0"/>
              <a:cs typeface="Lucida Sans" panose="020B0602040502020204" pitchFamily="34" charset="0"/>
            </a:endParaRPr>
          </a:p>
          <a:p>
            <a:pPr lvl="0"/>
            <a:r>
              <a:rPr lang="es-MX" sz="1050" b="1" dirty="0" smtClean="0">
                <a:solidFill>
                  <a:srgbClr val="000000"/>
                </a:solidFill>
                <a:latin typeface="Lucida Sans" panose="020B0602040502020204" pitchFamily="34" charset="0"/>
                <a:cs typeface="Lucida Sans" panose="020B0602040502020204" pitchFamily="34" charset="0"/>
              </a:rPr>
              <a:t>Crisis del agua </a:t>
            </a:r>
          </a:p>
          <a:p>
            <a:pPr lvl="0"/>
            <a:endParaRPr lang="es-MX" sz="1050" b="1" dirty="0">
              <a:solidFill>
                <a:srgbClr val="000000"/>
              </a:solidFill>
              <a:latin typeface="Lucida Sans" panose="020B0602040502020204" pitchFamily="34" charset="0"/>
              <a:cs typeface="Lucida Sans" panose="020B0602040502020204" pitchFamily="34" charset="0"/>
            </a:endParaRPr>
          </a:p>
          <a:p>
            <a:pPr lvl="0"/>
            <a:r>
              <a:rPr lang="es-MX" sz="1050" b="1" dirty="0" smtClean="0">
                <a:solidFill>
                  <a:srgbClr val="000000"/>
                </a:solidFill>
                <a:latin typeface="Lucida Sans" panose="020B0602040502020204" pitchFamily="34" charset="0"/>
                <a:cs typeface="Lucida Sans" panose="020B0602040502020204" pitchFamily="34" charset="0"/>
              </a:rPr>
              <a:t>Migración involuntaria masiva</a:t>
            </a:r>
          </a:p>
          <a:p>
            <a:pPr lvl="0"/>
            <a:endParaRPr lang="es-MX" sz="1050" b="1" dirty="0">
              <a:solidFill>
                <a:srgbClr val="000000"/>
              </a:solidFill>
              <a:latin typeface="Lucida Sans" panose="020B0602040502020204" pitchFamily="34" charset="0"/>
              <a:cs typeface="Lucida Sans" panose="020B0602040502020204" pitchFamily="34" charset="0"/>
            </a:endParaRPr>
          </a:p>
          <a:p>
            <a:pPr lvl="0"/>
            <a:r>
              <a:rPr lang="es-MX" sz="1050" b="1" dirty="0" smtClean="0">
                <a:solidFill>
                  <a:srgbClr val="000000"/>
                </a:solidFill>
                <a:latin typeface="Lucida Sans" panose="020B0602040502020204" pitchFamily="34" charset="0"/>
                <a:cs typeface="Lucida Sans" panose="020B0602040502020204" pitchFamily="34" charset="0"/>
              </a:rPr>
              <a:t>Crisis de precios para energía </a:t>
            </a:r>
          </a:p>
          <a:p>
            <a:pPr lvl="0"/>
            <a:endParaRPr lang="es-MX" sz="1050" b="1" dirty="0">
              <a:solidFill>
                <a:srgbClr val="000000"/>
              </a:solidFill>
              <a:latin typeface="Lucida Sans" panose="020B0602040502020204" pitchFamily="34" charset="0"/>
              <a:cs typeface="Lucida Sans" panose="020B0602040502020204" pitchFamily="34" charset="0"/>
            </a:endParaRPr>
          </a:p>
          <a:p>
            <a:pPr lvl="0"/>
            <a:r>
              <a:rPr lang="es-MX" sz="1050" b="1" dirty="0" smtClean="0">
                <a:solidFill>
                  <a:srgbClr val="000000"/>
                </a:solidFill>
                <a:latin typeface="Lucida Sans" panose="020B0602040502020204" pitchFamily="34" charset="0"/>
                <a:cs typeface="Lucida Sans" panose="020B0602040502020204" pitchFamily="34" charset="0"/>
              </a:rPr>
              <a:t>Pérdida de la biodiversidad y colapso de ecosistemas</a:t>
            </a:r>
          </a:p>
          <a:p>
            <a:pPr lvl="0"/>
            <a:endParaRPr lang="es-MX" sz="1050" b="1" dirty="0">
              <a:solidFill>
                <a:srgbClr val="000000"/>
              </a:solidFill>
              <a:latin typeface="Lucida Sans" panose="020B0602040502020204" pitchFamily="34" charset="0"/>
              <a:cs typeface="Lucida Sans" panose="020B0602040502020204" pitchFamily="34" charset="0"/>
            </a:endParaRPr>
          </a:p>
          <a:p>
            <a:pPr lvl="0"/>
            <a:r>
              <a:rPr lang="es-MX" sz="1050" b="1" dirty="0" smtClean="0">
                <a:solidFill>
                  <a:srgbClr val="000000"/>
                </a:solidFill>
                <a:latin typeface="Lucida Sans" panose="020B0602040502020204" pitchFamily="34" charset="0"/>
                <a:cs typeface="Lucida Sans" panose="020B0602040502020204" pitchFamily="34" charset="0"/>
              </a:rPr>
              <a:t>Crisis financieras </a:t>
            </a:r>
          </a:p>
          <a:p>
            <a:pPr lvl="0"/>
            <a:endParaRPr lang="es-MX" sz="1050" b="1" dirty="0">
              <a:solidFill>
                <a:srgbClr val="000000"/>
              </a:solidFill>
              <a:latin typeface="Lucida Sans" panose="020B0602040502020204" pitchFamily="34" charset="0"/>
              <a:cs typeface="Lucida Sans" panose="020B0602040502020204" pitchFamily="34" charset="0"/>
            </a:endParaRPr>
          </a:p>
          <a:p>
            <a:pPr lvl="0"/>
            <a:r>
              <a:rPr lang="es-MX" sz="1050" b="1" dirty="0" smtClean="0">
                <a:solidFill>
                  <a:srgbClr val="000000"/>
                </a:solidFill>
                <a:latin typeface="Lucida Sans" panose="020B0602040502020204" pitchFamily="34" charset="0"/>
                <a:cs typeface="Lucida Sans" panose="020B0602040502020204" pitchFamily="34" charset="0"/>
              </a:rPr>
              <a:t>Propagación de enfermedades infecciosas</a:t>
            </a:r>
          </a:p>
          <a:p>
            <a:pPr lvl="0"/>
            <a:endParaRPr lang="es-MX" sz="1050" b="1" dirty="0">
              <a:solidFill>
                <a:srgbClr val="000000"/>
              </a:solidFill>
              <a:latin typeface="Lucida Sans" panose="020B0602040502020204" pitchFamily="34" charset="0"/>
              <a:cs typeface="Lucida Sans" panose="020B0602040502020204" pitchFamily="34" charset="0"/>
            </a:endParaRPr>
          </a:p>
          <a:p>
            <a:pPr lvl="0"/>
            <a:r>
              <a:rPr lang="es-MX" sz="1050" b="1" dirty="0" smtClean="0">
                <a:solidFill>
                  <a:srgbClr val="000000"/>
                </a:solidFill>
                <a:latin typeface="Lucida Sans" panose="020B0602040502020204" pitchFamily="34" charset="0"/>
                <a:cs typeface="Lucida Sans" panose="020B0602040502020204" pitchFamily="34" charset="0"/>
              </a:rPr>
              <a:t>Burbuja de activos financieros</a:t>
            </a:r>
          </a:p>
          <a:p>
            <a:pPr lvl="0"/>
            <a:endParaRPr lang="es-MX" sz="1050" b="1" dirty="0">
              <a:solidFill>
                <a:srgbClr val="000000"/>
              </a:solidFill>
              <a:latin typeface="Lucida Sans" panose="020B0602040502020204" pitchFamily="34" charset="0"/>
              <a:cs typeface="Lucida Sans" panose="020B0602040502020204" pitchFamily="34" charset="0"/>
            </a:endParaRPr>
          </a:p>
          <a:p>
            <a:pPr lvl="0"/>
            <a:r>
              <a:rPr lang="es-MX" sz="1050" b="1" dirty="0" smtClean="0">
                <a:solidFill>
                  <a:srgbClr val="000000"/>
                </a:solidFill>
                <a:latin typeface="Lucida Sans" panose="020B0602040502020204" pitchFamily="34" charset="0"/>
                <a:cs typeface="Lucida Sans" panose="020B0602040502020204" pitchFamily="34" charset="0"/>
              </a:rPr>
              <a:t>Inestabilidad social profunda </a:t>
            </a:r>
            <a:endParaRPr lang="es-MX" sz="1050" b="1" dirty="0">
              <a:solidFill>
                <a:srgbClr val="000000"/>
              </a:solidFill>
              <a:latin typeface="Lucida Sans" panose="020B0602040502020204" pitchFamily="34" charset="0"/>
              <a:cs typeface="Lucida Sans" panose="020B0602040502020204" pitchFamily="34" charset="0"/>
            </a:endParaRPr>
          </a:p>
        </p:txBody>
      </p:sp>
      <p:sp>
        <p:nvSpPr>
          <p:cNvPr id="6" name="5 CuadroTexto"/>
          <p:cNvSpPr txBox="1"/>
          <p:nvPr/>
        </p:nvSpPr>
        <p:spPr>
          <a:xfrm>
            <a:off x="7956376" y="3086958"/>
            <a:ext cx="1130438" cy="2862322"/>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s-MX" sz="1200" b="1" dirty="0" smtClean="0">
                <a:latin typeface="Lucida Sans" panose="020B0602040502020204" pitchFamily="34" charset="0"/>
                <a:cs typeface="Lucida Sans" panose="020B0602040502020204" pitchFamily="34" charset="0"/>
              </a:rPr>
              <a:t>Económica</a:t>
            </a:r>
          </a:p>
          <a:p>
            <a:endParaRPr lang="es-MX" sz="1200" b="1" dirty="0">
              <a:latin typeface="Lucida Sans" panose="020B0602040502020204" pitchFamily="34" charset="0"/>
              <a:cs typeface="Lucida Sans" panose="020B0602040502020204" pitchFamily="34" charset="0"/>
            </a:endParaRPr>
          </a:p>
          <a:p>
            <a:endParaRPr lang="es-MX" sz="1200" b="1" dirty="0" smtClean="0">
              <a:latin typeface="Lucida Sans" panose="020B0602040502020204" pitchFamily="34" charset="0"/>
              <a:cs typeface="Lucida Sans" panose="020B0602040502020204" pitchFamily="34" charset="0"/>
            </a:endParaRPr>
          </a:p>
          <a:p>
            <a:endParaRPr lang="es-MX" sz="1200" b="1" dirty="0" smtClean="0">
              <a:latin typeface="Lucida Sans" panose="020B0602040502020204" pitchFamily="34" charset="0"/>
              <a:cs typeface="Lucida Sans" panose="020B0602040502020204" pitchFamily="34" charset="0"/>
            </a:endParaRPr>
          </a:p>
          <a:p>
            <a:r>
              <a:rPr lang="es-MX" sz="1200" b="1" dirty="0" smtClean="0">
                <a:latin typeface="Lucida Sans" panose="020B0602040502020204" pitchFamily="34" charset="0"/>
                <a:cs typeface="Lucida Sans" panose="020B0602040502020204" pitchFamily="34" charset="0"/>
              </a:rPr>
              <a:t>Ambiental</a:t>
            </a:r>
          </a:p>
          <a:p>
            <a:endParaRPr lang="es-MX" sz="1200" b="1" dirty="0">
              <a:latin typeface="Lucida Sans" panose="020B0602040502020204" pitchFamily="34" charset="0"/>
              <a:cs typeface="Lucida Sans" panose="020B0602040502020204" pitchFamily="34" charset="0"/>
            </a:endParaRPr>
          </a:p>
          <a:p>
            <a:endParaRPr lang="es-MX" sz="1200" b="1" dirty="0" smtClean="0">
              <a:latin typeface="Lucida Sans" panose="020B0602040502020204" pitchFamily="34" charset="0"/>
              <a:cs typeface="Lucida Sans" panose="020B0602040502020204" pitchFamily="34" charset="0"/>
            </a:endParaRPr>
          </a:p>
          <a:p>
            <a:r>
              <a:rPr lang="es-MX" sz="1200" b="1" dirty="0" smtClean="0">
                <a:latin typeface="Lucida Sans" panose="020B0602040502020204" pitchFamily="34" charset="0"/>
                <a:cs typeface="Lucida Sans" panose="020B0602040502020204" pitchFamily="34" charset="0"/>
              </a:rPr>
              <a:t>Geopolítica</a:t>
            </a:r>
          </a:p>
          <a:p>
            <a:endParaRPr lang="es-MX" sz="1200" b="1" dirty="0" smtClean="0">
              <a:latin typeface="Lucida Sans" panose="020B0602040502020204" pitchFamily="34" charset="0"/>
              <a:cs typeface="Lucida Sans" panose="020B0602040502020204" pitchFamily="34" charset="0"/>
            </a:endParaRPr>
          </a:p>
          <a:p>
            <a:endParaRPr lang="es-MX" sz="1200" b="1" dirty="0">
              <a:latin typeface="Lucida Sans" panose="020B0602040502020204" pitchFamily="34" charset="0"/>
              <a:cs typeface="Lucida Sans" panose="020B0602040502020204" pitchFamily="34" charset="0"/>
            </a:endParaRPr>
          </a:p>
          <a:p>
            <a:r>
              <a:rPr lang="es-MX" sz="1200" b="1" dirty="0" smtClean="0">
                <a:latin typeface="Lucida Sans" panose="020B0602040502020204" pitchFamily="34" charset="0"/>
                <a:cs typeface="Lucida Sans" panose="020B0602040502020204" pitchFamily="34" charset="0"/>
              </a:rPr>
              <a:t>Social</a:t>
            </a:r>
          </a:p>
          <a:p>
            <a:endParaRPr lang="es-MX" sz="1200" b="1" dirty="0">
              <a:latin typeface="Lucida Sans" panose="020B0602040502020204" pitchFamily="34" charset="0"/>
              <a:cs typeface="Lucida Sans" panose="020B0602040502020204" pitchFamily="34" charset="0"/>
            </a:endParaRPr>
          </a:p>
          <a:p>
            <a:endParaRPr lang="es-MX" sz="1200" b="1" dirty="0" smtClean="0">
              <a:latin typeface="Lucida Sans" panose="020B0602040502020204" pitchFamily="34" charset="0"/>
              <a:cs typeface="Lucida Sans" panose="020B0602040502020204" pitchFamily="34" charset="0"/>
            </a:endParaRPr>
          </a:p>
          <a:p>
            <a:r>
              <a:rPr lang="es-MX" sz="1200" b="1" dirty="0" smtClean="0">
                <a:latin typeface="Lucida Sans" panose="020B0602040502020204" pitchFamily="34" charset="0"/>
                <a:cs typeface="Lucida Sans" panose="020B0602040502020204" pitchFamily="34" charset="0"/>
              </a:rPr>
              <a:t>Tecnológica</a:t>
            </a:r>
          </a:p>
          <a:p>
            <a:endParaRPr lang="es-MX" sz="1200" b="1" dirty="0">
              <a:latin typeface="Lucida Sans" panose="020B0602040502020204" pitchFamily="34" charset="0"/>
              <a:cs typeface="Lucida Sans" panose="020B0602040502020204" pitchFamily="34" charset="0"/>
            </a:endParaRPr>
          </a:p>
        </p:txBody>
      </p:sp>
      <p:sp>
        <p:nvSpPr>
          <p:cNvPr id="7" name="6 CuadroTexto"/>
          <p:cNvSpPr txBox="1"/>
          <p:nvPr/>
        </p:nvSpPr>
        <p:spPr>
          <a:xfrm>
            <a:off x="3851920" y="1844824"/>
            <a:ext cx="3586238" cy="276999"/>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s-MX" sz="1200" b="1" i="1" dirty="0" smtClean="0">
                <a:solidFill>
                  <a:srgbClr val="C00000"/>
                </a:solidFill>
                <a:latin typeface="Lucida Sans" panose="020B0602030504020204" pitchFamily="34" charset="0"/>
              </a:rPr>
              <a:t>Los 10 riesgos importantes en términos de</a:t>
            </a:r>
            <a:endParaRPr lang="es-MX" sz="1200" b="1" i="1" dirty="0">
              <a:solidFill>
                <a:srgbClr val="C00000"/>
              </a:solidFill>
              <a:latin typeface="Lucida Sans" panose="020B0602030504020204" pitchFamily="34" charset="0"/>
            </a:endParaRPr>
          </a:p>
        </p:txBody>
      </p:sp>
      <p:sp>
        <p:nvSpPr>
          <p:cNvPr id="8" name="7 Rectángulo"/>
          <p:cNvSpPr/>
          <p:nvPr/>
        </p:nvSpPr>
        <p:spPr>
          <a:xfrm>
            <a:off x="35496" y="1844824"/>
            <a:ext cx="3586238" cy="276999"/>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pPr lvl="0"/>
            <a:r>
              <a:rPr lang="es-MX" sz="1200" b="1" i="1" dirty="0">
                <a:solidFill>
                  <a:srgbClr val="C00000"/>
                </a:solidFill>
                <a:latin typeface="Lucida Sans" panose="020B0602030504020204" pitchFamily="34" charset="0"/>
              </a:rPr>
              <a:t>Los 10 riesgos importantes en términos de</a:t>
            </a:r>
          </a:p>
        </p:txBody>
      </p:sp>
      <p:sp>
        <p:nvSpPr>
          <p:cNvPr id="9" name="8 CuadroTexto"/>
          <p:cNvSpPr txBox="1"/>
          <p:nvPr/>
        </p:nvSpPr>
        <p:spPr>
          <a:xfrm>
            <a:off x="7668344" y="1836113"/>
            <a:ext cx="1418470" cy="58477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es-MX" sz="1600" dirty="0" smtClean="0"/>
          </a:p>
          <a:p>
            <a:endParaRPr lang="es-MX" sz="1600" dirty="0"/>
          </a:p>
        </p:txBody>
      </p:sp>
    </p:spTree>
    <p:extLst>
      <p:ext uri="{BB962C8B-B14F-4D97-AF65-F5344CB8AC3E}">
        <p14:creationId xmlns:p14="http://schemas.microsoft.com/office/powerpoint/2010/main" val="28486370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418654"/>
            <a:ext cx="8229600" cy="778098"/>
          </a:xfrm>
        </p:spPr>
        <p:txBody>
          <a:bodyPr/>
          <a:lstStyle/>
          <a:p>
            <a:r>
              <a:rPr lang="es-ES" b="1" i="1" dirty="0">
                <a:solidFill>
                  <a:srgbClr val="C00000"/>
                </a:solidFill>
                <a:latin typeface="Lucida Sans" panose="020B0602030504020204" pitchFamily="34" charset="0"/>
              </a:rPr>
              <a:t>Las 10 mayores economías del mundo en </a:t>
            </a:r>
            <a:r>
              <a:rPr lang="es-ES" b="1" i="1" dirty="0" smtClean="0">
                <a:solidFill>
                  <a:srgbClr val="C00000"/>
                </a:solidFill>
                <a:latin typeface="Lucida Sans" panose="020B0602030504020204" pitchFamily="34" charset="0"/>
              </a:rPr>
              <a:t>2017</a:t>
            </a:r>
            <a:br>
              <a:rPr lang="es-ES" b="1" i="1" dirty="0" smtClean="0">
                <a:solidFill>
                  <a:srgbClr val="C00000"/>
                </a:solidFill>
                <a:latin typeface="Lucida Sans" panose="020B0602030504020204" pitchFamily="34" charset="0"/>
              </a:rPr>
            </a:br>
            <a:r>
              <a:rPr lang="es-ES" b="1" i="1" dirty="0" smtClean="0">
                <a:solidFill>
                  <a:srgbClr val="C00000"/>
                </a:solidFill>
                <a:latin typeface="Lucida Sans" panose="020B0602030504020204" pitchFamily="34" charset="0"/>
              </a:rPr>
              <a:t>(Trillones de dólares)</a:t>
            </a:r>
            <a:endParaRPr lang="es-ES" b="1" i="1" dirty="0">
              <a:solidFill>
                <a:srgbClr val="C00000"/>
              </a:solidFill>
              <a:latin typeface="Lucida Sans" panose="020B0602030504020204" pitchFamily="34" charset="0"/>
            </a:endParaRPr>
          </a:p>
        </p:txBody>
      </p:sp>
      <p:sp>
        <p:nvSpPr>
          <p:cNvPr id="4" name="3 Flecha abajo"/>
          <p:cNvSpPr/>
          <p:nvPr/>
        </p:nvSpPr>
        <p:spPr>
          <a:xfrm>
            <a:off x="-324544" y="3018104"/>
            <a:ext cx="216024" cy="474352"/>
          </a:xfrm>
          <a:prstGeom prst="down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0"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196752"/>
            <a:ext cx="4896544" cy="4306449"/>
          </a:xfrm>
          <a:prstGeom prst="rect">
            <a:avLst/>
          </a:prstGeom>
          <a:ln/>
        </p:spPr>
        <p:style>
          <a:lnRef idx="2">
            <a:schemeClr val="accent5"/>
          </a:lnRef>
          <a:fillRef idx="1">
            <a:schemeClr val="lt1"/>
          </a:fillRef>
          <a:effectRef idx="0">
            <a:schemeClr val="accent5"/>
          </a:effectRef>
          <a:fontRef idx="minor">
            <a:schemeClr val="dk1"/>
          </a:fontRef>
        </p:style>
      </p:pic>
      <p:sp>
        <p:nvSpPr>
          <p:cNvPr id="11" name="10 Rectángulo"/>
          <p:cNvSpPr/>
          <p:nvPr/>
        </p:nvSpPr>
        <p:spPr>
          <a:xfrm>
            <a:off x="5580112" y="1268760"/>
            <a:ext cx="3240360" cy="429900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nSpc>
                <a:spcPct val="150000"/>
              </a:lnSpc>
            </a:pPr>
            <a:r>
              <a:rPr lang="es-ES" sz="1600" b="1" i="1" dirty="0"/>
              <a:t>USA </a:t>
            </a:r>
            <a:r>
              <a:rPr lang="es-ES" sz="1600" b="1" i="1" dirty="0" smtClean="0"/>
              <a:t>con18, </a:t>
            </a:r>
            <a:r>
              <a:rPr lang="es-ES" sz="1600" b="1" i="1" dirty="0"/>
              <a:t>el 24,3%</a:t>
            </a:r>
          </a:p>
          <a:p>
            <a:pPr>
              <a:lnSpc>
                <a:spcPct val="150000"/>
              </a:lnSpc>
            </a:pPr>
            <a:r>
              <a:rPr lang="es-ES" sz="1600" b="1" i="1" dirty="0"/>
              <a:t>China  con $ </a:t>
            </a:r>
            <a:r>
              <a:rPr lang="es-ES" sz="1600" b="1" i="1" dirty="0" smtClean="0"/>
              <a:t>11, </a:t>
            </a:r>
            <a:r>
              <a:rPr lang="es-ES" sz="1600" b="1" i="1" dirty="0"/>
              <a:t>o el 14.8% </a:t>
            </a:r>
          </a:p>
          <a:p>
            <a:pPr>
              <a:lnSpc>
                <a:spcPct val="150000"/>
              </a:lnSpc>
            </a:pPr>
            <a:r>
              <a:rPr lang="es-ES" sz="1600" b="1" i="1" dirty="0"/>
              <a:t>Japón con $ </a:t>
            </a:r>
            <a:r>
              <a:rPr lang="es-ES" sz="1600" b="1" i="1" dirty="0" smtClean="0"/>
              <a:t>4.4, </a:t>
            </a:r>
            <a:r>
              <a:rPr lang="es-ES" sz="1600" b="1" i="1" dirty="0"/>
              <a:t>casi el 6% .</a:t>
            </a:r>
          </a:p>
          <a:p>
            <a:pPr>
              <a:lnSpc>
                <a:spcPct val="150000"/>
              </a:lnSpc>
            </a:pPr>
            <a:r>
              <a:rPr lang="es-ES" sz="1600" b="1" i="1" dirty="0"/>
              <a:t>Alemania con $ </a:t>
            </a:r>
            <a:r>
              <a:rPr lang="es-ES" sz="1600" b="1" i="1" dirty="0" smtClean="0"/>
              <a:t>3.3</a:t>
            </a:r>
            <a:endParaRPr lang="es-ES" sz="1600" b="1" i="1" dirty="0"/>
          </a:p>
          <a:p>
            <a:pPr>
              <a:lnSpc>
                <a:spcPct val="150000"/>
              </a:lnSpc>
            </a:pPr>
            <a:r>
              <a:rPr lang="es-ES" sz="1600" b="1" i="1" dirty="0"/>
              <a:t>Reino Unido $ 2,9 </a:t>
            </a:r>
          </a:p>
          <a:p>
            <a:pPr>
              <a:lnSpc>
                <a:spcPct val="150000"/>
              </a:lnSpc>
            </a:pPr>
            <a:r>
              <a:rPr lang="es-ES" sz="1600" b="1" i="1" dirty="0"/>
              <a:t>Francia  con $ 2,4 </a:t>
            </a:r>
          </a:p>
          <a:p>
            <a:pPr>
              <a:lnSpc>
                <a:spcPct val="150000"/>
              </a:lnSpc>
            </a:pPr>
            <a:r>
              <a:rPr lang="es-ES" sz="1600" b="1" i="1" dirty="0"/>
              <a:t>India con $ </a:t>
            </a:r>
            <a:r>
              <a:rPr lang="es-ES" sz="1600" b="1" i="1" dirty="0" smtClean="0"/>
              <a:t>2.0</a:t>
            </a:r>
            <a:endParaRPr lang="es-ES" sz="1600" b="1" i="1" dirty="0"/>
          </a:p>
          <a:p>
            <a:pPr>
              <a:lnSpc>
                <a:spcPct val="150000"/>
              </a:lnSpc>
            </a:pPr>
            <a:r>
              <a:rPr lang="es-ES" sz="1600" b="1" i="1" dirty="0"/>
              <a:t>Italia $ 1,8 </a:t>
            </a:r>
          </a:p>
          <a:p>
            <a:pPr>
              <a:lnSpc>
                <a:spcPct val="150000"/>
              </a:lnSpc>
            </a:pPr>
            <a:r>
              <a:rPr lang="es-ES" sz="1600" b="1" i="1" dirty="0"/>
              <a:t>Brasil con casi $ </a:t>
            </a:r>
            <a:r>
              <a:rPr lang="es-ES" sz="1600" b="1" i="1" dirty="0" smtClean="0"/>
              <a:t>1.8</a:t>
            </a:r>
            <a:endParaRPr lang="es-ES" sz="1600" b="1" i="1" dirty="0"/>
          </a:p>
          <a:p>
            <a:pPr>
              <a:lnSpc>
                <a:spcPct val="150000"/>
              </a:lnSpc>
            </a:pPr>
            <a:r>
              <a:rPr lang="es-ES" sz="1600" b="1" i="1" dirty="0"/>
              <a:t>Canadá, con más de $ </a:t>
            </a:r>
            <a:r>
              <a:rPr lang="es-ES" sz="1600" b="1" i="1" dirty="0" smtClean="0"/>
              <a:t>1,5</a:t>
            </a:r>
          </a:p>
          <a:p>
            <a:pPr>
              <a:lnSpc>
                <a:spcPct val="150000"/>
              </a:lnSpc>
            </a:pPr>
            <a:endParaRPr lang="es-ES" sz="1600" b="1" i="1" dirty="0"/>
          </a:p>
        </p:txBody>
      </p:sp>
      <p:sp>
        <p:nvSpPr>
          <p:cNvPr id="8" name="7 Rectángulo"/>
          <p:cNvSpPr/>
          <p:nvPr/>
        </p:nvSpPr>
        <p:spPr>
          <a:xfrm>
            <a:off x="0" y="5385990"/>
            <a:ext cx="9144000" cy="923330"/>
          </a:xfrm>
          <a:prstGeom prst="rect">
            <a:avLst/>
          </a:prstGeom>
        </p:spPr>
        <p:txBody>
          <a:bodyPr wrap="square">
            <a:spAutoFit/>
          </a:bodyPr>
          <a:lstStyle/>
          <a:p>
            <a:pPr algn="ctr"/>
            <a:r>
              <a:rPr lang="es-ES" b="1" i="1" dirty="0"/>
              <a:t>Un nuevo estudio de </a:t>
            </a:r>
            <a:r>
              <a:rPr lang="es-ES" b="1" i="1" dirty="0" smtClean="0"/>
              <a:t>Pwc </a:t>
            </a:r>
            <a:r>
              <a:rPr lang="es-ES" b="1" i="1" dirty="0"/>
              <a:t>dice que </a:t>
            </a:r>
            <a:r>
              <a:rPr lang="es-ES" b="1" i="1" dirty="0">
                <a:solidFill>
                  <a:srgbClr val="0000CC"/>
                </a:solidFill>
              </a:rPr>
              <a:t>China estará en el primer lugar para </a:t>
            </a:r>
            <a:r>
              <a:rPr lang="es-ES" b="1" i="1" dirty="0" smtClean="0">
                <a:solidFill>
                  <a:srgbClr val="0000CC"/>
                </a:solidFill>
              </a:rPr>
              <a:t>2050</a:t>
            </a:r>
          </a:p>
          <a:p>
            <a:pPr algn="ctr"/>
            <a:r>
              <a:rPr lang="es-ES" b="1" i="1" dirty="0" smtClean="0"/>
              <a:t>India </a:t>
            </a:r>
            <a:r>
              <a:rPr lang="es-ES" b="1" i="1" dirty="0"/>
              <a:t>ocupará el segundo puesto, los Estados Unidos </a:t>
            </a:r>
            <a:r>
              <a:rPr lang="es-ES" b="1" i="1" dirty="0" smtClean="0"/>
              <a:t>será tercero </a:t>
            </a:r>
            <a:r>
              <a:rPr lang="es-ES" b="1" i="1" dirty="0"/>
              <a:t>y se espera que el cuarto lugar vaya a Indonesia.</a:t>
            </a:r>
            <a:endParaRPr lang="es-ES" dirty="0"/>
          </a:p>
        </p:txBody>
      </p:sp>
    </p:spTree>
    <p:extLst>
      <p:ext uri="{BB962C8B-B14F-4D97-AF65-F5344CB8AC3E}">
        <p14:creationId xmlns:p14="http://schemas.microsoft.com/office/powerpoint/2010/main" val="16227669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496" y="44624"/>
            <a:ext cx="9108504" cy="1143000"/>
          </a:xfrm>
        </p:spPr>
        <p:txBody>
          <a:bodyPr/>
          <a:lstStyle/>
          <a:p>
            <a:r>
              <a:rPr lang="es-MX" sz="2100" b="1" i="1" dirty="0">
                <a:solidFill>
                  <a:srgbClr val="C00000"/>
                </a:solidFill>
                <a:latin typeface="Lucida Sans" panose="020B0602030504020204" pitchFamily="34" charset="0"/>
              </a:rPr>
              <a:t/>
            </a:r>
            <a:br>
              <a:rPr lang="es-MX" sz="2100" b="1" i="1" dirty="0">
                <a:solidFill>
                  <a:srgbClr val="C00000"/>
                </a:solidFill>
                <a:latin typeface="Lucida Sans" panose="020B0602030504020204" pitchFamily="34" charset="0"/>
              </a:rPr>
            </a:br>
            <a:r>
              <a:rPr lang="es-MX" sz="2100" b="1" i="1" dirty="0">
                <a:solidFill>
                  <a:srgbClr val="C00000"/>
                </a:solidFill>
                <a:latin typeface="Lucida Sans" panose="020B0602030504020204" pitchFamily="34" charset="0"/>
              </a:rPr>
              <a:t>En todo el mundo </a:t>
            </a:r>
            <a:r>
              <a:rPr lang="es-MX" sz="2100" b="1" i="1" dirty="0" smtClean="0">
                <a:solidFill>
                  <a:srgbClr val="C00000"/>
                </a:solidFill>
                <a:latin typeface="Lucida Sans" panose="020B0602030504020204" pitchFamily="34" charset="0"/>
              </a:rPr>
              <a:t>la regulación y el </a:t>
            </a:r>
            <a:r>
              <a:rPr lang="es-MX" sz="2100" b="1" i="1" dirty="0">
                <a:solidFill>
                  <a:srgbClr val="C00000"/>
                </a:solidFill>
                <a:latin typeface="Lucida Sans" panose="020B0602030504020204" pitchFamily="34" charset="0"/>
              </a:rPr>
              <a:t>comercio ha aumentado los ingresos y </a:t>
            </a:r>
            <a:r>
              <a:rPr lang="es-MX" sz="2100" b="1" i="1" dirty="0" smtClean="0">
                <a:solidFill>
                  <a:srgbClr val="C00000"/>
                </a:solidFill>
                <a:latin typeface="Lucida Sans" panose="020B0602030504020204" pitchFamily="34" charset="0"/>
              </a:rPr>
              <a:t>puede reducir las inequidades, pero… </a:t>
            </a:r>
            <a:endParaRPr lang="es-ES" sz="2100" b="1" i="1" dirty="0">
              <a:solidFill>
                <a:srgbClr val="C00000"/>
              </a:solidFill>
              <a:latin typeface="Lucida Sans" panose="020B0602030504020204" pitchFamily="34" charset="0"/>
            </a:endParaRP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95936" y="1234571"/>
            <a:ext cx="4968552" cy="3346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179512" y="1275725"/>
            <a:ext cx="3779912" cy="3416320"/>
          </a:xfrm>
          <a:prstGeom prst="rect">
            <a:avLst/>
          </a:prstGeom>
        </p:spPr>
        <p:txBody>
          <a:bodyPr wrap="square">
            <a:spAutoFit/>
          </a:bodyPr>
          <a:lstStyle/>
          <a:p>
            <a:r>
              <a:rPr lang="es-MX" b="1" i="1" dirty="0">
                <a:latin typeface="Lucida Sans" panose="020B0602030504020204" pitchFamily="34" charset="0"/>
              </a:rPr>
              <a:t>Un estudio de 27 industrias y 13 países en desarrollo considera que cerrar el </a:t>
            </a:r>
            <a:r>
              <a:rPr lang="es-MX" b="1" i="1" dirty="0" smtClean="0">
                <a:latin typeface="Lucida Sans" panose="020B0602030504020204" pitchFamily="34" charset="0"/>
              </a:rPr>
              <a:t>comercio (Brexit, TLC, TPPA)</a:t>
            </a:r>
          </a:p>
          <a:p>
            <a:r>
              <a:rPr lang="es-MX" b="1" i="1" dirty="0" smtClean="0">
                <a:latin typeface="Lucida Sans" panose="020B0602030504020204" pitchFamily="34" charset="0"/>
              </a:rPr>
              <a:t> </a:t>
            </a:r>
          </a:p>
          <a:p>
            <a:r>
              <a:rPr lang="es-MX" b="1" i="1" dirty="0">
                <a:solidFill>
                  <a:srgbClr val="0000CC"/>
                </a:solidFill>
                <a:latin typeface="Lucida Sans" panose="020B0602030504020204" pitchFamily="34" charset="0"/>
              </a:rPr>
              <a:t>*</a:t>
            </a:r>
            <a:r>
              <a:rPr lang="es-MX" b="1" i="1" dirty="0" smtClean="0">
                <a:solidFill>
                  <a:srgbClr val="0000CC"/>
                </a:solidFill>
                <a:latin typeface="Lucida Sans" panose="020B0602030504020204" pitchFamily="34" charset="0"/>
              </a:rPr>
              <a:t>privaría al </a:t>
            </a:r>
            <a:r>
              <a:rPr lang="es-MX" b="1" i="1" dirty="0">
                <a:solidFill>
                  <a:srgbClr val="0000CC"/>
                </a:solidFill>
                <a:latin typeface="Lucida Sans" panose="020B0602030504020204" pitchFamily="34" charset="0"/>
              </a:rPr>
              <a:t>10% más rico del 28 </a:t>
            </a:r>
            <a:r>
              <a:rPr lang="es-MX" b="1" i="1" dirty="0" smtClean="0">
                <a:solidFill>
                  <a:srgbClr val="0000CC"/>
                </a:solidFill>
                <a:latin typeface="Lucida Sans" panose="020B0602030504020204" pitchFamily="34" charset="0"/>
              </a:rPr>
              <a:t>% </a:t>
            </a:r>
            <a:r>
              <a:rPr lang="es-MX" b="1" i="1" dirty="0">
                <a:solidFill>
                  <a:srgbClr val="0000CC"/>
                </a:solidFill>
                <a:latin typeface="Lucida Sans" panose="020B0602030504020204" pitchFamily="34" charset="0"/>
              </a:rPr>
              <a:t>de su poder </a:t>
            </a:r>
            <a:r>
              <a:rPr lang="es-MX" b="1" i="1" dirty="0" smtClean="0">
                <a:solidFill>
                  <a:srgbClr val="0000CC"/>
                </a:solidFill>
                <a:latin typeface="Lucida Sans" panose="020B0602030504020204" pitchFamily="34" charset="0"/>
              </a:rPr>
              <a:t>adquisitivo y </a:t>
            </a:r>
          </a:p>
          <a:p>
            <a:endParaRPr lang="es-MX" b="1" i="1" dirty="0">
              <a:solidFill>
                <a:srgbClr val="0000CC"/>
              </a:solidFill>
              <a:latin typeface="Lucida Sans" panose="020B0602030504020204" pitchFamily="34" charset="0"/>
            </a:endParaRPr>
          </a:p>
          <a:p>
            <a:r>
              <a:rPr lang="es-MX" b="1" i="1" dirty="0" smtClean="0">
                <a:solidFill>
                  <a:srgbClr val="0000CC"/>
                </a:solidFill>
                <a:latin typeface="Lucida Sans" panose="020B0602030504020204" pitchFamily="34" charset="0"/>
              </a:rPr>
              <a:t>*el 10 % </a:t>
            </a:r>
            <a:r>
              <a:rPr lang="es-MX" b="1" i="1" dirty="0">
                <a:solidFill>
                  <a:srgbClr val="0000CC"/>
                </a:solidFill>
                <a:latin typeface="Lucida Sans" panose="020B0602030504020204" pitchFamily="34" charset="0"/>
              </a:rPr>
              <a:t>más pobre perdería 63 </a:t>
            </a:r>
            <a:r>
              <a:rPr lang="es-MX" b="1" i="1" dirty="0" smtClean="0">
                <a:solidFill>
                  <a:srgbClr val="0000CC"/>
                </a:solidFill>
                <a:latin typeface="Lucida Sans" panose="020B0602030504020204" pitchFamily="34" charset="0"/>
              </a:rPr>
              <a:t>% </a:t>
            </a:r>
            <a:r>
              <a:rPr lang="es-MX" b="1" i="1" dirty="0" smtClean="0">
                <a:latin typeface="Lucida Sans" panose="020B0602030504020204" pitchFamily="34" charset="0"/>
              </a:rPr>
              <a:t>porque </a:t>
            </a:r>
            <a:r>
              <a:rPr lang="es-MX" b="1" i="1" dirty="0">
                <a:latin typeface="Lucida Sans" panose="020B0602030504020204" pitchFamily="34" charset="0"/>
              </a:rPr>
              <a:t>compra relativamente más bienes importados.</a:t>
            </a:r>
            <a:endParaRPr lang="es-ES" b="1" i="1" dirty="0">
              <a:latin typeface="Lucida Sans" panose="020B0602030504020204" pitchFamily="34" charset="0"/>
            </a:endParaRPr>
          </a:p>
        </p:txBody>
      </p:sp>
      <p:sp>
        <p:nvSpPr>
          <p:cNvPr id="5" name="4 Rectángulo"/>
          <p:cNvSpPr/>
          <p:nvPr/>
        </p:nvSpPr>
        <p:spPr>
          <a:xfrm>
            <a:off x="35496" y="4869160"/>
            <a:ext cx="8964488" cy="1477328"/>
          </a:xfrm>
          <a:prstGeom prst="rect">
            <a:avLst/>
          </a:prstGeom>
        </p:spPr>
        <p:txBody>
          <a:bodyPr wrap="square">
            <a:spAutoFit/>
          </a:bodyPr>
          <a:lstStyle/>
          <a:p>
            <a:pPr algn="ctr"/>
            <a:r>
              <a:rPr lang="es-MX" b="1" i="1" dirty="0" smtClean="0">
                <a:solidFill>
                  <a:srgbClr val="0000CC"/>
                </a:solidFill>
              </a:rPr>
              <a:t>Un </a:t>
            </a:r>
            <a:r>
              <a:rPr lang="es-MX" b="1" i="1" dirty="0">
                <a:solidFill>
                  <a:srgbClr val="0000CC"/>
                </a:solidFill>
              </a:rPr>
              <a:t>retroceso de la integración mundial </a:t>
            </a:r>
            <a:r>
              <a:rPr lang="es-MX" b="1" i="1" dirty="0"/>
              <a:t>erosionaría estos logros, especialmente en los países en desarrollo. </a:t>
            </a:r>
            <a:r>
              <a:rPr lang="es-MX" b="1" i="1" dirty="0" smtClean="0"/>
              <a:t>El </a:t>
            </a:r>
            <a:r>
              <a:rPr lang="es-MX" b="1" i="1" dirty="0"/>
              <a:t>abandono de los acuerdos existentes en las Américas tendría efectos </a:t>
            </a:r>
            <a:r>
              <a:rPr lang="es-MX" b="1" i="1" dirty="0" smtClean="0">
                <a:solidFill>
                  <a:srgbClr val="0000CC"/>
                </a:solidFill>
              </a:rPr>
              <a:t>negativos </a:t>
            </a:r>
            <a:r>
              <a:rPr lang="es-MX" b="1" i="1" dirty="0">
                <a:solidFill>
                  <a:srgbClr val="0000CC"/>
                </a:solidFill>
              </a:rPr>
              <a:t>en el bienestar de países</a:t>
            </a:r>
            <a:r>
              <a:rPr lang="es-MX" b="1" i="1" dirty="0"/>
              <a:t> como México (4 a 9 por ciento), El Salvador (2 a 5 por ciento) y Honduras (2 a 5 por ciento) el Banco Mundial.</a:t>
            </a:r>
            <a:endParaRPr lang="es-ES" b="1" i="1" dirty="0"/>
          </a:p>
        </p:txBody>
      </p:sp>
    </p:spTree>
    <p:extLst>
      <p:ext uri="{BB962C8B-B14F-4D97-AF65-F5344CB8AC3E}">
        <p14:creationId xmlns:p14="http://schemas.microsoft.com/office/powerpoint/2010/main" val="269336938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4469</TotalTime>
  <Words>3091</Words>
  <Application>Microsoft Office PowerPoint</Application>
  <PresentationFormat>Presentación en pantalla (4:3)</PresentationFormat>
  <Paragraphs>325</Paragraphs>
  <Slides>36</Slides>
  <Notes>4</Notes>
  <HiddenSlides>0</HiddenSlides>
  <MMClips>0</MMClips>
  <ScaleCrop>false</ScaleCrop>
  <HeadingPairs>
    <vt:vector size="4" baseType="variant">
      <vt:variant>
        <vt:lpstr>Tema</vt:lpstr>
      </vt:variant>
      <vt:variant>
        <vt:i4>2</vt:i4>
      </vt:variant>
      <vt:variant>
        <vt:lpstr>Títulos de diapositiva</vt:lpstr>
      </vt:variant>
      <vt:variant>
        <vt:i4>36</vt:i4>
      </vt:variant>
    </vt:vector>
  </HeadingPairs>
  <TitlesOfParts>
    <vt:vector size="38" baseType="lpstr">
      <vt:lpstr>Tema de Office</vt:lpstr>
      <vt:lpstr>Diseño predeterminado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Las 10 mayores economías del mundo en 2017 (Trillones de dólares)</vt:lpstr>
      <vt:lpstr> En todo el mundo la regulación y el comercio ha aumentado los ingresos y puede reducir las inequidades, pero… </vt:lpstr>
      <vt:lpstr>Los nueve límites planetarios</vt:lpstr>
      <vt:lpstr>Presentación de PowerPoint</vt:lpstr>
      <vt:lpstr>Presentación de PowerPoint</vt:lpstr>
      <vt:lpstr>Nuevo record en el registro del dióxido de carbono (CO2) en la atmósfera de la Tierra, se espera que se mantenga así o incluso que suba y supere un nivel histórico de 400 partículas por millón</vt:lpstr>
      <vt:lpstr>Presentación de PowerPoint</vt:lpstr>
      <vt:lpstr>Presentación de PowerPoint</vt:lpstr>
      <vt:lpstr>Presentación de PowerPoint</vt:lpstr>
      <vt:lpstr>La inequidad está empeorando, pero no lo estamos viendo es cada vez peor, pero menos gente que nunca es consciente de ello y el crecimiento poblacional la magnificará</vt:lpstr>
      <vt:lpstr>La inequidad es el fenómeno social, político y económico de nuestro tiempo   </vt:lpstr>
      <vt:lpstr>Presentación de PowerPoint</vt:lpstr>
      <vt:lpstr>Presentación de PowerPoint</vt:lpstr>
      <vt:lpstr>El crecimiento poblacional acelerado y no controlado ha afectado la equidad en salud, concepto ético e indicador fundamental de  justicia social y derechos humanos</vt:lpstr>
      <vt:lpstr>Presentación de PowerPoint</vt:lpstr>
      <vt:lpstr>Presentación de PowerPoint</vt:lpstr>
      <vt:lpstr>Presentación de PowerPoint</vt:lpstr>
      <vt:lpstr>Presentación de PowerPoint</vt:lpstr>
      <vt:lpstr>Presentación de PowerPoint</vt:lpstr>
      <vt:lpstr>La inequidad y la exclusión que son los desafíos más importantes para la salud y el bienestar. La pobreza y la falta de oportunidades afecta negativamente a niños y ancianos </vt:lpstr>
      <vt:lpstr>La educación primaria en México mantiene un retraso de 19 años en cobertura universal, de 44 años en secundaría y de 70 años en preparatoria Informe de Seguimiento de la Educación en el Mundo 2016 (Unesco). La regulación juega un importante papel para mejorar</vt:lpstr>
      <vt:lpstr>Algunas razones de los matrimonios infantiles y otras uniones tempranas en México</vt:lpstr>
      <vt:lpstr>La interrupción segura del embarazo no deseado en la CDMX, una opción ante los vacíos legales en el país del derecho a la salud sexual y reproductiva </vt:lpstr>
      <vt:lpstr>Presentación de PowerPoint</vt:lpstr>
      <vt:lpstr>Presentación de PowerPoint</vt:lpstr>
      <vt:lpstr>Presentación de PowerPoint</vt:lpstr>
      <vt:lpstr>Presentación de PowerPoint</vt:lpstr>
      <vt:lpstr>El papel social de la Academia Nacional de Medicina </vt:lpstr>
      <vt:lpstr>Presentación de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Manuel Urbina Fuentes</dc:creator>
  <cp:lastModifiedBy>Manuel Urbina Fuentes</cp:lastModifiedBy>
  <cp:revision>117</cp:revision>
  <dcterms:created xsi:type="dcterms:W3CDTF">2017-05-02T03:46:34Z</dcterms:created>
  <dcterms:modified xsi:type="dcterms:W3CDTF">2017-06-21T22:55:35Z</dcterms:modified>
</cp:coreProperties>
</file>