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notesMasterIdLst>
    <p:notesMasterId r:id="rId22"/>
  </p:notesMasterIdLst>
  <p:sldIdLst>
    <p:sldId id="574" r:id="rId2"/>
    <p:sldId id="611" r:id="rId3"/>
    <p:sldId id="598" r:id="rId4"/>
    <p:sldId id="599" r:id="rId5"/>
    <p:sldId id="601" r:id="rId6"/>
    <p:sldId id="602" r:id="rId7"/>
    <p:sldId id="603" r:id="rId8"/>
    <p:sldId id="619" r:id="rId9"/>
    <p:sldId id="620" r:id="rId10"/>
    <p:sldId id="604" r:id="rId11"/>
    <p:sldId id="605" r:id="rId12"/>
    <p:sldId id="606" r:id="rId13"/>
    <p:sldId id="607" r:id="rId14"/>
    <p:sldId id="609" r:id="rId15"/>
    <p:sldId id="613" r:id="rId16"/>
    <p:sldId id="614" r:id="rId17"/>
    <p:sldId id="615" r:id="rId18"/>
    <p:sldId id="616" r:id="rId19"/>
    <p:sldId id="617" r:id="rId20"/>
    <p:sldId id="587" r:id="rId2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CC3300"/>
    <a:srgbClr val="C278CA"/>
    <a:srgbClr val="7A6BD7"/>
    <a:srgbClr val="2B5D95"/>
    <a:srgbClr val="3399FF"/>
    <a:srgbClr val="00FF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49" autoAdjust="0"/>
    <p:restoredTop sz="94233" autoAdjust="0"/>
  </p:normalViewPr>
  <p:slideViewPr>
    <p:cSldViewPr>
      <p:cViewPr varScale="1">
        <p:scale>
          <a:sx n="110" d="100"/>
          <a:sy n="110" d="100"/>
        </p:scale>
        <p:origin x="126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3803442-1A66-4121-A514-E861DF2B88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066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4FFA2-DB38-4468-B98B-B4B97F60BBE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3066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C52F39-72D1-49AE-928F-21A16E7AF93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64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E0035-4355-4928-837B-D2DE8BCDC95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462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2162DE-5C16-4C88-9BBF-81043C8BC61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1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A37B7-40EC-44D6-97B3-6C792CCCF8D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801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903344-AA2B-4883-9FDB-C7702A6E08C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7703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9476D-CEBC-4A25-8131-767C33F277A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1758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F7E9B-2E1B-421E-A0CC-5E17E487EF0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59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0B562-2CD0-4E81-B40F-D05A820FE77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5768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AB209-FC0E-42E3-956C-6A41089AA48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288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BCEDD-09C7-4218-9C5B-461038D1437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255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E1F7E9B-2E1B-421E-A0CC-5E17E487EF0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733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hyperlink" Target="http://www.ncbi.nlm.nih.gov/pubmed/2437969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ncbi.nlm.nih.gov/pubmed/2124350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ncbi.nlm.nih.gov/pubmed/2124350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Rectángulo"/>
          <p:cNvSpPr/>
          <p:nvPr/>
        </p:nvSpPr>
        <p:spPr>
          <a:xfrm>
            <a:off x="664959" y="2082218"/>
            <a:ext cx="7798930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“Repercusiones de la obesidad en </a:t>
            </a:r>
            <a:r>
              <a:rPr lang="es-MX" sz="2400" dirty="0" smtClean="0">
                <a:solidFill>
                  <a:srgbClr val="FF0000"/>
                </a:solidFill>
              </a:rPr>
              <a:t>la mujer en edad </a:t>
            </a:r>
          </a:p>
          <a:p>
            <a:pPr algn="ctr"/>
            <a:r>
              <a:rPr lang="es-MX" sz="2400" dirty="0">
                <a:solidFill>
                  <a:srgbClr val="FF0000"/>
                </a:solidFill>
              </a:rPr>
              <a:t>r</a:t>
            </a:r>
            <a:r>
              <a:rPr lang="es-MX" sz="2400" dirty="0" smtClean="0">
                <a:solidFill>
                  <a:srgbClr val="FF0000"/>
                </a:solidFill>
              </a:rPr>
              <a:t>eproductiva”. </a:t>
            </a:r>
            <a:endParaRPr lang="es-MX" sz="2400" dirty="0">
              <a:solidFill>
                <a:srgbClr val="FF0000"/>
              </a:solidFill>
            </a:endParaRPr>
          </a:p>
        </p:txBody>
      </p:sp>
      <p:sp>
        <p:nvSpPr>
          <p:cNvPr id="4" name="4 Rectángulo"/>
          <p:cNvSpPr/>
          <p:nvPr/>
        </p:nvSpPr>
        <p:spPr>
          <a:xfrm>
            <a:off x="1445107" y="3068960"/>
            <a:ext cx="6126421" cy="3693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s-MX" sz="1800" b="1" dirty="0" smtClean="0">
                <a:solidFill>
                  <a:schemeClr val="accent3">
                    <a:lumMod val="50000"/>
                  </a:schemeClr>
                </a:solidFill>
              </a:rPr>
              <a:t>Coordinadora: </a:t>
            </a:r>
            <a:r>
              <a:rPr lang="es-MX" sz="1800" dirty="0" smtClean="0">
                <a:solidFill>
                  <a:schemeClr val="accent3">
                    <a:lumMod val="50000"/>
                  </a:schemeClr>
                </a:solidFill>
              </a:rPr>
              <a:t>Dra. Mardia Guadalupe López Alarcón. </a:t>
            </a:r>
            <a:endParaRPr lang="es-MX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5 Rectángulo"/>
          <p:cNvSpPr/>
          <p:nvPr/>
        </p:nvSpPr>
        <p:spPr>
          <a:xfrm>
            <a:off x="664959" y="3645024"/>
            <a:ext cx="7911141" cy="10772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es-MX" sz="3200" i="1" dirty="0" smtClean="0"/>
              <a:t>“Impacto de la </a:t>
            </a:r>
            <a:r>
              <a:rPr lang="es-MX" sz="3200" i="1" dirty="0"/>
              <a:t>obesidad en </a:t>
            </a:r>
            <a:r>
              <a:rPr lang="es-MX" sz="3200" i="1" dirty="0" smtClean="0"/>
              <a:t>la fertilidad </a:t>
            </a:r>
          </a:p>
          <a:p>
            <a:pPr algn="ctr"/>
            <a:r>
              <a:rPr lang="es-MX" sz="3200" i="1" dirty="0" smtClean="0"/>
              <a:t>Femenina”</a:t>
            </a:r>
            <a:endParaRPr lang="es-MX" sz="3200" i="1" dirty="0"/>
          </a:p>
        </p:txBody>
      </p:sp>
      <p:sp>
        <p:nvSpPr>
          <p:cNvPr id="7" name="1 CuadroTexto"/>
          <p:cNvSpPr txBox="1"/>
          <p:nvPr/>
        </p:nvSpPr>
        <p:spPr>
          <a:xfrm>
            <a:off x="3358164" y="4879032"/>
            <a:ext cx="2412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Dr. Víctor Saúl Vital Reyes</a:t>
            </a:r>
            <a:endParaRPr lang="es-MX" dirty="0"/>
          </a:p>
        </p:txBody>
      </p:sp>
      <p:pic>
        <p:nvPicPr>
          <p:cNvPr id="6146" name="Picture 2" descr="https://yt3.ggpht.com/-JNfGi1OugkU/AAAAAAAAAAI/AAAAAAAAAAA/DIPczkaJvlc/s900-c-k-no-mo-rj-c0xffffff/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242" y="58044"/>
            <a:ext cx="2146820" cy="214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20" r="53" b="-220"/>
          <a:stretch/>
        </p:blipFill>
        <p:spPr>
          <a:xfrm>
            <a:off x="3780891" y="5446712"/>
            <a:ext cx="1721079" cy="11521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0579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/>
        </p:nvCxnSpPr>
        <p:spPr>
          <a:xfrm>
            <a:off x="500034" y="1124744"/>
            <a:ext cx="8296275" cy="95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13" descr="fachada-diap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93878"/>
            <a:ext cx="1152144" cy="539496"/>
          </a:xfrm>
          <a:prstGeom prst="rect">
            <a:avLst/>
          </a:prstGeom>
        </p:spPr>
      </p:pic>
      <p:sp>
        <p:nvSpPr>
          <p:cNvPr id="4" name="5 Rectángulo"/>
          <p:cNvSpPr/>
          <p:nvPr/>
        </p:nvSpPr>
        <p:spPr>
          <a:xfrm>
            <a:off x="1497638" y="142852"/>
            <a:ext cx="5992345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es-MX" sz="2400" i="1" dirty="0" smtClean="0"/>
              <a:t>“Impacto de la </a:t>
            </a:r>
            <a:r>
              <a:rPr lang="es-MX" sz="2400" i="1" dirty="0"/>
              <a:t>obesidad en </a:t>
            </a:r>
            <a:r>
              <a:rPr lang="es-MX" sz="2400" i="1" dirty="0" smtClean="0"/>
              <a:t>la fertilidad </a:t>
            </a:r>
          </a:p>
          <a:p>
            <a:pPr algn="ctr"/>
            <a:r>
              <a:rPr lang="es-MX" sz="2400" i="1" dirty="0" smtClean="0"/>
              <a:t>Femenina”</a:t>
            </a:r>
            <a:endParaRPr lang="es-MX" sz="2400" i="1" dirty="0"/>
          </a:p>
        </p:txBody>
      </p:sp>
      <p:pic>
        <p:nvPicPr>
          <p:cNvPr id="5" name="Picture 2" descr="https://yt3.ggpht.com/-JNfGi1OugkU/AAAAAAAAAAI/AAAAAAAAAAA/DIPczkaJvlc/s900-c-k-no-mo-rj-c0xffffff/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4" y="99155"/>
            <a:ext cx="874694" cy="87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46250" y="3789040"/>
            <a:ext cx="8198168" cy="244827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~ 7 % población general.</a:t>
            </a:r>
            <a:endParaRPr kumimoji="0" lang="es-MX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Anovulación-Infertilidad 30%. 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Disfunción Hipotálamo-Hipofisaria 70%.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70% alteraciones menstruales.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50% resistencia a insulina.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25% acné.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~ 50% obesidad. 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339752" y="1268760"/>
            <a:ext cx="5017720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Síndrome de Ovario Poliquístico.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50558" y="6568380"/>
            <a:ext cx="87895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0" i="1" dirty="0" err="1">
                <a:latin typeface="Arial" pitchFamily="34" charset="0"/>
                <a:cs typeface="Arial" pitchFamily="34" charset="0"/>
              </a:rPr>
              <a:t>Sirmans</a:t>
            </a:r>
            <a:r>
              <a:rPr lang="es-MX" sz="1200" b="0" i="1" dirty="0">
                <a:latin typeface="Arial" pitchFamily="34" charset="0"/>
                <a:cs typeface="Arial" pitchFamily="34" charset="0"/>
              </a:rPr>
              <a:t> SM, Pate KA. </a:t>
            </a:r>
            <a:r>
              <a:rPr lang="es-MX" sz="1200" b="0" i="1" dirty="0" err="1">
                <a:latin typeface="Arial" pitchFamily="34" charset="0"/>
                <a:cs typeface="Arial" pitchFamily="34" charset="0"/>
                <a:hlinkClick r:id="rId4"/>
              </a:rPr>
              <a:t>Epidemiology</a:t>
            </a:r>
            <a:r>
              <a:rPr lang="es-MX" sz="1200" b="0" i="1" dirty="0">
                <a:latin typeface="Arial" pitchFamily="34" charset="0"/>
                <a:cs typeface="Arial" pitchFamily="34" charset="0"/>
                <a:hlinkClick r:id="rId4"/>
              </a:rPr>
              <a:t>, diagnosis, and </a:t>
            </a:r>
            <a:r>
              <a:rPr lang="es-MX" sz="1200" b="0" i="1" dirty="0" err="1">
                <a:latin typeface="Arial" pitchFamily="34" charset="0"/>
                <a:cs typeface="Arial" pitchFamily="34" charset="0"/>
                <a:hlinkClick r:id="rId4"/>
              </a:rPr>
              <a:t>management</a:t>
            </a:r>
            <a:r>
              <a:rPr lang="es-MX" sz="1200" b="0" i="1" dirty="0">
                <a:latin typeface="Arial" pitchFamily="34" charset="0"/>
                <a:cs typeface="Arial" pitchFamily="34" charset="0"/>
                <a:hlinkClick r:id="rId4"/>
              </a:rPr>
              <a:t> of </a:t>
            </a:r>
            <a:r>
              <a:rPr lang="es-MX" sz="1200" b="0" i="1" dirty="0" err="1" smtClean="0">
                <a:latin typeface="Arial" pitchFamily="34" charset="0"/>
                <a:cs typeface="Arial" pitchFamily="34" charset="0"/>
                <a:hlinkClick r:id="rId4"/>
              </a:rPr>
              <a:t>polycystic</a:t>
            </a:r>
            <a:r>
              <a:rPr lang="es-MX" sz="1200" b="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200" b="0" i="1" dirty="0" smtClean="0">
                <a:latin typeface="Arial" pitchFamily="34" charset="0"/>
                <a:cs typeface="Arial" pitchFamily="34" charset="0"/>
                <a:hlinkClick r:id=""/>
              </a:rPr>
              <a:t> </a:t>
            </a:r>
            <a:r>
              <a:rPr lang="es-MX" sz="1200" b="0" i="1" dirty="0" err="1">
                <a:latin typeface="Arial" pitchFamily="34" charset="0"/>
                <a:cs typeface="Arial" pitchFamily="34" charset="0"/>
                <a:hlinkClick r:id="rId4"/>
              </a:rPr>
              <a:t>ovary</a:t>
            </a:r>
            <a:r>
              <a:rPr lang="es-MX" sz="1200" b="0" i="1" dirty="0">
                <a:latin typeface="Arial" pitchFamily="34" charset="0"/>
                <a:cs typeface="Arial" pitchFamily="34" charset="0"/>
                <a:hlinkClick r:id="rId4"/>
              </a:rPr>
              <a:t> </a:t>
            </a:r>
            <a:r>
              <a:rPr lang="es-MX" sz="1200" b="0" i="1" dirty="0" err="1">
                <a:latin typeface="Arial" pitchFamily="34" charset="0"/>
                <a:cs typeface="Arial" pitchFamily="34" charset="0"/>
                <a:hlinkClick r:id="rId4"/>
              </a:rPr>
              <a:t>syndrome</a:t>
            </a:r>
            <a:r>
              <a:rPr lang="es-MX" sz="1200" b="0" i="1" dirty="0" smtClean="0">
                <a:latin typeface="Arial" pitchFamily="34" charset="0"/>
                <a:cs typeface="Arial" pitchFamily="34" charset="0"/>
                <a:hlinkClick r:id="rId4"/>
              </a:rPr>
              <a:t>.</a:t>
            </a:r>
            <a:r>
              <a:rPr lang="es-MX" sz="1200" b="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200" b="0" i="1" dirty="0" err="1">
                <a:latin typeface="Arial" pitchFamily="34" charset="0"/>
                <a:cs typeface="Arial" pitchFamily="34" charset="0"/>
              </a:rPr>
              <a:t>Clin</a:t>
            </a:r>
            <a:r>
              <a:rPr lang="es-MX" sz="1200" b="0" i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1200" b="0" i="1" dirty="0" err="1">
                <a:latin typeface="Arial" pitchFamily="34" charset="0"/>
                <a:cs typeface="Arial" pitchFamily="34" charset="0"/>
              </a:rPr>
              <a:t>Epidemiol</a:t>
            </a:r>
            <a:r>
              <a:rPr lang="es-MX" sz="1200" b="0" i="1" dirty="0">
                <a:latin typeface="Arial" pitchFamily="34" charset="0"/>
                <a:cs typeface="Arial" pitchFamily="34" charset="0"/>
              </a:rPr>
              <a:t>. 2013;6:1-13.</a:t>
            </a:r>
          </a:p>
        </p:txBody>
      </p:sp>
      <p:pic>
        <p:nvPicPr>
          <p:cNvPr id="10" name="4 Marcador de contenid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08" y="1869227"/>
            <a:ext cx="2143046" cy="1688721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69227"/>
            <a:ext cx="2093260" cy="168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2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/>
        </p:nvCxnSpPr>
        <p:spPr>
          <a:xfrm>
            <a:off x="500034" y="1124744"/>
            <a:ext cx="8296275" cy="95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13" descr="fachada-diap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93878"/>
            <a:ext cx="1152144" cy="539496"/>
          </a:xfrm>
          <a:prstGeom prst="rect">
            <a:avLst/>
          </a:prstGeom>
        </p:spPr>
      </p:pic>
      <p:sp>
        <p:nvSpPr>
          <p:cNvPr id="4" name="5 Rectángulo"/>
          <p:cNvSpPr/>
          <p:nvPr/>
        </p:nvSpPr>
        <p:spPr>
          <a:xfrm>
            <a:off x="1541155" y="142852"/>
            <a:ext cx="5992345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es-MX" sz="2400" i="1" dirty="0" smtClean="0"/>
              <a:t>“Impacto de la </a:t>
            </a:r>
            <a:r>
              <a:rPr lang="es-MX" sz="2400" i="1" dirty="0"/>
              <a:t>obesidad en </a:t>
            </a:r>
            <a:r>
              <a:rPr lang="es-MX" sz="2400" i="1" dirty="0" smtClean="0"/>
              <a:t>la fertilidad </a:t>
            </a:r>
          </a:p>
          <a:p>
            <a:pPr algn="ctr"/>
            <a:r>
              <a:rPr lang="es-MX" sz="2400" i="1" dirty="0" smtClean="0"/>
              <a:t>Femenina”</a:t>
            </a:r>
            <a:endParaRPr lang="es-MX" sz="2400" i="1" dirty="0"/>
          </a:p>
        </p:txBody>
      </p:sp>
      <p:pic>
        <p:nvPicPr>
          <p:cNvPr id="5" name="Picture 2" descr="https://yt3.ggpht.com/-JNfGi1OugkU/AAAAAAAAAAI/AAAAAAAAAAA/DIPczkaJvlc/s900-c-k-no-mo-rj-c0xffffff/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4" y="99155"/>
            <a:ext cx="874694" cy="87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11"/>
          <p:cNvSpPr txBox="1">
            <a:spLocks noChangeArrowheads="1"/>
          </p:cNvSpPr>
          <p:nvPr/>
        </p:nvSpPr>
        <p:spPr bwMode="auto">
          <a:xfrm>
            <a:off x="-1961795" y="6024464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75683" y="1117501"/>
            <a:ext cx="8163698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Características Antropométricas en Pacientes con  SOP</a:t>
            </a:r>
          </a:p>
          <a:p>
            <a:pPr algn="ctr"/>
            <a:r>
              <a:rPr lang="es-MX" sz="1800" i="1" dirty="0" smtClean="0"/>
              <a:t>Morfología Ultrasonografica</a:t>
            </a:r>
            <a:r>
              <a:rPr lang="es-MX" sz="1800" b="1" i="1" dirty="0" smtClean="0"/>
              <a:t>.</a:t>
            </a:r>
            <a:endParaRPr lang="es-MX" sz="1800" b="1" i="1" dirty="0"/>
          </a:p>
        </p:txBody>
      </p:sp>
      <p:graphicFrame>
        <p:nvGraphicFramePr>
          <p:cNvPr id="8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897648"/>
              </p:ext>
            </p:extLst>
          </p:nvPr>
        </p:nvGraphicFramePr>
        <p:xfrm>
          <a:off x="275683" y="2141439"/>
          <a:ext cx="8523288" cy="3427410"/>
        </p:xfrm>
        <a:graphic>
          <a:graphicData uri="http://schemas.openxmlformats.org/drawingml/2006/table">
            <a:tbl>
              <a:tblPr/>
              <a:tblGrid>
                <a:gridCol w="1951038"/>
                <a:gridCol w="2005012"/>
                <a:gridCol w="2486025"/>
                <a:gridCol w="2081213"/>
              </a:tblGrid>
              <a:tr h="685482">
                <a:tc>
                  <a:txBody>
                    <a:bodyPr/>
                    <a:lstStyle/>
                    <a:p>
                      <a:pPr marL="0" marR="0" lvl="0" indent="0" algn="l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Antropometría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1974" marR="81974" marT="40987" marB="409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SOP con OP </a:t>
                      </a:r>
                    </a:p>
                    <a:p>
                      <a:pPr marL="0" marR="0" lvl="0" indent="0" algn="ctr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(n=51)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1974" marR="81974" marT="40987" marB="409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SOP sin OP</a:t>
                      </a:r>
                    </a:p>
                    <a:p>
                      <a:pPr marL="0" marR="0" lvl="0" indent="0" algn="ctr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(n=31) </a:t>
                      </a:r>
                      <a:endParaRPr kumimoji="0" lang="es-ES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1974" marR="81974" marT="40987" marB="409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Controles</a:t>
                      </a:r>
                    </a:p>
                    <a:p>
                      <a:pPr marL="0" marR="0" lvl="0" indent="0" algn="ctr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(n=21)</a:t>
                      </a:r>
                    </a:p>
                  </a:txBody>
                  <a:tcPr marL="81974" marR="81974" marT="40987" marB="409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482">
                <a:tc>
                  <a:txBody>
                    <a:bodyPr/>
                    <a:lstStyle/>
                    <a:p>
                      <a:pPr marL="0" marR="0" lvl="0" indent="0" algn="l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IMC</a:t>
                      </a:r>
                    </a:p>
                    <a:p>
                      <a:pPr marL="0" marR="0" lvl="0" indent="0" algn="l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(Kg/m</a:t>
                      </a:r>
                      <a:r>
                        <a:rPr kumimoji="0" lang="es-E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 </a:t>
                      </a: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)</a:t>
                      </a:r>
                      <a:endParaRPr kumimoji="0" lang="es-ES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1974" marR="81974" marT="40987" marB="409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31.6±4.4 ª</a:t>
                      </a:r>
                      <a:r>
                        <a:rPr kumimoji="0" lang="es-E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b</a:t>
                      </a:r>
                    </a:p>
                  </a:txBody>
                  <a:tcPr marL="81974" marR="81974" marT="40987" marB="409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29.5±4.1 ª</a:t>
                      </a:r>
                      <a:r>
                        <a:rPr kumimoji="0" lang="es-E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c</a:t>
                      </a:r>
                    </a:p>
                  </a:txBody>
                  <a:tcPr marL="81974" marR="81974" marT="40987" marB="409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26.4±4.1 </a:t>
                      </a:r>
                      <a:r>
                        <a:rPr kumimoji="0" lang="es-E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b, c</a:t>
                      </a:r>
                    </a:p>
                    <a:p>
                      <a:pPr marL="0" marR="0" lvl="0" indent="0" algn="ctr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/>
                        <a:buNone/>
                        <a:tabLst/>
                      </a:pP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1974" marR="81974" marT="40987" marB="409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482">
                <a:tc>
                  <a:txBody>
                    <a:bodyPr/>
                    <a:lstStyle/>
                    <a:p>
                      <a:pPr marL="0" marR="0" lvl="0" indent="0" algn="l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Perímetro de la </a:t>
                      </a:r>
                    </a:p>
                    <a:p>
                      <a:pPr marL="0" marR="0" lvl="0" indent="0" algn="l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cintura (cm)</a:t>
                      </a:r>
                    </a:p>
                  </a:txBody>
                  <a:tcPr marL="81974" marR="81974" marT="40987" marB="409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94.3±9.5 ª </a:t>
                      </a:r>
                    </a:p>
                  </a:txBody>
                  <a:tcPr marL="81974" marR="81974" marT="40987" marB="409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91.5±10.7 </a:t>
                      </a:r>
                      <a:r>
                        <a:rPr kumimoji="0" lang="es-E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b</a:t>
                      </a: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</a:p>
                  </a:txBody>
                  <a:tcPr marL="81974" marR="81974" marT="40987" marB="409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83.0±11.5 ª</a:t>
                      </a:r>
                      <a:r>
                        <a:rPr kumimoji="0" lang="es-E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b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1974" marR="81974" marT="40987" marB="409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482">
                <a:tc>
                  <a:txBody>
                    <a:bodyPr/>
                    <a:lstStyle/>
                    <a:p>
                      <a:pPr marL="0" marR="0" lvl="0" indent="0" algn="l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Perímetro de la</a:t>
                      </a:r>
                    </a:p>
                    <a:p>
                      <a:pPr marL="0" marR="0" lvl="0" indent="0" algn="l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cadera (cm)</a:t>
                      </a:r>
                    </a:p>
                  </a:txBody>
                  <a:tcPr marL="81974" marR="81974" marT="40987" marB="409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109.7±9.5 ª</a:t>
                      </a:r>
                      <a:r>
                        <a:rPr kumimoji="0" lang="es-E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b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1974" marR="81974" marT="40987" marB="409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104.4±8.8 ª</a:t>
                      </a:r>
                      <a:r>
                        <a:rPr kumimoji="0" lang="es-E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c</a:t>
                      </a:r>
                    </a:p>
                    <a:p>
                      <a:pPr marL="0" marR="0" lvl="0" indent="0" algn="ctr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1974" marR="81974" marT="40987" marB="409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99.2±9.4</a:t>
                      </a:r>
                      <a:r>
                        <a:rPr kumimoji="0" lang="es-E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b, c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1974" marR="81974" marT="40987" marB="409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482">
                <a:tc>
                  <a:txBody>
                    <a:bodyPr/>
                    <a:lstStyle/>
                    <a:p>
                      <a:pPr marL="0" marR="0" lvl="0" indent="0" algn="l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Indice cintura/</a:t>
                      </a:r>
                    </a:p>
                    <a:p>
                      <a:pPr marL="0" marR="0" lvl="0" indent="0" algn="l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cadera</a:t>
                      </a:r>
                    </a:p>
                  </a:txBody>
                  <a:tcPr marL="81974" marR="81974" marT="40987" marB="409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0.86±0.06</a:t>
                      </a:r>
                    </a:p>
                  </a:txBody>
                  <a:tcPr marL="81974" marR="81974" marT="40987" marB="409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0.88±0.07</a:t>
                      </a:r>
                    </a:p>
                  </a:txBody>
                  <a:tcPr marL="81974" marR="81974" marT="40987" marB="409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0.83±0.05</a:t>
                      </a:r>
                    </a:p>
                  </a:txBody>
                  <a:tcPr marL="81974" marR="81974" marT="40987" marB="409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209925" y="6224519"/>
            <a:ext cx="8826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0" i="1" dirty="0">
                <a:latin typeface="Arial" pitchFamily="34" charset="0"/>
                <a:cs typeface="Arial" pitchFamily="34" charset="0"/>
              </a:rPr>
              <a:t>Tena G, Moran C, Romero R, Moran S. </a:t>
            </a:r>
            <a:r>
              <a:rPr lang="es-MX" sz="1200" b="0" i="1" dirty="0" err="1">
                <a:latin typeface="Arial" pitchFamily="34" charset="0"/>
                <a:cs typeface="Arial" pitchFamily="34" charset="0"/>
                <a:hlinkClick r:id="rId4"/>
              </a:rPr>
              <a:t>Ovarian</a:t>
            </a:r>
            <a:r>
              <a:rPr lang="es-MX" sz="1200" b="0" i="1" dirty="0">
                <a:latin typeface="Arial" pitchFamily="34" charset="0"/>
                <a:cs typeface="Arial" pitchFamily="34" charset="0"/>
                <a:hlinkClick r:id="rId4"/>
              </a:rPr>
              <a:t> </a:t>
            </a:r>
            <a:r>
              <a:rPr lang="es-MX" sz="1200" b="0" i="1" dirty="0" err="1">
                <a:latin typeface="Arial" pitchFamily="34" charset="0"/>
                <a:cs typeface="Arial" pitchFamily="34" charset="0"/>
                <a:hlinkClick r:id="rId4"/>
              </a:rPr>
              <a:t>morphology</a:t>
            </a:r>
            <a:r>
              <a:rPr lang="es-MX" sz="1200" b="0" i="1" dirty="0">
                <a:latin typeface="Arial" pitchFamily="34" charset="0"/>
                <a:cs typeface="Arial" pitchFamily="34" charset="0"/>
                <a:hlinkClick r:id="rId4"/>
              </a:rPr>
              <a:t> and </a:t>
            </a:r>
            <a:r>
              <a:rPr lang="es-MX" sz="1200" b="0" i="1" dirty="0" err="1">
                <a:latin typeface="Arial" pitchFamily="34" charset="0"/>
                <a:cs typeface="Arial" pitchFamily="34" charset="0"/>
                <a:hlinkClick r:id="rId4"/>
              </a:rPr>
              <a:t>endocrine</a:t>
            </a:r>
            <a:r>
              <a:rPr lang="es-MX" sz="1200" b="0" i="1" dirty="0">
                <a:latin typeface="Arial" pitchFamily="34" charset="0"/>
                <a:cs typeface="Arial" pitchFamily="34" charset="0"/>
                <a:hlinkClick r:id="rId4"/>
              </a:rPr>
              <a:t> </a:t>
            </a:r>
            <a:r>
              <a:rPr lang="es-MX" sz="1200" b="0" i="1" dirty="0" err="1" smtClean="0">
                <a:latin typeface="Arial" pitchFamily="34" charset="0"/>
                <a:cs typeface="Arial" pitchFamily="34" charset="0"/>
                <a:hlinkClick r:id="rId4"/>
              </a:rPr>
              <a:t>function</a:t>
            </a:r>
            <a:r>
              <a:rPr lang="es-MX" sz="1200" b="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200" b="0" i="1" dirty="0" smtClean="0">
                <a:latin typeface="Arial" pitchFamily="34" charset="0"/>
                <a:cs typeface="Arial" pitchFamily="34" charset="0"/>
                <a:hlinkClick r:id=""/>
              </a:rPr>
              <a:t> </a:t>
            </a:r>
            <a:r>
              <a:rPr lang="es-MX" sz="1200" b="0" i="1" dirty="0">
                <a:latin typeface="Arial" pitchFamily="34" charset="0"/>
                <a:cs typeface="Arial" pitchFamily="34" charset="0"/>
                <a:hlinkClick r:id="rId4"/>
              </a:rPr>
              <a:t>in </a:t>
            </a:r>
            <a:r>
              <a:rPr lang="es-MX" sz="1200" b="0" i="1" dirty="0" err="1">
                <a:latin typeface="Arial" pitchFamily="34" charset="0"/>
                <a:cs typeface="Arial" pitchFamily="34" charset="0"/>
                <a:hlinkClick r:id="rId4"/>
              </a:rPr>
              <a:t>polycystic</a:t>
            </a:r>
            <a:r>
              <a:rPr lang="es-MX" sz="1200" b="0" i="1" dirty="0">
                <a:latin typeface="Arial" pitchFamily="34" charset="0"/>
                <a:cs typeface="Arial" pitchFamily="34" charset="0"/>
                <a:hlinkClick r:id="rId4"/>
              </a:rPr>
              <a:t> </a:t>
            </a:r>
            <a:r>
              <a:rPr lang="es-MX" sz="1200" b="0" i="1" dirty="0" err="1">
                <a:latin typeface="Arial" pitchFamily="34" charset="0"/>
                <a:cs typeface="Arial" pitchFamily="34" charset="0"/>
                <a:hlinkClick r:id="rId4"/>
              </a:rPr>
              <a:t>ovary</a:t>
            </a:r>
            <a:r>
              <a:rPr lang="es-MX" sz="1200" b="0" i="1" dirty="0">
                <a:latin typeface="Arial" pitchFamily="34" charset="0"/>
                <a:cs typeface="Arial" pitchFamily="34" charset="0"/>
                <a:hlinkClick r:id="rId4"/>
              </a:rPr>
              <a:t> </a:t>
            </a:r>
            <a:r>
              <a:rPr lang="es-MX" sz="1200" b="0" i="1" dirty="0" err="1">
                <a:latin typeface="Arial" pitchFamily="34" charset="0"/>
                <a:cs typeface="Arial" pitchFamily="34" charset="0"/>
                <a:hlinkClick r:id="rId4"/>
              </a:rPr>
              <a:t>syndrome</a:t>
            </a:r>
            <a:r>
              <a:rPr lang="es-MX" sz="1200" b="0" i="1" dirty="0">
                <a:latin typeface="Arial" pitchFamily="34" charset="0"/>
                <a:cs typeface="Arial" pitchFamily="34" charset="0"/>
                <a:hlinkClick r:id="rId4"/>
              </a:rPr>
              <a:t>.</a:t>
            </a:r>
            <a:r>
              <a:rPr lang="es-MX" sz="1200" b="0" i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1200" b="0" i="1" dirty="0" err="1">
                <a:latin typeface="Arial" pitchFamily="34" charset="0"/>
                <a:cs typeface="Arial" pitchFamily="34" charset="0"/>
              </a:rPr>
              <a:t>Arch</a:t>
            </a:r>
            <a:r>
              <a:rPr lang="es-MX" sz="1200" b="0" i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1200" b="0" i="1" dirty="0" err="1">
                <a:latin typeface="Arial" pitchFamily="34" charset="0"/>
                <a:cs typeface="Arial" pitchFamily="34" charset="0"/>
              </a:rPr>
              <a:t>Gynecol</a:t>
            </a:r>
            <a:r>
              <a:rPr lang="es-MX" sz="1200" b="0" i="1" dirty="0">
                <a:latin typeface="Arial" pitchFamily="34" charset="0"/>
                <a:cs typeface="Arial" pitchFamily="34" charset="0"/>
              </a:rPr>
              <a:t> Obstet. 2011;284(6):1443-8. </a:t>
            </a:r>
          </a:p>
        </p:txBody>
      </p:sp>
    </p:spTree>
    <p:extLst>
      <p:ext uri="{BB962C8B-B14F-4D97-AF65-F5344CB8AC3E}">
        <p14:creationId xmlns:p14="http://schemas.microsoft.com/office/powerpoint/2010/main" val="87006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/>
        </p:nvCxnSpPr>
        <p:spPr>
          <a:xfrm>
            <a:off x="389189" y="974643"/>
            <a:ext cx="8296275" cy="95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13" descr="fachada-diap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93878"/>
            <a:ext cx="1152144" cy="539496"/>
          </a:xfrm>
          <a:prstGeom prst="rect">
            <a:avLst/>
          </a:prstGeom>
        </p:spPr>
      </p:pic>
      <p:sp>
        <p:nvSpPr>
          <p:cNvPr id="4" name="5 Rectángulo"/>
          <p:cNvSpPr/>
          <p:nvPr/>
        </p:nvSpPr>
        <p:spPr>
          <a:xfrm>
            <a:off x="1541155" y="142852"/>
            <a:ext cx="5992345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es-MX" sz="2400" i="1" dirty="0" smtClean="0"/>
              <a:t>“Impacto de la </a:t>
            </a:r>
            <a:r>
              <a:rPr lang="es-MX" sz="2400" i="1" dirty="0"/>
              <a:t>obesidad en </a:t>
            </a:r>
            <a:r>
              <a:rPr lang="es-MX" sz="2400" i="1" dirty="0" smtClean="0"/>
              <a:t>la fertilidad </a:t>
            </a:r>
          </a:p>
          <a:p>
            <a:pPr algn="ctr"/>
            <a:r>
              <a:rPr lang="es-MX" sz="2400" i="1" dirty="0" smtClean="0"/>
              <a:t>Femenina”</a:t>
            </a:r>
            <a:endParaRPr lang="es-MX" sz="2400" i="1" dirty="0"/>
          </a:p>
        </p:txBody>
      </p:sp>
      <p:pic>
        <p:nvPicPr>
          <p:cNvPr id="5" name="Picture 2" descr="https://yt3.ggpht.com/-JNfGi1OugkU/AAAAAAAAAAI/AAAAAAAAAAA/DIPczkaJvlc/s900-c-k-no-mo-rj-c0xffffff/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4" y="99155"/>
            <a:ext cx="874694" cy="87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11"/>
          <p:cNvSpPr txBox="1">
            <a:spLocks noChangeArrowheads="1"/>
          </p:cNvSpPr>
          <p:nvPr/>
        </p:nvSpPr>
        <p:spPr bwMode="auto">
          <a:xfrm>
            <a:off x="-1844229" y="5571302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2321728"/>
              </p:ext>
            </p:extLst>
          </p:nvPr>
        </p:nvGraphicFramePr>
        <p:xfrm>
          <a:off x="200474" y="1880869"/>
          <a:ext cx="8821738" cy="3890488"/>
        </p:xfrm>
        <a:graphic>
          <a:graphicData uri="http://schemas.openxmlformats.org/drawingml/2006/table">
            <a:tbl>
              <a:tblPr/>
              <a:tblGrid>
                <a:gridCol w="3003203"/>
                <a:gridCol w="2006673"/>
                <a:gridCol w="2084272"/>
                <a:gridCol w="1727590"/>
              </a:tblGrid>
              <a:tr h="653558">
                <a:tc>
                  <a:txBody>
                    <a:bodyPr/>
                    <a:lstStyle/>
                    <a:p>
                      <a:pPr marL="0" marR="0" lvl="0" indent="0" algn="l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 charset="0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Andrógeno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78415" marR="78415" marT="39213" marB="392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 charset="0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SOP con OP </a:t>
                      </a:r>
                    </a:p>
                    <a:p>
                      <a:pPr marL="0" marR="0" lvl="0" indent="0" algn="ctr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 charset="0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(n=51)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78415" marR="78415" marT="39213" marB="392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SOP sin OP</a:t>
                      </a:r>
                    </a:p>
                    <a:p>
                      <a:pPr marL="0" marR="0" lvl="0" indent="0" algn="ctr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(n=31) </a:t>
                      </a:r>
                      <a:endParaRPr kumimoji="0" lang="es-ES" sz="1600" b="1" i="0" u="none" strike="noStrike" cap="none" normalizeH="0" baseline="300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78415" marR="78415" marT="39213" marB="392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Controles</a:t>
                      </a:r>
                    </a:p>
                    <a:p>
                      <a:pPr marL="0" marR="0" lvl="0" indent="0" algn="ctr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(n=21)</a:t>
                      </a:r>
                    </a:p>
                  </a:txBody>
                  <a:tcPr marL="78415" marR="78415" marT="39213" marB="392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046">
                <a:tc>
                  <a:txBody>
                    <a:bodyPr/>
                    <a:lstStyle/>
                    <a:p>
                      <a:pPr marL="0" marR="0" lvl="0" indent="0" algn="l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Testosterona total</a:t>
                      </a:r>
                    </a:p>
                    <a:p>
                      <a:pPr marL="0" marR="0" lvl="0" indent="0" algn="l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</a:t>
                      </a:r>
                      <a:r>
                        <a:rPr kumimoji="0" lang="es-E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ng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/</a:t>
                      </a:r>
                      <a:r>
                        <a:rPr kumimoji="0" lang="es-E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dL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)</a:t>
                      </a:r>
                      <a:endParaRPr kumimoji="0" lang="es-ES" sz="1600" b="1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78415" marR="78415" marT="39213" marB="392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52.4 (7.4-135.4) ª</a:t>
                      </a:r>
                      <a:r>
                        <a:rPr kumimoji="0" lang="es-E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, b</a:t>
                      </a:r>
                    </a:p>
                  </a:txBody>
                  <a:tcPr marL="78415" marR="78415" marT="39213" marB="392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35.8 (11.4-195.4) ª</a:t>
                      </a:r>
                      <a:r>
                        <a:rPr kumimoji="0" lang="es-ES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, c</a:t>
                      </a: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endParaRPr kumimoji="0" lang="es-ES" sz="1600" b="1" i="0" u="none" strike="noStrike" cap="none" normalizeH="0" baseline="30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78415" marR="78415" marT="39213" marB="392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13.6 (0.1-46.9) </a:t>
                      </a:r>
                      <a:r>
                        <a:rPr kumimoji="0" lang="es-ES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b, c</a:t>
                      </a:r>
                    </a:p>
                    <a:p>
                      <a:pPr marL="0" marR="0" lvl="0" indent="0" algn="ctr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 charset="0"/>
                        <a:buNone/>
                        <a:tabLst/>
                      </a:pP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78415" marR="78415" marT="39213" marB="392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046">
                <a:tc>
                  <a:txBody>
                    <a:bodyPr/>
                    <a:lstStyle/>
                    <a:p>
                      <a:pPr marL="0" marR="0" lvl="0" indent="0" algn="l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Testosterona libre</a:t>
                      </a:r>
                    </a:p>
                    <a:p>
                      <a:pPr marL="0" marR="0" lvl="0" indent="0" algn="l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</a:t>
                      </a:r>
                      <a:r>
                        <a:rPr kumimoji="0" lang="es-E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pg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/</a:t>
                      </a:r>
                      <a:r>
                        <a:rPr kumimoji="0" lang="es-E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mL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)</a:t>
                      </a:r>
                    </a:p>
                  </a:txBody>
                  <a:tcPr marL="78415" marR="78415" marT="39213" marB="392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2.3 (0.6-15.1) ª</a:t>
                      </a:r>
                      <a:r>
                        <a:rPr kumimoji="0" lang="es-E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, b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</a:p>
                  </a:txBody>
                  <a:tcPr marL="78415" marR="78415" marT="39213" marB="392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1.4 (0.5-7.8) </a:t>
                      </a:r>
                      <a:r>
                        <a:rPr kumimoji="0" lang="es-E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a, c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</a:p>
                  </a:txBody>
                  <a:tcPr marL="78415" marR="78415" marT="39213" marB="392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0.8 (0.3-2.2) </a:t>
                      </a:r>
                      <a:r>
                        <a:rPr kumimoji="0" lang="es-E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b, c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78415" marR="78415" marT="39213" marB="392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046">
                <a:tc>
                  <a:txBody>
                    <a:bodyPr/>
                    <a:lstStyle/>
                    <a:p>
                      <a:pPr marL="0" marR="0" lvl="0" indent="0" algn="l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Androstendiona</a:t>
                      </a:r>
                    </a:p>
                    <a:p>
                      <a:pPr marL="0" marR="0" lvl="0" indent="0" algn="l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(ng/mL)</a:t>
                      </a:r>
                    </a:p>
                  </a:txBody>
                  <a:tcPr marL="78415" marR="78415" marT="39213" marB="392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3.8 (1.0-7.4)</a:t>
                      </a:r>
                    </a:p>
                  </a:txBody>
                  <a:tcPr marL="78415" marR="78415" marT="39213" marB="392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3.5 (1.2-5.8)</a:t>
                      </a:r>
                    </a:p>
                  </a:txBody>
                  <a:tcPr marL="78415" marR="78415" marT="39213" marB="392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3.2 (1.4-6.1)</a:t>
                      </a:r>
                    </a:p>
                  </a:txBody>
                  <a:tcPr marL="78415" marR="78415" marT="39213" marB="392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046">
                <a:tc>
                  <a:txBody>
                    <a:bodyPr/>
                    <a:lstStyle/>
                    <a:p>
                      <a:pPr marL="0" marR="0" lvl="0" indent="0" algn="l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Dehidroepiandrosterona</a:t>
                      </a:r>
                    </a:p>
                    <a:p>
                      <a:pPr marL="0" marR="0" lvl="0" indent="0" algn="l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(ng/mL)</a:t>
                      </a:r>
                    </a:p>
                  </a:txBody>
                  <a:tcPr marL="78415" marR="78415" marT="39213" marB="392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12.2 (2.2-35.6) </a:t>
                      </a:r>
                    </a:p>
                  </a:txBody>
                  <a:tcPr marL="78415" marR="78415" marT="39213" marB="392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9.4 (3.0-25.3)</a:t>
                      </a:r>
                      <a:endParaRPr kumimoji="0" lang="es-ES" sz="1600" b="1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78415" marR="78415" marT="39213" marB="392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10.1 (5.8-20.1) </a:t>
                      </a:r>
                    </a:p>
                  </a:txBody>
                  <a:tcPr marL="78415" marR="78415" marT="39213" marB="392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046">
                <a:tc>
                  <a:txBody>
                    <a:bodyPr/>
                    <a:lstStyle/>
                    <a:p>
                      <a:pPr marL="0" marR="0" lvl="0" indent="0" algn="l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Dehidroepiandrosterona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Sulfato (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g/</a:t>
                      </a:r>
                      <a:r>
                        <a:rPr kumimoji="0" lang="es-E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mL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)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78415" marR="78415" marT="39213" marB="392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1.6 (0.5-4.2) </a:t>
                      </a:r>
                    </a:p>
                  </a:txBody>
                  <a:tcPr marL="78415" marR="78415" marT="39213" marB="392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1.3 (0.1-3.5)</a:t>
                      </a:r>
                    </a:p>
                  </a:txBody>
                  <a:tcPr marL="78415" marR="78415" marT="39213" marB="392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7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5000"/>
                        <a:buFont typeface="Monotype Sorts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1.3 (0.4-4.4)</a:t>
                      </a:r>
                    </a:p>
                  </a:txBody>
                  <a:tcPr marL="78415" marR="78415" marT="39213" marB="392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108835" y="6389712"/>
            <a:ext cx="8856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0" i="1" dirty="0">
                <a:latin typeface="Arial" pitchFamily="34" charset="0"/>
                <a:cs typeface="Arial" pitchFamily="34" charset="0"/>
              </a:rPr>
              <a:t>Tena G, Moran C, Romero R, Moran S. </a:t>
            </a:r>
            <a:r>
              <a:rPr lang="es-MX" sz="1200" b="0" i="1" dirty="0" err="1">
                <a:latin typeface="Arial" pitchFamily="34" charset="0"/>
                <a:cs typeface="Arial" pitchFamily="34" charset="0"/>
                <a:hlinkClick r:id="rId4"/>
              </a:rPr>
              <a:t>Ovarian</a:t>
            </a:r>
            <a:r>
              <a:rPr lang="es-MX" sz="1200" b="0" i="1" dirty="0">
                <a:latin typeface="Arial" pitchFamily="34" charset="0"/>
                <a:cs typeface="Arial" pitchFamily="34" charset="0"/>
                <a:hlinkClick r:id="rId4"/>
              </a:rPr>
              <a:t> </a:t>
            </a:r>
            <a:r>
              <a:rPr lang="es-MX" sz="1200" b="0" i="1" dirty="0" err="1">
                <a:latin typeface="Arial" pitchFamily="34" charset="0"/>
                <a:cs typeface="Arial" pitchFamily="34" charset="0"/>
                <a:hlinkClick r:id="rId4"/>
              </a:rPr>
              <a:t>morphology</a:t>
            </a:r>
            <a:r>
              <a:rPr lang="es-MX" sz="1200" b="0" i="1" dirty="0">
                <a:latin typeface="Arial" pitchFamily="34" charset="0"/>
                <a:cs typeface="Arial" pitchFamily="34" charset="0"/>
                <a:hlinkClick r:id="rId4"/>
              </a:rPr>
              <a:t> and </a:t>
            </a:r>
            <a:r>
              <a:rPr lang="es-MX" sz="1200" b="0" i="1" dirty="0" err="1">
                <a:latin typeface="Arial" pitchFamily="34" charset="0"/>
                <a:cs typeface="Arial" pitchFamily="34" charset="0"/>
                <a:hlinkClick r:id="rId4"/>
              </a:rPr>
              <a:t>endocrine</a:t>
            </a:r>
            <a:r>
              <a:rPr lang="es-MX" sz="1200" b="0" i="1" dirty="0">
                <a:latin typeface="Arial" pitchFamily="34" charset="0"/>
                <a:cs typeface="Arial" pitchFamily="34" charset="0"/>
                <a:hlinkClick r:id="rId4"/>
              </a:rPr>
              <a:t> </a:t>
            </a:r>
            <a:r>
              <a:rPr lang="es-MX" sz="1200" b="0" i="1" dirty="0" err="1" smtClean="0">
                <a:latin typeface="Arial" pitchFamily="34" charset="0"/>
                <a:cs typeface="Arial" pitchFamily="34" charset="0"/>
                <a:hlinkClick r:id="rId4"/>
              </a:rPr>
              <a:t>function</a:t>
            </a:r>
            <a:r>
              <a:rPr lang="es-MX" sz="1200" b="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200" b="0" i="1" dirty="0" smtClean="0">
                <a:latin typeface="Arial" pitchFamily="34" charset="0"/>
                <a:cs typeface="Arial" pitchFamily="34" charset="0"/>
                <a:hlinkClick r:id=""/>
              </a:rPr>
              <a:t> </a:t>
            </a:r>
            <a:r>
              <a:rPr lang="es-MX" sz="1200" b="0" i="1" dirty="0">
                <a:latin typeface="Arial" pitchFamily="34" charset="0"/>
                <a:cs typeface="Arial" pitchFamily="34" charset="0"/>
                <a:hlinkClick r:id="rId4"/>
              </a:rPr>
              <a:t>in </a:t>
            </a:r>
            <a:r>
              <a:rPr lang="es-MX" sz="1200" b="0" i="1" dirty="0" err="1">
                <a:latin typeface="Arial" pitchFamily="34" charset="0"/>
                <a:cs typeface="Arial" pitchFamily="34" charset="0"/>
                <a:hlinkClick r:id="rId4"/>
              </a:rPr>
              <a:t>polycystic</a:t>
            </a:r>
            <a:r>
              <a:rPr lang="es-MX" sz="1200" b="0" i="1" dirty="0">
                <a:latin typeface="Arial" pitchFamily="34" charset="0"/>
                <a:cs typeface="Arial" pitchFamily="34" charset="0"/>
                <a:hlinkClick r:id="rId4"/>
              </a:rPr>
              <a:t> </a:t>
            </a:r>
            <a:r>
              <a:rPr lang="es-MX" sz="1200" b="0" i="1" dirty="0" err="1">
                <a:latin typeface="Arial" pitchFamily="34" charset="0"/>
                <a:cs typeface="Arial" pitchFamily="34" charset="0"/>
                <a:hlinkClick r:id="rId4"/>
              </a:rPr>
              <a:t>ovary</a:t>
            </a:r>
            <a:r>
              <a:rPr lang="es-MX" sz="1200" b="0" i="1" dirty="0">
                <a:latin typeface="Arial" pitchFamily="34" charset="0"/>
                <a:cs typeface="Arial" pitchFamily="34" charset="0"/>
                <a:hlinkClick r:id="rId4"/>
              </a:rPr>
              <a:t> </a:t>
            </a:r>
            <a:r>
              <a:rPr lang="es-MX" sz="1200" b="0" i="1" dirty="0" err="1">
                <a:latin typeface="Arial" pitchFamily="34" charset="0"/>
                <a:cs typeface="Arial" pitchFamily="34" charset="0"/>
                <a:hlinkClick r:id="rId4"/>
              </a:rPr>
              <a:t>syndrome</a:t>
            </a:r>
            <a:r>
              <a:rPr lang="es-MX" sz="1200" b="0" i="1" dirty="0">
                <a:latin typeface="Arial" pitchFamily="34" charset="0"/>
                <a:cs typeface="Arial" pitchFamily="34" charset="0"/>
                <a:hlinkClick r:id="rId4"/>
              </a:rPr>
              <a:t>.</a:t>
            </a:r>
            <a:r>
              <a:rPr lang="es-MX" sz="1200" b="0" i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1200" b="0" i="1" dirty="0" err="1">
                <a:latin typeface="Arial" pitchFamily="34" charset="0"/>
                <a:cs typeface="Arial" pitchFamily="34" charset="0"/>
              </a:rPr>
              <a:t>Arch</a:t>
            </a:r>
            <a:r>
              <a:rPr lang="es-MX" sz="1200" b="0" i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1200" b="0" i="1" dirty="0" err="1">
                <a:latin typeface="Arial" pitchFamily="34" charset="0"/>
                <a:cs typeface="Arial" pitchFamily="34" charset="0"/>
              </a:rPr>
              <a:t>Gynecol</a:t>
            </a:r>
            <a:r>
              <a:rPr lang="es-MX" sz="1200" b="0" i="1" dirty="0">
                <a:latin typeface="Arial" pitchFamily="34" charset="0"/>
                <a:cs typeface="Arial" pitchFamily="34" charset="0"/>
              </a:rPr>
              <a:t> Obstet. 2011;284(6):1443-8. 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75683" y="987244"/>
            <a:ext cx="8163698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2000" dirty="0" smtClean="0"/>
              <a:t>Andrógenos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Séricos en Pacientes con  SOP</a:t>
            </a:r>
          </a:p>
          <a:p>
            <a:pPr algn="ctr"/>
            <a:r>
              <a:rPr lang="es-MX" sz="1800" i="1" dirty="0" smtClean="0"/>
              <a:t>Acorde a IMC</a:t>
            </a:r>
            <a:r>
              <a:rPr lang="es-MX" sz="1800" b="1" i="1" dirty="0" smtClean="0"/>
              <a:t>.</a:t>
            </a:r>
            <a:endParaRPr lang="es-MX" sz="1800" b="1" i="1" dirty="0"/>
          </a:p>
        </p:txBody>
      </p:sp>
    </p:spTree>
    <p:extLst>
      <p:ext uri="{BB962C8B-B14F-4D97-AF65-F5344CB8AC3E}">
        <p14:creationId xmlns:p14="http://schemas.microsoft.com/office/powerpoint/2010/main" val="347045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/>
        </p:nvCxnSpPr>
        <p:spPr>
          <a:xfrm>
            <a:off x="500034" y="1124744"/>
            <a:ext cx="8296275" cy="95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13" descr="fachada-diap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93878"/>
            <a:ext cx="1152144" cy="539496"/>
          </a:xfrm>
          <a:prstGeom prst="rect">
            <a:avLst/>
          </a:prstGeom>
        </p:spPr>
      </p:pic>
      <p:sp>
        <p:nvSpPr>
          <p:cNvPr id="4" name="5 Rectángulo"/>
          <p:cNvSpPr/>
          <p:nvPr/>
        </p:nvSpPr>
        <p:spPr>
          <a:xfrm>
            <a:off x="1541155" y="142852"/>
            <a:ext cx="5992345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es-MX" sz="2400" i="1" dirty="0" smtClean="0"/>
              <a:t>“Impacto de la </a:t>
            </a:r>
            <a:r>
              <a:rPr lang="es-MX" sz="2400" i="1" dirty="0"/>
              <a:t>obesidad en </a:t>
            </a:r>
            <a:r>
              <a:rPr lang="es-MX" sz="2400" i="1" dirty="0" smtClean="0"/>
              <a:t>la fertilidad </a:t>
            </a:r>
          </a:p>
          <a:p>
            <a:pPr algn="ctr"/>
            <a:r>
              <a:rPr lang="es-MX" sz="2400" i="1" dirty="0" smtClean="0"/>
              <a:t>Femenina”</a:t>
            </a:r>
            <a:endParaRPr lang="es-MX" sz="2400" i="1" dirty="0"/>
          </a:p>
        </p:txBody>
      </p:sp>
      <p:pic>
        <p:nvPicPr>
          <p:cNvPr id="5" name="Picture 2" descr="https://yt3.ggpht.com/-JNfGi1OugkU/AAAAAAAAAAI/AAAAAAAAAAA/DIPczkaJvlc/s900-c-k-no-mo-rj-c0xffffff/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4" y="99155"/>
            <a:ext cx="874694" cy="87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3508" y="1386204"/>
            <a:ext cx="6029325" cy="478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90357" y="6194757"/>
            <a:ext cx="2324959" cy="61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Elipse"/>
          <p:cNvSpPr/>
          <p:nvPr/>
        </p:nvSpPr>
        <p:spPr>
          <a:xfrm>
            <a:off x="3417202" y="3085294"/>
            <a:ext cx="2240249" cy="1224136"/>
          </a:xfrm>
          <a:prstGeom prst="ellipse">
            <a:avLst/>
          </a:prstGeom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849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/>
        </p:nvCxnSpPr>
        <p:spPr>
          <a:xfrm>
            <a:off x="500034" y="1124744"/>
            <a:ext cx="8296275" cy="95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13" descr="fachada-diap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93878"/>
            <a:ext cx="1152144" cy="539496"/>
          </a:xfrm>
          <a:prstGeom prst="rect">
            <a:avLst/>
          </a:prstGeom>
        </p:spPr>
      </p:pic>
      <p:sp>
        <p:nvSpPr>
          <p:cNvPr id="4" name="5 Rectángulo"/>
          <p:cNvSpPr/>
          <p:nvPr/>
        </p:nvSpPr>
        <p:spPr>
          <a:xfrm>
            <a:off x="1541155" y="142852"/>
            <a:ext cx="5992345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es-MX" sz="2400" i="1" dirty="0" smtClean="0"/>
              <a:t>“Impacto de la </a:t>
            </a:r>
            <a:r>
              <a:rPr lang="es-MX" sz="2400" i="1" dirty="0"/>
              <a:t>obesidad en </a:t>
            </a:r>
            <a:r>
              <a:rPr lang="es-MX" sz="2400" i="1" dirty="0" smtClean="0"/>
              <a:t>la fertilidad </a:t>
            </a:r>
          </a:p>
          <a:p>
            <a:pPr algn="ctr"/>
            <a:r>
              <a:rPr lang="es-MX" sz="2400" i="1" dirty="0" smtClean="0"/>
              <a:t>Femenina”</a:t>
            </a:r>
            <a:endParaRPr lang="es-MX" sz="2400" i="1" dirty="0"/>
          </a:p>
        </p:txBody>
      </p:sp>
      <p:pic>
        <p:nvPicPr>
          <p:cNvPr id="5" name="Picture 2" descr="https://yt3.ggpht.com/-JNfGi1OugkU/AAAAAAAAAAI/AAAAAAAAAAA/DIPczkaJvlc/s900-c-k-no-mo-rj-c0xffffff/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4" y="99155"/>
            <a:ext cx="874694" cy="87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155002"/>
              </p:ext>
            </p:extLst>
          </p:nvPr>
        </p:nvGraphicFramePr>
        <p:xfrm>
          <a:off x="395536" y="1377287"/>
          <a:ext cx="3968441" cy="4941162"/>
        </p:xfrm>
        <a:graphic>
          <a:graphicData uri="http://schemas.openxmlformats.org/drawingml/2006/table">
            <a:tbl>
              <a:tblPr/>
              <a:tblGrid>
                <a:gridCol w="2807562"/>
                <a:gridCol w="1160879"/>
              </a:tblGrid>
              <a:tr h="262378"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SOP n=20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Edad (años)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30.0 ± 4.8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Peso (kg)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68.2 ± 9.9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9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Índice de masa corporal </a:t>
                      </a:r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(IMC) (kg/m</a:t>
                      </a:r>
                      <a:r>
                        <a:rPr lang="pt-BR" sz="1600" b="0" i="0" u="none" strike="noStrike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27.8 ± 3.1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95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% de grasa </a:t>
                      </a:r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corporal total </a:t>
                      </a:r>
                      <a:r>
                        <a:rPr lang="es-MX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(DEXA)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40.8 ± 5.9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Relación A/G (DEXA)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1.1 ± 0.1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Glucosa en ayuno (mg/dl)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92.5 ± 10.8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Insulina en ayuno (</a:t>
                      </a:r>
                      <a:r>
                        <a:rPr lang="es-MX" sz="1600" b="0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mU</a:t>
                      </a:r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/l)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21.9 ± 11.2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Índice de HOMA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5.1 ± 2.8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9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Glucosa 2 horas postcarga (mg/dl)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138.4 ± 11.2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9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Insulina 2 horas postcarga (mU/l)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150.3 ± 65.1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Índice Matsuda-DeFronzo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1.8 ± 1.0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Valor M</a:t>
                      </a:r>
                      <a:r>
                        <a:rPr lang="es-MX" sz="1600" b="0" i="0" u="none" strike="noStrike" baseline="-25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CLAMP-HE</a:t>
                      </a:r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(mg/kg*min)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4.3 ± 1.3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95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Relación M/I</a:t>
                      </a:r>
                      <a:r>
                        <a:rPr lang="es-MX" sz="1600" b="0" i="0" u="none" strike="noStrike" baseline="-25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CLAMP-HE</a:t>
                      </a:r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(mg/kg*min)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3.8 ± 1.4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575350"/>
              </p:ext>
            </p:extLst>
          </p:nvPr>
        </p:nvGraphicFramePr>
        <p:xfrm>
          <a:off x="16001978" y="24388520"/>
          <a:ext cx="7836163" cy="4314825"/>
        </p:xfrm>
        <a:graphic>
          <a:graphicData uri="http://schemas.openxmlformats.org/drawingml/2006/table">
            <a:tbl>
              <a:tblPr/>
              <a:tblGrid>
                <a:gridCol w="4709125"/>
                <a:gridCol w="1455818"/>
                <a:gridCol w="1671220"/>
              </a:tblGrid>
              <a:tr h="629549">
                <a:tc>
                  <a:txBody>
                    <a:bodyPr/>
                    <a:lstStyle/>
                    <a:p>
                      <a:pPr algn="l" fontAlgn="b"/>
                      <a:endParaRPr lang="es-MX" sz="28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8467" marR="846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SOP (N = 21)</a:t>
                      </a:r>
                    </a:p>
                  </a:txBody>
                  <a:tcPr marL="8467" marR="846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Control (N = 16)</a:t>
                      </a:r>
                    </a:p>
                  </a:txBody>
                  <a:tcPr marL="8467" marR="846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249">
                <a:tc>
                  <a:txBody>
                    <a:bodyPr/>
                    <a:lstStyle/>
                    <a:p>
                      <a:pPr algn="l" fontAlgn="ctr"/>
                      <a:r>
                        <a:rPr lang="es-MX" sz="28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RI por CLAMP-HE (M/I &lt; 6mg/Kg*min)</a:t>
                      </a:r>
                    </a:p>
                  </a:txBody>
                  <a:tcPr marL="8467" marR="846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95.2%</a:t>
                      </a:r>
                    </a:p>
                  </a:txBody>
                  <a:tcPr marL="8467" marR="846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43.8%</a:t>
                      </a:r>
                    </a:p>
                  </a:txBody>
                  <a:tcPr marL="8467" marR="846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249">
                <a:tc>
                  <a:txBody>
                    <a:bodyPr/>
                    <a:lstStyle/>
                    <a:p>
                      <a:pPr algn="l" fontAlgn="ctr"/>
                      <a:r>
                        <a:rPr lang="es-MX" sz="28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RI </a:t>
                      </a:r>
                      <a:r>
                        <a:rPr lang="es-MX" sz="28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por índice </a:t>
                      </a:r>
                      <a:r>
                        <a:rPr lang="es-MX" sz="28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de HOMA (&gt; 3.6)</a:t>
                      </a:r>
                    </a:p>
                  </a:txBody>
                  <a:tcPr marL="8467" marR="846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61.9%</a:t>
                      </a:r>
                    </a:p>
                  </a:txBody>
                  <a:tcPr marL="8467" marR="846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43.8%</a:t>
                      </a:r>
                    </a:p>
                  </a:txBody>
                  <a:tcPr marL="8467" marR="846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9549">
                <a:tc>
                  <a:txBody>
                    <a:bodyPr/>
                    <a:lstStyle/>
                    <a:p>
                      <a:pPr algn="l" fontAlgn="ctr"/>
                      <a:r>
                        <a:rPr lang="es-MX" sz="28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Intolerancia a la glucosa de ayuno (&gt; 100mg/dl)</a:t>
                      </a:r>
                    </a:p>
                  </a:txBody>
                  <a:tcPr marL="8467" marR="846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28.6%</a:t>
                      </a:r>
                    </a:p>
                  </a:txBody>
                  <a:tcPr marL="8467" marR="846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18.8%</a:t>
                      </a:r>
                    </a:p>
                  </a:txBody>
                  <a:tcPr marL="8467" marR="846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9549">
                <a:tc>
                  <a:txBody>
                    <a:bodyPr/>
                    <a:lstStyle/>
                    <a:p>
                      <a:pPr algn="l" fontAlgn="ctr"/>
                      <a:r>
                        <a:rPr lang="es-MX" sz="28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Intolerancia a la glucosa postcarga (140-199mg/dl)</a:t>
                      </a:r>
                    </a:p>
                  </a:txBody>
                  <a:tcPr marL="8467" marR="846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47.6%</a:t>
                      </a:r>
                    </a:p>
                  </a:txBody>
                  <a:tcPr marL="8467" marR="846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6.3%</a:t>
                      </a:r>
                    </a:p>
                  </a:txBody>
                  <a:tcPr marL="8467" marR="846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369797"/>
              </p:ext>
            </p:extLst>
          </p:nvPr>
        </p:nvGraphicFramePr>
        <p:xfrm>
          <a:off x="4716015" y="3316522"/>
          <a:ext cx="3824426" cy="2740213"/>
        </p:xfrm>
        <a:graphic>
          <a:graphicData uri="http://schemas.openxmlformats.org/drawingml/2006/table">
            <a:tbl>
              <a:tblPr/>
              <a:tblGrid>
                <a:gridCol w="2932644"/>
                <a:gridCol w="891782"/>
              </a:tblGrid>
              <a:tr h="53285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Alteraciones Metabólicas</a:t>
                      </a:r>
                    </a:p>
                    <a:p>
                      <a:pPr algn="l" fontAlgn="b"/>
                      <a:endParaRPr lang="es-MX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467" marR="846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SOP</a:t>
                      </a:r>
                      <a:endParaRPr lang="es-MX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RI </a:t>
                      </a:r>
                      <a:r>
                        <a:rPr lang="es-MX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CLAMP-HE </a:t>
                      </a:r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(M/I &lt; 6mg/Kg*min)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95.2%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RI </a:t>
                      </a:r>
                      <a:r>
                        <a:rPr lang="es-MX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HOMA </a:t>
                      </a:r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(&gt; 3.6)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61.9%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Intolerancia a la glucosa de ayuno </a:t>
                      </a:r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(&gt; 100mg/dl)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28.6%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Intolerancia a la glucosa postcarga </a:t>
                      </a:r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(140-199mg/dl)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47.6%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524" y="188640"/>
            <a:ext cx="1088762" cy="858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DSC08422.JPG"/>
          <p:cNvPicPr>
            <a:picLocks noChangeAspect="1"/>
          </p:cNvPicPr>
          <p:nvPr/>
        </p:nvPicPr>
        <p:blipFill>
          <a:blip r:embed="rId5" cstate="print"/>
          <a:srcRect l="5439" t="22793" b="10361"/>
          <a:stretch>
            <a:fillRect/>
          </a:stretch>
        </p:blipFill>
        <p:spPr>
          <a:xfrm>
            <a:off x="5148064" y="1694069"/>
            <a:ext cx="1665060" cy="99314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1" name="10 Imagen" descr="DSC08424.JPG"/>
          <p:cNvPicPr>
            <a:picLocks noChangeAspect="1"/>
          </p:cNvPicPr>
          <p:nvPr/>
        </p:nvPicPr>
        <p:blipFill>
          <a:blip r:embed="rId6" cstate="print"/>
          <a:srcRect l="38334" t="5439" r="18649" b="16318"/>
          <a:stretch>
            <a:fillRect/>
          </a:stretch>
        </p:blipFill>
        <p:spPr>
          <a:xfrm>
            <a:off x="7308305" y="1417761"/>
            <a:ext cx="1008120" cy="168723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3" name="12 Rectángulo"/>
          <p:cNvSpPr/>
          <p:nvPr/>
        </p:nvSpPr>
        <p:spPr>
          <a:xfrm>
            <a:off x="395536" y="2204864"/>
            <a:ext cx="3960440" cy="43204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Rectángulo"/>
          <p:cNvSpPr/>
          <p:nvPr/>
        </p:nvSpPr>
        <p:spPr>
          <a:xfrm>
            <a:off x="395536" y="2636912"/>
            <a:ext cx="3960440" cy="58444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Rectángulo"/>
          <p:cNvSpPr/>
          <p:nvPr/>
        </p:nvSpPr>
        <p:spPr>
          <a:xfrm>
            <a:off x="379537" y="3717032"/>
            <a:ext cx="3960440" cy="576064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Rectángulo"/>
          <p:cNvSpPr/>
          <p:nvPr/>
        </p:nvSpPr>
        <p:spPr>
          <a:xfrm>
            <a:off x="417637" y="5840711"/>
            <a:ext cx="3960440" cy="43204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CuadroTexto"/>
          <p:cNvSpPr txBox="1"/>
          <p:nvPr/>
        </p:nvSpPr>
        <p:spPr>
          <a:xfrm>
            <a:off x="5004038" y="6525344"/>
            <a:ext cx="3937745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Vital-Reyes VS. Ginecol Obstet Mex.2014;82:785-790.</a:t>
            </a:r>
            <a:endParaRPr lang="es-E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80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/>
        </p:nvCxnSpPr>
        <p:spPr>
          <a:xfrm>
            <a:off x="500034" y="1124744"/>
            <a:ext cx="8296275" cy="95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13" descr="fachada-diap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93878"/>
            <a:ext cx="1152144" cy="539496"/>
          </a:xfrm>
          <a:prstGeom prst="rect">
            <a:avLst/>
          </a:prstGeom>
        </p:spPr>
      </p:pic>
      <p:sp>
        <p:nvSpPr>
          <p:cNvPr id="4" name="5 Rectángulo"/>
          <p:cNvSpPr/>
          <p:nvPr/>
        </p:nvSpPr>
        <p:spPr>
          <a:xfrm>
            <a:off x="1541155" y="142852"/>
            <a:ext cx="5992345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es-MX" sz="2400" i="1" dirty="0" smtClean="0"/>
              <a:t>“Impacto de la </a:t>
            </a:r>
            <a:r>
              <a:rPr lang="es-MX" sz="2400" i="1" dirty="0"/>
              <a:t>obesidad en </a:t>
            </a:r>
            <a:r>
              <a:rPr lang="es-MX" sz="2400" i="1" dirty="0" smtClean="0"/>
              <a:t>la fertilidad </a:t>
            </a:r>
          </a:p>
          <a:p>
            <a:pPr algn="ctr"/>
            <a:r>
              <a:rPr lang="es-MX" sz="2400" i="1" dirty="0" smtClean="0"/>
              <a:t>Femenina”</a:t>
            </a:r>
            <a:endParaRPr lang="es-MX" sz="2400" i="1" dirty="0"/>
          </a:p>
        </p:txBody>
      </p:sp>
      <p:pic>
        <p:nvPicPr>
          <p:cNvPr id="5" name="Picture 2" descr="https://yt3.ggpht.com/-JNfGi1OugkU/AAAAAAAAAAI/AAAAAAAAAAA/DIPczkaJvlc/s900-c-k-no-mo-rj-c0xffffff/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4" y="99155"/>
            <a:ext cx="874694" cy="87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10259" y="5229200"/>
            <a:ext cx="8434260" cy="1143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s-ES" sz="2800" dirty="0" smtClean="0">
                <a:latin typeface="Arial" charset="0"/>
                <a:ea typeface="Arial" charset="0"/>
                <a:cs typeface="Arial" charset="0"/>
              </a:rPr>
              <a:t>Se debe de promover la fertilidad en pacientes con obesidad ??? </a:t>
            </a:r>
            <a:endParaRPr lang="es-ES" sz="2800" b="1" dirty="0" smtClean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9" name="8 Objeto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79503117"/>
              </p:ext>
            </p:extLst>
          </p:nvPr>
        </p:nvGraphicFramePr>
        <p:xfrm>
          <a:off x="2749829" y="1944194"/>
          <a:ext cx="3574995" cy="2812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Imagen de mapa de bits" r:id="rId5" imgW="2857899" imgH="2247619" progId="PBrush">
                  <p:embed/>
                </p:oleObj>
              </mc:Choice>
              <mc:Fallback>
                <p:oleObj name="Imagen de mapa de bits" r:id="rId5" imgW="2857899" imgH="2247619" progId="PBrush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829" y="1944194"/>
                        <a:ext cx="3574995" cy="28123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 descr="Beb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056" y="2609550"/>
            <a:ext cx="2171445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08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71" y="2348880"/>
            <a:ext cx="1511256" cy="176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91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/>
        </p:nvCxnSpPr>
        <p:spPr>
          <a:xfrm>
            <a:off x="530519" y="974643"/>
            <a:ext cx="8296275" cy="95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13" descr="fachada-diap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93878"/>
            <a:ext cx="1152144" cy="539496"/>
          </a:xfrm>
          <a:prstGeom prst="rect">
            <a:avLst/>
          </a:prstGeom>
        </p:spPr>
      </p:pic>
      <p:sp>
        <p:nvSpPr>
          <p:cNvPr id="4" name="5 Rectángulo"/>
          <p:cNvSpPr/>
          <p:nvPr/>
        </p:nvSpPr>
        <p:spPr>
          <a:xfrm>
            <a:off x="1541155" y="142852"/>
            <a:ext cx="5992345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es-MX" sz="2400" i="1" dirty="0" smtClean="0"/>
              <a:t>“Impacto de la </a:t>
            </a:r>
            <a:r>
              <a:rPr lang="es-MX" sz="2400" i="1" dirty="0"/>
              <a:t>obesidad en </a:t>
            </a:r>
            <a:r>
              <a:rPr lang="es-MX" sz="2400" i="1" dirty="0" smtClean="0"/>
              <a:t>la fertilidad </a:t>
            </a:r>
          </a:p>
          <a:p>
            <a:pPr algn="ctr"/>
            <a:r>
              <a:rPr lang="es-MX" sz="2400" i="1" dirty="0" smtClean="0"/>
              <a:t>Femenina”</a:t>
            </a:r>
            <a:endParaRPr lang="es-MX" sz="2400" i="1" dirty="0"/>
          </a:p>
        </p:txBody>
      </p:sp>
      <p:pic>
        <p:nvPicPr>
          <p:cNvPr id="5" name="Picture 2" descr="https://yt3.ggpht.com/-JNfGi1OugkU/AAAAAAAAAAI/AAAAAAAAAAA/DIPczkaJvlc/s900-c-k-no-mo-rj-c0xffffff/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4" y="99155"/>
            <a:ext cx="874694" cy="87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85" y="1268760"/>
            <a:ext cx="8513409" cy="273630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23" y="4317082"/>
            <a:ext cx="8590266" cy="22322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81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/>
        </p:nvCxnSpPr>
        <p:spPr>
          <a:xfrm>
            <a:off x="500034" y="1124744"/>
            <a:ext cx="8296275" cy="95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13" descr="fachada-diap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93878"/>
            <a:ext cx="1152144" cy="539496"/>
          </a:xfrm>
          <a:prstGeom prst="rect">
            <a:avLst/>
          </a:prstGeom>
        </p:spPr>
      </p:pic>
      <p:sp>
        <p:nvSpPr>
          <p:cNvPr id="4" name="5 Rectángulo"/>
          <p:cNvSpPr/>
          <p:nvPr/>
        </p:nvSpPr>
        <p:spPr>
          <a:xfrm>
            <a:off x="1541155" y="142852"/>
            <a:ext cx="5992345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es-MX" sz="2400" i="1" dirty="0" smtClean="0"/>
              <a:t>“Impacto de la </a:t>
            </a:r>
            <a:r>
              <a:rPr lang="es-MX" sz="2400" i="1" dirty="0"/>
              <a:t>obesidad en </a:t>
            </a:r>
            <a:r>
              <a:rPr lang="es-MX" sz="2400" i="1" dirty="0" smtClean="0"/>
              <a:t>la fertilidad </a:t>
            </a:r>
          </a:p>
          <a:p>
            <a:pPr algn="ctr"/>
            <a:r>
              <a:rPr lang="es-MX" sz="2400" i="1" dirty="0" smtClean="0"/>
              <a:t>Femenina”</a:t>
            </a:r>
            <a:endParaRPr lang="es-MX" sz="2400" i="1" dirty="0"/>
          </a:p>
        </p:txBody>
      </p:sp>
      <p:pic>
        <p:nvPicPr>
          <p:cNvPr id="5" name="Picture 2" descr="https://yt3.ggpht.com/-JNfGi1OugkU/AAAAAAAAAAI/AAAAAAAAAAA/DIPczkaJvlc/s900-c-k-no-mo-rj-c0xffffff/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4" y="99155"/>
            <a:ext cx="874694" cy="87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tehotna_ze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3380" y="1984896"/>
            <a:ext cx="2866532" cy="4111104"/>
          </a:xfrm>
          <a:prstGeom prst="rect">
            <a:avLst/>
          </a:prstGeom>
        </p:spPr>
      </p:pic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4648200" y="1981200"/>
            <a:ext cx="3810000" cy="411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altLang="es-MX" sz="2800" b="1" smtClean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s-MX" altLang="es-MX" sz="2800" b="1" smtClean="0">
                <a:latin typeface="Arial" charset="0"/>
                <a:ea typeface="Arial" charset="0"/>
                <a:cs typeface="Arial" charset="0"/>
              </a:rPr>
              <a:t>El derecho a la reproducción</a:t>
            </a:r>
          </a:p>
          <a:p>
            <a:pPr algn="ctr"/>
            <a:endParaRPr lang="es-MX" altLang="es-MX" sz="2800" b="1" smtClean="0"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s-MX" altLang="es-MX" sz="2800" b="1" smtClean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s-MX" altLang="es-MX" sz="2800" b="1" smtClean="0">
                <a:latin typeface="Arial" charset="0"/>
                <a:ea typeface="Arial" charset="0"/>
                <a:cs typeface="Arial" charset="0"/>
              </a:rPr>
              <a:t>El derecho a la salud</a:t>
            </a:r>
            <a:endParaRPr lang="es-ES" altLang="es-MX" sz="2800" b="1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67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/>
        </p:nvCxnSpPr>
        <p:spPr>
          <a:xfrm>
            <a:off x="500034" y="1124744"/>
            <a:ext cx="8296275" cy="95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13" descr="fachada-diap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93878"/>
            <a:ext cx="1152144" cy="539496"/>
          </a:xfrm>
          <a:prstGeom prst="rect">
            <a:avLst/>
          </a:prstGeom>
        </p:spPr>
      </p:pic>
      <p:sp>
        <p:nvSpPr>
          <p:cNvPr id="4" name="5 Rectángulo"/>
          <p:cNvSpPr/>
          <p:nvPr/>
        </p:nvSpPr>
        <p:spPr>
          <a:xfrm>
            <a:off x="1541155" y="142852"/>
            <a:ext cx="5992345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es-MX" sz="2400" i="1" dirty="0" smtClean="0"/>
              <a:t>“Impacto de la </a:t>
            </a:r>
            <a:r>
              <a:rPr lang="es-MX" sz="2400" i="1" dirty="0"/>
              <a:t>obesidad en </a:t>
            </a:r>
            <a:r>
              <a:rPr lang="es-MX" sz="2400" i="1" dirty="0" smtClean="0"/>
              <a:t>la fertilidad </a:t>
            </a:r>
          </a:p>
          <a:p>
            <a:pPr algn="ctr"/>
            <a:r>
              <a:rPr lang="es-MX" sz="2400" i="1" dirty="0" smtClean="0"/>
              <a:t>Femenina”</a:t>
            </a:r>
            <a:endParaRPr lang="es-MX" sz="2400" i="1" dirty="0"/>
          </a:p>
        </p:txBody>
      </p:sp>
      <p:pic>
        <p:nvPicPr>
          <p:cNvPr id="5" name="Picture 2" descr="https://yt3.ggpht.com/-JNfGi1OugkU/AAAAAAAAAAI/AAAAAAAAAAA/DIPczkaJvlc/s900-c-k-no-mo-rj-c0xffffff/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4" y="99155"/>
            <a:ext cx="874694" cy="87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00034" y="1672158"/>
            <a:ext cx="7886700" cy="66278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altLang="es-MX" sz="3200" b="1" dirty="0" smtClean="0">
                <a:latin typeface="Arial" charset="0"/>
                <a:ea typeface="Arial" charset="0"/>
                <a:cs typeface="Arial" charset="0"/>
              </a:rPr>
              <a:t>¿Se deben excluir pacientes obesas?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707904" y="2334939"/>
            <a:ext cx="12234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altLang="es-MX" sz="5400" dirty="0" smtClean="0">
                <a:solidFill>
                  <a:srgbClr val="CC3300"/>
                </a:solidFill>
                <a:latin typeface="Arial" charset="0"/>
                <a:ea typeface="Arial" charset="0"/>
                <a:cs typeface="Arial" charset="0"/>
              </a:rPr>
              <a:t>NO</a:t>
            </a:r>
            <a:endParaRPr lang="es-MX" altLang="es-MX" sz="5400" dirty="0">
              <a:solidFill>
                <a:srgbClr val="CC33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95195" y="3861048"/>
            <a:ext cx="8084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altLang="es-MX" sz="3600" dirty="0">
                <a:latin typeface="Arial" charset="0"/>
                <a:ea typeface="Arial" charset="0"/>
                <a:cs typeface="Arial" charset="0"/>
              </a:rPr>
              <a:t>¿Se deben tratar pacientes obesas?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453095" y="4797152"/>
            <a:ext cx="398057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altLang="es-MX" sz="4400" dirty="0">
                <a:solidFill>
                  <a:srgbClr val="CC3300"/>
                </a:solidFill>
                <a:latin typeface="Arial" charset="0"/>
                <a:ea typeface="Arial" charset="0"/>
                <a:cs typeface="Arial" charset="0"/>
              </a:rPr>
              <a:t>Idealmente no</a:t>
            </a:r>
          </a:p>
        </p:txBody>
      </p:sp>
    </p:spTree>
    <p:extLst>
      <p:ext uri="{BB962C8B-B14F-4D97-AF65-F5344CB8AC3E}">
        <p14:creationId xmlns:p14="http://schemas.microsoft.com/office/powerpoint/2010/main" val="212363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/>
        </p:nvCxnSpPr>
        <p:spPr>
          <a:xfrm>
            <a:off x="500034" y="974643"/>
            <a:ext cx="8296275" cy="95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13" descr="fachada-diap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93878"/>
            <a:ext cx="1152144" cy="539496"/>
          </a:xfrm>
          <a:prstGeom prst="rect">
            <a:avLst/>
          </a:prstGeom>
        </p:spPr>
      </p:pic>
      <p:sp>
        <p:nvSpPr>
          <p:cNvPr id="4" name="5 Rectángulo"/>
          <p:cNvSpPr/>
          <p:nvPr/>
        </p:nvSpPr>
        <p:spPr>
          <a:xfrm>
            <a:off x="1541155" y="142852"/>
            <a:ext cx="5992345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es-MX" sz="2400" i="1" dirty="0" smtClean="0"/>
              <a:t>“Impacto de la </a:t>
            </a:r>
            <a:r>
              <a:rPr lang="es-MX" sz="2400" i="1" dirty="0"/>
              <a:t>obesidad en </a:t>
            </a:r>
            <a:r>
              <a:rPr lang="es-MX" sz="2400" i="1" dirty="0" smtClean="0"/>
              <a:t>la fertilidad </a:t>
            </a:r>
          </a:p>
          <a:p>
            <a:pPr algn="ctr"/>
            <a:r>
              <a:rPr lang="es-MX" sz="2400" i="1" dirty="0" smtClean="0"/>
              <a:t>Femenina”</a:t>
            </a:r>
            <a:endParaRPr lang="es-MX" sz="2400" i="1" dirty="0"/>
          </a:p>
        </p:txBody>
      </p:sp>
      <p:pic>
        <p:nvPicPr>
          <p:cNvPr id="5" name="Picture 2" descr="https://yt3.ggpht.com/-JNfGi1OugkU/AAAAAAAAAAI/AAAAAAAAAAA/DIPczkaJvlc/s900-c-k-no-mo-rj-c0xffffff/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4" y="99155"/>
            <a:ext cx="874694" cy="87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882435" y="1700808"/>
            <a:ext cx="5857916" cy="477053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s-MX" sz="2000" b="1" i="1" dirty="0">
                <a:latin typeface="Comic Sans MS" pitchFamily="66" charset="0"/>
              </a:rPr>
              <a:t>Dieta, baja en grasas y alta en fibra.</a:t>
            </a:r>
          </a:p>
          <a:p>
            <a:pPr marL="342900" indent="-342900">
              <a:buFontTx/>
              <a:buAutoNum type="arabicPeriod"/>
              <a:defRPr/>
            </a:pPr>
            <a:endParaRPr lang="es-MX" sz="2000" b="1" i="1" dirty="0"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s-MX" sz="2400" b="1" i="1" dirty="0">
                <a:latin typeface="Comic Sans MS" pitchFamily="66" charset="0"/>
              </a:rPr>
              <a:t>IMC 20-25.</a:t>
            </a:r>
          </a:p>
          <a:p>
            <a:pPr marL="342900" indent="-342900">
              <a:buFontTx/>
              <a:buAutoNum type="arabicPeriod"/>
              <a:defRPr/>
            </a:pPr>
            <a:endParaRPr lang="es-MX" sz="2000" b="1" i="1" dirty="0"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s-MX" sz="2000" b="1" i="1" dirty="0">
                <a:latin typeface="Comic Sans MS" pitchFamily="66" charset="0"/>
              </a:rPr>
              <a:t>Ejercicio.</a:t>
            </a:r>
          </a:p>
          <a:p>
            <a:pPr marL="342900" indent="-342900">
              <a:buFontTx/>
              <a:buAutoNum type="arabicPeriod"/>
              <a:defRPr/>
            </a:pPr>
            <a:endParaRPr lang="es-MX" sz="2000" b="1" i="1" dirty="0"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s-MX" sz="2000" b="1" i="1" dirty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Evitar tabaquismo.</a:t>
            </a:r>
          </a:p>
          <a:p>
            <a:pPr marL="342900" indent="-342900">
              <a:buFontTx/>
              <a:buAutoNum type="arabicPeriod"/>
              <a:defRPr/>
            </a:pPr>
            <a:endParaRPr lang="es-MX" sz="2000" b="1" i="1" dirty="0">
              <a:solidFill>
                <a:schemeClr val="bg1">
                  <a:lumMod val="75000"/>
                </a:schemeClr>
              </a:solidFill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s-MX" sz="2000" b="1" i="1" dirty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Sexo seguro.</a:t>
            </a:r>
          </a:p>
          <a:p>
            <a:pPr marL="342900" indent="-342900">
              <a:buFontTx/>
              <a:buAutoNum type="arabicPeriod"/>
              <a:defRPr/>
            </a:pPr>
            <a:endParaRPr lang="es-MX" sz="2000" b="1" i="1" dirty="0">
              <a:solidFill>
                <a:schemeClr val="bg1">
                  <a:lumMod val="75000"/>
                </a:schemeClr>
              </a:solidFill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s-MX" sz="2000" b="1" i="1" dirty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Moderar ingesta de alcohol.</a:t>
            </a:r>
          </a:p>
          <a:p>
            <a:pPr marL="342900" indent="-342900">
              <a:buFontTx/>
              <a:buAutoNum type="arabicPeriod"/>
              <a:defRPr/>
            </a:pPr>
            <a:endParaRPr lang="es-MX" sz="2000" b="1" i="1" dirty="0">
              <a:solidFill>
                <a:schemeClr val="bg1">
                  <a:lumMod val="75000"/>
                </a:schemeClr>
              </a:solidFill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s-MX" sz="2000" b="1" i="1" dirty="0">
                <a:latin typeface="Comic Sans MS" pitchFamily="66" charset="0"/>
              </a:rPr>
              <a:t>Reducir estrés.</a:t>
            </a:r>
          </a:p>
          <a:p>
            <a:pPr marL="342900" indent="-342900">
              <a:buFontTx/>
              <a:buAutoNum type="arabicPeriod"/>
              <a:defRPr/>
            </a:pPr>
            <a:endParaRPr lang="es-MX" sz="2000" b="1" i="1" dirty="0"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s-MX" sz="2000" b="1" i="1" dirty="0">
                <a:latin typeface="Comic Sans MS" pitchFamily="66" charset="0"/>
              </a:rPr>
              <a:t>Programas de Detección Temprana</a:t>
            </a:r>
            <a:endParaRPr lang="es-ES" sz="2000" b="1" i="1" dirty="0">
              <a:latin typeface="Comic Sans MS" pitchFamily="66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917285" y="1124744"/>
            <a:ext cx="3788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i="1" dirty="0" smtClean="0"/>
              <a:t>Clínicas pre-</a:t>
            </a:r>
            <a:r>
              <a:rPr lang="es-MX" sz="2000" i="1" dirty="0" err="1" smtClean="0"/>
              <a:t>concepcionales</a:t>
            </a:r>
            <a:r>
              <a:rPr lang="es-MX" sz="2000" i="1" dirty="0" smtClean="0"/>
              <a:t>. </a:t>
            </a:r>
            <a:endParaRPr lang="es-MX" sz="2000" i="1" dirty="0"/>
          </a:p>
        </p:txBody>
      </p:sp>
      <p:pic>
        <p:nvPicPr>
          <p:cNvPr id="12" name="Picture 9" descr="ob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50443"/>
            <a:ext cx="1506802" cy="130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47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500034" y="973849"/>
            <a:ext cx="8296275" cy="95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13" descr="fachada-diap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93878"/>
            <a:ext cx="1152144" cy="539496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541155" y="142852"/>
            <a:ext cx="5992345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es-MX" sz="2400" i="1" dirty="0" smtClean="0"/>
              <a:t>“Impacto de la </a:t>
            </a:r>
            <a:r>
              <a:rPr lang="es-MX" sz="2400" i="1" dirty="0"/>
              <a:t>obesidad en </a:t>
            </a:r>
            <a:r>
              <a:rPr lang="es-MX" sz="2400" i="1" dirty="0" smtClean="0"/>
              <a:t>la fertilidad </a:t>
            </a:r>
          </a:p>
          <a:p>
            <a:pPr algn="ctr"/>
            <a:r>
              <a:rPr lang="es-MX" sz="2400" i="1" dirty="0" smtClean="0"/>
              <a:t>Femenina”</a:t>
            </a:r>
            <a:endParaRPr lang="es-MX" sz="2400" i="1" dirty="0"/>
          </a:p>
        </p:txBody>
      </p:sp>
      <p:pic>
        <p:nvPicPr>
          <p:cNvPr id="7" name="Picture 2" descr="https://yt3.ggpht.com/-JNfGi1OugkU/AAAAAAAAAAI/AAAAAAAAAAA/DIPczkaJvlc/s900-c-k-no-mo-rj-c0xffffff/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4" y="99155"/>
            <a:ext cx="874694" cy="87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97" y="1124744"/>
            <a:ext cx="7545379" cy="5596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1691680" y="3753887"/>
            <a:ext cx="108012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b="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37.5%</a:t>
            </a:r>
            <a:endParaRPr lang="es-MX" sz="1600" b="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Flecha abajo"/>
          <p:cNvSpPr/>
          <p:nvPr/>
        </p:nvSpPr>
        <p:spPr>
          <a:xfrm rot="16200000">
            <a:off x="2239575" y="5980978"/>
            <a:ext cx="336727" cy="114448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95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20" r="53" b="-220"/>
          <a:stretch/>
        </p:blipFill>
        <p:spPr>
          <a:xfrm>
            <a:off x="0" y="0"/>
            <a:ext cx="9144000" cy="612119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13" y="6157049"/>
            <a:ext cx="4728587" cy="609600"/>
          </a:xfrm>
          <a:prstGeom prst="rect">
            <a:avLst/>
          </a:prstGeom>
        </p:spPr>
      </p:pic>
      <p:sp>
        <p:nvSpPr>
          <p:cNvPr id="4" name="CuadroTexto 9"/>
          <p:cNvSpPr txBox="1"/>
          <p:nvPr/>
        </p:nvSpPr>
        <p:spPr>
          <a:xfrm>
            <a:off x="5508104" y="1268760"/>
            <a:ext cx="3121688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algn="r"/>
            <a:r>
              <a:rPr lang="en-029" sz="4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IrisUPC" panose="020B0604020202020204" pitchFamily="34" charset="-34"/>
              </a:rPr>
              <a:t>GRACIAS !!!</a:t>
            </a:r>
            <a:endParaRPr lang="es-US" sz="4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Iris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5022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6453336"/>
            <a:ext cx="5322887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4 Conector recto"/>
          <p:cNvCxnSpPr/>
          <p:nvPr/>
        </p:nvCxnSpPr>
        <p:spPr>
          <a:xfrm>
            <a:off x="500034" y="1124744"/>
            <a:ext cx="8296275" cy="95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13" descr="fachada-diap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93878"/>
            <a:ext cx="1152144" cy="539496"/>
          </a:xfrm>
          <a:prstGeom prst="rect">
            <a:avLst/>
          </a:prstGeom>
        </p:spPr>
      </p:pic>
      <p:sp>
        <p:nvSpPr>
          <p:cNvPr id="7" name="5 Rectángulo"/>
          <p:cNvSpPr/>
          <p:nvPr/>
        </p:nvSpPr>
        <p:spPr>
          <a:xfrm>
            <a:off x="1541155" y="142852"/>
            <a:ext cx="5992345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es-MX" sz="2400" i="1" dirty="0" smtClean="0"/>
              <a:t>“Impacto de la </a:t>
            </a:r>
            <a:r>
              <a:rPr lang="es-MX" sz="2400" i="1" dirty="0"/>
              <a:t>obesidad en </a:t>
            </a:r>
            <a:r>
              <a:rPr lang="es-MX" sz="2400" i="1" dirty="0" smtClean="0"/>
              <a:t>la fertilidad </a:t>
            </a:r>
          </a:p>
          <a:p>
            <a:pPr algn="ctr"/>
            <a:r>
              <a:rPr lang="es-MX" sz="2400" i="1" dirty="0" smtClean="0"/>
              <a:t>Femenina”</a:t>
            </a:r>
            <a:endParaRPr lang="es-MX" sz="2400" i="1" dirty="0"/>
          </a:p>
        </p:txBody>
      </p:sp>
      <p:pic>
        <p:nvPicPr>
          <p:cNvPr id="8" name="Picture 2" descr="https://yt3.ggpht.com/-JNfGi1OugkU/AAAAAAAAAAI/AAAAAAAAAAA/DIPczkaJvlc/s900-c-k-no-mo-rj-c0xffffff/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4" y="99155"/>
            <a:ext cx="874694" cy="87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358" y="1628800"/>
            <a:ext cx="8119625" cy="4392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827584" y="3573016"/>
            <a:ext cx="7488840" cy="864096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197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389189" y="973849"/>
            <a:ext cx="8296275" cy="95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13" descr="fachada-diap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93878"/>
            <a:ext cx="1152144" cy="539496"/>
          </a:xfrm>
          <a:prstGeom prst="rect">
            <a:avLst/>
          </a:prstGeom>
        </p:spPr>
      </p:pic>
      <p:sp>
        <p:nvSpPr>
          <p:cNvPr id="9" name="5 Rectángulo"/>
          <p:cNvSpPr/>
          <p:nvPr/>
        </p:nvSpPr>
        <p:spPr>
          <a:xfrm>
            <a:off x="1541155" y="142852"/>
            <a:ext cx="5992345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es-MX" sz="2400" i="1" dirty="0" smtClean="0"/>
              <a:t>“Impacto de la </a:t>
            </a:r>
            <a:r>
              <a:rPr lang="es-MX" sz="2400" i="1" dirty="0"/>
              <a:t>obesidad en </a:t>
            </a:r>
            <a:r>
              <a:rPr lang="es-MX" sz="2400" i="1" dirty="0" smtClean="0"/>
              <a:t>la fertilidad </a:t>
            </a:r>
          </a:p>
          <a:p>
            <a:pPr algn="ctr"/>
            <a:r>
              <a:rPr lang="es-MX" sz="2400" i="1" dirty="0" smtClean="0"/>
              <a:t>Femenina”</a:t>
            </a:r>
            <a:endParaRPr lang="es-MX" sz="2400" i="1" dirty="0"/>
          </a:p>
        </p:txBody>
      </p:sp>
      <p:pic>
        <p:nvPicPr>
          <p:cNvPr id="10" name="Picture 2" descr="https://yt3.ggpht.com/-JNfGi1OugkU/AAAAAAAAAAI/AAAAAAAAAAA/DIPczkaJvlc/s900-c-k-no-mo-rj-c0xffffff/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4" y="99155"/>
            <a:ext cx="874694" cy="87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6" descr="fachada-diap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154" y="175546"/>
            <a:ext cx="1152144" cy="5394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Imagen 8" descr="Untitled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5547" y="6400800"/>
            <a:ext cx="339853" cy="425820"/>
          </a:xfrm>
          <a:prstGeom prst="rect">
            <a:avLst/>
          </a:prstGeom>
        </p:spPr>
      </p:pic>
      <p:sp>
        <p:nvSpPr>
          <p:cNvPr id="15" name="CuadroTexto 10"/>
          <p:cNvSpPr txBox="1"/>
          <p:nvPr/>
        </p:nvSpPr>
        <p:spPr>
          <a:xfrm>
            <a:off x="169333" y="6436997"/>
            <a:ext cx="5986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1"/>
                </a:solidFill>
                <a:latin typeface="Arial" charset="0"/>
              </a:rPr>
              <a:t>BIOLOGÍA DE LA REPRODUCCIÓN</a:t>
            </a:r>
            <a:endParaRPr lang="es-E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lum bright="-20000" contrast="6000"/>
          </a:blip>
          <a:srcRect/>
          <a:stretch>
            <a:fillRect/>
          </a:stretch>
        </p:blipFill>
        <p:spPr bwMode="auto">
          <a:xfrm>
            <a:off x="785813" y="1265678"/>
            <a:ext cx="7314579" cy="483143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17" name="Group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103424"/>
              </p:ext>
            </p:extLst>
          </p:nvPr>
        </p:nvGraphicFramePr>
        <p:xfrm>
          <a:off x="971600" y="2420888"/>
          <a:ext cx="7031881" cy="2611736"/>
        </p:xfrm>
        <a:graphic>
          <a:graphicData uri="http://schemas.openxmlformats.org/drawingml/2006/table">
            <a:tbl>
              <a:tblPr/>
              <a:tblGrid>
                <a:gridCol w="902562"/>
                <a:gridCol w="1408332"/>
                <a:gridCol w="1135888"/>
                <a:gridCol w="1434878"/>
                <a:gridCol w="2150221"/>
              </a:tblGrid>
              <a:tr h="5312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AÑO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POBLACION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MUJERES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15-44 años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MUJERES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SIN HIJOS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INFERTILIDAD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(15%)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>
                        <a:alpha val="89999"/>
                      </a:srgbClr>
                    </a:solidFill>
                  </a:tcPr>
                </a:tc>
              </a:tr>
              <a:tr h="3481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2009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107.550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26.070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8.975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1.346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453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108.396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26.275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9.045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1.356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453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109.219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26.474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9.114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1.367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481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110.022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26.669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9.181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1.377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467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110.804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26.859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9.246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1.386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67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9 000, 000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3 000,000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450,000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999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8" name="Picture 14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16416" y="6237312"/>
            <a:ext cx="51457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CuadroTexto"/>
          <p:cNvSpPr txBox="1"/>
          <p:nvPr/>
        </p:nvSpPr>
        <p:spPr>
          <a:xfrm>
            <a:off x="755576" y="6237312"/>
            <a:ext cx="4241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i="1" dirty="0" smtClean="0">
                <a:latin typeface="Comic Sans MS" pitchFamily="66" charset="0"/>
              </a:rPr>
              <a:t>* Las cifras son expresadas en millones de habitantes</a:t>
            </a:r>
            <a:endParaRPr lang="es-MX" sz="1200" b="1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18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/>
        </p:nvCxnSpPr>
        <p:spPr>
          <a:xfrm>
            <a:off x="500033" y="984168"/>
            <a:ext cx="8296275" cy="95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13" descr="fachada-diap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93878"/>
            <a:ext cx="1152144" cy="539496"/>
          </a:xfrm>
          <a:prstGeom prst="rect">
            <a:avLst/>
          </a:prstGeom>
        </p:spPr>
      </p:pic>
      <p:sp>
        <p:nvSpPr>
          <p:cNvPr id="4" name="5 Rectángulo"/>
          <p:cNvSpPr/>
          <p:nvPr/>
        </p:nvSpPr>
        <p:spPr>
          <a:xfrm>
            <a:off x="1541155" y="142852"/>
            <a:ext cx="5992345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es-MX" sz="2400" i="1" dirty="0" smtClean="0"/>
              <a:t>“Impacto de la </a:t>
            </a:r>
            <a:r>
              <a:rPr lang="es-MX" sz="2400" i="1" dirty="0"/>
              <a:t>obesidad en </a:t>
            </a:r>
            <a:r>
              <a:rPr lang="es-MX" sz="2400" i="1" dirty="0" smtClean="0"/>
              <a:t>la fertilidad </a:t>
            </a:r>
          </a:p>
          <a:p>
            <a:pPr algn="ctr"/>
            <a:r>
              <a:rPr lang="es-MX" sz="2400" i="1" dirty="0" smtClean="0"/>
              <a:t>Femenina”</a:t>
            </a:r>
            <a:endParaRPr lang="es-MX" sz="2400" i="1" dirty="0"/>
          </a:p>
        </p:txBody>
      </p:sp>
      <p:pic>
        <p:nvPicPr>
          <p:cNvPr id="5" name="Picture 2" descr="https://yt3.ggpht.com/-JNfGi1OugkU/AAAAAAAAAAI/AAAAAAAAAAA/DIPczkaJvlc/s900-c-k-no-mo-rj-c0xffffff/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4" y="99155"/>
            <a:ext cx="874694" cy="87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obepa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950" y="1628800"/>
            <a:ext cx="34623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067175" y="17002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s-MX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00033" y="1124744"/>
            <a:ext cx="3929062" cy="5632311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s-MX" sz="2000" b="1" dirty="0">
                <a:latin typeface="Comic Sans MS" pitchFamily="66" charset="0"/>
              </a:rPr>
              <a:t> </a:t>
            </a:r>
            <a:r>
              <a:rPr lang="es-MX" sz="2000" b="1" dirty="0" smtClean="0">
                <a:latin typeface="Comic Sans MS" pitchFamily="66" charset="0"/>
              </a:rPr>
              <a:t>Pubertad </a:t>
            </a:r>
            <a:r>
              <a:rPr lang="es-MX" sz="2000" b="1" dirty="0" smtClean="0"/>
              <a:t>Precoz</a:t>
            </a:r>
            <a:endParaRPr lang="es-MX" sz="2000" b="1" dirty="0"/>
          </a:p>
          <a:p>
            <a:pPr>
              <a:buFontTx/>
              <a:buChar char="•"/>
              <a:defRPr/>
            </a:pPr>
            <a:endParaRPr lang="es-MX" sz="2000" b="1" dirty="0"/>
          </a:p>
          <a:p>
            <a:pPr>
              <a:buFontTx/>
              <a:buChar char="•"/>
              <a:defRPr/>
            </a:pPr>
            <a:r>
              <a:rPr lang="es-MX" sz="2000" b="1" dirty="0"/>
              <a:t> </a:t>
            </a:r>
            <a:r>
              <a:rPr lang="es-MX" sz="2000" b="1" dirty="0" smtClean="0"/>
              <a:t>Alteraciones menstruales.</a:t>
            </a:r>
            <a:endParaRPr lang="es-MX" sz="2000" b="1" dirty="0"/>
          </a:p>
          <a:p>
            <a:pPr>
              <a:buFontTx/>
              <a:buChar char="•"/>
              <a:defRPr/>
            </a:pPr>
            <a:endParaRPr lang="es-MX" sz="2000" b="1" dirty="0"/>
          </a:p>
          <a:p>
            <a:pPr>
              <a:buFontTx/>
              <a:buChar char="•"/>
              <a:defRPr/>
            </a:pPr>
            <a:r>
              <a:rPr lang="es-MX" sz="2000" b="1" dirty="0"/>
              <a:t> Anovulación Crónica.</a:t>
            </a:r>
          </a:p>
          <a:p>
            <a:pPr>
              <a:buFontTx/>
              <a:buChar char="•"/>
              <a:defRPr/>
            </a:pPr>
            <a:endParaRPr lang="es-MX" sz="2000" b="1" dirty="0"/>
          </a:p>
          <a:p>
            <a:pPr>
              <a:buFontTx/>
              <a:buChar char="•"/>
              <a:defRPr/>
            </a:pPr>
            <a:r>
              <a:rPr lang="es-MX" sz="2000" b="1" dirty="0"/>
              <a:t> </a:t>
            </a:r>
            <a:r>
              <a:rPr lang="es-MX" sz="2000" b="1" dirty="0" smtClean="0"/>
              <a:t>Síndrome de Ovario </a:t>
            </a:r>
          </a:p>
          <a:p>
            <a:pPr>
              <a:defRPr/>
            </a:pPr>
            <a:r>
              <a:rPr lang="es-MX" sz="2000" dirty="0"/>
              <a:t>  </a:t>
            </a:r>
            <a:r>
              <a:rPr lang="es-MX" sz="2000" b="1" dirty="0" smtClean="0"/>
              <a:t>Poliquistico. </a:t>
            </a:r>
            <a:endParaRPr lang="es-MX" sz="2000" b="1" dirty="0"/>
          </a:p>
          <a:p>
            <a:pPr>
              <a:buFontTx/>
              <a:buChar char="•"/>
              <a:defRPr/>
            </a:pPr>
            <a:endParaRPr lang="es-MX" sz="2000" b="1" dirty="0"/>
          </a:p>
          <a:p>
            <a:pPr>
              <a:buFontTx/>
              <a:buChar char="•"/>
              <a:defRPr/>
            </a:pPr>
            <a:r>
              <a:rPr lang="es-MX" sz="2000" b="1" dirty="0"/>
              <a:t> Síndrome Metabólico.</a:t>
            </a:r>
          </a:p>
          <a:p>
            <a:pPr>
              <a:defRPr/>
            </a:pPr>
            <a:endParaRPr lang="es-MX" sz="2000" b="1" dirty="0"/>
          </a:p>
          <a:p>
            <a:pPr>
              <a:buFontTx/>
              <a:buChar char="•"/>
              <a:defRPr/>
            </a:pPr>
            <a:r>
              <a:rPr lang="es-MX" sz="2000" b="1" dirty="0"/>
              <a:t> </a:t>
            </a:r>
            <a:r>
              <a:rPr lang="es-MX" sz="2000" b="1" dirty="0" smtClean="0"/>
              <a:t>Infertilidad.</a:t>
            </a:r>
            <a:endParaRPr lang="es-MX" sz="2000" b="1" dirty="0"/>
          </a:p>
          <a:p>
            <a:pPr>
              <a:buFontTx/>
              <a:buChar char="•"/>
              <a:defRPr/>
            </a:pPr>
            <a:endParaRPr lang="es-MX" sz="2000" b="1" dirty="0"/>
          </a:p>
          <a:p>
            <a:pPr>
              <a:buFontTx/>
              <a:buChar char="•"/>
              <a:defRPr/>
            </a:pPr>
            <a:r>
              <a:rPr lang="es-MX" sz="2000" b="1" dirty="0"/>
              <a:t>  Aborto.</a:t>
            </a:r>
          </a:p>
          <a:p>
            <a:pPr>
              <a:buFontTx/>
              <a:buChar char="•"/>
              <a:defRPr/>
            </a:pPr>
            <a:endParaRPr lang="es-MX" sz="2000" b="1" dirty="0"/>
          </a:p>
          <a:p>
            <a:pPr>
              <a:buFontTx/>
              <a:buChar char="•"/>
              <a:defRPr/>
            </a:pPr>
            <a:r>
              <a:rPr lang="es-MX" sz="2000" b="1" dirty="0"/>
              <a:t>  DMG, Preclampsia.</a:t>
            </a:r>
          </a:p>
          <a:p>
            <a:pPr>
              <a:buFontTx/>
              <a:buChar char="•"/>
              <a:defRPr/>
            </a:pPr>
            <a:endParaRPr lang="es-MX" sz="2000" b="1" dirty="0"/>
          </a:p>
          <a:p>
            <a:pPr>
              <a:buFontTx/>
              <a:buChar char="•"/>
              <a:defRPr/>
            </a:pP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MX" sz="2000" b="1" dirty="0" smtClean="0"/>
              <a:t>Cáncer </a:t>
            </a:r>
            <a:r>
              <a:rPr lang="es-MX" sz="2000" dirty="0" smtClean="0"/>
              <a:t>ginecológico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89345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/>
        </p:nvCxnSpPr>
        <p:spPr>
          <a:xfrm>
            <a:off x="500034" y="974643"/>
            <a:ext cx="8296275" cy="95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13" descr="fachada-diap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93878"/>
            <a:ext cx="1152144" cy="539496"/>
          </a:xfrm>
          <a:prstGeom prst="rect">
            <a:avLst/>
          </a:prstGeom>
        </p:spPr>
      </p:pic>
      <p:sp>
        <p:nvSpPr>
          <p:cNvPr id="4" name="5 Rectángulo"/>
          <p:cNvSpPr/>
          <p:nvPr/>
        </p:nvSpPr>
        <p:spPr>
          <a:xfrm>
            <a:off x="1541155" y="142852"/>
            <a:ext cx="5992345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es-MX" sz="2400" i="1" dirty="0" smtClean="0"/>
              <a:t>“Impacto de la </a:t>
            </a:r>
            <a:r>
              <a:rPr lang="es-MX" sz="2400" i="1" dirty="0"/>
              <a:t>obesidad en </a:t>
            </a:r>
            <a:r>
              <a:rPr lang="es-MX" sz="2400" i="1" dirty="0" smtClean="0"/>
              <a:t>la fertilidad </a:t>
            </a:r>
          </a:p>
          <a:p>
            <a:pPr algn="ctr"/>
            <a:r>
              <a:rPr lang="es-MX" sz="2400" i="1" dirty="0" smtClean="0"/>
              <a:t>Femenina”</a:t>
            </a:r>
            <a:endParaRPr lang="es-MX" sz="2400" i="1" dirty="0"/>
          </a:p>
        </p:txBody>
      </p:sp>
      <p:pic>
        <p:nvPicPr>
          <p:cNvPr id="5" name="Picture 2" descr="https://yt3.ggpht.com/-JNfGi1OugkU/AAAAAAAAAAI/AAAAAAAAAAA/DIPczkaJvlc/s900-c-k-no-mo-rj-c0xffffff/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4" y="99155"/>
            <a:ext cx="874694" cy="87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44" y="1196752"/>
            <a:ext cx="5400600" cy="2648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Rectángulo redondeado"/>
          <p:cNvSpPr/>
          <p:nvPr/>
        </p:nvSpPr>
        <p:spPr>
          <a:xfrm>
            <a:off x="3224038" y="4871644"/>
            <a:ext cx="2716612" cy="576064"/>
          </a:xfrm>
          <a:prstGeom prst="roundRect">
            <a:avLst/>
          </a:prstGeom>
          <a:solidFill>
            <a:srgbClr val="7030A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PUBERTAD</a:t>
            </a:r>
            <a:endParaRPr lang="es-MX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372200" y="4020560"/>
            <a:ext cx="2206262" cy="83099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Arial" charset="0"/>
                <a:ea typeface="Arial" charset="0"/>
                <a:cs typeface="Arial" charset="0"/>
              </a:rPr>
              <a:t>Factores</a:t>
            </a:r>
          </a:p>
          <a:p>
            <a:pPr algn="ctr"/>
            <a:r>
              <a:rPr lang="es-MX" sz="2400" b="1" dirty="0" smtClean="0">
                <a:latin typeface="Arial" charset="0"/>
                <a:ea typeface="Arial" charset="0"/>
                <a:cs typeface="Arial" charset="0"/>
              </a:rPr>
              <a:t>Nutricionales</a:t>
            </a:r>
            <a:endParaRPr lang="es-MX" sz="2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55576" y="4270203"/>
            <a:ext cx="1531860" cy="70788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Arial" charset="0"/>
                <a:ea typeface="Arial" charset="0"/>
                <a:cs typeface="Arial" charset="0"/>
              </a:rPr>
              <a:t>Factores</a:t>
            </a:r>
          </a:p>
          <a:p>
            <a:pPr algn="ctr"/>
            <a:r>
              <a:rPr lang="es-MX" sz="2000" b="1" dirty="0" smtClean="0">
                <a:latin typeface="Arial" charset="0"/>
                <a:ea typeface="Arial" charset="0"/>
                <a:cs typeface="Arial" charset="0"/>
              </a:rPr>
              <a:t>Genéticos</a:t>
            </a:r>
            <a:endParaRPr lang="es-MX" sz="2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516216" y="5930104"/>
            <a:ext cx="1765160" cy="70788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Arial" charset="0"/>
                <a:ea typeface="Arial" charset="0"/>
                <a:cs typeface="Arial" charset="0"/>
              </a:rPr>
              <a:t>Factores</a:t>
            </a:r>
          </a:p>
          <a:p>
            <a:pPr algn="ctr"/>
            <a:r>
              <a:rPr lang="es-MX" sz="2000" b="1" dirty="0" smtClean="0">
                <a:latin typeface="Arial" charset="0"/>
                <a:ea typeface="Arial" charset="0"/>
                <a:cs typeface="Arial" charset="0"/>
              </a:rPr>
              <a:t>Ambientales</a:t>
            </a:r>
            <a:endParaRPr lang="es-MX" sz="2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55576" y="5930104"/>
            <a:ext cx="2000170" cy="70788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Arial" charset="0"/>
                <a:ea typeface="Arial" charset="0"/>
                <a:cs typeface="Arial" charset="0"/>
              </a:rPr>
              <a:t>Factores</a:t>
            </a:r>
          </a:p>
          <a:p>
            <a:pPr algn="ctr"/>
            <a:r>
              <a:rPr lang="es-MX" sz="2000" b="1" dirty="0" smtClean="0">
                <a:latin typeface="Arial" charset="0"/>
                <a:ea typeface="Arial" charset="0"/>
                <a:cs typeface="Arial" charset="0"/>
              </a:rPr>
              <a:t>Hormonales</a:t>
            </a:r>
            <a:endParaRPr lang="es-MX" sz="2000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 flipH="1">
            <a:off x="5316986" y="4000984"/>
            <a:ext cx="36004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3468986" y="4038639"/>
            <a:ext cx="585910" cy="4134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V="1">
            <a:off x="3390447" y="5849962"/>
            <a:ext cx="504056" cy="2923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H="1" flipV="1">
            <a:off x="5580610" y="5777953"/>
            <a:ext cx="360040" cy="4364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29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/>
        </p:nvCxnSpPr>
        <p:spPr>
          <a:xfrm>
            <a:off x="449014" y="973849"/>
            <a:ext cx="8296275" cy="95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13" descr="fachada-diap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93878"/>
            <a:ext cx="1152144" cy="539496"/>
          </a:xfrm>
          <a:prstGeom prst="rect">
            <a:avLst/>
          </a:prstGeom>
        </p:spPr>
      </p:pic>
      <p:sp>
        <p:nvSpPr>
          <p:cNvPr id="4" name="5 Rectángulo"/>
          <p:cNvSpPr/>
          <p:nvPr/>
        </p:nvSpPr>
        <p:spPr>
          <a:xfrm>
            <a:off x="1521131" y="121003"/>
            <a:ext cx="5992345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es-MX" sz="2400" i="1" dirty="0" smtClean="0"/>
              <a:t>“Impacto de la </a:t>
            </a:r>
            <a:r>
              <a:rPr lang="es-MX" sz="2400" i="1" dirty="0"/>
              <a:t>obesidad en </a:t>
            </a:r>
            <a:r>
              <a:rPr lang="es-MX" sz="2400" i="1" dirty="0" smtClean="0"/>
              <a:t>la fertilidad </a:t>
            </a:r>
          </a:p>
          <a:p>
            <a:pPr algn="ctr"/>
            <a:r>
              <a:rPr lang="es-MX" sz="2400" i="1" dirty="0" smtClean="0"/>
              <a:t>Femenina”</a:t>
            </a:r>
            <a:endParaRPr lang="es-MX" sz="2400" i="1" dirty="0"/>
          </a:p>
        </p:txBody>
      </p:sp>
      <p:pic>
        <p:nvPicPr>
          <p:cNvPr id="5" name="Picture 2" descr="https://yt3.ggpht.com/-JNfGi1OugkU/AAAAAAAAAAI/AAAAAAAAAAA/DIPczkaJvlc/s900-c-k-no-mo-rj-c0xffffff/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4" y="99155"/>
            <a:ext cx="874694" cy="87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09834" y="6521618"/>
            <a:ext cx="8974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>
                <a:latin typeface="Arial" charset="0"/>
                <a:ea typeface="Arial" charset="0"/>
                <a:cs typeface="Arial" charset="0"/>
              </a:rPr>
              <a:t>Rowland, </a:t>
            </a:r>
            <a:r>
              <a:rPr lang="en-US" sz="1200" b="0" i="1" dirty="0" smtClean="0">
                <a:latin typeface="Arial" charset="0"/>
                <a:ea typeface="Arial" charset="0"/>
                <a:cs typeface="Arial" charset="0"/>
              </a:rPr>
              <a:t>A.S.  </a:t>
            </a:r>
            <a:r>
              <a:rPr lang="en-US" sz="1200" b="0" i="1" dirty="0">
                <a:latin typeface="Arial" charset="0"/>
                <a:ea typeface="Arial" charset="0"/>
                <a:cs typeface="Arial" charset="0"/>
              </a:rPr>
              <a:t>Influence of medical conditions and lifestyle factors on the menstrual cycle. Epidemiology 2002; 13: 668–674</a:t>
            </a:r>
            <a:endParaRPr lang="es-MX" sz="1200" b="0" i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9" y="1124744"/>
            <a:ext cx="5832648" cy="5257436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63533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/>
        </p:nvCxnSpPr>
        <p:spPr>
          <a:xfrm>
            <a:off x="429857" y="1052736"/>
            <a:ext cx="8296275" cy="95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13" descr="fachada-diap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93878"/>
            <a:ext cx="1152144" cy="539496"/>
          </a:xfrm>
          <a:prstGeom prst="rect">
            <a:avLst/>
          </a:prstGeom>
        </p:spPr>
      </p:pic>
      <p:sp>
        <p:nvSpPr>
          <p:cNvPr id="4" name="5 Rectángulo"/>
          <p:cNvSpPr/>
          <p:nvPr/>
        </p:nvSpPr>
        <p:spPr>
          <a:xfrm>
            <a:off x="1541155" y="142852"/>
            <a:ext cx="5992345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es-MX" sz="2400" i="1" dirty="0" smtClean="0"/>
              <a:t>“Impacto de la </a:t>
            </a:r>
            <a:r>
              <a:rPr lang="es-MX" sz="2400" i="1" dirty="0"/>
              <a:t>obesidad en </a:t>
            </a:r>
            <a:r>
              <a:rPr lang="es-MX" sz="2400" i="1" dirty="0" smtClean="0"/>
              <a:t>la fertilidad </a:t>
            </a:r>
          </a:p>
          <a:p>
            <a:pPr algn="ctr"/>
            <a:r>
              <a:rPr lang="es-MX" sz="2400" i="1" dirty="0" smtClean="0"/>
              <a:t>Femenina”</a:t>
            </a:r>
            <a:endParaRPr lang="es-MX" sz="2400" i="1" dirty="0"/>
          </a:p>
        </p:txBody>
      </p:sp>
      <p:pic>
        <p:nvPicPr>
          <p:cNvPr id="5" name="Picture 2" descr="https://yt3.ggpht.com/-JNfGi1OugkU/AAAAAAAAAAI/AAAAAAAAAAA/DIPczkaJvlc/s900-c-k-no-mo-rj-c0xffffff/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4" y="99155"/>
            <a:ext cx="874694" cy="87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46 Grupo"/>
          <p:cNvGrpSpPr>
            <a:grpSpLocks/>
          </p:cNvGrpSpPr>
          <p:nvPr/>
        </p:nvGrpSpPr>
        <p:grpSpPr bwMode="auto">
          <a:xfrm>
            <a:off x="365562" y="1522356"/>
            <a:ext cx="8424863" cy="4313238"/>
            <a:chOff x="395288" y="1557338"/>
            <a:chExt cx="8424862" cy="431323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" name="Rectangle 125"/>
            <p:cNvSpPr>
              <a:spLocks noChangeArrowheads="1"/>
            </p:cNvSpPr>
            <p:nvPr/>
          </p:nvSpPr>
          <p:spPr bwMode="auto">
            <a:xfrm>
              <a:off x="7416800" y="5184775"/>
              <a:ext cx="1403350" cy="68580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es-ES" sz="1600" b="0"/>
                <a:t>11.13</a:t>
              </a:r>
            </a:p>
          </p:txBody>
        </p:sp>
        <p:sp>
          <p:nvSpPr>
            <p:cNvPr id="8" name="Rectangle 124"/>
            <p:cNvSpPr>
              <a:spLocks noChangeArrowheads="1"/>
            </p:cNvSpPr>
            <p:nvPr/>
          </p:nvSpPr>
          <p:spPr bwMode="auto">
            <a:xfrm>
              <a:off x="6011863" y="5157788"/>
              <a:ext cx="1404937" cy="685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es-ES" sz="1600" b="0" dirty="0"/>
                <a:t>30.77</a:t>
              </a:r>
            </a:p>
          </p:txBody>
        </p:sp>
        <p:sp>
          <p:nvSpPr>
            <p:cNvPr id="9" name="Rectangle 123"/>
            <p:cNvSpPr>
              <a:spLocks noChangeArrowheads="1"/>
            </p:cNvSpPr>
            <p:nvPr/>
          </p:nvSpPr>
          <p:spPr bwMode="auto">
            <a:xfrm>
              <a:off x="4608513" y="5184775"/>
              <a:ext cx="1403350" cy="68580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es-ES" sz="1600" b="0"/>
                <a:t>25.64</a:t>
              </a:r>
            </a:p>
          </p:txBody>
        </p:sp>
        <p:sp>
          <p:nvSpPr>
            <p:cNvPr id="10" name="Rectangle 122"/>
            <p:cNvSpPr>
              <a:spLocks noChangeArrowheads="1"/>
            </p:cNvSpPr>
            <p:nvPr/>
          </p:nvSpPr>
          <p:spPr bwMode="auto">
            <a:xfrm>
              <a:off x="3276600" y="5184775"/>
              <a:ext cx="1331913" cy="68580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es-ES" sz="1600" b="0"/>
                <a:t>43.59</a:t>
              </a:r>
            </a:p>
          </p:txBody>
        </p:sp>
        <p:sp>
          <p:nvSpPr>
            <p:cNvPr id="11" name="Rectangle 121"/>
            <p:cNvSpPr>
              <a:spLocks noChangeArrowheads="1"/>
            </p:cNvSpPr>
            <p:nvPr/>
          </p:nvSpPr>
          <p:spPr bwMode="auto">
            <a:xfrm>
              <a:off x="1763713" y="5184775"/>
              <a:ext cx="1512887" cy="68580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es-ES" sz="1600" b="0"/>
                <a:t>78</a:t>
              </a:r>
            </a:p>
          </p:txBody>
        </p:sp>
        <p:sp>
          <p:nvSpPr>
            <p:cNvPr id="12" name="Rectangle 120"/>
            <p:cNvSpPr>
              <a:spLocks noChangeArrowheads="1"/>
            </p:cNvSpPr>
            <p:nvPr/>
          </p:nvSpPr>
          <p:spPr bwMode="auto">
            <a:xfrm>
              <a:off x="395288" y="5184775"/>
              <a:ext cx="1368425" cy="685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es-ES" sz="1600" b="0" dirty="0"/>
                <a:t>&gt; 30</a:t>
              </a:r>
            </a:p>
          </p:txBody>
        </p:sp>
        <p:sp>
          <p:nvSpPr>
            <p:cNvPr id="13" name="Rectangle 119"/>
            <p:cNvSpPr>
              <a:spLocks noChangeArrowheads="1"/>
            </p:cNvSpPr>
            <p:nvPr/>
          </p:nvSpPr>
          <p:spPr bwMode="auto">
            <a:xfrm>
              <a:off x="7416800" y="4498975"/>
              <a:ext cx="1403350" cy="68580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es-ES" sz="1600" b="0"/>
                <a:t>8.06</a:t>
              </a:r>
            </a:p>
          </p:txBody>
        </p:sp>
        <p:sp>
          <p:nvSpPr>
            <p:cNvPr id="14" name="Rectangle 118"/>
            <p:cNvSpPr>
              <a:spLocks noChangeArrowheads="1"/>
            </p:cNvSpPr>
            <p:nvPr/>
          </p:nvSpPr>
          <p:spPr bwMode="auto">
            <a:xfrm>
              <a:off x="6011863" y="4498975"/>
              <a:ext cx="1404937" cy="68580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es-ES" sz="1600" b="0"/>
                <a:t>15.93</a:t>
              </a:r>
            </a:p>
          </p:txBody>
        </p:sp>
        <p:sp>
          <p:nvSpPr>
            <p:cNvPr id="15" name="Rectangle 117"/>
            <p:cNvSpPr>
              <a:spLocks noChangeArrowheads="1"/>
            </p:cNvSpPr>
            <p:nvPr/>
          </p:nvSpPr>
          <p:spPr bwMode="auto">
            <a:xfrm>
              <a:off x="4608513" y="4498975"/>
              <a:ext cx="1403350" cy="68580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es-ES" sz="1600" b="0"/>
                <a:t>25.08</a:t>
              </a:r>
            </a:p>
          </p:txBody>
        </p:sp>
        <p:sp>
          <p:nvSpPr>
            <p:cNvPr id="16" name="Rectangle 116"/>
            <p:cNvSpPr>
              <a:spLocks noChangeArrowheads="1"/>
            </p:cNvSpPr>
            <p:nvPr/>
          </p:nvSpPr>
          <p:spPr bwMode="auto">
            <a:xfrm>
              <a:off x="3276600" y="4498975"/>
              <a:ext cx="1331913" cy="68580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es-ES" sz="1600" b="0" dirty="0"/>
                <a:t>58.98</a:t>
              </a:r>
            </a:p>
          </p:txBody>
        </p:sp>
        <p:sp>
          <p:nvSpPr>
            <p:cNvPr id="17" name="Rectangle 115"/>
            <p:cNvSpPr>
              <a:spLocks noChangeArrowheads="1"/>
            </p:cNvSpPr>
            <p:nvPr/>
          </p:nvSpPr>
          <p:spPr bwMode="auto">
            <a:xfrm>
              <a:off x="1763713" y="4498975"/>
              <a:ext cx="1512887" cy="68580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es-ES" sz="1600" b="0"/>
                <a:t>295</a:t>
              </a:r>
            </a:p>
          </p:txBody>
        </p:sp>
        <p:sp>
          <p:nvSpPr>
            <p:cNvPr id="18" name="Rectangle 114"/>
            <p:cNvSpPr>
              <a:spLocks noChangeArrowheads="1"/>
            </p:cNvSpPr>
            <p:nvPr/>
          </p:nvSpPr>
          <p:spPr bwMode="auto">
            <a:xfrm>
              <a:off x="395288" y="4498975"/>
              <a:ext cx="1368425" cy="68580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es-ES" sz="1600" b="0" dirty="0"/>
                <a:t>25 - 29.9</a:t>
              </a:r>
            </a:p>
          </p:txBody>
        </p:sp>
        <p:sp>
          <p:nvSpPr>
            <p:cNvPr id="19" name="Rectangle 113"/>
            <p:cNvSpPr>
              <a:spLocks noChangeArrowheads="1"/>
            </p:cNvSpPr>
            <p:nvPr/>
          </p:nvSpPr>
          <p:spPr bwMode="auto">
            <a:xfrm>
              <a:off x="7416800" y="3813175"/>
              <a:ext cx="1403350" cy="68580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es-ES" sz="1600" b="0"/>
                <a:t>7.36</a:t>
              </a:r>
            </a:p>
          </p:txBody>
        </p:sp>
        <p:sp>
          <p:nvSpPr>
            <p:cNvPr id="20" name="Rectangle 112"/>
            <p:cNvSpPr>
              <a:spLocks noChangeArrowheads="1"/>
            </p:cNvSpPr>
            <p:nvPr/>
          </p:nvSpPr>
          <p:spPr bwMode="auto">
            <a:xfrm>
              <a:off x="6011863" y="3813175"/>
              <a:ext cx="1404937" cy="68580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es-ES" sz="1600" b="0"/>
                <a:t>17.70</a:t>
              </a:r>
            </a:p>
          </p:txBody>
        </p:sp>
        <p:sp>
          <p:nvSpPr>
            <p:cNvPr id="21" name="Rectangle 111"/>
            <p:cNvSpPr>
              <a:spLocks noChangeArrowheads="1"/>
            </p:cNvSpPr>
            <p:nvPr/>
          </p:nvSpPr>
          <p:spPr bwMode="auto">
            <a:xfrm>
              <a:off x="4608513" y="3813175"/>
              <a:ext cx="1403350" cy="68580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es-ES" sz="1600" b="0"/>
                <a:t>24.62</a:t>
              </a:r>
            </a:p>
          </p:txBody>
        </p:sp>
        <p:sp>
          <p:nvSpPr>
            <p:cNvPr id="22" name="Rectangle 110"/>
            <p:cNvSpPr>
              <a:spLocks noChangeArrowheads="1"/>
            </p:cNvSpPr>
            <p:nvPr/>
          </p:nvSpPr>
          <p:spPr bwMode="auto">
            <a:xfrm>
              <a:off x="3276600" y="3789363"/>
              <a:ext cx="1331913" cy="68580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es-ES" sz="1600" b="0" dirty="0"/>
                <a:t>57.68</a:t>
              </a:r>
            </a:p>
          </p:txBody>
        </p:sp>
        <p:sp>
          <p:nvSpPr>
            <p:cNvPr id="23" name="Rectangle 109"/>
            <p:cNvSpPr>
              <a:spLocks noChangeArrowheads="1"/>
            </p:cNvSpPr>
            <p:nvPr/>
          </p:nvSpPr>
          <p:spPr bwMode="auto">
            <a:xfrm>
              <a:off x="1763713" y="3813175"/>
              <a:ext cx="1512887" cy="68580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es-ES" sz="1600" b="0"/>
                <a:t>1,446</a:t>
              </a:r>
            </a:p>
          </p:txBody>
        </p:sp>
        <p:sp>
          <p:nvSpPr>
            <p:cNvPr id="24" name="Rectangle 108"/>
            <p:cNvSpPr>
              <a:spLocks noChangeArrowheads="1"/>
            </p:cNvSpPr>
            <p:nvPr/>
          </p:nvSpPr>
          <p:spPr bwMode="auto">
            <a:xfrm>
              <a:off x="395288" y="3813175"/>
              <a:ext cx="1368425" cy="68580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es-ES" sz="1600" b="0" dirty="0"/>
                <a:t>20 - 24.9</a:t>
              </a:r>
            </a:p>
          </p:txBody>
        </p:sp>
        <p:sp>
          <p:nvSpPr>
            <p:cNvPr id="25" name="Rectangle 107"/>
            <p:cNvSpPr>
              <a:spLocks noChangeArrowheads="1"/>
            </p:cNvSpPr>
            <p:nvPr/>
          </p:nvSpPr>
          <p:spPr bwMode="auto">
            <a:xfrm>
              <a:off x="7416800" y="3127375"/>
              <a:ext cx="1403350" cy="68580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es-ES" sz="1600" b="0"/>
                <a:t>8.24</a:t>
              </a:r>
            </a:p>
          </p:txBody>
        </p:sp>
        <p:sp>
          <p:nvSpPr>
            <p:cNvPr id="26" name="Rectangle 106"/>
            <p:cNvSpPr>
              <a:spLocks noChangeArrowheads="1"/>
            </p:cNvSpPr>
            <p:nvPr/>
          </p:nvSpPr>
          <p:spPr bwMode="auto">
            <a:xfrm>
              <a:off x="6011863" y="3127375"/>
              <a:ext cx="1404937" cy="68580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es-ES" sz="1600" b="0"/>
                <a:t>21.57</a:t>
              </a:r>
            </a:p>
          </p:txBody>
        </p:sp>
        <p:sp>
          <p:nvSpPr>
            <p:cNvPr id="27" name="Rectangle 105"/>
            <p:cNvSpPr>
              <a:spLocks noChangeArrowheads="1"/>
            </p:cNvSpPr>
            <p:nvPr/>
          </p:nvSpPr>
          <p:spPr bwMode="auto">
            <a:xfrm>
              <a:off x="4608513" y="3127375"/>
              <a:ext cx="1403350" cy="68580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es-ES" sz="1600" b="0"/>
                <a:t>21.86</a:t>
              </a:r>
            </a:p>
          </p:txBody>
        </p:sp>
        <p:sp>
          <p:nvSpPr>
            <p:cNvPr id="28" name="Rectangle 104"/>
            <p:cNvSpPr>
              <a:spLocks noChangeArrowheads="1"/>
            </p:cNvSpPr>
            <p:nvPr/>
          </p:nvSpPr>
          <p:spPr bwMode="auto">
            <a:xfrm>
              <a:off x="3276600" y="3127375"/>
              <a:ext cx="1331913" cy="68580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es-ES" sz="1600" b="0"/>
                <a:t>56.57</a:t>
              </a:r>
            </a:p>
          </p:txBody>
        </p:sp>
        <p:sp>
          <p:nvSpPr>
            <p:cNvPr id="29" name="Rectangle 103"/>
            <p:cNvSpPr>
              <a:spLocks noChangeArrowheads="1"/>
            </p:cNvSpPr>
            <p:nvPr/>
          </p:nvSpPr>
          <p:spPr bwMode="auto">
            <a:xfrm>
              <a:off x="1763713" y="3127375"/>
              <a:ext cx="1512887" cy="68580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es-ES" sz="1600" b="0"/>
                <a:t>677</a:t>
              </a:r>
            </a:p>
          </p:txBody>
        </p:sp>
        <p:sp>
          <p:nvSpPr>
            <p:cNvPr id="30" name="Rectangle 102"/>
            <p:cNvSpPr>
              <a:spLocks noChangeArrowheads="1"/>
            </p:cNvSpPr>
            <p:nvPr/>
          </p:nvSpPr>
          <p:spPr bwMode="auto">
            <a:xfrm>
              <a:off x="395288" y="3127375"/>
              <a:ext cx="1368425" cy="68580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es-ES" sz="1600" b="0"/>
                <a:t>&lt; 20</a:t>
              </a:r>
            </a:p>
          </p:txBody>
        </p:sp>
        <p:sp>
          <p:nvSpPr>
            <p:cNvPr id="31" name="Rectangle 101"/>
            <p:cNvSpPr>
              <a:spLocks noChangeArrowheads="1"/>
            </p:cNvSpPr>
            <p:nvPr/>
          </p:nvSpPr>
          <p:spPr bwMode="auto">
            <a:xfrm>
              <a:off x="7416800" y="2441575"/>
              <a:ext cx="1403350" cy="68580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es-ES" sz="1600" dirty="0"/>
                <a:t>Media</a:t>
              </a:r>
            </a:p>
          </p:txBody>
        </p:sp>
        <p:sp>
          <p:nvSpPr>
            <p:cNvPr id="32" name="Rectangle 100"/>
            <p:cNvSpPr>
              <a:spLocks noChangeArrowheads="1"/>
            </p:cNvSpPr>
            <p:nvPr/>
          </p:nvSpPr>
          <p:spPr bwMode="auto">
            <a:xfrm>
              <a:off x="6011863" y="2441575"/>
              <a:ext cx="1404937" cy="68580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es-ES" sz="1600" dirty="0"/>
                <a:t>&gt; 9.5</a:t>
              </a:r>
            </a:p>
          </p:txBody>
        </p:sp>
        <p:sp>
          <p:nvSpPr>
            <p:cNvPr id="33" name="Rectangle 99"/>
            <p:cNvSpPr>
              <a:spLocks noChangeArrowheads="1"/>
            </p:cNvSpPr>
            <p:nvPr/>
          </p:nvSpPr>
          <p:spPr bwMode="auto">
            <a:xfrm>
              <a:off x="4608513" y="2441575"/>
              <a:ext cx="1403350" cy="685800"/>
            </a:xfrm>
            <a:prstGeom prst="rect">
              <a:avLst/>
            </a:prstGeom>
            <a:grp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es-ES" sz="1600" dirty="0"/>
                <a:t>3.5 – 9.4</a:t>
              </a:r>
            </a:p>
          </p:txBody>
        </p:sp>
        <p:sp>
          <p:nvSpPr>
            <p:cNvPr id="34" name="Rectangle 98"/>
            <p:cNvSpPr>
              <a:spLocks noChangeArrowheads="1"/>
            </p:cNvSpPr>
            <p:nvPr/>
          </p:nvSpPr>
          <p:spPr bwMode="auto">
            <a:xfrm>
              <a:off x="3276600" y="2441575"/>
              <a:ext cx="1331913" cy="685800"/>
            </a:xfrm>
            <a:prstGeom prst="rect">
              <a:avLst/>
            </a:prstGeom>
            <a:grp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es-ES" sz="1600" dirty="0"/>
                <a:t>0 – 3.4</a:t>
              </a:r>
            </a:p>
          </p:txBody>
        </p:sp>
        <p:sp>
          <p:nvSpPr>
            <p:cNvPr id="35" name="Rectangle 92"/>
            <p:cNvSpPr>
              <a:spLocks noChangeArrowheads="1"/>
            </p:cNvSpPr>
            <p:nvPr/>
          </p:nvSpPr>
          <p:spPr bwMode="auto">
            <a:xfrm>
              <a:off x="3276600" y="1557338"/>
              <a:ext cx="5543550" cy="884237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es-ES" sz="1600" dirty="0" smtClean="0"/>
                <a:t>Tiempo de embarazo/meses</a:t>
              </a:r>
              <a:endParaRPr lang="es-ES" sz="1600" dirty="0"/>
            </a:p>
          </p:txBody>
        </p:sp>
        <p:sp>
          <p:nvSpPr>
            <p:cNvPr id="36" name="Rectangle 91"/>
            <p:cNvSpPr>
              <a:spLocks noChangeArrowheads="1"/>
            </p:cNvSpPr>
            <p:nvPr/>
          </p:nvSpPr>
          <p:spPr bwMode="auto">
            <a:xfrm>
              <a:off x="1763713" y="1557338"/>
              <a:ext cx="1512887" cy="1570037"/>
            </a:xfrm>
            <a:prstGeom prst="rect">
              <a:avLst/>
            </a:prstGeom>
            <a:grp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es-ES" sz="1600" dirty="0"/>
                <a:t>No. de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s-ES" sz="1600" dirty="0"/>
                <a:t>Pacientes</a:t>
              </a:r>
            </a:p>
          </p:txBody>
        </p:sp>
        <p:sp>
          <p:nvSpPr>
            <p:cNvPr id="37" name="Rectangle 90"/>
            <p:cNvSpPr>
              <a:spLocks noChangeArrowheads="1"/>
            </p:cNvSpPr>
            <p:nvPr/>
          </p:nvSpPr>
          <p:spPr bwMode="auto">
            <a:xfrm>
              <a:off x="395288" y="1557338"/>
              <a:ext cx="1368425" cy="1570037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es-ES" sz="1600" dirty="0"/>
                <a:t>BMI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s-ES" sz="1600" dirty="0"/>
                <a:t>(Kg/m2)</a:t>
              </a:r>
            </a:p>
          </p:txBody>
        </p:sp>
        <p:sp>
          <p:nvSpPr>
            <p:cNvPr id="38" name="Line 126"/>
            <p:cNvSpPr>
              <a:spLocks noChangeShapeType="1"/>
            </p:cNvSpPr>
            <p:nvPr/>
          </p:nvSpPr>
          <p:spPr bwMode="auto">
            <a:xfrm>
              <a:off x="395288" y="1411415"/>
              <a:ext cx="8424862" cy="0"/>
            </a:xfrm>
            <a:prstGeom prst="line">
              <a:avLst/>
            </a:prstGeom>
            <a:grpFill/>
            <a:ln w="3175" cap="sq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1600"/>
            </a:p>
          </p:txBody>
        </p:sp>
        <p:sp>
          <p:nvSpPr>
            <p:cNvPr id="39" name="Line 128"/>
            <p:cNvSpPr>
              <a:spLocks noChangeShapeType="1"/>
            </p:cNvSpPr>
            <p:nvPr/>
          </p:nvSpPr>
          <p:spPr bwMode="auto">
            <a:xfrm>
              <a:off x="395288" y="3026855"/>
              <a:ext cx="8424862" cy="0"/>
            </a:xfrm>
            <a:prstGeom prst="line">
              <a:avLst/>
            </a:prstGeom>
            <a:grpFill/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1600"/>
            </a:p>
          </p:txBody>
        </p:sp>
        <p:sp>
          <p:nvSpPr>
            <p:cNvPr id="40" name="Line 129"/>
            <p:cNvSpPr>
              <a:spLocks noChangeShapeType="1"/>
            </p:cNvSpPr>
            <p:nvPr/>
          </p:nvSpPr>
          <p:spPr bwMode="auto">
            <a:xfrm>
              <a:off x="395288" y="3715702"/>
              <a:ext cx="8424862" cy="0"/>
            </a:xfrm>
            <a:prstGeom prst="line">
              <a:avLst/>
            </a:prstGeom>
            <a:grpFill/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1600"/>
            </a:p>
          </p:txBody>
        </p:sp>
        <p:sp>
          <p:nvSpPr>
            <p:cNvPr id="41" name="Line 130"/>
            <p:cNvSpPr>
              <a:spLocks noChangeShapeType="1"/>
            </p:cNvSpPr>
            <p:nvPr/>
          </p:nvSpPr>
          <p:spPr bwMode="auto">
            <a:xfrm>
              <a:off x="395288" y="4398454"/>
              <a:ext cx="8424862" cy="0"/>
            </a:xfrm>
            <a:prstGeom prst="line">
              <a:avLst/>
            </a:prstGeom>
            <a:grpFill/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1600"/>
            </a:p>
          </p:txBody>
        </p:sp>
        <p:sp>
          <p:nvSpPr>
            <p:cNvPr id="42" name="Line 131"/>
            <p:cNvSpPr>
              <a:spLocks noChangeShapeType="1"/>
            </p:cNvSpPr>
            <p:nvPr/>
          </p:nvSpPr>
          <p:spPr bwMode="auto">
            <a:xfrm>
              <a:off x="395288" y="5087302"/>
              <a:ext cx="8424862" cy="0"/>
            </a:xfrm>
            <a:prstGeom prst="line">
              <a:avLst/>
            </a:prstGeom>
            <a:grpFill/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1600"/>
            </a:p>
          </p:txBody>
        </p:sp>
        <p:sp>
          <p:nvSpPr>
            <p:cNvPr id="43" name="Line 132"/>
            <p:cNvSpPr>
              <a:spLocks noChangeShapeType="1"/>
            </p:cNvSpPr>
            <p:nvPr/>
          </p:nvSpPr>
          <p:spPr bwMode="auto">
            <a:xfrm>
              <a:off x="395288" y="5721286"/>
              <a:ext cx="8424862" cy="0"/>
            </a:xfrm>
            <a:prstGeom prst="line">
              <a:avLst/>
            </a:prstGeom>
            <a:grpFill/>
            <a:ln w="3175" cap="sq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1600"/>
            </a:p>
          </p:txBody>
        </p:sp>
        <p:sp>
          <p:nvSpPr>
            <p:cNvPr id="44" name="Line 133"/>
            <p:cNvSpPr>
              <a:spLocks noChangeShapeType="1"/>
            </p:cNvSpPr>
            <p:nvPr/>
          </p:nvSpPr>
          <p:spPr bwMode="auto">
            <a:xfrm>
              <a:off x="247079" y="1557338"/>
              <a:ext cx="0" cy="4313237"/>
            </a:xfrm>
            <a:prstGeom prst="line">
              <a:avLst/>
            </a:prstGeom>
            <a:grpFill/>
            <a:ln w="3175" cap="sq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1600"/>
            </a:p>
          </p:txBody>
        </p:sp>
        <p:sp>
          <p:nvSpPr>
            <p:cNvPr id="45" name="Line 134"/>
            <p:cNvSpPr>
              <a:spLocks noChangeShapeType="1"/>
            </p:cNvSpPr>
            <p:nvPr/>
          </p:nvSpPr>
          <p:spPr bwMode="auto">
            <a:xfrm>
              <a:off x="1667447" y="1557338"/>
              <a:ext cx="0" cy="4313237"/>
            </a:xfrm>
            <a:prstGeom prst="line">
              <a:avLst/>
            </a:prstGeom>
            <a:grpFill/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1600"/>
            </a:p>
          </p:txBody>
        </p:sp>
        <p:sp>
          <p:nvSpPr>
            <p:cNvPr id="46" name="Line 135"/>
            <p:cNvSpPr>
              <a:spLocks noChangeShapeType="1"/>
            </p:cNvSpPr>
            <p:nvPr/>
          </p:nvSpPr>
          <p:spPr bwMode="auto">
            <a:xfrm>
              <a:off x="3179255" y="1557338"/>
              <a:ext cx="0" cy="4313237"/>
            </a:xfrm>
            <a:prstGeom prst="line">
              <a:avLst/>
            </a:prstGeom>
            <a:grpFill/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1600"/>
            </a:p>
          </p:txBody>
        </p:sp>
        <p:sp>
          <p:nvSpPr>
            <p:cNvPr id="47" name="Line 139"/>
            <p:cNvSpPr>
              <a:spLocks noChangeShapeType="1"/>
            </p:cNvSpPr>
            <p:nvPr/>
          </p:nvSpPr>
          <p:spPr bwMode="auto">
            <a:xfrm>
              <a:off x="8671750" y="1557338"/>
              <a:ext cx="0" cy="4313237"/>
            </a:xfrm>
            <a:prstGeom prst="line">
              <a:avLst/>
            </a:prstGeom>
            <a:grpFill/>
            <a:ln w="3175" cap="sq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1600"/>
            </a:p>
          </p:txBody>
        </p:sp>
        <p:sp>
          <p:nvSpPr>
            <p:cNvPr id="48" name="Line 143"/>
            <p:cNvSpPr>
              <a:spLocks noChangeShapeType="1"/>
            </p:cNvSpPr>
            <p:nvPr/>
          </p:nvSpPr>
          <p:spPr bwMode="auto">
            <a:xfrm>
              <a:off x="3276600" y="2344103"/>
              <a:ext cx="5543550" cy="0"/>
            </a:xfrm>
            <a:prstGeom prst="line">
              <a:avLst/>
            </a:prstGeom>
            <a:grpFill/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1600"/>
            </a:p>
          </p:txBody>
        </p:sp>
        <p:sp>
          <p:nvSpPr>
            <p:cNvPr id="49" name="Line 145"/>
            <p:cNvSpPr>
              <a:spLocks noChangeShapeType="1"/>
            </p:cNvSpPr>
            <p:nvPr/>
          </p:nvSpPr>
          <p:spPr bwMode="auto">
            <a:xfrm>
              <a:off x="4508183" y="2441575"/>
              <a:ext cx="0" cy="3429000"/>
            </a:xfrm>
            <a:prstGeom prst="line">
              <a:avLst/>
            </a:prstGeom>
            <a:grpFill/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1600"/>
            </a:p>
          </p:txBody>
        </p:sp>
        <p:sp>
          <p:nvSpPr>
            <p:cNvPr id="50" name="Line 146"/>
            <p:cNvSpPr>
              <a:spLocks noChangeShapeType="1"/>
            </p:cNvSpPr>
            <p:nvPr/>
          </p:nvSpPr>
          <p:spPr bwMode="auto">
            <a:xfrm>
              <a:off x="5916358" y="2441575"/>
              <a:ext cx="0" cy="3429000"/>
            </a:xfrm>
            <a:prstGeom prst="line">
              <a:avLst/>
            </a:prstGeom>
            <a:grpFill/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1600"/>
            </a:p>
          </p:txBody>
        </p:sp>
        <p:sp>
          <p:nvSpPr>
            <p:cNvPr id="51" name="Line 147"/>
            <p:cNvSpPr>
              <a:spLocks noChangeShapeType="1"/>
            </p:cNvSpPr>
            <p:nvPr/>
          </p:nvSpPr>
          <p:spPr bwMode="auto">
            <a:xfrm>
              <a:off x="7318438" y="2441575"/>
              <a:ext cx="0" cy="3429000"/>
            </a:xfrm>
            <a:prstGeom prst="line">
              <a:avLst/>
            </a:prstGeom>
            <a:grpFill/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1600"/>
            </a:p>
          </p:txBody>
        </p:sp>
      </p:grp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1221377" y="6469546"/>
            <a:ext cx="75424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altLang="es-MX" sz="1200" b="0" i="1" dirty="0"/>
              <a:t>. </a:t>
            </a:r>
            <a:r>
              <a:rPr lang="es-ES" altLang="es-MX" sz="1200" b="0" i="1" dirty="0" smtClean="0"/>
              <a:t>                                   </a:t>
            </a:r>
            <a:r>
              <a:rPr lang="es-ES" altLang="es-MX" sz="1200" b="0" i="1" dirty="0" err="1" smtClean="0"/>
              <a:t>Bolumar</a:t>
            </a:r>
            <a:r>
              <a:rPr lang="es-ES" altLang="es-MX" sz="1200" b="0" i="1" dirty="0" smtClean="0"/>
              <a:t> F. </a:t>
            </a:r>
            <a:r>
              <a:rPr lang="es-ES" altLang="es-MX" sz="1200" b="0" i="1" dirty="0" err="1" smtClean="0"/>
              <a:t>Body</a:t>
            </a:r>
            <a:r>
              <a:rPr lang="es-ES" altLang="es-MX" sz="1200" b="0" i="1" dirty="0" smtClean="0"/>
              <a:t> </a:t>
            </a:r>
            <a:r>
              <a:rPr lang="es-ES" altLang="es-MX" sz="1200" b="0" i="1" dirty="0" err="1" smtClean="0"/>
              <a:t>mass</a:t>
            </a:r>
            <a:r>
              <a:rPr lang="es-ES" altLang="es-MX" sz="1200" b="0" i="1" dirty="0" smtClean="0"/>
              <a:t> </a:t>
            </a:r>
            <a:r>
              <a:rPr lang="es-ES" altLang="es-MX" sz="1200" b="0" i="1" dirty="0" err="1" smtClean="0"/>
              <a:t>an</a:t>
            </a:r>
            <a:r>
              <a:rPr lang="es-ES" altLang="es-MX" sz="1200" b="0" i="1" dirty="0" smtClean="0"/>
              <a:t> </a:t>
            </a:r>
            <a:r>
              <a:rPr lang="es-ES" altLang="es-MX" sz="1200" b="0" i="1" dirty="0" err="1" smtClean="0"/>
              <a:t>delayed</a:t>
            </a:r>
            <a:r>
              <a:rPr lang="es-ES" altLang="es-MX" sz="1200" b="0" i="1" dirty="0" smtClean="0"/>
              <a:t> </a:t>
            </a:r>
            <a:r>
              <a:rPr lang="es-ES" altLang="es-MX" sz="1200" b="0" i="1" dirty="0" err="1" smtClean="0"/>
              <a:t>concepcion</a:t>
            </a:r>
            <a:r>
              <a:rPr lang="es-ES" altLang="es-MX" sz="1200" b="0" i="1" dirty="0" smtClean="0"/>
              <a:t> Am </a:t>
            </a:r>
            <a:r>
              <a:rPr lang="es-ES" altLang="es-MX" sz="1200" b="0" i="1" dirty="0"/>
              <a:t>J </a:t>
            </a:r>
            <a:r>
              <a:rPr lang="es-ES" altLang="es-MX" sz="1200" b="0" i="1" dirty="0" err="1"/>
              <a:t>Epidemiol</a:t>
            </a:r>
            <a:r>
              <a:rPr lang="es-ES" altLang="es-MX" sz="1200" b="0" i="1" dirty="0"/>
              <a:t> 2000; 151:1072-9</a:t>
            </a:r>
            <a:r>
              <a:rPr lang="es-ES" altLang="es-MX" sz="1200" b="0" i="1" dirty="0" smtClean="0"/>
              <a:t>. </a:t>
            </a:r>
            <a:endParaRPr lang="es-ES" altLang="es-MX" sz="1200" b="0" i="1" dirty="0"/>
          </a:p>
        </p:txBody>
      </p:sp>
      <p:sp>
        <p:nvSpPr>
          <p:cNvPr id="54" name="53 Rectángulo"/>
          <p:cNvSpPr/>
          <p:nvPr/>
        </p:nvSpPr>
        <p:spPr>
          <a:xfrm>
            <a:off x="5560831" y="1916831"/>
            <a:ext cx="9156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s-ES" altLang="es-MX" sz="1200" b="0" i="1" dirty="0" smtClean="0">
                <a:latin typeface="Arial" charset="0"/>
                <a:ea typeface="Arial" charset="0"/>
                <a:cs typeface="Arial" charset="0"/>
              </a:rPr>
              <a:t>n </a:t>
            </a:r>
            <a:r>
              <a:rPr lang="es-ES" altLang="es-MX" sz="1200" b="0" i="1" dirty="0">
                <a:latin typeface="Arial" charset="0"/>
                <a:ea typeface="Arial" charset="0"/>
                <a:cs typeface="Arial" charset="0"/>
              </a:rPr>
              <a:t>=  2496 .</a:t>
            </a:r>
          </a:p>
        </p:txBody>
      </p:sp>
    </p:spTree>
    <p:extLst>
      <p:ext uri="{BB962C8B-B14F-4D97-AF65-F5344CB8AC3E}">
        <p14:creationId xmlns:p14="http://schemas.microsoft.com/office/powerpoint/2010/main" val="164627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500034" y="1124744"/>
            <a:ext cx="8296275" cy="95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3" descr="fachada-diap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93878"/>
            <a:ext cx="1152144" cy="539496"/>
          </a:xfrm>
          <a:prstGeom prst="rect">
            <a:avLst/>
          </a:prstGeom>
        </p:spPr>
      </p:pic>
      <p:sp>
        <p:nvSpPr>
          <p:cNvPr id="19" name="5 Rectángulo"/>
          <p:cNvSpPr/>
          <p:nvPr/>
        </p:nvSpPr>
        <p:spPr>
          <a:xfrm>
            <a:off x="1541155" y="142852"/>
            <a:ext cx="5992345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es-MX" sz="2400" i="1" dirty="0" smtClean="0"/>
              <a:t>“Impacto de la </a:t>
            </a:r>
            <a:r>
              <a:rPr lang="es-MX" sz="2400" i="1" dirty="0"/>
              <a:t>obesidad en </a:t>
            </a:r>
            <a:r>
              <a:rPr lang="es-MX" sz="2400" i="1" dirty="0" smtClean="0"/>
              <a:t>la fertilidad </a:t>
            </a:r>
          </a:p>
          <a:p>
            <a:pPr algn="ctr"/>
            <a:r>
              <a:rPr lang="es-MX" sz="2400" i="1" dirty="0" smtClean="0"/>
              <a:t>Femenina”</a:t>
            </a:r>
            <a:endParaRPr lang="es-MX" sz="2400" i="1" dirty="0"/>
          </a:p>
        </p:txBody>
      </p:sp>
      <p:pic>
        <p:nvPicPr>
          <p:cNvPr id="20" name="Picture 2" descr="https://yt3.ggpht.com/-JNfGi1OugkU/AAAAAAAAAAI/AAAAAAAAAAA/DIPczkaJvlc/s900-c-k-no-mo-rj-c0xffffff/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4" y="99155"/>
            <a:ext cx="874694" cy="87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0" y="6462065"/>
            <a:ext cx="8568952" cy="34671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s-ES" sz="1200" b="0" i="1" dirty="0" err="1" smtClean="0">
                <a:latin typeface="Arial" charset="0"/>
                <a:ea typeface="Arial" charset="0"/>
                <a:cs typeface="Arial" charset="0"/>
              </a:rPr>
              <a:t>Rich</a:t>
            </a:r>
            <a:r>
              <a:rPr lang="es-ES" sz="1200" b="0" i="1" dirty="0" smtClean="0">
                <a:latin typeface="Arial" charset="0"/>
                <a:ea typeface="Arial" charset="0"/>
                <a:cs typeface="Arial" charset="0"/>
              </a:rPr>
              <a:t>-Edwards.  Adolescent </a:t>
            </a:r>
            <a:r>
              <a:rPr lang="es-ES" sz="1200" b="0" i="1" dirty="0" err="1" smtClean="0">
                <a:latin typeface="Arial" charset="0"/>
                <a:ea typeface="Arial" charset="0"/>
                <a:cs typeface="Arial" charset="0"/>
              </a:rPr>
              <a:t>Body</a:t>
            </a:r>
            <a:r>
              <a:rPr lang="es-ES" sz="1200" b="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1200" b="0" i="1" dirty="0" err="1" smtClean="0">
                <a:latin typeface="Arial" charset="0"/>
                <a:ea typeface="Arial" charset="0"/>
                <a:cs typeface="Arial" charset="0"/>
              </a:rPr>
              <a:t>Mass</a:t>
            </a:r>
            <a:r>
              <a:rPr lang="es-ES" sz="1200" b="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1200" b="0" i="1" dirty="0" err="1" smtClean="0">
                <a:latin typeface="Arial" charset="0"/>
                <a:ea typeface="Arial" charset="0"/>
                <a:cs typeface="Arial" charset="0"/>
              </a:rPr>
              <a:t>Index</a:t>
            </a:r>
            <a:r>
              <a:rPr lang="es-ES" sz="1200" b="0" i="1" dirty="0" smtClean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s-ES" sz="1200" b="0" i="1" dirty="0" err="1" smtClean="0">
                <a:latin typeface="Arial" charset="0"/>
                <a:ea typeface="Arial" charset="0"/>
                <a:cs typeface="Arial" charset="0"/>
              </a:rPr>
              <a:t>Infertility</a:t>
            </a:r>
            <a:r>
              <a:rPr lang="es-ES" sz="1200" b="0" i="1" dirty="0" smtClean="0">
                <a:latin typeface="Arial" charset="0"/>
                <a:ea typeface="Arial" charset="0"/>
                <a:cs typeface="Arial" charset="0"/>
              </a:rPr>
              <a:t> Am J </a:t>
            </a:r>
            <a:r>
              <a:rPr lang="es-ES" sz="1200" b="0" i="1" dirty="0" err="1" smtClean="0">
                <a:latin typeface="Arial" charset="0"/>
                <a:ea typeface="Arial" charset="0"/>
                <a:cs typeface="Arial" charset="0"/>
              </a:rPr>
              <a:t>Obst</a:t>
            </a:r>
            <a:r>
              <a:rPr lang="es-ES" sz="1200" b="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1200" b="0" i="1" dirty="0" err="1" smtClean="0">
                <a:latin typeface="Arial" charset="0"/>
                <a:ea typeface="Arial" charset="0"/>
                <a:cs typeface="Arial" charset="0"/>
              </a:rPr>
              <a:t>Gynecol</a:t>
            </a:r>
            <a:r>
              <a:rPr lang="es-ES" sz="1200" b="0" i="1" dirty="0" smtClean="0">
                <a:latin typeface="Arial" charset="0"/>
                <a:ea typeface="Arial" charset="0"/>
                <a:cs typeface="Arial" charset="0"/>
              </a:rPr>
              <a:t>. 1994.  171(1):171-177. </a:t>
            </a:r>
          </a:p>
        </p:txBody>
      </p:sp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1541155" y="1399134"/>
            <a:ext cx="6489700" cy="4583113"/>
            <a:chOff x="879" y="1026"/>
            <a:chExt cx="4088" cy="2887"/>
          </a:xfrm>
        </p:grpSpPr>
        <p:grpSp>
          <p:nvGrpSpPr>
            <p:cNvPr id="23" name="Group 27"/>
            <p:cNvGrpSpPr>
              <a:grpSpLocks/>
            </p:cNvGrpSpPr>
            <p:nvPr/>
          </p:nvGrpSpPr>
          <p:grpSpPr bwMode="auto">
            <a:xfrm>
              <a:off x="879" y="1026"/>
              <a:ext cx="4088" cy="2887"/>
              <a:chOff x="879" y="1026"/>
              <a:chExt cx="4088" cy="2887"/>
            </a:xfrm>
          </p:grpSpPr>
          <p:pic>
            <p:nvPicPr>
              <p:cNvPr id="26" name="Picture 15" descr="FERTILI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6" y="1070"/>
                <a:ext cx="3746" cy="2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Text Box 16"/>
              <p:cNvSpPr txBox="1">
                <a:spLocks noChangeArrowheads="1"/>
              </p:cNvSpPr>
              <p:nvPr/>
            </p:nvSpPr>
            <p:spPr bwMode="auto">
              <a:xfrm>
                <a:off x="1435" y="3393"/>
                <a:ext cx="353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ES" altLang="es-MX"/>
                  <a:t>&lt;16  16-18  18-20  20-22  22-24  24-26  26-28  26-28 28-30 &gt;30</a:t>
                </a:r>
              </a:p>
            </p:txBody>
          </p:sp>
          <p:sp>
            <p:nvSpPr>
              <p:cNvPr id="28" name="Text Box 18"/>
              <p:cNvSpPr txBox="1">
                <a:spLocks noChangeArrowheads="1"/>
              </p:cNvSpPr>
              <p:nvPr/>
            </p:nvSpPr>
            <p:spPr bwMode="auto">
              <a:xfrm rot="-5400000">
                <a:off x="137" y="2136"/>
                <a:ext cx="241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ES" altLang="es-MX"/>
                  <a:t>0   0.5   1.0    1.5    2.0    2.5    3.0   3.5  4.0</a:t>
                </a:r>
              </a:p>
            </p:txBody>
          </p:sp>
          <p:sp>
            <p:nvSpPr>
              <p:cNvPr id="29" name="Text Box 20"/>
              <p:cNvSpPr txBox="1">
                <a:spLocks noChangeArrowheads="1"/>
              </p:cNvSpPr>
              <p:nvPr/>
            </p:nvSpPr>
            <p:spPr bwMode="auto">
              <a:xfrm>
                <a:off x="2245" y="3721"/>
                <a:ext cx="1860" cy="192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ES" altLang="es-MX" b="0" dirty="0"/>
                  <a:t>INDICE DE MASA CORPORAL</a:t>
                </a:r>
              </a:p>
            </p:txBody>
          </p:sp>
          <p:sp>
            <p:nvSpPr>
              <p:cNvPr id="30" name="Text Box 21"/>
              <p:cNvSpPr txBox="1">
                <a:spLocks noChangeArrowheads="1"/>
              </p:cNvSpPr>
              <p:nvPr/>
            </p:nvSpPr>
            <p:spPr bwMode="auto">
              <a:xfrm rot="16200000">
                <a:off x="-114" y="2209"/>
                <a:ext cx="2177" cy="192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s-ES" altLang="es-MX" b="0" dirty="0"/>
                  <a:t>RIESGO RELATIVO DE INFERTILIDAD</a:t>
                </a:r>
              </a:p>
            </p:txBody>
          </p:sp>
        </p:grp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4105" y="1434"/>
              <a:ext cx="136" cy="1905"/>
            </a:xfrm>
            <a:prstGeom prst="rect">
              <a:avLst/>
            </a:prstGeom>
            <a:gradFill rotWithShape="1">
              <a:gsLst>
                <a:gs pos="0">
                  <a:srgbClr val="CC3300"/>
                </a:gs>
                <a:gs pos="50000">
                  <a:schemeClr val="bg2"/>
                </a:gs>
                <a:gs pos="100000">
                  <a:srgbClr val="CC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  <a:cs typeface="+mn-cs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4422" y="1434"/>
              <a:ext cx="136" cy="1905"/>
            </a:xfrm>
            <a:prstGeom prst="rect">
              <a:avLst/>
            </a:prstGeom>
            <a:gradFill rotWithShape="1">
              <a:gsLst>
                <a:gs pos="0">
                  <a:srgbClr val="CC3300"/>
                </a:gs>
                <a:gs pos="50000">
                  <a:schemeClr val="bg2"/>
                </a:gs>
                <a:gs pos="100000">
                  <a:srgbClr val="CC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932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3372</TotalTime>
  <Words>1090</Words>
  <Application>Microsoft Office PowerPoint</Application>
  <PresentationFormat>Presentación en pantalla (4:3)</PresentationFormat>
  <Paragraphs>303</Paragraphs>
  <Slides>20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3" baseType="lpstr">
      <vt:lpstr>ＭＳ Ｐゴシック</vt:lpstr>
      <vt:lpstr>ＭＳ Ｐゴシック</vt:lpstr>
      <vt:lpstr>Arial</vt:lpstr>
      <vt:lpstr>Calibri</vt:lpstr>
      <vt:lpstr>Calibri Light</vt:lpstr>
      <vt:lpstr>Comic Sans MS</vt:lpstr>
      <vt:lpstr>IrisUPC</vt:lpstr>
      <vt:lpstr>Monotype Sorts</vt:lpstr>
      <vt:lpstr>Symbol</vt:lpstr>
      <vt:lpstr>Tahoma</vt:lpstr>
      <vt:lpstr>Times New Roman</vt:lpstr>
      <vt:lpstr>Tema de Office</vt:lpstr>
      <vt:lpstr>Imagen de mapa de bits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End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Rosa Ma Nuñez</dc:creator>
  <cp:lastModifiedBy>Mardya Lopez</cp:lastModifiedBy>
  <cp:revision>184</cp:revision>
  <dcterms:created xsi:type="dcterms:W3CDTF">2005-09-09T03:08:41Z</dcterms:created>
  <dcterms:modified xsi:type="dcterms:W3CDTF">2017-04-19T19:57:52Z</dcterms:modified>
</cp:coreProperties>
</file>