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9" r:id="rId2"/>
    <p:sldId id="266" r:id="rId3"/>
    <p:sldId id="372" r:id="rId4"/>
    <p:sldId id="363" r:id="rId5"/>
    <p:sldId id="362" r:id="rId6"/>
    <p:sldId id="361" r:id="rId7"/>
    <p:sldId id="364" r:id="rId8"/>
    <p:sldId id="365" r:id="rId9"/>
    <p:sldId id="368" r:id="rId10"/>
    <p:sldId id="369" r:id="rId11"/>
    <p:sldId id="370" r:id="rId12"/>
    <p:sldId id="350" r:id="rId13"/>
    <p:sldId id="373" r:id="rId14"/>
    <p:sldId id="376" r:id="rId15"/>
    <p:sldId id="374" r:id="rId16"/>
    <p:sldId id="375" r:id="rId17"/>
    <p:sldId id="377" r:id="rId1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5">
          <p15:clr>
            <a:srgbClr val="A4A3A4"/>
          </p15:clr>
        </p15:guide>
        <p15:guide id="2" pos="28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3" autoAdjust="0"/>
    <p:restoredTop sz="95377" autoAdjust="0"/>
  </p:normalViewPr>
  <p:slideViewPr>
    <p:cSldViewPr snapToGrid="0" snapToObjects="1" showGuides="1">
      <p:cViewPr varScale="1">
        <p:scale>
          <a:sx n="92" d="100"/>
          <a:sy n="92" d="100"/>
        </p:scale>
        <p:origin x="192" y="248"/>
      </p:cViewPr>
      <p:guideLst>
        <p:guide orient="horz" pos="2375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8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F1B9-FDA1-1944-8C5E-F71A612A3826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548C8-301B-944A-B407-BAE970BD461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127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B786-C75F-004C-A290-F901A2A905DD}" type="datetimeFigureOut">
              <a:rPr lang="es-ES" smtClean="0"/>
              <a:t>15/3/17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8ADB1-E450-8948-86BB-67C8B60773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60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43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90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341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058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462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940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964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ADB1-E450-8948-86BB-67C8B60773BF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07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66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45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39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11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31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30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30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73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35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7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94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5A15-8734-6346-BEA7-1848FB69D3A1}" type="datetimeFigureOut">
              <a:rPr lang="es-ES" smtClean="0"/>
              <a:t>15/3/17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4DFF-65C1-DD42-97A1-FCAF845DAE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5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76790"/>
            <a:ext cx="7772400" cy="1470025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Recomendaciones del</a:t>
            </a:r>
            <a:b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</a:b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CETREMI a los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médicos y a la industria para la designación de “líderes” o “expertos”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34126" y="4384966"/>
            <a:ext cx="5075748" cy="1508105"/>
          </a:xfrm>
          <a:solidFill>
            <a:schemeClr val="accent1">
              <a:lumMod val="50000"/>
            </a:schemeClr>
          </a:solidFill>
        </p:spPr>
        <p:txBody>
          <a:bodyPr wrap="square" anchor="ctr" anchorCtr="0">
            <a:spAutoFit/>
          </a:bodyPr>
          <a:lstStyle/>
          <a:p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Dr Ruben Burgos Vargas</a:t>
            </a:r>
          </a:p>
          <a:p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Académico Titular</a:t>
            </a:r>
          </a:p>
          <a:p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Hospital </a:t>
            </a:r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General de México</a:t>
            </a:r>
          </a:p>
          <a:p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Universidad Nacional Autónoma de México</a:t>
            </a:r>
            <a:endParaRPr lang="es-ES" sz="20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636543"/>
            <a:ext cx="7772400" cy="14700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Comité de Ética y Transparencia en la </a:t>
            </a:r>
            <a:r>
              <a:rPr lang="es-ES" sz="20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</a:t>
            </a:r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elación</a:t>
            </a:r>
          </a:p>
          <a:p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Médico-Industria (</a:t>
            </a:r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CETREMI)</a:t>
            </a:r>
          </a:p>
          <a:p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Academia </a:t>
            </a:r>
            <a:r>
              <a:rPr lang="es-ES" sz="2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Nacional de Medicina</a:t>
            </a:r>
            <a:endParaRPr lang="es-ES" sz="20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2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 la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“Industria” que </a:t>
            </a:r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benefician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al </a:t>
            </a:r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binomio “Médico/Industria”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Estudios de productos de la “Industria” generados por el propio investigador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Eficacia y seguridad en indicaciones ya aprobadas o en enfermedades y condiciones clínicas aún no estudiadas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Efecto en la </a:t>
            </a:r>
            <a:r>
              <a:rPr lang="es-ES" sz="2200" dirty="0" err="1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fisiopatogenia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s-ES" sz="2200" dirty="0" err="1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patofisiología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de la enfermedad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Utilización de nuevos métodos de evaluación de eficacia 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Estudios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no relacionados directamente con productos de la “Industria”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Cualquier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posibilidad 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6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 la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“Industria” </a:t>
            </a:r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que benefician al binomio “Médico/Industria”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Financiamiento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Infraestructura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Equipo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Biblioteca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Desarrollo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programas de educación médica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continua</a:t>
            </a:r>
          </a:p>
          <a:p>
            <a:pPr lvl="1" indent="-342900"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Edición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, publicación y divulgación de material escrito, grabado, filmado, etc. 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Asistencia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 eventos académicos y científicos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Estancias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cortas en otros centros 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07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Escenarios para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reflexión</a:t>
            </a:r>
            <a:endParaRPr lang="es-E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relaciones financieras de las industrias dedicadas al cuidado de la salud y los proveedores del cuidado de la salud no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representan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 ejecución de actos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inapropiados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relación financiera que establecen las industrias dedicadas al cuidado de la salud y los proveedores del cuidado de la salud no representa </a:t>
            </a:r>
            <a:r>
              <a:rPr lang="es-ES" sz="2200" i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per se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una conducta deshonesta</a:t>
            </a:r>
          </a:p>
          <a:p>
            <a:pPr marL="0" indent="0" algn="ctr"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33537" y="6520336"/>
            <a:ext cx="6802801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The Physician Payments Sunshine 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</a:t>
            </a:r>
            <a:endParaRPr lang="es-E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Escenarios para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reflexión</a:t>
            </a:r>
            <a:endParaRPr lang="es-E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¿Es el “Médico” un “Líder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Opinión?”</a:t>
            </a:r>
          </a:p>
          <a:p>
            <a:pPr lvl="1"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Médico” y miembros del equipo de salud cuya imagen académica, experiencia y capacidad comunicativa es capaz de influir directa o indirectamente en la conducta diagnóstica, evaluativa y terapéutica de sus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colegas</a:t>
            </a:r>
          </a:p>
          <a:p>
            <a:pPr lvl="1"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8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Escenarios para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reflexión</a:t>
            </a:r>
            <a:endParaRPr lang="es-E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Líder de Opinión” </a:t>
            </a: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Traducción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literal e inadecuada del anglicismo “</a:t>
            </a:r>
            <a:r>
              <a:rPr lang="es-ES" sz="2200" dirty="0" err="1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Opinion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Leader”; la forma correcta sería “Las Opiniones del Líder” o “Líder por sus Opiniones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”</a:t>
            </a:r>
          </a:p>
          <a:p>
            <a:pPr lvl="1"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pesar del peso académico que se pretende dar al término “Líder de Opinión” en realidad se trata de un adjetivo y no un grado académico, diploma o título emitido por entidad educativa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alguna</a:t>
            </a:r>
          </a:p>
        </p:txBody>
      </p:sp>
    </p:spTree>
    <p:extLst>
      <p:ext uri="{BB962C8B-B14F-4D97-AF65-F5344CB8AC3E}">
        <p14:creationId xmlns:p14="http://schemas.microsoft.com/office/powerpoint/2010/main" val="12062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Escenarios para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reflexión</a:t>
            </a:r>
            <a:endParaRPr lang="es-E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El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cumplimiento de las metas planteadas por la industria especialmente las comerciales con relación a sus productos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requiere de los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conocimientos, la experiencia y la capacidad analítica, sintética y propositiva del “Médico” investido para tal efecto como “Líder de Opinión” por la propia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industria</a:t>
            </a:r>
          </a:p>
        </p:txBody>
      </p:sp>
    </p:spTree>
    <p:extLst>
      <p:ext uri="{BB962C8B-B14F-4D97-AF65-F5344CB8AC3E}">
        <p14:creationId xmlns:p14="http://schemas.microsoft.com/office/powerpoint/2010/main" val="3615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Escenarios para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reflexión</a:t>
            </a:r>
            <a:endParaRPr lang="es-E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Acorde con la información así vertida, en especial la concerniente al aspecto comercial y la dificultad potencial de clarificar y transparentar la relación entre el “Médico” y la Industria, CETREMI recomienda no utilizar el término “Líder de Opinión” en el contexto de la relación del “Médico” con la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“Industria”</a:t>
            </a:r>
          </a:p>
        </p:txBody>
      </p:sp>
    </p:spTree>
    <p:extLst>
      <p:ext uri="{BB962C8B-B14F-4D97-AF65-F5344CB8AC3E}">
        <p14:creationId xmlns:p14="http://schemas.microsoft.com/office/powerpoint/2010/main" val="1577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Escenarios para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la reflexión</a:t>
            </a:r>
            <a:endParaRPr lang="es-E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128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En cambio, CETREMI considera que a pesar de su vaguedad y ambigüedad, el término “Experto” refleja el concepto de consultor que implica la mayoría de las </a:t>
            </a:r>
            <a:r>
              <a:rPr lang="es-ES" sz="2200" dirty="0" err="1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activdades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del binomio “Medico/Industria”</a:t>
            </a:r>
            <a:endParaRPr lang="es-ES" sz="2200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92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Relación equipo de salud/industria</a:t>
            </a:r>
            <a:endParaRPr lang="es-ES" sz="26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88673"/>
          </a:xfrm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Industria”</a:t>
            </a:r>
            <a:r>
              <a:rPr lang="es-ES" sz="2200" baseline="30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1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requiere de un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respaldo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académico para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dar a conocer las características y las propiedades de sus productos –eficacia, eficiencia y seguridad- con el propósito de ser utilizados en el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enfermo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El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mayor de los respaldos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lo obtiene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del “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Médico</a:t>
            </a:r>
            <a:r>
              <a:rPr lang="es-ES" sz="2200" baseline="300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”2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, desde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 exposición de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conocimientos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inherentes a dichos productos hasta su empleo en el paciente. </a:t>
            </a:r>
          </a:p>
          <a:p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1165" y="5209311"/>
            <a:ext cx="8091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aseline="30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ualquiera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 las industrias dedicadas a la investigación, obtención de patentes, producción y comercialización de insumos para la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salud</a:t>
            </a:r>
          </a:p>
          <a:p>
            <a:r>
              <a:rPr lang="es-ES_tradnl" baseline="30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ersonal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dedicado a la salud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–no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sólo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 médicos- relacionado con la “Industria”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Relación </a:t>
            </a:r>
            <a:r>
              <a:rPr lang="es-E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“Médico/industria”</a:t>
            </a:r>
            <a:endParaRPr lang="es-ES" sz="26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8867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El fin de la “Industria” es la venta de sus productos, la ganancia de capital y el reconocimiento como empresa de prestigio 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El fin del “Médico” va de los más simple -prescripción del producto- hasta la adquisición de conocimientos, la remuneración material o económica y la financiación de proyectos propios</a:t>
            </a: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1165" y="4984741"/>
            <a:ext cx="8091055" cy="1184940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</a:pPr>
            <a:r>
              <a:rPr lang="es-ES" sz="2200" b="1" dirty="0">
                <a:solidFill>
                  <a:schemeClr val="bg1"/>
                </a:solidFill>
                <a:latin typeface="Arial"/>
                <a:cs typeface="Arial"/>
              </a:rPr>
              <a:t>Implícitamente, el principio de mayor importancia en ambas </a:t>
            </a:r>
            <a:r>
              <a:rPr lang="es-ES" sz="2200" b="1">
                <a:solidFill>
                  <a:schemeClr val="bg1"/>
                </a:solidFill>
                <a:latin typeface="Arial"/>
                <a:cs typeface="Arial"/>
              </a:rPr>
              <a:t>entidades </a:t>
            </a:r>
            <a:r>
              <a:rPr lang="es-ES" sz="2200" b="1" smtClean="0">
                <a:solidFill>
                  <a:schemeClr val="bg1"/>
                </a:solidFill>
                <a:latin typeface="Arial"/>
                <a:cs typeface="Arial"/>
              </a:rPr>
              <a:t>es</a:t>
            </a:r>
            <a:endParaRPr lang="es-ES" sz="2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</a:pPr>
            <a:r>
              <a:rPr lang="es-ES" sz="2200" b="1" dirty="0" smtClean="0">
                <a:solidFill>
                  <a:schemeClr val="bg1"/>
                </a:solidFill>
                <a:latin typeface="Arial"/>
                <a:cs typeface="Arial"/>
              </a:rPr>
              <a:t>el beneficio del enfermo</a:t>
            </a:r>
            <a:endParaRPr lang="es-ES_tradnl" sz="2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del “Médico” que benefician al binomio “Médico/Industria”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Conferencista (1): 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Presentación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estudios de eficacia y seguridad de fármacos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y dispositivos (marcapaso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cardíaco,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bombas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insulina, prótesis articular, etc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.)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Presentación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novedades y avances en la identificación, clasificación,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diagnóstico, métodos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evaluación y tratamiento de enfermedades relacionados con el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desarrollo de fármacos o dispositivos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del “Médico” que benefician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al </a:t>
            </a:r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binomio “Médico/Industria”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Conferencista (2)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Presentación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temas que justifiquen el desarrollo y utilización de fármacos o dispositivos, por ej.: </a:t>
            </a:r>
            <a:r>
              <a:rPr lang="es-ES" sz="2200" dirty="0" err="1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fisiopatogenia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s-ES" sz="2200" dirty="0" err="1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patofisiología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, necesidades no cubiertas por el tratamiento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estándar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Presentación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temas de educación médica continua relacionados con la enfermedad, condición o situación clínica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44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del “Médico” que benefician a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 binomio “Médico/Industria”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Escritor</a:t>
            </a: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Material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escrito, grabado, filmado, etc.,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relacionado con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las opciones arriba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señaladas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Autor o </a:t>
            </a:r>
            <a:r>
              <a:rPr lang="es-ES" sz="2200" dirty="0" err="1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-autor de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artículos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relacionados con protocolos de la “Industria”  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94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del “Médico” que benefician al binomio “Médico/Industria”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Miembro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consultivo de consejos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nacional/internacional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(</a:t>
            </a:r>
            <a:r>
              <a:rPr lang="es-ES" sz="2200" i="1" dirty="0" err="1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Advisory</a:t>
            </a:r>
            <a:r>
              <a:rPr lang="es-ES" sz="2200" i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2200" i="1" dirty="0" err="1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Board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, en inglés) 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0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Analiza la información actual del producto de la “Industria”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Participa en la interpretación de dicha información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Emite opiniones relacionadas con la eficacia y la seguridad del producto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Perfila al individuo que se beneficiaría con el producto de la “Industria”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Emite opiniones acerca del posicionamiento del producto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la “Industria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” en el mercado</a:t>
            </a:r>
          </a:p>
          <a:p>
            <a:pPr>
              <a:spcBef>
                <a:spcPts val="600"/>
              </a:spcBef>
              <a:buClr>
                <a:schemeClr val="accent2"/>
              </a:buClr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09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del “Médico” que benefician al binomio “Médico/Industria”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Miembro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 comités </a:t>
            </a:r>
            <a:r>
              <a:rPr lang="es-ES" sz="2200" i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ad hoc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para el desarrollo de protocolos específicos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que incluyen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endParaRPr lang="es-ES" sz="20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El diseño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 conducción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evaluación de los </a:t>
            </a: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resultados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La edición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y revisión del o los manuscritos correspondientes </a:t>
            </a: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Actividades de la </a:t>
            </a:r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“Industria” </a:t>
            </a:r>
            <a:r>
              <a:rPr lang="es-ES" sz="2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que benefician al binomio “Médico/Industria”</a:t>
            </a:r>
            <a:endParaRPr lang="es-ES" sz="24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lang="es-ES" sz="220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Investigador </a:t>
            </a:r>
            <a:r>
              <a:rPr lang="es-ES" sz="22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principal o asociado en protocolos de la “Industria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charset="2"/>
              <a:buChar char="§"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200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58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6789</TotalTime>
  <Words>1002</Words>
  <Application>Microsoft Macintosh PowerPoint</Application>
  <PresentationFormat>Presentación en pantalla (4:3)</PresentationFormat>
  <Paragraphs>112</Paragraphs>
  <Slides>17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Calibri</vt:lpstr>
      <vt:lpstr>Wingdings</vt:lpstr>
      <vt:lpstr>Arial</vt:lpstr>
      <vt:lpstr>Tema de Office</vt:lpstr>
      <vt:lpstr>Recomendaciones del CETREMI a los médicos y a la industria para la designación de “líderes” o “expertos”</vt:lpstr>
      <vt:lpstr>Relación equipo de salud/industria</vt:lpstr>
      <vt:lpstr>Relación “Médico/industria”</vt:lpstr>
      <vt:lpstr>Actividades del “Médico” que benefician al binomio “Médico/Industria”</vt:lpstr>
      <vt:lpstr>Actividades del “Médico” que benefician al binomio “Médico/Industria”</vt:lpstr>
      <vt:lpstr>Actividades del “Médico” que benefician al binomio “Médico/Industria”</vt:lpstr>
      <vt:lpstr>Actividades del “Médico” que benefician al binomio “Médico/Industria”</vt:lpstr>
      <vt:lpstr>Actividades del “Médico” que benefician al binomio “Médico/Industria”</vt:lpstr>
      <vt:lpstr>Actividades de la “Industria” que benefician al binomio “Médico/Industria”</vt:lpstr>
      <vt:lpstr>Actividades de la “Industria” que benefician al binomio “Médico/Industria”</vt:lpstr>
      <vt:lpstr>Actividades de la “Industria” que benefician al binomio “Médico/Industria” </vt:lpstr>
      <vt:lpstr>Escenarios para la reflexión</vt:lpstr>
      <vt:lpstr>Escenarios para la reflexión</vt:lpstr>
      <vt:lpstr>Escenarios para la reflexión</vt:lpstr>
      <vt:lpstr>Escenarios para la reflexión</vt:lpstr>
      <vt:lpstr>Escenarios para la reflexión</vt:lpstr>
      <vt:lpstr>Escenarios para la reflexión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Burgos Vargas</dc:creator>
  <cp:lastModifiedBy>Ruben Burgos-Vargas</cp:lastModifiedBy>
  <cp:revision>197</cp:revision>
  <cp:lastPrinted>2017-03-16T00:11:52Z</cp:lastPrinted>
  <dcterms:created xsi:type="dcterms:W3CDTF">2015-07-06T02:00:35Z</dcterms:created>
  <dcterms:modified xsi:type="dcterms:W3CDTF">2017-03-16T00:14:14Z</dcterms:modified>
</cp:coreProperties>
</file>