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01" r:id="rId2"/>
    <p:sldId id="268" r:id="rId3"/>
    <p:sldId id="312" r:id="rId4"/>
    <p:sldId id="269" r:id="rId5"/>
    <p:sldId id="277" r:id="rId6"/>
    <p:sldId id="278" r:id="rId7"/>
    <p:sldId id="279" r:id="rId8"/>
    <p:sldId id="280" r:id="rId9"/>
    <p:sldId id="310" r:id="rId10"/>
    <p:sldId id="303" r:id="rId11"/>
    <p:sldId id="302" r:id="rId12"/>
    <p:sldId id="304" r:id="rId13"/>
    <p:sldId id="305" r:id="rId14"/>
    <p:sldId id="306" r:id="rId15"/>
    <p:sldId id="316" r:id="rId16"/>
    <p:sldId id="317" r:id="rId17"/>
    <p:sldId id="289" r:id="rId18"/>
    <p:sldId id="309" r:id="rId19"/>
    <p:sldId id="308" r:id="rId20"/>
    <p:sldId id="313" r:id="rId21"/>
    <p:sldId id="300" r:id="rId22"/>
    <p:sldId id="299" r:id="rId23"/>
    <p:sldId id="318" r:id="rId2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4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160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0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623B6-8978-C14A-A14A-228384969158}" type="datetimeFigureOut">
              <a:rPr lang="es-ES" smtClean="0"/>
              <a:t>10/06/17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EAEFC-E1EC-574D-9596-5C42358DF29C}" type="slidenum">
              <a:rPr lang="es-ES" smtClean="0"/>
              <a:t>‹Nr.›</a:t>
            </a:fld>
            <a:endParaRPr lang="es-ES"/>
          </a:p>
        </p:txBody>
      </p:sp>
    </p:spTree>
    <p:extLst>
      <p:ext uri="{BB962C8B-B14F-4D97-AF65-F5344CB8AC3E}">
        <p14:creationId xmlns:p14="http://schemas.microsoft.com/office/powerpoint/2010/main" val="28569966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3069F1B-60DC-C54F-815B-ABA47D4F3D37}" type="datetimeFigureOut">
              <a:rPr lang="es-ES" smtClean="0"/>
              <a:t>10/06/17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367385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3069F1B-60DC-C54F-815B-ABA47D4F3D37}" type="datetimeFigureOut">
              <a:rPr lang="es-ES" smtClean="0"/>
              <a:t>10/06/17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62947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3069F1B-60DC-C54F-815B-ABA47D4F3D37}" type="datetimeFigureOut">
              <a:rPr lang="es-ES" smtClean="0"/>
              <a:t>10/06/17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316456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3069F1B-60DC-C54F-815B-ABA47D4F3D37}" type="datetimeFigureOut">
              <a:rPr lang="es-ES" smtClean="0"/>
              <a:t>10/06/17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13629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3069F1B-60DC-C54F-815B-ABA47D4F3D37}" type="datetimeFigureOut">
              <a:rPr lang="es-ES" smtClean="0"/>
              <a:t>10/06/17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349865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83069F1B-60DC-C54F-815B-ABA47D4F3D37}" type="datetimeFigureOut">
              <a:rPr lang="es-ES" smtClean="0"/>
              <a:t>10/06/17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123937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83069F1B-60DC-C54F-815B-ABA47D4F3D37}" type="datetimeFigureOut">
              <a:rPr lang="es-ES" smtClean="0"/>
              <a:t>10/06/17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27022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83069F1B-60DC-C54F-815B-ABA47D4F3D37}" type="datetimeFigureOut">
              <a:rPr lang="es-ES" smtClean="0"/>
              <a:t>10/06/17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237107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3069F1B-60DC-C54F-815B-ABA47D4F3D37}" type="datetimeFigureOut">
              <a:rPr lang="es-ES" smtClean="0"/>
              <a:t>10/06/17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227863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3069F1B-60DC-C54F-815B-ABA47D4F3D37}" type="datetimeFigureOut">
              <a:rPr lang="es-ES" smtClean="0"/>
              <a:t>10/06/17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279988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3069F1B-60DC-C54F-815B-ABA47D4F3D37}" type="datetimeFigureOut">
              <a:rPr lang="es-ES" smtClean="0"/>
              <a:t>10/06/17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1FB90EE-80A7-324C-8E30-B63242832812}" type="slidenum">
              <a:rPr lang="es-ES" smtClean="0"/>
              <a:t>‹Nr.›</a:t>
            </a:fld>
            <a:endParaRPr lang="es-ES"/>
          </a:p>
        </p:txBody>
      </p:sp>
    </p:spTree>
    <p:extLst>
      <p:ext uri="{BB962C8B-B14F-4D97-AF65-F5344CB8AC3E}">
        <p14:creationId xmlns:p14="http://schemas.microsoft.com/office/powerpoint/2010/main" val="3216133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69F1B-60DC-C54F-815B-ABA47D4F3D37}" type="datetimeFigureOut">
              <a:rPr lang="es-ES" smtClean="0"/>
              <a:t>10/06/17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90EE-80A7-324C-8E30-B63242832812}" type="slidenum">
              <a:rPr lang="es-ES" smtClean="0"/>
              <a:t>‹Nr.›</a:t>
            </a:fld>
            <a:endParaRPr lang="es-ES"/>
          </a:p>
        </p:txBody>
      </p:sp>
    </p:spTree>
    <p:extLst>
      <p:ext uri="{BB962C8B-B14F-4D97-AF65-F5344CB8AC3E}">
        <p14:creationId xmlns:p14="http://schemas.microsoft.com/office/powerpoint/2010/main" val="152744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550863"/>
            <a:ext cx="928688" cy="1089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1911047" y="2298095"/>
            <a:ext cx="5479143" cy="461665"/>
          </a:xfrm>
          <a:prstGeom prst="rect">
            <a:avLst/>
          </a:prstGeom>
          <a:noFill/>
        </p:spPr>
        <p:txBody>
          <a:bodyPr wrap="square" rtlCol="0">
            <a:spAutoFit/>
          </a:bodyPr>
          <a:lstStyle/>
          <a:p>
            <a:r>
              <a:rPr lang="es-ES" sz="2400" dirty="0" smtClean="0">
                <a:latin typeface="Arial"/>
                <a:cs typeface="Arial"/>
              </a:rPr>
              <a:t>INTERACCION RIÑON - PULMON </a:t>
            </a:r>
            <a:endParaRPr lang="es-ES" sz="2400" dirty="0">
              <a:latin typeface="Arial"/>
              <a:cs typeface="Arial"/>
            </a:endParaRPr>
          </a:p>
        </p:txBody>
      </p:sp>
      <p:sp>
        <p:nvSpPr>
          <p:cNvPr id="6" name="CuadroTexto 5"/>
          <p:cNvSpPr txBox="1"/>
          <p:nvPr/>
        </p:nvSpPr>
        <p:spPr>
          <a:xfrm>
            <a:off x="4245429" y="5500096"/>
            <a:ext cx="4572000" cy="369332"/>
          </a:xfrm>
          <a:prstGeom prst="rect">
            <a:avLst/>
          </a:prstGeom>
          <a:noFill/>
        </p:spPr>
        <p:txBody>
          <a:bodyPr wrap="square" rtlCol="0">
            <a:spAutoFit/>
          </a:bodyPr>
          <a:lstStyle/>
          <a:p>
            <a:r>
              <a:rPr lang="es-ES" dirty="0" smtClean="0">
                <a:latin typeface="Arial"/>
                <a:cs typeface="Arial"/>
              </a:rPr>
              <a:t>Dr. Manuel Antonio Díaz de León Ponce</a:t>
            </a:r>
            <a:endParaRPr lang="es-ES" dirty="0">
              <a:latin typeface="Arial"/>
              <a:cs typeface="Arial"/>
            </a:endParaRPr>
          </a:p>
        </p:txBody>
      </p:sp>
    </p:spTree>
    <p:extLst>
      <p:ext uri="{BB962C8B-B14F-4D97-AF65-F5344CB8AC3E}">
        <p14:creationId xmlns:p14="http://schemas.microsoft.com/office/powerpoint/2010/main" val="5680641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5047" y="2289237"/>
            <a:ext cx="7571619" cy="1631216"/>
          </a:xfrm>
          <a:prstGeom prst="rect">
            <a:avLst/>
          </a:prstGeom>
          <a:noFill/>
        </p:spPr>
        <p:txBody>
          <a:bodyPr wrap="square" rtlCol="0">
            <a:spAutoFit/>
          </a:bodyPr>
          <a:lstStyle/>
          <a:p>
            <a:pPr algn="just"/>
            <a:r>
              <a:rPr lang="es-ES" sz="2000" dirty="0" smtClean="0">
                <a:latin typeface="Arial"/>
                <a:cs typeface="Arial"/>
              </a:rPr>
              <a:t>MEXICO EN 1975 SE PUBLICA EL PRIMER ESTUDIO CONFIRMANDO LOS DATOS QUE UTILIZABA  ASHBAUGH, PERO SE DEMUESTRA QUE LAS ETAPAS DE SU CLASIFICACION NO DEPENDIAN DE TIEMPO SINO DE LA INTENSIDAD DE LA AGRESION   </a:t>
            </a:r>
            <a:endParaRPr lang="es-ES" sz="2000" dirty="0">
              <a:latin typeface="Arial"/>
              <a:cs typeface="Arial"/>
            </a:endParaRPr>
          </a:p>
        </p:txBody>
      </p:sp>
      <p:sp>
        <p:nvSpPr>
          <p:cNvPr id="3" name="CuadroTexto 2"/>
          <p:cNvSpPr txBox="1"/>
          <p:nvPr/>
        </p:nvSpPr>
        <p:spPr>
          <a:xfrm>
            <a:off x="4402667" y="5878286"/>
            <a:ext cx="4063999" cy="276999"/>
          </a:xfrm>
          <a:prstGeom prst="rect">
            <a:avLst/>
          </a:prstGeom>
          <a:noFill/>
        </p:spPr>
        <p:txBody>
          <a:bodyPr wrap="square" rtlCol="0">
            <a:spAutoFit/>
          </a:bodyPr>
          <a:lstStyle/>
          <a:p>
            <a:r>
              <a:rPr lang="es-ES" sz="1200" dirty="0" smtClean="0">
                <a:latin typeface="Arial"/>
                <a:cs typeface="Arial"/>
              </a:rPr>
              <a:t>GINEC. OBSTET. MEX. 1975. 37. 222: 197-206</a:t>
            </a:r>
            <a:endParaRPr lang="es-ES" sz="1200" dirty="0">
              <a:latin typeface="Arial"/>
              <a:cs typeface="Arial"/>
            </a:endParaRPr>
          </a:p>
        </p:txBody>
      </p:sp>
    </p:spTree>
    <p:extLst>
      <p:ext uri="{BB962C8B-B14F-4D97-AF65-F5344CB8AC3E}">
        <p14:creationId xmlns:p14="http://schemas.microsoft.com/office/powerpoint/2010/main" val="240408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03906" y="991810"/>
            <a:ext cx="7801427" cy="2769989"/>
          </a:xfrm>
          <a:prstGeom prst="rect">
            <a:avLst/>
          </a:prstGeom>
          <a:noFill/>
        </p:spPr>
        <p:txBody>
          <a:bodyPr wrap="square" rtlCol="0">
            <a:spAutoFit/>
          </a:bodyPr>
          <a:lstStyle/>
          <a:p>
            <a:r>
              <a:rPr lang="es-ES" sz="2400" dirty="0" smtClean="0">
                <a:latin typeface="Arial"/>
                <a:cs typeface="Arial"/>
              </a:rPr>
              <a:t>CONFIRMACION</a:t>
            </a:r>
          </a:p>
          <a:p>
            <a:endParaRPr lang="es-ES" sz="2400" dirty="0" smtClean="0">
              <a:latin typeface="Arial"/>
              <a:cs typeface="Arial"/>
            </a:endParaRPr>
          </a:p>
          <a:p>
            <a:pPr algn="just"/>
            <a:r>
              <a:rPr lang="es-ES" dirty="0" smtClean="0">
                <a:latin typeface="Arial"/>
                <a:cs typeface="Arial"/>
              </a:rPr>
              <a:t>EN ESTA FECHA NO SE CONOCIAN LOS TRES GRANDES SINDROMES QUE EXPLICAN LA FISIOPATOLOGIA DEL PACIENTE EN ESTADO CRITICO:</a:t>
            </a:r>
          </a:p>
          <a:p>
            <a:pPr algn="just"/>
            <a:endParaRPr lang="es-ES" dirty="0" smtClean="0">
              <a:latin typeface="Arial"/>
              <a:cs typeface="Arial"/>
            </a:endParaRPr>
          </a:p>
          <a:p>
            <a:pPr marL="342900" indent="-342900">
              <a:buAutoNum type="arabicPeriod"/>
            </a:pPr>
            <a:r>
              <a:rPr lang="es-ES" dirty="0" smtClean="0">
                <a:latin typeface="Arial"/>
                <a:cs typeface="Arial"/>
              </a:rPr>
              <a:t>SINDROME DE RESPUESTA INFLAMATORIA SISTEMICA</a:t>
            </a:r>
          </a:p>
          <a:p>
            <a:pPr marL="342900" indent="-342900">
              <a:buAutoNum type="arabicPeriod"/>
            </a:pPr>
            <a:r>
              <a:rPr lang="es-ES" dirty="0" smtClean="0">
                <a:latin typeface="Arial"/>
                <a:cs typeface="Arial"/>
              </a:rPr>
              <a:t>SINDROME INMUNE EN EL PACIENTE GRAVE.</a:t>
            </a:r>
          </a:p>
          <a:p>
            <a:pPr marL="342900" indent="-342900">
              <a:buAutoNum type="arabicPeriod"/>
            </a:pPr>
            <a:r>
              <a:rPr lang="es-ES" dirty="0" smtClean="0">
                <a:latin typeface="Arial"/>
                <a:cs typeface="Arial"/>
              </a:rPr>
              <a:t>SINDROME DE DISFUNCION ORGANICA MULTIPLE   </a:t>
            </a:r>
            <a:endParaRPr lang="es-ES" dirty="0">
              <a:latin typeface="Arial"/>
              <a:cs typeface="Arial"/>
            </a:endParaRPr>
          </a:p>
        </p:txBody>
      </p:sp>
      <p:sp>
        <p:nvSpPr>
          <p:cNvPr id="3" name="CuadroTexto 2"/>
          <p:cNvSpPr txBox="1"/>
          <p:nvPr/>
        </p:nvSpPr>
        <p:spPr>
          <a:xfrm>
            <a:off x="3229429" y="4679834"/>
            <a:ext cx="5321904" cy="1569660"/>
          </a:xfrm>
          <a:prstGeom prst="rect">
            <a:avLst/>
          </a:prstGeom>
          <a:noFill/>
        </p:spPr>
        <p:txBody>
          <a:bodyPr wrap="square" rtlCol="0">
            <a:spAutoFit/>
          </a:bodyPr>
          <a:lstStyle/>
          <a:p>
            <a:r>
              <a:rPr lang="es-ES" sz="1200" dirty="0" smtClean="0">
                <a:latin typeface="Arial"/>
                <a:cs typeface="Arial"/>
              </a:rPr>
              <a:t>AM. J.REPS. CRIT. CARE. MET. 1944. 149: 818-824</a:t>
            </a:r>
          </a:p>
          <a:p>
            <a:r>
              <a:rPr lang="es-ES" sz="1200" dirty="0" smtClean="0">
                <a:latin typeface="Arial"/>
                <a:cs typeface="Arial"/>
              </a:rPr>
              <a:t>REV. ASOC. MEX. MED. CRIT. TER. INT. 2004. XVIII. 1: 24-33  </a:t>
            </a:r>
          </a:p>
          <a:p>
            <a:r>
              <a:rPr lang="es-ES" sz="1200" dirty="0" smtClean="0">
                <a:latin typeface="Arial"/>
                <a:cs typeface="Arial"/>
              </a:rPr>
              <a:t>REV. ASOC. MEX. MED. CRIT. TER. INT. 2007. XXI. 4: 217-222</a:t>
            </a:r>
          </a:p>
          <a:p>
            <a:r>
              <a:rPr lang="es-ES" sz="1200" dirty="0" smtClean="0">
                <a:latin typeface="Arial"/>
                <a:cs typeface="Arial"/>
              </a:rPr>
              <a:t>MEXICO. ED. PRADO. 1990 y 93. ISBN 968-18-42926-8. PAG. 455-499.</a:t>
            </a:r>
          </a:p>
          <a:p>
            <a:r>
              <a:rPr lang="es-ES" sz="1200" dirty="0" smtClean="0">
                <a:latin typeface="Arial"/>
                <a:cs typeface="Arial"/>
              </a:rPr>
              <a:t>ANNL. SURG. 1973. 178.2: 117-122.</a:t>
            </a:r>
          </a:p>
          <a:p>
            <a:r>
              <a:rPr lang="es-ES" sz="1200" dirty="0" smtClean="0">
                <a:latin typeface="Arial"/>
                <a:cs typeface="Arial"/>
              </a:rPr>
              <a:t>JAMA 1995. II. 273. 2: 117-123.</a:t>
            </a:r>
          </a:p>
          <a:p>
            <a:r>
              <a:rPr lang="es-ES" sz="1200" dirty="0" smtClean="0">
                <a:latin typeface="Arial"/>
                <a:cs typeface="Arial"/>
              </a:rPr>
              <a:t>MEXICO. ED. ALFIL 2009. ISBN 987-607-7504-37-5. PAG. 1-89</a:t>
            </a:r>
          </a:p>
          <a:p>
            <a:r>
              <a:rPr lang="es-ES" sz="1200" dirty="0" smtClean="0">
                <a:latin typeface="Arial"/>
                <a:cs typeface="Arial"/>
              </a:rPr>
              <a:t>   </a:t>
            </a:r>
            <a:endParaRPr lang="es-ES" sz="1200" dirty="0">
              <a:latin typeface="Arial"/>
              <a:cs typeface="Arial"/>
            </a:endParaRPr>
          </a:p>
        </p:txBody>
      </p:sp>
    </p:spTree>
    <p:extLst>
      <p:ext uri="{BB962C8B-B14F-4D97-AF65-F5344CB8AC3E}">
        <p14:creationId xmlns:p14="http://schemas.microsoft.com/office/powerpoint/2010/main" val="230028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6964" y="1051235"/>
            <a:ext cx="8505382" cy="3477876"/>
          </a:xfrm>
          <a:prstGeom prst="rect">
            <a:avLst/>
          </a:prstGeom>
          <a:noFill/>
        </p:spPr>
        <p:txBody>
          <a:bodyPr wrap="square" rtlCol="0">
            <a:spAutoFit/>
          </a:bodyPr>
          <a:lstStyle/>
          <a:p>
            <a:r>
              <a:rPr lang="es-ES" sz="2000" dirty="0" smtClean="0">
                <a:latin typeface="Arial"/>
                <a:cs typeface="Arial"/>
              </a:rPr>
              <a:t>OBJETIVO.</a:t>
            </a:r>
          </a:p>
          <a:p>
            <a:endParaRPr lang="es-ES" sz="2000" dirty="0">
              <a:latin typeface="Arial"/>
              <a:cs typeface="Arial"/>
            </a:endParaRPr>
          </a:p>
          <a:p>
            <a:pPr algn="just"/>
            <a:r>
              <a:rPr lang="es-ES" dirty="0" smtClean="0">
                <a:latin typeface="Arial"/>
                <a:cs typeface="Arial"/>
              </a:rPr>
              <a:t>EN ESTA ULTIMA DECADA SE DA A CONOCER UNA ENTIDAD NOVEDOSA LLAMADA: SINDROME RIÑON – PULMON, INTERFERENCIA DE LESION PULMONAR Y LESION RENAL AGUDA O INTERACCION RIÑON – PULMON. CUYA CAUSA SE PIENSA QUE ES LA INJURIA QUE PRODUCE LAS LESIONES ENCONTRADAS EN AMBOS ORGANOS POR LO SIMILAR DE SUS FUNCIONES.</a:t>
            </a:r>
          </a:p>
          <a:p>
            <a:r>
              <a:rPr lang="es-ES" dirty="0" smtClean="0">
                <a:latin typeface="Arial"/>
                <a:cs typeface="Arial"/>
              </a:rPr>
              <a:t>EN LOS PULMONES HAY MICROTROMBOSIS Y EDEMA PERICAPILAR Y EN EL RIÑON COMO UNA GLOMERULONEFRITIS RAPIDAMENTE PROGRESIVA CON MEDIAS LUNAS PERIGLOMERULARES. EN ESTOS PACIENTES TODOS LOS ORGANOS PUEDEN PRESENTAR LA LESION SUBENDOTELIAL. </a:t>
            </a:r>
            <a:endParaRPr lang="es-ES" dirty="0">
              <a:latin typeface="Arial"/>
              <a:cs typeface="Arial"/>
            </a:endParaRPr>
          </a:p>
        </p:txBody>
      </p:sp>
      <p:sp>
        <p:nvSpPr>
          <p:cNvPr id="3" name="CuadroTexto 2"/>
          <p:cNvSpPr txBox="1"/>
          <p:nvPr/>
        </p:nvSpPr>
        <p:spPr>
          <a:xfrm>
            <a:off x="3105489" y="5711720"/>
            <a:ext cx="5696857" cy="646331"/>
          </a:xfrm>
          <a:prstGeom prst="rect">
            <a:avLst/>
          </a:prstGeom>
          <a:noFill/>
        </p:spPr>
        <p:txBody>
          <a:bodyPr wrap="square" rtlCol="0">
            <a:spAutoFit/>
          </a:bodyPr>
          <a:lstStyle/>
          <a:p>
            <a:r>
              <a:rPr lang="es-ES" sz="1200" dirty="0" smtClean="0">
                <a:latin typeface="Arial"/>
                <a:cs typeface="Arial"/>
              </a:rPr>
              <a:t>CLIN. EXP. NEPHOL.2011.13.4: 464-470.</a:t>
            </a:r>
          </a:p>
          <a:p>
            <a:r>
              <a:rPr lang="es-ES" sz="1200" dirty="0" smtClean="0">
                <a:latin typeface="Arial"/>
                <a:cs typeface="Arial"/>
              </a:rPr>
              <a:t>REV. HOSP. B. AIRES. 2012.32.3:1-3.</a:t>
            </a:r>
          </a:p>
          <a:p>
            <a:r>
              <a:rPr lang="es-ES" sz="1200" dirty="0" smtClean="0">
                <a:latin typeface="Arial"/>
                <a:cs typeface="Arial"/>
              </a:rPr>
              <a:t>INT. UROL. NEPHROL. SPRINGER.2017 DOI. 10. 100 7/s 11255-017-1585-z</a:t>
            </a:r>
            <a:endParaRPr lang="es-ES" sz="1200" dirty="0">
              <a:latin typeface="Arial"/>
              <a:cs typeface="Arial"/>
            </a:endParaRPr>
          </a:p>
        </p:txBody>
      </p:sp>
    </p:spTree>
    <p:extLst>
      <p:ext uri="{BB962C8B-B14F-4D97-AF65-F5344CB8AC3E}">
        <p14:creationId xmlns:p14="http://schemas.microsoft.com/office/powerpoint/2010/main" val="34859713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94190" y="1718378"/>
            <a:ext cx="7390191" cy="1477328"/>
          </a:xfrm>
          <a:prstGeom prst="rect">
            <a:avLst/>
          </a:prstGeom>
          <a:noFill/>
        </p:spPr>
        <p:txBody>
          <a:bodyPr wrap="square" rtlCol="0">
            <a:spAutoFit/>
          </a:bodyPr>
          <a:lstStyle/>
          <a:p>
            <a:pPr algn="just"/>
            <a:r>
              <a:rPr lang="es-ES" dirty="0" smtClean="0">
                <a:latin typeface="Arial"/>
                <a:cs typeface="Arial"/>
              </a:rPr>
              <a:t>EN MEXICO  HACE MAS DE CUATRO DECADAS SE PUBLICO UN ARTICULO DE GLOMERULONEFRITIS RAPIDAMENTE PROGRESIVA TRATADA CON ANTICOAGULANTES Y ANTITROMBOTICOS Y SE CORROBORA CON BIOPSIAS RENALES Y SE DESCRIBE SU FISIOPATOLOGIA.</a:t>
            </a:r>
            <a:endParaRPr lang="es-ES" dirty="0">
              <a:latin typeface="Arial"/>
              <a:cs typeface="Arial"/>
            </a:endParaRPr>
          </a:p>
        </p:txBody>
      </p:sp>
      <p:sp>
        <p:nvSpPr>
          <p:cNvPr id="3" name="CuadroTexto 2"/>
          <p:cNvSpPr txBox="1"/>
          <p:nvPr/>
        </p:nvSpPr>
        <p:spPr>
          <a:xfrm>
            <a:off x="5953231" y="5750689"/>
            <a:ext cx="2395173" cy="276999"/>
          </a:xfrm>
          <a:prstGeom prst="rect">
            <a:avLst/>
          </a:prstGeom>
          <a:noFill/>
        </p:spPr>
        <p:txBody>
          <a:bodyPr wrap="square" rtlCol="0">
            <a:spAutoFit/>
          </a:bodyPr>
          <a:lstStyle/>
          <a:p>
            <a:r>
              <a:rPr lang="es-ES" sz="1200" dirty="0" smtClean="0"/>
              <a:t>EL MEDICO. MEX. 1975. 1: 49-54.</a:t>
            </a:r>
          </a:p>
        </p:txBody>
      </p:sp>
    </p:spTree>
    <p:extLst>
      <p:ext uri="{BB962C8B-B14F-4D97-AF65-F5344CB8AC3E}">
        <p14:creationId xmlns:p14="http://schemas.microsoft.com/office/powerpoint/2010/main" val="2124653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recto de flecha 3"/>
          <p:cNvCxnSpPr/>
          <p:nvPr/>
        </p:nvCxnSpPr>
        <p:spPr>
          <a:xfrm flipH="1">
            <a:off x="4124254" y="5679032"/>
            <a:ext cx="756352" cy="656370"/>
          </a:xfrm>
          <a:prstGeom prst="straightConnector1">
            <a:avLst/>
          </a:prstGeom>
          <a:ln w="5715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2385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4765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4805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4"/>
          <p:cNvGraphicFramePr>
            <a:graphicFrameLocks noChangeAspect="1"/>
          </p:cNvGraphicFramePr>
          <p:nvPr/>
        </p:nvGraphicFramePr>
        <p:xfrm>
          <a:off x="0" y="1"/>
          <a:ext cx="9144000" cy="6886575"/>
        </p:xfrm>
        <a:graphic>
          <a:graphicData uri="http://schemas.openxmlformats.org/presentationml/2006/ole">
            <mc:AlternateContent xmlns:mc="http://schemas.openxmlformats.org/markup-compatibility/2006">
              <mc:Choice xmlns:v="urn:schemas-microsoft-com:vml" Requires="v">
                <p:oleObj spid="_x0000_s24616" name="Imagen de mapa de bits" r:id="rId3" imgW="3734321" imgH="2676899" progId="Paint.Picture">
                  <p:embed/>
                </p:oleObj>
              </mc:Choice>
              <mc:Fallback>
                <p:oleObj name="Imagen de mapa de bits" r:id="rId3" imgW="3734321" imgH="267689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303638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personales 159"/>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0" y="0"/>
            <a:ext cx="90360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7344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5824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a:xfrm>
            <a:off x="825499" y="1064418"/>
            <a:ext cx="3376084" cy="792162"/>
          </a:xfrm>
        </p:spPr>
        <p:txBody>
          <a:bodyPr/>
          <a:lstStyle/>
          <a:p>
            <a:pPr eaLnBrk="1" hangingPunct="1"/>
            <a:r>
              <a:rPr lang="es-MX" sz="2800" b="1" dirty="0" smtClean="0">
                <a:latin typeface="Calibri" charset="0"/>
              </a:rPr>
              <a:t>INTRODUCCION</a:t>
            </a:r>
            <a:endParaRPr lang="es-MX" sz="2800" b="1" dirty="0">
              <a:latin typeface="Calibri" charset="0"/>
            </a:endParaRPr>
          </a:p>
        </p:txBody>
      </p:sp>
      <p:sp>
        <p:nvSpPr>
          <p:cNvPr id="33794" name="2 Marcador de contenido"/>
          <p:cNvSpPr>
            <a:spLocks noGrp="1"/>
          </p:cNvSpPr>
          <p:nvPr>
            <p:ph idx="1"/>
          </p:nvPr>
        </p:nvSpPr>
        <p:spPr>
          <a:xfrm>
            <a:off x="468489" y="1856580"/>
            <a:ext cx="8229600" cy="2933700"/>
          </a:xfrm>
        </p:spPr>
        <p:txBody>
          <a:bodyPr>
            <a:normAutofit fontScale="92500" lnSpcReduction="10000"/>
          </a:bodyPr>
          <a:lstStyle/>
          <a:p>
            <a:pPr algn="just" eaLnBrk="1" hangingPunct="1"/>
            <a:r>
              <a:rPr lang="es-MX" sz="1900" dirty="0">
                <a:solidFill>
                  <a:srgbClr val="000000"/>
                </a:solidFill>
                <a:latin typeface="Arial"/>
                <a:cs typeface="Arial"/>
              </a:rPr>
              <a:t>DURANTE LA PRIMERA GUERRA MUNDIAL, EL EDEMA Y LA ATELECTASIA FUERON DESCRITOS EN LOS </a:t>
            </a:r>
            <a:r>
              <a:rPr lang="es-MX" sz="1900" dirty="0" smtClean="0">
                <a:solidFill>
                  <a:srgbClr val="000000"/>
                </a:solidFill>
                <a:latin typeface="Arial"/>
                <a:cs typeface="Arial"/>
              </a:rPr>
              <a:t>PULMONES DE LOS SOLDADOS HERIDOS DE GUERRA POR BUFORD </a:t>
            </a:r>
            <a:r>
              <a:rPr lang="es-MX" sz="1900" dirty="0">
                <a:solidFill>
                  <a:srgbClr val="000000"/>
                </a:solidFill>
                <a:latin typeface="Arial"/>
                <a:cs typeface="Arial"/>
              </a:rPr>
              <a:t>Y BURBANK </a:t>
            </a:r>
            <a:r>
              <a:rPr lang="es-MX" sz="1900" dirty="0" smtClean="0">
                <a:solidFill>
                  <a:srgbClr val="000000"/>
                </a:solidFill>
                <a:latin typeface="Arial"/>
                <a:cs typeface="Arial"/>
              </a:rPr>
              <a:t>Y LA LLAMARON </a:t>
            </a:r>
            <a:r>
              <a:rPr lang="ja-JP" altLang="es-MX" sz="1900" dirty="0" smtClean="0">
                <a:solidFill>
                  <a:srgbClr val="000000"/>
                </a:solidFill>
                <a:latin typeface="Arial"/>
                <a:cs typeface="Arial"/>
              </a:rPr>
              <a:t>“</a:t>
            </a:r>
            <a:r>
              <a:rPr lang="es-MX" altLang="ja-JP" sz="1900" dirty="0">
                <a:solidFill>
                  <a:srgbClr val="000000"/>
                </a:solidFill>
                <a:latin typeface="Arial"/>
                <a:cs typeface="Arial"/>
              </a:rPr>
              <a:t>TRAUMATIC WET LUNG</a:t>
            </a:r>
            <a:r>
              <a:rPr lang="ja-JP" altLang="es-MX" sz="1900" dirty="0">
                <a:solidFill>
                  <a:srgbClr val="000000"/>
                </a:solidFill>
                <a:latin typeface="Arial"/>
                <a:cs typeface="Arial"/>
              </a:rPr>
              <a:t>”</a:t>
            </a:r>
            <a:r>
              <a:rPr lang="es-MX" altLang="ja-JP" sz="1900" dirty="0" smtClean="0">
                <a:solidFill>
                  <a:srgbClr val="000000"/>
                </a:solidFill>
                <a:latin typeface="Arial"/>
                <a:cs typeface="Arial"/>
              </a:rPr>
              <a:t>.</a:t>
            </a:r>
          </a:p>
          <a:p>
            <a:pPr algn="just" eaLnBrk="1" hangingPunct="1"/>
            <a:endParaRPr lang="es-MX" altLang="ja-JP" sz="1900" dirty="0">
              <a:solidFill>
                <a:srgbClr val="000000"/>
              </a:solidFill>
              <a:latin typeface="Arial"/>
              <a:cs typeface="Arial"/>
            </a:endParaRPr>
          </a:p>
          <a:p>
            <a:pPr algn="just" eaLnBrk="1" hangingPunct="1"/>
            <a:r>
              <a:rPr lang="es-MX" sz="1900" dirty="0" smtClean="0">
                <a:solidFill>
                  <a:srgbClr val="000000"/>
                </a:solidFill>
                <a:latin typeface="Arial"/>
                <a:cs typeface="Arial"/>
              </a:rPr>
              <a:t>EN </a:t>
            </a:r>
            <a:r>
              <a:rPr lang="es-MX" sz="1900" dirty="0">
                <a:solidFill>
                  <a:srgbClr val="000000"/>
                </a:solidFill>
                <a:latin typeface="Arial"/>
                <a:cs typeface="Arial"/>
              </a:rPr>
              <a:t>1948, </a:t>
            </a:r>
            <a:r>
              <a:rPr lang="es-MX" sz="1900" dirty="0" smtClean="0">
                <a:solidFill>
                  <a:srgbClr val="000000"/>
                </a:solidFill>
                <a:latin typeface="Arial"/>
                <a:cs typeface="Arial"/>
              </a:rPr>
              <a:t>MOON EN SOLDADOS FALLECIDOS ENCONTRO LAS MISMAS LESIONES Y SUGIRIÓ </a:t>
            </a:r>
            <a:r>
              <a:rPr lang="es-MX" sz="1900" dirty="0">
                <a:solidFill>
                  <a:srgbClr val="000000"/>
                </a:solidFill>
                <a:latin typeface="Arial"/>
                <a:cs typeface="Arial"/>
              </a:rPr>
              <a:t>QUE LA CAUSA ERA EL DAÑO AL ENDOTELIO</a:t>
            </a:r>
            <a:r>
              <a:rPr lang="es-MX" sz="1900" dirty="0" smtClean="0">
                <a:solidFill>
                  <a:srgbClr val="000000"/>
                </a:solidFill>
                <a:latin typeface="Arial"/>
                <a:cs typeface="Arial"/>
              </a:rPr>
              <a:t>. DOS AÑOS DESPUES JEAKINS REPORTO ATELECTASIA CONGESTIVA PULMONAR CUYA CAUSA ERA LA SOBREHIDRATACION EN LA REANIMACION DEL CHOQUE HIPOVOLEMICO. </a:t>
            </a:r>
            <a:endParaRPr lang="es-MX" sz="1900" dirty="0">
              <a:solidFill>
                <a:srgbClr val="000000"/>
              </a:solidFill>
              <a:latin typeface="Arial"/>
              <a:cs typeface="Arial"/>
            </a:endParaRPr>
          </a:p>
          <a:p>
            <a:pPr eaLnBrk="1" hangingPunct="1"/>
            <a:endParaRPr lang="es-MX" sz="2400" b="1" dirty="0">
              <a:latin typeface="Constantia" charset="0"/>
            </a:endParaRPr>
          </a:p>
        </p:txBody>
      </p:sp>
      <p:sp>
        <p:nvSpPr>
          <p:cNvPr id="2" name="CuadroTexto 1"/>
          <p:cNvSpPr txBox="1"/>
          <p:nvPr/>
        </p:nvSpPr>
        <p:spPr>
          <a:xfrm>
            <a:off x="4545741" y="5587999"/>
            <a:ext cx="4001911" cy="830997"/>
          </a:xfrm>
          <a:prstGeom prst="rect">
            <a:avLst/>
          </a:prstGeom>
          <a:noFill/>
        </p:spPr>
        <p:txBody>
          <a:bodyPr wrap="square" rtlCol="0">
            <a:spAutoFit/>
          </a:bodyPr>
          <a:lstStyle/>
          <a:p>
            <a:r>
              <a:rPr lang="es-ES" sz="1200" dirty="0" smtClean="0">
                <a:latin typeface="Arial"/>
                <a:cs typeface="Arial"/>
              </a:rPr>
              <a:t>Am. J. </a:t>
            </a:r>
            <a:r>
              <a:rPr lang="es-ES" sz="1200" dirty="0" err="1" smtClean="0">
                <a:latin typeface="Arial"/>
                <a:cs typeface="Arial"/>
              </a:rPr>
              <a:t>Resp</a:t>
            </a:r>
            <a:r>
              <a:rPr lang="es-ES" sz="1200" dirty="0" smtClean="0">
                <a:latin typeface="Arial"/>
                <a:cs typeface="Arial"/>
              </a:rPr>
              <a:t>. Crit. Care. Med. 1944.149: 818-824.</a:t>
            </a:r>
          </a:p>
          <a:p>
            <a:r>
              <a:rPr lang="es-ES" sz="1200" dirty="0" smtClean="0">
                <a:latin typeface="Arial"/>
                <a:cs typeface="Arial"/>
              </a:rPr>
              <a:t>Rev. Asoc. Méx. Med. Crit. Ter. Int. 2004.XVIII. 1: 24-33</a:t>
            </a:r>
          </a:p>
          <a:p>
            <a:r>
              <a:rPr lang="es-ES" sz="1200" dirty="0">
                <a:latin typeface="Arial"/>
                <a:cs typeface="Arial"/>
              </a:rPr>
              <a:t>Rev. Asoc. Méx. Med. Crit. Ter. Int. </a:t>
            </a:r>
            <a:r>
              <a:rPr lang="es-ES" sz="1200" dirty="0" smtClean="0">
                <a:latin typeface="Arial"/>
                <a:cs typeface="Arial"/>
              </a:rPr>
              <a:t>2007.XXI. 4: 217-222</a:t>
            </a:r>
          </a:p>
          <a:p>
            <a:endParaRPr lang="es-ES" sz="1200" dirty="0">
              <a:latin typeface="Arial"/>
              <a:cs typeface="Arial"/>
            </a:endParaRPr>
          </a:p>
        </p:txBody>
      </p:sp>
    </p:spTree>
    <p:extLst>
      <p:ext uri="{BB962C8B-B14F-4D97-AF65-F5344CB8AC3E}">
        <p14:creationId xmlns:p14="http://schemas.microsoft.com/office/powerpoint/2010/main" val="22475833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9163" y="1636927"/>
            <a:ext cx="7691949" cy="1754327"/>
          </a:xfrm>
          <a:prstGeom prst="rect">
            <a:avLst/>
          </a:prstGeom>
        </p:spPr>
        <p:txBody>
          <a:bodyPr wrap="square">
            <a:spAutoFit/>
          </a:bodyPr>
          <a:lstStyle/>
          <a:p>
            <a:pPr algn="just"/>
            <a:r>
              <a:rPr lang="es-ES" dirty="0">
                <a:latin typeface="Arial"/>
                <a:cs typeface="Arial"/>
              </a:rPr>
              <a:t>TAMBIEN POR ESTE GRUPO EN 1980 SE EXPONE QUE UN TRATAMIENTO A BASE DE HEMODIALISIS-EXANGUINEO Y TRANSFUSION Y OXIGENACION EN CHOQUE DISTRIBUTIVO MEJORA LA  SOBREVIDA EN MAS DEL 50 % DE ESTOS PACIENTES A LOS QUE ACTUALMENTE SE LES APLICA LA PLASMAFERESIS Y EL ECMO. </a:t>
            </a:r>
          </a:p>
        </p:txBody>
      </p:sp>
      <p:sp>
        <p:nvSpPr>
          <p:cNvPr id="3" name="Rectángulo 2"/>
          <p:cNvSpPr/>
          <p:nvPr/>
        </p:nvSpPr>
        <p:spPr>
          <a:xfrm>
            <a:off x="5508520" y="5923801"/>
            <a:ext cx="2982592" cy="276999"/>
          </a:xfrm>
          <a:prstGeom prst="rect">
            <a:avLst/>
          </a:prstGeom>
        </p:spPr>
        <p:txBody>
          <a:bodyPr wrap="square">
            <a:spAutoFit/>
          </a:bodyPr>
          <a:lstStyle/>
          <a:p>
            <a:r>
              <a:rPr lang="es-ES" sz="1200" dirty="0">
                <a:latin typeface="Arial"/>
                <a:cs typeface="Arial"/>
              </a:rPr>
              <a:t>NEFROLOGIA MEX. 1980. I. 1: 37-42 </a:t>
            </a:r>
          </a:p>
        </p:txBody>
      </p:sp>
    </p:spTree>
    <p:extLst>
      <p:ext uri="{BB962C8B-B14F-4D97-AF65-F5344CB8AC3E}">
        <p14:creationId xmlns:p14="http://schemas.microsoft.com/office/powerpoint/2010/main" val="21258371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solidFill>
            <a:srgbClr val="AAE2C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5125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4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1"/>
          <p:cNvSpPr txBox="1">
            <a:spLocks noChangeArrowheads="1"/>
          </p:cNvSpPr>
          <p:nvPr/>
        </p:nvSpPr>
        <p:spPr bwMode="auto">
          <a:xfrm>
            <a:off x="0" y="594042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s-ES" sz="2000" b="1" dirty="0">
                <a:solidFill>
                  <a:srgbClr val="000000"/>
                </a:solidFill>
                <a:cs typeface="Calibri" charset="0"/>
              </a:rPr>
              <a:t>MANEJO CON OXIGENADOR DE MEMBRANA EXTRACORPOREA (ECMO) EN MTHI</a:t>
            </a:r>
          </a:p>
        </p:txBody>
      </p:sp>
    </p:spTree>
    <p:extLst>
      <p:ext uri="{BB962C8B-B14F-4D97-AF65-F5344CB8AC3E}">
        <p14:creationId xmlns:p14="http://schemas.microsoft.com/office/powerpoint/2010/main" val="1516332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68783" y="1314174"/>
            <a:ext cx="6758608" cy="2031325"/>
          </a:xfrm>
          <a:prstGeom prst="rect">
            <a:avLst/>
          </a:prstGeom>
          <a:noFill/>
        </p:spPr>
        <p:txBody>
          <a:bodyPr wrap="square" rtlCol="0">
            <a:spAutoFit/>
          </a:bodyPr>
          <a:lstStyle/>
          <a:p>
            <a:r>
              <a:rPr lang="es-ES" dirty="0" smtClean="0">
                <a:latin typeface="Arial"/>
                <a:cs typeface="Arial"/>
              </a:rPr>
              <a:t>FRASE DE MIGUEL DE CERVANTES SAAVEDRA (1547-1616)</a:t>
            </a:r>
          </a:p>
          <a:p>
            <a:r>
              <a:rPr lang="es-ES" dirty="0" smtClean="0">
                <a:latin typeface="Arial"/>
                <a:cs typeface="Arial"/>
              </a:rPr>
              <a:t>EN SU OBRA “EL QUIJOTE DE LA MANCHA”</a:t>
            </a:r>
          </a:p>
          <a:p>
            <a:endParaRPr lang="es-ES" dirty="0">
              <a:latin typeface="Arial"/>
              <a:cs typeface="Arial"/>
            </a:endParaRPr>
          </a:p>
          <a:p>
            <a:r>
              <a:rPr lang="es-ES" dirty="0" smtClean="0">
                <a:latin typeface="Arial"/>
                <a:cs typeface="Arial"/>
              </a:rPr>
              <a:t>QUE LOCURA, QUE DESATINO ME LLEVA A CONTAR LAS FALTAS AJENAS, TENIENDO TANTO QUE DECIR DE LAS MIAS. </a:t>
            </a:r>
            <a:endParaRPr lang="es-ES" dirty="0">
              <a:latin typeface="Arial"/>
              <a:cs typeface="Arial"/>
            </a:endParaRPr>
          </a:p>
          <a:p>
            <a:endParaRPr lang="es-ES" dirty="0">
              <a:latin typeface="Arial"/>
              <a:cs typeface="Arial"/>
            </a:endParaRPr>
          </a:p>
        </p:txBody>
      </p:sp>
      <p:sp>
        <p:nvSpPr>
          <p:cNvPr id="3" name="CuadroTexto 2"/>
          <p:cNvSpPr txBox="1"/>
          <p:nvPr/>
        </p:nvSpPr>
        <p:spPr>
          <a:xfrm>
            <a:off x="5091043" y="4405818"/>
            <a:ext cx="2970696" cy="707886"/>
          </a:xfrm>
          <a:prstGeom prst="rect">
            <a:avLst/>
          </a:prstGeom>
          <a:noFill/>
        </p:spPr>
        <p:txBody>
          <a:bodyPr wrap="square" rtlCol="0">
            <a:spAutoFit/>
          </a:bodyPr>
          <a:lstStyle/>
          <a:p>
            <a:r>
              <a:rPr lang="es-ES" sz="4000" dirty="0" smtClean="0">
                <a:latin typeface="Bradley Hand Bold"/>
                <a:cs typeface="Bradley Hand Bold"/>
              </a:rPr>
              <a:t>GRACIAS</a:t>
            </a:r>
            <a:endParaRPr lang="es-ES" sz="4000" dirty="0">
              <a:latin typeface="Bradley Hand Bold"/>
              <a:cs typeface="Bradley Hand Bold"/>
            </a:endParaRPr>
          </a:p>
        </p:txBody>
      </p:sp>
    </p:spTree>
    <p:extLst>
      <p:ext uri="{BB962C8B-B14F-4D97-AF65-F5344CB8AC3E}">
        <p14:creationId xmlns:p14="http://schemas.microsoft.com/office/powerpoint/2010/main" val="346605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IMAG-25 copia"/>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2833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601537" y="2276115"/>
            <a:ext cx="8229600" cy="1967994"/>
          </a:xfrm>
        </p:spPr>
        <p:txBody>
          <a:bodyPr>
            <a:normAutofit fontScale="85000" lnSpcReduction="20000"/>
          </a:bodyPr>
          <a:lstStyle/>
          <a:p>
            <a:pPr algn="just" eaLnBrk="1" hangingPunct="1"/>
            <a:r>
              <a:rPr lang="es-MX" sz="2400" dirty="0">
                <a:solidFill>
                  <a:srgbClr val="000000"/>
                </a:solidFill>
                <a:latin typeface="Arial"/>
                <a:cs typeface="Arial"/>
              </a:rPr>
              <a:t>LA PRIMERA DESCRIPCIÓN DE SIRA FUE HECHA POR ASHBAUGH EN 1967, CUANDO </a:t>
            </a:r>
            <a:r>
              <a:rPr lang="es-MX" sz="2400" dirty="0" smtClean="0">
                <a:solidFill>
                  <a:srgbClr val="000000"/>
                </a:solidFill>
                <a:latin typeface="Arial"/>
                <a:cs typeface="Arial"/>
              </a:rPr>
              <a:t>DESCRIBIO </a:t>
            </a:r>
            <a:r>
              <a:rPr lang="es-MX" sz="2400" dirty="0">
                <a:solidFill>
                  <a:srgbClr val="000000"/>
                </a:solidFill>
                <a:latin typeface="Arial"/>
                <a:cs typeface="Arial"/>
              </a:rPr>
              <a:t>UN SÍNDROME CARACTERIZADO POR DISNEA, HIPOXEMIA E INFILTRADOS BILATERALES OBSERVADOS EN LA RADIOGRAFÍA DE </a:t>
            </a:r>
            <a:r>
              <a:rPr lang="es-MX" sz="2400" dirty="0" smtClean="0">
                <a:solidFill>
                  <a:srgbClr val="000000"/>
                </a:solidFill>
                <a:latin typeface="Arial"/>
                <a:cs typeface="Arial"/>
              </a:rPr>
              <a:t>TÓRAX Y PRECISA QUE SU DIAGNOSTICO SE BASA EN DATOS CLINICOS, LABORATORIO Y GABINETE. CLASIFICANDOLO EN CUATRO ETAPAS.</a:t>
            </a:r>
          </a:p>
        </p:txBody>
      </p:sp>
      <p:sp>
        <p:nvSpPr>
          <p:cNvPr id="2" name="CuadroTexto 1"/>
          <p:cNvSpPr txBox="1"/>
          <p:nvPr/>
        </p:nvSpPr>
        <p:spPr>
          <a:xfrm>
            <a:off x="5930348" y="6162261"/>
            <a:ext cx="2495826" cy="276999"/>
          </a:xfrm>
          <a:prstGeom prst="rect">
            <a:avLst/>
          </a:prstGeom>
          <a:noFill/>
        </p:spPr>
        <p:txBody>
          <a:bodyPr wrap="square" rtlCol="0">
            <a:spAutoFit/>
          </a:bodyPr>
          <a:lstStyle/>
          <a:p>
            <a:r>
              <a:rPr lang="es-ES" sz="1200" dirty="0" err="1" smtClean="0">
                <a:latin typeface="Arial"/>
                <a:cs typeface="Arial"/>
              </a:rPr>
              <a:t>Lancet</a:t>
            </a:r>
            <a:r>
              <a:rPr lang="es-ES" sz="1200" dirty="0" smtClean="0">
                <a:latin typeface="Arial"/>
                <a:cs typeface="Arial"/>
              </a:rPr>
              <a:t>. 1967. 2 (7511): 319-323</a:t>
            </a:r>
            <a:endParaRPr lang="es-ES" sz="1200" dirty="0">
              <a:latin typeface="Arial"/>
              <a:cs typeface="Arial"/>
            </a:endParaRPr>
          </a:p>
        </p:txBody>
      </p:sp>
    </p:spTree>
    <p:extLst>
      <p:ext uri="{BB962C8B-B14F-4D97-AF65-F5344CB8AC3E}">
        <p14:creationId xmlns:p14="http://schemas.microsoft.com/office/powerpoint/2010/main" val="628708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5"/>
          <p:cNvSpPr txBox="1">
            <a:spLocks noChangeArrowheads="1"/>
          </p:cNvSpPr>
          <p:nvPr/>
        </p:nvSpPr>
        <p:spPr bwMode="auto">
          <a:xfrm>
            <a:off x="1691923" y="5651500"/>
            <a:ext cx="62653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eaLnBrk="1" hangingPunct="1">
              <a:spcBef>
                <a:spcPct val="50000"/>
              </a:spcBef>
            </a:pPr>
            <a:endParaRPr lang="es-ES" sz="1600">
              <a:solidFill>
                <a:schemeClr val="tx1"/>
              </a:solidFill>
              <a:latin typeface="Arial" charset="0"/>
            </a:endParaRPr>
          </a:p>
        </p:txBody>
      </p:sp>
      <p:sp>
        <p:nvSpPr>
          <p:cNvPr id="43010" name="Text Box 6"/>
          <p:cNvSpPr txBox="1">
            <a:spLocks noChangeArrowheads="1"/>
          </p:cNvSpPr>
          <p:nvPr/>
        </p:nvSpPr>
        <p:spPr bwMode="auto">
          <a:xfrm>
            <a:off x="1979790" y="5589588"/>
            <a:ext cx="54722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spcBef>
                <a:spcPct val="50000"/>
              </a:spcBef>
            </a:pPr>
            <a:r>
              <a:rPr lang="es-MX" b="1" dirty="0">
                <a:solidFill>
                  <a:srgbClr val="000000"/>
                </a:solidFill>
                <a:latin typeface="Calibri" charset="0"/>
                <a:cs typeface="Calibri" charset="0"/>
              </a:rPr>
              <a:t>ESTADIO 1</a:t>
            </a:r>
            <a:endParaRPr lang="es-ES" b="1" dirty="0">
              <a:solidFill>
                <a:srgbClr val="000000"/>
              </a:solidFill>
              <a:latin typeface="Calibri" charset="0"/>
              <a:cs typeface="Calibri" charset="0"/>
            </a:endParaRPr>
          </a:p>
        </p:txBody>
      </p:sp>
      <p:pic>
        <p:nvPicPr>
          <p:cNvPr id="430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690" y="1455739"/>
            <a:ext cx="4824589"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4530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6"/>
          <p:cNvSpPr txBox="1">
            <a:spLocks noChangeArrowheads="1"/>
          </p:cNvSpPr>
          <p:nvPr/>
        </p:nvSpPr>
        <p:spPr bwMode="auto">
          <a:xfrm>
            <a:off x="2524478" y="5876925"/>
            <a:ext cx="41599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spcBef>
                <a:spcPct val="50000"/>
              </a:spcBef>
            </a:pPr>
            <a:r>
              <a:rPr lang="es-MX" b="1" dirty="0">
                <a:solidFill>
                  <a:srgbClr val="000000"/>
                </a:solidFill>
                <a:latin typeface="Calibri" charset="0"/>
                <a:cs typeface="Calibri" charset="0"/>
              </a:rPr>
              <a:t>ESTADIO 2</a:t>
            </a:r>
            <a:endParaRPr lang="es-ES" b="1" dirty="0">
              <a:solidFill>
                <a:srgbClr val="000000"/>
              </a:solidFill>
              <a:latin typeface="Calibri" charset="0"/>
              <a:cs typeface="Calibri" charset="0"/>
            </a:endParaRPr>
          </a:p>
        </p:txBody>
      </p:sp>
      <p:pic>
        <p:nvPicPr>
          <p:cNvPr id="4403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412" y="1268414"/>
            <a:ext cx="4445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1906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p:cNvSpPr txBox="1">
            <a:spLocks noChangeArrowheads="1"/>
          </p:cNvSpPr>
          <p:nvPr/>
        </p:nvSpPr>
        <p:spPr bwMode="auto">
          <a:xfrm>
            <a:off x="3996267" y="6083300"/>
            <a:ext cx="19205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spcBef>
                <a:spcPct val="50000"/>
              </a:spcBef>
            </a:pPr>
            <a:r>
              <a:rPr lang="es-MX" b="1" dirty="0">
                <a:solidFill>
                  <a:srgbClr val="000000"/>
                </a:solidFill>
                <a:latin typeface="Calibri" charset="0"/>
                <a:cs typeface="Calibri" charset="0"/>
              </a:rPr>
              <a:t>ESTADIO 3</a:t>
            </a:r>
            <a:endParaRPr lang="es-ES" b="1" dirty="0">
              <a:solidFill>
                <a:srgbClr val="000000"/>
              </a:solidFill>
              <a:latin typeface="Calibri" charset="0"/>
              <a:cs typeface="Calibri" charset="0"/>
            </a:endParaRPr>
          </a:p>
        </p:txBody>
      </p:sp>
      <p:pic>
        <p:nvPicPr>
          <p:cNvPr id="450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523" y="836614"/>
            <a:ext cx="432223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5235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6"/>
          <p:cNvSpPr txBox="1">
            <a:spLocks noChangeArrowheads="1"/>
          </p:cNvSpPr>
          <p:nvPr/>
        </p:nvSpPr>
        <p:spPr bwMode="auto">
          <a:xfrm>
            <a:off x="3484034" y="5876925"/>
            <a:ext cx="281657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spcBef>
                <a:spcPct val="50000"/>
              </a:spcBef>
            </a:pPr>
            <a:r>
              <a:rPr lang="es-MX" b="1" dirty="0">
                <a:solidFill>
                  <a:srgbClr val="000000"/>
                </a:solidFill>
                <a:latin typeface="Calibri" charset="0"/>
                <a:cs typeface="Calibri" charset="0"/>
              </a:rPr>
              <a:t>ESTADIO 4</a:t>
            </a:r>
            <a:endParaRPr lang="es-ES" b="1" dirty="0">
              <a:solidFill>
                <a:srgbClr val="000000"/>
              </a:solidFill>
              <a:latin typeface="Calibri" charset="0"/>
              <a:cs typeface="Calibri" charset="0"/>
            </a:endParaRPr>
          </a:p>
        </p:txBody>
      </p:sp>
      <p:pic>
        <p:nvPicPr>
          <p:cNvPr id="4608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545" y="1177925"/>
            <a:ext cx="61214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884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personales 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6249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TotalTime>
  <Words>749</Words>
  <Application>Microsoft Macintosh PowerPoint</Application>
  <PresentationFormat>Presentación en pantalla (4:3)</PresentationFormat>
  <Paragraphs>49</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Tema de Office</vt:lpstr>
      <vt:lpstr>Imagen de mapa de bits</vt:lpstr>
      <vt:lpstr>Presentación de PowerPoint</vt:lpstr>
      <vt:lpstr>INTRODUCCION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ANTECEDENTES HISTORICOS</dc:title>
  <dc:creator>Juana Mendoza López</dc:creator>
  <cp:lastModifiedBy>Juana Mendoza López</cp:lastModifiedBy>
  <cp:revision>26</cp:revision>
  <dcterms:created xsi:type="dcterms:W3CDTF">2017-05-08T18:41:44Z</dcterms:created>
  <dcterms:modified xsi:type="dcterms:W3CDTF">2017-06-11T01:49:40Z</dcterms:modified>
</cp:coreProperties>
</file>