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82" r:id="rId6"/>
    <p:sldId id="283" r:id="rId7"/>
    <p:sldId id="289" r:id="rId8"/>
    <p:sldId id="284" r:id="rId9"/>
    <p:sldId id="279" r:id="rId10"/>
    <p:sldId id="261" r:id="rId11"/>
    <p:sldId id="280" r:id="rId12"/>
    <p:sldId id="262" r:id="rId13"/>
    <p:sldId id="288" r:id="rId14"/>
    <p:sldId id="263" r:id="rId15"/>
    <p:sldId id="264" r:id="rId16"/>
    <p:sldId id="281" r:id="rId17"/>
    <p:sldId id="265" r:id="rId18"/>
    <p:sldId id="266" r:id="rId19"/>
    <p:sldId id="267" r:id="rId20"/>
    <p:sldId id="290" r:id="rId21"/>
    <p:sldId id="291" r:id="rId22"/>
    <p:sldId id="302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1" r:id="rId32"/>
    <p:sldId id="300" r:id="rId33"/>
    <p:sldId id="303" r:id="rId3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F8000"/>
    <a:srgbClr val="C8C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615" autoAdjust="0"/>
    <p:restoredTop sz="94660"/>
  </p:normalViewPr>
  <p:slideViewPr>
    <p:cSldViewPr>
      <p:cViewPr>
        <p:scale>
          <a:sx n="59" d="100"/>
          <a:sy n="59" d="100"/>
        </p:scale>
        <p:origin x="-2064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27B9-C7D2-4862-B5CF-02278EBB1E31}" type="datetimeFigureOut">
              <a:rPr lang="es-MX" smtClean="0"/>
              <a:pPr/>
              <a:t>10/10/2017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8C371-5EC3-4F5F-8E62-18475068287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8688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238B-E910-4FC0-8ABF-C8993CB1910B}" type="datetime1">
              <a:rPr lang="es-MX" smtClean="0"/>
              <a:pPr/>
              <a:t>10/10/2017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10A55-78EF-43E7-9B93-A80B7083024F}" type="datetime1">
              <a:rPr lang="es-MX" smtClean="0"/>
              <a:pPr/>
              <a:t>10/10/2017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8F7E-B9AE-4A0B-AD02-055617629C80}" type="datetime1">
              <a:rPr lang="es-MX" smtClean="0"/>
              <a:pPr/>
              <a:t>10/10/2017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64A1-E37A-4E5D-8CAA-FA0CE211198F}" type="datetime1">
              <a:rPr lang="es-MX" smtClean="0"/>
              <a:pPr/>
              <a:t>10/10/2017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69D-4E5B-44FE-B9F5-272D4EDB3DDF}" type="datetime1">
              <a:rPr lang="es-MX" smtClean="0"/>
              <a:pPr/>
              <a:t>10/10/2017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7349-B77F-434C-B2B9-6ABFAC03C454}" type="datetime1">
              <a:rPr lang="es-MX" smtClean="0"/>
              <a:pPr/>
              <a:t>10/10/2017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8B8E-022E-4CB6-B480-086AD2DF283C}" type="datetime1">
              <a:rPr lang="es-MX" smtClean="0"/>
              <a:pPr/>
              <a:t>10/10/2017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CFB-D624-4E8B-98DA-053AD93175CF}" type="datetime1">
              <a:rPr lang="es-MX" smtClean="0"/>
              <a:pPr/>
              <a:t>10/10/2017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ACF2-7958-4C40-BD38-A9E587A2C01D}" type="datetime1">
              <a:rPr lang="es-MX" smtClean="0"/>
              <a:pPr/>
              <a:t>10/10/2017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966F-D52D-4BC5-BC2F-487F9C19B70E}" type="datetime1">
              <a:rPr lang="es-MX" smtClean="0"/>
              <a:pPr/>
              <a:t>10/10/2017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AC8C-13C1-4A6A-9547-5370BEFDB669}" type="datetime1">
              <a:rPr lang="es-MX" smtClean="0"/>
              <a:pPr/>
              <a:t>10/10/2017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F68859E4-D481-4567-B4F0-37899A92565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7CAFA2-6A28-4A0A-879E-FBB893D2C766}" type="datetime1">
              <a:rPr lang="es-MX" smtClean="0"/>
              <a:pPr/>
              <a:t>10/10/2017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8859E4-D481-4567-B4F0-37899A925656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over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FFC000"/>
                </a:solidFill>
              </a:rPr>
              <a:t>FRANK LAHEY 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717033"/>
            <a:ext cx="8229600" cy="25889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3600" dirty="0" smtClean="0">
                <a:solidFill>
                  <a:srgbClr val="FFC000"/>
                </a:solidFill>
              </a:rPr>
              <a:t> 1938</a:t>
            </a:r>
          </a:p>
          <a:p>
            <a:pPr>
              <a:buNone/>
            </a:pPr>
            <a:r>
              <a:rPr lang="es-MX" sz="3600" dirty="0" smtClean="0">
                <a:solidFill>
                  <a:srgbClr val="FFC000"/>
                </a:solidFill>
              </a:rPr>
              <a:t> IDENTIFICACION RUTINARIA DEL</a:t>
            </a:r>
          </a:p>
          <a:p>
            <a:pPr>
              <a:buNone/>
            </a:pPr>
            <a:r>
              <a:rPr lang="es-MX" sz="3600" dirty="0" smtClean="0">
                <a:solidFill>
                  <a:srgbClr val="FFC000"/>
                </a:solidFill>
              </a:rPr>
              <a:t> NERVIO </a:t>
            </a:r>
          </a:p>
          <a:p>
            <a:pPr>
              <a:buNone/>
            </a:pPr>
            <a:r>
              <a:rPr lang="es-MX" sz="3600" dirty="0" smtClean="0">
                <a:solidFill>
                  <a:srgbClr val="FFC000"/>
                </a:solidFill>
              </a:rPr>
              <a:t> LESION 2%</a:t>
            </a:r>
            <a:endParaRPr lang="es-MX" sz="3600" dirty="0">
              <a:solidFill>
                <a:srgbClr val="FFC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1</a:t>
            </a:fld>
            <a:endParaRPr lang="es-MX"/>
          </a:p>
        </p:txBody>
      </p:sp>
      <p:pic>
        <p:nvPicPr>
          <p:cNvPr id="5" name="Picture 2" descr="C:\Users\Usuario\Documents\Karla\diap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88840"/>
            <a:ext cx="2520280" cy="208823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dirty="0" smtClean="0">
                <a:solidFill>
                  <a:srgbClr val="FFC000"/>
                </a:solidFill>
              </a:rPr>
              <a:t>DE LA GLANDULA</a:t>
            </a:r>
            <a:endParaRPr lang="es-MX" sz="6000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800" dirty="0" smtClean="0"/>
              <a:t> </a:t>
            </a:r>
          </a:p>
          <a:p>
            <a:pPr>
              <a:buNone/>
            </a:pPr>
            <a:r>
              <a:rPr lang="es-MX" sz="3200" dirty="0" smtClean="0">
                <a:solidFill>
                  <a:srgbClr val="FFC000"/>
                </a:solidFill>
              </a:rPr>
              <a:t>DIAGNOSTICO</a:t>
            </a:r>
          </a:p>
          <a:p>
            <a:pPr>
              <a:buNone/>
            </a:pPr>
            <a:r>
              <a:rPr lang="es-MX" sz="3200" dirty="0" smtClean="0">
                <a:solidFill>
                  <a:srgbClr val="FFC000"/>
                </a:solidFill>
              </a:rPr>
              <a:t>TAMAÑO</a:t>
            </a:r>
          </a:p>
          <a:p>
            <a:pPr>
              <a:buNone/>
            </a:pPr>
            <a:r>
              <a:rPr lang="es-MX" sz="3200" dirty="0" smtClean="0">
                <a:solidFill>
                  <a:srgbClr val="FFC000"/>
                </a:solidFill>
              </a:rPr>
              <a:t>REINTERVENCIONES </a:t>
            </a:r>
          </a:p>
          <a:p>
            <a:pPr>
              <a:buNone/>
            </a:pPr>
            <a:r>
              <a:rPr lang="es-MX" sz="3200" dirty="0" smtClean="0">
                <a:solidFill>
                  <a:srgbClr val="FFC000"/>
                </a:solidFill>
              </a:rPr>
              <a:t>ANTECEDENTES </a:t>
            </a:r>
            <a:endParaRPr lang="es-MX" sz="3200" dirty="0">
              <a:solidFill>
                <a:srgbClr val="FFC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11</a:t>
            </a:fld>
            <a:endParaRPr lang="es-MX"/>
          </a:p>
        </p:txBody>
      </p:sp>
      <p:pic>
        <p:nvPicPr>
          <p:cNvPr id="5" name="Picture 5" descr="MVC-001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196752"/>
            <a:ext cx="3292078" cy="4896544"/>
          </a:xfrm>
          <a:noFill/>
          <a:ln/>
        </p:spPr>
      </p:pic>
      <p:pic>
        <p:nvPicPr>
          <p:cNvPr id="6" name="Picture 6" descr="PSWebImageBitMap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1268760"/>
            <a:ext cx="4032448" cy="482453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dirty="0" smtClean="0">
                <a:solidFill>
                  <a:srgbClr val="FFC000"/>
                </a:solidFill>
              </a:rPr>
              <a:t>DEL CIRUJANO</a:t>
            </a:r>
            <a:endParaRPr lang="es-MX" sz="6000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327648"/>
          </a:xfrm>
        </p:spPr>
        <p:txBody>
          <a:bodyPr/>
          <a:lstStyle/>
          <a:p>
            <a:pPr algn="ctr">
              <a:buNone/>
            </a:pPr>
            <a:endParaRPr lang="es-MX" dirty="0" smtClean="0"/>
          </a:p>
          <a:p>
            <a:pPr algn="ctr">
              <a:buNone/>
            </a:pPr>
            <a:r>
              <a:rPr lang="es-MX" sz="9600" dirty="0" smtClean="0">
                <a:solidFill>
                  <a:srgbClr val="FFC000"/>
                </a:solidFill>
              </a:rPr>
              <a:t>EXPERIENCIA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Escanear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125538"/>
            <a:ext cx="5545137" cy="4956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dirty="0" smtClean="0">
                <a:solidFill>
                  <a:srgbClr val="FFC000"/>
                </a:solidFill>
              </a:rPr>
              <a:t>LESIONES </a:t>
            </a:r>
            <a:endParaRPr lang="es-MX" sz="6000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01009"/>
            <a:ext cx="8229600" cy="2823592"/>
          </a:xfrm>
        </p:spPr>
        <p:txBody>
          <a:bodyPr/>
          <a:lstStyle/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sz="3600" dirty="0" smtClean="0">
                <a:solidFill>
                  <a:srgbClr val="FFC000"/>
                </a:solidFill>
              </a:rPr>
              <a:t>SIN  MONITOR         4.9%</a:t>
            </a:r>
          </a:p>
          <a:p>
            <a:pPr>
              <a:buNone/>
            </a:pPr>
            <a:r>
              <a:rPr lang="es-MX" sz="3600" dirty="0" smtClean="0">
                <a:solidFill>
                  <a:srgbClr val="FFC000"/>
                </a:solidFill>
              </a:rPr>
              <a:t>CON                            2.0%</a:t>
            </a:r>
            <a:endParaRPr lang="es-MX" sz="3600" dirty="0">
              <a:solidFill>
                <a:srgbClr val="FFC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solidFill>
                  <a:srgbClr val="FFC000"/>
                </a:solidFill>
              </a:rPr>
              <a:t>FUNDAMENTO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3687688"/>
          </a:xfrm>
        </p:spPr>
        <p:txBody>
          <a:bodyPr/>
          <a:lstStyle/>
          <a:p>
            <a:pPr>
              <a:buNone/>
            </a:pPr>
            <a:endParaRPr lang="es-MX" sz="4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s-MX" sz="4000" dirty="0" smtClean="0">
                <a:solidFill>
                  <a:srgbClr val="FFC000"/>
                </a:solidFill>
              </a:rPr>
              <a:t>La aplicación de un estímulo de baja  intensidad sobre un nervio produce una respuesta  en el músculo que puede ser registrada</a:t>
            </a:r>
            <a:r>
              <a:rPr lang="es-MX" dirty="0" smtClean="0"/>
              <a:t>.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16</a:t>
            </a:fld>
            <a:endParaRPr lang="es-MX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5922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2"/>
            <a:ext cx="238957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96752"/>
            <a:ext cx="286136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9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es-MX" sz="6000" dirty="0" smtClean="0">
                <a:solidFill>
                  <a:srgbClr val="FFC000"/>
                </a:solidFill>
              </a:rPr>
              <a:t>COMO?</a:t>
            </a:r>
            <a:endParaRPr lang="es-MX" sz="6000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751584"/>
          </a:xfrm>
        </p:spPr>
        <p:txBody>
          <a:bodyPr/>
          <a:lstStyle/>
          <a:p>
            <a:pPr>
              <a:buNone/>
            </a:pPr>
            <a:r>
              <a:rPr lang="es-MX" sz="3200" dirty="0" smtClean="0">
                <a:solidFill>
                  <a:srgbClr val="FFC000"/>
                </a:solidFill>
              </a:rPr>
              <a:t>EVALUACION PREOPERATORIA </a:t>
            </a:r>
          </a:p>
          <a:p>
            <a:pPr>
              <a:buNone/>
            </a:pPr>
            <a:r>
              <a:rPr lang="es-MX" sz="3200" dirty="0" smtClean="0">
                <a:solidFill>
                  <a:srgbClr val="FFC000"/>
                </a:solidFill>
              </a:rPr>
              <a:t>EQUIPO</a:t>
            </a:r>
          </a:p>
          <a:p>
            <a:pPr>
              <a:buNone/>
            </a:pPr>
            <a:r>
              <a:rPr lang="es-MX" sz="3200" dirty="0" smtClean="0">
                <a:solidFill>
                  <a:srgbClr val="FFC000"/>
                </a:solidFill>
              </a:rPr>
              <a:t>ANESTESIA </a:t>
            </a:r>
          </a:p>
          <a:p>
            <a:pPr>
              <a:buNone/>
            </a:pPr>
            <a:r>
              <a:rPr lang="es-MX" sz="3200" dirty="0" smtClean="0">
                <a:solidFill>
                  <a:srgbClr val="FFC000"/>
                </a:solidFill>
              </a:rPr>
              <a:t>REGISTRO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dirty="0" smtClean="0">
                <a:solidFill>
                  <a:srgbClr val="FFC000"/>
                </a:solidFill>
              </a:rPr>
              <a:t>OBJETIVO</a:t>
            </a:r>
            <a:endParaRPr lang="es-MX" sz="6000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99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3200" dirty="0" smtClean="0">
                <a:solidFill>
                  <a:srgbClr val="FFC000"/>
                </a:solidFill>
              </a:rPr>
              <a:t>  Disminuir el riesgo de lesión en pacientes de alto riesgo.</a:t>
            </a:r>
          </a:p>
          <a:p>
            <a:pPr>
              <a:buNone/>
            </a:pPr>
            <a:r>
              <a:rPr lang="es-MX" sz="3200" dirty="0" smtClean="0">
                <a:solidFill>
                  <a:srgbClr val="FFC000"/>
                </a:solidFill>
              </a:rPr>
              <a:t>  </a:t>
            </a:r>
          </a:p>
          <a:p>
            <a:pPr>
              <a:buNone/>
            </a:pPr>
            <a:r>
              <a:rPr lang="es-MX" sz="3200" dirty="0" smtClean="0">
                <a:solidFill>
                  <a:srgbClr val="FFC000"/>
                </a:solidFill>
              </a:rPr>
              <a:t>  Educación quirúrgica</a:t>
            </a:r>
          </a:p>
          <a:p>
            <a:pPr>
              <a:buNone/>
            </a:pPr>
            <a:endParaRPr lang="es-MX" sz="32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s-MX" sz="3200" dirty="0" smtClean="0">
                <a:solidFill>
                  <a:srgbClr val="FFC000"/>
                </a:solidFill>
              </a:rPr>
              <a:t>  Apoyo médico legal </a:t>
            </a:r>
            <a:endParaRPr lang="es-MX" sz="3200" dirty="0">
              <a:solidFill>
                <a:srgbClr val="FFC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sz="3600" dirty="0" smtClean="0">
                <a:solidFill>
                  <a:srgbClr val="FFC000"/>
                </a:solidFill>
              </a:rPr>
              <a:t>  La monitorización no reemplaza la  identificación del nervio laríngeo recurrente  y laríngeo superior . Es un adyuvante en la técnica quirúrgica . </a:t>
            </a:r>
            <a:endParaRPr lang="es-MX" sz="3600" dirty="0">
              <a:solidFill>
                <a:srgbClr val="FFC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dirty="0" smtClean="0">
                <a:solidFill>
                  <a:srgbClr val="FFC000"/>
                </a:solidFill>
              </a:rPr>
              <a:t>DAVID W. EISELE</a:t>
            </a:r>
            <a:endParaRPr lang="es-MX" sz="6000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247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3200" dirty="0" smtClean="0">
                <a:solidFill>
                  <a:srgbClr val="FFC000"/>
                </a:solidFill>
              </a:rPr>
              <a:t> 1996</a:t>
            </a:r>
          </a:p>
          <a:p>
            <a:pPr>
              <a:buNone/>
            </a:pPr>
            <a:r>
              <a:rPr lang="es-MX" sz="3200" dirty="0" smtClean="0">
                <a:solidFill>
                  <a:srgbClr val="FFC000"/>
                </a:solidFill>
              </a:rPr>
              <a:t> MONITORIZACION TRANSOPERATORIA</a:t>
            </a:r>
            <a:endParaRPr lang="es-MX" sz="3200" dirty="0">
              <a:solidFill>
                <a:srgbClr val="FFC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2</a:t>
            </a:fld>
            <a:endParaRPr lang="es-MX"/>
          </a:p>
        </p:txBody>
      </p:sp>
      <p:pic>
        <p:nvPicPr>
          <p:cNvPr id="5" name="Picture 2" descr="C:\Users\Usuario\Documents\Karla\diap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04864"/>
            <a:ext cx="2448272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690209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533400" y="2392288"/>
            <a:ext cx="7851648" cy="1828800"/>
          </a:xfrm>
        </p:spPr>
        <p:txBody>
          <a:bodyPr>
            <a:noAutofit/>
          </a:bodyPr>
          <a:lstStyle/>
          <a:p>
            <a:pPr algn="just"/>
            <a:r>
              <a:rPr lang="es-ES" sz="3600" dirty="0" smtClean="0">
                <a:solidFill>
                  <a:srgbClr val="FF8000"/>
                </a:solidFill>
              </a:rPr>
              <a:t>MONITORIZACIÓN TRANSOPERATORIA DE LA HORMONA PARATIROIDEA (</a:t>
            </a:r>
            <a:r>
              <a:rPr lang="es-ES" sz="3600" dirty="0" err="1" smtClean="0">
                <a:solidFill>
                  <a:srgbClr val="FF8000"/>
                </a:solidFill>
              </a:rPr>
              <a:t>MoTOHP</a:t>
            </a:r>
            <a:r>
              <a:rPr lang="es-ES" sz="3600" dirty="0" smtClean="0">
                <a:solidFill>
                  <a:srgbClr val="FF8000"/>
                </a:solidFill>
              </a:rPr>
              <a:t>)</a:t>
            </a:r>
            <a:endParaRPr lang="es-ES" sz="3600" dirty="0">
              <a:solidFill>
                <a:srgbClr val="FF8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4415948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22</a:t>
            </a:fld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331640" y="1124744"/>
            <a:ext cx="6897960" cy="5760244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rgbClr val="FF8000"/>
                </a:solidFill>
              </a:rPr>
              <a:t>MONITORIZACIÓN (</a:t>
            </a:r>
            <a:r>
              <a:rPr lang="es-ES" dirty="0" err="1" smtClean="0">
                <a:solidFill>
                  <a:srgbClr val="FF8000"/>
                </a:solidFill>
              </a:rPr>
              <a:t>MoTOHP</a:t>
            </a:r>
            <a:r>
              <a:rPr lang="es-ES" dirty="0" smtClean="0">
                <a:solidFill>
                  <a:srgbClr val="FF8000"/>
                </a:solidFill>
              </a:rPr>
              <a:t>).</a:t>
            </a:r>
          </a:p>
          <a:p>
            <a:pPr lvl="1">
              <a:buNone/>
            </a:pPr>
            <a:endParaRPr lang="es-ES" dirty="0" smtClean="0">
              <a:solidFill>
                <a:srgbClr val="FF8000"/>
              </a:solidFill>
            </a:endParaRPr>
          </a:p>
          <a:p>
            <a:pPr lvl="1">
              <a:buNone/>
            </a:pPr>
            <a:endParaRPr lang="es-ES" dirty="0" smtClean="0">
              <a:solidFill>
                <a:srgbClr val="FF8000"/>
              </a:solidFill>
            </a:endParaRPr>
          </a:p>
          <a:p>
            <a:pPr lvl="1">
              <a:buNone/>
            </a:pPr>
            <a:endParaRPr lang="es-ES" dirty="0" smtClean="0">
              <a:solidFill>
                <a:srgbClr val="FF8000"/>
              </a:solidFill>
            </a:endParaRP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 PROCEDIMINENTO MENOS INVASIVO</a:t>
            </a: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 MAS SEGURO</a:t>
            </a: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 MAS EXITOSO</a:t>
            </a:r>
            <a:endParaRPr lang="es-ES" dirty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42008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23</a:t>
            </a:fld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27584" y="1340767"/>
            <a:ext cx="7402016" cy="4983833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rgbClr val="FF8000"/>
                </a:solidFill>
              </a:rPr>
              <a:t>HIPERPARATIROIDISMO PRIMARIO</a:t>
            </a:r>
          </a:p>
          <a:p>
            <a:pPr>
              <a:buNone/>
            </a:pPr>
            <a:endParaRPr lang="es-ES" dirty="0">
              <a:solidFill>
                <a:srgbClr val="FF8000"/>
              </a:solidFill>
            </a:endParaRPr>
          </a:p>
          <a:p>
            <a:pPr>
              <a:buNone/>
            </a:pPr>
            <a:endParaRPr lang="es-ES" dirty="0" smtClean="0">
              <a:solidFill>
                <a:srgbClr val="FF8000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FF8000"/>
                </a:solidFill>
              </a:rPr>
              <a:t>HIPERCALCEMIA</a:t>
            </a:r>
          </a:p>
          <a:p>
            <a:pPr>
              <a:buNone/>
            </a:pPr>
            <a:endParaRPr lang="es-ES" dirty="0">
              <a:solidFill>
                <a:srgbClr val="FF8000"/>
              </a:solidFill>
            </a:endParaRPr>
          </a:p>
          <a:p>
            <a:pPr>
              <a:buNone/>
            </a:pPr>
            <a:endParaRPr lang="es-ES" dirty="0" smtClean="0">
              <a:solidFill>
                <a:srgbClr val="FF8000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FF8000"/>
                </a:solidFill>
              </a:rPr>
              <a:t>HIPERSECRECIÓN DE PARATOHORMNA (PTH)</a:t>
            </a:r>
            <a:endParaRPr lang="es-ES" dirty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55480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24</a:t>
            </a:fld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99592" y="1935163"/>
            <a:ext cx="7330008" cy="4389437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rgbClr val="FF8000"/>
                </a:solidFill>
              </a:rPr>
              <a:t>CALCIO SÉRICO ELEVADO</a:t>
            </a:r>
          </a:p>
          <a:p>
            <a:pPr>
              <a:buNone/>
            </a:pPr>
            <a:endParaRPr lang="es-ES" dirty="0">
              <a:solidFill>
                <a:srgbClr val="FF8000"/>
              </a:solidFill>
            </a:endParaRPr>
          </a:p>
          <a:p>
            <a:pPr>
              <a:buNone/>
            </a:pPr>
            <a:endParaRPr lang="es-ES" dirty="0" smtClean="0">
              <a:solidFill>
                <a:srgbClr val="FF8000"/>
              </a:solidFill>
            </a:endParaRPr>
          </a:p>
          <a:p>
            <a:pPr>
              <a:buNone/>
            </a:pPr>
            <a:endParaRPr lang="es-ES" dirty="0">
              <a:solidFill>
                <a:srgbClr val="FF8000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FF8000"/>
                </a:solidFill>
              </a:rPr>
              <a:t>CLÍNICA</a:t>
            </a:r>
            <a:endParaRPr lang="es-ES" dirty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72155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25</a:t>
            </a:fld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27584" y="1200150"/>
            <a:ext cx="7402016" cy="4389438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rgbClr val="FF8000"/>
                </a:solidFill>
              </a:rPr>
              <a:t>PARATOHORMONA ELEVADA</a:t>
            </a:r>
          </a:p>
          <a:p>
            <a:endParaRPr lang="es-ES" dirty="0">
              <a:solidFill>
                <a:srgbClr val="FF8000"/>
              </a:solidFill>
            </a:endParaRP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ADENOMA: 70-95%</a:t>
            </a: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DOBLE ADENOMA: 4 %</a:t>
            </a: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HIPERPLASIA: 5-15%</a:t>
            </a: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CARCINOMA: &lt; 2%</a:t>
            </a:r>
            <a:endParaRPr lang="es-ES" dirty="0">
              <a:solidFill>
                <a:srgbClr val="FF8000"/>
              </a:solidFill>
            </a:endParaRPr>
          </a:p>
        </p:txBody>
      </p:sp>
      <p:pic>
        <p:nvPicPr>
          <p:cNvPr id="5" name="Picture 7" descr="MVC-028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31840" y="4365104"/>
            <a:ext cx="2772402" cy="2079302"/>
          </a:xfrm>
          <a:prstGeom prst="rect">
            <a:avLst/>
          </a:prstGeom>
          <a:noFill/>
          <a:ln/>
        </p:spPr>
      </p:pic>
      <p:pic>
        <p:nvPicPr>
          <p:cNvPr id="6" name="Picture 12" descr="MVC-014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92" y="4340262"/>
            <a:ext cx="2817432" cy="2113074"/>
          </a:xfrm>
          <a:prstGeom prst="rect">
            <a:avLst/>
          </a:prstGeom>
          <a:noFill/>
          <a:ln/>
        </p:spPr>
      </p:pic>
      <p:pic>
        <p:nvPicPr>
          <p:cNvPr id="7" name="Picture 2" descr="C:\Documents and Settings\Dr. Lopez\Mis documentos\fotografías\paratiroides\Sra. Olalde Eugenia. Aden.PT inf. der. oncocít. (Parat. 3 glánds).CHS-Mar-07\DSC04625.JPG"/>
          <p:cNvPicPr>
            <a:picLocks noChangeAspect="1" noChangeArrowheads="1"/>
          </p:cNvPicPr>
          <p:nvPr/>
        </p:nvPicPr>
        <p:blipFill>
          <a:blip r:embed="rId4" cstate="print"/>
          <a:srcRect l="17841" t="10132" r="15749" b="22467"/>
          <a:stretch>
            <a:fillRect/>
          </a:stretch>
        </p:blipFill>
        <p:spPr bwMode="auto">
          <a:xfrm>
            <a:off x="6084168" y="4339968"/>
            <a:ext cx="2776384" cy="2113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729069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FF8000"/>
                </a:solidFill>
              </a:rPr>
              <a:t>LOCALIZACIÓN PREOPERATORIA</a:t>
            </a:r>
            <a:endParaRPr lang="es-ES" dirty="0">
              <a:solidFill>
                <a:srgbClr val="FF8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935480"/>
            <a:ext cx="7931224" cy="4389120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rgbClr val="FF8000"/>
                </a:solidFill>
              </a:rPr>
              <a:t>ULTRASONIDO ALTA RESOLUCIÓN</a:t>
            </a:r>
          </a:p>
          <a:p>
            <a:pPr>
              <a:buNone/>
            </a:pPr>
            <a:endParaRPr lang="es-ES" dirty="0">
              <a:solidFill>
                <a:srgbClr val="FF8000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FF8000"/>
                </a:solidFill>
              </a:rPr>
              <a:t>TOMOGRAFÍA COMPUTADA </a:t>
            </a:r>
          </a:p>
          <a:p>
            <a:pPr>
              <a:buNone/>
            </a:pPr>
            <a:endParaRPr lang="es-ES" dirty="0">
              <a:solidFill>
                <a:srgbClr val="FF8000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FF8000"/>
                </a:solidFill>
              </a:rPr>
              <a:t>SESTA-MIBI</a:t>
            </a:r>
          </a:p>
          <a:p>
            <a:pPr>
              <a:buNone/>
            </a:pPr>
            <a:endParaRPr lang="es-ES" dirty="0">
              <a:solidFill>
                <a:srgbClr val="FF8000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FF8000"/>
                </a:solidFill>
              </a:rPr>
              <a:t>SPECT-CT-MIBI</a:t>
            </a:r>
          </a:p>
          <a:p>
            <a:pPr>
              <a:buNone/>
            </a:pPr>
            <a:endParaRPr lang="es-ES" dirty="0">
              <a:solidFill>
                <a:srgbClr val="FF8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6443729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27</a:t>
            </a:fld>
            <a:endParaRPr lang="es-MX"/>
          </a:p>
        </p:txBody>
      </p:sp>
      <p:pic>
        <p:nvPicPr>
          <p:cNvPr id="5" name="Picture 3" descr="C:\Documents and Settings\Dr. Lopez\Mis documentos\fotografías\paratiroides\Enedina Delgado salgado. 69 añ.3-jul-09. AdPT Inf. izq\DSC07744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/>
          <a:srcRect l="17615" t="14442" r="17869" b="8921"/>
          <a:stretch/>
        </p:blipFill>
        <p:spPr bwMode="auto">
          <a:xfrm>
            <a:off x="683568" y="764704"/>
            <a:ext cx="3030538" cy="2701925"/>
          </a:xfrm>
          <a:prstGeom prst="rect">
            <a:avLst/>
          </a:prstGeom>
          <a:noFill/>
        </p:spPr>
      </p:pic>
      <p:pic>
        <p:nvPicPr>
          <p:cNvPr id="8" name="Picture 3" descr="C:\Documents and Settings\Dr. Lopez\Mis documentos\fotografías\paratiroides\Enedina Delgado salgado. 69 añ.3-jul-09. AdPT Inf. izq\DSC07747.JPG"/>
          <p:cNvPicPr>
            <a:picLocks noChangeAspect="1" noChangeArrowheads="1"/>
          </p:cNvPicPr>
          <p:nvPr/>
        </p:nvPicPr>
        <p:blipFill>
          <a:blip r:embed="rId3" cstate="print"/>
          <a:srcRect l="22204" t="17762" r="14144" b="13158"/>
          <a:stretch>
            <a:fillRect/>
          </a:stretch>
        </p:blipFill>
        <p:spPr bwMode="auto">
          <a:xfrm rot="5400000">
            <a:off x="315300" y="3725261"/>
            <a:ext cx="3184808" cy="2592287"/>
          </a:xfrm>
          <a:prstGeom prst="rect">
            <a:avLst/>
          </a:prstGeom>
          <a:noFill/>
        </p:spPr>
      </p:pic>
      <p:pic>
        <p:nvPicPr>
          <p:cNvPr id="9" name="Picture 9" descr="MVC-005S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707" y="764704"/>
            <a:ext cx="3697717" cy="2773288"/>
          </a:xfrm>
          <a:prstGeom prst="rect">
            <a:avLst/>
          </a:prstGeom>
          <a:noFill/>
          <a:ln/>
        </p:spPr>
      </p:pic>
      <p:pic>
        <p:nvPicPr>
          <p:cNvPr id="10" name="Picture 4" descr="C:\Documents and Settings\Dr. Lopez\Mis documentos\fotografías\paratiroides\Aída Castañeda Chvz. 36 añ. C-3318056-01. 4 Aden. P.T. IQ de 3 y media. Dejo mitad inf. der. 23-IX-09 c-Brito\DSC07848.JPG"/>
          <p:cNvPicPr>
            <a:picLocks noChangeAspect="1" noChangeArrowheads="1"/>
          </p:cNvPicPr>
          <p:nvPr/>
        </p:nvPicPr>
        <p:blipFill rotWithShape="1">
          <a:blip r:embed="rId5" cstate="print"/>
          <a:srcRect t="22263" r="3419" b="11798"/>
          <a:stretch/>
        </p:blipFill>
        <p:spPr bwMode="auto">
          <a:xfrm>
            <a:off x="3923928" y="4311294"/>
            <a:ext cx="4464496" cy="2286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482488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28</a:t>
            </a:fld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95536" y="1124745"/>
            <a:ext cx="7834064" cy="5199856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rgbClr val="FF8000"/>
                </a:solidFill>
              </a:rPr>
              <a:t>PARATIROIDECTOMÍA DE INVASIÓN MÍNIMA </a:t>
            </a:r>
          </a:p>
          <a:p>
            <a:pPr>
              <a:buNone/>
            </a:pPr>
            <a:endParaRPr lang="es-ES" dirty="0">
              <a:solidFill>
                <a:srgbClr val="FF8000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FF8000"/>
                </a:solidFill>
              </a:rPr>
              <a:t>RESECAR GLÁNDULA HIPERSECRETORA</a:t>
            </a:r>
            <a:endParaRPr lang="es-ES" dirty="0">
              <a:solidFill>
                <a:srgbClr val="FF8000"/>
              </a:solidFill>
            </a:endParaRPr>
          </a:p>
        </p:txBody>
      </p:sp>
      <p:pic>
        <p:nvPicPr>
          <p:cNvPr id="5" name="Picture 3" descr="C:\Documents and Settings\Mauricio\Mis documentos\PAPA- Documentos\Mireya García L.42 añ. B-1621846-01. Agenesia 80% Tiroid. izq. Aden. PT Sup. Der. 2cm, 1g. Ca 11 y 9.6, HPT198 y 68 en PO. TC. y Mibi\DSC06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8546"/>
            <a:ext cx="3456384" cy="2592288"/>
          </a:xfrm>
          <a:prstGeom prst="rect">
            <a:avLst/>
          </a:prstGeom>
          <a:noFill/>
        </p:spPr>
      </p:pic>
      <p:pic>
        <p:nvPicPr>
          <p:cNvPr id="6" name="Picture 2" descr="C:\Documents and Settings\Mauricio\Mis documentos\PAPA- Documentos\Aída Castañeda Chvz. 36 añ. C-3318056-01. 4 Aden. P.T. IQ de 3 y media. Dejo mitad inf. der. 23-IX-09 c-Brito\DSC07841.JPG"/>
          <p:cNvPicPr>
            <a:picLocks noChangeAspect="1" noChangeArrowheads="1"/>
          </p:cNvPicPr>
          <p:nvPr/>
        </p:nvPicPr>
        <p:blipFill>
          <a:blip r:embed="rId3" cstate="print"/>
          <a:srcRect l="15226" t="4511" r="15412" b="30075"/>
          <a:stretch>
            <a:fillRect/>
          </a:stretch>
        </p:blipFill>
        <p:spPr bwMode="auto">
          <a:xfrm>
            <a:off x="4355976" y="3573016"/>
            <a:ext cx="3620517" cy="2560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6049663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29</a:t>
            </a:fld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467544" y="620688"/>
            <a:ext cx="7762056" cy="4749825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rgbClr val="FF8000"/>
                </a:solidFill>
              </a:rPr>
              <a:t>MONITORIZACIÓN (</a:t>
            </a:r>
            <a:r>
              <a:rPr lang="es-ES" dirty="0" err="1" smtClean="0">
                <a:solidFill>
                  <a:srgbClr val="FF8000"/>
                </a:solidFill>
              </a:rPr>
              <a:t>MoTOHP</a:t>
            </a:r>
            <a:r>
              <a:rPr lang="es-ES" dirty="0" smtClean="0">
                <a:solidFill>
                  <a:srgbClr val="FF8000"/>
                </a:solidFill>
              </a:rPr>
              <a:t>)</a:t>
            </a:r>
          </a:p>
          <a:p>
            <a:pPr lvl="1">
              <a:buNone/>
            </a:pPr>
            <a:endParaRPr lang="es-ES" dirty="0">
              <a:solidFill>
                <a:srgbClr val="FF8000"/>
              </a:solidFill>
            </a:endParaRP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   CONFIRMA </a:t>
            </a:r>
            <a:r>
              <a:rPr lang="es-ES" dirty="0" smtClean="0">
                <a:solidFill>
                  <a:srgbClr val="FF8000"/>
                </a:solidFill>
              </a:rPr>
              <a:t>LA EXCISIÓN  DEL </a:t>
            </a:r>
            <a:r>
              <a:rPr lang="es-ES" dirty="0" smtClean="0">
                <a:solidFill>
                  <a:srgbClr val="FF8000"/>
                </a:solidFill>
              </a:rPr>
              <a:t>TEJIDO</a:t>
            </a: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    HIPERSECRETOR</a:t>
            </a:r>
            <a:endParaRPr lang="es-ES" dirty="0" smtClean="0">
              <a:solidFill>
                <a:srgbClr val="FF8000"/>
              </a:solidFill>
            </a:endParaRP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  </a:t>
            </a: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 SI </a:t>
            </a:r>
            <a:r>
              <a:rPr lang="es-ES" dirty="0" smtClean="0">
                <a:solidFill>
                  <a:srgbClr val="FF8000"/>
                </a:solidFill>
              </a:rPr>
              <a:t>PERSISTE ELEVADA LA HPT,  AMPLIAR </a:t>
            </a:r>
            <a:r>
              <a:rPr lang="es-ES" dirty="0" smtClean="0">
                <a:solidFill>
                  <a:srgbClr val="FF8000"/>
                </a:solidFill>
              </a:rPr>
              <a:t>LA EXPLORACIÓN</a:t>
            </a:r>
            <a:endParaRPr lang="es-ES" dirty="0">
              <a:solidFill>
                <a:srgbClr val="FF8000"/>
              </a:solidFill>
            </a:endParaRPr>
          </a:p>
        </p:txBody>
      </p:sp>
      <p:pic>
        <p:nvPicPr>
          <p:cNvPr id="5" name="Imagen 4" descr="DSC046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645024"/>
            <a:ext cx="3672408" cy="2754306"/>
          </a:xfrm>
          <a:prstGeom prst="rect">
            <a:avLst/>
          </a:prstGeom>
        </p:spPr>
      </p:pic>
      <p:pic>
        <p:nvPicPr>
          <p:cNvPr id="6" name="Picture 3" descr="C:\Documents and Settings\Mauricio\Mis documentos\PAPA- Documentos\Aída Castañeda Chvz. 36 añ. C-3318056-01. 4 Aden. P.T. IQ de 3 y media. Dejo mitad inf. der. 23-IX-09 c-Brito\DSC07844.JPG"/>
          <p:cNvPicPr>
            <a:picLocks noChangeAspect="1" noChangeArrowheads="1"/>
          </p:cNvPicPr>
          <p:nvPr/>
        </p:nvPicPr>
        <p:blipFill>
          <a:blip r:embed="rId3" cstate="print"/>
          <a:srcRect l="8849" t="9439" r="15049" b="10330"/>
          <a:stretch>
            <a:fillRect/>
          </a:stretch>
        </p:blipFill>
        <p:spPr bwMode="auto">
          <a:xfrm>
            <a:off x="4932040" y="3648374"/>
            <a:ext cx="3456384" cy="2732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150279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dirty="0" smtClean="0">
                <a:solidFill>
                  <a:srgbClr val="FFC000"/>
                </a:solidFill>
              </a:rPr>
              <a:t>FACTORES ASOCIADOS </a:t>
            </a:r>
            <a:endParaRPr lang="es-MX" sz="6000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708921"/>
            <a:ext cx="8229600" cy="368768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sz="3800" dirty="0" smtClean="0">
                <a:solidFill>
                  <a:srgbClr val="FFC000"/>
                </a:solidFill>
              </a:rPr>
              <a:t>DEL NERVIO</a:t>
            </a:r>
          </a:p>
          <a:p>
            <a:pPr>
              <a:buNone/>
            </a:pPr>
            <a:endParaRPr lang="es-MX" sz="38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s-MX" sz="38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s-MX" sz="3800" dirty="0" smtClean="0">
                <a:solidFill>
                  <a:srgbClr val="FFC000"/>
                </a:solidFill>
              </a:rPr>
              <a:t>DE LA GLANDULA</a:t>
            </a:r>
          </a:p>
          <a:p>
            <a:pPr>
              <a:buNone/>
            </a:pPr>
            <a:endParaRPr lang="es-MX" sz="38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s-MX" sz="38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s-MX" sz="3800" dirty="0" smtClean="0">
                <a:solidFill>
                  <a:srgbClr val="FFC000"/>
                </a:solidFill>
              </a:rPr>
              <a:t>DEL CIRUJANO </a:t>
            </a:r>
            <a:endParaRPr lang="es-MX" sz="3800" dirty="0">
              <a:solidFill>
                <a:srgbClr val="FFC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30</a:t>
            </a:fld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99592" y="908720"/>
            <a:ext cx="7330008" cy="54158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>
                <a:solidFill>
                  <a:srgbClr val="FF8000"/>
                </a:solidFill>
              </a:rPr>
              <a:t>MONITORIZACIÓN (</a:t>
            </a:r>
            <a:r>
              <a:rPr lang="es-ES" dirty="0" err="1" smtClean="0">
                <a:solidFill>
                  <a:srgbClr val="FF8000"/>
                </a:solidFill>
              </a:rPr>
              <a:t>MoTOHP</a:t>
            </a:r>
            <a:r>
              <a:rPr lang="es-ES" dirty="0" smtClean="0">
                <a:solidFill>
                  <a:srgbClr val="FF8000"/>
                </a:solidFill>
              </a:rPr>
              <a:t>)</a:t>
            </a:r>
          </a:p>
          <a:p>
            <a:pPr lvl="1"/>
            <a:endParaRPr lang="es-ES" dirty="0" smtClean="0">
              <a:solidFill>
                <a:srgbClr val="FF8000"/>
              </a:solidFill>
            </a:endParaRP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CONFIRMA:</a:t>
            </a: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 </a:t>
            </a: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    LA </a:t>
            </a:r>
            <a:r>
              <a:rPr lang="es-ES" dirty="0" smtClean="0">
                <a:solidFill>
                  <a:srgbClr val="FF8000"/>
                </a:solidFill>
              </a:rPr>
              <a:t>EXCISIÓN TOTAL DEL TEJIDO HIPERFUNCIONANTE, SIN LA CONFIRMACION VISUAL DE LAS DEMÁS GLÁNDULAS</a:t>
            </a: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 </a:t>
            </a: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 </a:t>
            </a:r>
            <a:r>
              <a:rPr lang="es-ES" dirty="0" smtClean="0">
                <a:solidFill>
                  <a:srgbClr val="FF8000"/>
                </a:solidFill>
              </a:rPr>
              <a:t>  </a:t>
            </a:r>
            <a:r>
              <a:rPr lang="es-ES" dirty="0" smtClean="0">
                <a:solidFill>
                  <a:srgbClr val="FF8000"/>
                </a:solidFill>
              </a:rPr>
              <a:t>LA </a:t>
            </a:r>
            <a:r>
              <a:rPr lang="es-ES" dirty="0" smtClean="0">
                <a:solidFill>
                  <a:srgbClr val="FF8000"/>
                </a:solidFill>
              </a:rPr>
              <a:t>PRESENCIA DE TEJIDO</a:t>
            </a:r>
            <a:r>
              <a:rPr lang="es-ES" dirty="0" smtClean="0">
                <a:solidFill>
                  <a:srgbClr val="FF0000"/>
                </a:solidFill>
              </a:rPr>
              <a:t>  HIPERFUNCIONAL</a:t>
            </a:r>
            <a:endParaRPr lang="es-ES" dirty="0" smtClean="0">
              <a:solidFill>
                <a:srgbClr val="FF8000"/>
              </a:solidFill>
            </a:endParaRP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   </a:t>
            </a: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   SEÑALA </a:t>
            </a:r>
            <a:r>
              <a:rPr lang="es-ES" dirty="0" smtClean="0">
                <a:solidFill>
                  <a:srgbClr val="FF8000"/>
                </a:solidFill>
              </a:rPr>
              <a:t>EL LADO AFECTADO</a:t>
            </a:r>
          </a:p>
          <a:p>
            <a:pPr lvl="1"/>
            <a:endParaRPr lang="es-ES" dirty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5196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31</a:t>
            </a:fld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11560" y="764704"/>
            <a:ext cx="7618040" cy="5559897"/>
          </a:xfrm>
        </p:spPr>
        <p:txBody>
          <a:bodyPr/>
          <a:lstStyle/>
          <a:p>
            <a:pPr>
              <a:buNone/>
            </a:pPr>
            <a:endParaRPr lang="es-ES" dirty="0" smtClean="0">
              <a:solidFill>
                <a:srgbClr val="FF8000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FF8000"/>
                </a:solidFill>
              </a:rPr>
              <a:t>VALORES </a:t>
            </a:r>
            <a:r>
              <a:rPr lang="es-ES" dirty="0" smtClean="0">
                <a:solidFill>
                  <a:srgbClr val="FF8000"/>
                </a:solidFill>
              </a:rPr>
              <a:t>DEL </a:t>
            </a:r>
            <a:r>
              <a:rPr lang="es-ES" dirty="0" err="1" smtClean="0">
                <a:solidFill>
                  <a:srgbClr val="FF8000"/>
                </a:solidFill>
              </a:rPr>
              <a:t>MoTOHP</a:t>
            </a:r>
            <a:r>
              <a:rPr lang="es-ES" dirty="0" smtClean="0">
                <a:solidFill>
                  <a:srgbClr val="FF8000"/>
                </a:solidFill>
              </a:rPr>
              <a:t>:</a:t>
            </a:r>
          </a:p>
          <a:p>
            <a:pPr>
              <a:buNone/>
            </a:pPr>
            <a:endParaRPr lang="es-ES" dirty="0">
              <a:solidFill>
                <a:srgbClr val="FF8000"/>
              </a:solidFill>
            </a:endParaRP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 </a:t>
            </a: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DISMINUCIÓN </a:t>
            </a:r>
            <a:r>
              <a:rPr lang="es-ES" dirty="0" smtClean="0">
                <a:solidFill>
                  <a:srgbClr val="FF8000"/>
                </a:solidFill>
              </a:rPr>
              <a:t>MAYOR AL 50% DEL VALOR  INICIAL</a:t>
            </a:r>
          </a:p>
          <a:p>
            <a:pPr lvl="1">
              <a:buNone/>
            </a:pPr>
            <a:endParaRPr lang="es-ES" dirty="0">
              <a:solidFill>
                <a:srgbClr val="FF8000"/>
              </a:solidFill>
            </a:endParaRP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 ÉXITO</a:t>
            </a:r>
            <a:r>
              <a:rPr lang="es-ES" dirty="0" smtClean="0">
                <a:solidFill>
                  <a:srgbClr val="FF8000"/>
                </a:solidFill>
              </a:rPr>
              <a:t>: &lt; 40 </a:t>
            </a:r>
            <a:r>
              <a:rPr lang="es-ES" dirty="0" err="1" smtClean="0">
                <a:solidFill>
                  <a:srgbClr val="FF8000"/>
                </a:solidFill>
              </a:rPr>
              <a:t>pg</a:t>
            </a:r>
            <a:r>
              <a:rPr lang="es-ES" dirty="0" smtClean="0">
                <a:solidFill>
                  <a:srgbClr val="FF8000"/>
                </a:solidFill>
              </a:rPr>
              <a:t>/ml (RECURRENCIA CASI NULA!!)</a:t>
            </a:r>
          </a:p>
          <a:p>
            <a:pPr lvl="1">
              <a:buNone/>
            </a:pPr>
            <a:endParaRPr lang="es-ES" dirty="0">
              <a:solidFill>
                <a:srgbClr val="FF8000"/>
              </a:solidFill>
            </a:endParaRPr>
          </a:p>
          <a:p>
            <a:pPr lvl="1">
              <a:buNone/>
            </a:pPr>
            <a:r>
              <a:rPr lang="es-ES" dirty="0" smtClean="0">
                <a:solidFill>
                  <a:srgbClr val="FF8000"/>
                </a:solidFill>
              </a:rPr>
              <a:t> VALOR </a:t>
            </a:r>
            <a:r>
              <a:rPr lang="es-ES" dirty="0" smtClean="0">
                <a:solidFill>
                  <a:srgbClr val="FF8000"/>
                </a:solidFill>
              </a:rPr>
              <a:t>&gt; 60 </a:t>
            </a:r>
            <a:r>
              <a:rPr lang="es-ES" dirty="0" err="1" smtClean="0">
                <a:solidFill>
                  <a:srgbClr val="FF8000"/>
                </a:solidFill>
              </a:rPr>
              <a:t>pg</a:t>
            </a:r>
            <a:r>
              <a:rPr lang="es-ES" dirty="0" smtClean="0">
                <a:solidFill>
                  <a:srgbClr val="FF8000"/>
                </a:solidFill>
              </a:rPr>
              <a:t>/ml: PROBABLE RECURENCIA DESPUES DE  6 MESES (Seguimiento)</a:t>
            </a:r>
          </a:p>
          <a:p>
            <a:endParaRPr lang="es-ES" dirty="0">
              <a:solidFill>
                <a:srgbClr val="FF8000"/>
              </a:solidFill>
            </a:endParaRPr>
          </a:p>
          <a:p>
            <a:pPr lvl="1"/>
            <a:endParaRPr lang="es-ES" dirty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759110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32</a:t>
            </a:fld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971600" y="1484785"/>
            <a:ext cx="6912768" cy="5616104"/>
          </a:xfrm>
        </p:spPr>
        <p:txBody>
          <a:bodyPr/>
          <a:lstStyle/>
          <a:p>
            <a:pPr algn="ctr">
              <a:buNone/>
            </a:pPr>
            <a:r>
              <a:rPr lang="es-ES" dirty="0" smtClean="0">
                <a:solidFill>
                  <a:srgbClr val="FF8000"/>
                </a:solidFill>
              </a:rPr>
              <a:t>CONCLUSIÓN:</a:t>
            </a:r>
          </a:p>
          <a:p>
            <a:pPr algn="ctr">
              <a:buNone/>
            </a:pPr>
            <a:endParaRPr lang="es-ES" dirty="0" smtClean="0">
              <a:solidFill>
                <a:srgbClr val="FF8000"/>
              </a:solidFill>
            </a:endParaRPr>
          </a:p>
          <a:p>
            <a:pPr marL="393192" lvl="1" indent="0">
              <a:buNone/>
            </a:pPr>
            <a:r>
              <a:rPr lang="es-ES" dirty="0" smtClean="0">
                <a:solidFill>
                  <a:srgbClr val="FF8000"/>
                </a:solidFill>
              </a:rPr>
              <a:t>AÑADE INFORMACIÓN PARA LA TOMA DE</a:t>
            </a:r>
          </a:p>
          <a:p>
            <a:pPr marL="393192" lvl="1" indent="0">
              <a:buNone/>
            </a:pPr>
            <a:r>
              <a:rPr lang="es-ES" dirty="0" smtClean="0">
                <a:solidFill>
                  <a:srgbClr val="FF8000"/>
                </a:solidFill>
              </a:rPr>
              <a:t>DECISIONES EN LOS CASOS EN QUE HAY </a:t>
            </a:r>
          </a:p>
          <a:p>
            <a:pPr marL="393192" lvl="1" indent="0">
              <a:buNone/>
            </a:pPr>
            <a:r>
              <a:rPr lang="es-ES" dirty="0" smtClean="0">
                <a:solidFill>
                  <a:srgbClr val="FF8000"/>
                </a:solidFill>
              </a:rPr>
              <a:t>DISCORDANCIA CON LOS ESTUDIOS DE </a:t>
            </a:r>
            <a:r>
              <a:rPr lang="es-ES" dirty="0" smtClean="0">
                <a:solidFill>
                  <a:srgbClr val="FF8000"/>
                </a:solidFill>
              </a:rPr>
              <a:t>IMAGEN.</a:t>
            </a:r>
            <a:endParaRPr lang="es-ES" dirty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686362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33</a:t>
            </a:fld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4294967295"/>
          </p:nvPr>
        </p:nvSpPr>
        <p:spPr>
          <a:xfrm>
            <a:off x="0" y="3228975"/>
            <a:ext cx="785495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5400" dirty="0" smtClean="0">
                <a:solidFill>
                  <a:srgbClr val="FF8000"/>
                </a:solidFill>
              </a:rPr>
              <a:t>                 GRACIAS</a:t>
            </a:r>
            <a:endParaRPr lang="es-ES" sz="5400" dirty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71860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dirty="0" smtClean="0">
                <a:solidFill>
                  <a:srgbClr val="FFC000"/>
                </a:solidFill>
              </a:rPr>
              <a:t>DEL NERVIO</a:t>
            </a:r>
            <a:endParaRPr lang="es-MX" sz="6000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>
            <a:normAutofit/>
          </a:bodyPr>
          <a:lstStyle/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sz="3200" dirty="0" smtClean="0">
                <a:solidFill>
                  <a:srgbClr val="FFC000"/>
                </a:solidFill>
              </a:rPr>
              <a:t>RAMIFICACION EXTRALARINGEA</a:t>
            </a:r>
          </a:p>
          <a:p>
            <a:pPr>
              <a:buNone/>
            </a:pPr>
            <a:endParaRPr lang="es-MX" sz="32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s-MX" sz="32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s-MX" sz="3200" dirty="0" smtClean="0">
                <a:solidFill>
                  <a:srgbClr val="FFC000"/>
                </a:solidFill>
              </a:rPr>
              <a:t>NO RECURRENCIA </a:t>
            </a:r>
            <a:endParaRPr lang="es-MX" sz="3200" dirty="0">
              <a:solidFill>
                <a:srgbClr val="FFC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5</a:t>
            </a:fld>
            <a:endParaRPr lang="es-MX"/>
          </a:p>
        </p:txBody>
      </p:sp>
      <p:pic>
        <p:nvPicPr>
          <p:cNvPr id="5" name="Picture 2" descr="C:\Users\Usuario\Documents\Karla\diap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394" y="1844824"/>
            <a:ext cx="3789020" cy="3744416"/>
          </a:xfrm>
          <a:prstGeom prst="rect">
            <a:avLst/>
          </a:prstGeom>
          <a:noFill/>
        </p:spPr>
      </p:pic>
      <p:pic>
        <p:nvPicPr>
          <p:cNvPr id="6" name="Picture 2" descr="C:\Users\Usuario\Documents\Karla\dia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0830"/>
            <a:ext cx="3960440" cy="363040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6</a:t>
            </a:fld>
            <a:endParaRPr lang="es-MX"/>
          </a:p>
        </p:txBody>
      </p:sp>
      <p:pic>
        <p:nvPicPr>
          <p:cNvPr id="5" name="Picture 2" descr="C:\Users\Usuario\Documents\Karla\diap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5112568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5300030"/>
          <p:cNvPicPr>
            <a:picLocks noChangeAspect="1" noChangeArrowheads="1"/>
          </p:cNvPicPr>
          <p:nvPr/>
        </p:nvPicPr>
        <p:blipFill>
          <a:blip r:embed="rId2" cstate="print"/>
          <a:srcRect l="2011" t="8810" r="2213" b="12076"/>
          <a:stretch>
            <a:fillRect/>
          </a:stretch>
        </p:blipFill>
        <p:spPr bwMode="auto">
          <a:xfrm>
            <a:off x="5148064" y="3068960"/>
            <a:ext cx="3567732" cy="3312621"/>
          </a:xfrm>
          <a:prstGeom prst="rect">
            <a:avLst/>
          </a:prstGeom>
          <a:noFill/>
        </p:spPr>
      </p:pic>
      <p:pic>
        <p:nvPicPr>
          <p:cNvPr id="5" name="Picture 12" descr="MVC-009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4321584" cy="328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Picture 2" descr="C:\Users\Usuario\Documents\Karla\diap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124744"/>
            <a:ext cx="1848077" cy="1888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38016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8</a:t>
            </a:fld>
            <a:endParaRPr lang="es-MX"/>
          </a:p>
        </p:txBody>
      </p:sp>
      <p:pic>
        <p:nvPicPr>
          <p:cNvPr id="5" name="Picture 2" descr="C:\Users\Usuario\Documents\Karla\diap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164"/>
            <a:ext cx="3744416" cy="2808796"/>
          </a:xfrm>
          <a:prstGeom prst="rect">
            <a:avLst/>
          </a:prstGeom>
          <a:noFill/>
        </p:spPr>
      </p:pic>
      <p:pic>
        <p:nvPicPr>
          <p:cNvPr id="6" name="Picture 13" descr="MVC-062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83968" y="3284984"/>
            <a:ext cx="4397577" cy="3312368"/>
          </a:xfrm>
          <a:prstGeom prst="rect">
            <a:avLst/>
          </a:prstGeom>
          <a:noFill/>
        </p:spPr>
      </p:pic>
      <p:pic>
        <p:nvPicPr>
          <p:cNvPr id="7" name="Picture 5" descr="MVC-016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0202" y="1676466"/>
            <a:ext cx="499187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59E4-D481-4567-B4F0-37899A925656}" type="slidenum">
              <a:rPr lang="es-MX" smtClean="0"/>
              <a:pPr/>
              <a:t>9</a:t>
            </a:fld>
            <a:endParaRPr lang="es-MX"/>
          </a:p>
        </p:txBody>
      </p:sp>
      <p:pic>
        <p:nvPicPr>
          <p:cNvPr id="3" name="Picture 5" descr="MVC-008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484784"/>
            <a:ext cx="3672408" cy="4120263"/>
          </a:xfrm>
          <a:prstGeom prst="rect">
            <a:avLst/>
          </a:prstGeom>
          <a:noFill/>
          <a:ln/>
        </p:spPr>
      </p:pic>
      <p:pic>
        <p:nvPicPr>
          <p:cNvPr id="4" name="Picture 4" descr="tiroidectomia 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5040560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485</TotalTime>
  <Words>356</Words>
  <Application>Microsoft Office PowerPoint</Application>
  <PresentationFormat>Presentación en pantalla (4:3)</PresentationFormat>
  <Paragraphs>152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Flujo</vt:lpstr>
      <vt:lpstr>FRANK LAHEY </vt:lpstr>
      <vt:lpstr>DAVID W. EISELE</vt:lpstr>
      <vt:lpstr>FACTORES ASOCIADOS </vt:lpstr>
      <vt:lpstr>DEL NERVIO</vt:lpstr>
      <vt:lpstr>Diapositiva 5</vt:lpstr>
      <vt:lpstr>Diapositiva 6</vt:lpstr>
      <vt:lpstr>Diapositiva 7</vt:lpstr>
      <vt:lpstr>Diapositiva 8</vt:lpstr>
      <vt:lpstr>Diapositiva 9</vt:lpstr>
      <vt:lpstr>DE LA GLANDULA</vt:lpstr>
      <vt:lpstr>Diapositiva 11</vt:lpstr>
      <vt:lpstr>DEL CIRUJANO</vt:lpstr>
      <vt:lpstr>Diapositiva 13</vt:lpstr>
      <vt:lpstr>LESIONES </vt:lpstr>
      <vt:lpstr>FUNDAMENTO</vt:lpstr>
      <vt:lpstr>Diapositiva 16</vt:lpstr>
      <vt:lpstr>COMO?</vt:lpstr>
      <vt:lpstr>OBJETIVO</vt:lpstr>
      <vt:lpstr>Diapositiva 19</vt:lpstr>
      <vt:lpstr>Diapositiva 20</vt:lpstr>
      <vt:lpstr>MONITORIZACIÓN TRANSOPERATORIA DE LA HORMONA PARATIROIDEA (MoTOHP)</vt:lpstr>
      <vt:lpstr>Diapositiva 22</vt:lpstr>
      <vt:lpstr>Diapositiva 23</vt:lpstr>
      <vt:lpstr>Diapositiva 24</vt:lpstr>
      <vt:lpstr>Diapositiva 25</vt:lpstr>
      <vt:lpstr>LOCALIZACIÓN PREOPERATORIA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52</cp:revision>
  <dcterms:created xsi:type="dcterms:W3CDTF">2015-08-29T15:29:17Z</dcterms:created>
  <dcterms:modified xsi:type="dcterms:W3CDTF">2017-10-10T18:16:00Z</dcterms:modified>
</cp:coreProperties>
</file>