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40"/>
  </p:notesMasterIdLst>
  <p:sldIdLst>
    <p:sldId id="256" r:id="rId2"/>
    <p:sldId id="296" r:id="rId3"/>
    <p:sldId id="294" r:id="rId4"/>
    <p:sldId id="298" r:id="rId5"/>
    <p:sldId id="297" r:id="rId6"/>
    <p:sldId id="300" r:id="rId7"/>
    <p:sldId id="299" r:id="rId8"/>
    <p:sldId id="301" r:id="rId9"/>
    <p:sldId id="257" r:id="rId10"/>
    <p:sldId id="265" r:id="rId11"/>
    <p:sldId id="266" r:id="rId12"/>
    <p:sldId id="270" r:id="rId13"/>
    <p:sldId id="267" r:id="rId14"/>
    <p:sldId id="268" r:id="rId15"/>
    <p:sldId id="275" r:id="rId16"/>
    <p:sldId id="277" r:id="rId17"/>
    <p:sldId id="276" r:id="rId18"/>
    <p:sldId id="258" r:id="rId19"/>
    <p:sldId id="263" r:id="rId20"/>
    <p:sldId id="290" r:id="rId21"/>
    <p:sldId id="291" r:id="rId22"/>
    <p:sldId id="261" r:id="rId23"/>
    <p:sldId id="288" r:id="rId24"/>
    <p:sldId id="292" r:id="rId25"/>
    <p:sldId id="287" r:id="rId26"/>
    <p:sldId id="260" r:id="rId27"/>
    <p:sldId id="284" r:id="rId28"/>
    <p:sldId id="293" r:id="rId29"/>
    <p:sldId id="283" r:id="rId30"/>
    <p:sldId id="285" r:id="rId31"/>
    <p:sldId id="286" r:id="rId32"/>
    <p:sldId id="262" r:id="rId33"/>
    <p:sldId id="271" r:id="rId34"/>
    <p:sldId id="272" r:id="rId35"/>
    <p:sldId id="280" r:id="rId36"/>
    <p:sldId id="281" r:id="rId37"/>
    <p:sldId id="279" r:id="rId38"/>
    <p:sldId id="28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B08C76-2492-0A4F-9E75-6782DCED593F}">
          <p14:sldIdLst>
            <p14:sldId id="256"/>
            <p14:sldId id="296"/>
            <p14:sldId id="294"/>
            <p14:sldId id="298"/>
            <p14:sldId id="297"/>
            <p14:sldId id="300"/>
            <p14:sldId id="299"/>
            <p14:sldId id="301"/>
            <p14:sldId id="257"/>
            <p14:sldId id="265"/>
            <p14:sldId id="266"/>
            <p14:sldId id="270"/>
            <p14:sldId id="267"/>
            <p14:sldId id="268"/>
            <p14:sldId id="275"/>
            <p14:sldId id="277"/>
            <p14:sldId id="276"/>
            <p14:sldId id="258"/>
            <p14:sldId id="263"/>
            <p14:sldId id="290"/>
            <p14:sldId id="291"/>
            <p14:sldId id="261"/>
            <p14:sldId id="288"/>
            <p14:sldId id="292"/>
            <p14:sldId id="287"/>
            <p14:sldId id="260"/>
            <p14:sldId id="284"/>
            <p14:sldId id="293"/>
            <p14:sldId id="283"/>
            <p14:sldId id="285"/>
            <p14:sldId id="286"/>
            <p14:sldId id="262"/>
            <p14:sldId id="271"/>
            <p14:sldId id="272"/>
            <p14:sldId id="280"/>
            <p14:sldId id="281"/>
            <p14:sldId id="279"/>
            <p14:sldId id="282"/>
          </p14:sldIdLst>
        </p14:section>
        <p14:section name="Untitled Section" id="{A49983A5-C9E6-7C43-85D0-5AF48B7146E9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o Augusto Estrada castañ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6-05T21:14:44.489" idx="1">
    <p:pos x="2480" y="3587"/>
    <p:text>No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BBD72-308C-7947-A441-FF442C7C2817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7FA1E-7350-7F4D-A1BC-10D01D24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4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Agregar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tratamiento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olverio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experiencia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imipenem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amika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comentar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desventaja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hospitalizacion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necesaria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tratamiento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elongando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dias</a:t>
            </a:r>
            <a:r>
              <a:rPr lang="en-US" baseline="0" dirty="0" smtClean="0"/>
              <a:t> de estancia </a:t>
            </a:r>
            <a:r>
              <a:rPr lang="en-US" baseline="0" dirty="0" err="1" smtClean="0"/>
              <a:t>hospitalaria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recursos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7FA1E-7350-7F4D-A1BC-10D01D2440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7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Aregar</a:t>
            </a:r>
            <a:r>
              <a:rPr lang="en-US" dirty="0" smtClean="0"/>
              <a:t> </a:t>
            </a:r>
            <a:r>
              <a:rPr lang="en-US" dirty="0" err="1" smtClean="0"/>
              <a:t>bibliografia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pipis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micetomas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perianales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7FA1E-7350-7F4D-A1BC-10D01D2440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4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Agregar</a:t>
            </a:r>
            <a:r>
              <a:rPr lang="en-US" dirty="0" smtClean="0"/>
              <a:t> </a:t>
            </a:r>
            <a:r>
              <a:rPr lang="en-US" dirty="0" err="1" smtClean="0"/>
              <a:t>referencia</a:t>
            </a:r>
            <a:r>
              <a:rPr lang="en-US" dirty="0" smtClean="0"/>
              <a:t> </a:t>
            </a:r>
            <a:r>
              <a:rPr lang="en-US" dirty="0" err="1" smtClean="0"/>
              <a:t>bibliografia</a:t>
            </a:r>
            <a:r>
              <a:rPr lang="en-US" dirty="0" smtClean="0"/>
              <a:t> de </a:t>
            </a:r>
            <a:r>
              <a:rPr lang="en-US" dirty="0" err="1" smtClean="0"/>
              <a:t>minimicetomas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7FA1E-7350-7F4D-A1BC-10D01D2440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2DF66AD8-BC4A-4004-9882-414398D930CA}" type="datetimeFigureOut">
              <a:rPr lang="en-US" smtClean="0"/>
              <a:t>07/06/17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Archivo:Yucca_forest.jpg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microsoft.com/office/2007/relationships/hdphoto" Target="../media/hdphoto2.wdp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3535" y="3848415"/>
            <a:ext cx="6477000" cy="239571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Dr. Roberto Estrada </a:t>
            </a:r>
            <a:r>
              <a:rPr lang="en-US" sz="2800" dirty="0" err="1" smtClean="0"/>
              <a:t>Castañón</a:t>
            </a:r>
            <a:endParaRPr lang="en-US" sz="2800" dirty="0" smtClean="0"/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Guadalupe Chávez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López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Guadalupe Estrada Chávez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 smtClean="0">
                <a:solidFill>
                  <a:srgbClr val="6C5054"/>
                </a:solidFill>
              </a:rPr>
              <a:t>Dermatología</a:t>
            </a:r>
            <a:r>
              <a:rPr lang="en-US" sz="2200" dirty="0" smtClean="0">
                <a:solidFill>
                  <a:srgbClr val="6C5054"/>
                </a:solidFill>
              </a:rPr>
              <a:t> </a:t>
            </a:r>
            <a:r>
              <a:rPr lang="en-US" sz="2200" dirty="0" err="1" smtClean="0">
                <a:solidFill>
                  <a:srgbClr val="6C5054"/>
                </a:solidFill>
              </a:rPr>
              <a:t>Comunitaria</a:t>
            </a:r>
            <a:r>
              <a:rPr lang="en-US" sz="2200" dirty="0" smtClean="0">
                <a:solidFill>
                  <a:srgbClr val="6C5054"/>
                </a:solidFill>
              </a:rPr>
              <a:t> México A.C.</a:t>
            </a:r>
          </a:p>
          <a:p>
            <a:r>
              <a:rPr lang="en-US" sz="2200" dirty="0" smtClean="0">
                <a:solidFill>
                  <a:srgbClr val="6C5054"/>
                </a:solidFill>
              </a:rPr>
              <a:t>Hospital General de Acapulco. S.S. Gro.</a:t>
            </a:r>
          </a:p>
          <a:p>
            <a:r>
              <a:rPr lang="en-US" sz="2200" dirty="0" err="1" smtClean="0">
                <a:solidFill>
                  <a:srgbClr val="6C5054"/>
                </a:solidFill>
              </a:rPr>
              <a:t>Unidad</a:t>
            </a:r>
            <a:r>
              <a:rPr lang="en-US" sz="2200" dirty="0" smtClean="0">
                <a:solidFill>
                  <a:srgbClr val="6C5054"/>
                </a:solidFill>
              </a:rPr>
              <a:t> </a:t>
            </a:r>
            <a:r>
              <a:rPr lang="en-US" sz="2200" dirty="0" err="1" smtClean="0">
                <a:solidFill>
                  <a:srgbClr val="6C5054"/>
                </a:solidFill>
              </a:rPr>
              <a:t>Académica</a:t>
            </a:r>
            <a:r>
              <a:rPr lang="en-US" sz="2200" dirty="0" smtClean="0">
                <a:solidFill>
                  <a:srgbClr val="6C5054"/>
                </a:solidFill>
              </a:rPr>
              <a:t> de </a:t>
            </a:r>
            <a:r>
              <a:rPr lang="en-US" sz="2200" dirty="0" err="1" smtClean="0">
                <a:solidFill>
                  <a:srgbClr val="6C5054"/>
                </a:solidFill>
              </a:rPr>
              <a:t>Medicina</a:t>
            </a:r>
            <a:r>
              <a:rPr lang="en-US" sz="2200" dirty="0" smtClean="0">
                <a:solidFill>
                  <a:srgbClr val="6C5054"/>
                </a:solidFill>
              </a:rPr>
              <a:t> </a:t>
            </a:r>
            <a:r>
              <a:rPr lang="en-US" sz="2200" dirty="0" err="1" smtClean="0">
                <a:solidFill>
                  <a:srgbClr val="6C5054"/>
                </a:solidFill>
              </a:rPr>
              <a:t>UAGro</a:t>
            </a:r>
            <a:r>
              <a:rPr lang="en-US" sz="2200" dirty="0" smtClean="0">
                <a:solidFill>
                  <a:srgbClr val="6C5054"/>
                </a:solidFill>
              </a:rPr>
              <a:t>. </a:t>
            </a:r>
            <a:endParaRPr lang="en-US" sz="2200" dirty="0">
              <a:solidFill>
                <a:srgbClr val="6C505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161" y="1483876"/>
            <a:ext cx="6477000" cy="191414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Iatrogenia</a:t>
            </a:r>
            <a:r>
              <a:rPr lang="en-US" sz="3600" dirty="0" smtClean="0"/>
              <a:t> y </a:t>
            </a:r>
            <a:r>
              <a:rPr lang="en-US" sz="3600" dirty="0" err="1" smtClean="0"/>
              <a:t>aspectos</a:t>
            </a:r>
            <a:r>
              <a:rPr lang="en-US" sz="3600" dirty="0" smtClean="0"/>
              <a:t> </a:t>
            </a:r>
            <a:r>
              <a:rPr lang="en-US" sz="3600" dirty="0" err="1" smtClean="0"/>
              <a:t>sociales</a:t>
            </a:r>
            <a:r>
              <a:rPr lang="en-US" sz="3600" dirty="0" smtClean="0"/>
              <a:t> en </a:t>
            </a:r>
            <a:r>
              <a:rPr lang="en-US" sz="3600" dirty="0" err="1" smtClean="0"/>
              <a:t>Micetomas</a:t>
            </a:r>
            <a:endParaRPr lang="en-US" sz="3600" dirty="0"/>
          </a:p>
        </p:txBody>
      </p:sp>
      <p:pic>
        <p:nvPicPr>
          <p:cNvPr id="4" name="Picture 3" descr="IMG_04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5" y="84567"/>
            <a:ext cx="1433350" cy="1278528"/>
          </a:xfrm>
          <a:prstGeom prst="rect">
            <a:avLst/>
          </a:prstGeom>
        </p:spPr>
      </p:pic>
      <p:pic>
        <p:nvPicPr>
          <p:cNvPr id="5" name="Picture 4" descr="SecSalu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13" y="138885"/>
            <a:ext cx="2592241" cy="1016717"/>
          </a:xfrm>
          <a:prstGeom prst="rect">
            <a:avLst/>
          </a:prstGeom>
        </p:spPr>
      </p:pic>
      <p:pic>
        <p:nvPicPr>
          <p:cNvPr id="6" name="Imagen 5" descr="logo derma communitaria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5027" y="115270"/>
            <a:ext cx="2187980" cy="1380922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3335509" y="1113717"/>
            <a:ext cx="330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Dermatología Comunitaria A.C.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201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Micetoma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74320" y="1320473"/>
            <a:ext cx="8595360" cy="493776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Síndrome </a:t>
            </a:r>
            <a:r>
              <a:rPr lang="es-ES" sz="2800" dirty="0" err="1" smtClean="0"/>
              <a:t>anatomoclínico</a:t>
            </a:r>
            <a:r>
              <a:rPr lang="es-MX" sz="2800" dirty="0" smtClean="0"/>
              <a:t> inflamatorio crónico, que afecta piel, tejido celular, huesos y ocasionalmente vísceras.</a:t>
            </a:r>
          </a:p>
          <a:p>
            <a:r>
              <a:rPr lang="es-ES" sz="2800" dirty="0" smtClean="0"/>
              <a:t>Inoculación traumática exógena</a:t>
            </a:r>
          </a:p>
          <a:p>
            <a:r>
              <a:rPr lang="es-ES" sz="2800" dirty="0" smtClean="0"/>
              <a:t>Topografía más frecuente: </a:t>
            </a:r>
          </a:p>
          <a:p>
            <a:pPr lvl="1"/>
            <a:r>
              <a:rPr lang="es-ES" sz="2500" dirty="0" smtClean="0"/>
              <a:t>Tobillo / Pies</a:t>
            </a:r>
          </a:p>
          <a:p>
            <a:r>
              <a:rPr lang="es-ES" sz="2800" dirty="0" smtClean="0"/>
              <a:t>60% Campesinos – área rural</a:t>
            </a:r>
            <a:endParaRPr lang="es-MX" sz="2800" dirty="0" smtClean="0"/>
          </a:p>
          <a:p>
            <a:r>
              <a:rPr lang="es-ES" dirty="0" err="1" smtClean="0"/>
              <a:t>Actinomicetomas</a:t>
            </a:r>
            <a:r>
              <a:rPr lang="es-ES" dirty="0" smtClean="0"/>
              <a:t> 91%</a:t>
            </a:r>
          </a:p>
          <a:p>
            <a:r>
              <a:rPr lang="es-ES" dirty="0" err="1" smtClean="0"/>
              <a:t>Eumicetomas</a:t>
            </a:r>
            <a:r>
              <a:rPr lang="es-ES" dirty="0" smtClean="0"/>
              <a:t> 3 - 9% (Edo. De Guerrero)</a:t>
            </a:r>
            <a:endParaRPr lang="es-MX" dirty="0"/>
          </a:p>
        </p:txBody>
      </p:sp>
      <p:pic>
        <p:nvPicPr>
          <p:cNvPr id="4" name="Picture 17" descr="0707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4410" b="16685"/>
          <a:stretch>
            <a:fillRect/>
          </a:stretch>
        </p:blipFill>
        <p:spPr>
          <a:xfrm>
            <a:off x="5715008" y="2714620"/>
            <a:ext cx="3097212" cy="35988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821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Actinomicetomas</a:t>
            </a:r>
            <a:r>
              <a:rPr lang="es-ES" dirty="0" smtClean="0"/>
              <a:t> 	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Agente causal más frecuente </a:t>
            </a:r>
          </a:p>
          <a:p>
            <a:pPr lvl="1"/>
            <a:r>
              <a:rPr lang="es-ES" i="1" dirty="0" err="1" smtClean="0"/>
              <a:t>Nocardia</a:t>
            </a:r>
            <a:r>
              <a:rPr lang="es-ES" i="1" dirty="0" smtClean="0"/>
              <a:t> </a:t>
            </a:r>
            <a:r>
              <a:rPr lang="es-ES" i="1" dirty="0" err="1" smtClean="0"/>
              <a:t>brasiliensis</a:t>
            </a:r>
            <a:endParaRPr lang="es-ES" i="1" dirty="0" smtClean="0"/>
          </a:p>
          <a:p>
            <a:pPr lvl="1"/>
            <a:r>
              <a:rPr lang="es-ES" i="1" dirty="0" err="1" smtClean="0"/>
              <a:t>Actinomadura</a:t>
            </a:r>
            <a:r>
              <a:rPr lang="es-ES" i="1" dirty="0" smtClean="0"/>
              <a:t> </a:t>
            </a:r>
            <a:r>
              <a:rPr lang="es-ES" i="1" dirty="0" err="1" smtClean="0"/>
              <a:t>madurae</a:t>
            </a:r>
            <a:endParaRPr lang="es-ES" i="1" dirty="0" smtClean="0"/>
          </a:p>
          <a:p>
            <a:r>
              <a:rPr lang="es-ES" dirty="0" err="1" smtClean="0"/>
              <a:t>Masc</a:t>
            </a:r>
            <a:r>
              <a:rPr lang="es-ES" dirty="0" smtClean="0"/>
              <a:t> 5:1 </a:t>
            </a:r>
            <a:r>
              <a:rPr lang="es-ES" dirty="0" err="1" smtClean="0"/>
              <a:t>Fem</a:t>
            </a:r>
            <a:endParaRPr lang="es-ES" dirty="0" smtClean="0"/>
          </a:p>
          <a:p>
            <a:r>
              <a:rPr lang="es-ES" dirty="0" smtClean="0"/>
              <a:t>Inoculación traumática: </a:t>
            </a:r>
          </a:p>
          <a:p>
            <a:pPr lvl="1"/>
            <a:r>
              <a:rPr lang="es-ES" dirty="0" smtClean="0"/>
              <a:t>Acacias /Huizache</a:t>
            </a:r>
          </a:p>
          <a:p>
            <a:r>
              <a:rPr lang="es-ES" dirty="0" smtClean="0"/>
              <a:t>Campesinos</a:t>
            </a:r>
          </a:p>
          <a:p>
            <a:pPr lvl="1"/>
            <a:r>
              <a:rPr lang="es-MX" dirty="0" smtClean="0"/>
              <a:t>Mayor susceptibilidad</a:t>
            </a:r>
          </a:p>
          <a:p>
            <a:pPr lvl="1"/>
            <a:r>
              <a:rPr lang="es-MX" dirty="0" smtClean="0"/>
              <a:t>Ambiente</a:t>
            </a:r>
          </a:p>
          <a:p>
            <a:pPr lvl="2"/>
            <a:r>
              <a:rPr lang="es-MX" dirty="0" smtClean="0"/>
              <a:t>Laboral</a:t>
            </a:r>
          </a:p>
          <a:p>
            <a:pPr lvl="2"/>
            <a:r>
              <a:rPr lang="es-MX" dirty="0" smtClean="0"/>
              <a:t>Hogar</a:t>
            </a:r>
            <a:endParaRPr lang="es-MX" dirty="0"/>
          </a:p>
        </p:txBody>
      </p:sp>
      <p:pic>
        <p:nvPicPr>
          <p:cNvPr id="4" name="Picture 4" descr="05100027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3917465" y="3140095"/>
            <a:ext cx="4195763" cy="3146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466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/>
              <a:t>ACTINOMICETOMAS</a:t>
            </a:r>
            <a:endParaRPr lang="es-MX" i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4471475" cy="41103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 smtClean="0"/>
              <a:t>TRATAMIENTO</a:t>
            </a:r>
          </a:p>
          <a:p>
            <a:r>
              <a:rPr lang="es-ES" sz="2400" dirty="0" smtClean="0"/>
              <a:t>TMP SMX 800/160bid</a:t>
            </a:r>
          </a:p>
          <a:p>
            <a:r>
              <a:rPr lang="es-ES" sz="2400" dirty="0" err="1" smtClean="0"/>
              <a:t>Sulfonas</a:t>
            </a:r>
            <a:r>
              <a:rPr lang="es-ES" sz="2400" dirty="0" smtClean="0"/>
              <a:t> 100 </a:t>
            </a:r>
            <a:r>
              <a:rPr lang="es-ES" sz="2400" dirty="0" err="1" smtClean="0"/>
              <a:t>qd</a:t>
            </a:r>
            <a:endParaRPr lang="es-ES" sz="2400" dirty="0" smtClean="0"/>
          </a:p>
          <a:p>
            <a:r>
              <a:rPr lang="es-ES" sz="2400" dirty="0" smtClean="0"/>
              <a:t>Ac. </a:t>
            </a:r>
            <a:r>
              <a:rPr lang="es-ES" sz="2400" dirty="0" err="1" smtClean="0"/>
              <a:t>Clavulánico</a:t>
            </a:r>
            <a:endParaRPr lang="es-ES" sz="2400" dirty="0" smtClean="0"/>
          </a:p>
          <a:p>
            <a:r>
              <a:rPr lang="es-ES" sz="2400" dirty="0" err="1" smtClean="0"/>
              <a:t>Amoxicilina</a:t>
            </a:r>
            <a:endParaRPr lang="es-ES" sz="2400" dirty="0" smtClean="0"/>
          </a:p>
          <a:p>
            <a:endParaRPr lang="es-ES" dirty="0" smtClean="0"/>
          </a:p>
          <a:p>
            <a:endParaRPr lang="es-ES" sz="2400" dirty="0" smtClean="0"/>
          </a:p>
          <a:p>
            <a:r>
              <a:rPr lang="es-ES" sz="2400" dirty="0" err="1" smtClean="0"/>
              <a:t>Amikacina</a:t>
            </a:r>
            <a:r>
              <a:rPr lang="es-ES" sz="2400" dirty="0" smtClean="0"/>
              <a:t> 7.5xkg </a:t>
            </a:r>
            <a:r>
              <a:rPr lang="es-ES" sz="2400" dirty="0" err="1" smtClean="0"/>
              <a:t>bidx</a:t>
            </a:r>
            <a:r>
              <a:rPr lang="es-ES" sz="2400" dirty="0" smtClean="0"/>
              <a:t> 21d</a:t>
            </a:r>
          </a:p>
          <a:p>
            <a:r>
              <a:rPr lang="es-ES" sz="2400" dirty="0" err="1" smtClean="0"/>
              <a:t>Imipenem</a:t>
            </a:r>
            <a:r>
              <a:rPr lang="es-ES" sz="2400" dirty="0" smtClean="0"/>
              <a:t> 500mg c/8hr</a:t>
            </a:r>
            <a:endParaRPr lang="es-MX" sz="2400" dirty="0"/>
          </a:p>
        </p:txBody>
      </p:sp>
      <p:pic>
        <p:nvPicPr>
          <p:cNvPr id="3" name="Picture 6" descr="CIMG1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075" y="3893333"/>
            <a:ext cx="3429054" cy="2571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 descr="0324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075" y="1321542"/>
            <a:ext cx="3429054" cy="2571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Cerrar llave"/>
          <p:cNvSpPr/>
          <p:nvPr/>
        </p:nvSpPr>
        <p:spPr>
          <a:xfrm>
            <a:off x="3784503" y="2143116"/>
            <a:ext cx="71438" cy="10001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784503" y="2285992"/>
            <a:ext cx="107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95%</a:t>
            </a:r>
            <a:endParaRPr lang="es-MX" sz="3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09600" y="3953208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RESISTENCIAS</a:t>
            </a:r>
            <a:endParaRPr lang="es-MX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699902"/>
            <a:ext cx="447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Welsh O, Al-</a:t>
            </a:r>
            <a:r>
              <a:rPr lang="en-US" dirty="0" err="1" smtClean="0"/>
              <a:t>Abdely</a:t>
            </a:r>
            <a:r>
              <a:rPr lang="en-US" dirty="0" smtClean="0"/>
              <a:t> HM, Salinas-Carmona MC, </a:t>
            </a:r>
            <a:r>
              <a:rPr lang="en-US" dirty="0" err="1" smtClean="0"/>
              <a:t>Fahal</a:t>
            </a:r>
            <a:r>
              <a:rPr lang="en-US" dirty="0" smtClean="0"/>
              <a:t> AH. </a:t>
            </a:r>
            <a:r>
              <a:rPr lang="en-US" dirty="0" err="1" smtClean="0">
                <a:solidFill>
                  <a:schemeClr val="accent3"/>
                </a:solidFill>
              </a:rPr>
              <a:t>Mycetoma</a:t>
            </a:r>
            <a:r>
              <a:rPr lang="en-US" dirty="0" smtClean="0">
                <a:solidFill>
                  <a:schemeClr val="accent3"/>
                </a:solidFill>
              </a:rPr>
              <a:t> Medical Therapy. </a:t>
            </a:r>
            <a:r>
              <a:rPr lang="en-US" dirty="0" err="1" smtClean="0"/>
              <a:t>PLoS</a:t>
            </a:r>
            <a:r>
              <a:rPr lang="en-US" dirty="0" smtClean="0"/>
              <a:t> </a:t>
            </a:r>
            <a:r>
              <a:rPr lang="en-US" dirty="0" err="1" smtClean="0"/>
              <a:t>Negl</a:t>
            </a:r>
            <a:r>
              <a:rPr lang="en-US" dirty="0" smtClean="0"/>
              <a:t> Trop Dis. 2014;8(10)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86583" y="607959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Dra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 Chavez.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4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Múltiples fístulas</a:t>
            </a:r>
            <a:endParaRPr lang="es-MX" dirty="0"/>
          </a:p>
        </p:txBody>
      </p:sp>
      <p:pic>
        <p:nvPicPr>
          <p:cNvPr id="4" name="Picture 10" descr="0707002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9427" t="5595" r="822" b="2361"/>
          <a:stretch>
            <a:fillRect/>
          </a:stretch>
        </p:blipFill>
        <p:spPr bwMode="auto">
          <a:xfrm>
            <a:off x="184122" y="2293925"/>
            <a:ext cx="4722989" cy="363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07070029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5181600" y="1586400"/>
            <a:ext cx="3255200" cy="434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77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Micetomas</a:t>
            </a:r>
            <a:r>
              <a:rPr lang="es-ES" dirty="0" smtClean="0"/>
              <a:t> </a:t>
            </a:r>
            <a:r>
              <a:rPr lang="es-ES" dirty="0" err="1" smtClean="0"/>
              <a:t>perianales</a:t>
            </a:r>
            <a:endParaRPr lang="es-MX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6" descr="Micetoma cristina apolina claudio 23a. inicio de tx (3)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16" b="-30416"/>
          <a:stretch>
            <a:fillRect/>
          </a:stretch>
        </p:blipFill>
        <p:spPr>
          <a:xfrm>
            <a:off x="176966" y="1069569"/>
            <a:ext cx="4190278" cy="5056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851303"/>
            <a:ext cx="790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Chavez G, Estrada R, </a:t>
            </a:r>
            <a:r>
              <a:rPr lang="en-US" dirty="0" err="1" smtClean="0"/>
              <a:t>Bonifaz</a:t>
            </a:r>
            <a:r>
              <a:rPr lang="en-US" dirty="0" smtClean="0"/>
              <a:t> A. Perianal </a:t>
            </a:r>
            <a:r>
              <a:rPr lang="en-US" dirty="0" err="1" smtClean="0"/>
              <a:t>actinomycetoma</a:t>
            </a:r>
            <a:r>
              <a:rPr lang="en-US" dirty="0" smtClean="0"/>
              <a:t>, experience of 20 cases. </a:t>
            </a:r>
            <a:r>
              <a:rPr lang="en-US" dirty="0" err="1" smtClean="0"/>
              <a:t>Int</a:t>
            </a:r>
            <a:r>
              <a:rPr lang="en-US" dirty="0" smtClean="0"/>
              <a:t> J </a:t>
            </a:r>
            <a:r>
              <a:rPr lang="en-US" dirty="0" err="1" smtClean="0"/>
              <a:t>Dermatol</a:t>
            </a:r>
            <a:r>
              <a:rPr lang="en-US" dirty="0" smtClean="0"/>
              <a:t>. 2002. Aug;41(8):491-3</a:t>
            </a:r>
            <a:endParaRPr lang="en-US" dirty="0"/>
          </a:p>
        </p:txBody>
      </p:sp>
      <p:pic>
        <p:nvPicPr>
          <p:cNvPr id="8" name="Imagen 7" descr="05200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60" y="2031999"/>
            <a:ext cx="4160761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4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Eumicetoma</a:t>
            </a:r>
            <a:endParaRPr lang="es-MX" dirty="0"/>
          </a:p>
        </p:txBody>
      </p:sp>
      <p:pic>
        <p:nvPicPr>
          <p:cNvPr id="2052" name="Picture 4" descr="F:\Maxtor backup\DELUPI\C\Documents and Settings\GUADALUPE\Mis documentos\Mis imágenes\CLINICAS MIAS\Micosis\Micetomas\Eumicetoma rosario\Rx eumicetoma Rosario (3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1225"/>
            <a:ext cx="3886200" cy="2590800"/>
          </a:xfrm>
          <a:prstGeom prst="rect">
            <a:avLst/>
          </a:prstGeom>
          <a:noFill/>
        </p:spPr>
      </p:pic>
      <p:pic>
        <p:nvPicPr>
          <p:cNvPr id="2051" name="Picture 3" descr="F:\Maxtor backup\DELUPI\C\Documents and Settings\GUADALUPE\Mis documentos\Mis imágenes\CLINICAS MIAS\Micosis\Micetomas\Eumicetoma rosario\Eumicetoma rosario abril 07 (1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 l="13992" r="1399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181463"/>
            <a:ext cx="3657600" cy="639762"/>
          </a:xfrm>
        </p:spPr>
        <p:txBody>
          <a:bodyPr/>
          <a:lstStyle/>
          <a:p>
            <a:r>
              <a:rPr lang="es-ES" dirty="0" err="1" smtClean="0"/>
              <a:t>Osteolisis</a:t>
            </a:r>
            <a:r>
              <a:rPr lang="es-ES" dirty="0" smtClean="0"/>
              <a:t> /</a:t>
            </a:r>
            <a:r>
              <a:rPr lang="es-ES" dirty="0" err="1" smtClean="0"/>
              <a:t>Geodos</a:t>
            </a:r>
            <a:endParaRPr lang="es-MX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15"/>
          </p:nvPr>
        </p:nvSpPr>
        <p:spPr>
          <a:xfrm>
            <a:off x="4885252" y="1181707"/>
            <a:ext cx="3657600" cy="639762"/>
          </a:xfrm>
        </p:spPr>
        <p:txBody>
          <a:bodyPr/>
          <a:lstStyle/>
          <a:p>
            <a:r>
              <a:rPr lang="es-ES" dirty="0" smtClean="0"/>
              <a:t>Cirugías parciales múltiples</a:t>
            </a:r>
          </a:p>
        </p:txBody>
      </p:sp>
      <p:pic>
        <p:nvPicPr>
          <p:cNvPr id="10" name="Picture 15" descr="geodos"/>
          <p:cNvPicPr>
            <a:picLocks noChangeAspect="1" noChangeArrowheads="1"/>
          </p:cNvPicPr>
          <p:nvPr/>
        </p:nvPicPr>
        <p:blipFill>
          <a:blip r:embed="rId4" cstate="print"/>
          <a:srcRect l="8653" t="7692" r="10586" b="15384"/>
          <a:stretch>
            <a:fillRect/>
          </a:stretch>
        </p:blipFill>
        <p:spPr>
          <a:xfrm>
            <a:off x="457200" y="4643446"/>
            <a:ext cx="2800370" cy="200026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6567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Eumicetoma</a:t>
            </a:r>
            <a:r>
              <a:rPr lang="es-ES" dirty="0" smtClean="0"/>
              <a:t> </a:t>
            </a:r>
            <a:endParaRPr lang="es-MX" dirty="0"/>
          </a:p>
        </p:txBody>
      </p:sp>
      <p:pic>
        <p:nvPicPr>
          <p:cNvPr id="1026" name="Picture 2" descr="F:\Maxtor backup\DELUPI\C\Documents and Settings\GUADALUPE\Mis documentos\Mis imágenes\CLINICAS MIAS\Micosis\Micetomas\Eumicetoma granos negros\Micetoma granos negros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t="-19391" b="-19391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8" name="7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Aumento de volumen, fistulas, menos inflamatorio</a:t>
            </a:r>
            <a:endParaRPr lang="es-MX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Examen directo: Granos negros</a:t>
            </a:r>
            <a:endParaRPr lang="es-MX" dirty="0"/>
          </a:p>
        </p:txBody>
      </p:sp>
      <p:pic>
        <p:nvPicPr>
          <p:cNvPr id="1027" name="Picture 3" descr="F:\Maxtor backup\DELUPI\C\Documents and Settings\GUADALUPE\Mis documentos\Mis imágenes\CLINICAS MIAS\Micosis\Micetomas\Eumicetoma granos negros\Granos negros micr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88902" y="2423583"/>
            <a:ext cx="4293327" cy="3219995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3365500" y="1090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904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EUMICETOMAS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i="1" dirty="0" err="1" smtClean="0"/>
              <a:t>Madurella</a:t>
            </a:r>
            <a:r>
              <a:rPr lang="es-ES" i="1" dirty="0" smtClean="0"/>
              <a:t> </a:t>
            </a:r>
            <a:r>
              <a:rPr lang="es-ES" i="1" dirty="0" err="1" smtClean="0"/>
              <a:t>mycetomatis</a:t>
            </a:r>
            <a:endParaRPr lang="es-ES" i="1" dirty="0" smtClean="0"/>
          </a:p>
          <a:p>
            <a:r>
              <a:rPr lang="es-ES" i="1" dirty="0" err="1" smtClean="0"/>
              <a:t>Madurella</a:t>
            </a:r>
            <a:r>
              <a:rPr lang="es-ES" i="1" dirty="0" smtClean="0"/>
              <a:t> grisea</a:t>
            </a:r>
          </a:p>
          <a:p>
            <a:pPr marL="114300" indent="0">
              <a:buNone/>
            </a:pPr>
            <a:endParaRPr lang="es-ES" i="1" dirty="0" smtClean="0"/>
          </a:p>
          <a:p>
            <a:r>
              <a:rPr lang="es-ES" i="1" dirty="0" err="1" smtClean="0"/>
              <a:t>Leptosphaeria</a:t>
            </a:r>
            <a:r>
              <a:rPr lang="es-ES" i="1" dirty="0" smtClean="0"/>
              <a:t> </a:t>
            </a:r>
            <a:r>
              <a:rPr lang="es-ES" i="1" dirty="0" err="1" smtClean="0"/>
              <a:t>senegalensis</a:t>
            </a:r>
            <a:endParaRPr lang="es-ES" i="1" dirty="0" smtClean="0"/>
          </a:p>
          <a:p>
            <a:r>
              <a:rPr lang="es-ES" i="1" dirty="0" err="1" smtClean="0"/>
              <a:t>Pyrenochaeta</a:t>
            </a:r>
            <a:r>
              <a:rPr lang="es-ES" i="1" dirty="0" smtClean="0"/>
              <a:t> </a:t>
            </a:r>
            <a:r>
              <a:rPr lang="es-ES" i="1" dirty="0" err="1" smtClean="0"/>
              <a:t>romeroi</a:t>
            </a:r>
            <a:endParaRPr lang="es-ES" i="1" dirty="0" smtClean="0"/>
          </a:p>
          <a:p>
            <a:r>
              <a:rPr lang="es-ES" i="1" dirty="0" err="1" smtClean="0"/>
              <a:t>Curvularia</a:t>
            </a:r>
            <a:r>
              <a:rPr lang="es-ES" i="1" dirty="0" smtClean="0"/>
              <a:t> </a:t>
            </a:r>
            <a:r>
              <a:rPr lang="es-ES" i="1" dirty="0" err="1" smtClean="0"/>
              <a:t>geniculata</a:t>
            </a:r>
            <a:endParaRPr lang="es-ES" i="1" dirty="0" smtClean="0"/>
          </a:p>
          <a:p>
            <a:r>
              <a:rPr lang="es-ES" i="1" dirty="0" err="1" smtClean="0"/>
              <a:t>Curvularia</a:t>
            </a:r>
            <a:r>
              <a:rPr lang="es-ES" i="1" dirty="0" smtClean="0"/>
              <a:t> </a:t>
            </a:r>
            <a:r>
              <a:rPr lang="es-ES" i="1" dirty="0" err="1" smtClean="0"/>
              <a:t>lunata</a:t>
            </a:r>
            <a:endParaRPr lang="es-ES" i="1" dirty="0" smtClean="0"/>
          </a:p>
          <a:p>
            <a:r>
              <a:rPr lang="es-ES" i="1" dirty="0" err="1" smtClean="0"/>
              <a:t>Exophiala</a:t>
            </a:r>
            <a:r>
              <a:rPr lang="es-ES" i="1" dirty="0" smtClean="0"/>
              <a:t> </a:t>
            </a:r>
            <a:r>
              <a:rPr lang="es-ES" i="1" dirty="0" err="1" smtClean="0"/>
              <a:t>jeanselmei</a:t>
            </a:r>
            <a:endParaRPr lang="es-ES" i="1" dirty="0" smtClean="0"/>
          </a:p>
          <a:p>
            <a:r>
              <a:rPr lang="es-ES" i="1" dirty="0" err="1" smtClean="0">
                <a:solidFill>
                  <a:srgbClr val="FF0000"/>
                </a:solidFill>
              </a:rPr>
              <a:t>Phomopsis</a:t>
            </a:r>
            <a:r>
              <a:rPr lang="es-ES" i="1" dirty="0" smtClean="0">
                <a:solidFill>
                  <a:srgbClr val="FF0000"/>
                </a:solidFill>
              </a:rPr>
              <a:t>/</a:t>
            </a:r>
            <a:r>
              <a:rPr lang="es-ES" i="1" dirty="0" err="1" smtClean="0">
                <a:solidFill>
                  <a:srgbClr val="FF0000"/>
                </a:solidFill>
              </a:rPr>
              <a:t>longicolla</a:t>
            </a:r>
            <a:r>
              <a:rPr lang="es-ES" i="1" dirty="0" smtClean="0">
                <a:solidFill>
                  <a:srgbClr val="FF0000"/>
                </a:solidFill>
              </a:rPr>
              <a:t> </a:t>
            </a:r>
            <a:endParaRPr lang="es-MX" i="1" dirty="0">
              <a:solidFill>
                <a:srgbClr val="FF0000"/>
              </a:solidFill>
            </a:endParaRPr>
          </a:p>
        </p:txBody>
      </p:sp>
      <p:pic>
        <p:nvPicPr>
          <p:cNvPr id="4" name="Picture 6" descr="H:\Micetoma granos blancos\Micetoma gr bcos ctol 19 mar 09 (3)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73905" y="686516"/>
            <a:ext cx="4642454" cy="3481841"/>
          </a:xfrm>
          <a:prstGeom prst="rect">
            <a:avLst/>
          </a:prstGeom>
          <a:noFill/>
        </p:spPr>
      </p:pic>
      <p:pic>
        <p:nvPicPr>
          <p:cNvPr id="5" name="Picture 7" descr="H:\Micetoma granos blancos\Micetoma gr bcos Mco Antonio\BIOPSIAS\Grans bl HG1.jpg"/>
          <p:cNvPicPr>
            <a:picLocks noChangeAspect="1" noChangeArrowheads="1"/>
          </p:cNvPicPr>
          <p:nvPr/>
        </p:nvPicPr>
        <p:blipFill>
          <a:blip r:embed="rId3" cstate="print"/>
          <a:srcRect t="9311" r="10629"/>
          <a:stretch>
            <a:fillRect/>
          </a:stretch>
        </p:blipFill>
        <p:spPr bwMode="auto">
          <a:xfrm>
            <a:off x="3346344" y="4871054"/>
            <a:ext cx="2937082" cy="1986946"/>
          </a:xfrm>
          <a:prstGeom prst="rect">
            <a:avLst/>
          </a:prstGeom>
          <a:noFill/>
        </p:spPr>
      </p:pic>
      <p:pic>
        <p:nvPicPr>
          <p:cNvPr id="6" name="Picture 8" descr="H:\Micetoma granos blancos\Micetoma pb somaliensis (14)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004" y="4871054"/>
            <a:ext cx="2649261" cy="1986946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31751" y="59923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err="1"/>
              <a:t>Bonifaz</a:t>
            </a:r>
            <a:r>
              <a:rPr lang="es-ES" sz="1200" dirty="0"/>
              <a:t> A, Tirado-</a:t>
            </a:r>
            <a:r>
              <a:rPr lang="es-ES" sz="1200" dirty="0" err="1"/>
              <a:t>Sanchez</a:t>
            </a:r>
            <a:r>
              <a:rPr lang="es-ES" sz="1200" dirty="0"/>
              <a:t> A, Calderón </a:t>
            </a:r>
            <a:r>
              <a:rPr lang="es-ES" sz="1200" dirty="0" smtClean="0"/>
              <a:t>L</a:t>
            </a:r>
            <a:r>
              <a:rPr lang="es-ES" sz="1200" dirty="0"/>
              <a:t>, </a:t>
            </a:r>
            <a:r>
              <a:rPr lang="es-ES" sz="1200" dirty="0" err="1"/>
              <a:t>Saul</a:t>
            </a:r>
            <a:r>
              <a:rPr lang="es-ES" sz="1200" dirty="0"/>
              <a:t> A, </a:t>
            </a:r>
            <a:endParaRPr lang="es-ES" sz="1200" dirty="0" smtClean="0"/>
          </a:p>
          <a:p>
            <a:r>
              <a:rPr lang="es-ES" sz="1200" dirty="0" smtClean="0"/>
              <a:t>Araiza </a:t>
            </a:r>
            <a:r>
              <a:rPr lang="es-ES" sz="1200" dirty="0"/>
              <a:t>J, et </a:t>
            </a:r>
            <a:r>
              <a:rPr lang="es-ES" sz="1200" dirty="0" smtClean="0"/>
              <a:t>Al. </a:t>
            </a:r>
            <a:r>
              <a:rPr lang="es-ES" sz="1200" dirty="0" err="1" smtClean="0"/>
              <a:t>Mycetoma</a:t>
            </a:r>
            <a:r>
              <a:rPr lang="es-ES" sz="1200" dirty="0" smtClean="0"/>
              <a:t> </a:t>
            </a:r>
            <a:r>
              <a:rPr lang="es-ES" sz="1200" dirty="0" err="1"/>
              <a:t>experience</a:t>
            </a:r>
            <a:r>
              <a:rPr lang="es-ES" sz="1200" dirty="0"/>
              <a:t> of 482 </a:t>
            </a:r>
            <a:r>
              <a:rPr lang="es-ES" sz="1200" dirty="0" smtClean="0"/>
              <a:t>cases</a:t>
            </a:r>
          </a:p>
          <a:p>
            <a:r>
              <a:rPr lang="es-ES" sz="1200" dirty="0" smtClean="0"/>
              <a:t> </a:t>
            </a:r>
            <a:r>
              <a:rPr lang="es-ES" sz="1200" dirty="0"/>
              <a:t>in a single center in </a:t>
            </a:r>
            <a:r>
              <a:rPr lang="es-ES" sz="1200" dirty="0" err="1"/>
              <a:t>Mexico</a:t>
            </a:r>
            <a:r>
              <a:rPr lang="es-ES" sz="1200" dirty="0"/>
              <a:t>. </a:t>
            </a:r>
          </a:p>
          <a:p>
            <a:r>
              <a:rPr lang="es-ES" sz="1200" dirty="0" err="1"/>
              <a:t>PloS</a:t>
            </a:r>
            <a:r>
              <a:rPr lang="es-ES" sz="1200" dirty="0"/>
              <a:t> </a:t>
            </a:r>
            <a:r>
              <a:rPr lang="es-ES" sz="1200" dirty="0" err="1"/>
              <a:t>Negl</a:t>
            </a:r>
            <a:r>
              <a:rPr lang="es-ES" sz="1200" dirty="0"/>
              <a:t> </a:t>
            </a:r>
            <a:r>
              <a:rPr lang="es-ES" sz="1200" dirty="0" err="1"/>
              <a:t>Trop</a:t>
            </a:r>
            <a:r>
              <a:rPr lang="es-ES" sz="1200" dirty="0"/>
              <a:t> </a:t>
            </a:r>
            <a:r>
              <a:rPr lang="es-ES" sz="1200" dirty="0" err="1"/>
              <a:t>Dis</a:t>
            </a:r>
            <a:r>
              <a:rPr lang="es-ES" sz="1200" dirty="0"/>
              <a:t> 8(8) e 3102</a:t>
            </a:r>
          </a:p>
        </p:txBody>
      </p:sp>
    </p:spTree>
    <p:extLst>
      <p:ext uri="{BB962C8B-B14F-4D97-AF65-F5344CB8AC3E}">
        <p14:creationId xmlns:p14="http://schemas.microsoft.com/office/powerpoint/2010/main" val="20570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iatrogenizan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2638" y="1478359"/>
            <a:ext cx="4251960" cy="49377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err="1" smtClean="0"/>
              <a:t>Micetomas</a:t>
            </a:r>
            <a:endParaRPr lang="en-US" dirty="0" smtClean="0"/>
          </a:p>
          <a:p>
            <a:r>
              <a:rPr lang="en-US" dirty="0" smtClean="0"/>
              <a:t>Mal </a:t>
            </a:r>
            <a:r>
              <a:rPr lang="en-US" dirty="0" err="1" smtClean="0"/>
              <a:t>diagnosticados</a:t>
            </a:r>
            <a:endParaRPr lang="en-US" dirty="0" smtClean="0"/>
          </a:p>
          <a:p>
            <a:pPr lvl="1"/>
            <a:r>
              <a:rPr lang="en-US" dirty="0" err="1" smtClean="0"/>
              <a:t>Eumicetomas</a:t>
            </a:r>
            <a:endParaRPr lang="en-US" dirty="0" smtClean="0"/>
          </a:p>
          <a:p>
            <a:pPr lvl="1"/>
            <a:r>
              <a:rPr lang="en-US" dirty="0" err="1" smtClean="0"/>
              <a:t>Actinomicetomas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F:\Mis imágenes\CLINICAS MIAS\Micosis\Micetomas\Micetoma x tarantula\Actinomicetoma rodilla\Micetoma rodilla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71586" y="2164392"/>
            <a:ext cx="5025607" cy="3769205"/>
          </a:xfrm>
          <a:prstGeom prst="rect">
            <a:avLst/>
          </a:prstGeom>
          <a:noFill/>
        </p:spPr>
      </p:pic>
      <p:pic>
        <p:nvPicPr>
          <p:cNvPr id="6" name="Picture 5" descr="J:\Fotos Micetomas vectores inusuales\CIMG1606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30468"/>
            <a:ext cx="4041775" cy="3031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32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iatrogenizan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3913304" cy="49377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volumen</a:t>
            </a:r>
            <a:r>
              <a:rPr lang="en-US" dirty="0"/>
              <a:t>, </a:t>
            </a:r>
            <a:r>
              <a:rPr lang="en-US" dirty="0" err="1" smtClean="0"/>
              <a:t>fístulas</a:t>
            </a:r>
            <a:r>
              <a:rPr lang="en-US" dirty="0"/>
              <a:t>, </a:t>
            </a:r>
            <a:r>
              <a:rPr lang="en-US" dirty="0" err="1"/>
              <a:t>exudado</a:t>
            </a:r>
            <a:r>
              <a:rPr lang="en-US" dirty="0"/>
              <a:t> </a:t>
            </a:r>
            <a:r>
              <a:rPr lang="en-US" dirty="0" err="1"/>
              <a:t>serohemático</a:t>
            </a:r>
            <a:r>
              <a:rPr lang="en-US" dirty="0"/>
              <a:t> </a:t>
            </a:r>
            <a:r>
              <a:rPr lang="en-US" dirty="0" err="1"/>
              <a:t>purulento</a:t>
            </a:r>
            <a:r>
              <a:rPr lang="en-US" dirty="0"/>
              <a:t>- </a:t>
            </a:r>
            <a:r>
              <a:rPr lang="en-US" dirty="0" err="1"/>
              <a:t>granos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/>
              <a:t>M</a:t>
            </a:r>
            <a:r>
              <a:rPr lang="en-US" dirty="0" err="1" smtClean="0"/>
              <a:t>orfología</a:t>
            </a:r>
            <a:r>
              <a:rPr lang="en-US" dirty="0" smtClean="0"/>
              <a:t> </a:t>
            </a:r>
            <a:r>
              <a:rPr lang="en-US" dirty="0" err="1" smtClean="0"/>
              <a:t>inicial</a:t>
            </a:r>
            <a:r>
              <a:rPr lang="en-US" dirty="0" smtClean="0"/>
              <a:t> </a:t>
            </a:r>
            <a:r>
              <a:rPr lang="en-US" dirty="0" err="1" smtClean="0"/>
              <a:t>fomenta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Error </a:t>
            </a:r>
            <a:r>
              <a:rPr lang="en-US" dirty="0" err="1" smtClean="0"/>
              <a:t>diagnóstico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Tratamiento</a:t>
            </a:r>
            <a:r>
              <a:rPr lang="en-US" dirty="0" smtClean="0"/>
              <a:t> </a:t>
            </a:r>
            <a:r>
              <a:rPr lang="en-US" dirty="0" err="1" smtClean="0"/>
              <a:t>inadecuado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18" descr="07080015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lum contrast="6000"/>
          </a:blip>
          <a:srcRect t="-163" b="162"/>
          <a:stretch/>
        </p:blipFill>
        <p:spPr bwMode="auto">
          <a:xfrm>
            <a:off x="4134547" y="2487081"/>
            <a:ext cx="4447823" cy="33358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32337" y="181186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MINIMICETOMAS 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616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ENFERMEDADES TROPICALES – DESATENDIDAS</a:t>
            </a:r>
            <a:br>
              <a:rPr lang="es-ES" dirty="0" smtClean="0"/>
            </a:br>
            <a:r>
              <a:rPr lang="es-ES" dirty="0" smtClean="0"/>
              <a:t>Mayo 1013 OMS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74320" y="1436026"/>
            <a:ext cx="8595360" cy="453693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Úlcera de </a:t>
            </a:r>
            <a:r>
              <a:rPr lang="es-ES" dirty="0" err="1" smtClean="0"/>
              <a:t>Buruli</a:t>
            </a:r>
            <a:r>
              <a:rPr lang="es-ES" dirty="0" smtClean="0"/>
              <a:t>			* Lepra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Enfermedad de Chagas                        * </a:t>
            </a:r>
            <a:r>
              <a:rPr lang="es-ES" dirty="0" err="1" smtClean="0"/>
              <a:t>Filariasis</a:t>
            </a:r>
            <a:r>
              <a:rPr lang="es-ES" dirty="0" smtClean="0"/>
              <a:t> linfática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</a:t>
            </a:r>
            <a:r>
              <a:rPr lang="es-ES" dirty="0" err="1" smtClean="0"/>
              <a:t>Dracunculosis</a:t>
            </a:r>
            <a:r>
              <a:rPr lang="es-ES" dirty="0" smtClean="0"/>
              <a:t>			* </a:t>
            </a:r>
            <a:r>
              <a:rPr lang="es-ES" dirty="0" err="1" smtClean="0"/>
              <a:t>Oncocercosis</a:t>
            </a:r>
            <a:r>
              <a:rPr lang="es-ES" dirty="0" smtClean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</a:t>
            </a:r>
            <a:r>
              <a:rPr lang="es-ES" dirty="0" err="1" smtClean="0"/>
              <a:t>Echinococosis</a:t>
            </a:r>
            <a:r>
              <a:rPr lang="es-ES" dirty="0" smtClean="0"/>
              <a:t>			* Rabia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</a:t>
            </a:r>
            <a:r>
              <a:rPr lang="es-ES" dirty="0" err="1" smtClean="0"/>
              <a:t>Trematodiasis</a:t>
            </a:r>
            <a:r>
              <a:rPr lang="es-ES" dirty="0" smtClean="0"/>
              <a:t> por alimentos		* </a:t>
            </a:r>
            <a:r>
              <a:rPr lang="es-ES" dirty="0" err="1" smtClean="0"/>
              <a:t>Esquistosomiasis</a:t>
            </a:r>
            <a:r>
              <a:rPr lang="es-ES" dirty="0" smtClean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</a:t>
            </a:r>
            <a:r>
              <a:rPr lang="es-ES" dirty="0" err="1" smtClean="0"/>
              <a:t>Tripanozomiasis</a:t>
            </a:r>
            <a:r>
              <a:rPr lang="es-ES" dirty="0" smtClean="0"/>
              <a:t> africana		* Helmintiasis (suelo)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 </a:t>
            </a:r>
            <a:r>
              <a:rPr lang="es-ES" dirty="0" smtClean="0"/>
              <a:t>    (Enfermedad del sueño)		* Teniasis / cisticercosis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* </a:t>
            </a:r>
            <a:r>
              <a:rPr lang="es-ES" dirty="0" err="1" smtClean="0"/>
              <a:t>Leishmaniasis</a:t>
            </a:r>
            <a:r>
              <a:rPr lang="es-ES" dirty="0" smtClean="0"/>
              <a:t> 			* Tracoma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					* Pian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 </a:t>
            </a:r>
            <a:endParaRPr lang="es-ES" dirty="0"/>
          </a:p>
          <a:p>
            <a:pPr marL="0" indent="0">
              <a:lnSpc>
                <a:spcPct val="120000"/>
              </a:lnSpc>
              <a:buNone/>
            </a:pPr>
            <a:endParaRPr lang="es-ES" dirty="0" smtClean="0"/>
          </a:p>
          <a:p>
            <a:pPr marL="1243584" lvl="7" indent="0">
              <a:lnSpc>
                <a:spcPct val="120000"/>
              </a:lnSpc>
              <a:buNone/>
            </a:pPr>
            <a:endParaRPr lang="es-ES" dirty="0" smtClean="0"/>
          </a:p>
          <a:p>
            <a:pPr marL="1243584" lvl="7" indent="0">
              <a:lnSpc>
                <a:spcPct val="120000"/>
              </a:lnSpc>
              <a:buNone/>
            </a:pP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35178" y="5652302"/>
            <a:ext cx="6589139" cy="7478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El </a:t>
            </a:r>
            <a:r>
              <a:rPr lang="es-ES" dirty="0"/>
              <a:t>28 de Mayo de 2016 la asamblea de la </a:t>
            </a:r>
            <a:r>
              <a:rPr lang="es-ES" dirty="0" smtClean="0"/>
              <a:t>OMS resolvió </a:t>
            </a:r>
            <a:r>
              <a:rPr lang="es-ES" dirty="0"/>
              <a:t>agregar</a:t>
            </a:r>
          </a:p>
          <a:p>
            <a:pPr>
              <a:lnSpc>
                <a:spcPct val="120000"/>
              </a:lnSpc>
            </a:pPr>
            <a:r>
              <a:rPr lang="es-ES" dirty="0"/>
              <a:t>al  MICETOMA al grupo de Enfermedades Tropicales Desatendidas</a:t>
            </a:r>
          </a:p>
        </p:txBody>
      </p:sp>
    </p:spTree>
    <p:extLst>
      <p:ext uri="{BB962C8B-B14F-4D97-AF65-F5344CB8AC3E}">
        <p14:creationId xmlns:p14="http://schemas.microsoft.com/office/powerpoint/2010/main" val="70267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iatrogenizan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7391" y="1584189"/>
            <a:ext cx="4251960" cy="4937760"/>
          </a:xfrm>
        </p:spPr>
        <p:txBody>
          <a:bodyPr>
            <a:normAutofit/>
          </a:bodyPr>
          <a:lstStyle/>
          <a:p>
            <a:r>
              <a:rPr lang="en-US" sz="2800" dirty="0" err="1"/>
              <a:t>Tratamientos</a:t>
            </a:r>
            <a:r>
              <a:rPr lang="en-US" sz="2800" dirty="0"/>
              <a:t> </a:t>
            </a:r>
            <a:r>
              <a:rPr lang="en-US" sz="2800" dirty="0" err="1"/>
              <a:t>iniciales</a:t>
            </a:r>
            <a:r>
              <a:rPr lang="en-US" sz="2800" dirty="0"/>
              <a:t> </a:t>
            </a:r>
            <a:r>
              <a:rPr lang="en-US" sz="2800" dirty="0" err="1"/>
              <a:t>inadecuados</a:t>
            </a:r>
            <a:r>
              <a:rPr lang="en-US" sz="2800" dirty="0"/>
              <a:t> </a:t>
            </a:r>
            <a:endParaRPr lang="en-US" sz="2800" dirty="0" smtClean="0"/>
          </a:p>
          <a:p>
            <a:pPr lvl="1"/>
            <a:r>
              <a:rPr lang="en-US" sz="2400" dirty="0" err="1" smtClean="0"/>
              <a:t>Medicamento</a:t>
            </a:r>
            <a:r>
              <a:rPr lang="en-US" sz="2400" dirty="0" smtClean="0"/>
              <a:t> </a:t>
            </a:r>
            <a:r>
              <a:rPr lang="en-US" sz="2400" dirty="0" err="1" smtClean="0"/>
              <a:t>específico</a:t>
            </a:r>
            <a:endParaRPr lang="en-US" sz="2400" dirty="0" smtClean="0"/>
          </a:p>
          <a:p>
            <a:pPr lvl="2"/>
            <a:r>
              <a:rPr lang="en-US" sz="2000" dirty="0" smtClean="0"/>
              <a:t>AB – </a:t>
            </a:r>
            <a:r>
              <a:rPr lang="en-US" sz="2000" dirty="0" err="1" smtClean="0"/>
              <a:t>eumicetomas</a:t>
            </a:r>
            <a:endParaRPr lang="en-US" sz="2000" dirty="0" smtClean="0"/>
          </a:p>
          <a:p>
            <a:pPr lvl="2"/>
            <a:r>
              <a:rPr lang="en-US" sz="2000" dirty="0" err="1" smtClean="0"/>
              <a:t>Antimicóticos</a:t>
            </a:r>
            <a:r>
              <a:rPr lang="en-US" sz="2000" dirty="0" smtClean="0"/>
              <a:t> a </a:t>
            </a:r>
            <a:r>
              <a:rPr lang="en-US" sz="2000" dirty="0" err="1" smtClean="0"/>
              <a:t>actinomicetomas</a:t>
            </a:r>
            <a:endParaRPr lang="en-US" sz="2000" dirty="0"/>
          </a:p>
          <a:p>
            <a:pPr marL="342900" lvl="1">
              <a:buClr>
                <a:schemeClr val="accent1"/>
              </a:buClr>
            </a:pPr>
            <a:r>
              <a:rPr lang="en-US" sz="2400" dirty="0" err="1" smtClean="0"/>
              <a:t>Dosis</a:t>
            </a:r>
            <a:endParaRPr lang="en-US" sz="2400" dirty="0" smtClean="0"/>
          </a:p>
          <a:p>
            <a:pPr marL="708660" lvl="2">
              <a:buClr>
                <a:schemeClr val="accent1"/>
              </a:buClr>
            </a:pPr>
            <a:r>
              <a:rPr lang="en-US" sz="2000" dirty="0" err="1" smtClean="0"/>
              <a:t>Insuficiente</a:t>
            </a:r>
            <a:endParaRPr lang="en-US" sz="2000" dirty="0" smtClean="0"/>
          </a:p>
          <a:p>
            <a:pPr marL="708660" lvl="2">
              <a:buClr>
                <a:schemeClr val="accent1"/>
              </a:buClr>
            </a:pPr>
            <a:r>
              <a:rPr lang="en-US" sz="2000" dirty="0" err="1" smtClean="0"/>
              <a:t>Discontinuo</a:t>
            </a:r>
            <a:endParaRPr lang="en-US" sz="2000" dirty="0" smtClean="0"/>
          </a:p>
          <a:p>
            <a:pPr marL="708660" lvl="2">
              <a:buClr>
                <a:schemeClr val="accent1"/>
              </a:buClr>
            </a:pPr>
            <a:endParaRPr lang="en-US" sz="20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32228" y="1584189"/>
            <a:ext cx="4251960" cy="493776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Asintomáticos</a:t>
            </a:r>
            <a:r>
              <a:rPr lang="en-US" sz="2800" dirty="0"/>
              <a:t>/ </a:t>
            </a:r>
            <a:r>
              <a:rPr lang="en-US" sz="2800" dirty="0" err="1"/>
              <a:t>poca</a:t>
            </a:r>
            <a:r>
              <a:rPr lang="en-US" sz="2800" dirty="0"/>
              <a:t> </a:t>
            </a:r>
            <a:r>
              <a:rPr lang="en-US" sz="2800" dirty="0" err="1" smtClean="0"/>
              <a:t>sintomatología</a:t>
            </a:r>
            <a:endParaRPr lang="en-US" sz="2800" dirty="0"/>
          </a:p>
          <a:p>
            <a:pPr lvl="1"/>
            <a:r>
              <a:rPr lang="en-US" sz="2400" dirty="0" err="1"/>
              <a:t>Retraso</a:t>
            </a:r>
            <a:r>
              <a:rPr lang="en-US" sz="2400" dirty="0"/>
              <a:t> en </a:t>
            </a:r>
            <a:r>
              <a:rPr lang="en-US" sz="2400" dirty="0" err="1"/>
              <a:t>búsqueda</a:t>
            </a:r>
            <a:r>
              <a:rPr lang="en-US" sz="2400" dirty="0"/>
              <a:t> de </a:t>
            </a:r>
            <a:r>
              <a:rPr lang="en-US" sz="2400" dirty="0" err="1"/>
              <a:t>atención</a:t>
            </a:r>
            <a:r>
              <a:rPr lang="en-US" sz="2400" dirty="0"/>
              <a:t> </a:t>
            </a:r>
            <a:r>
              <a:rPr lang="en-US" sz="2400" dirty="0" err="1" smtClean="0"/>
              <a:t>médica</a:t>
            </a:r>
            <a:endParaRPr lang="en-US" sz="2400" dirty="0" smtClean="0"/>
          </a:p>
          <a:p>
            <a:pPr lvl="1"/>
            <a:r>
              <a:rPr lang="en-US" sz="2400" dirty="0" err="1" smtClean="0"/>
              <a:t>Interrupción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tratamiento</a:t>
            </a:r>
            <a:endParaRPr lang="en-US" sz="2400" dirty="0" smtClean="0"/>
          </a:p>
          <a:p>
            <a:pPr lvl="2"/>
            <a:r>
              <a:rPr lang="en-US" sz="2000" dirty="0" err="1" smtClean="0"/>
              <a:t>Falta</a:t>
            </a:r>
            <a:r>
              <a:rPr lang="en-US" sz="2000" dirty="0" smtClean="0"/>
              <a:t> de </a:t>
            </a:r>
            <a:r>
              <a:rPr lang="en-US" sz="2000" dirty="0" err="1" smtClean="0"/>
              <a:t>recursos</a:t>
            </a:r>
            <a:endParaRPr lang="en-US" sz="2000" dirty="0" smtClean="0"/>
          </a:p>
          <a:p>
            <a:pPr lvl="2"/>
            <a:r>
              <a:rPr lang="en-US" sz="2000" dirty="0" err="1" smtClean="0"/>
              <a:t>Mejoría</a:t>
            </a:r>
            <a:r>
              <a:rPr lang="en-US" sz="2000" dirty="0" smtClean="0"/>
              <a:t> </a:t>
            </a:r>
            <a:r>
              <a:rPr lang="en-US" sz="2000" dirty="0" err="1" smtClean="0"/>
              <a:t>parcial</a:t>
            </a:r>
            <a:endParaRPr lang="en-US" sz="2000" dirty="0" smtClean="0"/>
          </a:p>
          <a:p>
            <a:pPr lvl="2"/>
            <a:r>
              <a:rPr lang="en-US" sz="2000" dirty="0" err="1" smtClean="0"/>
              <a:t>Ignorancia</a:t>
            </a:r>
            <a:endParaRPr lang="en-US" sz="2000" dirty="0"/>
          </a:p>
          <a:p>
            <a:pPr marL="114300" indent="0"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1327" y="5674478"/>
            <a:ext cx="7385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/>
              <a:t>de </a:t>
            </a:r>
            <a:r>
              <a:rPr lang="en-US" dirty="0" err="1"/>
              <a:t>Sande</a:t>
            </a:r>
            <a:r>
              <a:rPr lang="en-US" dirty="0"/>
              <a:t> WW. (2013) Global burden of human </a:t>
            </a:r>
            <a:r>
              <a:rPr lang="en-US" dirty="0" err="1"/>
              <a:t>mycetoma</a:t>
            </a:r>
            <a:r>
              <a:rPr lang="en-US" dirty="0"/>
              <a:t>: a systematic review and meta-analysis. </a:t>
            </a:r>
            <a:r>
              <a:rPr lang="en-US" dirty="0" err="1"/>
              <a:t>PLoS</a:t>
            </a:r>
            <a:r>
              <a:rPr lang="en-US" dirty="0"/>
              <a:t> </a:t>
            </a:r>
            <a:r>
              <a:rPr lang="en-US" dirty="0" err="1"/>
              <a:t>Negl</a:t>
            </a:r>
            <a:r>
              <a:rPr lang="en-US" dirty="0"/>
              <a:t> Trop Dis 7: e2550. </a:t>
            </a:r>
            <a:r>
              <a:rPr lang="en-US" dirty="0" err="1"/>
              <a:t>doi</a:t>
            </a:r>
            <a:r>
              <a:rPr lang="en-US" dirty="0"/>
              <a:t>: 10.1371/journal.pntd.0002550 PMID: 24244780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6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36" y="91022"/>
            <a:ext cx="8591550" cy="1066800"/>
          </a:xfrm>
        </p:spPr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descuida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manejo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10" descr="tlatlauqui3 03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 t="2946" b="2946"/>
          <a:stretch>
            <a:fillRect/>
          </a:stretch>
        </p:blipFill>
        <p:spPr>
          <a:xfrm>
            <a:off x="711195" y="1536192"/>
            <a:ext cx="2790020" cy="3501475"/>
          </a:xfrm>
          <a:prstGeom prst="rect">
            <a:avLst/>
          </a:prstGeom>
          <a:noFill/>
          <a:ln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430039" y="1675287"/>
            <a:ext cx="4251960" cy="4937760"/>
          </a:xfrm>
        </p:spPr>
        <p:txBody>
          <a:bodyPr>
            <a:normAutofit/>
          </a:bodyPr>
          <a:lstStyle/>
          <a:p>
            <a:r>
              <a:rPr lang="en-US" sz="2800" dirty="0" err="1"/>
              <a:t>Comunidad</a:t>
            </a:r>
            <a:endParaRPr lang="en-US" sz="2800" dirty="0"/>
          </a:p>
          <a:p>
            <a:pPr lvl="1"/>
            <a:r>
              <a:rPr lang="en-US" sz="2400" dirty="0" err="1"/>
              <a:t>Pocos</a:t>
            </a:r>
            <a:r>
              <a:rPr lang="en-US" sz="2400" dirty="0"/>
              <a:t> </a:t>
            </a:r>
            <a:r>
              <a:rPr lang="en-US" sz="2400" dirty="0" err="1"/>
              <a:t>recursos</a:t>
            </a:r>
            <a:r>
              <a:rPr lang="en-US" sz="2400" dirty="0"/>
              <a:t> </a:t>
            </a:r>
            <a:r>
              <a:rPr lang="en-US" sz="2400" dirty="0" err="1" smtClean="0"/>
              <a:t>económicos</a:t>
            </a:r>
            <a:endParaRPr lang="en-US" sz="2400" dirty="0"/>
          </a:p>
          <a:p>
            <a:pPr lvl="1"/>
            <a:r>
              <a:rPr lang="en-US" sz="2400" dirty="0" err="1" smtClean="0"/>
              <a:t>Temor</a:t>
            </a:r>
            <a:endParaRPr lang="en-US" sz="2400" dirty="0" smtClean="0"/>
          </a:p>
          <a:p>
            <a:pPr lvl="1"/>
            <a:r>
              <a:rPr lang="en-US" sz="2400" dirty="0" err="1" smtClean="0"/>
              <a:t>Idioma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dirty="0" err="1" smtClean="0"/>
              <a:t>Distancia</a:t>
            </a:r>
            <a:endParaRPr lang="en-US" sz="2400" dirty="0" smtClean="0"/>
          </a:p>
          <a:p>
            <a:pPr lvl="1"/>
            <a:r>
              <a:rPr lang="en-US" sz="2400" dirty="0" err="1" smtClean="0"/>
              <a:t>Necesidades</a:t>
            </a:r>
            <a:r>
              <a:rPr lang="en-US" sz="2400" dirty="0" smtClean="0"/>
              <a:t> </a:t>
            </a:r>
            <a:r>
              <a:rPr lang="en-US" sz="2400" dirty="0" err="1" smtClean="0"/>
              <a:t>prioritarias</a:t>
            </a:r>
            <a:endParaRPr lang="en-US" sz="2400" dirty="0" smtClean="0"/>
          </a:p>
          <a:p>
            <a:pPr lvl="1"/>
            <a:r>
              <a:rPr lang="en-US" sz="2400" dirty="0" err="1" smtClean="0"/>
              <a:t>Síntomas</a:t>
            </a:r>
            <a:r>
              <a:rPr lang="en-US" sz="2400" dirty="0" smtClean="0"/>
              <a:t> </a:t>
            </a:r>
            <a:r>
              <a:rPr lang="en-US" sz="2400" dirty="0" err="1" smtClean="0"/>
              <a:t>escasos</a:t>
            </a:r>
            <a:r>
              <a:rPr lang="en-US" sz="2400" dirty="0" smtClean="0"/>
              <a:t> o </a:t>
            </a:r>
            <a:r>
              <a:rPr lang="en-US" sz="2400" dirty="0" err="1" smtClean="0"/>
              <a:t>mínimos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0250" y="5623810"/>
            <a:ext cx="73469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Zein</a:t>
            </a:r>
            <a:r>
              <a:rPr lang="en-US" sz="1600" dirty="0" smtClean="0"/>
              <a:t> HA, </a:t>
            </a:r>
            <a:r>
              <a:rPr lang="en-US" sz="1600" dirty="0" err="1" smtClean="0"/>
              <a:t>Fahal</a:t>
            </a:r>
            <a:r>
              <a:rPr lang="en-US" sz="1600" dirty="0" smtClean="0"/>
              <a:t> AH, </a:t>
            </a:r>
            <a:r>
              <a:rPr lang="en-US" sz="1600" dirty="0" err="1" smtClean="0"/>
              <a:t>Mahgoube</a:t>
            </a:r>
            <a:r>
              <a:rPr lang="en-US" sz="1600" dirty="0" smtClean="0"/>
              <a:t> </a:t>
            </a:r>
            <a:r>
              <a:rPr lang="en-US" sz="1600" dirty="0" err="1" smtClean="0"/>
              <a:t>lS</a:t>
            </a:r>
            <a:r>
              <a:rPr lang="en-US" sz="1600" dirty="0" smtClean="0"/>
              <a:t>, El Hassan TA, Abdel</a:t>
            </a:r>
            <a:r>
              <a:rPr lang="en-US" sz="1600" dirty="0"/>
              <a:t>-</a:t>
            </a:r>
            <a:r>
              <a:rPr lang="en-US" sz="1600" dirty="0" err="1" smtClean="0"/>
              <a:t>Rahman</a:t>
            </a:r>
            <a:r>
              <a:rPr lang="en-US" sz="1600" dirty="0" smtClean="0"/>
              <a:t> ME. Predictors </a:t>
            </a:r>
            <a:r>
              <a:rPr lang="en-US" sz="1600" dirty="0"/>
              <a:t>of cure, amputation and follow-up dropout among patients with </a:t>
            </a:r>
            <a:r>
              <a:rPr lang="en-US" sz="1600" dirty="0" err="1"/>
              <a:t>mycetoma</a:t>
            </a:r>
            <a:r>
              <a:rPr lang="en-US" sz="1600" dirty="0"/>
              <a:t> seen at the </a:t>
            </a:r>
            <a:r>
              <a:rPr lang="en-US" sz="1600" dirty="0" err="1"/>
              <a:t>Mycetoma</a:t>
            </a:r>
            <a:r>
              <a:rPr lang="en-US" sz="1600" dirty="0"/>
              <a:t> Research Centre, University of Khartoum, Sudan. Trans R </a:t>
            </a:r>
            <a:r>
              <a:rPr lang="en-US" sz="1600" dirty="0" err="1"/>
              <a:t>Soc</a:t>
            </a:r>
            <a:r>
              <a:rPr lang="en-US" sz="1600" dirty="0"/>
              <a:t> Trop Med </a:t>
            </a:r>
            <a:r>
              <a:rPr lang="en-US" sz="1600" dirty="0" err="1" smtClean="0"/>
              <a:t>Hyg</a:t>
            </a:r>
            <a:r>
              <a:rPr lang="en-US" sz="1600" dirty="0" smtClean="0"/>
              <a:t>. 2012;106</a:t>
            </a:r>
            <a:r>
              <a:rPr lang="en-US" sz="1600" dirty="0"/>
              <a:t>: 639–644.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151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6638"/>
          </a:xfrm>
        </p:spPr>
        <p:txBody>
          <a:bodyPr/>
          <a:lstStyle/>
          <a:p>
            <a:r>
              <a:rPr lang="en-US" dirty="0" err="1" smtClean="0"/>
              <a:t>Actinomicetoma</a:t>
            </a:r>
            <a:r>
              <a:rPr lang="en-US" dirty="0" smtClean="0"/>
              <a:t> </a:t>
            </a:r>
            <a:r>
              <a:rPr lang="en-US" dirty="0" err="1" smtClean="0"/>
              <a:t>iatrogenizado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Masc</a:t>
            </a:r>
            <a:r>
              <a:rPr lang="en-US" dirty="0" smtClean="0"/>
              <a:t> 21a</a:t>
            </a:r>
          </a:p>
          <a:p>
            <a:r>
              <a:rPr lang="en-US" dirty="0" err="1" smtClean="0"/>
              <a:t>Campesino</a:t>
            </a:r>
            <a:endParaRPr lang="en-US" dirty="0" smtClean="0"/>
          </a:p>
          <a:p>
            <a:r>
              <a:rPr lang="en-US" dirty="0" err="1" smtClean="0"/>
              <a:t>Cirugía</a:t>
            </a:r>
            <a:r>
              <a:rPr lang="en-US" dirty="0" smtClean="0"/>
              <a:t> 1 </a:t>
            </a:r>
            <a:r>
              <a:rPr lang="en-US" dirty="0" err="1" smtClean="0"/>
              <a:t>semana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:\Micetoma iatrogenizado\Micetoma iatrogenizado x med gral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1776" y="1739387"/>
            <a:ext cx="5018587" cy="3763941"/>
          </a:xfrm>
          <a:prstGeom prst="rect">
            <a:avLst/>
          </a:prstGeom>
          <a:noFill/>
        </p:spPr>
      </p:pic>
      <p:pic>
        <p:nvPicPr>
          <p:cNvPr id="6" name="Picture 5" descr="E:\Micetoma iatrogenizado\Micetoma iatrogen post tx V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532" y="3304176"/>
            <a:ext cx="2373269" cy="3164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21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9714"/>
            <a:ext cx="8591550" cy="1066800"/>
          </a:xfrm>
        </p:spPr>
        <p:txBody>
          <a:bodyPr/>
          <a:lstStyle/>
          <a:p>
            <a:r>
              <a:rPr lang="en-US" dirty="0" err="1" smtClean="0"/>
              <a:t>Actinomicetoma</a:t>
            </a:r>
            <a:r>
              <a:rPr lang="en-US" dirty="0" smtClean="0"/>
              <a:t> </a:t>
            </a:r>
            <a:r>
              <a:rPr lang="en-US" dirty="0" err="1" smtClean="0"/>
              <a:t>iatrogenizado</a:t>
            </a:r>
            <a:endParaRPr lang="en-US" dirty="0"/>
          </a:p>
        </p:txBody>
      </p:sp>
      <p:pic>
        <p:nvPicPr>
          <p:cNvPr id="5" name="Content Placeholder 4" descr="IPHONE JULIO 2014 14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67" b="6792"/>
          <a:stretch/>
        </p:blipFill>
        <p:spPr>
          <a:xfrm rot="5400000">
            <a:off x="556973" y="1508075"/>
            <a:ext cx="4980625" cy="450707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96246" y="1390242"/>
            <a:ext cx="4251960" cy="4937760"/>
          </a:xfrm>
        </p:spPr>
        <p:txBody>
          <a:bodyPr>
            <a:normAutofit/>
          </a:bodyPr>
          <a:lstStyle/>
          <a:p>
            <a:r>
              <a:rPr lang="en-US" sz="2400" dirty="0" err="1"/>
              <a:t>Ocupación</a:t>
            </a:r>
            <a:r>
              <a:rPr lang="en-US" sz="2400" dirty="0"/>
              <a:t>: Maestro</a:t>
            </a:r>
          </a:p>
          <a:p>
            <a:r>
              <a:rPr lang="en-US" sz="2400" dirty="0" err="1"/>
              <a:t>Traumatismo</a:t>
            </a:r>
            <a:r>
              <a:rPr lang="en-US" sz="2400" dirty="0"/>
              <a:t> </a:t>
            </a:r>
            <a:r>
              <a:rPr lang="en-US" sz="2400" dirty="0" err="1" smtClean="0"/>
              <a:t>desconocido</a:t>
            </a:r>
            <a:endParaRPr lang="en-US" sz="2400" dirty="0" smtClean="0"/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 err="1" smtClean="0"/>
              <a:t>Itraconazol</a:t>
            </a:r>
            <a:r>
              <a:rPr lang="en-US" sz="2400" dirty="0" smtClean="0"/>
              <a:t> 100mg</a:t>
            </a:r>
          </a:p>
          <a:p>
            <a:r>
              <a:rPr lang="en-US" sz="2400" dirty="0" smtClean="0"/>
              <a:t>6 </a:t>
            </a:r>
            <a:r>
              <a:rPr lang="en-US" sz="2400" dirty="0" err="1" smtClean="0"/>
              <a:t>meses</a:t>
            </a:r>
            <a:endParaRPr lang="en-US" sz="2400" dirty="0" smtClean="0"/>
          </a:p>
          <a:p>
            <a:r>
              <a:rPr lang="en-US" sz="2400" dirty="0" err="1" smtClean="0"/>
              <a:t>Curaciones</a:t>
            </a:r>
            <a:endParaRPr lang="en-US" sz="2400" dirty="0" smtClean="0"/>
          </a:p>
          <a:p>
            <a:r>
              <a:rPr lang="en-US" sz="2400" dirty="0" smtClean="0"/>
              <a:t>1 </a:t>
            </a:r>
            <a:r>
              <a:rPr lang="en-US" sz="2400" dirty="0" err="1" smtClean="0"/>
              <a:t>año</a:t>
            </a:r>
            <a:r>
              <a:rPr lang="en-US" sz="2400" dirty="0" smtClean="0"/>
              <a:t> de </a:t>
            </a:r>
            <a:r>
              <a:rPr lang="en-US" sz="2400" dirty="0" err="1" smtClean="0"/>
              <a:t>evolución</a:t>
            </a:r>
            <a:endParaRPr lang="en-US" sz="2400" dirty="0" smtClean="0"/>
          </a:p>
          <a:p>
            <a:r>
              <a:rPr lang="en-US" sz="2400" dirty="0" err="1" smtClean="0"/>
              <a:t>Derechohabiente</a:t>
            </a:r>
            <a:r>
              <a:rPr lang="en-US" sz="2400" dirty="0" smtClean="0"/>
              <a:t> de </a:t>
            </a:r>
            <a:r>
              <a:rPr lang="en-US" sz="2400" dirty="0" err="1" smtClean="0"/>
              <a:t>institución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3" name="Picture 2" descr="IMG_288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3" y="1271297"/>
            <a:ext cx="4437168" cy="49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Inflamación</a:t>
            </a:r>
            <a:r>
              <a:rPr lang="en-US" sz="4000" dirty="0" smtClean="0"/>
              <a:t> </a:t>
            </a:r>
            <a:r>
              <a:rPr lang="en-US" sz="4000" dirty="0" err="1" smtClean="0"/>
              <a:t>severa</a:t>
            </a:r>
            <a:r>
              <a:rPr lang="en-US" sz="4000" dirty="0" smtClean="0"/>
              <a:t>/</a:t>
            </a:r>
            <a:r>
              <a:rPr lang="en-US" sz="4000" dirty="0" err="1"/>
              <a:t>d</a:t>
            </a:r>
            <a:r>
              <a:rPr lang="en-US" sz="4000" dirty="0" err="1" smtClean="0"/>
              <a:t>año</a:t>
            </a:r>
            <a:r>
              <a:rPr lang="en-US" sz="4000" dirty="0" smtClean="0"/>
              <a:t> residual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975637" y="1541857"/>
            <a:ext cx="4251960" cy="493776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Cicatrices </a:t>
            </a:r>
            <a:r>
              <a:rPr lang="en-US" sz="2800" dirty="0" err="1" smtClean="0"/>
              <a:t>retractiles</a:t>
            </a:r>
            <a:endParaRPr lang="en-US" sz="2800" dirty="0" smtClean="0"/>
          </a:p>
          <a:p>
            <a:r>
              <a:rPr lang="en-US" sz="2800" dirty="0" smtClean="0"/>
              <a:t>Sin </a:t>
            </a:r>
            <a:r>
              <a:rPr lang="en-US" sz="2800" dirty="0" err="1" smtClean="0"/>
              <a:t>afección</a:t>
            </a:r>
            <a:r>
              <a:rPr lang="en-US" sz="2800" dirty="0" smtClean="0"/>
              <a:t> a pleura</a:t>
            </a:r>
          </a:p>
          <a:p>
            <a:r>
              <a:rPr lang="en-US" sz="2800" dirty="0" err="1" smtClean="0"/>
              <a:t>Limitación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movimientos</a:t>
            </a:r>
            <a:endParaRPr lang="en-US" sz="2800" dirty="0" smtClean="0"/>
          </a:p>
          <a:p>
            <a:r>
              <a:rPr lang="en-US" sz="2800" dirty="0" err="1" smtClean="0"/>
              <a:t>Adecuada</a:t>
            </a:r>
            <a:r>
              <a:rPr lang="en-US" sz="2800" dirty="0" smtClean="0"/>
              <a:t> </a:t>
            </a:r>
            <a:r>
              <a:rPr lang="en-US" sz="2800" dirty="0" err="1" smtClean="0"/>
              <a:t>respuesta</a:t>
            </a:r>
            <a:r>
              <a:rPr lang="en-US" sz="2800" dirty="0" smtClean="0"/>
              <a:t> a </a:t>
            </a:r>
            <a:r>
              <a:rPr lang="en-US" sz="2800" dirty="0" err="1" smtClean="0"/>
              <a:t>tratamiento</a:t>
            </a:r>
            <a:endParaRPr lang="en-US" sz="2800" dirty="0"/>
          </a:p>
        </p:txBody>
      </p:sp>
      <p:pic>
        <p:nvPicPr>
          <p:cNvPr id="9" name="Imagen 1" descr="IMG_32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1" y="1538566"/>
            <a:ext cx="3749318" cy="4999090"/>
          </a:xfrm>
          <a:prstGeom prst="rect">
            <a:avLst/>
          </a:prstGeom>
        </p:spPr>
      </p:pic>
      <p:pic>
        <p:nvPicPr>
          <p:cNvPr id="10" name="Picture 9" descr="IMG_288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6" r="3041" b="9429"/>
          <a:stretch/>
        </p:blipFill>
        <p:spPr>
          <a:xfrm>
            <a:off x="221791" y="1777317"/>
            <a:ext cx="4273697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Eumicetoma</a:t>
            </a:r>
            <a:r>
              <a:rPr lang="en-US" dirty="0" smtClean="0"/>
              <a:t> </a:t>
            </a:r>
            <a:r>
              <a:rPr lang="en-US" dirty="0" err="1" smtClean="0"/>
              <a:t>iatrogenizado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76225" y="1944011"/>
            <a:ext cx="4251960" cy="49377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 </a:t>
            </a:r>
            <a:r>
              <a:rPr lang="en-US" sz="2800" dirty="0" err="1" smtClean="0"/>
              <a:t>meses</a:t>
            </a:r>
            <a:r>
              <a:rPr lang="en-US" sz="2800" dirty="0" smtClean="0"/>
              <a:t> de </a:t>
            </a:r>
            <a:r>
              <a:rPr lang="en-US" sz="2800" dirty="0" err="1" smtClean="0"/>
              <a:t>evolución</a:t>
            </a:r>
            <a:endParaRPr lang="en-US" sz="2800" dirty="0" smtClean="0"/>
          </a:p>
          <a:p>
            <a:r>
              <a:rPr lang="en-US" sz="2800" dirty="0" err="1" smtClean="0"/>
              <a:t>Tratamiento</a:t>
            </a:r>
            <a:r>
              <a:rPr lang="en-US" sz="2800" dirty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MG</a:t>
            </a:r>
          </a:p>
          <a:p>
            <a:pPr lvl="1"/>
            <a:r>
              <a:rPr lang="en-US" sz="2400" dirty="0" err="1" smtClean="0"/>
              <a:t>Cirugía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2 </a:t>
            </a:r>
            <a:r>
              <a:rPr lang="en-US" sz="2400" dirty="0" err="1" smtClean="0"/>
              <a:t>meses</a:t>
            </a:r>
            <a:endParaRPr lang="en-US" sz="2400" dirty="0" smtClean="0"/>
          </a:p>
          <a:p>
            <a:pPr lvl="1"/>
            <a:r>
              <a:rPr lang="en-US" sz="2400" dirty="0" err="1" smtClean="0"/>
              <a:t>Clindamicina</a:t>
            </a:r>
            <a:endParaRPr lang="en-US" sz="2400" dirty="0" smtClean="0"/>
          </a:p>
          <a:p>
            <a:pPr lvl="1"/>
            <a:r>
              <a:rPr lang="en-US" sz="2400" dirty="0" err="1" smtClean="0"/>
              <a:t>Dicloxacilina</a:t>
            </a:r>
            <a:endParaRPr lang="en-US" sz="2400" dirty="0" smtClean="0"/>
          </a:p>
          <a:p>
            <a:pPr lvl="1"/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antibioticos</a:t>
            </a:r>
            <a:r>
              <a:rPr lang="en-US" sz="2400" dirty="0" smtClean="0"/>
              <a:t> no </a:t>
            </a:r>
            <a:r>
              <a:rPr lang="en-US" sz="2400" dirty="0" err="1" smtClean="0"/>
              <a:t>especificados</a:t>
            </a:r>
            <a:endParaRPr lang="en-US" sz="2400" dirty="0"/>
          </a:p>
        </p:txBody>
      </p:sp>
      <p:pic>
        <p:nvPicPr>
          <p:cNvPr id="6" name="Content Placeholder 5" descr="IPHONE JULIO 2014 399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r="-345"/>
          <a:stretch/>
        </p:blipFill>
        <p:spPr>
          <a:xfrm rot="5400000">
            <a:off x="3731969" y="2012830"/>
            <a:ext cx="4869015" cy="3629220"/>
          </a:xfrm>
        </p:spPr>
      </p:pic>
    </p:spTree>
    <p:extLst>
      <p:ext uri="{BB962C8B-B14F-4D97-AF65-F5344CB8AC3E}">
        <p14:creationId xmlns:p14="http://schemas.microsoft.com/office/powerpoint/2010/main" val="207581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61" y="286080"/>
            <a:ext cx="8151222" cy="1143000"/>
          </a:xfrm>
        </p:spPr>
        <p:txBody>
          <a:bodyPr/>
          <a:lstStyle/>
          <a:p>
            <a:r>
              <a:rPr lang="en-US" sz="4000" dirty="0" err="1" smtClean="0"/>
              <a:t>Micetomas</a:t>
            </a:r>
            <a:r>
              <a:rPr lang="en-US" sz="4000" dirty="0" smtClean="0"/>
              <a:t> </a:t>
            </a:r>
            <a:r>
              <a:rPr lang="en-US" sz="4400" dirty="0" smtClean="0"/>
              <a:t>-</a:t>
            </a:r>
            <a:r>
              <a:rPr lang="en-US" sz="4400" dirty="0" err="1" smtClean="0"/>
              <a:t>descuidados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17000" y="1546775"/>
            <a:ext cx="3972783" cy="4590288"/>
          </a:xfrm>
        </p:spPr>
        <p:txBody>
          <a:bodyPr>
            <a:noAutofit/>
          </a:bodyPr>
          <a:lstStyle/>
          <a:p>
            <a:r>
              <a:rPr lang="en-US" sz="2800" dirty="0" smtClean="0"/>
              <a:t>Error </a:t>
            </a:r>
            <a:r>
              <a:rPr lang="en-US" sz="2800" dirty="0" err="1" smtClean="0"/>
              <a:t>frecuente</a:t>
            </a:r>
            <a:r>
              <a:rPr lang="en-US" sz="2800" dirty="0" smtClean="0"/>
              <a:t> en </a:t>
            </a:r>
            <a:r>
              <a:rPr lang="en-US" sz="2800" dirty="0" err="1" smtClean="0"/>
              <a:t>actinomicetomas</a:t>
            </a:r>
            <a:endParaRPr lang="en-US" sz="2800" dirty="0" smtClean="0"/>
          </a:p>
          <a:p>
            <a:pPr lvl="1"/>
            <a:r>
              <a:rPr lang="en-US" sz="2400" dirty="0" err="1" smtClean="0"/>
              <a:t>Diagnóstico</a:t>
            </a:r>
            <a:r>
              <a:rPr lang="en-US" sz="2400" dirty="0" smtClean="0"/>
              <a:t> </a:t>
            </a:r>
            <a:r>
              <a:rPr lang="en-US" sz="2400" dirty="0" err="1" smtClean="0"/>
              <a:t>erróneo</a:t>
            </a:r>
            <a:r>
              <a:rPr lang="en-US" sz="2400" dirty="0" smtClean="0"/>
              <a:t> en </a:t>
            </a:r>
            <a:r>
              <a:rPr lang="en-US" sz="2400" dirty="0" err="1" smtClean="0"/>
              <a:t>etapas</a:t>
            </a:r>
            <a:r>
              <a:rPr lang="en-US" sz="2400" dirty="0" smtClean="0"/>
              <a:t> </a:t>
            </a:r>
            <a:r>
              <a:rPr lang="en-US" sz="2400" dirty="0" err="1" smtClean="0"/>
              <a:t>iniciales</a:t>
            </a:r>
            <a:endParaRPr lang="en-US" sz="2400" dirty="0" smtClean="0"/>
          </a:p>
          <a:p>
            <a:pPr lvl="2"/>
            <a:r>
              <a:rPr lang="en-US" sz="2000" dirty="0" err="1" smtClean="0"/>
              <a:t>Osteomielitis</a:t>
            </a:r>
            <a:endParaRPr lang="en-US" sz="2000" dirty="0" smtClean="0"/>
          </a:p>
          <a:p>
            <a:pPr lvl="2"/>
            <a:r>
              <a:rPr lang="en-US" sz="2000" dirty="0" smtClean="0"/>
              <a:t>Fistulas</a:t>
            </a:r>
          </a:p>
          <a:p>
            <a:pPr lvl="2"/>
            <a:r>
              <a:rPr lang="en-US" sz="2000" dirty="0" err="1" smtClean="0"/>
              <a:t>Abscesos</a:t>
            </a:r>
            <a:endParaRPr lang="en-US" sz="2000" dirty="0" smtClean="0"/>
          </a:p>
          <a:p>
            <a:pPr lvl="1"/>
            <a:r>
              <a:rPr lang="en-US" sz="2400" dirty="0" err="1" smtClean="0"/>
              <a:t>Negligencia</a:t>
            </a:r>
            <a:endParaRPr lang="en-US" sz="2400" dirty="0" smtClean="0"/>
          </a:p>
          <a:p>
            <a:pPr lvl="2"/>
            <a:r>
              <a:rPr lang="en-US" sz="2000" dirty="0" err="1" smtClean="0"/>
              <a:t>Tratamiento</a:t>
            </a:r>
            <a:r>
              <a:rPr lang="en-US" sz="2000" dirty="0" smtClean="0"/>
              <a:t> </a:t>
            </a:r>
            <a:r>
              <a:rPr lang="en-US" sz="2000" dirty="0" err="1" smtClean="0"/>
              <a:t>inadecuado</a:t>
            </a:r>
            <a:r>
              <a:rPr lang="en-US" sz="2000" dirty="0" smtClean="0"/>
              <a:t> o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tiempo</a:t>
            </a:r>
            <a:r>
              <a:rPr lang="en-US" sz="2000" dirty="0" smtClean="0"/>
              <a:t> </a:t>
            </a:r>
            <a:r>
              <a:rPr lang="en-US" sz="2000" dirty="0" err="1" smtClean="0"/>
              <a:t>limitado</a:t>
            </a:r>
            <a:r>
              <a:rPr lang="en-US" sz="2000" dirty="0" smtClean="0"/>
              <a:t> </a:t>
            </a:r>
            <a:r>
              <a:rPr lang="en-US" sz="2000" dirty="0" err="1" smtClean="0"/>
              <a:t>Cirugía</a:t>
            </a:r>
            <a:endParaRPr lang="en-US" sz="2000" dirty="0" smtClean="0"/>
          </a:p>
          <a:p>
            <a:pPr lvl="2"/>
            <a:r>
              <a:rPr lang="en-US" sz="2000" dirty="0" err="1" smtClean="0"/>
              <a:t>Descuido</a:t>
            </a:r>
            <a:r>
              <a:rPr lang="en-US" sz="2000" dirty="0" smtClean="0"/>
              <a:t> del </a:t>
            </a:r>
            <a:r>
              <a:rPr lang="en-US" sz="2000" dirty="0" err="1" smtClean="0"/>
              <a:t>paciente</a:t>
            </a:r>
            <a:endParaRPr lang="en-US" sz="2000" dirty="0" smtClean="0"/>
          </a:p>
          <a:p>
            <a:pPr lvl="3"/>
            <a:r>
              <a:rPr lang="en-US" sz="2000" dirty="0" err="1" smtClean="0"/>
              <a:t>Idiosincrasia</a:t>
            </a:r>
            <a:r>
              <a:rPr lang="en-US" sz="2000" dirty="0" smtClean="0"/>
              <a:t> 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</p:txBody>
      </p:sp>
      <p:pic>
        <p:nvPicPr>
          <p:cNvPr id="5" name="Picture 4" descr="G:\Mis imágenes\CLINICAS MIAS\Micosis\Micetomas\Micetoma + gr -\micetoma actino pierna tumoral (13)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Micetoma</a:t>
            </a:r>
            <a:r>
              <a:rPr lang="es-ES" dirty="0" smtClean="0"/>
              <a:t> cervical</a:t>
            </a:r>
            <a:endParaRPr lang="es-MX" dirty="0"/>
          </a:p>
        </p:txBody>
      </p:sp>
      <p:pic>
        <p:nvPicPr>
          <p:cNvPr id="5" name="4 Marcador de contenido" descr="Caso Micetoma Cervical con cuadriplejia fem 18a. + TAC y ED con granos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t="-18" b="-482"/>
          <a:stretch/>
        </p:blipFill>
        <p:spPr>
          <a:xfrm rot="5400000">
            <a:off x="-283890" y="1991529"/>
            <a:ext cx="5138823" cy="3874454"/>
          </a:xfrm>
        </p:spPr>
      </p:pic>
      <p:pic>
        <p:nvPicPr>
          <p:cNvPr id="6" name="5 Marcador de contenido" descr="Caso Micetoma Cervical con cuadriplejia fem 18a. + TAC y ED con granos (12)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/>
          <a:srcRect t="-534" b="-767"/>
          <a:stretch/>
        </p:blipFill>
        <p:spPr>
          <a:xfrm rot="5400000">
            <a:off x="3754141" y="1975528"/>
            <a:ext cx="5139432" cy="3905848"/>
          </a:xfrm>
        </p:spPr>
      </p:pic>
      <p:sp>
        <p:nvSpPr>
          <p:cNvPr id="3" name="TextBox 2"/>
          <p:cNvSpPr txBox="1"/>
          <p:nvPr/>
        </p:nvSpPr>
        <p:spPr>
          <a:xfrm>
            <a:off x="8161587" y="80451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Micetomas</a:t>
            </a:r>
            <a:r>
              <a:rPr lang="en-US" dirty="0" smtClean="0"/>
              <a:t> </a:t>
            </a:r>
            <a:r>
              <a:rPr lang="en-US" dirty="0" err="1" smtClean="0"/>
              <a:t>cervicales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9812" y="1721768"/>
            <a:ext cx="4251960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Fem 18 </a:t>
            </a:r>
            <a:r>
              <a:rPr lang="en-US" sz="2400" dirty="0" err="1" smtClean="0"/>
              <a:t>años</a:t>
            </a:r>
            <a:endParaRPr lang="en-US" sz="2400" dirty="0" smtClean="0"/>
          </a:p>
          <a:p>
            <a:r>
              <a:rPr lang="en-US" sz="2400" dirty="0" smtClean="0"/>
              <a:t>Crisis </a:t>
            </a:r>
            <a:r>
              <a:rPr lang="en-US" sz="2400" dirty="0" err="1" smtClean="0"/>
              <a:t>convulsivas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la </a:t>
            </a:r>
            <a:r>
              <a:rPr lang="en-US" sz="2400" dirty="0" err="1" smtClean="0"/>
              <a:t>infancia</a:t>
            </a:r>
            <a:endParaRPr lang="en-US" sz="2400" dirty="0"/>
          </a:p>
          <a:p>
            <a:r>
              <a:rPr lang="en-US" sz="2400" dirty="0" err="1" smtClean="0"/>
              <a:t>Restraso</a:t>
            </a:r>
            <a:r>
              <a:rPr lang="en-US" sz="2400" dirty="0" smtClean="0"/>
              <a:t> </a:t>
            </a:r>
            <a:r>
              <a:rPr lang="en-US" sz="2400" dirty="0" err="1" smtClean="0"/>
              <a:t>psicomotor</a:t>
            </a:r>
            <a:endParaRPr lang="en-US" sz="2400" dirty="0" smtClean="0"/>
          </a:p>
          <a:p>
            <a:r>
              <a:rPr lang="en-US" sz="2400" dirty="0" err="1" smtClean="0"/>
              <a:t>Duerme</a:t>
            </a:r>
            <a:r>
              <a:rPr lang="en-US" sz="2400" dirty="0" smtClean="0"/>
              <a:t> en </a:t>
            </a:r>
            <a:r>
              <a:rPr lang="en-US" sz="2400" dirty="0" err="1" smtClean="0"/>
              <a:t>petate</a:t>
            </a:r>
            <a:endParaRPr lang="en-US" sz="2400" dirty="0" smtClean="0"/>
          </a:p>
          <a:p>
            <a:r>
              <a:rPr lang="en-US" sz="2400" dirty="0" err="1" smtClean="0"/>
              <a:t>Cuadriplejia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 err="1" smtClean="0"/>
              <a:t>hace</a:t>
            </a:r>
            <a:r>
              <a:rPr lang="en-US" sz="2400" dirty="0" smtClean="0"/>
              <a:t> 1 </a:t>
            </a:r>
            <a:r>
              <a:rPr lang="en-US" sz="2400" dirty="0" err="1" smtClean="0"/>
              <a:t>año</a:t>
            </a:r>
            <a:endParaRPr lang="en-US" sz="2400" dirty="0" smtClean="0"/>
          </a:p>
          <a:p>
            <a:pPr lvl="1"/>
            <a:r>
              <a:rPr lang="en-US" sz="2000" dirty="0" smtClean="0"/>
              <a:t>Lesion </a:t>
            </a:r>
            <a:r>
              <a:rPr lang="en-US" sz="2000" dirty="0" err="1" smtClean="0"/>
              <a:t>medular</a:t>
            </a:r>
            <a:endParaRPr lang="en-US" sz="2000" dirty="0" smtClean="0"/>
          </a:p>
          <a:p>
            <a:r>
              <a:rPr lang="en-US" sz="2400" dirty="0" smtClean="0"/>
              <a:t>Sin </a:t>
            </a:r>
            <a:r>
              <a:rPr lang="en-US" sz="2400" dirty="0" err="1" smtClean="0"/>
              <a:t>tratamiento</a:t>
            </a:r>
            <a:r>
              <a:rPr lang="en-US" sz="2400" dirty="0" smtClean="0"/>
              <a:t> </a:t>
            </a:r>
            <a:r>
              <a:rPr lang="en-US" sz="2400" dirty="0" err="1" smtClean="0"/>
              <a:t>dermatológico</a:t>
            </a:r>
            <a:r>
              <a:rPr lang="en-US" sz="2400" dirty="0" smtClean="0"/>
              <a:t> </a:t>
            </a:r>
            <a:r>
              <a:rPr lang="en-US" sz="2400" dirty="0" err="1" smtClean="0"/>
              <a:t>previo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Caso Micetoma Cervical con cuadriplejia fem 18a. + TAC y ED con granos (28)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r="18932"/>
          <a:stretch>
            <a:fillRect/>
          </a:stretch>
        </p:blipFill>
        <p:spPr>
          <a:xfrm>
            <a:off x="4419600" y="1622045"/>
            <a:ext cx="3732483" cy="4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5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Iatrogenias</a:t>
            </a:r>
            <a:r>
              <a:rPr lang="en-US" dirty="0" smtClean="0"/>
              <a:t> </a:t>
            </a:r>
            <a:r>
              <a:rPr lang="en-US" dirty="0" err="1" smtClean="0"/>
              <a:t>quirúrgicas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6225" y="1679436"/>
            <a:ext cx="4251960" cy="49377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400" dirty="0" smtClean="0"/>
          </a:p>
          <a:p>
            <a:r>
              <a:rPr lang="en-US" sz="2400" dirty="0" err="1" smtClean="0"/>
              <a:t>Diseminación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lesiones</a:t>
            </a:r>
            <a:endParaRPr lang="en-US" sz="2400" dirty="0" smtClean="0"/>
          </a:p>
          <a:p>
            <a:r>
              <a:rPr lang="en-US" sz="2400" dirty="0" err="1" smtClean="0"/>
              <a:t>Potencial</a:t>
            </a:r>
            <a:r>
              <a:rPr lang="en-US" sz="2400" dirty="0" smtClean="0"/>
              <a:t> mayor </a:t>
            </a:r>
            <a:r>
              <a:rPr lang="en-US" sz="2400" dirty="0" err="1" smtClean="0"/>
              <a:t>afeccion</a:t>
            </a:r>
            <a:r>
              <a:rPr lang="en-US" sz="2400" dirty="0" smtClean="0"/>
              <a:t> </a:t>
            </a:r>
            <a:r>
              <a:rPr lang="en-US" sz="2400" dirty="0" err="1" smtClean="0"/>
              <a:t>ósea</a:t>
            </a:r>
            <a:endParaRPr lang="en-US" sz="2400" dirty="0" smtClean="0"/>
          </a:p>
          <a:p>
            <a:r>
              <a:rPr lang="en-US" sz="2400" dirty="0" smtClean="0"/>
              <a:t>Cicatrices </a:t>
            </a:r>
            <a:r>
              <a:rPr lang="en-US" sz="2400" dirty="0" err="1" smtClean="0"/>
              <a:t>deformantes</a:t>
            </a:r>
            <a:endParaRPr lang="en-US" sz="2400" dirty="0" smtClean="0"/>
          </a:p>
          <a:p>
            <a:r>
              <a:rPr lang="en-US" sz="2400" dirty="0" smtClean="0"/>
              <a:t>Mayor </a:t>
            </a:r>
            <a:r>
              <a:rPr lang="en-US" sz="2400" dirty="0" err="1" smtClean="0"/>
              <a:t>desperdicio</a:t>
            </a:r>
            <a:r>
              <a:rPr lang="en-US" sz="2400" dirty="0" smtClean="0"/>
              <a:t> de </a:t>
            </a:r>
            <a:r>
              <a:rPr lang="en-US" sz="2400" dirty="0" err="1" smtClean="0"/>
              <a:t>recursos</a:t>
            </a:r>
            <a:endParaRPr lang="en-US" sz="2400" dirty="0" smtClean="0"/>
          </a:p>
          <a:p>
            <a:pPr lvl="1"/>
            <a:r>
              <a:rPr lang="en-US" sz="2000" dirty="0" err="1" smtClean="0"/>
              <a:t>Económicos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err="1" smtClean="0"/>
              <a:t>Materiales</a:t>
            </a:r>
            <a:endParaRPr lang="en-US" sz="2000" dirty="0"/>
          </a:p>
        </p:txBody>
      </p:sp>
      <p:pic>
        <p:nvPicPr>
          <p:cNvPr id="10" name="Picture 10" descr="070700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>
            <a:fillRect/>
          </a:stretch>
        </p:blipFill>
        <p:spPr>
          <a:xfrm>
            <a:off x="4124154" y="3159681"/>
            <a:ext cx="4897438" cy="35179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 descr="Madurell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r="12448"/>
          <a:stretch>
            <a:fillRect/>
          </a:stretch>
        </p:blipFill>
        <p:spPr bwMode="auto">
          <a:xfrm>
            <a:off x="5130863" y="228601"/>
            <a:ext cx="3167063" cy="28702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5538051" y="3111855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Dra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Gpe</a:t>
            </a:r>
            <a:r>
              <a:rPr lang="en-US" dirty="0" smtClean="0">
                <a:solidFill>
                  <a:schemeClr val="bg1"/>
                </a:solidFill>
              </a:rPr>
              <a:t>. Chavez.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021" y="519281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s-ES" sz="4000" dirty="0" smtClean="0"/>
              <a:t>Que son las enfermedades </a:t>
            </a:r>
            <a:br>
              <a:rPr lang="es-ES" sz="4000" dirty="0" smtClean="0"/>
            </a:br>
            <a:r>
              <a:rPr lang="es-ES" sz="4000" dirty="0" smtClean="0"/>
              <a:t>tropicales desatendidas 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74320" y="2101581"/>
            <a:ext cx="8595360" cy="493776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s-ES" sz="2800" dirty="0" smtClean="0"/>
              <a:t>Son enfermedades que proliferan en entornos empobrecidos, principalmente en los climas húmedos y calientes de las zonas tropicales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24604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Iatrogenias</a:t>
            </a:r>
            <a:r>
              <a:rPr lang="en-US" dirty="0" smtClean="0"/>
              <a:t> </a:t>
            </a:r>
            <a:r>
              <a:rPr lang="en-US" dirty="0" err="1" smtClean="0"/>
              <a:t>quirúrgicas</a:t>
            </a:r>
            <a:endParaRPr lang="en-US" dirty="0"/>
          </a:p>
        </p:txBody>
      </p:sp>
      <p:pic>
        <p:nvPicPr>
          <p:cNvPr id="5" name="Picture 5" descr="IMG_397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-14877" r="-1487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27475" y="1457193"/>
            <a:ext cx="4251960" cy="49377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err="1" smtClean="0"/>
              <a:t>Eumicetomas</a:t>
            </a:r>
            <a:endParaRPr lang="en-US" sz="2400" dirty="0" smtClean="0"/>
          </a:p>
          <a:p>
            <a:r>
              <a:rPr lang="en-US" sz="2400" dirty="0" err="1" smtClean="0"/>
              <a:t>Tx</a:t>
            </a:r>
            <a:r>
              <a:rPr lang="en-US" sz="2400" dirty="0" smtClean="0"/>
              <a:t> </a:t>
            </a:r>
            <a:r>
              <a:rPr lang="en-US" sz="2400" dirty="0" err="1" smtClean="0"/>
              <a:t>quirurgico</a:t>
            </a:r>
            <a:r>
              <a:rPr lang="en-US" sz="2400" dirty="0" smtClean="0"/>
              <a:t> </a:t>
            </a:r>
            <a:r>
              <a:rPr lang="en-US" sz="2400" dirty="0" err="1" smtClean="0"/>
              <a:t>inicial</a:t>
            </a:r>
            <a:endParaRPr lang="en-US" sz="2400" dirty="0" smtClean="0"/>
          </a:p>
          <a:p>
            <a:r>
              <a:rPr lang="en-US" sz="2400" dirty="0" smtClean="0"/>
              <a:t>Mal </a:t>
            </a:r>
            <a:r>
              <a:rPr lang="en-US" sz="2400" dirty="0" err="1" smtClean="0"/>
              <a:t>diagnosticado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Ya</a:t>
            </a:r>
            <a:r>
              <a:rPr lang="en-US" sz="2400" dirty="0" smtClean="0"/>
              <a:t> </a:t>
            </a:r>
            <a:r>
              <a:rPr lang="en-US" sz="2400" dirty="0" err="1"/>
              <a:t>c</a:t>
            </a:r>
            <a:r>
              <a:rPr lang="en-US" sz="2400" dirty="0" err="1" smtClean="0"/>
              <a:t>onfirmado</a:t>
            </a:r>
            <a:r>
              <a:rPr lang="en-US" sz="2400" dirty="0" smtClean="0"/>
              <a:t> el dx</a:t>
            </a:r>
          </a:p>
          <a:p>
            <a:pPr lvl="1"/>
            <a:r>
              <a:rPr lang="en-US" sz="2000" dirty="0" err="1" smtClean="0"/>
              <a:t>Tx</a:t>
            </a:r>
            <a:r>
              <a:rPr lang="en-US" sz="2000" dirty="0" smtClean="0"/>
              <a:t> </a:t>
            </a:r>
            <a:r>
              <a:rPr lang="en-US" sz="2000" dirty="0" err="1" smtClean="0"/>
              <a:t>antimicótico</a:t>
            </a:r>
            <a:r>
              <a:rPr lang="en-US" sz="2000" dirty="0" smtClean="0"/>
              <a:t> (</a:t>
            </a:r>
            <a:r>
              <a:rPr lang="en-US" sz="2000" dirty="0" err="1" smtClean="0"/>
              <a:t>itra</a:t>
            </a:r>
            <a:r>
              <a:rPr lang="en-US" sz="2000" dirty="0" smtClean="0"/>
              <a:t> 300-400mg/d)</a:t>
            </a:r>
          </a:p>
          <a:p>
            <a:pPr lvl="1"/>
            <a:r>
              <a:rPr lang="en-US" sz="2000" dirty="0" err="1" smtClean="0"/>
              <a:t>Delimitación</a:t>
            </a:r>
            <a:r>
              <a:rPr lang="en-US" sz="2000" dirty="0" smtClean="0"/>
              <a:t> de la lesion 6m</a:t>
            </a:r>
          </a:p>
          <a:p>
            <a:pPr lvl="1"/>
            <a:r>
              <a:rPr lang="en-US" sz="2000" dirty="0" err="1" smtClean="0"/>
              <a:t>Cirugía</a:t>
            </a:r>
            <a:r>
              <a:rPr lang="en-US" sz="2000" dirty="0" smtClean="0"/>
              <a:t> + </a:t>
            </a:r>
            <a:r>
              <a:rPr lang="en-US" sz="2000" dirty="0"/>
              <a:t>3m </a:t>
            </a:r>
            <a:r>
              <a:rPr lang="en-US" sz="2000" dirty="0" err="1" smtClean="0"/>
              <a:t>Itra</a:t>
            </a:r>
            <a:endParaRPr lang="en-US" sz="2000" dirty="0" smtClean="0"/>
          </a:p>
          <a:p>
            <a:r>
              <a:rPr lang="en-US" sz="2400" dirty="0" err="1" smtClean="0"/>
              <a:t>Lesiones</a:t>
            </a:r>
            <a:r>
              <a:rPr lang="en-US" sz="2400" dirty="0" smtClean="0"/>
              <a:t> </a:t>
            </a:r>
            <a:r>
              <a:rPr lang="en-US" sz="2400" dirty="0" err="1" smtClean="0"/>
              <a:t>limitadas</a:t>
            </a:r>
            <a:endParaRPr lang="en-US" sz="2400" dirty="0" smtClean="0"/>
          </a:p>
          <a:p>
            <a:r>
              <a:rPr lang="en-US" sz="2400" dirty="0" smtClean="0"/>
              <a:t>Sin </a:t>
            </a:r>
            <a:r>
              <a:rPr lang="en-US" sz="2400" dirty="0" err="1" smtClean="0"/>
              <a:t>afección</a:t>
            </a:r>
            <a:r>
              <a:rPr lang="en-US" sz="2400" dirty="0" smtClean="0"/>
              <a:t> </a:t>
            </a:r>
            <a:r>
              <a:rPr lang="en-US" sz="2400" dirty="0" err="1" smtClean="0"/>
              <a:t>ósea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3 CuadroTexto"/>
          <p:cNvSpPr txBox="1"/>
          <p:nvPr/>
        </p:nvSpPr>
        <p:spPr>
          <a:xfrm>
            <a:off x="1202275" y="6215082"/>
            <a:ext cx="694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Suleiman</a:t>
            </a:r>
            <a:r>
              <a:rPr lang="es-ES" dirty="0" smtClean="0"/>
              <a:t> SH, </a:t>
            </a:r>
            <a:r>
              <a:rPr lang="es-ES" dirty="0" err="1" smtClean="0"/>
              <a:t>Wadaella</a:t>
            </a:r>
            <a:r>
              <a:rPr lang="es-ES" dirty="0" smtClean="0"/>
              <a:t> el S, </a:t>
            </a:r>
            <a:r>
              <a:rPr lang="es-ES" dirty="0" err="1" smtClean="0"/>
              <a:t>Fahal</a:t>
            </a:r>
            <a:r>
              <a:rPr lang="es-ES" dirty="0" smtClean="0"/>
              <a:t> AH,  “</a:t>
            </a:r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dirty="0" err="1" smtClean="0"/>
              <a:t>surgical</a:t>
            </a:r>
            <a:r>
              <a:rPr lang="es-ES" dirty="0" smtClean="0"/>
              <a:t> </a:t>
            </a:r>
            <a:r>
              <a:rPr lang="es-ES" dirty="0" err="1" smtClean="0"/>
              <a:t>treatment</a:t>
            </a:r>
            <a:r>
              <a:rPr lang="es-ES" dirty="0" smtClean="0"/>
              <a:t> of </a:t>
            </a:r>
            <a:r>
              <a:rPr lang="es-ES" dirty="0" err="1" smtClean="0"/>
              <a:t>Mycetoma</a:t>
            </a:r>
            <a:r>
              <a:rPr lang="es-ES" dirty="0" smtClean="0"/>
              <a:t>” </a:t>
            </a:r>
            <a:r>
              <a:rPr lang="es-ES" dirty="0" err="1" smtClean="0"/>
              <a:t>PLoS</a:t>
            </a:r>
            <a:r>
              <a:rPr lang="es-ES" dirty="0" smtClean="0"/>
              <a:t> </a:t>
            </a:r>
            <a:r>
              <a:rPr lang="es-ES" dirty="0" err="1" smtClean="0"/>
              <a:t>Negl</a:t>
            </a:r>
            <a:r>
              <a:rPr lang="es-ES" dirty="0" smtClean="0"/>
              <a:t> </a:t>
            </a:r>
            <a:r>
              <a:rPr lang="es-ES" dirty="0" err="1" smtClean="0"/>
              <a:t>Trop</a:t>
            </a:r>
            <a:r>
              <a:rPr lang="es-ES" dirty="0" smtClean="0"/>
              <a:t> </a:t>
            </a:r>
            <a:r>
              <a:rPr lang="es-ES" dirty="0" err="1" smtClean="0"/>
              <a:t>Dis</a:t>
            </a:r>
            <a:r>
              <a:rPr lang="es-ES" dirty="0" smtClean="0"/>
              <a:t>. 2016. Jun23;10(6)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643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6265" y="5735471"/>
            <a:ext cx="8591550" cy="1066800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5" name="Content Placeholder 4" descr="IMG_432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21427" r="21427"/>
          <a:stretch>
            <a:fillRect/>
          </a:stretch>
        </p:blipFill>
        <p:spPr bwMode="auto">
          <a:xfrm>
            <a:off x="169118" y="1895109"/>
            <a:ext cx="425196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5" descr="BMG M24a Post VAC Po eumicetoma (1)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lum bright="6000" contrast="12000"/>
          </a:blip>
          <a:srcRect t="6451" b="6451"/>
          <a:stretch>
            <a:fillRect/>
          </a:stretch>
        </p:blipFill>
        <p:spPr bwMode="auto">
          <a:xfrm>
            <a:off x="4615815" y="1864511"/>
            <a:ext cx="4251960" cy="493776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506" y="6392741"/>
            <a:ext cx="38290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698" y="-249609"/>
            <a:ext cx="7104315" cy="234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566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Educación</a:t>
            </a:r>
            <a:r>
              <a:rPr lang="en-US" dirty="0" smtClean="0"/>
              <a:t> </a:t>
            </a:r>
            <a:r>
              <a:rPr lang="en-US" dirty="0" err="1" smtClean="0"/>
              <a:t>médica</a:t>
            </a:r>
            <a:r>
              <a:rPr lang="en-US" dirty="0" smtClean="0"/>
              <a:t> continua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17638"/>
            <a:ext cx="7620000" cy="4983162"/>
          </a:xfrm>
        </p:spPr>
        <p:txBody>
          <a:bodyPr>
            <a:normAutofit/>
          </a:bodyPr>
          <a:lstStyle/>
          <a:p>
            <a:r>
              <a:rPr lang="en-US" dirty="0" smtClean="0"/>
              <a:t>“Merits and Pitfalls of Currently Used Diagnostic Tools in </a:t>
            </a:r>
            <a:r>
              <a:rPr lang="en-US" dirty="0" err="1" smtClean="0"/>
              <a:t>Mycetoma</a:t>
            </a:r>
            <a:r>
              <a:rPr lang="en-US" dirty="0" smtClean="0"/>
              <a:t>” Van de </a:t>
            </a:r>
            <a:r>
              <a:rPr lang="en-US" dirty="0" err="1" smtClean="0"/>
              <a:t>Sande</a:t>
            </a:r>
            <a:r>
              <a:rPr lang="en-US" dirty="0" smtClean="0"/>
              <a:t> W, </a:t>
            </a:r>
            <a:r>
              <a:rPr lang="en-US" dirty="0" err="1" smtClean="0"/>
              <a:t>Fahal</a:t>
            </a:r>
            <a:r>
              <a:rPr lang="en-US" dirty="0" smtClean="0"/>
              <a:t> A, </a:t>
            </a:r>
            <a:r>
              <a:rPr lang="en-US" dirty="0" err="1" smtClean="0"/>
              <a:t>Goodfellow</a:t>
            </a:r>
            <a:r>
              <a:rPr lang="en-US" dirty="0" smtClean="0"/>
              <a:t> M, et al. </a:t>
            </a:r>
          </a:p>
          <a:p>
            <a:r>
              <a:rPr lang="en-US" dirty="0" err="1" smtClean="0"/>
              <a:t>PLoS</a:t>
            </a:r>
            <a:r>
              <a:rPr lang="en-US" dirty="0" smtClean="0"/>
              <a:t> </a:t>
            </a:r>
            <a:r>
              <a:rPr lang="en-US" dirty="0" err="1" smtClean="0"/>
              <a:t>Negl</a:t>
            </a:r>
            <a:r>
              <a:rPr lang="en-US" dirty="0" smtClean="0"/>
              <a:t> Trop Dis, 2014;8(7):e2918</a:t>
            </a:r>
          </a:p>
          <a:p>
            <a:r>
              <a:rPr lang="en-US" dirty="0" err="1" smtClean="0"/>
              <a:t>Diferenciación</a:t>
            </a:r>
            <a:r>
              <a:rPr lang="en-US" dirty="0" smtClean="0"/>
              <a:t> entre </a:t>
            </a:r>
            <a:r>
              <a:rPr lang="en-US" dirty="0" err="1" smtClean="0"/>
              <a:t>actino</a:t>
            </a:r>
            <a:r>
              <a:rPr lang="en-US" dirty="0" smtClean="0"/>
              <a:t> y </a:t>
            </a:r>
            <a:r>
              <a:rPr lang="en-US" dirty="0" err="1" smtClean="0"/>
              <a:t>eumicetomas</a:t>
            </a:r>
            <a:endParaRPr lang="en-US" dirty="0" smtClean="0"/>
          </a:p>
          <a:p>
            <a:r>
              <a:rPr lang="en-US" dirty="0" err="1" smtClean="0"/>
              <a:t>Estudios</a:t>
            </a:r>
            <a:r>
              <a:rPr lang="en-US" dirty="0" smtClean="0"/>
              <a:t> de </a:t>
            </a:r>
            <a:r>
              <a:rPr lang="en-US" dirty="0" err="1" smtClean="0"/>
              <a:t>imagen</a:t>
            </a:r>
            <a:endParaRPr lang="en-US" dirty="0" smtClean="0"/>
          </a:p>
          <a:p>
            <a:r>
              <a:rPr lang="en-US" dirty="0" err="1" smtClean="0"/>
              <a:t>Cultivos</a:t>
            </a:r>
            <a:endParaRPr lang="en-US" dirty="0" smtClean="0"/>
          </a:p>
          <a:p>
            <a:r>
              <a:rPr lang="en-US" dirty="0" err="1" smtClean="0"/>
              <a:t>Histología</a:t>
            </a:r>
            <a:endParaRPr lang="en-US" dirty="0" smtClean="0"/>
          </a:p>
          <a:p>
            <a:r>
              <a:rPr lang="en-US" dirty="0" err="1" smtClean="0"/>
              <a:t>Estudios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r>
              <a:rPr lang="en-US" dirty="0" smtClean="0"/>
              <a:t> ($$$)</a:t>
            </a:r>
          </a:p>
          <a:p>
            <a:pPr lvl="1"/>
            <a:r>
              <a:rPr lang="en-US" dirty="0" err="1" smtClean="0"/>
              <a:t>Paises</a:t>
            </a:r>
            <a:r>
              <a:rPr lang="en-US" dirty="0" smtClean="0"/>
              <a:t> </a:t>
            </a:r>
            <a:r>
              <a:rPr lang="en-US" dirty="0" err="1" smtClean="0"/>
              <a:t>endemicos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herramientas</a:t>
            </a:r>
            <a:r>
              <a:rPr lang="en-US" dirty="0" smtClean="0"/>
              <a:t> </a:t>
            </a:r>
            <a:r>
              <a:rPr lang="en-US" dirty="0" err="1" smtClean="0"/>
              <a:t>Dx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Rápidas</a:t>
            </a:r>
            <a:r>
              <a:rPr lang="en-US" dirty="0" smtClean="0"/>
              <a:t> y </a:t>
            </a:r>
            <a:r>
              <a:rPr lang="en-US" dirty="0" err="1" smtClean="0"/>
              <a:t>económicas</a:t>
            </a:r>
            <a:endParaRPr lang="en-US" dirty="0"/>
          </a:p>
        </p:txBody>
      </p:sp>
      <p:pic>
        <p:nvPicPr>
          <p:cNvPr id="6" name="Content Placeholder 5" descr="micetomas imagenes Fahal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71" b="-39171"/>
          <a:stretch>
            <a:fillRect/>
          </a:stretch>
        </p:blipFill>
        <p:spPr>
          <a:xfrm>
            <a:off x="5019675" y="2600325"/>
            <a:ext cx="4124325" cy="5175250"/>
          </a:xfrm>
        </p:spPr>
      </p:pic>
    </p:spTree>
    <p:extLst>
      <p:ext uri="{BB962C8B-B14F-4D97-AF65-F5344CB8AC3E}">
        <p14:creationId xmlns:p14="http://schemas.microsoft.com/office/powerpoint/2010/main" val="277082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4763" y="-35974"/>
            <a:ext cx="8591550" cy="1066800"/>
          </a:xfrm>
        </p:spPr>
        <p:txBody>
          <a:bodyPr/>
          <a:lstStyle/>
          <a:p>
            <a:pPr algn="ctr"/>
            <a:r>
              <a:rPr lang="en-US" dirty="0" err="1" smtClean="0"/>
              <a:t>Evolución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661939"/>
            <a:ext cx="3962400" cy="3951288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Identificación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caso</a:t>
            </a:r>
            <a:endParaRPr lang="en-US" sz="2400" dirty="0" smtClean="0"/>
          </a:p>
          <a:p>
            <a:r>
              <a:rPr lang="en-US" sz="2400" dirty="0" err="1" smtClean="0"/>
              <a:t>Diagnóstico</a:t>
            </a:r>
            <a:r>
              <a:rPr lang="en-US" sz="2400" dirty="0" smtClean="0"/>
              <a:t> </a:t>
            </a:r>
            <a:r>
              <a:rPr lang="en-US" sz="2400" dirty="0" err="1" smtClean="0"/>
              <a:t>presuntivo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clínica</a:t>
            </a:r>
            <a:endParaRPr lang="en-US" sz="2400" dirty="0" smtClean="0"/>
          </a:p>
          <a:p>
            <a:r>
              <a:rPr lang="en-US" sz="2400" dirty="0" err="1"/>
              <a:t>Estudios</a:t>
            </a:r>
            <a:r>
              <a:rPr lang="en-US" sz="2400" dirty="0"/>
              <a:t> </a:t>
            </a:r>
            <a:r>
              <a:rPr lang="en-US" sz="2400" dirty="0" err="1"/>
              <a:t>complementarios</a:t>
            </a:r>
            <a:endParaRPr lang="en-US" sz="2400" dirty="0"/>
          </a:p>
          <a:p>
            <a:pPr lvl="1"/>
            <a:r>
              <a:rPr lang="en-US" sz="2000" dirty="0"/>
              <a:t>ED, </a:t>
            </a:r>
            <a:r>
              <a:rPr lang="en-US" sz="2000" dirty="0" err="1"/>
              <a:t>Cultivo</a:t>
            </a:r>
            <a:r>
              <a:rPr lang="en-US" sz="2000" dirty="0"/>
              <a:t>, </a:t>
            </a:r>
            <a:r>
              <a:rPr lang="en-US" sz="2000" dirty="0" err="1" smtClean="0"/>
              <a:t>Biopsia</a:t>
            </a:r>
            <a:endParaRPr lang="en-US" sz="2000" dirty="0" smtClean="0"/>
          </a:p>
          <a:p>
            <a:r>
              <a:rPr lang="en-US" sz="2400" dirty="0" err="1" smtClean="0"/>
              <a:t>Estudios</a:t>
            </a:r>
            <a:r>
              <a:rPr lang="en-US" sz="2400" dirty="0" smtClean="0"/>
              <a:t> de </a:t>
            </a:r>
            <a:r>
              <a:rPr lang="en-US" sz="2400" dirty="0" err="1" smtClean="0"/>
              <a:t>imagen</a:t>
            </a:r>
            <a:endParaRPr lang="en-US" sz="2400" dirty="0" smtClean="0"/>
          </a:p>
          <a:p>
            <a:pPr lvl="1"/>
            <a:r>
              <a:rPr lang="en-US" sz="2000" dirty="0" smtClean="0"/>
              <a:t>Rx, TAC, RM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Tx</a:t>
            </a:r>
            <a:r>
              <a:rPr lang="en-US" sz="2400" dirty="0" smtClean="0"/>
              <a:t> </a:t>
            </a:r>
            <a:r>
              <a:rPr lang="en-US" sz="2400" dirty="0" err="1" smtClean="0"/>
              <a:t>específico</a:t>
            </a:r>
            <a:endParaRPr lang="en-US" sz="2400" dirty="0" smtClean="0"/>
          </a:p>
          <a:p>
            <a:pPr marL="411480" lvl="1" indent="0">
              <a:buNone/>
            </a:pP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033414" y="1661939"/>
            <a:ext cx="3657600" cy="3951288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Identificación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caso</a:t>
            </a:r>
            <a:endParaRPr lang="en-US" sz="2400" dirty="0" smtClean="0"/>
          </a:p>
          <a:p>
            <a:r>
              <a:rPr lang="en-US" sz="2400" dirty="0" smtClean="0"/>
              <a:t>Error </a:t>
            </a:r>
            <a:r>
              <a:rPr lang="en-US" sz="2400" dirty="0" err="1" smtClean="0"/>
              <a:t>diagnóstico</a:t>
            </a:r>
            <a:r>
              <a:rPr lang="en-US" sz="2400" dirty="0" smtClean="0"/>
              <a:t> </a:t>
            </a:r>
            <a:r>
              <a:rPr lang="en-US" sz="2000" dirty="0" err="1" smtClean="0"/>
              <a:t>Osteomielitis</a:t>
            </a:r>
            <a:endParaRPr lang="en-US" sz="2000" dirty="0" smtClean="0"/>
          </a:p>
          <a:p>
            <a:r>
              <a:rPr lang="en-US" sz="2400" dirty="0" err="1" smtClean="0"/>
              <a:t>Estudios</a:t>
            </a:r>
            <a:r>
              <a:rPr lang="en-US" sz="2400" dirty="0" smtClean="0"/>
              <a:t> de </a:t>
            </a:r>
            <a:r>
              <a:rPr lang="en-US" sz="2400" dirty="0" err="1" smtClean="0"/>
              <a:t>imagen</a:t>
            </a:r>
            <a:r>
              <a:rPr lang="en-US" sz="2400" dirty="0" smtClean="0"/>
              <a:t> y </a:t>
            </a:r>
            <a:r>
              <a:rPr lang="en-US" sz="2400" dirty="0" err="1" smtClean="0"/>
              <a:t>laboratorio</a:t>
            </a:r>
            <a:endParaRPr lang="en-US" sz="2400" dirty="0" smtClean="0"/>
          </a:p>
          <a:p>
            <a:pPr lvl="1"/>
            <a:r>
              <a:rPr lang="en-US" sz="2000" dirty="0" err="1" smtClean="0"/>
              <a:t>Cultivo</a:t>
            </a:r>
            <a:r>
              <a:rPr lang="en-US" sz="2000" dirty="0"/>
              <a:t> </a:t>
            </a:r>
            <a:r>
              <a:rPr lang="en-US" sz="2000" dirty="0" smtClean="0"/>
              <a:t>de </a:t>
            </a:r>
            <a:r>
              <a:rPr lang="en-US" sz="2000" dirty="0" err="1" smtClean="0"/>
              <a:t>exudado</a:t>
            </a:r>
            <a:endParaRPr lang="en-US" sz="2000" dirty="0" smtClean="0"/>
          </a:p>
          <a:p>
            <a:pPr lvl="1"/>
            <a:r>
              <a:rPr lang="en-US" sz="2000" dirty="0" err="1" smtClean="0"/>
              <a:t>Negativo</a:t>
            </a:r>
            <a:r>
              <a:rPr lang="en-US" sz="2000" dirty="0" smtClean="0"/>
              <a:t> a 48hrs</a:t>
            </a:r>
          </a:p>
          <a:p>
            <a:r>
              <a:rPr lang="en-US" sz="2400" dirty="0" err="1" smtClean="0"/>
              <a:t>Cirugía</a:t>
            </a:r>
            <a:endParaRPr lang="en-US" sz="2400" dirty="0" smtClean="0"/>
          </a:p>
          <a:p>
            <a:pPr lvl="1"/>
            <a:r>
              <a:rPr lang="en-US" sz="2000" dirty="0" err="1" smtClean="0"/>
              <a:t>Parcial-amputación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003503"/>
            <a:ext cx="3657600" cy="639762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</a:rPr>
              <a:t>Ideal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5"/>
          </p:nvPr>
        </p:nvSpPr>
        <p:spPr>
          <a:xfrm>
            <a:off x="5350904" y="984829"/>
            <a:ext cx="3657600" cy="639762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800000"/>
                </a:solidFill>
              </a:rPr>
              <a:t>iatrogenia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4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3277" y="274638"/>
            <a:ext cx="7620000" cy="1143000"/>
          </a:xfrm>
        </p:spPr>
        <p:txBody>
          <a:bodyPr/>
          <a:lstStyle/>
          <a:p>
            <a:r>
              <a:rPr lang="en-US" dirty="0" err="1" smtClean="0"/>
              <a:t>Evolución</a:t>
            </a:r>
            <a:r>
              <a:rPr lang="en-US" dirty="0" smtClean="0"/>
              <a:t> </a:t>
            </a:r>
            <a:r>
              <a:rPr lang="en-US" dirty="0" err="1" smtClean="0"/>
              <a:t>prolongada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610783"/>
            <a:ext cx="7620000" cy="4478873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/>
              <a:t>Síntomas</a:t>
            </a:r>
            <a:r>
              <a:rPr lang="en-US" sz="2000" dirty="0" smtClean="0"/>
              <a:t> </a:t>
            </a:r>
            <a:r>
              <a:rPr lang="en-US" sz="2000" dirty="0" err="1" smtClean="0"/>
              <a:t>subjetivos</a:t>
            </a:r>
            <a:r>
              <a:rPr lang="en-US" sz="2000" dirty="0"/>
              <a:t> N</a:t>
            </a:r>
            <a:r>
              <a:rPr lang="en-US" sz="2000" dirty="0" smtClean="0"/>
              <a:t>o </a:t>
            </a:r>
            <a:r>
              <a:rPr lang="en-US" sz="2000" dirty="0" err="1" smtClean="0"/>
              <a:t>intensos</a:t>
            </a:r>
            <a:endParaRPr lang="en-US" sz="2000" dirty="0" smtClean="0"/>
          </a:p>
          <a:p>
            <a:r>
              <a:rPr lang="en-US" sz="2000" dirty="0" err="1" smtClean="0"/>
              <a:t>Búsqueda</a:t>
            </a:r>
            <a:r>
              <a:rPr lang="en-US" sz="2000" dirty="0" smtClean="0"/>
              <a:t> </a:t>
            </a:r>
            <a:r>
              <a:rPr lang="en-US" sz="2000" dirty="0" err="1" smtClean="0"/>
              <a:t>tardía</a:t>
            </a:r>
            <a:r>
              <a:rPr lang="en-US" sz="2000" dirty="0" smtClean="0"/>
              <a:t> de </a:t>
            </a:r>
            <a:r>
              <a:rPr lang="en-US" sz="2000" dirty="0" err="1" smtClean="0"/>
              <a:t>atención</a:t>
            </a:r>
            <a:r>
              <a:rPr lang="en-US" sz="2000" dirty="0" smtClean="0"/>
              <a:t> </a:t>
            </a:r>
            <a:r>
              <a:rPr lang="en-US" sz="2000" dirty="0" err="1" smtClean="0"/>
              <a:t>médica</a:t>
            </a:r>
            <a:endParaRPr lang="en-US" sz="2000" dirty="0" smtClean="0"/>
          </a:p>
          <a:p>
            <a:r>
              <a:rPr lang="en-US" sz="2000" dirty="0" err="1" smtClean="0"/>
              <a:t>Lesiones</a:t>
            </a:r>
            <a:r>
              <a:rPr lang="en-US" sz="2000" dirty="0" smtClean="0"/>
              <a:t> </a:t>
            </a:r>
            <a:r>
              <a:rPr lang="en-US" sz="2000" dirty="0" err="1" smtClean="0"/>
              <a:t>avanzadas</a:t>
            </a:r>
            <a:r>
              <a:rPr lang="en-US" sz="2000" dirty="0" smtClean="0"/>
              <a:t>/ </a:t>
            </a:r>
            <a:r>
              <a:rPr lang="en-US" sz="2000" dirty="0" err="1" smtClean="0"/>
              <a:t>deterioro</a:t>
            </a:r>
            <a:r>
              <a:rPr lang="en-US" sz="2000" dirty="0" smtClean="0"/>
              <a:t> de </a:t>
            </a:r>
            <a:r>
              <a:rPr lang="en-US" sz="2000" dirty="0" err="1" smtClean="0"/>
              <a:t>estado</a:t>
            </a:r>
            <a:r>
              <a:rPr lang="en-US" sz="2000" dirty="0" smtClean="0"/>
              <a:t> general o de </a:t>
            </a:r>
            <a:r>
              <a:rPr lang="en-US" sz="2000" dirty="0" err="1" smtClean="0"/>
              <a:t>función</a:t>
            </a:r>
            <a:endParaRPr lang="en-US" sz="2000" dirty="0" smtClean="0"/>
          </a:p>
          <a:p>
            <a:r>
              <a:rPr lang="en-US" sz="2000" dirty="0" err="1" smtClean="0"/>
              <a:t>Tratamiento</a:t>
            </a:r>
            <a:r>
              <a:rPr lang="en-US" sz="2000" dirty="0" smtClean="0"/>
              <a:t> </a:t>
            </a:r>
            <a:r>
              <a:rPr lang="en-US" sz="2000" dirty="0" err="1" smtClean="0"/>
              <a:t>prolongado</a:t>
            </a:r>
            <a:endParaRPr lang="en-US" sz="2000" dirty="0" smtClean="0"/>
          </a:p>
          <a:p>
            <a:r>
              <a:rPr lang="en-US" sz="2000" dirty="0" err="1" smtClean="0"/>
              <a:t>Costo</a:t>
            </a:r>
            <a:r>
              <a:rPr lang="en-US" sz="2000" dirty="0" smtClean="0"/>
              <a:t> </a:t>
            </a:r>
            <a:r>
              <a:rPr lang="en-US" sz="2000" dirty="0" err="1" smtClean="0"/>
              <a:t>elevado</a:t>
            </a:r>
            <a:r>
              <a:rPr lang="en-US" sz="2000" dirty="0" smtClean="0"/>
              <a:t> de </a:t>
            </a:r>
            <a:r>
              <a:rPr lang="en-US" sz="2000" dirty="0" err="1" smtClean="0"/>
              <a:t>tratamiento</a:t>
            </a:r>
            <a:r>
              <a:rPr lang="en-US" sz="2000" dirty="0" smtClean="0"/>
              <a:t> y </a:t>
            </a:r>
            <a:r>
              <a:rPr lang="en-US" sz="2000" dirty="0" err="1" smtClean="0"/>
              <a:t>atención</a:t>
            </a:r>
            <a:r>
              <a:rPr lang="en-US" sz="2000" dirty="0" smtClean="0"/>
              <a:t> </a:t>
            </a:r>
            <a:r>
              <a:rPr lang="en-US" sz="2000" dirty="0" err="1" smtClean="0"/>
              <a:t>médica</a:t>
            </a:r>
            <a:endParaRPr lang="en-US" sz="2000" dirty="0" smtClean="0"/>
          </a:p>
          <a:p>
            <a:pPr lvl="1"/>
            <a:r>
              <a:rPr lang="en-US" sz="1800" dirty="0" err="1" smtClean="0"/>
              <a:t>Distancia</a:t>
            </a:r>
            <a:r>
              <a:rPr lang="en-US" sz="1800" dirty="0" smtClean="0"/>
              <a:t>, </a:t>
            </a:r>
            <a:r>
              <a:rPr lang="en-US" sz="1800" dirty="0" err="1" smtClean="0"/>
              <a:t>tiempo</a:t>
            </a:r>
            <a:r>
              <a:rPr lang="en-US" sz="1800" dirty="0" smtClean="0"/>
              <a:t>, </a:t>
            </a:r>
            <a:r>
              <a:rPr lang="en-US" sz="1800" dirty="0" err="1" smtClean="0"/>
              <a:t>perdida</a:t>
            </a:r>
            <a:r>
              <a:rPr lang="en-US" sz="1800" dirty="0" smtClean="0"/>
              <a:t> de </a:t>
            </a:r>
            <a:r>
              <a:rPr lang="en-US" sz="1800" dirty="0" err="1" smtClean="0"/>
              <a:t>horas</a:t>
            </a:r>
            <a:r>
              <a:rPr lang="en-US" sz="1800" dirty="0" smtClean="0"/>
              <a:t> </a:t>
            </a:r>
            <a:r>
              <a:rPr lang="en-US" sz="1800" dirty="0" err="1" smtClean="0"/>
              <a:t>laborales</a:t>
            </a:r>
            <a:endParaRPr lang="en-US" sz="1800" dirty="0"/>
          </a:p>
          <a:p>
            <a:endParaRPr lang="en-US" dirty="0" smtClean="0"/>
          </a:p>
          <a:p>
            <a:r>
              <a:rPr lang="en-US" dirty="0" err="1" smtClean="0"/>
              <a:t>Enemigo</a:t>
            </a:r>
            <a:r>
              <a:rPr lang="en-US" dirty="0" smtClean="0"/>
              <a:t> principal: 	</a:t>
            </a:r>
            <a:r>
              <a:rPr lang="en-US" dirty="0" err="1" smtClean="0"/>
              <a:t>Ignorancia</a:t>
            </a:r>
            <a:endParaRPr lang="en-US" dirty="0" smtClean="0"/>
          </a:p>
          <a:p>
            <a:pPr lvl="1"/>
            <a:r>
              <a:rPr lang="en-US" dirty="0" err="1" smtClean="0"/>
              <a:t>Médico</a:t>
            </a:r>
            <a:endParaRPr lang="en-US" dirty="0" smtClean="0"/>
          </a:p>
          <a:p>
            <a:pPr lvl="1"/>
            <a:r>
              <a:rPr lang="en-US" dirty="0" err="1" smtClean="0"/>
              <a:t>Paciente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Solución</a:t>
            </a:r>
            <a:r>
              <a:rPr lang="en-US" dirty="0" smtClean="0"/>
              <a:t>: PREVENCION Y EDUCACION</a:t>
            </a:r>
          </a:p>
          <a:p>
            <a:pPr marL="11430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3470" y="6079073"/>
            <a:ext cx="768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Zijlstra</a:t>
            </a:r>
            <a:r>
              <a:rPr lang="en-US" dirty="0"/>
              <a:t> EE, van de </a:t>
            </a:r>
            <a:r>
              <a:rPr lang="en-US" dirty="0" err="1"/>
              <a:t>Sande</a:t>
            </a:r>
            <a:r>
              <a:rPr lang="en-US" dirty="0"/>
              <a:t> WW, Welsh O. </a:t>
            </a:r>
            <a:r>
              <a:rPr lang="en-US" dirty="0" err="1"/>
              <a:t>Mycetoma</a:t>
            </a:r>
            <a:r>
              <a:rPr lang="en-US" dirty="0"/>
              <a:t>: a unique neglected tropical disease. Lancet Infect Dis. 2016;16(1):100-12</a:t>
            </a:r>
          </a:p>
        </p:txBody>
      </p:sp>
    </p:spTree>
    <p:extLst>
      <p:ext uri="{BB962C8B-B14F-4D97-AF65-F5344CB8AC3E}">
        <p14:creationId xmlns:p14="http://schemas.microsoft.com/office/powerpoint/2010/main" val="253491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Complicaciones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5642" y="1605355"/>
            <a:ext cx="4251960" cy="493776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Embarazo</a:t>
            </a:r>
            <a:endParaRPr lang="en-US" sz="2800" dirty="0" smtClean="0"/>
          </a:p>
          <a:p>
            <a:r>
              <a:rPr lang="en-US" sz="2800" dirty="0" smtClean="0"/>
              <a:t>Diabetes mellitus II</a:t>
            </a:r>
          </a:p>
          <a:p>
            <a:pPr lvl="1"/>
            <a:r>
              <a:rPr lang="en-US" sz="2600" dirty="0" err="1" smtClean="0"/>
              <a:t>Diseminación</a:t>
            </a:r>
            <a:r>
              <a:rPr lang="en-US" sz="2600" dirty="0" smtClean="0"/>
              <a:t> de </a:t>
            </a:r>
            <a:r>
              <a:rPr lang="en-US" sz="2600" dirty="0" err="1" smtClean="0"/>
              <a:t>lesiones</a:t>
            </a:r>
            <a:r>
              <a:rPr lang="en-US" sz="2600" dirty="0" smtClean="0"/>
              <a:t> (</a:t>
            </a:r>
            <a:r>
              <a:rPr lang="en-US" sz="2600" dirty="0" err="1" smtClean="0"/>
              <a:t>rodilla</a:t>
            </a:r>
            <a:r>
              <a:rPr lang="en-US" sz="2600" dirty="0" smtClean="0"/>
              <a:t>, </a:t>
            </a:r>
            <a:r>
              <a:rPr lang="en-US" sz="2600" dirty="0" err="1" smtClean="0"/>
              <a:t>mano</a:t>
            </a:r>
            <a:r>
              <a:rPr lang="en-US" sz="2600" dirty="0" smtClean="0"/>
              <a:t>, ingle) </a:t>
            </a:r>
          </a:p>
          <a:p>
            <a:pPr lvl="1"/>
            <a:r>
              <a:rPr lang="en-US" sz="2600" dirty="0" err="1" smtClean="0"/>
              <a:t>Gangrena</a:t>
            </a:r>
            <a:r>
              <a:rPr lang="en-US" sz="2600" dirty="0" smtClean="0"/>
              <a:t> pie contralateral</a:t>
            </a:r>
          </a:p>
          <a:p>
            <a:pPr lvl="1"/>
            <a:r>
              <a:rPr lang="en-US" sz="2600" dirty="0" smtClean="0"/>
              <a:t>No </a:t>
            </a:r>
            <a:r>
              <a:rPr lang="en-US" sz="2600" dirty="0" err="1" smtClean="0"/>
              <a:t>acepta</a:t>
            </a:r>
            <a:r>
              <a:rPr lang="en-US" sz="2600" dirty="0" smtClean="0"/>
              <a:t> </a:t>
            </a:r>
            <a:r>
              <a:rPr lang="en-US" sz="2600" dirty="0" err="1" smtClean="0"/>
              <a:t>amputación</a:t>
            </a:r>
            <a:endParaRPr lang="en-US" sz="2600" dirty="0"/>
          </a:p>
        </p:txBody>
      </p:sp>
      <p:pic>
        <p:nvPicPr>
          <p:cNvPr id="18435" name="Picture 3" descr="H:\Micetoma granos blancos\Micetoma gr bcos Mco Antonio\CLINICAS\gangrena Marco A Rmrez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808" y="548680"/>
            <a:ext cx="3781648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14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Tratamiento</a:t>
            </a:r>
            <a:r>
              <a:rPr lang="en-US" dirty="0" smtClean="0"/>
              <a:t> </a:t>
            </a:r>
            <a:r>
              <a:rPr lang="en-US" dirty="0" err="1" smtClean="0"/>
              <a:t>quirúrgico</a:t>
            </a:r>
            <a:endParaRPr lang="en-US" dirty="0"/>
          </a:p>
        </p:txBody>
      </p:sp>
      <p:pic>
        <p:nvPicPr>
          <p:cNvPr id="12" name="Content Placeholder 4" descr="PostOpCare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96" b="-50496"/>
          <a:stretch/>
        </p:blipFill>
        <p:spPr/>
      </p:pic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920301" y="1547634"/>
            <a:ext cx="3844505" cy="459028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Amputación</a:t>
            </a:r>
            <a:r>
              <a:rPr lang="en-US" sz="2800" dirty="0" smtClean="0"/>
              <a:t>: ultimo </a:t>
            </a:r>
            <a:r>
              <a:rPr lang="en-US" sz="2800" dirty="0" err="1" smtClean="0"/>
              <a:t>recurso</a:t>
            </a:r>
            <a:endParaRPr lang="en-US" sz="2800" dirty="0" smtClean="0"/>
          </a:p>
          <a:p>
            <a:r>
              <a:rPr lang="en-US" sz="2800" dirty="0" smtClean="0"/>
              <a:t>No hay </a:t>
            </a:r>
            <a:r>
              <a:rPr lang="en-US" sz="2800" dirty="0" err="1" smtClean="0"/>
              <a:t>criterios</a:t>
            </a:r>
            <a:r>
              <a:rPr lang="en-US" sz="2800" dirty="0" smtClean="0"/>
              <a:t> </a:t>
            </a:r>
            <a:r>
              <a:rPr lang="en-US" sz="2800" dirty="0" err="1" smtClean="0"/>
              <a:t>establecidos</a:t>
            </a:r>
            <a:endParaRPr lang="en-US" sz="2800" dirty="0" smtClean="0"/>
          </a:p>
          <a:p>
            <a:r>
              <a:rPr lang="en-US" sz="2800" dirty="0" err="1" smtClean="0"/>
              <a:t>Considerar</a:t>
            </a:r>
            <a:r>
              <a:rPr lang="en-US" sz="2800" dirty="0" smtClean="0"/>
              <a:t> </a:t>
            </a:r>
            <a:r>
              <a:rPr lang="en-US" sz="2800" dirty="0" err="1" smtClean="0"/>
              <a:t>deseos</a:t>
            </a:r>
            <a:r>
              <a:rPr lang="en-US" sz="2800" dirty="0" smtClean="0"/>
              <a:t> del </a:t>
            </a:r>
            <a:r>
              <a:rPr lang="en-US" sz="2800" dirty="0" err="1" smtClean="0"/>
              <a:t>paciente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534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 descr="campesino muletas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8" b="14768"/>
          <a:stretch>
            <a:fillRect/>
          </a:stretch>
        </p:blipFill>
        <p:spPr>
          <a:xfrm>
            <a:off x="4487332" y="1417638"/>
            <a:ext cx="3657600" cy="4590288"/>
          </a:xfrm>
        </p:spPr>
      </p:pic>
      <p:pic>
        <p:nvPicPr>
          <p:cNvPr id="5" name="Content Placeholder 4" descr="campesino discapacitado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10152"/>
          <a:stretch>
            <a:fillRect/>
          </a:stretch>
        </p:blipFill>
        <p:spPr>
          <a:xfrm>
            <a:off x="1320800" y="274638"/>
            <a:ext cx="2319866" cy="2911432"/>
          </a:xfrm>
        </p:spPr>
      </p:pic>
      <p:pic>
        <p:nvPicPr>
          <p:cNvPr id="9" name="Content Placeholder 6" descr="sillas de ruedas DI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 b="-4791"/>
          <a:stretch/>
        </p:blipFill>
        <p:spPr>
          <a:xfrm>
            <a:off x="457200" y="3527192"/>
            <a:ext cx="3825254" cy="26754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308167" y="67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240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Gracias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atención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9" descr="pobreza_620x250_24032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68" b="-20096"/>
          <a:stretch/>
        </p:blipFill>
        <p:spPr>
          <a:xfrm>
            <a:off x="457200" y="2302933"/>
            <a:ext cx="7521732" cy="38235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1090083" y="1830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703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943036"/>
            <a:ext cx="8133978" cy="4294252"/>
          </a:xfrm>
          <a:prstGeom prst="rect">
            <a:avLst/>
          </a:prstGeom>
          <a:noFill/>
          <a:ln/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s-MX" sz="3200" dirty="0">
                <a:solidFill>
                  <a:schemeClr val="accent3"/>
                </a:solidFill>
                <a:latin typeface="Candara"/>
                <a:cs typeface="Candara"/>
              </a:rPr>
              <a:t>Piodermias</a:t>
            </a:r>
          </a:p>
          <a:p>
            <a:pPr algn="just"/>
            <a:r>
              <a:rPr lang="es-MX" sz="3200" dirty="0">
                <a:solidFill>
                  <a:schemeClr val="accent3"/>
                </a:solidFill>
                <a:latin typeface="Candara"/>
                <a:cs typeface="Candara"/>
              </a:rPr>
              <a:t>Parasitosis</a:t>
            </a:r>
          </a:p>
          <a:p>
            <a:pPr algn="just"/>
            <a:r>
              <a:rPr lang="es-MX" sz="3200" dirty="0" smtClean="0">
                <a:solidFill>
                  <a:srgbClr val="FF6600"/>
                </a:solidFill>
                <a:latin typeface="Candara"/>
                <a:cs typeface="Candara"/>
              </a:rPr>
              <a:t>Micosis (esporotricosis – micetomas)</a:t>
            </a:r>
            <a:endParaRPr lang="es-MX" sz="3200" dirty="0">
              <a:solidFill>
                <a:srgbClr val="FF6600"/>
              </a:solidFill>
              <a:latin typeface="Candara"/>
              <a:cs typeface="Candara"/>
            </a:endParaRPr>
          </a:p>
          <a:p>
            <a:pPr algn="just"/>
            <a:r>
              <a:rPr lang="es-MX" sz="3200" dirty="0">
                <a:solidFill>
                  <a:srgbClr val="66553E"/>
                </a:solidFill>
                <a:latin typeface="Candara"/>
                <a:cs typeface="Candara"/>
              </a:rPr>
              <a:t>V</a:t>
            </a:r>
            <a:r>
              <a:rPr lang="es-MX" sz="3200" dirty="0" smtClean="0">
                <a:solidFill>
                  <a:srgbClr val="66553E"/>
                </a:solidFill>
                <a:latin typeface="Candara"/>
                <a:cs typeface="Candara"/>
              </a:rPr>
              <a:t>irales</a:t>
            </a:r>
            <a:endParaRPr lang="es-MX" sz="3200" dirty="0">
              <a:solidFill>
                <a:srgbClr val="66553E"/>
              </a:solidFill>
              <a:latin typeface="Candara"/>
              <a:cs typeface="Candara"/>
            </a:endParaRPr>
          </a:p>
          <a:p>
            <a:pPr algn="just"/>
            <a:r>
              <a:rPr lang="es-MX" sz="3200" dirty="0">
                <a:solidFill>
                  <a:srgbClr val="66553E"/>
                </a:solidFill>
                <a:latin typeface="Candara"/>
                <a:cs typeface="Candara"/>
              </a:rPr>
              <a:t>Dermatosis por fotodaño</a:t>
            </a:r>
          </a:p>
          <a:p>
            <a:pPr algn="just"/>
            <a:r>
              <a:rPr lang="es-MX" sz="3200" dirty="0">
                <a:solidFill>
                  <a:srgbClr val="66553E"/>
                </a:solidFill>
                <a:latin typeface="Candara"/>
                <a:cs typeface="Candara"/>
              </a:rPr>
              <a:t>Micobacterias: Tuberculosis – lepra </a:t>
            </a:r>
          </a:p>
          <a:p>
            <a:pPr algn="just"/>
            <a:r>
              <a:rPr lang="es-MX" sz="3200" dirty="0" smtClean="0">
                <a:solidFill>
                  <a:srgbClr val="66553E"/>
                </a:solidFill>
                <a:latin typeface="Candara"/>
                <a:cs typeface="Candara"/>
              </a:rPr>
              <a:t>Carenciales</a:t>
            </a:r>
            <a:r>
              <a:rPr lang="es-MX" sz="3200" dirty="0">
                <a:solidFill>
                  <a:srgbClr val="66553E"/>
                </a:solidFill>
                <a:latin typeface="Candara"/>
                <a:cs typeface="Candara"/>
              </a:rPr>
              <a:t>: Pelagra</a:t>
            </a:r>
            <a:endParaRPr lang="es-ES" sz="3200" dirty="0">
              <a:solidFill>
                <a:srgbClr val="66553E"/>
              </a:solidFill>
              <a:latin typeface="Candara"/>
              <a:cs typeface="Candara"/>
            </a:endParaRPr>
          </a:p>
        </p:txBody>
      </p:sp>
      <p:sp>
        <p:nvSpPr>
          <p:cNvPr id="28681" name="Rectangle 9"/>
          <p:cNvSpPr>
            <a:spLocks noGrp="1" noChangeArrowheads="1"/>
          </p:cNvSpPr>
          <p:nvPr>
            <p:ph type="title"/>
          </p:nvPr>
        </p:nvSpPr>
        <p:spPr>
          <a:xfrm>
            <a:off x="-321325" y="308696"/>
            <a:ext cx="9021595" cy="1143000"/>
          </a:xfrm>
          <a:noFill/>
          <a:ln/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es-MX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/>
                <a:cs typeface="Candara"/>
              </a:rPr>
              <a:t> 	</a:t>
            </a:r>
            <a:r>
              <a:rPr lang="es-MX" b="0" dirty="0" smtClean="0">
                <a:solidFill>
                  <a:schemeClr val="accent2"/>
                </a:solidFill>
                <a:latin typeface="Candara"/>
                <a:cs typeface="Candara"/>
              </a:rPr>
              <a:t>DERMATOSIS: MARCADORES </a:t>
            </a:r>
            <a:br>
              <a:rPr lang="es-MX" b="0" dirty="0" smtClean="0">
                <a:solidFill>
                  <a:schemeClr val="accent2"/>
                </a:solidFill>
                <a:latin typeface="Candara"/>
                <a:cs typeface="Candara"/>
              </a:rPr>
            </a:br>
            <a:r>
              <a:rPr lang="es-MX" b="0" dirty="0" smtClean="0">
                <a:solidFill>
                  <a:schemeClr val="accent2"/>
                </a:solidFill>
                <a:latin typeface="Candara"/>
                <a:cs typeface="Candara"/>
              </a:rPr>
              <a:t>DE POBREZA</a:t>
            </a:r>
            <a:endParaRPr lang="es-ES" b="0" dirty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1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7165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7828" name="Picture 4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4288"/>
            <a:ext cx="9104312" cy="68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3381" y="-469362"/>
            <a:ext cx="5981829" cy="106680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Áreas de Micetoma en México </a:t>
            </a:r>
            <a:endParaRPr lang="es-ES" dirty="0"/>
          </a:p>
        </p:txBody>
      </p:sp>
      <p:pic>
        <p:nvPicPr>
          <p:cNvPr id="4" name="Marcador de contenido 3" descr="IMG_4862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5" t="11704" r="6005" b="11704"/>
          <a:stretch/>
        </p:blipFill>
        <p:spPr>
          <a:xfrm>
            <a:off x="560917" y="817025"/>
            <a:ext cx="8075083" cy="5278056"/>
          </a:xfrm>
        </p:spPr>
      </p:pic>
      <p:sp>
        <p:nvSpPr>
          <p:cNvPr id="5" name="CuadroTexto 4"/>
          <p:cNvSpPr txBox="1"/>
          <p:nvPr/>
        </p:nvSpPr>
        <p:spPr>
          <a:xfrm>
            <a:off x="800851" y="5823931"/>
            <a:ext cx="56518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600" dirty="0" smtClean="0"/>
          </a:p>
          <a:p>
            <a:r>
              <a:rPr lang="es-ES" sz="1600" dirty="0" err="1" smtClean="0"/>
              <a:t>Bonifaz</a:t>
            </a:r>
            <a:r>
              <a:rPr lang="es-ES" sz="1600" dirty="0" smtClean="0"/>
              <a:t> A, Tirado-</a:t>
            </a:r>
            <a:r>
              <a:rPr lang="es-ES" sz="1600" dirty="0" err="1" smtClean="0"/>
              <a:t>Sanchez</a:t>
            </a:r>
            <a:r>
              <a:rPr lang="es-ES" sz="1600" dirty="0" smtClean="0"/>
              <a:t> A, Calderón L, </a:t>
            </a:r>
            <a:r>
              <a:rPr lang="es-ES" sz="1600" dirty="0" err="1" smtClean="0"/>
              <a:t>Saul</a:t>
            </a:r>
            <a:r>
              <a:rPr lang="es-ES" sz="1600" dirty="0" smtClean="0"/>
              <a:t> A, Araiza J, et Al </a:t>
            </a:r>
          </a:p>
          <a:p>
            <a:r>
              <a:rPr lang="es-ES" sz="1600" dirty="0" err="1" smtClean="0"/>
              <a:t>Mycetoma</a:t>
            </a:r>
            <a:r>
              <a:rPr lang="es-ES" sz="1600" dirty="0" smtClean="0"/>
              <a:t> </a:t>
            </a:r>
            <a:r>
              <a:rPr lang="es-ES" sz="1600" dirty="0" err="1" smtClean="0"/>
              <a:t>experience</a:t>
            </a:r>
            <a:r>
              <a:rPr lang="es-ES" sz="1600" dirty="0" smtClean="0"/>
              <a:t> of 482 cases in a single center in </a:t>
            </a:r>
            <a:r>
              <a:rPr lang="es-ES" sz="1600" dirty="0" err="1" smtClean="0"/>
              <a:t>Mexico</a:t>
            </a:r>
            <a:r>
              <a:rPr lang="es-ES" sz="1600" dirty="0" smtClean="0"/>
              <a:t>. </a:t>
            </a:r>
          </a:p>
          <a:p>
            <a:r>
              <a:rPr lang="es-ES" sz="1600" dirty="0" err="1" smtClean="0"/>
              <a:t>PloS</a:t>
            </a:r>
            <a:r>
              <a:rPr lang="es-ES" sz="1600" dirty="0" smtClean="0"/>
              <a:t> </a:t>
            </a:r>
            <a:r>
              <a:rPr lang="es-ES" sz="1600" dirty="0" err="1" smtClean="0"/>
              <a:t>Negl</a:t>
            </a:r>
            <a:r>
              <a:rPr lang="es-ES" sz="1600" dirty="0" smtClean="0"/>
              <a:t> </a:t>
            </a:r>
            <a:r>
              <a:rPr lang="es-ES" sz="1600" dirty="0" err="1" smtClean="0"/>
              <a:t>Trop</a:t>
            </a:r>
            <a:r>
              <a:rPr lang="es-ES" sz="1600" dirty="0" smtClean="0"/>
              <a:t> </a:t>
            </a:r>
            <a:r>
              <a:rPr lang="es-ES" sz="1600" dirty="0" err="1" smtClean="0"/>
              <a:t>Dis</a:t>
            </a:r>
            <a:r>
              <a:rPr lang="es-ES" sz="1600" dirty="0" smtClean="0"/>
              <a:t> 8(8) e 3102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78401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otos DC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6100" r="369" b="3085"/>
          <a:stretch>
            <a:fillRect/>
          </a:stretch>
        </p:blipFill>
        <p:spPr bwMode="auto">
          <a:xfrm>
            <a:off x="-396875" y="-171450"/>
            <a:ext cx="9577388" cy="7239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178" name="Picture 10" descr="200px-Yucca_forest">
            <a:hlinkClick r:id="rId3" tooltip="Altiplano norte en San Luis Potosí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86" y="4300593"/>
            <a:ext cx="1544637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0707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4410" b="16685"/>
          <a:stretch>
            <a:fillRect/>
          </a:stretch>
        </p:blipFill>
        <p:spPr>
          <a:xfrm>
            <a:off x="5329066" y="1045766"/>
            <a:ext cx="771883" cy="8969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8" descr="070800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>
            <a:fillRect/>
          </a:stretch>
        </p:blipFill>
        <p:spPr bwMode="auto">
          <a:xfrm>
            <a:off x="1178721" y="3073544"/>
            <a:ext cx="1155186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Maxtor backup\DELUPI\C\Documents and Settings\GUADALUPE\Mis documentos\Mis imágenes\CLINICAS MIAS\Micosis\Micetomas\Eumicetoma granos negros\Micetoma granos negros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 cstate="print"/>
          <a:srcRect l="13980" r="13980"/>
          <a:stretch>
            <a:fillRect/>
          </a:stretch>
        </p:blipFill>
        <p:spPr bwMode="auto">
          <a:xfrm>
            <a:off x="7569123" y="6121428"/>
            <a:ext cx="850564" cy="885318"/>
          </a:xfrm>
          <a:prstGeom prst="rect">
            <a:avLst/>
          </a:prstGeom>
          <a:noFill/>
        </p:spPr>
      </p:pic>
      <p:pic>
        <p:nvPicPr>
          <p:cNvPr id="11" name="Picture 3" descr="F:\Maxtor backup\DELUPI\C\Documents and Settings\GUADALUPE\Mis documentos\Mis imágenes\CLINICAS MIAS\Micosis\Micetomas\Eumicetoma rosario\Eumicetoma rosario abril 07 (1).JPG"/>
          <p:cNvPicPr>
            <a:picLocks noChangeAspect="1" noChangeArrowheads="1"/>
          </p:cNvPicPr>
          <p:nvPr/>
        </p:nvPicPr>
        <p:blipFill>
          <a:blip r:embed="rId9" cstate="print"/>
          <a:srcRect l="13992" r="13992"/>
          <a:stretch>
            <a:fillRect/>
          </a:stretch>
        </p:blipFill>
        <p:spPr bwMode="auto">
          <a:xfrm>
            <a:off x="5942940" y="5785896"/>
            <a:ext cx="944377" cy="982965"/>
          </a:xfrm>
          <a:prstGeom prst="rect">
            <a:avLst/>
          </a:prstGeom>
          <a:noFill/>
        </p:spPr>
      </p:pic>
      <p:pic>
        <p:nvPicPr>
          <p:cNvPr id="12" name="Picture 19" descr="02030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" b="5521"/>
          <a:stretch>
            <a:fillRect/>
          </a:stretch>
        </p:blipFill>
        <p:spPr bwMode="auto">
          <a:xfrm>
            <a:off x="6454146" y="3182547"/>
            <a:ext cx="866342" cy="11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4942397" y="5823938"/>
            <a:ext cx="320341" cy="26316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 flipH="1">
            <a:off x="5048263" y="5909768"/>
            <a:ext cx="130385" cy="1333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izquierda 3"/>
          <p:cNvSpPr/>
          <p:nvPr/>
        </p:nvSpPr>
        <p:spPr>
          <a:xfrm rot="7163277">
            <a:off x="4572115" y="6189767"/>
            <a:ext cx="598698" cy="408725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24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472009"/>
            <a:ext cx="8591550" cy="106680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es-MX" sz="2800" dirty="0"/>
              <a:t>HOSPITAL GENERAL DE ACAPULCO SS </a:t>
            </a:r>
            <a:br>
              <a:rPr lang="es-MX" sz="2800" dirty="0"/>
            </a:br>
            <a:r>
              <a:rPr lang="es-MX" sz="2800" dirty="0"/>
              <a:t>Acapulco Guerrero México.</a:t>
            </a:r>
            <a:br>
              <a:rPr lang="es-MX" sz="2800" dirty="0"/>
            </a:br>
            <a:r>
              <a:rPr lang="es-MX" sz="2800" dirty="0"/>
              <a:t>1986 - </a:t>
            </a:r>
            <a:r>
              <a:rPr lang="es-MX" sz="2800" dirty="0" smtClean="0"/>
              <a:t>2017</a:t>
            </a:r>
            <a:endParaRPr lang="es-MX" sz="2800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9138"/>
            <a:ext cx="8229600" cy="4533900"/>
          </a:xfrm>
          <a:prstGeom prst="rect">
            <a:avLst/>
          </a:prstGeo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28,379 </a:t>
            </a:r>
            <a:r>
              <a:rPr lang="es-MX" sz="3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consultas dermatológicas</a:t>
            </a:r>
          </a:p>
          <a:p>
            <a:r>
              <a:rPr lang="es-MX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249 </a:t>
            </a:r>
            <a:r>
              <a:rPr lang="es-MX" sz="3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casos   100%</a:t>
            </a:r>
          </a:p>
          <a:p>
            <a:pPr>
              <a:buFont typeface="Wingdings" charset="0"/>
              <a:buNone/>
            </a:pPr>
            <a:endParaRPr lang="es-MX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MX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Actinomicetomas	</a:t>
            </a:r>
            <a:r>
              <a:rPr lang="es-MX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227  </a:t>
            </a:r>
            <a:r>
              <a:rPr lang="es-MX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pac.       </a:t>
            </a:r>
            <a:r>
              <a:rPr lang="es-MX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91.2    </a:t>
            </a:r>
            <a:r>
              <a:rPr lang="es-MX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r>
              <a:rPr lang="es-MX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Eumicetomas		</a:t>
            </a:r>
            <a:r>
              <a:rPr lang="es-MX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22                    8.8    </a:t>
            </a:r>
            <a:r>
              <a:rPr lang="es-MX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</a:t>
            </a:r>
          </a:p>
          <a:p>
            <a:pPr>
              <a:buFont typeface="Wingdings" charset="0"/>
              <a:buNone/>
            </a:pPr>
            <a:endParaRPr lang="es-MX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53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76225" y="1639169"/>
            <a:ext cx="8591550" cy="4590288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Yatrogenia</a:t>
            </a:r>
            <a:endParaRPr lang="en-US" sz="3600" dirty="0" smtClean="0"/>
          </a:p>
          <a:p>
            <a:pPr lvl="1"/>
            <a:r>
              <a:rPr lang="en-US" sz="3400" dirty="0" smtClean="0"/>
              <a:t>Tb. </a:t>
            </a:r>
            <a:r>
              <a:rPr lang="en-US" sz="3400" dirty="0" err="1" smtClean="0"/>
              <a:t>Iatrogenia</a:t>
            </a:r>
            <a:r>
              <a:rPr lang="en-US" sz="3400" dirty="0" smtClean="0"/>
              <a:t>  </a:t>
            </a:r>
          </a:p>
          <a:p>
            <a:endParaRPr lang="en-US" sz="3600" dirty="0"/>
          </a:p>
          <a:p>
            <a:pPr lvl="2"/>
            <a:r>
              <a:rPr lang="en-US" sz="3200" i="1" dirty="0" err="1"/>
              <a:t>Iatros</a:t>
            </a:r>
            <a:r>
              <a:rPr lang="en-US" sz="3200" dirty="0"/>
              <a:t>: </a:t>
            </a:r>
            <a:r>
              <a:rPr lang="en-US" sz="3200" dirty="0" err="1" smtClean="0"/>
              <a:t>Médico</a:t>
            </a:r>
            <a:endParaRPr lang="en-US" sz="3200" dirty="0"/>
          </a:p>
          <a:p>
            <a:pPr lvl="2"/>
            <a:r>
              <a:rPr lang="en-US" sz="3200" i="1" dirty="0" smtClean="0"/>
              <a:t>genesis</a:t>
            </a:r>
            <a:r>
              <a:rPr lang="en-US" sz="3200" dirty="0"/>
              <a:t>: </a:t>
            </a:r>
            <a:r>
              <a:rPr lang="en-US" sz="3200" dirty="0" err="1" smtClean="0"/>
              <a:t>Crear</a:t>
            </a:r>
            <a:endParaRPr lang="en-US" sz="3200" dirty="0" smtClean="0"/>
          </a:p>
          <a:p>
            <a:pPr lvl="2"/>
            <a:endParaRPr lang="en-US" sz="3200" dirty="0" smtClean="0"/>
          </a:p>
          <a:p>
            <a:pPr marL="0" indent="0">
              <a:buNone/>
            </a:pPr>
            <a:r>
              <a:rPr lang="en-US" sz="2800" dirty="0" err="1" smtClean="0"/>
              <a:t>Alteración</a:t>
            </a:r>
            <a:r>
              <a:rPr lang="en-US" sz="2800" dirty="0" smtClean="0"/>
              <a:t>, </a:t>
            </a:r>
            <a:r>
              <a:rPr lang="en-US" sz="2800" dirty="0" err="1" smtClean="0"/>
              <a:t>especialmente</a:t>
            </a:r>
            <a:r>
              <a:rPr lang="en-US" sz="2800" dirty="0" smtClean="0"/>
              <a:t> </a:t>
            </a:r>
            <a:r>
              <a:rPr lang="en-US" sz="2800" dirty="0" err="1" smtClean="0"/>
              <a:t>negativa</a:t>
            </a:r>
            <a:r>
              <a:rPr lang="en-US" sz="2800" dirty="0" smtClean="0"/>
              <a:t>, del </a:t>
            </a:r>
            <a:r>
              <a:rPr lang="en-US" sz="2800" dirty="0" err="1" smtClean="0"/>
              <a:t>estado</a:t>
            </a:r>
            <a:r>
              <a:rPr lang="en-US" sz="2800" dirty="0" smtClean="0"/>
              <a:t> del </a:t>
            </a:r>
            <a:r>
              <a:rPr lang="en-US" sz="2800" dirty="0" err="1" smtClean="0"/>
              <a:t>paciente</a:t>
            </a:r>
            <a:r>
              <a:rPr lang="en-US" sz="2800" dirty="0" smtClean="0"/>
              <a:t> </a:t>
            </a:r>
            <a:r>
              <a:rPr lang="en-US" sz="2800" dirty="0" err="1" smtClean="0"/>
              <a:t>producida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el </a:t>
            </a:r>
            <a:r>
              <a:rPr lang="en-US" sz="2800" dirty="0" err="1" smtClean="0"/>
              <a:t>médico</a:t>
            </a:r>
            <a:endParaRPr lang="en-US" sz="3600" dirty="0"/>
          </a:p>
          <a:p>
            <a:endParaRPr lang="en-U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73667" y="6229457"/>
            <a:ext cx="536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Definición de la Real Academia de la Lengua Española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582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11188</TotalTime>
  <Words>1128</Words>
  <Application>Microsoft Macintosh PowerPoint</Application>
  <PresentationFormat>Presentación en pantalla (4:3)</PresentationFormat>
  <Paragraphs>278</Paragraphs>
  <Slides>38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Soho</vt:lpstr>
      <vt:lpstr>Iatrogenia y aspectos sociales en Micetomas</vt:lpstr>
      <vt:lpstr>ENFERMEDADES TROPICALES – DESATENDIDAS Mayo 1013 OMS</vt:lpstr>
      <vt:lpstr>Que son las enfermedades  tropicales desatendidas </vt:lpstr>
      <vt:lpstr>  DERMATOSIS: MARCADORES  DE POBREZA</vt:lpstr>
      <vt:lpstr>Presentación de PowerPoint</vt:lpstr>
      <vt:lpstr>Áreas de Micetoma en México </vt:lpstr>
      <vt:lpstr>Presentación de PowerPoint</vt:lpstr>
      <vt:lpstr>HOSPITAL GENERAL DE ACAPULCO SS  Acapulco Guerrero México. 1986 - 2017</vt:lpstr>
      <vt:lpstr>Presentación de PowerPoint</vt:lpstr>
      <vt:lpstr>Micetoma</vt:lpstr>
      <vt:lpstr>Actinomicetomas  </vt:lpstr>
      <vt:lpstr>ACTINOMICETOMAS</vt:lpstr>
      <vt:lpstr>Múltiples fístulas</vt:lpstr>
      <vt:lpstr>Micetomas perianales</vt:lpstr>
      <vt:lpstr>Eumicetoma</vt:lpstr>
      <vt:lpstr>Eumicetoma </vt:lpstr>
      <vt:lpstr>EUMICETOMAS</vt:lpstr>
      <vt:lpstr>¿Por que se iatrogenizan?</vt:lpstr>
      <vt:lpstr>¿Por que se iatrogenizan?</vt:lpstr>
      <vt:lpstr>¿Por que se iatrogenizan?</vt:lpstr>
      <vt:lpstr>¿Por que se descuida su manejo?</vt:lpstr>
      <vt:lpstr>Actinomicetoma iatrogenizado</vt:lpstr>
      <vt:lpstr>Actinomicetoma iatrogenizado</vt:lpstr>
      <vt:lpstr>Inflamación severa/daño residual</vt:lpstr>
      <vt:lpstr>Eumicetoma iatrogenizado</vt:lpstr>
      <vt:lpstr>Micetomas -descuidados</vt:lpstr>
      <vt:lpstr>Micetoma cervical</vt:lpstr>
      <vt:lpstr>Micetomas cervicales </vt:lpstr>
      <vt:lpstr>Iatrogenias quirúrgicas</vt:lpstr>
      <vt:lpstr>Iatrogenias quirúrgicas</vt:lpstr>
      <vt:lpstr>Presentación de PowerPoint</vt:lpstr>
      <vt:lpstr>Educación médica continua</vt:lpstr>
      <vt:lpstr>Evolución</vt:lpstr>
      <vt:lpstr>Evolución prolongada</vt:lpstr>
      <vt:lpstr>Complicaciones</vt:lpstr>
      <vt:lpstr>Tratamiento quirúrgico</vt:lpstr>
      <vt:lpstr>Presentación de PowerPoint</vt:lpstr>
      <vt:lpstr>Gracias por su atención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Micetomas iatrogenizados</dc:title>
  <dc:creator>Guadalupe Estrada</dc:creator>
  <cp:lastModifiedBy>Roberto Augusto Estrada castañon</cp:lastModifiedBy>
  <cp:revision>81</cp:revision>
  <dcterms:created xsi:type="dcterms:W3CDTF">2016-08-03T20:09:50Z</dcterms:created>
  <dcterms:modified xsi:type="dcterms:W3CDTF">2017-06-07T20:32:57Z</dcterms:modified>
</cp:coreProperties>
</file>