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8" r:id="rId4"/>
    <p:sldId id="269" r:id="rId5"/>
    <p:sldId id="265" r:id="rId6"/>
    <p:sldId id="262" r:id="rId7"/>
    <p:sldId id="260" r:id="rId8"/>
    <p:sldId id="261" r:id="rId9"/>
    <p:sldId id="270" r:id="rId10"/>
    <p:sldId id="263" r:id="rId11"/>
    <p:sldId id="259" r:id="rId12"/>
    <p:sldId id="257" r:id="rId13"/>
    <p:sldId id="274" r:id="rId14"/>
    <p:sldId id="273" r:id="rId15"/>
    <p:sldId id="271" r:id="rId16"/>
    <p:sldId id="276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59" autoAdjust="0"/>
  </p:normalViewPr>
  <p:slideViewPr>
    <p:cSldViewPr>
      <p:cViewPr>
        <p:scale>
          <a:sx n="51" d="100"/>
          <a:sy n="51" d="100"/>
        </p:scale>
        <p:origin x="-105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92935-17CF-4205-A831-3B993F0C42AC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67D23-85C8-432A-9104-D8B04C2FD8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8102/?report=printabl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8102/?report=printabl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model of active system consolidation during sleep. </a:t>
            </a:r>
            <a:r>
              <a:rPr lang="en-US" i="1" dirty="0" smtClean="0"/>
              <a:t>A</a:t>
            </a:r>
            <a:r>
              <a:rPr lang="en-US" dirty="0" smtClean="0"/>
              <a:t>: during SWS, memories newly encoded into a temporary store (i.e., the hippocampus in the declarative memory system) are repeatedly reactivated, which drives their gradual redistribution to the long-term store (i.e., the </a:t>
            </a:r>
            <a:r>
              <a:rPr lang="en-US" dirty="0" err="1" smtClean="0"/>
              <a:t>neocortex</a:t>
            </a:r>
            <a:r>
              <a:rPr lang="en-US" dirty="0" smtClean="0"/>
              <a:t>). </a:t>
            </a:r>
            <a:r>
              <a:rPr lang="en-US" i="1" dirty="0" smtClean="0"/>
              <a:t>B</a:t>
            </a:r>
            <a:r>
              <a:rPr lang="en-US" dirty="0" smtClean="0"/>
              <a:t>: system consolidation during SWS relies on a dialogue between </a:t>
            </a:r>
            <a:r>
              <a:rPr lang="en-US" dirty="0" err="1" smtClean="0"/>
              <a:t>neocortex</a:t>
            </a:r>
            <a:r>
              <a:rPr lang="en-US" dirty="0" smtClean="0"/>
              <a:t> and hippocampus under top-down control by the neocortical slow oscillations (red). The depolarizing up phases of the slow oscillations drive the repeated reactivation of </a:t>
            </a:r>
            <a:r>
              <a:rPr lang="en-US" dirty="0" err="1" smtClean="0"/>
              <a:t>hippocampal</a:t>
            </a:r>
            <a:r>
              <a:rPr lang="en-US" dirty="0" smtClean="0"/>
              <a:t> memory representations together with sharp wave-ripples (green) and </a:t>
            </a:r>
            <a:r>
              <a:rPr lang="en-US" dirty="0" err="1" smtClean="0"/>
              <a:t>thalamo</a:t>
            </a:r>
            <a:r>
              <a:rPr lang="en-US" dirty="0" smtClean="0"/>
              <a:t>-cortical spindles (blue). This synchronous drive allows for the formation of spindle-ripple events where sharp wave-ripples and associated reactivated memory information becomes nested into succeeding troughs of a spindle (shown at larger scale). In the black-and-white version of the figure, red, green, and blue correspond to dark, middle, and light gray, respectively. [Modified from Born and Wilhelm (</a:t>
            </a:r>
            <a:r>
              <a:rPr lang="en-US" dirty="0" smtClean="0">
                <a:hlinkClick r:id="rId3"/>
              </a:rPr>
              <a:t>125</a:t>
            </a:r>
            <a:r>
              <a:rPr lang="en-US" dirty="0" smtClean="0"/>
              <a:t>).]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7D23-85C8-432A-9104-D8B04C2FD8C5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Influencia de la actividad </a:t>
            </a:r>
            <a:r>
              <a:rPr lang="es-MX" dirty="0" err="1" smtClean="0"/>
              <a:t>colinergica</a:t>
            </a:r>
            <a:r>
              <a:rPr lang="es-MX" dirty="0" smtClean="0"/>
              <a:t> durante el sueño y la vigilia. L a in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7D23-85C8-432A-9104-D8B04C2FD8C5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Effects of sleep and wake intervals of different length after learning on memory for senseless syllables. Sleep after learning leads to superior recall of syllables after the 1-, 2-, 4-, and 8-h retention interval, compared with wake intervals of the same length. Two subjects (H. and Mc.) participated in this classic study by Jenkins and </a:t>
            </a:r>
            <a:r>
              <a:rPr lang="en-US" dirty="0" err="1" smtClean="0"/>
              <a:t>Dallenbach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603</a:t>
            </a:r>
            <a:r>
              <a:rPr lang="en-US" dirty="0" smtClean="0"/>
              <a:t>). For each data point, each participant completed 6–8 trials, with the different retention intervals performed in random order. The study took ∼2 mo during which the participants lived in the laboratory and were tested almost every day and night. Data are based on Table 3 in Reference </a:t>
            </a:r>
            <a:r>
              <a:rPr lang="en-US" dirty="0" smtClean="0">
                <a:hlinkClick r:id="rId3"/>
              </a:rPr>
              <a:t>603</a:t>
            </a:r>
            <a:r>
              <a:rPr lang="en-US" dirty="0" smtClean="0"/>
              <a:t>, as the original figure contains an erroneous exchange of data points at the 4-h wake retention interval. Values are means ± SE. **</a:t>
            </a:r>
            <a:r>
              <a:rPr lang="en-US" i="1" dirty="0" smtClean="0"/>
              <a:t>P</a:t>
            </a:r>
            <a:r>
              <a:rPr lang="en-US" dirty="0" smtClean="0"/>
              <a:t> ≤ 0.01; ***</a:t>
            </a:r>
            <a:r>
              <a:rPr lang="en-US" i="1" dirty="0" smtClean="0"/>
              <a:t>P</a:t>
            </a:r>
            <a:r>
              <a:rPr lang="en-US" dirty="0" smtClean="0"/>
              <a:t> ≤ 0.001.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7D23-85C8-432A-9104-D8B04C2FD8C5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Results</a:t>
            </a:r>
            <a:r>
              <a:rPr lang="es-MX" dirty="0" smtClean="0"/>
              <a:t>: Regional gray </a:t>
            </a:r>
            <a:r>
              <a:rPr lang="es-MX" dirty="0" err="1" smtClean="0"/>
              <a:t>matter</a:t>
            </a:r>
            <a:r>
              <a:rPr lang="es-MX" dirty="0" smtClean="0"/>
              <a:t> </a:t>
            </a:r>
            <a:r>
              <a:rPr lang="es-MX" dirty="0" err="1" smtClean="0"/>
              <a:t>reduction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bilateral </a:t>
            </a:r>
            <a:r>
              <a:rPr lang="es-MX" dirty="0" err="1" smtClean="0"/>
              <a:t>parahippocampus</a:t>
            </a:r>
            <a:r>
              <a:rPr lang="es-MX" dirty="0" smtClean="0"/>
              <a:t> and </a:t>
            </a:r>
            <a:r>
              <a:rPr lang="es-MX" dirty="0" err="1" smtClean="0"/>
              <a:t>less-convincing</a:t>
            </a:r>
            <a:r>
              <a:rPr lang="es-MX" dirty="0" smtClean="0"/>
              <a:t> </a:t>
            </a:r>
            <a:r>
              <a:rPr lang="es-MX" dirty="0" err="1" smtClean="0"/>
              <a:t>right</a:t>
            </a:r>
            <a:r>
              <a:rPr lang="es-MX" dirty="0" smtClean="0"/>
              <a:t> superior frontal and </a:t>
            </a:r>
            <a:r>
              <a:rPr lang="es-MX" dirty="0" err="1" smtClean="0"/>
              <a:t>left</a:t>
            </a:r>
            <a:r>
              <a:rPr lang="es-MX" dirty="0" smtClean="0"/>
              <a:t> </a:t>
            </a:r>
            <a:r>
              <a:rPr lang="es-MX" dirty="0" err="1" smtClean="0"/>
              <a:t>middle</a:t>
            </a:r>
            <a:r>
              <a:rPr lang="es-MX" dirty="0" smtClean="0"/>
              <a:t> temporal </a:t>
            </a:r>
            <a:r>
              <a:rPr lang="es-MX" dirty="0" err="1" smtClean="0"/>
              <a:t>gyri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demonstrated</a:t>
            </a:r>
            <a:r>
              <a:rPr lang="es-MX" dirty="0" smtClean="0"/>
              <a:t> in </a:t>
            </a:r>
            <a:r>
              <a:rPr lang="es-MX" dirty="0" err="1" smtClean="0"/>
              <a:t>patients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sleep</a:t>
            </a:r>
            <a:r>
              <a:rPr lang="es-MX" dirty="0" smtClean="0"/>
              <a:t> apnea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activation</a:t>
            </a:r>
            <a:r>
              <a:rPr lang="es-MX" dirty="0" smtClean="0"/>
              <a:t> </a:t>
            </a:r>
            <a:r>
              <a:rPr lang="es-MX" dirty="0" err="1" smtClean="0"/>
              <a:t>likelihood</a:t>
            </a:r>
            <a:r>
              <a:rPr lang="es-MX" dirty="0" smtClean="0"/>
              <a:t> </a:t>
            </a:r>
            <a:r>
              <a:rPr lang="es-MX" dirty="0" err="1" smtClean="0"/>
              <a:t>estimation</a:t>
            </a:r>
            <a:r>
              <a:rPr lang="es-MX" dirty="0" smtClean="0"/>
              <a:t> (ALE) </a:t>
            </a:r>
            <a:r>
              <a:rPr lang="es-MX" dirty="0" err="1" smtClean="0"/>
              <a:t>procedure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analyze</a:t>
            </a:r>
            <a:r>
              <a:rPr lang="es-MX" dirty="0" smtClean="0"/>
              <a:t> </a:t>
            </a:r>
            <a:r>
              <a:rPr lang="es-MX" dirty="0" err="1" smtClean="0"/>
              <a:t>significant</a:t>
            </a:r>
            <a:r>
              <a:rPr lang="es-MX" dirty="0" smtClean="0"/>
              <a:t> </a:t>
            </a:r>
            <a:r>
              <a:rPr lang="es-MX" dirty="0" err="1" smtClean="0"/>
              <a:t>differences</a:t>
            </a:r>
            <a:r>
              <a:rPr lang="es-MX" dirty="0" smtClean="0"/>
              <a:t>. </a:t>
            </a:r>
            <a:r>
              <a:rPr lang="es-MX" dirty="0" err="1" smtClean="0"/>
              <a:t>Conclusions</a:t>
            </a:r>
            <a:r>
              <a:rPr lang="es-MX" dirty="0" smtClean="0"/>
              <a:t>: </a:t>
            </a:r>
            <a:r>
              <a:rPr lang="es-MX" dirty="0" err="1" smtClean="0"/>
              <a:t>Significant</a:t>
            </a:r>
            <a:r>
              <a:rPr lang="es-MX" dirty="0" smtClean="0"/>
              <a:t> </a:t>
            </a:r>
            <a:r>
              <a:rPr lang="es-MX" dirty="0" err="1" smtClean="0"/>
              <a:t>reductions</a:t>
            </a:r>
            <a:r>
              <a:rPr lang="es-MX" dirty="0" smtClean="0"/>
              <a:t> in gray </a:t>
            </a:r>
            <a:r>
              <a:rPr lang="es-MX" dirty="0" err="1" smtClean="0"/>
              <a:t>matter</a:t>
            </a:r>
            <a:r>
              <a:rPr lang="es-MX" dirty="0" smtClean="0"/>
              <a:t> in </a:t>
            </a:r>
            <a:r>
              <a:rPr lang="es-MX" dirty="0" err="1" smtClean="0"/>
              <a:t>patients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sleep</a:t>
            </a:r>
            <a:r>
              <a:rPr lang="es-MX" dirty="0" smtClean="0"/>
              <a:t> apnea </a:t>
            </a:r>
            <a:r>
              <a:rPr lang="es-MX" dirty="0" err="1" smtClean="0"/>
              <a:t>occurred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bilateral </a:t>
            </a:r>
            <a:r>
              <a:rPr lang="es-MX" dirty="0" err="1" smtClean="0"/>
              <a:t>parahippocampus</a:t>
            </a:r>
            <a:r>
              <a:rPr lang="es-MX" dirty="0" smtClean="0"/>
              <a:t> and </a:t>
            </a:r>
            <a:r>
              <a:rPr lang="es-MX" dirty="0" err="1" smtClean="0"/>
              <a:t>less-convincing</a:t>
            </a:r>
            <a:r>
              <a:rPr lang="es-MX" dirty="0" smtClean="0"/>
              <a:t> </a:t>
            </a:r>
            <a:r>
              <a:rPr lang="es-MX" dirty="0" err="1" smtClean="0"/>
              <a:t>frontotemporal</a:t>
            </a:r>
            <a:r>
              <a:rPr lang="es-MX" dirty="0" smtClean="0"/>
              <a:t> </a:t>
            </a:r>
            <a:r>
              <a:rPr lang="es-MX" dirty="0" err="1" smtClean="0"/>
              <a:t>regions</a:t>
            </a:r>
            <a:r>
              <a:rPr lang="es-MX" dirty="0" smtClean="0"/>
              <a:t>, </a:t>
            </a:r>
            <a:r>
              <a:rPr lang="es-MX" dirty="0" err="1" smtClean="0"/>
              <a:t>which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related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neurocognitive</a:t>
            </a:r>
            <a:r>
              <a:rPr lang="es-MX" dirty="0" smtClean="0"/>
              <a:t> </a:t>
            </a:r>
            <a:r>
              <a:rPr lang="es-MX" dirty="0" err="1" smtClean="0"/>
              <a:t>processing</a:t>
            </a:r>
            <a:r>
              <a:rPr lang="es-MX" dirty="0" smtClean="0"/>
              <a:t> </a:t>
            </a:r>
            <a:r>
              <a:rPr lang="es-MX" dirty="0" err="1" smtClean="0"/>
              <a:t>abnormalities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are </a:t>
            </a:r>
            <a:r>
              <a:rPr lang="es-MX" dirty="0" err="1" smtClean="0"/>
              <a:t>common</a:t>
            </a:r>
            <a:r>
              <a:rPr lang="es-MX" dirty="0" smtClean="0"/>
              <a:t> </a:t>
            </a:r>
            <a:r>
              <a:rPr lang="es-MX" dirty="0" err="1" smtClean="0"/>
              <a:t>among</a:t>
            </a:r>
            <a:r>
              <a:rPr lang="es-MX" dirty="0" smtClean="0"/>
              <a:t> </a:t>
            </a:r>
            <a:r>
              <a:rPr lang="es-MX" dirty="0" err="1" smtClean="0"/>
              <a:t>populations</a:t>
            </a:r>
            <a:r>
              <a:rPr lang="es-MX" dirty="0" smtClean="0"/>
              <a:t> of </a:t>
            </a:r>
            <a:r>
              <a:rPr lang="es-MX" dirty="0" err="1" smtClean="0"/>
              <a:t>patients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sleep</a:t>
            </a:r>
            <a:r>
              <a:rPr lang="es-MX" dirty="0" smtClean="0"/>
              <a:t> apnea. </a:t>
            </a:r>
            <a:r>
              <a:rPr lang="es-MX" dirty="0" err="1" smtClean="0"/>
              <a:t>Keywords</a:t>
            </a:r>
            <a:r>
              <a:rPr lang="es-MX" dirty="0" smtClean="0"/>
              <a:t>: Meta-</a:t>
            </a:r>
            <a:r>
              <a:rPr lang="es-MX" dirty="0" err="1" smtClean="0"/>
              <a:t>analysis</a:t>
            </a:r>
            <a:r>
              <a:rPr lang="es-MX" dirty="0" smtClean="0"/>
              <a:t>, </a:t>
            </a:r>
            <a:r>
              <a:rPr lang="es-MX" dirty="0" err="1" smtClean="0"/>
              <a:t>obstructive</a:t>
            </a:r>
            <a:r>
              <a:rPr lang="es-MX" dirty="0" smtClean="0"/>
              <a:t> </a:t>
            </a:r>
            <a:r>
              <a:rPr lang="es-MX" dirty="0" err="1" smtClean="0"/>
              <a:t>sleep</a:t>
            </a:r>
            <a:r>
              <a:rPr lang="es-MX" dirty="0" smtClean="0"/>
              <a:t> apnea, </a:t>
            </a:r>
            <a:r>
              <a:rPr lang="es-MX" dirty="0" err="1" smtClean="0"/>
              <a:t>voxel-based</a:t>
            </a:r>
            <a:r>
              <a:rPr lang="es-MX" dirty="0" smtClean="0"/>
              <a:t> </a:t>
            </a:r>
            <a:r>
              <a:rPr lang="es-MX" dirty="0" err="1" smtClean="0"/>
              <a:t>morphometry</a:t>
            </a:r>
            <a:r>
              <a:rPr lang="es-MX" dirty="0" smtClean="0"/>
              <a:t> </a:t>
            </a:r>
            <a:r>
              <a:rPr lang="es-MX" dirty="0" err="1" smtClean="0"/>
              <a:t>Citation</a:t>
            </a:r>
            <a:r>
              <a:rPr lang="es-MX" dirty="0" smtClean="0"/>
              <a:t>: </a:t>
            </a:r>
            <a:r>
              <a:rPr lang="es-MX" dirty="0" err="1" smtClean="0"/>
              <a:t>Weng</a:t>
            </a:r>
            <a:r>
              <a:rPr lang="es-MX" dirty="0" smtClean="0"/>
              <a:t> HH; </a:t>
            </a:r>
            <a:r>
              <a:rPr lang="es-MX" dirty="0" err="1" smtClean="0"/>
              <a:t>Tsai</a:t>
            </a:r>
            <a:r>
              <a:rPr lang="es-MX" dirty="0" smtClean="0"/>
              <a:t> YH; </a:t>
            </a:r>
            <a:r>
              <a:rPr lang="es-MX" dirty="0" err="1" smtClean="0"/>
              <a:t>Chen</a:t>
            </a:r>
            <a:r>
              <a:rPr lang="es-MX" dirty="0" smtClean="0"/>
              <a:t> CF; </a:t>
            </a:r>
            <a:r>
              <a:rPr lang="es-MX" dirty="0" err="1" smtClean="0"/>
              <a:t>Lin</a:t>
            </a:r>
            <a:r>
              <a:rPr lang="es-MX" dirty="0" smtClean="0"/>
              <a:t> YC; Yang CT; </a:t>
            </a:r>
            <a:r>
              <a:rPr lang="es-MX" dirty="0" err="1" smtClean="0"/>
              <a:t>Tsai</a:t>
            </a:r>
            <a:r>
              <a:rPr lang="es-MX" dirty="0" smtClean="0"/>
              <a:t> YH; Yang CY. </a:t>
            </a:r>
            <a:r>
              <a:rPr lang="es-MX" dirty="0" err="1" smtClean="0"/>
              <a:t>Mapping</a:t>
            </a:r>
            <a:r>
              <a:rPr lang="es-MX" dirty="0" smtClean="0"/>
              <a:t> gray </a:t>
            </a:r>
            <a:r>
              <a:rPr lang="es-MX" dirty="0" err="1" smtClean="0"/>
              <a:t>matter</a:t>
            </a:r>
            <a:r>
              <a:rPr lang="es-MX" dirty="0" smtClean="0"/>
              <a:t> </a:t>
            </a:r>
            <a:r>
              <a:rPr lang="es-MX" dirty="0" err="1" smtClean="0"/>
              <a:t>reductions</a:t>
            </a:r>
            <a:r>
              <a:rPr lang="es-MX" dirty="0" smtClean="0"/>
              <a:t> in </a:t>
            </a:r>
            <a:r>
              <a:rPr lang="es-MX" dirty="0" err="1" smtClean="0"/>
              <a:t>obstructive</a:t>
            </a:r>
            <a:r>
              <a:rPr lang="es-MX" dirty="0" smtClean="0"/>
              <a:t> </a:t>
            </a:r>
            <a:r>
              <a:rPr lang="es-MX" dirty="0" err="1" smtClean="0"/>
              <a:t>sleep</a:t>
            </a:r>
            <a:r>
              <a:rPr lang="es-MX" dirty="0" smtClean="0"/>
              <a:t> apnea: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7D23-85C8-432A-9104-D8B04C2FD8C5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428D-057E-4E1D-8B40-F38886927112}" type="datetimeFigureOut">
              <a:rPr lang="es-MX" smtClean="0"/>
              <a:pPr/>
              <a:t>06/09/2017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4A85-C638-45AE-994C-777B1EA459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es-MX" dirty="0" smtClean="0"/>
              <a:t>Alteraciones </a:t>
            </a:r>
            <a:r>
              <a:rPr lang="es-MX" dirty="0" err="1" smtClean="0"/>
              <a:t>neurocognoscitivas</a:t>
            </a:r>
            <a:r>
              <a:rPr lang="es-MX" dirty="0" smtClean="0"/>
              <a:t> en apnea obstructiva del sueño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776864" cy="175260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Dra. Margarita Reyes Zúñiga</a:t>
            </a:r>
          </a:p>
          <a:p>
            <a:r>
              <a:rPr lang="es-MX" dirty="0" smtClean="0"/>
              <a:t>Médico Psiquiatra</a:t>
            </a:r>
          </a:p>
          <a:p>
            <a:r>
              <a:rPr lang="es-MX" dirty="0" smtClean="0"/>
              <a:t>Clínica de Trastornos Respiratorios del Dormir</a:t>
            </a:r>
          </a:p>
          <a:p>
            <a:r>
              <a:rPr lang="es-MX" dirty="0" smtClean="0"/>
              <a:t>INER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1042988" cy="1042988"/>
        </p:xfrm>
        <a:graphic>
          <a:graphicData uri="http://schemas.openxmlformats.org/presentationml/2006/ole">
            <p:oleObj spid="_x0000_s1026" name="Fotografía de Photo Editor" r:id="rId3" imgW="8238095" imgH="8019048" progId="">
              <p:embed/>
            </p:oleObj>
          </a:graphicData>
        </a:graphic>
      </p:graphicFrame>
      <p:pic>
        <p:nvPicPr>
          <p:cNvPr id="5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23755"/>
            <a:ext cx="1505045" cy="1505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dirty="0" smtClean="0"/>
              <a:t>Efectos de intervalos de sueño y vigilia de diferente duración después de una prueba de aprendizaje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3 Marcador de contenido" descr="An external file that holds a picture, illustration, etc.&#10;Object name is z9j00213265600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1287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598368"/>
            <a:ext cx="1259632" cy="1259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861" b="5902"/>
          <a:stretch>
            <a:fillRect/>
          </a:stretch>
        </p:blipFill>
        <p:spPr bwMode="auto">
          <a:xfrm>
            <a:off x="423482" y="768992"/>
            <a:ext cx="8468998" cy="60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0"/>
            <a:ext cx="971600" cy="908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s-ES" sz="2700" dirty="0" smtClean="0"/>
              <a:t>Medición de la reducción de la materia gris en la apnea obstructiva del sueño: un meta-análisis de estimación de la probabilidad de activación.</a:t>
            </a:r>
            <a:endParaRPr lang="es-MX" sz="2700" dirty="0"/>
          </a:p>
        </p:txBody>
      </p:sp>
      <p:sp>
        <p:nvSpPr>
          <p:cNvPr id="4" name="3 Rectángulo"/>
          <p:cNvSpPr/>
          <p:nvPr/>
        </p:nvSpPr>
        <p:spPr>
          <a:xfrm>
            <a:off x="6466242" y="6444044"/>
            <a:ext cx="264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SLEEP, Vol. 37, No. 1, 2014</a:t>
            </a:r>
            <a:endParaRPr lang="es-MX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02655"/>
            <a:ext cx="8229600" cy="41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579" y="1332521"/>
            <a:ext cx="6884813" cy="47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6 CuadroTexto"/>
          <p:cNvSpPr txBox="1">
            <a:spLocks noChangeArrowheads="1"/>
          </p:cNvSpPr>
          <p:nvPr/>
        </p:nvSpPr>
        <p:spPr bwMode="auto">
          <a:xfrm>
            <a:off x="3500438" y="6215063"/>
            <a:ext cx="550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s-MX" sz="1800"/>
              <a:t>Sleep 2009;32(9):1161-1172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Cambios morfológicos en pacientes con apnea de sueño, antes y después de tratamiento</a:t>
            </a:r>
            <a:endParaRPr lang="es-MX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14375" y="1000125"/>
            <a:ext cx="75009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Cambios en la activación cerebral antes y después del tratamiento con Presión Positiva Continua en Apnea Obstructiva del Sueño (AOS)</a:t>
            </a:r>
            <a:endParaRPr lang="es-MX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1" name="10 CuadroTexto"/>
          <p:cNvSpPr txBox="1">
            <a:spLocks noChangeArrowheads="1"/>
          </p:cNvSpPr>
          <p:nvPr/>
        </p:nvSpPr>
        <p:spPr bwMode="auto">
          <a:xfrm>
            <a:off x="3143250" y="6202363"/>
            <a:ext cx="5857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s-MX" sz="1600"/>
              <a:t>Sleep 2009;32(9):1161-1172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8"/>
            <a:ext cx="9144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1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65817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525344"/>
            <a:ext cx="24955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77314"/>
            <a:ext cx="3528392" cy="474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448" y="2636912"/>
            <a:ext cx="4968552" cy="23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1304" y="0"/>
            <a:ext cx="692696" cy="692696"/>
          </a:xfrm>
          <a:prstGeom prst="rect">
            <a:avLst/>
          </a:prstGeom>
        </p:spPr>
      </p:pic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50800" y="63500"/>
          <a:ext cx="622300" cy="609600"/>
        </p:xfrm>
        <a:graphic>
          <a:graphicData uri="http://schemas.openxmlformats.org/presentationml/2006/ole">
            <p:oleObj spid="_x0000_s18434" r:id="rId8" imgW="8238095" imgH="8019048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www.medicinadeldormir.org.mx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08720"/>
            <a:ext cx="3779912" cy="3779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es-MX" dirty="0" smtClean="0"/>
              <a:t>¿Qué es DORMIR?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27584" y="1700808"/>
            <a:ext cx="6800800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Dormir es un estado natural y reversible de reducción en la capacidad de respuesta a estímulos externos y relativa inactividad, acompañado por pérdida de la conciencia. Ocurre en  intervalos regulares </a:t>
            </a:r>
            <a:r>
              <a:rPr lang="es-MX" dirty="0" smtClean="0"/>
              <a:t>de tiempo </a:t>
            </a:r>
            <a:r>
              <a:rPr lang="es-MX" dirty="0" smtClean="0"/>
              <a:t>y está homeostáticamente regulado. 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843808" y="6167045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 smtClean="0"/>
              <a:t>Borbély</a:t>
            </a:r>
            <a:r>
              <a:rPr lang="es-MX" dirty="0" smtClean="0"/>
              <a:t> AA, </a:t>
            </a:r>
            <a:r>
              <a:rPr lang="es-MX" dirty="0" err="1" smtClean="0"/>
              <a:t>Achermann</a:t>
            </a:r>
            <a:r>
              <a:rPr lang="es-MX" dirty="0" smtClean="0"/>
              <a:t> P. </a:t>
            </a:r>
            <a:r>
              <a:rPr lang="es-MX" dirty="0" err="1" smtClean="0"/>
              <a:t>Sleep</a:t>
            </a:r>
            <a:r>
              <a:rPr lang="es-MX" dirty="0" smtClean="0"/>
              <a:t> homeostasis and </a:t>
            </a:r>
            <a:r>
              <a:rPr lang="es-MX" dirty="0" err="1" smtClean="0"/>
              <a:t>models</a:t>
            </a:r>
            <a:r>
              <a:rPr lang="es-MX" dirty="0" smtClean="0"/>
              <a:t> of </a:t>
            </a:r>
            <a:r>
              <a:rPr lang="es-MX" dirty="0" err="1" smtClean="0"/>
              <a:t>sleep</a:t>
            </a:r>
            <a:r>
              <a:rPr lang="es-MX" dirty="0" smtClean="0"/>
              <a:t> </a:t>
            </a:r>
            <a:r>
              <a:rPr lang="es-MX" dirty="0" err="1" smtClean="0"/>
              <a:t>regulation</a:t>
            </a:r>
            <a:r>
              <a:rPr lang="es-MX" dirty="0" smtClean="0"/>
              <a:t>. J </a:t>
            </a:r>
            <a:r>
              <a:rPr lang="es-MX" dirty="0" err="1" smtClean="0"/>
              <a:t>Biol</a:t>
            </a:r>
            <a:r>
              <a:rPr lang="es-MX" dirty="0" smtClean="0"/>
              <a:t> </a:t>
            </a:r>
            <a:r>
              <a:rPr lang="es-MX" dirty="0" err="1" smtClean="0"/>
              <a:t>Rhythms</a:t>
            </a:r>
            <a:r>
              <a:rPr lang="es-MX" dirty="0" smtClean="0"/>
              <a:t> 14: 557–568, 1999.</a:t>
            </a:r>
            <a:endParaRPr lang="es-MX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23755"/>
            <a:ext cx="1505045" cy="1505045"/>
          </a:xfrm>
          <a:prstGeom prst="rect">
            <a:avLst/>
          </a:prstGeom>
        </p:spPr>
      </p:pic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0" y="0"/>
          <a:ext cx="1042988" cy="1042988"/>
        </p:xfrm>
        <a:graphic>
          <a:graphicData uri="http://schemas.openxmlformats.org/presentationml/2006/ole">
            <p:oleObj spid="_x0000_s20482" name="Fotografía de Photo Editor" r:id="rId4" imgW="8238095" imgH="8019048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544" r="946"/>
          <a:stretch>
            <a:fillRect/>
          </a:stretch>
        </p:blipFill>
        <p:spPr bwMode="auto">
          <a:xfrm>
            <a:off x="-180528" y="2348880"/>
            <a:ext cx="522733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00" t="5776"/>
          <a:stretch>
            <a:fillRect/>
          </a:stretch>
        </p:blipFill>
        <p:spPr bwMode="auto">
          <a:xfrm>
            <a:off x="4788024" y="2757270"/>
            <a:ext cx="4278020" cy="238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23755"/>
            <a:ext cx="1505045" cy="1505045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Vigilia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9" t="3723" r="968" b="48622"/>
          <a:stretch>
            <a:fillRect/>
          </a:stretch>
        </p:blipFill>
        <p:spPr bwMode="auto">
          <a:xfrm>
            <a:off x="107504" y="188640"/>
            <a:ext cx="4590559" cy="27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899" t="54943" r="621" b="-1532"/>
          <a:stretch>
            <a:fillRect/>
          </a:stretch>
        </p:blipFill>
        <p:spPr bwMode="auto">
          <a:xfrm>
            <a:off x="3059832" y="2808121"/>
            <a:ext cx="5868144" cy="335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23755"/>
            <a:ext cx="1505045" cy="150504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99592" y="29969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Sueño No MOR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436096" y="63720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Sueño MOR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Regulación del sueño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0250"/>
            <a:ext cx="7493397" cy="502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23755"/>
            <a:ext cx="1505045" cy="1505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Hipnograma</a:t>
            </a:r>
            <a:endParaRPr lang="es-MX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5467" y="44624"/>
            <a:ext cx="1361029" cy="1361029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053" y="1484784"/>
            <a:ext cx="8022411" cy="344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13176"/>
            <a:ext cx="69913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621" y="6525344"/>
            <a:ext cx="4333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2511152"/>
          </a:xfrm>
        </p:spPr>
        <p:txBody>
          <a:bodyPr>
            <a:normAutofit/>
          </a:bodyPr>
          <a:lstStyle/>
          <a:p>
            <a:r>
              <a:rPr lang="es-MX" sz="5400" b="1" dirty="0" smtClean="0"/>
              <a:t>¿ Para qué nuestro cerebro necesita dormir ?</a:t>
            </a:r>
            <a:endParaRPr lang="es-MX" sz="5400" b="1" dirty="0"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23755"/>
            <a:ext cx="1505045" cy="1505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Modelo de consolidación activa durante el sueño</a:t>
            </a:r>
            <a:endParaRPr lang="es-MX" dirty="0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23755"/>
            <a:ext cx="1505045" cy="1505045"/>
          </a:xfrm>
          <a:prstGeom prst="rect">
            <a:avLst/>
          </a:prstGeom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365" y="1628800"/>
            <a:ext cx="8535123" cy="402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Influencia de la actividad colinérgica en sueño y vigilia</a:t>
            </a:r>
            <a:endParaRPr lang="es-MX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941" y="1340768"/>
            <a:ext cx="63191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6481" y="4869160"/>
            <a:ext cx="1737519" cy="18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340177"/>
            <a:ext cx="3371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668</Words>
  <Application>Microsoft Office PowerPoint</Application>
  <PresentationFormat>Presentación en pantalla (4:3)</PresentationFormat>
  <Paragraphs>42</Paragraphs>
  <Slides>16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Fotografía de Photo Editor</vt:lpstr>
      <vt:lpstr>Alteraciones neurocognoscitivas en apnea obstructiva del sueño</vt:lpstr>
      <vt:lpstr>¿Qué es DORMIR?</vt:lpstr>
      <vt:lpstr>Vigilia</vt:lpstr>
      <vt:lpstr>Diapositiva 4</vt:lpstr>
      <vt:lpstr>Regulación del sueño</vt:lpstr>
      <vt:lpstr>Hipnograma</vt:lpstr>
      <vt:lpstr>¿ Para qué nuestro cerebro necesita dormir ?</vt:lpstr>
      <vt:lpstr>Modelo de consolidación activa durante el sueño</vt:lpstr>
      <vt:lpstr>Influencia de la actividad colinérgica en sueño y vigilia</vt:lpstr>
      <vt:lpstr>Efectos de intervalos de sueño y vigilia de diferente duración después de una prueba de aprendizaje.</vt:lpstr>
      <vt:lpstr>Diapositiva 11</vt:lpstr>
      <vt:lpstr> Medición de la reducción de la materia gris en la apnea obstructiva del sueño: un meta-análisis de estimación de la probabilidad de activación.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marez</dc:creator>
  <cp:lastModifiedBy>TOSHIBA</cp:lastModifiedBy>
  <cp:revision>16</cp:revision>
  <dcterms:created xsi:type="dcterms:W3CDTF">2017-09-05T17:34:20Z</dcterms:created>
  <dcterms:modified xsi:type="dcterms:W3CDTF">2017-09-06T20:56:26Z</dcterms:modified>
</cp:coreProperties>
</file>